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62"/>
  </p:notesMasterIdLst>
  <p:sldIdLst>
    <p:sldId id="256" r:id="rId3"/>
    <p:sldId id="285" r:id="rId4"/>
    <p:sldId id="344" r:id="rId5"/>
    <p:sldId id="288" r:id="rId6"/>
    <p:sldId id="289" r:id="rId7"/>
    <p:sldId id="290" r:id="rId8"/>
    <p:sldId id="291" r:id="rId9"/>
    <p:sldId id="294" r:id="rId10"/>
    <p:sldId id="295" r:id="rId11"/>
    <p:sldId id="296" r:id="rId12"/>
    <p:sldId id="275" r:id="rId13"/>
    <p:sldId id="276" r:id="rId14"/>
    <p:sldId id="274" r:id="rId15"/>
    <p:sldId id="297" r:id="rId16"/>
    <p:sldId id="311" r:id="rId17"/>
    <p:sldId id="312" r:id="rId18"/>
    <p:sldId id="313" r:id="rId19"/>
    <p:sldId id="278" r:id="rId20"/>
    <p:sldId id="315" r:id="rId21"/>
    <p:sldId id="316" r:id="rId22"/>
    <p:sldId id="317" r:id="rId23"/>
    <p:sldId id="318" r:id="rId24"/>
    <p:sldId id="319" r:id="rId25"/>
    <p:sldId id="280" r:id="rId26"/>
    <p:sldId id="301" r:id="rId27"/>
    <p:sldId id="309" r:id="rId28"/>
    <p:sldId id="320" r:id="rId29"/>
    <p:sldId id="343" r:id="rId30"/>
    <p:sldId id="321" r:id="rId31"/>
    <p:sldId id="322" r:id="rId32"/>
    <p:sldId id="323" r:id="rId33"/>
    <p:sldId id="324" r:id="rId34"/>
    <p:sldId id="325" r:id="rId35"/>
    <p:sldId id="326"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258" r:id="rId49"/>
    <p:sldId id="257" r:id="rId50"/>
    <p:sldId id="269" r:id="rId51"/>
    <p:sldId id="268" r:id="rId52"/>
    <p:sldId id="306" r:id="rId53"/>
    <p:sldId id="308" r:id="rId54"/>
    <p:sldId id="273" r:id="rId55"/>
    <p:sldId id="303" r:id="rId56"/>
    <p:sldId id="304" r:id="rId57"/>
    <p:sldId id="286" r:id="rId58"/>
    <p:sldId id="342" r:id="rId59"/>
    <p:sldId id="302" r:id="rId60"/>
    <p:sldId id="259" r:id="rId6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90929"/>
  </p:normalViewPr>
  <p:slideViewPr>
    <p:cSldViewPr>
      <p:cViewPr varScale="1">
        <p:scale>
          <a:sx n="83" d="100"/>
          <a:sy n="83" d="100"/>
        </p:scale>
        <p:origin x="-144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28ACEA-D51A-4790-8CF2-147BCE491366}" type="datetimeFigureOut">
              <a:rPr lang="zh-TW" altLang="en-US" smtClean="0"/>
              <a:t>2015/10/19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65160-674D-47F2-9EAB-FA0DB11523F3}" type="slidenum">
              <a:rPr lang="zh-TW" altLang="en-US" smtClean="0"/>
              <a:t>‹#›</a:t>
            </a:fld>
            <a:endParaRPr lang="zh-TW" altLang="en-US"/>
          </a:p>
        </p:txBody>
      </p:sp>
    </p:spTree>
    <p:extLst>
      <p:ext uri="{BB962C8B-B14F-4D97-AF65-F5344CB8AC3E}">
        <p14:creationId xmlns:p14="http://schemas.microsoft.com/office/powerpoint/2010/main" val="35452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河川（血液）、亞瑪遜（肺）的傷害；發燒</a:t>
            </a:r>
            <a:r>
              <a:rPr lang="en-US" altLang="zh-TW" dirty="0" smtClean="0"/>
              <a:t>(global</a:t>
            </a:r>
            <a:r>
              <a:rPr lang="en-US" altLang="zh-TW" baseline="0" dirty="0" smtClean="0"/>
              <a:t> warming)</a:t>
            </a:r>
            <a:r>
              <a:rPr lang="zh-TW" altLang="en-US" baseline="0" dirty="0" smtClean="0"/>
              <a:t>是因為加速運作，消除「病因」</a:t>
            </a:r>
            <a:r>
              <a:rPr lang="en-US" altLang="zh-TW" baseline="0" dirty="0" smtClean="0"/>
              <a:t>…</a:t>
            </a:r>
            <a:r>
              <a:rPr lang="zh-TW" altLang="en-US" baseline="0" dirty="0" smtClean="0"/>
              <a:t>人</a:t>
            </a:r>
            <a:endParaRPr lang="zh-TW" altLang="en-US" dirty="0"/>
          </a:p>
        </p:txBody>
      </p:sp>
      <p:sp>
        <p:nvSpPr>
          <p:cNvPr id="4" name="投影片編號版面配置區 3"/>
          <p:cNvSpPr>
            <a:spLocks noGrp="1"/>
          </p:cNvSpPr>
          <p:nvPr>
            <p:ph type="sldNum" sz="quarter" idx="10"/>
          </p:nvPr>
        </p:nvSpPr>
        <p:spPr/>
        <p:txBody>
          <a:bodyPr/>
          <a:lstStyle/>
          <a:p>
            <a:fld id="{291BEBCD-6621-4FD2-8D4B-23642B4BA29A}" type="slidenum">
              <a:rPr lang="zh-TW" altLang="en-US" smtClean="0"/>
              <a:pPr/>
              <a:t>16</a:t>
            </a:fld>
            <a:endParaRPr lang="zh-TW" altLang="en-US"/>
          </a:p>
        </p:txBody>
      </p:sp>
    </p:spTree>
    <p:extLst>
      <p:ext uri="{BB962C8B-B14F-4D97-AF65-F5344CB8AC3E}">
        <p14:creationId xmlns:p14="http://schemas.microsoft.com/office/powerpoint/2010/main" val="3509404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smtClean="0"/>
              <a:t>幸福與經濟</a:t>
            </a:r>
            <a:endParaRPr lang="zh-TW" altLang="en-US" dirty="0"/>
          </a:p>
        </p:txBody>
      </p:sp>
      <p:sp>
        <p:nvSpPr>
          <p:cNvPr id="4" name="投影片編號版面配置區 3"/>
          <p:cNvSpPr>
            <a:spLocks noGrp="1"/>
          </p:cNvSpPr>
          <p:nvPr>
            <p:ph type="sldNum" sz="quarter" idx="10"/>
          </p:nvPr>
        </p:nvSpPr>
        <p:spPr/>
        <p:txBody>
          <a:bodyPr/>
          <a:lstStyle/>
          <a:p>
            <a:fld id="{C1865160-674D-47F2-9EAB-FA0DB11523F3}" type="slidenum">
              <a:rPr lang="zh-TW" altLang="en-US" smtClean="0"/>
              <a:t>48</a:t>
            </a:fld>
            <a:endParaRPr lang="zh-TW" altLang="en-US"/>
          </a:p>
        </p:txBody>
      </p:sp>
    </p:spTree>
    <p:extLst>
      <p:ext uri="{BB962C8B-B14F-4D97-AF65-F5344CB8AC3E}">
        <p14:creationId xmlns:p14="http://schemas.microsoft.com/office/powerpoint/2010/main" val="1568011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1865160-674D-47F2-9EAB-FA0DB11523F3}" type="slidenum">
              <a:rPr lang="zh-TW" altLang="en-US" smtClean="0"/>
              <a:t>49</a:t>
            </a:fld>
            <a:endParaRPr lang="zh-TW" altLang="en-US"/>
          </a:p>
        </p:txBody>
      </p:sp>
    </p:spTree>
    <p:extLst>
      <p:ext uri="{BB962C8B-B14F-4D97-AF65-F5344CB8AC3E}">
        <p14:creationId xmlns:p14="http://schemas.microsoft.com/office/powerpoint/2010/main" val="3659306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en-US" altLang="zh-TW" dirty="0" err="1" smtClean="0"/>
              <a:t>Fundis</a:t>
            </a:r>
            <a:r>
              <a:rPr lang="en-US" altLang="zh-TW" dirty="0" smtClean="0"/>
              <a:t> tend towards veganism, a strong animal rights approach and an aversion to traditional political methods, preferring to maintain decentralized grassroots organization over a more centralized system of governance.</a:t>
            </a:r>
            <a:endParaRPr lang="zh-TW" altLang="en-US" dirty="0"/>
          </a:p>
        </p:txBody>
      </p:sp>
      <p:sp>
        <p:nvSpPr>
          <p:cNvPr id="4" name="投影片編號版面配置區 3"/>
          <p:cNvSpPr>
            <a:spLocks noGrp="1"/>
          </p:cNvSpPr>
          <p:nvPr>
            <p:ph type="sldNum" sz="quarter" idx="10"/>
          </p:nvPr>
        </p:nvSpPr>
        <p:spPr/>
        <p:txBody>
          <a:bodyPr/>
          <a:lstStyle/>
          <a:p>
            <a:fld id="{291BEBCD-6621-4FD2-8D4B-23642B4BA29A}" type="slidenum">
              <a:rPr lang="zh-TW" altLang="en-US" smtClean="0"/>
              <a:pPr/>
              <a:t>54</a:t>
            </a:fld>
            <a:endParaRPr lang="zh-TW" altLang="en-US"/>
          </a:p>
        </p:txBody>
      </p:sp>
    </p:spTree>
    <p:extLst>
      <p:ext uri="{BB962C8B-B14F-4D97-AF65-F5344CB8AC3E}">
        <p14:creationId xmlns:p14="http://schemas.microsoft.com/office/powerpoint/2010/main" val="96890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smtClean="0"/>
              <a:t>頗為狹隘；不應只是低碳、環保</a:t>
            </a:r>
            <a:endParaRPr lang="zh-TW" altLang="en-US" dirty="0"/>
          </a:p>
        </p:txBody>
      </p:sp>
      <p:sp>
        <p:nvSpPr>
          <p:cNvPr id="4" name="投影片編號版面配置區 3"/>
          <p:cNvSpPr>
            <a:spLocks noGrp="1"/>
          </p:cNvSpPr>
          <p:nvPr>
            <p:ph type="sldNum" sz="quarter" idx="10"/>
          </p:nvPr>
        </p:nvSpPr>
        <p:spPr/>
        <p:txBody>
          <a:bodyPr/>
          <a:lstStyle/>
          <a:p>
            <a:fld id="{C1865160-674D-47F2-9EAB-FA0DB11523F3}" type="slidenum">
              <a:rPr lang="zh-TW" altLang="en-US" smtClean="0"/>
              <a:t>56</a:t>
            </a:fld>
            <a:endParaRPr lang="zh-TW" altLang="en-US"/>
          </a:p>
        </p:txBody>
      </p:sp>
    </p:spTree>
    <p:extLst>
      <p:ext uri="{BB962C8B-B14F-4D97-AF65-F5344CB8AC3E}">
        <p14:creationId xmlns:p14="http://schemas.microsoft.com/office/powerpoint/2010/main" val="2373438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1865160-674D-47F2-9EAB-FA0DB11523F3}" type="slidenum">
              <a:rPr lang="zh-TW" altLang="en-US" smtClean="0"/>
              <a:t>59</a:t>
            </a:fld>
            <a:endParaRPr lang="zh-TW" altLang="en-US"/>
          </a:p>
        </p:txBody>
      </p:sp>
    </p:spTree>
    <p:extLst>
      <p:ext uri="{BB962C8B-B14F-4D97-AF65-F5344CB8AC3E}">
        <p14:creationId xmlns:p14="http://schemas.microsoft.com/office/powerpoint/2010/main" val="271894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NCU</a:t>
            </a:r>
            <a:r>
              <a:rPr lang="zh-TW" altLang="en-US" dirty="0" smtClean="0"/>
              <a:t>教學中心的意見</a:t>
            </a:r>
            <a:endParaRPr lang="zh-TW" altLang="en-US" dirty="0"/>
          </a:p>
        </p:txBody>
      </p:sp>
      <p:sp>
        <p:nvSpPr>
          <p:cNvPr id="4" name="投影片編號版面配置區 3"/>
          <p:cNvSpPr>
            <a:spLocks noGrp="1"/>
          </p:cNvSpPr>
          <p:nvPr>
            <p:ph type="sldNum" sz="quarter" idx="10"/>
          </p:nvPr>
        </p:nvSpPr>
        <p:spPr/>
        <p:txBody>
          <a:bodyPr/>
          <a:lstStyle/>
          <a:p>
            <a:fld id="{291BEBCD-6621-4FD2-8D4B-23642B4BA29A}" type="slidenum">
              <a:rPr lang="zh-TW" altLang="en-US" smtClean="0"/>
              <a:pPr/>
              <a:t>27</a:t>
            </a:fld>
            <a:endParaRPr lang="zh-TW" altLang="en-US"/>
          </a:p>
        </p:txBody>
      </p:sp>
    </p:spTree>
    <p:extLst>
      <p:ext uri="{BB962C8B-B14F-4D97-AF65-F5344CB8AC3E}">
        <p14:creationId xmlns:p14="http://schemas.microsoft.com/office/powerpoint/2010/main" val="167890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沒有下個五十年</a:t>
            </a:r>
            <a:r>
              <a:rPr lang="en-US" altLang="zh-TW" dirty="0" smtClean="0"/>
              <a:t>;</a:t>
            </a:r>
            <a:r>
              <a:rPr lang="zh-TW" altLang="en-US" dirty="0" smtClean="0"/>
              <a:t> 此架構 仍沒有「人」</a:t>
            </a:r>
            <a:endParaRPr lang="zh-TW" altLang="en-US" dirty="0"/>
          </a:p>
        </p:txBody>
      </p:sp>
      <p:sp>
        <p:nvSpPr>
          <p:cNvPr id="4" name="投影片編號版面配置區 3"/>
          <p:cNvSpPr>
            <a:spLocks noGrp="1"/>
          </p:cNvSpPr>
          <p:nvPr>
            <p:ph type="sldNum" sz="quarter" idx="10"/>
          </p:nvPr>
        </p:nvSpPr>
        <p:spPr/>
        <p:txBody>
          <a:bodyPr/>
          <a:lstStyle/>
          <a:p>
            <a:fld id="{C90A650E-0498-4A53-8CF2-61B5802E68DE}" type="slidenum">
              <a:rPr lang="zh-TW" altLang="en-US" smtClean="0"/>
              <a:pPr/>
              <a:t>32</a:t>
            </a:fld>
            <a:endParaRPr lang="zh-TW" altLang="en-US"/>
          </a:p>
        </p:txBody>
      </p:sp>
    </p:spTree>
    <p:extLst>
      <p:ext uri="{BB962C8B-B14F-4D97-AF65-F5344CB8AC3E}">
        <p14:creationId xmlns:p14="http://schemas.microsoft.com/office/powerpoint/2010/main" val="38813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聯合國氣候變化綱要公約</a:t>
            </a:r>
            <a:r>
              <a:rPr lang="en-US" altLang="zh-TW" dirty="0" smtClean="0"/>
              <a:t>》(United Nations Framework Convention on Climate Change, UNFCCC)</a:t>
            </a:r>
            <a:r>
              <a:rPr lang="zh-TW" altLang="en-US" dirty="0" smtClean="0"/>
              <a:t>的宗旨是穩定大氣中的溫室氣體濃度，以免對人類及生態造成危害。目前所有的聯合國成員國皆為 </a:t>
            </a:r>
            <a:r>
              <a:rPr lang="en-US" altLang="zh-TW" dirty="0" smtClean="0"/>
              <a:t>UNFCCC </a:t>
            </a:r>
            <a:r>
              <a:rPr lang="zh-TW" altLang="en-US" dirty="0" smtClean="0"/>
              <a:t>的締約國。而</a:t>
            </a:r>
            <a:r>
              <a:rPr lang="en-US" altLang="zh-TW" dirty="0" smtClean="0"/>
              <a:t>UNFCCC </a:t>
            </a:r>
            <a:r>
              <a:rPr lang="zh-TW" altLang="en-US" dirty="0" smtClean="0"/>
              <a:t>的締約國大會</a:t>
            </a:r>
            <a:r>
              <a:rPr lang="en-US" altLang="zh-TW" dirty="0" smtClean="0"/>
              <a:t>(Conference of the Parties, COP)</a:t>
            </a:r>
            <a:r>
              <a:rPr lang="zh-TW" altLang="en-US" smtClean="0"/>
              <a:t>即是此公約最高的議事機構，也是國際上政治層級最高的氣候變遷會議。</a:t>
            </a:r>
            <a:endParaRPr lang="zh-TW" altLang="en-US"/>
          </a:p>
        </p:txBody>
      </p:sp>
      <p:sp>
        <p:nvSpPr>
          <p:cNvPr id="4" name="投影片編號版面配置區 3"/>
          <p:cNvSpPr>
            <a:spLocks noGrp="1"/>
          </p:cNvSpPr>
          <p:nvPr>
            <p:ph type="sldNum" sz="quarter" idx="10"/>
          </p:nvPr>
        </p:nvSpPr>
        <p:spPr/>
        <p:txBody>
          <a:bodyPr/>
          <a:lstStyle/>
          <a:p>
            <a:fld id="{291BEBCD-6621-4FD2-8D4B-23642B4BA29A}" type="slidenum">
              <a:rPr lang="zh-TW" altLang="en-US" smtClean="0"/>
              <a:pPr/>
              <a:t>33</a:t>
            </a:fld>
            <a:endParaRPr lang="zh-TW" altLang="en-US"/>
          </a:p>
        </p:txBody>
      </p:sp>
    </p:spTree>
    <p:extLst>
      <p:ext uri="{BB962C8B-B14F-4D97-AF65-F5344CB8AC3E}">
        <p14:creationId xmlns:p14="http://schemas.microsoft.com/office/powerpoint/2010/main" val="120520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91BEBCD-6621-4FD2-8D4B-23642B4BA29A}" type="slidenum">
              <a:rPr lang="zh-TW" altLang="en-US" smtClean="0"/>
              <a:pPr/>
              <a:t>38</a:t>
            </a:fld>
            <a:endParaRPr lang="zh-TW" altLang="en-US"/>
          </a:p>
        </p:txBody>
      </p:sp>
    </p:spTree>
    <p:extLst>
      <p:ext uri="{BB962C8B-B14F-4D97-AF65-F5344CB8AC3E}">
        <p14:creationId xmlns:p14="http://schemas.microsoft.com/office/powerpoint/2010/main" val="39377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http://www.salon.com/2009/04/04/summers/</a:t>
            </a:r>
          </a:p>
          <a:p>
            <a:r>
              <a:rPr lang="en-US" altLang="zh-TW" dirty="0" smtClean="0"/>
              <a:t>Summers</a:t>
            </a:r>
            <a:r>
              <a:rPr lang="zh-TW" altLang="en-US" dirty="0" smtClean="0"/>
              <a:t> </a:t>
            </a:r>
            <a:r>
              <a:rPr lang="en-US" altLang="zh-TW" dirty="0" smtClean="0"/>
              <a:t>collected</a:t>
            </a:r>
            <a:r>
              <a:rPr lang="en-US" altLang="zh-TW" baseline="0" dirty="0" smtClean="0"/>
              <a:t>  $5.2 million in compensation from hedge fund D.E. Shaw over the past year and was paid more than $2.7 million in speaking fees by several troubled Wall Street firms and other organizations. . . .</a:t>
            </a:r>
          </a:p>
          <a:p>
            <a:endParaRPr lang="en-US" altLang="zh-TW" baseline="0" dirty="0" smtClean="0"/>
          </a:p>
          <a:p>
            <a:r>
              <a:rPr lang="en-US" altLang="zh-TW" baseline="0" dirty="0" smtClean="0"/>
              <a:t>Financial institutions including JP Morgan Chase, Citigroup, Goldman Sachs, Lehman Brothers and Merrill Lynch paid Summers for speaking appearances in 2008. Fees ranged from $45,000 for a Nov. 12 Merrill Lynch appearance to $135,000 for an April 16 visit to Goldman Sachs, according to his disclosure form.</a:t>
            </a:r>
            <a:endParaRPr lang="zh-TW" altLang="en-US" dirty="0"/>
          </a:p>
        </p:txBody>
      </p:sp>
      <p:sp>
        <p:nvSpPr>
          <p:cNvPr id="4" name="投影片編號版面配置區 3"/>
          <p:cNvSpPr>
            <a:spLocks noGrp="1"/>
          </p:cNvSpPr>
          <p:nvPr>
            <p:ph type="sldNum" sz="quarter" idx="10"/>
          </p:nvPr>
        </p:nvSpPr>
        <p:spPr/>
        <p:txBody>
          <a:bodyPr/>
          <a:lstStyle/>
          <a:p>
            <a:fld id="{1D8CA73F-7990-47D2-8AAD-9CA84B1A64CA}" type="slidenum">
              <a:rPr lang="zh-TW" altLang="en-US" smtClean="0"/>
              <a:pPr/>
              <a:t>39</a:t>
            </a:fld>
            <a:endParaRPr lang="zh-TW" altLang="en-US"/>
          </a:p>
        </p:txBody>
      </p:sp>
    </p:spTree>
    <p:extLst>
      <p:ext uri="{BB962C8B-B14F-4D97-AF65-F5344CB8AC3E}">
        <p14:creationId xmlns:p14="http://schemas.microsoft.com/office/powerpoint/2010/main" val="983051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 2009,</a:t>
            </a:r>
            <a:r>
              <a:rPr lang="en-US" altLang="zh-TW" baseline="0" dirty="0" smtClean="0"/>
              <a:t> </a:t>
            </a:r>
            <a:r>
              <a:rPr lang="en-US" altLang="zh-TW" dirty="0" smtClean="0"/>
              <a:t>Mr. Summers made a total of about 40 speaking appearances to financial sector firms and other places, with fees totaling about $2.77 million. Fees ranged from $10,000 for a Yale University speech to $135,000 for an appearance paid for by Goldman Sachs &amp; Co.   ; $5.2 million over the past year in compensation from hedge fund D.E. Shaw</a:t>
            </a:r>
            <a:endParaRPr lang="zh-TW" altLang="en-US" dirty="0"/>
          </a:p>
        </p:txBody>
      </p:sp>
      <p:sp>
        <p:nvSpPr>
          <p:cNvPr id="4" name="投影片編號版面配置區 3"/>
          <p:cNvSpPr>
            <a:spLocks noGrp="1"/>
          </p:cNvSpPr>
          <p:nvPr>
            <p:ph type="sldNum" sz="quarter" idx="10"/>
          </p:nvPr>
        </p:nvSpPr>
        <p:spPr/>
        <p:txBody>
          <a:bodyPr/>
          <a:lstStyle/>
          <a:p>
            <a:fld id="{291BEBCD-6621-4FD2-8D4B-23642B4BA29A}" type="slidenum">
              <a:rPr lang="zh-TW" altLang="en-US" smtClean="0"/>
              <a:pPr/>
              <a:t>40</a:t>
            </a:fld>
            <a:endParaRPr lang="zh-TW" altLang="en-US"/>
          </a:p>
        </p:txBody>
      </p:sp>
    </p:spTree>
    <p:extLst>
      <p:ext uri="{BB962C8B-B14F-4D97-AF65-F5344CB8AC3E}">
        <p14:creationId xmlns:p14="http://schemas.microsoft.com/office/powerpoint/2010/main" val="368028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Economics without</a:t>
            </a:r>
            <a:r>
              <a:rPr lang="en-US" altLang="zh-TW" baseline="0" dirty="0" smtClean="0"/>
              <a:t> Buddhism is like sex without love. </a:t>
            </a:r>
            <a:endParaRPr lang="zh-TW" altLang="en-US" dirty="0"/>
          </a:p>
        </p:txBody>
      </p:sp>
      <p:sp>
        <p:nvSpPr>
          <p:cNvPr id="4" name="投影片編號版面配置區 3"/>
          <p:cNvSpPr>
            <a:spLocks noGrp="1"/>
          </p:cNvSpPr>
          <p:nvPr>
            <p:ph type="sldNum" sz="quarter" idx="10"/>
          </p:nvPr>
        </p:nvSpPr>
        <p:spPr/>
        <p:txBody>
          <a:bodyPr/>
          <a:lstStyle/>
          <a:p>
            <a:fld id="{F82FD54A-62BC-468F-8E4D-A8AEA6F8117A}" type="slidenum">
              <a:rPr lang="zh-TW" altLang="en-US" smtClean="0"/>
              <a:pPr/>
              <a:t>44</a:t>
            </a:fld>
            <a:endParaRPr lang="zh-TW" altLang="en-US"/>
          </a:p>
        </p:txBody>
      </p:sp>
    </p:spTree>
    <p:extLst>
      <p:ext uri="{BB962C8B-B14F-4D97-AF65-F5344CB8AC3E}">
        <p14:creationId xmlns:p14="http://schemas.microsoft.com/office/powerpoint/2010/main" val="461696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Economics without</a:t>
            </a:r>
            <a:r>
              <a:rPr lang="en-US" altLang="zh-TW" baseline="0" dirty="0" smtClean="0"/>
              <a:t> Buddhism is like sex without love. </a:t>
            </a:r>
            <a:endParaRPr lang="zh-TW" altLang="en-US" dirty="0"/>
          </a:p>
        </p:txBody>
      </p:sp>
      <p:sp>
        <p:nvSpPr>
          <p:cNvPr id="4" name="投影片編號版面配置區 3"/>
          <p:cNvSpPr>
            <a:spLocks noGrp="1"/>
          </p:cNvSpPr>
          <p:nvPr>
            <p:ph type="sldNum" sz="quarter" idx="10"/>
          </p:nvPr>
        </p:nvSpPr>
        <p:spPr/>
        <p:txBody>
          <a:bodyPr/>
          <a:lstStyle/>
          <a:p>
            <a:fld id="{F82FD54A-62BC-468F-8E4D-A8AEA6F8117A}" type="slidenum">
              <a:rPr lang="zh-TW" altLang="en-US" smtClean="0"/>
              <a:pPr/>
              <a:t>45</a:t>
            </a:fld>
            <a:endParaRPr lang="zh-TW" altLang="en-US"/>
          </a:p>
        </p:txBody>
      </p:sp>
    </p:spTree>
    <p:extLst>
      <p:ext uri="{BB962C8B-B14F-4D97-AF65-F5344CB8AC3E}">
        <p14:creationId xmlns:p14="http://schemas.microsoft.com/office/powerpoint/2010/main" val="461696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標題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grpSp>
        <p:nvGrpSpPr>
          <p:cNvPr id="2" name="群組 1"/>
          <p:cNvGrpSpPr/>
          <p:nvPr/>
        </p:nvGrpSpPr>
        <p:grpSpPr>
          <a:xfrm>
            <a:off x="-3765" y="4953000"/>
            <a:ext cx="9147765" cy="1912088"/>
            <a:chOff x="-3765" y="4832896"/>
            <a:chExt cx="9147765" cy="2032192"/>
          </a:xfrm>
        </p:grpSpPr>
        <p:sp>
          <p:nvSpPr>
            <p:cNvPr id="7" name="手繪多邊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手繪多邊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手繪多邊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直線接點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版面配置區 29"/>
          <p:cNvSpPr>
            <a:spLocks noGrp="1"/>
          </p:cNvSpPr>
          <p:nvPr>
            <p:ph type="dt" sz="half" idx="10"/>
          </p:nvPr>
        </p:nvSpPr>
        <p:spPr/>
        <p:txBody>
          <a:bodyPr/>
          <a:lstStyle>
            <a:lvl1pPr>
              <a:defRPr>
                <a:solidFill>
                  <a:srgbClr val="FFFFFF"/>
                </a:solidFill>
              </a:defRPr>
            </a:lvl1pPr>
            <a:extLst/>
          </a:lstStyle>
          <a:p>
            <a:endParaRPr lang="en-US" altLang="zh-TW"/>
          </a:p>
        </p:txBody>
      </p:sp>
      <p:sp>
        <p:nvSpPr>
          <p:cNvPr id="19" name="頁尾版面配置區 18"/>
          <p:cNvSpPr>
            <a:spLocks noGrp="1"/>
          </p:cNvSpPr>
          <p:nvPr>
            <p:ph type="ftr" sz="quarter" idx="11"/>
          </p:nvPr>
        </p:nvSpPr>
        <p:spPr/>
        <p:txBody>
          <a:bodyPr/>
          <a:lstStyle>
            <a:lvl1pPr>
              <a:defRPr>
                <a:solidFill>
                  <a:schemeClr val="accent1">
                    <a:tint val="20000"/>
                  </a:schemeClr>
                </a:solidFill>
              </a:defRPr>
            </a:lvl1pPr>
            <a:extLst/>
          </a:lstStyle>
          <a:p>
            <a:endParaRPr lang="en-US" altLang="zh-TW"/>
          </a:p>
        </p:txBody>
      </p:sp>
      <p:sp>
        <p:nvSpPr>
          <p:cNvPr id="27" name="投影片編號版面配置區 26"/>
          <p:cNvSpPr>
            <a:spLocks noGrp="1"/>
          </p:cNvSpPr>
          <p:nvPr>
            <p:ph type="sldNum" sz="quarter" idx="12"/>
          </p:nvPr>
        </p:nvSpPr>
        <p:spPr/>
        <p:txBody>
          <a:bodyPr/>
          <a:lstStyle>
            <a:lvl1pPr>
              <a:defRPr>
                <a:solidFill>
                  <a:srgbClr val="FFFFFF"/>
                </a:solidFill>
              </a:defRPr>
            </a:lvl1pPr>
            <a:extLst/>
          </a:lstStyle>
          <a:p>
            <a:fld id="{322FABD7-D6A9-4E7A-A1DC-38CC619816BB}" type="slidenum">
              <a:rPr lang="zh-TW" altLang="en-US" smtClean="0"/>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481330"/>
            <a:ext cx="8229600" cy="4386071"/>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endParaRPr lang="en-US" altLang="zh-TW"/>
          </a:p>
        </p:txBody>
      </p:sp>
      <p:sp>
        <p:nvSpPr>
          <p:cNvPr id="5" name="頁尾版面配置區 4"/>
          <p:cNvSpPr>
            <a:spLocks noGrp="1"/>
          </p:cNvSpPr>
          <p:nvPr>
            <p:ph type="ftr" sz="quarter" idx="11"/>
          </p:nvPr>
        </p:nvSpPr>
        <p:spPr/>
        <p:txBody>
          <a:bodyPr/>
          <a:lstStyle>
            <a:extLst/>
          </a:lstStyle>
          <a:p>
            <a:endParaRPr lang="en-US" altLang="zh-TW"/>
          </a:p>
        </p:txBody>
      </p:sp>
      <p:sp>
        <p:nvSpPr>
          <p:cNvPr id="6" name="投影片編號版面配置區 5"/>
          <p:cNvSpPr>
            <a:spLocks noGrp="1"/>
          </p:cNvSpPr>
          <p:nvPr>
            <p:ph type="sldNum" sz="quarter" idx="12"/>
          </p:nvPr>
        </p:nvSpPr>
        <p:spPr/>
        <p:txBody>
          <a:bodyPr/>
          <a:lstStyle>
            <a:extLst/>
          </a:lstStyle>
          <a:p>
            <a:fld id="{1C105D1E-9F9A-4396-B0E8-8A1C80524F00}" type="slidenum">
              <a:rPr lang="zh-TW" altLang="en-US" smtClean="0"/>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44013" y="274641"/>
            <a:ext cx="1777470" cy="5592761"/>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1"/>
            <a:ext cx="6324600" cy="5592760"/>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endParaRPr lang="en-US" altLang="zh-TW"/>
          </a:p>
        </p:txBody>
      </p:sp>
      <p:sp>
        <p:nvSpPr>
          <p:cNvPr id="5" name="頁尾版面配置區 4"/>
          <p:cNvSpPr>
            <a:spLocks noGrp="1"/>
          </p:cNvSpPr>
          <p:nvPr>
            <p:ph type="ftr" sz="quarter" idx="11"/>
          </p:nvPr>
        </p:nvSpPr>
        <p:spPr/>
        <p:txBody>
          <a:bodyPr/>
          <a:lstStyle>
            <a:extLst/>
          </a:lstStyle>
          <a:p>
            <a:endParaRPr lang="en-US" altLang="zh-TW"/>
          </a:p>
        </p:txBody>
      </p:sp>
      <p:sp>
        <p:nvSpPr>
          <p:cNvPr id="6" name="投影片編號版面配置區 5"/>
          <p:cNvSpPr>
            <a:spLocks noGrp="1"/>
          </p:cNvSpPr>
          <p:nvPr>
            <p:ph type="sldNum" sz="quarter" idx="12"/>
          </p:nvPr>
        </p:nvSpPr>
        <p:spPr/>
        <p:txBody>
          <a:bodyPr/>
          <a:lstStyle>
            <a:extLst/>
          </a:lstStyle>
          <a:p>
            <a:fld id="{0D10774B-3F59-445F-8A83-6F894DC6A423}" type="slidenum">
              <a:rPr lang="zh-TW" altLang="en-US" smtClean="0"/>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sz="1800">
              <a:solidFill>
                <a:prstClr val="white"/>
              </a:solidFill>
            </a:endParaRPr>
          </a:p>
        </p:txBody>
      </p:sp>
      <p:sp>
        <p:nvSpPr>
          <p:cNvPr id="9" name="標題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grpSp>
        <p:nvGrpSpPr>
          <p:cNvPr id="2" name="群組 1"/>
          <p:cNvGrpSpPr/>
          <p:nvPr/>
        </p:nvGrpSpPr>
        <p:grpSpPr>
          <a:xfrm>
            <a:off x="-3765" y="4953000"/>
            <a:ext cx="9147765" cy="1912088"/>
            <a:chOff x="-3765" y="4832896"/>
            <a:chExt cx="9147765" cy="2032192"/>
          </a:xfrm>
        </p:grpSpPr>
        <p:sp>
          <p:nvSpPr>
            <p:cNvPr id="7" name="手繪多邊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a:solidFill>
                  <a:prstClr val="black"/>
                </a:solidFill>
                <a:latin typeface="Lucida Sans Unicode"/>
              </a:endParaRPr>
            </a:p>
          </p:txBody>
        </p:sp>
        <p:sp>
          <p:nvSpPr>
            <p:cNvPr id="8" name="手繪多邊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a:solidFill>
                  <a:prstClr val="black"/>
                </a:solidFill>
                <a:latin typeface="Lucida Sans Unicode"/>
              </a:endParaRPr>
            </a:p>
          </p:txBody>
        </p:sp>
        <p:sp>
          <p:nvSpPr>
            <p:cNvPr id="11" name="手繪多邊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sz="1800">
                <a:solidFill>
                  <a:prstClr val="white"/>
                </a:solidFill>
              </a:endParaRPr>
            </a:p>
          </p:txBody>
        </p:sp>
        <p:cxnSp>
          <p:nvCxnSpPr>
            <p:cNvPr id="12" name="直線接點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版面配置區 29"/>
          <p:cNvSpPr>
            <a:spLocks noGrp="1"/>
          </p:cNvSpPr>
          <p:nvPr>
            <p:ph type="dt" sz="half" idx="10"/>
          </p:nvPr>
        </p:nvSpPr>
        <p:spPr/>
        <p:txBody>
          <a:bodyPr/>
          <a:lstStyle>
            <a:lvl1pPr>
              <a:defRPr>
                <a:solidFill>
                  <a:srgbClr val="FFFFFF"/>
                </a:solidFill>
              </a:defRPr>
            </a:lvl1pPr>
            <a:extLst/>
          </a:lstStyle>
          <a:p>
            <a:fld id="{2069C06D-4ED8-42C6-905D-CA84CA1B6CBF}" type="datetime2">
              <a:rPr lang="en-US" smtClean="0"/>
              <a:pPr/>
              <a:t>Monday, October 19, 2015</a:t>
            </a:fld>
            <a:endParaRPr lang="en-US" dirty="0"/>
          </a:p>
        </p:txBody>
      </p:sp>
      <p:sp>
        <p:nvSpPr>
          <p:cNvPr id="19" name="頁尾版面配置區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2DA2BF">
                  <a:tint val="20000"/>
                </a:srgbClr>
              </a:solidFill>
            </a:endParaRPr>
          </a:p>
        </p:txBody>
      </p:sp>
      <p:sp>
        <p:nvSpPr>
          <p:cNvPr id="27" name="投影片編號版面配置區 26"/>
          <p:cNvSpPr>
            <a:spLocks noGrp="1"/>
          </p:cNvSpPr>
          <p:nvPr>
            <p:ph type="sldNum" sz="quarter" idx="12"/>
          </p:nvPr>
        </p:nvSpPr>
        <p:spPr/>
        <p:txBody>
          <a:bodyPr/>
          <a:lstStyle>
            <a:lvl1pPr>
              <a:defRPr>
                <a:solidFill>
                  <a:srgbClr val="FFFFFF"/>
                </a:solidFill>
              </a:defRPr>
            </a:lvl1pPr>
            <a:extLst/>
          </a:lstStyle>
          <a:p>
            <a:fld id="{1789C0F2-17E0-497A-9BBE-0C73201AAFE3}" type="slidenum">
              <a:rPr lang="en-US" smtClean="0"/>
              <a:pPr/>
              <a:t>‹#›</a:t>
            </a:fld>
            <a:endParaRPr lang="en-US" dirty="0"/>
          </a:p>
        </p:txBody>
      </p:sp>
    </p:spTree>
    <p:extLst>
      <p:ext uri="{BB962C8B-B14F-4D97-AF65-F5344CB8AC3E}">
        <p14:creationId xmlns:p14="http://schemas.microsoft.com/office/powerpoint/2010/main" val="2858584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14CB1CAA-32CD-4B55-B92A-B8F0843CACF4}" type="datetime2">
              <a:rPr lang="en-US" smtClean="0">
                <a:solidFill>
                  <a:prstClr val="black"/>
                </a:solidFill>
              </a:rPr>
              <a:pPr/>
              <a:t>Monday, October 19, 2015</a:t>
            </a:fld>
            <a:endParaRPr lang="en-US" dirty="0">
              <a:solidFill>
                <a:prstClr val="black"/>
              </a:solidFill>
            </a:endParaRPr>
          </a:p>
        </p:txBody>
      </p:sp>
      <p:sp>
        <p:nvSpPr>
          <p:cNvPr id="5" name="頁尾版面配置區 4"/>
          <p:cNvSpPr>
            <a:spLocks noGrp="1"/>
          </p:cNvSpPr>
          <p:nvPr>
            <p:ph type="ftr" sz="quarter" idx="11"/>
          </p:nvPr>
        </p:nvSpPr>
        <p:spPr/>
        <p:txBody>
          <a:bodyPr/>
          <a:lstStyle>
            <a:extLst/>
          </a:lstStyle>
          <a:p>
            <a:endParaRPr lang="en-US" dirty="0">
              <a:solidFill>
                <a:prstClr val="black"/>
              </a:solidFill>
            </a:endParaRPr>
          </a:p>
        </p:txBody>
      </p:sp>
      <p:sp>
        <p:nvSpPr>
          <p:cNvPr id="6" name="投影片編號版面配置區 5"/>
          <p:cNvSpPr>
            <a:spLocks noGrp="1"/>
          </p:cNvSpPr>
          <p:nvPr>
            <p:ph type="sldNum" sz="quarter" idx="12"/>
          </p:nvPr>
        </p:nvSpPr>
        <p:spPr/>
        <p:txBody>
          <a:bodyPr/>
          <a:lstStyle>
            <a:extLst/>
          </a:lstStyle>
          <a:p>
            <a:fld id="{1789C0F2-17E0-497A-9BBE-0C73201AAFE3}" type="slidenum">
              <a:rPr lang="en-US" smtClean="0">
                <a:solidFill>
                  <a:prstClr val="black"/>
                </a:solidFill>
              </a:rPr>
              <a:pPr/>
              <a:t>‹#›</a:t>
            </a:fld>
            <a:endParaRPr lang="en-US" dirty="0">
              <a:solidFill>
                <a:prstClr val="black"/>
              </a:solidFill>
            </a:endParaRPr>
          </a:p>
        </p:txBody>
      </p:sp>
      <p:sp>
        <p:nvSpPr>
          <p:cNvPr id="7" name="標題 6"/>
          <p:cNvSpPr>
            <a:spLocks noGrp="1"/>
          </p:cNvSpPr>
          <p:nvPr>
            <p:ph type="title"/>
          </p:nvPr>
        </p:nvSpPr>
        <p:spPr/>
        <p:txBody>
          <a:bodyPr rtlCol="0"/>
          <a:lstStyle>
            <a:extLst/>
          </a:lstStyle>
          <a:p>
            <a:r>
              <a:rPr kumimoji="0" lang="zh-TW" altLang="en-US" smtClean="0"/>
              <a:t>按一下以編輯母片標題樣式</a:t>
            </a:r>
            <a:endParaRPr kumimoji="0" lang="en-US"/>
          </a:p>
        </p:txBody>
      </p:sp>
    </p:spTree>
    <p:extLst>
      <p:ext uri="{BB962C8B-B14F-4D97-AF65-F5344CB8AC3E}">
        <p14:creationId xmlns:p14="http://schemas.microsoft.com/office/powerpoint/2010/main" val="187904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3AD8CDC4-3D19-4983-B478-82F6B8E5AB66}" type="datetime2">
              <a:rPr lang="en-US" smtClean="0">
                <a:solidFill>
                  <a:prstClr val="white"/>
                </a:solidFill>
              </a:rPr>
              <a:pPr/>
              <a:t>Monday, October 19, 2015</a:t>
            </a:fld>
            <a:endParaRPr lang="en-US" dirty="0">
              <a:solidFill>
                <a:prstClr val="white"/>
              </a:solidFill>
            </a:endParaRPr>
          </a:p>
        </p:txBody>
      </p:sp>
      <p:sp>
        <p:nvSpPr>
          <p:cNvPr id="5" name="頁尾版面配置區 4"/>
          <p:cNvSpPr>
            <a:spLocks noGrp="1"/>
          </p:cNvSpPr>
          <p:nvPr>
            <p:ph type="ftr" sz="quarter" idx="11"/>
          </p:nvPr>
        </p:nvSpPr>
        <p:spPr/>
        <p:txBody>
          <a:bodyPr/>
          <a:lstStyle>
            <a:extLst/>
          </a:lstStyle>
          <a:p>
            <a:endParaRPr lang="en-US" dirty="0">
              <a:solidFill>
                <a:prstClr val="white"/>
              </a:solidFill>
            </a:endParaRPr>
          </a:p>
        </p:txBody>
      </p:sp>
      <p:sp>
        <p:nvSpPr>
          <p:cNvPr id="6" name="投影片編號版面配置區 5"/>
          <p:cNvSpPr>
            <a:spLocks noGrp="1"/>
          </p:cNvSpPr>
          <p:nvPr>
            <p:ph type="sldNum" sz="quarter" idx="12"/>
          </p:nvPr>
        </p:nvSpPr>
        <p:spPr/>
        <p:txBody>
          <a:bodyPr/>
          <a:lstStyle>
            <a:extLst/>
          </a:lstStyle>
          <a:p>
            <a:fld id="{1789C0F2-17E0-497A-9BBE-0C73201AAFE3}" type="slidenum">
              <a:rPr lang="en-US" smtClean="0">
                <a:solidFill>
                  <a:prstClr val="white"/>
                </a:solidFill>
              </a:rPr>
              <a:pPr/>
              <a:t>‹#›</a:t>
            </a:fld>
            <a:endParaRPr lang="en-US" dirty="0">
              <a:solidFill>
                <a:prstClr val="white"/>
              </a:solidFill>
            </a:endParaRPr>
          </a:p>
        </p:txBody>
      </p:sp>
      <p:sp>
        <p:nvSpPr>
          <p:cNvPr id="7" name="＞形箭號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lang="en-US" sz="1800">
              <a:solidFill>
                <a:prstClr val="white"/>
              </a:solidFill>
            </a:endParaRPr>
          </a:p>
        </p:txBody>
      </p:sp>
      <p:sp>
        <p:nvSpPr>
          <p:cNvPr id="8" name="＞形箭號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69525098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bg>
      <p:bgRef idx="1002">
        <a:schemeClr val="bg1"/>
      </p:bgRef>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84B82477-D5D3-4181-8C11-75D0F2433A87}" type="datetime2">
              <a:rPr lang="en-US" smtClean="0">
                <a:solidFill>
                  <a:prstClr val="white"/>
                </a:solidFill>
              </a:rPr>
              <a:pPr/>
              <a:t>Monday, October 19, 2015</a:t>
            </a:fld>
            <a:endParaRPr lang="en-US" dirty="0">
              <a:solidFill>
                <a:prstClr val="white"/>
              </a:solidFill>
            </a:endParaRPr>
          </a:p>
        </p:txBody>
      </p:sp>
      <p:sp>
        <p:nvSpPr>
          <p:cNvPr id="6" name="頁尾版面配置區 5"/>
          <p:cNvSpPr>
            <a:spLocks noGrp="1"/>
          </p:cNvSpPr>
          <p:nvPr>
            <p:ph type="ftr" sz="quarter" idx="11"/>
          </p:nvPr>
        </p:nvSpPr>
        <p:spPr/>
        <p:txBody>
          <a:bodyPr/>
          <a:lstStyle>
            <a:extLst/>
          </a:lstStyle>
          <a:p>
            <a:endParaRPr lang="en-US" dirty="0">
              <a:solidFill>
                <a:prstClr val="white"/>
              </a:solidFill>
            </a:endParaRPr>
          </a:p>
        </p:txBody>
      </p:sp>
      <p:sp>
        <p:nvSpPr>
          <p:cNvPr id="7" name="投影片編號版面配置區 6"/>
          <p:cNvSpPr>
            <a:spLocks noGrp="1"/>
          </p:cNvSpPr>
          <p:nvPr>
            <p:ph type="sldNum" sz="quarter" idx="12"/>
          </p:nvPr>
        </p:nvSpPr>
        <p:spPr/>
        <p:txBody>
          <a:bodyPr/>
          <a:lstStyle>
            <a:extLst/>
          </a:lstStyle>
          <a:p>
            <a:fld id="{1789C0F2-17E0-497A-9BBE-0C73201AAFE3}" type="slidenum">
              <a:rPr lang="en-US" smtClean="0">
                <a:solidFill>
                  <a:prstClr val="white"/>
                </a:solidFill>
              </a:rPr>
              <a:pPr/>
              <a:t>‹#›</a:t>
            </a:fld>
            <a:endParaRPr lang="en-US" dirty="0">
              <a:solidFill>
                <a:prstClr val="white"/>
              </a:solidFill>
            </a:endParaRPr>
          </a:p>
        </p:txBody>
      </p:sp>
      <p:sp>
        <p:nvSpPr>
          <p:cNvPr id="8" name="標題 7"/>
          <p:cNvSpPr>
            <a:spLocks noGrp="1"/>
          </p:cNvSpPr>
          <p:nvPr>
            <p:ph type="title"/>
          </p:nvPr>
        </p:nvSpPr>
        <p:spPr/>
        <p:txBody>
          <a:bodyPr rtlCol="0"/>
          <a:lstStyle>
            <a:extLst/>
          </a:lstStyle>
          <a:p>
            <a:r>
              <a:rPr kumimoji="0" lang="zh-TW" altLang="en-US" smtClean="0"/>
              <a:t>按一下以編輯母片標題樣式</a:t>
            </a:r>
            <a:endParaRPr kumimoji="0" lang="en-US"/>
          </a:p>
        </p:txBody>
      </p:sp>
    </p:spTree>
    <p:extLst>
      <p:ext uri="{BB962C8B-B14F-4D97-AF65-F5344CB8AC3E}">
        <p14:creationId xmlns:p14="http://schemas.microsoft.com/office/powerpoint/2010/main" val="376162407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nchor="ct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213E253B-1893-4367-8BAE-DF4BC10DC578}" type="datetime2">
              <a:rPr lang="en-US" smtClean="0">
                <a:solidFill>
                  <a:prstClr val="black"/>
                </a:solidFill>
              </a:rPr>
              <a:pPr/>
              <a:t>Monday, October 19, 2015</a:t>
            </a:fld>
            <a:endParaRPr lang="en-US" dirty="0">
              <a:solidFill>
                <a:prstClr val="black"/>
              </a:solidFill>
            </a:endParaRPr>
          </a:p>
        </p:txBody>
      </p:sp>
      <p:sp>
        <p:nvSpPr>
          <p:cNvPr id="8" name="頁尾版面配置區 7"/>
          <p:cNvSpPr>
            <a:spLocks noGrp="1"/>
          </p:cNvSpPr>
          <p:nvPr>
            <p:ph type="ftr" sz="quarter" idx="11"/>
          </p:nvPr>
        </p:nvSpPr>
        <p:spPr/>
        <p:txBody>
          <a:bodyPr/>
          <a:lstStyle>
            <a:extLst/>
          </a:lstStyle>
          <a:p>
            <a:endParaRPr lang="en-US" dirty="0">
              <a:solidFill>
                <a:prstClr val="black"/>
              </a:solidFill>
            </a:endParaRPr>
          </a:p>
        </p:txBody>
      </p:sp>
      <p:sp>
        <p:nvSpPr>
          <p:cNvPr id="9" name="投影片編號版面配置區 8"/>
          <p:cNvSpPr>
            <a:spLocks noGrp="1"/>
          </p:cNvSpPr>
          <p:nvPr>
            <p:ph type="sldNum" sz="quarter" idx="12"/>
          </p:nvPr>
        </p:nvSpPr>
        <p:spPr/>
        <p:txBody>
          <a:bodyPr/>
          <a:lstStyle>
            <a:extLst/>
          </a:lstStyle>
          <a:p>
            <a:fld id="{1789C0F2-17E0-497A-9BBE-0C73201AAFE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6252671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extLst/>
          </a:lstStyle>
          <a:p>
            <a:fld id="{8B62300D-25B3-4603-86C9-4CB776489F00}" type="datetime2">
              <a:rPr lang="en-US" smtClean="0">
                <a:solidFill>
                  <a:prstClr val="white"/>
                </a:solidFill>
              </a:rPr>
              <a:pPr/>
              <a:t>Monday, October 19, 2015</a:t>
            </a:fld>
            <a:endParaRPr lang="en-US" dirty="0">
              <a:solidFill>
                <a:prstClr val="white"/>
              </a:solidFill>
            </a:endParaRPr>
          </a:p>
        </p:txBody>
      </p:sp>
      <p:sp>
        <p:nvSpPr>
          <p:cNvPr id="4" name="頁尾版面配置區 3"/>
          <p:cNvSpPr>
            <a:spLocks noGrp="1"/>
          </p:cNvSpPr>
          <p:nvPr>
            <p:ph type="ftr" sz="quarter" idx="11"/>
          </p:nvPr>
        </p:nvSpPr>
        <p:spPr/>
        <p:txBody>
          <a:bodyPr/>
          <a:lstStyle>
            <a:extLst/>
          </a:lstStyle>
          <a:p>
            <a:endParaRPr lang="en-US" dirty="0">
              <a:solidFill>
                <a:prstClr val="white"/>
              </a:solidFill>
            </a:endParaRPr>
          </a:p>
        </p:txBody>
      </p:sp>
      <p:sp>
        <p:nvSpPr>
          <p:cNvPr id="5" name="投影片編號版面配置區 4"/>
          <p:cNvSpPr>
            <a:spLocks noGrp="1"/>
          </p:cNvSpPr>
          <p:nvPr>
            <p:ph type="sldNum" sz="quarter" idx="12"/>
          </p:nvPr>
        </p:nvSpPr>
        <p:spPr/>
        <p:txBody>
          <a:bodyPr/>
          <a:lstStyle>
            <a:extLst/>
          </a:lstStyle>
          <a:p>
            <a:fld id="{1789C0F2-17E0-497A-9BBE-0C73201AAFE3}" type="slidenum">
              <a:rPr lang="en-US" smtClean="0">
                <a:solidFill>
                  <a:prstClr val="white"/>
                </a:solidFill>
              </a:rPr>
              <a:pPr/>
              <a:t>‹#›</a:t>
            </a:fld>
            <a:endParaRPr lang="en-US" dirty="0">
              <a:solidFill>
                <a:prstClr val="white"/>
              </a:solidFill>
            </a:endParaRPr>
          </a:p>
        </p:txBody>
      </p:sp>
      <p:sp>
        <p:nvSpPr>
          <p:cNvPr id="6" name="標題 5"/>
          <p:cNvSpPr>
            <a:spLocks noGrp="1"/>
          </p:cNvSpPr>
          <p:nvPr>
            <p:ph type="title"/>
          </p:nvPr>
        </p:nvSpPr>
        <p:spPr/>
        <p:txBody>
          <a:bodyPr rtlCol="0"/>
          <a:lstStyle>
            <a:extLst/>
          </a:lstStyle>
          <a:p>
            <a:r>
              <a:rPr kumimoji="0" lang="zh-TW" altLang="en-US" smtClean="0"/>
              <a:t>按一下以編輯母片標題樣式</a:t>
            </a:r>
            <a:endParaRPr kumimoji="0" lang="en-US"/>
          </a:p>
        </p:txBody>
      </p:sp>
    </p:spTree>
    <p:extLst>
      <p:ext uri="{BB962C8B-B14F-4D97-AF65-F5344CB8AC3E}">
        <p14:creationId xmlns:p14="http://schemas.microsoft.com/office/powerpoint/2010/main" val="149845082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fld id="{C6314AD9-FCC8-48B7-B85B-012A91320DFF}" type="datetime2">
              <a:rPr lang="en-US" smtClean="0">
                <a:solidFill>
                  <a:prstClr val="black"/>
                </a:solidFill>
              </a:rPr>
              <a:pPr/>
              <a:t>Monday, October 19, 2015</a:t>
            </a:fld>
            <a:endParaRPr lang="en-US" dirty="0">
              <a:solidFill>
                <a:prstClr val="black"/>
              </a:solidFill>
            </a:endParaRPr>
          </a:p>
        </p:txBody>
      </p:sp>
      <p:sp>
        <p:nvSpPr>
          <p:cNvPr id="3" name="頁尾版面配置區 2"/>
          <p:cNvSpPr>
            <a:spLocks noGrp="1"/>
          </p:cNvSpPr>
          <p:nvPr>
            <p:ph type="ftr" sz="quarter" idx="11"/>
          </p:nvPr>
        </p:nvSpPr>
        <p:spPr/>
        <p:txBody>
          <a:bodyPr/>
          <a:lstStyle>
            <a:extLst/>
          </a:lstStyle>
          <a:p>
            <a:endParaRPr lang="en-US" dirty="0">
              <a:solidFill>
                <a:prstClr val="black"/>
              </a:solidFill>
            </a:endParaRPr>
          </a:p>
        </p:txBody>
      </p:sp>
      <p:sp>
        <p:nvSpPr>
          <p:cNvPr id="4" name="投影片編號版面配置區 3"/>
          <p:cNvSpPr>
            <a:spLocks noGrp="1"/>
          </p:cNvSpPr>
          <p:nvPr>
            <p:ph type="sldNum" sz="quarter" idx="12"/>
          </p:nvPr>
        </p:nvSpPr>
        <p:spPr/>
        <p:txBody>
          <a:bodyPr/>
          <a:lstStyle>
            <a:extLst/>
          </a:lstStyle>
          <a:p>
            <a:fld id="{1789C0F2-17E0-497A-9BBE-0C73201AAFE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40532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6727032" y="6407944"/>
            <a:ext cx="1920240" cy="365760"/>
          </a:xfrm>
        </p:spPr>
        <p:txBody>
          <a:bodyPr/>
          <a:lstStyle>
            <a:extLst/>
          </a:lstStyle>
          <a:p>
            <a:fld id="{3182DC50-D5DB-4F94-B367-9876CD2C4012}" type="datetime2">
              <a:rPr lang="en-US" smtClean="0">
                <a:solidFill>
                  <a:prstClr val="black"/>
                </a:solidFill>
              </a:rPr>
              <a:pPr/>
              <a:t>Monday, October 19, 2015</a:t>
            </a:fld>
            <a:endParaRPr lang="en-US" dirty="0">
              <a:solidFill>
                <a:prstClr val="black"/>
              </a:solidFill>
            </a:endParaRPr>
          </a:p>
        </p:txBody>
      </p:sp>
      <p:sp>
        <p:nvSpPr>
          <p:cNvPr id="6" name="頁尾版面配置區 5"/>
          <p:cNvSpPr>
            <a:spLocks noGrp="1"/>
          </p:cNvSpPr>
          <p:nvPr>
            <p:ph type="ftr" sz="quarter" idx="11"/>
          </p:nvPr>
        </p:nvSpPr>
        <p:spPr/>
        <p:txBody>
          <a:bodyPr/>
          <a:lstStyle>
            <a:extLst/>
          </a:lstStyle>
          <a:p>
            <a:endParaRPr lang="en-US" dirty="0">
              <a:solidFill>
                <a:prstClr val="black"/>
              </a:solidFill>
            </a:endParaRPr>
          </a:p>
        </p:txBody>
      </p:sp>
      <p:sp>
        <p:nvSpPr>
          <p:cNvPr id="7" name="投影片編號版面配置區 6"/>
          <p:cNvSpPr>
            <a:spLocks noGrp="1"/>
          </p:cNvSpPr>
          <p:nvPr>
            <p:ph type="sldNum" sz="quarter" idx="12"/>
          </p:nvPr>
        </p:nvSpPr>
        <p:spPr/>
        <p:txBody>
          <a:bodyPr/>
          <a:lstStyle>
            <a:extLst/>
          </a:lstStyle>
          <a:p>
            <a:fld id="{1789C0F2-17E0-497A-9BBE-0C73201AAFE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7361012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endParaRPr lang="en-US" altLang="zh-TW"/>
          </a:p>
        </p:txBody>
      </p:sp>
      <p:sp>
        <p:nvSpPr>
          <p:cNvPr id="5" name="頁尾版面配置區 4"/>
          <p:cNvSpPr>
            <a:spLocks noGrp="1"/>
          </p:cNvSpPr>
          <p:nvPr>
            <p:ph type="ftr" sz="quarter" idx="11"/>
          </p:nvPr>
        </p:nvSpPr>
        <p:spPr/>
        <p:txBody>
          <a:bodyPr/>
          <a:lstStyle>
            <a:extLst/>
          </a:lstStyle>
          <a:p>
            <a:endParaRPr lang="en-US" altLang="zh-TW"/>
          </a:p>
        </p:txBody>
      </p:sp>
      <p:sp>
        <p:nvSpPr>
          <p:cNvPr id="6" name="投影片編號版面配置區 5"/>
          <p:cNvSpPr>
            <a:spLocks noGrp="1"/>
          </p:cNvSpPr>
          <p:nvPr>
            <p:ph type="sldNum" sz="quarter" idx="12"/>
          </p:nvPr>
        </p:nvSpPr>
        <p:spPr/>
        <p:txBody>
          <a:bodyPr/>
          <a:lstStyle>
            <a:extLst/>
          </a:lstStyle>
          <a:p>
            <a:fld id="{C37501CD-05FF-4E13-88A6-6D4CF080A8BB}" type="slidenum">
              <a:rPr lang="zh-TW" altLang="en-US" smtClean="0"/>
              <a:pPr/>
              <a:t>‹#›</a:t>
            </a:fld>
            <a:endParaRPr lang="en-US" altLang="zh-TW"/>
          </a:p>
        </p:txBody>
      </p:sp>
      <p:sp>
        <p:nvSpPr>
          <p:cNvPr id="7" name="標題 6"/>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
        <p:nvSpPr>
          <p:cNvPr id="3" name="圖片版面配置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TW" altLang="en-US" smtClean="0"/>
              <a:t>按一下圖示以新增圖片</a:t>
            </a:r>
            <a:endParaRPr kumimoji="0" lang="en-US" dirty="0"/>
          </a:p>
        </p:txBody>
      </p:sp>
      <p:sp>
        <p:nvSpPr>
          <p:cNvPr id="5" name="日期版面配置區 4"/>
          <p:cNvSpPr>
            <a:spLocks noGrp="1"/>
          </p:cNvSpPr>
          <p:nvPr>
            <p:ph type="dt" sz="half" idx="10"/>
          </p:nvPr>
        </p:nvSpPr>
        <p:spPr/>
        <p:txBody>
          <a:bodyPr/>
          <a:lstStyle>
            <a:lvl1pPr>
              <a:defRPr>
                <a:solidFill>
                  <a:schemeClr val="tx1"/>
                </a:solidFill>
              </a:defRPr>
            </a:lvl1pPr>
            <a:extLst/>
          </a:lstStyle>
          <a:p>
            <a:fld id="{292EB412-E790-42EA-81FE-2925D3A43D91}" type="datetime2">
              <a:rPr lang="en-US" smtClean="0">
                <a:solidFill>
                  <a:prstClr val="white"/>
                </a:solidFill>
              </a:rPr>
              <a:pPr/>
              <a:t>Monday, October 19, 2015</a:t>
            </a:fld>
            <a:endParaRPr lang="en-US" dirty="0">
              <a:solidFill>
                <a:prstClr val="white"/>
              </a:solidFill>
            </a:endParaRPr>
          </a:p>
        </p:txBody>
      </p:sp>
      <p:sp>
        <p:nvSpPr>
          <p:cNvPr id="6" name="頁尾版面配置區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solidFill>
                <a:prstClr val="white"/>
              </a:solidFill>
            </a:endParaRPr>
          </a:p>
        </p:txBody>
      </p:sp>
      <p:sp>
        <p:nvSpPr>
          <p:cNvPr id="7" name="投影片編號版面配置區 6"/>
          <p:cNvSpPr>
            <a:spLocks noGrp="1"/>
          </p:cNvSpPr>
          <p:nvPr>
            <p:ph type="sldNum" sz="quarter" idx="12"/>
          </p:nvPr>
        </p:nvSpPr>
        <p:spPr/>
        <p:txBody>
          <a:bodyPr/>
          <a:lstStyle>
            <a:lvl1pPr>
              <a:defRPr>
                <a:solidFill>
                  <a:schemeClr val="tx1"/>
                </a:solidFill>
              </a:defRPr>
            </a:lvl1pPr>
            <a:extLst/>
          </a:lstStyle>
          <a:p>
            <a:fld id="{1789C0F2-17E0-497A-9BBE-0C73201AAFE3}" type="slidenum">
              <a:rPr lang="en-US" smtClean="0">
                <a:solidFill>
                  <a:prstClr val="white"/>
                </a:solidFill>
              </a:rPr>
              <a:pPr/>
              <a:t>‹#›</a:t>
            </a:fld>
            <a:endParaRPr lang="en-US" dirty="0">
              <a:solidFill>
                <a:prstClr val="white"/>
              </a:solidFill>
            </a:endParaRPr>
          </a:p>
        </p:txBody>
      </p:sp>
      <p:sp>
        <p:nvSpPr>
          <p:cNvPr id="2" name="標題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TW" altLang="en-US" smtClean="0"/>
              <a:t>按一下以編輯母片標題樣式</a:t>
            </a:r>
            <a:endParaRPr kumimoji="0" lang="en-US"/>
          </a:p>
        </p:txBody>
      </p:sp>
      <p:sp>
        <p:nvSpPr>
          <p:cNvPr id="8" name="手繪多邊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a:solidFill>
                <a:prstClr val="white"/>
              </a:solidFill>
              <a:latin typeface="Lucida Sans Unicode"/>
            </a:endParaRPr>
          </a:p>
        </p:txBody>
      </p:sp>
      <p:sp>
        <p:nvSpPr>
          <p:cNvPr id="9" name="手繪多邊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a:solidFill>
                <a:prstClr val="white"/>
              </a:solidFill>
              <a:latin typeface="Lucida Sans Unicode"/>
            </a:endParaRPr>
          </a:p>
        </p:txBody>
      </p:sp>
      <p:sp>
        <p:nvSpPr>
          <p:cNvPr id="10" name="直角三角形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sz="1800">
              <a:solidFill>
                <a:prstClr val="white"/>
              </a:solidFill>
            </a:endParaRPr>
          </a:p>
        </p:txBody>
      </p:sp>
      <p:cxnSp>
        <p:nvCxnSpPr>
          <p:cNvPr id="11" name="直線接點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形箭號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lang="en-US" sz="1800">
              <a:solidFill>
                <a:prstClr val="white"/>
              </a:solidFill>
            </a:endParaRPr>
          </a:p>
        </p:txBody>
      </p:sp>
      <p:sp>
        <p:nvSpPr>
          <p:cNvPr id="13" name="＞形箭號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75118117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481329"/>
            <a:ext cx="8229600" cy="4386071"/>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A56EEE0E-EDB0-4D84-86B0-50833DF22902}" type="datetime2">
              <a:rPr lang="en-US" smtClean="0">
                <a:solidFill>
                  <a:prstClr val="black"/>
                </a:solidFill>
              </a:rPr>
              <a:pPr/>
              <a:t>Monday, October 19, 2015</a:t>
            </a:fld>
            <a:endParaRPr lang="en-US">
              <a:solidFill>
                <a:prstClr val="black"/>
              </a:solidFill>
            </a:endParaRPr>
          </a:p>
        </p:txBody>
      </p:sp>
      <p:sp>
        <p:nvSpPr>
          <p:cNvPr id="5" name="頁尾版面配置區 4"/>
          <p:cNvSpPr>
            <a:spLocks noGrp="1"/>
          </p:cNvSpPr>
          <p:nvPr>
            <p:ph type="ftr" sz="quarter" idx="11"/>
          </p:nvPr>
        </p:nvSpPr>
        <p:spPr/>
        <p:txBody>
          <a:bodyPr/>
          <a:lstStyle>
            <a:extLst/>
          </a:lstStyle>
          <a:p>
            <a:endParaRPr lang="en-US">
              <a:solidFill>
                <a:prstClr val="black"/>
              </a:solidFill>
            </a:endParaRPr>
          </a:p>
        </p:txBody>
      </p:sp>
      <p:sp>
        <p:nvSpPr>
          <p:cNvPr id="6" name="投影片編號版面配置區 5"/>
          <p:cNvSpPr>
            <a:spLocks noGrp="1"/>
          </p:cNvSpPr>
          <p:nvPr>
            <p:ph type="sldNum" sz="quarter" idx="12"/>
          </p:nvPr>
        </p:nvSpPr>
        <p:spPr/>
        <p:txBody>
          <a:bodyPr/>
          <a:lstStyle>
            <a:extLst/>
          </a:lstStyle>
          <a:p>
            <a:fld id="{1789C0F2-17E0-497A-9BBE-0C73201AAFE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3923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44013" y="274640"/>
            <a:ext cx="1777470" cy="5592761"/>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1"/>
            <a:ext cx="6324600" cy="5592760"/>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5114372C-B5AB-4C39-B273-B99224EB4DD5}" type="datetime2">
              <a:rPr lang="en-US" smtClean="0">
                <a:solidFill>
                  <a:prstClr val="black"/>
                </a:solidFill>
              </a:rPr>
              <a:pPr/>
              <a:t>Monday, October 19, 2015</a:t>
            </a:fld>
            <a:endParaRPr lang="en-US">
              <a:solidFill>
                <a:prstClr val="black"/>
              </a:solidFill>
            </a:endParaRPr>
          </a:p>
        </p:txBody>
      </p:sp>
      <p:sp>
        <p:nvSpPr>
          <p:cNvPr id="5" name="頁尾版面配置區 4"/>
          <p:cNvSpPr>
            <a:spLocks noGrp="1"/>
          </p:cNvSpPr>
          <p:nvPr>
            <p:ph type="ftr" sz="quarter" idx="11"/>
          </p:nvPr>
        </p:nvSpPr>
        <p:spPr/>
        <p:txBody>
          <a:bodyPr/>
          <a:lstStyle>
            <a:extLst/>
          </a:lstStyle>
          <a:p>
            <a:endParaRPr lang="en-US">
              <a:solidFill>
                <a:prstClr val="black"/>
              </a:solidFill>
            </a:endParaRPr>
          </a:p>
        </p:txBody>
      </p:sp>
      <p:sp>
        <p:nvSpPr>
          <p:cNvPr id="6" name="投影片編號版面配置區 5"/>
          <p:cNvSpPr>
            <a:spLocks noGrp="1"/>
          </p:cNvSpPr>
          <p:nvPr>
            <p:ph type="sldNum" sz="quarter" idx="12"/>
          </p:nvPr>
        </p:nvSpPr>
        <p:spPr/>
        <p:txBody>
          <a:bodyPr/>
          <a:lstStyle>
            <a:extLst/>
          </a:lstStyle>
          <a:p>
            <a:fld id="{1789C0F2-17E0-497A-9BBE-0C73201AAFE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0185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endParaRPr lang="en-US" altLang="zh-TW"/>
          </a:p>
        </p:txBody>
      </p:sp>
      <p:sp>
        <p:nvSpPr>
          <p:cNvPr id="5" name="頁尾版面配置區 4"/>
          <p:cNvSpPr>
            <a:spLocks noGrp="1"/>
          </p:cNvSpPr>
          <p:nvPr>
            <p:ph type="ftr" sz="quarter" idx="11"/>
          </p:nvPr>
        </p:nvSpPr>
        <p:spPr/>
        <p:txBody>
          <a:bodyPr/>
          <a:lstStyle>
            <a:extLst/>
          </a:lstStyle>
          <a:p>
            <a:endParaRPr lang="en-US" altLang="zh-TW"/>
          </a:p>
        </p:txBody>
      </p:sp>
      <p:sp>
        <p:nvSpPr>
          <p:cNvPr id="6" name="投影片編號版面配置區 5"/>
          <p:cNvSpPr>
            <a:spLocks noGrp="1"/>
          </p:cNvSpPr>
          <p:nvPr>
            <p:ph type="sldNum" sz="quarter" idx="12"/>
          </p:nvPr>
        </p:nvSpPr>
        <p:spPr/>
        <p:txBody>
          <a:bodyPr/>
          <a:lstStyle>
            <a:extLst/>
          </a:lstStyle>
          <a:p>
            <a:fld id="{CD5D73CB-9ADA-4CB1-BB51-F93AAC27349B}" type="slidenum">
              <a:rPr lang="zh-TW" altLang="en-US" smtClean="0"/>
              <a:pPr/>
              <a:t>‹#›</a:t>
            </a:fld>
            <a:endParaRPr lang="en-US" altLang="zh-TW"/>
          </a:p>
        </p:txBody>
      </p:sp>
      <p:sp>
        <p:nvSpPr>
          <p:cNvPr id="7" name="＞形箭號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形箭號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Ref idx="1002">
        <a:schemeClr val="bg1"/>
      </p:bgRef>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endParaRPr lang="en-US" altLang="zh-TW"/>
          </a:p>
        </p:txBody>
      </p:sp>
      <p:sp>
        <p:nvSpPr>
          <p:cNvPr id="6" name="頁尾版面配置區 5"/>
          <p:cNvSpPr>
            <a:spLocks noGrp="1"/>
          </p:cNvSpPr>
          <p:nvPr>
            <p:ph type="ftr" sz="quarter" idx="11"/>
          </p:nvPr>
        </p:nvSpPr>
        <p:spPr/>
        <p:txBody>
          <a:bodyPr/>
          <a:lstStyle>
            <a:extLst/>
          </a:lstStyle>
          <a:p>
            <a:endParaRPr lang="en-US" altLang="zh-TW"/>
          </a:p>
        </p:txBody>
      </p:sp>
      <p:sp>
        <p:nvSpPr>
          <p:cNvPr id="7" name="投影片編號版面配置區 6"/>
          <p:cNvSpPr>
            <a:spLocks noGrp="1"/>
          </p:cNvSpPr>
          <p:nvPr>
            <p:ph type="sldNum" sz="quarter" idx="12"/>
          </p:nvPr>
        </p:nvSpPr>
        <p:spPr/>
        <p:txBody>
          <a:bodyPr/>
          <a:lstStyle>
            <a:extLst/>
          </a:lstStyle>
          <a:p>
            <a:fld id="{E453EF2A-76F6-4A48-AE2B-7C1CF12D7078}" type="slidenum">
              <a:rPr lang="zh-TW" altLang="en-US" smtClean="0"/>
              <a:pPr/>
              <a:t>‹#›</a:t>
            </a:fld>
            <a:endParaRPr lang="en-US" altLang="zh-TW"/>
          </a:p>
        </p:txBody>
      </p:sp>
      <p:sp>
        <p:nvSpPr>
          <p:cNvPr id="8" name="標題 7"/>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1"/>
            <a:ext cx="8229600" cy="1143000"/>
          </a:xfrm>
        </p:spPr>
        <p:txBody>
          <a:bodyPr anchor="ct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8"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7"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endParaRPr lang="en-US" altLang="zh-TW"/>
          </a:p>
        </p:txBody>
      </p:sp>
      <p:sp>
        <p:nvSpPr>
          <p:cNvPr id="8" name="頁尾版面配置區 7"/>
          <p:cNvSpPr>
            <a:spLocks noGrp="1"/>
          </p:cNvSpPr>
          <p:nvPr>
            <p:ph type="ftr" sz="quarter" idx="11"/>
          </p:nvPr>
        </p:nvSpPr>
        <p:spPr/>
        <p:txBody>
          <a:bodyPr/>
          <a:lstStyle>
            <a:extLst/>
          </a:lstStyle>
          <a:p>
            <a:endParaRPr lang="en-US" altLang="zh-TW"/>
          </a:p>
        </p:txBody>
      </p:sp>
      <p:sp>
        <p:nvSpPr>
          <p:cNvPr id="9" name="投影片編號版面配置區 8"/>
          <p:cNvSpPr>
            <a:spLocks noGrp="1"/>
          </p:cNvSpPr>
          <p:nvPr>
            <p:ph type="sldNum" sz="quarter" idx="12"/>
          </p:nvPr>
        </p:nvSpPr>
        <p:spPr/>
        <p:txBody>
          <a:bodyPr/>
          <a:lstStyle>
            <a:extLst/>
          </a:lstStyle>
          <a:p>
            <a:fld id="{9DDB122D-3466-475E-BCB6-46D60431C12D}" type="slidenum">
              <a:rPr lang="zh-TW" altLang="en-US" smtClean="0"/>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extLst/>
          </a:lstStyle>
          <a:p>
            <a:endParaRPr lang="en-US" altLang="zh-TW"/>
          </a:p>
        </p:txBody>
      </p:sp>
      <p:sp>
        <p:nvSpPr>
          <p:cNvPr id="4" name="頁尾版面配置區 3"/>
          <p:cNvSpPr>
            <a:spLocks noGrp="1"/>
          </p:cNvSpPr>
          <p:nvPr>
            <p:ph type="ftr" sz="quarter" idx="11"/>
          </p:nvPr>
        </p:nvSpPr>
        <p:spPr/>
        <p:txBody>
          <a:bodyPr/>
          <a:lstStyle>
            <a:extLst/>
          </a:lstStyle>
          <a:p>
            <a:endParaRPr lang="en-US" altLang="zh-TW"/>
          </a:p>
        </p:txBody>
      </p:sp>
      <p:sp>
        <p:nvSpPr>
          <p:cNvPr id="5" name="投影片編號版面配置區 4"/>
          <p:cNvSpPr>
            <a:spLocks noGrp="1"/>
          </p:cNvSpPr>
          <p:nvPr>
            <p:ph type="sldNum" sz="quarter" idx="12"/>
          </p:nvPr>
        </p:nvSpPr>
        <p:spPr/>
        <p:txBody>
          <a:bodyPr/>
          <a:lstStyle>
            <a:extLst/>
          </a:lstStyle>
          <a:p>
            <a:fld id="{C1697B76-5D96-4286-9F09-15E95095FBAC}" type="slidenum">
              <a:rPr lang="zh-TW" altLang="en-US" smtClean="0"/>
              <a:pPr/>
              <a:t>‹#›</a:t>
            </a:fld>
            <a:endParaRPr lang="en-US" altLang="zh-TW"/>
          </a:p>
        </p:txBody>
      </p:sp>
      <p:sp>
        <p:nvSpPr>
          <p:cNvPr id="6" name="標題 5"/>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endParaRPr lang="en-US" altLang="zh-TW"/>
          </a:p>
        </p:txBody>
      </p:sp>
      <p:sp>
        <p:nvSpPr>
          <p:cNvPr id="3" name="頁尾版面配置區 2"/>
          <p:cNvSpPr>
            <a:spLocks noGrp="1"/>
          </p:cNvSpPr>
          <p:nvPr>
            <p:ph type="ftr" sz="quarter" idx="11"/>
          </p:nvPr>
        </p:nvSpPr>
        <p:spPr/>
        <p:txBody>
          <a:bodyPr/>
          <a:lstStyle>
            <a:extLst/>
          </a:lstStyle>
          <a:p>
            <a:endParaRPr lang="en-US" altLang="zh-TW"/>
          </a:p>
        </p:txBody>
      </p:sp>
      <p:sp>
        <p:nvSpPr>
          <p:cNvPr id="4" name="投影片編號版面配置區 3"/>
          <p:cNvSpPr>
            <a:spLocks noGrp="1"/>
          </p:cNvSpPr>
          <p:nvPr>
            <p:ph type="sldNum" sz="quarter" idx="12"/>
          </p:nvPr>
        </p:nvSpPr>
        <p:spPr/>
        <p:txBody>
          <a:bodyPr/>
          <a:lstStyle>
            <a:extLst/>
          </a:lstStyle>
          <a:p>
            <a:fld id="{77EAB5E9-5F19-4E4A-8D96-136CC40B1780}" type="slidenum">
              <a:rPr lang="zh-TW" altLang="en-US" smtClean="0"/>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419600" y="5355103"/>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6727032" y="6407944"/>
            <a:ext cx="1920240" cy="365760"/>
          </a:xfrm>
        </p:spPr>
        <p:txBody>
          <a:bodyPr/>
          <a:lstStyle>
            <a:extLst/>
          </a:lstStyle>
          <a:p>
            <a:endParaRPr lang="en-US" altLang="zh-TW"/>
          </a:p>
        </p:txBody>
      </p:sp>
      <p:sp>
        <p:nvSpPr>
          <p:cNvPr id="6" name="頁尾版面配置區 5"/>
          <p:cNvSpPr>
            <a:spLocks noGrp="1"/>
          </p:cNvSpPr>
          <p:nvPr>
            <p:ph type="ftr" sz="quarter" idx="11"/>
          </p:nvPr>
        </p:nvSpPr>
        <p:spPr/>
        <p:txBody>
          <a:bodyPr/>
          <a:lstStyle>
            <a:extLst/>
          </a:lstStyle>
          <a:p>
            <a:endParaRPr lang="en-US" altLang="zh-TW"/>
          </a:p>
        </p:txBody>
      </p:sp>
      <p:sp>
        <p:nvSpPr>
          <p:cNvPr id="7" name="投影片編號版面配置區 6"/>
          <p:cNvSpPr>
            <a:spLocks noGrp="1"/>
          </p:cNvSpPr>
          <p:nvPr>
            <p:ph type="sldNum" sz="quarter" idx="12"/>
          </p:nvPr>
        </p:nvSpPr>
        <p:spPr/>
        <p:txBody>
          <a:bodyPr/>
          <a:lstStyle>
            <a:extLst/>
          </a:lstStyle>
          <a:p>
            <a:fld id="{F3EE1197-3DB5-4DB5-AA91-D4A36EB03BEA}" type="slidenum">
              <a:rPr lang="zh-TW" altLang="en-US" smtClean="0"/>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
        <p:nvSpPr>
          <p:cNvPr id="3" name="圖片版面配置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TW" altLang="en-US" smtClean="0"/>
              <a:t>按一下圖示以新增圖片</a:t>
            </a:r>
            <a:endParaRPr kumimoji="0" lang="en-US" dirty="0"/>
          </a:p>
        </p:txBody>
      </p:sp>
      <p:sp>
        <p:nvSpPr>
          <p:cNvPr id="5" name="日期版面配置區 4"/>
          <p:cNvSpPr>
            <a:spLocks noGrp="1"/>
          </p:cNvSpPr>
          <p:nvPr>
            <p:ph type="dt" sz="half" idx="10"/>
          </p:nvPr>
        </p:nvSpPr>
        <p:spPr/>
        <p:txBody>
          <a:bodyPr/>
          <a:lstStyle>
            <a:lvl1pPr>
              <a:defRPr>
                <a:solidFill>
                  <a:schemeClr val="tx1"/>
                </a:solidFill>
              </a:defRPr>
            </a:lvl1pPr>
            <a:extLst/>
          </a:lstStyle>
          <a:p>
            <a:endParaRPr lang="en-US" altLang="zh-TW"/>
          </a:p>
        </p:txBody>
      </p:sp>
      <p:sp>
        <p:nvSpPr>
          <p:cNvPr id="6" name="頁尾版面配置區 5"/>
          <p:cNvSpPr>
            <a:spLocks noGrp="1"/>
          </p:cNvSpPr>
          <p:nvPr>
            <p:ph type="ftr" sz="quarter" idx="11"/>
          </p:nvPr>
        </p:nvSpPr>
        <p:spPr>
          <a:xfrm>
            <a:off x="4380074" y="6407944"/>
            <a:ext cx="2350681" cy="365125"/>
          </a:xfrm>
        </p:spPr>
        <p:txBody>
          <a:bodyPr/>
          <a:lstStyle>
            <a:lvl1pPr>
              <a:defRPr>
                <a:solidFill>
                  <a:schemeClr val="tx1"/>
                </a:solidFill>
              </a:defRPr>
            </a:lvl1pPr>
            <a:extLst/>
          </a:lstStyle>
          <a:p>
            <a:endParaRPr lang="en-US" altLang="zh-TW"/>
          </a:p>
        </p:txBody>
      </p:sp>
      <p:sp>
        <p:nvSpPr>
          <p:cNvPr id="7" name="投影片編號版面配置區 6"/>
          <p:cNvSpPr>
            <a:spLocks noGrp="1"/>
          </p:cNvSpPr>
          <p:nvPr>
            <p:ph type="sldNum" sz="quarter" idx="12"/>
          </p:nvPr>
        </p:nvSpPr>
        <p:spPr/>
        <p:txBody>
          <a:bodyPr/>
          <a:lstStyle>
            <a:lvl1pPr>
              <a:defRPr>
                <a:solidFill>
                  <a:schemeClr val="tx1"/>
                </a:solidFill>
              </a:defRPr>
            </a:lvl1pPr>
            <a:extLst/>
          </a:lstStyle>
          <a:p>
            <a:fld id="{732066CB-32C6-4F0C-BF54-6FBA61C56D44}" type="slidenum">
              <a:rPr lang="zh-TW" altLang="en-US" smtClean="0"/>
              <a:pPr/>
              <a:t>‹#›</a:t>
            </a:fld>
            <a:endParaRPr lang="en-US" altLang="zh-TW"/>
          </a:p>
        </p:txBody>
      </p:sp>
      <p:sp>
        <p:nvSpPr>
          <p:cNvPr id="2" name="標題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TW" altLang="en-US" smtClean="0"/>
              <a:t>按一下以編輯母片標題樣式</a:t>
            </a:r>
            <a:endParaRPr kumimoji="0" lang="en-US"/>
          </a:p>
        </p:txBody>
      </p:sp>
      <p:sp>
        <p:nvSpPr>
          <p:cNvPr id="8" name="手繪多邊形 7"/>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手繪多邊形 8"/>
          <p:cNvSpPr>
            <a:spLocks/>
          </p:cNvSpPr>
          <p:nvPr/>
        </p:nvSpPr>
        <p:spPr bwMode="auto">
          <a:xfrm>
            <a:off x="485717" y="5939011"/>
            <a:ext cx="369045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6042" y="5791254"/>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線接點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形箭號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形箭號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手繪多邊形 11"/>
          <p:cNvSpPr>
            <a:spLocks/>
          </p:cNvSpPr>
          <p:nvPr/>
        </p:nvSpPr>
        <p:spPr bwMode="auto">
          <a:xfrm>
            <a:off x="485717" y="5939011"/>
            <a:ext cx="369045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直角三角形 13"/>
          <p:cNvSpPr>
            <a:spLocks/>
          </p:cNvSpPr>
          <p:nvPr/>
        </p:nvSpPr>
        <p:spPr bwMode="auto">
          <a:xfrm>
            <a:off x="-6042" y="5791254"/>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直線接點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457200" y="274639"/>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481329"/>
            <a:ext cx="8229600" cy="4525963"/>
          </a:xfrm>
          <a:prstGeom prst="rect">
            <a:avLst/>
          </a:prstGeom>
        </p:spPr>
        <p:txBody>
          <a:bodyPr vert="horz">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altLang="zh-TW"/>
          </a:p>
        </p:txBody>
      </p:sp>
      <p:sp>
        <p:nvSpPr>
          <p:cNvPr id="22" name="頁尾版面配置區 21"/>
          <p:cNvSpPr>
            <a:spLocks noGrp="1"/>
          </p:cNvSpPr>
          <p:nvPr>
            <p:ph type="ftr" sz="quarter" idx="3"/>
          </p:nvPr>
        </p:nvSpPr>
        <p:spPr>
          <a:xfrm>
            <a:off x="4380074"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ltLang="zh-TW"/>
          </a:p>
        </p:txBody>
      </p:sp>
      <p:sp>
        <p:nvSpPr>
          <p:cNvPr id="18" name="投影片編號版面配置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1FB6B39-1CED-43C0-9E8F-FFAE38BD9D0E}" type="slidenum">
              <a:rPr lang="zh-TW" altLang="en-US" smtClean="0"/>
              <a:pPr/>
              <a:t>‹#›</a:t>
            </a:fld>
            <a:endParaRPr lang="en-US" altLang="zh-TW"/>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a:solidFill>
                <a:prstClr val="black"/>
              </a:solidFill>
              <a:latin typeface="Lucida Sans Unicode"/>
            </a:endParaRPr>
          </a:p>
        </p:txBody>
      </p:sp>
      <p:sp>
        <p:nvSpPr>
          <p:cNvPr id="12" name="手繪多邊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a:solidFill>
                <a:prstClr val="black"/>
              </a:solidFill>
              <a:latin typeface="Lucida Sans Unicode"/>
            </a:endParaRPr>
          </a:p>
        </p:txBody>
      </p:sp>
      <p:sp>
        <p:nvSpPr>
          <p:cNvPr id="14" name="直角三角形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sz="1800">
              <a:solidFill>
                <a:prstClr val="white"/>
              </a:solidFill>
            </a:endParaRPr>
          </a:p>
        </p:txBody>
      </p:sp>
      <p:cxnSp>
        <p:nvCxnSpPr>
          <p:cNvPr id="15" name="直線接點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fontAlgn="auto">
              <a:spcBef>
                <a:spcPts val="0"/>
              </a:spcBef>
              <a:spcAft>
                <a:spcPts val="0"/>
              </a:spcAft>
            </a:pPr>
            <a:fld id="{0B385921-A91A-409C-921C-0E0EC1E750EC}" type="datetime2">
              <a:rPr lang="en-US" smtClean="0">
                <a:solidFill>
                  <a:prstClr val="black"/>
                </a:solidFill>
                <a:latin typeface="Lucida Sans Unicode"/>
              </a:rPr>
              <a:pPr fontAlgn="auto">
                <a:spcBef>
                  <a:spcPts val="0"/>
                </a:spcBef>
                <a:spcAft>
                  <a:spcPts val="0"/>
                </a:spcAft>
              </a:pPr>
              <a:t>Monday, October 19, 2015</a:t>
            </a:fld>
            <a:endParaRPr lang="en-US" dirty="0">
              <a:solidFill>
                <a:prstClr val="black"/>
              </a:solidFill>
              <a:latin typeface="Lucida Sans Unicode"/>
            </a:endParaRPr>
          </a:p>
        </p:txBody>
      </p:sp>
      <p:sp>
        <p:nvSpPr>
          <p:cNvPr id="22" name="頁尾版面配置區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fontAlgn="auto">
              <a:spcBef>
                <a:spcPts val="0"/>
              </a:spcBef>
              <a:spcAft>
                <a:spcPts val="0"/>
              </a:spcAft>
            </a:pPr>
            <a:endParaRPr lang="en-US" dirty="0">
              <a:solidFill>
                <a:prstClr val="black"/>
              </a:solidFill>
              <a:latin typeface="Lucida Sans Unicode"/>
            </a:endParaRPr>
          </a:p>
        </p:txBody>
      </p:sp>
      <p:sp>
        <p:nvSpPr>
          <p:cNvPr id="18" name="投影片編號版面配置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auto">
              <a:spcBef>
                <a:spcPts val="0"/>
              </a:spcBef>
              <a:spcAft>
                <a:spcPts val="0"/>
              </a:spcAft>
            </a:pPr>
            <a:fld id="{1789C0F2-17E0-497A-9BBE-0C73201AAFE3}" type="slidenum">
              <a:rPr lang="en-US" smtClean="0">
                <a:solidFill>
                  <a:prstClr val="black"/>
                </a:solidFill>
                <a:latin typeface="Lucida Sans Unicode"/>
              </a:rPr>
              <a:pPr fontAlgn="auto">
                <a:spcBef>
                  <a:spcPts val="0"/>
                </a:spcBef>
                <a:spcAft>
                  <a:spcPts val="0"/>
                </a:spcAft>
              </a:pPr>
              <a:t>‹#›</a:t>
            </a:fld>
            <a:endParaRPr lang="en-US" dirty="0">
              <a:solidFill>
                <a:prstClr val="black"/>
              </a:solidFill>
              <a:latin typeface="Lucida Sans Unicode"/>
            </a:endParaRPr>
          </a:p>
        </p:txBody>
      </p:sp>
    </p:spTree>
    <p:extLst>
      <p:ext uri="{BB962C8B-B14F-4D97-AF65-F5344CB8AC3E}">
        <p14:creationId xmlns:p14="http://schemas.microsoft.com/office/powerpoint/2010/main" val="29280273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greenpeace.org/taiwan/zh/news/stories/climate_energy/climate/2013/400pp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bloomberg.com/graphics/2015-whats-warming-the-worl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hyperlink" Target="http://www.ted.com/talks/al_gore_warns_on_latest_climate_trends?language=zh-tw"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nsightmaker.com/insight/1954/The-World3-Model-A-Detailed-World-Forecaster"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theguardian.com/business/2015/jan/19/global-wealth-oxfam-inequality-davos-economic-summit-switzerlan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com.tw/url?sa=i&amp;rct=j&amp;q=&amp;esrc=s&amp;source=images&amp;cd=&amp;cad=rja&amp;uact=8&amp;ved=0CAcQjRw&amp;url=http://mondoweiss.net/2015/02/lawrence-movement-persecuting&amp;ei=CFtIVYS_O6HDmAWY9IHYAw&amp;psig=AFQjCNFRoDoJtATHRU4hFTD_7gP_WQcB_w&amp;ust=1430891544300715" TargetMode="External"/><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www.google.com.tw/url?sa=i&amp;rct=j&amp;q=&amp;esrc=s&amp;source=images&amp;cd=&amp;cad=rja&amp;uact=8&amp;ved=0CAcQjRw&amp;url=http://www.mgt.ncu.edu.tw/~chou/&amp;ei=F15IVb_ePMLMmwXu8YCQBA&amp;psig=AFQjCNHMDbtJaEbeKfJJySJuaoDNA1u5Zg&amp;ust=1430891680310673" TargetMode="Externa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TvjWM8f7D5Q" TargetMode="Externa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ctrTitle"/>
          </p:nvPr>
        </p:nvSpPr>
        <p:spPr>
          <a:xfrm>
            <a:off x="683568" y="1340768"/>
            <a:ext cx="7772400" cy="1829761"/>
          </a:xfrm>
        </p:spPr>
        <p:txBody>
          <a:bodyPr/>
          <a:lstStyle/>
          <a:p>
            <a:r>
              <a:rPr lang="zh-TW" altLang="en-US" sz="6000" dirty="0" smtClean="0">
                <a:ea typeface="新細明體" charset="-120"/>
              </a:rPr>
              <a:t>綠色經濟學 </a:t>
            </a:r>
            <a:r>
              <a:rPr lang="zh-TW" altLang="en-US" sz="3200" dirty="0">
                <a:ea typeface="新細明體" charset="-120"/>
              </a:rPr>
              <a:t>開場</a:t>
            </a:r>
          </a:p>
        </p:txBody>
      </p:sp>
      <p:sp>
        <p:nvSpPr>
          <p:cNvPr id="35843" name="Rectangle 1027"/>
          <p:cNvSpPr>
            <a:spLocks noGrp="1" noChangeArrowheads="1"/>
          </p:cNvSpPr>
          <p:nvPr>
            <p:ph type="subTitle" idx="1"/>
          </p:nvPr>
        </p:nvSpPr>
        <p:spPr>
          <a:xfrm>
            <a:off x="683568" y="3717032"/>
            <a:ext cx="7772400" cy="1199704"/>
          </a:xfrm>
        </p:spPr>
        <p:txBody>
          <a:bodyPr>
            <a:normAutofit fontScale="92500" lnSpcReduction="20000"/>
          </a:bodyPr>
          <a:lstStyle/>
          <a:p>
            <a:r>
              <a:rPr lang="zh-TW" altLang="en-US" dirty="0" smtClean="0">
                <a:ea typeface="新細明體" charset="-120"/>
              </a:rPr>
              <a:t>周賓凰</a:t>
            </a:r>
            <a:endParaRPr lang="en-US" altLang="zh-TW" dirty="0" smtClean="0">
              <a:ea typeface="新細明體" charset="-120"/>
            </a:endParaRPr>
          </a:p>
          <a:p>
            <a:r>
              <a:rPr lang="zh-TW" altLang="en-US" sz="2800" dirty="0" smtClean="0">
                <a:ea typeface="新細明體" charset="-120"/>
              </a:rPr>
              <a:t>國立中央大學財務金融系</a:t>
            </a:r>
          </a:p>
          <a:p>
            <a:r>
              <a:rPr lang="en-US" altLang="zh-TW" sz="2800" dirty="0" smtClean="0">
                <a:ea typeface="新細明體" charset="-120"/>
              </a:rPr>
              <a:t>2015/9/14</a:t>
            </a:r>
          </a:p>
          <a:p>
            <a:endParaRPr lang="zh-TW" altLang="en-US" dirty="0">
              <a:ea typeface="新細明體"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p:txBody>
          <a:bodyPr>
            <a:normAutofit/>
          </a:bodyPr>
          <a:lstStyle/>
          <a:p>
            <a:pPr eaLnBrk="1" hangingPunct="1"/>
            <a:r>
              <a:rPr lang="zh-TW" altLang="en-US" smtClean="0"/>
              <a:t>經濟學家證明，在上述假設下，再加上連續性假設，個體的偏好可以一數量的函數代表之，即所謂的「效用函數」。</a:t>
            </a:r>
          </a:p>
          <a:p>
            <a:pPr eaLnBrk="1" hangingPunct="1"/>
            <a:r>
              <a:rPr lang="zh-TW" altLang="en-US" smtClean="0"/>
              <a:t>此效用函數未必唯一，但必定存在。</a:t>
            </a:r>
          </a:p>
          <a:p>
            <a:pPr eaLnBrk="1" hangingPunct="1"/>
            <a:r>
              <a:rPr lang="zh-TW" altLang="en-US" smtClean="0"/>
              <a:t>個體的行為係以極大化效用函數為標的。</a:t>
            </a:r>
          </a:p>
          <a:p>
            <a:pPr eaLnBrk="1" hangingPunct="1"/>
            <a:r>
              <a:rPr lang="zh-TW" altLang="en-US" smtClean="0"/>
              <a:t>在不確定性下，則可以極大化預期效用來處理。</a:t>
            </a:r>
          </a:p>
        </p:txBody>
      </p:sp>
      <p:sp>
        <p:nvSpPr>
          <p:cNvPr id="32770" name="Rectangle 2"/>
          <p:cNvSpPr>
            <a:spLocks noGrp="1" noChangeArrowheads="1"/>
          </p:cNvSpPr>
          <p:nvPr>
            <p:ph type="title"/>
          </p:nvPr>
        </p:nvSpPr>
        <p:spPr/>
        <p:txBody>
          <a:bodyPr/>
          <a:lstStyle/>
          <a:p>
            <a:pPr eaLnBrk="1" hangingPunct="1"/>
            <a:r>
              <a:rPr lang="zh-TW" altLang="en-US" smtClean="0"/>
              <a:t>效用函數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509120"/>
            <a:ext cx="6372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43223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1600200"/>
            <a:ext cx="7406208" cy="4419600"/>
          </a:xfrm>
        </p:spPr>
        <p:txBody>
          <a:bodyPr/>
          <a:lstStyle/>
          <a:p>
            <a:endParaRPr lang="en-US" altLang="zh-TW" dirty="0" smtClean="0"/>
          </a:p>
          <a:p>
            <a:endParaRPr lang="en-US" altLang="zh-TW" dirty="0"/>
          </a:p>
          <a:p>
            <a:pPr marL="0" indent="0">
              <a:buNone/>
            </a:pPr>
            <a:r>
              <a:rPr lang="zh-TW" altLang="en-US" dirty="0" smtClean="0"/>
              <a:t>「</a:t>
            </a:r>
            <a:r>
              <a:rPr lang="zh-TW" altLang="en-US" dirty="0"/>
              <a:t>我們每天所需要的食物與飲料，不是出自屠戶、釀酒家與麵包師的恩惠，而是出自他們自利的打算。」 ─</a:t>
            </a:r>
            <a:r>
              <a:rPr lang="zh-TW" altLang="en-US" dirty="0">
                <a:latin typeface="標楷體" panose="03000509000000000000" pitchFamily="65" charset="-120"/>
                <a:ea typeface="標楷體" panose="03000509000000000000" pitchFamily="65" charset="-120"/>
              </a:rPr>
              <a:t>─ 亞當</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史密斯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國富論</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2" name="標題 1"/>
          <p:cNvSpPr>
            <a:spLocks noGrp="1"/>
          </p:cNvSpPr>
          <p:nvPr>
            <p:ph type="title"/>
          </p:nvPr>
        </p:nvSpPr>
        <p:spPr/>
        <p:txBody>
          <a:bodyPr/>
          <a:lstStyle/>
          <a:p>
            <a:r>
              <a:rPr lang="zh-TW" altLang="en-US" dirty="0" smtClean="0"/>
              <a:t>當道的「主流」經濟思維</a:t>
            </a:r>
            <a:endParaRPr lang="zh-TW" altLang="en-US" dirty="0"/>
          </a:p>
        </p:txBody>
      </p:sp>
    </p:spTree>
    <p:extLst>
      <p:ext uri="{BB962C8B-B14F-4D97-AF65-F5344CB8AC3E}">
        <p14:creationId xmlns:p14="http://schemas.microsoft.com/office/powerpoint/2010/main" val="656139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endParaRPr lang="en-US" altLang="zh-TW" sz="3600" dirty="0" smtClean="0"/>
          </a:p>
          <a:p>
            <a:pPr marL="0" indent="0">
              <a:buNone/>
            </a:pPr>
            <a:endParaRPr lang="en-US" altLang="zh-TW" sz="3600" dirty="0" smtClean="0"/>
          </a:p>
          <a:p>
            <a:pPr marL="0" indent="0">
              <a:buNone/>
            </a:pPr>
            <a:r>
              <a:rPr lang="zh-TW" altLang="en-US" sz="3600" dirty="0" smtClean="0"/>
              <a:t>「</a:t>
            </a:r>
            <a:r>
              <a:rPr lang="zh-TW" altLang="en-US" sz="3600" dirty="0" smtClean="0">
                <a:latin typeface="標楷體" panose="03000509000000000000" pitchFamily="65" charset="-120"/>
                <a:ea typeface="標楷體" panose="03000509000000000000" pitchFamily="65" charset="-120"/>
              </a:rPr>
              <a:t>優勝劣敗</a:t>
            </a:r>
            <a:r>
              <a:rPr lang="zh-TW" altLang="en-US" sz="3600" dirty="0">
                <a:latin typeface="標楷體" panose="03000509000000000000" pitchFamily="65" charset="-120"/>
                <a:ea typeface="標楷體" panose="03000509000000000000" pitchFamily="65" charset="-120"/>
              </a:rPr>
              <a:t>、適者生存</a:t>
            </a:r>
            <a:r>
              <a:rPr lang="zh-TW" altLang="en-US" sz="3600" dirty="0" smtClean="0"/>
              <a:t>」</a:t>
            </a:r>
            <a:r>
              <a:rPr lang="en-US" altLang="zh-TW" sz="3600" dirty="0" smtClean="0"/>
              <a:t>(Survival of the fittest):</a:t>
            </a:r>
          </a:p>
          <a:p>
            <a:pPr marL="0" indent="0">
              <a:buNone/>
            </a:pPr>
            <a:r>
              <a:rPr lang="zh-TW" altLang="en-US" sz="3600" dirty="0" smtClean="0">
                <a:latin typeface="標楷體" panose="03000509000000000000" pitchFamily="65" charset="-120"/>
                <a:ea typeface="標楷體" panose="03000509000000000000" pitchFamily="65" charset="-120"/>
              </a:rPr>
              <a:t>達爾文</a:t>
            </a:r>
            <a:r>
              <a:rPr lang="zh-TW" altLang="en-US" sz="3600" dirty="0">
                <a:latin typeface="標楷體" panose="03000509000000000000" pitchFamily="65" charset="-120"/>
                <a:ea typeface="標楷體" panose="03000509000000000000" pitchFamily="65" charset="-120"/>
              </a:rPr>
              <a:t>「演化論</a:t>
            </a:r>
            <a:r>
              <a:rPr lang="zh-TW" altLang="en-US" sz="3600" dirty="0" smtClean="0">
                <a:latin typeface="標楷體" panose="03000509000000000000" pitchFamily="65" charset="-120"/>
                <a:ea typeface="標楷體" panose="03000509000000000000" pitchFamily="65" charset="-120"/>
              </a:rPr>
              <a:t>」</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「天擇</a:t>
            </a:r>
            <a:r>
              <a:rPr lang="zh-TW" altLang="en-US" sz="3600" dirty="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(natural selection)</a:t>
            </a:r>
            <a:endParaRPr lang="zh-TW" altLang="en-US" sz="3600" dirty="0">
              <a:latin typeface="標楷體" panose="03000509000000000000" pitchFamily="65" charset="-120"/>
              <a:ea typeface="標楷體" panose="03000509000000000000" pitchFamily="65" charset="-120"/>
            </a:endParaRPr>
          </a:p>
        </p:txBody>
      </p:sp>
      <p:sp>
        <p:nvSpPr>
          <p:cNvPr id="2" name="標題 1"/>
          <p:cNvSpPr>
            <a:spLocks noGrp="1"/>
          </p:cNvSpPr>
          <p:nvPr>
            <p:ph type="title"/>
          </p:nvPr>
        </p:nvSpPr>
        <p:spPr/>
        <p:txBody>
          <a:bodyPr/>
          <a:lstStyle/>
          <a:p>
            <a:r>
              <a:rPr lang="zh-TW" altLang="en-US" dirty="0"/>
              <a:t>之二</a:t>
            </a:r>
          </a:p>
        </p:txBody>
      </p:sp>
    </p:spTree>
    <p:extLst>
      <p:ext uri="{BB962C8B-B14F-4D97-AF65-F5344CB8AC3E}">
        <p14:creationId xmlns:p14="http://schemas.microsoft.com/office/powerpoint/2010/main" val="2742200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0" y="274638"/>
            <a:ext cx="8229600" cy="1143000"/>
          </a:xfrm>
        </p:spPr>
        <p:txBody>
          <a:bodyPr/>
          <a:lstStyle/>
          <a:p>
            <a:r>
              <a:rPr lang="zh-TW" altLang="en-US" dirty="0" smtClean="0"/>
              <a:t>       競爭必然導向進化嗎？</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494" y="3987767"/>
            <a:ext cx="3670506" cy="2610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3" y="1537149"/>
            <a:ext cx="3384375" cy="483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512968"/>
            <a:ext cx="3672408" cy="244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0270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83568" y="1268760"/>
            <a:ext cx="7772400" cy="1829761"/>
          </a:xfrm>
        </p:spPr>
        <p:txBody>
          <a:bodyPr/>
          <a:lstStyle/>
          <a:p>
            <a:r>
              <a:rPr lang="zh-TW" altLang="en-US" dirty="0" smtClean="0"/>
              <a:t>競爭</a:t>
            </a:r>
            <a:endParaRPr lang="zh-TW" altLang="en-US" dirty="0"/>
          </a:p>
        </p:txBody>
      </p:sp>
      <p:sp>
        <p:nvSpPr>
          <p:cNvPr id="6" name="副標題 5"/>
          <p:cNvSpPr>
            <a:spLocks noGrp="1"/>
          </p:cNvSpPr>
          <p:nvPr>
            <p:ph type="subTitle" idx="1"/>
          </p:nvPr>
        </p:nvSpPr>
        <p:spPr>
          <a:xfrm>
            <a:off x="1066800" y="3124200"/>
            <a:ext cx="7467600" cy="1528936"/>
          </a:xfrm>
        </p:spPr>
        <p:txBody>
          <a:bodyPr>
            <a:normAutofit/>
          </a:bodyPr>
          <a:lstStyle/>
          <a:p>
            <a:r>
              <a:rPr lang="zh-TW" altLang="en-US" dirty="0" smtClean="0"/>
              <a:t>本質</a:t>
            </a:r>
            <a:r>
              <a:rPr lang="en-US" altLang="zh-TW" dirty="0" smtClean="0"/>
              <a:t>(essence)</a:t>
            </a:r>
            <a:r>
              <a:rPr lang="zh-TW" altLang="en-US" dirty="0"/>
              <a:t> </a:t>
            </a:r>
            <a:r>
              <a:rPr lang="en-US" altLang="zh-TW" dirty="0" smtClean="0"/>
              <a:t>vs.</a:t>
            </a:r>
          </a:p>
          <a:p>
            <a:r>
              <a:rPr lang="zh-TW" altLang="en-US" dirty="0" smtClean="0"/>
              <a:t>性格</a:t>
            </a:r>
            <a:r>
              <a:rPr lang="en-US" altLang="zh-TW" dirty="0" smtClean="0"/>
              <a:t>(personality)</a:t>
            </a:r>
            <a:endParaRPr lang="zh-TW" altLang="en-US" dirty="0"/>
          </a:p>
        </p:txBody>
      </p:sp>
    </p:spTree>
    <p:extLst>
      <p:ext uri="{BB962C8B-B14F-4D97-AF65-F5344CB8AC3E}">
        <p14:creationId xmlns:p14="http://schemas.microsoft.com/office/powerpoint/2010/main" val="1658803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15</a:t>
            </a:fld>
            <a:endParaRPr lang="en-US" dirty="0"/>
          </a:p>
        </p:txBody>
      </p:sp>
      <p:sp>
        <p:nvSpPr>
          <p:cNvPr id="6" name="標題 5"/>
          <p:cNvSpPr>
            <a:spLocks noGrp="1"/>
          </p:cNvSpPr>
          <p:nvPr>
            <p:ph type="title"/>
          </p:nvPr>
        </p:nvSpPr>
        <p:spPr/>
        <p:txBody>
          <a:bodyPr/>
          <a:lstStyle/>
          <a:p>
            <a:r>
              <a:rPr lang="zh-TW" altLang="en-US" dirty="0" smtClean="0"/>
              <a:t>成長、報酬上癮！</a:t>
            </a:r>
            <a:endParaRPr lang="zh-TW" alt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556792"/>
            <a:ext cx="4032448" cy="4617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209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pPr algn="ctr"/>
            <a:r>
              <a:rPr lang="zh-TW" altLang="en-US" dirty="0" smtClean="0"/>
              <a:t>蓋娅 </a:t>
            </a:r>
            <a:r>
              <a:rPr lang="en-US" altLang="zh-TW" dirty="0" smtClean="0"/>
              <a:t>(Gaia)</a:t>
            </a:r>
            <a:endParaRPr lang="zh-TW" altLang="en-US" dirty="0"/>
          </a:p>
        </p:txBody>
      </p:sp>
      <p:sp>
        <p:nvSpPr>
          <p:cNvPr id="9" name="內容版面配置區 8"/>
          <p:cNvSpPr>
            <a:spLocks noGrp="1"/>
          </p:cNvSpPr>
          <p:nvPr>
            <p:ph sz="quarter" idx="2"/>
          </p:nvPr>
        </p:nvSpPr>
        <p:spPr>
          <a:xfrm>
            <a:off x="457200" y="1444294"/>
            <a:ext cx="4040188" cy="4649002"/>
          </a:xfrm>
        </p:spPr>
        <p:txBody>
          <a:bodyPr>
            <a:normAutofit fontScale="92500" lnSpcReduction="20000"/>
          </a:bodyPr>
          <a:lstStyle/>
          <a:p>
            <a:pPr marL="109728" indent="0">
              <a:buNone/>
            </a:pPr>
            <a:r>
              <a:rPr lang="en-US" altLang="zh-TW" dirty="0" smtClean="0"/>
              <a:t>James Lovelock, 1972</a:t>
            </a:r>
          </a:p>
          <a:p>
            <a:pPr marL="109728" indent="0">
              <a:buNone/>
            </a:pPr>
            <a:endParaRPr lang="en-US" altLang="zh-TW" dirty="0" smtClean="0"/>
          </a:p>
          <a:p>
            <a:pPr marL="109728" indent="0">
              <a:lnSpc>
                <a:spcPct val="120000"/>
              </a:lnSpc>
              <a:buNone/>
            </a:pPr>
            <a:r>
              <a:rPr lang="zh-TW" altLang="en-US" dirty="0" smtClean="0"/>
              <a:t>「地球上有機體與非有機之環境交互作用而構成一自我調節，並能提供維持所有生命之條件的複雜系統。」</a:t>
            </a:r>
            <a:endParaRPr lang="en-US" altLang="zh-TW" dirty="0"/>
          </a:p>
          <a:p>
            <a:pPr marL="109728" indent="0">
              <a:buNone/>
            </a:pPr>
            <a:endParaRPr lang="en-US" altLang="zh-TW" dirty="0" smtClean="0"/>
          </a:p>
          <a:p>
            <a:pPr marL="109728" indent="0">
              <a:buNone/>
            </a:pPr>
            <a:r>
              <a:rPr lang="en-US" altLang="zh-TW" dirty="0" smtClean="0"/>
              <a:t>“Organisms </a:t>
            </a:r>
            <a:r>
              <a:rPr lang="en-US" altLang="zh-TW" dirty="0"/>
              <a:t>interact with their inorganic surroundings on Earth to form a self-regulating, complex system that contributes to maintaining the conditions for life on the planet</a:t>
            </a:r>
            <a:r>
              <a:rPr lang="en-US" altLang="zh-TW" dirty="0" smtClean="0"/>
              <a:t>.”</a:t>
            </a:r>
            <a:endParaRPr lang="zh-TW" altLang="en-US" dirty="0"/>
          </a:p>
        </p:txBody>
      </p:sp>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16</a:t>
            </a:fld>
            <a:endParaRPr lang="en-US" dirty="0"/>
          </a:p>
        </p:txBody>
      </p:sp>
      <p:pic>
        <p:nvPicPr>
          <p:cNvPr id="1026" name="Picture 2" descr="https://upload.wikimedia.org/wikipedia/commons/thumb/9/97/The_Earth_seen_from_Apollo_17.jpg/220px-The_Earth_seen_from_Apollo_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00808"/>
            <a:ext cx="3744414"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009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17</a:t>
            </a:fld>
            <a:endParaRPr lang="en-US" dirty="0"/>
          </a:p>
        </p:txBody>
      </p:sp>
      <p:sp>
        <p:nvSpPr>
          <p:cNvPr id="6" name="標題 5"/>
          <p:cNvSpPr>
            <a:spLocks noGrp="1"/>
          </p:cNvSpPr>
          <p:nvPr>
            <p:ph type="title"/>
          </p:nvPr>
        </p:nvSpPr>
        <p:spPr/>
        <p:txBody>
          <a:bodyPr/>
          <a:lstStyle/>
          <a:p>
            <a:r>
              <a:rPr lang="zh-TW" altLang="en-US" dirty="0"/>
              <a:t>成長、發展</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052" y="1916832"/>
            <a:ext cx="4437030" cy="343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150814"/>
            <a:ext cx="4252407"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標題 1"/>
          <p:cNvSpPr txBox="1">
            <a:spLocks/>
          </p:cNvSpPr>
          <p:nvPr/>
        </p:nvSpPr>
        <p:spPr>
          <a:xfrm>
            <a:off x="3203848" y="5157192"/>
            <a:ext cx="5259251" cy="1447885"/>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zh-TW" altLang="en-US" sz="2400" dirty="0" smtClean="0"/>
              <a:t>現今的社會、經濟、金融制度都是不永續的！</a:t>
            </a:r>
          </a:p>
        </p:txBody>
      </p:sp>
    </p:spTree>
    <p:extLst>
      <p:ext uri="{BB962C8B-B14F-4D97-AF65-F5344CB8AC3E}">
        <p14:creationId xmlns:p14="http://schemas.microsoft.com/office/powerpoint/2010/main" val="20958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氣候</a:t>
            </a:r>
            <a:r>
              <a:rPr lang="zh-TW" altLang="en-US" dirty="0" smtClean="0"/>
              <a:t>變遷的影響</a:t>
            </a:r>
            <a:endParaRPr lang="zh-TW" altLang="en-US" dirty="0"/>
          </a:p>
        </p:txBody>
      </p:sp>
      <p:pic>
        <p:nvPicPr>
          <p:cNvPr id="1027" name="Picture 3" descr="C:\Users\user\Desktop\co2_trend_ml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8640"/>
            <a:ext cx="7564105" cy="584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45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14AD9-FCC8-48B7-B85B-012A91320DFF}" type="datetime2">
              <a:rPr lang="en-US" smtClean="0"/>
              <a:pPr/>
              <a:t>Monday, October 19, 2015</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1789C0F2-17E0-497A-9BBE-0C73201AAFE3}" type="slidenum">
              <a:rPr lang="en-US" smtClean="0"/>
              <a:pPr/>
              <a:t>19</a:t>
            </a:fld>
            <a:endParaRPr lang="en-US" dirty="0"/>
          </a:p>
        </p:txBody>
      </p:sp>
      <p:pic>
        <p:nvPicPr>
          <p:cNvPr id="1026" name="Picture 2" descr="Atmospheric CO2 data and tr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1" y="692695"/>
            <a:ext cx="6480721" cy="54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81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838200" y="1600200"/>
            <a:ext cx="6902152" cy="4419600"/>
          </a:xfrm>
        </p:spPr>
        <p:txBody>
          <a:bodyPr>
            <a:normAutofit/>
          </a:bodyPr>
          <a:lstStyle/>
          <a:p>
            <a:pPr eaLnBrk="1" hangingPunct="1"/>
            <a:r>
              <a:rPr lang="zh-TW" altLang="en-US" dirty="0" smtClean="0">
                <a:latin typeface="標楷體" pitchFamily="65" charset="-120"/>
                <a:ea typeface="標楷體" pitchFamily="65" charset="-120"/>
              </a:rPr>
              <a:t>教育是人類最偉大的資源，而教育的本質乃是在傳播</a:t>
            </a:r>
            <a:r>
              <a:rPr lang="zh-TW" altLang="en-US" b="1" dirty="0" smtClean="0">
                <a:latin typeface="標楷體" pitchFamily="65" charset="-120"/>
                <a:ea typeface="標楷體" pitchFamily="65" charset="-120"/>
              </a:rPr>
              <a:t>價值</a:t>
            </a:r>
            <a:r>
              <a:rPr lang="zh-TW" altLang="en-US" dirty="0" smtClean="0">
                <a:latin typeface="標楷體" pitchFamily="65" charset="-120"/>
                <a:ea typeface="標楷體" pitchFamily="65" charset="-120"/>
              </a:rPr>
              <a:t>。 </a:t>
            </a:r>
          </a:p>
          <a:p>
            <a:pPr eaLnBrk="1" hangingPunct="1"/>
            <a:r>
              <a:rPr lang="zh-TW" altLang="en-US" dirty="0" smtClean="0">
                <a:latin typeface="標楷體" pitchFamily="65" charset="-120"/>
                <a:ea typeface="標楷體" pitchFamily="65" charset="-120"/>
              </a:rPr>
              <a:t>目前的教育太強調知識、技術與科學，以致於「我們知道怎麼去做許多事情，但是卻不知道要去做些什麼？知識不會帶來悲傷，但有毒害的（教育）錯誤，卻為未來第三代、第四代帶來無止境的悲傷</a:t>
            </a:r>
            <a:r>
              <a:rPr lang="zh-TW" altLang="en-US" dirty="0">
                <a:latin typeface="標楷體" pitchFamily="65" charset="-120"/>
                <a:ea typeface="標楷體" pitchFamily="65" charset="-120"/>
              </a:rPr>
              <a:t>。</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eaLnBrk="1" hangingPunct="1"/>
            <a:r>
              <a:rPr lang="zh-TW" altLang="en-US" dirty="0" smtClean="0">
                <a:latin typeface="標楷體" pitchFamily="65" charset="-120"/>
                <a:ea typeface="標楷體" pitchFamily="65" charset="-120"/>
              </a:rPr>
              <a:t>「</a:t>
            </a:r>
            <a:r>
              <a:rPr lang="en-US" altLang="zh-TW" dirty="0" smtClean="0">
                <a:latin typeface="標楷體" pitchFamily="65" charset="-120"/>
                <a:ea typeface="標楷體" pitchFamily="65" charset="-120"/>
              </a:rPr>
              <a:t>Know-how</a:t>
            </a:r>
            <a:r>
              <a:rPr lang="zh-TW" altLang="en-US" dirty="0" smtClean="0">
                <a:latin typeface="標楷體" pitchFamily="65" charset="-120"/>
                <a:ea typeface="標楷體" pitchFamily="65" charset="-120"/>
              </a:rPr>
              <a:t>」</a:t>
            </a:r>
            <a:r>
              <a:rPr lang="en-US" altLang="zh-TW" dirty="0" smtClean="0">
                <a:latin typeface="標楷體" pitchFamily="65" charset="-120"/>
                <a:ea typeface="標楷體" pitchFamily="65" charset="-120"/>
              </a:rPr>
              <a:t>vs. [Know-why]</a:t>
            </a:r>
            <a:endParaRPr lang="zh-TW" altLang="en-US" dirty="0" smtClean="0">
              <a:latin typeface="標楷體" pitchFamily="65" charset="-120"/>
              <a:ea typeface="標楷體" pitchFamily="65" charset="-120"/>
            </a:endParaRPr>
          </a:p>
        </p:txBody>
      </p:sp>
      <p:sp>
        <p:nvSpPr>
          <p:cNvPr id="63490" name="Rectangle 2"/>
          <p:cNvSpPr>
            <a:spLocks noGrp="1" noChangeArrowheads="1"/>
          </p:cNvSpPr>
          <p:nvPr>
            <p:ph type="title"/>
          </p:nvPr>
        </p:nvSpPr>
        <p:spPr>
          <a:xfrm>
            <a:off x="467544" y="404664"/>
            <a:ext cx="7924800" cy="1066800"/>
          </a:xfrm>
        </p:spPr>
        <p:txBody>
          <a:bodyPr/>
          <a:lstStyle/>
          <a:p>
            <a:pPr eaLnBrk="1" hangingPunct="1"/>
            <a:r>
              <a:rPr lang="en-US" altLang="zh-TW" sz="3600" dirty="0" err="1" smtClean="0"/>
              <a:t>Schmacher</a:t>
            </a:r>
            <a:r>
              <a:rPr lang="en-US" altLang="zh-TW" sz="3600" dirty="0" smtClean="0"/>
              <a:t> on </a:t>
            </a:r>
            <a:r>
              <a:rPr lang="en-US" altLang="zh-TW" sz="3600" dirty="0"/>
              <a:t>e</a:t>
            </a:r>
            <a:r>
              <a:rPr lang="en-US" altLang="zh-TW" sz="3600" dirty="0" smtClean="0"/>
              <a:t>ducation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116632"/>
            <a:ext cx="1296144" cy="1814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310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14AD9-FCC8-48B7-B85B-012A91320DFF}" type="datetime2">
              <a:rPr lang="en-US" smtClean="0"/>
              <a:pPr/>
              <a:t>Monday, October 19, 2015</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1789C0F2-17E0-497A-9BBE-0C73201AAFE3}" type="slidenum">
              <a:rPr lang="en-US" smtClean="0"/>
              <a:pPr/>
              <a:t>20</a:t>
            </a:fld>
            <a:endParaRPr lang="en-US" dirty="0"/>
          </a:p>
        </p:txBody>
      </p:sp>
      <p:pic>
        <p:nvPicPr>
          <p:cNvPr id="2050"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241285"/>
            <a:ext cx="4776831"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527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14AD9-FCC8-48B7-B85B-012A91320DFF}" type="datetime2">
              <a:rPr lang="en-US" smtClean="0"/>
              <a:pPr/>
              <a:t>Monday, October 19, 2015</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1789C0F2-17E0-497A-9BBE-0C73201AAFE3}" type="slidenum">
              <a:rPr lang="en-US" smtClean="0"/>
              <a:pPr/>
              <a:t>21</a:t>
            </a:fld>
            <a:endParaRPr lang="en-US" dirty="0"/>
          </a:p>
        </p:txBody>
      </p:sp>
      <p:sp>
        <p:nvSpPr>
          <p:cNvPr id="6" name="標題 5"/>
          <p:cNvSpPr>
            <a:spLocks noGrp="1"/>
          </p:cNvSpPr>
          <p:nvPr>
            <p:ph type="title"/>
          </p:nvPr>
        </p:nvSpPr>
        <p:spPr/>
        <p:txBody>
          <a:bodyPr/>
          <a:lstStyle/>
          <a:p>
            <a:r>
              <a:rPr lang="zh-TW" altLang="en-US" dirty="0"/>
              <a:t>人為的</a:t>
            </a:r>
            <a:r>
              <a:rPr lang="zh-TW" altLang="en-US" dirty="0" smtClean="0"/>
              <a:t>證據</a:t>
            </a:r>
            <a:r>
              <a:rPr lang="en-US" altLang="zh-TW" dirty="0" smtClean="0"/>
              <a:t>!</a:t>
            </a:r>
            <a:endParaRPr lang="zh-TW" altLang="en-US"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13" y="1412776"/>
            <a:ext cx="8918801"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649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14AD9-FCC8-48B7-B85B-012A91320DFF}" type="datetime2">
              <a:rPr lang="en-US" smtClean="0"/>
              <a:pPr/>
              <a:t>Monday, October 19, 2015</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1789C0F2-17E0-497A-9BBE-0C73201AAFE3}" type="slidenum">
              <a:rPr lang="en-US" smtClean="0"/>
              <a:pPr/>
              <a:t>22</a:t>
            </a:fld>
            <a:endParaRPr lang="en-US" dirty="0"/>
          </a:p>
        </p:txBody>
      </p:sp>
      <p:sp>
        <p:nvSpPr>
          <p:cNvPr id="5" name="標題 4"/>
          <p:cNvSpPr>
            <a:spLocks noGrp="1"/>
          </p:cNvSpPr>
          <p:nvPr>
            <p:ph type="title"/>
          </p:nvPr>
        </p:nvSpPr>
        <p:spPr>
          <a:xfrm>
            <a:off x="678396" y="260648"/>
            <a:ext cx="3466728" cy="2650306"/>
          </a:xfrm>
        </p:spPr>
        <p:txBody>
          <a:bodyPr>
            <a:normAutofit/>
          </a:bodyPr>
          <a:lstStyle/>
          <a:p>
            <a:r>
              <a:rPr lang="zh-TW" altLang="en-US" dirty="0"/>
              <a:t>南極萬年冰棚將沉</a:t>
            </a:r>
            <a:r>
              <a:rPr lang="zh-TW" altLang="en-US" dirty="0" smtClean="0"/>
              <a:t>！</a:t>
            </a:r>
            <a:r>
              <a:rPr lang="en-US" altLang="zh-TW" dirty="0" smtClean="0"/>
              <a:t>NASA</a:t>
            </a:r>
            <a:r>
              <a:rPr lang="zh-TW" altLang="en-US" dirty="0"/>
              <a:t>估</a:t>
            </a:r>
            <a:r>
              <a:rPr lang="en-US" altLang="zh-TW" dirty="0"/>
              <a:t>5</a:t>
            </a:r>
            <a:r>
              <a:rPr lang="zh-TW" altLang="en-US" dirty="0" smtClean="0"/>
              <a:t>年內崩解</a:t>
            </a:r>
            <a:endParaRPr lang="zh-TW" alt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03981" y="332656"/>
            <a:ext cx="4200467"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3140968"/>
            <a:ext cx="6192688"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483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14AD9-FCC8-48B7-B85B-012A91320DFF}" type="datetime2">
              <a:rPr lang="en-US" smtClean="0"/>
              <a:pPr/>
              <a:t>Monday, October 19, 2015</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1789C0F2-17E0-497A-9BBE-0C73201AAFE3}" type="slidenum">
              <a:rPr lang="en-US" smtClean="0"/>
              <a:pPr/>
              <a:t>23</a:t>
            </a:fld>
            <a:endParaRPr lang="en-US" dirty="0"/>
          </a:p>
        </p:txBody>
      </p:sp>
      <p:sp>
        <p:nvSpPr>
          <p:cNvPr id="5" name="標題 4"/>
          <p:cNvSpPr>
            <a:spLocks noGrp="1"/>
          </p:cNvSpPr>
          <p:nvPr>
            <p:ph type="title"/>
          </p:nvPr>
        </p:nvSpPr>
        <p:spPr>
          <a:xfrm>
            <a:off x="457200" y="274638"/>
            <a:ext cx="3898776" cy="5026570"/>
          </a:xfrm>
        </p:spPr>
        <p:txBody>
          <a:bodyPr>
            <a:noAutofit/>
          </a:bodyPr>
          <a:lstStyle/>
          <a:p>
            <a:r>
              <a:rPr lang="en-US" altLang="zh-TW" sz="2800" dirty="0"/>
              <a:t>March 2015 and first quarter of year warmest on </a:t>
            </a:r>
            <a:r>
              <a:rPr lang="en-US" altLang="zh-TW" sz="2800" dirty="0" smtClean="0"/>
              <a:t>record; </a:t>
            </a:r>
            <a:br>
              <a:rPr lang="en-US" altLang="zh-TW" sz="2800" dirty="0" smtClean="0"/>
            </a:br>
            <a:r>
              <a:rPr lang="en-US" altLang="zh-TW" sz="2800" dirty="0" smtClean="0"/>
              <a:t/>
            </a:r>
            <a:br>
              <a:rPr lang="en-US" altLang="zh-TW" sz="2800" dirty="0" smtClean="0"/>
            </a:br>
            <a:r>
              <a:rPr lang="en-US" altLang="zh-TW" sz="2800" dirty="0" smtClean="0"/>
              <a:t>Arctic </a:t>
            </a:r>
            <a:r>
              <a:rPr lang="en-US" altLang="zh-TW" sz="2800" dirty="0"/>
              <a:t>sea ice extent smallest on record for the month of March</a:t>
            </a:r>
            <a:endParaRPr lang="zh-TW" altLang="en-US"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00808"/>
            <a:ext cx="4248472" cy="2765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512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dirty="0"/>
          </a:p>
        </p:txBody>
      </p:sp>
      <p:sp>
        <p:nvSpPr>
          <p:cNvPr id="2" name="標題 1"/>
          <p:cNvSpPr>
            <a:spLocks noGrp="1"/>
          </p:cNvSpPr>
          <p:nvPr>
            <p:ph type="title"/>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4" y="3564312"/>
            <a:ext cx="3709472" cy="274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58" y="332657"/>
            <a:ext cx="42862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548681"/>
            <a:ext cx="3456384" cy="2686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717032"/>
            <a:ext cx="430526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7099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dirty="0" smtClean="0">
                <a:hlinkClick r:id="rId2"/>
              </a:rPr>
              <a:t>高爾對</a:t>
            </a:r>
            <a:r>
              <a:rPr lang="zh-TW" altLang="en-US" dirty="0">
                <a:hlinkClick r:id="rId2"/>
              </a:rPr>
              <a:t>最近的氣候變遷趨勢發出</a:t>
            </a:r>
            <a:r>
              <a:rPr lang="zh-TW" altLang="en-US" dirty="0" smtClean="0">
                <a:hlinkClick r:id="rId2"/>
              </a:rPr>
              <a:t>警告</a:t>
            </a:r>
            <a:r>
              <a:rPr lang="zh-TW" altLang="en-US" dirty="0" smtClean="0"/>
              <a:t> </a:t>
            </a:r>
            <a:r>
              <a:rPr lang="en-US" altLang="zh-TW" dirty="0" smtClean="0"/>
              <a:t>at </a:t>
            </a:r>
            <a:r>
              <a:rPr lang="en-US" altLang="zh-TW" dirty="0"/>
              <a:t>TED2009 February 2009</a:t>
            </a:r>
          </a:p>
          <a:p>
            <a:pPr lvl="1"/>
            <a:endParaRPr lang="zh-TW" altLang="en-US" dirty="0"/>
          </a:p>
        </p:txBody>
      </p:sp>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492332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Vast costs of Arctic change</a:t>
            </a:r>
            <a:endParaRPr lang="zh-TW" altLang="en-U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59632" y="1615080"/>
            <a:ext cx="2304256" cy="422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072" y="1844824"/>
            <a:ext cx="3919537" cy="37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18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descr="nothpole.jpg"/>
          <p:cNvPicPr>
            <a:picLocks noGrp="1" noChangeAspect="1"/>
          </p:cNvPicPr>
          <p:nvPr>
            <p:ph idx="1"/>
          </p:nvPr>
        </p:nvPicPr>
        <p:blipFill>
          <a:blip r:embed="rId3" cstate="print"/>
          <a:stretch>
            <a:fillRect/>
          </a:stretch>
        </p:blipFill>
        <p:spPr>
          <a:xfrm>
            <a:off x="2267744" y="908720"/>
            <a:ext cx="4843204" cy="4896544"/>
          </a:xfrm>
        </p:spPr>
      </p:pic>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27</a:t>
            </a:fld>
            <a:endParaRPr lang="en-US" dirty="0"/>
          </a:p>
        </p:txBody>
      </p:sp>
      <p:sp>
        <p:nvSpPr>
          <p:cNvPr id="2" name="矩形 1"/>
          <p:cNvSpPr/>
          <p:nvPr/>
        </p:nvSpPr>
        <p:spPr>
          <a:xfrm>
            <a:off x="1331640" y="1700808"/>
            <a:ext cx="6624736" cy="1569660"/>
          </a:xfrm>
          <a:prstGeom prst="rect">
            <a:avLst/>
          </a:prstGeom>
          <a:solidFill>
            <a:schemeClr val="bg2">
              <a:lumMod val="90000"/>
            </a:schemeClr>
          </a:solidFill>
        </p:spPr>
        <p:txBody>
          <a:bodyPr wrap="square">
            <a:spAutoFit/>
          </a:bodyPr>
          <a:lstStyle/>
          <a:p>
            <a:r>
              <a:rPr lang="zh-TW" altLang="en-US" sz="4800" dirty="0"/>
              <a:t>當世人看到危機時</a:t>
            </a:r>
            <a:r>
              <a:rPr lang="zh-TW" altLang="en-US" sz="4800" dirty="0" smtClean="0"/>
              <a:t>，</a:t>
            </a:r>
            <a:endParaRPr lang="en-US" altLang="zh-TW" sz="4800" dirty="0" smtClean="0"/>
          </a:p>
          <a:p>
            <a:r>
              <a:rPr lang="zh-TW" altLang="en-US" sz="4800" dirty="0" smtClean="0"/>
              <a:t>金融</a:t>
            </a:r>
            <a:r>
              <a:rPr lang="zh-TW" altLang="en-US" sz="4800" dirty="0"/>
              <a:t>人看到的是商機</a:t>
            </a:r>
            <a:r>
              <a:rPr lang="en-US" altLang="zh-TW" sz="4800" dirty="0"/>
              <a:t>!</a:t>
            </a:r>
            <a:endParaRPr lang="zh-TW" altLang="en-US" sz="4800" dirty="0"/>
          </a:p>
        </p:txBody>
      </p:sp>
      <p:sp>
        <p:nvSpPr>
          <p:cNvPr id="6" name="文字方塊 5"/>
          <p:cNvSpPr txBox="1"/>
          <p:nvPr/>
        </p:nvSpPr>
        <p:spPr>
          <a:xfrm>
            <a:off x="2771799" y="4221088"/>
            <a:ext cx="3877986"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zh-TW" altLang="en-US" sz="3200" dirty="0" smtClean="0"/>
              <a:t>最夯的「綠色」商機</a:t>
            </a:r>
            <a:endParaRPr lang="en-US" altLang="zh-TW" sz="3200" dirty="0" smtClean="0"/>
          </a:p>
          <a:p>
            <a:pPr algn="ctr"/>
            <a:r>
              <a:rPr lang="en-US" altLang="zh-TW" sz="3200" dirty="0" smtClean="0"/>
              <a:t>Carbon Finance</a:t>
            </a:r>
          </a:p>
          <a:p>
            <a:pPr algn="ctr"/>
            <a:r>
              <a:rPr lang="en-US" altLang="zh-TW" sz="3200" dirty="0" smtClean="0"/>
              <a:t>Climate Finance</a:t>
            </a:r>
            <a:endParaRPr lang="zh-TW" altLang="en-US" sz="3200" dirty="0"/>
          </a:p>
        </p:txBody>
      </p:sp>
    </p:spTree>
    <p:extLst>
      <p:ext uri="{BB962C8B-B14F-4D97-AF65-F5344CB8AC3E}">
        <p14:creationId xmlns:p14="http://schemas.microsoft.com/office/powerpoint/2010/main" val="140483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496944" cy="4824536"/>
          </a:xfrm>
          <a:prstGeom prst="rect">
            <a:avLst/>
          </a:prstGeom>
          <a:noFill/>
          <a:ln>
            <a:noFill/>
          </a:ln>
        </p:spPr>
      </p:pic>
    </p:spTree>
    <p:extLst>
      <p:ext uri="{BB962C8B-B14F-4D97-AF65-F5344CB8AC3E}">
        <p14:creationId xmlns:p14="http://schemas.microsoft.com/office/powerpoint/2010/main" val="479909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29</a:t>
            </a:fld>
            <a:endParaRPr lang="en-US" dirty="0"/>
          </a:p>
        </p:txBody>
      </p:sp>
      <p:sp>
        <p:nvSpPr>
          <p:cNvPr id="6" name="標題 5"/>
          <p:cNvSpPr>
            <a:spLocks noGrp="1"/>
          </p:cNvSpPr>
          <p:nvPr>
            <p:ph type="title"/>
          </p:nvPr>
        </p:nvSpPr>
        <p:spPr/>
        <p:txBody>
          <a:bodyPr/>
          <a:lstStyle/>
          <a:p>
            <a:r>
              <a:rPr lang="en-US" altLang="zh-TW" dirty="0" smtClean="0"/>
              <a:t>World3</a:t>
            </a:r>
            <a:r>
              <a:rPr lang="zh-TW" altLang="en-US" dirty="0" smtClean="0"/>
              <a:t>模型</a:t>
            </a:r>
            <a:endParaRPr lang="zh-TW" altLang="en-US"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783169"/>
            <a:ext cx="5602281" cy="365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204864"/>
            <a:ext cx="1829941" cy="2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41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en-US" altLang="zh-TW" dirty="0"/>
              <a:t> Science and engineering produce 'know-how'; but 'know-how' is nothing by itself; it is a means without an end, a mere potentiality, an unfinished sentence. 'Know-how' is no more a culture than a piano is music. Can education help us to finish the sentence, to turn the potentiality into a reality to the benefit of man</a:t>
            </a:r>
            <a:r>
              <a:rPr lang="en-US" altLang="zh-TW" dirty="0" smtClean="0"/>
              <a:t>?</a:t>
            </a:r>
          </a:p>
          <a:p>
            <a:r>
              <a:rPr lang="en-US" altLang="zh-TW" dirty="0"/>
              <a:t>To do so, the task of education would be, first and foremost, the transmission of ideas of value, of what to do with our lives. There is no doubt also the need to transmit know-how but this must take second </a:t>
            </a:r>
            <a:r>
              <a:rPr lang="en-US" altLang="zh-TW" dirty="0" smtClean="0"/>
              <a:t>place…</a:t>
            </a:r>
            <a:endParaRPr lang="zh-TW" altLang="en-US" dirty="0"/>
          </a:p>
        </p:txBody>
      </p:sp>
      <p:sp>
        <p:nvSpPr>
          <p:cNvPr id="3" name="標題 2"/>
          <p:cNvSpPr>
            <a:spLocks noGrp="1"/>
          </p:cNvSpPr>
          <p:nvPr>
            <p:ph type="title"/>
          </p:nvPr>
        </p:nvSpPr>
        <p:spPr/>
        <p:txBody>
          <a:bodyPr>
            <a:normAutofit/>
          </a:bodyPr>
          <a:lstStyle/>
          <a:p>
            <a:r>
              <a:rPr lang="en-US" altLang="zh-TW" dirty="0" smtClean="0"/>
              <a:t>Education and know-how</a:t>
            </a:r>
            <a:endParaRPr lang="zh-TW" altLang="en-US" dirty="0"/>
          </a:p>
        </p:txBody>
      </p:sp>
    </p:spTree>
    <p:extLst>
      <p:ext uri="{BB962C8B-B14F-4D97-AF65-F5344CB8AC3E}">
        <p14:creationId xmlns:p14="http://schemas.microsoft.com/office/powerpoint/2010/main" val="1748220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6470" y="2140109"/>
            <a:ext cx="4671060" cy="3208020"/>
          </a:xfrm>
        </p:spPr>
      </p:pic>
      <p:sp>
        <p:nvSpPr>
          <p:cNvPr id="4" name="日期版面配置區 3"/>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30</a:t>
            </a:fld>
            <a:endParaRPr lang="en-US" dirty="0"/>
          </a:p>
        </p:txBody>
      </p:sp>
      <p:sp>
        <p:nvSpPr>
          <p:cNvPr id="3" name="標題 2"/>
          <p:cNvSpPr>
            <a:spLocks noGrp="1"/>
          </p:cNvSpPr>
          <p:nvPr>
            <p:ph type="title"/>
          </p:nvPr>
        </p:nvSpPr>
        <p:spPr/>
        <p:txBody>
          <a:bodyPr/>
          <a:lstStyle/>
          <a:p>
            <a:r>
              <a:rPr lang="en-US" altLang="zh-TW" dirty="0" smtClean="0"/>
              <a:t>World3</a:t>
            </a:r>
            <a:endParaRPr lang="zh-TW" altLang="en-US" dirty="0"/>
          </a:p>
        </p:txBody>
      </p:sp>
      <p:pic>
        <p:nvPicPr>
          <p:cNvPr id="1027" name="Picture 3">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567698"/>
            <a:ext cx="7056784" cy="442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4932040" y="1196752"/>
            <a:ext cx="4038285"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zh-TW" altLang="en-US" sz="2400" dirty="0" smtClean="0"/>
              <a:t>持續環境污染與資源濫用的</a:t>
            </a:r>
            <a:endParaRPr lang="en-US" altLang="zh-TW" sz="2400" dirty="0" smtClean="0"/>
          </a:p>
          <a:p>
            <a:r>
              <a:rPr lang="zh-TW" altLang="en-US" sz="2400" dirty="0" smtClean="0"/>
              <a:t>負向回饋終將於導致</a:t>
            </a:r>
            <a:r>
              <a:rPr lang="en-US" altLang="zh-TW" sz="2400" dirty="0" smtClean="0"/>
              <a:t>2050</a:t>
            </a:r>
            <a:r>
              <a:rPr lang="zh-TW" altLang="en-US" sz="2400" dirty="0" smtClean="0"/>
              <a:t>年</a:t>
            </a:r>
            <a:endParaRPr lang="en-US" altLang="zh-TW" sz="2400" dirty="0" smtClean="0"/>
          </a:p>
          <a:p>
            <a:r>
              <a:rPr lang="zh-TW" altLang="en-US" sz="2400" dirty="0" smtClean="0"/>
              <a:t>之前導致大規模毀滅！</a:t>
            </a:r>
            <a:endParaRPr lang="en-US" altLang="zh-TW" sz="2400" dirty="0" smtClean="0"/>
          </a:p>
        </p:txBody>
      </p:sp>
    </p:spTree>
    <p:extLst>
      <p:ext uri="{BB962C8B-B14F-4D97-AF65-F5344CB8AC3E}">
        <p14:creationId xmlns:p14="http://schemas.microsoft.com/office/powerpoint/2010/main" val="1465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31</a:t>
            </a:fld>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068960"/>
            <a:ext cx="741682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3802280" y="789264"/>
            <a:ext cx="4824535" cy="18158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altLang="zh-TW" sz="2800" dirty="0" smtClean="0"/>
              <a:t>We have passed the tipping point;</a:t>
            </a:r>
          </a:p>
          <a:p>
            <a:r>
              <a:rPr lang="en-US" altLang="zh-TW" sz="2800" dirty="0" smtClean="0"/>
              <a:t>But we have not passed the point of no return.</a:t>
            </a:r>
            <a:endParaRPr lang="zh-TW" altLang="en-US" sz="2800" dirty="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764704"/>
            <a:ext cx="3120347"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96148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640968"/>
            <a:ext cx="4697001"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88234"/>
            <a:ext cx="3815273" cy="2281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96143"/>
            <a:ext cx="4885683" cy="292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522514" y="4525988"/>
            <a:ext cx="3545430" cy="1143000"/>
          </a:xfrm>
        </p:spPr>
        <p:txBody>
          <a:bodyPr>
            <a:normAutofit fontScale="90000"/>
          </a:bodyPr>
          <a:lstStyle/>
          <a:p>
            <a:r>
              <a:rPr lang="zh-TW" altLang="en-US" dirty="0" smtClean="0"/>
              <a:t>基本上，仍是傳統之思維架構！</a:t>
            </a:r>
            <a:endParaRPr lang="zh-TW" altLang="en-US" dirty="0"/>
          </a:p>
        </p:txBody>
      </p:sp>
    </p:spTree>
    <p:extLst>
      <p:ext uri="{BB962C8B-B14F-4D97-AF65-F5344CB8AC3E}">
        <p14:creationId xmlns:p14="http://schemas.microsoft.com/office/powerpoint/2010/main" val="1571717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李遠哲以</a:t>
            </a:r>
            <a:r>
              <a:rPr lang="zh-TW" altLang="en-US" dirty="0"/>
              <a:t>全球氣候異常為主題，談論「世代交接」，若全球人民不正視碳排放超載問題，</a:t>
            </a:r>
            <a:r>
              <a:rPr lang="en-US" altLang="zh-TW" dirty="0"/>
              <a:t>25</a:t>
            </a:r>
            <a:r>
              <a:rPr lang="zh-TW" altLang="en-US" dirty="0"/>
              <a:t>年內將達超載上限，地球將不利人類生存，如此將債留子孫，對不起我們下</a:t>
            </a:r>
            <a:r>
              <a:rPr lang="zh-TW" altLang="en-US" dirty="0" smtClean="0"/>
              <a:t>一代。</a:t>
            </a:r>
            <a:endParaRPr lang="zh-TW" altLang="en-US" dirty="0"/>
          </a:p>
          <a:p>
            <a:r>
              <a:rPr lang="zh-TW" altLang="en-US" dirty="0"/>
              <a:t>他認為，今年底巴黎氣候大會（</a:t>
            </a:r>
            <a:r>
              <a:rPr lang="en-US" altLang="zh-TW" dirty="0"/>
              <a:t>COP21</a:t>
            </a:r>
            <a:r>
              <a:rPr lang="zh-TW" altLang="en-US" dirty="0"/>
              <a:t>）是關鍵，各國須取得共識提出極速減碳策略，想辦法讓氣溫不再往上升</a:t>
            </a:r>
            <a:r>
              <a:rPr lang="en-US" altLang="zh-TW" dirty="0"/>
              <a:t>2</a:t>
            </a:r>
            <a:r>
              <a:rPr lang="zh-TW" altLang="en-US" dirty="0"/>
              <a:t>度。以人類正常體溫</a:t>
            </a:r>
            <a:r>
              <a:rPr lang="en-US" altLang="zh-TW" dirty="0"/>
              <a:t>36</a:t>
            </a:r>
            <a:r>
              <a:rPr lang="zh-TW" altLang="en-US" dirty="0"/>
              <a:t>度來說，升溫</a:t>
            </a:r>
            <a:r>
              <a:rPr lang="en-US" altLang="zh-TW" dirty="0"/>
              <a:t>2</a:t>
            </a:r>
            <a:r>
              <a:rPr lang="zh-TW" altLang="en-US" dirty="0"/>
              <a:t>度已感覺不適，何況是地球，更是無法負荷，若什麼都不做的話，</a:t>
            </a:r>
            <a:r>
              <a:rPr lang="en-US" altLang="zh-TW" dirty="0"/>
              <a:t>2050</a:t>
            </a:r>
            <a:r>
              <a:rPr lang="zh-TW" altLang="en-US" dirty="0"/>
              <a:t>年人類宿命恐更加淒慘。</a:t>
            </a:r>
          </a:p>
        </p:txBody>
      </p:sp>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33</a:t>
            </a:fld>
            <a:endParaRPr lang="en-US" dirty="0"/>
          </a:p>
        </p:txBody>
      </p:sp>
      <p:sp>
        <p:nvSpPr>
          <p:cNvPr id="6" name="標題 5"/>
          <p:cNvSpPr>
            <a:spLocks noGrp="1"/>
          </p:cNvSpPr>
          <p:nvPr>
            <p:ph type="title"/>
          </p:nvPr>
        </p:nvSpPr>
        <p:spPr/>
        <p:txBody>
          <a:bodyPr/>
          <a:lstStyle/>
          <a:p>
            <a:r>
              <a:rPr lang="zh-TW" altLang="en-US" dirty="0" smtClean="0"/>
              <a:t>李遠哲 </a:t>
            </a:r>
            <a:r>
              <a:rPr lang="zh-TW" altLang="en-US" sz="2400" dirty="0" smtClean="0"/>
              <a:t>不要相信</a:t>
            </a:r>
            <a:r>
              <a:rPr lang="en-US" altLang="zh-TW" sz="2400" dirty="0" smtClean="0"/>
              <a:t>50</a:t>
            </a:r>
            <a:r>
              <a:rPr lang="zh-TW" altLang="en-US" sz="2400" dirty="0" smtClean="0"/>
              <a:t>年後不在的人</a:t>
            </a:r>
            <a:endParaRPr lang="zh-TW" altLang="en-US" dirty="0"/>
          </a:p>
        </p:txBody>
      </p:sp>
    </p:spTree>
    <p:extLst>
      <p:ext uri="{BB962C8B-B14F-4D97-AF65-F5344CB8AC3E}">
        <p14:creationId xmlns:p14="http://schemas.microsoft.com/office/powerpoint/2010/main" val="1021479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14AD9-FCC8-48B7-B85B-012A91320DFF}" type="datetime2">
              <a:rPr lang="en-US" smtClean="0"/>
              <a:pPr/>
              <a:t>Monday, October 19, 2015</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1789C0F2-17E0-497A-9BBE-0C73201AAFE3}" type="slidenum">
              <a:rPr lang="en-US" smtClean="0"/>
              <a:pPr/>
              <a:t>34</a:t>
            </a:fld>
            <a:endParaRPr lang="en-US"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92696"/>
            <a:ext cx="7416824" cy="529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2051720" y="4509120"/>
            <a:ext cx="4108817"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zh-TW" altLang="en-US" dirty="0" smtClean="0"/>
              <a:t>過去十年，溫室氣體排放更為加劇；</a:t>
            </a:r>
            <a:endParaRPr lang="en-US" altLang="zh-TW" dirty="0" smtClean="0"/>
          </a:p>
          <a:p>
            <a:r>
              <a:rPr lang="zh-TW" altLang="en-US" dirty="0" smtClean="0"/>
              <a:t>顯然只要與經濟成長的基本教條抵觸，</a:t>
            </a:r>
            <a:endParaRPr lang="en-US" altLang="zh-TW" dirty="0" smtClean="0"/>
          </a:p>
          <a:p>
            <a:r>
              <a:rPr lang="zh-TW" altLang="en-US" dirty="0" smtClean="0"/>
              <a:t>所有的協議都是無效的！</a:t>
            </a:r>
            <a:endParaRPr lang="zh-TW" altLang="en-US" dirty="0"/>
          </a:p>
        </p:txBody>
      </p:sp>
    </p:spTree>
    <p:extLst>
      <p:ext uri="{BB962C8B-B14F-4D97-AF65-F5344CB8AC3E}">
        <p14:creationId xmlns:p14="http://schemas.microsoft.com/office/powerpoint/2010/main" val="244562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2564904"/>
            <a:ext cx="8229600" cy="1944216"/>
          </a:xfrm>
        </p:spPr>
        <p:txBody>
          <a:bodyPr/>
          <a:lstStyle/>
          <a:p>
            <a:pPr algn="ctr"/>
            <a:r>
              <a:rPr lang="zh-TW" altLang="en-US" dirty="0" smtClean="0"/>
              <a:t>對人類社會的影響</a:t>
            </a:r>
            <a:endParaRPr lang="zh-TW" altLang="en-US" dirty="0"/>
          </a:p>
        </p:txBody>
      </p:sp>
    </p:spTree>
    <p:extLst>
      <p:ext uri="{BB962C8B-B14F-4D97-AF65-F5344CB8AC3E}">
        <p14:creationId xmlns:p14="http://schemas.microsoft.com/office/powerpoint/2010/main" val="1188545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為少數人賣命！</a:t>
            </a:r>
            <a:r>
              <a:rPr lang="en-US" altLang="zh-TW" sz="1600" dirty="0" smtClean="0"/>
              <a:t>Working for the Few!  </a:t>
            </a:r>
            <a:r>
              <a:rPr lang="en-US" altLang="zh-TW" dirty="0" smtClean="0"/>
              <a:t/>
            </a:r>
            <a:br>
              <a:rPr lang="en-US" altLang="zh-TW" dirty="0" smtClean="0"/>
            </a:br>
            <a:r>
              <a:rPr lang="en-US" altLang="zh-TW" sz="2000" dirty="0" smtClean="0"/>
              <a:t>(Oxfam; </a:t>
            </a:r>
            <a:r>
              <a:rPr lang="zh-TW" altLang="en-US" sz="2000" dirty="0" smtClean="0"/>
              <a:t>國際樂施會</a:t>
            </a:r>
            <a:r>
              <a:rPr lang="en-US" altLang="zh-TW" sz="2000" dirty="0" smtClean="0"/>
              <a:t>)</a:t>
            </a:r>
            <a:endParaRPr lang="zh-TW" altLang="en-US" sz="20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268760"/>
            <a:ext cx="4104456" cy="518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1594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284984"/>
            <a:ext cx="7476447"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標題 3"/>
          <p:cNvSpPr>
            <a:spLocks noGrp="1"/>
          </p:cNvSpPr>
          <p:nvPr>
            <p:ph type="title"/>
          </p:nvPr>
        </p:nvSpPr>
        <p:spPr/>
        <p:txBody>
          <a:bodyPr/>
          <a:lstStyle/>
          <a:p>
            <a:r>
              <a:rPr lang="zh-TW" altLang="en-US" dirty="0" smtClean="0"/>
              <a:t>「人人為我，我為自己」！</a:t>
            </a:r>
            <a:endParaRPr lang="zh-TW" altLang="en-US" dirty="0"/>
          </a:p>
        </p:txBody>
      </p:sp>
      <p:sp>
        <p:nvSpPr>
          <p:cNvPr id="5" name="內容版面配置區 4"/>
          <p:cNvSpPr>
            <a:spLocks noGrp="1"/>
          </p:cNvSpPr>
          <p:nvPr>
            <p:ph idx="1"/>
          </p:nvPr>
        </p:nvSpPr>
        <p:spPr>
          <a:xfrm>
            <a:off x="967639" y="1340768"/>
            <a:ext cx="7772400" cy="4572000"/>
          </a:xfrm>
        </p:spPr>
        <p:txBody>
          <a:bodyPr/>
          <a:lstStyle/>
          <a:p>
            <a:pPr marL="109728" indent="0">
              <a:buNone/>
            </a:pPr>
            <a:r>
              <a:rPr lang="zh-TW" altLang="en-US" dirty="0"/>
              <a:t>全球前</a:t>
            </a:r>
            <a:r>
              <a:rPr lang="en-US" altLang="zh-TW" dirty="0"/>
              <a:t>85</a:t>
            </a:r>
            <a:r>
              <a:rPr lang="zh-TW" altLang="en-US" dirty="0"/>
              <a:t>名鉅富所擁有的財富共達台幣</a:t>
            </a:r>
            <a:r>
              <a:rPr lang="en-US" altLang="zh-TW" dirty="0"/>
              <a:t>50</a:t>
            </a:r>
            <a:r>
              <a:rPr lang="zh-TW" altLang="en-US" dirty="0"/>
              <a:t>兆元，相當於全球</a:t>
            </a:r>
            <a:r>
              <a:rPr lang="en-US" altLang="zh-TW" dirty="0"/>
              <a:t>35</a:t>
            </a:r>
            <a:r>
              <a:rPr lang="zh-TW" altLang="en-US" dirty="0"/>
              <a:t>億最貧窮民眾的財富總和；而全球前</a:t>
            </a:r>
            <a:r>
              <a:rPr lang="en-US" altLang="zh-TW" dirty="0"/>
              <a:t>1%</a:t>
            </a:r>
            <a:r>
              <a:rPr lang="zh-TW" altLang="en-US" dirty="0"/>
              <a:t>最富有的家庭擁有全球</a:t>
            </a:r>
            <a:r>
              <a:rPr lang="en-US" altLang="zh-TW" dirty="0"/>
              <a:t>64%</a:t>
            </a:r>
            <a:r>
              <a:rPr lang="zh-TW" altLang="en-US" dirty="0"/>
              <a:t>的財富，將近台幣</a:t>
            </a:r>
            <a:r>
              <a:rPr lang="en-US" altLang="zh-TW" dirty="0"/>
              <a:t>3500</a:t>
            </a:r>
            <a:r>
              <a:rPr lang="zh-TW" altLang="en-US" dirty="0"/>
              <a:t>兆，是全球</a:t>
            </a:r>
            <a:r>
              <a:rPr lang="en-US" altLang="zh-TW" dirty="0"/>
              <a:t>35</a:t>
            </a:r>
            <a:r>
              <a:rPr lang="zh-TW" altLang="en-US" dirty="0"/>
              <a:t>億最貧窮者總財富的</a:t>
            </a:r>
            <a:r>
              <a:rPr lang="en-US" altLang="zh-TW" dirty="0"/>
              <a:t>65</a:t>
            </a:r>
            <a:r>
              <a:rPr lang="zh-TW" altLang="en-US" dirty="0"/>
              <a:t>倍。</a:t>
            </a:r>
          </a:p>
        </p:txBody>
      </p:sp>
    </p:spTree>
    <p:extLst>
      <p:ext uri="{BB962C8B-B14F-4D97-AF65-F5344CB8AC3E}">
        <p14:creationId xmlns:p14="http://schemas.microsoft.com/office/powerpoint/2010/main" val="30657796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188640"/>
            <a:ext cx="6912768" cy="615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圖說文字 1"/>
          <p:cNvSpPr/>
          <p:nvPr/>
        </p:nvSpPr>
        <p:spPr>
          <a:xfrm>
            <a:off x="6372200" y="3861048"/>
            <a:ext cx="2232248" cy="237626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t>世人最詬病的，是金融業以及它們所迎合的 </a:t>
            </a:r>
            <a:r>
              <a:rPr lang="en-US" altLang="zh-TW" sz="2800" dirty="0" smtClean="0"/>
              <a:t>top 1%</a:t>
            </a:r>
            <a:r>
              <a:rPr lang="zh-TW" altLang="en-US" sz="2800" dirty="0" smtClean="0"/>
              <a:t>！</a:t>
            </a:r>
            <a:endParaRPr lang="zh-TW" altLang="en-US" sz="2800" dirty="0"/>
          </a:p>
        </p:txBody>
      </p:sp>
    </p:spTree>
    <p:extLst>
      <p:ext uri="{BB962C8B-B14F-4D97-AF65-F5344CB8AC3E}">
        <p14:creationId xmlns:p14="http://schemas.microsoft.com/office/powerpoint/2010/main" val="325868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金融</a:t>
            </a:r>
            <a:r>
              <a:rPr lang="zh-TW" altLang="en-US" dirty="0" smtClean="0"/>
              <a:t>自由化</a:t>
            </a:r>
            <a:r>
              <a:rPr lang="en-US" altLang="zh-TW" dirty="0" smtClean="0"/>
              <a:t>?! </a:t>
            </a:r>
            <a:r>
              <a:rPr lang="en-US" altLang="zh-TW" sz="1800" dirty="0" smtClean="0"/>
              <a:t>Financial deregulation?</a:t>
            </a:r>
            <a:endParaRPr lang="zh-TW" altLang="en-US" sz="1800" dirty="0"/>
          </a:p>
        </p:txBody>
      </p:sp>
      <p:sp>
        <p:nvSpPr>
          <p:cNvPr id="3" name="內容版面配置區 2"/>
          <p:cNvSpPr>
            <a:spLocks noGrp="1"/>
          </p:cNvSpPr>
          <p:nvPr>
            <p:ph idx="1"/>
          </p:nvPr>
        </p:nvSpPr>
        <p:spPr/>
        <p:txBody>
          <a:bodyPr/>
          <a:lstStyle/>
          <a:p>
            <a:r>
              <a:rPr lang="zh-TW" altLang="en-US" dirty="0"/>
              <a:t>在美國，平均每個國會議員要面對</a:t>
            </a:r>
            <a:r>
              <a:rPr lang="en-US" altLang="zh-TW" dirty="0"/>
              <a:t>25.8</a:t>
            </a:r>
            <a:r>
              <a:rPr lang="zh-TW" altLang="en-US" dirty="0"/>
              <a:t>個「關說者</a:t>
            </a:r>
            <a:r>
              <a:rPr lang="zh-TW" altLang="en-US" dirty="0" smtClean="0"/>
              <a:t>」</a:t>
            </a:r>
            <a:endParaRPr lang="en-US" altLang="zh-TW" dirty="0" smtClean="0"/>
          </a:p>
          <a:p>
            <a:r>
              <a:rPr lang="zh-TW" altLang="en-US" dirty="0" smtClean="0"/>
              <a:t>其中有</a:t>
            </a:r>
            <a:r>
              <a:rPr lang="en-US" altLang="zh-TW" dirty="0" smtClean="0"/>
              <a:t>5</a:t>
            </a:r>
            <a:r>
              <a:rPr lang="zh-TW" altLang="en-US" dirty="0" smtClean="0"/>
              <a:t>位</a:t>
            </a:r>
            <a:r>
              <a:rPr lang="zh-TW" altLang="en-US" dirty="0"/>
              <a:t>是針對金融法案</a:t>
            </a:r>
            <a:r>
              <a:rPr lang="zh-TW" altLang="en-US" dirty="0" smtClean="0"/>
              <a:t>的</a:t>
            </a:r>
            <a:endParaRPr lang="en-US" altLang="zh-TW" dirty="0" smtClean="0"/>
          </a:p>
          <a:p>
            <a:pPr lvl="1"/>
            <a:r>
              <a:rPr lang="zh-TW" altLang="en-US" dirty="0" smtClean="0"/>
              <a:t> 銀行</a:t>
            </a:r>
            <a:r>
              <a:rPr lang="zh-TW" altLang="en-US" dirty="0"/>
              <a:t>、避險基金等聘了超過三千位關說</a:t>
            </a:r>
            <a:r>
              <a:rPr lang="zh-TW" altLang="en-US" dirty="0" smtClean="0"/>
              <a:t>者；這些都</a:t>
            </a:r>
            <a:r>
              <a:rPr lang="zh-TW" altLang="en-US" dirty="0"/>
              <a:t>是「合法」的。</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2883194"/>
            <a:ext cx="6372200" cy="364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510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en-US" altLang="zh-TW" dirty="0" smtClean="0"/>
              <a:t>Economics is the social science that analyzes the production, distribution, and consumption of goods and services. </a:t>
            </a:r>
          </a:p>
          <a:p>
            <a:r>
              <a:rPr lang="en-US" altLang="zh-TW" dirty="0" smtClean="0"/>
              <a:t>The term economics comes from the Ancient Greek </a:t>
            </a:r>
            <a:r>
              <a:rPr lang="en-US" altLang="zh-TW" dirty="0" err="1" smtClean="0"/>
              <a:t>οἰκονομί</a:t>
            </a:r>
            <a:r>
              <a:rPr lang="en-US" altLang="zh-TW" dirty="0" smtClean="0"/>
              <a:t>α (oikonomia, "management of a household, administration") from οἶκος (oikos, "house") + νόμος (nomos, "custom" or "law"), hence "rules of the house(hold)".</a:t>
            </a:r>
          </a:p>
        </p:txBody>
      </p:sp>
      <p:sp>
        <p:nvSpPr>
          <p:cNvPr id="2" name="標題 1"/>
          <p:cNvSpPr>
            <a:spLocks noGrp="1"/>
          </p:cNvSpPr>
          <p:nvPr>
            <p:ph type="title"/>
          </p:nvPr>
        </p:nvSpPr>
        <p:spPr/>
        <p:txBody>
          <a:bodyPr>
            <a:normAutofit fontScale="90000"/>
          </a:bodyPr>
          <a:lstStyle/>
          <a:p>
            <a:r>
              <a:rPr lang="en-US" altLang="zh-TW" dirty="0" smtClean="0"/>
              <a:t/>
            </a:r>
            <a:br>
              <a:rPr lang="en-US" altLang="zh-TW" dirty="0" smtClean="0"/>
            </a:br>
            <a:r>
              <a:rPr lang="zh-TW" altLang="en-US" dirty="0" smtClean="0"/>
              <a:t>定義：什麼是「經濟學」？</a:t>
            </a:r>
            <a:r>
              <a:rPr lang="en-US" altLang="zh-TW" dirty="0" smtClean="0"/>
              <a:t/>
            </a:r>
            <a:br>
              <a:rPr lang="en-US" altLang="zh-TW" dirty="0" smtClean="0"/>
            </a:br>
            <a:endParaRPr lang="zh-TW" altLang="en-US" dirty="0"/>
          </a:p>
        </p:txBody>
      </p:sp>
    </p:spTree>
    <p:extLst>
      <p:ext uri="{BB962C8B-B14F-4D97-AF65-F5344CB8AC3E}">
        <p14:creationId xmlns:p14="http://schemas.microsoft.com/office/powerpoint/2010/main" val="10892520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smtClean="0"/>
          </a:p>
          <a:p>
            <a:endParaRPr lang="zh-TW" altLang="en-US" dirty="0"/>
          </a:p>
        </p:txBody>
      </p:sp>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40</a:t>
            </a:fld>
            <a:endParaRPr lang="en-US" dirty="0"/>
          </a:p>
        </p:txBody>
      </p:sp>
      <p:pic>
        <p:nvPicPr>
          <p:cNvPr id="61444" name="Picture 4" descr="http://mondoweiss.net/wp-content/uploads/2013/10/Larry-Summers-1-Chip-Somodevilla-Getty-Images-embed.jpg">
            <a:hlinkClick r:id="rId3"/>
          </p:cNvPr>
          <p:cNvPicPr>
            <a:picLocks noChangeAspect="1" noChangeArrowheads="1"/>
          </p:cNvPicPr>
          <p:nvPr/>
        </p:nvPicPr>
        <p:blipFill>
          <a:blip r:embed="rId4" cstate="print"/>
          <a:srcRect/>
          <a:stretch>
            <a:fillRect/>
          </a:stretch>
        </p:blipFill>
        <p:spPr bwMode="auto">
          <a:xfrm>
            <a:off x="1763688" y="908720"/>
            <a:ext cx="2533650" cy="3743325"/>
          </a:xfrm>
          <a:prstGeom prst="rect">
            <a:avLst/>
          </a:prstGeom>
          <a:noFill/>
        </p:spPr>
      </p:pic>
      <p:pic>
        <p:nvPicPr>
          <p:cNvPr id="61446" name="Picture 6" descr="http://www.mgt.ncu.edu.tw/~chou/choup.jpg">
            <a:hlinkClick r:id="rId5"/>
          </p:cNvPr>
          <p:cNvPicPr>
            <a:picLocks noChangeAspect="1" noChangeArrowheads="1"/>
          </p:cNvPicPr>
          <p:nvPr/>
        </p:nvPicPr>
        <p:blipFill>
          <a:blip r:embed="rId6" cstate="print"/>
          <a:srcRect/>
          <a:stretch>
            <a:fillRect/>
          </a:stretch>
        </p:blipFill>
        <p:spPr bwMode="auto">
          <a:xfrm>
            <a:off x="6444208" y="2923041"/>
            <a:ext cx="1323839" cy="1720991"/>
          </a:xfrm>
          <a:prstGeom prst="rect">
            <a:avLst/>
          </a:prstGeom>
          <a:noFill/>
        </p:spPr>
      </p:pic>
      <p:sp>
        <p:nvSpPr>
          <p:cNvPr id="11" name="文字方塊 10"/>
          <p:cNvSpPr txBox="1"/>
          <p:nvPr/>
        </p:nvSpPr>
        <p:spPr>
          <a:xfrm>
            <a:off x="2483768" y="5157192"/>
            <a:ext cx="1944216" cy="523220"/>
          </a:xfrm>
          <a:prstGeom prst="rect">
            <a:avLst/>
          </a:prstGeom>
          <a:noFill/>
        </p:spPr>
        <p:txBody>
          <a:bodyPr wrap="square" rtlCol="0">
            <a:spAutoFit/>
          </a:bodyPr>
          <a:lstStyle/>
          <a:p>
            <a:r>
              <a:rPr lang="en-US" altLang="zh-TW" sz="2800" dirty="0" smtClean="0"/>
              <a:t>$135,000</a:t>
            </a:r>
            <a:endParaRPr lang="zh-TW" altLang="en-US" sz="2800" dirty="0"/>
          </a:p>
        </p:txBody>
      </p:sp>
      <p:sp>
        <p:nvSpPr>
          <p:cNvPr id="12" name="文字方塊 11"/>
          <p:cNvSpPr txBox="1"/>
          <p:nvPr/>
        </p:nvSpPr>
        <p:spPr>
          <a:xfrm>
            <a:off x="6516216" y="5135715"/>
            <a:ext cx="1800200" cy="523220"/>
          </a:xfrm>
          <a:prstGeom prst="rect">
            <a:avLst/>
          </a:prstGeom>
          <a:noFill/>
        </p:spPr>
        <p:txBody>
          <a:bodyPr wrap="square" rtlCol="0">
            <a:spAutoFit/>
          </a:bodyPr>
          <a:lstStyle/>
          <a:p>
            <a:r>
              <a:rPr lang="en-US" altLang="zh-TW" sz="2800" dirty="0" smtClean="0"/>
              <a:t>$13,500</a:t>
            </a:r>
            <a:endParaRPr lang="zh-TW" altLang="en-US" sz="2800" dirty="0"/>
          </a:p>
        </p:txBody>
      </p:sp>
      <p:sp>
        <p:nvSpPr>
          <p:cNvPr id="6" name="文字方塊 5"/>
          <p:cNvSpPr txBox="1"/>
          <p:nvPr/>
        </p:nvSpPr>
        <p:spPr>
          <a:xfrm>
            <a:off x="1691680" y="5157192"/>
            <a:ext cx="792088" cy="584775"/>
          </a:xfrm>
          <a:prstGeom prst="rect">
            <a:avLst/>
          </a:prstGeom>
          <a:noFill/>
        </p:spPr>
        <p:txBody>
          <a:bodyPr wrap="square" rtlCol="0">
            <a:spAutoFit/>
          </a:bodyPr>
          <a:lstStyle/>
          <a:p>
            <a:r>
              <a:rPr lang="en-US" altLang="zh-TW" sz="3200" dirty="0" smtClean="0"/>
              <a:t>US</a:t>
            </a:r>
            <a:endParaRPr lang="zh-TW" altLang="en-US" sz="3200" dirty="0"/>
          </a:p>
        </p:txBody>
      </p:sp>
      <p:sp>
        <p:nvSpPr>
          <p:cNvPr id="13" name="文字方塊 12"/>
          <p:cNvSpPr txBox="1"/>
          <p:nvPr/>
        </p:nvSpPr>
        <p:spPr>
          <a:xfrm>
            <a:off x="5796136" y="5101535"/>
            <a:ext cx="792088" cy="584775"/>
          </a:xfrm>
          <a:prstGeom prst="rect">
            <a:avLst/>
          </a:prstGeom>
          <a:noFill/>
        </p:spPr>
        <p:txBody>
          <a:bodyPr wrap="square" rtlCol="0">
            <a:spAutoFit/>
          </a:bodyPr>
          <a:lstStyle/>
          <a:p>
            <a:r>
              <a:rPr lang="en-US" altLang="zh-TW" sz="3200" dirty="0" smtClean="0"/>
              <a:t>NT</a:t>
            </a:r>
            <a:endParaRPr lang="zh-TW" altLang="en-US" sz="3200" dirty="0"/>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908720"/>
            <a:ext cx="98742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字方塊 13"/>
          <p:cNvSpPr txBox="1"/>
          <p:nvPr/>
        </p:nvSpPr>
        <p:spPr>
          <a:xfrm>
            <a:off x="4932040" y="1052736"/>
            <a:ext cx="3975768"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zh-TW" altLang="en-US" sz="2400" dirty="0" smtClean="0"/>
              <a:t>利字當頭下，</a:t>
            </a:r>
            <a:endParaRPr lang="en-US" altLang="zh-TW" sz="2400" dirty="0" smtClean="0"/>
          </a:p>
          <a:p>
            <a:r>
              <a:rPr lang="zh-TW" altLang="en-US" sz="2400" dirty="0" smtClean="0"/>
              <a:t>學、政皆不堪一擊</a:t>
            </a:r>
            <a:r>
              <a:rPr lang="en-US" altLang="zh-TW" sz="2400" dirty="0" smtClean="0"/>
              <a:t>!</a:t>
            </a:r>
          </a:p>
          <a:p>
            <a:r>
              <a:rPr lang="zh-TW" altLang="en-US" sz="2400" dirty="0" smtClean="0"/>
              <a:t>產官學形成利益共同鐵三角</a:t>
            </a:r>
            <a:r>
              <a:rPr lang="en-US" altLang="zh-TW" sz="2400" dirty="0" smtClean="0"/>
              <a:t>!</a:t>
            </a:r>
            <a:endParaRPr lang="zh-TW" altLang="en-US" sz="2400" dirty="0"/>
          </a:p>
        </p:txBody>
      </p:sp>
    </p:spTree>
    <p:extLst>
      <p:ext uri="{BB962C8B-B14F-4D97-AF65-F5344CB8AC3E}">
        <p14:creationId xmlns:p14="http://schemas.microsoft.com/office/powerpoint/2010/main" val="307032446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14AD9-FCC8-48B7-B85B-012A91320DFF}" type="datetime2">
              <a:rPr lang="en-US" smtClean="0"/>
              <a:pPr/>
              <a:t>Monday, October 19, 2015</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1789C0F2-17E0-497A-9BBE-0C73201AAFE3}" type="slidenum">
              <a:rPr lang="en-US" smtClean="0"/>
              <a:pPr/>
              <a:t>41</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50415"/>
            <a:ext cx="8667750" cy="501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圓角矩形圖說文字 7"/>
          <p:cNvSpPr/>
          <p:nvPr/>
        </p:nvSpPr>
        <p:spPr>
          <a:xfrm>
            <a:off x="1539425" y="3428999"/>
            <a:ext cx="1084238" cy="1159987"/>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1615551" y="3685826"/>
            <a:ext cx="1008111" cy="646331"/>
          </a:xfrm>
          <a:prstGeom prst="rect">
            <a:avLst/>
          </a:prstGeom>
          <a:noFill/>
        </p:spPr>
        <p:txBody>
          <a:bodyPr wrap="square" rtlCol="0">
            <a:spAutoFit/>
          </a:bodyPr>
          <a:lstStyle/>
          <a:p>
            <a:r>
              <a:rPr lang="zh-TW" altLang="en-US" dirty="0" smtClean="0"/>
              <a:t>有良心競爭</a:t>
            </a:r>
            <a:endParaRPr lang="zh-TW" altLang="en-US" dirty="0"/>
          </a:p>
        </p:txBody>
      </p:sp>
      <p:sp>
        <p:nvSpPr>
          <p:cNvPr id="10" name="圓角矩形圖說文字 9"/>
          <p:cNvSpPr/>
          <p:nvPr/>
        </p:nvSpPr>
        <p:spPr>
          <a:xfrm>
            <a:off x="6850106" y="1628800"/>
            <a:ext cx="986408" cy="612648"/>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6988669" y="1750458"/>
            <a:ext cx="648072" cy="369332"/>
          </a:xfrm>
          <a:prstGeom prst="rect">
            <a:avLst/>
          </a:prstGeom>
          <a:noFill/>
        </p:spPr>
        <p:txBody>
          <a:bodyPr wrap="square" rtlCol="0">
            <a:spAutoFit/>
          </a:bodyPr>
          <a:lstStyle/>
          <a:p>
            <a:r>
              <a:rPr lang="zh-TW" altLang="en-US" dirty="0" smtClean="0"/>
              <a:t>良心？</a:t>
            </a:r>
            <a:endParaRPr lang="zh-TW" altLang="en-US" dirty="0"/>
          </a:p>
        </p:txBody>
      </p:sp>
      <p:sp>
        <p:nvSpPr>
          <p:cNvPr id="6" name="文字方塊 5"/>
          <p:cNvSpPr txBox="1"/>
          <p:nvPr/>
        </p:nvSpPr>
        <p:spPr>
          <a:xfrm>
            <a:off x="2195736" y="467961"/>
            <a:ext cx="4461478"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3200" dirty="0" smtClean="0"/>
              <a:t>競爭（可以）是好的嗎</a:t>
            </a:r>
            <a:r>
              <a:rPr lang="en-US" altLang="zh-TW" sz="3200" dirty="0" smtClean="0"/>
              <a:t>?</a:t>
            </a:r>
            <a:endParaRPr lang="zh-TW" altLang="en-US" sz="3200" dirty="0"/>
          </a:p>
        </p:txBody>
      </p:sp>
    </p:spTree>
    <p:extLst>
      <p:ext uri="{BB962C8B-B14F-4D97-AF65-F5344CB8AC3E}">
        <p14:creationId xmlns:p14="http://schemas.microsoft.com/office/powerpoint/2010/main" val="5495521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366" y="1556792"/>
            <a:ext cx="5417969" cy="335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3195" y="1412776"/>
            <a:ext cx="2664296" cy="194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6481" y="3573016"/>
            <a:ext cx="3096344" cy="158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159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2069C06D-4ED8-42C6-905D-CA84CA1B6CBF}" type="datetime2">
              <a:rPr lang="en-US" smtClean="0"/>
              <a:pPr/>
              <a:t>Monday, October 19, 2015</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43</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628800"/>
            <a:ext cx="7743065"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5967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經濟學應有的面貌</a:t>
            </a:r>
            <a:endParaRPr lang="zh-TW" altLang="en-US" dirty="0"/>
          </a:p>
        </p:txBody>
      </p:sp>
      <p:sp>
        <p:nvSpPr>
          <p:cNvPr id="3" name="內容版面配置區 2"/>
          <p:cNvSpPr>
            <a:spLocks noGrp="1"/>
          </p:cNvSpPr>
          <p:nvPr>
            <p:ph sz="quarter" idx="1"/>
          </p:nvPr>
        </p:nvSpPr>
        <p:spPr>
          <a:xfrm>
            <a:off x="467544" y="1484784"/>
            <a:ext cx="5987008" cy="4608512"/>
          </a:xfrm>
        </p:spPr>
        <p:txBody>
          <a:bodyPr>
            <a:normAutofit lnSpcReduction="10000"/>
          </a:bodyPr>
          <a:lstStyle/>
          <a:p>
            <a:pPr marL="109728" indent="0">
              <a:buNone/>
            </a:pPr>
            <a:r>
              <a:rPr lang="en-US" altLang="zh-TW" dirty="0" smtClean="0"/>
              <a:t>Schumacher: </a:t>
            </a:r>
            <a:r>
              <a:rPr lang="en-US" altLang="zh-TW" dirty="0"/>
              <a:t>〈</a:t>
            </a:r>
            <a:r>
              <a:rPr lang="zh-TW" altLang="en-US" dirty="0" smtClean="0"/>
              <a:t>經濟學的角色</a:t>
            </a:r>
            <a:r>
              <a:rPr lang="en-US" altLang="zh-TW" dirty="0" smtClean="0"/>
              <a:t>〉</a:t>
            </a:r>
          </a:p>
          <a:p>
            <a:r>
              <a:rPr lang="zh-TW" altLang="en-US" dirty="0" smtClean="0">
                <a:latin typeface="標楷體" panose="03000509000000000000" pitchFamily="65" charset="-120"/>
                <a:ea typeface="標楷體" panose="03000509000000000000" pitchFamily="65" charset="-120"/>
              </a:rPr>
              <a:t>經濟學是一們「衍生」的科學，接受來自我稱</a:t>
            </a:r>
            <a:r>
              <a:rPr lang="zh-TW" altLang="en-US" dirty="0">
                <a:latin typeface="標楷體" panose="03000509000000000000" pitchFamily="65" charset="-120"/>
                <a:ea typeface="標楷體" panose="03000509000000000000" pitchFamily="65" charset="-120"/>
              </a:rPr>
              <a:t>之</a:t>
            </a:r>
            <a:r>
              <a:rPr lang="zh-TW" altLang="en-US" dirty="0" smtClean="0">
                <a:latin typeface="標楷體" panose="03000509000000000000" pitchFamily="65" charset="-120"/>
                <a:ea typeface="標楷體" panose="03000509000000000000" pitchFamily="65" charset="-120"/>
              </a:rPr>
              <a:t>為</a:t>
            </a:r>
            <a:r>
              <a:rPr lang="zh-TW" altLang="en-US" sz="2400"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後</a:t>
            </a:r>
            <a:r>
              <a:rPr lang="zh-TW" altLang="en-US" dirty="0">
                <a:latin typeface="標楷體" panose="03000509000000000000" pitchFamily="65" charset="-120"/>
                <a:ea typeface="標楷體" panose="03000509000000000000" pitchFamily="65" charset="-120"/>
              </a:rPr>
              <a:t>設</a:t>
            </a:r>
            <a:r>
              <a:rPr lang="zh-TW" altLang="en-US" dirty="0" smtClean="0">
                <a:latin typeface="標楷體" panose="03000509000000000000" pitchFamily="65" charset="-120"/>
                <a:ea typeface="標楷體" panose="03000509000000000000" pitchFamily="65" charset="-120"/>
              </a:rPr>
              <a:t>經濟學</a:t>
            </a:r>
            <a:r>
              <a:rPr lang="zh-TW" altLang="en-US"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(meta-economics)</a:t>
            </a:r>
            <a:r>
              <a:rPr lang="zh-TW" altLang="en-US" dirty="0" smtClean="0">
                <a:latin typeface="標楷體" panose="03000509000000000000" pitchFamily="65" charset="-120"/>
                <a:ea typeface="標楷體" panose="03000509000000000000" pitchFamily="65" charset="-120"/>
              </a:rPr>
              <a:t>的指引</a:t>
            </a:r>
            <a:endParaRPr lang="en-US" altLang="zh-TW" dirty="0" smtClean="0">
              <a:latin typeface="標楷體" panose="03000509000000000000" pitchFamily="65" charset="-120"/>
              <a:ea typeface="標楷體" panose="03000509000000000000" pitchFamily="65" charset="-120"/>
            </a:endParaRPr>
          </a:p>
          <a:p>
            <a:pPr lvl="1"/>
            <a:endParaRPr lang="en-US" altLang="zh-TW" dirty="0" smtClean="0">
              <a:latin typeface="標楷體" panose="03000509000000000000" pitchFamily="65" charset="-120"/>
              <a:ea typeface="標楷體" panose="03000509000000000000" pitchFamily="65" charset="-120"/>
            </a:endParaRPr>
          </a:p>
          <a:p>
            <a:r>
              <a:rPr lang="zh-TW" altLang="en-US" dirty="0"/>
              <a:t>什麼</a:t>
            </a:r>
            <a:r>
              <a:rPr lang="zh-TW" altLang="en-US" dirty="0" smtClean="0"/>
              <a:t>是</a:t>
            </a:r>
            <a:r>
              <a:rPr lang="zh-TW" altLang="en-US" dirty="0"/>
              <a:t>後設</a:t>
            </a:r>
            <a:r>
              <a:rPr lang="zh-TW" altLang="en-US" dirty="0" smtClean="0"/>
              <a:t>（薈萃；超；形而上）經濟學？</a:t>
            </a:r>
            <a:endParaRPr lang="en-US" altLang="zh-TW" dirty="0"/>
          </a:p>
          <a:p>
            <a:pPr marL="109728" indent="0">
              <a:buNone/>
            </a:pPr>
            <a:r>
              <a:rPr lang="zh-TW" altLang="en-US" sz="2700">
                <a:solidFill>
                  <a:srgbClr val="FF0000"/>
                </a:solidFill>
                <a:latin typeface="標楷體" panose="03000509000000000000" pitchFamily="65" charset="-120"/>
                <a:ea typeface="標楷體" panose="03000509000000000000" pitchFamily="65" charset="-120"/>
              </a:rPr>
              <a:t> </a:t>
            </a:r>
            <a:r>
              <a:rPr lang="zh-TW" altLang="en-US" sz="2700" smtClean="0">
                <a:solidFill>
                  <a:srgbClr val="FF0000"/>
                </a:solidFill>
                <a:latin typeface="標楷體" panose="03000509000000000000" pitchFamily="65" charset="-120"/>
                <a:ea typeface="標楷體" panose="03000509000000000000" pitchFamily="65" charset="-120"/>
              </a:rPr>
              <a:t> 因為</a:t>
            </a:r>
            <a:r>
              <a:rPr lang="zh-TW" altLang="en-US" sz="2700" dirty="0" smtClean="0">
                <a:solidFill>
                  <a:srgbClr val="FF0000"/>
                </a:solidFill>
                <a:latin typeface="標楷體" panose="03000509000000000000" pitchFamily="65" charset="-120"/>
                <a:ea typeface="標楷體" panose="03000509000000000000" pitchFamily="65" charset="-120"/>
              </a:rPr>
              <a:t>經濟學處理面對的是</a:t>
            </a:r>
            <a:r>
              <a:rPr lang="zh-TW" altLang="en-US" sz="2700" smtClean="0">
                <a:solidFill>
                  <a:srgbClr val="FF0000"/>
                </a:solidFill>
                <a:latin typeface="標楷體" panose="03000509000000000000" pitchFamily="65" charset="-120"/>
                <a:ea typeface="標楷體" panose="03000509000000000000" pitchFamily="65" charset="-120"/>
              </a:rPr>
              <a:t>環境中的人</a:t>
            </a:r>
            <a:r>
              <a:rPr lang="zh-TW" altLang="en-US" sz="2700" dirty="0" smtClean="0">
                <a:solidFill>
                  <a:srgbClr val="FF0000"/>
                </a:solidFill>
                <a:latin typeface="標楷體" panose="03000509000000000000" pitchFamily="65" charset="-120"/>
                <a:ea typeface="標楷體" panose="03000509000000000000" pitchFamily="65" charset="-120"/>
              </a:rPr>
              <a:t>，所以我們也可預期後設經濟學包含兩部分：一</a:t>
            </a:r>
            <a:r>
              <a:rPr lang="zh-TW" altLang="en-US" sz="2700" dirty="0">
                <a:solidFill>
                  <a:srgbClr val="FF0000"/>
                </a:solidFill>
                <a:latin typeface="標楷體" panose="03000509000000000000" pitchFamily="65" charset="-120"/>
                <a:ea typeface="標楷體" panose="03000509000000000000" pitchFamily="65" charset="-120"/>
              </a:rPr>
              <a:t>是</a:t>
            </a:r>
            <a:r>
              <a:rPr lang="zh-TW" altLang="en-US" sz="2700" dirty="0" smtClean="0">
                <a:solidFill>
                  <a:srgbClr val="FF0000"/>
                </a:solidFill>
                <a:latin typeface="標楷體" panose="03000509000000000000" pitchFamily="65" charset="-120"/>
                <a:ea typeface="標楷體" panose="03000509000000000000" pitchFamily="65" charset="-120"/>
              </a:rPr>
              <a:t>處理人，另一則是處理環境。</a:t>
            </a:r>
            <a:endParaRPr lang="en-US" altLang="zh-TW" sz="2700" dirty="0" smtClean="0">
              <a:solidFill>
                <a:srgbClr val="FF0000"/>
              </a:solidFill>
              <a:latin typeface="標楷體" panose="03000509000000000000" pitchFamily="65" charset="-120"/>
              <a:ea typeface="標楷體" panose="03000509000000000000" pitchFamily="65" charset="-120"/>
            </a:endParaRPr>
          </a:p>
        </p:txBody>
      </p:sp>
      <p:pic>
        <p:nvPicPr>
          <p:cNvPr id="4" name="Picture 5" descr="ANd9GcTQpk-6sOZhmKSubtDAbtIbBNzGqt4hnTc9sfzxy-gcSGtWoMyPO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1484784"/>
            <a:ext cx="152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263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經濟學應有的面貌</a:t>
            </a:r>
            <a:endParaRPr lang="zh-TW" altLang="en-US" dirty="0"/>
          </a:p>
        </p:txBody>
      </p:sp>
      <p:sp>
        <p:nvSpPr>
          <p:cNvPr id="3" name="內容版面配置區 2"/>
          <p:cNvSpPr>
            <a:spLocks noGrp="1"/>
          </p:cNvSpPr>
          <p:nvPr>
            <p:ph sz="quarter" idx="1"/>
          </p:nvPr>
        </p:nvSpPr>
        <p:spPr>
          <a:xfrm>
            <a:off x="457200" y="1772816"/>
            <a:ext cx="8229600" cy="4608512"/>
          </a:xfrm>
        </p:spPr>
        <p:txBody>
          <a:bodyPr>
            <a:normAutofit/>
          </a:bodyPr>
          <a:lstStyle/>
          <a:p>
            <a:r>
              <a:rPr lang="en-US" altLang="zh-TW" dirty="0" smtClean="0"/>
              <a:t>Schumacher: </a:t>
            </a:r>
            <a:r>
              <a:rPr lang="en-US" altLang="zh-TW" dirty="0"/>
              <a:t>〈</a:t>
            </a:r>
            <a:r>
              <a:rPr lang="zh-TW" altLang="en-US" dirty="0" smtClean="0"/>
              <a:t>經濟學的角色</a:t>
            </a:r>
            <a:r>
              <a:rPr lang="en-US" altLang="zh-TW" dirty="0" smtClean="0"/>
              <a:t>〉</a:t>
            </a:r>
          </a:p>
          <a:p>
            <a:pPr marL="457200" lvl="1" indent="0">
              <a:buNone/>
            </a:pPr>
            <a:r>
              <a:rPr lang="zh-TW" altLang="en-US" sz="3600" dirty="0" smtClean="0">
                <a:latin typeface="標楷體" panose="03000509000000000000" pitchFamily="65" charset="-120"/>
                <a:ea typeface="標楷體" panose="03000509000000000000" pitchFamily="65" charset="-120"/>
              </a:rPr>
              <a:t>「換句話說，我們期待經濟學的目的與目標，應推演自</a:t>
            </a:r>
            <a:r>
              <a:rPr lang="zh-TW" altLang="en-US" sz="3600" dirty="0" smtClean="0">
                <a:solidFill>
                  <a:srgbClr val="FF0000"/>
                </a:solidFill>
                <a:latin typeface="標楷體" panose="03000509000000000000" pitchFamily="65" charset="-120"/>
                <a:ea typeface="標楷體" panose="03000509000000000000" pitchFamily="65" charset="-120"/>
              </a:rPr>
              <a:t>對人的研究</a:t>
            </a:r>
            <a:r>
              <a:rPr lang="zh-TW" altLang="en-US" sz="3600" dirty="0" smtClean="0">
                <a:latin typeface="標楷體" panose="03000509000000000000" pitchFamily="65" charset="-120"/>
                <a:ea typeface="標楷體" panose="03000509000000000000" pitchFamily="65" charset="-120"/>
              </a:rPr>
              <a:t>；而至少很大程度它的方法論必須衍生自</a:t>
            </a:r>
            <a:r>
              <a:rPr lang="zh-TW" altLang="en-US" sz="3600" dirty="0" smtClean="0">
                <a:solidFill>
                  <a:srgbClr val="FF0000"/>
                </a:solidFill>
                <a:latin typeface="標楷體" panose="03000509000000000000" pitchFamily="65" charset="-120"/>
                <a:ea typeface="標楷體" panose="03000509000000000000" pitchFamily="65" charset="-120"/>
              </a:rPr>
              <a:t>對大自然的研究</a:t>
            </a:r>
            <a:r>
              <a:rPr lang="zh-TW" altLang="en-US" sz="3600" dirty="0" smtClean="0">
                <a:latin typeface="標楷體" panose="03000509000000000000" pitchFamily="65" charset="-120"/>
                <a:ea typeface="標楷體" panose="03000509000000000000" pitchFamily="65" charset="-120"/>
              </a:rPr>
              <a:t>。」</a:t>
            </a:r>
            <a:endParaRPr lang="en-US" altLang="zh-TW" sz="3600" dirty="0" smtClean="0">
              <a:latin typeface="標楷體" panose="03000509000000000000" pitchFamily="65" charset="-120"/>
              <a:ea typeface="標楷體" panose="03000509000000000000" pitchFamily="65" charset="-120"/>
            </a:endParaRPr>
          </a:p>
          <a:p>
            <a:pPr marL="457200" lvl="1" indent="0">
              <a:buNone/>
            </a:pPr>
            <a:endParaRPr lang="en-US" altLang="zh-TW" dirty="0">
              <a:latin typeface="標楷體" panose="03000509000000000000" pitchFamily="65" charset="-120"/>
              <a:ea typeface="標楷體" panose="03000509000000000000" pitchFamily="65" charset="-120"/>
            </a:endParaRPr>
          </a:p>
          <a:p>
            <a:pPr lvl="1"/>
            <a:r>
              <a:rPr lang="zh-TW" altLang="en-US" dirty="0" smtClean="0"/>
              <a:t>西方主流經濟學的後設基礎是西方的唯物主義；          </a:t>
            </a:r>
            <a:endParaRPr lang="en-US" altLang="zh-TW" dirty="0" smtClean="0"/>
          </a:p>
          <a:p>
            <a:pPr lvl="1"/>
            <a:r>
              <a:rPr lang="zh-TW" altLang="en-US" dirty="0" smtClean="0"/>
              <a:t>真正</a:t>
            </a:r>
            <a:r>
              <a:rPr lang="zh-TW" altLang="en-US" dirty="0"/>
              <a:t>可永續</a:t>
            </a:r>
            <a:r>
              <a:rPr lang="zh-TW" altLang="en-US" dirty="0" smtClean="0"/>
              <a:t>的經濟學應是以人為本，並且與大自然和諧共存</a:t>
            </a:r>
            <a:endParaRPr lang="en-US" altLang="zh-TW" dirty="0" smtClean="0"/>
          </a:p>
          <a:p>
            <a:pPr lvl="1"/>
            <a:endParaRPr lang="en-US" altLang="zh-TW" dirty="0" smtClean="0"/>
          </a:p>
          <a:p>
            <a:pPr marL="0" indent="0">
              <a:buNone/>
            </a:pPr>
            <a:endParaRPr lang="zh-TW" altLang="en-US" dirty="0"/>
          </a:p>
        </p:txBody>
      </p:sp>
    </p:spTree>
    <p:extLst>
      <p:ext uri="{BB962C8B-B14F-4D97-AF65-F5344CB8AC3E}">
        <p14:creationId xmlns:p14="http://schemas.microsoft.com/office/powerpoint/2010/main" val="5047070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資本主義經濟的問題</a:t>
            </a:r>
            <a:endParaRPr lang="zh-TW" altLang="en-US" dirty="0"/>
          </a:p>
        </p:txBody>
      </p:sp>
      <p:sp>
        <p:nvSpPr>
          <p:cNvPr id="3" name="內容版面配置區 2"/>
          <p:cNvSpPr>
            <a:spLocks noGrp="1"/>
          </p:cNvSpPr>
          <p:nvPr>
            <p:ph idx="1"/>
          </p:nvPr>
        </p:nvSpPr>
        <p:spPr/>
        <p:txBody>
          <a:bodyPr/>
          <a:lstStyle/>
          <a:p>
            <a:r>
              <a:rPr lang="zh-TW" altLang="en-US" dirty="0" smtClean="0"/>
              <a:t>關於「人」</a:t>
            </a:r>
            <a:endParaRPr lang="en-US" altLang="zh-TW" dirty="0" smtClean="0"/>
          </a:p>
          <a:p>
            <a:pPr lvl="1"/>
            <a:r>
              <a:rPr lang="zh-TW" altLang="en-US" dirty="0" smtClean="0"/>
              <a:t>沒有「人」的位置</a:t>
            </a:r>
            <a:endParaRPr lang="en-US" altLang="zh-TW" dirty="0" smtClean="0"/>
          </a:p>
          <a:p>
            <a:pPr lvl="1"/>
            <a:r>
              <a:rPr lang="zh-TW" altLang="en-US" dirty="0" smtClean="0"/>
              <a:t>人的價值是由消費與休閒決定；與自身、社會、環境疏離</a:t>
            </a:r>
            <a:endParaRPr lang="en-US" altLang="zh-TW" dirty="0"/>
          </a:p>
          <a:p>
            <a:r>
              <a:rPr lang="zh-TW" altLang="en-US" dirty="0" smtClean="0"/>
              <a:t>關於「大自然」</a:t>
            </a:r>
            <a:endParaRPr lang="en-US" altLang="zh-TW" dirty="0" smtClean="0"/>
          </a:p>
          <a:p>
            <a:pPr lvl="1"/>
            <a:r>
              <a:rPr lang="zh-TW" altLang="en-US" dirty="0" smtClean="0"/>
              <a:t>線性系統</a:t>
            </a:r>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3573016"/>
            <a:ext cx="622411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5607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362201"/>
            <a:ext cx="7924800" cy="1206500"/>
          </a:xfrm>
        </p:spPr>
        <p:txBody>
          <a:bodyPr/>
          <a:lstStyle/>
          <a:p>
            <a:endParaRPr lang="zh-TW" altLang="en-US" dirty="0">
              <a:ea typeface="新細明體" charset="-120"/>
            </a:endParaRPr>
          </a:p>
        </p:txBody>
      </p:sp>
      <p:pic>
        <p:nvPicPr>
          <p:cNvPr id="38912" name="Picture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192" y="332656"/>
            <a:ext cx="4630738"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pic>
        <p:nvPicPr>
          <p:cNvPr id="3891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92" y="3383280"/>
            <a:ext cx="5893338" cy="2493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1052736"/>
            <a:ext cx="7772400" cy="1829761"/>
          </a:xfrm>
        </p:spPr>
        <p:txBody>
          <a:bodyPr>
            <a:normAutofit/>
          </a:bodyPr>
          <a:lstStyle/>
          <a:p>
            <a:r>
              <a:rPr lang="en-US" altLang="zh-TW" i="1" dirty="0"/>
              <a:t>f</a:t>
            </a:r>
            <a:r>
              <a:rPr lang="en-US" altLang="zh-TW" i="1" dirty="0" smtClean="0"/>
              <a:t>rom</a:t>
            </a:r>
            <a:r>
              <a:rPr lang="en-US" altLang="zh-TW" dirty="0" smtClean="0"/>
              <a:t/>
            </a:r>
            <a:br>
              <a:rPr lang="en-US" altLang="zh-TW" dirty="0" smtClean="0"/>
            </a:br>
            <a:r>
              <a:rPr lang="en-US" altLang="zh-TW" dirty="0" smtClean="0"/>
              <a:t>Live and Let Live</a:t>
            </a:r>
            <a:endParaRPr lang="zh-TW" altLang="en-US" dirty="0"/>
          </a:p>
        </p:txBody>
      </p:sp>
      <p:sp>
        <p:nvSpPr>
          <p:cNvPr id="3" name="副標題 2"/>
          <p:cNvSpPr>
            <a:spLocks noGrp="1"/>
          </p:cNvSpPr>
          <p:nvPr>
            <p:ph type="subTitle" idx="1"/>
          </p:nvPr>
        </p:nvSpPr>
        <p:spPr>
          <a:xfrm>
            <a:off x="1043608" y="3140968"/>
            <a:ext cx="7467600" cy="2105000"/>
          </a:xfrm>
        </p:spPr>
        <p:txBody>
          <a:bodyPr/>
          <a:lstStyle/>
          <a:p>
            <a:r>
              <a:rPr lang="en-US" altLang="zh-TW" i="1" dirty="0" smtClean="0"/>
              <a:t>to </a:t>
            </a:r>
          </a:p>
          <a:p>
            <a:r>
              <a:rPr lang="en-US" altLang="zh-TW" dirty="0" smtClean="0"/>
              <a:t>Live Happily and Let Happily Live</a:t>
            </a:r>
            <a:endParaRPr lang="zh-TW"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5068" y="1340768"/>
            <a:ext cx="7215284" cy="4167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lstStyle/>
          <a:p>
            <a:r>
              <a:rPr lang="zh-TW" altLang="en-US" dirty="0" smtClean="0"/>
              <a:t>所得與快樂</a:t>
            </a:r>
            <a:endParaRPr lang="zh-TW" altLang="en-US" dirty="0"/>
          </a:p>
        </p:txBody>
      </p:sp>
    </p:spTree>
    <p:extLst>
      <p:ext uri="{BB962C8B-B14F-4D97-AF65-F5344CB8AC3E}">
        <p14:creationId xmlns:p14="http://schemas.microsoft.com/office/powerpoint/2010/main" val="1026873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smtClean="0"/>
              <a:t>研究財貨（</a:t>
            </a:r>
            <a:r>
              <a:rPr lang="en-US" altLang="zh-TW" dirty="0" smtClean="0"/>
              <a:t>goods</a:t>
            </a:r>
            <a:r>
              <a:rPr lang="zh-TW" altLang="en-US" dirty="0" smtClean="0"/>
              <a:t>）與勞務（</a:t>
            </a:r>
            <a:r>
              <a:rPr lang="en-US" altLang="zh-TW" dirty="0" smtClean="0"/>
              <a:t>services</a:t>
            </a:r>
            <a:r>
              <a:rPr lang="zh-TW" altLang="en-US" dirty="0" smtClean="0"/>
              <a:t>）的生產、交換、分配與消費的行為科學。</a:t>
            </a:r>
            <a:endParaRPr lang="en-US" altLang="zh-TW" dirty="0" smtClean="0"/>
          </a:p>
          <a:p>
            <a:r>
              <a:rPr lang="zh-TW" altLang="en-US" dirty="0" smtClean="0"/>
              <a:t>經濟學</a:t>
            </a:r>
            <a:r>
              <a:rPr lang="zh-TW" altLang="en-US" dirty="0"/>
              <a:t>是在</a:t>
            </a:r>
            <a:r>
              <a:rPr lang="zh-TW" altLang="en-US" dirty="0" smtClean="0"/>
              <a:t>資源有限，而個體的欲望（尤其是物質欲望）是無窮的前提下，探討經濟個體如何選擇與分配有限的資源，以生產物品與勞務，提供個體目前與將來的消費，以滿足其欲望的一門行為社會科學。 </a:t>
            </a:r>
          </a:p>
          <a:p>
            <a:endParaRPr lang="zh-TW" altLang="en-US" dirty="0"/>
          </a:p>
        </p:txBody>
      </p:sp>
      <p:sp>
        <p:nvSpPr>
          <p:cNvPr id="2" name="標題 1"/>
          <p:cNvSpPr>
            <a:spLocks noGrp="1"/>
          </p:cNvSpPr>
          <p:nvPr>
            <p:ph type="title"/>
          </p:nvPr>
        </p:nvSpPr>
        <p:spPr/>
        <p:txBody>
          <a:bodyPr/>
          <a:lstStyle/>
          <a:p>
            <a:r>
              <a:rPr lang="zh-TW" altLang="en-US" dirty="0" smtClean="0"/>
              <a:t>一般教科書定義</a:t>
            </a:r>
            <a:endParaRPr lang="zh-TW" altLang="en-US" dirty="0"/>
          </a:p>
        </p:txBody>
      </p:sp>
    </p:spTree>
    <p:extLst>
      <p:ext uri="{BB962C8B-B14F-4D97-AF65-F5344CB8AC3E}">
        <p14:creationId xmlns:p14="http://schemas.microsoft.com/office/powerpoint/2010/main" val="40498319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27612" y="1481668"/>
            <a:ext cx="4840732"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標題 2"/>
          <p:cNvSpPr>
            <a:spLocks noGrp="1"/>
          </p:cNvSpPr>
          <p:nvPr>
            <p:ph type="title"/>
          </p:nvPr>
        </p:nvSpPr>
        <p:spPr/>
        <p:txBody>
          <a:bodyPr/>
          <a:lstStyle/>
          <a:p>
            <a:r>
              <a:rPr lang="zh-TW" altLang="en-US" dirty="0" smtClean="0"/>
              <a:t>快樂與幸福</a:t>
            </a:r>
            <a:endParaRPr lang="zh-TW" altLang="en-US" dirty="0"/>
          </a:p>
        </p:txBody>
      </p:sp>
    </p:spTree>
    <p:extLst>
      <p:ext uri="{BB962C8B-B14F-4D97-AF65-F5344CB8AC3E}">
        <p14:creationId xmlns:p14="http://schemas.microsoft.com/office/powerpoint/2010/main" val="3423577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539552" y="1772816"/>
            <a:ext cx="5708848" cy="4323184"/>
          </a:xfrm>
          <a:prstGeom prst="rect">
            <a:avLst/>
          </a:prstGeom>
        </p:spPr>
        <p:txBody>
          <a:bodyPr/>
          <a:lstStyle/>
          <a:p>
            <a:pPr eaLnBrk="1" hangingPunct="1">
              <a:lnSpc>
                <a:spcPct val="90000"/>
              </a:lnSpc>
            </a:pPr>
            <a:r>
              <a:rPr lang="en-US" altLang="zh-TW" sz="2800" dirty="0" smtClean="0"/>
              <a:t>Martin Seligman, 1998. </a:t>
            </a:r>
          </a:p>
          <a:p>
            <a:pPr eaLnBrk="1" hangingPunct="1">
              <a:lnSpc>
                <a:spcPct val="90000"/>
              </a:lnSpc>
            </a:pPr>
            <a:r>
              <a:rPr lang="zh-TW" altLang="en-US" sz="2800" dirty="0"/>
              <a:t>受到</a:t>
            </a:r>
            <a:r>
              <a:rPr lang="zh-TW" altLang="en-US" sz="2800" dirty="0" smtClean="0"/>
              <a:t>馬斯洛 </a:t>
            </a:r>
            <a:r>
              <a:rPr lang="en-US" altLang="zh-TW" sz="2800" dirty="0" smtClean="0"/>
              <a:t>1954</a:t>
            </a:r>
            <a:r>
              <a:rPr lang="zh-TW" altLang="en-US" sz="2800" dirty="0" smtClean="0"/>
              <a:t>年「動機與人格」一書的激勵，</a:t>
            </a:r>
            <a:r>
              <a:rPr lang="en-US" altLang="zh-TW" sz="2800" dirty="0" smtClean="0"/>
              <a:t>Seligman </a:t>
            </a:r>
            <a:r>
              <a:rPr lang="zh-TW" altLang="en-US" sz="2800" dirty="0" smtClean="0"/>
              <a:t>就任美國心理學會時，以之為研究主軸</a:t>
            </a:r>
            <a:endParaRPr lang="en-US" altLang="zh-TW" sz="2800" dirty="0"/>
          </a:p>
          <a:p>
            <a:pPr eaLnBrk="1" hangingPunct="1">
              <a:lnSpc>
                <a:spcPct val="90000"/>
              </a:lnSpc>
            </a:pPr>
            <a:r>
              <a:rPr lang="zh-TW" altLang="en-US" sz="2800" dirty="0" smtClean="0"/>
              <a:t>心理學一直以來偏重負面的心理疾病，而非正面的心理健康</a:t>
            </a:r>
            <a:endParaRPr lang="en-US" altLang="zh-TW" sz="2800" dirty="0" smtClean="0"/>
          </a:p>
        </p:txBody>
      </p:sp>
      <p:sp>
        <p:nvSpPr>
          <p:cNvPr id="67586" name="Rectangle 2"/>
          <p:cNvSpPr>
            <a:spLocks noGrp="1" noChangeArrowheads="1"/>
          </p:cNvSpPr>
          <p:nvPr>
            <p:ph type="title"/>
          </p:nvPr>
        </p:nvSpPr>
        <p:spPr/>
        <p:txBody>
          <a:bodyPr/>
          <a:lstStyle/>
          <a:p>
            <a:pPr eaLnBrk="1" hangingPunct="1"/>
            <a:r>
              <a:rPr lang="zh-TW" altLang="en-US" dirty="0" smtClean="0"/>
              <a:t>正向心理學</a:t>
            </a:r>
            <a:r>
              <a:rPr lang="en-US" altLang="zh-TW" sz="2000" dirty="0" smtClean="0"/>
              <a:t>(Positive Psychology)</a:t>
            </a:r>
          </a:p>
        </p:txBody>
      </p:sp>
      <p:pic>
        <p:nvPicPr>
          <p:cNvPr id="67588" name="Picture 5" descr="00104568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5516" y="1484784"/>
            <a:ext cx="14144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7" descr="一生受用的快樂技巧-幫助孩子建造心中穩固堅定的樂觀金字塔"/>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4024" y="3861048"/>
            <a:ext cx="13604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2724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467544" y="1484784"/>
            <a:ext cx="7283152" cy="4969147"/>
          </a:xfrm>
          <a:prstGeom prst="rect">
            <a:avLst/>
          </a:prstGeom>
        </p:spPr>
        <p:txBody>
          <a:bodyPr/>
          <a:lstStyle/>
          <a:p>
            <a:pPr eaLnBrk="1" hangingPunct="1"/>
            <a:r>
              <a:rPr lang="zh-TW" altLang="en-US" sz="2000" dirty="0" smtClean="0"/>
              <a:t>愉悅（享樂）的生活 </a:t>
            </a:r>
            <a:r>
              <a:rPr lang="en-US" altLang="zh-TW" sz="2000" b="1" dirty="0" smtClean="0"/>
              <a:t>Pleasant Life</a:t>
            </a:r>
            <a:r>
              <a:rPr lang="en-US" altLang="zh-TW" sz="2000" dirty="0" smtClean="0"/>
              <a:t>, or the “life of enjoyment.” </a:t>
            </a:r>
          </a:p>
          <a:p>
            <a:pPr lvl="1" eaLnBrk="1" hangingPunct="1"/>
            <a:r>
              <a:rPr lang="zh-TW" altLang="en-US" sz="2000" dirty="0" smtClean="0"/>
              <a:t>三者中最短暫也最不重要的，但過去卻被給予最多（過多）的關注</a:t>
            </a:r>
            <a:endParaRPr lang="en-US" altLang="zh-TW" sz="2000" dirty="0" smtClean="0"/>
          </a:p>
          <a:p>
            <a:pPr eaLnBrk="1" hangingPunct="1"/>
            <a:r>
              <a:rPr lang="zh-TW" altLang="en-US" sz="2000" dirty="0" smtClean="0"/>
              <a:t>美好（投入）的生活 </a:t>
            </a:r>
            <a:r>
              <a:rPr lang="en-US" altLang="zh-TW" sz="2000" b="1" dirty="0" smtClean="0"/>
              <a:t>Good Life</a:t>
            </a:r>
            <a:r>
              <a:rPr lang="en-US" altLang="zh-TW" sz="2000" dirty="0" smtClean="0"/>
              <a:t>, or the "life of engagement." </a:t>
            </a:r>
          </a:p>
          <a:p>
            <a:pPr lvl="1" eaLnBrk="1" hangingPunct="1"/>
            <a:r>
              <a:rPr lang="zh-TW" altLang="en-US" sz="2000" dirty="0"/>
              <a:t>當人</a:t>
            </a:r>
            <a:r>
              <a:rPr lang="zh-TW" altLang="en-US" sz="2000" dirty="0" smtClean="0"/>
              <a:t>的長處（包括德行與能力）與其作為（任務或工作）匹配時，所經驗到的喜悅狀態</a:t>
            </a:r>
            <a:endParaRPr lang="en-US" altLang="zh-TW" sz="2000" dirty="0" smtClean="0"/>
          </a:p>
          <a:p>
            <a:pPr eaLnBrk="1" hangingPunct="1"/>
            <a:r>
              <a:rPr lang="zh-TW" altLang="en-US" sz="2000" dirty="0" smtClean="0"/>
              <a:t>有意義（歸屬）的生活</a:t>
            </a:r>
            <a:r>
              <a:rPr lang="en-US" altLang="zh-TW" sz="2000" dirty="0" smtClean="0"/>
              <a:t> </a:t>
            </a:r>
            <a:r>
              <a:rPr lang="en-US" altLang="zh-TW" sz="2000" b="1" dirty="0" smtClean="0"/>
              <a:t>Meaningful Life</a:t>
            </a:r>
            <a:r>
              <a:rPr lang="en-US" altLang="zh-TW" sz="2000" dirty="0" smtClean="0"/>
              <a:t>, or "life of affiliation" </a:t>
            </a:r>
          </a:p>
          <a:p>
            <a:pPr lvl="1" eaLnBrk="1" hangingPunct="1"/>
            <a:r>
              <a:rPr lang="zh-TW" altLang="en-US" sz="2000" dirty="0"/>
              <a:t>從成為一個更</a:t>
            </a:r>
            <a:r>
              <a:rPr lang="zh-TW" altLang="en-US" sz="2000" dirty="0" smtClean="0"/>
              <a:t>大與更永恆的「我」（</a:t>
            </a:r>
            <a:r>
              <a:rPr lang="zh-TW" altLang="en-US" sz="2000" dirty="0"/>
              <a:t>例如大自然</a:t>
            </a:r>
            <a:r>
              <a:rPr lang="zh-TW" altLang="en-US" sz="2000" dirty="0" smtClean="0"/>
              <a:t>、社團、組織、運動、傳統、信仰等）的一部分，並能貢獻自己，從而得到幸福、歸屬、意義與人生目的等的正向感受</a:t>
            </a:r>
            <a:endParaRPr lang="en-US" altLang="zh-TW" sz="2000" dirty="0" smtClean="0"/>
          </a:p>
        </p:txBody>
      </p:sp>
      <p:sp>
        <p:nvSpPr>
          <p:cNvPr id="46082" name="Rectangle 2"/>
          <p:cNvSpPr>
            <a:spLocks noGrp="1" noChangeArrowheads="1"/>
          </p:cNvSpPr>
          <p:nvPr>
            <p:ph type="title"/>
          </p:nvPr>
        </p:nvSpPr>
        <p:spPr/>
        <p:txBody>
          <a:bodyPr/>
          <a:lstStyle/>
          <a:p>
            <a:pPr eaLnBrk="1" hangingPunct="1"/>
            <a:r>
              <a:rPr lang="zh-TW" altLang="en-US" dirty="0" smtClean="0"/>
              <a:t>決定快樂的三個主要面向</a:t>
            </a:r>
            <a:endParaRPr lang="en-US" altLang="zh-TW" dirty="0" smtClean="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332656"/>
            <a:ext cx="1298575"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6008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內容版面配置區 2"/>
          <p:cNvSpPr>
            <a:spLocks noGrp="1"/>
          </p:cNvSpPr>
          <p:nvPr>
            <p:ph idx="1"/>
          </p:nvPr>
        </p:nvSpPr>
        <p:spPr/>
        <p:txBody>
          <a:bodyPr>
            <a:normAutofit/>
          </a:bodyPr>
          <a:lstStyle/>
          <a:p>
            <a:r>
              <a:rPr lang="zh-TW" altLang="en-US" dirty="0" smtClean="0"/>
              <a:t>從快樂到幸福</a:t>
            </a:r>
            <a:endParaRPr lang="en-US" altLang="zh-TW" dirty="0" smtClean="0"/>
          </a:p>
          <a:p>
            <a:r>
              <a:rPr lang="zh-TW" altLang="en-US" dirty="0" smtClean="0"/>
              <a:t>幸福五要素</a:t>
            </a:r>
            <a:endParaRPr lang="en-US" altLang="zh-TW" dirty="0" smtClean="0"/>
          </a:p>
          <a:p>
            <a:pPr lvl="1"/>
            <a:r>
              <a:rPr lang="zh-TW" altLang="en-US" dirty="0" smtClean="0"/>
              <a:t>正向情緒</a:t>
            </a:r>
            <a:r>
              <a:rPr lang="en-US" altLang="zh-TW" dirty="0" smtClean="0"/>
              <a:t>(positive emotion)</a:t>
            </a:r>
          </a:p>
          <a:p>
            <a:pPr lvl="1"/>
            <a:r>
              <a:rPr lang="zh-TW" altLang="en-US" dirty="0" smtClean="0"/>
              <a:t>全心投入</a:t>
            </a:r>
            <a:r>
              <a:rPr lang="en-US" altLang="zh-TW" dirty="0" smtClean="0"/>
              <a:t>(engagement)</a:t>
            </a:r>
          </a:p>
          <a:p>
            <a:pPr lvl="1"/>
            <a:r>
              <a:rPr lang="zh-TW" altLang="en-US" dirty="0" smtClean="0"/>
              <a:t>意義</a:t>
            </a:r>
            <a:r>
              <a:rPr lang="en-US" altLang="zh-TW" dirty="0" smtClean="0"/>
              <a:t>(meaning)</a:t>
            </a:r>
          </a:p>
          <a:p>
            <a:pPr lvl="1"/>
            <a:r>
              <a:rPr lang="zh-TW" altLang="en-US" dirty="0" smtClean="0"/>
              <a:t>成就</a:t>
            </a:r>
            <a:r>
              <a:rPr lang="en-US" altLang="zh-TW" dirty="0" smtClean="0"/>
              <a:t>(accomplishment or achievement)</a:t>
            </a:r>
          </a:p>
          <a:p>
            <a:pPr lvl="1"/>
            <a:r>
              <a:rPr lang="zh-TW" altLang="en-US" dirty="0" smtClean="0"/>
              <a:t>正向人際關係</a:t>
            </a:r>
            <a:r>
              <a:rPr lang="en-US" altLang="zh-TW" dirty="0" smtClean="0"/>
              <a:t>(positive relationship)</a:t>
            </a:r>
            <a:endParaRPr lang="zh-TW" altLang="en-US" dirty="0" smtClean="0"/>
          </a:p>
        </p:txBody>
      </p:sp>
      <p:sp>
        <p:nvSpPr>
          <p:cNvPr id="69634" name="標題 1"/>
          <p:cNvSpPr>
            <a:spLocks noGrp="1"/>
          </p:cNvSpPr>
          <p:nvPr>
            <p:ph type="title"/>
          </p:nvPr>
        </p:nvSpPr>
        <p:spPr/>
        <p:txBody>
          <a:bodyPr/>
          <a:lstStyle/>
          <a:p>
            <a:r>
              <a:rPr lang="zh-TW" altLang="en-US" smtClean="0"/>
              <a:t>邁向圓滿 </a:t>
            </a:r>
            <a:r>
              <a:rPr lang="en-US" altLang="zh-TW" smtClean="0"/>
              <a:t>Flourish</a:t>
            </a:r>
            <a:endParaRPr lang="zh-TW" altLang="en-US" smtClean="0"/>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12776"/>
            <a:ext cx="1295400" cy="181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56522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27584" y="1556792"/>
            <a:ext cx="7935416" cy="4463008"/>
          </a:xfrm>
        </p:spPr>
        <p:txBody>
          <a:bodyPr/>
          <a:lstStyle/>
          <a:p>
            <a:r>
              <a:rPr lang="zh-TW" altLang="en-US" dirty="0" smtClean="0"/>
              <a:t>墨綠</a:t>
            </a:r>
            <a:r>
              <a:rPr lang="en-US" altLang="zh-TW" dirty="0" smtClean="0"/>
              <a:t> (</a:t>
            </a:r>
            <a:r>
              <a:rPr lang="en-US" altLang="zh-TW" dirty="0" err="1" smtClean="0"/>
              <a:t>Fundis</a:t>
            </a:r>
            <a:r>
              <a:rPr lang="en-US" altLang="zh-TW" dirty="0" smtClean="0"/>
              <a:t>):</a:t>
            </a:r>
            <a:r>
              <a:rPr lang="zh-TW" altLang="en-US" dirty="0" smtClean="0"/>
              <a:t> 基本教義派</a:t>
            </a:r>
            <a:r>
              <a:rPr lang="en-US" altLang="zh-TW" dirty="0" smtClean="0"/>
              <a:t>; wild greens, deep greens</a:t>
            </a:r>
          </a:p>
          <a:p>
            <a:r>
              <a:rPr lang="zh-TW" altLang="en-US" dirty="0"/>
              <a:t>淺</a:t>
            </a:r>
            <a:r>
              <a:rPr lang="zh-TW" altLang="en-US" dirty="0" smtClean="0"/>
              <a:t>綠 </a:t>
            </a:r>
            <a:r>
              <a:rPr lang="en-US" altLang="zh-TW" dirty="0" smtClean="0"/>
              <a:t>(</a:t>
            </a:r>
            <a:r>
              <a:rPr lang="en-US" altLang="zh-TW" dirty="0" err="1" smtClean="0"/>
              <a:t>Relaos</a:t>
            </a:r>
            <a:r>
              <a:rPr lang="en-US" altLang="zh-TW" dirty="0" smtClean="0"/>
              <a:t>):</a:t>
            </a:r>
            <a:r>
              <a:rPr lang="zh-TW" altLang="en-US" dirty="0" smtClean="0"/>
              <a:t> 務實派</a:t>
            </a:r>
            <a:endParaRPr lang="en-US" altLang="zh-TW" dirty="0" smtClean="0"/>
          </a:p>
          <a:p>
            <a:r>
              <a:rPr lang="zh-TW" altLang="en-US" dirty="0"/>
              <a:t>漂</a:t>
            </a:r>
            <a:r>
              <a:rPr lang="zh-TW" altLang="en-US" dirty="0" smtClean="0"/>
              <a:t>綠 </a:t>
            </a:r>
            <a:r>
              <a:rPr lang="en-US" altLang="zh-TW" dirty="0" smtClean="0"/>
              <a:t>(Greenwash):</a:t>
            </a:r>
            <a:r>
              <a:rPr lang="zh-TW" altLang="en-US" dirty="0" smtClean="0"/>
              <a:t> 以綠之名</a:t>
            </a:r>
            <a:r>
              <a:rPr lang="en-US" altLang="zh-TW" dirty="0" smtClean="0"/>
              <a:t>……</a:t>
            </a:r>
            <a:endParaRPr lang="zh-TW" altLang="en-US" dirty="0"/>
          </a:p>
        </p:txBody>
      </p:sp>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54</a:t>
            </a:fld>
            <a:endParaRPr lang="en-US" dirty="0"/>
          </a:p>
        </p:txBody>
      </p:sp>
      <p:sp>
        <p:nvSpPr>
          <p:cNvPr id="6" name="標題 5"/>
          <p:cNvSpPr>
            <a:spLocks noGrp="1"/>
          </p:cNvSpPr>
          <p:nvPr>
            <p:ph type="title"/>
          </p:nvPr>
        </p:nvSpPr>
        <p:spPr/>
        <p:txBody>
          <a:bodyPr/>
          <a:lstStyle/>
          <a:p>
            <a:r>
              <a:rPr lang="zh-TW" altLang="en-US" dirty="0" smtClean="0"/>
              <a:t>三種「綠」</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681584"/>
            <a:ext cx="4752528" cy="2333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473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pPr marL="624078" indent="-514350">
              <a:buFont typeface="+mj-lt"/>
              <a:buAutoNum type="arabicPeriod"/>
            </a:pPr>
            <a:r>
              <a:rPr lang="zh-TW" altLang="en-US" sz="2800" dirty="0" smtClean="0"/>
              <a:t>聯合國環境規劃署</a:t>
            </a:r>
            <a:r>
              <a:rPr lang="zh-TW" altLang="en-US" sz="2400" dirty="0" smtClean="0"/>
              <a:t>（</a:t>
            </a:r>
            <a:r>
              <a:rPr lang="en-US" altLang="zh-TW" sz="2400" dirty="0" smtClean="0"/>
              <a:t>United Nations Environment </a:t>
            </a:r>
            <a:r>
              <a:rPr lang="en-US" altLang="zh-TW" sz="2400" dirty="0" err="1" smtClean="0"/>
              <a:t>Programme</a:t>
            </a:r>
            <a:r>
              <a:rPr lang="en-US" altLang="zh-TW" sz="2400" dirty="0" smtClean="0"/>
              <a:t>; UNEP)</a:t>
            </a:r>
            <a:r>
              <a:rPr lang="zh-TW" altLang="en-US" sz="2400" dirty="0" smtClean="0"/>
              <a:t> </a:t>
            </a:r>
            <a:r>
              <a:rPr lang="zh-TW" altLang="en-US" sz="2800" dirty="0" smtClean="0"/>
              <a:t>操作定義：增進人類福祉與社會平等，同時又能顯著降低環境風險與生態匱乏之經濟。簡言之，具有低碳、資源效率性與社會包容性的經濟即為綠色經濟</a:t>
            </a:r>
            <a:endParaRPr lang="en-US" altLang="zh-TW" sz="2800" dirty="0" smtClean="0"/>
          </a:p>
          <a:p>
            <a:pPr marL="624078" indent="-514350">
              <a:buFont typeface="+mj-lt"/>
              <a:buAutoNum type="arabicPeriod"/>
            </a:pPr>
            <a:r>
              <a:rPr lang="zh-TW" altLang="en-US" sz="2800" dirty="0" smtClean="0"/>
              <a:t>在</a:t>
            </a:r>
            <a:r>
              <a:rPr lang="zh-TW" altLang="en-US" sz="2800" dirty="0"/>
              <a:t>永續前提下，全體人類福祉極大化的經濟</a:t>
            </a:r>
            <a:r>
              <a:rPr lang="zh-TW" altLang="en-US" sz="2800" dirty="0" smtClean="0"/>
              <a:t>社會</a:t>
            </a:r>
            <a:endParaRPr lang="en-US" altLang="zh-TW" sz="2800" dirty="0" smtClean="0"/>
          </a:p>
          <a:p>
            <a:pPr marL="624078" indent="-514350">
              <a:buFont typeface="+mj-lt"/>
              <a:buAutoNum type="arabicPeriod"/>
            </a:pPr>
            <a:r>
              <a:rPr lang="zh-TW" altLang="en-US" sz="2800" dirty="0"/>
              <a:t>以人為</a:t>
            </a:r>
            <a:r>
              <a:rPr lang="zh-TW" altLang="en-US" sz="2800" dirty="0" smtClean="0"/>
              <a:t>本的經濟</a:t>
            </a:r>
            <a:r>
              <a:rPr lang="en-US" altLang="zh-TW" sz="2800" dirty="0" smtClean="0"/>
              <a:t>(Economy as if people mattered)</a:t>
            </a:r>
            <a:endParaRPr lang="zh-TW" altLang="en-US" sz="2800" dirty="0"/>
          </a:p>
          <a:p>
            <a:endParaRPr lang="zh-TW" altLang="en-US" dirty="0"/>
          </a:p>
        </p:txBody>
      </p:sp>
      <p:sp>
        <p:nvSpPr>
          <p:cNvPr id="3" name="日期版面配置區 2"/>
          <p:cNvSpPr>
            <a:spLocks noGrp="1"/>
          </p:cNvSpPr>
          <p:nvPr>
            <p:ph type="dt" sz="half" idx="10"/>
          </p:nvPr>
        </p:nvSpPr>
        <p:spPr/>
        <p:txBody>
          <a:bodyPr/>
          <a:lstStyle/>
          <a:p>
            <a:fld id="{14CB1CAA-32CD-4B55-B92A-B8F0843CACF4}" type="datetime2">
              <a:rPr lang="en-US" smtClean="0"/>
              <a:pPr/>
              <a:t>Monday, October 19, 2015</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1789C0F2-17E0-497A-9BBE-0C73201AAFE3}" type="slidenum">
              <a:rPr lang="en-US" smtClean="0"/>
              <a:pPr/>
              <a:t>55</a:t>
            </a:fld>
            <a:endParaRPr lang="en-US" dirty="0"/>
          </a:p>
        </p:txBody>
      </p:sp>
      <p:sp>
        <p:nvSpPr>
          <p:cNvPr id="6" name="標題 5"/>
          <p:cNvSpPr>
            <a:spLocks noGrp="1"/>
          </p:cNvSpPr>
          <p:nvPr>
            <p:ph type="title"/>
          </p:nvPr>
        </p:nvSpPr>
        <p:spPr/>
        <p:txBody>
          <a:bodyPr>
            <a:normAutofit/>
          </a:bodyPr>
          <a:lstStyle/>
          <a:p>
            <a:r>
              <a:rPr lang="zh-TW" altLang="en-US" sz="4000" dirty="0"/>
              <a:t>什麼</a:t>
            </a:r>
            <a:r>
              <a:rPr lang="zh-TW" altLang="en-US" sz="4000" dirty="0" smtClean="0"/>
              <a:t>是真綠？定義「綠色經濟」</a:t>
            </a:r>
            <a:endParaRPr lang="zh-TW" altLang="en-US" sz="4000" dirty="0"/>
          </a:p>
        </p:txBody>
      </p:sp>
    </p:spTree>
    <p:extLst>
      <p:ext uri="{BB962C8B-B14F-4D97-AF65-F5344CB8AC3E}">
        <p14:creationId xmlns:p14="http://schemas.microsoft.com/office/powerpoint/2010/main" val="1620710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92500"/>
          </a:bodyPr>
          <a:lstStyle/>
          <a:p>
            <a:r>
              <a:rPr lang="en-US" altLang="zh-TW" sz="2400" dirty="0"/>
              <a:t>Practically speaking, a green economy is one whose growth in income and employment is driven by public and private investments that reduce carbon emissions and pollution, enhance energy and resource efficiency, and prevent the loss of biodiversity and ecosystem services. These investments need to be catalyzed and supported by targeted public expenditure, policy reforms and regulation changes. This development path should maintain, enhance and, where necessary, rebuild natural capital as a critical economic asset and source of public benefits, especially for poor people whose livelihoods and security depend strongly on nature.</a:t>
            </a:r>
            <a:endParaRPr lang="zh-TW" altLang="en-US" sz="2400" dirty="0"/>
          </a:p>
        </p:txBody>
      </p:sp>
      <p:sp>
        <p:nvSpPr>
          <p:cNvPr id="2" name="標題 1"/>
          <p:cNvSpPr>
            <a:spLocks noGrp="1"/>
          </p:cNvSpPr>
          <p:nvPr>
            <p:ph type="title"/>
          </p:nvPr>
        </p:nvSpPr>
        <p:spPr/>
        <p:txBody>
          <a:bodyPr/>
          <a:lstStyle/>
          <a:p>
            <a:r>
              <a:rPr lang="en-US" altLang="zh-TW" dirty="0" smtClean="0"/>
              <a:t>Green Economy</a:t>
            </a:r>
            <a:endParaRPr lang="zh-TW" altLang="en-US" dirty="0"/>
          </a:p>
        </p:txBody>
      </p:sp>
    </p:spTree>
    <p:extLst>
      <p:ext uri="{BB962C8B-B14F-4D97-AF65-F5344CB8AC3E}">
        <p14:creationId xmlns:p14="http://schemas.microsoft.com/office/powerpoint/2010/main" val="38058887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綠色經濟：以人為本的經濟</a:t>
            </a:r>
            <a:r>
              <a:rPr lang="en-US" altLang="zh-TW" dirty="0" smtClean="0"/>
              <a:t/>
            </a:r>
            <a:br>
              <a:rPr lang="en-US" altLang="zh-TW" dirty="0" smtClean="0"/>
            </a:br>
            <a:r>
              <a:rPr lang="zh-TW" altLang="en-US" sz="4000" dirty="0" smtClean="0">
                <a:latin typeface="標楷體" panose="03000509000000000000" pitchFamily="65" charset="-120"/>
                <a:ea typeface="標楷體" panose="03000509000000000000" pitchFamily="65" charset="-120"/>
              </a:rPr>
              <a:t>從「線性經濟」走向「循環經濟」</a:t>
            </a:r>
            <a:endParaRPr lang="zh-TW" altLang="en-US" sz="4000" dirty="0">
              <a:latin typeface="標楷體" panose="03000509000000000000" pitchFamily="65" charset="-120"/>
              <a:ea typeface="標楷體" panose="03000509000000000000" pitchFamily="65" charset="-12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700808"/>
            <a:ext cx="7784678" cy="427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6530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3109" y="1556792"/>
            <a:ext cx="581680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a:lstStyle/>
          <a:p>
            <a:r>
              <a:rPr lang="en-US" altLang="zh-TW" dirty="0" smtClean="0"/>
              <a:t>15 Global Challenges</a:t>
            </a:r>
            <a:endParaRPr lang="zh-TW" altLang="en-US" dirty="0"/>
          </a:p>
        </p:txBody>
      </p:sp>
    </p:spTree>
    <p:extLst>
      <p:ext uri="{BB962C8B-B14F-4D97-AF65-F5344CB8AC3E}">
        <p14:creationId xmlns:p14="http://schemas.microsoft.com/office/powerpoint/2010/main" val="30371909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518857410"/>
              </p:ext>
            </p:extLst>
          </p:nvPr>
        </p:nvGraphicFramePr>
        <p:xfrm>
          <a:off x="2067240" y="332656"/>
          <a:ext cx="5889136" cy="5976656"/>
        </p:xfrm>
        <a:graphic>
          <a:graphicData uri="http://schemas.openxmlformats.org/drawingml/2006/table">
            <a:tbl>
              <a:tblPr firstRow="1" firstCol="1" lastRow="1" lastCol="1" bandRow="1" bandCol="1"/>
              <a:tblGrid>
                <a:gridCol w="788204"/>
                <a:gridCol w="5100932"/>
              </a:tblGrid>
              <a:tr h="351568">
                <a:tc>
                  <a:txBody>
                    <a:bodyPr/>
                    <a:lstStyle/>
                    <a:p>
                      <a:pPr>
                        <a:lnSpc>
                          <a:spcPts val="1800"/>
                        </a:lnSpc>
                        <a:spcAft>
                          <a:spcPts val="600"/>
                        </a:spcAft>
                      </a:pPr>
                      <a:r>
                        <a:rPr lang="en-US" sz="1200" dirty="0">
                          <a:effectLst/>
                          <a:latin typeface="Times New Roman"/>
                          <a:ea typeface="標楷體"/>
                        </a:rPr>
                        <a:t>1.</a:t>
                      </a:r>
                      <a:endParaRPr lang="zh-TW" sz="12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100" dirty="0">
                          <a:effectLst/>
                          <a:latin typeface="Times New Roman"/>
                          <a:ea typeface="標楷體"/>
                        </a:rPr>
                        <a:t>簡介：如今經濟社會所面臨的問題</a:t>
                      </a:r>
                      <a:endParaRPr lang="zh-TW" sz="12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2.</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dirty="0">
                          <a:effectLst/>
                          <a:latin typeface="Times New Roman"/>
                          <a:ea typeface="標楷體"/>
                        </a:rPr>
                        <a:t>傳統資本主義經濟的批判</a:t>
                      </a:r>
                      <a:endParaRPr lang="zh-TW" sz="12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3.</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a:effectLst/>
                          <a:latin typeface="Times New Roman"/>
                          <a:ea typeface="標楷體"/>
                        </a:rPr>
                        <a:t>綠色經濟學的個體基礎：心理與靈性基礎</a:t>
                      </a:r>
                      <a:r>
                        <a:rPr lang="en-US" sz="1200">
                          <a:effectLst/>
                          <a:latin typeface="Times New Roman"/>
                          <a:ea typeface="標楷體"/>
                        </a:rPr>
                        <a:t> I</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4.</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indent="635" algn="just">
                        <a:lnSpc>
                          <a:spcPts val="1800"/>
                        </a:lnSpc>
                        <a:spcAft>
                          <a:spcPts val="0"/>
                        </a:spcAft>
                      </a:pPr>
                      <a:r>
                        <a:rPr lang="zh-TW" sz="1200">
                          <a:effectLst/>
                          <a:latin typeface="Times New Roman"/>
                          <a:ea typeface="標楷體"/>
                        </a:rPr>
                        <a:t>綠色經濟學的個體基礎：心理與靈性基礎</a:t>
                      </a:r>
                      <a:r>
                        <a:rPr lang="en-US" sz="1200">
                          <a:effectLst/>
                          <a:latin typeface="Times New Roman"/>
                          <a:ea typeface="標楷體"/>
                        </a:rPr>
                        <a:t> II</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5.</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just">
                        <a:lnSpc>
                          <a:spcPts val="1800"/>
                        </a:lnSpc>
                        <a:spcAft>
                          <a:spcPts val="0"/>
                        </a:spcAft>
                      </a:pPr>
                      <a:r>
                        <a:rPr lang="zh-TW" sz="1200" dirty="0">
                          <a:effectLst/>
                          <a:latin typeface="Times New Roman"/>
                          <a:ea typeface="標楷體"/>
                        </a:rPr>
                        <a:t>綠色經濟學的個體基礎：心理與靈性基礎 </a:t>
                      </a:r>
                      <a:r>
                        <a:rPr lang="en-US" sz="1200" dirty="0">
                          <a:effectLst/>
                          <a:latin typeface="Times New Roman"/>
                          <a:ea typeface="標楷體"/>
                        </a:rPr>
                        <a:t>III</a:t>
                      </a:r>
                      <a:endParaRPr lang="zh-TW" sz="12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6.</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a:effectLst/>
                          <a:latin typeface="Times New Roman"/>
                          <a:ea typeface="標楷體"/>
                        </a:rPr>
                        <a:t>綠色經濟學的歷史發展</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7.</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indent="635" algn="just">
                        <a:lnSpc>
                          <a:spcPts val="1800"/>
                        </a:lnSpc>
                        <a:spcAft>
                          <a:spcPts val="0"/>
                        </a:spcAft>
                      </a:pPr>
                      <a:r>
                        <a:rPr lang="zh-TW" sz="1200">
                          <a:effectLst/>
                          <a:latin typeface="Times New Roman"/>
                          <a:ea typeface="標楷體"/>
                        </a:rPr>
                        <a:t>綠色消費者與廠商理論</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8.</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a:effectLst/>
                          <a:latin typeface="Times New Roman"/>
                          <a:ea typeface="標楷體"/>
                        </a:rPr>
                        <a:t>市場：綠色經濟學觀點</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9.</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dirty="0">
                          <a:effectLst/>
                          <a:latin typeface="Times New Roman"/>
                          <a:ea typeface="標楷體"/>
                        </a:rPr>
                        <a:t>綠色</a:t>
                      </a:r>
                      <a:r>
                        <a:rPr lang="zh-TW" sz="1200" dirty="0" smtClean="0">
                          <a:effectLst/>
                          <a:latin typeface="Times New Roman"/>
                          <a:ea typeface="標楷體"/>
                        </a:rPr>
                        <a:t>金融</a:t>
                      </a:r>
                      <a:r>
                        <a:rPr lang="zh-TW" altLang="en-US" sz="1200" dirty="0" smtClean="0">
                          <a:effectLst/>
                          <a:latin typeface="Times New Roman"/>
                          <a:ea typeface="標楷體"/>
                        </a:rPr>
                        <a:t>：</a:t>
                      </a:r>
                      <a:r>
                        <a:rPr lang="zh-TW" altLang="en-US" sz="1200" baseline="0" dirty="0" smtClean="0">
                          <a:effectLst/>
                          <a:latin typeface="Times New Roman"/>
                          <a:ea typeface="標楷體"/>
                        </a:rPr>
                        <a:t> 碳金融、氣候金融與其他</a:t>
                      </a:r>
                      <a:endParaRPr lang="en-US" altLang="zh-TW" sz="1200" dirty="0" smtClean="0">
                        <a:effectLst/>
                        <a:latin typeface="Times New Roman"/>
                        <a:ea typeface="標楷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10.</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indent="635" algn="just">
                        <a:lnSpc>
                          <a:spcPts val="1800"/>
                        </a:lnSpc>
                        <a:spcAft>
                          <a:spcPts val="0"/>
                        </a:spcAft>
                      </a:pPr>
                      <a:r>
                        <a:rPr lang="zh-TW" sz="1200">
                          <a:effectLst/>
                          <a:latin typeface="Times New Roman"/>
                          <a:ea typeface="標楷體"/>
                        </a:rPr>
                        <a:t>宗教與經濟：佛教經濟學</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11.</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indent="635" algn="just">
                        <a:lnSpc>
                          <a:spcPts val="1800"/>
                        </a:lnSpc>
                        <a:spcAft>
                          <a:spcPts val="0"/>
                        </a:spcAft>
                      </a:pPr>
                      <a:r>
                        <a:rPr lang="zh-TW" sz="1200">
                          <a:effectLst/>
                          <a:latin typeface="Times New Roman"/>
                          <a:ea typeface="標楷體"/>
                        </a:rPr>
                        <a:t>樸門農藝</a:t>
                      </a:r>
                      <a:r>
                        <a:rPr lang="en-US" sz="1200">
                          <a:effectLst/>
                          <a:latin typeface="Times New Roman"/>
                          <a:ea typeface="標楷體"/>
                        </a:rPr>
                        <a:t>(Permaculture)</a:t>
                      </a:r>
                      <a:r>
                        <a:rPr lang="zh-TW" sz="1200">
                          <a:effectLst/>
                          <a:latin typeface="Times New Roman"/>
                          <a:ea typeface="標楷體"/>
                        </a:rPr>
                        <a:t>介紹</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12.</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a:effectLst/>
                          <a:latin typeface="Times New Roman"/>
                          <a:ea typeface="標楷體"/>
                        </a:rPr>
                        <a:t>永續下的經濟發展指標</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13.</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a:effectLst/>
                          <a:latin typeface="Times New Roman"/>
                          <a:ea typeface="標楷體"/>
                        </a:rPr>
                        <a:t>在地化與生態村</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14.</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a:effectLst/>
                          <a:latin typeface="Times New Roman"/>
                          <a:ea typeface="標楷體"/>
                        </a:rPr>
                        <a:t>貨幣與國際貿易：綠色經濟學觀點</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15.</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a:effectLst/>
                          <a:latin typeface="Times New Roman"/>
                          <a:ea typeface="標楷體"/>
                        </a:rPr>
                        <a:t>租稅與福利：綠色經濟學觀點</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16.</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100">
                          <a:effectLst/>
                          <a:latin typeface="Times New Roman"/>
                          <a:ea typeface="標楷體"/>
                        </a:rPr>
                        <a:t>土地與生態議題</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568">
                <a:tc>
                  <a:txBody>
                    <a:bodyPr/>
                    <a:lstStyle/>
                    <a:p>
                      <a:pPr>
                        <a:lnSpc>
                          <a:spcPts val="1800"/>
                        </a:lnSpc>
                        <a:spcAft>
                          <a:spcPts val="600"/>
                        </a:spcAft>
                      </a:pPr>
                      <a:r>
                        <a:rPr lang="en-US" sz="1200">
                          <a:effectLst/>
                          <a:latin typeface="Times New Roman"/>
                          <a:ea typeface="標楷體"/>
                        </a:rPr>
                        <a:t>17.</a:t>
                      </a:r>
                      <a:endParaRPr lang="zh-TW" sz="12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indent="635" algn="just">
                        <a:lnSpc>
                          <a:spcPts val="1800"/>
                        </a:lnSpc>
                        <a:spcAft>
                          <a:spcPts val="0"/>
                        </a:spcAft>
                      </a:pPr>
                      <a:r>
                        <a:rPr lang="zh-TW" sz="1200" dirty="0">
                          <a:effectLst/>
                          <a:latin typeface="Times New Roman"/>
                          <a:ea typeface="標楷體"/>
                        </a:rPr>
                        <a:t>結語：綠色經濟的未來</a:t>
                      </a:r>
                      <a:endParaRPr lang="zh-TW" sz="12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7149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smtClean="0"/>
              <a:t>以範疇</a:t>
            </a:r>
            <a:r>
              <a:rPr lang="en-US" altLang="zh-TW" dirty="0" smtClean="0"/>
              <a:t>(scope)</a:t>
            </a:r>
            <a:r>
              <a:rPr lang="zh-TW" altLang="en-US" dirty="0" smtClean="0"/>
              <a:t>大小區分：</a:t>
            </a:r>
            <a:endParaRPr lang="en-US" altLang="zh-TW" dirty="0" smtClean="0"/>
          </a:p>
          <a:p>
            <a:pPr lvl="1"/>
            <a:r>
              <a:rPr lang="en-US" altLang="zh-TW" dirty="0" smtClean="0"/>
              <a:t>Microeconomics examines the behavior of basic elements in the economy, including individual agents (such as households and firms or as buyers and sellers) and markets, and their interactions. </a:t>
            </a:r>
          </a:p>
          <a:p>
            <a:pPr lvl="1"/>
            <a:r>
              <a:rPr lang="en-US" altLang="zh-TW" dirty="0" smtClean="0"/>
              <a:t>Macroeconomics analyzes the entire economy and issues affecting it, including unemployment, inflation, economic growth, and monetary and fiscal policy.</a:t>
            </a:r>
            <a:endParaRPr lang="zh-TW" altLang="en-US" dirty="0"/>
          </a:p>
        </p:txBody>
      </p:sp>
      <p:sp>
        <p:nvSpPr>
          <p:cNvPr id="2" name="標題 1"/>
          <p:cNvSpPr>
            <a:spLocks noGrp="1"/>
          </p:cNvSpPr>
          <p:nvPr>
            <p:ph type="title"/>
          </p:nvPr>
        </p:nvSpPr>
        <p:spPr/>
        <p:txBody>
          <a:bodyPr/>
          <a:lstStyle/>
          <a:p>
            <a:r>
              <a:rPr lang="zh-TW" altLang="en-US" dirty="0" smtClean="0"/>
              <a:t>經濟學的分類</a:t>
            </a:r>
            <a:endParaRPr lang="zh-TW" altLang="en-US" dirty="0"/>
          </a:p>
        </p:txBody>
      </p:sp>
    </p:spTree>
    <p:extLst>
      <p:ext uri="{BB962C8B-B14F-4D97-AF65-F5344CB8AC3E}">
        <p14:creationId xmlns:p14="http://schemas.microsoft.com/office/powerpoint/2010/main" val="1111991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628800"/>
            <a:ext cx="7924800" cy="4419600"/>
          </a:xfrm>
        </p:spPr>
        <p:txBody>
          <a:bodyPr>
            <a:normAutofit/>
          </a:bodyPr>
          <a:lstStyle/>
          <a:p>
            <a:r>
              <a:rPr lang="zh-TW" altLang="en-US" dirty="0" smtClean="0"/>
              <a:t>以「分析者觀點」區分：</a:t>
            </a:r>
            <a:endParaRPr lang="en-US" altLang="zh-TW" dirty="0" smtClean="0"/>
          </a:p>
          <a:p>
            <a:pPr lvl="1"/>
            <a:r>
              <a:rPr lang="zh-TW" altLang="en-US" dirty="0" smtClean="0"/>
              <a:t>規範經濟學</a:t>
            </a:r>
            <a:r>
              <a:rPr lang="en-US" altLang="zh-TW" dirty="0" smtClean="0"/>
              <a:t>(normative economics) (advocating “what ought to be”); </a:t>
            </a:r>
            <a:r>
              <a:rPr lang="zh-TW" altLang="en-US" dirty="0" smtClean="0"/>
              <a:t>強調「應然」；比較接近中文裡的「經世濟民」。</a:t>
            </a:r>
            <a:endParaRPr lang="en-US" altLang="zh-TW" dirty="0" smtClean="0"/>
          </a:p>
          <a:p>
            <a:pPr lvl="1"/>
            <a:r>
              <a:rPr lang="zh-TW" altLang="en-US" dirty="0" smtClean="0"/>
              <a:t>實證經濟學</a:t>
            </a:r>
            <a:r>
              <a:rPr lang="en-US" altLang="zh-TW" dirty="0" smtClean="0"/>
              <a:t>(positive economics) (describing “what is”) ; </a:t>
            </a:r>
            <a:r>
              <a:rPr lang="zh-TW" altLang="en-US" dirty="0" smtClean="0"/>
              <a:t>時下主流觀點，認為「觀者」是獨立於經濟系統之外，不應加入個人之價值判斷</a:t>
            </a:r>
            <a:endParaRPr lang="en-US" altLang="zh-TW" dirty="0"/>
          </a:p>
          <a:p>
            <a:r>
              <a:rPr lang="zh-TW" altLang="en-US" dirty="0" smtClean="0"/>
              <a:t>現狀：實證經濟學已被視為是「規範」經濟學（例子：何謂「理性」</a:t>
            </a:r>
            <a:r>
              <a:rPr lang="en-US" altLang="zh-TW" dirty="0" smtClean="0"/>
              <a:t>?</a:t>
            </a:r>
            <a:r>
              <a:rPr lang="zh-TW" altLang="en-US" dirty="0" smtClean="0"/>
              <a:t>）</a:t>
            </a:r>
            <a:endParaRPr lang="en-US" altLang="zh-TW" dirty="0" smtClean="0"/>
          </a:p>
        </p:txBody>
      </p:sp>
      <p:sp>
        <p:nvSpPr>
          <p:cNvPr id="2" name="標題 1"/>
          <p:cNvSpPr>
            <a:spLocks noGrp="1"/>
          </p:cNvSpPr>
          <p:nvPr>
            <p:ph type="title"/>
          </p:nvPr>
        </p:nvSpPr>
        <p:spPr/>
        <p:txBody>
          <a:bodyPr/>
          <a:lstStyle/>
          <a:p>
            <a:r>
              <a:rPr lang="zh-TW" altLang="en-US" dirty="0" smtClean="0"/>
              <a:t>經濟學的分類</a:t>
            </a:r>
            <a:endParaRPr lang="zh-TW" altLang="en-US" dirty="0"/>
          </a:p>
        </p:txBody>
      </p:sp>
    </p:spTree>
    <p:extLst>
      <p:ext uri="{BB962C8B-B14F-4D97-AF65-F5344CB8AC3E}">
        <p14:creationId xmlns:p14="http://schemas.microsoft.com/office/powerpoint/2010/main" val="2495358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p:txBody>
          <a:bodyPr/>
          <a:lstStyle/>
          <a:p>
            <a:pPr marL="609600" indent="-609600" eaLnBrk="1" hangingPunct="1">
              <a:lnSpc>
                <a:spcPct val="90000"/>
              </a:lnSpc>
            </a:pPr>
            <a:endParaRPr lang="en-US" altLang="zh-TW" dirty="0" smtClean="0"/>
          </a:p>
          <a:p>
            <a:pPr marL="609600" indent="-609600" eaLnBrk="1" hangingPunct="1">
              <a:lnSpc>
                <a:spcPct val="90000"/>
              </a:lnSpc>
            </a:pPr>
            <a:r>
              <a:rPr lang="zh-TW" altLang="en-US" dirty="0" smtClean="0"/>
              <a:t>何謂「理性」？</a:t>
            </a:r>
          </a:p>
          <a:p>
            <a:pPr marL="990600" lvl="1" indent="-533400" eaLnBrk="1" hangingPunct="1">
              <a:lnSpc>
                <a:spcPct val="90000"/>
              </a:lnSpc>
            </a:pPr>
            <a:r>
              <a:rPr lang="zh-TW" altLang="en-US" sz="3200" dirty="0" smtClean="0"/>
              <a:t>“</a:t>
            </a:r>
            <a:r>
              <a:rPr lang="en-US" altLang="zh-TW" sz="3200" dirty="0" smtClean="0"/>
              <a:t>Rational” merely means “reasonable”, “understandable,” and “consistent.”</a:t>
            </a:r>
          </a:p>
          <a:p>
            <a:pPr marL="990600" lvl="1" indent="-533400" eaLnBrk="1" hangingPunct="1">
              <a:lnSpc>
                <a:spcPct val="90000"/>
              </a:lnSpc>
            </a:pPr>
            <a:r>
              <a:rPr lang="zh-TW" altLang="en-US" sz="3200" dirty="0" smtClean="0"/>
              <a:t>這可視為「廣義的理性」，而經濟學的理性，則是狹義的。 </a:t>
            </a:r>
            <a:r>
              <a:rPr lang="en-US" altLang="zh-TW" sz="3200" dirty="0" smtClean="0"/>
              <a:t>See next.</a:t>
            </a:r>
          </a:p>
        </p:txBody>
      </p:sp>
      <p:sp>
        <p:nvSpPr>
          <p:cNvPr id="30722" name="Rectangle 2"/>
          <p:cNvSpPr>
            <a:spLocks noGrp="1" noChangeArrowheads="1"/>
          </p:cNvSpPr>
          <p:nvPr>
            <p:ph type="title"/>
          </p:nvPr>
        </p:nvSpPr>
        <p:spPr/>
        <p:txBody>
          <a:bodyPr/>
          <a:lstStyle/>
          <a:p>
            <a:pPr eaLnBrk="1" hangingPunct="1"/>
            <a:r>
              <a:rPr lang="en-US" altLang="zh-TW" smtClean="0"/>
              <a:t>Homo Economicus</a:t>
            </a:r>
          </a:p>
        </p:txBody>
      </p:sp>
    </p:spTree>
    <p:extLst>
      <p:ext uri="{BB962C8B-B14F-4D97-AF65-F5344CB8AC3E}">
        <p14:creationId xmlns:p14="http://schemas.microsoft.com/office/powerpoint/2010/main" val="1928747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p:txBody>
          <a:bodyPr>
            <a:normAutofit/>
          </a:bodyPr>
          <a:lstStyle/>
          <a:p>
            <a:pPr marL="0" indent="0" eaLnBrk="1" hangingPunct="1">
              <a:lnSpc>
                <a:spcPct val="90000"/>
              </a:lnSpc>
              <a:buNone/>
            </a:pPr>
            <a:r>
              <a:rPr lang="zh-TW" altLang="en-US" sz="2800" dirty="0" smtClean="0"/>
              <a:t>經濟學假設的理性行為，偏好需服從三定理：</a:t>
            </a:r>
          </a:p>
          <a:p>
            <a:pPr marL="609600" indent="-609600" eaLnBrk="1" hangingPunct="1">
              <a:lnSpc>
                <a:spcPct val="90000"/>
              </a:lnSpc>
              <a:buFont typeface="Wingdings" pitchFamily="2" charset="2"/>
              <a:buAutoNum type="arabicPeriod"/>
            </a:pPr>
            <a:r>
              <a:rPr lang="zh-TW" altLang="en-US" sz="2800" dirty="0" smtClean="0"/>
              <a:t>完整性</a:t>
            </a:r>
            <a:r>
              <a:rPr lang="en-US" altLang="zh-TW" sz="2800" dirty="0" smtClean="0"/>
              <a:t>(completeness):</a:t>
            </a:r>
            <a:r>
              <a:rPr lang="zh-TW" altLang="en-US" sz="2800" dirty="0" smtClean="0"/>
              <a:t>若有</a:t>
            </a:r>
            <a:r>
              <a:rPr lang="en-US" altLang="zh-TW" sz="2800" dirty="0" smtClean="0"/>
              <a:t>A</a:t>
            </a:r>
            <a:r>
              <a:rPr lang="zh-TW" altLang="en-US" sz="2800" dirty="0" smtClean="0"/>
              <a:t>與</a:t>
            </a:r>
            <a:r>
              <a:rPr lang="en-US" altLang="zh-TW" sz="2800" dirty="0" smtClean="0"/>
              <a:t>B</a:t>
            </a:r>
            <a:r>
              <a:rPr lang="zh-TW" altLang="en-US" sz="2800" dirty="0" smtClean="0"/>
              <a:t>二財貨，則必然</a:t>
            </a:r>
          </a:p>
          <a:p>
            <a:pPr marL="990600" lvl="1" indent="-533400" eaLnBrk="1" hangingPunct="1">
              <a:lnSpc>
                <a:spcPct val="90000"/>
              </a:lnSpc>
            </a:pPr>
            <a:r>
              <a:rPr lang="en-US" altLang="zh-TW" sz="2400" dirty="0" smtClean="0"/>
              <a:t>A</a:t>
            </a:r>
            <a:r>
              <a:rPr lang="zh-TW" altLang="en-US" sz="2400" dirty="0" smtClean="0"/>
              <a:t>優於</a:t>
            </a:r>
            <a:r>
              <a:rPr lang="en-US" altLang="zh-TW" sz="2400" dirty="0" smtClean="0"/>
              <a:t>B</a:t>
            </a:r>
            <a:r>
              <a:rPr lang="zh-TW" altLang="en-US" sz="2400" dirty="0" smtClean="0"/>
              <a:t>，或</a:t>
            </a:r>
            <a:r>
              <a:rPr lang="en-US" altLang="zh-TW" sz="2400" dirty="0" smtClean="0"/>
              <a:t>B</a:t>
            </a:r>
            <a:r>
              <a:rPr lang="zh-TW" altLang="en-US" sz="2400" dirty="0" smtClean="0"/>
              <a:t>優於</a:t>
            </a:r>
            <a:r>
              <a:rPr lang="en-US" altLang="zh-TW" sz="2400" dirty="0" smtClean="0"/>
              <a:t>A</a:t>
            </a:r>
            <a:r>
              <a:rPr lang="zh-TW" altLang="en-US" sz="2400" dirty="0" smtClean="0"/>
              <a:t>，或二者無差異</a:t>
            </a:r>
          </a:p>
          <a:p>
            <a:pPr marL="990600" lvl="1" indent="-533400" eaLnBrk="1" hangingPunct="1">
              <a:lnSpc>
                <a:spcPct val="90000"/>
              </a:lnSpc>
            </a:pPr>
            <a:r>
              <a:rPr lang="zh-TW" altLang="en-US" sz="2400" dirty="0" smtClean="0"/>
              <a:t>亦即，比較偏好之關係必須是完整的</a:t>
            </a:r>
          </a:p>
          <a:p>
            <a:pPr marL="609600" indent="-609600" eaLnBrk="1" hangingPunct="1">
              <a:lnSpc>
                <a:spcPct val="90000"/>
              </a:lnSpc>
              <a:buFont typeface="Wingdings" pitchFamily="2" charset="2"/>
              <a:buAutoNum type="arabicPeriod"/>
            </a:pPr>
            <a:r>
              <a:rPr lang="zh-TW" altLang="en-US" sz="2800" dirty="0" smtClean="0"/>
              <a:t>遞移性</a:t>
            </a:r>
            <a:r>
              <a:rPr lang="en-US" altLang="zh-TW" sz="2800" dirty="0" smtClean="0"/>
              <a:t>(transitivity):</a:t>
            </a:r>
            <a:r>
              <a:rPr lang="zh-TW" altLang="en-US" sz="2800" dirty="0" smtClean="0"/>
              <a:t>若</a:t>
            </a:r>
            <a:r>
              <a:rPr lang="en-US" altLang="zh-TW" sz="2800" dirty="0" smtClean="0"/>
              <a:t>A</a:t>
            </a:r>
            <a:r>
              <a:rPr lang="zh-TW" altLang="en-US" sz="2800" dirty="0" smtClean="0"/>
              <a:t>優於</a:t>
            </a:r>
            <a:r>
              <a:rPr lang="en-US" altLang="zh-TW" sz="2800" dirty="0" smtClean="0"/>
              <a:t>B</a:t>
            </a:r>
            <a:r>
              <a:rPr lang="zh-TW" altLang="en-US" sz="2800" dirty="0" smtClean="0"/>
              <a:t>，且</a:t>
            </a:r>
            <a:r>
              <a:rPr lang="en-US" altLang="zh-TW" sz="2800" dirty="0" smtClean="0"/>
              <a:t>B</a:t>
            </a:r>
            <a:r>
              <a:rPr lang="zh-TW" altLang="en-US" sz="2800" dirty="0" smtClean="0"/>
              <a:t>優於</a:t>
            </a:r>
            <a:r>
              <a:rPr lang="en-US" altLang="zh-TW" sz="2800" dirty="0" smtClean="0"/>
              <a:t>C</a:t>
            </a:r>
            <a:r>
              <a:rPr lang="zh-TW" altLang="en-US" sz="2800" dirty="0" smtClean="0"/>
              <a:t>，則</a:t>
            </a:r>
            <a:r>
              <a:rPr lang="en-US" altLang="zh-TW" sz="2800" dirty="0" smtClean="0"/>
              <a:t>A</a:t>
            </a:r>
            <a:r>
              <a:rPr lang="zh-TW" altLang="en-US" sz="2800" dirty="0" smtClean="0"/>
              <a:t>必優於</a:t>
            </a:r>
            <a:r>
              <a:rPr lang="en-US" altLang="zh-TW" sz="2800" dirty="0" smtClean="0"/>
              <a:t>C</a:t>
            </a:r>
            <a:r>
              <a:rPr lang="zh-TW" altLang="en-US" sz="2800" dirty="0" smtClean="0"/>
              <a:t>。</a:t>
            </a:r>
          </a:p>
          <a:p>
            <a:pPr marL="609600" indent="-609600" eaLnBrk="1" hangingPunct="1">
              <a:lnSpc>
                <a:spcPct val="90000"/>
              </a:lnSpc>
              <a:buFont typeface="Wingdings" pitchFamily="2" charset="2"/>
              <a:buAutoNum type="arabicPeriod"/>
            </a:pPr>
            <a:r>
              <a:rPr lang="zh-TW" altLang="en-US" sz="2800" dirty="0" smtClean="0"/>
              <a:t>不滿足特性</a:t>
            </a:r>
            <a:r>
              <a:rPr lang="en-US" altLang="zh-TW" sz="2800" dirty="0" smtClean="0"/>
              <a:t>(</a:t>
            </a:r>
            <a:r>
              <a:rPr lang="en-US" altLang="zh-TW" sz="2800" dirty="0" err="1" smtClean="0"/>
              <a:t>nonsatiation</a:t>
            </a:r>
            <a:r>
              <a:rPr lang="en-US" altLang="zh-TW" sz="2800" dirty="0" smtClean="0"/>
              <a:t>):</a:t>
            </a:r>
            <a:r>
              <a:rPr lang="zh-TW" altLang="en-US" sz="2800" dirty="0" smtClean="0"/>
              <a:t>越多越好（亦即「單調性</a:t>
            </a:r>
            <a:r>
              <a:rPr lang="en-US" altLang="zh-TW" sz="2800" dirty="0" smtClean="0"/>
              <a:t>(monotonicity)</a:t>
            </a:r>
            <a:r>
              <a:rPr lang="zh-TW" altLang="en-US" sz="2800" dirty="0" smtClean="0"/>
              <a:t>」</a:t>
            </a:r>
          </a:p>
        </p:txBody>
      </p:sp>
      <p:sp>
        <p:nvSpPr>
          <p:cNvPr id="31746" name="Rectangle 2"/>
          <p:cNvSpPr>
            <a:spLocks noGrp="1" noChangeArrowheads="1"/>
          </p:cNvSpPr>
          <p:nvPr>
            <p:ph type="title"/>
          </p:nvPr>
        </p:nvSpPr>
        <p:spPr/>
        <p:txBody>
          <a:bodyPr/>
          <a:lstStyle/>
          <a:p>
            <a:pPr eaLnBrk="1" hangingPunct="1"/>
            <a:r>
              <a:rPr lang="zh-TW" altLang="en-US" smtClean="0"/>
              <a:t>新古典經濟學中的「理性」？</a:t>
            </a:r>
          </a:p>
        </p:txBody>
      </p:sp>
    </p:spTree>
    <p:extLst>
      <p:ext uri="{BB962C8B-B14F-4D97-AF65-F5344CB8AC3E}">
        <p14:creationId xmlns:p14="http://schemas.microsoft.com/office/powerpoint/2010/main" val="30099400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1024</TotalTime>
  <Words>2673</Words>
  <Application>Microsoft Office PowerPoint</Application>
  <PresentationFormat>如螢幕大小 (4:3)</PresentationFormat>
  <Paragraphs>263</Paragraphs>
  <Slides>59</Slides>
  <Notes>14</Notes>
  <HiddenSlides>0</HiddenSlides>
  <MMClips>0</MMClips>
  <ScaleCrop>false</ScaleCrop>
  <HeadingPairs>
    <vt:vector size="4" baseType="variant">
      <vt:variant>
        <vt:lpstr>佈景主題</vt:lpstr>
      </vt:variant>
      <vt:variant>
        <vt:i4>2</vt:i4>
      </vt:variant>
      <vt:variant>
        <vt:lpstr>投影片標題</vt:lpstr>
      </vt:variant>
      <vt:variant>
        <vt:i4>59</vt:i4>
      </vt:variant>
    </vt:vector>
  </HeadingPairs>
  <TitlesOfParts>
    <vt:vector size="61" baseType="lpstr">
      <vt:lpstr>匯合</vt:lpstr>
      <vt:lpstr>1_匯合</vt:lpstr>
      <vt:lpstr>綠色經濟學 開場</vt:lpstr>
      <vt:lpstr>Schmacher on education</vt:lpstr>
      <vt:lpstr>Education and know-how</vt:lpstr>
      <vt:lpstr> 定義：什麼是「經濟學」？ </vt:lpstr>
      <vt:lpstr>一般教科書定義</vt:lpstr>
      <vt:lpstr>經濟學的分類</vt:lpstr>
      <vt:lpstr>經濟學的分類</vt:lpstr>
      <vt:lpstr>Homo Economicus</vt:lpstr>
      <vt:lpstr>新古典經濟學中的「理性」？</vt:lpstr>
      <vt:lpstr>效用函數</vt:lpstr>
      <vt:lpstr>當道的「主流」經濟思維</vt:lpstr>
      <vt:lpstr>之二</vt:lpstr>
      <vt:lpstr>       競爭必然導向進化嗎？</vt:lpstr>
      <vt:lpstr>競爭</vt:lpstr>
      <vt:lpstr>成長、報酬上癮！</vt:lpstr>
      <vt:lpstr>蓋娅 (Gaia)</vt:lpstr>
      <vt:lpstr>成長、發展</vt:lpstr>
      <vt:lpstr>氣候變遷的影響</vt:lpstr>
      <vt:lpstr>PowerPoint 簡報</vt:lpstr>
      <vt:lpstr>PowerPoint 簡報</vt:lpstr>
      <vt:lpstr>人為的證據!</vt:lpstr>
      <vt:lpstr>南極萬年冰棚將沉！NASA估5年內崩解</vt:lpstr>
      <vt:lpstr>March 2015 and first quarter of year warmest on record;   Arctic sea ice extent smallest on record for the month of March</vt:lpstr>
      <vt:lpstr>PowerPoint 簡報</vt:lpstr>
      <vt:lpstr>PowerPoint 簡報</vt:lpstr>
      <vt:lpstr>Vast costs of Arctic change</vt:lpstr>
      <vt:lpstr>PowerPoint 簡報</vt:lpstr>
      <vt:lpstr>PowerPoint 簡報</vt:lpstr>
      <vt:lpstr>World3模型</vt:lpstr>
      <vt:lpstr>World3</vt:lpstr>
      <vt:lpstr>PowerPoint 簡報</vt:lpstr>
      <vt:lpstr>基本上，仍是傳統之思維架構！</vt:lpstr>
      <vt:lpstr>李遠哲 不要相信50年後不在的人</vt:lpstr>
      <vt:lpstr>PowerPoint 簡報</vt:lpstr>
      <vt:lpstr>對人類社會的影響</vt:lpstr>
      <vt:lpstr>為少數人賣命！Working for the Few!   (Oxfam; 國際樂施會)</vt:lpstr>
      <vt:lpstr>「人人為我，我為自己」！</vt:lpstr>
      <vt:lpstr>PowerPoint 簡報</vt:lpstr>
      <vt:lpstr>金融自由化?! Financial deregulation?</vt:lpstr>
      <vt:lpstr>PowerPoint 簡報</vt:lpstr>
      <vt:lpstr>PowerPoint 簡報</vt:lpstr>
      <vt:lpstr>PowerPoint 簡報</vt:lpstr>
      <vt:lpstr>PowerPoint 簡報</vt:lpstr>
      <vt:lpstr>經濟學應有的面貌</vt:lpstr>
      <vt:lpstr>經濟學應有的面貌</vt:lpstr>
      <vt:lpstr>資本主義經濟的問題</vt:lpstr>
      <vt:lpstr>PowerPoint 簡報</vt:lpstr>
      <vt:lpstr>from Live and Let Live</vt:lpstr>
      <vt:lpstr>所得與快樂</vt:lpstr>
      <vt:lpstr>快樂與幸福</vt:lpstr>
      <vt:lpstr>正向心理學(Positive Psychology)</vt:lpstr>
      <vt:lpstr>決定快樂的三個主要面向</vt:lpstr>
      <vt:lpstr>邁向圓滿 Flourish</vt:lpstr>
      <vt:lpstr>三種「綠」</vt:lpstr>
      <vt:lpstr>什麼是真綠？定義「綠色經濟」</vt:lpstr>
      <vt:lpstr>Green Economy</vt:lpstr>
      <vt:lpstr>綠色經濟：以人為本的經濟 從「線性經濟」走向「循環經濟」</vt:lpstr>
      <vt:lpstr>15 Global Challenges</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綠色經濟學</dc:title>
  <dc:creator>user</dc:creator>
  <cp:lastModifiedBy>user</cp:lastModifiedBy>
  <cp:revision>42</cp:revision>
  <cp:lastPrinted>1601-01-01T00:00:00Z</cp:lastPrinted>
  <dcterms:created xsi:type="dcterms:W3CDTF">2013-09-12T02:26:37Z</dcterms:created>
  <dcterms:modified xsi:type="dcterms:W3CDTF">2015-10-19T01:13:15Z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TC010601761028</vt:lpwstr>
  </property>
</Properties>
</file>