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565" r:id="rId2"/>
    <p:sldId id="746" r:id="rId3"/>
    <p:sldId id="747" r:id="rId4"/>
    <p:sldId id="775" r:id="rId5"/>
    <p:sldId id="748" r:id="rId6"/>
    <p:sldId id="749" r:id="rId7"/>
    <p:sldId id="750" r:id="rId8"/>
    <p:sldId id="751" r:id="rId9"/>
    <p:sldId id="752" r:id="rId10"/>
    <p:sldId id="753" r:id="rId11"/>
    <p:sldId id="754" r:id="rId12"/>
    <p:sldId id="755" r:id="rId13"/>
    <p:sldId id="756" r:id="rId14"/>
    <p:sldId id="757" r:id="rId15"/>
    <p:sldId id="758" r:id="rId16"/>
    <p:sldId id="760" r:id="rId17"/>
    <p:sldId id="761" r:id="rId18"/>
    <p:sldId id="762" r:id="rId19"/>
    <p:sldId id="763" r:id="rId20"/>
    <p:sldId id="764" r:id="rId21"/>
    <p:sldId id="766" r:id="rId22"/>
    <p:sldId id="767" r:id="rId23"/>
    <p:sldId id="768" r:id="rId24"/>
    <p:sldId id="649" r:id="rId25"/>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1611"/>
  </p:normalViewPr>
  <p:slideViewPr>
    <p:cSldViewPr>
      <p:cViewPr varScale="1">
        <p:scale>
          <a:sx n="120" d="100"/>
          <a:sy n="120" d="100"/>
        </p:scale>
        <p:origin x="21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A095390B-8CEA-760B-CF2A-2925FBA173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2776A27A-55A8-697E-1C40-214CA66BE26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5AEE4FB-007F-004F-904E-2241CECFA614}" type="datetimeFigureOut">
              <a:rPr lang="zh-TW" altLang="en-US"/>
              <a:pPr>
                <a:defRPr/>
              </a:pPr>
              <a:t>2022/12/2</a:t>
            </a:fld>
            <a:endParaRPr lang="zh-TW" altLang="en-US"/>
          </a:p>
        </p:txBody>
      </p:sp>
      <p:sp>
        <p:nvSpPr>
          <p:cNvPr id="4" name="頁尾版面配置區 3">
            <a:extLst>
              <a:ext uri="{FF2B5EF4-FFF2-40B4-BE49-F238E27FC236}">
                <a16:creationId xmlns:a16="http://schemas.microsoft.com/office/drawing/2014/main" id="{96266C74-1CE2-2EC3-BDE4-DA78071393A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31F057B3-E163-25B3-340F-2E6FE7CCE2B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E534C8F-B5EE-D243-84B4-0E0A73C28DC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18E2A39-9BB6-6833-089D-388CB4D71F1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20C1A471-508E-B53E-CEAC-023BD4EA2342}"/>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2532" name="Rectangle 4">
            <a:extLst>
              <a:ext uri="{FF2B5EF4-FFF2-40B4-BE49-F238E27FC236}">
                <a16:creationId xmlns:a16="http://schemas.microsoft.com/office/drawing/2014/main" id="{28F70AA9-A1F8-B909-3CC3-41F0A6C0E48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582AFBF-D74B-D76A-CB6B-9C08805680A2}"/>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2B90D9DF-94F8-0D23-63B3-6009F3FD7BE4}"/>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21632CD7-70B1-D0CA-37F4-CA832845DC7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2E090A7-6554-564A-8B9F-E1AA8755E63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54CDE9AC-70A0-3B8A-F6A0-448A356238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606F953-4BF1-7346-B1AC-6786D09FA71A}" type="slidenum">
              <a:rPr lang="en-US" altLang="zh-TW" sz="1200"/>
              <a:pPr/>
              <a:t>1</a:t>
            </a:fld>
            <a:endParaRPr lang="en-US" altLang="zh-TW" sz="1200"/>
          </a:p>
        </p:txBody>
      </p:sp>
      <p:sp>
        <p:nvSpPr>
          <p:cNvPr id="25602" name="Rectangle 2">
            <a:extLst>
              <a:ext uri="{FF2B5EF4-FFF2-40B4-BE49-F238E27FC236}">
                <a16:creationId xmlns:a16="http://schemas.microsoft.com/office/drawing/2014/main" id="{0BB33CAA-09D1-1C10-A195-4AB8944E9F5A}"/>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3FCA481B-86AA-C7EF-51F5-FE275ACF3B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BE893035-9940-A451-350C-921E15DB8BB0}"/>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CE39363A-56E6-7B6C-B0F0-7CB0F05D376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According to the most recent data, forward instruments account for almost two-thirds of all foreign exchange transactions, while spot exchanges account for about one-third. However, the vast majority of these forward exchanges are not forward exchanges of the type we have been discussing but rather a more sophisticated instrument known as currency swaps.</a:t>
            </a:r>
          </a:p>
        </p:txBody>
      </p:sp>
      <p:sp>
        <p:nvSpPr>
          <p:cNvPr id="44035" name="Slide Number Placeholder 3">
            <a:extLst>
              <a:ext uri="{FF2B5EF4-FFF2-40B4-BE49-F238E27FC236}">
                <a16:creationId xmlns:a16="http://schemas.microsoft.com/office/drawing/2014/main" id="{82BBBF9C-320C-9E3D-1D65-A4BB643844A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194ABC1-D7D6-4844-B8EE-247A06887D39}" type="slidenum">
              <a:rPr lang="en-US" altLang="zh-TW" sz="1200"/>
              <a:pPr/>
              <a:t>11</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6DEE2F27-2A63-F616-13A8-AF896CA82D77}"/>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BC80DF97-E787-FB42-5F16-115F952896D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most important trading centers are London (43 percent of activity); New York (17 percent of activity); and Zurich, Tokyo, Hong Kong, and Singapore (all with around 5 to 6 percent of activity).</a:t>
            </a:r>
          </a:p>
          <a:p>
            <a:pPr eaLnBrk="1" hangingPunct="1"/>
            <a:endParaRPr lang="en-US" altLang="en-US"/>
          </a:p>
          <a:p>
            <a:pPr eaLnBrk="1" hangingPunct="1"/>
            <a:r>
              <a:rPr lang="en-US" altLang="en-US"/>
              <a:t>Due to its central role in so many foreign exchange deals, the dollar is a vehicle currency. In 2019, 88 percent of all foreign exchange transactions involved dollars on one side of the transaction. After the dollar, the most important vehicle currencies were the euro (32 percent), the Japanese yen (17 percent), and the British pound (13 percent)—reflecting the historical importance of these trading entities in the world economy.</a:t>
            </a:r>
          </a:p>
        </p:txBody>
      </p:sp>
      <p:sp>
        <p:nvSpPr>
          <p:cNvPr id="46083" name="Slide Number Placeholder 3">
            <a:extLst>
              <a:ext uri="{FF2B5EF4-FFF2-40B4-BE49-F238E27FC236}">
                <a16:creationId xmlns:a16="http://schemas.microsoft.com/office/drawing/2014/main" id="{E21882AC-3ABA-5977-8E51-0ED2772ED59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E6C268D-BFA0-7F46-B467-167EB06B8A0C}" type="slidenum">
              <a:rPr lang="en-US" altLang="zh-TW" sz="1200"/>
              <a:pPr/>
              <a:t>12</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66F3B0E-3A6F-5FCA-7CDB-B9A346436AE2}"/>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8E1F461F-6CC2-EBFA-3B0E-BAFD16EA04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LO 10-4 </a:t>
            </a:r>
            <a:r>
              <a:rPr lang="en-US" altLang="zh-TW"/>
              <a:t>Understand the different theories explaining how currency exchange rates are determined and their relative merits.</a:t>
            </a:r>
          </a:p>
          <a:p>
            <a:endParaRPr lang="en-US" altLang="en-US"/>
          </a:p>
          <a:p>
            <a:r>
              <a:rPr lang="en-US" altLang="en-US"/>
              <a:t>The forces that determine exchange rates are complex, and no theoretical consensus exists, even among academic economists who study the phenomenon every day.</a:t>
            </a:r>
          </a:p>
        </p:txBody>
      </p:sp>
      <p:sp>
        <p:nvSpPr>
          <p:cNvPr id="48131" name="Slide Number Placeholder 3">
            <a:extLst>
              <a:ext uri="{FF2B5EF4-FFF2-40B4-BE49-F238E27FC236}">
                <a16:creationId xmlns:a16="http://schemas.microsoft.com/office/drawing/2014/main" id="{84AD65CB-B0DF-4867-C20A-48518214DE9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1DEAFBF-9FEA-7446-84BF-4F0CCB194D2C}" type="slidenum">
              <a:rPr lang="en-US" altLang="zh-TW" sz="1200"/>
              <a:pPr/>
              <a:t>13</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DF1F91D2-52B1-26DD-6DFC-402E171A677A}"/>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1CAEEC23-9C5A-4F3C-2B4C-F59B16B9F6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the law of one price were true for all goods and services, the purchasing power parity (PPP) exchange rate could be found from any individual set of prices. By comparing the prices of identical products in different currencies, it would be possible to determine the “real,” or PPP, exchange rate that would exist if markets were efficient.</a:t>
            </a:r>
          </a:p>
          <a:p>
            <a:endParaRPr lang="en-US" altLang="en-US"/>
          </a:p>
          <a:p>
            <a:r>
              <a:rPr lang="en-US" altLang="en-US"/>
              <a:t>A less extreme version of the PPP theory states that given relatively efficient markets—that is, markets in which few impediments to international trade exist—the price of a “basket of goods” should be roughly equivalent in each country.</a:t>
            </a:r>
          </a:p>
        </p:txBody>
      </p:sp>
      <p:sp>
        <p:nvSpPr>
          <p:cNvPr id="50179" name="Slide Number Placeholder 3">
            <a:extLst>
              <a:ext uri="{FF2B5EF4-FFF2-40B4-BE49-F238E27FC236}">
                <a16:creationId xmlns:a16="http://schemas.microsoft.com/office/drawing/2014/main" id="{FFC8441D-5A96-1DD4-488C-D8DEA7458FE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DB7786D-69AB-024B-B995-81E17C0FADC3}" type="slidenum">
              <a:rPr lang="en-US" altLang="zh-TW" sz="1200"/>
              <a:pPr/>
              <a:t>14</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94B65557-C874-7E27-B50E-40D97C6FE53D}"/>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B44F0454-3A9F-395F-0CDA-FF2D8FCE1D3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If an international business is attempting to predict future movements in the value of a country’s currency on the foreign exchange market, it should examine that country’s policy toward monetary growth. If the government seems committed to controlling the rate of growth in money supply, the country’s future inflation rate may be low (even if the current rate is high) and its currency should not depreciate too much on the foreign exchange market. If the government seems to lack the political will to control the rate of growth in money supply, the future inflation rate may be high, which is likely to cause its currency to depreciate.</a:t>
            </a:r>
            <a:endParaRPr lang="en-US" altLang="en-US"/>
          </a:p>
        </p:txBody>
      </p:sp>
      <p:sp>
        <p:nvSpPr>
          <p:cNvPr id="52227" name="Slide Number Placeholder 3">
            <a:extLst>
              <a:ext uri="{FF2B5EF4-FFF2-40B4-BE49-F238E27FC236}">
                <a16:creationId xmlns:a16="http://schemas.microsoft.com/office/drawing/2014/main" id="{F3A6E117-4713-A1B6-D95B-63D539BCD6C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21C80F9-6C6E-6C40-9389-A11527D30DF3}" type="slidenum">
              <a:rPr lang="en-US" altLang="zh-TW" sz="1200"/>
              <a:pPr/>
              <a:t>15</a:t>
            </a:fld>
            <a:endParaRPr lang="en-US" altLang="zh-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2FC8F363-4001-CE71-772E-F24F30D3A46C}"/>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CAEDB610-AE23-0A61-B2C6-D02176B9DAE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Economic theory tells us that interest rates reflect expectations about likely future inflation rates. In countries where inflation is expected to be high, interest rates also will be high, because investors want compensation for the decline in the value of their money. This relationship was first formalized by economist Irvin Fisher and is referred to as the Fisher effect.</a:t>
            </a:r>
          </a:p>
        </p:txBody>
      </p:sp>
      <p:sp>
        <p:nvSpPr>
          <p:cNvPr id="54275" name="Slide Number Placeholder 3">
            <a:extLst>
              <a:ext uri="{FF2B5EF4-FFF2-40B4-BE49-F238E27FC236}">
                <a16:creationId xmlns:a16="http://schemas.microsoft.com/office/drawing/2014/main" id="{2E087D8D-A20E-35AC-9552-C40231CECC6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EC556B2-8383-3445-929B-49F5B1258167}" type="slidenum">
              <a:rPr lang="en-US" altLang="zh-TW" sz="1200"/>
              <a:pPr/>
              <a:t>16</a:t>
            </a:fld>
            <a:endParaRPr lang="en-US" altLang="zh-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C1D57B24-912B-9960-9EBC-A24C47E7C708}"/>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3E1691AC-FC28-0930-6A9A-CA1066AAE72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Do interest rate differentials help predict future currency movements? The evidence is mixed; as in the case of PPP theory, in the long run, there seems to be a relationship between interest rate differentials and subsequent changes in spot exchange rates. However, considerable short-run deviations occur. Like PPP, the international Fisher effect is not a good predictor of short-run changes in spot exchange rates.</a:t>
            </a:r>
          </a:p>
        </p:txBody>
      </p:sp>
      <p:sp>
        <p:nvSpPr>
          <p:cNvPr id="56323" name="Slide Number Placeholder 3">
            <a:extLst>
              <a:ext uri="{FF2B5EF4-FFF2-40B4-BE49-F238E27FC236}">
                <a16:creationId xmlns:a16="http://schemas.microsoft.com/office/drawing/2014/main" id="{8A6B814E-DC0A-92E1-96A9-E2F4E7271C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933ED18-4210-824C-B767-63915A50055D}" type="slidenum">
              <a:rPr lang="en-US" altLang="zh-TW" sz="1200"/>
              <a:pPr/>
              <a:t>17</a:t>
            </a:fld>
            <a:endParaRPr lang="en-US" altLang="zh-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63B414BF-7349-1EDB-9A86-0BCFAFA22DF0}"/>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D42FF014-289A-6897-A453-099A8E93651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According to a number of studies, investor psychology and bandwagon effects play an important role in determining short-run exchange rate movements. However, these effects can be hard to predict.</a:t>
            </a:r>
          </a:p>
        </p:txBody>
      </p:sp>
      <p:sp>
        <p:nvSpPr>
          <p:cNvPr id="58371" name="Slide Number Placeholder 3">
            <a:extLst>
              <a:ext uri="{FF2B5EF4-FFF2-40B4-BE49-F238E27FC236}">
                <a16:creationId xmlns:a16="http://schemas.microsoft.com/office/drawing/2014/main" id="{EFD92216-FEDC-C0AC-6A4F-199318C7A41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D815935-F81A-234E-A5FD-D6FD9887353E}" type="slidenum">
              <a:rPr lang="en-US" altLang="zh-TW" sz="1200"/>
              <a:pPr/>
              <a:t>18</a:t>
            </a:fld>
            <a:endParaRPr lang="en-US" altLang="zh-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D481208D-193B-8DC0-DF55-1E2141000752}"/>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C7EB56E9-F3A1-0AEF-5FE6-6C762E34034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Relative monetary growth, relative inflation rates, and nominal interest rate differentials are all moderately good predictors of long-run changes in exchange rates. They are poor predictors of short-run changes in exchange rates, however, perhaps because of the impact of psychological factors, investor expectations, and bandwagon effects on short-term currency movements. Unfortunately, short-term exchange rate movements are difficult to predict.</a:t>
            </a:r>
          </a:p>
        </p:txBody>
      </p:sp>
      <p:sp>
        <p:nvSpPr>
          <p:cNvPr id="60419" name="Slide Number Placeholder 3">
            <a:extLst>
              <a:ext uri="{FF2B5EF4-FFF2-40B4-BE49-F238E27FC236}">
                <a16:creationId xmlns:a16="http://schemas.microsoft.com/office/drawing/2014/main" id="{1EFA1254-AE34-EC2E-B8B4-1AF6C95CB05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3A570BC-7D3C-C74A-A1A2-DCB24E15AE89}" type="slidenum">
              <a:rPr lang="en-US" altLang="zh-TW" sz="1200"/>
              <a:pPr/>
              <a:t>19</a:t>
            </a:fld>
            <a:endParaRPr lang="en-US" altLang="zh-TW"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15F48B1-4240-4751-B704-FC8492B0ED6D}"/>
              </a:ext>
            </a:extLst>
          </p:cNvPr>
          <p:cNvSpPr>
            <a:spLocks noGrp="1" noRot="1" noChangeAspect="1" noChangeArrowheads="1" noTextEdit="1"/>
          </p:cNvSpPr>
          <p:nvPr>
            <p:ph type="sldImg"/>
          </p:nvPr>
        </p:nvSpPr>
        <p:spPr>
          <a:ln/>
        </p:spPr>
      </p:sp>
      <p:sp>
        <p:nvSpPr>
          <p:cNvPr id="62466" name="Notes Placeholder 2">
            <a:extLst>
              <a:ext uri="{FF2B5EF4-FFF2-40B4-BE49-F238E27FC236}">
                <a16:creationId xmlns:a16="http://schemas.microsoft.com/office/drawing/2014/main" id="{A88711D5-A9A9-3400-7141-BDE6CE05FD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LO 10-5 </a:t>
            </a:r>
            <a:r>
              <a:rPr lang="en-US" altLang="zh-TW"/>
              <a:t>Identify the merits of different approaches toward exchange rate forecasting.</a:t>
            </a:r>
          </a:p>
          <a:p>
            <a:pPr eaLnBrk="1" hangingPunct="1">
              <a:spcBef>
                <a:spcPct val="0"/>
              </a:spcBef>
            </a:pPr>
            <a:r>
              <a:rPr lang="en-US" altLang="en-US"/>
              <a:t>It may be worthwhile for international businesses to invest in forecasting services (as many do). The belief is that professional exchange rate forecasts might provide better predictions of future spot rates than forward exchange rates do. However, the track record of professional forecasting services is not that good.</a:t>
            </a:r>
          </a:p>
          <a:p>
            <a:pPr eaLnBrk="1" hangingPunct="1">
              <a:spcBef>
                <a:spcPct val="0"/>
              </a:spcBef>
            </a:pPr>
            <a:endParaRPr lang="en-US" altLang="en-US"/>
          </a:p>
        </p:txBody>
      </p:sp>
      <p:sp>
        <p:nvSpPr>
          <p:cNvPr id="62467" name="Slide Number Placeholder 3">
            <a:extLst>
              <a:ext uri="{FF2B5EF4-FFF2-40B4-BE49-F238E27FC236}">
                <a16:creationId xmlns:a16="http://schemas.microsoft.com/office/drawing/2014/main" id="{E8E2771C-7745-4FB0-E9E4-CA07A25DB6F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5D5C0CC-AFB4-9E43-85EC-138DE3F0F507}" type="slidenum">
              <a:rPr lang="en-US" altLang="zh-TW" sz="1200"/>
              <a:pPr/>
              <a:t>20</a:t>
            </a:fld>
            <a:endParaRPr lang="en-US" altLang="zh-TW"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A9102279-4BD4-68AF-9C57-2823D6D2C52A}"/>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F427D80E-8D8D-2066-A668-588D142EDF2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So how much has the won fallen against the U.S. dollar recently? In mid-February 2018, one U.S. dollar was trading at around 1065 won. By mid-February 2020, one U.S. dollar bought about 1,200 won. Put differently, the won had depreciated in value against the U.S. dollar by around 12.5 percent. When the dollar cost of jet fuel and debt service, both paid for in dollars, was translated back into won, this implied a 12.5 percent increase in costs of these Korean airlines over this time period and, consequently, a fall in their profitability.</a:t>
            </a:r>
          </a:p>
          <a:p>
            <a:endParaRPr lang="en-US" altLang="zh-TW"/>
          </a:p>
          <a:p>
            <a:r>
              <a:rPr lang="en-US" altLang="zh-TW"/>
              <a:t>Sources: Kim Bo-eun, “Won Expected to Lose More Dollar against the US Dollar,” </a:t>
            </a:r>
            <a:r>
              <a:rPr lang="en-US" altLang="zh-TW" i="1"/>
              <a:t>Korean Times</a:t>
            </a:r>
            <a:r>
              <a:rPr lang="en-US" altLang="zh-TW"/>
              <a:t>, February 21, 2020; Michael Herh, “South Korea’s Two Biggest Airlines Hit Directly by Currency Depreciation,” </a:t>
            </a:r>
            <a:r>
              <a:rPr lang="en-US" altLang="zh-TW" i="1"/>
              <a:t>Business Korea</a:t>
            </a:r>
            <a:r>
              <a:rPr lang="en-US" altLang="zh-TW"/>
              <a:t>, May 16, 2019; “Asiana Airlines Q4 Loss Widens on Currency,” </a:t>
            </a:r>
            <a:r>
              <a:rPr lang="en-US" altLang="zh-TW" i="1"/>
              <a:t>Yonhap News Agency</a:t>
            </a:r>
            <a:r>
              <a:rPr lang="en-US" altLang="zh-TW"/>
              <a:t>, February 12, 2020.</a:t>
            </a:r>
          </a:p>
        </p:txBody>
      </p:sp>
      <p:sp>
        <p:nvSpPr>
          <p:cNvPr id="27651" name="Slide Number Placeholder 3">
            <a:extLst>
              <a:ext uri="{FF2B5EF4-FFF2-40B4-BE49-F238E27FC236}">
                <a16:creationId xmlns:a16="http://schemas.microsoft.com/office/drawing/2014/main" id="{5E5BE69A-3E31-7AF0-198A-C0E9CB8EA6A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FCE353A-46BF-F041-AFE7-781EB79D7E07}" type="slidenum">
              <a:rPr lang="en-US" altLang="zh-TW" sz="1200"/>
              <a:pPr/>
              <a:t>2</a:t>
            </a:fld>
            <a:endParaRPr lang="en-US" altLang="zh-TW"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32D8DFEC-F337-4211-56D7-1427A2A26024}"/>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4B7973F7-C5CC-BDA7-CDDC-CD56D2CB5B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Fundamental analysis draws on economic theory to construct sophisticated econometric models for predicting exchange rate movements. The variables contained in these models typically include those we have discussed, such as relative money supply growth rates, inflation rates, and interest rates. In addition, they may include variables related to balance-of-payments positions.</a:t>
            </a:r>
          </a:p>
          <a:p>
            <a:endParaRPr lang="en-US" altLang="en-US"/>
          </a:p>
          <a:p>
            <a:r>
              <a:rPr lang="en-US" altLang="en-US"/>
              <a:t>Technical analysis is based on the premise that there are analyzable market trends and waves and that previous trends and waves can be used to predict future trends and waves. Since there is no theoretical rationale for this assumption of predictability, many economists compare technical analysis to fortune-telling. Despite this skepticism, technical analysis has gained favor in recent years.</a:t>
            </a:r>
          </a:p>
        </p:txBody>
      </p:sp>
      <p:sp>
        <p:nvSpPr>
          <p:cNvPr id="64515" name="Slide Number Placeholder 3">
            <a:extLst>
              <a:ext uri="{FF2B5EF4-FFF2-40B4-BE49-F238E27FC236}">
                <a16:creationId xmlns:a16="http://schemas.microsoft.com/office/drawing/2014/main" id="{D5911543-A00B-5003-40D1-D3D4429CC80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2E0031A-E565-3448-BC75-00EC129FA3AD}" type="slidenum">
              <a:rPr lang="en-US" altLang="zh-TW" sz="1200"/>
              <a:pPr/>
              <a:t>21</a:t>
            </a:fld>
            <a:endParaRPr lang="en-US" altLang="zh-TW"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FDE70776-C41E-0B39-D024-7182BB812A07}"/>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FEFF282A-2371-3F55-A26D-78B254EB55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Due to government restrictions, a significant number of currencies are not freely convertible into other currencies.</a:t>
            </a:r>
          </a:p>
        </p:txBody>
      </p:sp>
      <p:sp>
        <p:nvSpPr>
          <p:cNvPr id="66563" name="Slide Number Placeholder 3">
            <a:extLst>
              <a:ext uri="{FF2B5EF4-FFF2-40B4-BE49-F238E27FC236}">
                <a16:creationId xmlns:a16="http://schemas.microsoft.com/office/drawing/2014/main" id="{9A8D17AB-C9D6-159A-12EE-F71789D97C1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D7DB7D0-1A45-D74A-A8EE-BC62087A728A}" type="slidenum">
              <a:rPr lang="en-US" altLang="zh-TW" sz="1200"/>
              <a:pPr/>
              <a:t>22</a:t>
            </a:fld>
            <a:endParaRPr lang="en-US" altLang="zh-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5634C3EC-8E8A-FE1F-1A7D-2A9B27DF362D}"/>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546AAD2A-BAFF-1674-128E-5C52018FE6D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How important is countertrade? Twenty years ago, a large number of nonconvertible currencies existed in the world, and countertrade was quite significant. However, in recent years, many governments have made their currencies freely convertible, and the percentage of world trade that involves countertrade is probably significantly below 5 percent.</a:t>
            </a:r>
            <a:endParaRPr lang="en-US" altLang="en-US"/>
          </a:p>
        </p:txBody>
      </p:sp>
      <p:sp>
        <p:nvSpPr>
          <p:cNvPr id="68611" name="Slide Number Placeholder 3">
            <a:extLst>
              <a:ext uri="{FF2B5EF4-FFF2-40B4-BE49-F238E27FC236}">
                <a16:creationId xmlns:a16="http://schemas.microsoft.com/office/drawing/2014/main" id="{DA2CE750-FE7C-5FF6-7D1C-B3D175CA3B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FBF0FBC-C358-1042-B301-093CF1541037}" type="slidenum">
              <a:rPr lang="en-US" altLang="zh-TW" sz="1200"/>
              <a:pPr/>
              <a:t>23</a:t>
            </a:fld>
            <a:endParaRPr lang="en-US" altLang="zh-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5C4E8EC-DD72-EF58-EAB4-18DF90793D11}"/>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5656DAE4-E902-F567-3B55-8BE46C06702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Without the foreign exchange market, international trade and international investment on the scale that we see today would be impossible; companies would have to resort to barter. The foreign exchange market is the lubricant that enables companies based in countries that use different currencies to trade with each other.</a:t>
            </a:r>
          </a:p>
        </p:txBody>
      </p:sp>
      <p:sp>
        <p:nvSpPr>
          <p:cNvPr id="29699" name="Slide Number Placeholder 3">
            <a:extLst>
              <a:ext uri="{FF2B5EF4-FFF2-40B4-BE49-F238E27FC236}">
                <a16:creationId xmlns:a16="http://schemas.microsoft.com/office/drawing/2014/main" id="{79898568-CFF1-452B-D352-6F6FE74D8CD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F677849-DBB4-A34B-A967-6BDB60511E86}" type="slidenum">
              <a:rPr lang="en-US" altLang="zh-TW" sz="1200"/>
              <a:pPr/>
              <a:t>3</a:t>
            </a:fld>
            <a:endParaRPr lang="en-US" altLang="zh-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36D6E6D-A9A0-C4EE-572E-C06C473F84E0}"/>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5ED2989E-1C98-1555-D82E-DA147E8D5C1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LO 10-1 Describe the functions of the foreign exchange market.</a:t>
            </a:r>
          </a:p>
        </p:txBody>
      </p:sp>
      <p:sp>
        <p:nvSpPr>
          <p:cNvPr id="31747" name="Slide Number Placeholder 3">
            <a:extLst>
              <a:ext uri="{FF2B5EF4-FFF2-40B4-BE49-F238E27FC236}">
                <a16:creationId xmlns:a16="http://schemas.microsoft.com/office/drawing/2014/main" id="{9998B1E4-D187-5A11-2454-1C095DC45F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AC8F46-243B-4E4D-BA35-16C5DF759FB0}" type="slidenum">
              <a:rPr lang="en-US" altLang="zh-TW" sz="1200"/>
              <a:pPr/>
              <a:t>5</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2FC28E0-D21C-EA99-3E32-B33710B2DE17}"/>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F5991EEF-38C2-DA62-1AFC-6D8D739B02D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Each country has a currency in which the prices of goods and services are quoted. In the United States, it is the dollar ($); in Great Britain, the pound (£); in France, Germany, and the other 17 members of the euro zone, it is the euro (€); in Japan, the yen (¥); and so on. In general, within the borders of a particular country, one must use the national currency.</a:t>
            </a:r>
          </a:p>
          <a:p>
            <a:pPr eaLnBrk="1" hangingPunct="1"/>
            <a:endParaRPr lang="en-US" altLang="en-US"/>
          </a:p>
          <a:p>
            <a:pPr eaLnBrk="1" hangingPunct="1"/>
            <a:r>
              <a:rPr lang="en-US" altLang="en-US"/>
              <a:t>Carry trade, which involves borrowing in one currency where interest rates are low and then using the proceeds to invest in another currency where interest rates are high, has become a more common form of speculation.</a:t>
            </a:r>
          </a:p>
        </p:txBody>
      </p:sp>
      <p:sp>
        <p:nvSpPr>
          <p:cNvPr id="33795" name="Slide Number Placeholder 3">
            <a:extLst>
              <a:ext uri="{FF2B5EF4-FFF2-40B4-BE49-F238E27FC236}">
                <a16:creationId xmlns:a16="http://schemas.microsoft.com/office/drawing/2014/main" id="{24C5F9AA-3A0B-8C58-F1DD-1A6533C709A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9EC9CAD-5F61-904F-B07B-5D878D5EDBE6}" type="slidenum">
              <a:rPr lang="en-US" altLang="zh-TW" sz="1200"/>
              <a:pPr/>
              <a:t>6</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9CC41691-427C-08C7-C77E-D8D60670BC33}"/>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8748B522-B7ED-F8F4-72CB-E89D09910F3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TW"/>
          </a:p>
        </p:txBody>
      </p:sp>
      <p:sp>
        <p:nvSpPr>
          <p:cNvPr id="35843" name="Slide Number Placeholder 3">
            <a:extLst>
              <a:ext uri="{FF2B5EF4-FFF2-40B4-BE49-F238E27FC236}">
                <a16:creationId xmlns:a16="http://schemas.microsoft.com/office/drawing/2014/main" id="{C5C71A46-BDCA-BB78-64CB-2B49FF15031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77180C5-042D-9C4D-8EAD-CB043EFC7103}" type="slidenum">
              <a:rPr lang="en-US" altLang="zh-TW" sz="1200"/>
              <a:pPr/>
              <a:t>7</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5CE7020F-D1B3-6AFF-D4B1-44B7348B1EFE}"/>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438A6968-B3F6-CC6F-C734-024B45741E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LO 10-2 Understand what is meant by spot exchange rates.</a:t>
            </a:r>
          </a:p>
        </p:txBody>
      </p:sp>
      <p:sp>
        <p:nvSpPr>
          <p:cNvPr id="37891" name="Slide Number Placeholder 3">
            <a:extLst>
              <a:ext uri="{FF2B5EF4-FFF2-40B4-BE49-F238E27FC236}">
                <a16:creationId xmlns:a16="http://schemas.microsoft.com/office/drawing/2014/main" id="{637286D8-DEB1-621F-1716-24BEE8BEB4C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FBB9302-BAFD-144B-9F1E-50691D75C600}" type="slidenum">
              <a:rPr lang="en-US" altLang="zh-TW" sz="1200"/>
              <a:pPr/>
              <a:t>8</a:t>
            </a:fld>
            <a:endParaRPr lang="en-US" altLang="zh-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A9A5DAF-71CB-3BE9-1D02-6FABD2E476D4}"/>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CD8E0CCD-FA8E-D5F4-481A-09EFE4E23DB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Spot exchange rates are reported on a real-time basis on many financial websites. An exchange rate can be quoted in two ways: as the amount of foreign currency one U.S. dollar will buy or as the value of a dollar for one unit of foreign currency. Thus, on March 6, 2020, at 9:25 a.m., Eastern Standard Time, 1 U.S. dollar bought €0.88, and €1 euro bought US$1.13.</a:t>
            </a:r>
          </a:p>
        </p:txBody>
      </p:sp>
      <p:sp>
        <p:nvSpPr>
          <p:cNvPr id="39939" name="Slide Number Placeholder 3">
            <a:extLst>
              <a:ext uri="{FF2B5EF4-FFF2-40B4-BE49-F238E27FC236}">
                <a16:creationId xmlns:a16="http://schemas.microsoft.com/office/drawing/2014/main" id="{7E3068BF-100C-8775-2738-8B36CD37072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5633BE2-BCE0-3445-A2BD-0AA97A4891E6}" type="slidenum">
              <a:rPr lang="en-US" altLang="zh-TW" sz="1200"/>
              <a:pPr/>
              <a:t>9</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2CCD89B-D31F-45E2-1788-5A497566D213}"/>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C870FBF0-EB59-3B3A-E1E9-DADAA062E44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LO 10-3 </a:t>
            </a:r>
            <a:r>
              <a:rPr lang="en-US" altLang="zh-TW"/>
              <a:t>Recognize the role that forward exchange rates play in insuring against foreign exchange risk.</a:t>
            </a:r>
          </a:p>
          <a:p>
            <a:pPr eaLnBrk="1" hangingPunct="1"/>
            <a:endParaRPr lang="en-US" altLang="en-US" b="1"/>
          </a:p>
          <a:p>
            <a:pPr eaLnBrk="1" hangingPunct="1"/>
            <a:r>
              <a:rPr lang="en-US" altLang="zh-TW"/>
              <a:t>In sum, when a firm enters into a forward exchange contract, it is taking out insurance against the possibility that future exchange rate movements will make a transaction unprofitable by the time that transaction has been executed. Although many firms routinely enter into forward exchange contracts to hedge their foreign exchange risk, sometimes this can work against the company.</a:t>
            </a:r>
            <a:endParaRPr lang="en-US" altLang="en-US" b="1"/>
          </a:p>
        </p:txBody>
      </p:sp>
      <p:sp>
        <p:nvSpPr>
          <p:cNvPr id="41987" name="Slide Number Placeholder 3">
            <a:extLst>
              <a:ext uri="{FF2B5EF4-FFF2-40B4-BE49-F238E27FC236}">
                <a16:creationId xmlns:a16="http://schemas.microsoft.com/office/drawing/2014/main" id="{411D53A4-3B1C-18AC-895A-CF917ABE945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5B76174-D86A-7D4A-86D5-840EB698DB34}" type="slidenum">
              <a:rPr lang="en-US" altLang="zh-TW" sz="1200"/>
              <a:pPr/>
              <a:t>10</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97872352-2F0C-7915-90D3-BB68BF2598AB}"/>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AA1C96A3-CBCF-B998-808A-62B9F0A287CC}"/>
              </a:ext>
            </a:extLst>
          </p:cNvPr>
          <p:cNvSpPr>
            <a:spLocks noGrp="1" noChangeArrowheads="1"/>
          </p:cNvSpPr>
          <p:nvPr>
            <p:ph type="sldNum" sz="quarter" idx="11"/>
          </p:nvPr>
        </p:nvSpPr>
        <p:spPr/>
        <p:txBody>
          <a:bodyPr/>
          <a:lstStyle>
            <a:lvl1pPr>
              <a:defRPr smtClean="0"/>
            </a:lvl1pPr>
          </a:lstStyle>
          <a:p>
            <a:pPr>
              <a:defRPr/>
            </a:pPr>
            <a:fld id="{5DAF9CE1-3389-4D43-A352-76EA0A76348C}" type="slidenum">
              <a:rPr lang="en-US" altLang="zh-TW"/>
              <a:pPr>
                <a:defRPr/>
              </a:pPr>
              <a:t>‹#›</a:t>
            </a:fld>
            <a:endParaRPr lang="en-US" altLang="zh-TW"/>
          </a:p>
        </p:txBody>
      </p:sp>
    </p:spTree>
    <p:extLst>
      <p:ext uri="{BB962C8B-B14F-4D97-AF65-F5344CB8AC3E}">
        <p14:creationId xmlns:p14="http://schemas.microsoft.com/office/powerpoint/2010/main" val="347072560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EA434F5B-EC2A-ADF2-BA76-59FA23332AD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C0AA3CBB-4114-AE0D-8FF4-696D8C2F08E3}"/>
              </a:ext>
            </a:extLst>
          </p:cNvPr>
          <p:cNvSpPr>
            <a:spLocks noGrp="1" noChangeArrowheads="1"/>
          </p:cNvSpPr>
          <p:nvPr>
            <p:ph type="sldNum" sz="quarter" idx="11"/>
          </p:nvPr>
        </p:nvSpPr>
        <p:spPr>
          <a:ln/>
        </p:spPr>
        <p:txBody>
          <a:bodyPr/>
          <a:lstStyle>
            <a:lvl1pPr>
              <a:defRPr/>
            </a:lvl1pPr>
          </a:lstStyle>
          <a:p>
            <a:pPr>
              <a:defRPr/>
            </a:pPr>
            <a:fld id="{99508945-C4D9-2249-8F86-699F5A776A59}" type="slidenum">
              <a:rPr lang="en-US" altLang="zh-TW"/>
              <a:pPr>
                <a:defRPr/>
              </a:pPr>
              <a:t>‹#›</a:t>
            </a:fld>
            <a:endParaRPr lang="en-US" altLang="zh-TW"/>
          </a:p>
        </p:txBody>
      </p:sp>
    </p:spTree>
    <p:extLst>
      <p:ext uri="{BB962C8B-B14F-4D97-AF65-F5344CB8AC3E}">
        <p14:creationId xmlns:p14="http://schemas.microsoft.com/office/powerpoint/2010/main" val="14659869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A44A33CC-339B-0995-7627-BAA218208BD9}"/>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2507AFD2-DE1E-E78F-C7F4-629BE4AD7278}"/>
              </a:ext>
            </a:extLst>
          </p:cNvPr>
          <p:cNvSpPr>
            <a:spLocks noGrp="1" noChangeArrowheads="1"/>
          </p:cNvSpPr>
          <p:nvPr>
            <p:ph type="sldNum" sz="quarter" idx="11"/>
          </p:nvPr>
        </p:nvSpPr>
        <p:spPr>
          <a:ln/>
        </p:spPr>
        <p:txBody>
          <a:bodyPr/>
          <a:lstStyle>
            <a:lvl1pPr>
              <a:defRPr/>
            </a:lvl1pPr>
          </a:lstStyle>
          <a:p>
            <a:pPr>
              <a:defRPr/>
            </a:pPr>
            <a:fld id="{E93C6163-F82F-FA4B-BD52-82DDC5E929F6}" type="slidenum">
              <a:rPr lang="en-US" altLang="zh-TW"/>
              <a:pPr>
                <a:defRPr/>
              </a:pPr>
              <a:t>‹#›</a:t>
            </a:fld>
            <a:endParaRPr lang="en-US" altLang="zh-TW"/>
          </a:p>
        </p:txBody>
      </p:sp>
    </p:spTree>
    <p:extLst>
      <p:ext uri="{BB962C8B-B14F-4D97-AF65-F5344CB8AC3E}">
        <p14:creationId xmlns:p14="http://schemas.microsoft.com/office/powerpoint/2010/main" val="68525341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E4BE4215-54C8-2C16-D8A7-33741CC1BC73}"/>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C0BDFF9F-A3E3-D6D3-1671-8C70E0079845}"/>
              </a:ext>
            </a:extLst>
          </p:cNvPr>
          <p:cNvSpPr>
            <a:spLocks noGrp="1" noChangeArrowheads="1"/>
          </p:cNvSpPr>
          <p:nvPr>
            <p:ph type="sldNum" sz="quarter" idx="11"/>
          </p:nvPr>
        </p:nvSpPr>
        <p:spPr>
          <a:ln/>
        </p:spPr>
        <p:txBody>
          <a:bodyPr/>
          <a:lstStyle>
            <a:lvl1pPr>
              <a:defRPr/>
            </a:lvl1pPr>
          </a:lstStyle>
          <a:p>
            <a:pPr>
              <a:defRPr/>
            </a:pPr>
            <a:fld id="{D69E6065-C4B1-7846-A7EA-A0FA31BE58A9}" type="slidenum">
              <a:rPr lang="en-US" altLang="zh-TW"/>
              <a:pPr>
                <a:defRPr/>
              </a:pPr>
              <a:t>‹#›</a:t>
            </a:fld>
            <a:endParaRPr lang="en-US" altLang="zh-TW"/>
          </a:p>
        </p:txBody>
      </p:sp>
    </p:spTree>
    <p:extLst>
      <p:ext uri="{BB962C8B-B14F-4D97-AF65-F5344CB8AC3E}">
        <p14:creationId xmlns:p14="http://schemas.microsoft.com/office/powerpoint/2010/main" val="17126110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170745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5E1EE0A3-F4B9-4A98-56B4-BFC1C8CC1F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CD6D0871-04CF-C850-BD52-52BBA7296857}"/>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26B1409C-52EB-147D-C476-1DC7E33BA938}"/>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C285D61F-4BEB-DAEE-FCF1-CEAA21B08EA7}"/>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270199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 name="Slide Number Placeholder">
            <a:extLst>
              <a:ext uri="{FF2B5EF4-FFF2-40B4-BE49-F238E27FC236}">
                <a16:creationId xmlns:a16="http://schemas.microsoft.com/office/drawing/2014/main" id="{B517A35F-9B4B-F34E-6227-7C5BB3AFF2EB}"/>
              </a:ext>
            </a:extLst>
          </p:cNvPr>
          <p:cNvSpPr>
            <a:spLocks noGrp="1"/>
          </p:cNvSpPr>
          <p:nvPr>
            <p:ph type="sldNum" sz="quarter" idx="25"/>
          </p:nvPr>
        </p:nvSpPr>
        <p:spPr>
          <a:xfrm>
            <a:off x="8626475" y="6673850"/>
            <a:ext cx="355600" cy="160338"/>
          </a:xfrm>
        </p:spPr>
        <p:txBody>
          <a:bodyPr/>
          <a:lstStyle>
            <a:lvl1pPr>
              <a:defRPr smtClean="0"/>
            </a:lvl1pPr>
          </a:lstStyle>
          <a:p>
            <a:pPr>
              <a:defRPr/>
            </a:pPr>
            <a:fld id="{90D76E77-2228-8E45-8E40-2D00E3EEBEE3}" type="slidenum">
              <a:rPr lang="en-US" altLang="zh-TW"/>
              <a:pPr>
                <a:defRPr/>
              </a:pPr>
              <a:t>‹#›</a:t>
            </a:fld>
            <a:endParaRPr lang="en-US" altLang="zh-TW"/>
          </a:p>
        </p:txBody>
      </p:sp>
    </p:spTree>
    <p:extLst>
      <p:ext uri="{BB962C8B-B14F-4D97-AF65-F5344CB8AC3E}">
        <p14:creationId xmlns:p14="http://schemas.microsoft.com/office/powerpoint/2010/main" val="1783830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BEC870B7-A70F-7FBA-BCA7-604DA7D4B62D}"/>
              </a:ext>
            </a:extLst>
          </p:cNvPr>
          <p:cNvSpPr>
            <a:spLocks noGrp="1"/>
          </p:cNvSpPr>
          <p:nvPr>
            <p:ph type="sldNum" sz="quarter" idx="15"/>
          </p:nvPr>
        </p:nvSpPr>
        <p:spPr>
          <a:xfrm>
            <a:off x="8626475" y="6673850"/>
            <a:ext cx="355600" cy="160338"/>
          </a:xfrm>
        </p:spPr>
        <p:txBody>
          <a:bodyPr/>
          <a:lstStyle>
            <a:lvl1pPr>
              <a:defRPr smtClean="0"/>
            </a:lvl1pPr>
          </a:lstStyle>
          <a:p>
            <a:pPr>
              <a:defRPr/>
            </a:pPr>
            <a:fld id="{5C39A0F0-C0F5-D646-A479-4A9415BC071C}" type="slidenum">
              <a:rPr lang="en-US" altLang="zh-TW"/>
              <a:pPr>
                <a:defRPr/>
              </a:pPr>
              <a:t>‹#›</a:t>
            </a:fld>
            <a:endParaRPr lang="en-US" altLang="zh-TW"/>
          </a:p>
        </p:txBody>
      </p:sp>
    </p:spTree>
    <p:extLst>
      <p:ext uri="{BB962C8B-B14F-4D97-AF65-F5344CB8AC3E}">
        <p14:creationId xmlns:p14="http://schemas.microsoft.com/office/powerpoint/2010/main" val="328877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F3278C0D-F24F-CE82-1D9A-05088C7D35CC}"/>
              </a:ext>
            </a:extLst>
          </p:cNvPr>
          <p:cNvSpPr>
            <a:spLocks noGrp="1"/>
          </p:cNvSpPr>
          <p:nvPr>
            <p:ph type="sldNum" sz="quarter" idx="16"/>
          </p:nvPr>
        </p:nvSpPr>
        <p:spPr>
          <a:xfrm>
            <a:off x="8626475" y="6673850"/>
            <a:ext cx="355600" cy="160338"/>
          </a:xfrm>
        </p:spPr>
        <p:txBody>
          <a:bodyPr/>
          <a:lstStyle>
            <a:lvl1pPr>
              <a:defRPr smtClean="0"/>
            </a:lvl1pPr>
          </a:lstStyle>
          <a:p>
            <a:pPr>
              <a:defRPr/>
            </a:pPr>
            <a:fld id="{8628A324-D57D-8E40-98BE-B8BE81CA3C7A}" type="slidenum">
              <a:rPr lang="en-US" altLang="zh-TW"/>
              <a:pPr>
                <a:defRPr/>
              </a:pPr>
              <a:t>‹#›</a:t>
            </a:fld>
            <a:endParaRPr lang="en-US" altLang="zh-TW"/>
          </a:p>
        </p:txBody>
      </p:sp>
    </p:spTree>
    <p:extLst>
      <p:ext uri="{BB962C8B-B14F-4D97-AF65-F5344CB8AC3E}">
        <p14:creationId xmlns:p14="http://schemas.microsoft.com/office/powerpoint/2010/main" val="3807987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F3241644-66C4-DA09-6A99-367803E9C223}"/>
              </a:ext>
            </a:extLst>
          </p:cNvPr>
          <p:cNvSpPr>
            <a:spLocks noGrp="1"/>
          </p:cNvSpPr>
          <p:nvPr>
            <p:ph type="sldNum" sz="quarter" idx="25"/>
          </p:nvPr>
        </p:nvSpPr>
        <p:spPr>
          <a:xfrm>
            <a:off x="8626475" y="6673850"/>
            <a:ext cx="355600" cy="160338"/>
          </a:xfrm>
        </p:spPr>
        <p:txBody>
          <a:bodyPr/>
          <a:lstStyle>
            <a:lvl1pPr>
              <a:defRPr smtClean="0"/>
            </a:lvl1pPr>
          </a:lstStyle>
          <a:p>
            <a:pPr>
              <a:defRPr/>
            </a:pPr>
            <a:fld id="{16C936C0-844B-7C4B-8812-790F0E44EEEC}" type="slidenum">
              <a:rPr lang="en-US" altLang="zh-TW"/>
              <a:pPr>
                <a:defRPr/>
              </a:pPr>
              <a:t>‹#›</a:t>
            </a:fld>
            <a:endParaRPr lang="en-US" altLang="zh-TW"/>
          </a:p>
        </p:txBody>
      </p:sp>
    </p:spTree>
    <p:extLst>
      <p:ext uri="{BB962C8B-B14F-4D97-AF65-F5344CB8AC3E}">
        <p14:creationId xmlns:p14="http://schemas.microsoft.com/office/powerpoint/2010/main" val="3835436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B71F8E4D-42D6-BEE9-16CD-9DA3F983EDB0}"/>
              </a:ext>
            </a:extLst>
          </p:cNvPr>
          <p:cNvSpPr>
            <a:spLocks noGrp="1"/>
          </p:cNvSpPr>
          <p:nvPr>
            <p:ph type="sldNum" sz="quarter" idx="25"/>
          </p:nvPr>
        </p:nvSpPr>
        <p:spPr>
          <a:xfrm>
            <a:off x="8626475" y="6673850"/>
            <a:ext cx="355600" cy="160338"/>
          </a:xfrm>
        </p:spPr>
        <p:txBody>
          <a:bodyPr/>
          <a:lstStyle>
            <a:lvl1pPr>
              <a:defRPr smtClean="0"/>
            </a:lvl1pPr>
          </a:lstStyle>
          <a:p>
            <a:pPr>
              <a:defRPr/>
            </a:pPr>
            <a:fld id="{B2A71C2B-536B-A84F-BA96-96504B031A3A}" type="slidenum">
              <a:rPr lang="en-US" altLang="zh-TW"/>
              <a:pPr>
                <a:defRPr/>
              </a:pPr>
              <a:t>‹#›</a:t>
            </a:fld>
            <a:endParaRPr lang="en-US" altLang="zh-TW"/>
          </a:p>
        </p:txBody>
      </p:sp>
    </p:spTree>
    <p:extLst>
      <p:ext uri="{BB962C8B-B14F-4D97-AF65-F5344CB8AC3E}">
        <p14:creationId xmlns:p14="http://schemas.microsoft.com/office/powerpoint/2010/main" val="226043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1F5A8D62-5570-29E6-9505-2445925D0280}"/>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D2F40D52-C674-9A45-4526-1A5A6AF0F68F}"/>
              </a:ext>
            </a:extLst>
          </p:cNvPr>
          <p:cNvSpPr>
            <a:spLocks noGrp="1" noChangeArrowheads="1"/>
          </p:cNvSpPr>
          <p:nvPr>
            <p:ph type="sldNum" sz="quarter" idx="11"/>
          </p:nvPr>
        </p:nvSpPr>
        <p:spPr>
          <a:ln/>
        </p:spPr>
        <p:txBody>
          <a:bodyPr/>
          <a:lstStyle>
            <a:lvl1pPr>
              <a:defRPr/>
            </a:lvl1pPr>
          </a:lstStyle>
          <a:p>
            <a:pPr>
              <a:defRPr/>
            </a:pPr>
            <a:fld id="{3EA65FF1-4B0B-F745-B0AE-7E5D64D837BA}" type="slidenum">
              <a:rPr lang="en-US" altLang="zh-TW"/>
              <a:pPr>
                <a:defRPr/>
              </a:pPr>
              <a:t>‹#›</a:t>
            </a:fld>
            <a:endParaRPr lang="en-US" altLang="zh-TW"/>
          </a:p>
        </p:txBody>
      </p:sp>
    </p:spTree>
    <p:extLst>
      <p:ext uri="{BB962C8B-B14F-4D97-AF65-F5344CB8AC3E}">
        <p14:creationId xmlns:p14="http://schemas.microsoft.com/office/powerpoint/2010/main" val="217379648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35219500-A8F8-5601-C8F1-C1E9F6CB6192}"/>
              </a:ext>
            </a:extLst>
          </p:cNvPr>
          <p:cNvSpPr>
            <a:spLocks noGrp="1"/>
          </p:cNvSpPr>
          <p:nvPr>
            <p:ph type="sldNum" sz="quarter" idx="25"/>
          </p:nvPr>
        </p:nvSpPr>
        <p:spPr>
          <a:xfrm>
            <a:off x="8626475" y="6673850"/>
            <a:ext cx="355600" cy="160338"/>
          </a:xfrm>
        </p:spPr>
        <p:txBody>
          <a:bodyPr/>
          <a:lstStyle>
            <a:lvl1pPr>
              <a:defRPr smtClean="0"/>
            </a:lvl1pPr>
          </a:lstStyle>
          <a:p>
            <a:pPr>
              <a:defRPr/>
            </a:pPr>
            <a:fld id="{23A01289-C269-134B-B993-88D07E90B493}" type="slidenum">
              <a:rPr lang="en-US" altLang="zh-TW"/>
              <a:pPr>
                <a:defRPr/>
              </a:pPr>
              <a:t>‹#›</a:t>
            </a:fld>
            <a:endParaRPr lang="en-US" altLang="zh-TW"/>
          </a:p>
        </p:txBody>
      </p:sp>
    </p:spTree>
    <p:extLst>
      <p:ext uri="{BB962C8B-B14F-4D97-AF65-F5344CB8AC3E}">
        <p14:creationId xmlns:p14="http://schemas.microsoft.com/office/powerpoint/2010/main" val="234928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6D651306-F9B6-4AA7-8B07-CCC2BC6E8B33}"/>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2AEDCE65-1045-80AB-5478-88A6572D7507}"/>
              </a:ext>
            </a:extLst>
          </p:cNvPr>
          <p:cNvSpPr>
            <a:spLocks noGrp="1" noChangeArrowheads="1"/>
          </p:cNvSpPr>
          <p:nvPr>
            <p:ph type="sldNum" sz="quarter" idx="11"/>
          </p:nvPr>
        </p:nvSpPr>
        <p:spPr>
          <a:ln/>
        </p:spPr>
        <p:txBody>
          <a:bodyPr/>
          <a:lstStyle>
            <a:lvl1pPr>
              <a:defRPr/>
            </a:lvl1pPr>
          </a:lstStyle>
          <a:p>
            <a:pPr>
              <a:defRPr/>
            </a:pPr>
            <a:fld id="{5A792ECA-7D5F-8F41-8253-29280CCCFAB5}" type="slidenum">
              <a:rPr lang="en-US" altLang="zh-TW"/>
              <a:pPr>
                <a:defRPr/>
              </a:pPr>
              <a:t>‹#›</a:t>
            </a:fld>
            <a:endParaRPr lang="en-US" altLang="zh-TW"/>
          </a:p>
        </p:txBody>
      </p:sp>
    </p:spTree>
    <p:extLst>
      <p:ext uri="{BB962C8B-B14F-4D97-AF65-F5344CB8AC3E}">
        <p14:creationId xmlns:p14="http://schemas.microsoft.com/office/powerpoint/2010/main" val="35063262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98F9954D-82CD-B66D-992E-5F37434E6B73}"/>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EE18C04A-9A1D-0102-578C-62B9A06E7B55}"/>
              </a:ext>
            </a:extLst>
          </p:cNvPr>
          <p:cNvSpPr>
            <a:spLocks noGrp="1" noChangeArrowheads="1"/>
          </p:cNvSpPr>
          <p:nvPr>
            <p:ph type="sldNum" sz="quarter" idx="11"/>
          </p:nvPr>
        </p:nvSpPr>
        <p:spPr>
          <a:ln/>
        </p:spPr>
        <p:txBody>
          <a:bodyPr/>
          <a:lstStyle>
            <a:lvl1pPr>
              <a:defRPr/>
            </a:lvl1pPr>
          </a:lstStyle>
          <a:p>
            <a:pPr>
              <a:defRPr/>
            </a:pPr>
            <a:fld id="{632359CB-6028-D145-A6A3-043A1234F175}" type="slidenum">
              <a:rPr lang="en-US" altLang="zh-TW"/>
              <a:pPr>
                <a:defRPr/>
              </a:pPr>
              <a:t>‹#›</a:t>
            </a:fld>
            <a:endParaRPr lang="en-US" altLang="zh-TW"/>
          </a:p>
        </p:txBody>
      </p:sp>
    </p:spTree>
    <p:extLst>
      <p:ext uri="{BB962C8B-B14F-4D97-AF65-F5344CB8AC3E}">
        <p14:creationId xmlns:p14="http://schemas.microsoft.com/office/powerpoint/2010/main" val="37523886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9A7CC3ED-D930-36BB-BBC1-6058249ECF4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AB370E3B-C614-E2A8-6D76-7AB08DB387A5}"/>
              </a:ext>
            </a:extLst>
          </p:cNvPr>
          <p:cNvSpPr>
            <a:spLocks noGrp="1" noChangeArrowheads="1"/>
          </p:cNvSpPr>
          <p:nvPr>
            <p:ph type="sldNum" sz="quarter" idx="11"/>
          </p:nvPr>
        </p:nvSpPr>
        <p:spPr>
          <a:ln/>
        </p:spPr>
        <p:txBody>
          <a:bodyPr/>
          <a:lstStyle>
            <a:lvl1pPr>
              <a:defRPr/>
            </a:lvl1pPr>
          </a:lstStyle>
          <a:p>
            <a:pPr>
              <a:defRPr/>
            </a:pPr>
            <a:fld id="{0F93519E-8299-8F48-AE60-9C2337419F94}" type="slidenum">
              <a:rPr lang="en-US" altLang="zh-TW"/>
              <a:pPr>
                <a:defRPr/>
              </a:pPr>
              <a:t>‹#›</a:t>
            </a:fld>
            <a:endParaRPr lang="en-US" altLang="zh-TW"/>
          </a:p>
        </p:txBody>
      </p:sp>
    </p:spTree>
    <p:extLst>
      <p:ext uri="{BB962C8B-B14F-4D97-AF65-F5344CB8AC3E}">
        <p14:creationId xmlns:p14="http://schemas.microsoft.com/office/powerpoint/2010/main" val="21113197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3C342671-FB9E-77AC-D44C-A10182E7F03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53C0E105-8EA4-C2E2-4240-823F1BCDBA1F}"/>
              </a:ext>
            </a:extLst>
          </p:cNvPr>
          <p:cNvSpPr>
            <a:spLocks noGrp="1" noChangeArrowheads="1"/>
          </p:cNvSpPr>
          <p:nvPr>
            <p:ph type="sldNum" sz="quarter" idx="11"/>
          </p:nvPr>
        </p:nvSpPr>
        <p:spPr>
          <a:ln/>
        </p:spPr>
        <p:txBody>
          <a:bodyPr/>
          <a:lstStyle>
            <a:lvl1pPr>
              <a:defRPr/>
            </a:lvl1pPr>
          </a:lstStyle>
          <a:p>
            <a:pPr>
              <a:defRPr/>
            </a:pPr>
            <a:fld id="{C27939DF-26A3-D74C-98E9-828639BAA2D4}" type="slidenum">
              <a:rPr lang="en-US" altLang="zh-TW"/>
              <a:pPr>
                <a:defRPr/>
              </a:pPr>
              <a:t>‹#›</a:t>
            </a:fld>
            <a:endParaRPr lang="en-US" altLang="zh-TW"/>
          </a:p>
        </p:txBody>
      </p:sp>
    </p:spTree>
    <p:extLst>
      <p:ext uri="{BB962C8B-B14F-4D97-AF65-F5344CB8AC3E}">
        <p14:creationId xmlns:p14="http://schemas.microsoft.com/office/powerpoint/2010/main" val="355739406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CE4E30E1-748D-2A44-F339-235109B95A9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DCDFA989-A4D3-3501-5545-218EEF72ADF5}"/>
              </a:ext>
            </a:extLst>
          </p:cNvPr>
          <p:cNvSpPr>
            <a:spLocks noGrp="1" noChangeArrowheads="1"/>
          </p:cNvSpPr>
          <p:nvPr>
            <p:ph type="sldNum" sz="quarter" idx="11"/>
          </p:nvPr>
        </p:nvSpPr>
        <p:spPr>
          <a:ln/>
        </p:spPr>
        <p:txBody>
          <a:bodyPr/>
          <a:lstStyle>
            <a:lvl1pPr>
              <a:defRPr/>
            </a:lvl1pPr>
          </a:lstStyle>
          <a:p>
            <a:pPr>
              <a:defRPr/>
            </a:pPr>
            <a:fld id="{E42126D9-493B-C742-8DFE-4ED2F9EA6969}" type="slidenum">
              <a:rPr lang="en-US" altLang="zh-TW"/>
              <a:pPr>
                <a:defRPr/>
              </a:pPr>
              <a:t>‹#›</a:t>
            </a:fld>
            <a:endParaRPr lang="en-US" altLang="zh-TW"/>
          </a:p>
        </p:txBody>
      </p:sp>
    </p:spTree>
    <p:extLst>
      <p:ext uri="{BB962C8B-B14F-4D97-AF65-F5344CB8AC3E}">
        <p14:creationId xmlns:p14="http://schemas.microsoft.com/office/powerpoint/2010/main" val="41555909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81EFC10F-3ADD-090C-2A74-036FC093E90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567F0D4B-54EC-E542-672A-3E8FE698A4E5}"/>
              </a:ext>
            </a:extLst>
          </p:cNvPr>
          <p:cNvSpPr>
            <a:spLocks noGrp="1" noChangeArrowheads="1"/>
          </p:cNvSpPr>
          <p:nvPr>
            <p:ph type="sldNum" sz="quarter" idx="11"/>
          </p:nvPr>
        </p:nvSpPr>
        <p:spPr>
          <a:ln/>
        </p:spPr>
        <p:txBody>
          <a:bodyPr/>
          <a:lstStyle>
            <a:lvl1pPr>
              <a:defRPr/>
            </a:lvl1pPr>
          </a:lstStyle>
          <a:p>
            <a:pPr>
              <a:defRPr/>
            </a:pPr>
            <a:fld id="{F6A13FA0-E0B7-4842-A6F0-1CBE6ECE071F}" type="slidenum">
              <a:rPr lang="en-US" altLang="zh-TW"/>
              <a:pPr>
                <a:defRPr/>
              </a:pPr>
              <a:t>‹#›</a:t>
            </a:fld>
            <a:endParaRPr lang="en-US" altLang="zh-TW"/>
          </a:p>
        </p:txBody>
      </p:sp>
    </p:spTree>
    <p:extLst>
      <p:ext uri="{BB962C8B-B14F-4D97-AF65-F5344CB8AC3E}">
        <p14:creationId xmlns:p14="http://schemas.microsoft.com/office/powerpoint/2010/main" val="27263467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4393CE54-AC57-71FA-741E-8550C74EA1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CE543CBB-ED17-F8D7-CB55-A6FB0696C5C8}"/>
              </a:ext>
            </a:extLst>
          </p:cNvPr>
          <p:cNvSpPr>
            <a:spLocks noGrp="1" noChangeArrowheads="1"/>
          </p:cNvSpPr>
          <p:nvPr>
            <p:ph type="sldNum" sz="quarter" idx="11"/>
          </p:nvPr>
        </p:nvSpPr>
        <p:spPr>
          <a:ln/>
        </p:spPr>
        <p:txBody>
          <a:bodyPr/>
          <a:lstStyle>
            <a:lvl1pPr>
              <a:defRPr/>
            </a:lvl1pPr>
          </a:lstStyle>
          <a:p>
            <a:pPr>
              <a:defRPr/>
            </a:pPr>
            <a:fld id="{F9A7693B-88BE-C347-9D51-8E6B280883E5}" type="slidenum">
              <a:rPr lang="en-US" altLang="zh-TW"/>
              <a:pPr>
                <a:defRPr/>
              </a:pPr>
              <a:t>‹#›</a:t>
            </a:fld>
            <a:endParaRPr lang="en-US" altLang="zh-TW"/>
          </a:p>
        </p:txBody>
      </p:sp>
    </p:spTree>
    <p:extLst>
      <p:ext uri="{BB962C8B-B14F-4D97-AF65-F5344CB8AC3E}">
        <p14:creationId xmlns:p14="http://schemas.microsoft.com/office/powerpoint/2010/main" val="5821508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50E38371-DC92-ED2E-4ECB-C3D122800818}"/>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5712C372-0E03-8075-30A3-B024BAD57A21}"/>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8CF07577-902B-B6FD-F153-94077541C14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05859E0F-17F0-BD09-10AE-ED5123593BFA}"/>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D5875104-6F24-F9A8-3D3D-6300317BF6AC}"/>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C854A586-DDE4-1347-BFA3-167665BF981A}" type="slidenum">
              <a:rPr lang="en-US" altLang="zh-TW"/>
              <a:pPr>
                <a:defRPr/>
              </a:pPr>
              <a:t>‹#›</a:t>
            </a:fld>
            <a:endParaRPr lang="en-US" altLang="zh-TW"/>
          </a:p>
        </p:txBody>
      </p:sp>
      <p:sp>
        <p:nvSpPr>
          <p:cNvPr id="1031" name="AutoShape 1031">
            <a:extLst>
              <a:ext uri="{FF2B5EF4-FFF2-40B4-BE49-F238E27FC236}">
                <a16:creationId xmlns:a16="http://schemas.microsoft.com/office/drawing/2014/main" id="{97F452B1-5E04-BE88-6EDA-4D46E8BB9F9B}"/>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A5A0285A-D937-E5B8-798B-48324AC08774}"/>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TW"/>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 id="2147483938" r:id="rId15"/>
    <p:sldLayoutId id="2147483939" r:id="rId16"/>
    <p:sldLayoutId id="2147483940" r:id="rId17"/>
    <p:sldLayoutId id="2147483941" r:id="rId18"/>
    <p:sldLayoutId id="2147483943" r:id="rId19"/>
    <p:sldLayoutId id="2147483944" r:id="rId20"/>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22"/>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3"/>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4"/>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4"/>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C07D7C4A-6767-0938-B0DF-28FE90E20468}"/>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78" name="Rectangle 2">
            <a:extLst>
              <a:ext uri="{FF2B5EF4-FFF2-40B4-BE49-F238E27FC236}">
                <a16:creationId xmlns:a16="http://schemas.microsoft.com/office/drawing/2014/main" id="{E19B469D-2A64-2E6E-2BD5-42A5EF5C9C5C}"/>
              </a:ext>
            </a:extLst>
          </p:cNvPr>
          <p:cNvSpPr>
            <a:spLocks noGrp="1" noChangeArrowheads="1"/>
          </p:cNvSpPr>
          <p:nvPr>
            <p:ph type="ctrTitle"/>
          </p:nvPr>
        </p:nvSpPr>
        <p:spPr>
          <a:xfrm>
            <a:off x="1781175" y="581025"/>
            <a:ext cx="6319838" cy="2449513"/>
          </a:xfrm>
        </p:spPr>
        <p:txBody>
          <a:bodyPr/>
          <a:lstStyle/>
          <a:p>
            <a:r>
              <a:rPr lang="en-US" altLang="zh-TW" sz="4400">
                <a:ea typeface="微軟正黑體" panose="020B0604030504040204" pitchFamily="34" charset="-120"/>
              </a:rPr>
              <a:t>The Foreign Exchange Market </a:t>
            </a:r>
            <a:r>
              <a:rPr lang="en-US" altLang="zh-TW" sz="4400">
                <a:solidFill>
                  <a:schemeClr val="bg1"/>
                </a:solidFill>
                <a:ea typeface="微軟正黑體" panose="020B0604030504040204" pitchFamily="34" charset="-120"/>
              </a:rPr>
              <a:t>(Forex)</a:t>
            </a:r>
            <a:endParaRPr lang="zh-TW" altLang="en-US">
              <a:solidFill>
                <a:schemeClr val="bg1"/>
              </a:solidFill>
              <a:ea typeface="微軟正黑體" panose="020B0604030504040204" pitchFamily="34" charset="-120"/>
            </a:endParaRPr>
          </a:p>
        </p:txBody>
      </p:sp>
      <p:sp>
        <p:nvSpPr>
          <p:cNvPr id="24579" name="Rectangle 3">
            <a:extLst>
              <a:ext uri="{FF2B5EF4-FFF2-40B4-BE49-F238E27FC236}">
                <a16:creationId xmlns:a16="http://schemas.microsoft.com/office/drawing/2014/main" id="{8CFF0AC2-BAC6-CA71-D214-03B1513FA1E4}"/>
              </a:ext>
            </a:extLst>
          </p:cNvPr>
          <p:cNvSpPr>
            <a:spLocks noGrp="1" noChangeArrowheads="1"/>
          </p:cNvSpPr>
          <p:nvPr>
            <p:ph type="subTitle" idx="1"/>
          </p:nvPr>
        </p:nvSpPr>
        <p:spPr/>
        <p:txBody>
          <a:bodyPr/>
          <a:lstStyle/>
          <a:p>
            <a:pPr lvl="1"/>
            <a:r>
              <a:rPr lang="en-US" altLang="en-US"/>
              <a:t>CYCU</a:t>
            </a:r>
            <a:endParaRPr lang="en-US" altLang="zh-TW"/>
          </a:p>
          <a:p>
            <a:pPr lvl="1"/>
            <a:r>
              <a:rPr lang="en-US" altLang="en-US"/>
              <a:t>Prof. CK Farn</a:t>
            </a:r>
            <a:endParaRPr lang="en-US" altLang="zh-TW"/>
          </a:p>
          <a:p>
            <a:endParaRPr lang="en-US" altLang="zh-TW"/>
          </a:p>
          <a:p>
            <a:r>
              <a:rPr lang="en-US" altLang="zh-TW" sz="1600"/>
              <a:t>mailto: ckfarn@gmail.com</a:t>
            </a:r>
          </a:p>
          <a:p>
            <a:r>
              <a:rPr lang="en-US" altLang="zh-TW" sz="1600"/>
              <a:t>http://www.mgt.ncu.edu.tw/~ckfarn/cycu</a:t>
            </a:r>
          </a:p>
          <a:p>
            <a:pPr lvl="1"/>
            <a:endParaRPr lang="en-US" altLang="zh-TW"/>
          </a:p>
          <a:p>
            <a:pPr lvl="1"/>
            <a:r>
              <a:rPr lang="en-US" altLang="zh-TW"/>
              <a:t>2022.12</a:t>
            </a:r>
          </a:p>
        </p:txBody>
      </p:sp>
      <p:sp>
        <p:nvSpPr>
          <p:cNvPr id="24580" name="Text Box 5">
            <a:extLst>
              <a:ext uri="{FF2B5EF4-FFF2-40B4-BE49-F238E27FC236}">
                <a16:creationId xmlns:a16="http://schemas.microsoft.com/office/drawing/2014/main" id="{69C30642-9502-A742-674D-C3905A356FAD}"/>
              </a:ext>
            </a:extLst>
          </p:cNvPr>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a:solidFill>
                  <a:schemeClr val="bg1"/>
                </a:solidFill>
                <a:latin typeface="Arial" panose="020B0604020202020204" pitchFamily="34" charset="0"/>
              </a:rPr>
              <a:t>9</a:t>
            </a:r>
          </a:p>
        </p:txBody>
      </p:sp>
      <p:sp>
        <p:nvSpPr>
          <p:cNvPr id="24581" name="Footer Placeholder 1">
            <a:extLst>
              <a:ext uri="{FF2B5EF4-FFF2-40B4-BE49-F238E27FC236}">
                <a16:creationId xmlns:a16="http://schemas.microsoft.com/office/drawing/2014/main" id="{2E3E04EF-CB36-41E1-DE44-07A7D06A2367}"/>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rPr>
              <a:t>CYCU— Prof CK Farn</a:t>
            </a:r>
          </a:p>
        </p:txBody>
      </p:sp>
      <p:sp>
        <p:nvSpPr>
          <p:cNvPr id="24582" name="Slide Number Placeholder 2">
            <a:extLst>
              <a:ext uri="{FF2B5EF4-FFF2-40B4-BE49-F238E27FC236}">
                <a16:creationId xmlns:a16="http://schemas.microsoft.com/office/drawing/2014/main" id="{24C05523-0CE9-DEAB-58C5-291D6460FA6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82C8456-A330-5A45-A4E6-C62F2820C814}" type="slidenum">
              <a:rPr lang="en-US" altLang="zh-TW" sz="1400">
                <a:solidFill>
                  <a:srgbClr val="333399"/>
                </a:solidFill>
              </a:rPr>
              <a:pPr/>
              <a:t>1</a:t>
            </a:fld>
            <a:endParaRPr lang="en-US" altLang="zh-TW" sz="1400">
              <a:solidFill>
                <a:srgbClr val="333399"/>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8232CF2B-E53C-CF82-D40E-F51985AFFF02}"/>
              </a:ext>
            </a:extLst>
          </p:cNvPr>
          <p:cNvSpPr>
            <a:spLocks noGrp="1" noChangeArrowheads="1"/>
          </p:cNvSpPr>
          <p:nvPr>
            <p:ph type="title"/>
          </p:nvPr>
        </p:nvSpPr>
        <p:spPr/>
        <p:txBody>
          <a:bodyPr/>
          <a:lstStyle/>
          <a:p>
            <a:r>
              <a:rPr lang="en-US" altLang="en-US"/>
              <a:t>Forward Exchange Rates</a:t>
            </a:r>
            <a:endParaRPr lang="en-US" altLang="zh-TW"/>
          </a:p>
        </p:txBody>
      </p:sp>
      <p:sp>
        <p:nvSpPr>
          <p:cNvPr id="40962" name="Content Placeholder 2">
            <a:extLst>
              <a:ext uri="{FF2B5EF4-FFF2-40B4-BE49-F238E27FC236}">
                <a16:creationId xmlns:a16="http://schemas.microsoft.com/office/drawing/2014/main" id="{7C9B8F64-E0C1-7171-E897-D96474C07AC2}"/>
              </a:ext>
            </a:extLst>
          </p:cNvPr>
          <p:cNvSpPr>
            <a:spLocks noGrp="1" noChangeArrowheads="1"/>
          </p:cNvSpPr>
          <p:nvPr>
            <p:ph idx="1"/>
          </p:nvPr>
        </p:nvSpPr>
        <p:spPr>
          <a:xfrm>
            <a:off x="685800" y="1844675"/>
            <a:ext cx="7772400" cy="4114800"/>
          </a:xfrm>
        </p:spPr>
        <p:txBody>
          <a:bodyPr/>
          <a:lstStyle/>
          <a:p>
            <a:pPr marL="0" indent="0">
              <a:buFont typeface="Wingdings" pitchFamily="2" charset="2"/>
              <a:buNone/>
            </a:pPr>
            <a:r>
              <a:rPr lang="en-US" altLang="en-US"/>
              <a:t>遠期外匯</a:t>
            </a:r>
          </a:p>
          <a:p>
            <a:pPr lvl="1"/>
            <a:r>
              <a:rPr lang="en-US" altLang="en-US"/>
              <a:t>The exchange rate governing a forward exchange.</a:t>
            </a:r>
          </a:p>
          <a:p>
            <a:pPr lvl="1"/>
            <a:r>
              <a:rPr lang="en-US" altLang="en-US"/>
              <a:t>Forward exchange: two parties agree to exchange currency and execute the deal at some specific date in the future.</a:t>
            </a:r>
          </a:p>
          <a:p>
            <a:pPr lvl="1"/>
            <a:r>
              <a:rPr lang="en-US" altLang="en-US"/>
              <a:t>Forward exchange rates are typically quoted for 30, 90, or 180 days into the future.</a:t>
            </a:r>
          </a:p>
          <a:p>
            <a:pPr lvl="1"/>
            <a:r>
              <a:rPr lang="en-US" altLang="en-US"/>
              <a:t>Can sometimes work against a company.</a:t>
            </a:r>
          </a:p>
        </p:txBody>
      </p:sp>
      <p:sp>
        <p:nvSpPr>
          <p:cNvPr id="40963" name="Footer Placeholder 1">
            <a:extLst>
              <a:ext uri="{FF2B5EF4-FFF2-40B4-BE49-F238E27FC236}">
                <a16:creationId xmlns:a16="http://schemas.microsoft.com/office/drawing/2014/main" id="{41EC91D2-C2AE-5310-305F-867ECDE4605B}"/>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40964" name="Slide Number Placeholder 2">
            <a:extLst>
              <a:ext uri="{FF2B5EF4-FFF2-40B4-BE49-F238E27FC236}">
                <a16:creationId xmlns:a16="http://schemas.microsoft.com/office/drawing/2014/main" id="{B35FDC4F-9C32-1065-8D3C-1DB6A39DC1CF}"/>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9221030-779D-C647-BAFB-32547115CB1A}" type="slidenum">
              <a:rPr lang="en-US" altLang="zh-TW" sz="1400">
                <a:solidFill>
                  <a:srgbClr val="333399"/>
                </a:solidFill>
              </a:rPr>
              <a:pPr/>
              <a:t>10</a:t>
            </a:fld>
            <a:endParaRPr lang="en-US" altLang="zh-TW" sz="1400">
              <a:solidFill>
                <a:srgbClr val="333399"/>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C8F953E-756F-B41A-7249-84B5C3026600}"/>
              </a:ext>
            </a:extLst>
          </p:cNvPr>
          <p:cNvSpPr>
            <a:spLocks noGrp="1" noChangeArrowheads="1"/>
          </p:cNvSpPr>
          <p:nvPr>
            <p:ph type="title"/>
          </p:nvPr>
        </p:nvSpPr>
        <p:spPr/>
        <p:txBody>
          <a:bodyPr/>
          <a:lstStyle/>
          <a:p>
            <a:r>
              <a:rPr lang="en-US" altLang="en-US"/>
              <a:t>Currency Swaps</a:t>
            </a:r>
            <a:endParaRPr lang="en-US" altLang="zh-TW"/>
          </a:p>
        </p:txBody>
      </p:sp>
      <p:sp>
        <p:nvSpPr>
          <p:cNvPr id="43010" name="Content Placeholder 2">
            <a:extLst>
              <a:ext uri="{FF2B5EF4-FFF2-40B4-BE49-F238E27FC236}">
                <a16:creationId xmlns:a16="http://schemas.microsoft.com/office/drawing/2014/main" id="{3B319A70-05D3-0D23-B340-4A22BA09ECAC}"/>
              </a:ext>
            </a:extLst>
          </p:cNvPr>
          <p:cNvSpPr>
            <a:spLocks noGrp="1" noChangeArrowheads="1"/>
          </p:cNvSpPr>
          <p:nvPr>
            <p:ph idx="1"/>
          </p:nvPr>
        </p:nvSpPr>
        <p:spPr/>
        <p:txBody>
          <a:bodyPr/>
          <a:lstStyle/>
          <a:p>
            <a:pPr lvl="1"/>
            <a:r>
              <a:rPr lang="en-US" altLang="en-US"/>
              <a:t>Simultaneous purchase and sale of a given amount of foreign exchange for two different value dates.</a:t>
            </a:r>
          </a:p>
          <a:p>
            <a:pPr lvl="1"/>
            <a:r>
              <a:rPr lang="en-US" altLang="en-US"/>
              <a:t>Swaps are used when it is desirable to move out of one currency into another for a limited period without incurring foreign exchange rate risk.</a:t>
            </a:r>
          </a:p>
        </p:txBody>
      </p:sp>
      <p:sp>
        <p:nvSpPr>
          <p:cNvPr id="43011" name="Footer Placeholder 1">
            <a:extLst>
              <a:ext uri="{FF2B5EF4-FFF2-40B4-BE49-F238E27FC236}">
                <a16:creationId xmlns:a16="http://schemas.microsoft.com/office/drawing/2014/main" id="{2B74BF7A-D768-9313-D30E-DC96BEC3E4E5}"/>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43012" name="Slide Number Placeholder 2">
            <a:extLst>
              <a:ext uri="{FF2B5EF4-FFF2-40B4-BE49-F238E27FC236}">
                <a16:creationId xmlns:a16="http://schemas.microsoft.com/office/drawing/2014/main" id="{38919B85-AA24-01D2-9380-494A8C6E1146}"/>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9C52688-B26D-E843-9779-A0FFD099831D}" type="slidenum">
              <a:rPr lang="en-US" altLang="zh-TW" sz="1400">
                <a:solidFill>
                  <a:srgbClr val="333399"/>
                </a:solidFill>
              </a:rPr>
              <a:pPr/>
              <a:t>11</a:t>
            </a:fld>
            <a:endParaRPr lang="en-US" altLang="zh-TW" sz="1400">
              <a:solidFill>
                <a:srgbClr val="333399"/>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C4D7F01-A791-651D-14E0-EC0E8A1199B4}"/>
              </a:ext>
            </a:extLst>
          </p:cNvPr>
          <p:cNvSpPr>
            <a:spLocks noGrp="1" noChangeArrowheads="1"/>
          </p:cNvSpPr>
          <p:nvPr>
            <p:ph type="title"/>
          </p:nvPr>
        </p:nvSpPr>
        <p:spPr/>
        <p:txBody>
          <a:bodyPr/>
          <a:lstStyle/>
          <a:p>
            <a:r>
              <a:rPr lang="en-US" altLang="zh-TW" sz="3200"/>
              <a:t>The Nature of the Foreign Exchange Market</a:t>
            </a:r>
          </a:p>
        </p:txBody>
      </p:sp>
      <p:sp>
        <p:nvSpPr>
          <p:cNvPr id="45058" name="Content Placeholder 2">
            <a:extLst>
              <a:ext uri="{FF2B5EF4-FFF2-40B4-BE49-F238E27FC236}">
                <a16:creationId xmlns:a16="http://schemas.microsoft.com/office/drawing/2014/main" id="{042F33AA-3E5D-84DE-71BB-AC94B012EF05}"/>
              </a:ext>
            </a:extLst>
          </p:cNvPr>
          <p:cNvSpPr>
            <a:spLocks noGrp="1" noChangeArrowheads="1"/>
          </p:cNvSpPr>
          <p:nvPr>
            <p:ph idx="1"/>
          </p:nvPr>
        </p:nvSpPr>
        <p:spPr/>
        <p:txBody>
          <a:bodyPr/>
          <a:lstStyle/>
          <a:p>
            <a:r>
              <a:rPr lang="en-US" altLang="zh-TW"/>
              <a:t>Foreign Exchange Market</a:t>
            </a:r>
          </a:p>
          <a:p>
            <a:pPr lvl="1"/>
            <a:r>
              <a:rPr lang="en-US" altLang="zh-TW"/>
              <a:t>Global network of banks, brokers, and foreign exchange dealers connected by electronic communications systems.</a:t>
            </a:r>
          </a:p>
          <a:p>
            <a:pPr lvl="2"/>
            <a:r>
              <a:rPr lang="en-US" altLang="zh-TW"/>
              <a:t>The market is always open somewhere in the world.</a:t>
            </a:r>
          </a:p>
          <a:p>
            <a:pPr lvl="1"/>
            <a:r>
              <a:rPr lang="en-US" altLang="zh-TW"/>
              <a:t>If exchange rates quoted in different markets are not the same, there would be opportunity for </a:t>
            </a:r>
            <a:r>
              <a:rPr lang="en-US" altLang="zh-TW">
                <a:solidFill>
                  <a:srgbClr val="C00000"/>
                </a:solidFill>
              </a:rPr>
              <a:t>arbitrage</a:t>
            </a:r>
            <a:r>
              <a:rPr lang="en-US" altLang="zh-TW"/>
              <a:t>—process of buying a currency low and selling it high.</a:t>
            </a:r>
          </a:p>
          <a:p>
            <a:pPr lvl="1"/>
            <a:r>
              <a:rPr lang="en-US" altLang="zh-TW"/>
              <a:t>Most transactions involve U.S. dollars on one side.</a:t>
            </a:r>
          </a:p>
          <a:p>
            <a:pPr lvl="1"/>
            <a:r>
              <a:rPr lang="en-US" altLang="zh-TW"/>
              <a:t>The U.S. dollar is a vehicle currency.</a:t>
            </a:r>
          </a:p>
          <a:p>
            <a:pPr lvl="1"/>
            <a:endParaRPr lang="en-US" altLang="zh-TW"/>
          </a:p>
        </p:txBody>
      </p:sp>
      <p:sp>
        <p:nvSpPr>
          <p:cNvPr id="45059" name="Footer Placeholder 1">
            <a:extLst>
              <a:ext uri="{FF2B5EF4-FFF2-40B4-BE49-F238E27FC236}">
                <a16:creationId xmlns:a16="http://schemas.microsoft.com/office/drawing/2014/main" id="{82DF74EA-8C4F-4FAD-E6B5-9DAE7FE6F9B1}"/>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45060" name="Slide Number Placeholder 2">
            <a:extLst>
              <a:ext uri="{FF2B5EF4-FFF2-40B4-BE49-F238E27FC236}">
                <a16:creationId xmlns:a16="http://schemas.microsoft.com/office/drawing/2014/main" id="{0044607C-E3C1-16D8-3A6E-C8655DCD881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2FC47A2-9BFA-364D-859B-77D321F23761}" type="slidenum">
              <a:rPr lang="en-US" altLang="zh-TW" sz="1400">
                <a:solidFill>
                  <a:srgbClr val="333399"/>
                </a:solidFill>
              </a:rPr>
              <a:pPr/>
              <a:t>12</a:t>
            </a:fld>
            <a:endParaRPr lang="en-US" altLang="zh-TW" sz="1400">
              <a:solidFill>
                <a:srgbClr val="333399"/>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E2A80A9A-520C-7CFA-0934-9135F7151655}"/>
              </a:ext>
            </a:extLst>
          </p:cNvPr>
          <p:cNvSpPr>
            <a:spLocks noGrp="1" noChangeArrowheads="1"/>
          </p:cNvSpPr>
          <p:nvPr>
            <p:ph type="title"/>
          </p:nvPr>
        </p:nvSpPr>
        <p:spPr/>
        <p:txBody>
          <a:bodyPr/>
          <a:lstStyle/>
          <a:p>
            <a:r>
              <a:rPr lang="en-US" altLang="zh-TW" sz="3200"/>
              <a:t>Economic Theories of Exchange Rate Determination </a:t>
            </a:r>
            <a:r>
              <a:rPr lang="en-US" altLang="zh-TW" sz="3200" baseline="-25000"/>
              <a:t>1</a:t>
            </a:r>
          </a:p>
        </p:txBody>
      </p:sp>
      <p:sp>
        <p:nvSpPr>
          <p:cNvPr id="47106" name="Content Placeholder 2">
            <a:extLst>
              <a:ext uri="{FF2B5EF4-FFF2-40B4-BE49-F238E27FC236}">
                <a16:creationId xmlns:a16="http://schemas.microsoft.com/office/drawing/2014/main" id="{2947B377-880F-705C-D379-5BF1426353A7}"/>
              </a:ext>
            </a:extLst>
          </p:cNvPr>
          <p:cNvSpPr>
            <a:spLocks noGrp="1" noChangeArrowheads="1"/>
          </p:cNvSpPr>
          <p:nvPr>
            <p:ph idx="1"/>
          </p:nvPr>
        </p:nvSpPr>
        <p:spPr/>
        <p:txBody>
          <a:bodyPr/>
          <a:lstStyle/>
          <a:p>
            <a:r>
              <a:rPr lang="en-US" altLang="zh-TW"/>
              <a:t>Important Factors Impacting Future Exchange Rate Movements</a:t>
            </a:r>
          </a:p>
          <a:p>
            <a:pPr lvl="1"/>
            <a:r>
              <a:rPr lang="en-US" altLang="zh-TW"/>
              <a:t>A country’s price inflation.</a:t>
            </a:r>
          </a:p>
          <a:p>
            <a:pPr lvl="1"/>
            <a:r>
              <a:rPr lang="en-US" altLang="zh-TW"/>
              <a:t>A country’s interest rate.</a:t>
            </a:r>
          </a:p>
          <a:p>
            <a:pPr lvl="1"/>
            <a:r>
              <a:rPr lang="en-US" altLang="zh-TW"/>
              <a:t>Market psychology.</a:t>
            </a:r>
            <a:endParaRPr lang="en-US" altLang="en-US"/>
          </a:p>
        </p:txBody>
      </p:sp>
      <p:sp>
        <p:nvSpPr>
          <p:cNvPr id="47107" name="Footer Placeholder 1">
            <a:extLst>
              <a:ext uri="{FF2B5EF4-FFF2-40B4-BE49-F238E27FC236}">
                <a16:creationId xmlns:a16="http://schemas.microsoft.com/office/drawing/2014/main" id="{9CA042AF-5F5C-8544-2BB2-4F9F6E6F68B0}"/>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47108" name="Slide Number Placeholder 2">
            <a:extLst>
              <a:ext uri="{FF2B5EF4-FFF2-40B4-BE49-F238E27FC236}">
                <a16:creationId xmlns:a16="http://schemas.microsoft.com/office/drawing/2014/main" id="{164A02EC-EB0D-66C4-DA33-B96D2ADE320F}"/>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12D39A9-E4D3-1D4F-B9B7-72633BA8A4AB}" type="slidenum">
              <a:rPr lang="en-US" altLang="zh-TW" sz="1400">
                <a:solidFill>
                  <a:srgbClr val="333399"/>
                </a:solidFill>
              </a:rPr>
              <a:pPr/>
              <a:t>13</a:t>
            </a:fld>
            <a:endParaRPr lang="en-US" altLang="zh-TW" sz="1400">
              <a:solidFill>
                <a:srgbClr val="333399"/>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993F126-FCB2-D935-3374-ACC010AEC33C}"/>
              </a:ext>
            </a:extLst>
          </p:cNvPr>
          <p:cNvSpPr>
            <a:spLocks noGrp="1" noChangeArrowheads="1"/>
          </p:cNvSpPr>
          <p:nvPr>
            <p:ph type="title"/>
          </p:nvPr>
        </p:nvSpPr>
        <p:spPr/>
        <p:txBody>
          <a:bodyPr/>
          <a:lstStyle/>
          <a:p>
            <a:r>
              <a:rPr lang="en-US" altLang="zh-TW" sz="3200"/>
              <a:t>Economic Theories of Exchange Rate Determination </a:t>
            </a:r>
            <a:r>
              <a:rPr lang="en-US" altLang="zh-TW" sz="3200" baseline="-25000"/>
              <a:t>2</a:t>
            </a:r>
          </a:p>
        </p:txBody>
      </p:sp>
      <p:sp>
        <p:nvSpPr>
          <p:cNvPr id="49154" name="Content Placeholder 2">
            <a:extLst>
              <a:ext uri="{FF2B5EF4-FFF2-40B4-BE49-F238E27FC236}">
                <a16:creationId xmlns:a16="http://schemas.microsoft.com/office/drawing/2014/main" id="{7C419408-6990-62B7-9C26-888D5E1E2447}"/>
              </a:ext>
            </a:extLst>
          </p:cNvPr>
          <p:cNvSpPr>
            <a:spLocks noGrp="1" noChangeArrowheads="1"/>
          </p:cNvSpPr>
          <p:nvPr>
            <p:ph idx="1"/>
          </p:nvPr>
        </p:nvSpPr>
        <p:spPr/>
        <p:txBody>
          <a:bodyPr/>
          <a:lstStyle/>
          <a:p>
            <a:r>
              <a:rPr lang="en-US" altLang="zh-TW" sz="2400"/>
              <a:t>The Law of One Price.</a:t>
            </a:r>
          </a:p>
          <a:p>
            <a:pPr lvl="1"/>
            <a:r>
              <a:rPr lang="en-US" altLang="zh-TW" sz="2000"/>
              <a:t>In competitive markets free of transportation costs and barriers to trade, identical products sold in different countries must sell for the same price when price is in the same currency.</a:t>
            </a:r>
          </a:p>
          <a:p>
            <a:r>
              <a:rPr lang="en-US" altLang="zh-TW" sz="2400"/>
              <a:t>Purchasing Power Parity (PPP).</a:t>
            </a:r>
          </a:p>
          <a:p>
            <a:pPr lvl="1"/>
            <a:r>
              <a:rPr lang="en-US" altLang="zh-TW" sz="2000"/>
              <a:t>Given relatively efficient markets—markets in which few impediments to international trade and investment exist—the price of a “basket of goods” should be roughly equivalent in each country.</a:t>
            </a:r>
          </a:p>
          <a:p>
            <a:pPr lvl="1"/>
            <a:r>
              <a:rPr lang="en-US" altLang="zh-TW" sz="2000"/>
              <a:t>PPP predicts that changes in relative prices result in changes in exchange rates.</a:t>
            </a:r>
          </a:p>
          <a:p>
            <a:pPr lvl="1"/>
            <a:r>
              <a:rPr lang="en-US" altLang="zh-TW" sz="2000">
                <a:solidFill>
                  <a:srgbClr val="C00000"/>
                </a:solidFill>
              </a:rPr>
              <a:t>When inflation is relatively high, a currency should depreciate.</a:t>
            </a:r>
          </a:p>
          <a:p>
            <a:pPr lvl="1"/>
            <a:endParaRPr lang="en-US" altLang="zh-TW" sz="2000"/>
          </a:p>
        </p:txBody>
      </p:sp>
      <p:sp>
        <p:nvSpPr>
          <p:cNvPr id="2" name="Footer Placeholder 1">
            <a:extLst>
              <a:ext uri="{FF2B5EF4-FFF2-40B4-BE49-F238E27FC236}">
                <a16:creationId xmlns:a16="http://schemas.microsoft.com/office/drawing/2014/main" id="{C8A8C2DF-8C0B-2F39-BEA6-A42C1BAB2653}"/>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CA2F9B78-C58B-49C3-56F2-C036A5D75045}"/>
              </a:ext>
            </a:extLst>
          </p:cNvPr>
          <p:cNvSpPr>
            <a:spLocks noGrp="1"/>
          </p:cNvSpPr>
          <p:nvPr>
            <p:ph type="sldNum" sz="quarter" idx="11"/>
          </p:nvPr>
        </p:nvSpPr>
        <p:spPr/>
        <p:txBody>
          <a:bodyPr/>
          <a:lstStyle/>
          <a:p>
            <a:pPr>
              <a:defRPr/>
            </a:pPr>
            <a:fld id="{5DAF9CE1-3389-4D43-A352-76EA0A76348C}" type="slidenum">
              <a:rPr lang="en-US" altLang="zh-TW" smtClean="0"/>
              <a:pPr>
                <a:defRPr/>
              </a:pPr>
              <a:t>14</a:t>
            </a:fld>
            <a:endParaRPr lang="en-US" altLang="zh-TW"/>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9D3F113-905D-5CD5-6273-126D54025B7E}"/>
              </a:ext>
            </a:extLst>
          </p:cNvPr>
          <p:cNvSpPr>
            <a:spLocks noGrp="1" noChangeArrowheads="1"/>
          </p:cNvSpPr>
          <p:nvPr>
            <p:ph type="title"/>
          </p:nvPr>
        </p:nvSpPr>
        <p:spPr/>
        <p:txBody>
          <a:bodyPr/>
          <a:lstStyle/>
          <a:p>
            <a:r>
              <a:rPr lang="en-US" altLang="en-TW" sz="3200"/>
              <a:t>Economic Theories of Exchange Rate Determination </a:t>
            </a:r>
            <a:r>
              <a:rPr lang="en-US" altLang="en-TW" sz="3200" baseline="-25000"/>
              <a:t>3</a:t>
            </a:r>
          </a:p>
        </p:txBody>
      </p:sp>
      <p:sp>
        <p:nvSpPr>
          <p:cNvPr id="51202" name="Content Placeholder 2">
            <a:extLst>
              <a:ext uri="{FF2B5EF4-FFF2-40B4-BE49-F238E27FC236}">
                <a16:creationId xmlns:a16="http://schemas.microsoft.com/office/drawing/2014/main" id="{261AC339-8967-1AAB-AEB6-F18ACA36C90E}"/>
              </a:ext>
            </a:extLst>
          </p:cNvPr>
          <p:cNvSpPr>
            <a:spLocks noGrp="1" noChangeArrowheads="1"/>
          </p:cNvSpPr>
          <p:nvPr>
            <p:ph idx="1"/>
          </p:nvPr>
        </p:nvSpPr>
        <p:spPr/>
        <p:txBody>
          <a:bodyPr/>
          <a:lstStyle/>
          <a:p>
            <a:r>
              <a:rPr lang="en-US" altLang="en-US"/>
              <a:t>Money Supply and Price Inflation.</a:t>
            </a:r>
          </a:p>
          <a:p>
            <a:pPr lvl="1"/>
            <a:r>
              <a:rPr lang="en-US" altLang="en-US"/>
              <a:t>If we can predict inflation rates, we can predict how a currency’s value might change.</a:t>
            </a:r>
          </a:p>
          <a:p>
            <a:pPr lvl="1"/>
            <a:r>
              <a:rPr lang="en-US" altLang="en-US"/>
              <a:t>Growth of a country’s money supply determines its likely future inflation rate.</a:t>
            </a:r>
          </a:p>
          <a:p>
            <a:pPr lvl="1"/>
            <a:r>
              <a:rPr lang="en-US" altLang="en-US"/>
              <a:t>When the growth in the money supply is greater than the growth in output, inflation occurs.</a:t>
            </a:r>
          </a:p>
        </p:txBody>
      </p:sp>
      <p:sp>
        <p:nvSpPr>
          <p:cNvPr id="51203" name="Slide Number Placeholder 3">
            <a:extLst>
              <a:ext uri="{FF2B5EF4-FFF2-40B4-BE49-F238E27FC236}">
                <a16:creationId xmlns:a16="http://schemas.microsoft.com/office/drawing/2014/main" id="{118BE77F-ED4E-6475-C1DB-98D2B94CF3A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FC9D33C-64D7-B64A-BBD2-DE95FBC53793}" type="slidenum">
              <a:rPr lang="en-US" altLang="zh-TW" sz="1400">
                <a:solidFill>
                  <a:srgbClr val="333399"/>
                </a:solidFill>
              </a:rPr>
              <a:pPr/>
              <a:t>15</a:t>
            </a:fld>
            <a:endParaRPr lang="en-US" altLang="zh-TW" sz="1400">
              <a:solidFill>
                <a:srgbClr val="333399"/>
              </a:solidFill>
            </a:endParaRPr>
          </a:p>
        </p:txBody>
      </p:sp>
      <p:sp>
        <p:nvSpPr>
          <p:cNvPr id="2" name="Footer Placeholder 1">
            <a:extLst>
              <a:ext uri="{FF2B5EF4-FFF2-40B4-BE49-F238E27FC236}">
                <a16:creationId xmlns:a16="http://schemas.microsoft.com/office/drawing/2014/main" id="{2590DDF4-B725-1902-F060-028E237181D4}"/>
              </a:ext>
            </a:extLst>
          </p:cNvPr>
          <p:cNvSpPr>
            <a:spLocks noGrp="1"/>
          </p:cNvSpPr>
          <p:nvPr>
            <p:ph type="ftr" sz="quarter" idx="10"/>
          </p:nvPr>
        </p:nvSpPr>
        <p:spPr/>
        <p:txBody>
          <a:bodyPr/>
          <a:lstStyle/>
          <a:p>
            <a:pPr>
              <a:defRPr/>
            </a:pPr>
            <a:r>
              <a:rPr lang="en-US" altLang="zh-TW"/>
              <a:t>CYCU— Prof CK Farn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6A50101E-F9DE-ED38-D25E-C2F75413F49F}"/>
              </a:ext>
            </a:extLst>
          </p:cNvPr>
          <p:cNvSpPr>
            <a:spLocks noGrp="1" noChangeArrowheads="1"/>
          </p:cNvSpPr>
          <p:nvPr>
            <p:ph type="title"/>
          </p:nvPr>
        </p:nvSpPr>
        <p:spPr/>
        <p:txBody>
          <a:bodyPr/>
          <a:lstStyle/>
          <a:p>
            <a:r>
              <a:rPr lang="en-US" altLang="en-TW" sz="3200"/>
              <a:t>Interest Rates and Exchange Rates</a:t>
            </a:r>
          </a:p>
        </p:txBody>
      </p:sp>
      <p:sp>
        <p:nvSpPr>
          <p:cNvPr id="53250" name="Content Placeholder 2">
            <a:extLst>
              <a:ext uri="{FF2B5EF4-FFF2-40B4-BE49-F238E27FC236}">
                <a16:creationId xmlns:a16="http://schemas.microsoft.com/office/drawing/2014/main" id="{7C092288-D37C-6311-6033-8F2B5D7C4630}"/>
              </a:ext>
            </a:extLst>
          </p:cNvPr>
          <p:cNvSpPr>
            <a:spLocks noGrp="1" noChangeArrowheads="1"/>
          </p:cNvSpPr>
          <p:nvPr>
            <p:ph idx="1"/>
          </p:nvPr>
        </p:nvSpPr>
        <p:spPr/>
        <p:txBody>
          <a:bodyPr/>
          <a:lstStyle/>
          <a:p>
            <a:r>
              <a:rPr lang="en-US" altLang="en-TW"/>
              <a:t>Fisher effect: </a:t>
            </a:r>
          </a:p>
          <a:p>
            <a:pPr lvl="1"/>
            <a:r>
              <a:rPr lang="en-US" altLang="en-TW"/>
              <a:t>a country’s nominal interest rate (i) is the sum of the required real rate of interest (r) and the expected rate of inflation over the period for which the funds are to be lent (I).</a:t>
            </a:r>
          </a:p>
          <a:p>
            <a:pPr lvl="2"/>
            <a:r>
              <a:rPr lang="en-US" altLang="en-TW"/>
              <a:t>In other words:</a:t>
            </a:r>
          </a:p>
          <a:p>
            <a:pPr lvl="2"/>
            <a:r>
              <a:rPr lang="en-US" altLang="en-TW"/>
              <a:t>i = r + I</a:t>
            </a:r>
          </a:p>
          <a:p>
            <a:pPr lvl="1"/>
            <a:r>
              <a:rPr lang="en-US" altLang="zh-TW"/>
              <a:t>So, if the real interest rate is the same everywhere, any difference in interest rates between countries reflects differing expectations about inflation rates.</a:t>
            </a:r>
          </a:p>
          <a:p>
            <a:endParaRPr lang="en-US" altLang="en-TW"/>
          </a:p>
        </p:txBody>
      </p:sp>
      <p:sp>
        <p:nvSpPr>
          <p:cNvPr id="2" name="Footer Placeholder 1">
            <a:extLst>
              <a:ext uri="{FF2B5EF4-FFF2-40B4-BE49-F238E27FC236}">
                <a16:creationId xmlns:a16="http://schemas.microsoft.com/office/drawing/2014/main" id="{0F31F8A9-58AB-E488-B28C-1B8A97565DCE}"/>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2525048E-174C-F0FC-033D-397738645A8A}"/>
              </a:ext>
            </a:extLst>
          </p:cNvPr>
          <p:cNvSpPr>
            <a:spLocks noGrp="1"/>
          </p:cNvSpPr>
          <p:nvPr>
            <p:ph type="sldNum" sz="quarter" idx="11"/>
          </p:nvPr>
        </p:nvSpPr>
        <p:spPr/>
        <p:txBody>
          <a:bodyPr/>
          <a:lstStyle/>
          <a:p>
            <a:pPr>
              <a:defRPr/>
            </a:pPr>
            <a:fld id="{5DAF9CE1-3389-4D43-A352-76EA0A76348C}" type="slidenum">
              <a:rPr lang="en-US" altLang="zh-TW" smtClean="0"/>
              <a:pPr>
                <a:defRPr/>
              </a:pPr>
              <a:t>16</a:t>
            </a:fld>
            <a:endParaRPr lang="en-US" altLang="zh-TW"/>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64D285E3-7F79-C167-1DBC-97CB467F0F92}"/>
              </a:ext>
            </a:extLst>
          </p:cNvPr>
          <p:cNvSpPr>
            <a:spLocks noGrp="1" noChangeArrowheads="1"/>
          </p:cNvSpPr>
          <p:nvPr>
            <p:ph type="title"/>
          </p:nvPr>
        </p:nvSpPr>
        <p:spPr/>
        <p:txBody>
          <a:bodyPr/>
          <a:lstStyle/>
          <a:p>
            <a:r>
              <a:rPr lang="en-US" altLang="zh-TW" sz="3200"/>
              <a:t>Interest Rates and Exchange Rates</a:t>
            </a:r>
          </a:p>
        </p:txBody>
      </p:sp>
      <p:sp>
        <p:nvSpPr>
          <p:cNvPr id="55298" name="Content Placeholder 2">
            <a:extLst>
              <a:ext uri="{FF2B5EF4-FFF2-40B4-BE49-F238E27FC236}">
                <a16:creationId xmlns:a16="http://schemas.microsoft.com/office/drawing/2014/main" id="{60DB7A59-14B6-6775-63B1-0B0DD942929D}"/>
              </a:ext>
            </a:extLst>
          </p:cNvPr>
          <p:cNvSpPr>
            <a:spLocks noGrp="1" noChangeArrowheads="1"/>
          </p:cNvSpPr>
          <p:nvPr>
            <p:ph idx="1"/>
          </p:nvPr>
        </p:nvSpPr>
        <p:spPr/>
        <p:txBody>
          <a:bodyPr/>
          <a:lstStyle/>
          <a:p>
            <a:r>
              <a:rPr lang="en-US" altLang="zh-TW" sz="2400"/>
              <a:t>International Fisher effect (IFE): </a:t>
            </a:r>
          </a:p>
          <a:p>
            <a:pPr lvl="1"/>
            <a:r>
              <a:rPr lang="en-US" altLang="zh-TW" sz="2000"/>
              <a:t>for any two countries, the spot exchange rate should change in an equal amount but in the opposite direction to the difference in nominal interest rates between the two countries.</a:t>
            </a:r>
          </a:p>
          <a:p>
            <a:pPr lvl="2"/>
            <a:r>
              <a:rPr lang="en-US" altLang="zh-TW" sz="1800"/>
              <a:t>In other words:</a:t>
            </a:r>
          </a:p>
          <a:p>
            <a:pPr lvl="1"/>
            <a:endParaRPr lang="en-US" altLang="en-TW" sz="2000"/>
          </a:p>
          <a:p>
            <a:pPr lvl="1"/>
            <a:endParaRPr lang="en-US" altLang="en-TW" sz="2000"/>
          </a:p>
          <a:p>
            <a:pPr lvl="1"/>
            <a:endParaRPr lang="en-US" altLang="en-TW" sz="2000"/>
          </a:p>
          <a:p>
            <a:pPr lvl="1"/>
            <a:r>
              <a:rPr lang="en-US" altLang="en-TW" sz="2000"/>
              <a:t>where </a:t>
            </a:r>
            <a:r>
              <a:rPr lang="en-US" altLang="en-TW" sz="2000" i="1"/>
              <a:t>i</a:t>
            </a:r>
            <a:r>
              <a:rPr lang="en-US" altLang="en-TW" sz="2000" baseline="-25000"/>
              <a:t>$</a:t>
            </a:r>
            <a:r>
              <a:rPr lang="en-US" altLang="en-TW" sz="2000"/>
              <a:t> and </a:t>
            </a:r>
            <a:r>
              <a:rPr lang="en-US" altLang="en-TW" sz="2000" i="1"/>
              <a:t>i</a:t>
            </a:r>
            <a:r>
              <a:rPr lang="en-US" altLang="en-TW" sz="2000" baseline="-25000"/>
              <a:t>¥</a:t>
            </a:r>
            <a:r>
              <a:rPr lang="en-US" altLang="en-TW" sz="2000"/>
              <a:t> are the respective nominal interest rates in two countries (in this case, the U.S. and Japan), S</a:t>
            </a:r>
            <a:r>
              <a:rPr lang="en-US" altLang="en-TW" sz="2000" baseline="-25000"/>
              <a:t>1</a:t>
            </a:r>
            <a:r>
              <a:rPr lang="en-US" altLang="en-TW" sz="2000"/>
              <a:t> is the spot exchange rate at the beginning of the period and S</a:t>
            </a:r>
            <a:r>
              <a:rPr lang="en-US" altLang="en-TW" sz="2000" baseline="-25000"/>
              <a:t>2</a:t>
            </a:r>
            <a:r>
              <a:rPr lang="en-US" altLang="en-TW" sz="2000"/>
              <a:t> is the spot exchange rate at the end of the period.</a:t>
            </a:r>
          </a:p>
          <a:p>
            <a:endParaRPr lang="en-US" altLang="zh-TW" sz="2400"/>
          </a:p>
        </p:txBody>
      </p:sp>
      <p:graphicFrame>
        <p:nvGraphicFramePr>
          <p:cNvPr id="55299" name="Object 4">
            <a:extLst>
              <a:ext uri="{FF2B5EF4-FFF2-40B4-BE49-F238E27FC236}">
                <a16:creationId xmlns:a16="http://schemas.microsoft.com/office/drawing/2014/main" id="{5310BE63-C3F4-3781-8584-80CB1A6F6C6E}"/>
              </a:ext>
            </a:extLst>
          </p:cNvPr>
          <p:cNvGraphicFramePr>
            <a:graphicFrameLocks noChangeAspect="1"/>
          </p:cNvGraphicFramePr>
          <p:nvPr/>
        </p:nvGraphicFramePr>
        <p:xfrm>
          <a:off x="2339975" y="3933825"/>
          <a:ext cx="2755900" cy="355600"/>
        </p:xfrm>
        <a:graphic>
          <a:graphicData uri="http://schemas.openxmlformats.org/presentationml/2006/ole">
            <mc:AlternateContent xmlns:mc="http://schemas.openxmlformats.org/markup-compatibility/2006">
              <mc:Choice xmlns:v="urn:schemas-microsoft-com:vml" Requires="v">
                <p:oleObj name="Equation" r:id="rId3" imgW="63487300" imgH="8191500" progId="Equation.DSMT4">
                  <p:embed/>
                </p:oleObj>
              </mc:Choice>
              <mc:Fallback>
                <p:oleObj name="Equation" r:id="rId3" imgW="63487300" imgH="81915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933825"/>
                        <a:ext cx="2755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62448B42-0D2C-0173-5153-E2D631802251}"/>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27D64B1F-0C1E-154B-9278-EEE2EB4964C2}"/>
              </a:ext>
            </a:extLst>
          </p:cNvPr>
          <p:cNvSpPr>
            <a:spLocks noGrp="1"/>
          </p:cNvSpPr>
          <p:nvPr>
            <p:ph type="sldNum" sz="quarter" idx="11"/>
          </p:nvPr>
        </p:nvSpPr>
        <p:spPr/>
        <p:txBody>
          <a:bodyPr/>
          <a:lstStyle/>
          <a:p>
            <a:pPr>
              <a:defRPr/>
            </a:pPr>
            <a:fld id="{5DAF9CE1-3389-4D43-A352-76EA0A76348C}" type="slidenum">
              <a:rPr lang="en-US" altLang="zh-TW" smtClean="0"/>
              <a:pPr>
                <a:defRPr/>
              </a:pPr>
              <a:t>17</a:t>
            </a:fld>
            <a:endParaRPr lang="en-US" altLang="zh-TW"/>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3D8478CB-A7BC-81BD-D603-12CEC161630F}"/>
              </a:ext>
            </a:extLst>
          </p:cNvPr>
          <p:cNvSpPr>
            <a:spLocks noGrp="1" noChangeArrowheads="1"/>
          </p:cNvSpPr>
          <p:nvPr>
            <p:ph type="title"/>
          </p:nvPr>
        </p:nvSpPr>
        <p:spPr>
          <a:xfrm>
            <a:off x="1524000" y="381000"/>
            <a:ext cx="6648450" cy="1176338"/>
          </a:xfrm>
        </p:spPr>
        <p:txBody>
          <a:bodyPr/>
          <a:lstStyle/>
          <a:p>
            <a:r>
              <a:rPr lang="en-US" altLang="zh-TW" sz="3200"/>
              <a:t>Investor Psychology and Bandwagon Effects</a:t>
            </a:r>
          </a:p>
        </p:txBody>
      </p:sp>
      <p:sp>
        <p:nvSpPr>
          <p:cNvPr id="57346" name="Content Placeholder 2">
            <a:extLst>
              <a:ext uri="{FF2B5EF4-FFF2-40B4-BE49-F238E27FC236}">
                <a16:creationId xmlns:a16="http://schemas.microsoft.com/office/drawing/2014/main" id="{D7008259-EF8D-EF1E-B13A-F3F5EC76F412}"/>
              </a:ext>
            </a:extLst>
          </p:cNvPr>
          <p:cNvSpPr>
            <a:spLocks noGrp="1" noChangeArrowheads="1"/>
          </p:cNvSpPr>
          <p:nvPr>
            <p:ph idx="1"/>
          </p:nvPr>
        </p:nvSpPr>
        <p:spPr/>
        <p:txBody>
          <a:bodyPr/>
          <a:lstStyle/>
          <a:p>
            <a:pPr lvl="1"/>
            <a:r>
              <a:rPr lang="en-US" altLang="zh-TW"/>
              <a:t>Bandwagon effect occurs when expectations on the part of traders turn into self-fulfilling prophecies, and traders join the bandwagon and move exchange rates based on group expectations.</a:t>
            </a:r>
          </a:p>
          <a:p>
            <a:pPr lvl="2"/>
            <a:r>
              <a:rPr lang="en-US" altLang="zh-TW"/>
              <a:t>Government intervention can prevent bandwagon from starting but is not always effective.</a:t>
            </a:r>
          </a:p>
          <a:p>
            <a:pPr lvl="1"/>
            <a:r>
              <a:rPr lang="en-US" altLang="zh-TW"/>
              <a:t>Investor psychology is influenced by political factors and microeconomic events.</a:t>
            </a:r>
          </a:p>
          <a:p>
            <a:pPr lvl="1"/>
            <a:endParaRPr lang="en-US" altLang="zh-TW"/>
          </a:p>
        </p:txBody>
      </p:sp>
      <p:sp>
        <p:nvSpPr>
          <p:cNvPr id="2" name="Footer Placeholder 1">
            <a:extLst>
              <a:ext uri="{FF2B5EF4-FFF2-40B4-BE49-F238E27FC236}">
                <a16:creationId xmlns:a16="http://schemas.microsoft.com/office/drawing/2014/main" id="{93A8087B-DF34-E942-8BF9-78C581E77564}"/>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505D65DD-9D25-C475-46A5-F94F299A4DEC}"/>
              </a:ext>
            </a:extLst>
          </p:cNvPr>
          <p:cNvSpPr>
            <a:spLocks noGrp="1"/>
          </p:cNvSpPr>
          <p:nvPr>
            <p:ph type="sldNum" sz="quarter" idx="11"/>
          </p:nvPr>
        </p:nvSpPr>
        <p:spPr/>
        <p:txBody>
          <a:bodyPr/>
          <a:lstStyle/>
          <a:p>
            <a:pPr>
              <a:defRPr/>
            </a:pPr>
            <a:fld id="{5DAF9CE1-3389-4D43-A352-76EA0A76348C}" type="slidenum">
              <a:rPr lang="en-US" altLang="zh-TW" smtClean="0"/>
              <a:pPr>
                <a:defRPr/>
              </a:pPr>
              <a:t>18</a:t>
            </a:fld>
            <a:endParaRPr lang="en-US" altLang="zh-TW"/>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86D8E7F9-2D90-AE3E-E656-D0063B91D010}"/>
              </a:ext>
            </a:extLst>
          </p:cNvPr>
          <p:cNvSpPr>
            <a:spLocks noGrp="1" noChangeArrowheads="1"/>
          </p:cNvSpPr>
          <p:nvPr>
            <p:ph type="title"/>
          </p:nvPr>
        </p:nvSpPr>
        <p:spPr/>
        <p:txBody>
          <a:bodyPr/>
          <a:lstStyle/>
          <a:p>
            <a:r>
              <a:rPr lang="en-US" altLang="en-US" sz="3200"/>
              <a:t>Summary of Exchange Rate Theories</a:t>
            </a:r>
          </a:p>
        </p:txBody>
      </p:sp>
      <p:sp>
        <p:nvSpPr>
          <p:cNvPr id="59394" name="Content Placeholder 2">
            <a:extLst>
              <a:ext uri="{FF2B5EF4-FFF2-40B4-BE49-F238E27FC236}">
                <a16:creationId xmlns:a16="http://schemas.microsoft.com/office/drawing/2014/main" id="{4F1CFA5F-C4DF-5009-45A6-C59F205BCC92}"/>
              </a:ext>
            </a:extLst>
          </p:cNvPr>
          <p:cNvSpPr>
            <a:spLocks noGrp="1" noChangeArrowheads="1"/>
          </p:cNvSpPr>
          <p:nvPr>
            <p:ph idx="1"/>
          </p:nvPr>
        </p:nvSpPr>
        <p:spPr/>
        <p:txBody>
          <a:bodyPr/>
          <a:lstStyle/>
          <a:p>
            <a:pPr lvl="1"/>
            <a:r>
              <a:rPr lang="en-US" altLang="en-US"/>
              <a:t>Relative monetary growth, relative inflation rates, and nominal interest rate differentials are all moderately good predictors of long-run changes in exchange rates.</a:t>
            </a:r>
          </a:p>
          <a:p>
            <a:pPr lvl="2"/>
            <a:r>
              <a:rPr lang="en-US" altLang="en-US"/>
              <a:t>These factors are poor predictors of short-run changes.</a:t>
            </a:r>
          </a:p>
          <a:p>
            <a:pPr lvl="1"/>
            <a:r>
              <a:rPr lang="en-US" altLang="zh-TW"/>
              <a:t>So, international businesses should pay attention to countries’ differing monetary growth, inflation, and interest rates.</a:t>
            </a:r>
          </a:p>
          <a:p>
            <a:pPr lvl="1"/>
            <a:endParaRPr lang="en-US" altLang="zh-TW"/>
          </a:p>
        </p:txBody>
      </p:sp>
      <p:sp>
        <p:nvSpPr>
          <p:cNvPr id="2" name="Footer Placeholder 1">
            <a:extLst>
              <a:ext uri="{FF2B5EF4-FFF2-40B4-BE49-F238E27FC236}">
                <a16:creationId xmlns:a16="http://schemas.microsoft.com/office/drawing/2014/main" id="{6CC7D26F-0780-95AB-B02B-6C0DDEE07100}"/>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53485D6B-09B0-DFE2-B57C-59B64F294F9E}"/>
              </a:ext>
            </a:extLst>
          </p:cNvPr>
          <p:cNvSpPr>
            <a:spLocks noGrp="1"/>
          </p:cNvSpPr>
          <p:nvPr>
            <p:ph type="sldNum" sz="quarter" idx="11"/>
          </p:nvPr>
        </p:nvSpPr>
        <p:spPr/>
        <p:txBody>
          <a:bodyPr/>
          <a:lstStyle/>
          <a:p>
            <a:pPr>
              <a:defRPr/>
            </a:pPr>
            <a:fld id="{5DAF9CE1-3389-4D43-A352-76EA0A76348C}" type="slidenum">
              <a:rPr lang="en-US" altLang="zh-TW" smtClean="0"/>
              <a:pPr>
                <a:defRPr/>
              </a:pPr>
              <a:t>19</a:t>
            </a:fld>
            <a:endParaRPr lang="en-US" altLang="zh-TW"/>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A8EF3661-A9ED-EBD0-73B3-DF8A7BEB864E}"/>
              </a:ext>
            </a:extLst>
          </p:cNvPr>
          <p:cNvSpPr>
            <a:spLocks noGrp="1" noChangeArrowheads="1"/>
          </p:cNvSpPr>
          <p:nvPr>
            <p:ph type="title"/>
          </p:nvPr>
        </p:nvSpPr>
        <p:spPr/>
        <p:txBody>
          <a:bodyPr/>
          <a:lstStyle/>
          <a:p>
            <a:r>
              <a:rPr lang="en-US" altLang="zh-TW"/>
              <a:t>Opening Case</a:t>
            </a:r>
          </a:p>
        </p:txBody>
      </p:sp>
      <p:sp>
        <p:nvSpPr>
          <p:cNvPr id="26626" name="Content Placeholder 2">
            <a:extLst>
              <a:ext uri="{FF2B5EF4-FFF2-40B4-BE49-F238E27FC236}">
                <a16:creationId xmlns:a16="http://schemas.microsoft.com/office/drawing/2014/main" id="{EF6BF211-A2E9-744D-71E9-73070C3F606E}"/>
              </a:ext>
            </a:extLst>
          </p:cNvPr>
          <p:cNvSpPr>
            <a:spLocks noGrp="1" noChangeArrowheads="1"/>
          </p:cNvSpPr>
          <p:nvPr>
            <p:ph idx="1"/>
          </p:nvPr>
        </p:nvSpPr>
        <p:spPr>
          <a:xfrm>
            <a:off x="539750" y="1781175"/>
            <a:ext cx="6192838" cy="4095750"/>
          </a:xfrm>
        </p:spPr>
        <p:txBody>
          <a:bodyPr/>
          <a:lstStyle/>
          <a:p>
            <a:r>
              <a:rPr lang="en-US" altLang="zh-TW" sz="2000"/>
              <a:t>Exchange Rates and the Profitability of Korean Airlines</a:t>
            </a:r>
          </a:p>
          <a:p>
            <a:pPr lvl="1"/>
            <a:r>
              <a:rPr lang="en-US" altLang="zh-TW" sz="1800"/>
              <a:t>South Korea’s two major airlines hit by significant foreign exchange losses from the weakness of Korean won against U.S. dollar (2019).</a:t>
            </a:r>
          </a:p>
          <a:p>
            <a:pPr lvl="2"/>
            <a:r>
              <a:rPr lang="en-US" altLang="zh-TW" sz="1600"/>
              <a:t>Jet fuel is priced in U.S. dollars.</a:t>
            </a:r>
          </a:p>
          <a:p>
            <a:pPr lvl="2"/>
            <a:r>
              <a:rPr lang="en-US" altLang="zh-TW" sz="1600"/>
              <a:t>Both airlines took on dollar-denominated debt to finance their purchase of jet aircraft.</a:t>
            </a:r>
          </a:p>
          <a:p>
            <a:r>
              <a:rPr lang="en-US" altLang="zh-TW" sz="2000"/>
              <a:t>Decline in the won driven by economic uncertainty, increased demand for dollars.</a:t>
            </a:r>
          </a:p>
          <a:p>
            <a:r>
              <a:rPr lang="en-US" altLang="zh-TW" sz="2000"/>
              <a:t>Global pandemic adds to economic uncertainty and supply chain disruptions.</a:t>
            </a:r>
          </a:p>
          <a:p>
            <a:endParaRPr lang="en-US" altLang="zh-TW" sz="2000"/>
          </a:p>
        </p:txBody>
      </p:sp>
      <p:sp>
        <p:nvSpPr>
          <p:cNvPr id="11" name="Text Placeholder 10">
            <a:extLst>
              <a:ext uri="{FF2B5EF4-FFF2-40B4-BE49-F238E27FC236}">
                <a16:creationId xmlns:a16="http://schemas.microsoft.com/office/drawing/2014/main" id="{9447B047-C944-9EE2-5B8C-C06C96BC73A5}"/>
              </a:ext>
            </a:extLst>
          </p:cNvPr>
          <p:cNvSpPr>
            <a:spLocks noGrp="1"/>
          </p:cNvSpPr>
          <p:nvPr>
            <p:ph type="body" sz="quarter" idx="4294967295"/>
          </p:nvPr>
        </p:nvSpPr>
        <p:spPr>
          <a:xfrm>
            <a:off x="6985000" y="4908550"/>
            <a:ext cx="1727200" cy="312738"/>
          </a:xfrm>
        </p:spPr>
        <p:txBody>
          <a:bodyPr/>
          <a:lstStyle/>
          <a:p>
            <a:pPr marL="0" indent="0">
              <a:buFont typeface="Wingdings" pitchFamily="2" charset="2"/>
              <a:buNone/>
              <a:defRPr/>
            </a:pPr>
            <a:r>
              <a:rPr lang="en-US" sz="1050" dirty="0">
                <a:solidFill>
                  <a:schemeClr val="tx1"/>
                </a:solidFill>
              </a:rPr>
              <a:t>viper-zero/Shutterstock</a:t>
            </a:r>
          </a:p>
        </p:txBody>
      </p:sp>
      <p:pic>
        <p:nvPicPr>
          <p:cNvPr id="26628" name="Picture 5" descr="An aircraft with the logo of Korean Air takes off on runway.">
            <a:extLst>
              <a:ext uri="{FF2B5EF4-FFF2-40B4-BE49-F238E27FC236}">
                <a16:creationId xmlns:a16="http://schemas.microsoft.com/office/drawing/2014/main" id="{505A4457-6E57-C8AB-35B1-F648F446BF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141663"/>
            <a:ext cx="25923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Footer Placeholder 1">
            <a:extLst>
              <a:ext uri="{FF2B5EF4-FFF2-40B4-BE49-F238E27FC236}">
                <a16:creationId xmlns:a16="http://schemas.microsoft.com/office/drawing/2014/main" id="{D735944D-73CA-5870-CC57-1A088B90491F}"/>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26630" name="Slide Number Placeholder 2">
            <a:extLst>
              <a:ext uri="{FF2B5EF4-FFF2-40B4-BE49-F238E27FC236}">
                <a16:creationId xmlns:a16="http://schemas.microsoft.com/office/drawing/2014/main" id="{9F826A08-FCD4-9B9B-5E72-2C38BECB0279}"/>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9740CE8-65E5-CC41-9B9C-1097D67F1FBA}" type="slidenum">
              <a:rPr lang="en-US" altLang="zh-TW" sz="1400">
                <a:solidFill>
                  <a:srgbClr val="333399"/>
                </a:solidFill>
              </a:rPr>
              <a:pPr/>
              <a:t>2</a:t>
            </a:fld>
            <a:endParaRPr lang="en-US" altLang="zh-TW" sz="1400">
              <a:solidFill>
                <a:srgbClr val="333399"/>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2971B494-62FA-7FDC-3E29-9F2054234D7C}"/>
              </a:ext>
            </a:extLst>
          </p:cNvPr>
          <p:cNvSpPr>
            <a:spLocks noGrp="1" noChangeArrowheads="1"/>
          </p:cNvSpPr>
          <p:nvPr>
            <p:ph type="title"/>
          </p:nvPr>
        </p:nvSpPr>
        <p:spPr/>
        <p:txBody>
          <a:bodyPr/>
          <a:lstStyle/>
          <a:p>
            <a:r>
              <a:rPr lang="en-US" altLang="zh-TW" sz="3200" dirty="0"/>
              <a:t>Exchange Rate Forecasting</a:t>
            </a:r>
            <a:endParaRPr lang="en-US" altLang="zh-TW" sz="3200" baseline="-25000" dirty="0"/>
          </a:p>
        </p:txBody>
      </p:sp>
      <p:sp>
        <p:nvSpPr>
          <p:cNvPr id="54275" name="Content Placeholder 2">
            <a:extLst>
              <a:ext uri="{FF2B5EF4-FFF2-40B4-BE49-F238E27FC236}">
                <a16:creationId xmlns:a16="http://schemas.microsoft.com/office/drawing/2014/main" id="{3D0D4E7C-A4FE-7196-6CC4-4DC949FA69F4}"/>
              </a:ext>
            </a:extLst>
          </p:cNvPr>
          <p:cNvSpPr>
            <a:spLocks noGrp="1"/>
          </p:cNvSpPr>
          <p:nvPr>
            <p:ph idx="1"/>
          </p:nvPr>
        </p:nvSpPr>
        <p:spPr>
          <a:xfrm>
            <a:off x="685800" y="1628775"/>
            <a:ext cx="7772400" cy="4114800"/>
          </a:xfrm>
        </p:spPr>
        <p:txBody>
          <a:bodyPr/>
          <a:lstStyle/>
          <a:p>
            <a:pPr>
              <a:defRPr/>
            </a:pPr>
            <a:r>
              <a:rPr lang="en-US" altLang="zh-TW" sz="2400" dirty="0"/>
              <a:t>The Efficient Market School</a:t>
            </a:r>
          </a:p>
          <a:p>
            <a:pPr lvl="1">
              <a:defRPr/>
            </a:pPr>
            <a:r>
              <a:rPr lang="en-US" altLang="zh-TW" sz="2000" dirty="0"/>
              <a:t>Efficient market is one in which prices reflect all available information.</a:t>
            </a:r>
          </a:p>
          <a:p>
            <a:pPr lvl="1">
              <a:defRPr/>
            </a:pPr>
            <a:r>
              <a:rPr lang="en-US" altLang="zh-TW" sz="2000" dirty="0"/>
              <a:t>Forward exchange rates are the best predictors of future spot exchange rates.</a:t>
            </a:r>
          </a:p>
          <a:p>
            <a:pPr lvl="1">
              <a:defRPr/>
            </a:pPr>
            <a:r>
              <a:rPr lang="en-US" altLang="zh-TW" sz="2000" dirty="0"/>
              <a:t>Investing in forecasting services is a waste of money.</a:t>
            </a:r>
          </a:p>
          <a:p>
            <a:pPr>
              <a:defRPr/>
            </a:pPr>
            <a:r>
              <a:rPr lang="en-US" altLang="zh-TW" sz="2400" dirty="0"/>
              <a:t>The Inefficient Market School</a:t>
            </a:r>
          </a:p>
          <a:p>
            <a:pPr lvl="1">
              <a:defRPr/>
            </a:pPr>
            <a:r>
              <a:rPr lang="en-US" altLang="zh-TW" sz="2000" dirty="0"/>
              <a:t>Inefficient market is one in which prices do not reflect all available information.</a:t>
            </a:r>
          </a:p>
          <a:p>
            <a:pPr lvl="1">
              <a:defRPr/>
            </a:pPr>
            <a:r>
              <a:rPr lang="en-US" altLang="en-US" sz="2000" dirty="0"/>
              <a:t>Forward exchange rates are not the best predictors of future spot exchange rates.</a:t>
            </a:r>
            <a:endParaRPr lang="en-US" altLang="zh-TW" sz="2000" dirty="0"/>
          </a:p>
          <a:p>
            <a:pPr lvl="1">
              <a:defRPr/>
            </a:pPr>
            <a:r>
              <a:rPr lang="en-US" altLang="zh-TW" sz="2000" dirty="0"/>
              <a:t>Companies should invest in forecasting services.</a:t>
            </a:r>
          </a:p>
          <a:p>
            <a:pPr marL="0" indent="0">
              <a:buFont typeface="Wingdings" pitchFamily="2" charset="2"/>
              <a:buNone/>
              <a:defRPr/>
            </a:pPr>
            <a:endParaRPr lang="en-US" altLang="zh-TW" sz="2400" dirty="0"/>
          </a:p>
        </p:txBody>
      </p:sp>
      <p:sp>
        <p:nvSpPr>
          <p:cNvPr id="61443" name="Slide Number Placeholder 1">
            <a:extLst>
              <a:ext uri="{FF2B5EF4-FFF2-40B4-BE49-F238E27FC236}">
                <a16:creationId xmlns:a16="http://schemas.microsoft.com/office/drawing/2014/main" id="{63DF1E45-9C0C-0D52-2EB0-F6772FED8A09}"/>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F6A837B-43CB-C84E-A241-AAAE6AB3A5BD}" type="slidenum">
              <a:rPr lang="en-US" altLang="zh-TW" sz="1400">
                <a:solidFill>
                  <a:srgbClr val="333399"/>
                </a:solidFill>
              </a:rPr>
              <a:pPr/>
              <a:t>20</a:t>
            </a:fld>
            <a:endParaRPr lang="en-US" altLang="zh-TW" sz="1400">
              <a:solidFill>
                <a:srgbClr val="333399"/>
              </a:solidFill>
            </a:endParaRPr>
          </a:p>
        </p:txBody>
      </p:sp>
      <p:sp>
        <p:nvSpPr>
          <p:cNvPr id="2" name="Footer Placeholder 1">
            <a:extLst>
              <a:ext uri="{FF2B5EF4-FFF2-40B4-BE49-F238E27FC236}">
                <a16:creationId xmlns:a16="http://schemas.microsoft.com/office/drawing/2014/main" id="{8502105D-26EE-3A9F-7D23-F0708F4758AE}"/>
              </a:ext>
            </a:extLst>
          </p:cNvPr>
          <p:cNvSpPr>
            <a:spLocks noGrp="1"/>
          </p:cNvSpPr>
          <p:nvPr>
            <p:ph type="ftr" sz="quarter" idx="10"/>
          </p:nvPr>
        </p:nvSpPr>
        <p:spPr/>
        <p:txBody>
          <a:bodyPr/>
          <a:lstStyle/>
          <a:p>
            <a:pPr>
              <a:defRPr/>
            </a:pPr>
            <a:r>
              <a:rPr lang="en-US" altLang="zh-TW"/>
              <a:t>CYCU— Prof CK Farn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50E0435E-EE23-7705-972A-D1C59D4E9DDD}"/>
              </a:ext>
            </a:extLst>
          </p:cNvPr>
          <p:cNvSpPr>
            <a:spLocks noGrp="1" noChangeArrowheads="1"/>
          </p:cNvSpPr>
          <p:nvPr>
            <p:ph type="title"/>
          </p:nvPr>
        </p:nvSpPr>
        <p:spPr/>
        <p:txBody>
          <a:bodyPr/>
          <a:lstStyle/>
          <a:p>
            <a:r>
              <a:rPr lang="en-US" altLang="en-US" sz="3200" dirty="0"/>
              <a:t>Approaches to Forex Forecasting</a:t>
            </a:r>
          </a:p>
        </p:txBody>
      </p:sp>
      <p:sp>
        <p:nvSpPr>
          <p:cNvPr id="63490" name="Content Placeholder 2">
            <a:extLst>
              <a:ext uri="{FF2B5EF4-FFF2-40B4-BE49-F238E27FC236}">
                <a16:creationId xmlns:a16="http://schemas.microsoft.com/office/drawing/2014/main" id="{71CD8CE3-6D38-F78D-F916-F51B59114C9F}"/>
              </a:ext>
            </a:extLst>
          </p:cNvPr>
          <p:cNvSpPr>
            <a:spLocks noGrp="1" noChangeArrowheads="1"/>
          </p:cNvSpPr>
          <p:nvPr>
            <p:ph idx="1"/>
          </p:nvPr>
        </p:nvSpPr>
        <p:spPr/>
        <p:txBody>
          <a:bodyPr/>
          <a:lstStyle/>
          <a:p>
            <a:r>
              <a:rPr lang="en-US" altLang="en-US" dirty="0"/>
              <a:t>Fundamental analysis.</a:t>
            </a:r>
          </a:p>
          <a:p>
            <a:pPr lvl="1"/>
            <a:r>
              <a:rPr lang="en-US" altLang="zh-TW" dirty="0"/>
              <a:t>Draws upon economic factors like interest rates, monetary policy, inflation rates, or balance of payments information to predict exchange rates.</a:t>
            </a:r>
          </a:p>
          <a:p>
            <a:r>
              <a:rPr lang="en-US" altLang="en-US" dirty="0"/>
              <a:t>Technical analysis.</a:t>
            </a:r>
          </a:p>
          <a:p>
            <a:pPr lvl="1"/>
            <a:r>
              <a:rPr lang="en-US" altLang="zh-TW" dirty="0"/>
              <a:t>Uses price and volume data to determine past trends that are expected to continue.</a:t>
            </a:r>
          </a:p>
          <a:p>
            <a:pPr lvl="1"/>
            <a:r>
              <a:rPr lang="en-US" altLang="zh-TW" dirty="0"/>
              <a:t>Many economists are skeptical of technical analysis.</a:t>
            </a:r>
          </a:p>
          <a:p>
            <a:pPr lvl="1"/>
            <a:endParaRPr lang="en-US" altLang="en-US" dirty="0"/>
          </a:p>
          <a:p>
            <a:pPr lvl="1"/>
            <a:endParaRPr lang="en-US" altLang="zh-TW" dirty="0"/>
          </a:p>
          <a:p>
            <a:pPr lvl="1"/>
            <a:endParaRPr lang="en-US" altLang="zh-TW" dirty="0"/>
          </a:p>
        </p:txBody>
      </p:sp>
      <p:sp>
        <p:nvSpPr>
          <p:cNvPr id="5" name="Footer Placeholder 4">
            <a:extLst>
              <a:ext uri="{FF2B5EF4-FFF2-40B4-BE49-F238E27FC236}">
                <a16:creationId xmlns:a16="http://schemas.microsoft.com/office/drawing/2014/main" id="{B29214A3-D577-93A8-5E58-DD273891AF21}"/>
              </a:ext>
            </a:extLst>
          </p:cNvPr>
          <p:cNvSpPr>
            <a:spLocks noGrp="1"/>
          </p:cNvSpPr>
          <p:nvPr>
            <p:ph type="ftr" sz="quarter" idx="10"/>
          </p:nvPr>
        </p:nvSpPr>
        <p:spPr/>
        <p:txBody>
          <a:bodyPr/>
          <a:lstStyle/>
          <a:p>
            <a:pPr>
              <a:defRPr/>
            </a:pPr>
            <a:r>
              <a:rPr lang="en-US" altLang="zh-TW"/>
              <a:t>CYCU— Prof CK Farn</a:t>
            </a:r>
          </a:p>
        </p:txBody>
      </p:sp>
      <p:sp>
        <p:nvSpPr>
          <p:cNvPr id="6" name="Slide Number Placeholder 5">
            <a:extLst>
              <a:ext uri="{FF2B5EF4-FFF2-40B4-BE49-F238E27FC236}">
                <a16:creationId xmlns:a16="http://schemas.microsoft.com/office/drawing/2014/main" id="{6AFE356F-5E98-F9E9-99A9-4C06FEFCA7AA}"/>
              </a:ext>
            </a:extLst>
          </p:cNvPr>
          <p:cNvSpPr>
            <a:spLocks noGrp="1"/>
          </p:cNvSpPr>
          <p:nvPr>
            <p:ph type="sldNum" sz="quarter" idx="11"/>
          </p:nvPr>
        </p:nvSpPr>
        <p:spPr/>
        <p:txBody>
          <a:bodyPr/>
          <a:lstStyle/>
          <a:p>
            <a:pPr>
              <a:defRPr/>
            </a:pPr>
            <a:fld id="{5DAF9CE1-3389-4D43-A352-76EA0A76348C}" type="slidenum">
              <a:rPr lang="en-US" altLang="zh-TW" smtClean="0"/>
              <a:pPr>
                <a:defRPr/>
              </a:pPr>
              <a:t>21</a:t>
            </a:fld>
            <a:endParaRPr lang="en-US" altLang="zh-TW"/>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D43AEEC-5242-8C28-0278-97B3DDCF23CC}"/>
              </a:ext>
            </a:extLst>
          </p:cNvPr>
          <p:cNvSpPr>
            <a:spLocks noGrp="1" noChangeArrowheads="1"/>
          </p:cNvSpPr>
          <p:nvPr>
            <p:ph type="title"/>
          </p:nvPr>
        </p:nvSpPr>
        <p:spPr/>
        <p:txBody>
          <a:bodyPr/>
          <a:lstStyle/>
          <a:p>
            <a:r>
              <a:rPr lang="en-US" altLang="zh-TW" sz="3600" dirty="0"/>
              <a:t>Currency Convertibility</a:t>
            </a:r>
          </a:p>
        </p:txBody>
      </p:sp>
      <p:sp>
        <p:nvSpPr>
          <p:cNvPr id="65538" name="Content Placeholder 2">
            <a:extLst>
              <a:ext uri="{FF2B5EF4-FFF2-40B4-BE49-F238E27FC236}">
                <a16:creationId xmlns:a16="http://schemas.microsoft.com/office/drawing/2014/main" id="{46B807C4-E31F-3A1C-459E-D64943763B09}"/>
              </a:ext>
            </a:extLst>
          </p:cNvPr>
          <p:cNvSpPr>
            <a:spLocks noGrp="1" noChangeArrowheads="1"/>
          </p:cNvSpPr>
          <p:nvPr>
            <p:ph idx="1"/>
          </p:nvPr>
        </p:nvSpPr>
        <p:spPr/>
        <p:txBody>
          <a:bodyPr/>
          <a:lstStyle/>
          <a:p>
            <a:r>
              <a:rPr lang="en-US" altLang="zh-TW" sz="2400" dirty="0"/>
              <a:t>Freely convertible</a:t>
            </a:r>
          </a:p>
          <a:p>
            <a:pPr lvl="1"/>
            <a:r>
              <a:rPr lang="en-US" altLang="zh-TW" sz="2000" dirty="0"/>
              <a:t>both residents and nonresidents can purchase unlimited amounts of foreign currency with the domestic currency.</a:t>
            </a:r>
          </a:p>
          <a:p>
            <a:r>
              <a:rPr lang="en-US" altLang="zh-TW" sz="2400" dirty="0"/>
              <a:t>Externally convertible</a:t>
            </a:r>
          </a:p>
          <a:p>
            <a:pPr lvl="1"/>
            <a:r>
              <a:rPr lang="en-US" altLang="zh-TW" sz="2000" dirty="0"/>
              <a:t>only nonresidents can convert their holdings of domestic currency into a foreign currency.</a:t>
            </a:r>
          </a:p>
          <a:p>
            <a:r>
              <a:rPr lang="en-US" altLang="zh-TW" sz="2400" dirty="0"/>
              <a:t>Nonconvertible</a:t>
            </a:r>
          </a:p>
          <a:p>
            <a:pPr lvl="1"/>
            <a:r>
              <a:rPr lang="en-US" altLang="zh-TW" sz="2000" dirty="0"/>
              <a:t>both residents and nonresidents are prohibited from converting their holdings of domestic currency into a foreign currency.</a:t>
            </a:r>
          </a:p>
        </p:txBody>
      </p:sp>
      <p:sp>
        <p:nvSpPr>
          <p:cNvPr id="65539" name="Slide Number Placeholder 1">
            <a:extLst>
              <a:ext uri="{FF2B5EF4-FFF2-40B4-BE49-F238E27FC236}">
                <a16:creationId xmlns:a16="http://schemas.microsoft.com/office/drawing/2014/main" id="{84AF8AF5-F1E0-BD7A-F4E6-6E11E5F8A8F4}"/>
              </a:ext>
            </a:extLst>
          </p:cNvPr>
          <p:cNvSpPr>
            <a:spLocks noGrp="1" noChangeArrowheads="1"/>
          </p:cNvSpPr>
          <p:nvPr>
            <p:ph type="sldNum" sz="quarter" idx="11"/>
          </p:nvPr>
        </p:nvSpPr>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3E27B39-2CA3-9F44-832F-DC986977CC2D}" type="slidenum">
              <a:rPr lang="en-US" altLang="zh-TW"/>
              <a:pPr/>
              <a:t>22</a:t>
            </a:fld>
            <a:endParaRPr lang="en-US" altLang="zh-TW"/>
          </a:p>
        </p:txBody>
      </p:sp>
      <p:sp>
        <p:nvSpPr>
          <p:cNvPr id="5" name="Footer Placeholder 4">
            <a:extLst>
              <a:ext uri="{FF2B5EF4-FFF2-40B4-BE49-F238E27FC236}">
                <a16:creationId xmlns:a16="http://schemas.microsoft.com/office/drawing/2014/main" id="{1EB1CD31-8AEC-F1AE-6997-E47A60D84667}"/>
              </a:ext>
            </a:extLst>
          </p:cNvPr>
          <p:cNvSpPr>
            <a:spLocks noGrp="1"/>
          </p:cNvSpPr>
          <p:nvPr>
            <p:ph type="ftr" sz="quarter" idx="10"/>
          </p:nvPr>
        </p:nvSpPr>
        <p:spPr/>
        <p:txBody>
          <a:bodyPr/>
          <a:lstStyle/>
          <a:p>
            <a:pPr>
              <a:defRPr/>
            </a:pPr>
            <a:r>
              <a:rPr lang="en-US" altLang="zh-TW"/>
              <a:t>CYCU— Prof CK Farn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2F521835-2C65-AFE4-6FAA-33CBB58D69E4}"/>
              </a:ext>
            </a:extLst>
          </p:cNvPr>
          <p:cNvSpPr>
            <a:spLocks noGrp="1" noChangeArrowheads="1"/>
          </p:cNvSpPr>
          <p:nvPr>
            <p:ph type="title"/>
          </p:nvPr>
        </p:nvSpPr>
        <p:spPr/>
        <p:txBody>
          <a:bodyPr/>
          <a:lstStyle/>
          <a:p>
            <a:r>
              <a:rPr lang="en-US" altLang="zh-TW" dirty="0"/>
              <a:t>Currency Convertibility </a:t>
            </a:r>
            <a:r>
              <a:rPr lang="en-US" altLang="zh-TW" baseline="-25000" dirty="0"/>
              <a:t>2</a:t>
            </a:r>
          </a:p>
        </p:txBody>
      </p:sp>
      <p:sp>
        <p:nvSpPr>
          <p:cNvPr id="67586" name="Content Placeholder 2">
            <a:extLst>
              <a:ext uri="{FF2B5EF4-FFF2-40B4-BE49-F238E27FC236}">
                <a16:creationId xmlns:a16="http://schemas.microsoft.com/office/drawing/2014/main" id="{23F54006-A355-6D19-95F0-1431BB2BCBA9}"/>
              </a:ext>
            </a:extLst>
          </p:cNvPr>
          <p:cNvSpPr>
            <a:spLocks noGrp="1" noChangeArrowheads="1"/>
          </p:cNvSpPr>
          <p:nvPr>
            <p:ph idx="1"/>
          </p:nvPr>
        </p:nvSpPr>
        <p:spPr/>
        <p:txBody>
          <a:bodyPr/>
          <a:lstStyle/>
          <a:p>
            <a:r>
              <a:rPr lang="en-US" altLang="zh-TW" sz="2400" dirty="0"/>
              <a:t>Governments limit convertibility to preserve foreign exchange reserves and prevent </a:t>
            </a:r>
            <a:r>
              <a:rPr lang="en-US" altLang="zh-TW" sz="2400" dirty="0">
                <a:solidFill>
                  <a:srgbClr val="C00000"/>
                </a:solidFill>
              </a:rPr>
              <a:t>capital flight</a:t>
            </a:r>
            <a:endParaRPr lang="en-US" altLang="zh-TW" sz="2400" dirty="0"/>
          </a:p>
          <a:p>
            <a:pPr lvl="1"/>
            <a:r>
              <a:rPr lang="en-US" altLang="zh-TW" sz="2000" dirty="0"/>
              <a:t>when residents and nonresidents rush to convert their holdings of domestic currency into a foreign currency.</a:t>
            </a:r>
          </a:p>
          <a:p>
            <a:r>
              <a:rPr lang="en-US" altLang="zh-TW" sz="2400" dirty="0"/>
              <a:t>In nonconvertible currency, firms may turn to countertrade—barter-like agreements by which goods and services can be traded for other goods and services—to facilitate international trade.</a:t>
            </a:r>
          </a:p>
        </p:txBody>
      </p:sp>
      <p:sp>
        <p:nvSpPr>
          <p:cNvPr id="5" name="Footer Placeholder 4">
            <a:extLst>
              <a:ext uri="{FF2B5EF4-FFF2-40B4-BE49-F238E27FC236}">
                <a16:creationId xmlns:a16="http://schemas.microsoft.com/office/drawing/2014/main" id="{829312A3-C9DB-9704-DFAA-DCE72D6B5A43}"/>
              </a:ext>
            </a:extLst>
          </p:cNvPr>
          <p:cNvSpPr>
            <a:spLocks noGrp="1"/>
          </p:cNvSpPr>
          <p:nvPr>
            <p:ph type="ftr" sz="quarter" idx="10"/>
          </p:nvPr>
        </p:nvSpPr>
        <p:spPr/>
        <p:txBody>
          <a:bodyPr/>
          <a:lstStyle/>
          <a:p>
            <a:pPr>
              <a:defRPr/>
            </a:pPr>
            <a:r>
              <a:rPr lang="en-US" altLang="zh-TW"/>
              <a:t>CYCU— Prof CK Farn</a:t>
            </a:r>
          </a:p>
        </p:txBody>
      </p:sp>
      <p:sp>
        <p:nvSpPr>
          <p:cNvPr id="6" name="Slide Number Placeholder 5">
            <a:extLst>
              <a:ext uri="{FF2B5EF4-FFF2-40B4-BE49-F238E27FC236}">
                <a16:creationId xmlns:a16="http://schemas.microsoft.com/office/drawing/2014/main" id="{0EF1086F-77DA-7305-1E92-7646ED2D88B2}"/>
              </a:ext>
            </a:extLst>
          </p:cNvPr>
          <p:cNvSpPr>
            <a:spLocks noGrp="1"/>
          </p:cNvSpPr>
          <p:nvPr>
            <p:ph type="sldNum" sz="quarter" idx="11"/>
          </p:nvPr>
        </p:nvSpPr>
        <p:spPr/>
        <p:txBody>
          <a:bodyPr/>
          <a:lstStyle/>
          <a:p>
            <a:pPr>
              <a:defRPr/>
            </a:pPr>
            <a:fld id="{5DAF9CE1-3389-4D43-A352-76EA0A76348C}" type="slidenum">
              <a:rPr lang="en-US" altLang="zh-TW" smtClean="0"/>
              <a:pPr>
                <a:defRPr/>
              </a:pPr>
              <a:t>23</a:t>
            </a:fld>
            <a:endParaRPr lang="en-US" altLang="zh-TW"/>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CAA2-B837-81AD-AB05-B89C4C5D36FE}"/>
              </a:ext>
            </a:extLst>
          </p:cNvPr>
          <p:cNvSpPr>
            <a:spLocks noGrp="1"/>
          </p:cNvSpPr>
          <p:nvPr>
            <p:ph type="title"/>
          </p:nvPr>
        </p:nvSpPr>
        <p:spPr/>
        <p:txBody>
          <a:bodyPr/>
          <a:lstStyle/>
          <a:p>
            <a:r>
              <a:rPr lang="en-TW" dirty="0"/>
              <a:t>Assignment (team)</a:t>
            </a:r>
          </a:p>
        </p:txBody>
      </p:sp>
      <p:sp>
        <p:nvSpPr>
          <p:cNvPr id="3" name="Content Placeholder 2">
            <a:extLst>
              <a:ext uri="{FF2B5EF4-FFF2-40B4-BE49-F238E27FC236}">
                <a16:creationId xmlns:a16="http://schemas.microsoft.com/office/drawing/2014/main" id="{AC9F49AA-3B89-FDA9-2C23-FA74E55EC2C4}"/>
              </a:ext>
            </a:extLst>
          </p:cNvPr>
          <p:cNvSpPr>
            <a:spLocks noGrp="1"/>
          </p:cNvSpPr>
          <p:nvPr>
            <p:ph idx="1"/>
          </p:nvPr>
        </p:nvSpPr>
        <p:spPr/>
        <p:txBody>
          <a:bodyPr/>
          <a:lstStyle/>
          <a:p>
            <a:r>
              <a:rPr lang="en-TW" dirty="0"/>
              <a:t>The exchange rate of the US Dollars has gone through the roof in 2022, against other currencies, including but not limited to Euro, NTD and Japanese Yen.</a:t>
            </a:r>
          </a:p>
          <a:p>
            <a:r>
              <a:rPr lang="en-TW" dirty="0"/>
              <a:t>Do a study of the phenomena, and analyse the possible reasons.</a:t>
            </a:r>
          </a:p>
          <a:p>
            <a:r>
              <a:rPr lang="en-TW" dirty="0"/>
              <a:t>Prepare a ppt presentation no more than 8 pages on this topic.</a:t>
            </a:r>
          </a:p>
          <a:p>
            <a:r>
              <a:rPr lang="en-TW" dirty="0"/>
              <a:t>Due Dec. 16</a:t>
            </a:r>
          </a:p>
        </p:txBody>
      </p:sp>
      <p:sp>
        <p:nvSpPr>
          <p:cNvPr id="4" name="Footer Placeholder 3">
            <a:extLst>
              <a:ext uri="{FF2B5EF4-FFF2-40B4-BE49-F238E27FC236}">
                <a16:creationId xmlns:a16="http://schemas.microsoft.com/office/drawing/2014/main" id="{9C9717A7-69CC-24DF-1954-E87BA537BE8E}"/>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9CFF505C-E0F6-0CA3-B124-36BE5F744341}"/>
              </a:ext>
            </a:extLst>
          </p:cNvPr>
          <p:cNvSpPr>
            <a:spLocks noGrp="1"/>
          </p:cNvSpPr>
          <p:nvPr>
            <p:ph type="sldNum" sz="quarter" idx="11"/>
          </p:nvPr>
        </p:nvSpPr>
        <p:spPr/>
        <p:txBody>
          <a:bodyPr/>
          <a:lstStyle/>
          <a:p>
            <a:pPr>
              <a:defRPr/>
            </a:pPr>
            <a:fld id="{7BDDEBC0-0E1D-4F40-9E73-E30DD182E7FD}" type="slidenum">
              <a:rPr lang="en-US" altLang="zh-TW" smtClean="0"/>
              <a:pPr>
                <a:defRPr/>
              </a:pPr>
              <a:t>24</a:t>
            </a:fld>
            <a:endParaRPr lang="en-US" altLang="zh-TW"/>
          </a:p>
        </p:txBody>
      </p:sp>
    </p:spTree>
    <p:extLst>
      <p:ext uri="{BB962C8B-B14F-4D97-AF65-F5344CB8AC3E}">
        <p14:creationId xmlns:p14="http://schemas.microsoft.com/office/powerpoint/2010/main" val="3598651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3F9ADE67-3CB7-318A-3195-176D737AE377}"/>
              </a:ext>
            </a:extLst>
          </p:cNvPr>
          <p:cNvSpPr>
            <a:spLocks noGrp="1" noChangeArrowheads="1"/>
          </p:cNvSpPr>
          <p:nvPr>
            <p:ph type="title"/>
          </p:nvPr>
        </p:nvSpPr>
        <p:spPr/>
        <p:txBody>
          <a:bodyPr/>
          <a:lstStyle/>
          <a:p>
            <a:r>
              <a:rPr lang="en-US" altLang="zh-TW"/>
              <a:t>Introduction</a:t>
            </a:r>
          </a:p>
        </p:txBody>
      </p:sp>
      <p:sp>
        <p:nvSpPr>
          <p:cNvPr id="28674" name="Content Placeholder 2">
            <a:extLst>
              <a:ext uri="{FF2B5EF4-FFF2-40B4-BE49-F238E27FC236}">
                <a16:creationId xmlns:a16="http://schemas.microsoft.com/office/drawing/2014/main" id="{14FD80E1-D2C7-62E5-90D7-E452B2CA97B1}"/>
              </a:ext>
            </a:extLst>
          </p:cNvPr>
          <p:cNvSpPr>
            <a:spLocks noGrp="1" noChangeArrowheads="1"/>
          </p:cNvSpPr>
          <p:nvPr>
            <p:ph idx="1"/>
          </p:nvPr>
        </p:nvSpPr>
        <p:spPr/>
        <p:txBody>
          <a:bodyPr/>
          <a:lstStyle/>
          <a:p>
            <a:r>
              <a:rPr lang="en-US" altLang="zh-TW"/>
              <a:t>Foreign Exchange Market</a:t>
            </a:r>
          </a:p>
          <a:p>
            <a:pPr lvl="1"/>
            <a:r>
              <a:rPr lang="en-US" altLang="zh-TW"/>
              <a:t>Market for converting the currency of one country into that of another country.</a:t>
            </a:r>
          </a:p>
          <a:p>
            <a:pPr lvl="2"/>
            <a:r>
              <a:rPr lang="en-US" altLang="zh-TW"/>
              <a:t>Can have a significant impact on the sales and profits of n enterprise.</a:t>
            </a:r>
          </a:p>
          <a:p>
            <a:pPr lvl="2"/>
            <a:r>
              <a:rPr lang="en-US" altLang="zh-TW"/>
              <a:t>Managers must understand how foreign exchange market works and its possible impact.</a:t>
            </a:r>
          </a:p>
          <a:p>
            <a:r>
              <a:rPr lang="en-US" altLang="zh-TW" b="1"/>
              <a:t>Exchange rate </a:t>
            </a:r>
            <a:r>
              <a:rPr lang="en-US" altLang="zh-TW"/>
              <a:t>is the rate at which one currency is converted into another.</a:t>
            </a:r>
          </a:p>
        </p:txBody>
      </p:sp>
      <p:sp>
        <p:nvSpPr>
          <p:cNvPr id="28675" name="Footer Placeholder 1">
            <a:extLst>
              <a:ext uri="{FF2B5EF4-FFF2-40B4-BE49-F238E27FC236}">
                <a16:creationId xmlns:a16="http://schemas.microsoft.com/office/drawing/2014/main" id="{BAEAC85A-848C-C70B-B4A0-478DEC14B828}"/>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28676" name="Slide Number Placeholder 2">
            <a:extLst>
              <a:ext uri="{FF2B5EF4-FFF2-40B4-BE49-F238E27FC236}">
                <a16:creationId xmlns:a16="http://schemas.microsoft.com/office/drawing/2014/main" id="{2C102E27-A146-3A7E-AD70-E02EAD5EF7F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42F934E-5758-5745-B9F7-4B88E9CCBCEB}" type="slidenum">
              <a:rPr lang="en-US" altLang="zh-TW" sz="1400">
                <a:solidFill>
                  <a:srgbClr val="333399"/>
                </a:solidFill>
              </a:rPr>
              <a:pPr/>
              <a:t>3</a:t>
            </a:fld>
            <a:endParaRPr lang="en-US" altLang="zh-TW" sz="1400">
              <a:solidFill>
                <a:srgbClr val="333399"/>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2">
            <a:extLst>
              <a:ext uri="{FF2B5EF4-FFF2-40B4-BE49-F238E27FC236}">
                <a16:creationId xmlns:a16="http://schemas.microsoft.com/office/drawing/2014/main" id="{FECACD25-FF7E-8AA2-83D5-B25A7AF18065}"/>
              </a:ext>
            </a:extLst>
          </p:cNvPr>
          <p:cNvSpPr>
            <a:spLocks noGrp="1" noChangeArrowheads="1"/>
          </p:cNvSpPr>
          <p:nvPr>
            <p:ph type="title"/>
          </p:nvPr>
        </p:nvSpPr>
        <p:spPr/>
        <p:txBody>
          <a:bodyPr/>
          <a:lstStyle/>
          <a:p>
            <a:r>
              <a:rPr lang="en-TW" altLang="en-TW"/>
              <a:t>Forex</a:t>
            </a:r>
          </a:p>
        </p:txBody>
      </p:sp>
      <p:sp>
        <p:nvSpPr>
          <p:cNvPr id="93186" name="Footer Placeholder 3">
            <a:extLst>
              <a:ext uri="{FF2B5EF4-FFF2-40B4-BE49-F238E27FC236}">
                <a16:creationId xmlns:a16="http://schemas.microsoft.com/office/drawing/2014/main" id="{F670D088-87AF-1787-D438-C52C55304644}"/>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rPr>
              <a:t>CYCU— Prof CK Farn</a:t>
            </a:r>
          </a:p>
        </p:txBody>
      </p:sp>
      <p:sp>
        <p:nvSpPr>
          <p:cNvPr id="93187" name="Slide Number Placeholder 4">
            <a:extLst>
              <a:ext uri="{FF2B5EF4-FFF2-40B4-BE49-F238E27FC236}">
                <a16:creationId xmlns:a16="http://schemas.microsoft.com/office/drawing/2014/main" id="{C4DA85D8-494B-5514-1F1D-5CE3A438439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7214728-FCE0-7F4A-A8DE-076426666CC9}" type="slidenum">
              <a:rPr lang="en-US" altLang="zh-TW" sz="1400">
                <a:solidFill>
                  <a:srgbClr val="333399"/>
                </a:solidFill>
              </a:rPr>
              <a:pPr/>
              <a:t>4</a:t>
            </a:fld>
            <a:endParaRPr lang="en-US" altLang="zh-TW" sz="1400">
              <a:solidFill>
                <a:srgbClr val="333399"/>
              </a:solidFill>
            </a:endParaRPr>
          </a:p>
        </p:txBody>
      </p:sp>
      <p:pic>
        <p:nvPicPr>
          <p:cNvPr id="93188" name="Picture 6">
            <a:extLst>
              <a:ext uri="{FF2B5EF4-FFF2-40B4-BE49-F238E27FC236}">
                <a16:creationId xmlns:a16="http://schemas.microsoft.com/office/drawing/2014/main" id="{6A72EB90-4D6F-260B-5C9E-9D048DA84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025" y="260350"/>
            <a:ext cx="29908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5900DFC-58AA-CA60-DDBD-D01336FD948D}"/>
              </a:ext>
            </a:extLst>
          </p:cNvPr>
          <p:cNvSpPr>
            <a:spLocks noGrp="1" noChangeArrowheads="1"/>
          </p:cNvSpPr>
          <p:nvPr>
            <p:ph type="title"/>
          </p:nvPr>
        </p:nvSpPr>
        <p:spPr/>
        <p:txBody>
          <a:bodyPr/>
          <a:lstStyle/>
          <a:p>
            <a:r>
              <a:rPr lang="en-US" altLang="zh-TW" sz="3200"/>
              <a:t>The Functions of the Foreign Exchange Market </a:t>
            </a:r>
            <a:r>
              <a:rPr lang="en-US" altLang="zh-TW" sz="3200" baseline="-25000"/>
              <a:t>1</a:t>
            </a:r>
          </a:p>
        </p:txBody>
      </p:sp>
      <p:sp>
        <p:nvSpPr>
          <p:cNvPr id="30722" name="Content Placeholder 2">
            <a:extLst>
              <a:ext uri="{FF2B5EF4-FFF2-40B4-BE49-F238E27FC236}">
                <a16:creationId xmlns:a16="http://schemas.microsoft.com/office/drawing/2014/main" id="{B7C87DC2-346B-025A-2D94-4108F09DAC76}"/>
              </a:ext>
            </a:extLst>
          </p:cNvPr>
          <p:cNvSpPr>
            <a:spLocks noGrp="1" noChangeArrowheads="1"/>
          </p:cNvSpPr>
          <p:nvPr>
            <p:ph idx="1"/>
          </p:nvPr>
        </p:nvSpPr>
        <p:spPr/>
        <p:txBody>
          <a:bodyPr/>
          <a:lstStyle/>
          <a:p>
            <a:r>
              <a:rPr lang="en-US" altLang="zh-TW"/>
              <a:t>Two Functions</a:t>
            </a:r>
          </a:p>
          <a:p>
            <a:pPr marL="1120775" lvl="1" indent="-457200">
              <a:buFont typeface="Arial" panose="020B0604020202020204" pitchFamily="34" charset="0"/>
              <a:buAutoNum type="arabicPeriod"/>
            </a:pPr>
            <a:r>
              <a:rPr lang="en-US" altLang="zh-TW"/>
              <a:t>Enables conversion of the currency of one country into the currency of another.</a:t>
            </a:r>
          </a:p>
          <a:p>
            <a:pPr marL="1120775" lvl="1" indent="-457200">
              <a:buFont typeface="Arial" panose="020B0604020202020204" pitchFamily="34" charset="0"/>
              <a:buAutoNum type="arabicPeriod"/>
            </a:pPr>
            <a:r>
              <a:rPr lang="en-US" altLang="zh-TW"/>
              <a:t>Provides some insurance against foreign exchange risk—the adverse consequences of unpredictable changes in exchange rates.</a:t>
            </a:r>
          </a:p>
        </p:txBody>
      </p:sp>
      <p:sp>
        <p:nvSpPr>
          <p:cNvPr id="30723" name="Footer Placeholder 1">
            <a:extLst>
              <a:ext uri="{FF2B5EF4-FFF2-40B4-BE49-F238E27FC236}">
                <a16:creationId xmlns:a16="http://schemas.microsoft.com/office/drawing/2014/main" id="{59E34905-AC18-0E29-14C3-500539166301}"/>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0724" name="Slide Number Placeholder 2">
            <a:extLst>
              <a:ext uri="{FF2B5EF4-FFF2-40B4-BE49-F238E27FC236}">
                <a16:creationId xmlns:a16="http://schemas.microsoft.com/office/drawing/2014/main" id="{31E994D0-B5A1-4DAF-8DA1-F4D691AFC826}"/>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732A164-B698-A648-A3DB-3CC7F91D96F2}" type="slidenum">
              <a:rPr lang="en-US" altLang="zh-TW" sz="1400">
                <a:solidFill>
                  <a:srgbClr val="333399"/>
                </a:solidFill>
              </a:rPr>
              <a:pPr/>
              <a:t>5</a:t>
            </a:fld>
            <a:endParaRPr lang="en-US" altLang="zh-TW" sz="1400">
              <a:solidFill>
                <a:srgbClr val="333399"/>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8BE68D38-4055-FD58-7088-085FD627AB19}"/>
              </a:ext>
            </a:extLst>
          </p:cNvPr>
          <p:cNvSpPr>
            <a:spLocks noGrp="1" noChangeArrowheads="1"/>
          </p:cNvSpPr>
          <p:nvPr>
            <p:ph type="title"/>
          </p:nvPr>
        </p:nvSpPr>
        <p:spPr/>
        <p:txBody>
          <a:bodyPr/>
          <a:lstStyle/>
          <a:p>
            <a:r>
              <a:rPr lang="en-US" altLang="zh-TW" sz="3200"/>
              <a:t>The Functions of the Foreign Exchange Market </a:t>
            </a:r>
            <a:r>
              <a:rPr lang="en-US" altLang="zh-TW" sz="3200" baseline="-25000"/>
              <a:t>2</a:t>
            </a:r>
          </a:p>
        </p:txBody>
      </p:sp>
      <p:sp>
        <p:nvSpPr>
          <p:cNvPr id="32770" name="Content Placeholder 2">
            <a:extLst>
              <a:ext uri="{FF2B5EF4-FFF2-40B4-BE49-F238E27FC236}">
                <a16:creationId xmlns:a16="http://schemas.microsoft.com/office/drawing/2014/main" id="{FC30DA60-7BDF-C555-5A7D-E10F7FF46593}"/>
              </a:ext>
            </a:extLst>
          </p:cNvPr>
          <p:cNvSpPr>
            <a:spLocks noGrp="1" noChangeArrowheads="1"/>
          </p:cNvSpPr>
          <p:nvPr>
            <p:ph idx="1"/>
          </p:nvPr>
        </p:nvSpPr>
        <p:spPr>
          <a:xfrm>
            <a:off x="685800" y="1844675"/>
            <a:ext cx="7772400" cy="4114800"/>
          </a:xfrm>
        </p:spPr>
        <p:txBody>
          <a:bodyPr/>
          <a:lstStyle/>
          <a:p>
            <a:r>
              <a:rPr lang="en-US" altLang="zh-TW" sz="2400"/>
              <a:t>Currency Conversion</a:t>
            </a:r>
          </a:p>
          <a:p>
            <a:pPr lvl="1"/>
            <a:r>
              <a:rPr lang="en-US" altLang="zh-TW" sz="2000"/>
              <a:t>To convert export receipts, income received from foreign investments, or income received from licensing agreements.</a:t>
            </a:r>
          </a:p>
          <a:p>
            <a:pPr lvl="1"/>
            <a:r>
              <a:rPr lang="en-US" altLang="zh-TW" sz="2000"/>
              <a:t>To pay a foreign company for products or services.</a:t>
            </a:r>
          </a:p>
          <a:p>
            <a:pPr lvl="1"/>
            <a:r>
              <a:rPr lang="en-US" altLang="zh-TW" sz="2000"/>
              <a:t>To invest spare cash for short terms in money markets.</a:t>
            </a:r>
          </a:p>
          <a:p>
            <a:pPr lvl="1"/>
            <a:r>
              <a:rPr lang="en-US" altLang="zh-TW" sz="2000"/>
              <a:t>For currency speculation: short-term movement of funds from one currency to another in hopes of profiting from shifts in exchange rates.</a:t>
            </a:r>
          </a:p>
          <a:p>
            <a:pPr lvl="2"/>
            <a:r>
              <a:rPr lang="en-US" altLang="zh-TW" sz="1800"/>
              <a:t>Carry trade borrows one currency where interest rates are low and invests these in another currency where interest rates are high.</a:t>
            </a:r>
          </a:p>
        </p:txBody>
      </p:sp>
      <p:sp>
        <p:nvSpPr>
          <p:cNvPr id="32771" name="Footer Placeholder 1">
            <a:extLst>
              <a:ext uri="{FF2B5EF4-FFF2-40B4-BE49-F238E27FC236}">
                <a16:creationId xmlns:a16="http://schemas.microsoft.com/office/drawing/2014/main" id="{4F62D0CC-A7D7-F7F7-5998-14A7860FA786}"/>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2772" name="Slide Number Placeholder 2">
            <a:extLst>
              <a:ext uri="{FF2B5EF4-FFF2-40B4-BE49-F238E27FC236}">
                <a16:creationId xmlns:a16="http://schemas.microsoft.com/office/drawing/2014/main" id="{136CADBD-44C7-7A20-9A81-EFC0CD3B709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389CD4C-303A-0D47-A43E-89AE151A12FC}" type="slidenum">
              <a:rPr lang="en-US" altLang="zh-TW" sz="1400">
                <a:solidFill>
                  <a:srgbClr val="333399"/>
                </a:solidFill>
              </a:rPr>
              <a:pPr/>
              <a:t>6</a:t>
            </a:fld>
            <a:endParaRPr lang="en-US" altLang="zh-TW" sz="1400">
              <a:solidFill>
                <a:srgbClr val="333399"/>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C93ADF62-1148-51E5-197A-EFF8F4B677BB}"/>
              </a:ext>
            </a:extLst>
          </p:cNvPr>
          <p:cNvSpPr>
            <a:spLocks noGrp="1" noChangeArrowheads="1"/>
          </p:cNvSpPr>
          <p:nvPr>
            <p:ph type="title"/>
          </p:nvPr>
        </p:nvSpPr>
        <p:spPr/>
        <p:txBody>
          <a:bodyPr/>
          <a:lstStyle/>
          <a:p>
            <a:r>
              <a:rPr lang="en-US" altLang="zh-TW"/>
              <a:t>Conversion</a:t>
            </a:r>
          </a:p>
        </p:txBody>
      </p:sp>
      <p:sp>
        <p:nvSpPr>
          <p:cNvPr id="34818" name="Content Placeholder 2">
            <a:extLst>
              <a:ext uri="{FF2B5EF4-FFF2-40B4-BE49-F238E27FC236}">
                <a16:creationId xmlns:a16="http://schemas.microsoft.com/office/drawing/2014/main" id="{6677E47C-D377-4002-1A47-D5A13FF72ED1}"/>
              </a:ext>
            </a:extLst>
          </p:cNvPr>
          <p:cNvSpPr>
            <a:spLocks noGrp="1" noChangeArrowheads="1"/>
          </p:cNvSpPr>
          <p:nvPr>
            <p:ph idx="1"/>
          </p:nvPr>
        </p:nvSpPr>
        <p:spPr>
          <a:xfrm>
            <a:off x="685800" y="1981200"/>
            <a:ext cx="4318000" cy="3824288"/>
          </a:xfrm>
        </p:spPr>
        <p:txBody>
          <a:bodyPr/>
          <a:lstStyle/>
          <a:p>
            <a:r>
              <a:rPr lang="en-US" altLang="zh-TW"/>
              <a:t>Tourists exchanging currency in Istanbul, Turkey.</a:t>
            </a:r>
          </a:p>
        </p:txBody>
      </p:sp>
      <p:sp>
        <p:nvSpPr>
          <p:cNvPr id="34819" name="Text Placeholder 6">
            <a:extLst>
              <a:ext uri="{FF2B5EF4-FFF2-40B4-BE49-F238E27FC236}">
                <a16:creationId xmlns:a16="http://schemas.microsoft.com/office/drawing/2014/main" id="{11F9A7C6-67F2-048D-062F-B7A3D251AF33}"/>
              </a:ext>
            </a:extLst>
          </p:cNvPr>
          <p:cNvSpPr>
            <a:spLocks noGrp="1" noChangeArrowheads="1"/>
          </p:cNvSpPr>
          <p:nvPr>
            <p:ph type="body" sz="quarter" idx="4294967295"/>
          </p:nvPr>
        </p:nvSpPr>
        <p:spPr>
          <a:xfrm>
            <a:off x="6884988" y="6142038"/>
            <a:ext cx="3140075" cy="327025"/>
          </a:xfrm>
        </p:spPr>
        <p:txBody>
          <a:bodyPr/>
          <a:lstStyle/>
          <a:p>
            <a:pPr marL="0" indent="0">
              <a:buFont typeface="Wingdings" pitchFamily="2" charset="2"/>
              <a:buNone/>
            </a:pPr>
            <a:r>
              <a:rPr lang="en-US" altLang="zh-TW" sz="1200"/>
              <a:t>Muratart/Shutterstock</a:t>
            </a:r>
          </a:p>
        </p:txBody>
      </p:sp>
      <p:pic>
        <p:nvPicPr>
          <p:cNvPr id="34820" name="Picture 4" descr="Two women exchange currency at a counter for currency exchange.">
            <a:extLst>
              <a:ext uri="{FF2B5EF4-FFF2-40B4-BE49-F238E27FC236}">
                <a16:creationId xmlns:a16="http://schemas.microsoft.com/office/drawing/2014/main" id="{83285E71-A1E6-B42E-92AE-5E99F58773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6725" y="1431925"/>
            <a:ext cx="29559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Footer Placeholder 1">
            <a:extLst>
              <a:ext uri="{FF2B5EF4-FFF2-40B4-BE49-F238E27FC236}">
                <a16:creationId xmlns:a16="http://schemas.microsoft.com/office/drawing/2014/main" id="{FBFC1CBD-3BBF-65C5-3D85-FADB3109E2DF}"/>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4822" name="Slide Number Placeholder 2">
            <a:extLst>
              <a:ext uri="{FF2B5EF4-FFF2-40B4-BE49-F238E27FC236}">
                <a16:creationId xmlns:a16="http://schemas.microsoft.com/office/drawing/2014/main" id="{93742141-535D-A899-8161-F7B4E2B3C883}"/>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A9E16C5-5A8B-9042-9295-4A916E9C383E}" type="slidenum">
              <a:rPr lang="en-US" altLang="zh-TW" sz="1400">
                <a:solidFill>
                  <a:srgbClr val="333399"/>
                </a:solidFill>
              </a:rPr>
              <a:pPr/>
              <a:t>7</a:t>
            </a:fld>
            <a:endParaRPr lang="en-US" altLang="zh-TW" sz="1400">
              <a:solidFill>
                <a:srgbClr val="333399"/>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F9A1A7D-30B4-E404-410D-92E2B822E90A}"/>
              </a:ext>
            </a:extLst>
          </p:cNvPr>
          <p:cNvSpPr>
            <a:spLocks noGrp="1" noChangeArrowheads="1"/>
          </p:cNvSpPr>
          <p:nvPr>
            <p:ph type="title"/>
          </p:nvPr>
        </p:nvSpPr>
        <p:spPr/>
        <p:txBody>
          <a:bodyPr/>
          <a:lstStyle/>
          <a:p>
            <a:r>
              <a:rPr lang="en-US" altLang="zh-TW" sz="3200"/>
              <a:t>The Functions of the Foreign Exchange Market </a:t>
            </a:r>
            <a:r>
              <a:rPr lang="en-US" altLang="zh-TW" sz="3200" baseline="-25000"/>
              <a:t>3</a:t>
            </a:r>
          </a:p>
        </p:txBody>
      </p:sp>
      <p:sp>
        <p:nvSpPr>
          <p:cNvPr id="3" name="Content Placeholder 2">
            <a:extLst>
              <a:ext uri="{FF2B5EF4-FFF2-40B4-BE49-F238E27FC236}">
                <a16:creationId xmlns:a16="http://schemas.microsoft.com/office/drawing/2014/main" id="{30FEEF37-3430-1B98-B411-96A2553E9538}"/>
              </a:ext>
            </a:extLst>
          </p:cNvPr>
          <p:cNvSpPr>
            <a:spLocks noGrp="1"/>
          </p:cNvSpPr>
          <p:nvPr>
            <p:ph idx="1"/>
          </p:nvPr>
        </p:nvSpPr>
        <p:spPr/>
        <p:txBody>
          <a:bodyPr/>
          <a:lstStyle/>
          <a:p>
            <a:pPr>
              <a:defRPr/>
            </a:pPr>
            <a:r>
              <a:rPr lang="en-US" dirty="0"/>
              <a:t>Insuring against Foreign Exchange Risk</a:t>
            </a:r>
          </a:p>
          <a:p>
            <a:pPr>
              <a:defRPr/>
            </a:pPr>
            <a:r>
              <a:rPr lang="en-US" dirty="0"/>
              <a:t>The foreign exchange market can provide insurance against foreign exchange risk.</a:t>
            </a:r>
          </a:p>
          <a:p>
            <a:pPr>
              <a:defRPr/>
            </a:pPr>
            <a:r>
              <a:rPr lang="en-US" dirty="0"/>
              <a:t>A firm that protects itself against foreign exchange risk is </a:t>
            </a:r>
            <a:r>
              <a:rPr lang="en-US" dirty="0">
                <a:solidFill>
                  <a:srgbClr val="FF0000"/>
                </a:solidFill>
              </a:rPr>
              <a:t>hedging</a:t>
            </a:r>
            <a:r>
              <a:rPr lang="en-US" dirty="0"/>
              <a:t>.</a:t>
            </a:r>
          </a:p>
          <a:p>
            <a:pPr>
              <a:defRPr/>
            </a:pPr>
            <a:r>
              <a:rPr lang="en-US" altLang="zh-TW" dirty="0"/>
              <a:t>The market performs this function using:</a:t>
            </a:r>
          </a:p>
          <a:p>
            <a:pPr marL="1120775" lvl="1" indent="-457200">
              <a:buFont typeface="+mj-lt"/>
              <a:buAutoNum type="arabicPeriod"/>
              <a:defRPr/>
            </a:pPr>
            <a:r>
              <a:rPr lang="en-US" altLang="zh-TW" dirty="0"/>
              <a:t>Spot exchange rates.</a:t>
            </a:r>
          </a:p>
          <a:p>
            <a:pPr marL="1120775" lvl="1" indent="-457200">
              <a:buFont typeface="+mj-lt"/>
              <a:buAutoNum type="arabicPeriod"/>
              <a:defRPr/>
            </a:pPr>
            <a:r>
              <a:rPr lang="en-US" altLang="zh-TW" dirty="0"/>
              <a:t>Forward exchange rates.</a:t>
            </a:r>
          </a:p>
          <a:p>
            <a:pPr marL="1120775" lvl="1" indent="-457200">
              <a:buFont typeface="+mj-lt"/>
              <a:buAutoNum type="arabicPeriod"/>
              <a:defRPr/>
            </a:pPr>
            <a:r>
              <a:rPr lang="en-US" altLang="zh-TW" dirty="0"/>
              <a:t>Currency swaps.</a:t>
            </a:r>
          </a:p>
          <a:p>
            <a:pPr lvl="1">
              <a:buFont typeface="Webdings" panose="05030102010509060703" pitchFamily="18" charset="2"/>
              <a:buBlip>
                <a:blip r:embed="rId3"/>
              </a:buBlip>
              <a:defRPr/>
            </a:pPr>
            <a:endParaRPr lang="en-US" altLang="zh-TW" dirty="0"/>
          </a:p>
          <a:p>
            <a:pPr>
              <a:defRPr/>
            </a:pPr>
            <a:endParaRPr lang="en-US" dirty="0"/>
          </a:p>
        </p:txBody>
      </p:sp>
      <p:sp>
        <p:nvSpPr>
          <p:cNvPr id="36867" name="Footer Placeholder 1">
            <a:extLst>
              <a:ext uri="{FF2B5EF4-FFF2-40B4-BE49-F238E27FC236}">
                <a16:creationId xmlns:a16="http://schemas.microsoft.com/office/drawing/2014/main" id="{74DED7CB-F01F-5940-3E15-7991FC18C018}"/>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6868" name="Slide Number Placeholder 3">
            <a:extLst>
              <a:ext uri="{FF2B5EF4-FFF2-40B4-BE49-F238E27FC236}">
                <a16:creationId xmlns:a16="http://schemas.microsoft.com/office/drawing/2014/main" id="{60E08109-8A49-79E5-C864-2185FCDB0B99}"/>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A52EFCD-8806-5D45-86D1-7DC5E840F1B5}" type="slidenum">
              <a:rPr lang="en-US" altLang="zh-TW" sz="1400">
                <a:solidFill>
                  <a:srgbClr val="333399"/>
                </a:solidFill>
              </a:rPr>
              <a:pPr/>
              <a:t>8</a:t>
            </a:fld>
            <a:endParaRPr lang="en-US" altLang="zh-TW" sz="1400">
              <a:solidFill>
                <a:srgbClr val="333399"/>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261E12F8-A55F-E4F0-36E6-04C00E850525}"/>
              </a:ext>
            </a:extLst>
          </p:cNvPr>
          <p:cNvSpPr>
            <a:spLocks noGrp="1" noChangeArrowheads="1"/>
          </p:cNvSpPr>
          <p:nvPr>
            <p:ph type="title"/>
          </p:nvPr>
        </p:nvSpPr>
        <p:spPr/>
        <p:txBody>
          <a:bodyPr/>
          <a:lstStyle/>
          <a:p>
            <a:r>
              <a:rPr lang="en-US" altLang="zh-TW"/>
              <a:t>Spot Exchange Rates</a:t>
            </a:r>
          </a:p>
        </p:txBody>
      </p:sp>
      <p:sp>
        <p:nvSpPr>
          <p:cNvPr id="38914" name="Content Placeholder 2">
            <a:extLst>
              <a:ext uri="{FF2B5EF4-FFF2-40B4-BE49-F238E27FC236}">
                <a16:creationId xmlns:a16="http://schemas.microsoft.com/office/drawing/2014/main" id="{D51ABD08-0396-DCBC-5E3A-F234AFBA6622}"/>
              </a:ext>
            </a:extLst>
          </p:cNvPr>
          <p:cNvSpPr>
            <a:spLocks noGrp="1" noChangeArrowheads="1"/>
          </p:cNvSpPr>
          <p:nvPr>
            <p:ph idx="1"/>
          </p:nvPr>
        </p:nvSpPr>
        <p:spPr>
          <a:xfrm>
            <a:off x="3132138" y="1916113"/>
            <a:ext cx="5867400" cy="4105275"/>
          </a:xfrm>
        </p:spPr>
        <p:txBody>
          <a:bodyPr/>
          <a:lstStyle/>
          <a:p>
            <a:pPr lvl="1"/>
            <a:r>
              <a:rPr lang="en-US" altLang="en-US"/>
              <a:t>Rate at which a foreign exchange dealer converts one currency into another currency on a particular day.</a:t>
            </a:r>
          </a:p>
          <a:p>
            <a:pPr lvl="1"/>
            <a:r>
              <a:rPr lang="en-US" altLang="en-US"/>
              <a:t>Determined by the interaction between supply and demand.</a:t>
            </a:r>
          </a:p>
          <a:p>
            <a:pPr lvl="1"/>
            <a:r>
              <a:rPr lang="en-US" altLang="en-US"/>
              <a:t>Changes continually.</a:t>
            </a:r>
            <a:endParaRPr lang="en-US" altLang="zh-TW"/>
          </a:p>
        </p:txBody>
      </p:sp>
      <p:sp>
        <p:nvSpPr>
          <p:cNvPr id="38915" name="Footer Placeholder 1">
            <a:extLst>
              <a:ext uri="{FF2B5EF4-FFF2-40B4-BE49-F238E27FC236}">
                <a16:creationId xmlns:a16="http://schemas.microsoft.com/office/drawing/2014/main" id="{CAAF44DD-F805-B826-B571-19FB73E7E240}"/>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8916" name="Slide Number Placeholder 2">
            <a:extLst>
              <a:ext uri="{FF2B5EF4-FFF2-40B4-BE49-F238E27FC236}">
                <a16:creationId xmlns:a16="http://schemas.microsoft.com/office/drawing/2014/main" id="{4E9D3326-4109-2226-2592-E9D26EDE76A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D140F64-24AA-BC44-A195-2FFD9C6D2AA4}" type="slidenum">
              <a:rPr lang="en-US" altLang="zh-TW" sz="1400">
                <a:solidFill>
                  <a:srgbClr val="333399"/>
                </a:solidFill>
              </a:rPr>
              <a:pPr/>
              <a:t>9</a:t>
            </a:fld>
            <a:endParaRPr lang="en-US" altLang="zh-TW" sz="1400">
              <a:solidFill>
                <a:srgbClr val="333399"/>
              </a:solidFill>
            </a:endParaRPr>
          </a:p>
        </p:txBody>
      </p:sp>
      <p:pic>
        <p:nvPicPr>
          <p:cNvPr id="38917" name="Picture 4">
            <a:extLst>
              <a:ext uri="{FF2B5EF4-FFF2-40B4-BE49-F238E27FC236}">
                <a16:creationId xmlns:a16="http://schemas.microsoft.com/office/drawing/2014/main" id="{103F8BE6-2086-F493-80AA-AEF293779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24000"/>
            <a:ext cx="2463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2905</TotalTime>
  <Words>3107</Words>
  <Application>Microsoft Macintosh PowerPoint</Application>
  <PresentationFormat>On-screen Show (4:3)</PresentationFormat>
  <Paragraphs>242</Paragraphs>
  <Slides>24</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Times New Roman</vt:lpstr>
      <vt:lpstr>新細明體</vt:lpstr>
      <vt:lpstr>Arial</vt:lpstr>
      <vt:lpstr>標楷體</vt:lpstr>
      <vt:lpstr>Wingdings</vt:lpstr>
      <vt:lpstr>Webdings</vt:lpstr>
      <vt:lpstr>Calibri</vt:lpstr>
      <vt:lpstr>微軟正黑體</vt:lpstr>
      <vt:lpstr>0ckf</vt:lpstr>
      <vt:lpstr>Equation</vt:lpstr>
      <vt:lpstr>The Foreign Exchange Market (Forex)</vt:lpstr>
      <vt:lpstr>Opening Case</vt:lpstr>
      <vt:lpstr>Introduction</vt:lpstr>
      <vt:lpstr>Forex</vt:lpstr>
      <vt:lpstr>The Functions of the Foreign Exchange Market 1</vt:lpstr>
      <vt:lpstr>The Functions of the Foreign Exchange Market 2</vt:lpstr>
      <vt:lpstr>Conversion</vt:lpstr>
      <vt:lpstr>The Functions of the Foreign Exchange Market 3</vt:lpstr>
      <vt:lpstr>Spot Exchange Rates</vt:lpstr>
      <vt:lpstr>Forward Exchange Rates</vt:lpstr>
      <vt:lpstr>Currency Swaps</vt:lpstr>
      <vt:lpstr>The Nature of the Foreign Exchange Market</vt:lpstr>
      <vt:lpstr>Economic Theories of Exchange Rate Determination 1</vt:lpstr>
      <vt:lpstr>Economic Theories of Exchange Rate Determination 2</vt:lpstr>
      <vt:lpstr>Economic Theories of Exchange Rate Determination 3</vt:lpstr>
      <vt:lpstr>Interest Rates and Exchange Rates</vt:lpstr>
      <vt:lpstr>Interest Rates and Exchange Rates</vt:lpstr>
      <vt:lpstr>Investor Psychology and Bandwagon Effects</vt:lpstr>
      <vt:lpstr>Summary of Exchange Rate Theories</vt:lpstr>
      <vt:lpstr>Exchange Rate Forecasting</vt:lpstr>
      <vt:lpstr>Approaches to Forex Forecasting</vt:lpstr>
      <vt:lpstr>Currency Convertibility</vt:lpstr>
      <vt:lpstr>Currency Convertibility 2</vt:lpstr>
      <vt:lpstr>Assignment (team)</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 (ckfarn)</cp:lastModifiedBy>
  <cp:revision>205</cp:revision>
  <dcterms:created xsi:type="dcterms:W3CDTF">1999-04-05T16:45:56Z</dcterms:created>
  <dcterms:modified xsi:type="dcterms:W3CDTF">2022-12-01T16:24:30Z</dcterms:modified>
</cp:coreProperties>
</file>