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45"/>
  </p:notesMasterIdLst>
  <p:handoutMasterIdLst>
    <p:handoutMasterId r:id="rId46"/>
  </p:handoutMasterIdLst>
  <p:sldIdLst>
    <p:sldId id="565" r:id="rId3"/>
    <p:sldId id="613" r:id="rId4"/>
    <p:sldId id="614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625" r:id="rId16"/>
    <p:sldId id="345" r:id="rId17"/>
    <p:sldId id="346" r:id="rId18"/>
    <p:sldId id="347" r:id="rId19"/>
    <p:sldId id="626" r:id="rId20"/>
    <p:sldId id="627" r:id="rId21"/>
    <p:sldId id="628" r:id="rId22"/>
    <p:sldId id="629" r:id="rId23"/>
    <p:sldId id="630" r:id="rId24"/>
    <p:sldId id="631" r:id="rId25"/>
    <p:sldId id="650" r:id="rId26"/>
    <p:sldId id="633" r:id="rId27"/>
    <p:sldId id="401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7"/>
    <p:restoredTop sz="94674"/>
  </p:normalViewPr>
  <p:slideViewPr>
    <p:cSldViewPr>
      <p:cViewPr varScale="1">
        <p:scale>
          <a:sx n="124" d="100"/>
          <a:sy n="124" d="100"/>
        </p:scale>
        <p:origin x="20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80FDF54-77C0-C4AE-2384-325F041301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2974AD-C006-779F-B119-1E5495CC0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BBB76F-D938-3345-87F0-967B755A28E1}" type="datetimeFigureOut">
              <a:rPr lang="zh-TW" altLang="en-US"/>
              <a:pPr>
                <a:defRPr/>
              </a:pPr>
              <a:t>2022/11/30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24DD1D-328A-53A5-887A-F670235C0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CCBC5A-06F4-3106-8C55-C9562CCED7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28CFB2-A789-1647-AA8D-23DAE2EA7A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2F4FF3-FAC7-C031-14B1-246407BA64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DEBD70-D120-2B04-C397-60E01A7816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669C2CB-E57F-D13C-2D72-BF1A5B1768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F6F281B-F50F-E08B-2256-E728CAF40B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B815FF6-5ED3-4351-DAA9-B26E56EC41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43C2B47-4790-82F3-A854-7CBE4BFF7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729C94-6E9D-1F40-BD38-DA192B336F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6E1C8FF-C109-2C2B-9A56-EAC399755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5C534-ABE3-7B41-A0F5-E05641F7D88E}" type="slidenum">
              <a:rPr lang="en-US" altLang="zh-TW" sz="1200" smtClean="0"/>
              <a:pPr/>
              <a:t>1</a:t>
            </a:fld>
            <a:endParaRPr lang="en-US" altLang="zh-TW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98E6310-2718-D8A2-F989-4F7336A90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3F98BE7-389B-A1BD-5BC1-9F280A630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3EEC7BE-3396-B53B-9269-C28DA46AB0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59E65A77-83DC-EB6D-9DA1-16139BF6BB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63C4-8BEA-2347-9F2C-247DBDE23B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238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6CFD1EF-D341-9C1D-F9E6-06215C5AF3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D6A536F-A8F8-0306-1D0E-F00D0E5A4C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BFA6-1180-114B-A693-DE03780E6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7593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600AD2B-96F8-5D4C-29B6-E1BD40ECA4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BE4831E-C8D9-CF96-FD9D-C0C9F29A6F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CD7D-E515-FD44-BA84-46CDD89C20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5891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151E42F-C8CD-6EC2-09F5-FF18A7426F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AC23E27-FF8A-F7CF-0970-99EBEA7D3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2904-674A-0649-A293-EA9A1BE605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5623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BB39195-A8DC-9913-3043-2AF90F907F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91F2468-B5F8-0E3C-781A-54214054C6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5E4B-A3A5-CD4D-BEE5-63F9D5F5F7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3815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144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GH Logo">
            <a:extLst>
              <a:ext uri="{FF2B5EF4-FFF2-40B4-BE49-F238E27FC236}">
                <a16:creationId xmlns:a16="http://schemas.microsoft.com/office/drawing/2014/main" id="{F6A4FE80-65AE-2956-4619-005DFFEC9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06475"/>
            <a:ext cx="24447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GH Tagline">
            <a:extLst>
              <a:ext uri="{FF2B5EF4-FFF2-40B4-BE49-F238E27FC236}">
                <a16:creationId xmlns:a16="http://schemas.microsoft.com/office/drawing/2014/main" id="{92F9CE4F-0D0D-C310-8D7A-08787A3E03C8}"/>
              </a:ext>
            </a:extLst>
          </p:cNvPr>
          <p:cNvSpPr txBox="1"/>
          <p:nvPr userDrawn="1"/>
        </p:nvSpPr>
        <p:spPr>
          <a:xfrm>
            <a:off x="1730375" y="3797300"/>
            <a:ext cx="5683250" cy="46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pc="4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kumimoji="0" lang="en-US" sz="1400" spc="40" baseline="6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kumimoji="0" lang="en-US" spc="40" baseline="60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MGH URL">
            <a:extLst>
              <a:ext uri="{FF2B5EF4-FFF2-40B4-BE49-F238E27FC236}">
                <a16:creationId xmlns:a16="http://schemas.microsoft.com/office/drawing/2014/main" id="{2EE2A96D-BC18-AFA1-E84E-08B44F997F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8663" y="5329238"/>
            <a:ext cx="2606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600">
                <a:solidFill>
                  <a:srgbClr val="000000"/>
                </a:solidFill>
                <a:ea typeface="標楷體" panose="03000509000000000000" pitchFamily="49" charset="-120"/>
              </a:rPr>
              <a:t>www.mheducation.com</a:t>
            </a:r>
            <a:endParaRPr kumimoji="0" lang="en-US" altLang="zh-TW" sz="2000">
              <a:solidFill>
                <a:srgbClr val="000000"/>
              </a:solidFill>
              <a:ea typeface="標楷體" panose="03000509000000000000" pitchFamily="49" charset="-120"/>
            </a:endParaRPr>
          </a:p>
        </p:txBody>
      </p:sp>
      <p:sp>
        <p:nvSpPr>
          <p:cNvPr id="2" name="Hidden Slide Title"/>
          <p:cNvSpPr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Long Copyright">
            <a:extLst>
              <a:ext uri="{FF2B5EF4-FFF2-40B4-BE49-F238E27FC236}">
                <a16:creationId xmlns:a16="http://schemas.microsoft.com/office/drawing/2014/main" id="{633F71AA-4E38-344A-EAAC-722186858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6525"/>
            <a:ext cx="9144000" cy="371475"/>
          </a:xfrm>
        </p:spPr>
        <p:txBody>
          <a:bodyPr/>
          <a:lstStyle>
            <a:lvl1pPr algn="ctr" defTabSz="457200">
              <a:spcBef>
                <a:spcPct val="20000"/>
              </a:spcBef>
              <a:defRPr/>
            </a:lvl1pPr>
          </a:lstStyle>
          <a:p>
            <a:pPr>
              <a:defRPr/>
            </a:pPr>
            <a:r>
              <a:rPr lang="en-US"/>
              <a:t>CYCU— Prof CK Farn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5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Appendix Link">
            <a:extLst>
              <a:ext uri="{FF2B5EF4-FFF2-40B4-BE49-F238E27FC236}">
                <a16:creationId xmlns:a16="http://schemas.microsoft.com/office/drawing/2014/main" id="{94C876B4-C8F8-4EDA-9579-00F8F36CB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1" name="Image Credit">
            <a:extLst>
              <a:ext uri="{FF2B5EF4-FFF2-40B4-BE49-F238E27FC236}">
                <a16:creationId xmlns:a16="http://schemas.microsoft.com/office/drawing/2014/main" id="{9138FC26-0A66-41D8-932B-35FF43FDA9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84966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7057F8C-50AA-46C4-9FEB-90CB82EBCB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4" name="Image Credit">
            <a:extLst>
              <a:ext uri="{FF2B5EF4-FFF2-40B4-BE49-F238E27FC236}">
                <a16:creationId xmlns:a16="http://schemas.microsoft.com/office/drawing/2014/main" id="{1623EF09-AD07-4110-9BAD-C19C23C906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575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B5C7947-DBE1-3D95-4987-43E561145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1C0888-23F4-EE93-C045-DCC9974BF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D18F-C9A6-094C-B05A-D9FF02322A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626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0574D2-DEBC-224C-26D6-5311264B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18A560-8B25-B9BB-369C-C6E7B796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0AA793-93E1-6207-A21B-64C112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94C6-2071-8E49-A1B9-FF62C552F5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5F76A32-2663-52F4-A34F-763724959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F6888827-EFA1-2662-D45A-079FDEEC02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EBC0-0E1D-4F40-9E73-E30DD182E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45087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E355A5-1FF9-15F3-4F4B-D4706C7D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6FCCCB-9FBD-C383-2544-492A1B5C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8A531E-E172-6701-BFCC-757D1256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A260-C36E-AF41-B401-AB7CD1DF7E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1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8CB1C3-B64A-D446-61EE-821B3BE7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287292-7877-55A9-CB07-A3F40008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50C038-54E1-3E00-6CD6-C6600B43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6BEA-C54F-4049-B004-F5AFBB4E78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57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A018574-B4DE-AD16-FDC9-6682813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27F98CF-A69E-A7AF-A08F-5162BC32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767813CD-58D8-E118-D4AC-823FB24D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30D-BF0C-FF48-A7D0-8D94B03364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33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5812C7B8-B50F-F85A-BA04-F208DD05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1D5449BC-3759-7AB9-0B06-E244E58B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6DAB54A0-9317-AED5-C8BB-CBBFD497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8FF9-3B4A-A64A-9829-28715186DF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216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C7F3495E-427D-0730-CBEE-7665FB4C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248914E1-F2C6-1F1B-38A7-F2CC9508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73416A64-9180-E030-49C3-8C1030DD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FF43-AC54-E24A-9963-56D0528AFB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171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2CE7D1D5-71C4-FD3E-E28B-70572BE7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31AFD4D8-0175-5917-814D-65CDADA6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6D5BBC0E-D307-F5EB-71A3-B87113B7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161F-312C-B245-AC32-4563F9219D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356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0C0DB26-A53F-06B7-97EE-A037EE3D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3A135F0B-7ABA-CD5E-E8AF-FB4D5386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17C673B-A6A3-BE23-F565-B2195E7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2EA9-EC5D-C247-B57B-9CAB6C380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577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FD8EE56-64CB-00C4-785A-1893BFE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898565-E597-32E7-353C-14C83F17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8FF2FD5-D202-5D4F-8F54-FDE2D620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1C6F-C7D2-174E-A42E-5BB4343120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296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FD9CFE-AF14-85AE-1D2D-03336F21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4D1BB0-1F1D-56EC-8EBE-4EC99AE8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43CD4D-3605-4D08-A6C9-8AB319B0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9A10-4DD8-B549-AF81-0D0F5D25D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57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B9BFE3-BD7A-4713-1242-3B94F890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104FFE-5DED-A51F-ACC4-F3D4E124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B4E0C5-8442-FD54-C48F-58EEB9F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DF7D-AF9B-1C44-8CA7-376983B665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:a16="http://schemas.microsoft.com/office/drawing/2014/main" id="{33CBB0D4-B558-147B-55F0-120AA455ED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1CE48549-D3AE-BC9A-396E-A0E013ECD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EDFD-60CD-2B4D-BCB1-52A63B02A0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8322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82357C6D-1D17-6771-0D50-E0A89211D3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B52BBE44-F088-A905-3E2E-ED5149D710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DA64-44A5-8749-B111-6C341B5184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7290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2A5F1AC-BBC8-6276-E1A2-AAEBA199A9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A5FBD2F-CFFC-5359-E1B5-C599D71185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B05F-C738-4F45-8D74-64CD9BC2D7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4087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55CB4E6-F965-EC18-2E3E-FF7DA870A4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B7A6796-CF9C-813C-679B-0C7D230AE4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98A7-C9C2-AE49-B525-82EFA33FE2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4864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C3FFFE68-78FE-C1AB-3FA3-DBCBDAD4E6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6A77D9C5-0528-EB87-3731-8F21E04845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54F5-13B2-7A40-9C83-2AB20AA5E3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4637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465F169A-B93E-A95F-5677-98B4A56079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F169F0E1-58AD-B6B3-FBC8-F3CC17752E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D961-35E3-2742-8F9B-4087F42F4F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4464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9D682057-E0B6-4654-4AF5-681B3F688E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1515A937-34C0-C36D-AA98-EE5518718C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E2B2-7024-0241-BFB6-92F1C6C1C0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1631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92CD4A3F-FDB9-50BF-1552-4761F569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890264CB-31DF-1D11-359A-2F21477E7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196" name="Rectangle 1028">
            <a:extLst>
              <a:ext uri="{FF2B5EF4-FFF2-40B4-BE49-F238E27FC236}">
                <a16:creationId xmlns:a16="http://schemas.microsoft.com/office/drawing/2014/main" id="{A77F1E7B-F536-F27D-2536-AD093BFA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2875C904-E964-5892-C1A2-42281EAC12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CF2BEFF9-D627-109C-0711-E2AAA5199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7B6F50BD-6AC2-044E-90F6-4EA9E39ABC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C02CDC4D-5D63-9FD9-BBDE-9ACB2950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200" name="Line 1032">
            <a:extLst>
              <a:ext uri="{FF2B5EF4-FFF2-40B4-BE49-F238E27FC236}">
                <a16:creationId xmlns:a16="http://schemas.microsoft.com/office/drawing/2014/main" id="{40FF9E0F-F9A9-9425-C3C6-346BE9A20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29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30" r:id="rId14"/>
    <p:sldLayoutId id="2147483932" r:id="rId15"/>
    <p:sldLayoutId id="2147483934" r:id="rId16"/>
    <p:sldLayoutId id="2147483935" r:id="rId17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9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20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1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>
            <a:extLst>
              <a:ext uri="{FF2B5EF4-FFF2-40B4-BE49-F238E27FC236}">
                <a16:creationId xmlns:a16="http://schemas.microsoft.com/office/drawing/2014/main" id="{111B6B29-24E5-93CD-DABD-BC0B5F629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9" name="文字版面配置區 2">
            <a:extLst>
              <a:ext uri="{FF2B5EF4-FFF2-40B4-BE49-F238E27FC236}">
                <a16:creationId xmlns:a16="http://schemas.microsoft.com/office/drawing/2014/main" id="{94359206-B973-8065-A5DE-27EE3CF26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5C8367-BD0D-113C-AAB4-1550B3322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032916-6C6E-7DB4-B007-125A8E0B3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F138CA-D2CD-745D-B639-7A4F78E7F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1C75B3-A6B8-2444-A494-882C058974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A856D584-FEB1-B91C-E020-D0AF2F0A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2C01EB5-0098-62FF-E756-F3B45186A4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363538"/>
            <a:ext cx="6584950" cy="2387600"/>
          </a:xfrm>
        </p:spPr>
        <p:txBody>
          <a:bodyPr/>
          <a:lstStyle/>
          <a:p>
            <a:r>
              <a:rPr lang="en-US" altLang="zh-TW" sz="3600" dirty="0">
                <a:ea typeface="微軟正黑體" panose="020B0604030504040204" pitchFamily="34" charset="-120"/>
              </a:rPr>
              <a:t>Quality Control (Ch.10)</a:t>
            </a:r>
            <a:br>
              <a:rPr lang="en-US" altLang="zh-TW" sz="2000" dirty="0">
                <a:ea typeface="微軟正黑體" panose="020B0604030504040204" pitchFamily="34" charset="-120"/>
              </a:rPr>
            </a:br>
            <a:r>
              <a:rPr lang="en-US" altLang="zh-TW" sz="2000" dirty="0">
                <a:ea typeface="微軟正黑體" panose="020B0604030504040204" pitchFamily="34" charset="-120"/>
              </a:rPr>
              <a:t> </a:t>
            </a:r>
            <a:endParaRPr lang="zh-TW" altLang="en-US" sz="3600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282398-43CC-3ACE-D7E4-4D4109CE9C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6858000" cy="1655763"/>
          </a:xfrm>
        </p:spPr>
        <p:txBody>
          <a:bodyPr/>
          <a:lstStyle/>
          <a:p>
            <a:pPr lvl="1"/>
            <a:r>
              <a:rPr lang="en-US" altLang="en-US" dirty="0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CK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 err="1"/>
              <a:t>mailto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2022.11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DFC8569E-942A-FF14-5B77-60A7DC4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F2729-3BE6-6ADC-8736-F47D53673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C0EDFD-60CD-2B4D-BCB1-52A63B02A0B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4878E-6CDF-B92D-8F96-088996B3EA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Variability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basic questions concerning variability:</a:t>
            </a:r>
          </a:p>
          <a:p>
            <a:pPr lvl="1"/>
            <a:r>
              <a:rPr lang="en-US" dirty="0"/>
              <a:t>Issue of process control</a:t>
            </a:r>
          </a:p>
          <a:p>
            <a:pPr lvl="2"/>
            <a:r>
              <a:rPr lang="en-US" dirty="0"/>
              <a:t>Are the variations random? If nonrandom variation is present, the process is said to be unstable.</a:t>
            </a:r>
          </a:p>
          <a:p>
            <a:pPr lvl="1"/>
            <a:r>
              <a:rPr lang="en-US" dirty="0"/>
              <a:t>Issue of process capability</a:t>
            </a:r>
          </a:p>
          <a:p>
            <a:pPr lvl="2"/>
            <a:r>
              <a:rPr lang="en-US" dirty="0"/>
              <a:t>Given a stable process, is the inherent variability of the process within a range that conforms to performance criteria?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853AA-CB6E-C009-6C38-8D499A714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41B6F-D06F-CF17-E911-78A8616D2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42222544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(common cause) variation: </a:t>
            </a:r>
          </a:p>
          <a:p>
            <a:pPr lvl="1"/>
            <a:r>
              <a:rPr lang="en-US" dirty="0"/>
              <a:t>Natural variation in the output of a process, created by countless minor factors</a:t>
            </a:r>
          </a:p>
          <a:p>
            <a:r>
              <a:rPr lang="en-US" dirty="0"/>
              <a:t>Assignable (special cause) variation: </a:t>
            </a:r>
          </a:p>
          <a:p>
            <a:pPr lvl="1"/>
            <a:r>
              <a:rPr lang="en-US" dirty="0"/>
              <a:t>A variation whose cause can be identified  </a:t>
            </a:r>
          </a:p>
          <a:p>
            <a:pPr lvl="1"/>
            <a:r>
              <a:rPr lang="en-US" dirty="0"/>
              <a:t>A nonrandom variation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3F8C0-751D-617E-5704-FF98022B5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06234-36E3-BC19-3577-6EC911497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7568297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Sampling and Sampling Distribution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sz="2400" dirty="0"/>
              <a:t>SPC involves periodically taking samples of process output and computing sample statistics:</a:t>
            </a:r>
          </a:p>
          <a:p>
            <a:pPr lvl="1"/>
            <a:r>
              <a:rPr lang="en-US" sz="2000" dirty="0"/>
              <a:t>Sample means</a:t>
            </a:r>
          </a:p>
          <a:p>
            <a:pPr lvl="1"/>
            <a:r>
              <a:rPr lang="en-US" sz="2000" dirty="0"/>
              <a:t>The number of occurrences of some outcome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800"/>
              </a:spcBef>
            </a:pPr>
            <a:r>
              <a:rPr lang="en-US" sz="2400" dirty="0"/>
              <a:t>Sample statistics are used to judge the randomness of process variation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3534C-C98A-91B6-D61B-E7FAEFF0D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3F43A-86B1-9EE7-D8A5-0F89E6906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64496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Sampling and Sampling Distribution (cont.)</a:t>
            </a:r>
            <a:endParaRPr lang="en-IN" sz="32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661248"/>
            <a:ext cx="8515092" cy="5760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FIGURE 10.4A The sampling distribution of means is normal, and it has less variability than the process distribution, which might not be normal</a:t>
            </a:r>
          </a:p>
        </p:txBody>
      </p:sp>
      <p:pic>
        <p:nvPicPr>
          <p:cNvPr id="5" name="Picture 3" descr="Two bell-shaped distribution curves with equal means. The distribution of probable samples curve is narrower than the distribution of process output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6832"/>
            <a:ext cx="7772400" cy="366421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90B13-1E2B-9D51-2790-58FB62D97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D074B1-EC23-4FA9-3672-9CFC3546C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2987154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Control Process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Sampling and corrective action are only a part of the control process</a:t>
            </a:r>
          </a:p>
          <a:p>
            <a:r>
              <a:rPr lang="en-US" sz="2400" dirty="0"/>
              <a:t>Steps required for effective control:</a:t>
            </a:r>
          </a:p>
          <a:p>
            <a:pPr lvl="1"/>
            <a:r>
              <a:rPr lang="en-US" sz="2000" dirty="0"/>
              <a:t>Define: What is to be controlled?</a:t>
            </a:r>
          </a:p>
          <a:p>
            <a:pPr lvl="1"/>
            <a:r>
              <a:rPr lang="en-US" sz="2000" dirty="0"/>
              <a:t>Measure: How will measurement be accomplished?</a:t>
            </a:r>
          </a:p>
          <a:p>
            <a:pPr lvl="1"/>
            <a:r>
              <a:rPr lang="en-US" sz="2000" dirty="0"/>
              <a:t>Compare: There must be a standard of comparison</a:t>
            </a:r>
          </a:p>
          <a:p>
            <a:pPr lvl="1"/>
            <a:r>
              <a:rPr lang="en-US" sz="2000" dirty="0"/>
              <a:t>Evaluate: Establish a definition of out of control</a:t>
            </a:r>
          </a:p>
          <a:p>
            <a:pPr lvl="1"/>
            <a:r>
              <a:rPr lang="en-US" sz="2000" dirty="0"/>
              <a:t>Correct: Uncover the cause of nonrandom variability and fix it</a:t>
            </a:r>
          </a:p>
          <a:p>
            <a:pPr lvl="1"/>
            <a:r>
              <a:rPr lang="en-US" sz="2000" dirty="0"/>
              <a:t>Monitor: Verify that the problem has been eliminated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EC81D-15A0-EBC9-B56B-CEF400A01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8C81F-0A70-A513-953A-B0FF1BAFE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0637295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Control Charts: The Voice of the Process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time-ordered plot of representative sample statistics obtained from an ongoing process (for example, sample means), used to distinguish between random and nonrandom variability</a:t>
            </a:r>
          </a:p>
          <a:p>
            <a:r>
              <a:rPr lang="en-US" sz="2400" dirty="0"/>
              <a:t>Control limits</a:t>
            </a:r>
          </a:p>
          <a:p>
            <a:pPr lvl="1"/>
            <a:r>
              <a:rPr lang="en-US" sz="2000" dirty="0"/>
              <a:t>The dividing lines between random and nonrandom deviations from the mean of the distribution</a:t>
            </a:r>
          </a:p>
          <a:p>
            <a:pPr lvl="1"/>
            <a:r>
              <a:rPr lang="en-US" sz="2000" dirty="0"/>
              <a:t>Upper and lower control limits define the range of acceptable variation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2964D-78F1-1EAA-9461-3940EC3AE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BCE7B-8880-4FF9-2702-96B24BCDE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1658715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92696"/>
            <a:ext cx="4752206" cy="675928"/>
          </a:xfrm>
        </p:spPr>
        <p:txBody>
          <a:bodyPr/>
          <a:lstStyle/>
          <a:p>
            <a:r>
              <a:rPr lang="en-US" sz="3200" dirty="0"/>
              <a:t>Control Chart</a:t>
            </a:r>
            <a:endParaRPr lang="en-IN" sz="3200" dirty="0"/>
          </a:p>
        </p:txBody>
      </p:sp>
      <p:pic>
        <p:nvPicPr>
          <p:cNvPr id="5" name="Picture 3" descr="A control chart and how a sampling distribution fits with the display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" r="-2079"/>
          <a:stretch>
            <a:fillRect/>
          </a:stretch>
        </p:blipFill>
        <p:spPr>
          <a:xfrm>
            <a:off x="801265" y="1628800"/>
            <a:ext cx="7852229" cy="4362349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6645" y="6078826"/>
            <a:ext cx="7541468" cy="47437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Each point on the control chart represents a sample of </a:t>
            </a:r>
            <a:r>
              <a:rPr lang="en-US" sz="1800" i="1" dirty="0"/>
              <a:t>n</a:t>
            </a:r>
            <a:r>
              <a:rPr lang="en-US" sz="1800" dirty="0"/>
              <a:t> observations</a:t>
            </a:r>
          </a:p>
        </p:txBody>
      </p:sp>
    </p:spTree>
    <p:extLst>
      <p:ext uri="{BB962C8B-B14F-4D97-AF65-F5344CB8AC3E}">
        <p14:creationId xmlns:p14="http://schemas.microsoft.com/office/powerpoint/2010/main" val="221659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Type I error</a:t>
            </a:r>
          </a:p>
          <a:p>
            <a:pPr lvl="1"/>
            <a:r>
              <a:rPr lang="en-US" sz="2000" dirty="0"/>
              <a:t>Concluding a process is not in control when it actually is.</a:t>
            </a:r>
          </a:p>
          <a:p>
            <a:pPr lvl="2"/>
            <a:r>
              <a:rPr lang="en-US" sz="1800" dirty="0"/>
              <a:t>The probability of rejecting the null hypothesis when the null hypothesis is true</a:t>
            </a:r>
          </a:p>
          <a:p>
            <a:pPr lvl="2"/>
            <a:r>
              <a:rPr lang="en-US" sz="1800" dirty="0"/>
              <a:t>Manufacturer’s risk</a:t>
            </a:r>
          </a:p>
          <a:p>
            <a:r>
              <a:rPr lang="en-US" sz="2400" dirty="0"/>
              <a:t>Type II error</a:t>
            </a:r>
          </a:p>
          <a:p>
            <a:pPr lvl="1"/>
            <a:r>
              <a:rPr lang="en-US" sz="2000" dirty="0"/>
              <a:t>Concluding a process is in control when it is not.</a:t>
            </a:r>
          </a:p>
          <a:p>
            <a:pPr lvl="2"/>
            <a:r>
              <a:rPr lang="en-US" sz="1800" dirty="0"/>
              <a:t>The probability of failing to reject the null hypothesis when the null hypothesis is false</a:t>
            </a:r>
          </a:p>
          <a:p>
            <a:pPr lvl="2"/>
            <a:r>
              <a:rPr lang="en-US" sz="1800" dirty="0"/>
              <a:t>Consumer’s risk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E6474-F78C-D659-56E0-04FED6864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B3DB6-43FE-00CE-0C3C-E7CDB4AD15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7493765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Type I Error</a:t>
            </a:r>
            <a:endParaRPr lang="en-IN" sz="2800" dirty="0"/>
          </a:p>
        </p:txBody>
      </p:sp>
      <p:pic>
        <p:nvPicPr>
          <p:cNvPr id="5" name="Picture 3" descr="A bell curve with LCL/UCL indicated and shaded outside these limits. Each area is α/2, where α is the probability of a Type I error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28800"/>
            <a:ext cx="8153400" cy="47220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13298-763E-AE94-985A-B5D68AEBC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51CC-1706-B378-E3EE-CA4E1CD08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4060113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from Sample Distribution</a:t>
            </a:r>
            <a:endParaRPr lang="en-IN" dirty="0"/>
          </a:p>
        </p:txBody>
      </p:sp>
      <p:pic>
        <p:nvPicPr>
          <p:cNvPr id="5" name="Picture 3" descr="A control chart showing a normal distribution placed vertically on each observation.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584" y="2132856"/>
            <a:ext cx="7267578" cy="39604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53A3B-B08E-0DAB-3A9A-E5D7F209A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E9C1C-7937-738E-2839-00E096F95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8926618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Quality Control?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process that evaluates output relative to a standard and takes corrective action when output doesn’t meet standards</a:t>
            </a:r>
          </a:p>
          <a:p>
            <a:pPr lvl="1"/>
            <a:r>
              <a:rPr lang="en-US" sz="2000" dirty="0"/>
              <a:t>If results are acceptable no further action is required</a:t>
            </a:r>
          </a:p>
          <a:p>
            <a:pPr lvl="1"/>
            <a:r>
              <a:rPr lang="en-US" sz="2000" dirty="0"/>
              <a:t>Unacceptable results call for correction action</a:t>
            </a:r>
          </a:p>
          <a:p>
            <a:r>
              <a:rPr lang="en-US" sz="2400" dirty="0"/>
              <a:t>Inspection alone is not sufficient to achieve a reasonable level of quality</a:t>
            </a:r>
          </a:p>
          <a:p>
            <a:pPr lvl="1"/>
            <a:r>
              <a:rPr lang="en-US" sz="2000" dirty="0"/>
              <a:t>Most organizations rely upon some inspection and a great deal of process control to achieve an acceptable level of 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6CA9B-A46A-ECC4-A2B1-6AF632DE1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D79FB-DBC2-E6F8-2ECE-6491C1330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6326331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Charts for Variables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generate data that are measured</a:t>
            </a:r>
          </a:p>
          <a:p>
            <a:pPr lvl="1"/>
            <a:r>
              <a:rPr lang="en-US" dirty="0"/>
              <a:t>Mean control charts</a:t>
            </a:r>
          </a:p>
          <a:p>
            <a:pPr lvl="2"/>
            <a:r>
              <a:rPr lang="en-US" dirty="0"/>
              <a:t>Used to monitor the central tendency of a process</a:t>
            </a:r>
          </a:p>
          <a:p>
            <a:pPr lvl="3"/>
            <a:r>
              <a:rPr lang="en-US" dirty="0"/>
              <a:t>“x-bar” charts</a:t>
            </a:r>
          </a:p>
          <a:p>
            <a:pPr lvl="1"/>
            <a:r>
              <a:rPr lang="en-US" dirty="0"/>
              <a:t>Range control charts</a:t>
            </a:r>
          </a:p>
          <a:p>
            <a:pPr lvl="2"/>
            <a:r>
              <a:rPr lang="en-US" dirty="0"/>
              <a:t>Used to monitor the process dispersion</a:t>
            </a:r>
          </a:p>
          <a:p>
            <a:pPr lvl="3"/>
            <a:r>
              <a:rPr lang="en-US" dirty="0"/>
              <a:t>R charts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8E0C6-36FE-ABFE-A2B2-79BA77699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E0686-AD45-0F36-C4FA-D2A056D1E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6705303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Control Limits</a:t>
            </a:r>
            <a:endParaRPr lang="en-IN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42068"/>
              </p:ext>
            </p:extLst>
          </p:nvPr>
        </p:nvGraphicFramePr>
        <p:xfrm>
          <a:off x="395536" y="1988840"/>
          <a:ext cx="395922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893" imgH="1600062" progId="Equation.3">
                  <p:embed/>
                </p:oleObj>
              </mc:Choice>
              <mc:Fallback>
                <p:oleObj name="Equation" r:id="rId2" imgW="1942893" imgH="1600062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3959225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73862"/>
              </p:ext>
            </p:extLst>
          </p:nvPr>
        </p:nvGraphicFramePr>
        <p:xfrm>
          <a:off x="4572000" y="1950244"/>
          <a:ext cx="4464050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01" imgH="1320616" progId="Equation.3">
                  <p:embed/>
                </p:oleObj>
              </mc:Choice>
              <mc:Fallback>
                <p:oleObj name="Equation" r:id="rId4" imgW="1993601" imgH="1320616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50244"/>
                        <a:ext cx="4464050" cy="295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F0B47-2112-D4A0-F0DF-3C2FE12FF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BB7C9F-05E5-7BFF-6D96-C4EF0F2A3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84216465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X-Bar Chart: Control Limits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Used to monitor the central tendency of a process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87536"/>
              </p:ext>
            </p:extLst>
          </p:nvPr>
        </p:nvGraphicFramePr>
        <p:xfrm>
          <a:off x="731837" y="2708920"/>
          <a:ext cx="7726363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774440" imgH="41857200" progId="Equation.3">
                  <p:embed/>
                </p:oleObj>
              </mc:Choice>
              <mc:Fallback>
                <p:oleObj name="Equation" r:id="rId2" imgW="100774440" imgH="41857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" y="2708920"/>
                        <a:ext cx="7726363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85DD0-EB22-3C49-47BB-41CA78F08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65B5F3-4ADE-9D7C-1289-36632DCDE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22777855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Chart: Control Limits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Used to monitor process dispersion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68717"/>
              </p:ext>
            </p:extLst>
          </p:nvPr>
        </p:nvGraphicFramePr>
        <p:xfrm>
          <a:off x="1043608" y="2636912"/>
          <a:ext cx="72390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523280" imgH="45515880" progId="Equation.3">
                  <p:embed/>
                </p:oleObj>
              </mc:Choice>
              <mc:Fallback>
                <p:oleObj name="Equation" r:id="rId2" imgW="97523280" imgH="455158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36912"/>
                        <a:ext cx="72390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6887-A2AB-8DD1-004F-4FD5E7500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0023B3-9490-6C23-FCC4-8CFFADEC2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56215910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54FAA-E671-6BB5-CDB4-A164CAE07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1FC198-F132-6E88-8AF5-92A4E0DBEC64}"/>
              </a:ext>
            </a:extLst>
          </p:cNvPr>
          <p:cNvSpPr txBox="1">
            <a:spLocks/>
          </p:cNvSpPr>
          <p:nvPr/>
        </p:nvSpPr>
        <p:spPr bwMode="auto">
          <a:xfrm>
            <a:off x="1584720" y="312546"/>
            <a:ext cx="6515671" cy="102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 baseline="0">
                <a:solidFill>
                  <a:srgbClr val="FFFF6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標楷體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sz="2400" dirty="0"/>
              <a:t>Factors for Three Sigma Control Charts</a:t>
            </a:r>
            <a:endParaRPr lang="en-IN" sz="24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045718E6-AB6F-82B8-6B5B-D68BA9644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45822"/>
              </p:ext>
            </p:extLst>
          </p:nvPr>
        </p:nvGraphicFramePr>
        <p:xfrm>
          <a:off x="334111" y="1378842"/>
          <a:ext cx="4033519" cy="532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FOR R CHARTS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Observations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Sample,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 for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Control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Limit,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72F160F-452A-1DED-1F9D-D22635F0E876}"/>
              </a:ext>
            </a:extLst>
          </p:cNvPr>
          <p:cNvSpPr txBox="1">
            <a:spLocks/>
          </p:cNvSpPr>
          <p:nvPr/>
        </p:nvSpPr>
        <p:spPr>
          <a:xfrm>
            <a:off x="4800298" y="2105248"/>
            <a:ext cx="3802743" cy="1933990"/>
          </a:xfrm>
          <a:prstGeom prst="rect">
            <a:avLst/>
          </a:prstGeom>
        </p:spPr>
        <p:txBody>
          <a:bodyPr/>
          <a:lstStyle>
            <a:lvl1pPr marL="473075" indent="-4730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kumimoji="1" sz="3200" kern="120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標楷體" charset="0"/>
              </a:defRPr>
            </a:lvl1pPr>
            <a:lvl2pPr marL="1050925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ebdings" pitchFamily="2" charset="2"/>
              <a:buBlip>
                <a:blip r:embed="rId3"/>
              </a:buBlip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新細明體" charset="0"/>
              </a:defRPr>
            </a:lvl2pPr>
            <a:lvl3pPr marL="1616075" indent="-374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4"/>
              </a:buBlip>
              <a:defRPr kumimoji="1" sz="2400" kern="12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2193925" indent="-387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sz="2000" kern="12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6130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 kern="12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1">
                <a:solidFill>
                  <a:srgbClr val="006891"/>
                </a:solidFill>
              </a:rPr>
              <a:t>TABLE 10.3 </a:t>
            </a:r>
            <a:endParaRPr lang="en-US" sz="1800">
              <a:solidFill>
                <a:srgbClr val="00689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/>
              <a:t>Factors for three-sigma control limits for X and R charts</a:t>
            </a:r>
          </a:p>
          <a:p>
            <a:pPr marL="0" indent="0">
              <a:buFont typeface="Wingdings" pitchFamily="2" charset="2"/>
              <a:buNone/>
            </a:pPr>
            <a:endParaRPr lang="en-US" sz="1200" b="1" i="1"/>
          </a:p>
          <a:p>
            <a:pPr marL="0" indent="0">
              <a:buFont typeface="Wingdings" pitchFamily="2" charset="2"/>
              <a:buNone/>
            </a:pPr>
            <a:r>
              <a:rPr lang="en-US" sz="1200" b="1" i="1"/>
              <a:t>Source:</a:t>
            </a:r>
            <a:r>
              <a:rPr lang="en-US" sz="1200"/>
              <a:t> Adapted from Eugene Grant and Richard Leavenworth, </a:t>
            </a:r>
            <a:r>
              <a:rPr lang="en-US" sz="1200" b="1" i="1"/>
              <a:t>Statistical Quality Control</a:t>
            </a:r>
            <a:r>
              <a:rPr lang="en-US" sz="1200"/>
              <a:t>, 5th ed. Copyright ©1980 McGraw-Hill Companies, Inc. Used with permission</a:t>
            </a:r>
            <a:endParaRPr lang="en-US" sz="12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E97C321-4E50-C283-B799-189C5A87C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3376534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Mean and Range Charts A</a:t>
            </a:r>
            <a:endParaRPr lang="en-IN" sz="3200" dirty="0"/>
          </a:p>
        </p:txBody>
      </p:sp>
      <p:pic>
        <p:nvPicPr>
          <p:cNvPr id="5" name="Picture 3" descr="Sampling distribution, mean charts, and range charts used together.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9" t="-1" r="1039" b="47733"/>
          <a:stretch/>
        </p:blipFill>
        <p:spPr>
          <a:xfrm>
            <a:off x="571500" y="1556792"/>
            <a:ext cx="8229600" cy="46355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D801-9C22-3E91-BE38-E86194B1D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4F0B62-E89D-6054-265F-1F4B7CEC1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19186594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Mean and Range Charts B</a:t>
            </a:r>
            <a:endParaRPr lang="en-IN" sz="3200" dirty="0"/>
          </a:p>
        </p:txBody>
      </p:sp>
      <p:pic>
        <p:nvPicPr>
          <p:cNvPr id="5" name="Picture 3" descr="Sampling distribution, mean charts, and range charts used together.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" t="52732" r="2794"/>
          <a:stretch/>
        </p:blipFill>
        <p:spPr>
          <a:xfrm>
            <a:off x="457200" y="1772816"/>
            <a:ext cx="8229600" cy="42780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1BD8E-8B2B-FA51-A176-A962ADB8E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60DE1-AFB0-A097-FED9-EB66D7614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28539990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Using Mean and Range Charts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sz="2400" dirty="0"/>
              <a:t>To determine initial control limits:</a:t>
            </a:r>
          </a:p>
          <a:p>
            <a:pPr lvl="1"/>
            <a:r>
              <a:rPr lang="en-US" sz="2000" dirty="0"/>
              <a:t>Obtain 20 to 25 samples</a:t>
            </a:r>
          </a:p>
          <a:p>
            <a:pPr lvl="1"/>
            <a:r>
              <a:rPr lang="en-US" sz="2000" dirty="0"/>
              <a:t>Compute appropriate sample statistics</a:t>
            </a:r>
          </a:p>
          <a:p>
            <a:pPr lvl="1"/>
            <a:r>
              <a:rPr lang="en-US" sz="2000" dirty="0"/>
              <a:t>Establish preliminary control limits</a:t>
            </a:r>
          </a:p>
          <a:p>
            <a:pPr lvl="1"/>
            <a:r>
              <a:rPr lang="en-US" sz="2000" dirty="0"/>
              <a:t>Determine if any points fall outside of the control limits</a:t>
            </a:r>
          </a:p>
          <a:p>
            <a:pPr lvl="2"/>
            <a:r>
              <a:rPr lang="en-US" sz="1800" dirty="0"/>
              <a:t>If you find no out-of-control signals, assume the process is in control</a:t>
            </a:r>
          </a:p>
          <a:p>
            <a:pPr lvl="2"/>
            <a:r>
              <a:rPr lang="en-US" sz="1800" dirty="0"/>
              <a:t>If you find an out-of-control signal, search for and correct the assignable cause of variation</a:t>
            </a:r>
          </a:p>
          <a:p>
            <a:pPr lvl="1"/>
            <a:r>
              <a:rPr lang="en-US" sz="2000" dirty="0"/>
              <a:t>Resume the process and collect another set of observations on which to base control limits</a:t>
            </a:r>
          </a:p>
          <a:p>
            <a:pPr lvl="1"/>
            <a:r>
              <a:rPr lang="en-US" sz="2000" dirty="0"/>
              <a:t>Plot the data on the control chart and check for out-of-control signals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DA9B4-BD66-4DB9-0849-17809DD32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252B3-5470-9FAB-E027-06E0DDEDB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98146307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Control Charts for Attributes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Attributes generate data that are counted.</a:t>
            </a:r>
          </a:p>
          <a:p>
            <a:pPr lvl="1"/>
            <a:r>
              <a:rPr lang="en-US" dirty="0"/>
              <a:t>p-chart </a:t>
            </a:r>
          </a:p>
          <a:p>
            <a:pPr lvl="2"/>
            <a:r>
              <a:rPr lang="en-US" dirty="0"/>
              <a:t>Control chart used to monitor the proportion of defectives in a process</a:t>
            </a:r>
          </a:p>
          <a:p>
            <a:pPr lvl="1"/>
            <a:r>
              <a:rPr lang="en-US" dirty="0"/>
              <a:t>c-chart </a:t>
            </a:r>
          </a:p>
          <a:p>
            <a:pPr lvl="2"/>
            <a:r>
              <a:rPr lang="en-US" dirty="0"/>
              <a:t>Control chart used to monitor the number of defects per unit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B375D-DC3F-6098-2754-2707C44F6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8E5A6-121F-0F3E-D0E6-417BC3483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61409652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p-chart: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observations can be placed into two categories</a:t>
            </a:r>
          </a:p>
          <a:p>
            <a:pPr lvl="1"/>
            <a:r>
              <a:rPr lang="en-US" sz="2000" dirty="0"/>
              <a:t>Good or bad</a:t>
            </a:r>
          </a:p>
          <a:p>
            <a:pPr lvl="1"/>
            <a:r>
              <a:rPr lang="en-US" sz="2000" dirty="0"/>
              <a:t>Pass or fail</a:t>
            </a:r>
          </a:p>
          <a:p>
            <a:pPr lvl="1"/>
            <a:r>
              <a:rPr lang="en-US" sz="2000" dirty="0"/>
              <a:t>Operate or don’t operate</a:t>
            </a:r>
          </a:p>
          <a:p>
            <a:r>
              <a:rPr lang="en-US" sz="2400" dirty="0"/>
              <a:t>When the data consists of multiple samples of several observations each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E6B12-4C63-E9F1-78C7-97FC5DCA8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A4461-CD34-A34C-7537-85064B111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1371540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Quality Assurance</a:t>
            </a:r>
            <a:endParaRPr lang="en-IN" dirty="0"/>
          </a:p>
        </p:txBody>
      </p:sp>
      <p:pic>
        <p:nvPicPr>
          <p:cNvPr id="5" name="Picture 3" descr="The graphic shows three boxes on a scale from the least to most progressive: inspection alone, process control, and continuous improvement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79" b="-8870"/>
          <a:stretch/>
        </p:blipFill>
        <p:spPr>
          <a:xfrm>
            <a:off x="457200" y="2080591"/>
            <a:ext cx="8229600" cy="31540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DE711-EA1B-320B-14A7-18C48BB56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6FC63-09FD-4CF3-788E-FC0887DED5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949012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p-chart Control Limits</a:t>
            </a:r>
            <a:endParaRPr lang="en-IN" sz="360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87237"/>
              </p:ext>
            </p:extLst>
          </p:nvPr>
        </p:nvGraphicFramePr>
        <p:xfrm>
          <a:off x="1403648" y="2060848"/>
          <a:ext cx="5486400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372" imgH="1345970" progId="Equation.3">
                  <p:embed/>
                </p:oleObj>
              </mc:Choice>
              <mc:Fallback>
                <p:oleObj name="Equation" r:id="rId2" imgW="2120372" imgH="134597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5486400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ABC82-FA48-8C0C-1374-E3C214847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05A7F-A86F-9EC8-9346-C1B230302A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12768758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c-chart: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only when the number of occurrences per unit of measure can be counted; non-occurrences cannot be counted.</a:t>
            </a:r>
          </a:p>
          <a:p>
            <a:pPr lvl="1"/>
            <a:r>
              <a:rPr lang="en-US" sz="2000" dirty="0"/>
              <a:t>Scratches, chips, dents, or errors per item</a:t>
            </a:r>
          </a:p>
          <a:p>
            <a:pPr lvl="1"/>
            <a:r>
              <a:rPr lang="en-US" sz="2000" dirty="0"/>
              <a:t>Cracks or faults per unit of distance</a:t>
            </a:r>
          </a:p>
          <a:p>
            <a:pPr lvl="1"/>
            <a:r>
              <a:rPr lang="en-US" sz="2000" dirty="0"/>
              <a:t>Breaks or tears per unit of area</a:t>
            </a:r>
          </a:p>
          <a:p>
            <a:pPr lvl="1"/>
            <a:r>
              <a:rPr lang="en-US" sz="2000" dirty="0"/>
              <a:t>Bacteria or pollutants per unit of volume</a:t>
            </a:r>
          </a:p>
          <a:p>
            <a:pPr lvl="1"/>
            <a:r>
              <a:rPr lang="en-US" sz="2000" dirty="0"/>
              <a:t>Calls, complaints, failures per unit of time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88704"/>
              </p:ext>
            </p:extLst>
          </p:nvPr>
        </p:nvGraphicFramePr>
        <p:xfrm>
          <a:off x="2483768" y="4941168"/>
          <a:ext cx="2812855" cy="137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798" imgH="507939" progId="Equation.3">
                  <p:embed/>
                </p:oleObj>
              </mc:Choice>
              <mc:Fallback>
                <p:oleObj name="Equation" r:id="rId2" imgW="1041798" imgH="507939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941168"/>
                        <a:ext cx="2812855" cy="1371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C95F3-7030-FB43-99F8-FE49F9B19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B17166-7BB8-1029-1D20-63295682A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5309515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Considerations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what points in the process to use control charts</a:t>
            </a:r>
          </a:p>
          <a:p>
            <a:r>
              <a:rPr lang="en-US" dirty="0"/>
              <a:t>What size samples to take</a:t>
            </a:r>
          </a:p>
          <a:p>
            <a:r>
              <a:rPr lang="en-US" dirty="0"/>
              <a:t>Sample frequency</a:t>
            </a:r>
          </a:p>
          <a:p>
            <a:r>
              <a:rPr lang="en-US" dirty="0"/>
              <a:t>What type of control chart to use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Attributes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2A4AE-0269-36A2-C508-D3B4C7C53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2D166-74C6-7E72-4D5B-9341DE463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98829953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Tests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if a process appears to be in control, the data may still not reflect a random process</a:t>
            </a:r>
          </a:p>
          <a:p>
            <a:r>
              <a:rPr lang="en-US" dirty="0"/>
              <a:t>Analysts often supplement control charts with a run test</a:t>
            </a:r>
          </a:p>
          <a:p>
            <a:pPr lvl="1"/>
            <a:r>
              <a:rPr lang="en-US" dirty="0"/>
              <a:t>Run test</a:t>
            </a:r>
          </a:p>
          <a:p>
            <a:pPr lvl="2"/>
            <a:r>
              <a:rPr lang="en-US" dirty="0"/>
              <a:t>A test for patterns in a sequence</a:t>
            </a:r>
          </a:p>
          <a:p>
            <a:pPr lvl="1"/>
            <a:r>
              <a:rPr lang="en-US" dirty="0"/>
              <a:t>Run</a:t>
            </a:r>
          </a:p>
          <a:p>
            <a:pPr lvl="2"/>
            <a:r>
              <a:rPr lang="en-US" dirty="0"/>
              <a:t>Sequence of observations with a certain characteristic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461E2-C64C-F594-D615-F7DD267EB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DF2F6-7030-C811-DC7A-C9174C4C8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7387119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Nonrandom Patterns</a:t>
            </a:r>
            <a:endParaRPr lang="en-IN" dirty="0"/>
          </a:p>
        </p:txBody>
      </p:sp>
      <p:pic>
        <p:nvPicPr>
          <p:cNvPr id="5" name="Picture 3" descr="Nonrandom patterns in control chart plots.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-3428"/>
          <a:stretch/>
        </p:blipFill>
        <p:spPr>
          <a:xfrm>
            <a:off x="1619672" y="1484784"/>
            <a:ext cx="5760640" cy="53446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2B162-9C07-F4CC-FBC9-AA12CCBB42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27C1D-0CBC-04B8-B1FF-0A19084F4B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49755822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Capability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Once a process has been determined to be stable, it is necessary to determine if the process is capable of producing output that is within an acceptable range</a:t>
            </a:r>
          </a:p>
          <a:p>
            <a:r>
              <a:rPr lang="en-US" sz="2000" dirty="0"/>
              <a:t>Tolerances or specifications</a:t>
            </a:r>
          </a:p>
          <a:p>
            <a:pPr lvl="1"/>
            <a:r>
              <a:rPr lang="en-US" sz="2000" dirty="0"/>
              <a:t>Range of acceptable values established by engineering design or customer requirements</a:t>
            </a:r>
          </a:p>
          <a:p>
            <a:r>
              <a:rPr lang="en-US" sz="2000" dirty="0"/>
              <a:t>Process variability</a:t>
            </a:r>
          </a:p>
          <a:p>
            <a:pPr lvl="1"/>
            <a:r>
              <a:rPr lang="en-US" sz="2000" dirty="0"/>
              <a:t>Natural or inherent variability in a process</a:t>
            </a:r>
          </a:p>
          <a:p>
            <a:r>
              <a:rPr lang="en-US" sz="2000" dirty="0"/>
              <a:t>Process capability</a:t>
            </a:r>
          </a:p>
          <a:p>
            <a:pPr lvl="1"/>
            <a:r>
              <a:rPr lang="en-US" sz="2000" dirty="0"/>
              <a:t>The inherent variability of process output (process width) relative to the variation allowed by the design specification (specification width)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B8D5D-5003-2A8D-40D7-6D6051CA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B50E4-FAE5-FFC4-746A-E90A71039E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13282229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 Capability (cont.)</a:t>
            </a:r>
            <a:endParaRPr lang="en-IN" sz="3200" dirty="0"/>
          </a:p>
        </p:txBody>
      </p:sp>
      <p:pic>
        <p:nvPicPr>
          <p:cNvPr id="18434" name="Picture 3" descr="Three normal distributions used to show process capability and specifications may or may not match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0" y="1628800"/>
            <a:ext cx="818037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02B6D-6BB0-6334-91FF-7F3137F47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955-2971-4963-8B47-58CE8743A9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45212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</a:t>
            </a:r>
            <a:endParaRPr lang="en-IN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378ACD-6B18-422E-ACF9-026EDABC5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478288"/>
              </p:ext>
            </p:extLst>
          </p:nvPr>
        </p:nvGraphicFramePr>
        <p:xfrm>
          <a:off x="1403648" y="2060848"/>
          <a:ext cx="55372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37160" imgH="3454200" progId="Equation.DSMT4">
                  <p:embed/>
                </p:oleObj>
              </mc:Choice>
              <mc:Fallback>
                <p:oleObj name="Equation" r:id="rId2" imgW="5537160" imgH="3454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378ACD-6B18-422E-ACF9-026EDABC56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3648" y="2060848"/>
                        <a:ext cx="55372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D4922-4E04-4A80-8994-EC126639A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E8F1D-D8F3-2C3A-8D7B-6906DB919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06542693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Cpk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Used when a process is not centered at its target, or nominal, value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67230"/>
              </p:ext>
            </p:extLst>
          </p:nvPr>
        </p:nvGraphicFramePr>
        <p:xfrm>
          <a:off x="1187624" y="3404994"/>
          <a:ext cx="5459529" cy="192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893" imgH="685662" progId="Equation.3">
                  <p:embed/>
                </p:oleObj>
              </mc:Choice>
              <mc:Fallback>
                <p:oleObj name="Equation" r:id="rId2" imgW="1942893" imgH="685662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404994"/>
                        <a:ext cx="5459529" cy="1926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361AD-0265-C57F-C417-57D1FA2AC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810F27-1887-3B69-C261-2F806D68E7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21307728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Improving Process Capability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</a:t>
            </a:r>
          </a:p>
          <a:p>
            <a:r>
              <a:rPr lang="en-US" dirty="0"/>
              <a:t>Standardize</a:t>
            </a:r>
          </a:p>
          <a:p>
            <a:r>
              <a:rPr lang="en-US" dirty="0"/>
              <a:t>Mistake-proof</a:t>
            </a:r>
          </a:p>
          <a:p>
            <a:r>
              <a:rPr lang="en-US" dirty="0"/>
              <a:t>Upgrade equipment</a:t>
            </a:r>
          </a:p>
          <a:p>
            <a:r>
              <a:rPr lang="en-US" dirty="0"/>
              <a:t>Automate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B4BE0-06B5-C1D5-8CE9-D432DFA83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ABE4-C5DA-3554-F6B8-5E7A5931D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7894070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appraisal activity that compares goods or services to a standard</a:t>
            </a:r>
          </a:p>
          <a:p>
            <a:r>
              <a:rPr lang="en-US" dirty="0"/>
              <a:t>Inspection issues:</a:t>
            </a:r>
          </a:p>
          <a:p>
            <a:pPr lvl="1"/>
            <a:r>
              <a:rPr lang="en-US" dirty="0"/>
              <a:t>How much to inspect and how often</a:t>
            </a:r>
          </a:p>
          <a:p>
            <a:pPr lvl="1"/>
            <a:r>
              <a:rPr lang="en-US" dirty="0"/>
              <a:t>At what points in the process to inspect</a:t>
            </a:r>
          </a:p>
          <a:p>
            <a:pPr lvl="1"/>
            <a:r>
              <a:rPr lang="en-US" dirty="0"/>
              <a:t>Whether to inspect in a centralized or on-site location</a:t>
            </a:r>
          </a:p>
          <a:p>
            <a:pPr lvl="1"/>
            <a:r>
              <a:rPr lang="en-US" dirty="0"/>
              <a:t>Whether to inspect attributes or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412F6-E643-79BE-DD7A-CDBDFD0B3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0C8E9-D21C-C8D3-47BE-BF38AC016D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61363046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Taguchi Loss Function</a:t>
            </a:r>
            <a:endParaRPr lang="en-IN" sz="3200" dirty="0"/>
          </a:p>
        </p:txBody>
      </p:sp>
      <p:pic>
        <p:nvPicPr>
          <p:cNvPr id="5" name="Picture 3" descr="A figure showing the traditional cost function along with the Taguchi cost function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5325"/>
          <a:stretch>
            <a:fillRect/>
          </a:stretch>
        </p:blipFill>
        <p:spPr>
          <a:xfrm>
            <a:off x="683568" y="1772816"/>
            <a:ext cx="8229600" cy="4572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0DA96-9162-A312-B888-DD1E21694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E3969-B81D-110E-8703-E04643410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71069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Limitations of Capability Measures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risks of using capability measures:</a:t>
            </a:r>
          </a:p>
          <a:p>
            <a:pPr lvl="1"/>
            <a:r>
              <a:rPr lang="en-US" dirty="0"/>
              <a:t>The process may not be stable</a:t>
            </a:r>
          </a:p>
          <a:p>
            <a:pPr lvl="1"/>
            <a:r>
              <a:rPr lang="en-US" dirty="0"/>
              <a:t>The process output may not be normally distributed</a:t>
            </a:r>
          </a:p>
          <a:p>
            <a:pPr lvl="1"/>
            <a:r>
              <a:rPr lang="en-US" dirty="0"/>
              <a:t>The process is not centered but </a:t>
            </a:r>
            <a:r>
              <a:rPr lang="en-US" dirty="0" err="1"/>
              <a:t>Cp</a:t>
            </a:r>
            <a:r>
              <a:rPr lang="en-US" dirty="0"/>
              <a:t> is used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9BC5C-F5C1-A959-BD3A-EA396675F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B82C5-758B-9354-D1BD-60F3617ED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13297848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CAA2-B837-81AD-AB05-B89C4C5D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Assignment (team)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49AA-3B89-FDA9-2C23-FA74E55EC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 dirty="0"/>
              <a:t>The Toyota Production System (TPS) has been studied in the POM field since the late 1970s. There are various aspects to TPS.</a:t>
            </a:r>
            <a:br>
              <a:rPr lang="en-TW" dirty="0"/>
            </a:br>
            <a:r>
              <a:rPr lang="en-TW" dirty="0"/>
              <a:t>Conduct a study on the application of the TQM concept in Toyota.</a:t>
            </a:r>
          </a:p>
          <a:p>
            <a:r>
              <a:rPr lang="en-TW" dirty="0"/>
              <a:t>Prepare a ppt presentation no more than 8 pages on this Topic.</a:t>
            </a:r>
          </a:p>
          <a:p>
            <a:r>
              <a:rPr lang="en-TW" dirty="0"/>
              <a:t>Due Dec. 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F505C-E0F6-0CA3-B124-36BE5F744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0CECD-0AD3-C85E-1B47-FF01D85E7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598651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Much to Inspect</a:t>
            </a:r>
            <a:endParaRPr lang="en-IN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426AA4-EE5C-BD69-8372-97F65B8AA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W"/>
          </a:p>
        </p:txBody>
      </p:sp>
      <p:pic>
        <p:nvPicPr>
          <p:cNvPr id="5" name="Picture 3" descr="A graph showing optimal cost as a function of amount of inspection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" r="-3031"/>
          <a:stretch>
            <a:fillRect/>
          </a:stretch>
        </p:blipFill>
        <p:spPr>
          <a:xfrm>
            <a:off x="457200" y="1752600"/>
            <a:ext cx="8229600" cy="4572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D69A-0F05-8584-94C8-251D4BD14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08C1-B963-67FC-8E61-D4C0754A80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3112966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Where to Inspect in the Process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inspection points:</a:t>
            </a:r>
          </a:p>
          <a:p>
            <a:pPr lvl="1"/>
            <a:r>
              <a:rPr lang="en-US" dirty="0"/>
              <a:t>Raw materials and purchased parts</a:t>
            </a:r>
          </a:p>
          <a:p>
            <a:pPr lvl="1"/>
            <a:r>
              <a:rPr lang="en-US" dirty="0"/>
              <a:t>Finished products</a:t>
            </a:r>
          </a:p>
          <a:p>
            <a:pPr lvl="1"/>
            <a:r>
              <a:rPr lang="en-US" dirty="0"/>
              <a:t>Before a costly operation</a:t>
            </a:r>
          </a:p>
          <a:p>
            <a:pPr lvl="1"/>
            <a:r>
              <a:rPr lang="en-US" dirty="0"/>
              <a:t>Before an irreversible process</a:t>
            </a:r>
          </a:p>
          <a:p>
            <a:pPr lvl="1"/>
            <a:r>
              <a:rPr lang="en-US" dirty="0"/>
              <a:t>Before a covering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9DA37-CA41-A629-D764-F8BBCEF776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06082-1606-AD29-CC40-460E18047C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7627352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r>
              <a:rPr lang="en-US" sz="3200" dirty="0"/>
              <a:t>Example of inspection at a Hotel/Motel</a:t>
            </a:r>
            <a:endParaRPr lang="en-IN" sz="3200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880A1A3F-4991-401D-B6CE-33DEEFE57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03394"/>
              </p:ext>
            </p:extLst>
          </p:nvPr>
        </p:nvGraphicFramePr>
        <p:xfrm>
          <a:off x="781050" y="1823559"/>
          <a:ext cx="7581900" cy="426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586765097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1214960804"/>
                    </a:ext>
                  </a:extLst>
                </a:gridCol>
              </a:tblGrid>
              <a:tr h="438155">
                <a:tc>
                  <a:txBody>
                    <a:bodyPr/>
                    <a:lstStyle/>
                    <a:p>
                      <a:pPr marL="0" indent="171450" algn="l" rtl="0" eaLnBrk="1" fontAlgn="b" latinLnBrk="0" hangingPunct="1"/>
                      <a:r>
                        <a:rPr kumimoji="0"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Inspection Point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fontAlgn="b"/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Characteristics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1996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Accounting/billing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Accuracy, timeliness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69507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Building and grounds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Appearance and safety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28829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Main desk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Appearance, waiting times, accuracy of bills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7045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Maid service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Completeness, productivity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2008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Personnel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Appearance, manners, productivity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6165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Reservations/occupancy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Over/underbooking, percent occupancy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0362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Restaurants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Kitchen, menus, meals, bills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2457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Room service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Waiting time, quality of food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0751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Supplies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Ordering, receiving, inventories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150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7F759-7711-E872-4006-66044E793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D89C4-09E3-02F8-BA51-57F4AE1E7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20361126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Off-Site vs. On-Site Inspection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9" y="1844824"/>
            <a:ext cx="7772400" cy="4114800"/>
          </a:xfrm>
        </p:spPr>
        <p:txBody>
          <a:bodyPr/>
          <a:lstStyle/>
          <a:p>
            <a:r>
              <a:rPr lang="en-US" sz="2400" dirty="0"/>
              <a:t>Effects on cost and level of disruption are a major issue in selecting centralized versus on-site inspection</a:t>
            </a:r>
          </a:p>
          <a:p>
            <a:r>
              <a:rPr lang="en-US" sz="2400" dirty="0"/>
              <a:t>Off-Site</a:t>
            </a:r>
          </a:p>
          <a:p>
            <a:pPr lvl="1"/>
            <a:r>
              <a:rPr lang="en-US" sz="2000" dirty="0"/>
              <a:t>Specialized tests that may best be completed in a lab</a:t>
            </a:r>
          </a:p>
          <a:p>
            <a:pPr lvl="2"/>
            <a:r>
              <a:rPr lang="en-US" sz="1800" dirty="0"/>
              <a:t>More specialized testing equipment</a:t>
            </a:r>
          </a:p>
          <a:p>
            <a:pPr lvl="2"/>
            <a:r>
              <a:rPr lang="en-US" sz="1800" dirty="0"/>
              <a:t>More favorable testing environment</a:t>
            </a:r>
          </a:p>
          <a:p>
            <a:r>
              <a:rPr lang="en-US" sz="2400" dirty="0"/>
              <a:t>On-Site</a:t>
            </a:r>
          </a:p>
          <a:p>
            <a:pPr lvl="1"/>
            <a:r>
              <a:rPr lang="en-US" sz="2000" dirty="0"/>
              <a:t>Quicker decisions are rendered</a:t>
            </a:r>
          </a:p>
          <a:p>
            <a:pPr lvl="1"/>
            <a:r>
              <a:rPr lang="en-US" sz="2000" dirty="0"/>
              <a:t>Avoid introduction of extraneous factors</a:t>
            </a:r>
          </a:p>
          <a:p>
            <a:pPr lvl="1"/>
            <a:r>
              <a:rPr lang="en-US" sz="2000" dirty="0"/>
              <a:t>Quality at the 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4B415-DF57-0835-1936-1E2F518E0A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1A48D-C49A-D018-E5CA-DA4D96CA4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38944657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Statistical Process Control (SPC)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control seeks quality of conformance</a:t>
            </a:r>
          </a:p>
          <a:p>
            <a:pPr lvl="1"/>
            <a:r>
              <a:rPr lang="en-US" dirty="0"/>
              <a:t>A product or service conforms to specifications</a:t>
            </a:r>
          </a:p>
          <a:p>
            <a:r>
              <a:rPr lang="en-US" dirty="0"/>
              <a:t>A tool used to help in this process:</a:t>
            </a:r>
          </a:p>
          <a:p>
            <a:pPr lvl="1"/>
            <a:r>
              <a:rPr lang="en-US" dirty="0"/>
              <a:t>SPC </a:t>
            </a:r>
          </a:p>
          <a:p>
            <a:pPr lvl="2"/>
            <a:r>
              <a:rPr lang="en-US" dirty="0"/>
              <a:t>Statistical evaluation of the output of a process</a:t>
            </a:r>
          </a:p>
          <a:p>
            <a:pPr lvl="2"/>
            <a:r>
              <a:rPr lang="en-US" dirty="0"/>
              <a:t>Helps us to decide if a process is “in control” or if corrective action is needed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CA3B3-DAAC-2A62-4584-2E8AFE09B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55891-4A42-C233-F703-42FE7B54DE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</p:spTree>
    <p:extLst>
      <p:ext uri="{BB962C8B-B14F-4D97-AF65-F5344CB8AC3E}">
        <p14:creationId xmlns:p14="http://schemas.microsoft.com/office/powerpoint/2010/main" val="18542576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2830</TotalTime>
  <Words>1744</Words>
  <Application>Microsoft Macintosh PowerPoint</Application>
  <PresentationFormat>On-screen Show (4:3)</PresentationFormat>
  <Paragraphs>381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Constantia</vt:lpstr>
      <vt:lpstr>Times New Roman</vt:lpstr>
      <vt:lpstr>Webdings</vt:lpstr>
      <vt:lpstr>Wingdings</vt:lpstr>
      <vt:lpstr>0ckf</vt:lpstr>
      <vt:lpstr>自訂設計</vt:lpstr>
      <vt:lpstr>Equation</vt:lpstr>
      <vt:lpstr>Quality Control (Ch.10)  </vt:lpstr>
      <vt:lpstr>What Is Quality Control?</vt:lpstr>
      <vt:lpstr>Phases of Quality Assurance</vt:lpstr>
      <vt:lpstr>Inspection</vt:lpstr>
      <vt:lpstr>How Much to Inspect</vt:lpstr>
      <vt:lpstr>Where to Inspect in the Process</vt:lpstr>
      <vt:lpstr>Example of inspection at a Hotel/Motel</vt:lpstr>
      <vt:lpstr>Off-Site vs. On-Site Inspection</vt:lpstr>
      <vt:lpstr>Statistical Process Control (SPC)</vt:lpstr>
      <vt:lpstr>Process Variability</vt:lpstr>
      <vt:lpstr>Variation</vt:lpstr>
      <vt:lpstr>Sampling and Sampling Distribution</vt:lpstr>
      <vt:lpstr>Sampling and Sampling Distribution (cont.)</vt:lpstr>
      <vt:lpstr>Control Process</vt:lpstr>
      <vt:lpstr>Control Charts: The Voice of the Process</vt:lpstr>
      <vt:lpstr>Control Chart</vt:lpstr>
      <vt:lpstr>Errors</vt:lpstr>
      <vt:lpstr>Type I Error</vt:lpstr>
      <vt:lpstr>Observations from Sample Distribution</vt:lpstr>
      <vt:lpstr>Control Charts for Variables</vt:lpstr>
      <vt:lpstr>Establishing Control Limits</vt:lpstr>
      <vt:lpstr>X-Bar Chart: Control Limits</vt:lpstr>
      <vt:lpstr>Range Chart: Control Limits</vt:lpstr>
      <vt:lpstr>PowerPoint Presentation</vt:lpstr>
      <vt:lpstr>Mean and Range Charts A</vt:lpstr>
      <vt:lpstr>Mean and Range Charts B</vt:lpstr>
      <vt:lpstr>Using Mean and Range Charts</vt:lpstr>
      <vt:lpstr>Control Charts for Attributes</vt:lpstr>
      <vt:lpstr>Use a p-chart:</vt:lpstr>
      <vt:lpstr>p-chart Control Limits</vt:lpstr>
      <vt:lpstr>Use a c-chart:</vt:lpstr>
      <vt:lpstr>Managerial Considerations</vt:lpstr>
      <vt:lpstr>Run Tests</vt:lpstr>
      <vt:lpstr>Nonrandom Patterns</vt:lpstr>
      <vt:lpstr>Process Capability</vt:lpstr>
      <vt:lpstr>Process Capability (cont.)</vt:lpstr>
      <vt:lpstr>Cp</vt:lpstr>
      <vt:lpstr>Cpk</vt:lpstr>
      <vt:lpstr>Improving Process Capability</vt:lpstr>
      <vt:lpstr>Taguchi Loss Function</vt:lpstr>
      <vt:lpstr>Limitations of Capability Measures</vt:lpstr>
      <vt:lpstr>Assignment (team)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 (ckfarn)</cp:lastModifiedBy>
  <cp:revision>184</cp:revision>
  <dcterms:created xsi:type="dcterms:W3CDTF">1999-04-05T16:45:56Z</dcterms:created>
  <dcterms:modified xsi:type="dcterms:W3CDTF">2022-11-30T13:32:12Z</dcterms:modified>
</cp:coreProperties>
</file>