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45"/>
  </p:notesMasterIdLst>
  <p:sldIdLst>
    <p:sldId id="258" r:id="rId2"/>
    <p:sldId id="410" r:id="rId3"/>
    <p:sldId id="412" r:id="rId4"/>
    <p:sldId id="411" r:id="rId5"/>
    <p:sldId id="368" r:id="rId6"/>
    <p:sldId id="369" r:id="rId7"/>
    <p:sldId id="370" r:id="rId8"/>
    <p:sldId id="413" r:id="rId9"/>
    <p:sldId id="414" r:id="rId10"/>
    <p:sldId id="371" r:id="rId11"/>
    <p:sldId id="373" r:id="rId12"/>
    <p:sldId id="372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2" r:id="rId21"/>
    <p:sldId id="383" r:id="rId22"/>
    <p:sldId id="415" r:id="rId23"/>
    <p:sldId id="416" r:id="rId24"/>
    <p:sldId id="385" r:id="rId25"/>
    <p:sldId id="386" r:id="rId26"/>
    <p:sldId id="387" r:id="rId27"/>
    <p:sldId id="389" r:id="rId28"/>
    <p:sldId id="391" r:id="rId29"/>
    <p:sldId id="396" r:id="rId30"/>
    <p:sldId id="397" r:id="rId31"/>
    <p:sldId id="398" r:id="rId32"/>
    <p:sldId id="399" r:id="rId33"/>
    <p:sldId id="400" r:id="rId34"/>
    <p:sldId id="401" r:id="rId35"/>
    <p:sldId id="417" r:id="rId36"/>
    <p:sldId id="402" r:id="rId37"/>
    <p:sldId id="403" r:id="rId38"/>
    <p:sldId id="405" r:id="rId39"/>
    <p:sldId id="407" r:id="rId40"/>
    <p:sldId id="406" r:id="rId41"/>
    <p:sldId id="408" r:id="rId42"/>
    <p:sldId id="418" r:id="rId43"/>
    <p:sldId id="409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92"/>
    <a:srgbClr val="006600"/>
    <a:srgbClr val="FFFF66"/>
    <a:srgbClr val="333399"/>
    <a:srgbClr val="CCFF99"/>
    <a:srgbClr val="FFCCFF"/>
    <a:srgbClr val="FF99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9" autoAdjust="0"/>
    <p:restoredTop sz="86418" autoAdjust="0"/>
  </p:normalViewPr>
  <p:slideViewPr>
    <p:cSldViewPr>
      <p:cViewPr varScale="1">
        <p:scale>
          <a:sx n="75" d="100"/>
          <a:sy n="75" d="100"/>
        </p:scale>
        <p:origin x="181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40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panose="020B0604020202020204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panose="020B0604020202020204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panose="020B0604020202020204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panose="020B0604020202020204" pitchFamily="34" charset="0"/>
              </a:defRPr>
            </a:lvl1pPr>
          </a:lstStyle>
          <a:p>
            <a:fld id="{21B10AC6-61D9-43E1-8ED5-3E014314B48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8053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6E39CD-D982-418A-9B05-F7FDC1203E7A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999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中央資管 范錚強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74FAFC-A03A-4917-A97A-39A4276694FE}" type="slidenum">
              <a:rPr lang="zh-TW" altLang="en-US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9650988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DF3E56-2F1F-4901-A20E-DF013157B5C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550772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3F126C-6D06-4FAF-A08B-F2C44F6F340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083543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934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60A9BFD-8870-410A-8384-CB087FDF0BC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612152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934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5E832D-49F9-467D-8D2E-9E829060334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69132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5F3638-2033-465B-95B3-8661205DC63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786785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E0619C-DB36-49DD-BB46-1E7D0380B59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67591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D604CF-7FEC-4A1C-BC90-08E05B45B4D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748572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D98DBF-58CA-436D-8D7A-0703A8DFA53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818351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43396B-B1E3-4BCF-B80F-88676AC99B2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423028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0564A5-C34B-49D2-9222-6631A46CA9F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545867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F97B13-DF6B-4AA7-AA92-8BA93057500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489390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9C03BA-01C1-411C-993C-FE82C650B74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02048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81000"/>
            <a:ext cx="6934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333399"/>
                </a:solidFill>
              </a:defRPr>
            </a:lvl1pPr>
          </a:lstStyle>
          <a:p>
            <a:r>
              <a:rPr lang="zh-TW" altLang="en-US"/>
              <a:t>中央資管 范錚強</a:t>
            </a:r>
            <a:endParaRPr lang="en-US" altLang="zh-TW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33399"/>
                </a:solidFill>
              </a:defRPr>
            </a:lvl1pPr>
          </a:lstStyle>
          <a:p>
            <a:fld id="{EEDA2BFD-2084-4BE8-B695-C87DD5945F66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185351" name="AutoShape 7"/>
          <p:cNvSpPr>
            <a:spLocks noChangeArrowheads="1"/>
          </p:cNvSpPr>
          <p:nvPr/>
        </p:nvSpPr>
        <p:spPr bwMode="auto">
          <a:xfrm>
            <a:off x="685800" y="685800"/>
            <a:ext cx="609600" cy="685800"/>
          </a:xfrm>
          <a:prstGeom prst="rightArrow">
            <a:avLst>
              <a:gd name="adj1" fmla="val 38426"/>
              <a:gd name="adj2" fmla="val 100000"/>
            </a:avLst>
          </a:prstGeom>
          <a:solidFill>
            <a:srgbClr val="FFFF66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>
            <a:off x="533400" y="6400800"/>
            <a:ext cx="8305800" cy="0"/>
          </a:xfrm>
          <a:prstGeom prst="line">
            <a:avLst/>
          </a:prstGeom>
          <a:noFill/>
          <a:ln w="38100" cmpd="dbl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transition spd="med"/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000" kern="1200">
          <a:solidFill>
            <a:srgbClr val="FFFF66"/>
          </a:solidFill>
          <a:latin typeface="Hei" pitchFamily="2" charset="-122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Arial" panose="020B0604020202020204" pitchFamily="34" charset="0"/>
          <a:ea typeface="標楷體" panose="03000509000000000000" pitchFamily="65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Arial" panose="020B0604020202020204" pitchFamily="34" charset="0"/>
          <a:ea typeface="標楷體" panose="03000509000000000000" pitchFamily="65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Arial" panose="020B0604020202020204" pitchFamily="34" charset="0"/>
          <a:ea typeface="標楷體" panose="03000509000000000000" pitchFamily="65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Arial" panose="020B0604020202020204" pitchFamily="34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Arial" panose="020B0604020202020204" pitchFamily="34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Arial" panose="020B0604020202020204" pitchFamily="34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Arial" panose="020B0604020202020204" pitchFamily="34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Arial" panose="020B0604020202020204" pitchFamily="34" charset="0"/>
          <a:ea typeface="標楷體" panose="03000509000000000000" pitchFamily="65" charset="-120"/>
        </a:defRPr>
      </a:lvl9pPr>
    </p:titleStyle>
    <p:bodyStyle>
      <a:lvl1pPr marL="473075" indent="-473075" algn="l" rtl="0" fontAlgn="base">
        <a:spcBef>
          <a:spcPct val="3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Blip>
          <a:blip r:embed="rId15"/>
        </a:buBlip>
        <a:defRPr kumimoji="1" sz="3200" kern="1200">
          <a:solidFill>
            <a:srgbClr val="000099"/>
          </a:solidFill>
          <a:latin typeface="+mn-lt"/>
          <a:ea typeface="+mn-ea"/>
          <a:cs typeface="+mn-cs"/>
        </a:defRPr>
      </a:lvl1pPr>
      <a:lvl2pPr marL="1050925" indent="-3873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ebdings" panose="05030102010509060703" pitchFamily="18" charset="2"/>
        <a:buBlip>
          <a:blip r:embed="rId16"/>
        </a:buBlip>
        <a:defRPr kumimoji="1" sz="28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2pPr>
      <a:lvl3pPr marL="1616075" indent="-37465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Blip>
          <a:blip r:embed="rId17"/>
        </a:buBlip>
        <a:defRPr kumimoji="1" sz="2400" kern="1200">
          <a:solidFill>
            <a:schemeClr val="folHlink"/>
          </a:solidFill>
          <a:latin typeface="+mn-lt"/>
          <a:ea typeface="新細明體" panose="02020500000000000000" pitchFamily="18" charset="-120"/>
          <a:cs typeface="+mn-cs"/>
        </a:defRPr>
      </a:lvl3pPr>
      <a:lvl4pPr marL="2193925" indent="-38735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kumimoji="1" sz="2000" kern="1200">
          <a:solidFill>
            <a:srgbClr val="CC0000"/>
          </a:solidFill>
          <a:latin typeface="+mn-lt"/>
          <a:ea typeface="新細明體" panose="02020500000000000000" pitchFamily="18" charset="-120"/>
          <a:cs typeface="+mn-cs"/>
        </a:defRPr>
      </a:lvl4pPr>
      <a:lvl5pPr marL="2613025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kumimoji="1" sz="2000" kern="1200">
          <a:solidFill>
            <a:schemeClr val="folHlink"/>
          </a:solidFill>
          <a:latin typeface="+mn-lt"/>
          <a:ea typeface="新細明體" panose="02020500000000000000" pitchFamily="18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-533400"/>
            <a:ext cx="9144000" cy="41910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826056"/>
            <a:ext cx="6858000" cy="1905000"/>
          </a:xfrm>
        </p:spPr>
        <p:txBody>
          <a:bodyPr/>
          <a:lstStyle/>
          <a:p>
            <a:r>
              <a:rPr lang="en-US" altLang="zh-TW" sz="4800" dirty="0">
                <a:latin typeface="Arial" panose="020B0604020202020204" pitchFamily="34" charset="0"/>
                <a:cs typeface="Arial" panose="020B0604020202020204" pitchFamily="34" charset="0"/>
              </a:rPr>
              <a:t>Chapter 12:</a:t>
            </a:r>
            <a:r>
              <a:rPr lang="zh-TW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4800" dirty="0"/>
              <a:t>商業生態系</a:t>
            </a:r>
            <a:br>
              <a:rPr lang="zh-TW" altLang="en-US" sz="4800" dirty="0"/>
            </a:br>
            <a:r>
              <a:rPr lang="zh-TW" altLang="en-US" sz="4800" dirty="0"/>
              <a:t>應用與發展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350574" y="4114800"/>
            <a:ext cx="458414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ctr"/>
            <a:r>
              <a:rPr lang="en-US" altLang="en-US" dirty="0" err="1"/>
              <a:t>國立中央大學</a:t>
            </a:r>
            <a:r>
              <a:rPr lang="zh-TW" altLang="en-US" dirty="0"/>
              <a:t>、</a:t>
            </a:r>
            <a:r>
              <a:rPr lang="en-US" altLang="en-US" dirty="0" err="1"/>
              <a:t>資訊管理系</a:t>
            </a:r>
            <a:endParaRPr lang="en-US" altLang="en-US" dirty="0"/>
          </a:p>
          <a:p>
            <a:pPr lvl="1" algn="ctr"/>
            <a:r>
              <a:rPr lang="en-US" altLang="en-US" dirty="0" err="1"/>
              <a:t>范錚強</a:t>
            </a:r>
            <a:endParaRPr lang="en-US" altLang="en-US" dirty="0"/>
          </a:p>
          <a:p>
            <a:pPr algn="ctr"/>
            <a:endParaRPr lang="en-US" altLang="zh-TW" dirty="0">
              <a:solidFill>
                <a:srgbClr val="000099"/>
              </a:solidFill>
            </a:endParaRPr>
          </a:p>
          <a:p>
            <a:pPr algn="ctr"/>
            <a:r>
              <a:rPr lang="en-US" altLang="zh-TW" dirty="0">
                <a:solidFill>
                  <a:srgbClr val="000099"/>
                </a:solidFill>
              </a:rPr>
              <a:t>http://www.mgt.ncu.edu.tw/~ckfarn</a:t>
            </a:r>
          </a:p>
          <a:p>
            <a:pPr lvl="1" algn="ctr"/>
            <a:r>
              <a:rPr lang="en-US" altLang="zh-TW" dirty="0" smtClean="0"/>
              <a:t>2022/04 </a:t>
            </a:r>
            <a:r>
              <a:rPr lang="en-US" altLang="zh-TW" dirty="0" smtClean="0"/>
              <a:t>updated</a:t>
            </a:r>
            <a:endParaRPr lang="en-US" altLang="zh-TW" dirty="0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0" y="-304800"/>
            <a:ext cx="1371600" cy="1107996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6600" dirty="0">
                <a:solidFill>
                  <a:schemeClr val="bg1"/>
                </a:solidFill>
                <a:latin typeface="Arial" panose="020B0604020202020204" pitchFamily="34" charset="0"/>
              </a:rPr>
              <a:t>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商業生態系的演化</a:t>
            </a:r>
            <a:r>
              <a:rPr lang="en-US" altLang="zh-TW" baseline="-25000" dirty="0"/>
              <a:t>5</a:t>
            </a:r>
            <a:endParaRPr lang="zh-TW" altLang="en-US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47BC03A-1B36-6148-A6E7-1A3C5070C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10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BB749A5F-71EB-7843-9266-7E61D25DC2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26437"/>
            <a:ext cx="6877756" cy="507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65303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以平臺為基礎的商業生態系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5" y="1916832"/>
            <a:ext cx="7242103" cy="379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A6AC6D8-CEA6-124B-8BA8-5A5D75712B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11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2F3ECAEE-6A9B-BE4E-96D7-1A1DFEA553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45363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以平臺為基礎的商業生態系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sz="3600" dirty="0">
                <a:solidFill>
                  <a:schemeClr val="bg1"/>
                </a:solidFill>
              </a:rPr>
              <a:t>Platform-based</a:t>
            </a:r>
            <a:r>
              <a:rPr lang="zh-TW" altLang="en-US" sz="3600" dirty="0">
                <a:solidFill>
                  <a:schemeClr val="bg1"/>
                </a:solidFill>
              </a:rPr>
              <a:t> 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2800" dirty="0"/>
              <a:t>「拉力」策略</a:t>
            </a:r>
            <a:endParaRPr lang="en-US" altLang="zh-TW" sz="2800" dirty="0"/>
          </a:p>
          <a:p>
            <a:pPr lvl="1"/>
            <a:r>
              <a:rPr lang="zh-TW" altLang="zh-TW" sz="2400" dirty="0"/>
              <a:t>「主動匯集」各種所需的人力與資源</a:t>
            </a:r>
            <a:endParaRPr lang="en-US" altLang="zh-TW" sz="2400" dirty="0"/>
          </a:p>
          <a:p>
            <a:pPr lvl="1"/>
            <a:r>
              <a:rPr lang="zh-TW" altLang="zh-TW" sz="2400" dirty="0"/>
              <a:t>以協同合作方式來創造眾人價值</a:t>
            </a:r>
            <a:endParaRPr lang="en-US" altLang="zh-TW" sz="2400" dirty="0"/>
          </a:p>
          <a:p>
            <a:pPr lvl="1"/>
            <a:r>
              <a:rPr lang="zh-TW" altLang="zh-TW" sz="2400" dirty="0"/>
              <a:t>促成了平臺</a:t>
            </a:r>
            <a:r>
              <a:rPr lang="en-US" altLang="zh-TW" sz="2400" dirty="0"/>
              <a:t> (Platform) </a:t>
            </a:r>
            <a:r>
              <a:rPr lang="zh-TW" altLang="en-US" sz="2400" dirty="0"/>
              <a:t>構想</a:t>
            </a:r>
            <a:endParaRPr lang="en-US" altLang="zh-TW" sz="2400" dirty="0"/>
          </a:p>
          <a:p>
            <a:r>
              <a:rPr lang="zh-TW" altLang="en-US" sz="2800" dirty="0"/>
              <a:t>目前</a:t>
            </a:r>
            <a:r>
              <a:rPr lang="zh-TW" altLang="zh-TW" sz="2800" dirty="0"/>
              <a:t>已成為市場主流，分布於</a:t>
            </a:r>
            <a:r>
              <a:rPr lang="zh-TW" altLang="en-US" sz="2800" dirty="0"/>
              <a:t>各</a:t>
            </a:r>
            <a:r>
              <a:rPr lang="zh-TW" altLang="zh-TW" sz="2800" dirty="0"/>
              <a:t>產業中</a:t>
            </a:r>
            <a:endParaRPr lang="en-US" altLang="zh-TW" sz="2800" dirty="0"/>
          </a:p>
          <a:p>
            <a:pPr lvl="1"/>
            <a:r>
              <a:rPr lang="zh-TW" altLang="zh-TW" sz="2400" dirty="0"/>
              <a:t>平臺則是將生態系概念付諸實行的作法，則</a:t>
            </a:r>
            <a:endParaRPr lang="en-US" altLang="zh-TW" sz="2400" dirty="0"/>
          </a:p>
          <a:p>
            <a:pPr lvl="1"/>
            <a:r>
              <a:rPr lang="zh-TW" altLang="zh-TW" sz="2400" dirty="0"/>
              <a:t>平臺與多個特定模組之間的組合形成一個獨特的商業生態系</a:t>
            </a:r>
            <a:endParaRPr lang="zh-TW" altLang="en-US" sz="28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9BC8154-1239-C241-AB54-8BC71FCCCC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12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DF6F7D1-09E4-0F42-A4DA-F57EDF0CC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17504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商業生態系的分類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和生物世界一樣</a:t>
            </a:r>
            <a:endParaRPr lang="en-US" altLang="zh-TW" dirty="0"/>
          </a:p>
          <a:p>
            <a:r>
              <a:rPr lang="zh-TW" altLang="en-US" dirty="0"/>
              <a:t>生態系有不同的種類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CDBE77-0489-D64A-9DF7-74C73AACFA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13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E9E0D5A-64D7-E042-8D1E-40D420092F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68747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391400" cy="1143000"/>
          </a:xfrm>
        </p:spPr>
        <p:txBody>
          <a:bodyPr/>
          <a:lstStyle/>
          <a:p>
            <a:r>
              <a:rPr lang="zh-TW" altLang="zh-TW" dirty="0"/>
              <a:t>集中式的商業生態系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	</a:t>
            </a:r>
            <a:r>
              <a:rPr lang="en-US" altLang="zh-TW" sz="3200" dirty="0">
                <a:solidFill>
                  <a:schemeClr val="bg1"/>
                </a:solidFill>
              </a:rPr>
              <a:t>Centralized Business Ecosystems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981200"/>
            <a:ext cx="7620000" cy="4114800"/>
          </a:xfrm>
        </p:spPr>
        <p:txBody>
          <a:bodyPr/>
          <a:lstStyle/>
          <a:p>
            <a:r>
              <a:rPr lang="zh-TW" altLang="en-US" dirty="0"/>
              <a:t>有</a:t>
            </a:r>
            <a:r>
              <a:rPr lang="zh-TW" altLang="zh-TW" dirty="0"/>
              <a:t>一個明確的系統組織者</a:t>
            </a:r>
            <a:r>
              <a:rPr lang="en-US" altLang="zh-TW" dirty="0"/>
              <a:t> (Orchestrator) </a:t>
            </a:r>
          </a:p>
          <a:p>
            <a:pPr lvl="1"/>
            <a:r>
              <a:rPr lang="zh-TW" altLang="zh-TW" dirty="0"/>
              <a:t>組織者為了達成商業生態系所設定的目標</a:t>
            </a:r>
            <a:r>
              <a:rPr lang="zh-TW" altLang="en-US" dirty="0"/>
              <a:t>，</a:t>
            </a:r>
            <a:r>
              <a:rPr lang="zh-TW" altLang="zh-TW" dirty="0"/>
              <a:t>採取不同的措施，吸引參與者加入，並與其進行互動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4" y="3706416"/>
            <a:ext cx="3384551" cy="254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9052C2A4-EE05-624B-B7C6-71C4307A8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14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82E83037-976C-2B41-9CAA-2FF5BCE021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208836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集中式的商業生態系</a:t>
            </a:r>
            <a:r>
              <a:rPr lang="zh-TW" altLang="zh-TW" dirty="0">
                <a:solidFill>
                  <a:schemeClr val="bg1"/>
                </a:solidFill>
              </a:rPr>
              <a:t>的子類別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收集型 </a:t>
            </a:r>
            <a:r>
              <a:rPr lang="en-US" altLang="zh-TW" dirty="0"/>
              <a:t>(Collection)</a:t>
            </a:r>
          </a:p>
          <a:p>
            <a:pPr lvl="1"/>
            <a:r>
              <a:rPr lang="zh-TW" altLang="zh-TW" dirty="0"/>
              <a:t>以軸輻式系統</a:t>
            </a:r>
            <a:r>
              <a:rPr lang="en-US" altLang="zh-TW" dirty="0"/>
              <a:t> (hub-and-spoke) </a:t>
            </a:r>
            <a:r>
              <a:rPr lang="zh-TW" altLang="zh-TW" dirty="0"/>
              <a:t>的運作方式來收集與散布資訊</a:t>
            </a:r>
            <a:endParaRPr lang="en-US" altLang="zh-TW" dirty="0"/>
          </a:p>
          <a:p>
            <a:r>
              <a:rPr lang="zh-TW" altLang="zh-TW" dirty="0"/>
              <a:t>競爭型 </a:t>
            </a:r>
            <a:r>
              <a:rPr lang="en-US" altLang="zh-TW" dirty="0"/>
              <a:t>(Contest)</a:t>
            </a:r>
          </a:p>
          <a:p>
            <a:pPr lvl="1"/>
            <a:r>
              <a:rPr lang="zh-TW" altLang="zh-TW" dirty="0"/>
              <a:t>邀請公司或個人來解決問題</a:t>
            </a:r>
            <a:endParaRPr lang="en-US" altLang="zh-TW" dirty="0"/>
          </a:p>
          <a:p>
            <a:r>
              <a:rPr lang="zh-TW" altLang="zh-TW" dirty="0"/>
              <a:t>媒合型 </a:t>
            </a:r>
            <a:r>
              <a:rPr lang="en-US" altLang="zh-TW" dirty="0"/>
              <a:t>(Matchmaker)</a:t>
            </a:r>
          </a:p>
          <a:p>
            <a:pPr lvl="1"/>
            <a:r>
              <a:rPr lang="zh-TW" altLang="zh-TW" dirty="0"/>
              <a:t>透過</a:t>
            </a:r>
            <a:r>
              <a:rPr lang="zh-TW" altLang="en-US" dirty="0"/>
              <a:t>撮合</a:t>
            </a:r>
            <a:r>
              <a:rPr lang="zh-TW" altLang="zh-TW" dirty="0"/>
              <a:t>，讓參與者之間產生連結，以滿足雙方的特定目的</a:t>
            </a:r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3BCF9E8-2562-944A-90A5-9A89E60D11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15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AD50F78-3A0A-434C-AB3F-551DE31CF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65726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391400" cy="1143000"/>
          </a:xfrm>
        </p:spPr>
        <p:txBody>
          <a:bodyPr/>
          <a:lstStyle/>
          <a:p>
            <a:r>
              <a:rPr lang="zh-TW" altLang="zh-TW" dirty="0"/>
              <a:t>循序式的商業生態系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	</a:t>
            </a:r>
            <a:r>
              <a:rPr lang="en-US" altLang="zh-TW" sz="3200" dirty="0">
                <a:solidFill>
                  <a:schemeClr val="bg1"/>
                </a:solidFill>
              </a:rPr>
              <a:t>Sequenced Business Ecosystems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類似</a:t>
            </a:r>
            <a:r>
              <a:rPr lang="zh-TW" altLang="zh-TW" dirty="0"/>
              <a:t>常見的傳統供應鏈</a:t>
            </a:r>
            <a:endParaRPr lang="en-US" altLang="zh-TW" dirty="0"/>
          </a:p>
          <a:p>
            <a:pPr lvl="1"/>
            <a:r>
              <a:rPr lang="zh-TW" altLang="zh-TW" dirty="0"/>
              <a:t>由關鍵的組織者來協同其他參與者</a:t>
            </a:r>
            <a:endParaRPr lang="en-US" altLang="zh-TW" dirty="0"/>
          </a:p>
          <a:p>
            <a:pPr lvl="1"/>
            <a:r>
              <a:rPr lang="zh-TW" altLang="zh-TW" dirty="0"/>
              <a:t>共同完成一連串循序漸進的活動</a:t>
            </a:r>
            <a:endParaRPr lang="zh-TW" altLang="en-US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81953B30-C6B3-BF49-9250-FCD2C8D1EB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16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B6F686AD-4482-FE4A-AFDF-9885D5557F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6231617" cy="316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4105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循序式的商業生態系</a:t>
            </a:r>
            <a:r>
              <a:rPr lang="zh-TW" altLang="zh-TW" dirty="0">
                <a:solidFill>
                  <a:schemeClr val="bg1"/>
                </a:solidFill>
              </a:rPr>
              <a:t>的子類別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zh-TW" altLang="zh-TW" sz="2800" dirty="0"/>
              <a:t>連鎖型 </a:t>
            </a:r>
            <a:r>
              <a:rPr lang="en-US" altLang="zh-TW" sz="2800" dirty="0"/>
              <a:t>(Chain)</a:t>
            </a:r>
          </a:p>
          <a:p>
            <a:pPr lvl="1"/>
            <a:r>
              <a:rPr lang="zh-TW" altLang="zh-TW" sz="2400" dirty="0"/>
              <a:t>有一中央組織單位，以緊密連結的整合方式，協調所有參與者</a:t>
            </a:r>
            <a:endParaRPr lang="en-US" altLang="zh-TW" sz="2400" dirty="0"/>
          </a:p>
          <a:p>
            <a:pPr lvl="1"/>
            <a:r>
              <a:rPr lang="zh-TW" altLang="zh-TW" sz="2400" dirty="0"/>
              <a:t>一同執行高度複雜的活動</a:t>
            </a:r>
            <a:endParaRPr lang="en-US" altLang="zh-TW" sz="2400" dirty="0"/>
          </a:p>
          <a:p>
            <a:r>
              <a:rPr lang="zh-TW" altLang="zh-TW" sz="2800" dirty="0"/>
              <a:t>專案型 </a:t>
            </a:r>
            <a:r>
              <a:rPr lang="en-US" altLang="zh-TW" sz="2800" dirty="0"/>
              <a:t>(Project)</a:t>
            </a:r>
          </a:p>
          <a:p>
            <a:pPr lvl="1"/>
            <a:r>
              <a:rPr lang="zh-TW" altLang="zh-TW" sz="2400" dirty="0"/>
              <a:t>在一</a:t>
            </a:r>
            <a:r>
              <a:rPr lang="zh-TW" altLang="en-US" sz="2400" dirty="0"/>
              <a:t>段</a:t>
            </a:r>
            <a:r>
              <a:rPr lang="zh-TW" altLang="zh-TW" sz="2400" dirty="0"/>
              <a:t>時間中，被組織用來執行一項複雜的交易，以便如期達到既定的結果</a:t>
            </a:r>
            <a:r>
              <a:rPr lang="en-US" altLang="zh-TW" sz="2400" dirty="0"/>
              <a:t>	</a:t>
            </a:r>
          </a:p>
          <a:p>
            <a:r>
              <a:rPr lang="zh-TW" altLang="zh-TW" sz="2800" dirty="0"/>
              <a:t>流程網路型 </a:t>
            </a:r>
            <a:r>
              <a:rPr lang="en-US" altLang="zh-TW" sz="2800" dirty="0"/>
              <a:t>(Process Network)</a:t>
            </a:r>
          </a:p>
          <a:p>
            <a:pPr lvl="1"/>
            <a:r>
              <a:rPr lang="zh-TW" altLang="zh-TW" sz="2400" dirty="0"/>
              <a:t>活動模組化及鬆散結合</a:t>
            </a:r>
            <a:r>
              <a:rPr lang="en-US" altLang="zh-TW" sz="2400" dirty="0"/>
              <a:t> (loosely coupled) </a:t>
            </a:r>
            <a:r>
              <a:rPr lang="zh-TW" altLang="zh-TW" sz="2400" dirty="0"/>
              <a:t>管理</a:t>
            </a:r>
            <a:endParaRPr lang="en-US" altLang="zh-TW" sz="2400" dirty="0"/>
          </a:p>
          <a:p>
            <a:pPr lvl="1"/>
            <a:r>
              <a:rPr lang="zh-TW" altLang="en-US" sz="2400" dirty="0"/>
              <a:t>成員</a:t>
            </a:r>
            <a:r>
              <a:rPr lang="zh-TW" altLang="zh-TW" sz="2400" dirty="0"/>
              <a:t>彼此關係雖互相聯結，</a:t>
            </a:r>
            <a:r>
              <a:rPr lang="zh-TW" altLang="en-US" sz="2400" dirty="0"/>
              <a:t>卻</a:t>
            </a:r>
            <a:r>
              <a:rPr lang="zh-TW" altLang="zh-TW" sz="2400" dirty="0"/>
              <a:t>保持各自的獨立性</a:t>
            </a:r>
            <a:endParaRPr lang="zh-TW" altLang="en-US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58E099-8BF1-364B-8E7D-64DD889106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17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5F84A23-E386-9041-BAF3-CC630787A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dirty="0"/>
              <a:t>中央資管 范錚強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854751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391400" cy="1143000"/>
          </a:xfrm>
        </p:spPr>
        <p:txBody>
          <a:bodyPr/>
          <a:lstStyle/>
          <a:p>
            <a:r>
              <a:rPr lang="zh-TW" altLang="zh-TW" dirty="0"/>
              <a:t>促進式的商業生態系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	</a:t>
            </a:r>
            <a:r>
              <a:rPr lang="en-US" altLang="zh-TW" sz="3200" dirty="0">
                <a:solidFill>
                  <a:schemeClr val="bg1"/>
                </a:solidFill>
              </a:rPr>
              <a:t>Facilitated Business Ecosystems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2800" dirty="0"/>
              <a:t>以網狀</a:t>
            </a:r>
            <a:r>
              <a:rPr lang="en-US" altLang="zh-TW" sz="2800" dirty="0"/>
              <a:t> (mesh-like) </a:t>
            </a:r>
            <a:r>
              <a:rPr lang="zh-TW" altLang="zh-TW" sz="2800" dirty="0"/>
              <a:t>的方式連結呈現</a:t>
            </a:r>
            <a:endParaRPr lang="en-US" altLang="zh-TW" sz="2800" dirty="0"/>
          </a:p>
          <a:p>
            <a:r>
              <a:rPr lang="zh-TW" altLang="zh-TW" sz="2800" dirty="0"/>
              <a:t>彼此之間存在著複雜，演化性質的互動</a:t>
            </a:r>
            <a:endParaRPr lang="zh-TW" altLang="en-US" sz="2800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336F2945-2279-B04A-85B2-098C5C3F3B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18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A78566E3-E4C2-5E4D-AEB0-6592F06B64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04" y="3048000"/>
            <a:ext cx="4721696" cy="368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23057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促進式的商業生態系</a:t>
            </a:r>
            <a:r>
              <a:rPr lang="zh-TW" altLang="zh-TW" dirty="0">
                <a:solidFill>
                  <a:schemeClr val="bg1"/>
                </a:solidFill>
              </a:rPr>
              <a:t>的子類別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573530"/>
            <a:ext cx="7924800" cy="4114800"/>
          </a:xfrm>
        </p:spPr>
        <p:txBody>
          <a:bodyPr/>
          <a:lstStyle/>
          <a:p>
            <a:r>
              <a:rPr lang="zh-TW" altLang="zh-TW" sz="2800" dirty="0"/>
              <a:t>資源網絡型 </a:t>
            </a:r>
            <a:r>
              <a:rPr lang="en-US" altLang="zh-TW" sz="2800" dirty="0"/>
              <a:t>(Resource Network)</a:t>
            </a:r>
          </a:p>
          <a:p>
            <a:pPr lvl="1"/>
            <a:r>
              <a:rPr lang="zh-TW" altLang="zh-TW" sz="2400" dirty="0"/>
              <a:t>藉由生態系促成眾多成員間分享多樣化的資源時</a:t>
            </a:r>
            <a:endParaRPr lang="en-US" altLang="zh-TW" sz="2400" dirty="0"/>
          </a:p>
          <a:p>
            <a:r>
              <a:rPr lang="zh-TW" altLang="zh-TW" sz="2800" dirty="0"/>
              <a:t>網狀 </a:t>
            </a:r>
            <a:r>
              <a:rPr lang="en-US" altLang="zh-TW" sz="2800" dirty="0"/>
              <a:t>(Web)</a:t>
            </a:r>
          </a:p>
          <a:p>
            <a:pPr lvl="1"/>
            <a:r>
              <a:rPr lang="zh-TW" altLang="zh-TW" sz="2400" dirty="0"/>
              <a:t>透過核心平臺來達到分散式創新的目的</a:t>
            </a:r>
            <a:endParaRPr lang="en-US" altLang="zh-TW" sz="2400" dirty="0"/>
          </a:p>
          <a:p>
            <a:pPr lvl="1"/>
            <a:r>
              <a:rPr lang="zh-TW" altLang="zh-TW" sz="2400" dirty="0"/>
              <a:t>參與者被吸引到平臺上開發新的產品以及服務</a:t>
            </a:r>
            <a:endParaRPr lang="en-US" altLang="zh-TW" sz="2400" dirty="0"/>
          </a:p>
          <a:p>
            <a:r>
              <a:rPr lang="zh-TW" altLang="zh-TW" sz="2800" dirty="0"/>
              <a:t>開放發展型</a:t>
            </a:r>
            <a:r>
              <a:rPr lang="en-US" altLang="zh-TW" sz="2800" dirty="0"/>
              <a:t> (Open Development)</a:t>
            </a:r>
          </a:p>
          <a:p>
            <a:pPr lvl="1"/>
            <a:r>
              <a:rPr lang="zh-TW" altLang="zh-TW" sz="2400" dirty="0"/>
              <a:t>參與者之間存在共同的目標</a:t>
            </a:r>
            <a:endParaRPr lang="en-US" altLang="zh-TW" sz="2400" dirty="0"/>
          </a:p>
          <a:p>
            <a:pPr lvl="1"/>
            <a:r>
              <a:rPr lang="zh-TW" altLang="zh-TW" sz="2400" dirty="0"/>
              <a:t>一起構想並發展，再逐步開發成產品時</a:t>
            </a:r>
            <a:endParaRPr lang="en-US" altLang="zh-TW" sz="2400" dirty="0"/>
          </a:p>
          <a:p>
            <a:r>
              <a:rPr lang="zh-TW" altLang="zh-TW" sz="2800" dirty="0"/>
              <a:t>社群型</a:t>
            </a:r>
            <a:r>
              <a:rPr lang="en-US" altLang="zh-TW" sz="2800" dirty="0"/>
              <a:t> (Community)</a:t>
            </a:r>
          </a:p>
          <a:p>
            <a:pPr lvl="1"/>
            <a:r>
              <a:rPr lang="zh-TW" altLang="en-US" sz="2400" dirty="0"/>
              <a:t>類似社群，建立</a:t>
            </a:r>
            <a:r>
              <a:rPr lang="zh-TW" altLang="zh-TW" sz="2400" dirty="0"/>
              <a:t>以信任為基礎</a:t>
            </a:r>
            <a:r>
              <a:rPr lang="en-US" altLang="zh-TW" sz="2400" dirty="0"/>
              <a:t> (trust-based) </a:t>
            </a:r>
            <a:r>
              <a:rPr lang="zh-TW" altLang="zh-TW" sz="2400" dirty="0"/>
              <a:t>的關係</a:t>
            </a:r>
            <a:endParaRPr lang="zh-TW" altLang="en-US" sz="2400" dirty="0"/>
          </a:p>
          <a:p>
            <a:endParaRPr lang="zh-TW" altLang="zh-TW" sz="2800" dirty="0"/>
          </a:p>
          <a:p>
            <a:endParaRPr lang="zh-TW" altLang="en-US" sz="28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963E79-31F7-6F41-B5AE-BE5302352A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19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0528612-6982-514D-8762-DD1C95A635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96706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83AD0F-C645-864D-9CAA-49F57499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生物界的生態系統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1F806F6-050D-0446-952E-6C06A476E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59" y="1558290"/>
            <a:ext cx="7239000" cy="510188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37AC8AE-28FB-4645-92D2-23082D6C0F0B}"/>
              </a:ext>
            </a:extLst>
          </p:cNvPr>
          <p:cNvSpPr txBox="1"/>
          <p:nvPr/>
        </p:nvSpPr>
        <p:spPr>
          <a:xfrm>
            <a:off x="1954360" y="6550223"/>
            <a:ext cx="5235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資料來源：</a:t>
            </a:r>
            <a:r>
              <a:rPr lang="en-US" altLang="zh-TW" sz="1400" dirty="0"/>
              <a:t>http://</a:t>
            </a:r>
            <a:r>
              <a:rPr lang="en-US" altLang="zh-TW" sz="1400" dirty="0" err="1"/>
              <a:t>ihouse.hkedcity.net</a:t>
            </a:r>
            <a:r>
              <a:rPr lang="en-US" altLang="zh-TW" sz="1400" dirty="0"/>
              <a:t>/~hm1203/biosphere/</a:t>
            </a:r>
            <a:r>
              <a:rPr lang="en-US" altLang="zh-TW" sz="1400" dirty="0" err="1"/>
              <a:t>ecosys.htm</a:t>
            </a:r>
            <a:endParaRPr kumimoji="1" lang="zh-TW" altLang="en-US" sz="14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D2A74D6-6876-714C-98EA-6A952C1A9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3F8B45E5-92FB-3047-9DAC-10C8A8E7B7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384500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315200" cy="1143000"/>
          </a:xfrm>
        </p:spPr>
        <p:txBody>
          <a:bodyPr/>
          <a:lstStyle/>
          <a:p>
            <a:r>
              <a:rPr lang="zh-TW" altLang="zh-TW" dirty="0"/>
              <a:t>自我組織式的商業生態系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   </a:t>
            </a:r>
            <a:r>
              <a:rPr lang="en-US" altLang="zh-TW" sz="2800" dirty="0">
                <a:solidFill>
                  <a:schemeClr val="bg1"/>
                </a:solidFill>
              </a:rPr>
              <a:t>Self-organized Business Ecosystems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zh-TW" altLang="zh-TW" sz="2800" dirty="0"/>
              <a:t>由一群追求共同目標的參與者所組成</a:t>
            </a:r>
            <a:endParaRPr lang="en-US" altLang="zh-TW" sz="2800" dirty="0"/>
          </a:p>
          <a:p>
            <a:r>
              <a:rPr lang="zh-TW" altLang="zh-TW" sz="2800" dirty="0"/>
              <a:t>運作全然是參與者導向</a:t>
            </a:r>
            <a:endParaRPr lang="en-US" altLang="zh-TW" sz="2800" dirty="0"/>
          </a:p>
          <a:p>
            <a:r>
              <a:rPr lang="zh-TW" altLang="zh-TW" sz="2800" dirty="0"/>
              <a:t>在參與者之間存在著許多相互連結的路徑</a:t>
            </a:r>
            <a:endParaRPr lang="en-US" altLang="zh-TW" sz="2800" dirty="0"/>
          </a:p>
          <a:p>
            <a:r>
              <a:rPr lang="zh-TW" altLang="zh-TW" sz="2800" dirty="0"/>
              <a:t>沒有所謂的關鍵組織者或協調者存在</a:t>
            </a:r>
            <a:endParaRPr lang="zh-TW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33" y="1981200"/>
            <a:ext cx="3437317" cy="383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E41CF5FF-DA23-204B-934D-CD5EB3419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20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521BD1E4-89D7-6742-97E8-6AB3D9B054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65258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086600" cy="1143000"/>
          </a:xfrm>
        </p:spPr>
        <p:txBody>
          <a:bodyPr/>
          <a:lstStyle/>
          <a:p>
            <a:r>
              <a:rPr lang="zh-TW" altLang="zh-TW" sz="3600" dirty="0"/>
              <a:t>自我組織式的商業生態系</a:t>
            </a:r>
            <a:r>
              <a:rPr lang="zh-TW" altLang="zh-TW" sz="3600" dirty="0">
                <a:solidFill>
                  <a:schemeClr val="bg1"/>
                </a:solidFill>
              </a:rPr>
              <a:t>的子類別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3890" y="1832610"/>
            <a:ext cx="7772400" cy="4114800"/>
          </a:xfrm>
        </p:spPr>
        <p:txBody>
          <a:bodyPr/>
          <a:lstStyle/>
          <a:p>
            <a:r>
              <a:rPr lang="zh-TW" altLang="zh-TW" dirty="0"/>
              <a:t>基層型</a:t>
            </a:r>
            <a:r>
              <a:rPr lang="en-US" altLang="zh-TW" dirty="0"/>
              <a:t> (Grassroots)</a:t>
            </a:r>
          </a:p>
          <a:p>
            <a:pPr lvl="1"/>
            <a:r>
              <a:rPr lang="zh-TW" altLang="zh-TW" dirty="0"/>
              <a:t>一種短期存在的商業生態系</a:t>
            </a:r>
            <a:endParaRPr lang="en-US" altLang="zh-TW" dirty="0"/>
          </a:p>
          <a:p>
            <a:pPr lvl="1"/>
            <a:r>
              <a:rPr lang="zh-TW" altLang="zh-TW" dirty="0"/>
              <a:t>沒有擬定明確的標準、論壇、加入限制或參與規則等條件</a:t>
            </a:r>
            <a:endParaRPr lang="en-US" altLang="zh-TW" dirty="0"/>
          </a:p>
          <a:p>
            <a:r>
              <a:rPr lang="zh-TW" altLang="zh-TW" dirty="0"/>
              <a:t>聚集型 </a:t>
            </a:r>
            <a:r>
              <a:rPr lang="en-US" altLang="zh-TW" dirty="0"/>
              <a:t>(Pack)</a:t>
            </a:r>
          </a:p>
          <a:p>
            <a:pPr lvl="1"/>
            <a:r>
              <a:rPr lang="zh-TW" altLang="zh-TW" dirty="0"/>
              <a:t>鬆散結合的參與者，為了一個特定的願景而進行聚集</a:t>
            </a:r>
            <a:endParaRPr lang="en-US" altLang="zh-TW" dirty="0"/>
          </a:p>
          <a:p>
            <a:pPr lvl="1"/>
            <a:r>
              <a:rPr lang="zh-TW" altLang="zh-TW" dirty="0"/>
              <a:t>參與者目前都是從事與前述願景相關活動的相關業者或廠商</a:t>
            </a:r>
            <a:endParaRPr lang="zh-TW" altLang="en-US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EAD4A42-34BC-0C4D-93F4-4347735D3D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21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6137080C-963A-6B45-9DBE-C04ED9D567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25171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AC3D21-00AE-A74C-9E20-89925A2D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0B88624-EEA3-F346-9044-323AC264E0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22</a:t>
            </a:fld>
            <a:endParaRPr lang="en-US" altLang="zh-TW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7CBA67-1904-9142-98C8-7573AAECB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9" y="1828800"/>
            <a:ext cx="7976191" cy="26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46521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37D36D-C0D0-6F49-97BB-4D71960E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商業生態系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357CC7-F832-864C-8CC7-B2CBCC7AE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267200"/>
            <a:ext cx="7772400" cy="1828800"/>
          </a:xfrm>
        </p:spPr>
        <p:txBody>
          <a:bodyPr/>
          <a:lstStyle/>
          <a:p>
            <a:r>
              <a:rPr lang="zh-TW" altLang="zh-TW" dirty="0"/>
              <a:t>選擇適合的商業生態系</a:t>
            </a:r>
            <a:endParaRPr lang="en-US" altLang="zh-TW" dirty="0"/>
          </a:p>
          <a:p>
            <a:pPr lvl="1"/>
            <a:r>
              <a:rPr lang="zh-TW" altLang="zh-TW" dirty="0"/>
              <a:t>透過</a:t>
            </a:r>
            <a:r>
              <a:rPr lang="zh-TW" altLang="en-US" dirty="0">
                <a:solidFill>
                  <a:srgbClr val="C00000"/>
                </a:solidFill>
              </a:rPr>
              <a:t>適合的</a:t>
            </a:r>
            <a:r>
              <a:rPr lang="zh-TW" altLang="zh-TW" dirty="0"/>
              <a:t>生態系結合本身與外在</a:t>
            </a:r>
            <a:r>
              <a:rPr lang="zh-TW" altLang="en-US" dirty="0"/>
              <a:t>單位</a:t>
            </a:r>
            <a:endParaRPr lang="en-US" altLang="zh-TW" dirty="0"/>
          </a:p>
          <a:p>
            <a:pPr lvl="1"/>
            <a:r>
              <a:rPr lang="zh-TW" altLang="zh-TW" dirty="0"/>
              <a:t>共創並發揮最大效益</a:t>
            </a:r>
            <a:endParaRPr lang="en-US" altLang="zh-TW" dirty="0"/>
          </a:p>
          <a:p>
            <a:pPr lvl="1"/>
            <a:r>
              <a:rPr lang="zh-TW" altLang="zh-TW" dirty="0"/>
              <a:t>提升企業競爭力</a:t>
            </a:r>
            <a:endParaRPr lang="en-US" altLang="zh-TW" dirty="0"/>
          </a:p>
          <a:p>
            <a:pPr lvl="1"/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B662D0A-56CF-EF49-8ACD-FE2B02B3E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23</a:t>
            </a:fld>
            <a:endParaRPr lang="en-US" altLang="zh-TW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867269-A099-6E4C-98D2-978AE17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9" y="1609770"/>
            <a:ext cx="7976191" cy="26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23538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選擇適合的商業生態系</a:t>
            </a:r>
            <a:endParaRPr lang="zh-TW" altLang="en-US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C407A629-BF65-AB42-971E-033CAE9F5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24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51C575D4-CA67-F74C-B2CD-9B3E68D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6781800" cy="529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4949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選擇適合的商業生態系</a:t>
            </a:r>
            <a:r>
              <a:rPr lang="en-US" altLang="zh-TW" baseline="-25000" dirty="0"/>
              <a:t>2</a:t>
            </a:r>
            <a:endParaRPr lang="zh-TW" altLang="en-US" baseline="-25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zh-TW" altLang="zh-TW" sz="2800" dirty="0"/>
              <a:t>衡量企業目前狀態</a:t>
            </a:r>
            <a:endParaRPr lang="en-US" altLang="zh-TW" sz="2800" dirty="0"/>
          </a:p>
          <a:p>
            <a:pPr lvl="1"/>
            <a:r>
              <a:rPr lang="zh-TW" altLang="zh-TW" sz="2400" dirty="0"/>
              <a:t>現有能力、內部文化與風險承受度</a:t>
            </a:r>
            <a:endParaRPr lang="en-US" altLang="zh-TW" sz="2400" dirty="0"/>
          </a:p>
          <a:p>
            <a:r>
              <a:rPr lang="zh-TW" altLang="zh-TW" sz="2800" dirty="0"/>
              <a:t>找出</a:t>
            </a:r>
            <a:r>
              <a:rPr lang="zh-TW" altLang="en-US" sz="2800" dirty="0"/>
              <a:t>期望目標與現況</a:t>
            </a:r>
            <a:r>
              <a:rPr lang="zh-TW" altLang="zh-TW" sz="2800" dirty="0"/>
              <a:t>間績效落差</a:t>
            </a:r>
            <a:r>
              <a:rPr lang="en-US" altLang="zh-TW" sz="2800" dirty="0"/>
              <a:t>	</a:t>
            </a:r>
          </a:p>
          <a:p>
            <a:r>
              <a:rPr lang="zh-TW" altLang="zh-TW" sz="2800" dirty="0"/>
              <a:t>了解何種生態系可以補足上述的落差</a:t>
            </a:r>
            <a:r>
              <a:rPr lang="en-US" altLang="zh-TW" sz="2800" dirty="0"/>
              <a:t> (gap)</a:t>
            </a:r>
          </a:p>
          <a:p>
            <a:pPr lvl="1"/>
            <a:r>
              <a:rPr lang="zh-TW" altLang="zh-TW" sz="2400" dirty="0"/>
              <a:t>所選擇的生態系是否能滿足組織所設定的目標</a:t>
            </a:r>
            <a:endParaRPr lang="en-US" altLang="zh-TW" sz="2800" dirty="0"/>
          </a:p>
          <a:p>
            <a:r>
              <a:rPr lang="zh-TW" altLang="zh-TW" sz="2800" dirty="0"/>
              <a:t>選擇的評估</a:t>
            </a:r>
            <a:endParaRPr lang="en-US" altLang="zh-TW" sz="2800" dirty="0"/>
          </a:p>
          <a:p>
            <a:pPr lvl="1"/>
            <a:r>
              <a:rPr lang="en-US" altLang="zh-TW" sz="2400" dirty="0"/>
              <a:t>(a) </a:t>
            </a:r>
            <a:r>
              <a:rPr lang="zh-TW" altLang="zh-TW" sz="2400" dirty="0"/>
              <a:t>選擇哪一種類型的生態系</a:t>
            </a:r>
            <a:endParaRPr lang="en-US" altLang="zh-TW" sz="2400" dirty="0"/>
          </a:p>
          <a:p>
            <a:pPr lvl="1"/>
            <a:r>
              <a:rPr lang="en-US" altLang="zh-TW" sz="2400" dirty="0"/>
              <a:t>(b) </a:t>
            </a:r>
            <a:r>
              <a:rPr lang="zh-TW" altLang="zh-TW" sz="2400" dirty="0"/>
              <a:t>對於所選定的生態系類別，</a:t>
            </a:r>
            <a:r>
              <a:rPr lang="zh-TW" altLang="en-US" sz="2400" dirty="0"/>
              <a:t>決定</a:t>
            </a:r>
            <a:r>
              <a:rPr lang="zh-TW" altLang="zh-TW" sz="2400" dirty="0"/>
              <a:t>應該自行創造、增強現有生態系，或者加入一個現存的生態系</a:t>
            </a:r>
            <a:endParaRPr lang="zh-TW" altLang="en-US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30AA39D-CD78-0B47-8309-ECA58E0B2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25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B94B239-2C3D-DE40-B3E3-B1BED9998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693605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選擇適合的商業生態系</a:t>
            </a:r>
            <a:r>
              <a:rPr lang="en-US" altLang="zh-TW" baseline="-25000" dirty="0"/>
              <a:t>3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631504"/>
            <a:ext cx="7252553" cy="46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C6311ABE-39FE-9841-BAC8-0C38A8C98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26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2EE10B7-406E-6B46-907F-71380B5852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307700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選擇</a:t>
            </a:r>
            <a:r>
              <a:rPr lang="zh-TW" altLang="en-US" dirty="0"/>
              <a:t>後的方案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C40E6EB-538E-A24F-9410-6821DDBD6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27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3DBA64FC-F8A3-FB49-9261-4EAD65A8BF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29" y="1676400"/>
            <a:ext cx="601568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7734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12.4</a:t>
            </a:r>
            <a:r>
              <a:rPr lang="zh-TW" altLang="en-US" dirty="0"/>
              <a:t>  </a:t>
            </a:r>
            <a:r>
              <a:rPr lang="zh-TW" altLang="zh-TW" dirty="0"/>
              <a:t>企業該如何選擇適合的商業生態系？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EE7D85D-D44D-CC46-9E22-874F4B93C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77621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8A41FD36-6494-2941-9BA0-EB1EEE936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28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4D44945C-C537-1E40-9B16-822DCA0EB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248939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阿里巴巴電子商務生態系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zh-TW" altLang="zh-TW" sz="2400" dirty="0"/>
              <a:t>阿里巴巴創立於</a:t>
            </a:r>
            <a:r>
              <a:rPr lang="en-US" altLang="zh-TW" sz="2400" dirty="0"/>
              <a:t>1999</a:t>
            </a:r>
            <a:r>
              <a:rPr lang="zh-TW" altLang="zh-TW" sz="2400" dirty="0"/>
              <a:t>年</a:t>
            </a:r>
            <a:endParaRPr lang="en-US" altLang="zh-TW" sz="2400" dirty="0"/>
          </a:p>
          <a:p>
            <a:r>
              <a:rPr lang="zh-TW" altLang="zh-TW" sz="2400" dirty="0"/>
              <a:t>由馬雲為首的</a:t>
            </a:r>
            <a:r>
              <a:rPr lang="en-US" altLang="zh-TW" sz="2400" dirty="0"/>
              <a:t>18</a:t>
            </a:r>
            <a:r>
              <a:rPr lang="zh-TW" altLang="zh-TW" sz="2400" dirty="0"/>
              <a:t>人在中國杭州創立</a:t>
            </a:r>
            <a:endParaRPr lang="en-US" altLang="zh-TW" sz="2400" dirty="0"/>
          </a:p>
          <a:p>
            <a:r>
              <a:rPr lang="zh-TW" altLang="en-US" sz="2400" dirty="0"/>
              <a:t>希望</a:t>
            </a:r>
            <a:r>
              <a:rPr lang="zh-TW" altLang="zh-TW" sz="2400" dirty="0"/>
              <a:t>讓中小企業可以輕易地藉由創新與科技擴展業務，並在參與國內或全球市場競爭時處於更有利的位置</a:t>
            </a:r>
            <a:endParaRPr lang="en-US" altLang="zh-TW" sz="2400" dirty="0"/>
          </a:p>
          <a:p>
            <a:r>
              <a:rPr lang="zh-TW" altLang="en-US" sz="2400" dirty="0"/>
              <a:t>把</a:t>
            </a:r>
            <a:r>
              <a:rPr lang="zh-TW" altLang="zh-TW" sz="2400" dirty="0"/>
              <a:t>中小企業在平臺上的交易記錄，積累成為一定數量的信用記錄</a:t>
            </a:r>
            <a:r>
              <a:rPr lang="zh-TW" altLang="en-US" sz="2400" dirty="0"/>
              <a:t>，</a:t>
            </a:r>
            <a:r>
              <a:rPr lang="zh-TW" altLang="zh-TW" sz="2400" dirty="0"/>
              <a:t>作為被銀行認可的最大資產</a:t>
            </a:r>
            <a:endParaRPr lang="en-US" altLang="zh-TW" sz="2400" dirty="0"/>
          </a:p>
          <a:p>
            <a:r>
              <a:rPr lang="zh-TW" altLang="zh-TW" sz="2400" dirty="0"/>
              <a:t>與銀行合作推出中小企業</a:t>
            </a:r>
            <a:r>
              <a:rPr lang="zh-TW" altLang="en-US" sz="2400" dirty="0"/>
              <a:t>融資</a:t>
            </a:r>
            <a:r>
              <a:rPr lang="zh-TW" altLang="zh-TW" sz="2400" dirty="0"/>
              <a:t>貸款</a:t>
            </a:r>
            <a:endParaRPr lang="en-US" altLang="zh-TW" sz="2400" dirty="0"/>
          </a:p>
          <a:p>
            <a:r>
              <a:rPr lang="zh-TW" altLang="zh-TW" sz="2400" dirty="0"/>
              <a:t>阿里巴巴不斷提升客戶對平臺的黏著度</a:t>
            </a:r>
            <a:endParaRPr lang="zh-TW" altLang="en-US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01649D6-DCF4-D741-B4F8-C4E02A4BB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29</a:t>
            </a:fld>
            <a:endParaRPr lang="en-US" altLang="zh-TW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5EFEF0F-3FC2-5C44-90D4-A6E7BD0CF2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9474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723BB6-6779-204A-A258-9F97007FB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侏羅紀的生態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   </a:t>
            </a:r>
            <a:r>
              <a:rPr lang="zh-TW" altLang="zh-TW" sz="3200" dirty="0">
                <a:solidFill>
                  <a:schemeClr val="bg1"/>
                </a:solidFill>
              </a:rPr>
              <a:t>生命會找到自己的出口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1639DB-73D4-B849-A966-3AFF44E99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8722F4D-D799-BC47-949B-ECC231ABF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9" y="1609090"/>
            <a:ext cx="7926805" cy="502031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31894E5-15F8-CC4E-B13D-DC8966E6B128}"/>
              </a:ext>
            </a:extLst>
          </p:cNvPr>
          <p:cNvSpPr txBox="1"/>
          <p:nvPr/>
        </p:nvSpPr>
        <p:spPr>
          <a:xfrm>
            <a:off x="972551" y="6588322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資料來源：</a:t>
            </a:r>
            <a:r>
              <a:rPr lang="en-US" altLang="zh-TW" sz="1400" dirty="0"/>
              <a:t>http://</a:t>
            </a:r>
            <a:r>
              <a:rPr lang="en-US" altLang="zh-TW" sz="1400" dirty="0" err="1"/>
              <a:t>www.corporatejujitsu.com</a:t>
            </a:r>
            <a:r>
              <a:rPr lang="en-US" altLang="zh-TW" sz="1400" dirty="0"/>
              <a:t>/connecting-business-strategy-social-ecosystems/</a:t>
            </a:r>
            <a:endParaRPr kumimoji="1" lang="zh-TW" altLang="en-US" sz="1400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ED64570-0C4D-B144-BE4C-0787FAE27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</a:t>
            </a:fld>
            <a:endParaRPr lang="en-US" altLang="zh-TW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A3EC196C-1F69-3047-88D0-EBA73C671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592198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阿里巴巴電子商務生態系</a:t>
            </a:r>
            <a:endParaRPr lang="zh-TW" altLang="en-US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CCF388EC-269C-FA40-985F-DB26D7097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30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5AB1054-D337-1F4B-89B4-39726F7272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72" y="1520190"/>
            <a:ext cx="729405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21772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蘋果電腦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	</a:t>
            </a:r>
            <a:r>
              <a:rPr lang="zh-TW" altLang="zh-TW" dirty="0"/>
              <a:t> </a:t>
            </a:r>
            <a:r>
              <a:rPr lang="en-US" altLang="zh-TW" dirty="0"/>
              <a:t>iOS </a:t>
            </a:r>
            <a:r>
              <a:rPr lang="zh-TW" altLang="zh-TW" dirty="0"/>
              <a:t>平臺商業生態系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創造在</a:t>
            </a:r>
            <a:r>
              <a:rPr lang="en-US" altLang="zh-TW" dirty="0"/>
              <a:t> iOS </a:t>
            </a:r>
            <a:r>
              <a:rPr lang="zh-TW" altLang="zh-TW" dirty="0"/>
              <a:t>作業系統架構下，穩定的智慧型手機運作規則與框架體系</a:t>
            </a:r>
            <a:endParaRPr lang="en-US" altLang="zh-TW" dirty="0"/>
          </a:p>
          <a:p>
            <a:r>
              <a:rPr lang="zh-TW" altLang="zh-TW" dirty="0"/>
              <a:t>所有的創新都必須圍繞在既有的系統運作架構，與利益產業鏈框架來進行</a:t>
            </a:r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DB0C724-5749-EC46-8AFA-B3D0BFF853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31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7631422-1CFE-2D4D-8BDC-11063D052D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14619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239000" cy="1143000"/>
          </a:xfrm>
        </p:spPr>
        <p:txBody>
          <a:bodyPr/>
          <a:lstStyle/>
          <a:p>
            <a:r>
              <a:rPr lang="zh-TW" altLang="zh-TW" dirty="0"/>
              <a:t>蘋果電腦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	</a:t>
            </a:r>
            <a:r>
              <a:rPr lang="en-US" altLang="zh-TW" sz="3600" dirty="0"/>
              <a:t>iOS </a:t>
            </a:r>
            <a:r>
              <a:rPr lang="zh-TW" altLang="zh-TW" sz="3600" dirty="0"/>
              <a:t>作業系統平臺商業生態系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601552"/>
            <a:ext cx="6432634" cy="472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9C1D23DA-78DC-984C-979E-EED57B0354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32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50C767EA-FB31-C846-AFC8-CE170108D0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04753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蘋果電腦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752600"/>
            <a:ext cx="7848600" cy="4114800"/>
          </a:xfrm>
        </p:spPr>
        <p:txBody>
          <a:bodyPr/>
          <a:lstStyle/>
          <a:p>
            <a:r>
              <a:rPr lang="zh-TW" altLang="zh-TW" sz="2800" dirty="0"/>
              <a:t>在</a:t>
            </a:r>
            <a:r>
              <a:rPr lang="en-US" altLang="zh-TW" sz="2800" dirty="0" err="1"/>
              <a:t>iOS</a:t>
            </a:r>
            <a:r>
              <a:rPr lang="zh-TW" altLang="zh-TW" sz="2800" dirty="0"/>
              <a:t>平臺上，大約</a:t>
            </a:r>
            <a:r>
              <a:rPr lang="en-US" altLang="zh-TW" sz="2800" dirty="0"/>
              <a:t>900</a:t>
            </a:r>
            <a:r>
              <a:rPr lang="zh-TW" altLang="zh-TW" sz="2800" dirty="0"/>
              <a:t>萬名註冊</a:t>
            </a:r>
            <a:r>
              <a:rPr lang="en-US" altLang="zh-TW" sz="2800" dirty="0" err="1"/>
              <a:t>iOS</a:t>
            </a:r>
            <a:r>
              <a:rPr lang="zh-TW" altLang="zh-TW" sz="2800" dirty="0"/>
              <a:t>開發人員</a:t>
            </a:r>
            <a:endParaRPr lang="en-US" altLang="zh-TW" sz="2800" dirty="0"/>
          </a:p>
          <a:p>
            <a:r>
              <a:rPr lang="zh-TW" altLang="en-US" sz="2800" dirty="0"/>
              <a:t>企業或個人</a:t>
            </a:r>
            <a:r>
              <a:rPr lang="zh-TW" altLang="zh-TW" sz="2800" dirty="0"/>
              <a:t>加入開發</a:t>
            </a:r>
            <a:r>
              <a:rPr lang="en-US" altLang="zh-TW" sz="2800" dirty="0"/>
              <a:t>APP</a:t>
            </a:r>
            <a:r>
              <a:rPr lang="zh-TW" altLang="zh-TW" sz="2800" dirty="0"/>
              <a:t>的行列</a:t>
            </a:r>
            <a:endParaRPr lang="en-US" altLang="zh-TW" sz="2800" dirty="0"/>
          </a:p>
          <a:p>
            <a:pPr lvl="1"/>
            <a:r>
              <a:rPr lang="zh-TW" altLang="zh-TW" sz="2400" dirty="0"/>
              <a:t>支付蘋果電腦</a:t>
            </a:r>
            <a:r>
              <a:rPr lang="en-US" altLang="zh-TW" sz="2400" dirty="0"/>
              <a:t>99</a:t>
            </a:r>
            <a:r>
              <a:rPr lang="zh-TW" altLang="zh-TW" sz="2400" dirty="0"/>
              <a:t>美元，就可以加入</a:t>
            </a:r>
            <a:r>
              <a:rPr lang="en-US" altLang="zh-TW" sz="2400" dirty="0"/>
              <a:t>iPhone Developer Program</a:t>
            </a:r>
          </a:p>
          <a:p>
            <a:pPr lvl="1"/>
            <a:r>
              <a:rPr lang="zh-TW" altLang="zh-TW" sz="2400" dirty="0"/>
              <a:t>獲得蘋果官方給予的技術支持</a:t>
            </a:r>
            <a:endParaRPr lang="en-US" altLang="zh-TW" sz="2400" dirty="0"/>
          </a:p>
          <a:p>
            <a:pPr lvl="1"/>
            <a:r>
              <a:rPr lang="zh-TW" altLang="zh-TW" sz="2400" dirty="0"/>
              <a:t>得到在</a:t>
            </a:r>
            <a:r>
              <a:rPr lang="en-US" altLang="zh-TW" sz="2400" dirty="0"/>
              <a:t>App Store</a:t>
            </a:r>
            <a:r>
              <a:rPr lang="zh-TW" altLang="zh-TW" sz="2400" dirty="0"/>
              <a:t>上銷售</a:t>
            </a:r>
            <a:r>
              <a:rPr lang="en-US" altLang="zh-TW" sz="2400" dirty="0"/>
              <a:t>APP</a:t>
            </a:r>
            <a:r>
              <a:rPr lang="zh-TW" altLang="zh-TW" sz="2400" dirty="0"/>
              <a:t>的權利</a:t>
            </a:r>
            <a:endParaRPr lang="en-US" altLang="zh-TW" sz="2400" dirty="0"/>
          </a:p>
          <a:p>
            <a:pPr lvl="1"/>
            <a:r>
              <a:rPr lang="zh-TW" altLang="zh-TW" sz="2400" dirty="0"/>
              <a:t>價格由開發者自由決定</a:t>
            </a:r>
            <a:endParaRPr lang="en-US" altLang="zh-TW" sz="2400" dirty="0"/>
          </a:p>
          <a:p>
            <a:pPr lvl="1"/>
            <a:r>
              <a:rPr lang="zh-TW" altLang="zh-TW" sz="2400" dirty="0"/>
              <a:t>銷售收入由開發者與蘋果電腦七三分帳</a:t>
            </a:r>
            <a:endParaRPr lang="en-US" altLang="zh-TW" sz="2400" dirty="0"/>
          </a:p>
          <a:p>
            <a:pPr lvl="1"/>
            <a:r>
              <a:rPr lang="zh-TW" altLang="zh-TW" sz="2400" dirty="0"/>
              <a:t>蘋果電腦不會向開發者收取任何管理、帳目和掛載費用</a:t>
            </a:r>
            <a:endParaRPr lang="en-US" altLang="zh-TW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7EAE05-26CA-A14F-869F-FA2555410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33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B56F0A9-E428-F349-BCA0-3023D3D6C8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937635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/>
              <a:t>台灣</a:t>
            </a:r>
            <a:r>
              <a:rPr lang="zh-TW" altLang="zh-TW" sz="3600" dirty="0"/>
              <a:t>自行車騎乘</a:t>
            </a:r>
            <a:r>
              <a:rPr lang="zh-TW" altLang="en-US" sz="3600" dirty="0"/>
              <a:t>狀況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3385" y="1840230"/>
            <a:ext cx="8317230" cy="4114800"/>
          </a:xfrm>
        </p:spPr>
        <p:txBody>
          <a:bodyPr/>
          <a:lstStyle/>
          <a:p>
            <a:r>
              <a:rPr lang="zh-TW" altLang="zh-TW" sz="2000" dirty="0"/>
              <a:t>臺灣運動人口比例有逐年增加的趨勢</a:t>
            </a:r>
            <a:endParaRPr lang="en-US" altLang="zh-TW" sz="2000" dirty="0"/>
          </a:p>
          <a:p>
            <a:r>
              <a:rPr lang="zh-TW" altLang="zh-TW" sz="2000" dirty="0"/>
              <a:t>運動人口佔總人口數比例</a:t>
            </a:r>
            <a:r>
              <a:rPr lang="zh-TW" altLang="en-US" sz="2000" dirty="0"/>
              <a:t>，從</a:t>
            </a:r>
            <a:r>
              <a:rPr lang="en-US" altLang="zh-TW" sz="2000" dirty="0"/>
              <a:t>2006</a:t>
            </a:r>
            <a:r>
              <a:rPr lang="zh-TW" altLang="en-US" sz="2000" dirty="0"/>
              <a:t>年 </a:t>
            </a:r>
            <a:r>
              <a:rPr lang="en-US" altLang="zh-TW" sz="2000" dirty="0"/>
              <a:t>76.7%</a:t>
            </a:r>
            <a:r>
              <a:rPr lang="zh-TW" altLang="en-US" sz="2000" dirty="0"/>
              <a:t>，成長到 </a:t>
            </a:r>
            <a:r>
              <a:rPr lang="en-US" altLang="zh-TW" sz="2000" dirty="0"/>
              <a:t>2014</a:t>
            </a:r>
            <a:r>
              <a:rPr lang="zh-TW" altLang="en-US" sz="2000" dirty="0"/>
              <a:t>年為</a:t>
            </a:r>
            <a:r>
              <a:rPr lang="en-US" altLang="zh-TW" sz="2000" dirty="0"/>
              <a:t>82.4%</a:t>
            </a:r>
          </a:p>
          <a:p>
            <a:r>
              <a:rPr lang="zh-TW" altLang="zh-TW" sz="2000" dirty="0"/>
              <a:t>民眾從事運動健身的原因前四名</a:t>
            </a:r>
            <a:endParaRPr lang="en-US" altLang="zh-TW" sz="2000" dirty="0"/>
          </a:p>
          <a:p>
            <a:pPr lvl="1"/>
            <a:r>
              <a:rPr lang="zh-TW" altLang="zh-TW" sz="1800" dirty="0"/>
              <a:t>為了健康</a:t>
            </a:r>
            <a:r>
              <a:rPr lang="en-US" altLang="zh-TW" sz="1800" dirty="0"/>
              <a:t> </a:t>
            </a:r>
            <a:r>
              <a:rPr lang="zh-TW" altLang="en-US" sz="1800" dirty="0"/>
              <a:t> </a:t>
            </a:r>
            <a:r>
              <a:rPr lang="en-US" altLang="zh-TW" sz="1800" dirty="0"/>
              <a:t>77.6</a:t>
            </a:r>
          </a:p>
          <a:p>
            <a:pPr lvl="1"/>
            <a:r>
              <a:rPr lang="zh-TW" altLang="zh-TW" sz="1800" dirty="0"/>
              <a:t>為了身材</a:t>
            </a:r>
            <a:r>
              <a:rPr lang="en-US" altLang="zh-TW" sz="1800" dirty="0"/>
              <a:t> 18.0</a:t>
            </a:r>
          </a:p>
          <a:p>
            <a:pPr lvl="1"/>
            <a:r>
              <a:rPr lang="zh-TW" altLang="zh-TW" sz="1800" dirty="0"/>
              <a:t>興趣、好玩或有趣</a:t>
            </a:r>
            <a:r>
              <a:rPr lang="en-US" altLang="zh-TW" sz="1800" dirty="0"/>
              <a:t> 12.0</a:t>
            </a:r>
          </a:p>
          <a:p>
            <a:pPr lvl="1"/>
            <a:r>
              <a:rPr lang="zh-TW" altLang="zh-TW" sz="1800" dirty="0"/>
              <a:t>打發時間或無聊</a:t>
            </a:r>
            <a:r>
              <a:rPr lang="en-US" altLang="zh-TW" sz="1800" dirty="0"/>
              <a:t> </a:t>
            </a:r>
            <a:r>
              <a:rPr lang="zh-TW" altLang="en-US" sz="1800" dirty="0"/>
              <a:t> </a:t>
            </a:r>
            <a:r>
              <a:rPr lang="en-US" altLang="zh-TW" sz="1800" dirty="0"/>
              <a:t>7.4%)</a:t>
            </a:r>
          </a:p>
          <a:p>
            <a:r>
              <a:rPr lang="zh-TW" altLang="zh-TW" sz="2000" dirty="0"/>
              <a:t>最常從事的運動健身項目</a:t>
            </a:r>
            <a:endParaRPr lang="en-US" altLang="zh-TW" sz="2000" dirty="0"/>
          </a:p>
          <a:p>
            <a:pPr lvl="1"/>
            <a:r>
              <a:rPr lang="zh-TW" altLang="zh-TW" sz="1800" dirty="0"/>
              <a:t>散步</a:t>
            </a:r>
            <a:r>
              <a:rPr lang="en-US" altLang="zh-TW" sz="1800" dirty="0"/>
              <a:t> </a:t>
            </a:r>
            <a:r>
              <a:rPr lang="zh-TW" altLang="en-US" sz="1800" dirty="0"/>
              <a:t> </a:t>
            </a:r>
            <a:r>
              <a:rPr lang="en-US" altLang="zh-TW" sz="1800" dirty="0"/>
              <a:t>42.7</a:t>
            </a:r>
            <a:r>
              <a:rPr lang="zh-TW" altLang="en-US" sz="1800" dirty="0"/>
              <a:t>、</a:t>
            </a:r>
            <a:endParaRPr lang="en-US" altLang="zh-TW" sz="1800" dirty="0"/>
          </a:p>
          <a:p>
            <a:pPr lvl="1"/>
            <a:r>
              <a:rPr lang="zh-TW" altLang="zh-TW" sz="1800" dirty="0"/>
              <a:t>慢跑</a:t>
            </a:r>
            <a:r>
              <a:rPr lang="en-US" altLang="zh-TW" sz="1800" dirty="0"/>
              <a:t> </a:t>
            </a:r>
            <a:r>
              <a:rPr lang="zh-TW" altLang="en-US" sz="1800" dirty="0"/>
              <a:t> </a:t>
            </a:r>
            <a:r>
              <a:rPr lang="en-US" altLang="zh-TW" sz="1800" dirty="0"/>
              <a:t>25.7</a:t>
            </a:r>
          </a:p>
          <a:p>
            <a:pPr lvl="1"/>
            <a:r>
              <a:rPr lang="zh-TW" altLang="zh-TW" sz="1800" dirty="0">
                <a:solidFill>
                  <a:srgbClr val="C00000"/>
                </a:solidFill>
              </a:rPr>
              <a:t>騎腳踏車</a:t>
            </a:r>
            <a:r>
              <a:rPr lang="en-US" altLang="zh-TW" sz="1800" dirty="0">
                <a:solidFill>
                  <a:srgbClr val="C00000"/>
                </a:solidFill>
              </a:rPr>
              <a:t> 14.4</a:t>
            </a:r>
          </a:p>
          <a:p>
            <a:pPr lvl="1"/>
            <a:r>
              <a:rPr lang="zh-TW" altLang="zh-TW" sz="1800" dirty="0"/>
              <a:t>打籃球</a:t>
            </a:r>
            <a:r>
              <a:rPr lang="en-US" altLang="zh-TW" sz="1800" dirty="0"/>
              <a:t> </a:t>
            </a:r>
            <a:r>
              <a:rPr lang="zh-TW" altLang="en-US" sz="1800" dirty="0"/>
              <a:t> </a:t>
            </a:r>
            <a:r>
              <a:rPr lang="en-US" altLang="zh-TW" sz="1800" dirty="0"/>
              <a:t>13.4%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5983B0-CED8-2441-AB3F-7DF917F2D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34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4C7E49D-E724-054F-A224-7C73E1678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447818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3600" dirty="0"/>
              <a:t>自行車騎乘所延伸之商業生態系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4370" y="1676400"/>
            <a:ext cx="7772400" cy="4114800"/>
          </a:xfrm>
        </p:spPr>
        <p:txBody>
          <a:bodyPr/>
          <a:lstStyle/>
          <a:p>
            <a:r>
              <a:rPr lang="zh-TW" altLang="zh-TW" sz="1600" dirty="0">
                <a:solidFill>
                  <a:srgbClr val="C00000"/>
                </a:solidFill>
              </a:rPr>
              <a:t>自行車活動</a:t>
            </a:r>
            <a:r>
              <a:rPr lang="zh-TW" altLang="zh-TW" sz="1600" dirty="0"/>
              <a:t>跨業聚合生態系</a:t>
            </a:r>
            <a:endParaRPr lang="en-US" altLang="zh-TW" sz="1600" dirty="0"/>
          </a:p>
          <a:p>
            <a:pPr lvl="1"/>
            <a:r>
              <a:rPr lang="zh-TW" altLang="zh-TW" sz="1400" dirty="0"/>
              <a:t>以自行車騎乘運動為核心活動</a:t>
            </a:r>
            <a:endParaRPr lang="en-US" altLang="zh-TW" sz="1400" dirty="0"/>
          </a:p>
          <a:p>
            <a:pPr lvl="1"/>
            <a:r>
              <a:rPr lang="zh-TW" altLang="zh-TW" sz="1400" dirty="0"/>
              <a:t>促成「自行車移動價值鏈」</a:t>
            </a:r>
            <a:endParaRPr lang="en-US" altLang="zh-TW" sz="1400" dirty="0"/>
          </a:p>
          <a:p>
            <a:pPr lvl="1"/>
            <a:r>
              <a:rPr lang="zh-TW" altLang="zh-TW" sz="1400" dirty="0"/>
              <a:t>達成跨業聚合生態系的產生</a:t>
            </a:r>
            <a:endParaRPr lang="en-US" altLang="zh-TW" sz="1400" dirty="0"/>
          </a:p>
          <a:p>
            <a:endParaRPr lang="zh-TW" altLang="en-US" sz="18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5983B0-CED8-2441-AB3F-7DF917F2D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35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4C7E49D-E724-054F-A224-7C73E1678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837526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自行車騎乘之商業生態系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FA7EB7C-BE76-7046-B03D-CFE5692BF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579854" cy="461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F423C8BF-BAE2-734B-B92E-D1AE098BD6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36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70A201F9-DDB7-DB4D-B577-AC8151B4A1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752285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自行車騎乘之商業生態系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38908"/>
            <a:ext cx="5130332" cy="464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E11181DA-B1F1-0949-89BB-4490515C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37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9A084141-5E6B-DD4B-BD62-D083EF6FAF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12779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自行車騎乘之商業生態系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7370B05-01EF-8F4A-B799-956604A2F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64838"/>
            <a:ext cx="6781800" cy="454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7B7B577-A40F-234A-A6B1-BB06013EA0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38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1DD5B9AB-BF66-184C-A3C5-FD733CFB51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803563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自行車騎乘之商業生態系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1B545BA-8B79-2C4F-A4BA-F9E9292E0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4741"/>
            <a:ext cx="8534400" cy="614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34FFDB67-9F64-954F-BC81-862E8D8C4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39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CA9508B-E8AA-B04F-8D7D-0313A7D43A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36656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3113C7-598E-2143-815D-4851A40C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>
                <a:latin typeface="+mj-lt"/>
              </a:rPr>
              <a:t>Airbnb</a:t>
            </a:r>
            <a:r>
              <a:rPr kumimoji="1" lang="zh-TW" altLang="en-US" dirty="0">
                <a:latin typeface="+mj-lt"/>
              </a:rPr>
              <a:t> </a:t>
            </a:r>
            <a:r>
              <a:rPr kumimoji="1" lang="zh-TW" altLang="en-US" dirty="0"/>
              <a:t>的生態系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1B639C-81A5-1B44-AE1C-36C8404C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16C73F1-4197-CE48-96FE-48474155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568"/>
            <a:ext cx="8991600" cy="399366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C6E4CCA-D2E6-D340-B37C-03770BBA624A}"/>
              </a:ext>
            </a:extLst>
          </p:cNvPr>
          <p:cNvSpPr txBox="1"/>
          <p:nvPr/>
        </p:nvSpPr>
        <p:spPr>
          <a:xfrm>
            <a:off x="701040" y="6123743"/>
            <a:ext cx="960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資料來源：</a:t>
            </a:r>
            <a:r>
              <a:rPr lang="en-US" altLang="zh-TW" sz="1400" dirty="0"/>
              <a:t>https://</a:t>
            </a:r>
            <a:r>
              <a:rPr lang="en-US" altLang="zh-TW" sz="1400" dirty="0" err="1"/>
              <a:t>inform.tmforum.org</a:t>
            </a:r>
            <a:r>
              <a:rPr lang="en-US" altLang="zh-TW" sz="1400" dirty="0"/>
              <a:t>/insights/2019/06/business-ecosystems-drive-digital-transformation/</a:t>
            </a:r>
            <a:endParaRPr kumimoji="1" lang="zh-TW" altLang="en-US" sz="1400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386B25C-17F2-6242-AFBE-978685BF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4</a:t>
            </a:fld>
            <a:endParaRPr lang="en-US" altLang="zh-TW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E237C819-2441-D34C-AF36-0B232E53D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881990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自行車跨業聚合各項帶動範疇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828800"/>
            <a:ext cx="7772400" cy="4114800"/>
          </a:xfrm>
        </p:spPr>
        <p:txBody>
          <a:bodyPr/>
          <a:lstStyle/>
          <a:p>
            <a:r>
              <a:rPr lang="zh-TW" altLang="zh-TW" sz="2400" dirty="0"/>
              <a:t>騎乘場所</a:t>
            </a:r>
            <a:endParaRPr lang="en-US" altLang="zh-TW" sz="2400" dirty="0"/>
          </a:p>
          <a:p>
            <a:pPr lvl="1"/>
            <a:r>
              <a:rPr lang="zh-TW" altLang="zh-TW" sz="2000" dirty="0"/>
              <a:t>可以在家裡騎、自行車店內、多角化新興店、戶外、專業場館、大型活動或競賽等地點騎乘</a:t>
            </a:r>
            <a:endParaRPr lang="en-US" altLang="zh-TW" sz="2000" dirty="0"/>
          </a:p>
          <a:p>
            <a:r>
              <a:rPr lang="zh-TW" altLang="zh-TW" sz="2400" dirty="0"/>
              <a:t>穿戴配件</a:t>
            </a:r>
            <a:endParaRPr lang="en-US" altLang="zh-TW" sz="2400" dirty="0"/>
          </a:p>
          <a:p>
            <a:pPr lvl="1"/>
            <a:r>
              <a:rPr lang="zh-TW" altLang="zh-TW" sz="2000" dirty="0"/>
              <a:t>需要相關服飾、運動鞋</a:t>
            </a:r>
            <a:r>
              <a:rPr lang="zh-TW" altLang="en-US" sz="2000" dirty="0"/>
              <a:t>，</a:t>
            </a:r>
            <a:r>
              <a:rPr lang="zh-TW" altLang="zh-TW" sz="2000" dirty="0"/>
              <a:t>外也可能添購與自行車相關的零配件</a:t>
            </a:r>
            <a:endParaRPr lang="en-US" altLang="zh-TW" sz="2000" dirty="0"/>
          </a:p>
          <a:p>
            <a:r>
              <a:rPr lang="zh-TW" altLang="zh-TW" sz="2400" dirty="0"/>
              <a:t>活動任務</a:t>
            </a:r>
            <a:endParaRPr lang="en-US" altLang="zh-TW" sz="2400" dirty="0"/>
          </a:p>
          <a:p>
            <a:pPr lvl="1"/>
            <a:r>
              <a:rPr lang="zh-TW" altLang="en-US" sz="2000" dirty="0"/>
              <a:t>目的為</a:t>
            </a:r>
            <a:r>
              <a:rPr lang="zh-TW" altLang="zh-TW" sz="2000" dirty="0"/>
              <a:t>促進並刺激使用者自行車騎乘運動健身的動機或意願</a:t>
            </a:r>
            <a:endParaRPr lang="en-US" altLang="zh-TW" sz="2000" dirty="0"/>
          </a:p>
          <a:p>
            <a:pPr lvl="1"/>
            <a:r>
              <a:rPr lang="zh-TW" altLang="zh-TW" sz="2000" dirty="0"/>
              <a:t>遊戲化及紅利積點等誘因結合</a:t>
            </a:r>
            <a:endParaRPr lang="en-US" altLang="zh-TW" sz="2000" dirty="0"/>
          </a:p>
          <a:p>
            <a:pPr lvl="1"/>
            <a:r>
              <a:rPr lang="zh-TW" altLang="zh-TW" sz="2000" dirty="0"/>
              <a:t>強化使用意願</a:t>
            </a:r>
          </a:p>
          <a:p>
            <a:endParaRPr lang="zh-TW" altLang="en-US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2EA842F-E03C-5249-9CAE-D1496E4BFA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40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93500C5-F61C-614A-B39E-DD2291477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dirty="0"/>
              <a:t>中央資管 范錚強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006371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391400" cy="1143000"/>
          </a:xfrm>
        </p:spPr>
        <p:txBody>
          <a:bodyPr/>
          <a:lstStyle/>
          <a:p>
            <a:r>
              <a:rPr lang="zh-TW" altLang="zh-TW" dirty="0"/>
              <a:t>自行車跨業聚合各項帶動範疇</a:t>
            </a:r>
            <a:r>
              <a:rPr lang="en-US" altLang="zh-TW" baseline="-25000" dirty="0"/>
              <a:t>2</a:t>
            </a:r>
            <a:endParaRPr lang="zh-TW" altLang="en-US" baseline="-25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zh-TW" sz="2800" dirty="0"/>
              <a:t>O2O vs. IoT</a:t>
            </a:r>
          </a:p>
          <a:p>
            <a:pPr lvl="1"/>
            <a:r>
              <a:rPr lang="zh-TW" altLang="zh-TW" sz="2400" dirty="0"/>
              <a:t>結合遊戲化與適地性服務</a:t>
            </a:r>
            <a:r>
              <a:rPr lang="en-US" altLang="zh-TW" sz="2400" dirty="0"/>
              <a:t> (LBS)</a:t>
            </a:r>
          </a:p>
          <a:p>
            <a:pPr lvl="1"/>
            <a:r>
              <a:rPr lang="zh-TW" altLang="zh-TW" sz="2400" dirty="0"/>
              <a:t>給予各種任務與挑戰來增加使用者對本平臺</a:t>
            </a:r>
            <a:r>
              <a:rPr lang="en-US" altLang="zh-TW" sz="2400" dirty="0"/>
              <a:t>APP</a:t>
            </a:r>
            <a:r>
              <a:rPr lang="zh-TW" altLang="zh-TW" sz="2400" dirty="0"/>
              <a:t>的持續使用意願</a:t>
            </a:r>
            <a:endParaRPr lang="en-US" altLang="zh-TW" sz="2400" dirty="0"/>
          </a:p>
          <a:p>
            <a:r>
              <a:rPr lang="zh-TW" altLang="zh-TW" sz="2800" dirty="0"/>
              <a:t>帶動社群</a:t>
            </a:r>
            <a:endParaRPr lang="en-US" altLang="zh-TW" sz="2800" dirty="0"/>
          </a:p>
          <a:p>
            <a:pPr lvl="1"/>
            <a:r>
              <a:rPr lang="zh-TW" altLang="zh-TW" sz="2400" dirty="0"/>
              <a:t>在平臺加入各種自行車運動社群，與朋友或同好一起分享或討論</a:t>
            </a:r>
            <a:endParaRPr lang="en-US" altLang="zh-TW" sz="2400" dirty="0"/>
          </a:p>
          <a:p>
            <a:r>
              <a:rPr lang="zh-TW" altLang="zh-TW" sz="2800" dirty="0"/>
              <a:t>帶動業者</a:t>
            </a:r>
            <a:endParaRPr lang="en-US" altLang="zh-TW" sz="2800" dirty="0"/>
          </a:p>
          <a:p>
            <a:pPr lvl="1"/>
            <a:r>
              <a:rPr lang="zh-TW" altLang="zh-TW" sz="2400" dirty="0"/>
              <a:t>在商業生態系規劃中，主要核心業者為自行車品牌企業來主導此規劃的</a:t>
            </a:r>
            <a:r>
              <a:rPr lang="en-US" altLang="zh-TW" sz="2400" dirty="0"/>
              <a:t>APP</a:t>
            </a:r>
            <a:r>
              <a:rPr lang="zh-TW" altLang="zh-TW" sz="2400" dirty="0"/>
              <a:t>與平臺</a:t>
            </a:r>
            <a:endParaRPr lang="zh-TW" altLang="en-US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E882ADD-D7E4-5C4A-8306-9B4E8287F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41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3D584C3-C9DB-C047-B181-B1C6243552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dirty="0"/>
              <a:t>中央資管 范錚強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9249331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電動機車的生態體系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 smtClean="0"/>
              <a:t>機車品牌商</a:t>
            </a:r>
            <a:endParaRPr lang="en-US" altLang="zh-TW" sz="2400" dirty="0" smtClean="0"/>
          </a:p>
          <a:p>
            <a:r>
              <a:rPr lang="zh-TW" altLang="en-US" sz="2400" dirty="0" smtClean="0"/>
              <a:t>生產機車的零組件供應商</a:t>
            </a:r>
            <a:endParaRPr lang="en-US" altLang="zh-TW" sz="2400" dirty="0" smtClean="0"/>
          </a:p>
          <a:p>
            <a:pPr lvl="1"/>
            <a:r>
              <a:rPr lang="zh-TW" altLang="en-US" sz="2000" dirty="0" smtClean="0"/>
              <a:t>電池、輪胎等</a:t>
            </a:r>
            <a:endParaRPr lang="en-US" altLang="zh-TW" sz="2000" dirty="0" smtClean="0"/>
          </a:p>
          <a:p>
            <a:r>
              <a:rPr lang="zh-TW" altLang="en-US" sz="2400" dirty="0" smtClean="0"/>
              <a:t>機車維修商</a:t>
            </a:r>
            <a:endParaRPr lang="en-US" altLang="zh-TW" sz="2400" dirty="0" smtClean="0"/>
          </a:p>
          <a:p>
            <a:r>
              <a:rPr lang="zh-TW" altLang="en-US" sz="2400" dirty="0" smtClean="0"/>
              <a:t>機車出租商</a:t>
            </a:r>
            <a:endParaRPr lang="en-US" altLang="zh-TW" sz="2400" dirty="0" smtClean="0"/>
          </a:p>
          <a:p>
            <a:pPr lvl="1"/>
            <a:r>
              <a:rPr lang="en-US" altLang="zh-TW" sz="2000" dirty="0" smtClean="0"/>
              <a:t>Go Share, </a:t>
            </a:r>
            <a:r>
              <a:rPr lang="en-US" altLang="zh-TW" sz="2000" dirty="0" err="1" smtClean="0"/>
              <a:t>iRent</a:t>
            </a:r>
            <a:endParaRPr lang="en-US" altLang="zh-TW" sz="2000" dirty="0" smtClean="0"/>
          </a:p>
          <a:p>
            <a:r>
              <a:rPr lang="zh-TW" altLang="en-US" sz="2400" dirty="0" smtClean="0"/>
              <a:t>換電經營者</a:t>
            </a:r>
            <a:endParaRPr lang="en-US" altLang="zh-TW" sz="2400" dirty="0" smtClean="0"/>
          </a:p>
          <a:p>
            <a:pPr lvl="1"/>
            <a:r>
              <a:rPr lang="zh-TW" altLang="en-US" sz="2000" dirty="0" smtClean="0"/>
              <a:t>包含後端調撥經營商、物流商</a:t>
            </a:r>
            <a:endParaRPr lang="en-US" altLang="zh-TW" sz="2000" dirty="0" smtClean="0"/>
          </a:p>
          <a:p>
            <a:r>
              <a:rPr lang="zh-TW" altLang="en-US" sz="2400" dirty="0" smtClean="0"/>
              <a:t>電池回收機制</a:t>
            </a:r>
            <a:endParaRPr lang="en-US" altLang="zh-TW" sz="2400" dirty="0" smtClean="0"/>
          </a:p>
          <a:p>
            <a:pPr lvl="1"/>
            <a:r>
              <a:rPr lang="zh-TW" altLang="en-US" sz="2000" dirty="0" smtClean="0"/>
              <a:t>電池回收商、拆解、處理、再利用、丟棄</a:t>
            </a:r>
            <a:r>
              <a:rPr lang="en-US" altLang="zh-TW" sz="2000" dirty="0" smtClean="0"/>
              <a:t>…</a:t>
            </a:r>
          </a:p>
          <a:p>
            <a:endParaRPr lang="en-US" altLang="zh-TW" sz="2400" dirty="0" smtClean="0"/>
          </a:p>
          <a:p>
            <a:endParaRPr lang="en-US" altLang="zh-TW" sz="24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954462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結論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單靠自我的力量是不夠的</a:t>
            </a:r>
            <a:endParaRPr lang="en-US" altLang="zh-TW" dirty="0"/>
          </a:p>
          <a:p>
            <a:r>
              <a:rPr lang="zh-TW" altLang="zh-TW" dirty="0"/>
              <a:t>需要靠「打群架」的概念</a:t>
            </a:r>
            <a:endParaRPr lang="en-US" altLang="zh-TW" dirty="0"/>
          </a:p>
          <a:p>
            <a:pPr lvl="1"/>
            <a:r>
              <a:rPr lang="zh-TW" altLang="zh-TW" dirty="0"/>
              <a:t>靠更多企業彼此策略聯盟</a:t>
            </a:r>
            <a:r>
              <a:rPr lang="zh-TW" altLang="en-US" dirty="0"/>
              <a:t>、</a:t>
            </a:r>
            <a:r>
              <a:rPr lang="zh-TW" altLang="zh-TW" dirty="0"/>
              <a:t>商業生態體系</a:t>
            </a:r>
            <a:endParaRPr lang="en-US" altLang="zh-TW" dirty="0"/>
          </a:p>
          <a:p>
            <a:pPr lvl="1"/>
            <a:r>
              <a:rPr lang="zh-TW" altLang="zh-TW" dirty="0"/>
              <a:t>整合所有夥伴，使平臺為有需求的消費者或使用者提供「一次購足」且「心滿意足」的</a:t>
            </a:r>
            <a:r>
              <a:rPr lang="zh-TW" altLang="zh-TW"/>
              <a:t>平臺服務</a:t>
            </a:r>
            <a:endParaRPr lang="en-US" altLang="zh-TW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EC7C6C-B7BA-A743-BCD2-D5DCB15A7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43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6D5D949-DCA5-4646-BDD1-B6DFE8079F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45053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商業生態系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  </a:t>
            </a:r>
            <a:r>
              <a:rPr lang="en-US" altLang="zh-TW" sz="3200" dirty="0">
                <a:solidFill>
                  <a:schemeClr val="bg1"/>
                </a:solidFill>
              </a:rPr>
              <a:t>business ecosystem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r>
              <a:rPr lang="zh-TW" altLang="zh-TW" sz="2800" dirty="0"/>
              <a:t>組織成員間</a:t>
            </a:r>
            <a:r>
              <a:rPr lang="zh-TW" altLang="zh-TW" sz="2800" dirty="0">
                <a:solidFill>
                  <a:srgbClr val="C00000"/>
                </a:solidFill>
              </a:rPr>
              <a:t>互動</a:t>
            </a:r>
            <a:r>
              <a:rPr lang="zh-TW" altLang="zh-TW" sz="2800" dirty="0"/>
              <a:t>所產生的</a:t>
            </a:r>
            <a:r>
              <a:rPr lang="zh-TW" altLang="zh-TW" sz="2800" dirty="0">
                <a:solidFill>
                  <a:srgbClr val="C00000"/>
                </a:solidFill>
              </a:rPr>
              <a:t>社群有機體</a:t>
            </a:r>
            <a:endParaRPr lang="en-US" altLang="zh-TW" sz="2800" dirty="0"/>
          </a:p>
          <a:p>
            <a:pPr lvl="1"/>
            <a:r>
              <a:rPr lang="zh-TW" altLang="zh-TW" sz="2400" dirty="0"/>
              <a:t>成員包括</a:t>
            </a:r>
            <a:r>
              <a:rPr lang="zh-TW" altLang="en-US" sz="2400" dirty="0"/>
              <a:t>：</a:t>
            </a:r>
            <a:r>
              <a:rPr lang="zh-TW" altLang="zh-TW" sz="2400" dirty="0"/>
              <a:t>客戶、供應商、製造者、與其他相關利益者</a:t>
            </a:r>
            <a:endParaRPr lang="en-US" altLang="zh-TW" sz="2400" dirty="0"/>
          </a:p>
          <a:p>
            <a:pPr lvl="1"/>
            <a:r>
              <a:rPr lang="zh-TW" altLang="zh-TW" sz="2400" dirty="0"/>
              <a:t>可以隨時間調整彼此能力與扮演角色，以完成一家或數家主要成員所訂定的發展方向</a:t>
            </a:r>
            <a:endParaRPr lang="en-US" altLang="zh-TW" sz="2400" dirty="0"/>
          </a:p>
          <a:p>
            <a:pPr lvl="1"/>
            <a:r>
              <a:rPr lang="zh-TW" altLang="zh-TW" sz="2400" dirty="0"/>
              <a:t>共生</a:t>
            </a:r>
            <a:r>
              <a:rPr lang="en-US" altLang="zh-TW" sz="2400" dirty="0"/>
              <a:t> (symbiosis)</a:t>
            </a:r>
          </a:p>
          <a:p>
            <a:pPr lvl="1"/>
            <a:r>
              <a:rPr lang="zh-TW" altLang="zh-TW" sz="2400" dirty="0"/>
              <a:t>平臺</a:t>
            </a:r>
            <a:r>
              <a:rPr lang="en-US" altLang="zh-TW" sz="2400" dirty="0"/>
              <a:t> (platform) </a:t>
            </a:r>
          </a:p>
          <a:p>
            <a:pPr lvl="1"/>
            <a:r>
              <a:rPr lang="zh-TW" altLang="zh-TW" sz="2400" dirty="0"/>
              <a:t>共同演化</a:t>
            </a:r>
            <a:r>
              <a:rPr lang="en-US" altLang="zh-TW" sz="2400" dirty="0"/>
              <a:t> (co-evolution)</a:t>
            </a:r>
          </a:p>
          <a:p>
            <a:r>
              <a:rPr lang="zh-TW" altLang="zh-TW" sz="2800" dirty="0"/>
              <a:t>商業生態系的核心</a:t>
            </a:r>
            <a:endParaRPr lang="en-US" altLang="zh-TW" sz="2400" dirty="0"/>
          </a:p>
          <a:p>
            <a:pPr lvl="1"/>
            <a:r>
              <a:rPr lang="zh-TW" altLang="zh-TW" sz="2400" dirty="0"/>
              <a:t>「核心的產品</a:t>
            </a:r>
            <a:r>
              <a:rPr lang="en-US" altLang="zh-TW" sz="2400" dirty="0"/>
              <a:t> </a:t>
            </a:r>
            <a:r>
              <a:rPr lang="zh-TW" altLang="zh-TW" sz="2400" dirty="0"/>
              <a:t>∕</a:t>
            </a:r>
            <a:r>
              <a:rPr lang="en-US" altLang="zh-TW" sz="2400" dirty="0"/>
              <a:t> </a:t>
            </a:r>
            <a:r>
              <a:rPr lang="zh-TW" altLang="zh-TW" sz="2400" dirty="0"/>
              <a:t>服務」及「群聚的夥伴」，並由此核心來提供價值。</a:t>
            </a:r>
            <a:endParaRPr lang="zh-TW" altLang="en-US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FE9D32-44F6-684E-8269-A033CF3BD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5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E7BABCA-5EAC-CB41-BBEB-51FD048460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67623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商業生態系的演化</a:t>
            </a:r>
            <a:r>
              <a:rPr lang="en-US" altLang="zh-TW" baseline="-25000" dirty="0"/>
              <a:t>1</a:t>
            </a:r>
            <a:endParaRPr lang="zh-TW" altLang="en-US" baseline="-25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2800" dirty="0"/>
              <a:t>演化階段</a:t>
            </a:r>
            <a:endParaRPr lang="en-US" altLang="zh-TW" sz="2800" dirty="0"/>
          </a:p>
          <a:p>
            <a:pPr lvl="1"/>
            <a:r>
              <a:rPr lang="zh-TW" altLang="zh-TW" sz="2400" dirty="0"/>
              <a:t>誕生 </a:t>
            </a:r>
            <a:r>
              <a:rPr lang="en-US" altLang="zh-TW" sz="2400" dirty="0"/>
              <a:t>(birth)</a:t>
            </a:r>
          </a:p>
          <a:p>
            <a:pPr lvl="1"/>
            <a:r>
              <a:rPr lang="zh-TW" altLang="zh-TW" sz="2400" dirty="0"/>
              <a:t>擴張 </a:t>
            </a:r>
            <a:r>
              <a:rPr lang="en-US" altLang="zh-TW" sz="2400" dirty="0"/>
              <a:t>(expansion)</a:t>
            </a:r>
          </a:p>
          <a:p>
            <a:pPr lvl="1"/>
            <a:r>
              <a:rPr lang="zh-TW" altLang="zh-TW" sz="2400" dirty="0"/>
              <a:t>領導 </a:t>
            </a:r>
            <a:r>
              <a:rPr lang="en-US" altLang="zh-TW" sz="2400" dirty="0"/>
              <a:t>(leadership) </a:t>
            </a:r>
          </a:p>
          <a:p>
            <a:pPr lvl="1"/>
            <a:r>
              <a:rPr lang="zh-TW" altLang="zh-TW" sz="2400" dirty="0"/>
              <a:t>蛻變 </a:t>
            </a:r>
            <a:r>
              <a:rPr lang="en-US" altLang="zh-TW" sz="2400" dirty="0"/>
              <a:t>(self-renewal)</a:t>
            </a:r>
          </a:p>
          <a:p>
            <a:r>
              <a:rPr lang="zh-TW" altLang="zh-TW" sz="2800" dirty="0"/>
              <a:t>而各個階段演化的界線可能是模糊的</a:t>
            </a:r>
            <a:endParaRPr lang="en-US" altLang="zh-TW" sz="2800" dirty="0"/>
          </a:p>
          <a:p>
            <a:pPr lvl="1"/>
            <a:r>
              <a:rPr lang="zh-TW" altLang="zh-TW" sz="2400" dirty="0"/>
              <a:t>在某一特定階段所遭遇的挑戰，也可能在另一階段再度出現。</a:t>
            </a:r>
            <a:endParaRPr lang="en-US" altLang="zh-TW" sz="2400" dirty="0"/>
          </a:p>
          <a:p>
            <a:pPr marL="0" indent="0">
              <a:buNone/>
            </a:pPr>
            <a:endParaRPr lang="zh-TW" altLang="en-US" sz="28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6721ED0-D12D-3640-909E-0FF243AD0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6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6B0FFC4-C0EF-F54B-8D02-C1392FFC7A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55810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商業生態系的演化</a:t>
            </a:r>
            <a:r>
              <a:rPr lang="en-US" altLang="zh-TW" baseline="-25000" dirty="0"/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2800" dirty="0"/>
              <a:t>誕生</a:t>
            </a:r>
            <a:endParaRPr lang="en-US" altLang="zh-TW" sz="2800" dirty="0"/>
          </a:p>
          <a:p>
            <a:pPr lvl="1"/>
            <a:r>
              <a:rPr lang="zh-TW" altLang="zh-TW" sz="2400" dirty="0"/>
              <a:t>著重於找出顧客想要的是什麼</a:t>
            </a:r>
            <a:endParaRPr lang="en-US" altLang="zh-TW" sz="2400" dirty="0"/>
          </a:p>
          <a:p>
            <a:pPr lvl="1"/>
            <a:r>
              <a:rPr lang="zh-TW" altLang="zh-TW" sz="2400" dirty="0"/>
              <a:t>新產品或服務的價值為何</a:t>
            </a:r>
            <a:endParaRPr lang="en-US" altLang="zh-TW" sz="2400" dirty="0"/>
          </a:p>
          <a:p>
            <a:pPr lvl="1"/>
            <a:r>
              <a:rPr lang="zh-TW" altLang="zh-TW" sz="2400" dirty="0"/>
              <a:t>以最佳形式來傳遞給消費者</a:t>
            </a:r>
            <a:endParaRPr lang="en-US" altLang="zh-TW" sz="2400" dirty="0"/>
          </a:p>
          <a:p>
            <a:r>
              <a:rPr lang="zh-TW" altLang="zh-TW" sz="2800" dirty="0"/>
              <a:t>擴張</a:t>
            </a:r>
            <a:endParaRPr lang="en-US" altLang="zh-TW" sz="2800" dirty="0"/>
          </a:p>
          <a:p>
            <a:pPr lvl="1"/>
            <a:r>
              <a:rPr lang="zh-TW" altLang="zh-TW" sz="2400" dirty="0"/>
              <a:t>拓疆闢土</a:t>
            </a:r>
            <a:endParaRPr lang="en-US" altLang="zh-TW" sz="2400" dirty="0"/>
          </a:p>
          <a:p>
            <a:pPr lvl="1"/>
            <a:r>
              <a:rPr lang="zh-TW" altLang="zh-TW" sz="2400" dirty="0"/>
              <a:t>大規模的將產品</a:t>
            </a:r>
            <a:r>
              <a:rPr lang="zh-TW" altLang="en-US" sz="2400" dirty="0"/>
              <a:t> </a:t>
            </a:r>
            <a:r>
              <a:rPr lang="en-US" altLang="zh-TW" sz="2400" dirty="0"/>
              <a:t>/</a:t>
            </a:r>
            <a:r>
              <a:rPr lang="zh-TW" altLang="en-US" sz="2400" dirty="0"/>
              <a:t> </a:t>
            </a:r>
            <a:r>
              <a:rPr lang="zh-TW" altLang="zh-TW" sz="2400" dirty="0"/>
              <a:t>服務推廣給更多消費</a:t>
            </a:r>
            <a:endParaRPr lang="en-US" altLang="zh-TW" sz="2400" dirty="0"/>
          </a:p>
          <a:p>
            <a:pPr lvl="1"/>
            <a:r>
              <a:rPr lang="zh-TW" altLang="zh-TW" sz="2400" dirty="0"/>
              <a:t>者並刺激需求，提高交易量，進而提升市場的佔有率</a:t>
            </a:r>
            <a:endParaRPr lang="en-US" altLang="zh-TW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17E43DF-D552-7948-A863-33D00F655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7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D6565DF-582A-B746-B996-CA5BB724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01414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商業生態系的演化</a:t>
            </a:r>
            <a:r>
              <a:rPr lang="en-US" altLang="zh-TW" baseline="-25000" dirty="0"/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2800" dirty="0"/>
              <a:t>領導</a:t>
            </a:r>
            <a:endParaRPr lang="en-US" altLang="zh-TW" sz="2800" dirty="0"/>
          </a:p>
          <a:p>
            <a:pPr lvl="1"/>
            <a:r>
              <a:rPr lang="zh-TW" altLang="zh-TW" sz="2400" dirty="0"/>
              <a:t>領導者必須建立未來產品</a:t>
            </a:r>
            <a:r>
              <a:rPr lang="en-US" altLang="zh-TW" sz="2400" dirty="0"/>
              <a:t> </a:t>
            </a:r>
            <a:r>
              <a:rPr lang="zh-TW" altLang="zh-TW" sz="2400" dirty="0"/>
              <a:t>∕</a:t>
            </a:r>
            <a:r>
              <a:rPr lang="en-US" altLang="zh-TW" sz="2400" dirty="0"/>
              <a:t> </a:t>
            </a:r>
            <a:r>
              <a:rPr lang="zh-TW" altLang="zh-TW" sz="2400" dirty="0"/>
              <a:t>技術成長的願景</a:t>
            </a:r>
            <a:endParaRPr lang="en-US" altLang="zh-TW" sz="2400" dirty="0"/>
          </a:p>
          <a:p>
            <a:pPr lvl="1"/>
            <a:r>
              <a:rPr lang="zh-TW" altLang="zh-TW" sz="2400" dirty="0"/>
              <a:t>帶領生態系的成員持續前進</a:t>
            </a:r>
            <a:endParaRPr lang="en-US" altLang="zh-TW" sz="2400" dirty="0"/>
          </a:p>
          <a:p>
            <a:r>
              <a:rPr lang="zh-TW" altLang="zh-TW" sz="2800" dirty="0"/>
              <a:t>蛻變</a:t>
            </a:r>
            <a:endParaRPr lang="en-US" altLang="zh-TW" sz="2800" dirty="0"/>
          </a:p>
          <a:p>
            <a:pPr lvl="1"/>
            <a:r>
              <a:rPr lang="zh-TW" altLang="zh-TW" sz="2400" dirty="0"/>
              <a:t>納入新的構想並與創新者合作</a:t>
            </a:r>
            <a:endParaRPr lang="en-US" altLang="zh-TW" sz="2400" dirty="0"/>
          </a:p>
          <a:p>
            <a:pPr lvl="1"/>
            <a:r>
              <a:rPr lang="zh-TW" altLang="zh-TW" sz="2400" dirty="0"/>
              <a:t>注入新的思維</a:t>
            </a:r>
            <a:endParaRPr lang="en-US" altLang="zh-TW" sz="2400" dirty="0"/>
          </a:p>
          <a:p>
            <a:r>
              <a:rPr lang="zh-TW" altLang="zh-TW" sz="2800" dirty="0"/>
              <a:t>若沒有蛻變則是進入死亡 </a:t>
            </a:r>
            <a:r>
              <a:rPr lang="en-US" altLang="zh-TW" sz="2800" dirty="0"/>
              <a:t>(death)</a:t>
            </a:r>
          </a:p>
          <a:p>
            <a:pPr lvl="1"/>
            <a:endParaRPr lang="zh-TW" altLang="en-US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E19196-0938-7048-A1B3-6E325B766A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8</a:t>
            </a:fld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8F28B70-20D7-C44E-B42A-BB3D3E4D7D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/>
              <a:t>中央資管 范錚強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97082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C5ED2F-524F-A140-A8A5-E1744E36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階段性演化成長</a:t>
            </a:r>
            <a:r>
              <a:rPr lang="en-US" altLang="zh-TW" baseline="-25000" dirty="0"/>
              <a:t>4</a:t>
            </a:r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EB642A6-B752-5A40-9FB7-B10FBB3272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F3638-2033-465B-95B3-8661205DC63B}" type="slidenum">
              <a:rPr lang="zh-TW" altLang="en-US" smtClean="0"/>
              <a:pPr/>
              <a:t>9</a:t>
            </a:fld>
            <a:endParaRPr lang="en-US" altLang="zh-TW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7AE3B7C0-C3F2-6641-AB3F-D19FE19EA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8941" y="2286000"/>
            <a:ext cx="0" cy="312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356AA2DF-1B1A-DC46-8DD8-B60D6D151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8941" y="5410200"/>
            <a:ext cx="314825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6362F4C-BFF0-F048-A615-485531E5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09" y="2340115"/>
            <a:ext cx="5539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rgbClr val="990099"/>
                </a:solidFill>
                <a:ea typeface="標楷體" panose="02010601000101010101" pitchFamily="2" charset="-120"/>
              </a:rPr>
              <a:t>規模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E0193C9-3E36-D040-B5AD-35341DAF8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771" y="5909776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rgbClr val="990099"/>
                </a:solidFill>
                <a:ea typeface="標楷體" panose="02010601000101010101" pitchFamily="2" charset="-120"/>
              </a:rPr>
              <a:t>演化階段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4AA425A-E79E-0749-9E29-733657501493}"/>
              </a:ext>
            </a:extLst>
          </p:cNvPr>
          <p:cNvGrpSpPr/>
          <p:nvPr/>
        </p:nvGrpSpPr>
        <p:grpSpPr>
          <a:xfrm>
            <a:off x="1118942" y="4343405"/>
            <a:ext cx="3148258" cy="937399"/>
            <a:chOff x="1118941" y="2797175"/>
            <a:chExt cx="7028109" cy="2483629"/>
          </a:xfrm>
        </p:grpSpPr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07616BDA-FC81-634B-8464-92FE880E63C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141076" y="2787865"/>
              <a:ext cx="1470804" cy="3515074"/>
            </a:xfrm>
            <a:custGeom>
              <a:avLst/>
              <a:gdLst>
                <a:gd name="T0" fmla="*/ 0 w 21600"/>
                <a:gd name="T1" fmla="*/ 0 h 21871"/>
                <a:gd name="T2" fmla="*/ 0 w 21600"/>
                <a:gd name="T3" fmla="*/ 0 h 21871"/>
                <a:gd name="T4" fmla="*/ 0 w 21600"/>
                <a:gd name="T5" fmla="*/ 0 h 218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871" fill="none" extrusionOk="0">
                  <a:moveTo>
                    <a:pt x="3411" y="0"/>
                  </a:moveTo>
                  <a:cubicBezTo>
                    <a:pt x="13890" y="1676"/>
                    <a:pt x="21600" y="10716"/>
                    <a:pt x="21600" y="21329"/>
                  </a:cubicBezTo>
                  <a:cubicBezTo>
                    <a:pt x="21600" y="21509"/>
                    <a:pt x="21597" y="21690"/>
                    <a:pt x="21593" y="21871"/>
                  </a:cubicBezTo>
                </a:path>
                <a:path w="21600" h="21871" stroke="0" extrusionOk="0">
                  <a:moveTo>
                    <a:pt x="3411" y="0"/>
                  </a:moveTo>
                  <a:cubicBezTo>
                    <a:pt x="13890" y="1676"/>
                    <a:pt x="21600" y="10716"/>
                    <a:pt x="21600" y="21329"/>
                  </a:cubicBezTo>
                  <a:cubicBezTo>
                    <a:pt x="21600" y="21509"/>
                    <a:pt x="21597" y="21690"/>
                    <a:pt x="21593" y="21871"/>
                  </a:cubicBezTo>
                  <a:lnTo>
                    <a:pt x="0" y="21329"/>
                  </a:lnTo>
                  <a:lnTo>
                    <a:pt x="3411" y="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15830F23-82F9-424E-8111-0128D7FCCB20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5654675" y="1774825"/>
              <a:ext cx="1470025" cy="3514725"/>
            </a:xfrm>
            <a:custGeom>
              <a:avLst/>
              <a:gdLst>
                <a:gd name="T0" fmla="*/ 0 w 21600"/>
                <a:gd name="T1" fmla="*/ 0 h 21871"/>
                <a:gd name="T2" fmla="*/ 0 w 21600"/>
                <a:gd name="T3" fmla="*/ 0 h 21871"/>
                <a:gd name="T4" fmla="*/ 0 w 21600"/>
                <a:gd name="T5" fmla="*/ 0 h 218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871" fill="none" extrusionOk="0">
                  <a:moveTo>
                    <a:pt x="3411" y="0"/>
                  </a:moveTo>
                  <a:cubicBezTo>
                    <a:pt x="13890" y="1676"/>
                    <a:pt x="21600" y="10716"/>
                    <a:pt x="21600" y="21329"/>
                  </a:cubicBezTo>
                  <a:cubicBezTo>
                    <a:pt x="21600" y="21509"/>
                    <a:pt x="21597" y="21690"/>
                    <a:pt x="21593" y="21871"/>
                  </a:cubicBezTo>
                </a:path>
                <a:path w="21600" h="21871" stroke="0" extrusionOk="0">
                  <a:moveTo>
                    <a:pt x="3411" y="0"/>
                  </a:moveTo>
                  <a:cubicBezTo>
                    <a:pt x="13890" y="1676"/>
                    <a:pt x="21600" y="10716"/>
                    <a:pt x="21600" y="21329"/>
                  </a:cubicBezTo>
                  <a:cubicBezTo>
                    <a:pt x="21600" y="21509"/>
                    <a:pt x="21597" y="21690"/>
                    <a:pt x="21593" y="21871"/>
                  </a:cubicBezTo>
                  <a:lnTo>
                    <a:pt x="0" y="21329"/>
                  </a:lnTo>
                  <a:lnTo>
                    <a:pt x="3411" y="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5C635BA-8E06-B246-8FA4-26F68633F889}"/>
              </a:ext>
            </a:extLst>
          </p:cNvPr>
          <p:cNvSpPr txBox="1"/>
          <p:nvPr/>
        </p:nvSpPr>
        <p:spPr>
          <a:xfrm>
            <a:off x="1295405" y="3404208"/>
            <a:ext cx="297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C00000"/>
                </a:solidFill>
              </a:rPr>
              <a:t>階段成長形成 </a:t>
            </a:r>
            <a:r>
              <a:rPr kumimoji="1" lang="en-US" altLang="zh-TW" dirty="0">
                <a:solidFill>
                  <a:srgbClr val="C00000"/>
                </a:solidFill>
              </a:rPr>
              <a:t>S</a:t>
            </a:r>
            <a:r>
              <a:rPr kumimoji="1" lang="zh-TW" altLang="en-US" dirty="0">
                <a:solidFill>
                  <a:srgbClr val="C00000"/>
                </a:solidFill>
              </a:rPr>
              <a:t> 曲線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7B254A2-7CB5-8B49-A93B-320FBEE54399}"/>
              </a:ext>
            </a:extLst>
          </p:cNvPr>
          <p:cNvGrpSpPr/>
          <p:nvPr/>
        </p:nvGrpSpPr>
        <p:grpSpPr>
          <a:xfrm>
            <a:off x="4114800" y="2912698"/>
            <a:ext cx="4302232" cy="2493692"/>
            <a:chOff x="4114800" y="2912698"/>
            <a:chExt cx="4302232" cy="2493692"/>
          </a:xfrm>
        </p:grpSpPr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AB2EBEBA-9F9C-5840-A86B-FD597D3604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7200" y="5406390"/>
              <a:ext cx="31482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F53CD90F-F698-834C-9FEA-BD2E1C0C9C8C}"/>
                </a:ext>
              </a:extLst>
            </p:cNvPr>
            <p:cNvGrpSpPr/>
            <p:nvPr/>
          </p:nvGrpSpPr>
          <p:grpSpPr>
            <a:xfrm>
              <a:off x="4114800" y="3476999"/>
              <a:ext cx="3148258" cy="937399"/>
              <a:chOff x="1118941" y="2797175"/>
              <a:chExt cx="7028109" cy="2483629"/>
            </a:xfrm>
          </p:grpSpPr>
          <p:sp>
            <p:nvSpPr>
              <p:cNvPr id="19" name="Arc 9">
                <a:extLst>
                  <a:ext uri="{FF2B5EF4-FFF2-40B4-BE49-F238E27FC236}">
                    <a16:creationId xmlns:a16="http://schemas.microsoft.com/office/drawing/2014/main" id="{9CEFCE8A-7779-4746-8711-83DA2CB917E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41076" y="2787865"/>
                <a:ext cx="1470804" cy="3515074"/>
              </a:xfrm>
              <a:custGeom>
                <a:avLst/>
                <a:gdLst>
                  <a:gd name="T0" fmla="*/ 0 w 21600"/>
                  <a:gd name="T1" fmla="*/ 0 h 21871"/>
                  <a:gd name="T2" fmla="*/ 0 w 21600"/>
                  <a:gd name="T3" fmla="*/ 0 h 21871"/>
                  <a:gd name="T4" fmla="*/ 0 w 21600"/>
                  <a:gd name="T5" fmla="*/ 0 h 218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871" fill="none" extrusionOk="0">
                    <a:moveTo>
                      <a:pt x="3411" y="0"/>
                    </a:moveTo>
                    <a:cubicBezTo>
                      <a:pt x="13890" y="1676"/>
                      <a:pt x="21600" y="10716"/>
                      <a:pt x="21600" y="21329"/>
                    </a:cubicBezTo>
                    <a:cubicBezTo>
                      <a:pt x="21600" y="21509"/>
                      <a:pt x="21597" y="21690"/>
                      <a:pt x="21593" y="21871"/>
                    </a:cubicBezTo>
                  </a:path>
                  <a:path w="21600" h="21871" stroke="0" extrusionOk="0">
                    <a:moveTo>
                      <a:pt x="3411" y="0"/>
                    </a:moveTo>
                    <a:cubicBezTo>
                      <a:pt x="13890" y="1676"/>
                      <a:pt x="21600" y="10716"/>
                      <a:pt x="21600" y="21329"/>
                    </a:cubicBezTo>
                    <a:cubicBezTo>
                      <a:pt x="21600" y="21509"/>
                      <a:pt x="21597" y="21690"/>
                      <a:pt x="21593" y="21871"/>
                    </a:cubicBezTo>
                    <a:lnTo>
                      <a:pt x="0" y="21329"/>
                    </a:lnTo>
                    <a:lnTo>
                      <a:pt x="341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" name="Arc 11">
                <a:extLst>
                  <a:ext uri="{FF2B5EF4-FFF2-40B4-BE49-F238E27FC236}">
                    <a16:creationId xmlns:a16="http://schemas.microsoft.com/office/drawing/2014/main" id="{201038DF-4EAA-0447-B5BE-8678E137C3C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 flipV="1">
                <a:off x="5654675" y="1774825"/>
                <a:ext cx="1470025" cy="3514725"/>
              </a:xfrm>
              <a:custGeom>
                <a:avLst/>
                <a:gdLst>
                  <a:gd name="T0" fmla="*/ 0 w 21600"/>
                  <a:gd name="T1" fmla="*/ 0 h 21871"/>
                  <a:gd name="T2" fmla="*/ 0 w 21600"/>
                  <a:gd name="T3" fmla="*/ 0 h 21871"/>
                  <a:gd name="T4" fmla="*/ 0 w 21600"/>
                  <a:gd name="T5" fmla="*/ 0 h 218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871" fill="none" extrusionOk="0">
                    <a:moveTo>
                      <a:pt x="3411" y="0"/>
                    </a:moveTo>
                    <a:cubicBezTo>
                      <a:pt x="13890" y="1676"/>
                      <a:pt x="21600" y="10716"/>
                      <a:pt x="21600" y="21329"/>
                    </a:cubicBezTo>
                    <a:cubicBezTo>
                      <a:pt x="21600" y="21509"/>
                      <a:pt x="21597" y="21690"/>
                      <a:pt x="21593" y="21871"/>
                    </a:cubicBezTo>
                  </a:path>
                  <a:path w="21600" h="21871" stroke="0" extrusionOk="0">
                    <a:moveTo>
                      <a:pt x="3411" y="0"/>
                    </a:moveTo>
                    <a:cubicBezTo>
                      <a:pt x="13890" y="1676"/>
                      <a:pt x="21600" y="10716"/>
                      <a:pt x="21600" y="21329"/>
                    </a:cubicBezTo>
                    <a:cubicBezTo>
                      <a:pt x="21600" y="21509"/>
                      <a:pt x="21597" y="21690"/>
                      <a:pt x="21593" y="21871"/>
                    </a:cubicBezTo>
                    <a:lnTo>
                      <a:pt x="0" y="21329"/>
                    </a:lnTo>
                    <a:lnTo>
                      <a:pt x="341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D8A26429-E6CD-BB49-BB56-9812609C35BA}"/>
                </a:ext>
              </a:extLst>
            </p:cNvPr>
            <p:cNvSpPr txBox="1"/>
            <p:nvPr/>
          </p:nvSpPr>
          <p:spPr>
            <a:xfrm>
              <a:off x="4534653" y="2912698"/>
              <a:ext cx="3882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dirty="0">
                  <a:solidFill>
                    <a:srgbClr val="006600"/>
                  </a:solidFill>
                </a:rPr>
                <a:t>蛻變進入下一個重疊 </a:t>
              </a:r>
              <a:r>
                <a:rPr kumimoji="1" lang="en-US" altLang="zh-TW" dirty="0">
                  <a:solidFill>
                    <a:srgbClr val="006600"/>
                  </a:solidFill>
                </a:rPr>
                <a:t>S</a:t>
              </a:r>
              <a:r>
                <a:rPr kumimoji="1" lang="zh-TW" altLang="en-US" dirty="0">
                  <a:solidFill>
                    <a:srgbClr val="006600"/>
                  </a:solidFill>
                </a:rPr>
                <a:t> 曲線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2B2898B4-46D7-3047-B34C-082563E73F41}"/>
              </a:ext>
            </a:extLst>
          </p:cNvPr>
          <p:cNvSpPr/>
          <p:nvPr/>
        </p:nvSpPr>
        <p:spPr>
          <a:xfrm>
            <a:off x="966608" y="5429155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000" dirty="0"/>
              <a:t>誕生</a:t>
            </a:r>
            <a:endParaRPr lang="en-US" altLang="zh-TW" sz="20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3A13605-14B4-6841-8721-6F87A83DCDB6}"/>
              </a:ext>
            </a:extLst>
          </p:cNvPr>
          <p:cNvSpPr/>
          <p:nvPr/>
        </p:nvSpPr>
        <p:spPr>
          <a:xfrm>
            <a:off x="1884934" y="542915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000" dirty="0"/>
              <a:t>擴張</a:t>
            </a:r>
            <a:endParaRPr lang="en-US" altLang="zh-TW" sz="20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D27C63A-B4F2-6A49-8AE0-489EE535A989}"/>
              </a:ext>
            </a:extLst>
          </p:cNvPr>
          <p:cNvSpPr/>
          <p:nvPr/>
        </p:nvSpPr>
        <p:spPr>
          <a:xfrm>
            <a:off x="2696583" y="5425440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000" dirty="0"/>
              <a:t>領導</a:t>
            </a:r>
            <a:endParaRPr lang="en-US" altLang="zh-TW" sz="20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903C534-9DF0-DB4B-AB04-042CA528DB9E}"/>
              </a:ext>
            </a:extLst>
          </p:cNvPr>
          <p:cNvSpPr/>
          <p:nvPr/>
        </p:nvSpPr>
        <p:spPr>
          <a:xfrm>
            <a:off x="3508232" y="5425440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000" dirty="0"/>
              <a:t>蛻變</a:t>
            </a:r>
            <a:endParaRPr lang="en-US" altLang="zh-TW" sz="2000" dirty="0"/>
          </a:p>
        </p:txBody>
      </p:sp>
      <p:sp>
        <p:nvSpPr>
          <p:cNvPr id="27" name="Arc 9">
            <a:extLst>
              <a:ext uri="{FF2B5EF4-FFF2-40B4-BE49-F238E27FC236}">
                <a16:creationId xmlns:a16="http://schemas.microsoft.com/office/drawing/2014/main" id="{14E0B2CA-A251-7B49-A352-89946E6F3BBF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4438858" y="4206736"/>
            <a:ext cx="913377" cy="1234750"/>
          </a:xfrm>
          <a:custGeom>
            <a:avLst/>
            <a:gdLst>
              <a:gd name="T0" fmla="*/ 0 w 21600"/>
              <a:gd name="T1" fmla="*/ 0 h 21871"/>
              <a:gd name="T2" fmla="*/ 0 w 21600"/>
              <a:gd name="T3" fmla="*/ 0 h 21871"/>
              <a:gd name="T4" fmla="*/ 0 w 21600"/>
              <a:gd name="T5" fmla="*/ 0 h 218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871" fill="none" extrusionOk="0">
                <a:moveTo>
                  <a:pt x="3411" y="0"/>
                </a:moveTo>
                <a:cubicBezTo>
                  <a:pt x="13890" y="1676"/>
                  <a:pt x="21600" y="10716"/>
                  <a:pt x="21600" y="21329"/>
                </a:cubicBezTo>
                <a:cubicBezTo>
                  <a:pt x="21600" y="21509"/>
                  <a:pt x="21597" y="21690"/>
                  <a:pt x="21593" y="21871"/>
                </a:cubicBezTo>
              </a:path>
              <a:path w="21600" h="21871" stroke="0" extrusionOk="0">
                <a:moveTo>
                  <a:pt x="3411" y="0"/>
                </a:moveTo>
                <a:cubicBezTo>
                  <a:pt x="13890" y="1676"/>
                  <a:pt x="21600" y="10716"/>
                  <a:pt x="21600" y="21329"/>
                </a:cubicBezTo>
                <a:cubicBezTo>
                  <a:pt x="21600" y="21509"/>
                  <a:pt x="21597" y="21690"/>
                  <a:pt x="21593" y="21871"/>
                </a:cubicBezTo>
                <a:lnTo>
                  <a:pt x="0" y="21329"/>
                </a:lnTo>
                <a:lnTo>
                  <a:pt x="3411" y="0"/>
                </a:lnTo>
                <a:close/>
              </a:path>
            </a:pathLst>
          </a:custGeom>
          <a:noFill/>
          <a:ln w="38100">
            <a:solidFill>
              <a:srgbClr val="92929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1D64CDB-4A4B-E54B-BB1F-CD2051F90A3B}"/>
              </a:ext>
            </a:extLst>
          </p:cNvPr>
          <p:cNvSpPr txBox="1"/>
          <p:nvPr/>
        </p:nvSpPr>
        <p:spPr>
          <a:xfrm>
            <a:off x="5523893" y="481815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無法蛻變就進入死亡</a:t>
            </a:r>
          </a:p>
        </p:txBody>
      </p:sp>
    </p:spTree>
    <p:extLst>
      <p:ext uri="{BB962C8B-B14F-4D97-AF65-F5344CB8AC3E}">
        <p14:creationId xmlns:p14="http://schemas.microsoft.com/office/powerpoint/2010/main" val="454596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theme/theme1.xml><?xml version="1.0" encoding="utf-8"?>
<a:theme xmlns:a="http://schemas.openxmlformats.org/drawingml/2006/main" name="0ckf">
  <a:themeElements>
    <a:clrScheme name="0ckf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0ckf">
      <a:majorFont>
        <a:latin typeface="Arial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0ck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ckf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ckf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ckf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ck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ck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ck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</TotalTime>
  <Words>1823</Words>
  <Application>Microsoft Office PowerPoint</Application>
  <PresentationFormat>如螢幕大小 (4:3)</PresentationFormat>
  <Paragraphs>294</Paragraphs>
  <Slides>43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2" baseType="lpstr">
      <vt:lpstr>Hei</vt:lpstr>
      <vt:lpstr>微軟正黑體</vt:lpstr>
      <vt:lpstr>新細明體</vt:lpstr>
      <vt:lpstr>標楷體</vt:lpstr>
      <vt:lpstr>Arial</vt:lpstr>
      <vt:lpstr>Times New Roman</vt:lpstr>
      <vt:lpstr>Webdings</vt:lpstr>
      <vt:lpstr>Wingdings</vt:lpstr>
      <vt:lpstr>0ckf</vt:lpstr>
      <vt:lpstr>Chapter 12: 商業生態系 應用與發展</vt:lpstr>
      <vt:lpstr>生物界的生態系統</vt:lpstr>
      <vt:lpstr>侏羅紀的生態    生命會找到自己的出口</vt:lpstr>
      <vt:lpstr>Airbnb 的生態系</vt:lpstr>
      <vt:lpstr>商業生態系   business ecosystem</vt:lpstr>
      <vt:lpstr>商業生態系的演化1</vt:lpstr>
      <vt:lpstr>商業生態系的演化2</vt:lpstr>
      <vt:lpstr>商業生態系的演化3</vt:lpstr>
      <vt:lpstr>階段性演化成長4</vt:lpstr>
      <vt:lpstr>商業生態系的演化5</vt:lpstr>
      <vt:lpstr>以平臺為基礎的商業生態系</vt:lpstr>
      <vt:lpstr>以平臺為基礎的商業生態系  Platform-based </vt:lpstr>
      <vt:lpstr>商業生態系的分類</vt:lpstr>
      <vt:lpstr>集中式的商業生態系  Centralized Business Ecosystems</vt:lpstr>
      <vt:lpstr>集中式的商業生態系的子類別</vt:lpstr>
      <vt:lpstr>循序式的商業生態系  Sequenced Business Ecosystems</vt:lpstr>
      <vt:lpstr>循序式的商業生態系的子類別</vt:lpstr>
      <vt:lpstr>促進式的商業生態系  Facilitated Business Ecosystems</vt:lpstr>
      <vt:lpstr>促進式的商業生態系的子類別</vt:lpstr>
      <vt:lpstr>自我組織式的商業生態系    Self-organized Business Ecosystems</vt:lpstr>
      <vt:lpstr>自我組織式的商業生態系的子類別</vt:lpstr>
      <vt:lpstr>PowerPoint 簡報</vt:lpstr>
      <vt:lpstr>商業生態系</vt:lpstr>
      <vt:lpstr>選擇適合的商業生態系</vt:lpstr>
      <vt:lpstr>選擇適合的商業生態系2</vt:lpstr>
      <vt:lpstr>選擇適合的商業生態系3</vt:lpstr>
      <vt:lpstr>選擇後的方案</vt:lpstr>
      <vt:lpstr>12.4  企業該如何選擇適合的商業生態系？</vt:lpstr>
      <vt:lpstr>阿里巴巴電子商務生態系</vt:lpstr>
      <vt:lpstr>阿里巴巴電子商務生態系</vt:lpstr>
      <vt:lpstr>蘋果電腦    iOS 平臺商業生態系</vt:lpstr>
      <vt:lpstr>蘋果電腦   iOS 作業系統平臺商業生態系</vt:lpstr>
      <vt:lpstr>蘋果電腦</vt:lpstr>
      <vt:lpstr>台灣自行車騎乘狀況</vt:lpstr>
      <vt:lpstr>自行車騎乘所延伸之商業生態系</vt:lpstr>
      <vt:lpstr>自行車騎乘之商業生態系</vt:lpstr>
      <vt:lpstr>自行車騎乘之商業生態系</vt:lpstr>
      <vt:lpstr>自行車騎乘之商業生態系</vt:lpstr>
      <vt:lpstr>自行車騎乘之商業生態系</vt:lpstr>
      <vt:lpstr>自行車跨業聚合各項帶動範疇</vt:lpstr>
      <vt:lpstr>自行車跨業聚合各項帶動範疇2</vt:lpstr>
      <vt:lpstr>電動機車的生態體系</vt:lpstr>
      <vt:lpstr>結論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EC12 Eco System</dc:title>
  <dc:subject/>
  <dc:creator>ckfarn</dc:creator>
  <cp:keywords/>
  <dc:description/>
  <cp:lastModifiedBy>user</cp:lastModifiedBy>
  <cp:revision>112</cp:revision>
  <dcterms:created xsi:type="dcterms:W3CDTF">2003-08-19T22:49:27Z</dcterms:created>
  <dcterms:modified xsi:type="dcterms:W3CDTF">2022-04-28T01:42:05Z</dcterms:modified>
  <cp:category/>
</cp:coreProperties>
</file>