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70" r:id="rId2"/>
  </p:sldMasterIdLst>
  <p:notesMasterIdLst>
    <p:notesMasterId r:id="rId89"/>
  </p:notesMasterIdLst>
  <p:sldIdLst>
    <p:sldId id="258" r:id="rId3"/>
    <p:sldId id="464" r:id="rId4"/>
    <p:sldId id="691" r:id="rId5"/>
    <p:sldId id="672" r:id="rId6"/>
    <p:sldId id="598" r:id="rId7"/>
    <p:sldId id="677" r:id="rId8"/>
    <p:sldId id="678" r:id="rId9"/>
    <p:sldId id="686" r:id="rId10"/>
    <p:sldId id="687" r:id="rId11"/>
    <p:sldId id="688" r:id="rId12"/>
    <p:sldId id="689" r:id="rId13"/>
    <p:sldId id="690" r:id="rId14"/>
    <p:sldId id="685" r:id="rId15"/>
    <p:sldId id="680" r:id="rId16"/>
    <p:sldId id="683" r:id="rId17"/>
    <p:sldId id="684" r:id="rId18"/>
    <p:sldId id="539" r:id="rId19"/>
    <p:sldId id="455" r:id="rId20"/>
    <p:sldId id="456" r:id="rId21"/>
    <p:sldId id="622" r:id="rId22"/>
    <p:sldId id="543" r:id="rId23"/>
    <p:sldId id="544" r:id="rId24"/>
    <p:sldId id="463" r:id="rId25"/>
    <p:sldId id="673" r:id="rId26"/>
    <p:sldId id="674" r:id="rId27"/>
    <p:sldId id="608" r:id="rId28"/>
    <p:sldId id="645" r:id="rId29"/>
    <p:sldId id="617" r:id="rId30"/>
    <p:sldId id="618" r:id="rId31"/>
    <p:sldId id="609" r:id="rId32"/>
    <p:sldId id="610" r:id="rId33"/>
    <p:sldId id="611" r:id="rId34"/>
    <p:sldId id="612" r:id="rId35"/>
    <p:sldId id="613" r:id="rId36"/>
    <p:sldId id="61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2" r:id="rId55"/>
    <p:sldId id="643" r:id="rId56"/>
    <p:sldId id="644" r:id="rId57"/>
    <p:sldId id="604" r:id="rId58"/>
    <p:sldId id="615" r:id="rId59"/>
    <p:sldId id="616" r:id="rId60"/>
    <p:sldId id="670" r:id="rId61"/>
    <p:sldId id="671" r:id="rId62"/>
    <p:sldId id="606" r:id="rId63"/>
    <p:sldId id="619" r:id="rId64"/>
    <p:sldId id="646" r:id="rId65"/>
    <p:sldId id="647" r:id="rId66"/>
    <p:sldId id="648" r:id="rId67"/>
    <p:sldId id="649" r:id="rId68"/>
    <p:sldId id="650" r:id="rId69"/>
    <p:sldId id="651" r:id="rId70"/>
    <p:sldId id="652" r:id="rId71"/>
    <p:sldId id="653" r:id="rId72"/>
    <p:sldId id="654" r:id="rId73"/>
    <p:sldId id="655" r:id="rId74"/>
    <p:sldId id="656" r:id="rId75"/>
    <p:sldId id="657" r:id="rId76"/>
    <p:sldId id="658" r:id="rId77"/>
    <p:sldId id="659" r:id="rId78"/>
    <p:sldId id="660" r:id="rId79"/>
    <p:sldId id="661" r:id="rId80"/>
    <p:sldId id="662" r:id="rId81"/>
    <p:sldId id="663" r:id="rId82"/>
    <p:sldId id="664" r:id="rId83"/>
    <p:sldId id="665" r:id="rId84"/>
    <p:sldId id="666" r:id="rId85"/>
    <p:sldId id="667" r:id="rId86"/>
    <p:sldId id="668" r:id="rId87"/>
    <p:sldId id="669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CCFF99"/>
    <a:srgbClr val="FFCCFF"/>
    <a:srgbClr val="FF99CC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 autoAdjust="0"/>
  </p:normalViewPr>
  <p:slideViewPr>
    <p:cSldViewPr>
      <p:cViewPr varScale="1">
        <p:scale>
          <a:sx n="75" d="100"/>
          <a:sy n="75" d="100"/>
        </p:scale>
        <p:origin x="110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0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fld id="{21B10AC6-61D9-43E1-8ED5-3E014314B48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05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E39CD-D982-418A-9B05-F7FDC1203E7A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997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85667-170F-4CCE-B6EC-D2E138B0E445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9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BF24A-F5D7-4464-9E80-94420570B137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44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7EDF8-51FC-4512-ADA3-E5B0B098E9DE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05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2D6E6-CBCF-4F3E-A59C-238026757B4E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7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B1DE-E21A-44E3-9C10-221F1E9F4C5C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35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3C4DA-FCF4-4410-A2C9-890FC776F524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456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E3E87-6BD5-42B5-88F4-87F0516AA7DE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18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83E7C44-C7F7-2445-A5B4-21CF99E8C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271971-A20D-5C4C-9347-0BC92C919215}" type="slidenum">
              <a:rPr lang="en-US" altLang="zh-TW" sz="1200" smtClean="0"/>
              <a:pPr/>
              <a:t>23</a:t>
            </a:fld>
            <a:endParaRPr lang="en-US" altLang="zh-TW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C6F5AD9-4867-3F4A-AF1D-842DF925C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3FC54C-C5CD-1047-9CBE-C3A8DD592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16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3A83C06-1A34-6746-9CCC-710FCFC33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93CC8E-D428-BD44-9840-B2F8B83B5B57}" type="slidenum">
              <a:rPr lang="en-US" altLang="zh-TW" smtClean="0">
                <a:ea typeface="標楷體" panose="02010601000101010101" pitchFamily="2" charset="-120"/>
              </a:rPr>
              <a:pPr>
                <a:spcBef>
                  <a:spcPct val="0"/>
                </a:spcBef>
              </a:pPr>
              <a:t>24</a:t>
            </a:fld>
            <a:endParaRPr lang="en-US" altLang="zh-TW">
              <a:ea typeface="標楷體" panose="02010601000101010101" pitchFamily="2" charset="-12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6C22DC5-7496-ED4D-9925-A6AECE038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92A0145-7F80-094C-810D-F485589B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01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65BC563D-2CB8-104E-ABEB-010F12501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3245E1B-81E0-BD4C-B51B-95A235514CD1}" type="slidenum">
              <a:rPr lang="en-US" altLang="zh-TW" smtClean="0">
                <a:ea typeface="標楷體" panose="02010601000101010101" pitchFamily="2" charset="-120"/>
              </a:rPr>
              <a:pPr>
                <a:spcBef>
                  <a:spcPct val="0"/>
                </a:spcBef>
              </a:pPr>
              <a:t>25</a:t>
            </a:fld>
            <a:endParaRPr lang="en-US" altLang="zh-TW">
              <a:ea typeface="標楷體" panose="02010601000101010101" pitchFamily="2" charset="-12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916D0E5-53BB-344C-989D-3C01ECE79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FAD90BA-EB24-7A40-9343-7AD2C148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7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67C0C-7586-451A-B3B4-6D9D5C0F8D1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835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A0EA62-BBEC-4FD1-AE34-DFC7B75EC6CB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35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309C51-E6D2-463E-AE9D-5BFA556F7735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25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DAD333A-811F-4167-9D65-5CE9552B308E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9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168CE4-75F1-4F0B-B6AC-0AB3B43AADEB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01750" y="792163"/>
            <a:ext cx="4252913" cy="31892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5932488" cy="2306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endParaRPr kumimoji="0" lang="en-US" altLang="zh-TW" sz="2400">
              <a:ea typeface="Gulim" charset="0"/>
              <a:cs typeface="Gulim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kumimoji="0" lang="en-US" altLang="zh-TW" sz="2400">
                <a:ea typeface="Gulim" charset="0"/>
                <a:cs typeface="Gulim" charset="0"/>
              </a:rPr>
              <a:t>What is shown here is how divergent these various forecasts are in relation to real demand.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kumimoji="0" lang="en-US" altLang="zh-TW" sz="2400">
                <a:ea typeface="Gulim" charset="0"/>
                <a:cs typeface="Gulim" charset="0"/>
              </a:rPr>
              <a:t>Why??  Because they are developed independently from each other and are dated, and unconnected to each other and the daily fluctuations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969221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A0D44B-3806-4DA5-BFB6-58845AFFCB02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181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7143481-F11A-4888-884C-7388767A68FF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269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002628-139A-462D-8838-8D0776F75341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4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A13E3FC-B5EE-4666-BB58-613771F9BEED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45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4602EC7-D94E-4DAC-8453-9B59ADF20A9E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40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9CEDB0-1D8F-4D24-A4DA-FBCE44200E31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74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6F788-66C0-47D3-A4DD-AE689ED82998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04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E8A125-7709-46B8-AD74-C11DBA77620D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40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E8A1F5-CDDD-4CF1-B234-FCCCD0942CE4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17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F84931-25A6-4102-80C0-47375F3A1669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671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18EC96-6E98-425C-BD9E-89F6F0702558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100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94611D-9733-4C9F-9863-E5E3BA32C8D5}" type="slidenum">
              <a:rPr lang="en-US" altLang="zh-TW" sz="1200"/>
              <a:pPr/>
              <a:t>42</a:t>
            </a:fld>
            <a:endParaRPr lang="en-US" altLang="zh-TW" sz="1200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088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0938E1-4537-4B32-9DB3-1B588889F53F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077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E5C6F5-E247-42C3-8EE9-3C5D11EA9AEA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29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0391224-850B-4DD3-B01A-2FD43EFAEDB0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292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555217E-9ECA-48E5-B7B7-72A82A665179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80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45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121629-60B7-435F-8E09-8EC6BEB4E743}" type="slidenum">
              <a:rPr lang="en-US" altLang="zh-TW" sz="1200" smtClean="0"/>
              <a:pPr/>
              <a:t>8</a:t>
            </a:fld>
            <a:endParaRPr lang="en-US" altLang="zh-TW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750109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8DE934-D277-46DC-87E5-786C6C3F973D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371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8A2CB-5EA5-4A39-BAD9-3B58B83B7077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2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519EC7-5C37-49E9-AF45-597AB96440A3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6365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EB33A4-5D8B-4F4B-9DF6-3F7FA20A3DC6}" type="slidenum">
              <a:rPr lang="en-US" altLang="zh-TW" sz="1200"/>
              <a:pPr/>
              <a:t>51</a:t>
            </a:fld>
            <a:endParaRPr lang="en-US" altLang="zh-TW" sz="1200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381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85223E-5A3C-4396-A9B2-E31633EC9403}" type="slidenum">
              <a:rPr lang="en-US" altLang="zh-TW" sz="1200"/>
              <a:pPr/>
              <a:t>52</a:t>
            </a:fld>
            <a:endParaRPr lang="en-US" altLang="zh-TW" sz="1200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047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7F792A-5052-48C2-B988-16A36E1B28AC}" type="slidenum">
              <a:rPr lang="en-US" altLang="zh-TW" sz="1200"/>
              <a:pPr/>
              <a:t>53</a:t>
            </a:fld>
            <a:endParaRPr lang="en-US" altLang="zh-TW" sz="1200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2442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27BCE9-A3F4-44A6-9460-6F5AF73792B3}" type="slidenum">
              <a:rPr lang="en-US" altLang="zh-TW" sz="1200"/>
              <a:pPr/>
              <a:t>54</a:t>
            </a:fld>
            <a:endParaRPr lang="en-US" altLang="zh-TW" sz="120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505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2157B59-2123-4C5B-BDE7-FCF45A443B9E}" type="slidenum">
              <a:rPr lang="en-US" altLang="zh-TW" sz="1200"/>
              <a:pPr/>
              <a:t>55</a:t>
            </a:fld>
            <a:endParaRPr lang="en-US" altLang="zh-TW" sz="1200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去年</a:t>
            </a:r>
            <a:r>
              <a:rPr lang="en-US" altLang="zh-TW"/>
              <a:t>12</a:t>
            </a:r>
            <a:r>
              <a:rPr lang="zh-TW" altLang="en-US"/>
              <a:t>月</a:t>
            </a:r>
            <a:r>
              <a:rPr lang="en-US" altLang="zh-TW"/>
              <a:t> Nike </a:t>
            </a:r>
            <a:r>
              <a:rPr lang="zh-TW" altLang="en-US"/>
              <a:t>正常是</a:t>
            </a:r>
            <a:r>
              <a:rPr lang="en-US" altLang="zh-TW"/>
              <a:t>6</a:t>
            </a:r>
            <a:r>
              <a:rPr lang="zh-TW" altLang="en-US"/>
              <a:t>週交貨</a:t>
            </a:r>
            <a:r>
              <a:rPr lang="en-US" altLang="zh-TW"/>
              <a:t> </a:t>
            </a:r>
            <a:r>
              <a:rPr lang="zh-TW" altLang="en-US"/>
              <a:t>急單</a:t>
            </a:r>
            <a:r>
              <a:rPr lang="en-US" altLang="zh-TW"/>
              <a:t>4</a:t>
            </a:r>
            <a:r>
              <a:rPr lang="zh-TW" altLang="en-US"/>
              <a:t>週</a:t>
            </a:r>
            <a:endParaRPr lang="en-US" altLang="zh-TW"/>
          </a:p>
          <a:p>
            <a:pPr>
              <a:defRPr/>
            </a:pPr>
            <a:r>
              <a:rPr lang="en-US" altLang="zh-TW"/>
              <a:t>              Reebok </a:t>
            </a:r>
            <a:r>
              <a:rPr lang="zh-TW" altLang="en-US"/>
              <a:t>正常</a:t>
            </a:r>
            <a:r>
              <a:rPr lang="en-US" altLang="zh-TW"/>
              <a:t>3</a:t>
            </a:r>
            <a:r>
              <a:rPr lang="zh-TW" altLang="en-US"/>
              <a:t>週交貨</a:t>
            </a:r>
          </a:p>
        </p:txBody>
      </p:sp>
    </p:spTree>
    <p:extLst>
      <p:ext uri="{BB962C8B-B14F-4D97-AF65-F5344CB8AC3E}">
        <p14:creationId xmlns:p14="http://schemas.microsoft.com/office/powerpoint/2010/main" val="3022762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3E9468-C3AA-4D2A-A015-D2F5839AA599}" type="slidenum">
              <a:rPr lang="en-US" altLang="zh-TW" sz="1200"/>
              <a:pPr/>
              <a:t>66</a:t>
            </a:fld>
            <a:endParaRPr lang="en-US" altLang="zh-TW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40387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9036E-03BC-48A4-A313-6EE84C43131D}" type="slidenum">
              <a:rPr lang="en-US" altLang="zh-TW" sz="1200"/>
              <a:pPr/>
              <a:t>67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51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FE7602-DA68-44D9-9FC2-CB37C27DCBBC}" type="slidenum">
              <a:rPr lang="en-US" altLang="zh-TW" sz="1200" smtClean="0"/>
              <a:pPr/>
              <a:t>9</a:t>
            </a:fld>
            <a:endParaRPr lang="en-US" altLang="zh-TW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94164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21DED40-0179-4BF8-89EE-8A2FDA4FBE1F}" type="slidenum">
              <a:rPr lang="en-US" altLang="zh-TW" sz="1200"/>
              <a:pPr/>
              <a:t>68</a:t>
            </a:fld>
            <a:endParaRPr lang="en-US" altLang="zh-TW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006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E05A6A6-CC6C-4674-9E5D-2DEE230AFA4C}" type="slidenum">
              <a:rPr lang="en-US" altLang="zh-TW" sz="1200"/>
              <a:pPr/>
              <a:t>69</a:t>
            </a:fld>
            <a:endParaRPr lang="en-US" altLang="zh-TW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90533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5CF41D-2D4A-4C4A-A395-510F248162A0}" type="slidenum">
              <a:rPr lang="en-US" altLang="zh-TW" sz="1200"/>
              <a:pPr/>
              <a:t>70</a:t>
            </a:fld>
            <a:endParaRPr lang="en-US" altLang="zh-TW" sz="120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BAB1224-40CE-4779-AD77-361386FB939B}" type="slidenum">
              <a:rPr kumimoji="0" lang="en-US" altLang="zh-TW" sz="1200">
                <a:latin typeface="Calibri" panose="020F0502020204030204" pitchFamily="34" charset="0"/>
              </a:rPr>
              <a:pPr algn="r" eaLnBrk="1" hangingPunct="1"/>
              <a:t>70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80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FCB8AC-9B21-40B6-B2DE-20B91FAC1839}" type="slidenum">
              <a:rPr lang="en-US" altLang="zh-TW" sz="1200"/>
              <a:pPr/>
              <a:t>72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734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72F4AE-A631-43CB-A46D-A8F6CE1BED00}" type="slidenum">
              <a:rPr lang="en-US" altLang="zh-TW" sz="1200"/>
              <a:pPr/>
              <a:t>73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9771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EBED02-758A-4C22-84CE-0F7550972887}" type="slidenum">
              <a:rPr lang="en-US" altLang="zh-TW" sz="1200"/>
              <a:pPr/>
              <a:t>74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45159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848A0F-2701-482F-A9DB-81C289044E54}" type="slidenum">
              <a:rPr lang="en-US" altLang="zh-TW" sz="1200"/>
              <a:pPr/>
              <a:t>75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8516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CED782-7528-4226-AB2D-95B4ADCCB1F9}" type="slidenum">
              <a:rPr lang="en-US" altLang="zh-TW" sz="1200"/>
              <a:pPr/>
              <a:t>76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84102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2966CD-E9C7-4DF0-AF49-1C349EB63EA8}" type="slidenum">
              <a:rPr lang="en-US" altLang="zh-TW" sz="1200"/>
              <a:pPr/>
              <a:t>77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11222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6FF0F4-E744-4727-94DB-7E1CF354B924}" type="slidenum">
              <a:rPr lang="en-US" altLang="zh-TW" sz="1200"/>
              <a:pPr/>
              <a:t>78</a:t>
            </a:fld>
            <a:endParaRPr lang="en-US" altLang="zh-TW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84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392C7B-7A1B-4629-98B1-F233B21FA279}" type="slidenum">
              <a:rPr lang="en-US" altLang="zh-TW" sz="1200" smtClean="0"/>
              <a:pPr/>
              <a:t>10</a:t>
            </a:fld>
            <a:endParaRPr lang="en-US" altLang="zh-TW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842629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7D8CC4-BF6C-4149-A3A8-66D4198A8518}" type="slidenum">
              <a:rPr lang="en-US" altLang="zh-TW" sz="1200"/>
              <a:pPr/>
              <a:t>79</a:t>
            </a:fld>
            <a:endParaRPr lang="en-US" altLang="zh-TW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0339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AC6A91-C3B4-417C-8EC9-8025627D8721}" type="slidenum">
              <a:rPr lang="en-US" altLang="zh-TW" sz="1200"/>
              <a:pPr/>
              <a:t>80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276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23DBF5-06E8-45D4-B17F-1DF6FA9D383E}" type="slidenum">
              <a:rPr lang="en-US" altLang="zh-TW" sz="1200"/>
              <a:pPr/>
              <a:t>81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663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66E34C-5C06-43F8-88FF-3986E6D8E4F7}" type="slidenum">
              <a:rPr lang="en-US" altLang="zh-TW" sz="1200"/>
              <a:pPr/>
              <a:t>82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1678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D065-D8C9-4A54-A91D-9B9BB509AFBD}" type="slidenum">
              <a:rPr lang="en-US" altLang="zh-TW" sz="1200"/>
              <a:pPr/>
              <a:t>83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59285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25AF-CAF8-4CB6-A932-861811E3ABF3}" type="slidenum">
              <a:rPr lang="en-US" altLang="zh-TW" sz="1200"/>
              <a:pPr/>
              <a:t>84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5414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EB4E12-DDEA-4473-91F5-4941139C4403}" type="slidenum">
              <a:rPr lang="en-US" altLang="zh-TW" sz="1200"/>
              <a:pPr/>
              <a:t>85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80051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2DC1F0-3F9D-420F-879D-3E1A09135E28}" type="slidenum">
              <a:rPr lang="en-US" altLang="zh-TW" sz="1200"/>
              <a:pPr/>
              <a:t>86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23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8962F2-F2BA-40C1-85EF-FD198EBB52FC}" type="slidenum">
              <a:rPr lang="en-US" altLang="zh-TW" sz="1200" smtClean="0"/>
              <a:pPr/>
              <a:t>11</a:t>
            </a:fld>
            <a:endParaRPr lang="en-US" altLang="zh-TW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5997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2111FF-023F-4051-9236-B9CB62D57F9E}" type="slidenum">
              <a:rPr lang="en-US" altLang="zh-TW" sz="1200" smtClean="0"/>
              <a:pPr/>
              <a:t>12</a:t>
            </a:fld>
            <a:endParaRPr lang="en-US" altLang="zh-TW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2462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70918-F57A-4A84-AB2E-127A471ADF56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16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74FAFC-A03A-4917-A97A-39A4276694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509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F3E56-2F1F-4901-A20E-DF013157B5C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55077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3F126C-6D06-4FAF-A08B-F2C44F6F340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08354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0A9BFD-8870-410A-8384-CB087FDF0BC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1215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5E832D-49F9-467D-8D2E-9E82906033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69132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及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63E61-2CA9-40E8-8103-40EA5B4EC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42773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2E1FD-4129-4157-A5D6-12FE0E61CE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65762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24A6-9F6A-4DC6-A08F-CAAB0DDF2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30405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 按一下以編輯母片子標題樣式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C6C49-0C0D-459E-809F-F20FEE091D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0919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A6DDE-AA64-401D-A9FE-30F1AA04B3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2156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A561-5C0F-4C6C-A818-15B349E610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7973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5F3638-2033-465B-95B3-8661205DC63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78678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1D6A1-74A9-4F84-A0F3-F8CAEC4E6E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3450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5DE77-C1C7-432B-8F97-5FF1BDECD0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64709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E05B7-761A-44C2-A434-3AA77A10C6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5315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26A93-CE8D-4AD1-94E1-D7EDB00A7E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4663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D8D1-89AE-43F3-85F4-64C9AC8B85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8453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0A903-DF7B-40CA-98D8-CAE97757D2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6289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70F5E-3BF3-4F84-871D-EE72A27536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938578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DD9CE-11B6-4349-9E07-822758EEC6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3174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及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4573E-49E9-40C5-BD81-DDDB2DBC78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7078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2E1FD-4129-4157-A5D6-12FE0E61CE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1035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0619C-DB36-49DD-BB46-1E7D0380B5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7591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4AC0E-002A-4129-BECC-71DF7D5369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635923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E890E-4261-4665-86A6-DA65647968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11565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D604CF-7FEC-4A1C-BC90-08E05B45B4D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4857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D98DBF-58CA-436D-8D7A-0703A8DFA53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81835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3396B-B1E3-4BCF-B80F-88676AC99B2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2302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0564A5-C34B-49D2-9222-6631A46CA9F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54586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F97B13-DF6B-4AA7-AA92-8BA93057500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48939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C03BA-01C1-411C-993C-FE82C650B7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204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EEDA2BFD-2084-4BE8-B695-C87DD5945F6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8535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86" r:id="rId15"/>
    <p:sldLayoutId id="2147483687" r:id="rId16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8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9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</a:defRPr>
            </a:lvl1pPr>
          </a:lstStyle>
          <a:p>
            <a:r>
              <a:rPr lang="en-US" altLang="zh-TW"/>
              <a:t>中央大學。范錚強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</a:defRPr>
            </a:lvl1pPr>
          </a:lstStyle>
          <a:p>
            <a:fld id="{5492AB08-5B13-4ECC-B1C0-7E21EE94D89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blurRad="63500" dist="107763" dir="2700000" algn="ctr" rotWithShape="0">
              <a:schemeClr val="bg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6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9pPr>
    </p:titleStyle>
    <p:bodyStyle>
      <a:lvl1pPr marL="473075" indent="-473075" algn="l" rtl="0" fontAlgn="base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8"/>
        </a:buBlip>
        <a:defRPr kumimoji="1" sz="2800">
          <a:solidFill>
            <a:schemeClr val="tx1"/>
          </a:solidFill>
          <a:latin typeface="+mn-lt"/>
          <a:ea typeface="新細明體" charset="0"/>
          <a:cs typeface="新細明體" charset="0"/>
        </a:defRPr>
      </a:lvl2pPr>
      <a:lvl3pPr marL="1616075" indent="-3746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9"/>
        </a:buBlip>
        <a:defRPr kumimoji="1" sz="2400">
          <a:solidFill>
            <a:schemeClr val="folHlink"/>
          </a:solidFill>
          <a:latin typeface="+mn-lt"/>
          <a:ea typeface="新細明體" charset="0"/>
        </a:defRPr>
      </a:lvl3pPr>
      <a:lvl4pPr marL="2193925" indent="-3873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charset="0"/>
        </a:defRPr>
      </a:lvl4pPr>
      <a:lvl5pPr marL="2613025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wmf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c.com/en/competences/e-commerce-strategy/online-marketplace-strategy/b2b-online-marketplace-strategy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1A4ED9983F2CD411842300C04F689339%5d%5d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rosettanet.org/rosettanet/Rooms/DisplayPages/LayoutInitial?Container=com.webridge.entity.Entity%5bOID%5b0450D9983F2CD411842300C04F689339%5d%5d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554DD9983F2CD411842300C04F689339%5d%5d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874ED9983F2CD411842300C04F689339%5d%5d" TargetMode="External"/><Relationship Id="rId4" Type="http://schemas.openxmlformats.org/officeDocument/2006/relationships/hyperlink" Target="http://www.rosettanet.org/rosettanet/Rooms/DisplayPages/LayoutInitial?Container=com.webridge.entity.Entity%5bOID%5b7C4FD9983F2CD411842300C04F689339%5d%5d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B64DD9983F2CD411842300C04F689339%5d%5d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2982BB0BA9C4D411BD8C009027E33DD8%5d%5d" TargetMode="External"/><Relationship Id="rId4" Type="http://schemas.openxmlformats.org/officeDocument/2006/relationships/hyperlink" Target="http://www.rosettanet.org/rosettanet/Rooms/DisplayPages/LayoutInitial?Container=com.webridge.entity.Entity%5bOID%5bFD4ED9983F2CD411842300C04F689339%5d%5d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-533400"/>
            <a:ext cx="9144000" cy="4191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772400" cy="1470025"/>
          </a:xfrm>
        </p:spPr>
        <p:txBody>
          <a:bodyPr anchor="ctr"/>
          <a:lstStyle/>
          <a:p>
            <a:r>
              <a:rPr lang="en-US" altLang="zh-TW" sz="4400" dirty="0">
                <a:ea typeface="新細明體" panose="02020500000000000000" pitchFamily="18" charset="-120"/>
              </a:rPr>
              <a:t>Chapter 8: </a:t>
            </a:r>
            <a:r>
              <a:rPr lang="en-US" altLang="zh-TW" sz="4400" dirty="0">
                <a:solidFill>
                  <a:schemeClr val="bg1"/>
                </a:solidFill>
                <a:ea typeface="SimHei" panose="02010609060101010101" pitchFamily="49" charset="-122"/>
              </a:rPr>
              <a:t>B2B </a:t>
            </a:r>
            <a:r>
              <a:rPr lang="zh-TW" altLang="en-US" sz="4400" dirty="0">
                <a:ea typeface="SimHei" panose="02010609060101010101" pitchFamily="49" charset="-122"/>
              </a:rPr>
              <a:t>企業間</a:t>
            </a:r>
            <a:br>
              <a:rPr lang="zh-TW" altLang="en-US" sz="4400" dirty="0">
                <a:ea typeface="SimHei" panose="02010609060101010101" pitchFamily="49" charset="-122"/>
              </a:rPr>
            </a:br>
            <a:r>
              <a:rPr lang="zh-TW" altLang="en-US" sz="4400" dirty="0">
                <a:ea typeface="SimHei" panose="02010609060101010101" pitchFamily="49" charset="-122"/>
              </a:rPr>
              <a:t>電子商務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350574" y="4114800"/>
            <a:ext cx="45841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/>
            <a:r>
              <a:rPr lang="en-US" altLang="en-US" dirty="0" err="1"/>
              <a:t>國立中央大學</a:t>
            </a:r>
            <a:r>
              <a:rPr lang="zh-TW" altLang="en-US" dirty="0"/>
              <a:t>、</a:t>
            </a:r>
            <a:r>
              <a:rPr lang="en-US" altLang="en-US" dirty="0" err="1"/>
              <a:t>資訊管理系</a:t>
            </a:r>
            <a:endParaRPr lang="en-US" altLang="en-US" dirty="0"/>
          </a:p>
          <a:p>
            <a:pPr lvl="1" algn="ctr"/>
            <a:r>
              <a:rPr lang="en-US" altLang="en-US" dirty="0" err="1"/>
              <a:t>范錚強</a:t>
            </a:r>
            <a:endParaRPr lang="en-US" altLang="en-US" dirty="0"/>
          </a:p>
          <a:p>
            <a:pPr algn="ctr"/>
            <a:endParaRPr lang="en-US" altLang="zh-TW" dirty="0">
              <a:solidFill>
                <a:srgbClr val="000099"/>
              </a:solidFill>
            </a:endParaRPr>
          </a:p>
          <a:p>
            <a:pPr algn="ctr"/>
            <a:r>
              <a:rPr lang="en-US" altLang="zh-TW" dirty="0">
                <a:solidFill>
                  <a:srgbClr val="000099"/>
                </a:solidFill>
              </a:rPr>
              <a:t>http://www.mgt.ncu.edu.tw/~ckfarn</a:t>
            </a:r>
          </a:p>
          <a:p>
            <a:pPr lvl="1" algn="ctr"/>
            <a:r>
              <a:rPr lang="en-US" altLang="zh-TW" dirty="0" smtClean="0"/>
              <a:t>2022/04 </a:t>
            </a:r>
            <a:r>
              <a:rPr lang="en-US" altLang="zh-TW" dirty="0" smtClean="0"/>
              <a:t>updated</a:t>
            </a:r>
            <a:endParaRPr lang="en-US" altLang="zh-TW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-304800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10BFE-5272-440A-8AC1-C27F55B01CB2}" type="slidenum">
              <a:rPr lang="en-US" altLang="zh-TW" sz="1400" smtClean="0">
                <a:solidFill>
                  <a:srgbClr val="333399"/>
                </a:solidFill>
              </a:rPr>
              <a:pPr/>
              <a:t>10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價值網路和動態市場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4267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5029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791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477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7239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4648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410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6172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6858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114800" y="1981200"/>
            <a:ext cx="3657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457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219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3657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>
            <a:off x="838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>
            <a:off x="1600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2766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04800" y="4038600"/>
            <a:ext cx="2133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2667000" y="32766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2971800" y="46482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2" name="Rectangle 28"/>
          <p:cNvSpPr>
            <a:spLocks noChangeArrowheads="1"/>
          </p:cNvSpPr>
          <p:nvPr/>
        </p:nvSpPr>
        <p:spPr bwMode="auto">
          <a:xfrm>
            <a:off x="2743200" y="44958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3" name="Line 29"/>
          <p:cNvSpPr>
            <a:spLocks noChangeShapeType="1"/>
          </p:cNvSpPr>
          <p:nvPr/>
        </p:nvSpPr>
        <p:spPr bwMode="auto">
          <a:xfrm flipV="1">
            <a:off x="2057400" y="3657600"/>
            <a:ext cx="609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>
            <a:off x="2209800" y="4724400"/>
            <a:ext cx="533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5" name="Rectangle 32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6" name="Rectangle 33"/>
          <p:cNvSpPr>
            <a:spLocks noChangeArrowheads="1"/>
          </p:cNvSpPr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7" name="Rectangle 34"/>
          <p:cNvSpPr>
            <a:spLocks noChangeArrowheads="1"/>
          </p:cNvSpPr>
          <p:nvPr/>
        </p:nvSpPr>
        <p:spPr bwMode="auto">
          <a:xfrm>
            <a:off x="7162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7924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9" name="Line 37"/>
          <p:cNvSpPr>
            <a:spLocks noChangeShapeType="1"/>
          </p:cNvSpPr>
          <p:nvPr/>
        </p:nvSpPr>
        <p:spPr bwMode="auto">
          <a:xfrm>
            <a:off x="518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0" name="Line 38"/>
          <p:cNvSpPr>
            <a:spLocks noChangeShapeType="1"/>
          </p:cNvSpPr>
          <p:nvPr/>
        </p:nvSpPr>
        <p:spPr bwMode="auto">
          <a:xfrm>
            <a:off x="7543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1" name="Rectangle 39"/>
          <p:cNvSpPr>
            <a:spLocks noChangeArrowheads="1"/>
          </p:cNvSpPr>
          <p:nvPr/>
        </p:nvSpPr>
        <p:spPr bwMode="auto">
          <a:xfrm>
            <a:off x="4648200" y="5181600"/>
            <a:ext cx="1447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6934200" y="37338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3" name="Rectangle 41"/>
          <p:cNvSpPr>
            <a:spLocks noChangeArrowheads="1"/>
          </p:cNvSpPr>
          <p:nvPr/>
        </p:nvSpPr>
        <p:spPr bwMode="auto">
          <a:xfrm>
            <a:off x="7924800" y="5715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4" name="Rectangle 42"/>
          <p:cNvSpPr>
            <a:spLocks noChangeArrowheads="1"/>
          </p:cNvSpPr>
          <p:nvPr/>
        </p:nvSpPr>
        <p:spPr bwMode="auto">
          <a:xfrm>
            <a:off x="7696200" y="55626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5" name="Line 43"/>
          <p:cNvSpPr>
            <a:spLocks noChangeShapeType="1"/>
          </p:cNvSpPr>
          <p:nvPr/>
        </p:nvSpPr>
        <p:spPr bwMode="auto">
          <a:xfrm flipV="1">
            <a:off x="6096000" y="5105400"/>
            <a:ext cx="7620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6" name="Line 44"/>
          <p:cNvSpPr>
            <a:spLocks noChangeShapeType="1"/>
          </p:cNvSpPr>
          <p:nvPr/>
        </p:nvSpPr>
        <p:spPr bwMode="auto">
          <a:xfrm>
            <a:off x="6096000" y="5562600"/>
            <a:ext cx="685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7" name="Oval 45"/>
          <p:cNvSpPr>
            <a:spLocks noChangeArrowheads="1"/>
          </p:cNvSpPr>
          <p:nvPr/>
        </p:nvSpPr>
        <p:spPr bwMode="auto">
          <a:xfrm>
            <a:off x="6858000" y="4800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8" name="Oval 46"/>
          <p:cNvSpPr>
            <a:spLocks noChangeArrowheads="1"/>
          </p:cNvSpPr>
          <p:nvPr/>
        </p:nvSpPr>
        <p:spPr bwMode="auto">
          <a:xfrm>
            <a:off x="6781800" y="5562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9" name="Line 47"/>
          <p:cNvSpPr>
            <a:spLocks noChangeShapeType="1"/>
          </p:cNvSpPr>
          <p:nvPr/>
        </p:nvSpPr>
        <p:spPr bwMode="auto">
          <a:xfrm flipV="1">
            <a:off x="7162800" y="441960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0" name="Line 48"/>
          <p:cNvSpPr>
            <a:spLocks noChangeShapeType="1"/>
          </p:cNvSpPr>
          <p:nvPr/>
        </p:nvSpPr>
        <p:spPr bwMode="auto">
          <a:xfrm>
            <a:off x="7391400" y="5181600"/>
            <a:ext cx="457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1" name="Line 49"/>
          <p:cNvSpPr>
            <a:spLocks noChangeShapeType="1"/>
          </p:cNvSpPr>
          <p:nvPr/>
        </p:nvSpPr>
        <p:spPr bwMode="auto">
          <a:xfrm>
            <a:off x="7315200" y="59436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2" name="Line 50"/>
          <p:cNvSpPr>
            <a:spLocks noChangeShapeType="1"/>
          </p:cNvSpPr>
          <p:nvPr/>
        </p:nvSpPr>
        <p:spPr bwMode="auto">
          <a:xfrm flipV="1">
            <a:off x="7239000" y="4419600"/>
            <a:ext cx="9906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3" name="Text Box 51"/>
          <p:cNvSpPr txBox="1">
            <a:spLocks noChangeArrowheads="1"/>
          </p:cNvSpPr>
          <p:nvPr/>
        </p:nvSpPr>
        <p:spPr bwMode="auto">
          <a:xfrm>
            <a:off x="6003925" y="1566863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內部價值鏈</a:t>
            </a:r>
          </a:p>
        </p:txBody>
      </p:sp>
      <p:sp>
        <p:nvSpPr>
          <p:cNvPr id="39984" name="Text Box 52"/>
          <p:cNvSpPr txBox="1">
            <a:spLocks noChangeArrowheads="1"/>
          </p:cNvSpPr>
          <p:nvPr/>
        </p:nvSpPr>
        <p:spPr bwMode="auto">
          <a:xfrm>
            <a:off x="685800" y="51054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產業價值網</a:t>
            </a:r>
          </a:p>
        </p:txBody>
      </p:sp>
      <p:sp>
        <p:nvSpPr>
          <p:cNvPr id="39985" name="Text Box 53"/>
          <p:cNvSpPr txBox="1">
            <a:spLocks noChangeArrowheads="1"/>
          </p:cNvSpPr>
          <p:nvPr/>
        </p:nvSpPr>
        <p:spPr bwMode="auto">
          <a:xfrm>
            <a:off x="4876800" y="4343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動態市場</a:t>
            </a:r>
          </a:p>
        </p:txBody>
      </p:sp>
    </p:spTree>
    <p:extLst>
      <p:ext uri="{BB962C8B-B14F-4D97-AF65-F5344CB8AC3E}">
        <p14:creationId xmlns:p14="http://schemas.microsoft.com/office/powerpoint/2010/main" val="18244446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222E5E-22A7-4E8E-97AF-C92EE0AD08C9}" type="slidenum">
              <a:rPr lang="en-US" altLang="zh-TW" sz="1400" smtClean="0">
                <a:solidFill>
                  <a:srgbClr val="333399"/>
                </a:solidFill>
              </a:rPr>
              <a:pPr/>
              <a:t>11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價值網路和動態市場</a:t>
            </a:r>
          </a:p>
        </p:txBody>
      </p:sp>
      <p:graphicFrame>
        <p:nvGraphicFramePr>
          <p:cNvPr id="291887" name="Group 47"/>
          <p:cNvGraphicFramePr>
            <a:graphicFrameLocks noGrp="1"/>
          </p:cNvGraphicFramePr>
          <p:nvPr/>
        </p:nvGraphicFramePr>
        <p:xfrm>
          <a:off x="685800" y="1981200"/>
          <a:ext cx="7086600" cy="4332289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動態市場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重點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經由相互內部關係增加價值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經由外部關係增加價值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時間性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中、長期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短、中期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相互承諾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每個關係投資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關係量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眾多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946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2D1489-A6E5-4E94-969D-6E14B8F1CA3B}" type="slidenum">
              <a:rPr lang="en-US" altLang="zh-TW" sz="1400" smtClean="0">
                <a:solidFill>
                  <a:srgbClr val="333399"/>
                </a:solidFill>
              </a:rPr>
              <a:pPr/>
              <a:t>12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動態市場</a:t>
            </a:r>
            <a:endParaRPr lang="zh-TW" altLang="en-US" baseline="-250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動態的規格需求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動態的需求量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動態的品質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供需的動態</a:t>
            </a:r>
            <a:r>
              <a:rPr lang="en-US" altLang="zh-TW" smtClean="0"/>
              <a:t>﹕</a:t>
            </a:r>
            <a:r>
              <a:rPr lang="zh-TW" altLang="en-US" smtClean="0"/>
              <a:t>價格變動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動態定價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Dynamic pricing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招標、拍賣</a:t>
            </a:r>
          </a:p>
        </p:txBody>
      </p:sp>
    </p:spTree>
    <p:extLst>
      <p:ext uri="{BB962C8B-B14F-4D97-AF65-F5344CB8AC3E}">
        <p14:creationId xmlns:p14="http://schemas.microsoft.com/office/powerpoint/2010/main" val="39492968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B2B EC </a:t>
            </a:r>
            <a:r>
              <a:rPr lang="zh-TW" altLang="en-US" smtClean="0"/>
              <a:t>市集 </a:t>
            </a:r>
            <a:r>
              <a:rPr lang="en-US" altLang="zh-TW" smtClean="0"/>
              <a:t>(Marketplace)</a:t>
            </a:r>
            <a:endParaRPr lang="en-US" altLang="zh-TW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938" y="1828800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 smtClean="0"/>
              <a:t>線上中間商 </a:t>
            </a:r>
            <a:r>
              <a:rPr lang="en-US" altLang="zh-TW" sz="2800" dirty="0" smtClean="0"/>
              <a:t>(Online intermediary)</a:t>
            </a:r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在網路上進行買賣雙方撮合的第三方仲介</a:t>
            </a:r>
            <a:endParaRPr lang="en-US" altLang="zh-TW" sz="2400" dirty="0" smtClean="0"/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垂直市集 </a:t>
            </a:r>
            <a:r>
              <a:rPr lang="en-US" altLang="zh-TW" sz="2800" dirty="0" smtClean="0"/>
              <a:t>(Vertical marketplaces)</a:t>
            </a:r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專注於單一個產業的市集</a:t>
            </a:r>
            <a:endParaRPr lang="en-US" altLang="zh-TW" sz="2400" dirty="0"/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例如鋼鐵：網際優勢公司 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Universal </a:t>
            </a:r>
            <a:r>
              <a:rPr lang="en-US" altLang="zh-TW" sz="2400" dirty="0" err="1"/>
              <a:t>eXchange</a:t>
            </a:r>
            <a:r>
              <a:rPr lang="en-US" altLang="zh-TW" sz="2400" dirty="0"/>
              <a:t> Inc., </a:t>
            </a:r>
            <a:r>
              <a:rPr lang="en-US" altLang="zh-TW" sz="2400" dirty="0" err="1" smtClean="0"/>
              <a:t>UXB2B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水平市集 </a:t>
            </a:r>
            <a:r>
              <a:rPr lang="en-US" altLang="zh-TW" sz="2800" dirty="0" smtClean="0"/>
              <a:t>(Horizontal marketplaces)</a:t>
            </a:r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聚焦在一個或多個產品類別、跨產業的市集</a:t>
            </a:r>
            <a:endParaRPr lang="en-US" altLang="zh-TW" sz="2400" dirty="0" smtClean="0"/>
          </a:p>
          <a:p>
            <a:pPr lvl="1">
              <a:spcBef>
                <a:spcPts val="600"/>
              </a:spcBef>
            </a:pPr>
            <a:r>
              <a:rPr lang="zh-TW" altLang="en-US" sz="2400" dirty="0"/>
              <a:t>每家企業在營運時</a:t>
            </a:r>
            <a:r>
              <a:rPr lang="zh-TW" altLang="en-US" sz="2400" dirty="0" smtClean="0"/>
              <a:t>，必備</a:t>
            </a:r>
            <a:r>
              <a:rPr lang="zh-TW" altLang="en-US" sz="2400" dirty="0"/>
              <a:t>的商品</a:t>
            </a:r>
            <a:r>
              <a:rPr lang="zh-TW" altLang="en-US" sz="2400" dirty="0" smtClean="0"/>
              <a:t>或服務</a:t>
            </a:r>
            <a:endParaRPr lang="en-US" altLang="zh-TW" sz="2400" dirty="0" smtClean="0"/>
          </a:p>
          <a:p>
            <a:pPr lvl="1">
              <a:spcBef>
                <a:spcPts val="600"/>
              </a:spcBef>
            </a:pPr>
            <a:r>
              <a:rPr lang="zh-TW" altLang="en-US" sz="2400" dirty="0" smtClean="0"/>
              <a:t>例如：</a:t>
            </a:r>
            <a:r>
              <a:rPr lang="en-US" altLang="zh-TW" sz="2400" dirty="0" smtClean="0"/>
              <a:t>Global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Sources</a:t>
            </a:r>
            <a:endParaRPr lang="en-US" altLang="zh-TW" sz="2400" dirty="0"/>
          </a:p>
          <a:p>
            <a:pPr lvl="1">
              <a:spcBef>
                <a:spcPts val="600"/>
              </a:spcBef>
            </a:pPr>
            <a:endParaRPr lang="en-US" altLang="zh-TW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6C9C87-DC64-4B7C-9699-13A1BC46C8A1}" type="slidenum">
              <a:rPr lang="zh-TW" altLang="en-US" smtClean="0"/>
              <a:pPr/>
              <a:t>13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73586-D516-4E29-B579-BB806E1B6AE7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i="1"/>
              <a:t>Marketplaces</a:t>
            </a:r>
            <a:r>
              <a:rPr lang="en-US" altLang="zh-TW" sz="3600"/>
              <a:t> : Direction of trade</a:t>
            </a:r>
            <a:endParaRPr lang="zh-TW" altLang="en-US" sz="3600"/>
          </a:p>
        </p:txBody>
      </p:sp>
      <p:graphicFrame>
        <p:nvGraphicFramePr>
          <p:cNvPr id="276530" name="Group 50"/>
          <p:cNvGraphicFramePr>
            <a:graphicFrameLocks noGrp="1"/>
          </p:cNvGraphicFramePr>
          <p:nvPr>
            <p:ph idx="1"/>
          </p:nvPr>
        </p:nvGraphicFramePr>
        <p:xfrm>
          <a:off x="2667000" y="3124200"/>
          <a:ext cx="5105400" cy="3108960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535" name="Text Box 55"/>
          <p:cNvSpPr txBox="1">
            <a:spLocks noChangeArrowheads="1"/>
          </p:cNvSpPr>
          <p:nvPr/>
        </p:nvSpPr>
        <p:spPr bwMode="auto">
          <a:xfrm>
            <a:off x="4648200" y="180022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chemeClr val="hlink"/>
                </a:solidFill>
                <a:ea typeface="SimHei" panose="02010609060101010101" pitchFamily="49" charset="-122"/>
              </a:rPr>
              <a:t>產業</a:t>
            </a:r>
          </a:p>
        </p:txBody>
      </p:sp>
      <p:grpSp>
        <p:nvGrpSpPr>
          <p:cNvPr id="276540" name="Group 60"/>
          <p:cNvGrpSpPr>
            <a:grpSpLocks/>
          </p:cNvGrpSpPr>
          <p:nvPr/>
        </p:nvGrpSpPr>
        <p:grpSpPr bwMode="auto">
          <a:xfrm>
            <a:off x="4724400" y="2286000"/>
            <a:ext cx="2317750" cy="3962400"/>
            <a:chOff x="2976" y="1440"/>
            <a:chExt cx="1460" cy="2496"/>
          </a:xfrm>
        </p:grpSpPr>
        <p:sp>
          <p:nvSpPr>
            <p:cNvPr id="276531" name="AutoShape 51"/>
            <p:cNvSpPr>
              <a:spLocks noChangeArrowheads="1"/>
            </p:cNvSpPr>
            <p:nvPr/>
          </p:nvSpPr>
          <p:spPr bwMode="auto">
            <a:xfrm>
              <a:off x="2976" y="1584"/>
              <a:ext cx="528" cy="288"/>
            </a:xfrm>
            <a:prstGeom prst="downArrow">
              <a:avLst>
                <a:gd name="adj1" fmla="val 50000"/>
                <a:gd name="adj2" fmla="val 5347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76532" name="Text Box 52"/>
            <p:cNvSpPr txBox="1">
              <a:spLocks noChangeArrowheads="1"/>
            </p:cNvSpPr>
            <p:nvPr/>
          </p:nvSpPr>
          <p:spPr bwMode="auto">
            <a:xfrm>
              <a:off x="3552" y="1440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/>
                <a:t>垂直市集</a:t>
              </a:r>
            </a:p>
          </p:txBody>
        </p:sp>
        <p:sp>
          <p:nvSpPr>
            <p:cNvPr id="276536" name="Rectangle 56"/>
            <p:cNvSpPr>
              <a:spLocks noChangeArrowheads="1"/>
            </p:cNvSpPr>
            <p:nvPr/>
          </p:nvSpPr>
          <p:spPr bwMode="auto">
            <a:xfrm>
              <a:off x="3024" y="1968"/>
              <a:ext cx="528" cy="196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76537" name="Text Box 57"/>
          <p:cNvSpPr txBox="1">
            <a:spLocks noChangeArrowheads="1"/>
          </p:cNvSpPr>
          <p:nvPr/>
        </p:nvSpPr>
        <p:spPr bwMode="auto">
          <a:xfrm>
            <a:off x="669925" y="31924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chemeClr val="folHlink"/>
                </a:solidFill>
                <a:ea typeface="SimHei" panose="02010609060101010101" pitchFamily="49" charset="-122"/>
              </a:rPr>
              <a:t>商品</a:t>
            </a:r>
          </a:p>
        </p:txBody>
      </p:sp>
      <p:grpSp>
        <p:nvGrpSpPr>
          <p:cNvPr id="276539" name="Group 59"/>
          <p:cNvGrpSpPr>
            <a:grpSpLocks/>
          </p:cNvGrpSpPr>
          <p:nvPr/>
        </p:nvGrpSpPr>
        <p:grpSpPr bwMode="auto">
          <a:xfrm>
            <a:off x="609600" y="4114800"/>
            <a:ext cx="7239000" cy="990600"/>
            <a:chOff x="384" y="2592"/>
            <a:chExt cx="4560" cy="624"/>
          </a:xfrm>
        </p:grpSpPr>
        <p:sp>
          <p:nvSpPr>
            <p:cNvPr id="276533" name="AutoShape 53"/>
            <p:cNvSpPr>
              <a:spLocks noChangeArrowheads="1"/>
            </p:cNvSpPr>
            <p:nvPr/>
          </p:nvSpPr>
          <p:spPr bwMode="auto">
            <a:xfrm>
              <a:off x="1008" y="268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6534" name="Text Box 54"/>
            <p:cNvSpPr txBox="1">
              <a:spLocks noChangeArrowheads="1"/>
            </p:cNvSpPr>
            <p:nvPr/>
          </p:nvSpPr>
          <p:spPr bwMode="auto">
            <a:xfrm>
              <a:off x="384" y="2928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/>
                <a:t>水平市集</a:t>
              </a:r>
            </a:p>
          </p:txBody>
        </p:sp>
        <p:sp>
          <p:nvSpPr>
            <p:cNvPr id="276538" name="Rectangle 58"/>
            <p:cNvSpPr>
              <a:spLocks noChangeArrowheads="1"/>
            </p:cNvSpPr>
            <p:nvPr/>
          </p:nvSpPr>
          <p:spPr bwMode="auto">
            <a:xfrm>
              <a:off x="1680" y="2592"/>
              <a:ext cx="3264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873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特定公司為主的市集</a:t>
            </a:r>
            <a:endParaRPr lang="en-US" altLang="zh-TW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One-to-many and many-to-one: </a:t>
            </a:r>
          </a:p>
          <a:p>
            <a:r>
              <a:rPr lang="zh-TW" altLang="en-US" dirty="0" smtClean="0"/>
              <a:t>以單一公司為中心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滿足公司購買或銷售的需求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買方的多對一、賣方的一對多</a:t>
            </a:r>
            <a:endParaRPr lang="en-US" altLang="zh-TW" dirty="0" smtClean="0"/>
          </a:p>
          <a:p>
            <a:r>
              <a:rPr lang="zh-TW" altLang="en-US" dirty="0" smtClean="0"/>
              <a:t>私有市集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A0CA3-1368-4D99-AAA7-DEE83030616E}" type="slidenum">
              <a:rPr lang="zh-TW" altLang="en-US" smtClean="0"/>
              <a:pPr/>
              <a:t>15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270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多對多的交換市集 </a:t>
            </a:r>
            <a:r>
              <a:rPr lang="en-US" altLang="zh-TW" dirty="0" smtClean="0"/>
              <a:t>Exchange</a:t>
            </a:r>
            <a:endParaRPr lang="en-US" altLang="zh-TW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Exchange </a:t>
            </a:r>
          </a:p>
          <a:p>
            <a:pPr lvl="1"/>
            <a:r>
              <a:rPr lang="zh-TW" altLang="en-US" dirty="0" smtClean="0"/>
              <a:t>多對多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第三方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公開或封閉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Trading </a:t>
            </a:r>
            <a:r>
              <a:rPr lang="en-US" altLang="zh-TW" dirty="0"/>
              <a:t>communities or trading </a:t>
            </a:r>
            <a:r>
              <a:rPr lang="en-US" altLang="zh-TW" dirty="0" err="1" smtClean="0"/>
              <a:t>exchangesPublic</a:t>
            </a:r>
            <a:r>
              <a:rPr lang="en-US" altLang="zh-TW" dirty="0" smtClean="0"/>
              <a:t> e-marketplaces</a:t>
            </a:r>
          </a:p>
          <a:p>
            <a:pPr lvl="1"/>
            <a:r>
              <a:rPr lang="en-US" altLang="zh-TW" dirty="0" smtClean="0"/>
              <a:t>Third-party exchanges that are open to all interested parties (sellers and buyers)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65D4E-DB32-4A0C-80C3-C514E4C26660}" type="slidenum">
              <a:rPr lang="zh-TW" altLang="en-US" smtClean="0"/>
              <a:pPr/>
              <a:t>16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106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73ADC-9B17-4182-BACB-F0DCAF632CC5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特定對象企業</a:t>
            </a:r>
            <a:r>
              <a:rPr lang="zh-TW" altLang="en-US" sz="3600" dirty="0"/>
              <a:t>間商務</a:t>
            </a:r>
            <a:r>
              <a:rPr lang="zh-TW" altLang="en-US" sz="3600" dirty="0" smtClean="0"/>
              <a:t>：條件改變</a:t>
            </a:r>
            <a:endParaRPr lang="zh-TW" altLang="en-US" sz="360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各種企業內、外整合的科技發展</a:t>
            </a:r>
          </a:p>
          <a:p>
            <a:r>
              <a:rPr lang="zh-TW" altLang="en-US" dirty="0"/>
              <a:t>溝通協調科技快速發展、成本下降</a:t>
            </a:r>
          </a:p>
          <a:p>
            <a:pPr lvl="1"/>
            <a:r>
              <a:rPr lang="zh-TW" altLang="en-US" dirty="0"/>
              <a:t>寬頻網路、無線網路</a:t>
            </a:r>
          </a:p>
          <a:p>
            <a:r>
              <a:rPr lang="zh-TW" altLang="en-US" dirty="0"/>
              <a:t>上下游之間協同合作需求增加</a:t>
            </a:r>
          </a:p>
          <a:p>
            <a:r>
              <a:rPr lang="zh-TW" altLang="en-US" dirty="0"/>
              <a:t>降低成本、減少延誤和增加價值的機會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BE524-13FA-4C26-BC47-122F8D34D7A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速度和範圍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打破時間侷限</a:t>
            </a:r>
          </a:p>
          <a:p>
            <a:pPr lvl="1"/>
            <a:r>
              <a:rPr lang="zh-TW" altLang="en-US"/>
              <a:t>過去未有的速度</a:t>
            </a:r>
          </a:p>
          <a:p>
            <a:pPr lvl="1"/>
            <a:r>
              <a:rPr lang="zh-TW" altLang="en-US"/>
              <a:t>能處理更多的事</a:t>
            </a:r>
          </a:p>
          <a:p>
            <a:pPr lvl="1"/>
            <a:r>
              <a:rPr lang="zh-TW" altLang="en-US"/>
              <a:t>成本結構改變</a:t>
            </a:r>
          </a:p>
          <a:p>
            <a:r>
              <a:rPr lang="zh-TW" altLang="en-US"/>
              <a:t>打破空間侷限</a:t>
            </a:r>
          </a:p>
          <a:p>
            <a:pPr lvl="1"/>
            <a:r>
              <a:rPr lang="zh-TW" altLang="en-US"/>
              <a:t>全球化</a:t>
            </a:r>
          </a:p>
          <a:p>
            <a:pPr lvl="1"/>
            <a:r>
              <a:rPr lang="zh-TW" altLang="en-US"/>
              <a:t>能和更遠地方的伙伴進行交易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15911-8D1D-4D28-AEC8-3A9EF8E80400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能見度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水平能見度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看到更多的可能交易對象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瞭解更多的交易相關信息</a:t>
            </a:r>
          </a:p>
          <a:p>
            <a:pPr>
              <a:lnSpc>
                <a:spcPct val="90000"/>
              </a:lnSpc>
            </a:pPr>
            <a:r>
              <a:rPr lang="zh-TW" altLang="en-US"/>
              <a:t>垂直能見度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上下游之間能相互的瞭解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生產條件、交期、庫存等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串聯價值鏈上下游，透過上下游的透明度，爭取更大的顧客價值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FFDB8A-AE25-45A0-B295-8D3E0FEAA08A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r>
              <a:rPr lang="en-US" altLang="zh-TW" sz="3600" dirty="0"/>
              <a:t>B2B </a:t>
            </a:r>
            <a:r>
              <a:rPr lang="zh-TW" altLang="en-US" sz="3600" dirty="0"/>
              <a:t>電子商務</a:t>
            </a:r>
            <a:endParaRPr lang="en-US" altLang="zh-TW" sz="3600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90" y="1752600"/>
            <a:ext cx="796671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/>
              <a:t>企業之間透過網路進行的交易，簡稱 </a:t>
            </a:r>
            <a:r>
              <a:rPr lang="en-US" altLang="zh-TW" sz="2800" dirty="0"/>
              <a:t>B2B</a:t>
            </a:r>
            <a:endParaRPr lang="zh-TW" altLang="en-US" sz="2800" dirty="0"/>
          </a:p>
          <a:p>
            <a:pPr>
              <a:lnSpc>
                <a:spcPct val="90000"/>
              </a:lnSpc>
            </a:pPr>
            <a:r>
              <a:rPr lang="zh-TW" altLang="en-US" sz="2800" dirty="0"/>
              <a:t>利用許多不同的科技：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網際網路 </a:t>
            </a:r>
            <a:r>
              <a:rPr lang="en-US" altLang="zh-TW" sz="2400" dirty="0"/>
              <a:t>Internet </a:t>
            </a:r>
            <a:r>
              <a:rPr lang="zh-TW" altLang="en-US" sz="2400" dirty="0"/>
              <a:t>或私有網路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企業內部網路 </a:t>
            </a:r>
            <a:r>
              <a:rPr lang="en-US" altLang="zh-TW" sz="2400" dirty="0"/>
              <a:t>intranet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企業外部網路 </a:t>
            </a:r>
            <a:r>
              <a:rPr lang="en-US" altLang="zh-TW" sz="2400" dirty="0"/>
              <a:t>extranet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電子資料交換 </a:t>
            </a:r>
            <a:r>
              <a:rPr lang="en-US" altLang="zh-TW" sz="2400" dirty="0"/>
              <a:t>EDI: Electronic Data Interchange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供應鍊管理 </a:t>
            </a:r>
            <a:r>
              <a:rPr lang="en-US" altLang="zh-TW" sz="2400" dirty="0"/>
              <a:t>SCM: Supply Chain Management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CPFR: </a:t>
            </a:r>
            <a:r>
              <a:rPr lang="en-US" altLang="zh-TW" sz="2000" dirty="0"/>
              <a:t>Collaborative Planning, Forecasting and Replenishment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B2Bi: Business to Business Integration</a:t>
            </a:r>
          </a:p>
          <a:p>
            <a:pPr>
              <a:lnSpc>
                <a:spcPct val="90000"/>
              </a:lnSpc>
            </a:pPr>
            <a:r>
              <a:rPr lang="zh-TW" altLang="en-US" sz="2800" dirty="0"/>
              <a:t>使用其他輔助科技：條碼、</a:t>
            </a:r>
            <a:r>
              <a:rPr lang="en-US" altLang="zh-TW" sz="2800" dirty="0"/>
              <a:t>RFID</a:t>
            </a:r>
            <a:r>
              <a:rPr lang="zh-TW" altLang="en-US" sz="2800" dirty="0"/>
              <a:t>、感知網路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8F80278-A6CD-42EE-ACBD-6F2A3E873108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/>
              <a:t>e-</a:t>
            </a:r>
            <a:r>
              <a:rPr lang="en-US" altLang="zh-TW" sz="3200"/>
              <a:t>S</a:t>
            </a:r>
            <a:r>
              <a:rPr lang="en-US" sz="3200"/>
              <a:t>upply </a:t>
            </a:r>
            <a:r>
              <a:rPr lang="en-US" altLang="zh-TW" sz="3200"/>
              <a:t>C</a:t>
            </a:r>
            <a:r>
              <a:rPr lang="en-US" sz="3200"/>
              <a:t>hain </a:t>
            </a:r>
            <a:r>
              <a:rPr lang="en-US" altLang="zh-TW" sz="3200"/>
              <a:t>M</a:t>
            </a:r>
            <a:r>
              <a:rPr lang="en-US" sz="3200"/>
              <a:t>anagement </a:t>
            </a:r>
            <a:r>
              <a:rPr lang="en-US" sz="3600"/>
              <a:t>(e-SCM)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/>
              <a:t>	The </a:t>
            </a:r>
            <a:r>
              <a:rPr lang="en-US">
                <a:solidFill>
                  <a:schemeClr val="hlink"/>
                </a:solidFill>
              </a:rPr>
              <a:t>collaborative</a:t>
            </a:r>
            <a:r>
              <a:rPr lang="en-US"/>
              <a:t> use of technology to improve the operations of supply chain  activities as well as the management of supply chains</a:t>
            </a:r>
          </a:p>
          <a:p>
            <a:pPr lvl="1">
              <a:lnSpc>
                <a:spcPct val="90000"/>
              </a:lnSpc>
              <a:buFont typeface="Webdings" charset="0"/>
              <a:buBlip>
                <a:blip r:embed="rId2"/>
              </a:buBlip>
              <a:defRPr/>
            </a:pPr>
            <a:r>
              <a:rPr lang="en-US" b="1"/>
              <a:t>information visibility</a:t>
            </a:r>
            <a:r>
              <a:rPr lang="en-US" altLang="zh-TW" b="1"/>
              <a:t> </a:t>
            </a:r>
            <a:r>
              <a:rPr lang="zh-TW" altLang="en-US" b="1"/>
              <a:t>能見度</a:t>
            </a:r>
            <a:endParaRPr lang="en-US" altLang="zh-TW" b="1"/>
          </a:p>
          <a:p>
            <a:pPr lvl="1">
              <a:lnSpc>
                <a:spcPct val="90000"/>
              </a:lnSpc>
              <a:buFont typeface="Webdings" charset="0"/>
              <a:buNone/>
              <a:defRPr/>
            </a:pPr>
            <a:r>
              <a:rPr lang="en-US"/>
              <a:t>	The process of sharing critical data required to manage the flow of products, services, and information in real time between suppliers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1696669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D7756-930A-4858-9DE2-50FA4680EE9B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</a:t>
            </a:r>
            <a:r>
              <a:rPr lang="zh-TW" altLang="en-US" dirty="0"/>
              <a:t>促成的創新</a:t>
            </a:r>
            <a:r>
              <a:rPr lang="en-US" altLang="zh-TW" dirty="0"/>
              <a:t>: Wal-Mart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zh-TW" altLang="en-US" sz="2800"/>
              <a:t>最成功的流通業 </a:t>
            </a:r>
            <a:r>
              <a:rPr lang="en-US" altLang="zh-TW" sz="2800"/>
              <a:t>Discount Stores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en-US" altLang="zh-TW" sz="2400"/>
              <a:t>2002</a:t>
            </a:r>
            <a:r>
              <a:rPr lang="zh-TW" altLang="en-US" sz="2400"/>
              <a:t>年起、除</a:t>
            </a:r>
            <a:r>
              <a:rPr lang="en-US" altLang="zh-TW" sz="2400"/>
              <a:t>2009</a:t>
            </a:r>
            <a:r>
              <a:rPr lang="zh-TW" altLang="en-US" sz="2400"/>
              <a:t>外，全球營業額最大企業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en-US" altLang="zh-TW" sz="2400"/>
              <a:t>Wal-Mart </a:t>
            </a:r>
            <a:r>
              <a:rPr lang="zh-TW" altLang="en-US" sz="2400"/>
              <a:t>毛利 </a:t>
            </a:r>
            <a:r>
              <a:rPr lang="en-US" altLang="zh-TW" sz="2400"/>
              <a:t>21%, </a:t>
            </a:r>
            <a:r>
              <a:rPr lang="zh-TW" altLang="en-US" sz="2400"/>
              <a:t>淨利</a:t>
            </a:r>
            <a:r>
              <a:rPr lang="en-US" altLang="zh-TW" sz="2400"/>
              <a:t>7% </a:t>
            </a:r>
          </a:p>
          <a:p>
            <a:pPr lvl="1">
              <a:lnSpc>
                <a:spcPct val="130000"/>
              </a:lnSpc>
              <a:spcBef>
                <a:spcPct val="40000"/>
              </a:spcBef>
            </a:pPr>
            <a:r>
              <a:rPr lang="zh-TW" altLang="en-US" sz="2400"/>
              <a:t>相對於當時第二大的 </a:t>
            </a:r>
            <a:r>
              <a:rPr lang="en-US" altLang="zh-TW" sz="2400"/>
              <a:t>K-Mart</a:t>
            </a:r>
            <a:r>
              <a:rPr lang="zh-TW" altLang="en-US" sz="2400"/>
              <a:t>毛利 </a:t>
            </a:r>
            <a:r>
              <a:rPr lang="en-US" altLang="zh-TW" sz="2400"/>
              <a:t>21%, </a:t>
            </a:r>
            <a:r>
              <a:rPr lang="zh-TW" altLang="en-US" sz="2400"/>
              <a:t>淨利</a:t>
            </a:r>
            <a:r>
              <a:rPr lang="en-US" altLang="zh-TW" sz="2400"/>
              <a:t>0.9% </a:t>
            </a:r>
          </a:p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zh-TW" altLang="en-US" sz="2800"/>
              <a:t>利用</a:t>
            </a:r>
            <a:r>
              <a:rPr lang="en-US" altLang="zh-TW" sz="2800"/>
              <a:t>IT</a:t>
            </a:r>
            <a:r>
              <a:rPr lang="zh-TW" altLang="en-US" sz="2800"/>
              <a:t>達成極高的能見度，去除中間的庫存和物流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2B10-DF1E-4EF3-B9DA-103CC2E43041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最古老的通路營運模式</a:t>
            </a:r>
          </a:p>
        </p:txBody>
      </p:sp>
      <p:sp>
        <p:nvSpPr>
          <p:cNvPr id="642051" name="Line 3"/>
          <p:cNvSpPr>
            <a:spLocks noChangeShapeType="1"/>
          </p:cNvSpPr>
          <p:nvPr/>
        </p:nvSpPr>
        <p:spPr bwMode="auto">
          <a:xfrm>
            <a:off x="2673350" y="2590800"/>
            <a:ext cx="3886200" cy="236220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2" name="Rectangle 4"/>
          <p:cNvSpPr>
            <a:spLocks noChangeArrowheads="1"/>
          </p:cNvSpPr>
          <p:nvPr/>
        </p:nvSpPr>
        <p:spPr bwMode="auto">
          <a:xfrm>
            <a:off x="1835150" y="2133600"/>
            <a:ext cx="10668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製造商</a:t>
            </a:r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2825750" y="28194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代理商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4044950" y="35814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批發商</a:t>
            </a: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5264150" y="4267200"/>
            <a:ext cx="1066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經銷商</a:t>
            </a: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auto">
          <a:xfrm>
            <a:off x="6407150" y="4953000"/>
            <a:ext cx="1066800" cy="4572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/>
              <a:t>顧客</a:t>
            </a:r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>
            <a:off x="755650" y="5661025"/>
            <a:ext cx="576263" cy="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8" name="Freeform 10"/>
          <p:cNvSpPr>
            <a:spLocks/>
          </p:cNvSpPr>
          <p:nvPr/>
        </p:nvSpPr>
        <p:spPr bwMode="auto">
          <a:xfrm>
            <a:off x="2916238" y="2265363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59" name="Freeform 11"/>
          <p:cNvSpPr>
            <a:spLocks/>
          </p:cNvSpPr>
          <p:nvPr/>
        </p:nvSpPr>
        <p:spPr bwMode="auto">
          <a:xfrm>
            <a:off x="3924300" y="2997200"/>
            <a:ext cx="863600" cy="515938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0" name="Freeform 12"/>
          <p:cNvSpPr>
            <a:spLocks/>
          </p:cNvSpPr>
          <p:nvPr/>
        </p:nvSpPr>
        <p:spPr bwMode="auto">
          <a:xfrm>
            <a:off x="5219700" y="3716338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1" name="Freeform 13"/>
          <p:cNvSpPr>
            <a:spLocks/>
          </p:cNvSpPr>
          <p:nvPr/>
        </p:nvSpPr>
        <p:spPr bwMode="auto">
          <a:xfrm>
            <a:off x="6372225" y="4437063"/>
            <a:ext cx="863600" cy="515937"/>
          </a:xfrm>
          <a:custGeom>
            <a:avLst/>
            <a:gdLst>
              <a:gd name="T0" fmla="*/ 0 w 544"/>
              <a:gd name="T1" fmla="*/ 7 h 325"/>
              <a:gd name="T2" fmla="*/ 408 w 544"/>
              <a:gd name="T3" fmla="*/ 53 h 325"/>
              <a:gd name="T4" fmla="*/ 544 w 544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325">
                <a:moveTo>
                  <a:pt x="0" y="7"/>
                </a:moveTo>
                <a:cubicBezTo>
                  <a:pt x="158" y="3"/>
                  <a:pt x="317" y="0"/>
                  <a:pt x="408" y="53"/>
                </a:cubicBezTo>
                <a:cubicBezTo>
                  <a:pt x="499" y="106"/>
                  <a:pt x="521" y="215"/>
                  <a:pt x="544" y="32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2" name="Line 14"/>
          <p:cNvSpPr>
            <a:spLocks noChangeShapeType="1"/>
          </p:cNvSpPr>
          <p:nvPr/>
        </p:nvSpPr>
        <p:spPr bwMode="auto">
          <a:xfrm>
            <a:off x="755650" y="5157788"/>
            <a:ext cx="5032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2063" name="Text Box 15"/>
          <p:cNvSpPr txBox="1">
            <a:spLocks noChangeArrowheads="1"/>
          </p:cNvSpPr>
          <p:nvPr/>
        </p:nvSpPr>
        <p:spPr bwMode="auto">
          <a:xfrm>
            <a:off x="1476375" y="5013325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accent2"/>
                </a:solidFill>
              </a:rPr>
              <a:t>訂單、購買交易</a:t>
            </a:r>
          </a:p>
        </p:txBody>
      </p:sp>
      <p:sp>
        <p:nvSpPr>
          <p:cNvPr id="642064" name="Text Box 16"/>
          <p:cNvSpPr txBox="1">
            <a:spLocks noChangeArrowheads="1"/>
          </p:cNvSpPr>
          <p:nvPr/>
        </p:nvSpPr>
        <p:spPr bwMode="auto">
          <a:xfrm>
            <a:off x="1476375" y="55165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rgbClr val="CC0000"/>
                </a:solidFill>
              </a:rPr>
              <a:t>交運、實物流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頁尾版面配置區 3">
            <a:extLst>
              <a:ext uri="{FF2B5EF4-FFF2-40B4-BE49-F238E27FC236}">
                <a16:creationId xmlns:a16="http://schemas.microsoft.com/office/drawing/2014/main" id="{44D8F467-CB7F-BB44-8746-64E8EE9C1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46082" name="投影片編號版面配置區 4">
            <a:extLst>
              <a:ext uri="{FF2B5EF4-FFF2-40B4-BE49-F238E27FC236}">
                <a16:creationId xmlns:a16="http://schemas.microsoft.com/office/drawing/2014/main" id="{D1893C4C-3C8E-554B-A459-9459F67A7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B274FB-9DFA-C040-8AA3-10CB3686C89B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CC4336F-1132-DC41-8F70-7FBCFDD1F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797425"/>
            <a:ext cx="4895850" cy="1223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032EF17-C0A4-5444-A776-67FE4C0C4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傳統大賣場通路的補貨</a:t>
            </a: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EBAAB3A4-25F3-C541-B8D9-4EC13D2C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574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總部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B45C8B15-BF29-FB49-9EFD-7E49209C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1524000" cy="533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發貨中心</a:t>
            </a:r>
          </a:p>
        </p:txBody>
      </p:sp>
      <p:sp>
        <p:nvSpPr>
          <p:cNvPr id="46087" name="Rectangle 6">
            <a:extLst>
              <a:ext uri="{FF2B5EF4-FFF2-40B4-BE49-F238E27FC236}">
                <a16:creationId xmlns:a16="http://schemas.microsoft.com/office/drawing/2014/main" id="{6F2FA02A-1E18-D24D-8993-3C74E88E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0292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賣場前台</a:t>
            </a:r>
          </a:p>
        </p:txBody>
      </p:sp>
      <p:sp>
        <p:nvSpPr>
          <p:cNvPr id="46088" name="Line 7">
            <a:extLst>
              <a:ext uri="{FF2B5EF4-FFF2-40B4-BE49-F238E27FC236}">
                <a16:creationId xmlns:a16="http://schemas.microsoft.com/office/drawing/2014/main" id="{FA78F6D3-B511-8E4B-AEC3-0C8EF7727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995738"/>
            <a:ext cx="701675" cy="10334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8">
            <a:extLst>
              <a:ext uri="{FF2B5EF4-FFF2-40B4-BE49-F238E27FC236}">
                <a16:creationId xmlns:a16="http://schemas.microsoft.com/office/drawing/2014/main" id="{8C5965E8-2FEF-824C-88EE-317339AE5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762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Rectangle 9">
            <a:extLst>
              <a:ext uri="{FF2B5EF4-FFF2-40B4-BE49-F238E27FC236}">
                <a16:creationId xmlns:a16="http://schemas.microsoft.com/office/drawing/2014/main" id="{87310628-7D0C-AE41-8210-B9FDCF0A5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供應商</a:t>
            </a:r>
          </a:p>
        </p:txBody>
      </p:sp>
      <p:sp>
        <p:nvSpPr>
          <p:cNvPr id="46091" name="Line 10">
            <a:extLst>
              <a:ext uri="{FF2B5EF4-FFF2-40B4-BE49-F238E27FC236}">
                <a16:creationId xmlns:a16="http://schemas.microsoft.com/office/drawing/2014/main" id="{667FDCA3-91E3-B44D-B126-D41E7F65D4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362200"/>
            <a:ext cx="762000" cy="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Text Box 11">
            <a:extLst>
              <a:ext uri="{FF2B5EF4-FFF2-40B4-BE49-F238E27FC236}">
                <a16:creationId xmlns:a16="http://schemas.microsoft.com/office/drawing/2014/main" id="{371AA9C7-CED1-C84C-BF27-0FECF3A7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526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6600"/>
                </a:solidFill>
              </a:rPr>
              <a:t>議價</a:t>
            </a:r>
          </a:p>
        </p:txBody>
      </p:sp>
      <p:sp>
        <p:nvSpPr>
          <p:cNvPr id="46093" name="Line 12">
            <a:extLst>
              <a:ext uri="{FF2B5EF4-FFF2-40B4-BE49-F238E27FC236}">
                <a16:creationId xmlns:a16="http://schemas.microsoft.com/office/drawing/2014/main" id="{740995EB-4543-3248-9D7E-8AB6B9B3E3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962400"/>
            <a:ext cx="762000" cy="10668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Text Box 13">
            <a:extLst>
              <a:ext uri="{FF2B5EF4-FFF2-40B4-BE49-F238E27FC236}">
                <a16:creationId xmlns:a16="http://schemas.microsoft.com/office/drawing/2014/main" id="{ECF11CB9-242C-E442-A3DA-A6AB352F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送貨</a:t>
            </a:r>
          </a:p>
        </p:txBody>
      </p:sp>
      <p:sp>
        <p:nvSpPr>
          <p:cNvPr id="46095" name="Text Box 14">
            <a:extLst>
              <a:ext uri="{FF2B5EF4-FFF2-40B4-BE49-F238E27FC236}">
                <a16:creationId xmlns:a16="http://schemas.microsoft.com/office/drawing/2014/main" id="{40FBB771-1E7F-914F-86D0-F7740200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上架</a:t>
            </a:r>
          </a:p>
        </p:txBody>
      </p:sp>
      <p:sp>
        <p:nvSpPr>
          <p:cNvPr id="46096" name="Rectangle 15">
            <a:extLst>
              <a:ext uri="{FF2B5EF4-FFF2-40B4-BE49-F238E27FC236}">
                <a16:creationId xmlns:a16="http://schemas.microsoft.com/office/drawing/2014/main" id="{E13D8D8A-4B5D-8E4C-81BD-D46919EEC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2010601000101010101" pitchFamily="2" charset="-120"/>
              </a:rPr>
              <a:t>賣場倉庫</a:t>
            </a:r>
          </a:p>
        </p:txBody>
      </p:sp>
      <p:sp>
        <p:nvSpPr>
          <p:cNvPr id="46097" name="Line 16">
            <a:extLst>
              <a:ext uri="{FF2B5EF4-FFF2-40B4-BE49-F238E27FC236}">
                <a16:creationId xmlns:a16="http://schemas.microsoft.com/office/drawing/2014/main" id="{D003B9F2-CA91-1540-92CE-C624B9E73A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181600"/>
            <a:ext cx="12954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8" name="Line 17">
            <a:extLst>
              <a:ext uri="{FF2B5EF4-FFF2-40B4-BE49-F238E27FC236}">
                <a16:creationId xmlns:a16="http://schemas.microsoft.com/office/drawing/2014/main" id="{5AD83640-98C1-9C42-A8AB-C22430D1F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410200"/>
            <a:ext cx="1295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9" name="Text Box 18">
            <a:extLst>
              <a:ext uri="{FF2B5EF4-FFF2-40B4-BE49-F238E27FC236}">
                <a16:creationId xmlns:a16="http://schemas.microsoft.com/office/drawing/2014/main" id="{3DB983C7-3E26-6E49-AC81-7394DE20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19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訂單</a:t>
            </a:r>
          </a:p>
        </p:txBody>
      </p:sp>
      <p:sp>
        <p:nvSpPr>
          <p:cNvPr id="46100" name="Text Box 19">
            <a:extLst>
              <a:ext uri="{FF2B5EF4-FFF2-40B4-BE49-F238E27FC236}">
                <a16:creationId xmlns:a16="http://schemas.microsoft.com/office/drawing/2014/main" id="{0BBC469A-9118-9F47-93D8-453E39F5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CC0000"/>
                </a:solidFill>
              </a:rPr>
              <a:t>送貨</a:t>
            </a:r>
          </a:p>
        </p:txBody>
      </p:sp>
      <p:sp>
        <p:nvSpPr>
          <p:cNvPr id="46101" name="Rectangle 20">
            <a:extLst>
              <a:ext uri="{FF2B5EF4-FFF2-40B4-BE49-F238E27FC236}">
                <a16:creationId xmlns:a16="http://schemas.microsoft.com/office/drawing/2014/main" id="{1B86EA3D-F6FF-B04A-B344-E0BDD22AF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盤點</a:t>
            </a:r>
          </a:p>
        </p:txBody>
      </p:sp>
      <p:sp>
        <p:nvSpPr>
          <p:cNvPr id="46102" name="Text Box 21">
            <a:extLst>
              <a:ext uri="{FF2B5EF4-FFF2-40B4-BE49-F238E27FC236}">
                <a16:creationId xmlns:a16="http://schemas.microsoft.com/office/drawing/2014/main" id="{467A26D4-628E-D548-A5AD-AF28C730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</a:rPr>
              <a:t>訂單</a:t>
            </a:r>
          </a:p>
        </p:txBody>
      </p:sp>
      <p:sp>
        <p:nvSpPr>
          <p:cNvPr id="46103" name="Line 22">
            <a:extLst>
              <a:ext uri="{FF2B5EF4-FFF2-40B4-BE49-F238E27FC236}">
                <a16:creationId xmlns:a16="http://schemas.microsoft.com/office/drawing/2014/main" id="{74DCDEFB-CA98-9E4F-A7A1-2F2FEF2387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2667000"/>
            <a:ext cx="685800" cy="7620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104" name="Line 23">
            <a:extLst>
              <a:ext uri="{FF2B5EF4-FFF2-40B4-BE49-F238E27FC236}">
                <a16:creationId xmlns:a16="http://schemas.microsoft.com/office/drawing/2014/main" id="{944D35EA-63B9-AF48-8FD8-8CD10FB32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590800"/>
            <a:ext cx="685800" cy="8382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105" name="Text Box 24">
            <a:extLst>
              <a:ext uri="{FF2B5EF4-FFF2-40B4-BE49-F238E27FC236}">
                <a16:creationId xmlns:a16="http://schemas.microsoft.com/office/drawing/2014/main" id="{6AB32F27-6830-BD47-BDDD-CEDE45B1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633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106" name="Rectangle 25">
            <a:extLst>
              <a:ext uri="{FF2B5EF4-FFF2-40B4-BE49-F238E27FC236}">
                <a16:creationId xmlns:a16="http://schemas.microsoft.com/office/drawing/2014/main" id="{97C8D14E-C714-9E4F-A910-C6A784B29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209800"/>
            <a:ext cx="3048000" cy="2819400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Kmart</a:t>
            </a:r>
            <a:r>
              <a:rPr lang="zh-TW" altLang="en-US" sz="2800" dirty="0"/>
              <a:t> </a:t>
            </a:r>
            <a:r>
              <a:rPr lang="en-US" altLang="zh-TW" sz="2800" dirty="0"/>
              <a:t>1970s</a:t>
            </a:r>
          </a:p>
          <a:p>
            <a:pPr eaLnBrk="1" hangingPunct="1"/>
            <a:r>
              <a:rPr lang="zh-TW" altLang="en-US" sz="2800" dirty="0"/>
              <a:t>解決了問題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多層的架構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dirty="0"/>
              <a:t>尚存問題</a:t>
            </a:r>
            <a:endParaRPr lang="en-US" altLang="zh-TW" sz="2800" dirty="0"/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庫存積壓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有時缺貨</a:t>
            </a:r>
          </a:p>
        </p:txBody>
      </p:sp>
    </p:spTree>
    <p:extLst>
      <p:ext uri="{BB962C8B-B14F-4D97-AF65-F5344CB8AC3E}">
        <p14:creationId xmlns:p14="http://schemas.microsoft.com/office/powerpoint/2010/main" val="1485078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頁尾版面配置區 3">
            <a:extLst>
              <a:ext uri="{FF2B5EF4-FFF2-40B4-BE49-F238E27FC236}">
                <a16:creationId xmlns:a16="http://schemas.microsoft.com/office/drawing/2014/main" id="{ED376929-5D66-1340-8FAB-13FF9991D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中央大學。范錚強</a:t>
            </a:r>
          </a:p>
        </p:txBody>
      </p:sp>
      <p:sp>
        <p:nvSpPr>
          <p:cNvPr id="48130" name="投影片編號版面配置區 4">
            <a:extLst>
              <a:ext uri="{FF2B5EF4-FFF2-40B4-BE49-F238E27FC236}">
                <a16:creationId xmlns:a16="http://schemas.microsoft.com/office/drawing/2014/main" id="{C448339B-E5BD-CD4F-97AD-90F624D74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CD4AFD-0FD3-8948-BBA0-E101F95326E2}" type="slidenum">
              <a:rPr lang="en-US" altLang="zh-TW" sz="1400" smtClean="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A2B0F75-E80A-4A48-8560-E46B83EAA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zh-TW" sz="3200"/>
              <a:t>Wal-Mart</a:t>
            </a:r>
            <a:r>
              <a:rPr lang="en-US" altLang="zh-TW" sz="3600"/>
              <a:t> </a:t>
            </a:r>
            <a:r>
              <a:rPr lang="zh-TW" altLang="en-US" sz="3600"/>
              <a:t>的 </a:t>
            </a:r>
            <a:r>
              <a:rPr lang="en-US" altLang="zh-TW" sz="3600"/>
              <a:t>CRP</a:t>
            </a:r>
            <a:br>
              <a:rPr lang="en-US" altLang="zh-TW" sz="3600"/>
            </a:br>
            <a:r>
              <a:rPr lang="en-US" altLang="zh-TW" sz="2800">
                <a:solidFill>
                  <a:schemeClr val="bg1"/>
                </a:solidFill>
              </a:rPr>
              <a:t>Continuous Replenishment Program</a:t>
            </a:r>
            <a:endParaRPr lang="en-US" altLang="zh-TW" sz="3200">
              <a:solidFill>
                <a:schemeClr val="bg1"/>
              </a:solidFill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DCF3F0E-29AB-5446-AFCB-163C38031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3495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總部</a:t>
            </a: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FB36E3DF-8D5B-D54D-8DC1-700EC1BC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3721100"/>
            <a:ext cx="1524000" cy="533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發貨中心</a:t>
            </a:r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id="{837016BD-FCDD-714C-9C3F-625636318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016500"/>
            <a:ext cx="14636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賣場</a:t>
            </a:r>
          </a:p>
        </p:txBody>
      </p:sp>
      <p:sp>
        <p:nvSpPr>
          <p:cNvPr id="48135" name="Line 6">
            <a:extLst>
              <a:ext uri="{FF2B5EF4-FFF2-40B4-BE49-F238E27FC236}">
                <a16:creationId xmlns:a16="http://schemas.microsoft.com/office/drawing/2014/main" id="{0C957A13-DD17-614D-B966-4E385FEE0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725" y="2882900"/>
            <a:ext cx="0" cy="8382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6" name="Line 7">
            <a:extLst>
              <a:ext uri="{FF2B5EF4-FFF2-40B4-BE49-F238E27FC236}">
                <a16:creationId xmlns:a16="http://schemas.microsoft.com/office/drawing/2014/main" id="{AD87C5D3-230B-BE4D-8389-5982AB054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87838"/>
            <a:ext cx="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7" name="Line 8">
            <a:extLst>
              <a:ext uri="{FF2B5EF4-FFF2-40B4-BE49-F238E27FC236}">
                <a16:creationId xmlns:a16="http://schemas.microsoft.com/office/drawing/2014/main" id="{D3661738-5726-2E4F-9F63-E6AF48B1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2959100"/>
            <a:ext cx="762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8" name="Text Box 9">
            <a:extLst>
              <a:ext uri="{FF2B5EF4-FFF2-40B4-BE49-F238E27FC236}">
                <a16:creationId xmlns:a16="http://schemas.microsoft.com/office/drawing/2014/main" id="{B7463910-D754-2D45-A9B2-DC378A44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17830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Times New Roman" panose="02020603050405020304" pitchFamily="18" charset="0"/>
              </a:rPr>
              <a:t>連續供貨</a:t>
            </a:r>
          </a:p>
        </p:txBody>
      </p:sp>
      <p:sp>
        <p:nvSpPr>
          <p:cNvPr id="48139" name="Rectangle 10">
            <a:extLst>
              <a:ext uri="{FF2B5EF4-FFF2-40B4-BE49-F238E27FC236}">
                <a16:creationId xmlns:a16="http://schemas.microsoft.com/office/drawing/2014/main" id="{70C4F3B8-C0CB-1844-86EE-EE13B6D7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2349500"/>
            <a:ext cx="1539875" cy="57626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供應商</a:t>
            </a:r>
          </a:p>
        </p:txBody>
      </p:sp>
      <p:sp>
        <p:nvSpPr>
          <p:cNvPr id="48140" name="Line 11">
            <a:extLst>
              <a:ext uri="{FF2B5EF4-FFF2-40B4-BE49-F238E27FC236}">
                <a16:creationId xmlns:a16="http://schemas.microsoft.com/office/drawing/2014/main" id="{8898609B-1518-074F-9462-212113AEF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654300"/>
            <a:ext cx="762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1" name="Text Box 12">
            <a:extLst>
              <a:ext uri="{FF2B5EF4-FFF2-40B4-BE49-F238E27FC236}">
                <a16:creationId xmlns:a16="http://schemas.microsoft.com/office/drawing/2014/main" id="{47DBE47F-79E2-0242-BD48-F84C63C9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5781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訂單</a:t>
            </a:r>
          </a:p>
        </p:txBody>
      </p:sp>
      <p:sp>
        <p:nvSpPr>
          <p:cNvPr id="48142" name="Line 13">
            <a:extLst>
              <a:ext uri="{FF2B5EF4-FFF2-40B4-BE49-F238E27FC236}">
                <a16:creationId xmlns:a16="http://schemas.microsoft.com/office/drawing/2014/main" id="{1F66D3F3-9A89-2C4E-9838-7C80158B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2959100"/>
            <a:ext cx="0" cy="2057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3" name="Text Box 14">
            <a:extLst>
              <a:ext uri="{FF2B5EF4-FFF2-40B4-BE49-F238E27FC236}">
                <a16:creationId xmlns:a16="http://schemas.microsoft.com/office/drawing/2014/main" id="{92624A44-44E6-E240-9042-37D80039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035300"/>
            <a:ext cx="38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售貨交易資訊</a:t>
            </a:r>
          </a:p>
        </p:txBody>
      </p:sp>
      <p:sp>
        <p:nvSpPr>
          <p:cNvPr id="48144" name="Text Box 15">
            <a:extLst>
              <a:ext uri="{FF2B5EF4-FFF2-40B4-BE49-F238E27FC236}">
                <a16:creationId xmlns:a16="http://schemas.microsoft.com/office/drawing/2014/main" id="{4826CDE2-ACBE-DE4D-8DCD-97B8C24B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1877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送貨</a:t>
            </a:r>
          </a:p>
        </p:txBody>
      </p:sp>
      <p:sp>
        <p:nvSpPr>
          <p:cNvPr id="48145" name="Text Box 16">
            <a:extLst>
              <a:ext uri="{FF2B5EF4-FFF2-40B4-BE49-F238E27FC236}">
                <a16:creationId xmlns:a16="http://schemas.microsoft.com/office/drawing/2014/main" id="{EED1C867-C771-AF4E-A810-10D2B3B6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2545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連續發貨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上架</a:t>
            </a:r>
          </a:p>
        </p:txBody>
      </p:sp>
      <p:sp>
        <p:nvSpPr>
          <p:cNvPr id="48146" name="Text Box 17">
            <a:extLst>
              <a:ext uri="{FF2B5EF4-FFF2-40B4-BE49-F238E27FC236}">
                <a16:creationId xmlns:a16="http://schemas.microsoft.com/office/drawing/2014/main" id="{F34A2770-6B11-6847-B747-5F15A93F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877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發貨指令</a:t>
            </a:r>
          </a:p>
        </p:txBody>
      </p:sp>
      <p:sp>
        <p:nvSpPr>
          <p:cNvPr id="48147" name="Line 18">
            <a:extLst>
              <a:ext uri="{FF2B5EF4-FFF2-40B4-BE49-F238E27FC236}">
                <a16:creationId xmlns:a16="http://schemas.microsoft.com/office/drawing/2014/main" id="{08338604-CBE8-3441-91CC-A87D4441C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454275"/>
            <a:ext cx="762000" cy="0"/>
          </a:xfrm>
          <a:prstGeom prst="line">
            <a:avLst/>
          </a:prstGeom>
          <a:noFill/>
          <a:ln w="19050">
            <a:solidFill>
              <a:srgbClr val="33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Text Box 19">
            <a:extLst>
              <a:ext uri="{FF2B5EF4-FFF2-40B4-BE49-F238E27FC236}">
                <a16:creationId xmlns:a16="http://schemas.microsoft.com/office/drawing/2014/main" id="{B2D4379A-56E5-474A-8523-FB8727CD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0447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33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議價</a:t>
            </a:r>
          </a:p>
        </p:txBody>
      </p:sp>
      <p:sp>
        <p:nvSpPr>
          <p:cNvPr id="48149" name="Rectangle 20">
            <a:extLst>
              <a:ext uri="{FF2B5EF4-FFF2-40B4-BE49-F238E27FC236}">
                <a16:creationId xmlns:a16="http://schemas.microsoft.com/office/drawing/2014/main" id="{50F8EE09-A146-6245-A03B-8174C069C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9875" y="3309938"/>
            <a:ext cx="3698875" cy="2855366"/>
          </a:xfrm>
        </p:spPr>
        <p:txBody>
          <a:bodyPr/>
          <a:lstStyle/>
          <a:p>
            <a:pPr eaLnBrk="1" hangingPunct="1"/>
            <a:r>
              <a:rPr lang="en-US" altLang="zh-TW" sz="2800" dirty="0" err="1"/>
              <a:t>WalMart</a:t>
            </a:r>
            <a:r>
              <a:rPr lang="zh-TW" altLang="en-US" sz="2800" dirty="0"/>
              <a:t> </a:t>
            </a:r>
            <a:r>
              <a:rPr lang="en-US" altLang="zh-TW" sz="2800" dirty="0"/>
              <a:t>1987</a:t>
            </a:r>
          </a:p>
          <a:p>
            <a:pPr eaLnBrk="1" hangingPunct="1"/>
            <a:r>
              <a:rPr lang="zh-TW" altLang="en-US" sz="2800" dirty="0"/>
              <a:t>機會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科技帶來的能見度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改變訂貨方式</a:t>
            </a:r>
          </a:p>
          <a:p>
            <a:pPr lvl="1" eaLnBrk="1" hangingPunct="1"/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削減存貨</a:t>
            </a:r>
          </a:p>
        </p:txBody>
      </p:sp>
    </p:spTree>
    <p:extLst>
      <p:ext uri="{BB962C8B-B14F-4D97-AF65-F5344CB8AC3E}">
        <p14:creationId xmlns:p14="http://schemas.microsoft.com/office/powerpoint/2010/main" val="303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頁尾版面配置區 3">
            <a:extLst>
              <a:ext uri="{FF2B5EF4-FFF2-40B4-BE49-F238E27FC236}">
                <a16:creationId xmlns:a16="http://schemas.microsoft.com/office/drawing/2014/main" id="{D94771A2-7F04-1145-A5B3-489F7388E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中央大學。范錚強</a:t>
            </a:r>
          </a:p>
        </p:txBody>
      </p:sp>
      <p:sp>
        <p:nvSpPr>
          <p:cNvPr id="50178" name="投影片編號版面配置區 4">
            <a:extLst>
              <a:ext uri="{FF2B5EF4-FFF2-40B4-BE49-F238E27FC236}">
                <a16:creationId xmlns:a16="http://schemas.microsoft.com/office/drawing/2014/main" id="{12FFF1A5-638F-EE41-8E0C-16341D7FC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2010601000101010101" pitchFamily="2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B9A307-2394-5A47-9C89-3ACB661D69BE}" type="slidenum">
              <a:rPr lang="en-US" altLang="zh-TW" sz="1400" smtClean="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TW" sz="1400">
              <a:solidFill>
                <a:srgbClr val="333399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223ADA-E8BE-2242-B694-FA29E0E29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Wal-Mart IT </a:t>
            </a:r>
            <a:r>
              <a:rPr lang="zh-TW" altLang="en-US"/>
              <a:t>應用的特點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9756295-AA63-BA41-A4EA-B560FF6C2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CRP</a:t>
            </a:r>
            <a:r>
              <a:rPr lang="zh-TW" altLang="en-US" sz="2800"/>
              <a:t>連續補貨系統幫助</a:t>
            </a:r>
            <a:r>
              <a:rPr lang="en-US" altLang="zh-TW" sz="2800"/>
              <a:t>Wal-Mart</a:t>
            </a:r>
            <a:r>
              <a:rPr lang="zh-TW" altLang="en-US" sz="2800"/>
              <a:t>將其前端的</a:t>
            </a:r>
            <a:r>
              <a:rPr lang="en-US" altLang="zh-TW" sz="2800"/>
              <a:t>POS</a:t>
            </a:r>
            <a:r>
              <a:rPr lang="zh-TW" altLang="en-US" sz="2800"/>
              <a:t>系統與總部即時性連線，並提供供應商充足的資訊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Cross-docking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碼頭邊接駁運貨（越庫作業）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貨架由供應廠商負責協同補貨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盡力提供該廠商必要的訊息，甚至包括所有競爭廠商的銷售金額，全面讓供應廠商自由競爭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完全去除庫存及物流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CPFR, RFID, …</a:t>
            </a:r>
          </a:p>
        </p:txBody>
      </p:sp>
    </p:spTree>
    <p:extLst>
      <p:ext uri="{BB962C8B-B14F-4D97-AF65-F5344CB8AC3E}">
        <p14:creationId xmlns:p14="http://schemas.microsoft.com/office/powerpoint/2010/main" val="3911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C3D36CB8-BA88-4D63-A5B2-08B6072966CD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25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zh-TW" sz="1400">
                <a:solidFill>
                  <a:srgbClr val="333399"/>
                </a:solidFill>
                <a:latin typeface="Times New Roman" charset="0"/>
                <a:ea typeface="新細明體" charset="0"/>
                <a:cs typeface="新細明體" charset="0"/>
              </a:rPr>
              <a:t>中央大學。范錚強</a:t>
            </a:r>
          </a:p>
        </p:txBody>
      </p:sp>
      <p:sp>
        <p:nvSpPr>
          <p:cNvPr id="26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fld id="{CAA064C4-8142-4D27-BF03-19F62D17C39D}" type="slidenum">
              <a:rPr lang="en-US" altLang="zh-TW" sz="1400">
                <a:solidFill>
                  <a:srgbClr val="333399"/>
                </a:solidFill>
              </a:rPr>
              <a:pPr algn="r"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什麼是供應鏈？</a:t>
            </a:r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4648200" y="39624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聯強</a:t>
            </a:r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6019800" y="4572000"/>
            <a:ext cx="838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>
                <a:latin typeface="Times New Roman" charset="0"/>
                <a:ea typeface="新細明體" charset="0"/>
                <a:cs typeface="新細明體" charset="0"/>
              </a:rPr>
              <a:t>Nova</a:t>
            </a:r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7543800" y="54102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顧客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3429000" y="3200400"/>
            <a:ext cx="838200" cy="685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華碩</a:t>
            </a:r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1981200" y="2057400"/>
            <a:ext cx="838200" cy="685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友達</a:t>
            </a: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1981200" y="29718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>
                <a:latin typeface="Times New Roman" charset="0"/>
                <a:ea typeface="新細明體" charset="0"/>
                <a:cs typeface="新細明體" charset="0"/>
              </a:rPr>
              <a:t>Intel</a:t>
            </a:r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1981200" y="3886200"/>
            <a:ext cx="8382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世平</a:t>
            </a: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609600" y="17526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>
                <a:latin typeface="Times New Roman" charset="0"/>
                <a:ea typeface="新細明體" charset="0"/>
                <a:cs typeface="新細明體" charset="0"/>
              </a:rPr>
              <a:t>TSMC</a:t>
            </a:r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609600" y="27432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華通</a:t>
            </a:r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684213" y="5445125"/>
            <a:ext cx="8382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國巨</a:t>
            </a:r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609600" y="36576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三星</a:t>
            </a:r>
          </a:p>
        </p:txBody>
      </p:sp>
      <p:sp>
        <p:nvSpPr>
          <p:cNvPr id="515086" name="Line 14"/>
          <p:cNvSpPr>
            <a:spLocks noChangeShapeType="1"/>
          </p:cNvSpPr>
          <p:nvPr/>
        </p:nvSpPr>
        <p:spPr bwMode="auto">
          <a:xfrm>
            <a:off x="1447800" y="213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87" name="Line 15"/>
          <p:cNvSpPr>
            <a:spLocks noChangeShapeType="1"/>
          </p:cNvSpPr>
          <p:nvPr/>
        </p:nvSpPr>
        <p:spPr bwMode="auto">
          <a:xfrm>
            <a:off x="1447800" y="2286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88" name="Line 16"/>
          <p:cNvSpPr>
            <a:spLocks noChangeShapeType="1"/>
          </p:cNvSpPr>
          <p:nvPr/>
        </p:nvSpPr>
        <p:spPr bwMode="auto">
          <a:xfrm>
            <a:off x="1447800" y="3124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89" name="Line 17"/>
          <p:cNvSpPr>
            <a:spLocks noChangeShapeType="1"/>
          </p:cNvSpPr>
          <p:nvPr/>
        </p:nvSpPr>
        <p:spPr bwMode="auto">
          <a:xfrm>
            <a:off x="1447800" y="4038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0" name="Line 18"/>
          <p:cNvSpPr>
            <a:spLocks noChangeShapeType="1"/>
          </p:cNvSpPr>
          <p:nvPr/>
        </p:nvSpPr>
        <p:spPr bwMode="auto">
          <a:xfrm>
            <a:off x="2819400" y="2438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1" name="Line 19"/>
          <p:cNvSpPr>
            <a:spLocks noChangeShapeType="1"/>
          </p:cNvSpPr>
          <p:nvPr/>
        </p:nvSpPr>
        <p:spPr bwMode="auto">
          <a:xfrm>
            <a:off x="28194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2" name="Line 20"/>
          <p:cNvSpPr>
            <a:spLocks noChangeShapeType="1"/>
          </p:cNvSpPr>
          <p:nvPr/>
        </p:nvSpPr>
        <p:spPr bwMode="auto">
          <a:xfrm flipV="1">
            <a:off x="2819400" y="3733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3" name="Line 21"/>
          <p:cNvSpPr>
            <a:spLocks noChangeShapeType="1"/>
          </p:cNvSpPr>
          <p:nvPr/>
        </p:nvSpPr>
        <p:spPr bwMode="auto">
          <a:xfrm flipV="1">
            <a:off x="1547813" y="3886200"/>
            <a:ext cx="2033587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4" name="Line 22"/>
          <p:cNvSpPr>
            <a:spLocks noChangeShapeType="1"/>
          </p:cNvSpPr>
          <p:nvPr/>
        </p:nvSpPr>
        <p:spPr bwMode="auto">
          <a:xfrm>
            <a:off x="4267200" y="3657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5" name="Line 23"/>
          <p:cNvSpPr>
            <a:spLocks noChangeShapeType="1"/>
          </p:cNvSpPr>
          <p:nvPr/>
        </p:nvSpPr>
        <p:spPr bwMode="auto">
          <a:xfrm>
            <a:off x="5562600" y="4495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5096" name="Line 24"/>
          <p:cNvSpPr>
            <a:spLocks noChangeShapeType="1"/>
          </p:cNvSpPr>
          <p:nvPr/>
        </p:nvSpPr>
        <p:spPr bwMode="auto">
          <a:xfrm>
            <a:off x="6858000" y="510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27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供應鍊中不同的角色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品牌商</a:t>
            </a:r>
            <a:endParaRPr lang="en-US" altLang="zh-TW" sz="2400" dirty="0"/>
          </a:p>
          <a:p>
            <a:pPr lvl="1"/>
            <a:r>
              <a:rPr lang="en-US" altLang="zh-TW" sz="2000" dirty="0"/>
              <a:t>OBM: Own brand Manufacturer</a:t>
            </a:r>
          </a:p>
          <a:p>
            <a:pPr lvl="1"/>
            <a:r>
              <a:rPr lang="zh-TW" altLang="en-US" sz="2000" dirty="0"/>
              <a:t>宏碁、華碩、蘋果</a:t>
            </a:r>
            <a:r>
              <a:rPr lang="en-US" altLang="zh-TW" sz="2000" dirty="0"/>
              <a:t>…</a:t>
            </a:r>
          </a:p>
          <a:p>
            <a:r>
              <a:rPr lang="zh-TW" altLang="en-US" sz="2400" dirty="0"/>
              <a:t>設計組裝商（代工設計生產）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ODM: Original Design and Manufacturing</a:t>
            </a:r>
          </a:p>
          <a:p>
            <a:pPr lvl="1"/>
            <a:r>
              <a:rPr lang="zh-TW" altLang="en-US" sz="2000" dirty="0"/>
              <a:t>緯創、仁寶、</a:t>
            </a:r>
            <a:r>
              <a:rPr lang="zh-TW" altLang="en-US" sz="2000"/>
              <a:t>廣達、和碩</a:t>
            </a:r>
            <a:r>
              <a:rPr lang="en-US" altLang="zh-TW" sz="2000"/>
              <a:t>…</a:t>
            </a:r>
            <a:endParaRPr lang="en-US" altLang="zh-TW" sz="2000" dirty="0"/>
          </a:p>
          <a:p>
            <a:r>
              <a:rPr lang="zh-TW" altLang="en-US" sz="2400" dirty="0"/>
              <a:t>組裝商（代工生產）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OEM: Original Equipment Manufacturer</a:t>
            </a:r>
          </a:p>
          <a:p>
            <a:pPr lvl="1"/>
            <a:r>
              <a:rPr lang="zh-TW" altLang="en-US" sz="2000" dirty="0"/>
              <a:t>鴻海、寶成、復盛</a:t>
            </a:r>
            <a:r>
              <a:rPr lang="en-US" altLang="zh-TW" sz="2000" dirty="0"/>
              <a:t>…</a:t>
            </a:r>
          </a:p>
          <a:p>
            <a:pPr lvl="1"/>
            <a:r>
              <a:rPr lang="zh-TW" altLang="en-US" sz="2000" dirty="0"/>
              <a:t>電子產品 </a:t>
            </a:r>
            <a:r>
              <a:rPr lang="en-US" altLang="zh-TW" sz="2000" dirty="0"/>
              <a:t>EMS: Electronic Manufacturing Service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327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 flipH="1">
          <a:off x="6905625" y="1600200"/>
          <a:ext cx="8556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37" name="Clip" r:id="rId4" imgW="2384981" imgH="2369899" progId="MS_ClipArt_Gallery.2">
                  <p:embed/>
                </p:oleObj>
              </mc:Choice>
              <mc:Fallback>
                <p:oleObj name="Clip" r:id="rId4" imgW="2384981" imgH="236989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905625" y="1600200"/>
                        <a:ext cx="8556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6907213" y="5011738"/>
          <a:ext cx="854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38" name="Clip" r:id="rId6" imgW="1157748" imgH="744794" progId="MS_ClipArt_Gallery.2">
                  <p:embed/>
                </p:oleObj>
              </mc:Choice>
              <mc:Fallback>
                <p:oleObj name="Clip" r:id="rId6" imgW="1157748" imgH="74479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5011738"/>
                        <a:ext cx="8540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4" descr="ad0032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008438"/>
            <a:ext cx="9223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obje1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543425"/>
            <a:ext cx="8366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omml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863850"/>
            <a:ext cx="1119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425700"/>
            <a:ext cx="987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365625"/>
            <a:ext cx="9890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6" name="Rectangle 9"/>
          <p:cNvGraphicFramePr>
            <a:graphicFrameLocks noChangeAspect="1"/>
          </p:cNvGraphicFramePr>
          <p:nvPr/>
        </p:nvGraphicFramePr>
        <p:xfrm>
          <a:off x="3152775" y="2470150"/>
          <a:ext cx="39528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39" name="Clip" r:id="rId12" imgW="0" imgH="0" progId="MS_ClipArt_Gallery.2">
                  <p:embed/>
                </p:oleObj>
              </mc:Choice>
              <mc:Fallback>
                <p:oleObj name="Clip" r:id="rId12" imgW="0" imgH="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2470150"/>
                        <a:ext cx="3952875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7" name="Picture 10" descr="indus09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473450"/>
            <a:ext cx="836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075" name="Line 11"/>
          <p:cNvSpPr>
            <a:spLocks noChangeAspect="1" noChangeShapeType="1"/>
          </p:cNvSpPr>
          <p:nvPr/>
        </p:nvSpPr>
        <p:spPr bwMode="auto">
          <a:xfrm flipV="1">
            <a:off x="3152775" y="4543425"/>
            <a:ext cx="5921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76" name="Line 12"/>
          <p:cNvSpPr>
            <a:spLocks noChangeAspect="1" noChangeShapeType="1"/>
          </p:cNvSpPr>
          <p:nvPr/>
        </p:nvSpPr>
        <p:spPr bwMode="auto">
          <a:xfrm>
            <a:off x="3241675" y="3776663"/>
            <a:ext cx="503238" cy="766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77" name="Line 13"/>
          <p:cNvSpPr>
            <a:spLocks noChangeAspect="1" noChangeShapeType="1"/>
          </p:cNvSpPr>
          <p:nvPr/>
        </p:nvSpPr>
        <p:spPr bwMode="auto">
          <a:xfrm>
            <a:off x="3284538" y="2470150"/>
            <a:ext cx="460375" cy="20732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78" name="Freeform 14"/>
          <p:cNvSpPr>
            <a:spLocks noChangeAspect="1"/>
          </p:cNvSpPr>
          <p:nvPr/>
        </p:nvSpPr>
        <p:spPr bwMode="auto">
          <a:xfrm>
            <a:off x="3276600" y="2452688"/>
            <a:ext cx="831850" cy="850900"/>
          </a:xfrm>
          <a:custGeom>
            <a:avLst/>
            <a:gdLst>
              <a:gd name="T0" fmla="*/ 0 w 606"/>
              <a:gd name="T1" fmla="*/ 0 h 610"/>
              <a:gd name="T2" fmla="*/ 831850 w 606"/>
              <a:gd name="T3" fmla="*/ 850900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6" h="610">
                <a:moveTo>
                  <a:pt x="0" y="0"/>
                </a:moveTo>
                <a:lnTo>
                  <a:pt x="606" y="61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079" name="Freeform 15"/>
          <p:cNvSpPr>
            <a:spLocks noChangeAspect="1"/>
          </p:cNvSpPr>
          <p:nvPr/>
        </p:nvSpPr>
        <p:spPr bwMode="auto">
          <a:xfrm>
            <a:off x="3241675" y="3540125"/>
            <a:ext cx="792163" cy="236538"/>
          </a:xfrm>
          <a:custGeom>
            <a:avLst/>
            <a:gdLst>
              <a:gd name="T0" fmla="*/ 0 w 577"/>
              <a:gd name="T1" fmla="*/ 236538 h 170"/>
              <a:gd name="T2" fmla="*/ 792163 w 577"/>
              <a:gd name="T3" fmla="*/ 0 h 1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" h="170">
                <a:moveTo>
                  <a:pt x="0" y="170"/>
                </a:moveTo>
                <a:lnTo>
                  <a:pt x="577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080" name="Line 16"/>
          <p:cNvSpPr>
            <a:spLocks noChangeAspect="1" noChangeShapeType="1"/>
          </p:cNvSpPr>
          <p:nvPr/>
        </p:nvSpPr>
        <p:spPr bwMode="auto">
          <a:xfrm flipV="1">
            <a:off x="3152775" y="3540125"/>
            <a:ext cx="881063" cy="14716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1" name="Line 17"/>
          <p:cNvSpPr>
            <a:spLocks noChangeAspect="1" noChangeShapeType="1"/>
          </p:cNvSpPr>
          <p:nvPr/>
        </p:nvSpPr>
        <p:spPr bwMode="auto">
          <a:xfrm flipV="1">
            <a:off x="3276600" y="2068513"/>
            <a:ext cx="3630613" cy="384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2" name="Line 18"/>
          <p:cNvSpPr>
            <a:spLocks noChangeAspect="1" noChangeShapeType="1"/>
          </p:cNvSpPr>
          <p:nvPr/>
        </p:nvSpPr>
        <p:spPr bwMode="auto">
          <a:xfrm>
            <a:off x="3284538" y="2462213"/>
            <a:ext cx="2206625" cy="1314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3" name="Freeform 19"/>
          <p:cNvSpPr>
            <a:spLocks noChangeAspect="1"/>
          </p:cNvSpPr>
          <p:nvPr/>
        </p:nvSpPr>
        <p:spPr bwMode="auto">
          <a:xfrm>
            <a:off x="4454525" y="3565525"/>
            <a:ext cx="971550" cy="476250"/>
          </a:xfrm>
          <a:custGeom>
            <a:avLst/>
            <a:gdLst>
              <a:gd name="T0" fmla="*/ 0 w 708"/>
              <a:gd name="T1" fmla="*/ 0 h 342"/>
              <a:gd name="T2" fmla="*/ 971550 w 708"/>
              <a:gd name="T3" fmla="*/ 476250 h 3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08" h="342">
                <a:moveTo>
                  <a:pt x="0" y="0"/>
                </a:moveTo>
                <a:lnTo>
                  <a:pt x="708" y="34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084" name="Line 20"/>
          <p:cNvSpPr>
            <a:spLocks noChangeAspect="1" noChangeShapeType="1"/>
          </p:cNvSpPr>
          <p:nvPr/>
        </p:nvSpPr>
        <p:spPr bwMode="auto">
          <a:xfrm flipV="1">
            <a:off x="4733925" y="2863850"/>
            <a:ext cx="757238" cy="16795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5" name="Line 21"/>
          <p:cNvSpPr>
            <a:spLocks noChangeAspect="1" noChangeShapeType="1"/>
          </p:cNvSpPr>
          <p:nvPr/>
        </p:nvSpPr>
        <p:spPr bwMode="auto">
          <a:xfrm flipV="1">
            <a:off x="4454525" y="2863850"/>
            <a:ext cx="1036638" cy="701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6" name="Line 22"/>
          <p:cNvSpPr>
            <a:spLocks noChangeAspect="1" noChangeShapeType="1"/>
          </p:cNvSpPr>
          <p:nvPr/>
        </p:nvSpPr>
        <p:spPr bwMode="auto">
          <a:xfrm>
            <a:off x="4733925" y="4543425"/>
            <a:ext cx="7572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7" name="Line 23"/>
          <p:cNvSpPr>
            <a:spLocks noChangeAspect="1" noChangeShapeType="1"/>
          </p:cNvSpPr>
          <p:nvPr/>
        </p:nvSpPr>
        <p:spPr bwMode="auto">
          <a:xfrm>
            <a:off x="4454525" y="3565525"/>
            <a:ext cx="1036638" cy="14462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88" name="Freeform 24"/>
          <p:cNvSpPr>
            <a:spLocks noChangeAspect="1"/>
          </p:cNvSpPr>
          <p:nvPr/>
        </p:nvSpPr>
        <p:spPr bwMode="auto">
          <a:xfrm>
            <a:off x="5821363" y="5254625"/>
            <a:ext cx="1085850" cy="158750"/>
          </a:xfrm>
          <a:custGeom>
            <a:avLst/>
            <a:gdLst>
              <a:gd name="T0" fmla="*/ 0 w 792"/>
              <a:gd name="T1" fmla="*/ 0 h 114"/>
              <a:gd name="T2" fmla="*/ 1085850 w 792"/>
              <a:gd name="T3" fmla="*/ 15875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14">
                <a:moveTo>
                  <a:pt x="0" y="0"/>
                </a:moveTo>
                <a:lnTo>
                  <a:pt x="792" y="11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089" name="Line 25"/>
          <p:cNvSpPr>
            <a:spLocks noChangeAspect="1" noChangeShapeType="1"/>
          </p:cNvSpPr>
          <p:nvPr/>
        </p:nvSpPr>
        <p:spPr bwMode="auto">
          <a:xfrm flipV="1">
            <a:off x="5821363" y="4543425"/>
            <a:ext cx="1085850" cy="711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0" name="Line 26"/>
          <p:cNvSpPr>
            <a:spLocks noChangeAspect="1" noChangeShapeType="1"/>
          </p:cNvSpPr>
          <p:nvPr/>
        </p:nvSpPr>
        <p:spPr bwMode="auto">
          <a:xfrm flipV="1">
            <a:off x="5754688" y="3473450"/>
            <a:ext cx="1614487" cy="1538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1" name="Line 27"/>
          <p:cNvSpPr>
            <a:spLocks noChangeAspect="1" noChangeShapeType="1"/>
          </p:cNvSpPr>
          <p:nvPr/>
        </p:nvSpPr>
        <p:spPr bwMode="auto">
          <a:xfrm flipV="1">
            <a:off x="5754688" y="2257425"/>
            <a:ext cx="1350962" cy="275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2" name="Freeform 28"/>
          <p:cNvSpPr>
            <a:spLocks noChangeAspect="1"/>
          </p:cNvSpPr>
          <p:nvPr/>
        </p:nvSpPr>
        <p:spPr bwMode="auto">
          <a:xfrm>
            <a:off x="6116638" y="2670175"/>
            <a:ext cx="708025" cy="434975"/>
          </a:xfrm>
          <a:custGeom>
            <a:avLst/>
            <a:gdLst>
              <a:gd name="T0" fmla="*/ 0 w 516"/>
              <a:gd name="T1" fmla="*/ 0 h 312"/>
              <a:gd name="T2" fmla="*/ 708025 w 516"/>
              <a:gd name="T3" fmla="*/ 434975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" h="312">
                <a:moveTo>
                  <a:pt x="0" y="0"/>
                </a:moveTo>
                <a:lnTo>
                  <a:pt x="516" y="31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093" name="Line 29"/>
          <p:cNvSpPr>
            <a:spLocks noChangeAspect="1" noChangeShapeType="1"/>
          </p:cNvSpPr>
          <p:nvPr/>
        </p:nvSpPr>
        <p:spPr bwMode="auto">
          <a:xfrm flipV="1">
            <a:off x="5821363" y="3473450"/>
            <a:ext cx="95250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4" name="Line 30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1695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5" name="Line 31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2743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6" name="Line 32"/>
          <p:cNvSpPr>
            <a:spLocks noChangeAspect="1" noChangeShapeType="1"/>
          </p:cNvSpPr>
          <p:nvPr/>
        </p:nvSpPr>
        <p:spPr bwMode="auto">
          <a:xfrm flipH="1">
            <a:off x="5754688" y="2257425"/>
            <a:ext cx="1350962" cy="1519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7" name="Line 33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4937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8" name="Line 34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13636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099" name="Text Box 35"/>
          <p:cNvSpPr txBox="1">
            <a:spLocks noChangeArrowheads="1"/>
          </p:cNvSpPr>
          <p:nvPr/>
        </p:nvSpPr>
        <p:spPr bwMode="auto">
          <a:xfrm>
            <a:off x="9906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zh-TW" altLang="en-US" sz="1800" b="1">
                <a:solidFill>
                  <a:srgbClr val="333399"/>
                </a:solidFill>
                <a:latin typeface="Garamond" charset="0"/>
                <a:ea typeface="新細明體" charset="0"/>
                <a:cs typeface="新細明體" charset="0"/>
              </a:rPr>
              <a:t>供應</a:t>
            </a:r>
          </a:p>
        </p:txBody>
      </p:sp>
      <p:sp>
        <p:nvSpPr>
          <p:cNvPr id="728100" name="Line 36"/>
          <p:cNvSpPr>
            <a:spLocks noChangeShapeType="1"/>
          </p:cNvSpPr>
          <p:nvPr/>
        </p:nvSpPr>
        <p:spPr bwMode="auto">
          <a:xfrm>
            <a:off x="1066800" y="4038600"/>
            <a:ext cx="685800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01" name="Text Box 37"/>
          <p:cNvSpPr txBox="1">
            <a:spLocks noChangeArrowheads="1"/>
          </p:cNvSpPr>
          <p:nvPr/>
        </p:nvSpPr>
        <p:spPr bwMode="auto">
          <a:xfrm>
            <a:off x="2209800" y="914400"/>
            <a:ext cx="1023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latin typeface="Garamond" charset="0"/>
                <a:ea typeface="標楷體" charset="0"/>
              </a:rPr>
              <a:t>源頭：</a:t>
            </a:r>
            <a:endParaRPr kumimoji="0" lang="en-US" altLang="zh-TW" sz="1800">
              <a:latin typeface="Garamond" charset="0"/>
              <a:ea typeface="標楷體" charset="0"/>
            </a:endParaRPr>
          </a:p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供應商</a:t>
            </a:r>
            <a:endParaRPr kumimoji="0" lang="en-US" altLang="zh-TW" sz="1800">
              <a:solidFill>
                <a:srgbClr val="CC0000"/>
              </a:solidFill>
              <a:latin typeface="Garamond" charset="0"/>
              <a:ea typeface="新細明體" charset="0"/>
              <a:cs typeface="新細明體" charset="0"/>
            </a:endParaRPr>
          </a:p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工廠</a:t>
            </a:r>
            <a:endParaRPr kumimoji="0" lang="en-US" altLang="zh-TW" sz="1800">
              <a:solidFill>
                <a:srgbClr val="CC0000"/>
              </a:solidFill>
              <a:latin typeface="Garamond" charset="0"/>
              <a:ea typeface="新細明體" charset="0"/>
              <a:cs typeface="新細明體" charset="0"/>
            </a:endParaRPr>
          </a:p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碼頭</a:t>
            </a:r>
          </a:p>
        </p:txBody>
      </p:sp>
      <p:sp>
        <p:nvSpPr>
          <p:cNvPr id="728102" name="Text Box 38"/>
          <p:cNvSpPr txBox="1">
            <a:spLocks noChangeArrowheads="1"/>
          </p:cNvSpPr>
          <p:nvPr/>
        </p:nvSpPr>
        <p:spPr bwMode="auto">
          <a:xfrm>
            <a:off x="35052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區域性倉庫</a:t>
            </a:r>
          </a:p>
        </p:txBody>
      </p:sp>
      <p:sp>
        <p:nvSpPr>
          <p:cNvPr id="728103" name="Text Box 39"/>
          <p:cNvSpPr txBox="1">
            <a:spLocks noChangeArrowheads="1"/>
          </p:cNvSpPr>
          <p:nvPr/>
        </p:nvSpPr>
        <p:spPr bwMode="auto">
          <a:xfrm>
            <a:off x="6858000" y="8382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latin typeface="Garamond" charset="0"/>
                <a:ea typeface="標楷體" charset="0"/>
              </a:rPr>
              <a:t>需求點：</a:t>
            </a:r>
            <a:endParaRPr kumimoji="0" lang="en-US" altLang="zh-TW" sz="1800">
              <a:latin typeface="Garamond" charset="0"/>
              <a:ea typeface="標楷體" charset="0"/>
            </a:endParaRPr>
          </a:p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顧客</a:t>
            </a:r>
          </a:p>
        </p:txBody>
      </p:sp>
      <p:sp>
        <p:nvSpPr>
          <p:cNvPr id="728104" name="Text Box 40"/>
          <p:cNvSpPr txBox="1">
            <a:spLocks noChangeArrowheads="1"/>
          </p:cNvSpPr>
          <p:nvPr/>
        </p:nvSpPr>
        <p:spPr bwMode="auto">
          <a:xfrm>
            <a:off x="2133600" y="5867400"/>
            <a:ext cx="110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0" hangingPunct="0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生產與</a:t>
            </a:r>
            <a:endParaRPr kumimoji="0" lang="en-US" altLang="zh-TW" sz="1800">
              <a:solidFill>
                <a:schemeClr val="folHlink"/>
              </a:solidFill>
              <a:latin typeface="Garamond" panose="02020404030301010803" pitchFamily="18" charset="0"/>
            </a:endParaRPr>
          </a:p>
          <a:p>
            <a:pPr algn="ctr" eaLnBrk="0" hangingPunct="0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採購成本</a:t>
            </a:r>
          </a:p>
        </p:txBody>
      </p:sp>
      <p:sp>
        <p:nvSpPr>
          <p:cNvPr id="728105" name="Line 41"/>
          <p:cNvSpPr>
            <a:spLocks noChangeShapeType="1"/>
          </p:cNvSpPr>
          <p:nvPr/>
        </p:nvSpPr>
        <p:spPr bwMode="auto">
          <a:xfrm flipV="1">
            <a:off x="2667000" y="5486400"/>
            <a:ext cx="0" cy="29845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06" name="Text Box 42"/>
          <p:cNvSpPr txBox="1">
            <a:spLocks noChangeArrowheads="1"/>
          </p:cNvSpPr>
          <p:nvPr/>
        </p:nvSpPr>
        <p:spPr bwMode="auto">
          <a:xfrm>
            <a:off x="3810000" y="5181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倉儲成本</a:t>
            </a:r>
          </a:p>
        </p:txBody>
      </p:sp>
      <p:sp>
        <p:nvSpPr>
          <p:cNvPr id="728107" name="Freeform 43"/>
          <p:cNvSpPr>
            <a:spLocks/>
          </p:cNvSpPr>
          <p:nvPr/>
        </p:nvSpPr>
        <p:spPr bwMode="auto">
          <a:xfrm>
            <a:off x="4191000" y="4876800"/>
            <a:ext cx="1588" cy="228600"/>
          </a:xfrm>
          <a:custGeom>
            <a:avLst/>
            <a:gdLst>
              <a:gd name="T0" fmla="*/ 0 w 1"/>
              <a:gd name="T1" fmla="*/ 228600 h 144"/>
              <a:gd name="T2" fmla="*/ 0 w 1"/>
              <a:gd name="T3" fmla="*/ 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44">
                <a:moveTo>
                  <a:pt x="0" y="144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108" name="Freeform 44"/>
          <p:cNvSpPr>
            <a:spLocks/>
          </p:cNvSpPr>
          <p:nvPr/>
        </p:nvSpPr>
        <p:spPr bwMode="auto">
          <a:xfrm>
            <a:off x="3408363" y="6173788"/>
            <a:ext cx="182562" cy="7937"/>
          </a:xfrm>
          <a:custGeom>
            <a:avLst/>
            <a:gdLst>
              <a:gd name="T0" fmla="*/ 182562 w 115"/>
              <a:gd name="T1" fmla="*/ 7937 h 5"/>
              <a:gd name="T2" fmla="*/ 0 w 11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" h="5">
                <a:moveTo>
                  <a:pt x="115" y="5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8109" name="Line 45"/>
          <p:cNvSpPr>
            <a:spLocks noChangeShapeType="1"/>
          </p:cNvSpPr>
          <p:nvPr/>
        </p:nvSpPr>
        <p:spPr bwMode="auto">
          <a:xfrm flipV="1">
            <a:off x="3408363" y="5254625"/>
            <a:ext cx="0" cy="917575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10" name="Line 46"/>
          <p:cNvSpPr>
            <a:spLocks noChangeShapeType="1"/>
          </p:cNvSpPr>
          <p:nvPr/>
        </p:nvSpPr>
        <p:spPr bwMode="auto">
          <a:xfrm>
            <a:off x="4953000" y="6181725"/>
            <a:ext cx="176213" cy="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11" name="Line 47"/>
          <p:cNvSpPr>
            <a:spLocks noChangeShapeType="1"/>
          </p:cNvSpPr>
          <p:nvPr/>
        </p:nvSpPr>
        <p:spPr bwMode="auto">
          <a:xfrm flipV="1">
            <a:off x="5129213" y="5251450"/>
            <a:ext cx="0" cy="92075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12" name="Line 48"/>
          <p:cNvSpPr>
            <a:spLocks noChangeShapeType="1"/>
          </p:cNvSpPr>
          <p:nvPr/>
        </p:nvSpPr>
        <p:spPr bwMode="auto">
          <a:xfrm flipV="1">
            <a:off x="5638800" y="5486400"/>
            <a:ext cx="0" cy="8382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28113" name="Text Box 49"/>
          <p:cNvSpPr txBox="1">
            <a:spLocks noChangeArrowheads="1"/>
          </p:cNvSpPr>
          <p:nvPr/>
        </p:nvSpPr>
        <p:spPr bwMode="auto">
          <a:xfrm>
            <a:off x="62484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solidFill>
                  <a:srgbClr val="CC0099"/>
                </a:solidFill>
                <a:latin typeface="Garamond" charset="0"/>
                <a:ea typeface="新細明體" charset="0"/>
                <a:cs typeface="新細明體" charset="0"/>
              </a:rPr>
              <a:t>運輸成本</a:t>
            </a:r>
          </a:p>
        </p:txBody>
      </p:sp>
      <p:sp>
        <p:nvSpPr>
          <p:cNvPr id="728114" name="Line 50"/>
          <p:cNvSpPr>
            <a:spLocks noChangeShapeType="1"/>
          </p:cNvSpPr>
          <p:nvPr/>
        </p:nvSpPr>
        <p:spPr bwMode="auto">
          <a:xfrm flipV="1">
            <a:off x="6454775" y="5486400"/>
            <a:ext cx="0" cy="38100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graphicFrame>
        <p:nvGraphicFramePr>
          <p:cNvPr id="22578" name="Object 51"/>
          <p:cNvGraphicFramePr>
            <a:graphicFrameLocks noChangeAspect="1"/>
          </p:cNvGraphicFramePr>
          <p:nvPr/>
        </p:nvGraphicFramePr>
        <p:xfrm>
          <a:off x="5105400" y="49530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40" name="Clip" r:id="rId14" imgW="5278138" imgH="2430807" progId="MS_ClipArt_Gallery.2">
                  <p:embed/>
                </p:oleObj>
              </mc:Choice>
              <mc:Fallback>
                <p:oleObj name="Clip" r:id="rId14" imgW="5278138" imgH="24308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9" name="Object 52"/>
          <p:cNvGraphicFramePr>
            <a:graphicFrameLocks noChangeAspect="1"/>
          </p:cNvGraphicFramePr>
          <p:nvPr/>
        </p:nvGraphicFramePr>
        <p:xfrm>
          <a:off x="5181600" y="3733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41" name="Clip" r:id="rId16" imgW="5278138" imgH="2430807" progId="MS_ClipArt_Gallery.2">
                  <p:embed/>
                </p:oleObj>
              </mc:Choice>
              <mc:Fallback>
                <p:oleObj name="Clip" r:id="rId16" imgW="5278138" imgH="24308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0" name="Object 53"/>
          <p:cNvGraphicFramePr>
            <a:graphicFrameLocks noChangeAspect="1"/>
          </p:cNvGraphicFramePr>
          <p:nvPr/>
        </p:nvGraphicFramePr>
        <p:xfrm>
          <a:off x="3886200" y="3352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42" name="Clip" r:id="rId17" imgW="5278138" imgH="2430807" progId="MS_ClipArt_Gallery.2">
                  <p:embed/>
                </p:oleObj>
              </mc:Choice>
              <mc:Fallback>
                <p:oleObj name="Clip" r:id="rId17" imgW="5278138" imgH="24308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8118" name="Picture 54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7620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8119" name="Text Box 55"/>
          <p:cNvSpPr txBox="1">
            <a:spLocks noChangeArrowheads="1"/>
          </p:cNvSpPr>
          <p:nvPr/>
        </p:nvSpPr>
        <p:spPr bwMode="auto">
          <a:xfrm>
            <a:off x="51054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地方性倉庫</a:t>
            </a:r>
          </a:p>
        </p:txBody>
      </p:sp>
      <p:sp>
        <p:nvSpPr>
          <p:cNvPr id="728120" name="Text Box 56"/>
          <p:cNvSpPr txBox="1">
            <a:spLocks noChangeArrowheads="1"/>
          </p:cNvSpPr>
          <p:nvPr/>
        </p:nvSpPr>
        <p:spPr bwMode="auto">
          <a:xfrm>
            <a:off x="5029200" y="6324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solidFill>
                  <a:srgbClr val="CC0000"/>
                </a:solidFill>
                <a:latin typeface="Garamond" charset="0"/>
                <a:ea typeface="新細明體" charset="0"/>
                <a:cs typeface="新細明體" charset="0"/>
              </a:rPr>
              <a:t>倉儲成本</a:t>
            </a:r>
          </a:p>
        </p:txBody>
      </p:sp>
      <p:sp>
        <p:nvSpPr>
          <p:cNvPr id="728121" name="Text Box 57"/>
          <p:cNvSpPr txBox="1">
            <a:spLocks noChangeArrowheads="1"/>
          </p:cNvSpPr>
          <p:nvPr/>
        </p:nvSpPr>
        <p:spPr bwMode="auto">
          <a:xfrm>
            <a:off x="36576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1800">
                <a:solidFill>
                  <a:srgbClr val="CC0099"/>
                </a:solidFill>
                <a:latin typeface="Garamond" charset="0"/>
                <a:ea typeface="新細明體" charset="0"/>
                <a:cs typeface="新細明體" charset="0"/>
              </a:rPr>
              <a:t>運輸成本</a:t>
            </a:r>
          </a:p>
        </p:txBody>
      </p:sp>
      <p:sp>
        <p:nvSpPr>
          <p:cNvPr id="72812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4953000" cy="381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333399"/>
                </a:solidFill>
              </a:rPr>
              <a:t>供應鏈實體物流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564A5-C34B-49D2-9222-6631A46CA9F2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07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B60BDBB-8980-4CB8-9A68-962D95D63CB8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供應鍊的兩層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價值鍊：</a:t>
            </a:r>
            <a:r>
              <a:rPr lang="en-US" altLang="zh-TW" sz="2800"/>
              <a:t>Value generating</a:t>
            </a: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上下游供應商</a:t>
            </a: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zh-TW" altLang="en-US" sz="2800"/>
              <a:t>實體物流</a:t>
            </a:r>
            <a:endParaRPr lang="en-US" altLang="zh-TW" sz="2800"/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確保供應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交通運輸、倉儲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國際貿易手續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買賣雙方自行負責？委外由第三方進行？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2"/>
            <a:r>
              <a:rPr lang="en-US" altLang="zh-TW" sz="2000">
                <a:ea typeface="新細明體" panose="02020500000000000000" pitchFamily="18" charset="-120"/>
              </a:rPr>
              <a:t>LSP: Logistics Service Provider</a:t>
            </a:r>
          </a:p>
          <a:p>
            <a:pPr lvl="2"/>
            <a:r>
              <a:rPr lang="en-US" altLang="zh-TW" sz="2000">
                <a:ea typeface="新細明體" panose="02020500000000000000" pitchFamily="18" charset="-120"/>
              </a:rPr>
              <a:t>3PL: 3rd Party Logistics</a:t>
            </a:r>
          </a:p>
          <a:p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81793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B2B </a:t>
            </a:r>
            <a:r>
              <a:rPr lang="zh-TW" altLang="en-US" dirty="0" smtClean="0"/>
              <a:t>市場規模和成長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077200" cy="4219432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04582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184A637-6297-457F-A5A8-65A5BE7D6CEB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長鞭效應</a:t>
            </a:r>
            <a:r>
              <a:rPr lang="en-US" altLang="zh-TW" dirty="0"/>
              <a:t> The Bullwhip Effect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2743200" y="2590800"/>
            <a:ext cx="1066800" cy="1981200"/>
            <a:chOff x="864" y="1728"/>
            <a:chExt cx="1872" cy="1824"/>
          </a:xfrm>
        </p:grpSpPr>
        <p:grpSp>
          <p:nvGrpSpPr>
            <p:cNvPr id="39956" name="Group 4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374789" name="弧線 5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790" name="弧線 6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57" name="Group 7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374792" name="弧線 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793" name="弧線 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58" name="Group 10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374795" name="弧線 1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796" name="弧線 1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59" name="Group 13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374798" name="弧線 1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799" name="弧線 1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39941" name="Group 16"/>
          <p:cNvGrpSpPr>
            <a:grpSpLocks/>
          </p:cNvGrpSpPr>
          <p:nvPr/>
        </p:nvGrpSpPr>
        <p:grpSpPr bwMode="auto">
          <a:xfrm>
            <a:off x="3810000" y="1371600"/>
            <a:ext cx="2438400" cy="5029200"/>
            <a:chOff x="864" y="1728"/>
            <a:chExt cx="1872" cy="1824"/>
          </a:xfrm>
        </p:grpSpPr>
        <p:grpSp>
          <p:nvGrpSpPr>
            <p:cNvPr id="39944" name="Group 17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374802" name="弧線 1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803" name="弧線 1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45" name="Group 20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374805" name="弧線 2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806" name="弧線 2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46" name="Group 23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374808" name="弧線 2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809" name="弧線 2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9947" name="Group 26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374811" name="弧線 27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193 w 21600"/>
                  <a:gd name="T3" fmla="*/ 399 h 22456"/>
                  <a:gd name="T4" fmla="*/ 0 w 21600"/>
                  <a:gd name="T5" fmla="*/ 384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4812" name="弧線 28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192 w 22191"/>
                  <a:gd name="T3" fmla="*/ 394 h 21600"/>
                  <a:gd name="T4" fmla="*/ 5 w 22191"/>
                  <a:gd name="T5" fmla="*/ 39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-1"/>
                    </a:cubicBezTo>
                    <a:cubicBezTo>
                      <a:pt x="12520" y="-1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374813" name="Line 29"/>
          <p:cNvSpPr>
            <a:spLocks noChangeShapeType="1"/>
          </p:cNvSpPr>
          <p:nvPr/>
        </p:nvSpPr>
        <p:spPr bwMode="auto">
          <a:xfrm>
            <a:off x="9144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4814" name="Text Box 30"/>
          <p:cNvSpPr txBox="1">
            <a:spLocks noChangeArrowheads="1"/>
          </p:cNvSpPr>
          <p:nvPr/>
        </p:nvSpPr>
        <p:spPr bwMode="auto">
          <a:xfrm>
            <a:off x="762000" y="37353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傳播方向</a:t>
            </a:r>
          </a:p>
        </p:txBody>
      </p:sp>
    </p:spTree>
    <p:extLst>
      <p:ext uri="{BB962C8B-B14F-4D97-AF65-F5344CB8AC3E}">
        <p14:creationId xmlns:p14="http://schemas.microsoft.com/office/powerpoint/2010/main" val="171466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90E53EF2-B420-434A-90E9-F6C1B4E2C503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b="1" dirty="0"/>
              <a:t>長鞭效應和供應鏈動態</a:t>
            </a:r>
            <a:endParaRPr lang="zh-TW" altLang="en-US" dirty="0"/>
          </a:p>
        </p:txBody>
      </p:sp>
      <p:sp>
        <p:nvSpPr>
          <p:cNvPr id="375811" name="Freeform 3"/>
          <p:cNvSpPr>
            <a:spLocks/>
          </p:cNvSpPr>
          <p:nvPr/>
        </p:nvSpPr>
        <p:spPr bwMode="auto">
          <a:xfrm>
            <a:off x="533400" y="1600200"/>
            <a:ext cx="7316788" cy="4246563"/>
          </a:xfrm>
          <a:custGeom>
            <a:avLst/>
            <a:gdLst>
              <a:gd name="T0" fmla="*/ 0 w 4873"/>
              <a:gd name="T1" fmla="*/ 0 h 2828"/>
              <a:gd name="T2" fmla="*/ 0 w 4873"/>
              <a:gd name="T3" fmla="*/ 4246563 h 2828"/>
              <a:gd name="T4" fmla="*/ 7316788 w 4873"/>
              <a:gd name="T5" fmla="*/ 4246563 h 28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73" h="2828">
                <a:moveTo>
                  <a:pt x="0" y="0"/>
                </a:moveTo>
                <a:lnTo>
                  <a:pt x="0" y="2828"/>
                </a:lnTo>
                <a:lnTo>
                  <a:pt x="4873" y="2828"/>
                </a:ln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5812" name="Line 4"/>
          <p:cNvSpPr>
            <a:spLocks noChangeShapeType="1"/>
          </p:cNvSpPr>
          <p:nvPr/>
        </p:nvSpPr>
        <p:spPr bwMode="auto">
          <a:xfrm>
            <a:off x="563563" y="406082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563563" y="247967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563563" y="3270250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5815" name="Line 7"/>
          <p:cNvSpPr>
            <a:spLocks noChangeShapeType="1"/>
          </p:cNvSpPr>
          <p:nvPr/>
        </p:nvSpPr>
        <p:spPr bwMode="auto">
          <a:xfrm>
            <a:off x="563563" y="5429250"/>
            <a:ext cx="7518400" cy="0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563563" y="4852988"/>
            <a:ext cx="7518400" cy="1587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7924800" y="57150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2000" b="1">
                <a:solidFill>
                  <a:srgbClr val="003399"/>
                </a:solidFill>
                <a:latin typeface="Arial" charset="0"/>
                <a:ea typeface="標楷體" charset="0"/>
              </a:rPr>
              <a:t>時間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2971800" y="6096000"/>
            <a:ext cx="581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en-US" altLang="zh-TW" sz="1200">
                <a:latin typeface="Arial" charset="0"/>
                <a:ea typeface="Gulim" charset="0"/>
                <a:cs typeface="Gulim" charset="0"/>
              </a:rPr>
              <a:t>Source: Tom Mc Guffry, Electronic Commerce and Value Chain Management, 1998</a:t>
            </a: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0" y="2590800"/>
            <a:ext cx="549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>
                <a:solidFill>
                  <a:srgbClr val="333399"/>
                </a:solidFill>
                <a:latin typeface="Times New Roman" charset="0"/>
                <a:ea typeface="標楷體" charset="0"/>
              </a:rPr>
              <a:t>訂單數量</a:t>
            </a:r>
          </a:p>
        </p:txBody>
      </p:sp>
      <p:grpSp>
        <p:nvGrpSpPr>
          <p:cNvPr id="375820" name="Group 12"/>
          <p:cNvGrpSpPr>
            <a:grpSpLocks/>
          </p:cNvGrpSpPr>
          <p:nvPr/>
        </p:nvGrpSpPr>
        <p:grpSpPr bwMode="auto">
          <a:xfrm>
            <a:off x="609600" y="2971800"/>
            <a:ext cx="7277100" cy="1649413"/>
            <a:chOff x="384" y="1872"/>
            <a:chExt cx="4584" cy="1039"/>
          </a:xfrm>
        </p:grpSpPr>
        <p:sp>
          <p:nvSpPr>
            <p:cNvPr id="375821" name="Freeform 13"/>
            <p:cNvSpPr>
              <a:spLocks/>
            </p:cNvSpPr>
            <p:nvPr/>
          </p:nvSpPr>
          <p:spPr bwMode="auto">
            <a:xfrm>
              <a:off x="384" y="1872"/>
              <a:ext cx="4584" cy="1039"/>
            </a:xfrm>
            <a:custGeom>
              <a:avLst/>
              <a:gdLst>
                <a:gd name="T0" fmla="*/ 0 w 4584"/>
                <a:gd name="T1" fmla="*/ 1039 h 766"/>
                <a:gd name="T2" fmla="*/ 1018 w 4584"/>
                <a:gd name="T3" fmla="*/ 891 h 766"/>
                <a:gd name="T4" fmla="*/ 1146 w 4584"/>
                <a:gd name="T5" fmla="*/ 830 h 766"/>
                <a:gd name="T6" fmla="*/ 1255 w 4584"/>
                <a:gd name="T7" fmla="*/ 780 h 766"/>
                <a:gd name="T8" fmla="*/ 1355 w 4584"/>
                <a:gd name="T9" fmla="*/ 731 h 766"/>
                <a:gd name="T10" fmla="*/ 1464 w 4584"/>
                <a:gd name="T11" fmla="*/ 682 h 766"/>
                <a:gd name="T12" fmla="*/ 1555 w 4584"/>
                <a:gd name="T13" fmla="*/ 608 h 766"/>
                <a:gd name="T14" fmla="*/ 1600 w 4584"/>
                <a:gd name="T15" fmla="*/ 583 h 766"/>
                <a:gd name="T16" fmla="*/ 1700 w 4584"/>
                <a:gd name="T17" fmla="*/ 496 h 766"/>
                <a:gd name="T18" fmla="*/ 1873 w 4584"/>
                <a:gd name="T19" fmla="*/ 349 h 766"/>
                <a:gd name="T20" fmla="*/ 1982 w 4584"/>
                <a:gd name="T21" fmla="*/ 237 h 766"/>
                <a:gd name="T22" fmla="*/ 2073 w 4584"/>
                <a:gd name="T23" fmla="*/ 176 h 766"/>
                <a:gd name="T24" fmla="*/ 2227 w 4584"/>
                <a:gd name="T25" fmla="*/ 77 h 766"/>
                <a:gd name="T26" fmla="*/ 2255 w 4584"/>
                <a:gd name="T27" fmla="*/ 53 h 766"/>
                <a:gd name="T28" fmla="*/ 2391 w 4584"/>
                <a:gd name="T29" fmla="*/ 3 h 766"/>
                <a:gd name="T30" fmla="*/ 2673 w 4584"/>
                <a:gd name="T31" fmla="*/ 41 h 766"/>
                <a:gd name="T32" fmla="*/ 2764 w 4584"/>
                <a:gd name="T33" fmla="*/ 102 h 766"/>
                <a:gd name="T34" fmla="*/ 2991 w 4584"/>
                <a:gd name="T35" fmla="*/ 288 h 766"/>
                <a:gd name="T36" fmla="*/ 3055 w 4584"/>
                <a:gd name="T37" fmla="*/ 349 h 766"/>
                <a:gd name="T38" fmla="*/ 3309 w 4584"/>
                <a:gd name="T39" fmla="*/ 694 h 766"/>
                <a:gd name="T40" fmla="*/ 3500 w 4584"/>
                <a:gd name="T41" fmla="*/ 916 h 766"/>
                <a:gd name="T42" fmla="*/ 3845 w 4584"/>
                <a:gd name="T43" fmla="*/ 966 h 766"/>
                <a:gd name="T44" fmla="*/ 4109 w 4584"/>
                <a:gd name="T45" fmla="*/ 804 h 766"/>
                <a:gd name="T46" fmla="*/ 4227 w 4584"/>
                <a:gd name="T47" fmla="*/ 694 h 766"/>
                <a:gd name="T48" fmla="*/ 4327 w 4584"/>
                <a:gd name="T49" fmla="*/ 571 h 766"/>
                <a:gd name="T50" fmla="*/ 4436 w 4584"/>
                <a:gd name="T51" fmla="*/ 385 h 766"/>
                <a:gd name="T52" fmla="*/ 4491 w 4584"/>
                <a:gd name="T53" fmla="*/ 274 h 766"/>
                <a:gd name="T54" fmla="*/ 4554 w 4584"/>
                <a:gd name="T55" fmla="*/ 164 h 766"/>
                <a:gd name="T56" fmla="*/ 4582 w 4584"/>
                <a:gd name="T57" fmla="*/ 126 h 7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84" h="766">
                  <a:moveTo>
                    <a:pt x="0" y="766"/>
                  </a:moveTo>
                  <a:cubicBezTo>
                    <a:pt x="170" y="748"/>
                    <a:pt x="827" y="683"/>
                    <a:pt x="1018" y="657"/>
                  </a:cubicBezTo>
                  <a:cubicBezTo>
                    <a:pt x="1057" y="632"/>
                    <a:pt x="1101" y="623"/>
                    <a:pt x="1146" y="612"/>
                  </a:cubicBezTo>
                  <a:cubicBezTo>
                    <a:pt x="1185" y="584"/>
                    <a:pt x="1206" y="585"/>
                    <a:pt x="1255" y="575"/>
                  </a:cubicBezTo>
                  <a:cubicBezTo>
                    <a:pt x="1293" y="568"/>
                    <a:pt x="1320" y="552"/>
                    <a:pt x="1355" y="539"/>
                  </a:cubicBezTo>
                  <a:cubicBezTo>
                    <a:pt x="1391" y="525"/>
                    <a:pt x="1431" y="523"/>
                    <a:pt x="1464" y="503"/>
                  </a:cubicBezTo>
                  <a:cubicBezTo>
                    <a:pt x="1494" y="485"/>
                    <a:pt x="1525" y="466"/>
                    <a:pt x="1555" y="448"/>
                  </a:cubicBezTo>
                  <a:cubicBezTo>
                    <a:pt x="1569" y="440"/>
                    <a:pt x="1586" y="438"/>
                    <a:pt x="1600" y="430"/>
                  </a:cubicBezTo>
                  <a:cubicBezTo>
                    <a:pt x="1719" y="357"/>
                    <a:pt x="1632" y="389"/>
                    <a:pt x="1700" y="366"/>
                  </a:cubicBezTo>
                  <a:cubicBezTo>
                    <a:pt x="1756" y="325"/>
                    <a:pt x="1815" y="293"/>
                    <a:pt x="1873" y="257"/>
                  </a:cubicBezTo>
                  <a:cubicBezTo>
                    <a:pt x="1911" y="233"/>
                    <a:pt x="1942" y="195"/>
                    <a:pt x="1982" y="175"/>
                  </a:cubicBezTo>
                  <a:cubicBezTo>
                    <a:pt x="2012" y="160"/>
                    <a:pt x="2043" y="147"/>
                    <a:pt x="2073" y="130"/>
                  </a:cubicBezTo>
                  <a:cubicBezTo>
                    <a:pt x="2114" y="110"/>
                    <a:pt x="2197" y="72"/>
                    <a:pt x="2227" y="57"/>
                  </a:cubicBezTo>
                  <a:cubicBezTo>
                    <a:pt x="2238" y="53"/>
                    <a:pt x="2245" y="44"/>
                    <a:pt x="2255" y="39"/>
                  </a:cubicBezTo>
                  <a:cubicBezTo>
                    <a:pt x="2295" y="20"/>
                    <a:pt x="2348" y="11"/>
                    <a:pt x="2391" y="2"/>
                  </a:cubicBezTo>
                  <a:cubicBezTo>
                    <a:pt x="2613" y="14"/>
                    <a:pt x="2519" y="0"/>
                    <a:pt x="2673" y="30"/>
                  </a:cubicBezTo>
                  <a:cubicBezTo>
                    <a:pt x="2707" y="37"/>
                    <a:pt x="2734" y="59"/>
                    <a:pt x="2764" y="75"/>
                  </a:cubicBezTo>
                  <a:cubicBezTo>
                    <a:pt x="2848" y="120"/>
                    <a:pt x="2916" y="156"/>
                    <a:pt x="2991" y="212"/>
                  </a:cubicBezTo>
                  <a:cubicBezTo>
                    <a:pt x="3012" y="228"/>
                    <a:pt x="3037" y="238"/>
                    <a:pt x="3055" y="257"/>
                  </a:cubicBezTo>
                  <a:cubicBezTo>
                    <a:pt x="3140" y="344"/>
                    <a:pt x="3224" y="427"/>
                    <a:pt x="3309" y="512"/>
                  </a:cubicBezTo>
                  <a:cubicBezTo>
                    <a:pt x="3369" y="572"/>
                    <a:pt x="3426" y="633"/>
                    <a:pt x="3500" y="675"/>
                  </a:cubicBezTo>
                  <a:cubicBezTo>
                    <a:pt x="3589" y="708"/>
                    <a:pt x="3744" y="726"/>
                    <a:pt x="3845" y="712"/>
                  </a:cubicBezTo>
                  <a:cubicBezTo>
                    <a:pt x="3925" y="658"/>
                    <a:pt x="4025" y="641"/>
                    <a:pt x="4109" y="593"/>
                  </a:cubicBezTo>
                  <a:cubicBezTo>
                    <a:pt x="4149" y="570"/>
                    <a:pt x="4193" y="542"/>
                    <a:pt x="4227" y="512"/>
                  </a:cubicBezTo>
                  <a:cubicBezTo>
                    <a:pt x="4261" y="482"/>
                    <a:pt x="4289" y="447"/>
                    <a:pt x="4327" y="421"/>
                  </a:cubicBezTo>
                  <a:cubicBezTo>
                    <a:pt x="4359" y="371"/>
                    <a:pt x="4403" y="337"/>
                    <a:pt x="4436" y="284"/>
                  </a:cubicBezTo>
                  <a:cubicBezTo>
                    <a:pt x="4453" y="257"/>
                    <a:pt x="4470" y="227"/>
                    <a:pt x="4491" y="202"/>
                  </a:cubicBezTo>
                  <a:cubicBezTo>
                    <a:pt x="4558" y="122"/>
                    <a:pt x="4469" y="249"/>
                    <a:pt x="4554" y="121"/>
                  </a:cubicBezTo>
                  <a:cubicBezTo>
                    <a:pt x="4584" y="75"/>
                    <a:pt x="4582" y="120"/>
                    <a:pt x="4582" y="93"/>
                  </a:cubicBez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822" name="Text Box 14"/>
            <p:cNvSpPr txBox="1">
              <a:spLocks noChangeArrowheads="1"/>
            </p:cNvSpPr>
            <p:nvPr/>
          </p:nvSpPr>
          <p:spPr bwMode="auto">
            <a:xfrm>
              <a:off x="3264" y="1920"/>
              <a:ext cx="842" cy="237"/>
            </a:xfrm>
            <a:prstGeom prst="rect">
              <a:avLst/>
            </a:prstGeom>
            <a:noFill/>
            <a:ln w="9525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800">
                  <a:solidFill>
                    <a:srgbClr val="D60093"/>
                  </a:solidFill>
                  <a:latin typeface="Times New Roman" charset="0"/>
                  <a:ea typeface="新細明體" charset="0"/>
                  <a:cs typeface="新細明體" charset="0"/>
                </a:rPr>
                <a:t>零售商訂單</a:t>
              </a:r>
            </a:p>
          </p:txBody>
        </p:sp>
      </p:grpSp>
      <p:grpSp>
        <p:nvGrpSpPr>
          <p:cNvPr id="375823" name="Group 15"/>
          <p:cNvGrpSpPr>
            <a:grpSpLocks/>
          </p:cNvGrpSpPr>
          <p:nvPr/>
        </p:nvGrpSpPr>
        <p:grpSpPr bwMode="auto">
          <a:xfrm>
            <a:off x="547688" y="1898650"/>
            <a:ext cx="7750175" cy="3638550"/>
            <a:chOff x="345" y="1196"/>
            <a:chExt cx="4882" cy="2292"/>
          </a:xfrm>
        </p:grpSpPr>
        <p:sp>
          <p:nvSpPr>
            <p:cNvPr id="375824" name="Freeform 16"/>
            <p:cNvSpPr>
              <a:spLocks/>
            </p:cNvSpPr>
            <p:nvPr/>
          </p:nvSpPr>
          <p:spPr bwMode="auto">
            <a:xfrm>
              <a:off x="345" y="1196"/>
              <a:ext cx="4882" cy="2292"/>
            </a:xfrm>
            <a:custGeom>
              <a:avLst/>
              <a:gdLst>
                <a:gd name="T0" fmla="*/ 0 w 4882"/>
                <a:gd name="T1" fmla="*/ 862 h 1691"/>
                <a:gd name="T2" fmla="*/ 228 w 4882"/>
                <a:gd name="T3" fmla="*/ 1133 h 1691"/>
                <a:gd name="T4" fmla="*/ 282 w 4882"/>
                <a:gd name="T5" fmla="*/ 1220 h 1691"/>
                <a:gd name="T6" fmla="*/ 573 w 4882"/>
                <a:gd name="T7" fmla="*/ 1540 h 1691"/>
                <a:gd name="T8" fmla="*/ 782 w 4882"/>
                <a:gd name="T9" fmla="*/ 1762 h 1691"/>
                <a:gd name="T10" fmla="*/ 828 w 4882"/>
                <a:gd name="T11" fmla="*/ 1811 h 1691"/>
                <a:gd name="T12" fmla="*/ 1073 w 4882"/>
                <a:gd name="T13" fmla="*/ 1873 h 1691"/>
                <a:gd name="T14" fmla="*/ 1173 w 4882"/>
                <a:gd name="T15" fmla="*/ 1861 h 1691"/>
                <a:gd name="T16" fmla="*/ 1228 w 4882"/>
                <a:gd name="T17" fmla="*/ 1835 h 1691"/>
                <a:gd name="T18" fmla="*/ 1409 w 4882"/>
                <a:gd name="T19" fmla="*/ 1639 h 1691"/>
                <a:gd name="T20" fmla="*/ 1491 w 4882"/>
                <a:gd name="T21" fmla="*/ 1491 h 1691"/>
                <a:gd name="T22" fmla="*/ 1564 w 4882"/>
                <a:gd name="T23" fmla="*/ 1404 h 1691"/>
                <a:gd name="T24" fmla="*/ 1700 w 4882"/>
                <a:gd name="T25" fmla="*/ 1171 h 1691"/>
                <a:gd name="T26" fmla="*/ 1864 w 4882"/>
                <a:gd name="T27" fmla="*/ 899 h 1691"/>
                <a:gd name="T28" fmla="*/ 1991 w 4882"/>
                <a:gd name="T29" fmla="*/ 615 h 1691"/>
                <a:gd name="T30" fmla="*/ 2046 w 4882"/>
                <a:gd name="T31" fmla="*/ 468 h 1691"/>
                <a:gd name="T32" fmla="*/ 2200 w 4882"/>
                <a:gd name="T33" fmla="*/ 259 h 1691"/>
                <a:gd name="T34" fmla="*/ 2255 w 4882"/>
                <a:gd name="T35" fmla="*/ 234 h 1691"/>
                <a:gd name="T36" fmla="*/ 2482 w 4882"/>
                <a:gd name="T37" fmla="*/ 271 h 1691"/>
                <a:gd name="T38" fmla="*/ 2537 w 4882"/>
                <a:gd name="T39" fmla="*/ 283 h 1691"/>
                <a:gd name="T40" fmla="*/ 2682 w 4882"/>
                <a:gd name="T41" fmla="*/ 320 h 1691"/>
                <a:gd name="T42" fmla="*/ 2782 w 4882"/>
                <a:gd name="T43" fmla="*/ 308 h 1691"/>
                <a:gd name="T44" fmla="*/ 2891 w 4882"/>
                <a:gd name="T45" fmla="*/ 283 h 1691"/>
                <a:gd name="T46" fmla="*/ 2982 w 4882"/>
                <a:gd name="T47" fmla="*/ 247 h 1691"/>
                <a:gd name="T48" fmla="*/ 3055 w 4882"/>
                <a:gd name="T49" fmla="*/ 197 h 1691"/>
                <a:gd name="T50" fmla="*/ 3118 w 4882"/>
                <a:gd name="T51" fmla="*/ 148 h 1691"/>
                <a:gd name="T52" fmla="*/ 3173 w 4882"/>
                <a:gd name="T53" fmla="*/ 99 h 1691"/>
                <a:gd name="T54" fmla="*/ 3191 w 4882"/>
                <a:gd name="T55" fmla="*/ 73 h 1691"/>
                <a:gd name="T56" fmla="*/ 3355 w 4882"/>
                <a:gd name="T57" fmla="*/ 0 h 1691"/>
                <a:gd name="T58" fmla="*/ 3591 w 4882"/>
                <a:gd name="T59" fmla="*/ 85 h 1691"/>
                <a:gd name="T60" fmla="*/ 3727 w 4882"/>
                <a:gd name="T61" fmla="*/ 221 h 1691"/>
                <a:gd name="T62" fmla="*/ 3855 w 4882"/>
                <a:gd name="T63" fmla="*/ 382 h 1691"/>
                <a:gd name="T64" fmla="*/ 3918 w 4882"/>
                <a:gd name="T65" fmla="*/ 492 h 1691"/>
                <a:gd name="T66" fmla="*/ 3936 w 4882"/>
                <a:gd name="T67" fmla="*/ 530 h 1691"/>
                <a:gd name="T68" fmla="*/ 3955 w 4882"/>
                <a:gd name="T69" fmla="*/ 567 h 1691"/>
                <a:gd name="T70" fmla="*/ 4018 w 4882"/>
                <a:gd name="T71" fmla="*/ 739 h 1691"/>
                <a:gd name="T72" fmla="*/ 4073 w 4882"/>
                <a:gd name="T73" fmla="*/ 886 h 1691"/>
                <a:gd name="T74" fmla="*/ 4091 w 4882"/>
                <a:gd name="T75" fmla="*/ 949 h 1691"/>
                <a:gd name="T76" fmla="*/ 4200 w 4882"/>
                <a:gd name="T77" fmla="*/ 1195 h 1691"/>
                <a:gd name="T78" fmla="*/ 4282 w 4882"/>
                <a:gd name="T79" fmla="*/ 1392 h 1691"/>
                <a:gd name="T80" fmla="*/ 4336 w 4882"/>
                <a:gd name="T81" fmla="*/ 1491 h 1691"/>
                <a:gd name="T82" fmla="*/ 4500 w 4882"/>
                <a:gd name="T83" fmla="*/ 1774 h 1691"/>
                <a:gd name="T84" fmla="*/ 4554 w 4882"/>
                <a:gd name="T85" fmla="*/ 1885 h 1691"/>
                <a:gd name="T86" fmla="*/ 4664 w 4882"/>
                <a:gd name="T87" fmla="*/ 2033 h 1691"/>
                <a:gd name="T88" fmla="*/ 4718 w 4882"/>
                <a:gd name="T89" fmla="*/ 2132 h 1691"/>
                <a:gd name="T90" fmla="*/ 4882 w 4882"/>
                <a:gd name="T91" fmla="*/ 2292 h 16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82" h="1691">
                  <a:moveTo>
                    <a:pt x="0" y="636"/>
                  </a:moveTo>
                  <a:cubicBezTo>
                    <a:pt x="73" y="706"/>
                    <a:pt x="148" y="773"/>
                    <a:pt x="228" y="836"/>
                  </a:cubicBezTo>
                  <a:cubicBezTo>
                    <a:pt x="250" y="853"/>
                    <a:pt x="261" y="882"/>
                    <a:pt x="282" y="900"/>
                  </a:cubicBezTo>
                  <a:cubicBezTo>
                    <a:pt x="378" y="981"/>
                    <a:pt x="467" y="1065"/>
                    <a:pt x="573" y="1136"/>
                  </a:cubicBezTo>
                  <a:cubicBezTo>
                    <a:pt x="647" y="1185"/>
                    <a:pt x="710" y="1248"/>
                    <a:pt x="782" y="1300"/>
                  </a:cubicBezTo>
                  <a:cubicBezTo>
                    <a:pt x="798" y="1311"/>
                    <a:pt x="811" y="1327"/>
                    <a:pt x="828" y="1336"/>
                  </a:cubicBezTo>
                  <a:cubicBezTo>
                    <a:pt x="898" y="1370"/>
                    <a:pt x="1000" y="1375"/>
                    <a:pt x="1073" y="1382"/>
                  </a:cubicBezTo>
                  <a:cubicBezTo>
                    <a:pt x="1106" y="1379"/>
                    <a:pt x="1140" y="1379"/>
                    <a:pt x="1173" y="1373"/>
                  </a:cubicBezTo>
                  <a:cubicBezTo>
                    <a:pt x="1192" y="1370"/>
                    <a:pt x="1228" y="1354"/>
                    <a:pt x="1228" y="1354"/>
                  </a:cubicBezTo>
                  <a:cubicBezTo>
                    <a:pt x="1280" y="1302"/>
                    <a:pt x="1359" y="1264"/>
                    <a:pt x="1409" y="1209"/>
                  </a:cubicBezTo>
                  <a:cubicBezTo>
                    <a:pt x="1439" y="1175"/>
                    <a:pt x="1458" y="1132"/>
                    <a:pt x="1491" y="1100"/>
                  </a:cubicBezTo>
                  <a:cubicBezTo>
                    <a:pt x="1514" y="1077"/>
                    <a:pt x="1541" y="1059"/>
                    <a:pt x="1564" y="1036"/>
                  </a:cubicBezTo>
                  <a:cubicBezTo>
                    <a:pt x="1615" y="984"/>
                    <a:pt x="1654" y="921"/>
                    <a:pt x="1700" y="864"/>
                  </a:cubicBezTo>
                  <a:cubicBezTo>
                    <a:pt x="1754" y="798"/>
                    <a:pt x="1813" y="732"/>
                    <a:pt x="1864" y="663"/>
                  </a:cubicBezTo>
                  <a:cubicBezTo>
                    <a:pt x="1913" y="597"/>
                    <a:pt x="1955" y="527"/>
                    <a:pt x="1991" y="454"/>
                  </a:cubicBezTo>
                  <a:cubicBezTo>
                    <a:pt x="2009" y="417"/>
                    <a:pt x="2015" y="374"/>
                    <a:pt x="2046" y="345"/>
                  </a:cubicBezTo>
                  <a:cubicBezTo>
                    <a:pt x="2070" y="272"/>
                    <a:pt x="2139" y="232"/>
                    <a:pt x="2200" y="191"/>
                  </a:cubicBezTo>
                  <a:cubicBezTo>
                    <a:pt x="2216" y="180"/>
                    <a:pt x="2255" y="173"/>
                    <a:pt x="2255" y="173"/>
                  </a:cubicBezTo>
                  <a:cubicBezTo>
                    <a:pt x="2411" y="185"/>
                    <a:pt x="2333" y="176"/>
                    <a:pt x="2482" y="200"/>
                  </a:cubicBezTo>
                  <a:cubicBezTo>
                    <a:pt x="2500" y="203"/>
                    <a:pt x="2537" y="209"/>
                    <a:pt x="2537" y="209"/>
                  </a:cubicBezTo>
                  <a:cubicBezTo>
                    <a:pt x="2587" y="226"/>
                    <a:pt x="2628" y="230"/>
                    <a:pt x="2682" y="236"/>
                  </a:cubicBezTo>
                  <a:cubicBezTo>
                    <a:pt x="2715" y="233"/>
                    <a:pt x="2749" y="231"/>
                    <a:pt x="2782" y="227"/>
                  </a:cubicBezTo>
                  <a:cubicBezTo>
                    <a:pt x="2819" y="222"/>
                    <a:pt x="2891" y="209"/>
                    <a:pt x="2891" y="209"/>
                  </a:cubicBezTo>
                  <a:cubicBezTo>
                    <a:pt x="2921" y="199"/>
                    <a:pt x="2952" y="192"/>
                    <a:pt x="2982" y="182"/>
                  </a:cubicBezTo>
                  <a:cubicBezTo>
                    <a:pt x="3061" y="127"/>
                    <a:pt x="2942" y="207"/>
                    <a:pt x="3055" y="145"/>
                  </a:cubicBezTo>
                  <a:cubicBezTo>
                    <a:pt x="3139" y="99"/>
                    <a:pt x="3051" y="131"/>
                    <a:pt x="3118" y="109"/>
                  </a:cubicBezTo>
                  <a:cubicBezTo>
                    <a:pt x="3198" y="32"/>
                    <a:pt x="3101" y="118"/>
                    <a:pt x="3173" y="73"/>
                  </a:cubicBezTo>
                  <a:cubicBezTo>
                    <a:pt x="3180" y="68"/>
                    <a:pt x="3184" y="59"/>
                    <a:pt x="3191" y="54"/>
                  </a:cubicBezTo>
                  <a:cubicBezTo>
                    <a:pt x="3241" y="23"/>
                    <a:pt x="3298" y="9"/>
                    <a:pt x="3355" y="0"/>
                  </a:cubicBezTo>
                  <a:cubicBezTo>
                    <a:pt x="3486" y="10"/>
                    <a:pt x="3486" y="10"/>
                    <a:pt x="3591" y="63"/>
                  </a:cubicBezTo>
                  <a:cubicBezTo>
                    <a:pt x="3630" y="104"/>
                    <a:pt x="3685" y="125"/>
                    <a:pt x="3727" y="163"/>
                  </a:cubicBezTo>
                  <a:cubicBezTo>
                    <a:pt x="3771" y="203"/>
                    <a:pt x="3810" y="243"/>
                    <a:pt x="3855" y="282"/>
                  </a:cubicBezTo>
                  <a:cubicBezTo>
                    <a:pt x="3888" y="310"/>
                    <a:pt x="3891" y="323"/>
                    <a:pt x="3918" y="363"/>
                  </a:cubicBezTo>
                  <a:cubicBezTo>
                    <a:pt x="3924" y="372"/>
                    <a:pt x="3930" y="382"/>
                    <a:pt x="3936" y="391"/>
                  </a:cubicBezTo>
                  <a:cubicBezTo>
                    <a:pt x="3942" y="400"/>
                    <a:pt x="3955" y="418"/>
                    <a:pt x="3955" y="418"/>
                  </a:cubicBezTo>
                  <a:cubicBezTo>
                    <a:pt x="3970" y="464"/>
                    <a:pt x="3996" y="502"/>
                    <a:pt x="4018" y="545"/>
                  </a:cubicBezTo>
                  <a:cubicBezTo>
                    <a:pt x="4030" y="592"/>
                    <a:pt x="4050" y="613"/>
                    <a:pt x="4073" y="654"/>
                  </a:cubicBezTo>
                  <a:cubicBezTo>
                    <a:pt x="4081" y="668"/>
                    <a:pt x="4084" y="685"/>
                    <a:pt x="4091" y="700"/>
                  </a:cubicBezTo>
                  <a:cubicBezTo>
                    <a:pt x="4122" y="763"/>
                    <a:pt x="4163" y="822"/>
                    <a:pt x="4200" y="882"/>
                  </a:cubicBezTo>
                  <a:cubicBezTo>
                    <a:pt x="4229" y="930"/>
                    <a:pt x="4256" y="977"/>
                    <a:pt x="4282" y="1027"/>
                  </a:cubicBezTo>
                  <a:cubicBezTo>
                    <a:pt x="4296" y="1054"/>
                    <a:pt x="4318" y="1076"/>
                    <a:pt x="4336" y="1100"/>
                  </a:cubicBezTo>
                  <a:cubicBezTo>
                    <a:pt x="4390" y="1173"/>
                    <a:pt x="4435" y="1244"/>
                    <a:pt x="4500" y="1309"/>
                  </a:cubicBezTo>
                  <a:cubicBezTo>
                    <a:pt x="4523" y="1332"/>
                    <a:pt x="4536" y="1364"/>
                    <a:pt x="4554" y="1391"/>
                  </a:cubicBezTo>
                  <a:cubicBezTo>
                    <a:pt x="4578" y="1427"/>
                    <a:pt x="4631" y="1468"/>
                    <a:pt x="4664" y="1500"/>
                  </a:cubicBezTo>
                  <a:cubicBezTo>
                    <a:pt x="4686" y="1521"/>
                    <a:pt x="4693" y="1556"/>
                    <a:pt x="4718" y="1573"/>
                  </a:cubicBezTo>
                  <a:cubicBezTo>
                    <a:pt x="4776" y="1612"/>
                    <a:pt x="4819" y="1660"/>
                    <a:pt x="4882" y="1691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825" name="Text Box 17"/>
            <p:cNvSpPr txBox="1">
              <a:spLocks noChangeArrowheads="1"/>
            </p:cNvSpPr>
            <p:nvPr/>
          </p:nvSpPr>
          <p:spPr bwMode="auto">
            <a:xfrm>
              <a:off x="4032" y="1200"/>
              <a:ext cx="842" cy="23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800">
                  <a:solidFill>
                    <a:srgbClr val="006600"/>
                  </a:solidFill>
                  <a:latin typeface="Times New Roman" charset="0"/>
                  <a:ea typeface="新細明體" charset="0"/>
                  <a:cs typeface="新細明體" charset="0"/>
                </a:rPr>
                <a:t>批發商訂單</a:t>
              </a:r>
            </a:p>
          </p:txBody>
        </p:sp>
      </p:grpSp>
      <p:grpSp>
        <p:nvGrpSpPr>
          <p:cNvPr id="375826" name="Group 18"/>
          <p:cNvGrpSpPr>
            <a:grpSpLocks/>
          </p:cNvGrpSpPr>
          <p:nvPr/>
        </p:nvGrpSpPr>
        <p:grpSpPr bwMode="auto">
          <a:xfrm>
            <a:off x="547688" y="1724025"/>
            <a:ext cx="7432675" cy="3833813"/>
            <a:chOff x="345" y="1086"/>
            <a:chExt cx="4682" cy="2415"/>
          </a:xfrm>
        </p:grpSpPr>
        <p:sp>
          <p:nvSpPr>
            <p:cNvPr id="375827" name="Freeform 19"/>
            <p:cNvSpPr>
              <a:spLocks/>
            </p:cNvSpPr>
            <p:nvPr/>
          </p:nvSpPr>
          <p:spPr bwMode="auto">
            <a:xfrm>
              <a:off x="345" y="1086"/>
              <a:ext cx="4682" cy="2329"/>
            </a:xfrm>
            <a:custGeom>
              <a:avLst/>
              <a:gdLst>
                <a:gd name="T0" fmla="*/ 0 w 4682"/>
                <a:gd name="T1" fmla="*/ 1849 h 1718"/>
                <a:gd name="T2" fmla="*/ 264 w 4682"/>
                <a:gd name="T3" fmla="*/ 1922 h 1718"/>
                <a:gd name="T4" fmla="*/ 1009 w 4682"/>
                <a:gd name="T5" fmla="*/ 1874 h 1718"/>
                <a:gd name="T6" fmla="*/ 1109 w 4682"/>
                <a:gd name="T7" fmla="*/ 1823 h 1718"/>
                <a:gd name="T8" fmla="*/ 1155 w 4682"/>
                <a:gd name="T9" fmla="*/ 1787 h 1718"/>
                <a:gd name="T10" fmla="*/ 1264 w 4682"/>
                <a:gd name="T11" fmla="*/ 1700 h 1718"/>
                <a:gd name="T12" fmla="*/ 1382 w 4682"/>
                <a:gd name="T13" fmla="*/ 1564 h 1718"/>
                <a:gd name="T14" fmla="*/ 1400 w 4682"/>
                <a:gd name="T15" fmla="*/ 1528 h 1718"/>
                <a:gd name="T16" fmla="*/ 1428 w 4682"/>
                <a:gd name="T17" fmla="*/ 1503 h 1718"/>
                <a:gd name="T18" fmla="*/ 1473 w 4682"/>
                <a:gd name="T19" fmla="*/ 1442 h 1718"/>
                <a:gd name="T20" fmla="*/ 1609 w 4682"/>
                <a:gd name="T21" fmla="*/ 1183 h 1718"/>
                <a:gd name="T22" fmla="*/ 1655 w 4682"/>
                <a:gd name="T23" fmla="*/ 1060 h 1718"/>
                <a:gd name="T24" fmla="*/ 1709 w 4682"/>
                <a:gd name="T25" fmla="*/ 912 h 1718"/>
                <a:gd name="T26" fmla="*/ 1737 w 4682"/>
                <a:gd name="T27" fmla="*/ 874 h 1718"/>
                <a:gd name="T28" fmla="*/ 1773 w 4682"/>
                <a:gd name="T29" fmla="*/ 789 h 1718"/>
                <a:gd name="T30" fmla="*/ 1809 w 4682"/>
                <a:gd name="T31" fmla="*/ 690 h 1718"/>
                <a:gd name="T32" fmla="*/ 1900 w 4682"/>
                <a:gd name="T33" fmla="*/ 480 h 1718"/>
                <a:gd name="T34" fmla="*/ 1946 w 4682"/>
                <a:gd name="T35" fmla="*/ 370 h 1718"/>
                <a:gd name="T36" fmla="*/ 2064 w 4682"/>
                <a:gd name="T37" fmla="*/ 184 h 1718"/>
                <a:gd name="T38" fmla="*/ 2109 w 4682"/>
                <a:gd name="T39" fmla="*/ 123 h 1718"/>
                <a:gd name="T40" fmla="*/ 2155 w 4682"/>
                <a:gd name="T41" fmla="*/ 61 h 1718"/>
                <a:gd name="T42" fmla="*/ 2182 w 4682"/>
                <a:gd name="T43" fmla="*/ 49 h 1718"/>
                <a:gd name="T44" fmla="*/ 2237 w 4682"/>
                <a:gd name="T45" fmla="*/ 0 h 1718"/>
                <a:gd name="T46" fmla="*/ 2337 w 4682"/>
                <a:gd name="T47" fmla="*/ 12 h 1718"/>
                <a:gd name="T48" fmla="*/ 2482 w 4682"/>
                <a:gd name="T49" fmla="*/ 85 h 1718"/>
                <a:gd name="T50" fmla="*/ 2573 w 4682"/>
                <a:gd name="T51" fmla="*/ 344 h 1718"/>
                <a:gd name="T52" fmla="*/ 3291 w 4682"/>
                <a:gd name="T53" fmla="*/ 2256 h 1718"/>
                <a:gd name="T54" fmla="*/ 4027 w 4682"/>
                <a:gd name="T55" fmla="*/ 1971 h 1718"/>
                <a:gd name="T56" fmla="*/ 4682 w 4682"/>
                <a:gd name="T57" fmla="*/ 615 h 17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682" h="1718">
                  <a:moveTo>
                    <a:pt x="0" y="1364"/>
                  </a:moveTo>
                  <a:cubicBezTo>
                    <a:pt x="91" y="1386"/>
                    <a:pt x="170" y="1408"/>
                    <a:pt x="264" y="1418"/>
                  </a:cubicBezTo>
                  <a:cubicBezTo>
                    <a:pt x="505" y="1412"/>
                    <a:pt x="769" y="1430"/>
                    <a:pt x="1009" y="1382"/>
                  </a:cubicBezTo>
                  <a:cubicBezTo>
                    <a:pt x="1042" y="1366"/>
                    <a:pt x="1074" y="1357"/>
                    <a:pt x="1109" y="1345"/>
                  </a:cubicBezTo>
                  <a:cubicBezTo>
                    <a:pt x="1147" y="1309"/>
                    <a:pt x="1107" y="1342"/>
                    <a:pt x="1155" y="1318"/>
                  </a:cubicBezTo>
                  <a:cubicBezTo>
                    <a:pt x="1194" y="1298"/>
                    <a:pt x="1223" y="1269"/>
                    <a:pt x="1264" y="1254"/>
                  </a:cubicBezTo>
                  <a:cubicBezTo>
                    <a:pt x="1301" y="1217"/>
                    <a:pt x="1346" y="1191"/>
                    <a:pt x="1382" y="1154"/>
                  </a:cubicBezTo>
                  <a:cubicBezTo>
                    <a:pt x="1390" y="1146"/>
                    <a:pt x="1392" y="1135"/>
                    <a:pt x="1400" y="1127"/>
                  </a:cubicBezTo>
                  <a:cubicBezTo>
                    <a:pt x="1408" y="1119"/>
                    <a:pt x="1420" y="1116"/>
                    <a:pt x="1428" y="1109"/>
                  </a:cubicBezTo>
                  <a:cubicBezTo>
                    <a:pt x="1444" y="1095"/>
                    <a:pt x="1459" y="1080"/>
                    <a:pt x="1473" y="1064"/>
                  </a:cubicBezTo>
                  <a:cubicBezTo>
                    <a:pt x="1526" y="1003"/>
                    <a:pt x="1565" y="940"/>
                    <a:pt x="1609" y="873"/>
                  </a:cubicBezTo>
                  <a:cubicBezTo>
                    <a:pt x="1623" y="815"/>
                    <a:pt x="1611" y="846"/>
                    <a:pt x="1655" y="782"/>
                  </a:cubicBezTo>
                  <a:cubicBezTo>
                    <a:pt x="1678" y="749"/>
                    <a:pt x="1691" y="709"/>
                    <a:pt x="1709" y="673"/>
                  </a:cubicBezTo>
                  <a:cubicBezTo>
                    <a:pt x="1715" y="661"/>
                    <a:pt x="1729" y="656"/>
                    <a:pt x="1737" y="645"/>
                  </a:cubicBezTo>
                  <a:cubicBezTo>
                    <a:pt x="1751" y="625"/>
                    <a:pt x="1760" y="602"/>
                    <a:pt x="1773" y="582"/>
                  </a:cubicBezTo>
                  <a:cubicBezTo>
                    <a:pt x="1791" y="509"/>
                    <a:pt x="1768" y="580"/>
                    <a:pt x="1809" y="509"/>
                  </a:cubicBezTo>
                  <a:cubicBezTo>
                    <a:pt x="1838" y="458"/>
                    <a:pt x="1870" y="406"/>
                    <a:pt x="1900" y="354"/>
                  </a:cubicBezTo>
                  <a:cubicBezTo>
                    <a:pt x="1910" y="314"/>
                    <a:pt x="1923" y="304"/>
                    <a:pt x="1946" y="273"/>
                  </a:cubicBezTo>
                  <a:cubicBezTo>
                    <a:pt x="1983" y="224"/>
                    <a:pt x="2012" y="170"/>
                    <a:pt x="2064" y="136"/>
                  </a:cubicBezTo>
                  <a:cubicBezTo>
                    <a:pt x="2115" y="60"/>
                    <a:pt x="2046" y="155"/>
                    <a:pt x="2109" y="91"/>
                  </a:cubicBezTo>
                  <a:cubicBezTo>
                    <a:pt x="2146" y="53"/>
                    <a:pt x="2104" y="70"/>
                    <a:pt x="2155" y="45"/>
                  </a:cubicBezTo>
                  <a:cubicBezTo>
                    <a:pt x="2164" y="41"/>
                    <a:pt x="2174" y="41"/>
                    <a:pt x="2182" y="36"/>
                  </a:cubicBezTo>
                  <a:cubicBezTo>
                    <a:pt x="2201" y="25"/>
                    <a:pt x="2237" y="0"/>
                    <a:pt x="2237" y="0"/>
                  </a:cubicBezTo>
                  <a:cubicBezTo>
                    <a:pt x="2270" y="3"/>
                    <a:pt x="2305" y="0"/>
                    <a:pt x="2337" y="9"/>
                  </a:cubicBezTo>
                  <a:cubicBezTo>
                    <a:pt x="2374" y="27"/>
                    <a:pt x="2443" y="22"/>
                    <a:pt x="2482" y="63"/>
                  </a:cubicBezTo>
                  <a:cubicBezTo>
                    <a:pt x="2521" y="104"/>
                    <a:pt x="2496" y="34"/>
                    <a:pt x="2573" y="254"/>
                  </a:cubicBezTo>
                  <a:cubicBezTo>
                    <a:pt x="2708" y="521"/>
                    <a:pt x="2736" y="1473"/>
                    <a:pt x="3291" y="1664"/>
                  </a:cubicBezTo>
                  <a:cubicBezTo>
                    <a:pt x="3527" y="1718"/>
                    <a:pt x="3936" y="1527"/>
                    <a:pt x="4027" y="1454"/>
                  </a:cubicBezTo>
                  <a:cubicBezTo>
                    <a:pt x="4291" y="1263"/>
                    <a:pt x="4546" y="672"/>
                    <a:pt x="4682" y="45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828" name="Text Box 20"/>
            <p:cNvSpPr txBox="1">
              <a:spLocks noChangeArrowheads="1"/>
            </p:cNvSpPr>
            <p:nvPr/>
          </p:nvSpPr>
          <p:spPr bwMode="auto">
            <a:xfrm>
              <a:off x="3840" y="3264"/>
              <a:ext cx="698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chemeClr val="hlink"/>
                  </a:solidFill>
                </a:rPr>
                <a:t>生產計畫</a:t>
              </a:r>
            </a:p>
          </p:txBody>
        </p:sp>
      </p:grpSp>
      <p:grpSp>
        <p:nvGrpSpPr>
          <p:cNvPr id="375829" name="Group 21"/>
          <p:cNvGrpSpPr>
            <a:grpSpLocks/>
          </p:cNvGrpSpPr>
          <p:nvPr/>
        </p:nvGrpSpPr>
        <p:grpSpPr bwMode="auto">
          <a:xfrm>
            <a:off x="533400" y="3505200"/>
            <a:ext cx="8423275" cy="800100"/>
            <a:chOff x="336" y="2208"/>
            <a:chExt cx="5306" cy="504"/>
          </a:xfrm>
        </p:grpSpPr>
        <p:sp>
          <p:nvSpPr>
            <p:cNvPr id="375830" name="Freeform 22"/>
            <p:cNvSpPr>
              <a:spLocks/>
            </p:cNvSpPr>
            <p:nvPr/>
          </p:nvSpPr>
          <p:spPr bwMode="auto">
            <a:xfrm>
              <a:off x="336" y="2400"/>
              <a:ext cx="4768" cy="312"/>
            </a:xfrm>
            <a:custGeom>
              <a:avLst/>
              <a:gdLst>
                <a:gd name="T0" fmla="*/ 0 w 4768"/>
                <a:gd name="T1" fmla="*/ 160 h 312"/>
                <a:gd name="T2" fmla="*/ 384 w 4768"/>
                <a:gd name="T3" fmla="*/ 64 h 312"/>
                <a:gd name="T4" fmla="*/ 1488 w 4768"/>
                <a:gd name="T5" fmla="*/ 304 h 312"/>
                <a:gd name="T6" fmla="*/ 3024 w 4768"/>
                <a:gd name="T7" fmla="*/ 16 h 312"/>
                <a:gd name="T8" fmla="*/ 3936 w 4768"/>
                <a:gd name="T9" fmla="*/ 208 h 312"/>
                <a:gd name="T10" fmla="*/ 4368 w 4768"/>
                <a:gd name="T11" fmla="*/ 256 h 312"/>
                <a:gd name="T12" fmla="*/ 4704 w 4768"/>
                <a:gd name="T13" fmla="*/ 64 h 312"/>
                <a:gd name="T14" fmla="*/ 4752 w 4768"/>
                <a:gd name="T15" fmla="*/ 16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8" h="312">
                  <a:moveTo>
                    <a:pt x="0" y="160"/>
                  </a:moveTo>
                  <a:cubicBezTo>
                    <a:pt x="68" y="100"/>
                    <a:pt x="136" y="40"/>
                    <a:pt x="384" y="64"/>
                  </a:cubicBezTo>
                  <a:cubicBezTo>
                    <a:pt x="632" y="88"/>
                    <a:pt x="1048" y="312"/>
                    <a:pt x="1488" y="304"/>
                  </a:cubicBezTo>
                  <a:cubicBezTo>
                    <a:pt x="1928" y="296"/>
                    <a:pt x="2616" y="32"/>
                    <a:pt x="3024" y="16"/>
                  </a:cubicBezTo>
                  <a:cubicBezTo>
                    <a:pt x="3432" y="0"/>
                    <a:pt x="3712" y="168"/>
                    <a:pt x="3936" y="208"/>
                  </a:cubicBezTo>
                  <a:cubicBezTo>
                    <a:pt x="4160" y="248"/>
                    <a:pt x="4240" y="280"/>
                    <a:pt x="4368" y="256"/>
                  </a:cubicBezTo>
                  <a:cubicBezTo>
                    <a:pt x="4496" y="232"/>
                    <a:pt x="4640" y="104"/>
                    <a:pt x="4704" y="64"/>
                  </a:cubicBezTo>
                  <a:cubicBezTo>
                    <a:pt x="4768" y="24"/>
                    <a:pt x="4760" y="20"/>
                    <a:pt x="4752" y="16"/>
                  </a:cubicBezTo>
                </a:path>
              </a:pathLst>
            </a:custGeom>
            <a:noFill/>
            <a:ln w="5715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831" name="Text Box 23"/>
            <p:cNvSpPr txBox="1">
              <a:spLocks noChangeArrowheads="1"/>
            </p:cNvSpPr>
            <p:nvPr/>
          </p:nvSpPr>
          <p:spPr bwMode="auto">
            <a:xfrm>
              <a:off x="4944" y="2208"/>
              <a:ext cx="6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800">
                  <a:latin typeface="Times New Roman" charset="0"/>
                  <a:ea typeface="新細明體" charset="0"/>
                  <a:cs typeface="新細明體" charset="0"/>
                </a:rPr>
                <a:t>顧客需求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2551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F87AC0-44A2-48F6-93C2-8C755198FAF7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訂單的變異往上游增加</a:t>
            </a:r>
            <a:endParaRPr lang="ko-KR" altLang="en-US" dirty="0"/>
          </a:p>
        </p:txBody>
      </p:sp>
      <p:graphicFrame>
        <p:nvGraphicFramePr>
          <p:cNvPr id="4403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71538" y="1981200"/>
          <a:ext cx="34385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03" name="Bitmap Image" r:id="rId4" imgW="12450120" imgH="7201923" progId="Paint.Picture">
                  <p:embed/>
                </p:oleObj>
              </mc:Choice>
              <mc:Fallback>
                <p:oleObj name="Bitmap Image" r:id="rId4" imgW="12450120" imgH="72019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81200"/>
                        <a:ext cx="34385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78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98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kumimoji="0" lang="en-US" altLang="zh-TW" sz="1800">
                <a:latin typeface="Times New Roman" charset="0"/>
                <a:ea typeface="新細明體" charset="0"/>
                <a:cs typeface="新細明體" charset="0"/>
              </a:rPr>
              <a:t>Lee, H, P. Padmanabhan and S. Wang (1997), Sloan Management Review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顧客銷售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5562600" y="18288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零售商向批發商訂貨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15240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批發商向製造商訂貨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4864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製造商向供應商訂貨</a:t>
            </a:r>
          </a:p>
        </p:txBody>
      </p:sp>
    </p:spTree>
    <p:extLst>
      <p:ext uri="{BB962C8B-B14F-4D97-AF65-F5344CB8AC3E}">
        <p14:creationId xmlns:p14="http://schemas.microsoft.com/office/powerpoint/2010/main" val="3800664243"/>
      </p:ext>
    </p:extLst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20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89B3E1-C69E-446D-AB79-8FA9DBD9B6E8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增加需求能見度</a:t>
            </a: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752600" y="2971800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752600" y="4008438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1714500" y="4071938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CD56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400" b="1">
                <a:solidFill>
                  <a:srgbClr val="000000"/>
                </a:solidFill>
                <a:latin typeface="Arial" charset="0"/>
              </a:rPr>
              <a:t>Distributor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400" b="1">
                <a:solidFill>
                  <a:srgbClr val="000000"/>
                </a:solidFill>
                <a:latin typeface="Arial" charset="0"/>
              </a:rPr>
              <a:t>Manufacturer</a:t>
            </a:r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 flipH="1">
            <a:off x="1600200" y="4465638"/>
            <a:ext cx="457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2590800" y="4465638"/>
            <a:ext cx="3048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89" name="Line 9"/>
          <p:cNvSpPr>
            <a:spLocks noChangeShapeType="1"/>
          </p:cNvSpPr>
          <p:nvPr/>
        </p:nvSpPr>
        <p:spPr bwMode="auto">
          <a:xfrm>
            <a:off x="3124200" y="3627438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0" name="Line 10"/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1" name="Line 11"/>
          <p:cNvSpPr>
            <a:spLocks noChangeShapeType="1"/>
          </p:cNvSpPr>
          <p:nvPr/>
        </p:nvSpPr>
        <p:spPr bwMode="auto">
          <a:xfrm flipH="1">
            <a:off x="2286000" y="4465638"/>
            <a:ext cx="76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6670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19812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12954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12954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200" b="1">
                <a:solidFill>
                  <a:srgbClr val="000000"/>
                </a:solidFill>
                <a:latin typeface="Arial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96" name="Text Box 16"/>
          <p:cNvSpPr txBox="1">
            <a:spLocks noChangeArrowheads="1"/>
          </p:cNvSpPr>
          <p:nvPr/>
        </p:nvSpPr>
        <p:spPr bwMode="auto">
          <a:xfrm>
            <a:off x="19812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200" b="1">
                <a:solidFill>
                  <a:srgbClr val="000000"/>
                </a:solidFill>
                <a:latin typeface="Arial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26670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en-US" altLang="zh-TW" sz="1200" b="1">
                <a:solidFill>
                  <a:srgbClr val="000000"/>
                </a:solidFill>
                <a:latin typeface="Arial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98" name="Line 18"/>
          <p:cNvSpPr>
            <a:spLocks noChangeShapeType="1"/>
          </p:cNvSpPr>
          <p:nvPr/>
        </p:nvSpPr>
        <p:spPr bwMode="auto">
          <a:xfrm>
            <a:off x="2362200" y="3429000"/>
            <a:ext cx="0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grpSp>
        <p:nvGrpSpPr>
          <p:cNvPr id="46100" name="Group 19"/>
          <p:cNvGrpSpPr>
            <a:grpSpLocks/>
          </p:cNvGrpSpPr>
          <p:nvPr/>
        </p:nvGrpSpPr>
        <p:grpSpPr bwMode="auto">
          <a:xfrm>
            <a:off x="4830763" y="2813050"/>
            <a:ext cx="2789237" cy="1530350"/>
            <a:chOff x="3283" y="2153"/>
            <a:chExt cx="1882" cy="1033"/>
          </a:xfrm>
        </p:grpSpPr>
        <p:sp>
          <p:nvSpPr>
            <p:cNvPr id="46105" name="Rectangle 20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106" name="Rectangle 21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107" name="Line 22"/>
            <p:cNvSpPr>
              <a:spLocks noChangeShapeType="1"/>
            </p:cNvSpPr>
            <p:nvPr/>
          </p:nvSpPr>
          <p:spPr bwMode="auto">
            <a:xfrm>
              <a:off x="3339" y="2986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8" name="Line 23"/>
            <p:cNvSpPr>
              <a:spLocks noChangeShapeType="1"/>
            </p:cNvSpPr>
            <p:nvPr/>
          </p:nvSpPr>
          <p:spPr bwMode="auto">
            <a:xfrm>
              <a:off x="3339" y="2872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9" name="Line 24"/>
            <p:cNvSpPr>
              <a:spLocks noChangeShapeType="1"/>
            </p:cNvSpPr>
            <p:nvPr/>
          </p:nvSpPr>
          <p:spPr bwMode="auto">
            <a:xfrm>
              <a:off x="3339" y="2753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0" name="Line 25"/>
            <p:cNvSpPr>
              <a:spLocks noChangeShapeType="1"/>
            </p:cNvSpPr>
            <p:nvPr/>
          </p:nvSpPr>
          <p:spPr bwMode="auto">
            <a:xfrm>
              <a:off x="3339" y="2634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1" name="Line 26"/>
            <p:cNvSpPr>
              <a:spLocks noChangeShapeType="1"/>
            </p:cNvSpPr>
            <p:nvPr/>
          </p:nvSpPr>
          <p:spPr bwMode="auto">
            <a:xfrm>
              <a:off x="3339" y="251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2" name="Line 27"/>
            <p:cNvSpPr>
              <a:spLocks noChangeShapeType="1"/>
            </p:cNvSpPr>
            <p:nvPr/>
          </p:nvSpPr>
          <p:spPr bwMode="auto">
            <a:xfrm>
              <a:off x="3339" y="2400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3" name="Line 28"/>
            <p:cNvSpPr>
              <a:spLocks noChangeShapeType="1"/>
            </p:cNvSpPr>
            <p:nvPr/>
          </p:nvSpPr>
          <p:spPr bwMode="auto">
            <a:xfrm>
              <a:off x="3339" y="2281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4" name="Rectangle 29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115" name="Line 30"/>
            <p:cNvSpPr>
              <a:spLocks noChangeShapeType="1"/>
            </p:cNvSpPr>
            <p:nvPr/>
          </p:nvSpPr>
          <p:spPr bwMode="auto">
            <a:xfrm>
              <a:off x="3339" y="2281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6" name="Line 31"/>
            <p:cNvSpPr>
              <a:spLocks noChangeShapeType="1"/>
            </p:cNvSpPr>
            <p:nvPr/>
          </p:nvSpPr>
          <p:spPr bwMode="auto">
            <a:xfrm>
              <a:off x="3335" y="310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7" name="Line 32"/>
            <p:cNvSpPr>
              <a:spLocks noChangeShapeType="1"/>
            </p:cNvSpPr>
            <p:nvPr/>
          </p:nvSpPr>
          <p:spPr bwMode="auto">
            <a:xfrm>
              <a:off x="3335" y="298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8" name="Line 33"/>
            <p:cNvSpPr>
              <a:spLocks noChangeShapeType="1"/>
            </p:cNvSpPr>
            <p:nvPr/>
          </p:nvSpPr>
          <p:spPr bwMode="auto">
            <a:xfrm>
              <a:off x="3335" y="287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9" name="Line 34"/>
            <p:cNvSpPr>
              <a:spLocks noChangeShapeType="1"/>
            </p:cNvSpPr>
            <p:nvPr/>
          </p:nvSpPr>
          <p:spPr bwMode="auto">
            <a:xfrm>
              <a:off x="3335" y="275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0" name="Line 35"/>
            <p:cNvSpPr>
              <a:spLocks noChangeShapeType="1"/>
            </p:cNvSpPr>
            <p:nvPr/>
          </p:nvSpPr>
          <p:spPr bwMode="auto">
            <a:xfrm>
              <a:off x="3335" y="26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1" name="Line 36"/>
            <p:cNvSpPr>
              <a:spLocks noChangeShapeType="1"/>
            </p:cNvSpPr>
            <p:nvPr/>
          </p:nvSpPr>
          <p:spPr bwMode="auto">
            <a:xfrm>
              <a:off x="3335" y="25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2" name="Line 37"/>
            <p:cNvSpPr>
              <a:spLocks noChangeShapeType="1"/>
            </p:cNvSpPr>
            <p:nvPr/>
          </p:nvSpPr>
          <p:spPr bwMode="auto">
            <a:xfrm>
              <a:off x="3335" y="240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3" name="Line 38"/>
            <p:cNvSpPr>
              <a:spLocks noChangeShapeType="1"/>
            </p:cNvSpPr>
            <p:nvPr/>
          </p:nvSpPr>
          <p:spPr bwMode="auto">
            <a:xfrm>
              <a:off x="3335" y="228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3339" y="310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5" name="Line 40"/>
            <p:cNvSpPr>
              <a:spLocks noChangeShapeType="1"/>
            </p:cNvSpPr>
            <p:nvPr/>
          </p:nvSpPr>
          <p:spPr bwMode="auto">
            <a:xfrm flipV="1">
              <a:off x="33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6" name="Line 41"/>
            <p:cNvSpPr>
              <a:spLocks noChangeShapeType="1"/>
            </p:cNvSpPr>
            <p:nvPr/>
          </p:nvSpPr>
          <p:spPr bwMode="auto">
            <a:xfrm flipV="1">
              <a:off x="335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7" name="Line 42"/>
            <p:cNvSpPr>
              <a:spLocks noChangeShapeType="1"/>
            </p:cNvSpPr>
            <p:nvPr/>
          </p:nvSpPr>
          <p:spPr bwMode="auto">
            <a:xfrm flipV="1">
              <a:off x="33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8" name="Line 43"/>
            <p:cNvSpPr>
              <a:spLocks noChangeShapeType="1"/>
            </p:cNvSpPr>
            <p:nvPr/>
          </p:nvSpPr>
          <p:spPr bwMode="auto">
            <a:xfrm flipV="1">
              <a:off x="33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9" name="Line 44"/>
            <p:cNvSpPr>
              <a:spLocks noChangeShapeType="1"/>
            </p:cNvSpPr>
            <p:nvPr/>
          </p:nvSpPr>
          <p:spPr bwMode="auto">
            <a:xfrm flipV="1">
              <a:off x="34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0" name="Line 45"/>
            <p:cNvSpPr>
              <a:spLocks noChangeShapeType="1"/>
            </p:cNvSpPr>
            <p:nvPr/>
          </p:nvSpPr>
          <p:spPr bwMode="auto">
            <a:xfrm flipV="1">
              <a:off x="34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1" name="Line 46"/>
            <p:cNvSpPr>
              <a:spLocks noChangeShapeType="1"/>
            </p:cNvSpPr>
            <p:nvPr/>
          </p:nvSpPr>
          <p:spPr bwMode="auto">
            <a:xfrm flipV="1">
              <a:off x="3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2" name="Line 47"/>
            <p:cNvSpPr>
              <a:spLocks noChangeShapeType="1"/>
            </p:cNvSpPr>
            <p:nvPr/>
          </p:nvSpPr>
          <p:spPr bwMode="auto">
            <a:xfrm flipV="1">
              <a:off x="34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3" name="Line 48"/>
            <p:cNvSpPr>
              <a:spLocks noChangeShapeType="1"/>
            </p:cNvSpPr>
            <p:nvPr/>
          </p:nvSpPr>
          <p:spPr bwMode="auto">
            <a:xfrm flipV="1">
              <a:off x="350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4" name="Line 49"/>
            <p:cNvSpPr>
              <a:spLocks noChangeShapeType="1"/>
            </p:cNvSpPr>
            <p:nvPr/>
          </p:nvSpPr>
          <p:spPr bwMode="auto">
            <a:xfrm flipV="1">
              <a:off x="35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5" name="Line 50"/>
            <p:cNvSpPr>
              <a:spLocks noChangeShapeType="1"/>
            </p:cNvSpPr>
            <p:nvPr/>
          </p:nvSpPr>
          <p:spPr bwMode="auto">
            <a:xfrm flipV="1">
              <a:off x="35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6" name="Line 51"/>
            <p:cNvSpPr>
              <a:spLocks noChangeShapeType="1"/>
            </p:cNvSpPr>
            <p:nvPr/>
          </p:nvSpPr>
          <p:spPr bwMode="auto">
            <a:xfrm flipV="1">
              <a:off x="35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7" name="Line 52"/>
            <p:cNvSpPr>
              <a:spLocks noChangeShapeType="1"/>
            </p:cNvSpPr>
            <p:nvPr/>
          </p:nvSpPr>
          <p:spPr bwMode="auto">
            <a:xfrm flipV="1">
              <a:off x="35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8" name="Line 53"/>
            <p:cNvSpPr>
              <a:spLocks noChangeShapeType="1"/>
            </p:cNvSpPr>
            <p:nvPr/>
          </p:nvSpPr>
          <p:spPr bwMode="auto">
            <a:xfrm flipV="1">
              <a:off x="360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39" name="Line 54"/>
            <p:cNvSpPr>
              <a:spLocks noChangeShapeType="1"/>
            </p:cNvSpPr>
            <p:nvPr/>
          </p:nvSpPr>
          <p:spPr bwMode="auto">
            <a:xfrm flipV="1">
              <a:off x="362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0" name="Line 55"/>
            <p:cNvSpPr>
              <a:spLocks noChangeShapeType="1"/>
            </p:cNvSpPr>
            <p:nvPr/>
          </p:nvSpPr>
          <p:spPr bwMode="auto">
            <a:xfrm flipV="1">
              <a:off x="36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1" name="Line 56"/>
            <p:cNvSpPr>
              <a:spLocks noChangeShapeType="1"/>
            </p:cNvSpPr>
            <p:nvPr/>
          </p:nvSpPr>
          <p:spPr bwMode="auto">
            <a:xfrm flipV="1">
              <a:off x="36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2" name="Line 57"/>
            <p:cNvSpPr>
              <a:spLocks noChangeShapeType="1"/>
            </p:cNvSpPr>
            <p:nvPr/>
          </p:nvSpPr>
          <p:spPr bwMode="auto">
            <a:xfrm flipV="1">
              <a:off x="36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3" name="Line 58"/>
            <p:cNvSpPr>
              <a:spLocks noChangeShapeType="1"/>
            </p:cNvSpPr>
            <p:nvPr/>
          </p:nvSpPr>
          <p:spPr bwMode="auto">
            <a:xfrm flipV="1">
              <a:off x="370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4" name="Line 59"/>
            <p:cNvSpPr>
              <a:spLocks noChangeShapeType="1"/>
            </p:cNvSpPr>
            <p:nvPr/>
          </p:nvSpPr>
          <p:spPr bwMode="auto">
            <a:xfrm flipV="1">
              <a:off x="37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5" name="Line 60"/>
            <p:cNvSpPr>
              <a:spLocks noChangeShapeType="1"/>
            </p:cNvSpPr>
            <p:nvPr/>
          </p:nvSpPr>
          <p:spPr bwMode="auto">
            <a:xfrm flipV="1">
              <a:off x="37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6" name="Line 61"/>
            <p:cNvSpPr>
              <a:spLocks noChangeShapeType="1"/>
            </p:cNvSpPr>
            <p:nvPr/>
          </p:nvSpPr>
          <p:spPr bwMode="auto">
            <a:xfrm flipV="1">
              <a:off x="37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7" name="Line 62"/>
            <p:cNvSpPr>
              <a:spLocks noChangeShapeType="1"/>
            </p:cNvSpPr>
            <p:nvPr/>
          </p:nvSpPr>
          <p:spPr bwMode="auto">
            <a:xfrm flipV="1">
              <a:off x="37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8" name="Line 63"/>
            <p:cNvSpPr>
              <a:spLocks noChangeShapeType="1"/>
            </p:cNvSpPr>
            <p:nvPr/>
          </p:nvSpPr>
          <p:spPr bwMode="auto">
            <a:xfrm flipV="1">
              <a:off x="380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49" name="Line 64"/>
            <p:cNvSpPr>
              <a:spLocks noChangeShapeType="1"/>
            </p:cNvSpPr>
            <p:nvPr/>
          </p:nvSpPr>
          <p:spPr bwMode="auto">
            <a:xfrm flipV="1">
              <a:off x="38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0" name="Line 65"/>
            <p:cNvSpPr>
              <a:spLocks noChangeShapeType="1"/>
            </p:cNvSpPr>
            <p:nvPr/>
          </p:nvSpPr>
          <p:spPr bwMode="auto">
            <a:xfrm flipV="1">
              <a:off x="384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1" name="Line 66"/>
            <p:cNvSpPr>
              <a:spLocks noChangeShapeType="1"/>
            </p:cNvSpPr>
            <p:nvPr/>
          </p:nvSpPr>
          <p:spPr bwMode="auto">
            <a:xfrm flipV="1">
              <a:off x="386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2" name="Line 67"/>
            <p:cNvSpPr>
              <a:spLocks noChangeShapeType="1"/>
            </p:cNvSpPr>
            <p:nvPr/>
          </p:nvSpPr>
          <p:spPr bwMode="auto">
            <a:xfrm flipV="1">
              <a:off x="388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3" name="Line 68"/>
            <p:cNvSpPr>
              <a:spLocks noChangeShapeType="1"/>
            </p:cNvSpPr>
            <p:nvPr/>
          </p:nvSpPr>
          <p:spPr bwMode="auto">
            <a:xfrm flipV="1">
              <a:off x="3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4" name="Line 69"/>
            <p:cNvSpPr>
              <a:spLocks noChangeShapeType="1"/>
            </p:cNvSpPr>
            <p:nvPr/>
          </p:nvSpPr>
          <p:spPr bwMode="auto">
            <a:xfrm flipV="1">
              <a:off x="392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5" name="Line 70"/>
            <p:cNvSpPr>
              <a:spLocks noChangeShapeType="1"/>
            </p:cNvSpPr>
            <p:nvPr/>
          </p:nvSpPr>
          <p:spPr bwMode="auto">
            <a:xfrm flipV="1">
              <a:off x="394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6" name="Line 71"/>
            <p:cNvSpPr>
              <a:spLocks noChangeShapeType="1"/>
            </p:cNvSpPr>
            <p:nvPr/>
          </p:nvSpPr>
          <p:spPr bwMode="auto">
            <a:xfrm flipV="1">
              <a:off x="397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7" name="Line 72"/>
            <p:cNvSpPr>
              <a:spLocks noChangeShapeType="1"/>
            </p:cNvSpPr>
            <p:nvPr/>
          </p:nvSpPr>
          <p:spPr bwMode="auto">
            <a:xfrm flipV="1">
              <a:off x="398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8" name="Line 73"/>
            <p:cNvSpPr>
              <a:spLocks noChangeShapeType="1"/>
            </p:cNvSpPr>
            <p:nvPr/>
          </p:nvSpPr>
          <p:spPr bwMode="auto">
            <a:xfrm flipV="1">
              <a:off x="401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59" name="Line 74"/>
            <p:cNvSpPr>
              <a:spLocks noChangeShapeType="1"/>
            </p:cNvSpPr>
            <p:nvPr/>
          </p:nvSpPr>
          <p:spPr bwMode="auto">
            <a:xfrm flipV="1">
              <a:off x="403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0" name="Line 75"/>
            <p:cNvSpPr>
              <a:spLocks noChangeShapeType="1"/>
            </p:cNvSpPr>
            <p:nvPr/>
          </p:nvSpPr>
          <p:spPr bwMode="auto">
            <a:xfrm flipV="1">
              <a:off x="404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1" name="Line 76"/>
            <p:cNvSpPr>
              <a:spLocks noChangeShapeType="1"/>
            </p:cNvSpPr>
            <p:nvPr/>
          </p:nvSpPr>
          <p:spPr bwMode="auto">
            <a:xfrm flipV="1">
              <a:off x="407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2" name="Line 77"/>
            <p:cNvSpPr>
              <a:spLocks noChangeShapeType="1"/>
            </p:cNvSpPr>
            <p:nvPr/>
          </p:nvSpPr>
          <p:spPr bwMode="auto">
            <a:xfrm flipV="1">
              <a:off x="409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3" name="Line 78"/>
            <p:cNvSpPr>
              <a:spLocks noChangeShapeType="1"/>
            </p:cNvSpPr>
            <p:nvPr/>
          </p:nvSpPr>
          <p:spPr bwMode="auto">
            <a:xfrm flipV="1">
              <a:off x="411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4" name="Line 79"/>
            <p:cNvSpPr>
              <a:spLocks noChangeShapeType="1"/>
            </p:cNvSpPr>
            <p:nvPr/>
          </p:nvSpPr>
          <p:spPr bwMode="auto">
            <a:xfrm flipV="1">
              <a:off x="413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5" name="Line 80"/>
            <p:cNvSpPr>
              <a:spLocks noChangeShapeType="1"/>
            </p:cNvSpPr>
            <p:nvPr/>
          </p:nvSpPr>
          <p:spPr bwMode="auto">
            <a:xfrm flipV="1">
              <a:off x="415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6" name="Line 81"/>
            <p:cNvSpPr>
              <a:spLocks noChangeShapeType="1"/>
            </p:cNvSpPr>
            <p:nvPr/>
          </p:nvSpPr>
          <p:spPr bwMode="auto">
            <a:xfrm flipV="1">
              <a:off x="417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7" name="Line 82"/>
            <p:cNvSpPr>
              <a:spLocks noChangeShapeType="1"/>
            </p:cNvSpPr>
            <p:nvPr/>
          </p:nvSpPr>
          <p:spPr bwMode="auto">
            <a:xfrm flipV="1">
              <a:off x="419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8" name="Line 83"/>
            <p:cNvSpPr>
              <a:spLocks noChangeShapeType="1"/>
            </p:cNvSpPr>
            <p:nvPr/>
          </p:nvSpPr>
          <p:spPr bwMode="auto">
            <a:xfrm flipV="1">
              <a:off x="421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69" name="Line 84"/>
            <p:cNvSpPr>
              <a:spLocks noChangeShapeType="1"/>
            </p:cNvSpPr>
            <p:nvPr/>
          </p:nvSpPr>
          <p:spPr bwMode="auto">
            <a:xfrm flipV="1">
              <a:off x="423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0" name="Line 85"/>
            <p:cNvSpPr>
              <a:spLocks noChangeShapeType="1"/>
            </p:cNvSpPr>
            <p:nvPr/>
          </p:nvSpPr>
          <p:spPr bwMode="auto">
            <a:xfrm flipV="1">
              <a:off x="425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1" name="Line 86"/>
            <p:cNvSpPr>
              <a:spLocks noChangeShapeType="1"/>
            </p:cNvSpPr>
            <p:nvPr/>
          </p:nvSpPr>
          <p:spPr bwMode="auto">
            <a:xfrm flipV="1">
              <a:off x="427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2" name="Line 87"/>
            <p:cNvSpPr>
              <a:spLocks noChangeShapeType="1"/>
            </p:cNvSpPr>
            <p:nvPr/>
          </p:nvSpPr>
          <p:spPr bwMode="auto">
            <a:xfrm flipV="1">
              <a:off x="429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3" name="Line 88"/>
            <p:cNvSpPr>
              <a:spLocks noChangeShapeType="1"/>
            </p:cNvSpPr>
            <p:nvPr/>
          </p:nvSpPr>
          <p:spPr bwMode="auto">
            <a:xfrm flipV="1">
              <a:off x="431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4" name="Line 89"/>
            <p:cNvSpPr>
              <a:spLocks noChangeShapeType="1"/>
            </p:cNvSpPr>
            <p:nvPr/>
          </p:nvSpPr>
          <p:spPr bwMode="auto">
            <a:xfrm flipV="1">
              <a:off x="433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5" name="Line 90"/>
            <p:cNvSpPr>
              <a:spLocks noChangeShapeType="1"/>
            </p:cNvSpPr>
            <p:nvPr/>
          </p:nvSpPr>
          <p:spPr bwMode="auto">
            <a:xfrm flipV="1">
              <a:off x="435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6" name="Line 91"/>
            <p:cNvSpPr>
              <a:spLocks noChangeShapeType="1"/>
            </p:cNvSpPr>
            <p:nvPr/>
          </p:nvSpPr>
          <p:spPr bwMode="auto">
            <a:xfrm flipV="1">
              <a:off x="437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7" name="Line 92"/>
            <p:cNvSpPr>
              <a:spLocks noChangeShapeType="1"/>
            </p:cNvSpPr>
            <p:nvPr/>
          </p:nvSpPr>
          <p:spPr bwMode="auto">
            <a:xfrm flipV="1">
              <a:off x="439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8" name="Line 93"/>
            <p:cNvSpPr>
              <a:spLocks noChangeShapeType="1"/>
            </p:cNvSpPr>
            <p:nvPr/>
          </p:nvSpPr>
          <p:spPr bwMode="auto">
            <a:xfrm flipV="1">
              <a:off x="441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79" name="Line 94"/>
            <p:cNvSpPr>
              <a:spLocks noChangeShapeType="1"/>
            </p:cNvSpPr>
            <p:nvPr/>
          </p:nvSpPr>
          <p:spPr bwMode="auto">
            <a:xfrm flipV="1">
              <a:off x="443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0" name="Line 95"/>
            <p:cNvSpPr>
              <a:spLocks noChangeShapeType="1"/>
            </p:cNvSpPr>
            <p:nvPr/>
          </p:nvSpPr>
          <p:spPr bwMode="auto">
            <a:xfrm flipV="1">
              <a:off x="4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1" name="Line 96"/>
            <p:cNvSpPr>
              <a:spLocks noChangeShapeType="1"/>
            </p:cNvSpPr>
            <p:nvPr/>
          </p:nvSpPr>
          <p:spPr bwMode="auto">
            <a:xfrm flipV="1">
              <a:off x="447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2" name="Line 97"/>
            <p:cNvSpPr>
              <a:spLocks noChangeShapeType="1"/>
            </p:cNvSpPr>
            <p:nvPr/>
          </p:nvSpPr>
          <p:spPr bwMode="auto">
            <a:xfrm flipV="1">
              <a:off x="449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3" name="Line 98"/>
            <p:cNvSpPr>
              <a:spLocks noChangeShapeType="1"/>
            </p:cNvSpPr>
            <p:nvPr/>
          </p:nvSpPr>
          <p:spPr bwMode="auto">
            <a:xfrm flipV="1">
              <a:off x="451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4" name="Line 99"/>
            <p:cNvSpPr>
              <a:spLocks noChangeShapeType="1"/>
            </p:cNvSpPr>
            <p:nvPr/>
          </p:nvSpPr>
          <p:spPr bwMode="auto">
            <a:xfrm flipV="1">
              <a:off x="453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5" name="Line 100"/>
            <p:cNvSpPr>
              <a:spLocks noChangeShapeType="1"/>
            </p:cNvSpPr>
            <p:nvPr/>
          </p:nvSpPr>
          <p:spPr bwMode="auto">
            <a:xfrm flipV="1">
              <a:off x="456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6" name="Line 101"/>
            <p:cNvSpPr>
              <a:spLocks noChangeShapeType="1"/>
            </p:cNvSpPr>
            <p:nvPr/>
          </p:nvSpPr>
          <p:spPr bwMode="auto">
            <a:xfrm flipV="1">
              <a:off x="457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7" name="Line 102"/>
            <p:cNvSpPr>
              <a:spLocks noChangeShapeType="1"/>
            </p:cNvSpPr>
            <p:nvPr/>
          </p:nvSpPr>
          <p:spPr bwMode="auto">
            <a:xfrm flipV="1">
              <a:off x="459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8" name="Line 103"/>
            <p:cNvSpPr>
              <a:spLocks noChangeShapeType="1"/>
            </p:cNvSpPr>
            <p:nvPr/>
          </p:nvSpPr>
          <p:spPr bwMode="auto">
            <a:xfrm flipV="1">
              <a:off x="462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89" name="Line 104"/>
            <p:cNvSpPr>
              <a:spLocks noChangeShapeType="1"/>
            </p:cNvSpPr>
            <p:nvPr/>
          </p:nvSpPr>
          <p:spPr bwMode="auto">
            <a:xfrm flipV="1">
              <a:off x="46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0" name="Line 105"/>
            <p:cNvSpPr>
              <a:spLocks noChangeShapeType="1"/>
            </p:cNvSpPr>
            <p:nvPr/>
          </p:nvSpPr>
          <p:spPr bwMode="auto">
            <a:xfrm flipV="1">
              <a:off x="466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1" name="Line 106"/>
            <p:cNvSpPr>
              <a:spLocks noChangeShapeType="1"/>
            </p:cNvSpPr>
            <p:nvPr/>
          </p:nvSpPr>
          <p:spPr bwMode="auto">
            <a:xfrm flipV="1">
              <a:off x="46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2" name="Line 107"/>
            <p:cNvSpPr>
              <a:spLocks noChangeShapeType="1"/>
            </p:cNvSpPr>
            <p:nvPr/>
          </p:nvSpPr>
          <p:spPr bwMode="auto">
            <a:xfrm flipV="1">
              <a:off x="46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3" name="Line 108"/>
            <p:cNvSpPr>
              <a:spLocks noChangeShapeType="1"/>
            </p:cNvSpPr>
            <p:nvPr/>
          </p:nvSpPr>
          <p:spPr bwMode="auto">
            <a:xfrm flipV="1">
              <a:off x="47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4" name="Line 109"/>
            <p:cNvSpPr>
              <a:spLocks noChangeShapeType="1"/>
            </p:cNvSpPr>
            <p:nvPr/>
          </p:nvSpPr>
          <p:spPr bwMode="auto">
            <a:xfrm flipV="1">
              <a:off x="47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5" name="Line 110"/>
            <p:cNvSpPr>
              <a:spLocks noChangeShapeType="1"/>
            </p:cNvSpPr>
            <p:nvPr/>
          </p:nvSpPr>
          <p:spPr bwMode="auto">
            <a:xfrm flipV="1">
              <a:off x="476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6" name="Line 111"/>
            <p:cNvSpPr>
              <a:spLocks noChangeShapeType="1"/>
            </p:cNvSpPr>
            <p:nvPr/>
          </p:nvSpPr>
          <p:spPr bwMode="auto">
            <a:xfrm flipV="1">
              <a:off x="47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7" name="Line 112"/>
            <p:cNvSpPr>
              <a:spLocks noChangeShapeType="1"/>
            </p:cNvSpPr>
            <p:nvPr/>
          </p:nvSpPr>
          <p:spPr bwMode="auto">
            <a:xfrm flipV="1">
              <a:off x="480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8" name="Line 113"/>
            <p:cNvSpPr>
              <a:spLocks noChangeShapeType="1"/>
            </p:cNvSpPr>
            <p:nvPr/>
          </p:nvSpPr>
          <p:spPr bwMode="auto">
            <a:xfrm flipV="1">
              <a:off x="48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99" name="Line 114"/>
            <p:cNvSpPr>
              <a:spLocks noChangeShapeType="1"/>
            </p:cNvSpPr>
            <p:nvPr/>
          </p:nvSpPr>
          <p:spPr bwMode="auto">
            <a:xfrm flipV="1">
              <a:off x="48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0" name="Line 115"/>
            <p:cNvSpPr>
              <a:spLocks noChangeShapeType="1"/>
            </p:cNvSpPr>
            <p:nvPr/>
          </p:nvSpPr>
          <p:spPr bwMode="auto">
            <a:xfrm flipV="1">
              <a:off x="48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1" name="Line 116"/>
            <p:cNvSpPr>
              <a:spLocks noChangeShapeType="1"/>
            </p:cNvSpPr>
            <p:nvPr/>
          </p:nvSpPr>
          <p:spPr bwMode="auto">
            <a:xfrm flipV="1">
              <a:off x="48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2" name="Line 117"/>
            <p:cNvSpPr>
              <a:spLocks noChangeShapeType="1"/>
            </p:cNvSpPr>
            <p:nvPr/>
          </p:nvSpPr>
          <p:spPr bwMode="auto">
            <a:xfrm flipV="1">
              <a:off x="4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3" name="Line 118"/>
            <p:cNvSpPr>
              <a:spLocks noChangeShapeType="1"/>
            </p:cNvSpPr>
            <p:nvPr/>
          </p:nvSpPr>
          <p:spPr bwMode="auto">
            <a:xfrm flipV="1">
              <a:off x="492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4" name="Line 119"/>
            <p:cNvSpPr>
              <a:spLocks noChangeShapeType="1"/>
            </p:cNvSpPr>
            <p:nvPr/>
          </p:nvSpPr>
          <p:spPr bwMode="auto">
            <a:xfrm flipV="1">
              <a:off x="49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5" name="Line 120"/>
            <p:cNvSpPr>
              <a:spLocks noChangeShapeType="1"/>
            </p:cNvSpPr>
            <p:nvPr/>
          </p:nvSpPr>
          <p:spPr bwMode="auto">
            <a:xfrm flipV="1">
              <a:off x="49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6" name="Line 121"/>
            <p:cNvSpPr>
              <a:spLocks noChangeShapeType="1"/>
            </p:cNvSpPr>
            <p:nvPr/>
          </p:nvSpPr>
          <p:spPr bwMode="auto">
            <a:xfrm flipV="1">
              <a:off x="49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7" name="Line 122"/>
            <p:cNvSpPr>
              <a:spLocks noChangeShapeType="1"/>
            </p:cNvSpPr>
            <p:nvPr/>
          </p:nvSpPr>
          <p:spPr bwMode="auto">
            <a:xfrm flipV="1">
              <a:off x="500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8" name="Line 123"/>
            <p:cNvSpPr>
              <a:spLocks noChangeShapeType="1"/>
            </p:cNvSpPr>
            <p:nvPr/>
          </p:nvSpPr>
          <p:spPr bwMode="auto">
            <a:xfrm flipV="1">
              <a:off x="50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09" name="Line 124"/>
            <p:cNvSpPr>
              <a:spLocks noChangeShapeType="1"/>
            </p:cNvSpPr>
            <p:nvPr/>
          </p:nvSpPr>
          <p:spPr bwMode="auto">
            <a:xfrm flipV="1">
              <a:off x="50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0" name="Line 125"/>
            <p:cNvSpPr>
              <a:spLocks noChangeShapeType="1"/>
            </p:cNvSpPr>
            <p:nvPr/>
          </p:nvSpPr>
          <p:spPr bwMode="auto">
            <a:xfrm flipV="1">
              <a:off x="50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1" name="Line 126"/>
            <p:cNvSpPr>
              <a:spLocks noChangeShapeType="1"/>
            </p:cNvSpPr>
            <p:nvPr/>
          </p:nvSpPr>
          <p:spPr bwMode="auto">
            <a:xfrm flipV="1">
              <a:off x="50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2" name="Line 127"/>
            <p:cNvSpPr>
              <a:spLocks noChangeShapeType="1"/>
            </p:cNvSpPr>
            <p:nvPr/>
          </p:nvSpPr>
          <p:spPr bwMode="auto">
            <a:xfrm flipV="1">
              <a:off x="510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3" name="Line 128"/>
            <p:cNvSpPr>
              <a:spLocks noChangeShapeType="1"/>
            </p:cNvSpPr>
            <p:nvPr/>
          </p:nvSpPr>
          <p:spPr bwMode="auto">
            <a:xfrm flipV="1">
              <a:off x="51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4" name="Freeform 129"/>
            <p:cNvSpPr>
              <a:spLocks/>
            </p:cNvSpPr>
            <p:nvPr/>
          </p:nvSpPr>
          <p:spPr bwMode="auto">
            <a:xfrm>
              <a:off x="3350" y="2425"/>
              <a:ext cx="1766" cy="680"/>
            </a:xfrm>
            <a:custGeom>
              <a:avLst/>
              <a:gdLst>
                <a:gd name="T0" fmla="*/ 19 w 470"/>
                <a:gd name="T1" fmla="*/ 680 h 160"/>
                <a:gd name="T2" fmla="*/ 60 w 470"/>
                <a:gd name="T3" fmla="*/ 0 h 160"/>
                <a:gd name="T4" fmla="*/ 101 w 470"/>
                <a:gd name="T5" fmla="*/ 680 h 160"/>
                <a:gd name="T6" fmla="*/ 143 w 470"/>
                <a:gd name="T7" fmla="*/ 680 h 160"/>
                <a:gd name="T8" fmla="*/ 180 w 470"/>
                <a:gd name="T9" fmla="*/ 680 h 160"/>
                <a:gd name="T10" fmla="*/ 222 w 470"/>
                <a:gd name="T11" fmla="*/ 680 h 160"/>
                <a:gd name="T12" fmla="*/ 263 w 470"/>
                <a:gd name="T13" fmla="*/ 680 h 160"/>
                <a:gd name="T14" fmla="*/ 304 w 470"/>
                <a:gd name="T15" fmla="*/ 680 h 160"/>
                <a:gd name="T16" fmla="*/ 346 w 470"/>
                <a:gd name="T17" fmla="*/ 0 h 160"/>
                <a:gd name="T18" fmla="*/ 383 w 470"/>
                <a:gd name="T19" fmla="*/ 680 h 160"/>
                <a:gd name="T20" fmla="*/ 425 w 470"/>
                <a:gd name="T21" fmla="*/ 680 h 160"/>
                <a:gd name="T22" fmla="*/ 466 w 470"/>
                <a:gd name="T23" fmla="*/ 170 h 160"/>
                <a:gd name="T24" fmla="*/ 507 w 470"/>
                <a:gd name="T25" fmla="*/ 680 h 160"/>
                <a:gd name="T26" fmla="*/ 549 w 470"/>
                <a:gd name="T27" fmla="*/ 680 h 160"/>
                <a:gd name="T28" fmla="*/ 590 w 470"/>
                <a:gd name="T29" fmla="*/ 680 h 160"/>
                <a:gd name="T30" fmla="*/ 627 w 470"/>
                <a:gd name="T31" fmla="*/ 680 h 160"/>
                <a:gd name="T32" fmla="*/ 669 w 470"/>
                <a:gd name="T33" fmla="*/ 680 h 160"/>
                <a:gd name="T34" fmla="*/ 710 w 470"/>
                <a:gd name="T35" fmla="*/ 680 h 160"/>
                <a:gd name="T36" fmla="*/ 751 w 470"/>
                <a:gd name="T37" fmla="*/ 0 h 160"/>
                <a:gd name="T38" fmla="*/ 793 w 470"/>
                <a:gd name="T39" fmla="*/ 680 h 160"/>
                <a:gd name="T40" fmla="*/ 830 w 470"/>
                <a:gd name="T41" fmla="*/ 680 h 160"/>
                <a:gd name="T42" fmla="*/ 872 w 470"/>
                <a:gd name="T43" fmla="*/ 0 h 160"/>
                <a:gd name="T44" fmla="*/ 913 w 470"/>
                <a:gd name="T45" fmla="*/ 680 h 160"/>
                <a:gd name="T46" fmla="*/ 954 w 470"/>
                <a:gd name="T47" fmla="*/ 680 h 160"/>
                <a:gd name="T48" fmla="*/ 996 w 470"/>
                <a:gd name="T49" fmla="*/ 0 h 160"/>
                <a:gd name="T50" fmla="*/ 1037 w 470"/>
                <a:gd name="T51" fmla="*/ 680 h 160"/>
                <a:gd name="T52" fmla="*/ 1075 w 470"/>
                <a:gd name="T53" fmla="*/ 680 h 160"/>
                <a:gd name="T54" fmla="*/ 1116 w 470"/>
                <a:gd name="T55" fmla="*/ 680 h 160"/>
                <a:gd name="T56" fmla="*/ 1157 w 470"/>
                <a:gd name="T57" fmla="*/ 170 h 160"/>
                <a:gd name="T58" fmla="*/ 1199 w 470"/>
                <a:gd name="T59" fmla="*/ 680 h 160"/>
                <a:gd name="T60" fmla="*/ 1240 w 470"/>
                <a:gd name="T61" fmla="*/ 680 h 160"/>
                <a:gd name="T62" fmla="*/ 1278 w 470"/>
                <a:gd name="T63" fmla="*/ 0 h 160"/>
                <a:gd name="T64" fmla="*/ 1319 w 470"/>
                <a:gd name="T65" fmla="*/ 680 h 160"/>
                <a:gd name="T66" fmla="*/ 1360 w 470"/>
                <a:gd name="T67" fmla="*/ 680 h 160"/>
                <a:gd name="T68" fmla="*/ 1402 w 470"/>
                <a:gd name="T69" fmla="*/ 680 h 160"/>
                <a:gd name="T70" fmla="*/ 1443 w 470"/>
                <a:gd name="T71" fmla="*/ 680 h 160"/>
                <a:gd name="T72" fmla="*/ 1484 w 470"/>
                <a:gd name="T73" fmla="*/ 680 h 160"/>
                <a:gd name="T74" fmla="*/ 1522 w 470"/>
                <a:gd name="T75" fmla="*/ 680 h 160"/>
                <a:gd name="T76" fmla="*/ 1563 w 470"/>
                <a:gd name="T77" fmla="*/ 680 h 160"/>
                <a:gd name="T78" fmla="*/ 1604 w 470"/>
                <a:gd name="T79" fmla="*/ 680 h 160"/>
                <a:gd name="T80" fmla="*/ 1646 w 470"/>
                <a:gd name="T81" fmla="*/ 680 h 160"/>
                <a:gd name="T82" fmla="*/ 1687 w 470"/>
                <a:gd name="T83" fmla="*/ 0 h 160"/>
                <a:gd name="T84" fmla="*/ 1725 w 470"/>
                <a:gd name="T85" fmla="*/ 680 h 160"/>
                <a:gd name="T86" fmla="*/ 1766 w 470"/>
                <a:gd name="T87" fmla="*/ 680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0" h="160">
                  <a:moveTo>
                    <a:pt x="0" y="160"/>
                  </a:moveTo>
                  <a:lnTo>
                    <a:pt x="5" y="160"/>
                  </a:lnTo>
                  <a:lnTo>
                    <a:pt x="11" y="160"/>
                  </a:lnTo>
                  <a:lnTo>
                    <a:pt x="16" y="0"/>
                  </a:lnTo>
                  <a:lnTo>
                    <a:pt x="21" y="160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54" y="160"/>
                  </a:lnTo>
                  <a:lnTo>
                    <a:pt x="59" y="160"/>
                  </a:lnTo>
                  <a:lnTo>
                    <a:pt x="65" y="160"/>
                  </a:lnTo>
                  <a:lnTo>
                    <a:pt x="70" y="160"/>
                  </a:lnTo>
                  <a:lnTo>
                    <a:pt x="75" y="40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2" y="0"/>
                  </a:lnTo>
                  <a:lnTo>
                    <a:pt x="97" y="160"/>
                  </a:lnTo>
                  <a:lnTo>
                    <a:pt x="102" y="160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19" y="160"/>
                  </a:lnTo>
                  <a:lnTo>
                    <a:pt x="124" y="4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62" y="0"/>
                  </a:lnTo>
                  <a:lnTo>
                    <a:pt x="167" y="160"/>
                  </a:lnTo>
                  <a:lnTo>
                    <a:pt x="173" y="160"/>
                  </a:lnTo>
                  <a:lnTo>
                    <a:pt x="178" y="160"/>
                  </a:lnTo>
                  <a:lnTo>
                    <a:pt x="184" y="160"/>
                  </a:lnTo>
                  <a:lnTo>
                    <a:pt x="189" y="160"/>
                  </a:lnTo>
                  <a:lnTo>
                    <a:pt x="194" y="160"/>
                  </a:lnTo>
                  <a:lnTo>
                    <a:pt x="200" y="0"/>
                  </a:lnTo>
                  <a:lnTo>
                    <a:pt x="205" y="160"/>
                  </a:lnTo>
                  <a:lnTo>
                    <a:pt x="211" y="160"/>
                  </a:lnTo>
                  <a:lnTo>
                    <a:pt x="216" y="160"/>
                  </a:lnTo>
                  <a:lnTo>
                    <a:pt x="221" y="160"/>
                  </a:lnTo>
                  <a:lnTo>
                    <a:pt x="227" y="160"/>
                  </a:lnTo>
                  <a:lnTo>
                    <a:pt x="232" y="0"/>
                  </a:lnTo>
                  <a:lnTo>
                    <a:pt x="238" y="160"/>
                  </a:lnTo>
                  <a:lnTo>
                    <a:pt x="243" y="160"/>
                  </a:lnTo>
                  <a:lnTo>
                    <a:pt x="249" y="160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5" y="0"/>
                  </a:lnTo>
                  <a:lnTo>
                    <a:pt x="270" y="160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6" y="160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303" y="160"/>
                  </a:lnTo>
                  <a:lnTo>
                    <a:pt x="308" y="40"/>
                  </a:lnTo>
                  <a:lnTo>
                    <a:pt x="313" y="160"/>
                  </a:lnTo>
                  <a:lnTo>
                    <a:pt x="319" y="160"/>
                  </a:lnTo>
                  <a:lnTo>
                    <a:pt x="324" y="160"/>
                  </a:lnTo>
                  <a:lnTo>
                    <a:pt x="330" y="160"/>
                  </a:lnTo>
                  <a:lnTo>
                    <a:pt x="335" y="160"/>
                  </a:lnTo>
                  <a:lnTo>
                    <a:pt x="340" y="0"/>
                  </a:lnTo>
                  <a:lnTo>
                    <a:pt x="346" y="160"/>
                  </a:lnTo>
                  <a:lnTo>
                    <a:pt x="351" y="160"/>
                  </a:lnTo>
                  <a:lnTo>
                    <a:pt x="357" y="160"/>
                  </a:lnTo>
                  <a:lnTo>
                    <a:pt x="362" y="160"/>
                  </a:lnTo>
                  <a:lnTo>
                    <a:pt x="368" y="160"/>
                  </a:lnTo>
                  <a:lnTo>
                    <a:pt x="373" y="160"/>
                  </a:lnTo>
                  <a:lnTo>
                    <a:pt x="378" y="0"/>
                  </a:lnTo>
                  <a:lnTo>
                    <a:pt x="384" y="160"/>
                  </a:lnTo>
                  <a:lnTo>
                    <a:pt x="389" y="160"/>
                  </a:lnTo>
                  <a:lnTo>
                    <a:pt x="395" y="160"/>
                  </a:lnTo>
                  <a:lnTo>
                    <a:pt x="400" y="0"/>
                  </a:lnTo>
                  <a:lnTo>
                    <a:pt x="405" y="160"/>
                  </a:lnTo>
                  <a:lnTo>
                    <a:pt x="411" y="160"/>
                  </a:lnTo>
                  <a:lnTo>
                    <a:pt x="416" y="160"/>
                  </a:lnTo>
                  <a:lnTo>
                    <a:pt x="422" y="160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8" y="160"/>
                  </a:lnTo>
                  <a:lnTo>
                    <a:pt x="443" y="160"/>
                  </a:lnTo>
                  <a:lnTo>
                    <a:pt x="449" y="0"/>
                  </a:lnTo>
                  <a:lnTo>
                    <a:pt x="454" y="160"/>
                  </a:lnTo>
                  <a:lnTo>
                    <a:pt x="459" y="160"/>
                  </a:lnTo>
                  <a:lnTo>
                    <a:pt x="465" y="40"/>
                  </a:lnTo>
                  <a:lnTo>
                    <a:pt x="470" y="16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215" name="Rectangle 130"/>
            <p:cNvSpPr>
              <a:spLocks noChangeArrowheads="1"/>
            </p:cNvSpPr>
            <p:nvPr/>
          </p:nvSpPr>
          <p:spPr bwMode="auto">
            <a:xfrm>
              <a:off x="3782" y="2179"/>
              <a:ext cx="125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Replenishments from  supplier</a:t>
              </a:r>
              <a:endParaRPr kumimoji="0" lang="en-US" altLang="zh-TW" sz="2800"/>
            </a:p>
          </p:txBody>
        </p:sp>
        <p:sp>
          <p:nvSpPr>
            <p:cNvPr id="46216" name="Rectangle 131"/>
            <p:cNvSpPr>
              <a:spLocks noChangeArrowheads="1"/>
            </p:cNvSpPr>
            <p:nvPr/>
          </p:nvSpPr>
          <p:spPr bwMode="auto">
            <a:xfrm>
              <a:off x="3324" y="3101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0</a:t>
              </a:r>
              <a:endParaRPr kumimoji="0" lang="en-US" altLang="zh-TW" sz="2800"/>
            </a:p>
          </p:txBody>
        </p:sp>
        <p:sp>
          <p:nvSpPr>
            <p:cNvPr id="46217" name="Rectangle 132"/>
            <p:cNvSpPr>
              <a:spLocks noChangeArrowheads="1"/>
            </p:cNvSpPr>
            <p:nvPr/>
          </p:nvSpPr>
          <p:spPr bwMode="auto">
            <a:xfrm>
              <a:off x="3313" y="2982"/>
              <a:ext cx="13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200</a:t>
              </a:r>
              <a:endParaRPr kumimoji="0" lang="en-US" altLang="zh-TW" sz="2800"/>
            </a:p>
          </p:txBody>
        </p:sp>
        <p:sp>
          <p:nvSpPr>
            <p:cNvPr id="46218" name="Rectangle 133"/>
            <p:cNvSpPr>
              <a:spLocks noChangeArrowheads="1"/>
            </p:cNvSpPr>
            <p:nvPr/>
          </p:nvSpPr>
          <p:spPr bwMode="auto">
            <a:xfrm>
              <a:off x="3313" y="2867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400</a:t>
              </a:r>
              <a:endParaRPr kumimoji="0" lang="en-US" altLang="zh-TW" sz="2800"/>
            </a:p>
          </p:txBody>
        </p:sp>
        <p:sp>
          <p:nvSpPr>
            <p:cNvPr id="46219" name="Rectangle 134"/>
            <p:cNvSpPr>
              <a:spLocks noChangeArrowheads="1"/>
            </p:cNvSpPr>
            <p:nvPr/>
          </p:nvSpPr>
          <p:spPr bwMode="auto">
            <a:xfrm>
              <a:off x="3313" y="2748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600</a:t>
              </a:r>
              <a:endParaRPr kumimoji="0" lang="en-US" altLang="zh-TW" sz="2800"/>
            </a:p>
          </p:txBody>
        </p:sp>
        <p:sp>
          <p:nvSpPr>
            <p:cNvPr id="46220" name="Rectangle 135"/>
            <p:cNvSpPr>
              <a:spLocks noChangeArrowheads="1"/>
            </p:cNvSpPr>
            <p:nvPr/>
          </p:nvSpPr>
          <p:spPr bwMode="auto">
            <a:xfrm>
              <a:off x="3313" y="2629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800</a:t>
              </a:r>
              <a:endParaRPr kumimoji="0" lang="en-US" altLang="zh-TW" sz="2800"/>
            </a:p>
          </p:txBody>
        </p:sp>
        <p:sp>
          <p:nvSpPr>
            <p:cNvPr id="46221" name="Rectangle 136"/>
            <p:cNvSpPr>
              <a:spLocks noChangeArrowheads="1"/>
            </p:cNvSpPr>
            <p:nvPr/>
          </p:nvSpPr>
          <p:spPr bwMode="auto">
            <a:xfrm>
              <a:off x="3309" y="2510"/>
              <a:ext cx="1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1000</a:t>
              </a:r>
              <a:endParaRPr kumimoji="0" lang="en-US" altLang="zh-TW" sz="2800"/>
            </a:p>
          </p:txBody>
        </p:sp>
        <p:sp>
          <p:nvSpPr>
            <p:cNvPr id="46222" name="Rectangle 137"/>
            <p:cNvSpPr>
              <a:spLocks noChangeArrowheads="1"/>
            </p:cNvSpPr>
            <p:nvPr/>
          </p:nvSpPr>
          <p:spPr bwMode="auto">
            <a:xfrm>
              <a:off x="3305" y="2396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1200</a:t>
              </a:r>
              <a:endParaRPr kumimoji="0" lang="en-US" altLang="zh-TW" sz="2800"/>
            </a:p>
          </p:txBody>
        </p:sp>
        <p:sp>
          <p:nvSpPr>
            <p:cNvPr id="46223" name="Rectangle 138"/>
            <p:cNvSpPr>
              <a:spLocks noChangeArrowheads="1"/>
            </p:cNvSpPr>
            <p:nvPr/>
          </p:nvSpPr>
          <p:spPr bwMode="auto">
            <a:xfrm>
              <a:off x="3305" y="2277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00">
                  <a:solidFill>
                    <a:srgbClr val="000000"/>
                  </a:solidFill>
                </a:rPr>
                <a:t>1400</a:t>
              </a:r>
              <a:endParaRPr kumimoji="0" lang="en-US" altLang="zh-TW" sz="2800"/>
            </a:p>
          </p:txBody>
        </p:sp>
        <p:pic>
          <p:nvPicPr>
            <p:cNvPr id="46224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5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6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7" name="Picture 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8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29" name="Picture 1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0" name="Picture 1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1" name="Picture 1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2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3" name="Picture 1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4" name="Picture 1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5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6" name="Picture 1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7" name="Picture 1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8" name="Picture 1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39" name="Picture 15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0" name="Picture 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1" name="Picture 1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2" name="Picture 1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3" name="Picture 1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4" name="Picture 1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5" name="Picture 16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6" name="Picture 1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7" name="Picture 1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8" name="Picture 1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49" name="Picture 1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0" name="Picture 1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1" name="Picture 16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2" name="Picture 16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3" name="Picture 1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4" name="Picture 1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5" name="Picture 17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6" name="Picture 1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7" name="Picture 1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8" name="Picture 1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59" name="Picture 17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0" name="Picture 1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1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2" name="Picture 1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3" name="Picture 1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4" name="Picture 17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5" name="Picture 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6" name="Picture 18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7" name="Picture 18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8" name="Picture 1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69" name="Picture 1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0" name="Picture 18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1" name="Picture 18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2" name="Picture 18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3" name="Picture 18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4" name="Picture 1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5" name="Picture 19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6" name="Picture 1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7" name="Picture 1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8" name="Picture 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79" name="Picture 19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80" name="Picture 1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81" name="Picture 1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82" name="Picture 19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83" name="Picture 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284" name="Rectangle 199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pic>
        <p:nvPicPr>
          <p:cNvPr id="327880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895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27881" name="AutoShape 201"/>
          <p:cNvCxnSpPr>
            <a:cxnSpLocks noChangeShapeType="1"/>
          </p:cNvCxnSpPr>
          <p:nvPr/>
        </p:nvCxnSpPr>
        <p:spPr bwMode="auto">
          <a:xfrm>
            <a:off x="7772400" y="3575050"/>
            <a:ext cx="76200" cy="1574800"/>
          </a:xfrm>
          <a:prstGeom prst="curvedConnector3">
            <a:avLst>
              <a:gd name="adj1" fmla="val 691667"/>
            </a:avLst>
          </a:prstGeom>
          <a:noFill/>
          <a:ln w="28575">
            <a:solidFill>
              <a:srgbClr val="660427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7882" name="Text Box 202"/>
          <p:cNvSpPr txBox="1">
            <a:spLocks noChangeArrowheads="1"/>
          </p:cNvSpPr>
          <p:nvPr/>
        </p:nvSpPr>
        <p:spPr bwMode="auto">
          <a:xfrm>
            <a:off x="3352800" y="3346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en-US" altLang="zh-TW" sz="16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orders</a:t>
            </a:r>
          </a:p>
        </p:txBody>
      </p:sp>
      <p:sp>
        <p:nvSpPr>
          <p:cNvPr id="327883" name="Text Box 203"/>
          <p:cNvSpPr txBox="1">
            <a:spLocks noChangeArrowheads="1"/>
          </p:cNvSpPr>
          <p:nvPr/>
        </p:nvSpPr>
        <p:spPr bwMode="auto">
          <a:xfrm>
            <a:off x="3124200" y="45339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en-US" altLang="zh-TW" sz="16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sell-through</a:t>
            </a:r>
          </a:p>
        </p:txBody>
      </p:sp>
    </p:spTree>
    <p:extLst>
      <p:ext uri="{BB962C8B-B14F-4D97-AF65-F5344CB8AC3E}">
        <p14:creationId xmlns:p14="http://schemas.microsoft.com/office/powerpoint/2010/main" val="15945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E6C3BFA-BB17-4D65-A7E0-0956330B7F10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通用系統觀念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 dirty="0"/>
              <a:t>輸入、處理、輸出、回饋</a:t>
            </a:r>
            <a:endParaRPr lang="en-US" altLang="zh-TW" dirty="0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 dirty="0"/>
              <a:t>系統可分為子系統；也可整合成為更大系統</a:t>
            </a:r>
          </a:p>
        </p:txBody>
      </p:sp>
      <p:grpSp>
        <p:nvGrpSpPr>
          <p:cNvPr id="48133" name="Group 4"/>
          <p:cNvGrpSpPr>
            <a:grpSpLocks/>
          </p:cNvGrpSpPr>
          <p:nvPr/>
        </p:nvGrpSpPr>
        <p:grpSpPr bwMode="auto">
          <a:xfrm>
            <a:off x="838200" y="3505200"/>
            <a:ext cx="7696200" cy="2438400"/>
            <a:chOff x="528" y="2208"/>
            <a:chExt cx="4848" cy="1536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968" y="2208"/>
              <a:ext cx="1968" cy="81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>
                  <a:latin typeface="Times New Roman" charset="0"/>
                  <a:ea typeface="新細明體" charset="0"/>
                  <a:cs typeface="新細明體" charset="0"/>
                </a:rPr>
                <a:t>Process</a:t>
              </a:r>
            </a:p>
          </p:txBody>
        </p:sp>
        <p:sp>
          <p:nvSpPr>
            <p:cNvPr id="314374" name="AutoShape 6"/>
            <p:cNvSpPr>
              <a:spLocks noChangeArrowheads="1"/>
            </p:cNvSpPr>
            <p:nvPr/>
          </p:nvSpPr>
          <p:spPr bwMode="auto">
            <a:xfrm>
              <a:off x="528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>
                  <a:latin typeface="Times New Roman" charset="0"/>
                  <a:ea typeface="新細明體" charset="0"/>
                  <a:cs typeface="新細明體" charset="0"/>
                </a:rPr>
                <a:t>Input</a:t>
              </a:r>
            </a:p>
          </p:txBody>
        </p:sp>
        <p:sp>
          <p:nvSpPr>
            <p:cNvPr id="314375" name="AutoShape 7"/>
            <p:cNvSpPr>
              <a:spLocks noChangeArrowheads="1"/>
            </p:cNvSpPr>
            <p:nvPr/>
          </p:nvSpPr>
          <p:spPr bwMode="auto">
            <a:xfrm>
              <a:off x="3936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>
                  <a:latin typeface="Times New Roman" charset="0"/>
                  <a:ea typeface="新細明體" charset="0"/>
                  <a:cs typeface="新細明體" charset="0"/>
                </a:rPr>
                <a:t>Output</a:t>
              </a:r>
            </a:p>
          </p:txBody>
        </p:sp>
        <p:sp>
          <p:nvSpPr>
            <p:cNvPr id="314376" name="Line 8"/>
            <p:cNvSpPr>
              <a:spLocks noChangeShapeType="1"/>
            </p:cNvSpPr>
            <p:nvPr/>
          </p:nvSpPr>
          <p:spPr bwMode="auto">
            <a:xfrm>
              <a:off x="451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14377" name="Line 9"/>
            <p:cNvSpPr>
              <a:spLocks noChangeShapeType="1"/>
            </p:cNvSpPr>
            <p:nvPr/>
          </p:nvSpPr>
          <p:spPr bwMode="auto">
            <a:xfrm flipH="1">
              <a:off x="1152" y="3744"/>
              <a:ext cx="336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14378" name="Line 10"/>
            <p:cNvSpPr>
              <a:spLocks noChangeShapeType="1"/>
            </p:cNvSpPr>
            <p:nvPr/>
          </p:nvSpPr>
          <p:spPr bwMode="auto">
            <a:xfrm flipV="1">
              <a:off x="115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36" y="3408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>
                  <a:latin typeface="Times New Roman" charset="0"/>
                  <a:ea typeface="新細明體" charset="0"/>
                  <a:cs typeface="新細明體" charset="0"/>
                </a:rPr>
                <a:t>回饋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218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7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7165C9D-B8A9-493C-A4E5-AFBB0032EA1E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存貨</a:t>
            </a:r>
          </a:p>
        </p:txBody>
      </p:sp>
      <p:grpSp>
        <p:nvGrpSpPr>
          <p:cNvPr id="315395" name="Group 3"/>
          <p:cNvGrpSpPr>
            <a:grpSpLocks/>
          </p:cNvGrpSpPr>
          <p:nvPr/>
        </p:nvGrpSpPr>
        <p:grpSpPr bwMode="auto">
          <a:xfrm>
            <a:off x="762000" y="1828800"/>
            <a:ext cx="8001000" cy="3111500"/>
            <a:chOff x="480" y="1152"/>
            <a:chExt cx="5040" cy="1960"/>
          </a:xfrm>
        </p:grpSpPr>
        <p:grpSp>
          <p:nvGrpSpPr>
            <p:cNvPr id="50224" name="Group 4"/>
            <p:cNvGrpSpPr>
              <a:grpSpLocks/>
            </p:cNvGrpSpPr>
            <p:nvPr/>
          </p:nvGrpSpPr>
          <p:grpSpPr bwMode="auto">
            <a:xfrm>
              <a:off x="480" y="2520"/>
              <a:ext cx="1296" cy="592"/>
              <a:chOff x="528" y="2208"/>
              <a:chExt cx="4848" cy="1970"/>
            </a:xfrm>
          </p:grpSpPr>
          <p:sp>
            <p:nvSpPr>
              <p:cNvPr id="315397" name="Rectangle 5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Process</a:t>
                </a:r>
              </a:p>
            </p:txBody>
          </p:sp>
          <p:sp>
            <p:nvSpPr>
              <p:cNvPr id="315398" name="AutoShape 6"/>
              <p:cNvSpPr>
                <a:spLocks noChangeArrowheads="1"/>
              </p:cNvSpPr>
              <p:nvPr/>
            </p:nvSpPr>
            <p:spPr bwMode="auto">
              <a:xfrm>
                <a:off x="528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Input</a:t>
                </a:r>
              </a:p>
            </p:txBody>
          </p:sp>
          <p:sp>
            <p:nvSpPr>
              <p:cNvPr id="315399" name="AutoShape 7"/>
              <p:cNvSpPr>
                <a:spLocks noChangeArrowheads="1"/>
              </p:cNvSpPr>
              <p:nvPr/>
            </p:nvSpPr>
            <p:spPr bwMode="auto">
              <a:xfrm>
                <a:off x="3936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Output</a:t>
                </a:r>
              </a:p>
            </p:txBody>
          </p:sp>
          <p:sp>
            <p:nvSpPr>
              <p:cNvPr id="315400" name="Line 8"/>
              <p:cNvSpPr>
                <a:spLocks noChangeShapeType="1"/>
              </p:cNvSpPr>
              <p:nvPr/>
            </p:nvSpPr>
            <p:spPr bwMode="auto">
              <a:xfrm>
                <a:off x="4512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/>
            </p:nvSpPr>
            <p:spPr bwMode="auto">
              <a:xfrm flipH="1">
                <a:off x="1153" y="3745"/>
                <a:ext cx="3359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02" name="Line 10"/>
              <p:cNvSpPr>
                <a:spLocks noChangeShapeType="1"/>
              </p:cNvSpPr>
              <p:nvPr/>
            </p:nvSpPr>
            <p:spPr bwMode="auto">
              <a:xfrm flipV="1">
                <a:off x="1153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03" name="Text Box 11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1200">
                    <a:latin typeface="Times New Roman" charset="0"/>
                    <a:ea typeface="新細明體" charset="0"/>
                    <a:cs typeface="新細明體" charset="0"/>
                  </a:rPr>
                  <a:t>回饋</a:t>
                </a:r>
              </a:p>
            </p:txBody>
          </p:sp>
        </p:grpSp>
        <p:grpSp>
          <p:nvGrpSpPr>
            <p:cNvPr id="50225" name="Group 12"/>
            <p:cNvGrpSpPr>
              <a:grpSpLocks/>
            </p:cNvGrpSpPr>
            <p:nvPr/>
          </p:nvGrpSpPr>
          <p:grpSpPr bwMode="auto">
            <a:xfrm>
              <a:off x="2112" y="2520"/>
              <a:ext cx="1296" cy="592"/>
              <a:chOff x="528" y="2208"/>
              <a:chExt cx="4848" cy="1970"/>
            </a:xfrm>
          </p:grpSpPr>
          <p:sp>
            <p:nvSpPr>
              <p:cNvPr id="315405" name="Rectangle 13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Process</a:t>
                </a:r>
              </a:p>
            </p:txBody>
          </p:sp>
          <p:sp>
            <p:nvSpPr>
              <p:cNvPr id="315406" name="AutoShape 14"/>
              <p:cNvSpPr>
                <a:spLocks noChangeArrowheads="1"/>
              </p:cNvSpPr>
              <p:nvPr/>
            </p:nvSpPr>
            <p:spPr bwMode="auto">
              <a:xfrm>
                <a:off x="528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Input</a:t>
                </a:r>
              </a:p>
            </p:txBody>
          </p:sp>
          <p:sp>
            <p:nvSpPr>
              <p:cNvPr id="315407" name="AutoShape 15"/>
              <p:cNvSpPr>
                <a:spLocks noChangeArrowheads="1"/>
              </p:cNvSpPr>
              <p:nvPr/>
            </p:nvSpPr>
            <p:spPr bwMode="auto">
              <a:xfrm>
                <a:off x="3936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Output</a:t>
                </a:r>
              </a:p>
            </p:txBody>
          </p:sp>
          <p:sp>
            <p:nvSpPr>
              <p:cNvPr id="315408" name="Line 16"/>
              <p:cNvSpPr>
                <a:spLocks noChangeShapeType="1"/>
              </p:cNvSpPr>
              <p:nvPr/>
            </p:nvSpPr>
            <p:spPr bwMode="auto">
              <a:xfrm>
                <a:off x="4512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09" name="Line 17"/>
              <p:cNvSpPr>
                <a:spLocks noChangeShapeType="1"/>
              </p:cNvSpPr>
              <p:nvPr/>
            </p:nvSpPr>
            <p:spPr bwMode="auto">
              <a:xfrm flipH="1">
                <a:off x="1153" y="3745"/>
                <a:ext cx="3359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10" name="Line 18"/>
              <p:cNvSpPr>
                <a:spLocks noChangeShapeType="1"/>
              </p:cNvSpPr>
              <p:nvPr/>
            </p:nvSpPr>
            <p:spPr bwMode="auto">
              <a:xfrm flipV="1">
                <a:off x="1153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11" name="Text Box 19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1200">
                    <a:latin typeface="Times New Roman" charset="0"/>
                    <a:ea typeface="新細明體" charset="0"/>
                    <a:cs typeface="新細明體" charset="0"/>
                  </a:rPr>
                  <a:t>回饋</a:t>
                </a:r>
              </a:p>
            </p:txBody>
          </p:sp>
        </p:grpSp>
        <p:grpSp>
          <p:nvGrpSpPr>
            <p:cNvPr id="50226" name="Group 20"/>
            <p:cNvGrpSpPr>
              <a:grpSpLocks/>
            </p:cNvGrpSpPr>
            <p:nvPr/>
          </p:nvGrpSpPr>
          <p:grpSpPr bwMode="auto">
            <a:xfrm>
              <a:off x="3744" y="2520"/>
              <a:ext cx="1296" cy="592"/>
              <a:chOff x="528" y="2208"/>
              <a:chExt cx="4848" cy="1970"/>
            </a:xfrm>
          </p:grpSpPr>
          <p:sp>
            <p:nvSpPr>
              <p:cNvPr id="315413" name="Rectangle 21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Process</a:t>
                </a:r>
              </a:p>
            </p:txBody>
          </p:sp>
          <p:sp>
            <p:nvSpPr>
              <p:cNvPr id="315414" name="AutoShape 22"/>
              <p:cNvSpPr>
                <a:spLocks noChangeArrowheads="1"/>
              </p:cNvSpPr>
              <p:nvPr/>
            </p:nvSpPr>
            <p:spPr bwMode="auto">
              <a:xfrm>
                <a:off x="528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Input</a:t>
                </a:r>
              </a:p>
            </p:txBody>
          </p:sp>
          <p:sp>
            <p:nvSpPr>
              <p:cNvPr id="315415" name="AutoShape 23"/>
              <p:cNvSpPr>
                <a:spLocks noChangeArrowheads="1"/>
              </p:cNvSpPr>
              <p:nvPr/>
            </p:nvSpPr>
            <p:spPr bwMode="auto">
              <a:xfrm>
                <a:off x="3936" y="2401"/>
                <a:ext cx="1440" cy="383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Times New Roman" charset="0"/>
                    <a:ea typeface="新細明體" charset="0"/>
                    <a:cs typeface="新細明體" charset="0"/>
                  </a:rPr>
                  <a:t>Output</a:t>
                </a:r>
              </a:p>
            </p:txBody>
          </p:sp>
          <p:sp>
            <p:nvSpPr>
              <p:cNvPr id="315416" name="Line 24"/>
              <p:cNvSpPr>
                <a:spLocks noChangeShapeType="1"/>
              </p:cNvSpPr>
              <p:nvPr/>
            </p:nvSpPr>
            <p:spPr bwMode="auto">
              <a:xfrm>
                <a:off x="4512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17" name="Line 25"/>
              <p:cNvSpPr>
                <a:spLocks noChangeShapeType="1"/>
              </p:cNvSpPr>
              <p:nvPr/>
            </p:nvSpPr>
            <p:spPr bwMode="auto">
              <a:xfrm flipH="1">
                <a:off x="1153" y="3745"/>
                <a:ext cx="3359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18" name="Line 26"/>
              <p:cNvSpPr>
                <a:spLocks noChangeShapeType="1"/>
              </p:cNvSpPr>
              <p:nvPr/>
            </p:nvSpPr>
            <p:spPr bwMode="auto">
              <a:xfrm flipV="1">
                <a:off x="1153" y="2687"/>
                <a:ext cx="0" cy="105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19" name="Text Box 27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1200">
                    <a:latin typeface="Times New Roman" charset="0"/>
                    <a:ea typeface="新細明體" charset="0"/>
                    <a:cs typeface="新細明體" charset="0"/>
                  </a:rPr>
                  <a:t>回饋</a:t>
                </a:r>
              </a:p>
            </p:txBody>
          </p:sp>
        </p:grpSp>
        <p:sp>
          <p:nvSpPr>
            <p:cNvPr id="315420" name="Text Box 28"/>
            <p:cNvSpPr txBox="1">
              <a:spLocks noChangeArrowheads="1"/>
            </p:cNvSpPr>
            <p:nvPr/>
          </p:nvSpPr>
          <p:spPr bwMode="auto">
            <a:xfrm>
              <a:off x="624" y="115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charset="0"/>
                <a:buBlip>
                  <a:blip r:embed="rId3"/>
                </a:buBlip>
                <a:defRPr/>
              </a:pPr>
              <a:r>
                <a:rPr lang="en-US" altLang="zh-TW" sz="3200">
                  <a:solidFill>
                    <a:srgbClr val="000099"/>
                  </a:solidFill>
                  <a:latin typeface="Times New Roman" charset="0"/>
                  <a:ea typeface="標楷體" charset="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latin typeface="Times New Roman" charset="0"/>
                  <a:ea typeface="標楷體" charset="0"/>
                </a:rPr>
                <a:t>系統和系統連接</a:t>
              </a:r>
              <a:r>
                <a:rPr lang="en-US" altLang="zh-TW" sz="3200">
                  <a:solidFill>
                    <a:schemeClr val="hlink"/>
                  </a:solidFill>
                  <a:latin typeface="Times New Roman" charset="0"/>
                  <a:ea typeface="標楷體" charset="0"/>
                  <a:sym typeface="Wingdings" charset="0"/>
                </a:rPr>
                <a:t></a:t>
              </a:r>
              <a:r>
                <a:rPr lang="zh-TW" altLang="en-US" sz="3200">
                  <a:solidFill>
                    <a:schemeClr val="hlink"/>
                  </a:solidFill>
                  <a:latin typeface="Times New Roman" charset="0"/>
                  <a:ea typeface="標楷體" charset="0"/>
                  <a:sym typeface="Wingdings" charset="0"/>
                </a:rPr>
                <a:t>互相摩擦</a:t>
              </a:r>
              <a:endParaRPr lang="zh-TW" altLang="en-US" sz="3200">
                <a:solidFill>
                  <a:schemeClr val="hlink"/>
                </a:solidFill>
                <a:latin typeface="Times New Roman" charset="0"/>
                <a:ea typeface="標楷體" charset="0"/>
              </a:endParaRPr>
            </a:p>
          </p:txBody>
        </p:sp>
      </p:grpSp>
      <p:grpSp>
        <p:nvGrpSpPr>
          <p:cNvPr id="315421" name="Group 29"/>
          <p:cNvGrpSpPr>
            <a:grpSpLocks/>
          </p:cNvGrpSpPr>
          <p:nvPr/>
        </p:nvGrpSpPr>
        <p:grpSpPr bwMode="auto">
          <a:xfrm>
            <a:off x="990600" y="2590800"/>
            <a:ext cx="7772400" cy="1981200"/>
            <a:chOff x="624" y="1632"/>
            <a:chExt cx="4896" cy="1248"/>
          </a:xfrm>
        </p:grpSpPr>
        <p:sp>
          <p:nvSpPr>
            <p:cNvPr id="315422" name="Text Box 30"/>
            <p:cNvSpPr txBox="1">
              <a:spLocks noChangeArrowheads="1"/>
            </p:cNvSpPr>
            <p:nvPr/>
          </p:nvSpPr>
          <p:spPr bwMode="auto">
            <a:xfrm>
              <a:off x="624" y="163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charset="0"/>
                <a:buBlip>
                  <a:blip r:embed="rId3"/>
                </a:buBlip>
                <a:defRPr/>
              </a:pPr>
              <a:r>
                <a:rPr lang="en-US" altLang="zh-TW" sz="3200">
                  <a:solidFill>
                    <a:srgbClr val="000099"/>
                  </a:solidFill>
                  <a:latin typeface="Times New Roman" charset="0"/>
                  <a:ea typeface="標楷體" charset="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latin typeface="Times New Roman" charset="0"/>
                  <a:ea typeface="標楷體" charset="0"/>
                </a:rPr>
                <a:t>避免摩擦</a:t>
              </a:r>
              <a:r>
                <a:rPr lang="en-US" altLang="zh-TW" sz="3200">
                  <a:solidFill>
                    <a:schemeClr val="hlink"/>
                  </a:solidFill>
                  <a:latin typeface="Times New Roman" charset="0"/>
                  <a:ea typeface="標楷體" charset="0"/>
                  <a:sym typeface="Wingdings" charset="0"/>
                </a:rPr>
                <a:t></a:t>
              </a:r>
              <a:r>
                <a:rPr lang="zh-TW" altLang="en-US" sz="3200">
                  <a:solidFill>
                    <a:schemeClr val="hlink"/>
                  </a:solidFill>
                  <a:latin typeface="Times New Roman" charset="0"/>
                  <a:ea typeface="標楷體" charset="0"/>
                  <a:sym typeface="Wingdings" charset="0"/>
                </a:rPr>
                <a:t>增加緩衝（庫存）</a:t>
              </a:r>
              <a:endParaRPr lang="zh-TW" altLang="en-US" sz="3200">
                <a:solidFill>
                  <a:schemeClr val="hlink"/>
                </a:solidFill>
                <a:latin typeface="Times New Roman" charset="0"/>
                <a:ea typeface="標楷體" charset="0"/>
              </a:endParaRPr>
            </a:p>
          </p:txBody>
        </p:sp>
        <p:grpSp>
          <p:nvGrpSpPr>
            <p:cNvPr id="50184" name="Group 31"/>
            <p:cNvGrpSpPr>
              <a:grpSpLocks/>
            </p:cNvGrpSpPr>
            <p:nvPr/>
          </p:nvGrpSpPr>
          <p:grpSpPr bwMode="auto">
            <a:xfrm rot="5400000">
              <a:off x="1728" y="2448"/>
              <a:ext cx="432" cy="432"/>
              <a:chOff x="460" y="1717"/>
              <a:chExt cx="1136" cy="1431"/>
            </a:xfrm>
          </p:grpSpPr>
          <p:sp>
            <p:nvSpPr>
              <p:cNvPr id="315424" name="弧線 3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25" name="弧線 3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26" name="弧線 3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27" name="弧線 3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28" name="弧線 3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29" name="弧線 3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0" name="弧線 3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1" name="弧線 3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565 w 21638"/>
                  <a:gd name="T3" fmla="*/ 348 h 21600"/>
                  <a:gd name="T4" fmla="*/ 1 w 21638"/>
                  <a:gd name="T5" fmla="*/ 3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67" y="-1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67" y="-1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2" name="弧線 4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348 h 21599"/>
                  <a:gd name="T2" fmla="*/ 563 w 21600"/>
                  <a:gd name="T3" fmla="*/ 0 h 21599"/>
                  <a:gd name="T4" fmla="*/ 564 w 21600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3" name="弧線 4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604 w 21600"/>
                  <a:gd name="T1" fmla="*/ 169 h 21599"/>
                  <a:gd name="T2" fmla="*/ 0 w 21600"/>
                  <a:gd name="T3" fmla="*/ 0 h 21599"/>
                  <a:gd name="T4" fmla="*/ 605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4" name="弧線 4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5" name="弧線 4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6" name="弧線 4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7" name="Line 45"/>
              <p:cNvSpPr>
                <a:spLocks noChangeShapeType="1"/>
              </p:cNvSpPr>
              <p:nvPr/>
            </p:nvSpPr>
            <p:spPr bwMode="auto">
              <a:xfrm flipH="1">
                <a:off x="936" y="1740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38" name="弧線 4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39" name="弧線 4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0" name="弧線 4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564 w 21600"/>
                  <a:gd name="T1" fmla="*/ 0 h 21600"/>
                  <a:gd name="T2" fmla="*/ 0 w 21600"/>
                  <a:gd name="T3" fmla="*/ 348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1" name="弧線 4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2" name="弧線 5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0185" name="Group 51"/>
            <p:cNvGrpSpPr>
              <a:grpSpLocks/>
            </p:cNvGrpSpPr>
            <p:nvPr/>
          </p:nvGrpSpPr>
          <p:grpSpPr bwMode="auto">
            <a:xfrm rot="5400000">
              <a:off x="3312" y="2448"/>
              <a:ext cx="432" cy="432"/>
              <a:chOff x="460" y="1717"/>
              <a:chExt cx="1136" cy="1431"/>
            </a:xfrm>
          </p:grpSpPr>
          <p:sp>
            <p:nvSpPr>
              <p:cNvPr id="315444" name="弧線 5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5" name="弧線 5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6" name="弧線 5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7" name="弧線 5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8" name="弧線 5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49" name="弧線 5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0" name="弧線 5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1" name="弧線 5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565 w 21638"/>
                  <a:gd name="T3" fmla="*/ 348 h 21600"/>
                  <a:gd name="T4" fmla="*/ 1 w 21638"/>
                  <a:gd name="T5" fmla="*/ 3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67" y="-1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67" y="-1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2" name="弧線 6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348 h 21599"/>
                  <a:gd name="T2" fmla="*/ 563 w 21600"/>
                  <a:gd name="T3" fmla="*/ 0 h 21599"/>
                  <a:gd name="T4" fmla="*/ 564 w 21600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3" name="弧線 6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604 w 21600"/>
                  <a:gd name="T1" fmla="*/ 169 h 21599"/>
                  <a:gd name="T2" fmla="*/ 0 w 21600"/>
                  <a:gd name="T3" fmla="*/ 0 h 21599"/>
                  <a:gd name="T4" fmla="*/ 605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4" name="弧線 6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5" name="弧線 6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347 h 21599"/>
                  <a:gd name="T2" fmla="*/ 563 w 21599"/>
                  <a:gd name="T3" fmla="*/ 0 h 21599"/>
                  <a:gd name="T4" fmla="*/ 564 w 21599"/>
                  <a:gd name="T5" fmla="*/ 348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6" name="弧線 6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604 w 21600"/>
                  <a:gd name="T1" fmla="*/ 170 h 21726"/>
                  <a:gd name="T2" fmla="*/ 0 w 21600"/>
                  <a:gd name="T3" fmla="*/ 0 h 21726"/>
                  <a:gd name="T4" fmla="*/ 605 w 21600"/>
                  <a:gd name="T5" fmla="*/ 1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0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7" name="Line 65"/>
              <p:cNvSpPr>
                <a:spLocks noChangeShapeType="1"/>
              </p:cNvSpPr>
              <p:nvPr/>
            </p:nvSpPr>
            <p:spPr bwMode="auto">
              <a:xfrm flipH="1">
                <a:off x="936" y="1740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315458" name="弧線 6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565 w 21637"/>
                  <a:gd name="T3" fmla="*/ 348 h 21600"/>
                  <a:gd name="T4" fmla="*/ 1 w 21637"/>
                  <a:gd name="T5" fmla="*/ 34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-1"/>
                    </a:cubicBezTo>
                    <a:cubicBezTo>
                      <a:pt x="11943" y="-1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59" name="弧線 6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60" name="弧線 6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564 w 21600"/>
                  <a:gd name="T1" fmla="*/ 0 h 21600"/>
                  <a:gd name="T2" fmla="*/ 0 w 21600"/>
                  <a:gd name="T3" fmla="*/ 348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61" name="弧線 6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462" name="弧線 7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564 w 21600"/>
                  <a:gd name="T1" fmla="*/ 0 h 21661"/>
                  <a:gd name="T2" fmla="*/ 0 w 21600"/>
                  <a:gd name="T3" fmla="*/ 349 h 21661"/>
                  <a:gd name="T4" fmla="*/ 0 w 21600"/>
                  <a:gd name="T5" fmla="*/ 1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1"/>
                      <a:pt x="-1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15463" name="Text Box 71"/>
          <p:cNvSpPr txBox="1">
            <a:spLocks noChangeArrowheads="1"/>
          </p:cNvSpPr>
          <p:nvPr/>
        </p:nvSpPr>
        <p:spPr bwMode="auto">
          <a:xfrm>
            <a:off x="1066800" y="5105400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0"/>
              <a:buBlip>
                <a:blip r:embed="rId3"/>
              </a:buBlip>
              <a:defRPr/>
            </a:pPr>
            <a:r>
              <a:rPr lang="en-US" altLang="zh-TW" sz="3200">
                <a:solidFill>
                  <a:srgbClr val="000099"/>
                </a:solidFill>
                <a:latin typeface="Times New Roman" charset="0"/>
                <a:ea typeface="標楷體" charset="0"/>
              </a:rPr>
              <a:t> </a:t>
            </a:r>
            <a:r>
              <a:rPr lang="zh-TW" altLang="en-US" sz="3200">
                <a:solidFill>
                  <a:srgbClr val="000099"/>
                </a:solidFill>
                <a:latin typeface="Times New Roman" charset="0"/>
                <a:ea typeface="標楷體" charset="0"/>
              </a:rPr>
              <a:t>庫存為企業又愛又恨的東西</a:t>
            </a:r>
            <a:endParaRPr lang="en-US" altLang="zh-TW" sz="3200">
              <a:solidFill>
                <a:srgbClr val="000099"/>
              </a:solidFill>
              <a:latin typeface="Times New Roman" charset="0"/>
              <a:ea typeface="標楷體" charset="0"/>
            </a:endParaRPr>
          </a:p>
          <a:p>
            <a:pPr>
              <a:spcBef>
                <a:spcPct val="50000"/>
              </a:spcBef>
              <a:buFont typeface="Wingdings" charset="0"/>
              <a:buBlip>
                <a:blip r:embed="rId3"/>
              </a:buBlip>
              <a:defRPr/>
            </a:pPr>
            <a:r>
              <a:rPr lang="zh-TW" altLang="en-US" sz="3200">
                <a:solidFill>
                  <a:srgbClr val="000099"/>
                </a:solidFill>
                <a:latin typeface="Times New Roman" charset="0"/>
                <a:ea typeface="標楷體" charset="0"/>
              </a:rPr>
              <a:t>最佳的庫存管理：沒有庫存</a:t>
            </a:r>
            <a:endParaRPr lang="zh-TW" altLang="en-US" sz="3200">
              <a:solidFill>
                <a:schemeClr val="hlink"/>
              </a:solidFill>
              <a:latin typeface="Times New Roman" charset="0"/>
              <a:ea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75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088F5A4-FAD2-443F-B4EB-17CC1F9498B9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企業組織的目標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彈性</a:t>
            </a: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反應快速</a:t>
            </a: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價格有競爭力</a:t>
            </a: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高效率</a:t>
            </a: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良好的顧客服務</a:t>
            </a:r>
          </a:p>
        </p:txBody>
      </p:sp>
      <p:sp>
        <p:nvSpPr>
          <p:cNvPr id="509956" name="WordArt 4"/>
          <p:cNvSpPr>
            <a:spLocks noChangeArrowheads="1" noChangeShapeType="1" noTextEdit="1"/>
          </p:cNvSpPr>
          <p:nvPr/>
        </p:nvSpPr>
        <p:spPr bwMode="auto">
          <a:xfrm>
            <a:off x="3733800" y="5410200"/>
            <a:ext cx="44497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i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目標衝突！</a:t>
            </a:r>
          </a:p>
        </p:txBody>
      </p:sp>
    </p:spTree>
    <p:extLst>
      <p:ext uri="{BB962C8B-B14F-4D97-AF65-F5344CB8AC3E}">
        <p14:creationId xmlns:p14="http://schemas.microsoft.com/office/powerpoint/2010/main" val="8966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774056FC-2856-4FD5-B522-26C2523563F5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目標衝突？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降低庫存的壓力</a:t>
            </a:r>
            <a:endParaRPr lang="en-US" altLang="zh-TW"/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昂貴的庫存成本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呆滯料的價值低</a:t>
            </a:r>
            <a:endParaRPr lang="en-US" altLang="zh-TW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zh-TW" altLang="en-US"/>
              <a:t>增加庫存的壓力</a:t>
            </a:r>
            <a:endParaRPr lang="en-US" altLang="zh-TW"/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前置時間長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顧客服務非常重要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需求極難預測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降低運輸量</a:t>
            </a:r>
          </a:p>
        </p:txBody>
      </p:sp>
      <p:sp>
        <p:nvSpPr>
          <p:cNvPr id="512004" name="Line 4"/>
          <p:cNvSpPr>
            <a:spLocks noChangeShapeType="1"/>
          </p:cNvSpPr>
          <p:nvPr/>
        </p:nvSpPr>
        <p:spPr bwMode="auto">
          <a:xfrm>
            <a:off x="8077200" y="2362200"/>
            <a:ext cx="0" cy="1295400"/>
          </a:xfrm>
          <a:prstGeom prst="line">
            <a:avLst/>
          </a:prstGeom>
          <a:noFill/>
          <a:ln w="1778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12005" name="Line 5"/>
          <p:cNvSpPr>
            <a:spLocks noChangeShapeType="1"/>
          </p:cNvSpPr>
          <p:nvPr/>
        </p:nvSpPr>
        <p:spPr bwMode="auto">
          <a:xfrm>
            <a:off x="8077200" y="4876800"/>
            <a:ext cx="0" cy="1295400"/>
          </a:xfrm>
          <a:prstGeom prst="line">
            <a:avLst/>
          </a:prstGeom>
          <a:noFill/>
          <a:ln w="1778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4617419A-80A6-48D8-A888-CEEC02FD696D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增加能見度的結果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過去：大家只看到手邊的原料倉庫和成品倉庫</a:t>
            </a: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傳統的庫存管理</a:t>
            </a:r>
            <a:endParaRPr lang="en-US" altLang="zh-TW"/>
          </a:p>
          <a:p>
            <a:pPr lvl="1">
              <a:buFont typeface="Webdings" charset="0"/>
              <a:buBlip>
                <a:blip r:embed="rId4"/>
              </a:buBlip>
              <a:defRPr/>
            </a:pPr>
            <a:r>
              <a:rPr lang="zh-TW" altLang="en-US"/>
              <a:t>低於安全庫存</a:t>
            </a:r>
            <a:r>
              <a:rPr lang="en-US" altLang="zh-TW">
                <a:sym typeface="Wingdings" charset="0"/>
              </a:rPr>
              <a:t></a:t>
            </a:r>
            <a:r>
              <a:rPr lang="zh-TW" altLang="en-US">
                <a:sym typeface="Wingdings" charset="0"/>
              </a:rPr>
              <a:t>採購</a:t>
            </a:r>
            <a:endParaRPr lang="en-US" altLang="zh-TW">
              <a:sym typeface="Wingdings" charset="0"/>
            </a:endParaRPr>
          </a:p>
          <a:p>
            <a:pPr>
              <a:buFont typeface="Wingdings" charset="0"/>
              <a:buBlip>
                <a:blip r:embed="rId3"/>
              </a:buBlip>
              <a:defRPr/>
            </a:pPr>
            <a:endParaRPr lang="en-US" altLang="zh-TW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日本豐田汽車的</a:t>
            </a:r>
            <a:r>
              <a:rPr lang="en-US" altLang="zh-TW"/>
              <a:t>JIT</a:t>
            </a:r>
            <a:r>
              <a:rPr lang="zh-TW" altLang="en-US"/>
              <a:t>零庫存管理</a:t>
            </a:r>
            <a:endParaRPr lang="en-US" altLang="zh-TW"/>
          </a:p>
          <a:p>
            <a:pPr lvl="1">
              <a:buFont typeface="Webdings" charset="0"/>
              <a:buBlip>
                <a:blip r:embed="rId4"/>
              </a:buBlip>
              <a:defRPr/>
            </a:pPr>
            <a:r>
              <a:rPr lang="zh-TW" altLang="en-US"/>
              <a:t>庫存成本和溝通協調成本的拉鋸</a:t>
            </a:r>
          </a:p>
        </p:txBody>
      </p:sp>
    </p:spTree>
    <p:extLst>
      <p:ext uri="{BB962C8B-B14F-4D97-AF65-F5344CB8AC3E}">
        <p14:creationId xmlns:p14="http://schemas.microsoft.com/office/powerpoint/2010/main" val="178078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56F5202-2474-425B-BA58-0407B5DEB6CA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庫存的成本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800"/>
              <a:t>假設：某公司</a:t>
            </a:r>
            <a:r>
              <a:rPr lang="en-US" altLang="zh-TW" sz="2800"/>
              <a:t>10</a:t>
            </a:r>
            <a:r>
              <a:rPr lang="zh-TW" altLang="en-US" sz="2800"/>
              <a:t>億營業額，</a:t>
            </a:r>
            <a:r>
              <a:rPr lang="en-US" altLang="zh-TW" sz="2800"/>
              <a:t>60%</a:t>
            </a:r>
            <a:r>
              <a:rPr lang="zh-TW" altLang="en-US" sz="2800"/>
              <a:t>原料成本</a:t>
            </a:r>
            <a:endParaRPr lang="en-US" altLang="zh-TW" sz="2800"/>
          </a:p>
          <a:p>
            <a:pPr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120</a:t>
            </a:r>
            <a:r>
              <a:rPr lang="zh-TW" altLang="en-US" sz="2800"/>
              <a:t>天</a:t>
            </a:r>
            <a:endParaRPr lang="en-US" altLang="zh-TW" sz="2800"/>
          </a:p>
          <a:p>
            <a:pPr lvl="1">
              <a:lnSpc>
                <a:spcPct val="8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庫存金額：</a:t>
            </a:r>
            <a:r>
              <a:rPr lang="en-US" altLang="zh-TW" sz="2400">
                <a:ea typeface="新細明體" panose="02020500000000000000" pitchFamily="18" charset="-120"/>
              </a:rPr>
              <a:t>2 </a:t>
            </a:r>
            <a:r>
              <a:rPr lang="zh-TW" altLang="en-US" sz="2400">
                <a:ea typeface="新細明體" panose="02020500000000000000" pitchFamily="18" charset="-120"/>
              </a:rPr>
              <a:t>億</a:t>
            </a: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30</a:t>
            </a:r>
            <a:r>
              <a:rPr lang="zh-TW" altLang="en-US" sz="2800"/>
              <a:t>天</a:t>
            </a:r>
            <a:endParaRPr lang="en-US" altLang="zh-TW" sz="2800"/>
          </a:p>
          <a:p>
            <a:pPr lvl="1">
              <a:lnSpc>
                <a:spcPct val="8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庫存金額：</a:t>
            </a:r>
            <a:r>
              <a:rPr lang="en-US" altLang="zh-TW" sz="2400">
                <a:ea typeface="新細明體" panose="02020500000000000000" pitchFamily="18" charset="-120"/>
              </a:rPr>
              <a:t> 5</a:t>
            </a:r>
            <a:r>
              <a:rPr lang="zh-TW" altLang="en-US" sz="2400">
                <a:ea typeface="新細明體" panose="02020500000000000000" pitchFamily="18" charset="-120"/>
              </a:rPr>
              <a:t>千萬</a:t>
            </a: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/>
              <a:t>庫存週期</a:t>
            </a:r>
            <a:r>
              <a:rPr lang="en-US" altLang="zh-TW" sz="2800"/>
              <a:t>120</a:t>
            </a:r>
            <a:r>
              <a:rPr lang="zh-TW" altLang="en-US" sz="2800"/>
              <a:t>天</a:t>
            </a:r>
            <a:r>
              <a:rPr lang="en-US" altLang="zh-TW" sz="2800">
                <a:sym typeface="Wingdings" panose="05000000000000000000" pitchFamily="2" charset="2"/>
              </a:rPr>
              <a:t> </a:t>
            </a:r>
            <a:r>
              <a:rPr lang="en-US" altLang="zh-TW" sz="2800"/>
              <a:t>30</a:t>
            </a:r>
            <a:r>
              <a:rPr lang="zh-TW" altLang="en-US" sz="2800"/>
              <a:t>天</a:t>
            </a:r>
            <a:endParaRPr lang="en-US" altLang="zh-TW" sz="2800"/>
          </a:p>
          <a:p>
            <a:pPr lvl="1">
              <a:lnSpc>
                <a:spcPct val="8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庫存減少：</a:t>
            </a:r>
            <a:r>
              <a:rPr lang="en-US" altLang="zh-TW" sz="2400">
                <a:ea typeface="新細明體" panose="02020500000000000000" pitchFamily="18" charset="-120"/>
              </a:rPr>
              <a:t> 1 </a:t>
            </a:r>
            <a:r>
              <a:rPr lang="zh-TW" altLang="en-US" sz="2400">
                <a:ea typeface="新細明體" panose="02020500000000000000" pitchFamily="18" charset="-120"/>
              </a:rPr>
              <a:t>億</a:t>
            </a:r>
            <a:r>
              <a:rPr lang="en-US" altLang="zh-TW" sz="2400">
                <a:ea typeface="新細明體" panose="02020500000000000000" pitchFamily="18" charset="-120"/>
              </a:rPr>
              <a:t>5</a:t>
            </a:r>
            <a:r>
              <a:rPr lang="zh-TW" altLang="en-US" sz="2400">
                <a:ea typeface="新細明體" panose="02020500000000000000" pitchFamily="18" charset="-120"/>
              </a:rPr>
              <a:t>千萬</a:t>
            </a: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800"/>
              <a:t>假設利率</a:t>
            </a:r>
            <a:r>
              <a:rPr lang="en-US" altLang="zh-TW" sz="2800"/>
              <a:t>5</a:t>
            </a:r>
            <a:r>
              <a:rPr lang="zh-TW" altLang="en-US" sz="2800"/>
              <a:t>％，光是資金壓積的成本</a:t>
            </a:r>
            <a:r>
              <a:rPr lang="en-US" altLang="zh-TW" sz="2800"/>
              <a:t>﹐</a:t>
            </a:r>
            <a:r>
              <a:rPr lang="zh-TW" altLang="en-US" sz="2800"/>
              <a:t>每年節省</a:t>
            </a:r>
            <a:r>
              <a:rPr lang="en-US" altLang="zh-TW" sz="2800"/>
              <a:t>7.5</a:t>
            </a:r>
            <a:r>
              <a:rPr lang="zh-TW" altLang="en-US" sz="2800"/>
              <a:t>百萬。</a:t>
            </a:r>
          </a:p>
        </p:txBody>
      </p:sp>
    </p:spTree>
    <p:extLst>
      <p:ext uri="{BB962C8B-B14F-4D97-AF65-F5344CB8AC3E}">
        <p14:creationId xmlns:p14="http://schemas.microsoft.com/office/powerpoint/2010/main" val="37818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68D094-A397-4B4F-9202-ACC9C728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467600" cy="1143000"/>
          </a:xfrm>
        </p:spPr>
        <p:txBody>
          <a:bodyPr/>
          <a:lstStyle/>
          <a:p>
            <a:r>
              <a:rPr kumimoji="1" lang="zh-TW" altLang="en-US" sz="3600" dirty="0"/>
              <a:t>哪一個市場比較大？</a:t>
            </a:r>
            <a:r>
              <a:rPr kumimoji="1" lang="en-US" altLang="zh-TW" sz="3600" dirty="0"/>
              <a:t>B2C</a:t>
            </a:r>
            <a:r>
              <a:rPr kumimoji="1" lang="zh-TW" altLang="en-US" sz="3600" dirty="0"/>
              <a:t> </a:t>
            </a:r>
            <a:r>
              <a:rPr kumimoji="1" lang="en-US" altLang="zh-TW" sz="3600" dirty="0"/>
              <a:t>or</a:t>
            </a:r>
            <a:r>
              <a:rPr kumimoji="1" lang="zh-TW" altLang="en-US" sz="3600" dirty="0"/>
              <a:t> </a:t>
            </a:r>
            <a:r>
              <a:rPr kumimoji="1" lang="en-US" altLang="zh-TW" sz="3600" dirty="0"/>
              <a:t>B2B</a:t>
            </a:r>
            <a:r>
              <a:rPr kumimoji="1" lang="zh-TW" altLang="en-US" sz="3600" dirty="0"/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7FB689-AD1C-3A48-99D2-84509815F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5383E6-A0D3-1641-A36E-91DD71E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727"/>
            <a:ext cx="9144000" cy="350949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CAFD34C-1284-F047-859C-0210C5BEB19E}"/>
              </a:ext>
            </a:extLst>
          </p:cNvPr>
          <p:cNvSpPr txBox="1"/>
          <p:nvPr/>
        </p:nvSpPr>
        <p:spPr>
          <a:xfrm>
            <a:off x="314609" y="6064180"/>
            <a:ext cx="8676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200" dirty="0"/>
              <a:t>資料來源：</a:t>
            </a:r>
            <a:r>
              <a:rPr lang="en-US" altLang="zh-TW" sz="1200" dirty="0">
                <a:hlinkClick r:id="rId3"/>
              </a:rPr>
              <a:t>https://www.fostec.com/en/competences/e-commerce-strategy/online-marketplace-strategy/b2b-online-marketplace-strategy/</a:t>
            </a:r>
            <a:endParaRPr kumimoji="1" lang="zh-TW" altLang="en-US" sz="1200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28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483CE194-9575-41E8-96ED-249FFB6BAEE1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庫存和訂貨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3124200" cy="1371600"/>
          </a:xfrm>
        </p:spPr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假設需求確定</a:t>
            </a:r>
          </a:p>
        </p:txBody>
      </p:sp>
      <p:grpSp>
        <p:nvGrpSpPr>
          <p:cNvPr id="60421" name="Group 4"/>
          <p:cNvGrpSpPr>
            <a:grpSpLocks/>
          </p:cNvGrpSpPr>
          <p:nvPr/>
        </p:nvGrpSpPr>
        <p:grpSpPr bwMode="auto">
          <a:xfrm>
            <a:off x="3352800" y="1981200"/>
            <a:ext cx="5359400" cy="4254500"/>
            <a:chOff x="432" y="816"/>
            <a:chExt cx="3376" cy="2680"/>
          </a:xfrm>
        </p:grpSpPr>
        <p:sp>
          <p:nvSpPr>
            <p:cNvPr id="60422" name="Line 5"/>
            <p:cNvSpPr>
              <a:spLocks noChangeShapeType="1"/>
            </p:cNvSpPr>
            <p:nvPr/>
          </p:nvSpPr>
          <p:spPr bwMode="auto">
            <a:xfrm>
              <a:off x="1080" y="230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23" name="Text Box 6"/>
            <p:cNvSpPr txBox="1">
              <a:spLocks noChangeArrowheads="1"/>
            </p:cNvSpPr>
            <p:nvPr/>
          </p:nvSpPr>
          <p:spPr bwMode="auto">
            <a:xfrm>
              <a:off x="884" y="816"/>
              <a:ext cx="15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數量</a:t>
              </a:r>
            </a:p>
          </p:txBody>
        </p:sp>
        <p:sp>
          <p:nvSpPr>
            <p:cNvPr id="60424" name="Text Box 7"/>
            <p:cNvSpPr txBox="1">
              <a:spLocks noChangeArrowheads="1"/>
            </p:cNvSpPr>
            <p:nvPr/>
          </p:nvSpPr>
          <p:spPr bwMode="auto">
            <a:xfrm>
              <a:off x="3552" y="2208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時間</a:t>
              </a:r>
            </a:p>
          </p:txBody>
        </p:sp>
        <p:sp>
          <p:nvSpPr>
            <p:cNvPr id="60425" name="Text Box 8"/>
            <p:cNvSpPr txBox="1">
              <a:spLocks noChangeArrowheads="1"/>
            </p:cNvSpPr>
            <p:nvPr/>
          </p:nvSpPr>
          <p:spPr bwMode="auto">
            <a:xfrm>
              <a:off x="879" y="230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en-US" altLang="zh-TW" sz="16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426" name="Line 9"/>
            <p:cNvSpPr>
              <a:spLocks noChangeShapeType="1"/>
            </p:cNvSpPr>
            <p:nvPr/>
          </p:nvSpPr>
          <p:spPr bwMode="auto">
            <a:xfrm>
              <a:off x="1080" y="1590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27" name="Text Box 10"/>
            <p:cNvSpPr txBox="1">
              <a:spLocks noChangeArrowheads="1"/>
            </p:cNvSpPr>
            <p:nvPr/>
          </p:nvSpPr>
          <p:spPr bwMode="auto">
            <a:xfrm>
              <a:off x="432" y="1392"/>
              <a:ext cx="5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/>
              <a:r>
                <a:rPr kumimoji="0" lang="en-US" altLang="zh-TW" sz="1200">
                  <a:solidFill>
                    <a:srgbClr val="000000"/>
                  </a:solidFill>
                </a:rPr>
                <a:t>EOQ: </a:t>
              </a:r>
            </a:p>
            <a:p>
              <a:pPr eaLnBrk="0" hangingPunct="0"/>
              <a:r>
                <a:rPr kumimoji="0" lang="zh-TW" altLang="en-US" sz="1200">
                  <a:solidFill>
                    <a:srgbClr val="000000"/>
                  </a:solidFill>
                </a:rPr>
                <a:t>理性訂貨量</a:t>
              </a:r>
              <a:r>
                <a:rPr kumimoji="0" lang="en-US" altLang="zh-TW" sz="120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60428" name="AutoShape 11"/>
            <p:cNvSpPr>
              <a:spLocks noChangeArrowheads="1"/>
            </p:cNvSpPr>
            <p:nvPr/>
          </p:nvSpPr>
          <p:spPr bwMode="auto">
            <a:xfrm>
              <a:off x="1080" y="1588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429" name="AutoShape 12"/>
            <p:cNvSpPr>
              <a:spLocks noChangeArrowheads="1"/>
            </p:cNvSpPr>
            <p:nvPr/>
          </p:nvSpPr>
          <p:spPr bwMode="auto">
            <a:xfrm>
              <a:off x="1808" y="1588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430" name="AutoShape 13"/>
            <p:cNvSpPr>
              <a:spLocks noChangeArrowheads="1"/>
            </p:cNvSpPr>
            <p:nvPr/>
          </p:nvSpPr>
          <p:spPr bwMode="auto">
            <a:xfrm>
              <a:off x="2537" y="1588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431" name="Line 14"/>
            <p:cNvSpPr>
              <a:spLocks noChangeShapeType="1"/>
            </p:cNvSpPr>
            <p:nvPr/>
          </p:nvSpPr>
          <p:spPr bwMode="auto">
            <a:xfrm flipV="1">
              <a:off x="1080" y="1032"/>
              <a:ext cx="0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32" name="Line 15"/>
            <p:cNvSpPr>
              <a:spLocks noChangeShapeType="1"/>
            </p:cNvSpPr>
            <p:nvPr/>
          </p:nvSpPr>
          <p:spPr bwMode="auto">
            <a:xfrm>
              <a:off x="1834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33" name="Text Box 16"/>
            <p:cNvSpPr txBox="1">
              <a:spLocks noChangeArrowheads="1"/>
            </p:cNvSpPr>
            <p:nvPr/>
          </p:nvSpPr>
          <p:spPr bwMode="auto">
            <a:xfrm>
              <a:off x="1921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0434" name="Line 17"/>
            <p:cNvSpPr>
              <a:spLocks noChangeShapeType="1"/>
            </p:cNvSpPr>
            <p:nvPr/>
          </p:nvSpPr>
          <p:spPr bwMode="auto">
            <a:xfrm>
              <a:off x="2552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35" name="Text Box 18"/>
            <p:cNvSpPr txBox="1">
              <a:spLocks noChangeArrowheads="1"/>
            </p:cNvSpPr>
            <p:nvPr/>
          </p:nvSpPr>
          <p:spPr bwMode="auto">
            <a:xfrm>
              <a:off x="2639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0436" name="Line 19"/>
            <p:cNvSpPr>
              <a:spLocks noChangeShapeType="1"/>
            </p:cNvSpPr>
            <p:nvPr/>
          </p:nvSpPr>
          <p:spPr bwMode="auto">
            <a:xfrm>
              <a:off x="1403" y="2347"/>
              <a:ext cx="0" cy="66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37" name="Text Box 20"/>
            <p:cNvSpPr txBox="1">
              <a:spLocks noChangeArrowheads="1"/>
            </p:cNvSpPr>
            <p:nvPr/>
          </p:nvSpPr>
          <p:spPr bwMode="auto">
            <a:xfrm>
              <a:off x="1490" y="3016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CC0000"/>
                  </a:solidFill>
                </a:rPr>
                <a:t>訂貨時間點</a:t>
              </a:r>
            </a:p>
          </p:txBody>
        </p:sp>
        <p:sp>
          <p:nvSpPr>
            <p:cNvPr id="60438" name="Line 21"/>
            <p:cNvSpPr>
              <a:spLocks noChangeShapeType="1"/>
            </p:cNvSpPr>
            <p:nvPr/>
          </p:nvSpPr>
          <p:spPr bwMode="auto">
            <a:xfrm>
              <a:off x="1403" y="2586"/>
              <a:ext cx="43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39" name="Line 22"/>
            <p:cNvSpPr>
              <a:spLocks noChangeShapeType="1"/>
            </p:cNvSpPr>
            <p:nvPr/>
          </p:nvSpPr>
          <p:spPr bwMode="auto">
            <a:xfrm flipV="1">
              <a:off x="912" y="2592"/>
              <a:ext cx="528" cy="52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0440" name="Text Box 23"/>
            <p:cNvSpPr txBox="1">
              <a:spLocks noChangeArrowheads="1"/>
            </p:cNvSpPr>
            <p:nvPr/>
          </p:nvSpPr>
          <p:spPr bwMode="auto">
            <a:xfrm>
              <a:off x="836" y="2832"/>
              <a:ext cx="11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800080"/>
                  </a:solidFill>
                </a:rPr>
                <a:t>交貨前置時間</a:t>
              </a:r>
            </a:p>
          </p:txBody>
        </p:sp>
        <p:sp>
          <p:nvSpPr>
            <p:cNvPr id="60441" name="Text Box 24"/>
            <p:cNvSpPr txBox="1">
              <a:spLocks noChangeArrowheads="1"/>
            </p:cNvSpPr>
            <p:nvPr/>
          </p:nvSpPr>
          <p:spPr bwMode="auto">
            <a:xfrm>
              <a:off x="187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D1</a:t>
              </a:r>
            </a:p>
          </p:txBody>
        </p:sp>
        <p:sp>
          <p:nvSpPr>
            <p:cNvPr id="60442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D2</a:t>
              </a:r>
            </a:p>
          </p:txBody>
        </p:sp>
        <p:sp>
          <p:nvSpPr>
            <p:cNvPr id="60443" name="Text Box 26"/>
            <p:cNvSpPr txBox="1">
              <a:spLocks noChangeArrowheads="1"/>
            </p:cNvSpPr>
            <p:nvPr/>
          </p:nvSpPr>
          <p:spPr bwMode="auto">
            <a:xfrm>
              <a:off x="331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D3</a:t>
              </a:r>
            </a:p>
          </p:txBody>
        </p:sp>
        <p:sp>
          <p:nvSpPr>
            <p:cNvPr id="60444" name="Text Box 27"/>
            <p:cNvSpPr txBox="1">
              <a:spLocks noChangeArrowheads="1"/>
            </p:cNvSpPr>
            <p:nvPr/>
          </p:nvSpPr>
          <p:spPr bwMode="auto">
            <a:xfrm>
              <a:off x="1440" y="2304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0" hangingPunct="0"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310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ED81AC97-D28C-442A-855A-A42018D53FF0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庫存的決定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 sz="2800"/>
              <a:t>經濟訂貨量：</a:t>
            </a:r>
            <a:endParaRPr lang="en-US" altLang="zh-TW" sz="2800"/>
          </a:p>
          <a:p>
            <a:pPr lvl="1">
              <a:buFont typeface="Webdings" charset="0"/>
              <a:buBlip>
                <a:blip r:embed="rId4"/>
              </a:buBlip>
              <a:defRPr/>
            </a:pPr>
            <a:r>
              <a:rPr lang="zh-TW" altLang="en-US" sz="2400"/>
              <a:t>訂貨的交易成本</a:t>
            </a:r>
            <a:endParaRPr lang="en-US" altLang="zh-TW" sz="2400"/>
          </a:p>
          <a:p>
            <a:pPr lvl="2">
              <a:buFont typeface="Wingdings" charset="0"/>
              <a:buBlip>
                <a:blip r:embed="rId5"/>
              </a:buBlip>
              <a:defRPr/>
            </a:pPr>
            <a:r>
              <a:rPr lang="zh-TW" altLang="en-US" sz="2000"/>
              <a:t>訂貨的手續</a:t>
            </a:r>
            <a:endParaRPr lang="en-US" altLang="zh-TW" sz="2000"/>
          </a:p>
          <a:p>
            <a:pPr lvl="2">
              <a:buFont typeface="Wingdings" charset="0"/>
              <a:buBlip>
                <a:blip r:embed="rId5"/>
              </a:buBlip>
              <a:defRPr/>
            </a:pPr>
            <a:r>
              <a:rPr lang="zh-TW" altLang="en-US" sz="2000"/>
              <a:t>物流</a:t>
            </a:r>
            <a:endParaRPr lang="en-US" altLang="zh-TW" sz="2000"/>
          </a:p>
          <a:p>
            <a:pPr lvl="1">
              <a:buFont typeface="Webdings" charset="0"/>
              <a:buBlip>
                <a:blip r:embed="rId4"/>
              </a:buBlip>
              <a:defRPr/>
            </a:pPr>
            <a:r>
              <a:rPr lang="zh-TW" altLang="en-US" sz="2400"/>
              <a:t>庫存成本</a:t>
            </a:r>
            <a:endParaRPr lang="en-US" altLang="zh-TW" sz="2400"/>
          </a:p>
          <a:p>
            <a:pPr lvl="2">
              <a:buFont typeface="Wingdings" charset="0"/>
              <a:buBlip>
                <a:blip r:embed="rId5"/>
              </a:buBlip>
              <a:defRPr/>
            </a:pPr>
            <a:r>
              <a:rPr lang="zh-TW" altLang="en-US" sz="2000"/>
              <a:t>資金積壓</a:t>
            </a:r>
            <a:endParaRPr lang="en-US" altLang="zh-TW" sz="2000"/>
          </a:p>
          <a:p>
            <a:pPr lvl="2">
              <a:buFont typeface="Wingdings" charset="0"/>
              <a:buBlip>
                <a:blip r:embed="rId5"/>
              </a:buBlip>
              <a:defRPr/>
            </a:pPr>
            <a:r>
              <a:rPr lang="zh-TW" altLang="en-US" sz="2000"/>
              <a:t>缺貨</a:t>
            </a:r>
            <a:endParaRPr lang="en-US" altLang="zh-TW" sz="2000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 sz="2800"/>
              <a:t>但，交易成本的成本結構改變了！</a:t>
            </a:r>
            <a:endParaRPr lang="en-US" altLang="zh-TW" sz="2800"/>
          </a:p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 sz="2800"/>
              <a:t>不確定性降低了！</a:t>
            </a:r>
          </a:p>
        </p:txBody>
      </p:sp>
    </p:spTree>
    <p:extLst>
      <p:ext uri="{BB962C8B-B14F-4D97-AF65-F5344CB8AC3E}">
        <p14:creationId xmlns:p14="http://schemas.microsoft.com/office/powerpoint/2010/main" val="179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4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1CC29D47-7398-420F-9099-4FA49BEE3B7A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平均存貨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pPr eaLnBrk="0" hangingPunct="0"/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64520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4524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CC0000"/>
                </a:solidFill>
              </a:rPr>
              <a:t>訂貨時間點</a:t>
            </a:r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4528" name="AutoShape 15"/>
          <p:cNvSpPr>
            <a:spLocks noChangeArrowheads="1"/>
          </p:cNvSpPr>
          <p:nvPr/>
        </p:nvSpPr>
        <p:spPr bwMode="auto">
          <a:xfrm>
            <a:off x="4773613" y="2819400"/>
            <a:ext cx="1155700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64529" name="AutoShape 16"/>
          <p:cNvSpPr>
            <a:spLocks noChangeArrowheads="1"/>
          </p:cNvSpPr>
          <p:nvPr/>
        </p:nvSpPr>
        <p:spPr bwMode="auto">
          <a:xfrm>
            <a:off x="5929313" y="2819400"/>
            <a:ext cx="1157287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64530" name="AutoShape 17"/>
          <p:cNvSpPr>
            <a:spLocks noChangeArrowheads="1"/>
          </p:cNvSpPr>
          <p:nvPr/>
        </p:nvSpPr>
        <p:spPr bwMode="auto">
          <a:xfrm>
            <a:off x="7086600" y="2819400"/>
            <a:ext cx="1154113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501779" name="Group 19"/>
          <p:cNvGrpSpPr>
            <a:grpSpLocks/>
          </p:cNvGrpSpPr>
          <p:nvPr/>
        </p:nvGrpSpPr>
        <p:grpSpPr bwMode="auto">
          <a:xfrm>
            <a:off x="5257800" y="1779588"/>
            <a:ext cx="2311400" cy="2868612"/>
            <a:chOff x="3312" y="1121"/>
            <a:chExt cx="1456" cy="1807"/>
          </a:xfrm>
        </p:grpSpPr>
        <p:sp>
          <p:nvSpPr>
            <p:cNvPr id="64550" name="Line 20"/>
            <p:cNvSpPr>
              <a:spLocks noChangeShapeType="1"/>
            </p:cNvSpPr>
            <p:nvPr/>
          </p:nvSpPr>
          <p:spPr bwMode="auto">
            <a:xfrm>
              <a:off x="3360" y="2112"/>
              <a:ext cx="576" cy="38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64551" name="Group 21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64552" name="Line 22"/>
              <p:cNvSpPr>
                <a:spLocks noChangeShapeType="1"/>
              </p:cNvSpPr>
              <p:nvPr/>
            </p:nvSpPr>
            <p:spPr bwMode="auto">
              <a:xfrm>
                <a:off x="3312" y="2064"/>
                <a:ext cx="432" cy="86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4553" name="Line 23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480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4554" name="Line 24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672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4555" name="Text Box 25"/>
              <p:cNvSpPr txBox="1">
                <a:spLocks noChangeArrowheads="1"/>
              </p:cNvSpPr>
              <p:nvPr/>
            </p:nvSpPr>
            <p:spPr bwMode="auto">
              <a:xfrm>
                <a:off x="4128" y="1121"/>
                <a:ext cx="6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0" hangingPunct="0"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000000"/>
                    </a:solidFill>
                  </a:rPr>
                  <a:t>需求不確定</a:t>
                </a:r>
              </a:p>
            </p:txBody>
          </p:sp>
        </p:grpSp>
      </p:grpSp>
      <p:sp>
        <p:nvSpPr>
          <p:cNvPr id="64533" name="Text Box 26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4534" name="Text Box 27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4535" name="Text Box 28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64536" name="Text Box 29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4537" name="Text Box 30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4538" name="Text Box 31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4539" name="Text Box 32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01793" name="Line 33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grpSp>
        <p:nvGrpSpPr>
          <p:cNvPr id="501794" name="Group 34"/>
          <p:cNvGrpSpPr>
            <a:grpSpLocks/>
          </p:cNvGrpSpPr>
          <p:nvPr/>
        </p:nvGrpSpPr>
        <p:grpSpPr bwMode="auto">
          <a:xfrm>
            <a:off x="2057400" y="3429000"/>
            <a:ext cx="2667000" cy="1219200"/>
            <a:chOff x="1296" y="2160"/>
            <a:chExt cx="1680" cy="768"/>
          </a:xfrm>
        </p:grpSpPr>
        <p:sp>
          <p:nvSpPr>
            <p:cNvPr id="501795" name="Line 35"/>
            <p:cNvSpPr>
              <a:spLocks noChangeShapeType="1"/>
            </p:cNvSpPr>
            <p:nvPr/>
          </p:nvSpPr>
          <p:spPr bwMode="auto">
            <a:xfrm>
              <a:off x="1824" y="2160"/>
              <a:ext cx="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1796" name="Line 36"/>
            <p:cNvSpPr>
              <a:spLocks noChangeShapeType="1"/>
            </p:cNvSpPr>
            <p:nvPr/>
          </p:nvSpPr>
          <p:spPr bwMode="auto">
            <a:xfrm>
              <a:off x="1728" y="2160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1797" name="Line 37"/>
            <p:cNvSpPr>
              <a:spLocks noChangeShapeType="1"/>
            </p:cNvSpPr>
            <p:nvPr/>
          </p:nvSpPr>
          <p:spPr bwMode="auto">
            <a:xfrm>
              <a:off x="1728" y="2928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1798" name="Text Box 38"/>
            <p:cNvSpPr txBox="1">
              <a:spLocks noChangeArrowheads="1"/>
            </p:cNvSpPr>
            <p:nvPr/>
          </p:nvSpPr>
          <p:spPr bwMode="auto">
            <a:xfrm>
              <a:off x="1296" y="2400"/>
              <a:ext cx="8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>
                  <a:latin typeface="Times New Roman" charset="0"/>
                  <a:ea typeface="新細明體" charset="0"/>
                  <a:cs typeface="新細明體" charset="0"/>
                </a:rPr>
                <a:t>平均存貨</a:t>
              </a:r>
            </a:p>
          </p:txBody>
        </p:sp>
      </p:grpSp>
      <p:sp>
        <p:nvSpPr>
          <p:cNvPr id="501799" name="Text Box 39"/>
          <p:cNvSpPr txBox="1">
            <a:spLocks noChangeArrowheads="1"/>
          </p:cNvSpPr>
          <p:nvPr/>
        </p:nvSpPr>
        <p:spPr bwMode="auto">
          <a:xfrm>
            <a:off x="250825" y="6237288"/>
            <a:ext cx="5721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訂貨時間點</a:t>
            </a:r>
            <a:r>
              <a:rPr lang="en-US" altLang="zh-TW">
                <a:latin typeface="Times New Roman" charset="0"/>
                <a:ea typeface="新細明體" charset="0"/>
                <a:cs typeface="新細明體" charset="0"/>
              </a:rPr>
              <a:t>B</a:t>
            </a: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＝交貨時間點</a:t>
            </a:r>
            <a:r>
              <a:rPr lang="en-US" altLang="zh-TW">
                <a:latin typeface="Times New Roman" charset="0"/>
                <a:ea typeface="新細明體" charset="0"/>
                <a:cs typeface="新細明體" charset="0"/>
              </a:rPr>
              <a:t> ─ </a:t>
            </a:r>
            <a:r>
              <a:rPr lang="zh-TW" altLang="en-US">
                <a:latin typeface="Times New Roman" charset="0"/>
                <a:ea typeface="新細明體" charset="0"/>
                <a:cs typeface="新細明體" charset="0"/>
              </a:rPr>
              <a:t>訂貨前置期</a:t>
            </a:r>
          </a:p>
        </p:txBody>
      </p:sp>
      <p:grpSp>
        <p:nvGrpSpPr>
          <p:cNvPr id="501800" name="Group 40"/>
          <p:cNvGrpSpPr>
            <a:grpSpLocks/>
          </p:cNvGrpSpPr>
          <p:nvPr/>
        </p:nvGrpSpPr>
        <p:grpSpPr bwMode="auto">
          <a:xfrm>
            <a:off x="4800600" y="4437063"/>
            <a:ext cx="4067175" cy="396875"/>
            <a:chOff x="3024" y="2795"/>
            <a:chExt cx="2562" cy="250"/>
          </a:xfrm>
        </p:grpSpPr>
        <p:sp>
          <p:nvSpPr>
            <p:cNvPr id="64544" name="Line 41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501802" name="Text Box 42"/>
            <p:cNvSpPr txBox="1">
              <a:spLocks noChangeArrowheads="1"/>
            </p:cNvSpPr>
            <p:nvPr/>
          </p:nvSpPr>
          <p:spPr bwMode="auto">
            <a:xfrm>
              <a:off x="4830" y="2795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>
                  <a:solidFill>
                    <a:srgbClr val="CC0000"/>
                  </a:solidFill>
                  <a:latin typeface="Times New Roman" charset="0"/>
                  <a:ea typeface="新細明體" charset="0"/>
                  <a:cs typeface="新細明體" charset="0"/>
                </a:rPr>
                <a:t>安全庫存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92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2BE1D7A-53E6-418E-97E7-0F8FE17BDB44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訂貨成本降低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en-US" altLang="zh-TW"/>
              <a:t>EOQ</a:t>
            </a:r>
            <a:r>
              <a:rPr lang="zh-TW" altLang="en-US"/>
              <a:t>量降低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pPr eaLnBrk="0" hangingPunct="0"/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66571" name="Group 10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66590" name="AutoShape 11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591" name="AutoShape 12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592" name="AutoShape 13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6572" name="Line 14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6573" name="Text Box 1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6574" name="Text Box 1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6575" name="Text Box 1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66576" name="Text Box 18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503827" name="Group 19"/>
          <p:cNvGrpSpPr>
            <a:grpSpLocks/>
          </p:cNvGrpSpPr>
          <p:nvPr/>
        </p:nvGrpSpPr>
        <p:grpSpPr bwMode="auto">
          <a:xfrm>
            <a:off x="3886200" y="3314700"/>
            <a:ext cx="4697413" cy="647700"/>
            <a:chOff x="2448" y="2088"/>
            <a:chExt cx="2959" cy="408"/>
          </a:xfrm>
        </p:grpSpPr>
        <p:grpSp>
          <p:nvGrpSpPr>
            <p:cNvPr id="66579" name="Group 20"/>
            <p:cNvGrpSpPr>
              <a:grpSpLocks/>
            </p:cNvGrpSpPr>
            <p:nvPr/>
          </p:nvGrpSpPr>
          <p:grpSpPr bwMode="auto">
            <a:xfrm>
              <a:off x="3007" y="2088"/>
              <a:ext cx="2400" cy="408"/>
              <a:chOff x="3024" y="2064"/>
              <a:chExt cx="2400" cy="408"/>
            </a:xfrm>
          </p:grpSpPr>
          <p:grpSp>
            <p:nvGrpSpPr>
              <p:cNvPr id="66582" name="Group 21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66587" name="AutoShape 22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66588" name="AutoShape 23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66589" name="AutoShape 24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grpSp>
            <p:nvGrpSpPr>
              <p:cNvPr id="66583" name="Group 25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66584" name="AutoShape 26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66585" name="AutoShape 27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66586" name="AutoShape 28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503837" name="Line 29"/>
            <p:cNvSpPr>
              <a:spLocks noChangeShapeType="1"/>
            </p:cNvSpPr>
            <p:nvPr/>
          </p:nvSpPr>
          <p:spPr bwMode="auto">
            <a:xfrm>
              <a:off x="2784" y="2304"/>
              <a:ext cx="24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3838" name="Text Box 30"/>
            <p:cNvSpPr txBox="1">
              <a:spLocks noChangeArrowheads="1"/>
            </p:cNvSpPr>
            <p:nvPr/>
          </p:nvSpPr>
          <p:spPr bwMode="auto">
            <a:xfrm>
              <a:off x="2448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600">
                  <a:solidFill>
                    <a:srgbClr val="FF0000"/>
                  </a:solidFill>
                  <a:latin typeface="Times New Roman" charset="0"/>
                  <a:ea typeface="新細明體" charset="0"/>
                  <a:cs typeface="新細明體" charset="0"/>
                </a:rPr>
                <a:t>平均</a:t>
              </a:r>
            </a:p>
          </p:txBody>
        </p:sp>
      </p:grpSp>
      <p:sp>
        <p:nvSpPr>
          <p:cNvPr id="503839" name="Line 31"/>
          <p:cNvSpPr>
            <a:spLocks noChangeShapeType="1"/>
          </p:cNvSpPr>
          <p:nvPr/>
        </p:nvSpPr>
        <p:spPr bwMode="auto">
          <a:xfrm>
            <a:off x="2916238" y="3429000"/>
            <a:ext cx="1873250" cy="0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8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5A60BBA7-6B84-48B2-9D56-1193DD625377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前置期降低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安全存量降低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648200" y="38100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pPr eaLnBrk="0" hangingPunct="0"/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21" name="Line 12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68623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68655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656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657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8624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5" name="Text Box 19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8626" name="Text Box 20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8627" name="Text Box 21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68628" name="Text Box 22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629" name="Text Box 23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8630" name="Text Box 24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8631" name="Text Box 25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8632" name="Line 26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33" name="Text Box 27"/>
          <p:cNvSpPr txBox="1">
            <a:spLocks noChangeArrowheads="1"/>
          </p:cNvSpPr>
          <p:nvPr/>
        </p:nvSpPr>
        <p:spPr bwMode="auto">
          <a:xfrm>
            <a:off x="5276850" y="5105400"/>
            <a:ext cx="244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chemeClr val="bg2"/>
                </a:solidFill>
              </a:rPr>
              <a:t>訂貨時間點</a:t>
            </a:r>
            <a:r>
              <a:rPr kumimoji="0" lang="en-US" altLang="zh-TW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5884" name="Line 28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grpSp>
        <p:nvGrpSpPr>
          <p:cNvPr id="505885" name="Group 29"/>
          <p:cNvGrpSpPr>
            <a:grpSpLocks/>
          </p:cNvGrpSpPr>
          <p:nvPr/>
        </p:nvGrpSpPr>
        <p:grpSpPr bwMode="auto">
          <a:xfrm>
            <a:off x="4800600" y="3276600"/>
            <a:ext cx="3244850" cy="2946400"/>
            <a:chOff x="3024" y="2064"/>
            <a:chExt cx="2044" cy="1856"/>
          </a:xfrm>
        </p:grpSpPr>
        <p:sp>
          <p:nvSpPr>
            <p:cNvPr id="68648" name="Line 30"/>
            <p:cNvSpPr>
              <a:spLocks noChangeShapeType="1"/>
            </p:cNvSpPr>
            <p:nvPr/>
          </p:nvSpPr>
          <p:spPr bwMode="auto">
            <a:xfrm>
              <a:off x="3600" y="2352"/>
              <a:ext cx="144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8649" name="Line 31"/>
            <p:cNvSpPr>
              <a:spLocks noChangeShapeType="1"/>
            </p:cNvSpPr>
            <p:nvPr/>
          </p:nvSpPr>
          <p:spPr bwMode="auto">
            <a:xfrm>
              <a:off x="3600" y="2352"/>
              <a:ext cx="336" cy="14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68650" name="Group 32"/>
            <p:cNvGrpSpPr>
              <a:grpSpLocks/>
            </p:cNvGrpSpPr>
            <p:nvPr/>
          </p:nvGrpSpPr>
          <p:grpSpPr bwMode="auto">
            <a:xfrm>
              <a:off x="3600" y="2064"/>
              <a:ext cx="166" cy="1856"/>
              <a:chOff x="3312" y="2064"/>
              <a:chExt cx="166" cy="1856"/>
            </a:xfrm>
          </p:grpSpPr>
          <p:sp>
            <p:nvSpPr>
              <p:cNvPr id="68652" name="Line 33"/>
              <p:cNvSpPr>
                <a:spLocks noChangeShapeType="1"/>
              </p:cNvSpPr>
              <p:nvPr/>
            </p:nvSpPr>
            <p:spPr bwMode="auto">
              <a:xfrm>
                <a:off x="3312" y="2544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3" name="Text Box 34"/>
              <p:cNvSpPr txBox="1">
                <a:spLocks noChangeArrowheads="1"/>
              </p:cNvSpPr>
              <p:nvPr/>
            </p:nvSpPr>
            <p:spPr bwMode="auto">
              <a:xfrm>
                <a:off x="3324" y="3216"/>
                <a:ext cx="154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0" hangingPunct="0"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CC0000"/>
                    </a:solidFill>
                  </a:rPr>
                  <a:t>訂貨時間點</a:t>
                </a:r>
                <a:r>
                  <a:rPr kumimoji="0" lang="en-US" altLang="zh-TW" sz="16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505891" name="Line 35"/>
              <p:cNvSpPr>
                <a:spLocks noChangeShapeType="1"/>
              </p:cNvSpPr>
              <p:nvPr/>
            </p:nvSpPr>
            <p:spPr bwMode="auto">
              <a:xfrm flipV="1">
                <a:off x="3312" y="2064"/>
                <a:ext cx="0" cy="43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zh-TW" altLang="en-US">
                  <a:latin typeface="Times New Roman" charset="0"/>
                  <a:ea typeface="新細明體" charset="0"/>
                  <a:cs typeface="新細明體" charset="0"/>
                </a:endParaRPr>
              </a:p>
            </p:txBody>
          </p:sp>
        </p:grpSp>
        <p:sp>
          <p:nvSpPr>
            <p:cNvPr id="68651" name="Line 36"/>
            <p:cNvSpPr>
              <a:spLocks noChangeShapeType="1"/>
            </p:cNvSpPr>
            <p:nvPr/>
          </p:nvSpPr>
          <p:spPr bwMode="auto">
            <a:xfrm>
              <a:off x="3024" y="268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grpSp>
        <p:nvGrpSpPr>
          <p:cNvPr id="505893" name="Group 37"/>
          <p:cNvGrpSpPr>
            <a:grpSpLocks/>
          </p:cNvGrpSpPr>
          <p:nvPr/>
        </p:nvGrpSpPr>
        <p:grpSpPr bwMode="auto">
          <a:xfrm>
            <a:off x="4800600" y="1779588"/>
            <a:ext cx="3244850" cy="2868612"/>
            <a:chOff x="3024" y="1121"/>
            <a:chExt cx="2044" cy="1807"/>
          </a:xfrm>
        </p:grpSpPr>
        <p:sp>
          <p:nvSpPr>
            <p:cNvPr id="68640" name="Line 38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68641" name="Group 39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68642" name="Line 40"/>
              <p:cNvSpPr>
                <a:spLocks noChangeShapeType="1"/>
              </p:cNvSpPr>
              <p:nvPr/>
            </p:nvSpPr>
            <p:spPr bwMode="auto">
              <a:xfrm>
                <a:off x="3360" y="2112"/>
                <a:ext cx="576" cy="384"/>
              </a:xfrm>
              <a:prstGeom prst="line">
                <a:avLst/>
              </a:prstGeom>
              <a:noFill/>
              <a:ln w="2857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68643" name="Group 41"/>
              <p:cNvGrpSpPr>
                <a:grpSpLocks/>
              </p:cNvGrpSpPr>
              <p:nvPr/>
            </p:nvGrpSpPr>
            <p:grpSpPr bwMode="auto">
              <a:xfrm>
                <a:off x="3312" y="1121"/>
                <a:ext cx="1456" cy="1807"/>
                <a:chOff x="3312" y="1121"/>
                <a:chExt cx="1456" cy="1807"/>
              </a:xfrm>
            </p:grpSpPr>
            <p:sp>
              <p:nvSpPr>
                <p:cNvPr id="68644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2064"/>
                  <a:ext cx="432" cy="864"/>
                </a:xfrm>
                <a:prstGeom prst="line">
                  <a:avLst/>
                </a:prstGeom>
                <a:noFill/>
                <a:ln w="2857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6864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648" y="1344"/>
                  <a:ext cx="480" cy="912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6864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672" cy="960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686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128" y="1121"/>
                  <a:ext cx="64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66669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0" hangingPunct="0"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666699"/>
                      </a:solidFill>
                    </a:rPr>
                    <a:t>需求不確定</a:t>
                  </a:r>
                </a:p>
              </p:txBody>
            </p:sp>
          </p:grpSp>
        </p:grpSp>
      </p:grpSp>
      <p:grpSp>
        <p:nvGrpSpPr>
          <p:cNvPr id="505902" name="Group 46"/>
          <p:cNvGrpSpPr>
            <a:grpSpLocks/>
          </p:cNvGrpSpPr>
          <p:nvPr/>
        </p:nvGrpSpPr>
        <p:grpSpPr bwMode="auto">
          <a:xfrm>
            <a:off x="3492500" y="4292600"/>
            <a:ext cx="1223963" cy="360363"/>
            <a:chOff x="2200" y="2704"/>
            <a:chExt cx="771" cy="227"/>
          </a:xfrm>
        </p:grpSpPr>
        <p:sp>
          <p:nvSpPr>
            <p:cNvPr id="505903" name="Line 47"/>
            <p:cNvSpPr>
              <a:spLocks noChangeShapeType="1"/>
            </p:cNvSpPr>
            <p:nvPr/>
          </p:nvSpPr>
          <p:spPr bwMode="auto">
            <a:xfrm>
              <a:off x="2200" y="2704"/>
              <a:ext cx="771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5904" name="Line 48"/>
            <p:cNvSpPr>
              <a:spLocks noChangeShapeType="1"/>
            </p:cNvSpPr>
            <p:nvPr/>
          </p:nvSpPr>
          <p:spPr bwMode="auto">
            <a:xfrm>
              <a:off x="2200" y="2931"/>
              <a:ext cx="771" cy="0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813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6DD8A0EC-CF6C-48F5-80C5-F99BCDD871F7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庫存的改變</a:t>
            </a:r>
          </a:p>
        </p:txBody>
      </p:sp>
      <p:sp>
        <p:nvSpPr>
          <p:cNvPr id="507907" name="Line 3"/>
          <p:cNvSpPr>
            <a:spLocks noChangeShapeType="1"/>
          </p:cNvSpPr>
          <p:nvPr/>
        </p:nvSpPr>
        <p:spPr bwMode="auto">
          <a:xfrm>
            <a:off x="2895600" y="3429000"/>
            <a:ext cx="0" cy="1219200"/>
          </a:xfrm>
          <a:prstGeom prst="line">
            <a:avLst/>
          </a:prstGeom>
          <a:noFill/>
          <a:ln w="12700" cap="sq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65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0668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69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66CCFF"/>
                </a:solidFill>
              </a:rPr>
              <a:t>訂貨時間點</a:t>
            </a:r>
          </a:p>
        </p:txBody>
      </p:sp>
      <p:sp>
        <p:nvSpPr>
          <p:cNvPr id="70670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0671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0711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712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713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0672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3" name="Line 19"/>
          <p:cNvSpPr>
            <a:spLocks noChangeShapeType="1"/>
          </p:cNvSpPr>
          <p:nvPr/>
        </p:nvSpPr>
        <p:spPr bwMode="auto">
          <a:xfrm>
            <a:off x="4800600" y="4648200"/>
            <a:ext cx="3244850" cy="0"/>
          </a:xfrm>
          <a:prstGeom prst="line">
            <a:avLst/>
          </a:prstGeom>
          <a:noFill/>
          <a:ln w="9525">
            <a:solidFill>
              <a:srgbClr val="66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>
            <a:off x="5257800" y="3276600"/>
            <a:ext cx="685800" cy="1371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>
            <a:off x="5334000" y="3352800"/>
            <a:ext cx="914400" cy="609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 flipV="1">
            <a:off x="5791200" y="2133600"/>
            <a:ext cx="7620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7" name="Line 23"/>
          <p:cNvSpPr>
            <a:spLocks noChangeShapeType="1"/>
          </p:cNvSpPr>
          <p:nvPr/>
        </p:nvSpPr>
        <p:spPr bwMode="auto">
          <a:xfrm flipV="1">
            <a:off x="5486400" y="2133600"/>
            <a:ext cx="1066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8" name="Text Box 24"/>
          <p:cNvSpPr txBox="1">
            <a:spLocks noChangeArrowheads="1"/>
          </p:cNvSpPr>
          <p:nvPr/>
        </p:nvSpPr>
        <p:spPr bwMode="auto">
          <a:xfrm>
            <a:off x="6553200" y="1779588"/>
            <a:ext cx="101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</a:rPr>
              <a:t>需求不確定</a:t>
            </a:r>
          </a:p>
        </p:txBody>
      </p:sp>
      <p:sp>
        <p:nvSpPr>
          <p:cNvPr id="70679" name="Text Box 2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0680" name="Text Box 2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0681" name="Text Box 2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0682" name="Text Box 28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0683" name="Text Box 29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0684" name="Text Box 30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0685" name="Text Box 31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07936" name="Line 32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07937" name="Line 33"/>
          <p:cNvSpPr>
            <a:spLocks noChangeShapeType="1"/>
          </p:cNvSpPr>
          <p:nvPr/>
        </p:nvSpPr>
        <p:spPr bwMode="auto">
          <a:xfrm>
            <a:off x="2743200" y="34290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07938" name="Line 34"/>
          <p:cNvSpPr>
            <a:spLocks noChangeShapeType="1"/>
          </p:cNvSpPr>
          <p:nvPr/>
        </p:nvSpPr>
        <p:spPr bwMode="auto">
          <a:xfrm>
            <a:off x="2743200" y="46482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507939" name="Text Box 35"/>
          <p:cNvSpPr txBox="1">
            <a:spLocks noChangeArrowheads="1"/>
          </p:cNvSpPr>
          <p:nvPr/>
        </p:nvSpPr>
        <p:spPr bwMode="auto">
          <a:xfrm>
            <a:off x="2057400" y="38100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66CCFF"/>
                </a:solidFill>
                <a:latin typeface="Times New Roman" charset="0"/>
                <a:ea typeface="新細明體" charset="0"/>
                <a:cs typeface="新細明體" charset="0"/>
              </a:rPr>
              <a:t>平均存貨</a:t>
            </a:r>
          </a:p>
        </p:txBody>
      </p:sp>
      <p:grpSp>
        <p:nvGrpSpPr>
          <p:cNvPr id="507940" name="Group 36"/>
          <p:cNvGrpSpPr>
            <a:grpSpLocks/>
          </p:cNvGrpSpPr>
          <p:nvPr/>
        </p:nvGrpSpPr>
        <p:grpSpPr bwMode="auto">
          <a:xfrm>
            <a:off x="3492500" y="3276600"/>
            <a:ext cx="5056188" cy="2946400"/>
            <a:chOff x="2200" y="2064"/>
            <a:chExt cx="3185" cy="1856"/>
          </a:xfrm>
        </p:grpSpPr>
        <p:grpSp>
          <p:nvGrpSpPr>
            <p:cNvPr id="70691" name="Group 37"/>
            <p:cNvGrpSpPr>
              <a:grpSpLocks/>
            </p:cNvGrpSpPr>
            <p:nvPr/>
          </p:nvGrpSpPr>
          <p:grpSpPr bwMode="auto">
            <a:xfrm>
              <a:off x="2985" y="2069"/>
              <a:ext cx="2400" cy="408"/>
              <a:chOff x="3024" y="2064"/>
              <a:chExt cx="2400" cy="408"/>
            </a:xfrm>
          </p:grpSpPr>
          <p:grpSp>
            <p:nvGrpSpPr>
              <p:cNvPr id="70703" name="Group 38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70708" name="AutoShape 39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70709" name="AutoShape 40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70710" name="AutoShape 41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grpSp>
            <p:nvGrpSpPr>
              <p:cNvPr id="70704" name="Group 42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70705" name="AutoShape 43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70706" name="AutoShape 44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70707" name="AutoShape 45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507950" name="Line 46"/>
            <p:cNvSpPr>
              <a:spLocks noChangeShapeType="1"/>
            </p:cNvSpPr>
            <p:nvPr/>
          </p:nvSpPr>
          <p:spPr bwMode="auto">
            <a:xfrm>
              <a:off x="2200" y="2285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07951" name="Text Box 47"/>
            <p:cNvSpPr txBox="1">
              <a:spLocks noChangeArrowheads="1"/>
            </p:cNvSpPr>
            <p:nvPr/>
          </p:nvSpPr>
          <p:spPr bwMode="auto">
            <a:xfrm>
              <a:off x="2200" y="2387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800">
                  <a:solidFill>
                    <a:srgbClr val="CC0000"/>
                  </a:solidFill>
                  <a:latin typeface="Times New Roman" charset="0"/>
                  <a:ea typeface="SimHei" charset="0"/>
                  <a:cs typeface="SimHei" charset="0"/>
                </a:rPr>
                <a:t>平均存貨</a:t>
              </a:r>
            </a:p>
          </p:txBody>
        </p:sp>
        <p:grpSp>
          <p:nvGrpSpPr>
            <p:cNvPr id="70694" name="Group 48"/>
            <p:cNvGrpSpPr>
              <a:grpSpLocks/>
            </p:cNvGrpSpPr>
            <p:nvPr/>
          </p:nvGrpSpPr>
          <p:grpSpPr bwMode="auto">
            <a:xfrm>
              <a:off x="3024" y="2064"/>
              <a:ext cx="2044" cy="1856"/>
              <a:chOff x="3024" y="2064"/>
              <a:chExt cx="2044" cy="1856"/>
            </a:xfrm>
          </p:grpSpPr>
          <p:sp>
            <p:nvSpPr>
              <p:cNvPr id="70696" name="Line 49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144" cy="33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70697" name="Line 50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336" cy="14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70698" name="Group 51"/>
              <p:cNvGrpSpPr>
                <a:grpSpLocks/>
              </p:cNvGrpSpPr>
              <p:nvPr/>
            </p:nvGrpSpPr>
            <p:grpSpPr bwMode="auto">
              <a:xfrm>
                <a:off x="3600" y="2064"/>
                <a:ext cx="166" cy="1856"/>
                <a:chOff x="3312" y="2064"/>
                <a:chExt cx="166" cy="1856"/>
              </a:xfrm>
            </p:grpSpPr>
            <p:sp>
              <p:nvSpPr>
                <p:cNvPr id="70700" name="Line 52"/>
                <p:cNvSpPr>
                  <a:spLocks noChangeShapeType="1"/>
                </p:cNvSpPr>
                <p:nvPr/>
              </p:nvSpPr>
              <p:spPr bwMode="auto">
                <a:xfrm>
                  <a:off x="3312" y="2544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070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324" y="3216"/>
                  <a:ext cx="154" cy="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0" hangingPunct="0"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CC0000"/>
                      </a:solidFill>
                    </a:rPr>
                    <a:t>訂貨時間點</a:t>
                  </a:r>
                  <a:r>
                    <a:rPr kumimoji="0" lang="en-US" altLang="zh-TW" sz="16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50795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312" y="2064"/>
                  <a:ext cx="0" cy="432"/>
                </a:xfrm>
                <a:prstGeom prst="line">
                  <a:avLst/>
                </a:prstGeom>
                <a:noFill/>
                <a:ln w="12700" cap="rnd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zh-TW" altLang="en-US">
                    <a:latin typeface="Times New Roman" charset="0"/>
                    <a:ea typeface="新細明體" charset="0"/>
                    <a:cs typeface="新細明體" charset="0"/>
                  </a:endParaRPr>
                </a:p>
              </p:txBody>
            </p:sp>
          </p:grpSp>
          <p:sp>
            <p:nvSpPr>
              <p:cNvPr id="70699" name="Line 55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20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507960" name="Line 56"/>
            <p:cNvSpPr>
              <a:spLocks noChangeShapeType="1"/>
            </p:cNvSpPr>
            <p:nvPr/>
          </p:nvSpPr>
          <p:spPr bwMode="auto">
            <a:xfrm>
              <a:off x="2245" y="2704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zh-TW" altLang="en-US">
                <a:latin typeface="Times New Roman" charset="0"/>
                <a:ea typeface="新細明體" charset="0"/>
                <a:cs typeface="新細明體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016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F8089492-4FC4-418B-BD24-449431E1E521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改善供應鏈的關鍵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能見度</a:t>
            </a:r>
            <a:endParaRPr lang="en-US" altLang="zh-TW"/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資訊科技帶來能見度的改變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上下游透通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r>
              <a:rPr lang="zh-TW" altLang="en-US"/>
              <a:t>延緩決策</a:t>
            </a:r>
            <a:endParaRPr lang="en-US" altLang="zh-TW"/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將必要的事延後處理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必須有足夠的反應速度</a:t>
            </a:r>
          </a:p>
        </p:txBody>
      </p:sp>
    </p:spTree>
    <p:extLst>
      <p:ext uri="{BB962C8B-B14F-4D97-AF65-F5344CB8AC3E}">
        <p14:creationId xmlns:p14="http://schemas.microsoft.com/office/powerpoint/2010/main" val="1113942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34690CA3-C42B-4335-ADD1-BC00AA3B960E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/>
              <a:t>市場需求改變</a:t>
            </a:r>
            <a:r>
              <a:rPr lang="en-US" altLang="zh-TW">
                <a:sym typeface="Wingdings" panose="05000000000000000000" pitchFamily="2" charset="2"/>
              </a:rPr>
              <a:t></a:t>
            </a:r>
            <a:r>
              <a:rPr lang="zh-TW" altLang="en-US"/>
              <a:t>營運挑戰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7012" cy="4752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dirty="0"/>
              <a:t>以台灣資訊業的代工生產業務為例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1995</a:t>
            </a:r>
            <a:r>
              <a:rPr lang="zh-TW" altLang="en-US" sz="2400" dirty="0"/>
              <a:t>年的買方需求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955</a:t>
            </a:r>
            <a:r>
              <a:rPr lang="zh-TW" altLang="en-US" sz="2000" dirty="0">
                <a:ea typeface="新細明體" panose="02020500000000000000" pitchFamily="18" charset="-120"/>
              </a:rPr>
              <a:t>：</a:t>
            </a:r>
            <a:r>
              <a:rPr lang="en-US" altLang="zh-TW" sz="2000" dirty="0">
                <a:ea typeface="新細明體" panose="02020500000000000000" pitchFamily="18" charset="-120"/>
              </a:rPr>
              <a:t>95%</a:t>
            </a:r>
            <a:r>
              <a:rPr lang="zh-TW" altLang="en-US" sz="2000" dirty="0">
                <a:ea typeface="新細明體" panose="02020500000000000000" pitchFamily="18" charset="-120"/>
              </a:rPr>
              <a:t>的訂單在</a:t>
            </a:r>
            <a:r>
              <a:rPr lang="en-US" altLang="zh-TW" sz="2000" dirty="0">
                <a:ea typeface="新細明體" panose="02020500000000000000" pitchFamily="18" charset="-120"/>
              </a:rPr>
              <a:t>5</a:t>
            </a:r>
            <a:r>
              <a:rPr lang="zh-TW" altLang="en-US" sz="2000" dirty="0">
                <a:ea typeface="新細明體" panose="02020500000000000000" pitchFamily="18" charset="-120"/>
              </a:rPr>
              <a:t>天內交貨</a:t>
            </a:r>
          </a:p>
          <a:p>
            <a:pPr lvl="1">
              <a:lnSpc>
                <a:spcPct val="80000"/>
              </a:lnSpc>
            </a:pPr>
            <a:r>
              <a:rPr lang="zh-TW" altLang="en-US" sz="2000" dirty="0">
                <a:ea typeface="新細明體" panose="02020500000000000000" pitchFamily="18" charset="-120"/>
              </a:rPr>
              <a:t>應變：</a:t>
            </a:r>
            <a:r>
              <a:rPr lang="en-US" altLang="zh-TW" sz="2000" dirty="0">
                <a:ea typeface="新細明體" panose="02020500000000000000" pitchFamily="18" charset="-120"/>
              </a:rPr>
              <a:t>VMI (Vendor Managed Inventory) </a:t>
            </a:r>
            <a:r>
              <a:rPr lang="zh-TW" altLang="en-US" sz="2000" dirty="0">
                <a:ea typeface="新細明體" panose="02020500000000000000" pitchFamily="18" charset="-120"/>
              </a:rPr>
              <a:t>在買方地點設立倉儲中心</a:t>
            </a:r>
          </a:p>
          <a:p>
            <a:pPr lvl="2">
              <a:lnSpc>
                <a:spcPct val="80000"/>
              </a:lnSpc>
            </a:pPr>
            <a:r>
              <a:rPr lang="zh-TW" altLang="en-US" sz="1800" dirty="0">
                <a:ea typeface="新細明體" panose="02020500000000000000" pitchFamily="18" charset="-120"/>
              </a:rPr>
              <a:t>成品折舊、庫存成本大幅提高</a:t>
            </a:r>
          </a:p>
          <a:p>
            <a:pPr lvl="1">
              <a:lnSpc>
                <a:spcPct val="80000"/>
              </a:lnSpc>
            </a:pPr>
            <a:r>
              <a:rPr lang="zh-TW" altLang="en-US" sz="2000" dirty="0">
                <a:ea typeface="新細明體" panose="02020500000000000000" pitchFamily="18" charset="-120"/>
              </a:rPr>
              <a:t>擴大委外、成本再壓低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1999</a:t>
            </a:r>
            <a:r>
              <a:rPr lang="zh-TW" altLang="en-US" sz="2400" dirty="0"/>
              <a:t>年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983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2000</a:t>
            </a:r>
            <a:r>
              <a:rPr lang="zh-TW" altLang="en-US" sz="2400" dirty="0"/>
              <a:t>年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982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2003</a:t>
            </a:r>
            <a:r>
              <a:rPr lang="zh-TW" altLang="en-US" sz="2400" dirty="0"/>
              <a:t>年的買方需求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983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 dirty="0">
                <a:ea typeface="新細明體" panose="02020500000000000000" pitchFamily="18" charset="-120"/>
              </a:rPr>
              <a:t>982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 b="1" dirty="0">
                <a:solidFill>
                  <a:srgbClr val="CC0000"/>
                </a:solidFill>
                <a:ea typeface="新細明體" panose="02020500000000000000" pitchFamily="18" charset="-120"/>
              </a:rPr>
              <a:t>1002 !!</a:t>
            </a:r>
          </a:p>
        </p:txBody>
      </p:sp>
    </p:spTree>
    <p:extLst>
      <p:ext uri="{BB962C8B-B14F-4D97-AF65-F5344CB8AC3E}">
        <p14:creationId xmlns:p14="http://schemas.microsoft.com/office/powerpoint/2010/main" val="309908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0BC53B6-8CA3-428F-909D-0FFC052724B6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r>
              <a:rPr lang="zh-TW" altLang="en-US" sz="3600"/>
              <a:t>台灣大批量生產的生產模式改變</a:t>
            </a:r>
            <a:r>
              <a:rPr lang="en-US" altLang="zh-TW" sz="3600" baseline="-25000"/>
              <a:t>1</a:t>
            </a:r>
            <a:endParaRPr lang="en-US" altLang="zh-TW" sz="360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/>
              <a:t>市場預測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生產計畫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生產入庫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接單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倉庫出貨</a:t>
            </a:r>
            <a:r>
              <a:rPr lang="zh-TW" altLang="en-US" sz="2800" dirty="0">
                <a:solidFill>
                  <a:srgbClr val="CC0000"/>
                </a:solidFill>
                <a:sym typeface="Wingdings" panose="05000000000000000000" pitchFamily="2" charset="2"/>
              </a:rPr>
              <a:t>（生產入庫、傳統</a:t>
            </a:r>
            <a:r>
              <a:rPr lang="en-US" altLang="zh-TW" sz="2800" dirty="0">
                <a:solidFill>
                  <a:srgbClr val="CC0000"/>
                </a:solidFill>
                <a:sym typeface="Wingdings" panose="05000000000000000000" pitchFamily="2" charset="2"/>
              </a:rPr>
              <a:t>BTS: Build to Stock</a:t>
            </a:r>
            <a:r>
              <a:rPr lang="zh-TW" altLang="en-US" sz="2800" dirty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z="2800" dirty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ea typeface="新細明體" panose="02020500000000000000" pitchFamily="18" charset="-120"/>
              </a:rPr>
              <a:t>庫存週轉緩慢、資金積壓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/>
              <a:t>顧客訂單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生產排程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購料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生產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交貨</a:t>
            </a:r>
            <a:r>
              <a:rPr lang="zh-TW" altLang="en-US" sz="2800" dirty="0">
                <a:solidFill>
                  <a:srgbClr val="CC0000"/>
                </a:solidFill>
                <a:sym typeface="Wingdings" panose="05000000000000000000" pitchFamily="2" charset="2"/>
              </a:rPr>
              <a:t>（訂單生產、傳統</a:t>
            </a:r>
            <a:r>
              <a:rPr lang="en-US" altLang="zh-TW" sz="2800" dirty="0">
                <a:solidFill>
                  <a:srgbClr val="CC0000"/>
                </a:solidFill>
                <a:sym typeface="Wingdings" panose="05000000000000000000" pitchFamily="2" charset="2"/>
              </a:rPr>
              <a:t>BTO : Build to Order</a:t>
            </a:r>
            <a:r>
              <a:rPr lang="zh-TW" altLang="en-US" sz="2800" dirty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z="28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ea typeface="新細明體" panose="02020500000000000000" pitchFamily="18" charset="-120"/>
              </a:rPr>
              <a:t>交貨週期長、缺乏競爭力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/>
              <a:t>問題</a:t>
            </a:r>
            <a:endParaRPr lang="en-US" altLang="zh-TW" sz="2800" dirty="0"/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solidFill>
                  <a:srgbClr val="CC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顧客競爭壓力</a:t>
            </a:r>
            <a:endParaRPr lang="en-US" altLang="zh-TW" sz="2400" dirty="0">
              <a:solidFill>
                <a:srgbClr val="CC0000"/>
              </a:solidFill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solidFill>
                  <a:srgbClr val="CC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產品時效性</a:t>
            </a:r>
          </a:p>
        </p:txBody>
      </p:sp>
    </p:spTree>
    <p:extLst>
      <p:ext uri="{BB962C8B-B14F-4D97-AF65-F5344CB8AC3E}">
        <p14:creationId xmlns:p14="http://schemas.microsoft.com/office/powerpoint/2010/main" val="997313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CABB2A7-8322-4328-AF59-3B597DD0197C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4111625"/>
          </a:xfrm>
        </p:spPr>
        <p:txBody>
          <a:bodyPr/>
          <a:lstStyle/>
          <a:p>
            <a:r>
              <a:rPr lang="zh-TW" altLang="en-US" sz="2800"/>
              <a:t>速度提高</a:t>
            </a:r>
            <a:endParaRPr lang="en-US" altLang="zh-TW" sz="2800"/>
          </a:p>
          <a:p>
            <a:r>
              <a:rPr lang="zh-TW" altLang="en-US" sz="2800"/>
              <a:t>能見度提高</a:t>
            </a:r>
            <a:endParaRPr lang="en-US" altLang="zh-TW" sz="2800"/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Accessibility, Visibility</a:t>
            </a:r>
          </a:p>
          <a:p>
            <a:r>
              <a:rPr lang="zh-TW" altLang="en-US" sz="2800"/>
              <a:t>偷看、偷跑</a:t>
            </a:r>
            <a:endParaRPr lang="en-US" altLang="zh-TW" sz="2800"/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預先取得資訊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上下游關係的改變</a:t>
            </a: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zh-TW" altLang="en-US" sz="2800"/>
              <a:t>延緩決策</a:t>
            </a:r>
            <a:endParaRPr lang="en-US" altLang="zh-TW" sz="2800"/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降低風險</a:t>
            </a:r>
          </a:p>
        </p:txBody>
      </p:sp>
    </p:spTree>
    <p:extLst>
      <p:ext uri="{BB962C8B-B14F-4D97-AF65-F5344CB8AC3E}">
        <p14:creationId xmlns:p14="http://schemas.microsoft.com/office/powerpoint/2010/main" val="4211181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/>
              <a:t>企業間的交易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不特定對象</a:t>
            </a:r>
            <a:endParaRPr lang="en-US" altLang="zh-TW" dirty="0"/>
          </a:p>
          <a:p>
            <a:pPr lvl="1"/>
            <a:r>
              <a:rPr lang="zh-TW" altLang="en-US" dirty="0"/>
              <a:t>電子市集 </a:t>
            </a:r>
            <a:r>
              <a:rPr lang="en-US" altLang="zh-TW" dirty="0" err="1"/>
              <a:t>eMarketPlace</a:t>
            </a:r>
            <a:endParaRPr lang="en-US" altLang="zh-TW" dirty="0"/>
          </a:p>
          <a:p>
            <a:pPr lvl="1"/>
            <a:r>
              <a:rPr lang="zh-TW" altLang="en-US" dirty="0"/>
              <a:t>類似 </a:t>
            </a:r>
            <a:r>
              <a:rPr lang="en-US" altLang="zh-TW" dirty="0"/>
              <a:t>B2C</a:t>
            </a:r>
            <a:r>
              <a:rPr lang="zh-TW" altLang="en-US" dirty="0"/>
              <a:t> 電子商店</a:t>
            </a:r>
            <a:endParaRPr lang="en-US" altLang="zh-TW" dirty="0"/>
          </a:p>
          <a:p>
            <a:pPr lvl="1"/>
            <a:r>
              <a:rPr lang="zh-TW" altLang="en-US" dirty="0"/>
              <a:t>大宗，需要更多「履約保證」</a:t>
            </a:r>
            <a:endParaRPr lang="en-US" altLang="zh-TW" dirty="0"/>
          </a:p>
          <a:p>
            <a:pPr lvl="0"/>
            <a:r>
              <a:rPr lang="zh-TW" altLang="en-US" dirty="0"/>
              <a:t>特定對象</a:t>
            </a:r>
            <a:endParaRPr lang="en-US" altLang="zh-TW" dirty="0"/>
          </a:p>
          <a:p>
            <a:pPr lvl="1"/>
            <a:r>
              <a:rPr lang="zh-TW" altLang="en-US" dirty="0"/>
              <a:t>固定貿易夥伴</a:t>
            </a:r>
            <a:endParaRPr lang="en-US" altLang="zh-TW" dirty="0"/>
          </a:p>
          <a:p>
            <a:pPr lvl="2"/>
            <a:r>
              <a:rPr lang="en-US" altLang="zh-TW" dirty="0"/>
              <a:t>Costco</a:t>
            </a:r>
            <a:r>
              <a:rPr lang="zh-TW" altLang="en-US" dirty="0"/>
              <a:t> 和 </a:t>
            </a:r>
            <a:r>
              <a:rPr lang="en-US" altLang="zh-TW" dirty="0" err="1"/>
              <a:t>CocaCola</a:t>
            </a:r>
            <a:endParaRPr lang="en-US" altLang="zh-TW" dirty="0"/>
          </a:p>
          <a:p>
            <a:pPr lvl="1"/>
            <a:r>
              <a:rPr lang="zh-TW" altLang="en-US" dirty="0"/>
              <a:t>供應鍊管理 </a:t>
            </a:r>
            <a:r>
              <a:rPr lang="en-US" altLang="zh-TW" dirty="0"/>
              <a:t>SCM: </a:t>
            </a:r>
            <a:r>
              <a:rPr lang="en-US" altLang="zh-TW" sz="2400" dirty="0"/>
              <a:t>Supply Chain Management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39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2D804DB-EFB6-43CD-820D-CBA8D3CA1ED0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短跑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100</a:t>
            </a:r>
            <a:r>
              <a:rPr lang="zh-TW" altLang="en-US"/>
              <a:t>米短跑世界紀錄？</a:t>
            </a:r>
            <a:endParaRPr lang="en-US" altLang="zh-TW"/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大約</a:t>
            </a:r>
            <a:r>
              <a:rPr lang="en-US" altLang="zh-TW">
                <a:ea typeface="新細明體" panose="02020500000000000000" pitchFamily="18" charset="-120"/>
              </a:rPr>
              <a:t>9.8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四個</a:t>
            </a:r>
            <a:r>
              <a:rPr lang="en-US" altLang="zh-TW">
                <a:ea typeface="新細明體" panose="02020500000000000000" pitchFamily="18" charset="-120"/>
              </a:rPr>
              <a:t>100</a:t>
            </a:r>
            <a:r>
              <a:rPr lang="zh-TW" altLang="en-US">
                <a:ea typeface="新細明體" panose="02020500000000000000" pitchFamily="18" charset="-120"/>
              </a:rPr>
              <a:t>米世界紀錄相加：</a:t>
            </a:r>
            <a:r>
              <a:rPr lang="en-US" altLang="zh-TW">
                <a:ea typeface="新細明體" panose="02020500000000000000" pitchFamily="18" charset="-120"/>
              </a:rPr>
              <a:t>39.2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/>
              <a:t>400</a:t>
            </a:r>
            <a:r>
              <a:rPr lang="zh-TW" altLang="en-US"/>
              <a:t>米接力賽世界紀錄？</a:t>
            </a:r>
            <a:endParaRPr lang="en-US" altLang="zh-TW"/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大約</a:t>
            </a:r>
            <a:r>
              <a:rPr lang="en-US" altLang="zh-TW">
                <a:ea typeface="新細明體" panose="02020500000000000000" pitchFamily="18" charset="-120"/>
              </a:rPr>
              <a:t>36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zh-TW" altLang="en-US"/>
              <a:t>為何？</a:t>
            </a:r>
          </a:p>
        </p:txBody>
      </p:sp>
      <p:sp>
        <p:nvSpPr>
          <p:cNvPr id="436228" name="WordArt 4"/>
          <p:cNvSpPr>
            <a:spLocks noChangeArrowheads="1" noChangeShapeType="1" noTextEdit="1"/>
          </p:cNvSpPr>
          <p:nvPr/>
        </p:nvSpPr>
        <p:spPr bwMode="auto">
          <a:xfrm>
            <a:off x="4859338" y="4508500"/>
            <a:ext cx="3529012" cy="1492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偷看、偷跑！</a:t>
            </a:r>
          </a:p>
        </p:txBody>
      </p:sp>
    </p:spTree>
    <p:extLst>
      <p:ext uri="{BB962C8B-B14F-4D97-AF65-F5344CB8AC3E}">
        <p14:creationId xmlns:p14="http://schemas.microsoft.com/office/powerpoint/2010/main" val="100547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8A4A7966-C4BD-45B4-9C83-471123AC7B86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延緩：減少風險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兩個高手過招，先出手還是後出手者佔上風？</a:t>
            </a:r>
            <a:endParaRPr lang="en-US" altLang="zh-TW"/>
          </a:p>
          <a:p>
            <a:pPr lvl="1"/>
            <a:r>
              <a:rPr lang="zh-TW" altLang="en-US">
                <a:ea typeface="新細明體" panose="02020500000000000000" pitchFamily="18" charset="-120"/>
              </a:rPr>
              <a:t>為何？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buFont typeface="Webdings" panose="05030102010509060703" pitchFamily="18" charset="2"/>
              <a:buNone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1908175" y="4724400"/>
            <a:ext cx="475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>
                <a:solidFill>
                  <a:srgbClr val="CC0000"/>
                </a:solidFill>
                <a:latin typeface="Times New Roman" charset="0"/>
                <a:ea typeface="標楷體" charset="0"/>
              </a:rPr>
              <a:t>前提：出手速度要快！</a:t>
            </a:r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1476375" y="3860800"/>
            <a:ext cx="506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chemeClr val="folHlink"/>
                </a:solidFill>
              </a:rPr>
              <a:t>情勢不明朗，絕不貿然出手</a:t>
            </a: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2555875" y="5661025"/>
            <a:ext cx="612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>
                <a:solidFill>
                  <a:srgbClr val="CC9900"/>
                </a:solidFill>
                <a:latin typeface="Times New Roman" charset="0"/>
                <a:ea typeface="標楷體" charset="0"/>
              </a:rPr>
              <a:t>延緩在供應鏈中的意義何在？</a:t>
            </a:r>
          </a:p>
        </p:txBody>
      </p:sp>
    </p:spTree>
    <p:extLst>
      <p:ext uri="{BB962C8B-B14F-4D97-AF65-F5344CB8AC3E}">
        <p14:creationId xmlns:p14="http://schemas.microsoft.com/office/powerpoint/2010/main" val="3593792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/>
      <p:bldP spid="4393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3BC4BF2-BA44-4648-AD53-D81B05B72887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延緩決策</a:t>
            </a:r>
            <a:r>
              <a:rPr lang="en-US" altLang="zh-TW" sz="3200">
                <a:solidFill>
                  <a:schemeClr val="bg1"/>
                </a:solidFill>
              </a:rPr>
              <a:t>─Postponement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產品延遲</a:t>
            </a:r>
            <a:endParaRPr lang="en-US" altLang="zh-TW" sz="2800"/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標籤延遲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包裝延遲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組裝延遲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設計製造延遲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zh-TW" altLang="en-US" sz="2800"/>
              <a:t>地點延遲</a:t>
            </a:r>
            <a:endParaRPr lang="en-US" altLang="zh-TW" sz="2800"/>
          </a:p>
          <a:p>
            <a:pPr lvl="1"/>
            <a:r>
              <a:rPr lang="zh-TW" altLang="en-US" sz="2400">
                <a:ea typeface="新細明體" panose="02020500000000000000" pitchFamily="18" charset="-120"/>
              </a:rPr>
              <a:t>最後才從集中倉庫出貨</a:t>
            </a: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zh-TW" altLang="en-US" sz="2800"/>
              <a:t>時間延遲</a:t>
            </a:r>
          </a:p>
        </p:txBody>
      </p:sp>
    </p:spTree>
    <p:extLst>
      <p:ext uri="{BB962C8B-B14F-4D97-AF65-F5344CB8AC3E}">
        <p14:creationId xmlns:p14="http://schemas.microsoft.com/office/powerpoint/2010/main" val="1266209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C747E52-EC58-4288-B977-5FD540D62664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r>
              <a:rPr lang="zh-TW" altLang="en-US" sz="3600"/>
              <a:t>台灣大批量生產的生產模式改變</a:t>
            </a:r>
            <a:r>
              <a:rPr lang="en-US" altLang="zh-TW" sz="3600" baseline="-25000"/>
              <a:t>2</a:t>
            </a:r>
            <a:endParaRPr lang="en-US" altLang="zh-TW" sz="360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 dirty="0"/>
              <a:t>機會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ea typeface="新細明體" panose="02020500000000000000" pitchFamily="18" charset="-120"/>
              </a:rPr>
              <a:t>提前獲得資訊</a:t>
            </a:r>
            <a:r>
              <a:rPr lang="en-US" altLang="zh-TW" sz="2000" dirty="0">
                <a:ea typeface="新細明體" panose="02020500000000000000" pitchFamily="18" charset="-120"/>
              </a:rPr>
              <a:t>──</a:t>
            </a:r>
            <a:r>
              <a:rPr lang="zh-TW" altLang="en-US" sz="2000" dirty="0">
                <a:ea typeface="新細明體" panose="02020500000000000000" pitchFamily="18" charset="-120"/>
              </a:rPr>
              <a:t>偷跑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ea typeface="新細明體" panose="02020500000000000000" pitchFamily="18" charset="-120"/>
              </a:rPr>
              <a:t>資訊處理傳遞快</a:t>
            </a:r>
            <a:r>
              <a:rPr lang="en-US" altLang="zh-TW" sz="2000" dirty="0">
                <a:ea typeface="新細明體" panose="02020500000000000000" pitchFamily="18" charset="-120"/>
              </a:rPr>
              <a:t>──</a:t>
            </a:r>
            <a:r>
              <a:rPr lang="zh-TW" altLang="en-US" sz="2000" dirty="0">
                <a:ea typeface="新細明體" panose="02020500000000000000" pitchFamily="18" charset="-120"/>
              </a:rPr>
              <a:t>延遲決策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dirty="0"/>
              <a:t>顧客訂單滾動</a:t>
            </a:r>
            <a:r>
              <a:rPr lang="zh-TW" altLang="en-US" sz="2400" dirty="0">
                <a:solidFill>
                  <a:srgbClr val="006600"/>
                </a:solidFill>
              </a:rPr>
              <a:t>預測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備料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生產排程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客戶補貨通知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交貨至</a:t>
            </a:r>
            <a:r>
              <a:rPr lang="en-US" altLang="zh-TW" sz="2400" dirty="0">
                <a:sym typeface="Wingdings" panose="05000000000000000000" pitchFamily="2" charset="2"/>
              </a:rPr>
              <a:t>VMI</a:t>
            </a:r>
            <a:r>
              <a:rPr lang="zh-TW" altLang="en-US" sz="2400" dirty="0">
                <a:sym typeface="Wingdings" panose="05000000000000000000" pitchFamily="2" charset="2"/>
              </a:rPr>
              <a:t>補貨倉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 sz="2400" dirty="0">
                <a:solidFill>
                  <a:srgbClr val="CC0000"/>
                </a:solidFill>
                <a:sym typeface="Wingdings" panose="05000000000000000000" pitchFamily="2" charset="2"/>
              </a:rPr>
              <a:t>BTF/VMI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z="2400" dirty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solidFill>
                  <a:srgbClr val="CC0000"/>
                </a:solidFill>
                <a:sym typeface="Wingdings" panose="05000000000000000000" pitchFamily="2" charset="2"/>
              </a:rPr>
              <a:t>Build to Forecast, Vendor Managed Inventory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zh-TW" altLang="en-US" sz="2400" dirty="0"/>
              <a:t>顧客訂單滾動</a:t>
            </a:r>
            <a:r>
              <a:rPr lang="zh-TW" altLang="en-US" sz="2400" dirty="0">
                <a:solidFill>
                  <a:srgbClr val="006600"/>
                </a:solidFill>
              </a:rPr>
              <a:t>預測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備料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訂單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生產排程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交貨至最終顧客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 sz="2400" dirty="0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z="2400" dirty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zh-TW" altLang="en-US" sz="2400" dirty="0"/>
              <a:t>顧客訂單滾動</a:t>
            </a:r>
            <a:r>
              <a:rPr lang="zh-TW" altLang="en-US" sz="2400" dirty="0">
                <a:solidFill>
                  <a:srgbClr val="006600"/>
                </a:solidFill>
              </a:rPr>
              <a:t>預測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備料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生產排程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生產半成品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訂單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最後組裝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ym typeface="Wingdings" panose="05000000000000000000" pitchFamily="2" charset="2"/>
              </a:rPr>
              <a:t>交貨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 sz="2400" dirty="0">
                <a:solidFill>
                  <a:srgbClr val="CC0000"/>
                </a:solidFill>
                <a:sym typeface="Wingdings" panose="05000000000000000000" pitchFamily="2" charset="2"/>
              </a:rPr>
              <a:t>CTO/ATO</a:t>
            </a:r>
            <a:r>
              <a:rPr lang="zh-TW" altLang="en-US" sz="2400" dirty="0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 sz="2400" dirty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solidFill>
                  <a:srgbClr val="CC0000"/>
                </a:solidFill>
                <a:sym typeface="Wingdings" panose="05000000000000000000" pitchFamily="2" charset="2"/>
              </a:rPr>
              <a:t>Configure to Order, Assemble to Order</a:t>
            </a:r>
            <a:endParaRPr lang="zh-TW" altLang="en-US" sz="2000" dirty="0">
              <a:solidFill>
                <a:srgbClr val="CC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0080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9502823-2D30-49F5-A569-D5D5955E7214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滾動預測</a:t>
            </a:r>
          </a:p>
        </p:txBody>
      </p:sp>
      <p:graphicFrame>
        <p:nvGraphicFramePr>
          <p:cNvPr id="664579" name="Group 3"/>
          <p:cNvGraphicFramePr>
            <a:graphicFrameLocks noGrp="1"/>
          </p:cNvGraphicFramePr>
          <p:nvPr>
            <p:ph sz="half" idx="1"/>
          </p:nvPr>
        </p:nvGraphicFramePr>
        <p:xfrm>
          <a:off x="468313" y="3284538"/>
          <a:ext cx="8207375" cy="2586112"/>
        </p:xfrm>
        <a:graphic>
          <a:graphicData uri="http://schemas.openxmlformats.org/drawingml/2006/table">
            <a:tbl>
              <a:tblPr/>
              <a:tblGrid>
                <a:gridCol w="82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64658" name="Group 82"/>
          <p:cNvGraphicFramePr>
            <a:graphicFrameLocks noGrp="1"/>
          </p:cNvGraphicFramePr>
          <p:nvPr>
            <p:ph sz="quarter" idx="2"/>
          </p:nvPr>
        </p:nvGraphicFramePr>
        <p:xfrm>
          <a:off x="1331913" y="3716338"/>
          <a:ext cx="4895850" cy="396875"/>
        </p:xfrm>
        <a:graphic>
          <a:graphicData uri="http://schemas.openxmlformats.org/drawingml/2006/table">
            <a:tbl>
              <a:tblPr/>
              <a:tblGrid>
                <a:gridCol w="81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75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4679" name="Rectangle 10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8137525" cy="1008063"/>
          </a:xfrm>
        </p:spPr>
        <p:txBody>
          <a:bodyPr/>
          <a:lstStyle/>
          <a:p>
            <a:r>
              <a:rPr lang="zh-TW" altLang="en-US" sz="2400"/>
              <a:t>假設：預測</a:t>
            </a:r>
            <a:r>
              <a:rPr lang="en-US" altLang="zh-TW" sz="2400"/>
              <a:t> 5 </a:t>
            </a:r>
            <a:r>
              <a:rPr lang="zh-TW" altLang="en-US" sz="2400"/>
              <a:t>週，對後一週凍結</a:t>
            </a:r>
            <a:endParaRPr lang="en-US" altLang="zh-TW" sz="2400"/>
          </a:p>
          <a:p>
            <a:r>
              <a:rPr lang="zh-TW" altLang="en-US" sz="2400"/>
              <a:t>黃底色：訂單、藍底色：凍結預測</a:t>
            </a:r>
          </a:p>
        </p:txBody>
      </p:sp>
      <p:graphicFrame>
        <p:nvGraphicFramePr>
          <p:cNvPr id="664680" name="Group 104"/>
          <p:cNvGraphicFramePr>
            <a:graphicFrameLocks noGrp="1"/>
          </p:cNvGraphicFramePr>
          <p:nvPr/>
        </p:nvGraphicFramePr>
        <p:xfrm>
          <a:off x="2124075" y="4076700"/>
          <a:ext cx="4895850" cy="466725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4701" name="Group 125"/>
          <p:cNvGraphicFramePr>
            <a:graphicFrameLocks noGrp="1"/>
          </p:cNvGraphicFramePr>
          <p:nvPr/>
        </p:nvGraphicFramePr>
        <p:xfrm>
          <a:off x="2916238" y="4508500"/>
          <a:ext cx="4967287" cy="396875"/>
        </p:xfrm>
        <a:graphic>
          <a:graphicData uri="http://schemas.openxmlformats.org/drawingml/2006/table">
            <a:tbl>
              <a:tblPr/>
              <a:tblGrid>
                <a:gridCol w="82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4722" name="Group 146"/>
          <p:cNvGraphicFramePr>
            <a:graphicFrameLocks noGrp="1"/>
          </p:cNvGraphicFramePr>
          <p:nvPr/>
        </p:nvGraphicFramePr>
        <p:xfrm>
          <a:off x="3779838" y="5013325"/>
          <a:ext cx="4895850" cy="396875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4743" name="Group 167"/>
          <p:cNvGraphicFramePr>
            <a:graphicFrameLocks noGrp="1"/>
          </p:cNvGraphicFramePr>
          <p:nvPr>
            <p:ph sz="quarter" idx="3"/>
          </p:nvPr>
        </p:nvGraphicFramePr>
        <p:xfrm>
          <a:off x="4572000" y="5445125"/>
          <a:ext cx="4103688" cy="436563"/>
        </p:xfrm>
        <a:graphic>
          <a:graphicData uri="http://schemas.openxmlformats.org/drawingml/2006/table">
            <a:tbl>
              <a:tblPr/>
              <a:tblGrid>
                <a:gridCol w="82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93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altLang="zh-TW"/>
              <a:t>中央大學。范錚強</a:t>
            </a:r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070B6F76-9ED9-4CE3-BF9B-07F8F5667334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因應營運挑戰</a:t>
            </a:r>
            <a:r>
              <a:rPr lang="zh-TW" altLang="en-US" sz="3200"/>
              <a:t>（甲公司實例）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</p:spPr>
        <p:txBody>
          <a:bodyPr/>
          <a:lstStyle/>
          <a:p>
            <a:pPr>
              <a:buFont typeface="Wingdings" charset="0"/>
              <a:buBlip>
                <a:blip r:embed="rId3"/>
              </a:buBlip>
              <a:defRPr/>
            </a:pPr>
            <a:r>
              <a:rPr lang="zh-TW" altLang="en-US"/>
              <a:t>縮短採購時程</a:t>
            </a: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1143" name="Freeform 6"/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479425 h 579"/>
              <a:gd name="T2" fmla="*/ 0 w 1587"/>
              <a:gd name="T3" fmla="*/ 0 h 579"/>
              <a:gd name="T4" fmla="*/ 0 w 1587"/>
              <a:gd name="T5" fmla="*/ 479425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44" name="Freeform 7"/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479425 h 579"/>
              <a:gd name="T2" fmla="*/ 0 w 1588"/>
              <a:gd name="T3" fmla="*/ 0 h 579"/>
              <a:gd name="T4" fmla="*/ 0 w 1588"/>
              <a:gd name="T5" fmla="*/ 479425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47" name="Freeform 10"/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66675 w 84"/>
              <a:gd name="T1" fmla="*/ 66675 h 82"/>
              <a:gd name="T2" fmla="*/ 0 w 84"/>
              <a:gd name="T3" fmla="*/ 33338 h 82"/>
              <a:gd name="T4" fmla="*/ 66675 w 84"/>
              <a:gd name="T5" fmla="*/ 0 h 82"/>
              <a:gd name="T6" fmla="*/ 66675 w 84"/>
              <a:gd name="T7" fmla="*/ 66675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48" name="Freeform 11"/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68262 w 82"/>
              <a:gd name="T3" fmla="*/ 33338 h 82"/>
              <a:gd name="T4" fmla="*/ 0 w 82"/>
              <a:gd name="T5" fmla="*/ 66675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49" name="Rectangle 12"/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115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1" name="Rectangle 14"/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1152" name="Line 15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3" name="Line 16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4" name="Line 17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5" name="Line 18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6" name="Freeform 19"/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1606 w 686"/>
              <a:gd name="T1" fmla="*/ 238125 h 286"/>
              <a:gd name="T2" fmla="*/ 0 w 686"/>
              <a:gd name="T3" fmla="*/ 231464 h 286"/>
              <a:gd name="T4" fmla="*/ 0 w 686"/>
              <a:gd name="T5" fmla="*/ 225636 h 286"/>
              <a:gd name="T6" fmla="*/ 0 w 686"/>
              <a:gd name="T7" fmla="*/ 219808 h 286"/>
              <a:gd name="T8" fmla="*/ 1606 w 686"/>
              <a:gd name="T9" fmla="*/ 213979 h 286"/>
              <a:gd name="T10" fmla="*/ 1606 w 686"/>
              <a:gd name="T11" fmla="*/ 208151 h 286"/>
              <a:gd name="T12" fmla="*/ 3212 w 686"/>
              <a:gd name="T13" fmla="*/ 202323 h 286"/>
              <a:gd name="T14" fmla="*/ 7227 w 686"/>
              <a:gd name="T15" fmla="*/ 189834 h 286"/>
              <a:gd name="T16" fmla="*/ 12045 w 686"/>
              <a:gd name="T17" fmla="*/ 179843 h 286"/>
              <a:gd name="T18" fmla="*/ 19272 w 686"/>
              <a:gd name="T19" fmla="*/ 168186 h 286"/>
              <a:gd name="T20" fmla="*/ 25696 w 686"/>
              <a:gd name="T21" fmla="*/ 157362 h 286"/>
              <a:gd name="T22" fmla="*/ 34529 w 686"/>
              <a:gd name="T23" fmla="*/ 147371 h 286"/>
              <a:gd name="T24" fmla="*/ 45771 w 686"/>
              <a:gd name="T25" fmla="*/ 136547 h 286"/>
              <a:gd name="T26" fmla="*/ 57816 w 686"/>
              <a:gd name="T27" fmla="*/ 126556 h 286"/>
              <a:gd name="T28" fmla="*/ 70665 w 686"/>
              <a:gd name="T29" fmla="*/ 115732 h 286"/>
              <a:gd name="T30" fmla="*/ 83513 w 686"/>
              <a:gd name="T31" fmla="*/ 106573 h 286"/>
              <a:gd name="T32" fmla="*/ 99573 w 686"/>
              <a:gd name="T33" fmla="*/ 98247 h 286"/>
              <a:gd name="T34" fmla="*/ 114830 w 686"/>
              <a:gd name="T35" fmla="*/ 89089 h 286"/>
              <a:gd name="T36" fmla="*/ 132496 w 686"/>
              <a:gd name="T37" fmla="*/ 79930 h 286"/>
              <a:gd name="T38" fmla="*/ 150965 w 686"/>
              <a:gd name="T39" fmla="*/ 70771 h 286"/>
              <a:gd name="T40" fmla="*/ 169434 w 686"/>
              <a:gd name="T41" fmla="*/ 63278 h 286"/>
              <a:gd name="T42" fmla="*/ 189509 w 686"/>
              <a:gd name="T43" fmla="*/ 56617 h 286"/>
              <a:gd name="T44" fmla="*/ 211191 w 686"/>
              <a:gd name="T45" fmla="*/ 49124 h 286"/>
              <a:gd name="T46" fmla="*/ 232872 w 686"/>
              <a:gd name="T47" fmla="*/ 42463 h 286"/>
              <a:gd name="T48" fmla="*/ 255356 w 686"/>
              <a:gd name="T49" fmla="*/ 36635 h 286"/>
              <a:gd name="T50" fmla="*/ 278643 w 686"/>
              <a:gd name="T51" fmla="*/ 30806 h 286"/>
              <a:gd name="T52" fmla="*/ 302733 w 686"/>
              <a:gd name="T53" fmla="*/ 24978 h 286"/>
              <a:gd name="T54" fmla="*/ 328429 w 686"/>
              <a:gd name="T55" fmla="*/ 20815 h 286"/>
              <a:gd name="T56" fmla="*/ 354929 w 686"/>
              <a:gd name="T57" fmla="*/ 15819 h 286"/>
              <a:gd name="T58" fmla="*/ 380625 w 686"/>
              <a:gd name="T59" fmla="*/ 11656 h 286"/>
              <a:gd name="T60" fmla="*/ 407927 w 686"/>
              <a:gd name="T61" fmla="*/ 8326 h 286"/>
              <a:gd name="T62" fmla="*/ 435229 w 686"/>
              <a:gd name="T63" fmla="*/ 5828 h 286"/>
              <a:gd name="T64" fmla="*/ 463334 w 686"/>
              <a:gd name="T65" fmla="*/ 2498 h 286"/>
              <a:gd name="T66" fmla="*/ 492243 w 686"/>
              <a:gd name="T67" fmla="*/ 833 h 286"/>
              <a:gd name="T68" fmla="*/ 522757 w 686"/>
              <a:gd name="T69" fmla="*/ 0 h 286"/>
              <a:gd name="T70" fmla="*/ 550862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7" name="Freeform 20"/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550863 w 686"/>
              <a:gd name="T1" fmla="*/ 238125 h 286"/>
              <a:gd name="T2" fmla="*/ 550863 w 686"/>
              <a:gd name="T3" fmla="*/ 231464 h 286"/>
              <a:gd name="T4" fmla="*/ 550863 w 686"/>
              <a:gd name="T5" fmla="*/ 225636 h 286"/>
              <a:gd name="T6" fmla="*/ 550863 w 686"/>
              <a:gd name="T7" fmla="*/ 219808 h 286"/>
              <a:gd name="T8" fmla="*/ 549257 w 686"/>
              <a:gd name="T9" fmla="*/ 213979 h 286"/>
              <a:gd name="T10" fmla="*/ 549257 w 686"/>
              <a:gd name="T11" fmla="*/ 208151 h 286"/>
              <a:gd name="T12" fmla="*/ 547651 w 686"/>
              <a:gd name="T13" fmla="*/ 202323 h 286"/>
              <a:gd name="T14" fmla="*/ 543636 w 686"/>
              <a:gd name="T15" fmla="*/ 189834 h 286"/>
              <a:gd name="T16" fmla="*/ 538818 w 686"/>
              <a:gd name="T17" fmla="*/ 179843 h 286"/>
              <a:gd name="T18" fmla="*/ 531591 w 686"/>
              <a:gd name="T19" fmla="*/ 168186 h 286"/>
              <a:gd name="T20" fmla="*/ 524364 w 686"/>
              <a:gd name="T21" fmla="*/ 157362 h 286"/>
              <a:gd name="T22" fmla="*/ 516334 w 686"/>
              <a:gd name="T23" fmla="*/ 147371 h 286"/>
              <a:gd name="T24" fmla="*/ 504289 w 686"/>
              <a:gd name="T25" fmla="*/ 136547 h 286"/>
              <a:gd name="T26" fmla="*/ 493046 w 686"/>
              <a:gd name="T27" fmla="*/ 126556 h 286"/>
              <a:gd name="T28" fmla="*/ 480198 w 686"/>
              <a:gd name="T29" fmla="*/ 115732 h 286"/>
              <a:gd name="T30" fmla="*/ 467350 w 686"/>
              <a:gd name="T31" fmla="*/ 106573 h 286"/>
              <a:gd name="T32" fmla="*/ 451290 w 686"/>
              <a:gd name="T33" fmla="*/ 98247 h 286"/>
              <a:gd name="T34" fmla="*/ 436033 w 686"/>
              <a:gd name="T35" fmla="*/ 89089 h 286"/>
              <a:gd name="T36" fmla="*/ 418367 w 686"/>
              <a:gd name="T37" fmla="*/ 79930 h 286"/>
              <a:gd name="T38" fmla="*/ 399898 w 686"/>
              <a:gd name="T39" fmla="*/ 70771 h 286"/>
              <a:gd name="T40" fmla="*/ 381428 w 686"/>
              <a:gd name="T41" fmla="*/ 63278 h 286"/>
              <a:gd name="T42" fmla="*/ 361353 w 686"/>
              <a:gd name="T43" fmla="*/ 56617 h 286"/>
              <a:gd name="T44" fmla="*/ 339672 w 686"/>
              <a:gd name="T45" fmla="*/ 49124 h 286"/>
              <a:gd name="T46" fmla="*/ 317991 w 686"/>
              <a:gd name="T47" fmla="*/ 42463 h 286"/>
              <a:gd name="T48" fmla="*/ 295507 w 686"/>
              <a:gd name="T49" fmla="*/ 36635 h 286"/>
              <a:gd name="T50" fmla="*/ 272219 w 686"/>
              <a:gd name="T51" fmla="*/ 30806 h 286"/>
              <a:gd name="T52" fmla="*/ 248129 w 686"/>
              <a:gd name="T53" fmla="*/ 24978 h 286"/>
              <a:gd name="T54" fmla="*/ 222433 w 686"/>
              <a:gd name="T55" fmla="*/ 20815 h 286"/>
              <a:gd name="T56" fmla="*/ 195934 w 686"/>
              <a:gd name="T57" fmla="*/ 15819 h 286"/>
              <a:gd name="T58" fmla="*/ 170238 w 686"/>
              <a:gd name="T59" fmla="*/ 11656 h 286"/>
              <a:gd name="T60" fmla="*/ 142935 w 686"/>
              <a:gd name="T61" fmla="*/ 8326 h 286"/>
              <a:gd name="T62" fmla="*/ 114830 w 686"/>
              <a:gd name="T63" fmla="*/ 5828 h 286"/>
              <a:gd name="T64" fmla="*/ 87528 w 686"/>
              <a:gd name="T65" fmla="*/ 2498 h 286"/>
              <a:gd name="T66" fmla="*/ 58620 w 686"/>
              <a:gd name="T67" fmla="*/ 833 h 286"/>
              <a:gd name="T68" fmla="*/ 28105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8" name="Line 21"/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9" name="Rectangle 22"/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en-US" altLang="zh-TW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160" name="Freeform 23"/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479425 h 579"/>
              <a:gd name="T2" fmla="*/ 0 w 1587"/>
              <a:gd name="T3" fmla="*/ 0 h 579"/>
              <a:gd name="T4" fmla="*/ 0 w 1587"/>
              <a:gd name="T5" fmla="*/ 479425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1" name="Freeform 24"/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479425 h 579"/>
              <a:gd name="T2" fmla="*/ 0 w 1587"/>
              <a:gd name="T3" fmla="*/ 0 h 579"/>
              <a:gd name="T4" fmla="*/ 0 w 1587"/>
              <a:gd name="T5" fmla="*/ 479425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2" name="Line 25"/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3" name="Line 26"/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4" name="Freeform 27"/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65087 w 82"/>
              <a:gd name="T1" fmla="*/ 66675 h 82"/>
              <a:gd name="T2" fmla="*/ 0 w 82"/>
              <a:gd name="T3" fmla="*/ 33338 h 82"/>
              <a:gd name="T4" fmla="*/ 65087 w 82"/>
              <a:gd name="T5" fmla="*/ 0 h 82"/>
              <a:gd name="T6" fmla="*/ 65087 w 82"/>
              <a:gd name="T7" fmla="*/ 66675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65" name="Freeform 28"/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65088 w 83"/>
              <a:gd name="T3" fmla="*/ 33338 h 82"/>
              <a:gd name="T4" fmla="*/ 0 w 83"/>
              <a:gd name="T5" fmla="*/ 66675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66" name="Rectangle 29"/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en-US" altLang="zh-TW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167" name="Line 30"/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8" name="Line 31"/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69" name="Freeform 32"/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36538 h 286"/>
              <a:gd name="T2" fmla="*/ 1602 w 858"/>
              <a:gd name="T3" fmla="*/ 230749 h 286"/>
              <a:gd name="T4" fmla="*/ 1602 w 858"/>
              <a:gd name="T5" fmla="*/ 224959 h 286"/>
              <a:gd name="T6" fmla="*/ 3205 w 858"/>
              <a:gd name="T7" fmla="*/ 219170 h 286"/>
              <a:gd name="T8" fmla="*/ 4807 w 858"/>
              <a:gd name="T9" fmla="*/ 213380 h 286"/>
              <a:gd name="T10" fmla="*/ 5608 w 858"/>
              <a:gd name="T11" fmla="*/ 206764 h 286"/>
              <a:gd name="T12" fmla="*/ 8813 w 858"/>
              <a:gd name="T13" fmla="*/ 200975 h 286"/>
              <a:gd name="T14" fmla="*/ 12017 w 858"/>
              <a:gd name="T15" fmla="*/ 195185 h 286"/>
              <a:gd name="T16" fmla="*/ 14421 w 858"/>
              <a:gd name="T17" fmla="*/ 189396 h 286"/>
              <a:gd name="T18" fmla="*/ 18426 w 858"/>
              <a:gd name="T19" fmla="*/ 183606 h 286"/>
              <a:gd name="T20" fmla="*/ 23233 w 858"/>
              <a:gd name="T21" fmla="*/ 177817 h 286"/>
              <a:gd name="T22" fmla="*/ 27239 w 858"/>
              <a:gd name="T23" fmla="*/ 171201 h 286"/>
              <a:gd name="T24" fmla="*/ 32046 w 858"/>
              <a:gd name="T25" fmla="*/ 165411 h 286"/>
              <a:gd name="T26" fmla="*/ 37654 w 858"/>
              <a:gd name="T27" fmla="*/ 161276 h 286"/>
              <a:gd name="T28" fmla="*/ 43262 w 858"/>
              <a:gd name="T29" fmla="*/ 155487 h 286"/>
              <a:gd name="T30" fmla="*/ 48870 w 858"/>
              <a:gd name="T31" fmla="*/ 149697 h 286"/>
              <a:gd name="T32" fmla="*/ 54478 w 858"/>
              <a:gd name="T33" fmla="*/ 144735 h 286"/>
              <a:gd name="T34" fmla="*/ 61689 w 858"/>
              <a:gd name="T35" fmla="*/ 138945 h 286"/>
              <a:gd name="T36" fmla="*/ 68899 w 858"/>
              <a:gd name="T37" fmla="*/ 134810 h 286"/>
              <a:gd name="T38" fmla="*/ 83320 w 858"/>
              <a:gd name="T39" fmla="*/ 124058 h 286"/>
              <a:gd name="T40" fmla="*/ 100144 w 858"/>
              <a:gd name="T41" fmla="*/ 114134 h 286"/>
              <a:gd name="T42" fmla="*/ 117769 w 858"/>
              <a:gd name="T43" fmla="*/ 103382 h 286"/>
              <a:gd name="T44" fmla="*/ 137798 w 858"/>
              <a:gd name="T45" fmla="*/ 95111 h 286"/>
              <a:gd name="T46" fmla="*/ 157827 w 858"/>
              <a:gd name="T47" fmla="*/ 86014 h 286"/>
              <a:gd name="T48" fmla="*/ 179458 w 858"/>
              <a:gd name="T49" fmla="*/ 76916 h 286"/>
              <a:gd name="T50" fmla="*/ 201890 w 858"/>
              <a:gd name="T51" fmla="*/ 69473 h 286"/>
              <a:gd name="T52" fmla="*/ 225925 w 858"/>
              <a:gd name="T53" fmla="*/ 60375 h 286"/>
              <a:gd name="T54" fmla="*/ 250760 w 858"/>
              <a:gd name="T55" fmla="*/ 53759 h 286"/>
              <a:gd name="T56" fmla="*/ 276397 w 858"/>
              <a:gd name="T57" fmla="*/ 47142 h 286"/>
              <a:gd name="T58" fmla="*/ 303636 w 858"/>
              <a:gd name="T59" fmla="*/ 39699 h 286"/>
              <a:gd name="T60" fmla="*/ 332478 w 858"/>
              <a:gd name="T61" fmla="*/ 33909 h 286"/>
              <a:gd name="T62" fmla="*/ 360518 w 858"/>
              <a:gd name="T63" fmla="*/ 28120 h 286"/>
              <a:gd name="T64" fmla="*/ 389360 w 858"/>
              <a:gd name="T65" fmla="*/ 23985 h 286"/>
              <a:gd name="T66" fmla="*/ 420605 w 858"/>
              <a:gd name="T67" fmla="*/ 18195 h 286"/>
              <a:gd name="T68" fmla="*/ 451048 w 858"/>
              <a:gd name="T69" fmla="*/ 14887 h 286"/>
              <a:gd name="T70" fmla="*/ 483896 w 858"/>
              <a:gd name="T71" fmla="*/ 10752 h 286"/>
              <a:gd name="T72" fmla="*/ 515140 w 858"/>
              <a:gd name="T73" fmla="*/ 7444 h 286"/>
              <a:gd name="T74" fmla="*/ 549590 w 858"/>
              <a:gd name="T75" fmla="*/ 4962 h 286"/>
              <a:gd name="T76" fmla="*/ 582437 w 858"/>
              <a:gd name="T77" fmla="*/ 3308 h 286"/>
              <a:gd name="T78" fmla="*/ 616887 w 858"/>
              <a:gd name="T79" fmla="*/ 1654 h 286"/>
              <a:gd name="T80" fmla="*/ 652938 w 858"/>
              <a:gd name="T81" fmla="*/ 0 h 286"/>
              <a:gd name="T82" fmla="*/ 687388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0" name="Freeform 33"/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692150 w 859"/>
              <a:gd name="T1" fmla="*/ 236538 h 286"/>
              <a:gd name="T2" fmla="*/ 690538 w 859"/>
              <a:gd name="T3" fmla="*/ 230749 h 286"/>
              <a:gd name="T4" fmla="*/ 690538 w 859"/>
              <a:gd name="T5" fmla="*/ 224959 h 286"/>
              <a:gd name="T6" fmla="*/ 689733 w 859"/>
              <a:gd name="T7" fmla="*/ 219170 h 286"/>
              <a:gd name="T8" fmla="*/ 688121 w 859"/>
              <a:gd name="T9" fmla="*/ 213380 h 286"/>
              <a:gd name="T10" fmla="*/ 686510 w 859"/>
              <a:gd name="T11" fmla="*/ 206764 h 286"/>
              <a:gd name="T12" fmla="*/ 683287 w 859"/>
              <a:gd name="T13" fmla="*/ 200975 h 286"/>
              <a:gd name="T14" fmla="*/ 680869 w 859"/>
              <a:gd name="T15" fmla="*/ 195185 h 286"/>
              <a:gd name="T16" fmla="*/ 677646 w 859"/>
              <a:gd name="T17" fmla="*/ 189396 h 286"/>
              <a:gd name="T18" fmla="*/ 673617 w 859"/>
              <a:gd name="T19" fmla="*/ 183606 h 286"/>
              <a:gd name="T20" fmla="*/ 669589 w 859"/>
              <a:gd name="T21" fmla="*/ 177817 h 286"/>
              <a:gd name="T22" fmla="*/ 664754 w 859"/>
              <a:gd name="T23" fmla="*/ 171201 h 286"/>
              <a:gd name="T24" fmla="*/ 660725 w 859"/>
              <a:gd name="T25" fmla="*/ 165411 h 286"/>
              <a:gd name="T26" fmla="*/ 655085 w 859"/>
              <a:gd name="T27" fmla="*/ 161276 h 286"/>
              <a:gd name="T28" fmla="*/ 649445 w 859"/>
              <a:gd name="T29" fmla="*/ 155487 h 286"/>
              <a:gd name="T30" fmla="*/ 642998 w 859"/>
              <a:gd name="T31" fmla="*/ 149697 h 286"/>
              <a:gd name="T32" fmla="*/ 637358 w 859"/>
              <a:gd name="T33" fmla="*/ 144735 h 286"/>
              <a:gd name="T34" fmla="*/ 630106 w 859"/>
              <a:gd name="T35" fmla="*/ 138945 h 286"/>
              <a:gd name="T36" fmla="*/ 622854 w 859"/>
              <a:gd name="T37" fmla="*/ 134810 h 286"/>
              <a:gd name="T38" fmla="*/ 608351 w 859"/>
              <a:gd name="T39" fmla="*/ 124058 h 286"/>
              <a:gd name="T40" fmla="*/ 591430 w 859"/>
              <a:gd name="T41" fmla="*/ 114134 h 286"/>
              <a:gd name="T42" fmla="*/ 574509 w 859"/>
              <a:gd name="T43" fmla="*/ 105036 h 286"/>
              <a:gd name="T44" fmla="*/ 554365 w 859"/>
              <a:gd name="T45" fmla="*/ 95111 h 286"/>
              <a:gd name="T46" fmla="*/ 534221 w 859"/>
              <a:gd name="T47" fmla="*/ 86014 h 286"/>
              <a:gd name="T48" fmla="*/ 512465 w 859"/>
              <a:gd name="T49" fmla="*/ 76916 h 286"/>
              <a:gd name="T50" fmla="*/ 489098 w 859"/>
              <a:gd name="T51" fmla="*/ 69473 h 286"/>
              <a:gd name="T52" fmla="*/ 464925 w 859"/>
              <a:gd name="T53" fmla="*/ 62029 h 286"/>
              <a:gd name="T54" fmla="*/ 439946 w 859"/>
              <a:gd name="T55" fmla="*/ 54586 h 286"/>
              <a:gd name="T56" fmla="*/ 414162 w 859"/>
              <a:gd name="T57" fmla="*/ 47142 h 286"/>
              <a:gd name="T58" fmla="*/ 386766 w 859"/>
              <a:gd name="T59" fmla="*/ 39699 h 286"/>
              <a:gd name="T60" fmla="*/ 358564 w 859"/>
              <a:gd name="T61" fmla="*/ 33909 h 286"/>
              <a:gd name="T62" fmla="*/ 329557 w 859"/>
              <a:gd name="T63" fmla="*/ 28120 h 286"/>
              <a:gd name="T64" fmla="*/ 300549 w 859"/>
              <a:gd name="T65" fmla="*/ 23985 h 286"/>
              <a:gd name="T66" fmla="*/ 269125 w 859"/>
              <a:gd name="T67" fmla="*/ 19022 h 286"/>
              <a:gd name="T68" fmla="*/ 237700 w 859"/>
              <a:gd name="T69" fmla="*/ 14887 h 286"/>
              <a:gd name="T70" fmla="*/ 205469 w 859"/>
              <a:gd name="T71" fmla="*/ 10752 h 286"/>
              <a:gd name="T72" fmla="*/ 172433 w 859"/>
              <a:gd name="T73" fmla="*/ 7444 h 286"/>
              <a:gd name="T74" fmla="*/ 139397 w 859"/>
              <a:gd name="T75" fmla="*/ 4962 h 286"/>
              <a:gd name="T76" fmla="*/ 106361 w 859"/>
              <a:gd name="T77" fmla="*/ 3308 h 286"/>
              <a:gd name="T78" fmla="*/ 70101 w 859"/>
              <a:gd name="T79" fmla="*/ 1654 h 286"/>
              <a:gd name="T80" fmla="*/ 36259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1" name="Rectangle 34"/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117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3" name="Freeform 36"/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479425 h 577"/>
              <a:gd name="T2" fmla="*/ 0 w 1588"/>
              <a:gd name="T3" fmla="*/ 0 h 577"/>
              <a:gd name="T4" fmla="*/ 0 w 1588"/>
              <a:gd name="T5" fmla="*/ 479425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4" name="Freeform 37"/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485775 h 586"/>
              <a:gd name="T2" fmla="*/ 0 w 1587"/>
              <a:gd name="T3" fmla="*/ 0 h 586"/>
              <a:gd name="T4" fmla="*/ 0 w 1587"/>
              <a:gd name="T5" fmla="*/ 485775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5" name="Line 38"/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6" name="Line 39"/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77" name="Freeform 40"/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66675 w 84"/>
              <a:gd name="T1" fmla="*/ 68262 h 82"/>
              <a:gd name="T2" fmla="*/ 0 w 84"/>
              <a:gd name="T3" fmla="*/ 34131 h 82"/>
              <a:gd name="T4" fmla="*/ 66675 w 84"/>
              <a:gd name="T5" fmla="*/ 0 h 82"/>
              <a:gd name="T6" fmla="*/ 66675 w 84"/>
              <a:gd name="T7" fmla="*/ 68262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78" name="Freeform 41"/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66675 w 82"/>
              <a:gd name="T3" fmla="*/ 34131 h 82"/>
              <a:gd name="T4" fmla="*/ 0 w 82"/>
              <a:gd name="T5" fmla="*/ 68262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91179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0" name="Rectangle 43"/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1181" name="Freeform 44"/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481013 h 579"/>
              <a:gd name="T2" fmla="*/ 0 w 1587"/>
              <a:gd name="T3" fmla="*/ 0 h 579"/>
              <a:gd name="T4" fmla="*/ 0 w 1587"/>
              <a:gd name="T5" fmla="*/ 481013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2" name="Freeform 45"/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481013 h 579"/>
              <a:gd name="T2" fmla="*/ 0 w 1588"/>
              <a:gd name="T3" fmla="*/ 0 h 579"/>
              <a:gd name="T4" fmla="*/ 0 w 1588"/>
              <a:gd name="T5" fmla="*/ 481013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3" name="Line 46"/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4" name="Line 47"/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5" name="Freeform 48"/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65087 w 82"/>
              <a:gd name="T1" fmla="*/ 68262 h 82"/>
              <a:gd name="T2" fmla="*/ 0 w 82"/>
              <a:gd name="T3" fmla="*/ 34131 h 82"/>
              <a:gd name="T4" fmla="*/ 65087 w 82"/>
              <a:gd name="T5" fmla="*/ 0 h 82"/>
              <a:gd name="T6" fmla="*/ 65087 w 82"/>
              <a:gd name="T7" fmla="*/ 68262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86" name="Freeform 49"/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66675 w 82"/>
              <a:gd name="T3" fmla="*/ 34131 h 82"/>
              <a:gd name="T4" fmla="*/ 0 w 82"/>
              <a:gd name="T5" fmla="*/ 68262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91187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8" name="Rectangle 51"/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1189" name="Freeform 52"/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479425 h 577"/>
              <a:gd name="T2" fmla="*/ 0 w 1587"/>
              <a:gd name="T3" fmla="*/ 0 h 577"/>
              <a:gd name="T4" fmla="*/ 0 w 1587"/>
              <a:gd name="T5" fmla="*/ 479425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90" name="Freeform 53"/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479425 h 577"/>
              <a:gd name="T2" fmla="*/ 0 w 1588"/>
              <a:gd name="T3" fmla="*/ 0 h 577"/>
              <a:gd name="T4" fmla="*/ 0 w 1588"/>
              <a:gd name="T5" fmla="*/ 479425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91" name="Line 54"/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92" name="Line 55"/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93" name="Freeform 56"/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68262 w 83"/>
              <a:gd name="T1" fmla="*/ 68262 h 82"/>
              <a:gd name="T2" fmla="*/ 0 w 83"/>
              <a:gd name="T3" fmla="*/ 34131 h 82"/>
              <a:gd name="T4" fmla="*/ 68262 w 83"/>
              <a:gd name="T5" fmla="*/ 0 h 82"/>
              <a:gd name="T6" fmla="*/ 68262 w 83"/>
              <a:gd name="T7" fmla="*/ 68262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94" name="Freeform 57"/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66675 w 82"/>
              <a:gd name="T3" fmla="*/ 34131 h 82"/>
              <a:gd name="T4" fmla="*/ 0 w 82"/>
              <a:gd name="T5" fmla="*/ 68262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95" name="Rectangle 58"/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196" name="Rectangle 59"/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197" name="Freeform 60"/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764682 w 1004"/>
              <a:gd name="T1" fmla="*/ 88703 h 2139"/>
              <a:gd name="T2" fmla="*/ 760665 w 1004"/>
              <a:gd name="T3" fmla="*/ 80413 h 2139"/>
              <a:gd name="T4" fmla="*/ 802434 w 1004"/>
              <a:gd name="T5" fmla="*/ 0 h 2139"/>
              <a:gd name="T6" fmla="*/ 804844 w 1004"/>
              <a:gd name="T7" fmla="*/ 9119 h 2139"/>
              <a:gd name="T8" fmla="*/ 706045 w 1004"/>
              <a:gd name="T9" fmla="*/ 219686 h 2139"/>
              <a:gd name="T10" fmla="*/ 702029 w 1004"/>
              <a:gd name="T11" fmla="*/ 210567 h 2139"/>
              <a:gd name="T12" fmla="*/ 743798 w 1004"/>
              <a:gd name="T13" fmla="*/ 131812 h 2139"/>
              <a:gd name="T14" fmla="*/ 746207 w 1004"/>
              <a:gd name="T15" fmla="*/ 139273 h 2139"/>
              <a:gd name="T16" fmla="*/ 647409 w 1004"/>
              <a:gd name="T17" fmla="*/ 349839 h 2139"/>
              <a:gd name="T18" fmla="*/ 643393 w 1004"/>
              <a:gd name="T19" fmla="*/ 342378 h 2139"/>
              <a:gd name="T20" fmla="*/ 684358 w 1004"/>
              <a:gd name="T21" fmla="*/ 261965 h 2139"/>
              <a:gd name="T22" fmla="*/ 687571 w 1004"/>
              <a:gd name="T23" fmla="*/ 271084 h 2139"/>
              <a:gd name="T24" fmla="*/ 588773 w 1004"/>
              <a:gd name="T25" fmla="*/ 481651 h 2139"/>
              <a:gd name="T26" fmla="*/ 583150 w 1004"/>
              <a:gd name="T27" fmla="*/ 472532 h 2139"/>
              <a:gd name="T28" fmla="*/ 625722 w 1004"/>
              <a:gd name="T29" fmla="*/ 394606 h 2139"/>
              <a:gd name="T30" fmla="*/ 628935 w 1004"/>
              <a:gd name="T31" fmla="*/ 401238 h 2139"/>
              <a:gd name="T32" fmla="*/ 529333 w 1004"/>
              <a:gd name="T33" fmla="*/ 611804 h 2139"/>
              <a:gd name="T34" fmla="*/ 523711 w 1004"/>
              <a:gd name="T35" fmla="*/ 604343 h 2139"/>
              <a:gd name="T36" fmla="*/ 567085 w 1004"/>
              <a:gd name="T37" fmla="*/ 524759 h 2139"/>
              <a:gd name="T38" fmla="*/ 569495 w 1004"/>
              <a:gd name="T39" fmla="*/ 533049 h 2139"/>
              <a:gd name="T40" fmla="*/ 470697 w 1004"/>
              <a:gd name="T41" fmla="*/ 743616 h 2139"/>
              <a:gd name="T42" fmla="*/ 465074 w 1004"/>
              <a:gd name="T43" fmla="*/ 734497 h 2139"/>
              <a:gd name="T44" fmla="*/ 508449 w 1004"/>
              <a:gd name="T45" fmla="*/ 656571 h 2139"/>
              <a:gd name="T46" fmla="*/ 510859 w 1004"/>
              <a:gd name="T47" fmla="*/ 664032 h 2139"/>
              <a:gd name="T48" fmla="*/ 410454 w 1004"/>
              <a:gd name="T49" fmla="*/ 873769 h 2139"/>
              <a:gd name="T50" fmla="*/ 406438 w 1004"/>
              <a:gd name="T51" fmla="*/ 866308 h 2139"/>
              <a:gd name="T52" fmla="*/ 448206 w 1004"/>
              <a:gd name="T53" fmla="*/ 786724 h 2139"/>
              <a:gd name="T54" fmla="*/ 450616 w 1004"/>
              <a:gd name="T55" fmla="*/ 794185 h 2139"/>
              <a:gd name="T56" fmla="*/ 351818 w 1004"/>
              <a:gd name="T57" fmla="*/ 1005581 h 2139"/>
              <a:gd name="T58" fmla="*/ 347802 w 1004"/>
              <a:gd name="T59" fmla="*/ 997291 h 2139"/>
              <a:gd name="T60" fmla="*/ 388767 w 1004"/>
              <a:gd name="T61" fmla="*/ 916878 h 2139"/>
              <a:gd name="T62" fmla="*/ 391980 w 1004"/>
              <a:gd name="T63" fmla="*/ 925997 h 2139"/>
              <a:gd name="T64" fmla="*/ 293182 w 1004"/>
              <a:gd name="T65" fmla="*/ 1136563 h 2139"/>
              <a:gd name="T66" fmla="*/ 288362 w 1004"/>
              <a:gd name="T67" fmla="*/ 1127444 h 2139"/>
              <a:gd name="T68" fmla="*/ 330130 w 1004"/>
              <a:gd name="T69" fmla="*/ 1048689 h 2139"/>
              <a:gd name="T70" fmla="*/ 333343 w 1004"/>
              <a:gd name="T71" fmla="*/ 1056150 h 2139"/>
              <a:gd name="T72" fmla="*/ 234545 w 1004"/>
              <a:gd name="T73" fmla="*/ 1266717 h 2139"/>
              <a:gd name="T74" fmla="*/ 229726 w 1004"/>
              <a:gd name="T75" fmla="*/ 1259256 h 2139"/>
              <a:gd name="T76" fmla="*/ 271494 w 1004"/>
              <a:gd name="T77" fmla="*/ 1178843 h 2139"/>
              <a:gd name="T78" fmla="*/ 274707 w 1004"/>
              <a:gd name="T79" fmla="*/ 1187962 h 2139"/>
              <a:gd name="T80" fmla="*/ 175106 w 1004"/>
              <a:gd name="T81" fmla="*/ 1398529 h 2139"/>
              <a:gd name="T82" fmla="*/ 169483 w 1004"/>
              <a:gd name="T83" fmla="*/ 1389409 h 2139"/>
              <a:gd name="T84" fmla="*/ 212858 w 1004"/>
              <a:gd name="T85" fmla="*/ 1310654 h 2139"/>
              <a:gd name="T86" fmla="*/ 215268 w 1004"/>
              <a:gd name="T87" fmla="*/ 1318115 h 2139"/>
              <a:gd name="T88" fmla="*/ 116469 w 1004"/>
              <a:gd name="T89" fmla="*/ 1528682 h 2139"/>
              <a:gd name="T90" fmla="*/ 110847 w 1004"/>
              <a:gd name="T91" fmla="*/ 1521221 h 2139"/>
              <a:gd name="T92" fmla="*/ 153418 w 1004"/>
              <a:gd name="T93" fmla="*/ 1441637 h 2139"/>
              <a:gd name="T94" fmla="*/ 156631 w 1004"/>
              <a:gd name="T95" fmla="*/ 1449927 h 2139"/>
              <a:gd name="T96" fmla="*/ 57833 w 1004"/>
              <a:gd name="T97" fmla="*/ 1660494 h 2139"/>
              <a:gd name="T98" fmla="*/ 52210 w 1004"/>
              <a:gd name="T99" fmla="*/ 1651375 h 2139"/>
              <a:gd name="T100" fmla="*/ 93175 w 1004"/>
              <a:gd name="T101" fmla="*/ 1573448 h 2139"/>
              <a:gd name="T102" fmla="*/ 96388 w 1004"/>
              <a:gd name="T103" fmla="*/ 1580909 h 2139"/>
              <a:gd name="T104" fmla="*/ 5623 w 1004"/>
              <a:gd name="T105" fmla="*/ 1773238 h 2139"/>
              <a:gd name="T106" fmla="*/ 1606 w 1004"/>
              <a:gd name="T107" fmla="*/ 1764119 h 2139"/>
              <a:gd name="T108" fmla="*/ 34539 w 1004"/>
              <a:gd name="T109" fmla="*/ 1703602 h 2139"/>
              <a:gd name="T110" fmla="*/ 37752 w 1004"/>
              <a:gd name="T111" fmla="*/ 1711063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98" name="Freeform 61"/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114300 w 142"/>
              <a:gd name="T1" fmla="*/ 45999 h 205"/>
              <a:gd name="T2" fmla="*/ 0 w 142"/>
              <a:gd name="T3" fmla="*/ 171450 h 205"/>
              <a:gd name="T4" fmla="*/ 19318 w 142"/>
              <a:gd name="T5" fmla="*/ 0 h 205"/>
              <a:gd name="T6" fmla="*/ 114300 w 142"/>
              <a:gd name="T7" fmla="*/ 45999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99" name="Freeform 62"/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8731 w 16"/>
              <a:gd name="T1" fmla="*/ 96199 h 2121"/>
              <a:gd name="T2" fmla="*/ 0 w 16"/>
              <a:gd name="T3" fmla="*/ 90394 h 2121"/>
              <a:gd name="T4" fmla="*/ 5556 w 16"/>
              <a:gd name="T5" fmla="*/ 0 h 2121"/>
              <a:gd name="T6" fmla="*/ 12700 w 16"/>
              <a:gd name="T7" fmla="*/ 5805 h 2121"/>
              <a:gd name="T8" fmla="*/ 8731 w 16"/>
              <a:gd name="T9" fmla="*/ 240498 h 2121"/>
              <a:gd name="T10" fmla="*/ 0 w 16"/>
              <a:gd name="T11" fmla="*/ 234693 h 2121"/>
              <a:gd name="T12" fmla="*/ 5556 w 16"/>
              <a:gd name="T13" fmla="*/ 144299 h 2121"/>
              <a:gd name="T14" fmla="*/ 12700 w 16"/>
              <a:gd name="T15" fmla="*/ 150104 h 2121"/>
              <a:gd name="T16" fmla="*/ 8731 w 16"/>
              <a:gd name="T17" fmla="*/ 385626 h 2121"/>
              <a:gd name="T18" fmla="*/ 0 w 16"/>
              <a:gd name="T19" fmla="*/ 379820 h 2121"/>
              <a:gd name="T20" fmla="*/ 5556 w 16"/>
              <a:gd name="T21" fmla="*/ 289426 h 2121"/>
              <a:gd name="T22" fmla="*/ 12700 w 16"/>
              <a:gd name="T23" fmla="*/ 295232 h 2121"/>
              <a:gd name="T24" fmla="*/ 8731 w 16"/>
              <a:gd name="T25" fmla="*/ 529095 h 2121"/>
              <a:gd name="T26" fmla="*/ 0 w 16"/>
              <a:gd name="T27" fmla="*/ 523290 h 2121"/>
              <a:gd name="T28" fmla="*/ 5556 w 16"/>
              <a:gd name="T29" fmla="*/ 432896 h 2121"/>
              <a:gd name="T30" fmla="*/ 12700 w 16"/>
              <a:gd name="T31" fmla="*/ 440359 h 2121"/>
              <a:gd name="T32" fmla="*/ 8731 w 16"/>
              <a:gd name="T33" fmla="*/ 674223 h 2121"/>
              <a:gd name="T34" fmla="*/ 0 w 16"/>
              <a:gd name="T35" fmla="*/ 668418 h 2121"/>
              <a:gd name="T36" fmla="*/ 5556 w 16"/>
              <a:gd name="T37" fmla="*/ 578024 h 2121"/>
              <a:gd name="T38" fmla="*/ 12700 w 16"/>
              <a:gd name="T39" fmla="*/ 583829 h 2121"/>
              <a:gd name="T40" fmla="*/ 8731 w 16"/>
              <a:gd name="T41" fmla="*/ 818521 h 2121"/>
              <a:gd name="T42" fmla="*/ 0 w 16"/>
              <a:gd name="T43" fmla="*/ 813545 h 2121"/>
              <a:gd name="T44" fmla="*/ 5556 w 16"/>
              <a:gd name="T45" fmla="*/ 723152 h 2121"/>
              <a:gd name="T46" fmla="*/ 12700 w 16"/>
              <a:gd name="T47" fmla="*/ 728957 h 2121"/>
              <a:gd name="T48" fmla="*/ 8731 w 16"/>
              <a:gd name="T49" fmla="*/ 963649 h 2121"/>
              <a:gd name="T50" fmla="*/ 0 w 16"/>
              <a:gd name="T51" fmla="*/ 957015 h 2121"/>
              <a:gd name="T52" fmla="*/ 5556 w 16"/>
              <a:gd name="T53" fmla="*/ 866621 h 2121"/>
              <a:gd name="T54" fmla="*/ 12700 w 16"/>
              <a:gd name="T55" fmla="*/ 873255 h 2121"/>
              <a:gd name="T56" fmla="*/ 8731 w 16"/>
              <a:gd name="T57" fmla="*/ 1107118 h 2121"/>
              <a:gd name="T58" fmla="*/ 0 w 16"/>
              <a:gd name="T59" fmla="*/ 1102972 h 2121"/>
              <a:gd name="T60" fmla="*/ 5556 w 16"/>
              <a:gd name="T61" fmla="*/ 1012578 h 2121"/>
              <a:gd name="T62" fmla="*/ 12700 w 16"/>
              <a:gd name="T63" fmla="*/ 1018383 h 2121"/>
              <a:gd name="T64" fmla="*/ 8731 w 16"/>
              <a:gd name="T65" fmla="*/ 1252246 h 2121"/>
              <a:gd name="T66" fmla="*/ 0 w 16"/>
              <a:gd name="T67" fmla="*/ 1246441 h 2121"/>
              <a:gd name="T68" fmla="*/ 5556 w 16"/>
              <a:gd name="T69" fmla="*/ 1156047 h 2121"/>
              <a:gd name="T70" fmla="*/ 12700 w 16"/>
              <a:gd name="T71" fmla="*/ 1161852 h 2121"/>
              <a:gd name="T72" fmla="*/ 8731 w 16"/>
              <a:gd name="T73" fmla="*/ 1395716 h 2121"/>
              <a:gd name="T74" fmla="*/ 0 w 16"/>
              <a:gd name="T75" fmla="*/ 1391569 h 2121"/>
              <a:gd name="T76" fmla="*/ 5556 w 16"/>
              <a:gd name="T77" fmla="*/ 1301175 h 2121"/>
              <a:gd name="T78" fmla="*/ 12700 w 16"/>
              <a:gd name="T79" fmla="*/ 1306980 h 2121"/>
              <a:gd name="T80" fmla="*/ 8731 w 16"/>
              <a:gd name="T81" fmla="*/ 1540844 h 2121"/>
              <a:gd name="T82" fmla="*/ 0 w 16"/>
              <a:gd name="T83" fmla="*/ 1535038 h 2121"/>
              <a:gd name="T84" fmla="*/ 5556 w 16"/>
              <a:gd name="T85" fmla="*/ 1444644 h 2121"/>
              <a:gd name="T86" fmla="*/ 12700 w 16"/>
              <a:gd name="T87" fmla="*/ 1450450 h 2121"/>
              <a:gd name="T88" fmla="*/ 8731 w 16"/>
              <a:gd name="T89" fmla="*/ 1685142 h 2121"/>
              <a:gd name="T90" fmla="*/ 0 w 16"/>
              <a:gd name="T91" fmla="*/ 1680166 h 2121"/>
              <a:gd name="T92" fmla="*/ 5556 w 16"/>
              <a:gd name="T93" fmla="*/ 1589772 h 2121"/>
              <a:gd name="T94" fmla="*/ 12700 w 16"/>
              <a:gd name="T95" fmla="*/ 1596407 h 2121"/>
              <a:gd name="T96" fmla="*/ 8731 w 16"/>
              <a:gd name="T97" fmla="*/ 1758950 h 2121"/>
              <a:gd name="T98" fmla="*/ 0 w 16"/>
              <a:gd name="T99" fmla="*/ 1753145 h 2121"/>
              <a:gd name="T100" fmla="*/ 5556 w 16"/>
              <a:gd name="T101" fmla="*/ 1734071 h 2121"/>
              <a:gd name="T102" fmla="*/ 12700 w 16"/>
              <a:gd name="T103" fmla="*/ 173987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200" name="Freeform 63"/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106363 w 130"/>
              <a:gd name="T1" fmla="*/ 0 h 196"/>
              <a:gd name="T2" fmla="*/ 52363 w 130"/>
              <a:gd name="T3" fmla="*/ 163513 h 196"/>
              <a:gd name="T4" fmla="*/ 0 w 130"/>
              <a:gd name="T5" fmla="*/ 0 h 196"/>
              <a:gd name="T6" fmla="*/ 106363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201" name="Freeform 64"/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1458927 w 1897"/>
              <a:gd name="T1" fmla="*/ 74604 h 2166"/>
              <a:gd name="T2" fmla="*/ 1515163 w 1897"/>
              <a:gd name="T3" fmla="*/ 0 h 2166"/>
              <a:gd name="T4" fmla="*/ 1522393 w 1897"/>
              <a:gd name="T5" fmla="*/ 7460 h 2166"/>
              <a:gd name="T6" fmla="*/ 1371359 w 1897"/>
              <a:gd name="T7" fmla="*/ 184023 h 2166"/>
              <a:gd name="T8" fmla="*/ 1367342 w 1897"/>
              <a:gd name="T9" fmla="*/ 174904 h 2166"/>
              <a:gd name="T10" fmla="*/ 1430809 w 1897"/>
              <a:gd name="T11" fmla="*/ 112735 h 2166"/>
              <a:gd name="T12" fmla="*/ 1283791 w 1897"/>
              <a:gd name="T13" fmla="*/ 290126 h 2166"/>
              <a:gd name="T14" fmla="*/ 1274151 w 1897"/>
              <a:gd name="T15" fmla="*/ 287639 h 2166"/>
              <a:gd name="T16" fmla="*/ 1334404 w 1897"/>
              <a:gd name="T17" fmla="*/ 218009 h 2166"/>
              <a:gd name="T18" fmla="*/ 1336814 w 1897"/>
              <a:gd name="T19" fmla="*/ 227956 h 2166"/>
              <a:gd name="T20" fmla="*/ 1183370 w 1897"/>
              <a:gd name="T21" fmla="*/ 400373 h 2166"/>
              <a:gd name="T22" fmla="*/ 1237999 w 1897"/>
              <a:gd name="T23" fmla="*/ 325770 h 2166"/>
              <a:gd name="T24" fmla="*/ 1246836 w 1897"/>
              <a:gd name="T25" fmla="*/ 333230 h 2166"/>
              <a:gd name="T26" fmla="*/ 1094998 w 1897"/>
              <a:gd name="T27" fmla="*/ 509792 h 2166"/>
              <a:gd name="T28" fmla="*/ 1090178 w 1897"/>
              <a:gd name="T29" fmla="*/ 500674 h 2166"/>
              <a:gd name="T30" fmla="*/ 1153645 w 1897"/>
              <a:gd name="T31" fmla="*/ 438504 h 2166"/>
              <a:gd name="T32" fmla="*/ 1007431 w 1897"/>
              <a:gd name="T33" fmla="*/ 617553 h 2166"/>
              <a:gd name="T34" fmla="*/ 996987 w 1897"/>
              <a:gd name="T35" fmla="*/ 613408 h 2166"/>
              <a:gd name="T36" fmla="*/ 1058847 w 1897"/>
              <a:gd name="T37" fmla="*/ 543778 h 2166"/>
              <a:gd name="T38" fmla="*/ 1062060 w 1897"/>
              <a:gd name="T39" fmla="*/ 553725 h 2166"/>
              <a:gd name="T40" fmla="*/ 907009 w 1897"/>
              <a:gd name="T41" fmla="*/ 726143 h 2166"/>
              <a:gd name="T42" fmla="*/ 960835 w 1897"/>
              <a:gd name="T43" fmla="*/ 653197 h 2166"/>
              <a:gd name="T44" fmla="*/ 969672 w 1897"/>
              <a:gd name="T45" fmla="*/ 660657 h 2166"/>
              <a:gd name="T46" fmla="*/ 819441 w 1897"/>
              <a:gd name="T47" fmla="*/ 837220 h 2166"/>
              <a:gd name="T48" fmla="*/ 813014 w 1897"/>
              <a:gd name="T49" fmla="*/ 826443 h 2166"/>
              <a:gd name="T50" fmla="*/ 878088 w 1897"/>
              <a:gd name="T51" fmla="*/ 764274 h 2166"/>
              <a:gd name="T52" fmla="*/ 730267 w 1897"/>
              <a:gd name="T53" fmla="*/ 943323 h 2166"/>
              <a:gd name="T54" fmla="*/ 719823 w 1897"/>
              <a:gd name="T55" fmla="*/ 939178 h 2166"/>
              <a:gd name="T56" fmla="*/ 781683 w 1897"/>
              <a:gd name="T57" fmla="*/ 869548 h 2166"/>
              <a:gd name="T58" fmla="*/ 784896 w 1897"/>
              <a:gd name="T59" fmla="*/ 880324 h 2166"/>
              <a:gd name="T60" fmla="*/ 629845 w 1897"/>
              <a:gd name="T61" fmla="*/ 1053570 h 2166"/>
              <a:gd name="T62" fmla="*/ 686081 w 1897"/>
              <a:gd name="T63" fmla="*/ 978967 h 2166"/>
              <a:gd name="T64" fmla="*/ 692508 w 1897"/>
              <a:gd name="T65" fmla="*/ 986427 h 2166"/>
              <a:gd name="T66" fmla="*/ 542277 w 1897"/>
              <a:gd name="T67" fmla="*/ 1162989 h 2166"/>
              <a:gd name="T68" fmla="*/ 538260 w 1897"/>
              <a:gd name="T69" fmla="*/ 1152213 h 2166"/>
              <a:gd name="T70" fmla="*/ 600924 w 1897"/>
              <a:gd name="T71" fmla="*/ 1090043 h 2166"/>
              <a:gd name="T72" fmla="*/ 454710 w 1897"/>
              <a:gd name="T73" fmla="*/ 1269092 h 2166"/>
              <a:gd name="T74" fmla="*/ 444266 w 1897"/>
              <a:gd name="T75" fmla="*/ 1264948 h 2166"/>
              <a:gd name="T76" fmla="*/ 504519 w 1897"/>
              <a:gd name="T77" fmla="*/ 1195317 h 2166"/>
              <a:gd name="T78" fmla="*/ 507732 w 1897"/>
              <a:gd name="T79" fmla="*/ 1206094 h 2166"/>
              <a:gd name="T80" fmla="*/ 354288 w 1897"/>
              <a:gd name="T81" fmla="*/ 1379340 h 2166"/>
              <a:gd name="T82" fmla="*/ 408917 w 1897"/>
              <a:gd name="T83" fmla="*/ 1304736 h 2166"/>
              <a:gd name="T84" fmla="*/ 416951 w 1897"/>
              <a:gd name="T85" fmla="*/ 1312197 h 2166"/>
              <a:gd name="T86" fmla="*/ 265113 w 1897"/>
              <a:gd name="T87" fmla="*/ 1488759 h 2166"/>
              <a:gd name="T88" fmla="*/ 261096 w 1897"/>
              <a:gd name="T89" fmla="*/ 1477983 h 2166"/>
              <a:gd name="T90" fmla="*/ 323760 w 1897"/>
              <a:gd name="T91" fmla="*/ 1415813 h 2166"/>
              <a:gd name="T92" fmla="*/ 177546 w 1897"/>
              <a:gd name="T93" fmla="*/ 1595691 h 2166"/>
              <a:gd name="T94" fmla="*/ 167905 w 1897"/>
              <a:gd name="T95" fmla="*/ 1592375 h 2166"/>
              <a:gd name="T96" fmla="*/ 228962 w 1897"/>
              <a:gd name="T97" fmla="*/ 1522745 h 2166"/>
              <a:gd name="T98" fmla="*/ 230568 w 1897"/>
              <a:gd name="T99" fmla="*/ 1531863 h 2166"/>
              <a:gd name="T100" fmla="*/ 77124 w 1897"/>
              <a:gd name="T101" fmla="*/ 1705110 h 2166"/>
              <a:gd name="T102" fmla="*/ 131753 w 1897"/>
              <a:gd name="T103" fmla="*/ 1630506 h 2166"/>
              <a:gd name="T104" fmla="*/ 140590 w 1897"/>
              <a:gd name="T105" fmla="*/ 1637966 h 2166"/>
              <a:gd name="T106" fmla="*/ 5624 w 1897"/>
              <a:gd name="T107" fmla="*/ 1795463 h 2166"/>
              <a:gd name="T108" fmla="*/ 803 w 1897"/>
              <a:gd name="T109" fmla="*/ 1786345 h 2166"/>
              <a:gd name="T110" fmla="*/ 48202 w 1897"/>
              <a:gd name="T111" fmla="*/ 1743240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202" name="Freeform 65"/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142875 w 177"/>
              <a:gd name="T1" fmla="*/ 73141 h 191"/>
              <a:gd name="T2" fmla="*/ 0 w 177"/>
              <a:gd name="T3" fmla="*/ 158750 h 191"/>
              <a:gd name="T4" fmla="*/ 62962 w 177"/>
              <a:gd name="T5" fmla="*/ 0 h 191"/>
              <a:gd name="T6" fmla="*/ 142875 w 177"/>
              <a:gd name="T7" fmla="*/ 73141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203" name="Rectangle 66"/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0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endParaRPr lang="en-US" altLang="zh-TW" sz="2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204" name="Rectangle 67"/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0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endParaRPr lang="en-US" altLang="zh-TW" sz="2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205" name="Rectangle 68"/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206" name="Rectangle 69"/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1207" name="Rectangle 70"/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1208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09" name="Rectangle 72"/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1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有關「環境保護」的重大改變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114800"/>
          </a:xfrm>
        </p:spPr>
        <p:txBody>
          <a:bodyPr/>
          <a:lstStyle/>
          <a:p>
            <a:r>
              <a:rPr lang="zh-TW" altLang="en-US" dirty="0"/>
              <a:t>歐盟環保指令</a:t>
            </a:r>
          </a:p>
          <a:p>
            <a:pPr lvl="1"/>
            <a:r>
              <a:rPr lang="en-US" altLang="zh-TW" dirty="0"/>
              <a:t>WEEE</a:t>
            </a:r>
            <a:r>
              <a:rPr lang="zh-TW" altLang="en-US" dirty="0"/>
              <a:t>、</a:t>
            </a:r>
            <a:r>
              <a:rPr lang="en-US" altLang="zh-TW" dirty="0"/>
              <a:t>RoHS</a:t>
            </a:r>
            <a:r>
              <a:rPr lang="zh-TW" altLang="en-US" dirty="0"/>
              <a:t>、</a:t>
            </a:r>
            <a:r>
              <a:rPr lang="en-US" altLang="zh-TW" dirty="0" err="1"/>
              <a:t>EuP</a:t>
            </a:r>
            <a:r>
              <a:rPr lang="zh-TW" altLang="en-US" dirty="0"/>
              <a:t> 、 </a:t>
            </a:r>
            <a:r>
              <a:rPr lang="en-US" altLang="zh-TW" dirty="0"/>
              <a:t>REACH </a:t>
            </a:r>
          </a:p>
          <a:p>
            <a:r>
              <a:rPr lang="zh-TW" altLang="en-US" dirty="0"/>
              <a:t>未來</a:t>
            </a:r>
            <a:endParaRPr lang="en-US" altLang="zh-TW" dirty="0"/>
          </a:p>
          <a:p>
            <a:pPr lvl="1"/>
            <a:r>
              <a:rPr lang="zh-TW" altLang="en-US" dirty="0"/>
              <a:t>碳足跡、水足跡</a:t>
            </a:r>
            <a:r>
              <a:rPr lang="en-US" altLang="zh-TW" dirty="0"/>
              <a:t>…</a:t>
            </a:r>
          </a:p>
          <a:p>
            <a:pPr lvl="1"/>
            <a:r>
              <a:rPr lang="zh-TW" altLang="en-US" dirty="0"/>
              <a:t>自我宣告、自我管理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883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/>
              <a:t>歐盟環保指令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 smtClean="0"/>
              <a:t>WEEE</a:t>
            </a:r>
            <a:r>
              <a:rPr lang="en-US" altLang="zh-TW" sz="2400" dirty="0" smtClean="0"/>
              <a:t>: Waste Electrical and Electronic Equipment Directive 2002/96/EC</a:t>
            </a:r>
          </a:p>
          <a:p>
            <a:pPr lvl="1"/>
            <a:r>
              <a:rPr lang="zh-TW" altLang="en-US" sz="2000" dirty="0" smtClean="0"/>
              <a:t>廢棄電子產品之回收規定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可拆解、可回收、可再生</a:t>
            </a:r>
            <a:endParaRPr lang="en-US" altLang="zh-TW" sz="2000" dirty="0" smtClean="0"/>
          </a:p>
          <a:p>
            <a:r>
              <a:rPr lang="en-US" altLang="zh-TW" sz="2400" dirty="0" smtClean="0"/>
              <a:t>RoHS: Restriction of Hazardous Substances Directive 2002/95/EC</a:t>
            </a:r>
          </a:p>
          <a:p>
            <a:pPr lvl="1"/>
            <a:r>
              <a:rPr lang="zh-TW" altLang="en-US" sz="2000" dirty="0" smtClean="0"/>
              <a:t>危害物質禁用指令：電子產品禁用六種有害物質</a:t>
            </a:r>
            <a:endParaRPr lang="en-US" altLang="zh-TW" sz="2000" dirty="0" smtClean="0"/>
          </a:p>
          <a:p>
            <a:pPr lvl="2"/>
            <a:r>
              <a:rPr lang="zh-TW" altLang="en-US" sz="1800" dirty="0" smtClean="0"/>
              <a:t>鉛、汞、鎘、六價鉻、多溴聯苯 </a:t>
            </a:r>
            <a:r>
              <a:rPr lang="en-US" altLang="zh-TW" sz="1800" dirty="0" smtClean="0"/>
              <a:t>(</a:t>
            </a:r>
            <a:r>
              <a:rPr lang="en-US" altLang="zh-TW" sz="1800" dirty="0" err="1" smtClean="0"/>
              <a:t>PBB</a:t>
            </a:r>
            <a:r>
              <a:rPr lang="en-US" altLang="zh-TW" sz="1800" dirty="0" smtClean="0"/>
              <a:t>) </a:t>
            </a:r>
            <a:r>
              <a:rPr lang="zh-TW" altLang="en-US" sz="1800" dirty="0" smtClean="0"/>
              <a:t>及多溴化二苯乙醚  </a:t>
            </a:r>
            <a:r>
              <a:rPr lang="en-US" altLang="zh-TW" sz="1800" dirty="0" smtClean="0"/>
              <a:t>(</a:t>
            </a:r>
            <a:r>
              <a:rPr lang="en-US" altLang="zh-TW" sz="1800" dirty="0" err="1" smtClean="0"/>
              <a:t>PBDE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 </a:t>
            </a:r>
            <a:endParaRPr lang="en-US" altLang="zh-TW" sz="1800" dirty="0" smtClean="0"/>
          </a:p>
          <a:p>
            <a:pPr lvl="1"/>
            <a:r>
              <a:rPr lang="zh-TW" altLang="en-US" sz="2000" dirty="0" smtClean="0"/>
              <a:t>關係到產品上游的供應鍊體系</a:t>
            </a:r>
            <a:endParaRPr lang="en-US" altLang="zh-TW" sz="2000" dirty="0" smtClean="0"/>
          </a:p>
          <a:p>
            <a:pPr lvl="2"/>
            <a:r>
              <a:rPr lang="zh-TW" altLang="en-US" sz="1800" dirty="0" smtClean="0"/>
              <a:t>對台灣廠商影響最大</a:t>
            </a: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362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/>
              <a:t>歐盟環保指令</a:t>
            </a:r>
            <a:r>
              <a:rPr lang="zh-TW" altLang="en-US" smtClean="0"/>
              <a:t> </a:t>
            </a:r>
            <a:r>
              <a:rPr lang="en-US" altLang="zh-TW" smtClean="0"/>
              <a:t>2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EuP</a:t>
            </a:r>
            <a:r>
              <a:rPr lang="en-US" altLang="zh-TW" sz="2800" dirty="0" smtClean="0"/>
              <a:t>: </a:t>
            </a:r>
            <a:r>
              <a:rPr lang="en-US" altLang="zh-TW" sz="2000" dirty="0" smtClean="0"/>
              <a:t>Directive of Eco-design Requirements of Energy-using Products, 2005/32/EC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能源使用產品生態化設計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通過對產品最低性能和能耗做出要求，達到提高產品的能效、減少其對環境影響的目的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生命週期盤點</a:t>
            </a:r>
            <a:endParaRPr lang="en-US" altLang="zh-TW" sz="2400" dirty="0" smtClean="0"/>
          </a:p>
          <a:p>
            <a:r>
              <a:rPr lang="en-US" altLang="zh-TW" sz="2800" dirty="0" smtClean="0"/>
              <a:t>REACH: </a:t>
            </a:r>
            <a:r>
              <a:rPr lang="en-US" altLang="zh-TW" sz="2000" dirty="0" smtClean="0"/>
              <a:t>Registration, Evaluation, Authorization, and Restriction of Chemicals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化學品註冊、評估、授權與限制法規 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化工相關產品品質要求和准入門檻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9900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2BE12-69BB-044F-8C87-4A06312D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歐盟環保指令</a:t>
            </a:r>
            <a:r>
              <a:rPr lang="zh-TW" altLang="en-US" dirty="0"/>
              <a:t> </a:t>
            </a:r>
            <a:r>
              <a:rPr lang="en-US" altLang="zh-TW" sz="2400" dirty="0"/>
              <a:t>3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D88F0-9D1A-8D47-B391-5D5AA413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1600200"/>
            <a:ext cx="7772400" cy="4800600"/>
          </a:xfrm>
        </p:spPr>
        <p:txBody>
          <a:bodyPr/>
          <a:lstStyle/>
          <a:p>
            <a:r>
              <a:rPr lang="zh-TW" altLang="en-US" sz="2400" dirty="0"/>
              <a:t>碳足跡：</a:t>
            </a:r>
            <a:r>
              <a:rPr lang="en-US" altLang="zh-TW" sz="2400" dirty="0"/>
              <a:t>Carbon</a:t>
            </a:r>
            <a:r>
              <a:rPr lang="zh-TW" altLang="en-US" sz="2400" dirty="0"/>
              <a:t> </a:t>
            </a:r>
            <a:r>
              <a:rPr lang="en-US" altLang="zh-TW" sz="2400" dirty="0"/>
              <a:t>Footprint</a:t>
            </a:r>
          </a:p>
          <a:p>
            <a:pPr lvl="1"/>
            <a:r>
              <a:rPr lang="zh-TW" altLang="en-US" sz="2000" dirty="0"/>
              <a:t>一般指每個人、家庭或公司日常釋放的溫室氣體氣體數量（以二氧化碳即</a:t>
            </a:r>
            <a:r>
              <a:rPr lang="en-US" altLang="zh-TW" sz="2000" dirty="0"/>
              <a:t>CO2</a:t>
            </a:r>
            <a:r>
              <a:rPr lang="zh-TW" altLang="en-US" sz="2000" dirty="0"/>
              <a:t>的影響為單位），用以衡量人類活動對生態環境的影響</a:t>
            </a:r>
            <a:endParaRPr lang="en-US" altLang="zh-TW" sz="2000" dirty="0"/>
          </a:p>
          <a:p>
            <a:pPr lvl="1"/>
            <a:r>
              <a:rPr lang="zh-TW" altLang="en-US" sz="2000" dirty="0"/>
              <a:t>因應地球暖化，需要追蹤二氧化碳的產生量</a:t>
            </a:r>
            <a:endParaRPr lang="en-US" altLang="zh-TW" sz="2000" dirty="0"/>
          </a:p>
          <a:p>
            <a:r>
              <a:rPr lang="zh-TW" altLang="en-US" sz="2400" dirty="0"/>
              <a:t>水足跡：</a:t>
            </a:r>
            <a:r>
              <a:rPr lang="en-US" altLang="zh-TW" sz="2400" dirty="0"/>
              <a:t>Water</a:t>
            </a:r>
            <a:r>
              <a:rPr lang="zh-TW" altLang="en-US" sz="2400" dirty="0"/>
              <a:t> </a:t>
            </a:r>
            <a:r>
              <a:rPr lang="en-US" altLang="zh-TW" sz="2400" dirty="0"/>
              <a:t>Footprint</a:t>
            </a:r>
          </a:p>
          <a:p>
            <a:pPr lvl="1"/>
            <a:r>
              <a:rPr lang="zh-TW" altLang="en-US" sz="2000" dirty="0"/>
              <a:t>一種衡量用水的指標，包括消費者或者生產者的</a:t>
            </a:r>
            <a:r>
              <a:rPr lang="zh-TW" altLang="en-US" sz="2000" b="1" dirty="0">
                <a:solidFill>
                  <a:srgbClr val="333399"/>
                </a:solidFill>
              </a:rPr>
              <a:t>直接</a:t>
            </a:r>
            <a:r>
              <a:rPr lang="zh-TW" altLang="en-US" sz="2000" dirty="0"/>
              <a:t>用水，同時也包括</a:t>
            </a:r>
            <a:r>
              <a:rPr lang="zh-TW" altLang="en-US" sz="2000" b="1" dirty="0">
                <a:solidFill>
                  <a:srgbClr val="333399"/>
                </a:solidFill>
              </a:rPr>
              <a:t>間接</a:t>
            </a:r>
            <a:r>
              <a:rPr lang="zh-TW" altLang="en-US" sz="2000" dirty="0"/>
              <a:t>用水</a:t>
            </a:r>
            <a:endParaRPr lang="en-US" altLang="zh-TW" sz="2000" dirty="0"/>
          </a:p>
          <a:p>
            <a:pPr lvl="1"/>
            <a:r>
              <a:rPr lang="zh-TW" altLang="en-US" sz="2000" dirty="0"/>
              <a:t>可看做水資源佔用的綜合評價指標</a:t>
            </a:r>
            <a:endParaRPr lang="en-US" altLang="zh-TW" sz="2000" dirty="0"/>
          </a:p>
          <a:p>
            <a:r>
              <a:rPr lang="zh-TW" altLang="en-US" sz="2400" dirty="0"/>
              <a:t>歐盟建議企業自願進行碳足跡、水足跡的「盤查」、「宣告」和「自主管理」</a:t>
            </a:r>
            <a:endParaRPr lang="en-US" altLang="zh-TW" sz="2400" dirty="0"/>
          </a:p>
          <a:p>
            <a:pPr lvl="1"/>
            <a:r>
              <a:rPr lang="zh-TW" altLang="en-US" sz="2000" dirty="0"/>
              <a:t>標籤</a:t>
            </a:r>
            <a:endParaRPr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23DA91-63B1-F84C-A9AE-DC49BDE2C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59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FC68FC-B485-5941-BBC0-F9D56F64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28266"/>
            <a:ext cx="2781300" cy="1949357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7605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不特定</a:t>
            </a:r>
            <a:r>
              <a:rPr lang="zh-TW" altLang="en-US" dirty="0" smtClean="0"/>
              <a:t>對象 </a:t>
            </a:r>
            <a:r>
              <a:rPr lang="en-US" altLang="zh-TW" dirty="0" err="1" smtClean="0"/>
              <a:t>B2B</a:t>
            </a:r>
            <a:r>
              <a:rPr lang="en-US" altLang="zh-TW" dirty="0" smtClean="0"/>
              <a:t> </a:t>
            </a:r>
            <a:r>
              <a:rPr lang="zh-TW" altLang="en-US" dirty="0" smtClean="0"/>
              <a:t>交易種類</a:t>
            </a:r>
            <a:endParaRPr lang="en-US" altLang="zh-TW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現貨採購 </a:t>
            </a:r>
            <a:r>
              <a:rPr lang="en-US" altLang="zh-TW" dirty="0" smtClean="0"/>
              <a:t>(Spot buying)</a:t>
            </a:r>
          </a:p>
          <a:p>
            <a:pPr lvl="1"/>
            <a:r>
              <a:rPr lang="zh-TW" altLang="en-US" dirty="0" smtClean="0"/>
              <a:t>在需要的時候，以市場的現貨價格購買商品或服務</a:t>
            </a:r>
            <a:endParaRPr lang="en-US" altLang="zh-TW" dirty="0" smtClean="0"/>
          </a:p>
          <a:p>
            <a:r>
              <a:rPr lang="zh-TW" altLang="en-US" dirty="0"/>
              <a:t>策略尋</a:t>
            </a:r>
            <a:r>
              <a:rPr lang="zh-TW" altLang="en-US" dirty="0" smtClean="0"/>
              <a:t>購 </a:t>
            </a:r>
            <a:r>
              <a:rPr lang="en-US" altLang="zh-TW" dirty="0" smtClean="0"/>
              <a:t>(Strategic sourcing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</a:t>
            </a:r>
            <a:r>
              <a:rPr lang="zh-TW" altLang="en-US" dirty="0"/>
              <a:t>系統的</a:t>
            </a:r>
            <a:r>
              <a:rPr lang="zh-TW" altLang="en-US" dirty="0" smtClean="0"/>
              <a:t>方式，透過議價進行長期契約採買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包含持續</a:t>
            </a:r>
            <a:r>
              <a:rPr lang="zh-TW" altLang="en-US" dirty="0"/>
              <a:t>改進和</a:t>
            </a:r>
            <a:r>
              <a:rPr lang="zh-TW" altLang="en-US" dirty="0" smtClean="0"/>
              <a:t>評估供應商能力、品質和交期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FA325-552E-44A5-BF46-40B0C8A8B131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327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8062D-96EE-004C-8149-F622422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盤查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29ABA-21ED-BF43-B5FE-4A59AA16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kumimoji="1" lang="zh-TW" altLang="en-US" sz="2400" dirty="0"/>
              <a:t>利用 </a:t>
            </a:r>
            <a:r>
              <a:rPr kumimoji="1" lang="en-US" altLang="zh-TW" sz="2400" dirty="0"/>
              <a:t>LCA</a:t>
            </a:r>
            <a:r>
              <a:rPr kumimoji="1" lang="zh-TW" altLang="en-US" sz="2400" dirty="0"/>
              <a:t> 方法進行盤查</a:t>
            </a:r>
            <a:endParaRPr kumimoji="1" lang="en-US" altLang="zh-TW" sz="2400" dirty="0"/>
          </a:p>
          <a:p>
            <a:r>
              <a:rPr kumimoji="1" lang="zh-TW" altLang="en-US" sz="2400" dirty="0"/>
              <a:t>生命週期評估：</a:t>
            </a:r>
            <a:r>
              <a:rPr lang="en-US" altLang="zh-TW" sz="2400" dirty="0"/>
              <a:t>Life</a:t>
            </a:r>
            <a:r>
              <a:rPr lang="zh-TW" altLang="en-US" sz="2400" dirty="0"/>
              <a:t> </a:t>
            </a:r>
            <a:r>
              <a:rPr lang="en-US" altLang="zh-TW" sz="2400" dirty="0"/>
              <a:t>Cycle</a:t>
            </a:r>
            <a:r>
              <a:rPr lang="zh-TW" altLang="en-US" sz="2400" dirty="0"/>
              <a:t> </a:t>
            </a:r>
            <a:r>
              <a:rPr lang="en-US" altLang="zh-TW" sz="2400" dirty="0"/>
              <a:t>Assessment</a:t>
            </a:r>
            <a:r>
              <a:rPr lang="zh-TW" altLang="en-US" sz="2400" dirty="0"/>
              <a:t> （</a:t>
            </a:r>
            <a:r>
              <a:rPr lang="en-US" altLang="zh-TW" sz="2400" dirty="0"/>
              <a:t>LCA</a:t>
            </a:r>
            <a:r>
              <a:rPr lang="zh-TW" altLang="en-US" sz="2400" dirty="0"/>
              <a:t>）</a:t>
            </a:r>
            <a:endParaRPr lang="en-US" altLang="zh-TW" sz="2400" dirty="0"/>
          </a:p>
          <a:p>
            <a:pPr lvl="1"/>
            <a:r>
              <a:rPr lang="zh-TW" altLang="en-US" sz="2000" dirty="0"/>
              <a:t>分析評估一項產品從</a:t>
            </a:r>
            <a:r>
              <a:rPr lang="zh-TW" altLang="en-US" sz="2000" b="1" dirty="0">
                <a:solidFill>
                  <a:srgbClr val="333399"/>
                </a:solidFill>
              </a:rPr>
              <a:t>生產</a:t>
            </a:r>
            <a:r>
              <a:rPr lang="zh-TW" altLang="en-US" sz="2000" dirty="0"/>
              <a:t>、</a:t>
            </a:r>
            <a:r>
              <a:rPr lang="zh-TW" altLang="en-US" sz="2000" b="1" dirty="0">
                <a:solidFill>
                  <a:srgbClr val="333399"/>
                </a:solidFill>
              </a:rPr>
              <a:t>使用</a:t>
            </a:r>
            <a:r>
              <a:rPr lang="zh-TW" altLang="en-US" sz="2000" dirty="0"/>
              <a:t>到</a:t>
            </a:r>
            <a:r>
              <a:rPr lang="zh-TW" altLang="en-US" sz="2000" b="1" dirty="0">
                <a:solidFill>
                  <a:srgbClr val="333399"/>
                </a:solidFill>
              </a:rPr>
              <a:t>廢棄</a:t>
            </a:r>
            <a:r>
              <a:rPr lang="zh-TW" altLang="en-US" sz="2000" dirty="0"/>
              <a:t>或</a:t>
            </a:r>
            <a:r>
              <a:rPr lang="zh-TW" altLang="en-US" sz="2000" b="1" dirty="0">
                <a:solidFill>
                  <a:srgbClr val="333399"/>
                </a:solidFill>
              </a:rPr>
              <a:t>回收再利用</a:t>
            </a:r>
            <a:r>
              <a:rPr lang="zh-TW" altLang="en-US" sz="2000" dirty="0"/>
              <a:t>等不同階段所造成的環境衝擊</a:t>
            </a:r>
            <a:endParaRPr lang="en-US" altLang="zh-TW" sz="2000" dirty="0"/>
          </a:p>
          <a:p>
            <a:pPr lvl="1"/>
            <a:r>
              <a:rPr lang="zh-TW" altLang="en-US" sz="2000" dirty="0"/>
              <a:t>包括能源使用、資源的耗用、污染排放等</a:t>
            </a:r>
            <a:endParaRPr lang="en-US" altLang="zh-TW" sz="2000" dirty="0"/>
          </a:p>
          <a:p>
            <a:pPr lvl="1"/>
            <a:r>
              <a:rPr lang="zh-TW" altLang="en-US" sz="2000" dirty="0"/>
              <a:t>收集能量和資源在系統內的投入以及排放造成的環境影響</a:t>
            </a:r>
          </a:p>
          <a:p>
            <a:pPr lvl="1"/>
            <a:r>
              <a:rPr lang="zh-TW" altLang="en-US" sz="2000" dirty="0"/>
              <a:t>通過測量的系統內的投入以及排放評價潛在影響</a:t>
            </a:r>
          </a:p>
          <a:p>
            <a:pPr lvl="1"/>
            <a:r>
              <a:rPr lang="zh-TW" altLang="en-US" sz="2000" dirty="0"/>
              <a:t>通過展示結果以便作出背景信息充足的決策</a:t>
            </a:r>
          </a:p>
          <a:p>
            <a:r>
              <a:rPr lang="zh-TW" altLang="en-US" sz="2400" dirty="0"/>
              <a:t>各個國家、地區，乃至於工廠都因環境不同而異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例如：鋼鐵生產，台灣需要多花很多運輸，產生更多衝擊 </a:t>
            </a:r>
            <a:endParaRPr lang="en-US" altLang="zh-TW" sz="2000" dirty="0"/>
          </a:p>
          <a:p>
            <a:r>
              <a:rPr lang="en-US" altLang="zh-TW" sz="2400" dirty="0"/>
              <a:t>LCI:</a:t>
            </a:r>
            <a:r>
              <a:rPr lang="zh-TW" altLang="en-US" sz="2400" dirty="0"/>
              <a:t> </a:t>
            </a:r>
            <a:r>
              <a:rPr lang="en-US" altLang="zh-TW" sz="2400" dirty="0"/>
              <a:t>Life</a:t>
            </a:r>
            <a:r>
              <a:rPr lang="zh-TW" altLang="en-US" sz="2400" dirty="0"/>
              <a:t> </a:t>
            </a:r>
            <a:r>
              <a:rPr lang="en-US" altLang="zh-TW" sz="2400" dirty="0"/>
              <a:t>Cycle</a:t>
            </a:r>
            <a:r>
              <a:rPr lang="zh-TW" altLang="en-US" sz="2400" dirty="0"/>
              <a:t> </a:t>
            </a:r>
            <a:r>
              <a:rPr lang="en-US" altLang="zh-TW" sz="2400" dirty="0"/>
              <a:t>Inventory</a:t>
            </a:r>
            <a:r>
              <a:rPr lang="zh-TW" altLang="en-US" sz="2400" dirty="0"/>
              <a:t> </a:t>
            </a:r>
            <a:r>
              <a:rPr lang="en-US" altLang="zh-TW" sz="2400" dirty="0"/>
              <a:t>Analysis</a:t>
            </a:r>
          </a:p>
          <a:p>
            <a:pPr lvl="2"/>
            <a:endParaRPr lang="en-US" altLang="zh-TW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40BC42-B2BB-BB4D-91A5-F17EE2FFE1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60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7984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對供應鍊的影響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1200" y="1752600"/>
            <a:ext cx="7772400" cy="4114800"/>
          </a:xfrm>
        </p:spPr>
        <p:txBody>
          <a:bodyPr/>
          <a:lstStyle/>
          <a:p>
            <a:r>
              <a:rPr lang="zh-TW" altLang="en-US" sz="2800" dirty="0"/>
              <a:t>最終負責的是品牌商</a:t>
            </a:r>
            <a:endParaRPr lang="en-US" altLang="zh-TW" sz="2800" dirty="0"/>
          </a:p>
          <a:p>
            <a:pPr lvl="1"/>
            <a:r>
              <a:rPr lang="zh-TW" altLang="en-US" sz="2400" dirty="0"/>
              <a:t>例如：被檢驗出不和規定的成分，會被罰款、退貨</a:t>
            </a:r>
            <a:endParaRPr lang="en-US" altLang="zh-TW" sz="2400" dirty="0"/>
          </a:p>
          <a:p>
            <a:r>
              <a:rPr lang="zh-TW" altLang="en-US" sz="2800" dirty="0"/>
              <a:t>品牌商會把責任轉稼到供應商身上</a:t>
            </a:r>
            <a:endParaRPr lang="en-US" altLang="zh-TW" sz="2800" dirty="0"/>
          </a:p>
          <a:p>
            <a:pPr lvl="1"/>
            <a:r>
              <a:rPr lang="zh-TW" altLang="en-US" sz="2400" dirty="0"/>
              <a:t>供貨時，先檢驗，送檢驗報告</a:t>
            </a:r>
            <a:endParaRPr lang="en-US" altLang="zh-TW" sz="2400" dirty="0"/>
          </a:p>
          <a:p>
            <a:pPr lvl="1"/>
            <a:r>
              <a:rPr lang="zh-TW" altLang="en-US" sz="2400" dirty="0"/>
              <a:t>品牌商會依照合約索賠承擔的財務損失</a:t>
            </a:r>
            <a:endParaRPr lang="en-US" altLang="zh-TW" sz="2400" dirty="0"/>
          </a:p>
          <a:p>
            <a:r>
              <a:rPr lang="zh-TW" altLang="en-US" sz="2800" dirty="0"/>
              <a:t>供應商</a:t>
            </a:r>
            <a:endParaRPr lang="en-US" altLang="zh-TW" sz="2800" dirty="0"/>
          </a:p>
          <a:p>
            <a:pPr lvl="1"/>
            <a:r>
              <a:rPr lang="zh-TW" altLang="en-US" sz="2400" dirty="0"/>
              <a:t>有眾多上游的供應商</a:t>
            </a:r>
            <a:endParaRPr lang="en-US" altLang="zh-TW" sz="2400" dirty="0"/>
          </a:p>
          <a:p>
            <a:pPr lvl="1"/>
            <a:r>
              <a:rPr lang="zh-TW" altLang="en-US" sz="2400" dirty="0"/>
              <a:t>有多個要求不同的顧客</a:t>
            </a:r>
            <a:endParaRPr lang="en-US" altLang="zh-TW" sz="2400" dirty="0"/>
          </a:p>
          <a:p>
            <a:pPr lvl="1"/>
            <a:r>
              <a:rPr lang="zh-TW" altLang="en-US" sz="2400" dirty="0"/>
              <a:t>多對多的複雜關係</a:t>
            </a:r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61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64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綠色供應鍊系統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針對 </a:t>
            </a:r>
            <a:r>
              <a:rPr lang="en-US" altLang="zh-TW" dirty="0"/>
              <a:t>BOM </a:t>
            </a:r>
            <a:r>
              <a:rPr lang="zh-TW" altLang="en-US" dirty="0"/>
              <a:t>裡的零件進行標註</a:t>
            </a:r>
            <a:endParaRPr lang="en-US" altLang="zh-TW" dirty="0"/>
          </a:p>
          <a:p>
            <a:pPr lvl="1"/>
            <a:r>
              <a:rPr lang="zh-TW" altLang="en-US" dirty="0"/>
              <a:t>「綠色」零組件（對誰綠？）</a:t>
            </a:r>
            <a:endParaRPr lang="en-US" altLang="zh-TW" dirty="0"/>
          </a:p>
          <a:p>
            <a:pPr lvl="1"/>
            <a:r>
              <a:rPr lang="zh-TW" altLang="en-US" dirty="0"/>
              <a:t>設計時，選用綠色零件</a:t>
            </a:r>
            <a:endParaRPr lang="en-US" altLang="zh-TW" dirty="0"/>
          </a:p>
          <a:p>
            <a:r>
              <a:rPr lang="zh-TW" altLang="en-US" dirty="0"/>
              <a:t>檢驗報告</a:t>
            </a:r>
            <a:endParaRPr lang="en-US" altLang="zh-TW" dirty="0"/>
          </a:p>
          <a:p>
            <a:pPr lvl="1"/>
            <a:r>
              <a:rPr lang="zh-TW" altLang="en-US" dirty="0"/>
              <a:t>對同一零件，彙整不同顧客檢驗需求</a:t>
            </a:r>
            <a:endParaRPr lang="en-US" altLang="zh-TW" dirty="0"/>
          </a:p>
          <a:p>
            <a:pPr lvl="1"/>
            <a:r>
              <a:rPr lang="zh-TW" altLang="en-US" dirty="0"/>
              <a:t>送檢驗</a:t>
            </a:r>
            <a:endParaRPr lang="en-US" altLang="zh-TW" dirty="0"/>
          </a:p>
          <a:p>
            <a:pPr lvl="1"/>
            <a:r>
              <a:rPr lang="zh-TW" altLang="en-US" dirty="0"/>
              <a:t>分送檢驗報告給不同的顧客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62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17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其他重要 </a:t>
            </a:r>
            <a:r>
              <a:rPr lang="en-US" altLang="zh-TW" dirty="0"/>
              <a:t>B2B</a:t>
            </a:r>
            <a:r>
              <a:rPr lang="zh-TW" altLang="en-US" dirty="0"/>
              <a:t> 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zh-TW" altLang="en-US" sz="2400" dirty="0"/>
              <a:t>貨況追蹤</a:t>
            </a:r>
            <a:endParaRPr lang="en-US" altLang="zh-TW" sz="2400" dirty="0"/>
          </a:p>
          <a:p>
            <a:pPr lvl="1"/>
            <a:r>
              <a:rPr lang="en-US" altLang="zh-TW" sz="2000" dirty="0"/>
              <a:t>Track and trace</a:t>
            </a:r>
          </a:p>
          <a:p>
            <a:pPr lvl="1"/>
            <a:r>
              <a:rPr lang="zh-TW" altLang="en-US" sz="2000" dirty="0"/>
              <a:t>貨物現在在哪裡？途徑哪裡？</a:t>
            </a:r>
            <a:endParaRPr lang="en-US" altLang="zh-TW" sz="2000" dirty="0"/>
          </a:p>
          <a:p>
            <a:r>
              <a:rPr lang="zh-TW" altLang="en-US" sz="2400" dirty="0"/>
              <a:t>協同設計、協同工程 </a:t>
            </a:r>
            <a:endParaRPr lang="en-US" altLang="zh-TW" sz="2400" dirty="0"/>
          </a:p>
          <a:p>
            <a:pPr lvl="1"/>
            <a:r>
              <a:rPr lang="en-US" altLang="zh-TW" sz="2000" dirty="0"/>
              <a:t>Collaborative design, collaborative engineering</a:t>
            </a:r>
          </a:p>
          <a:p>
            <a:pPr lvl="1"/>
            <a:r>
              <a:rPr lang="zh-TW" altLang="en-US" sz="2000" dirty="0"/>
              <a:t>把分階段循序的工作提早，進行協同合作</a:t>
            </a:r>
            <a:endParaRPr lang="en-US" altLang="zh-TW" sz="2000" dirty="0"/>
          </a:p>
          <a:p>
            <a:r>
              <a:rPr lang="zh-TW" altLang="en-US" sz="2400" dirty="0"/>
              <a:t>提早參與 </a:t>
            </a:r>
            <a:r>
              <a:rPr lang="en-US" altLang="zh-TW" sz="2400" dirty="0"/>
              <a:t>Early Involvement</a:t>
            </a:r>
          </a:p>
          <a:p>
            <a:pPr lvl="1"/>
            <a:r>
              <a:rPr lang="zh-TW" altLang="en-US" sz="2000" dirty="0"/>
              <a:t>和供應鍊伙伴的盡早針對新產品進行設計合作</a:t>
            </a:r>
            <a:endParaRPr lang="en-US" altLang="zh-TW" sz="2000" dirty="0"/>
          </a:p>
          <a:p>
            <a:r>
              <a:rPr lang="zh-TW" altLang="en-US" sz="2400" dirty="0"/>
              <a:t>規格導入 </a:t>
            </a:r>
            <a:r>
              <a:rPr lang="en-US" altLang="zh-TW" sz="2400" dirty="0"/>
              <a:t>Spec in</a:t>
            </a:r>
          </a:p>
          <a:p>
            <a:pPr lvl="1"/>
            <a:r>
              <a:rPr lang="zh-TW" altLang="en-US" sz="2000" dirty="0"/>
              <a:t>讓顧客產品中，部分組件的規格被綁死</a:t>
            </a:r>
            <a:endParaRPr lang="en-US" altLang="zh-TW" sz="2000" dirty="0"/>
          </a:p>
          <a:p>
            <a:r>
              <a:rPr lang="zh-TW" altLang="en-US" sz="2400" dirty="0"/>
              <a:t>協同商務</a:t>
            </a:r>
            <a:r>
              <a:rPr lang="zh-TW" altLang="en-US" sz="2000" dirty="0"/>
              <a:t> </a:t>
            </a:r>
            <a:r>
              <a:rPr lang="en-US" altLang="zh-TW" sz="2000" dirty="0"/>
              <a:t>collaborative commerce, c-Commerce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63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009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977489-E6A1-4901-9CDB-82D0BF947BC4}" type="slidenum">
              <a:rPr lang="en-US" altLang="zh-TW" sz="1400">
                <a:solidFill>
                  <a:srgbClr val="333399"/>
                </a:solidFill>
              </a:rPr>
              <a:pPr/>
              <a:t>64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3200"/>
              <a:t>Collaborative Commerce (c-Commerce)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000"/>
              <a:t>協同商務</a:t>
            </a:r>
            <a:r>
              <a:rPr lang="en-US" altLang="zh-TW" sz="300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600">
                <a:ea typeface="新細明體" panose="02020500000000000000" pitchFamily="18" charset="-120"/>
              </a:rPr>
              <a:t>The use of digital technologies that enable companies to collaboratively plan, design, develop, manage, and research products, services, and innovative EC applications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3000"/>
              <a:t>Collaboration hub (c-hub)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600">
                <a:ea typeface="新細明體" panose="02020500000000000000" pitchFamily="18" charset="-120"/>
              </a:rPr>
              <a:t>The central point of control for an e-market. A single c-hub, representing one e-market owner, can host multiple collaboration spaces (c-spaces) in which trading partners use c-enablers to exchange data with the c-hub</a:t>
            </a:r>
          </a:p>
          <a:p>
            <a:pPr eaLnBrk="1" hangingPunct="1">
              <a:lnSpc>
                <a:spcPct val="80000"/>
              </a:lnSpc>
            </a:pPr>
            <a:endParaRPr lang="en-US" altLang="zh-TW" sz="3000"/>
          </a:p>
        </p:txBody>
      </p:sp>
    </p:spTree>
    <p:extLst>
      <p:ext uri="{BB962C8B-B14F-4D97-AF65-F5344CB8AC3E}">
        <p14:creationId xmlns:p14="http://schemas.microsoft.com/office/powerpoint/2010/main" val="329738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3885D6C-1133-4315-8A73-680F19462DEB}" type="slidenum">
              <a:rPr lang="en-US" altLang="zh-TW" sz="1400">
                <a:solidFill>
                  <a:srgbClr val="333399"/>
                </a:solidFill>
              </a:rPr>
              <a:pPr/>
              <a:t>65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Collaborative Planning, Forecasting, and Replenishment (CPFR)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/>
              <a:t>	Project in which suppliers and retailers collaborate in their planning and demand forecasting to optimize flow of materials along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392027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81D196-8757-46F3-B4B1-6A61A94D71FB}" type="slidenum">
              <a:rPr lang="en-US" altLang="zh-TW" sz="1400">
                <a:solidFill>
                  <a:srgbClr val="333399"/>
                </a:solidFill>
              </a:rPr>
              <a:pPr/>
              <a:t>66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CPFR: </a:t>
            </a:r>
            <a:r>
              <a:rPr lang="zh-TW" altLang="en-US"/>
              <a:t>協同規劃、預測和供貨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334000" cy="5257800"/>
          </a:xfrm>
        </p:spPr>
        <p:txBody>
          <a:bodyPr/>
          <a:lstStyle/>
          <a:p>
            <a:pPr marL="342900" indent="-342900" eaLnBrk="1" hangingPunct="1"/>
            <a:r>
              <a:rPr lang="en-US" altLang="zh-TW"/>
              <a:t>1990</a:t>
            </a:r>
            <a:r>
              <a:rPr lang="zh-TW" altLang="en-US"/>
              <a:t>代初，</a:t>
            </a:r>
            <a:r>
              <a:rPr lang="en-US" altLang="zh-TW"/>
              <a:t> </a:t>
            </a:r>
            <a:r>
              <a:rPr lang="en-US" altLang="zh-TW" sz="2800"/>
              <a:t>Wal-Mart </a:t>
            </a:r>
            <a:r>
              <a:rPr lang="zh-TW" altLang="en-US" sz="2800"/>
              <a:t>和</a:t>
            </a:r>
            <a:r>
              <a:rPr lang="en-US" altLang="zh-TW" sz="2800"/>
              <a:t> Warner-Lambert</a:t>
            </a:r>
            <a:r>
              <a:rPr lang="en-US" altLang="zh-TW"/>
              <a:t> </a:t>
            </a:r>
            <a:r>
              <a:rPr lang="zh-TW" altLang="en-US"/>
              <a:t>開始新嘗試</a:t>
            </a:r>
            <a:endParaRPr lang="en-US" altLang="zh-TW"/>
          </a:p>
          <a:p>
            <a:pPr marL="342900" indent="-342900" eaLnBrk="1" hangingPunct="1"/>
            <a:r>
              <a:rPr lang="zh-TW" altLang="en-US"/>
              <a:t>根據此觀念</a:t>
            </a:r>
            <a:r>
              <a:rPr lang="en-US" altLang="zh-TW"/>
              <a:t> </a:t>
            </a:r>
            <a:r>
              <a:rPr lang="en-US" altLang="zh-TW" sz="2400"/>
              <a:t>VICS (Voluntary Interindustry Commerce Standards ) </a:t>
            </a:r>
            <a:r>
              <a:rPr lang="zh-TW" altLang="en-US" sz="2800"/>
              <a:t>發展</a:t>
            </a:r>
            <a:r>
              <a:rPr lang="en-US" altLang="zh-TW" sz="2800"/>
              <a:t>CPFR</a:t>
            </a:r>
            <a:r>
              <a:rPr lang="zh-TW" altLang="en-US" sz="2800"/>
              <a:t>模型</a:t>
            </a:r>
            <a:endParaRPr lang="en-US" altLang="zh-TW"/>
          </a:p>
          <a:p>
            <a:pPr marL="342900" indent="-342900" eaLnBrk="1" hangingPunct="1"/>
            <a:r>
              <a:rPr lang="zh-TW" altLang="en-US"/>
              <a:t>優點</a:t>
            </a:r>
            <a:endParaRPr lang="en-US" altLang="zh-TW"/>
          </a:p>
          <a:p>
            <a:pPr marL="742950" lvl="1" indent="-285750" eaLnBrk="1" hangingPunct="1"/>
            <a:r>
              <a:rPr lang="zh-TW" altLang="en-US">
                <a:ea typeface="新細明體" panose="02020500000000000000" pitchFamily="18" charset="-120"/>
              </a:rPr>
              <a:t>降低庫存</a:t>
            </a:r>
            <a:endParaRPr lang="en-US" altLang="zh-TW">
              <a:ea typeface="新細明體" panose="02020500000000000000" pitchFamily="18" charset="-120"/>
            </a:endParaRPr>
          </a:p>
          <a:p>
            <a:pPr marL="742950" lvl="1" indent="-285750" eaLnBrk="1" hangingPunct="1"/>
            <a:r>
              <a:rPr lang="zh-TW" altLang="en-US">
                <a:ea typeface="新細明體" panose="02020500000000000000" pitchFamily="18" charset="-120"/>
              </a:rPr>
              <a:t>降低缺貨</a:t>
            </a:r>
            <a:endParaRPr lang="en-US" altLang="zh-TW">
              <a:ea typeface="新細明體" panose="02020500000000000000" pitchFamily="18" charset="-120"/>
            </a:endParaRPr>
          </a:p>
          <a:p>
            <a:pPr marL="742950" lvl="1" indent="-285750" eaLnBrk="1" hangingPunct="1"/>
            <a:r>
              <a:rPr lang="zh-TW" altLang="en-US">
                <a:ea typeface="新細明體" panose="02020500000000000000" pitchFamily="18" charset="-120"/>
              </a:rPr>
              <a:t>增加營業額</a:t>
            </a:r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5486400" y="22431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Develop front-end agreement</a:t>
            </a:r>
          </a:p>
        </p:txBody>
      </p:sp>
      <p:sp>
        <p:nvSpPr>
          <p:cNvPr id="96263" name="Text Box 5"/>
          <p:cNvSpPr txBox="1">
            <a:spLocks noChangeArrowheads="1"/>
          </p:cNvSpPr>
          <p:nvPr/>
        </p:nvSpPr>
        <p:spPr bwMode="auto">
          <a:xfrm>
            <a:off x="5486400" y="27765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joint business plan</a:t>
            </a:r>
          </a:p>
        </p:txBody>
      </p:sp>
      <p:sp>
        <p:nvSpPr>
          <p:cNvPr id="96264" name="Text Box 6"/>
          <p:cNvSpPr txBox="1">
            <a:spLocks noChangeArrowheads="1"/>
          </p:cNvSpPr>
          <p:nvPr/>
        </p:nvSpPr>
        <p:spPr bwMode="auto">
          <a:xfrm>
            <a:off x="5486400" y="33099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sales forecast</a:t>
            </a:r>
          </a:p>
        </p:txBody>
      </p:sp>
      <p:sp>
        <p:nvSpPr>
          <p:cNvPr id="96265" name="Text Box 7"/>
          <p:cNvSpPr txBox="1">
            <a:spLocks noChangeArrowheads="1"/>
          </p:cNvSpPr>
          <p:nvPr/>
        </p:nvSpPr>
        <p:spPr bwMode="auto">
          <a:xfrm>
            <a:off x="5486400" y="38560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96266" name="Text Box 8"/>
          <p:cNvSpPr txBox="1">
            <a:spLocks noChangeArrowheads="1"/>
          </p:cNvSpPr>
          <p:nvPr/>
        </p:nvSpPr>
        <p:spPr bwMode="auto">
          <a:xfrm>
            <a:off x="5486400" y="44084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order forecast</a:t>
            </a:r>
          </a:p>
        </p:txBody>
      </p:sp>
      <p:sp>
        <p:nvSpPr>
          <p:cNvPr id="96267" name="Text Box 9"/>
          <p:cNvSpPr txBox="1">
            <a:spLocks noChangeArrowheads="1"/>
          </p:cNvSpPr>
          <p:nvPr/>
        </p:nvSpPr>
        <p:spPr bwMode="auto">
          <a:xfrm>
            <a:off x="5486400" y="49418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96268" name="Text Box 10"/>
          <p:cNvSpPr txBox="1">
            <a:spLocks noChangeArrowheads="1"/>
          </p:cNvSpPr>
          <p:nvPr/>
        </p:nvSpPr>
        <p:spPr bwMode="auto">
          <a:xfrm>
            <a:off x="5486400" y="54752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Order generation</a:t>
            </a:r>
          </a:p>
        </p:txBody>
      </p:sp>
      <p:sp>
        <p:nvSpPr>
          <p:cNvPr id="96269" name="Rectangle 11"/>
          <p:cNvSpPr>
            <a:spLocks noChangeArrowheads="1"/>
          </p:cNvSpPr>
          <p:nvPr/>
        </p:nvSpPr>
        <p:spPr bwMode="auto">
          <a:xfrm>
            <a:off x="708025" y="2232025"/>
            <a:ext cx="43973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73075" indent="-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</a:pPr>
            <a:endParaRPr lang="zh-TW" altLang="en-US" sz="320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96270" name="AutoShape 12"/>
          <p:cNvCxnSpPr>
            <a:cxnSpLocks noChangeShapeType="1"/>
            <a:stCxn id="96262" idx="2"/>
            <a:endCxn id="96263" idx="0"/>
          </p:cNvCxnSpPr>
          <p:nvPr/>
        </p:nvCxnSpPr>
        <p:spPr bwMode="auto">
          <a:xfrm>
            <a:off x="6896100" y="25765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71" name="AutoShape 13"/>
          <p:cNvCxnSpPr>
            <a:cxnSpLocks noChangeShapeType="1"/>
            <a:stCxn id="96263" idx="2"/>
            <a:endCxn id="96264" idx="0"/>
          </p:cNvCxnSpPr>
          <p:nvPr/>
        </p:nvCxnSpPr>
        <p:spPr bwMode="auto">
          <a:xfrm>
            <a:off x="6896100" y="31099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72" name="AutoShape 14"/>
          <p:cNvCxnSpPr>
            <a:cxnSpLocks noChangeShapeType="1"/>
            <a:stCxn id="96264" idx="2"/>
            <a:endCxn id="96265" idx="0"/>
          </p:cNvCxnSpPr>
          <p:nvPr/>
        </p:nvCxnSpPr>
        <p:spPr bwMode="auto">
          <a:xfrm>
            <a:off x="6896100" y="3643313"/>
            <a:ext cx="0" cy="212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73" name="AutoShape 15"/>
          <p:cNvCxnSpPr>
            <a:cxnSpLocks noChangeShapeType="1"/>
            <a:stCxn id="96265" idx="2"/>
            <a:endCxn id="96266" idx="0"/>
          </p:cNvCxnSpPr>
          <p:nvPr/>
        </p:nvCxnSpPr>
        <p:spPr bwMode="auto">
          <a:xfrm>
            <a:off x="6896100" y="4189413"/>
            <a:ext cx="0" cy="2190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74" name="AutoShape 16"/>
          <p:cNvCxnSpPr>
            <a:cxnSpLocks noChangeShapeType="1"/>
            <a:stCxn id="96266" idx="2"/>
            <a:endCxn id="96267" idx="0"/>
          </p:cNvCxnSpPr>
          <p:nvPr/>
        </p:nvCxnSpPr>
        <p:spPr bwMode="auto">
          <a:xfrm>
            <a:off x="6896100" y="47418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275" name="AutoShape 17"/>
          <p:cNvCxnSpPr>
            <a:cxnSpLocks noChangeShapeType="1"/>
            <a:stCxn id="96267" idx="2"/>
            <a:endCxn id="96268" idx="0"/>
          </p:cNvCxnSpPr>
          <p:nvPr/>
        </p:nvCxnSpPr>
        <p:spPr bwMode="auto">
          <a:xfrm>
            <a:off x="6896100" y="52752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6276" name="Text Box 18"/>
          <p:cNvSpPr txBox="1">
            <a:spLocks noChangeArrowheads="1"/>
          </p:cNvSpPr>
          <p:nvPr/>
        </p:nvSpPr>
        <p:spPr bwMode="auto">
          <a:xfrm>
            <a:off x="1066800" y="6430963"/>
            <a:ext cx="1752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200" i="1">
                <a:solidFill>
                  <a:srgbClr val="000000"/>
                </a:solidFill>
                <a:latin typeface="Arial" panose="020B0604020202020204" pitchFamily="34" charset="0"/>
              </a:rPr>
              <a:t>Source: www.cpfr.org</a:t>
            </a:r>
            <a:endParaRPr kumimoji="0"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EB2E6F-B6BB-42D8-8530-79A79A43017F}" type="slidenum">
              <a:rPr lang="en-US" altLang="zh-TW" sz="1400">
                <a:solidFill>
                  <a:srgbClr val="333399"/>
                </a:solidFill>
              </a:rPr>
              <a:pPr/>
              <a:t>67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What is CPFR®?</a:t>
            </a:r>
            <a:endParaRPr lang="en-US" altLang="zh-TW" sz="3600"/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/>
              <a:t>A business practice that combines the intelligence of</a:t>
            </a:r>
            <a:br>
              <a:rPr lang="en-US" altLang="zh-TW" sz="2400"/>
            </a:br>
            <a:r>
              <a:rPr lang="en-US" altLang="zh-TW" sz="2400"/>
              <a:t>multiple trading partners in the planning and fulfillment</a:t>
            </a:r>
            <a:br>
              <a:rPr lang="en-US" altLang="zh-TW" sz="2400"/>
            </a:br>
            <a:r>
              <a:rPr lang="en-US" altLang="zh-TW" sz="2400"/>
              <a:t>of customer demand.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CPFR® links sales and Marketing best practices, such as category management, to supply chain planning and execution processes to increase availability while reducing inventory, transportation and logistics costs.</a:t>
            </a:r>
            <a:br>
              <a:rPr lang="en-US" altLang="zh-TW" sz="2400"/>
            </a:br>
            <a:endParaRPr lang="en-US" altLang="zh-TW" sz="2400"/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1. Collaborative Planning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2. Collaborative Forecasting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/>
              <a:t>3. Collaborative Replenishment</a:t>
            </a:r>
          </a:p>
        </p:txBody>
      </p:sp>
    </p:spTree>
    <p:extLst>
      <p:ext uri="{BB962C8B-B14F-4D97-AF65-F5344CB8AC3E}">
        <p14:creationId xmlns:p14="http://schemas.microsoft.com/office/powerpoint/2010/main" val="1393587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035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5902E9-D9D8-4A12-B030-8A3E0344AD32}" type="slidenum">
              <a:rPr lang="en-US" altLang="zh-TW" sz="1400">
                <a:solidFill>
                  <a:srgbClr val="333399"/>
                </a:solidFill>
              </a:rPr>
              <a:pPr/>
              <a:t>68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0357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66BC6429-DA22-4112-BCCB-DC0772309978}" type="slidenum">
              <a:rPr lang="en-US" altLang="zh-TW" sz="1400">
                <a:solidFill>
                  <a:srgbClr val="333399"/>
                </a:solidFill>
              </a:rPr>
              <a:pPr algn="r" eaLnBrk="1" hangingPunct="1"/>
              <a:t>68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003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1" name="Text Box 5"/>
          <p:cNvSpPr txBox="1">
            <a:spLocks noChangeArrowheads="1"/>
          </p:cNvSpPr>
          <p:nvPr/>
        </p:nvSpPr>
        <p:spPr bwMode="auto">
          <a:xfrm>
            <a:off x="3348038" y="5518150"/>
            <a:ext cx="2160587" cy="32702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9. Order Generation</a:t>
            </a:r>
          </a:p>
        </p:txBody>
      </p:sp>
      <p:sp>
        <p:nvSpPr>
          <p:cNvPr id="100362" name="Text Box 6"/>
          <p:cNvSpPr txBox="1">
            <a:spLocks noChangeArrowheads="1"/>
          </p:cNvSpPr>
          <p:nvPr/>
        </p:nvSpPr>
        <p:spPr bwMode="auto">
          <a:xfrm>
            <a:off x="3355975" y="6164263"/>
            <a:ext cx="2152650" cy="327025"/>
          </a:xfrm>
          <a:prstGeom prst="rect">
            <a:avLst/>
          </a:prstGeom>
          <a:solidFill>
            <a:srgbClr val="FF99FF">
              <a:alpha val="5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/>
              <a:t>交貨執行</a:t>
            </a:r>
          </a:p>
        </p:txBody>
      </p:sp>
      <p:sp>
        <p:nvSpPr>
          <p:cNvPr id="100363" name="Text Box 7"/>
          <p:cNvSpPr txBox="1">
            <a:spLocks noChangeArrowheads="1"/>
          </p:cNvSpPr>
          <p:nvPr/>
        </p:nvSpPr>
        <p:spPr bwMode="auto">
          <a:xfrm>
            <a:off x="3355975" y="1844675"/>
            <a:ext cx="2152650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3. Create Sales Forecast</a:t>
            </a:r>
          </a:p>
        </p:txBody>
      </p:sp>
      <p:sp>
        <p:nvSpPr>
          <p:cNvPr id="100364" name="Text Box 8"/>
          <p:cNvSpPr txBox="1">
            <a:spLocks noChangeArrowheads="1"/>
          </p:cNvSpPr>
          <p:nvPr/>
        </p:nvSpPr>
        <p:spPr bwMode="auto">
          <a:xfrm>
            <a:off x="3348038" y="2381250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4. Identify SF exception</a:t>
            </a:r>
          </a:p>
        </p:txBody>
      </p:sp>
      <p:sp>
        <p:nvSpPr>
          <p:cNvPr id="100365" name="Text Box 9"/>
          <p:cNvSpPr txBox="1">
            <a:spLocks noChangeArrowheads="1"/>
          </p:cNvSpPr>
          <p:nvPr/>
        </p:nvSpPr>
        <p:spPr bwMode="auto">
          <a:xfrm>
            <a:off x="3348038" y="2924175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5. solve SF exception</a:t>
            </a:r>
          </a:p>
        </p:txBody>
      </p:sp>
      <p:sp>
        <p:nvSpPr>
          <p:cNvPr id="100366" name="Text Box 10"/>
          <p:cNvSpPr txBox="1">
            <a:spLocks noChangeArrowheads="1"/>
          </p:cNvSpPr>
          <p:nvPr/>
        </p:nvSpPr>
        <p:spPr bwMode="auto">
          <a:xfrm>
            <a:off x="3355975" y="3462338"/>
            <a:ext cx="2152650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6. Create order Forecast</a:t>
            </a:r>
          </a:p>
        </p:txBody>
      </p:sp>
      <p:sp>
        <p:nvSpPr>
          <p:cNvPr id="100367" name="Text Box 11"/>
          <p:cNvSpPr txBox="1">
            <a:spLocks noChangeArrowheads="1"/>
          </p:cNvSpPr>
          <p:nvPr/>
        </p:nvSpPr>
        <p:spPr bwMode="auto">
          <a:xfrm>
            <a:off x="3348038" y="4433888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</p:spPr>
        <p:txBody>
          <a:bodyPr lIns="72000" tIns="36000" rIns="72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7. Identify OF exception</a:t>
            </a:r>
          </a:p>
        </p:txBody>
      </p:sp>
      <p:sp>
        <p:nvSpPr>
          <p:cNvPr id="100368" name="Text Box 12"/>
          <p:cNvSpPr txBox="1">
            <a:spLocks noChangeArrowheads="1"/>
          </p:cNvSpPr>
          <p:nvPr/>
        </p:nvSpPr>
        <p:spPr bwMode="auto">
          <a:xfrm>
            <a:off x="3348038" y="4976813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8. solve OF exception</a:t>
            </a:r>
          </a:p>
        </p:txBody>
      </p:sp>
      <p:sp>
        <p:nvSpPr>
          <p:cNvPr id="100369" name="Text Box 13"/>
          <p:cNvSpPr txBox="1">
            <a:spLocks noChangeArrowheads="1"/>
          </p:cNvSpPr>
          <p:nvPr/>
        </p:nvSpPr>
        <p:spPr bwMode="auto">
          <a:xfrm>
            <a:off x="3348038" y="763588"/>
            <a:ext cx="2160587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lIns="54000" tIns="36000" rIns="54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1. Frond-End Agreement</a:t>
            </a:r>
          </a:p>
        </p:txBody>
      </p:sp>
      <p:sp>
        <p:nvSpPr>
          <p:cNvPr id="100370" name="Text Box 14"/>
          <p:cNvSpPr txBox="1">
            <a:spLocks noChangeArrowheads="1"/>
          </p:cNvSpPr>
          <p:nvPr/>
        </p:nvSpPr>
        <p:spPr bwMode="auto">
          <a:xfrm>
            <a:off x="3355975" y="1300163"/>
            <a:ext cx="2152650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2. Joint-Business Plan</a:t>
            </a:r>
          </a:p>
        </p:txBody>
      </p:sp>
      <p:sp>
        <p:nvSpPr>
          <p:cNvPr id="100371" name="AutoShape 15"/>
          <p:cNvSpPr>
            <a:spLocks noChangeArrowheads="1"/>
          </p:cNvSpPr>
          <p:nvPr/>
        </p:nvSpPr>
        <p:spPr bwMode="auto">
          <a:xfrm>
            <a:off x="827088" y="1304925"/>
            <a:ext cx="1728787" cy="322263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賣方商業發展活動</a:t>
            </a:r>
          </a:p>
        </p:txBody>
      </p:sp>
      <p:sp>
        <p:nvSpPr>
          <p:cNvPr id="100372" name="AutoShape 16"/>
          <p:cNvSpPr>
            <a:spLocks noChangeArrowheads="1"/>
          </p:cNvSpPr>
          <p:nvPr/>
        </p:nvSpPr>
        <p:spPr bwMode="auto">
          <a:xfrm>
            <a:off x="6516688" y="1304925"/>
            <a:ext cx="1728787" cy="322263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買方商業發展活動</a:t>
            </a:r>
          </a:p>
        </p:txBody>
      </p:sp>
      <p:cxnSp>
        <p:nvCxnSpPr>
          <p:cNvPr id="100373" name="AutoShape 17"/>
          <p:cNvCxnSpPr>
            <a:cxnSpLocks noChangeShapeType="1"/>
            <a:stCxn id="100369" idx="2"/>
            <a:endCxn id="100370" idx="0"/>
          </p:cNvCxnSpPr>
          <p:nvPr/>
        </p:nvCxnSpPr>
        <p:spPr bwMode="auto">
          <a:xfrm>
            <a:off x="4429125" y="1090613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4" name="AutoShape 18"/>
          <p:cNvCxnSpPr>
            <a:cxnSpLocks noChangeShapeType="1"/>
            <a:stCxn id="100370" idx="2"/>
            <a:endCxn id="100363" idx="0"/>
          </p:cNvCxnSpPr>
          <p:nvPr/>
        </p:nvCxnSpPr>
        <p:spPr bwMode="auto">
          <a:xfrm>
            <a:off x="4432300" y="1627188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5" name="AutoShape 19"/>
          <p:cNvCxnSpPr>
            <a:cxnSpLocks noChangeShapeType="1"/>
            <a:stCxn id="100363" idx="2"/>
            <a:endCxn id="100364" idx="0"/>
          </p:cNvCxnSpPr>
          <p:nvPr/>
        </p:nvCxnSpPr>
        <p:spPr bwMode="auto">
          <a:xfrm flipH="1">
            <a:off x="4429125" y="2171700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6" name="AutoShape 20"/>
          <p:cNvCxnSpPr>
            <a:cxnSpLocks noChangeShapeType="1"/>
            <a:stCxn id="100364" idx="2"/>
            <a:endCxn id="100365" idx="0"/>
          </p:cNvCxnSpPr>
          <p:nvPr/>
        </p:nvCxnSpPr>
        <p:spPr bwMode="auto">
          <a:xfrm>
            <a:off x="4429125" y="2708275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7" name="AutoShape 21"/>
          <p:cNvCxnSpPr>
            <a:cxnSpLocks noChangeShapeType="1"/>
            <a:stCxn id="100365" idx="2"/>
            <a:endCxn id="100366" idx="0"/>
          </p:cNvCxnSpPr>
          <p:nvPr/>
        </p:nvCxnSpPr>
        <p:spPr bwMode="auto">
          <a:xfrm>
            <a:off x="4429125" y="3251200"/>
            <a:ext cx="3175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8" name="AutoShape 22"/>
          <p:cNvCxnSpPr>
            <a:cxnSpLocks noChangeShapeType="1"/>
            <a:stCxn id="100366" idx="2"/>
            <a:endCxn id="100389" idx="0"/>
          </p:cNvCxnSpPr>
          <p:nvPr/>
        </p:nvCxnSpPr>
        <p:spPr bwMode="auto">
          <a:xfrm flipH="1">
            <a:off x="4427538" y="3789363"/>
            <a:ext cx="4762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9" name="AutoShape 23"/>
          <p:cNvCxnSpPr>
            <a:cxnSpLocks noChangeShapeType="1"/>
            <a:stCxn id="100367" idx="2"/>
            <a:endCxn id="100368" idx="0"/>
          </p:cNvCxnSpPr>
          <p:nvPr/>
        </p:nvCxnSpPr>
        <p:spPr bwMode="auto">
          <a:xfrm>
            <a:off x="4429125" y="47609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80" name="AutoShape 24"/>
          <p:cNvCxnSpPr>
            <a:cxnSpLocks noChangeShapeType="1"/>
            <a:stCxn id="100368" idx="2"/>
            <a:endCxn id="100361" idx="0"/>
          </p:cNvCxnSpPr>
          <p:nvPr/>
        </p:nvCxnSpPr>
        <p:spPr bwMode="auto">
          <a:xfrm>
            <a:off x="4429125" y="5303838"/>
            <a:ext cx="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81" name="AutoShape 25"/>
          <p:cNvCxnSpPr>
            <a:cxnSpLocks noChangeShapeType="1"/>
            <a:stCxn id="100371" idx="3"/>
            <a:endCxn id="100370" idx="1"/>
          </p:cNvCxnSpPr>
          <p:nvPr/>
        </p:nvCxnSpPr>
        <p:spPr bwMode="auto">
          <a:xfrm flipV="1">
            <a:off x="2555875" y="1463675"/>
            <a:ext cx="8001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82" name="AutoShape 26"/>
          <p:cNvCxnSpPr>
            <a:cxnSpLocks noChangeShapeType="1"/>
            <a:stCxn id="100372" idx="1"/>
            <a:endCxn id="100370" idx="3"/>
          </p:cNvCxnSpPr>
          <p:nvPr/>
        </p:nvCxnSpPr>
        <p:spPr bwMode="auto">
          <a:xfrm flipH="1" flipV="1">
            <a:off x="5508625" y="1463675"/>
            <a:ext cx="100806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83" name="AutoShape 27"/>
          <p:cNvCxnSpPr>
            <a:cxnSpLocks noChangeShapeType="1"/>
            <a:stCxn id="100365" idx="3"/>
            <a:endCxn id="100363" idx="3"/>
          </p:cNvCxnSpPr>
          <p:nvPr/>
        </p:nvCxnSpPr>
        <p:spPr bwMode="auto">
          <a:xfrm flipV="1">
            <a:off x="5508625" y="2008188"/>
            <a:ext cx="1588" cy="10795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84" name="AutoShape 28"/>
          <p:cNvCxnSpPr>
            <a:cxnSpLocks noChangeShapeType="1"/>
            <a:stCxn id="100363" idx="1"/>
            <a:endCxn id="100366" idx="1"/>
          </p:cNvCxnSpPr>
          <p:nvPr/>
        </p:nvCxnSpPr>
        <p:spPr bwMode="auto">
          <a:xfrm rot="10800000" flipH="1" flipV="1">
            <a:off x="3355975" y="2008188"/>
            <a:ext cx="1588" cy="161766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385" name="AutoShape 29"/>
          <p:cNvSpPr>
            <a:spLocks noChangeArrowheads="1"/>
          </p:cNvSpPr>
          <p:nvPr/>
        </p:nvSpPr>
        <p:spPr bwMode="auto">
          <a:xfrm>
            <a:off x="1908175" y="278130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00386" name="AutoShape 30"/>
          <p:cNvCxnSpPr>
            <a:cxnSpLocks noChangeShapeType="1"/>
            <a:stCxn id="100385" idx="3"/>
            <a:endCxn id="100365" idx="1"/>
          </p:cNvCxnSpPr>
          <p:nvPr/>
        </p:nvCxnSpPr>
        <p:spPr bwMode="auto">
          <a:xfrm>
            <a:off x="2916238" y="3074988"/>
            <a:ext cx="4318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387" name="AutoShape 31"/>
          <p:cNvSpPr>
            <a:spLocks noChangeArrowheads="1"/>
          </p:cNvSpPr>
          <p:nvPr/>
        </p:nvSpPr>
        <p:spPr bwMode="auto">
          <a:xfrm>
            <a:off x="6084888" y="2798763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00388" name="AutoShape 32"/>
          <p:cNvCxnSpPr>
            <a:cxnSpLocks noChangeShapeType="1"/>
            <a:stCxn id="100387" idx="1"/>
            <a:endCxn id="100365" idx="3"/>
          </p:cNvCxnSpPr>
          <p:nvPr/>
        </p:nvCxnSpPr>
        <p:spPr bwMode="auto">
          <a:xfrm flipH="1" flipV="1">
            <a:off x="5508625" y="3087688"/>
            <a:ext cx="576263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389" name="AutoShape 33"/>
          <p:cNvSpPr>
            <a:spLocks noChangeArrowheads="1"/>
          </p:cNvSpPr>
          <p:nvPr/>
        </p:nvSpPr>
        <p:spPr bwMode="auto">
          <a:xfrm>
            <a:off x="4211638" y="3933825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00390" name="AutoShape 34"/>
          <p:cNvCxnSpPr>
            <a:cxnSpLocks noChangeShapeType="1"/>
            <a:stCxn id="100389" idx="1"/>
            <a:endCxn id="100436" idx="3"/>
          </p:cNvCxnSpPr>
          <p:nvPr/>
        </p:nvCxnSpPr>
        <p:spPr bwMode="auto">
          <a:xfrm rot="10800000" flipV="1">
            <a:off x="2484438" y="4041775"/>
            <a:ext cx="17272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91" name="AutoShape 35"/>
          <p:cNvCxnSpPr>
            <a:cxnSpLocks noChangeShapeType="1"/>
            <a:stCxn id="100389" idx="2"/>
            <a:endCxn id="100361" idx="1"/>
          </p:cNvCxnSpPr>
          <p:nvPr/>
        </p:nvCxnSpPr>
        <p:spPr bwMode="auto">
          <a:xfrm rot="5400000">
            <a:off x="3121819" y="4375944"/>
            <a:ext cx="1531938" cy="1079500"/>
          </a:xfrm>
          <a:prstGeom prst="bentConnector4">
            <a:avLst>
              <a:gd name="adj1" fmla="val 9426"/>
              <a:gd name="adj2" fmla="val 12117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392" name="Text Box 36"/>
          <p:cNvSpPr txBox="1">
            <a:spLocks noChangeArrowheads="1"/>
          </p:cNvSpPr>
          <p:nvPr/>
        </p:nvSpPr>
        <p:spPr bwMode="auto">
          <a:xfrm>
            <a:off x="2700338" y="3789363"/>
            <a:ext cx="935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訂單預測</a:t>
            </a:r>
          </a:p>
        </p:txBody>
      </p:sp>
      <p:sp>
        <p:nvSpPr>
          <p:cNvPr id="100393" name="Text Box 37"/>
          <p:cNvSpPr txBox="1">
            <a:spLocks noChangeArrowheads="1"/>
          </p:cNvSpPr>
          <p:nvPr/>
        </p:nvSpPr>
        <p:spPr bwMode="auto">
          <a:xfrm>
            <a:off x="3635375" y="4065588"/>
            <a:ext cx="935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凍結預測</a:t>
            </a:r>
          </a:p>
        </p:txBody>
      </p:sp>
      <p:sp>
        <p:nvSpPr>
          <p:cNvPr id="100394" name="AutoShape 38"/>
          <p:cNvSpPr>
            <a:spLocks noChangeArrowheads="1"/>
          </p:cNvSpPr>
          <p:nvPr/>
        </p:nvSpPr>
        <p:spPr bwMode="auto">
          <a:xfrm>
            <a:off x="1258888" y="6089650"/>
            <a:ext cx="10096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訂單履行</a:t>
            </a:r>
            <a:r>
              <a:rPr lang="en-US" altLang="zh-TW" sz="1400"/>
              <a:t> / </a:t>
            </a:r>
            <a:r>
              <a:rPr lang="zh-TW" altLang="en-US" sz="1400"/>
              <a:t>運送執行</a:t>
            </a:r>
          </a:p>
        </p:txBody>
      </p:sp>
      <p:sp>
        <p:nvSpPr>
          <p:cNvPr id="100395" name="AutoShape 39"/>
          <p:cNvSpPr>
            <a:spLocks noChangeArrowheads="1"/>
          </p:cNvSpPr>
          <p:nvPr/>
        </p:nvSpPr>
        <p:spPr bwMode="auto">
          <a:xfrm>
            <a:off x="1258888" y="5583238"/>
            <a:ext cx="1009650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生產產品</a:t>
            </a:r>
          </a:p>
        </p:txBody>
      </p:sp>
      <p:sp>
        <p:nvSpPr>
          <p:cNvPr id="100396" name="Line 40"/>
          <p:cNvSpPr>
            <a:spLocks noChangeShapeType="1"/>
          </p:cNvSpPr>
          <p:nvPr/>
        </p:nvSpPr>
        <p:spPr bwMode="auto">
          <a:xfrm flipH="1">
            <a:off x="2339975" y="63801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cxnSp>
        <p:nvCxnSpPr>
          <p:cNvPr id="100397" name="AutoShape 41"/>
          <p:cNvCxnSpPr>
            <a:cxnSpLocks noChangeShapeType="1"/>
            <a:stCxn id="100395" idx="2"/>
            <a:endCxn id="100394" idx="0"/>
          </p:cNvCxnSpPr>
          <p:nvPr/>
        </p:nvCxnSpPr>
        <p:spPr bwMode="auto">
          <a:xfrm>
            <a:off x="1763713" y="5878513"/>
            <a:ext cx="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0398" name="Group 42"/>
          <p:cNvGrpSpPr>
            <a:grpSpLocks/>
          </p:cNvGrpSpPr>
          <p:nvPr/>
        </p:nvGrpSpPr>
        <p:grpSpPr bwMode="auto">
          <a:xfrm>
            <a:off x="4643438" y="4005263"/>
            <a:ext cx="433387" cy="360362"/>
            <a:chOff x="2925" y="2523"/>
            <a:chExt cx="273" cy="227"/>
          </a:xfrm>
        </p:grpSpPr>
        <p:sp>
          <p:nvSpPr>
            <p:cNvPr id="100470" name="Line 43"/>
            <p:cNvSpPr>
              <a:spLocks noChangeShapeType="1"/>
            </p:cNvSpPr>
            <p:nvPr/>
          </p:nvSpPr>
          <p:spPr bwMode="auto">
            <a:xfrm>
              <a:off x="2925" y="2523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71" name="Line 44"/>
            <p:cNvSpPr>
              <a:spLocks noChangeShapeType="1"/>
            </p:cNvSpPr>
            <p:nvPr/>
          </p:nvSpPr>
          <p:spPr bwMode="auto">
            <a:xfrm>
              <a:off x="3198" y="252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0399" name="Text Box 45"/>
          <p:cNvSpPr txBox="1">
            <a:spLocks noChangeArrowheads="1"/>
          </p:cNvSpPr>
          <p:nvPr/>
        </p:nvSpPr>
        <p:spPr bwMode="auto">
          <a:xfrm>
            <a:off x="4500563" y="4713288"/>
            <a:ext cx="935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00400" name="Text Box 46"/>
          <p:cNvSpPr txBox="1">
            <a:spLocks noChangeArrowheads="1"/>
          </p:cNvSpPr>
          <p:nvPr/>
        </p:nvSpPr>
        <p:spPr bwMode="auto">
          <a:xfrm>
            <a:off x="4500563" y="2636838"/>
            <a:ext cx="935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00401" name="Line 47"/>
          <p:cNvSpPr>
            <a:spLocks noChangeShapeType="1"/>
          </p:cNvSpPr>
          <p:nvPr/>
        </p:nvSpPr>
        <p:spPr bwMode="auto">
          <a:xfrm flipH="1">
            <a:off x="2339975" y="5732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00402" name="AutoShape 48"/>
          <p:cNvSpPr>
            <a:spLocks noChangeArrowheads="1"/>
          </p:cNvSpPr>
          <p:nvPr/>
        </p:nvSpPr>
        <p:spPr bwMode="auto">
          <a:xfrm>
            <a:off x="5795963" y="5518150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00403" name="AutoShape 49"/>
          <p:cNvCxnSpPr>
            <a:cxnSpLocks noChangeShapeType="1"/>
            <a:stCxn id="100402" idx="0"/>
            <a:endCxn id="100366" idx="3"/>
          </p:cNvCxnSpPr>
          <p:nvPr/>
        </p:nvCxnSpPr>
        <p:spPr bwMode="auto">
          <a:xfrm rot="5400000" flipH="1">
            <a:off x="4814094" y="4320381"/>
            <a:ext cx="1892300" cy="503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04" name="Line 50"/>
          <p:cNvSpPr>
            <a:spLocks noChangeShapeType="1"/>
          </p:cNvSpPr>
          <p:nvPr/>
        </p:nvSpPr>
        <p:spPr bwMode="auto">
          <a:xfrm flipH="1" flipV="1">
            <a:off x="5508625" y="5662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00405" name="AutoShape 51"/>
          <p:cNvSpPr>
            <a:spLocks noChangeArrowheads="1"/>
          </p:cNvSpPr>
          <p:nvPr/>
        </p:nvSpPr>
        <p:spPr bwMode="auto">
          <a:xfrm>
            <a:off x="7092950" y="5230813"/>
            <a:ext cx="719138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</a:t>
            </a:r>
          </a:p>
        </p:txBody>
      </p:sp>
      <p:sp>
        <p:nvSpPr>
          <p:cNvPr id="100406" name="AutoShape 52"/>
          <p:cNvSpPr>
            <a:spLocks noChangeArrowheads="1"/>
          </p:cNvSpPr>
          <p:nvPr/>
        </p:nvSpPr>
        <p:spPr bwMode="auto">
          <a:xfrm>
            <a:off x="6804025" y="6015038"/>
            <a:ext cx="1295400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買方驗收進貨</a:t>
            </a:r>
          </a:p>
        </p:txBody>
      </p:sp>
      <p:sp>
        <p:nvSpPr>
          <p:cNvPr id="100407" name="Oval 53"/>
          <p:cNvSpPr>
            <a:spLocks noChangeArrowheads="1"/>
          </p:cNvSpPr>
          <p:nvPr/>
        </p:nvSpPr>
        <p:spPr bwMode="auto">
          <a:xfrm>
            <a:off x="7092950" y="4149725"/>
            <a:ext cx="719138" cy="647700"/>
          </a:xfrm>
          <a:prstGeom prst="ellipse">
            <a:avLst/>
          </a:prstGeom>
          <a:solidFill>
            <a:srgbClr val="FFFFC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lIns="90000" tIns="46800" rIns="90000" bIns="0" anchor="ctr"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消費者</a:t>
            </a:r>
          </a:p>
        </p:txBody>
      </p:sp>
      <p:cxnSp>
        <p:nvCxnSpPr>
          <p:cNvPr id="100408" name="AutoShape 54"/>
          <p:cNvCxnSpPr>
            <a:cxnSpLocks noChangeShapeType="1"/>
            <a:stCxn id="100394" idx="2"/>
            <a:endCxn id="100406" idx="2"/>
          </p:cNvCxnSpPr>
          <p:nvPr/>
        </p:nvCxnSpPr>
        <p:spPr bwMode="auto">
          <a:xfrm rot="5400000" flipH="1" flipV="1">
            <a:off x="4464050" y="3609976"/>
            <a:ext cx="287337" cy="5688012"/>
          </a:xfrm>
          <a:prstGeom prst="bentConnector3">
            <a:avLst>
              <a:gd name="adj1" fmla="val -45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09" name="AutoShape 55"/>
          <p:cNvCxnSpPr>
            <a:cxnSpLocks noChangeShapeType="1"/>
            <a:stCxn id="100406" idx="0"/>
            <a:endCxn id="100405" idx="2"/>
          </p:cNvCxnSpPr>
          <p:nvPr/>
        </p:nvCxnSpPr>
        <p:spPr bwMode="auto">
          <a:xfrm flipV="1">
            <a:off x="7451725" y="5526088"/>
            <a:ext cx="1588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10" name="AutoShape 56"/>
          <p:cNvCxnSpPr>
            <a:cxnSpLocks noChangeShapeType="1"/>
            <a:stCxn id="100405" idx="0"/>
            <a:endCxn id="100407" idx="4"/>
          </p:cNvCxnSpPr>
          <p:nvPr/>
        </p:nvCxnSpPr>
        <p:spPr bwMode="auto">
          <a:xfrm flipV="1">
            <a:off x="7453313" y="4797425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11" name="AutoShape 57"/>
          <p:cNvCxnSpPr>
            <a:cxnSpLocks noChangeShapeType="1"/>
            <a:stCxn id="100407" idx="0"/>
          </p:cNvCxnSpPr>
          <p:nvPr/>
        </p:nvCxnSpPr>
        <p:spPr bwMode="auto">
          <a:xfrm rot="5400000" flipH="1">
            <a:off x="6175375" y="2871788"/>
            <a:ext cx="663575" cy="1892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12" name="AutoShape 58"/>
          <p:cNvCxnSpPr>
            <a:cxnSpLocks noChangeShapeType="1"/>
            <a:stCxn id="100407" idx="0"/>
          </p:cNvCxnSpPr>
          <p:nvPr/>
        </p:nvCxnSpPr>
        <p:spPr bwMode="auto">
          <a:xfrm rot="5400000" flipH="1">
            <a:off x="5364957" y="2061369"/>
            <a:ext cx="2293937" cy="1882775"/>
          </a:xfrm>
          <a:prstGeom prst="bentConnector3">
            <a:avLst>
              <a:gd name="adj1" fmla="val 9833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13" name="Text Box 59"/>
          <p:cNvSpPr txBox="1">
            <a:spLocks noChangeArrowheads="1"/>
          </p:cNvSpPr>
          <p:nvPr/>
        </p:nvSpPr>
        <p:spPr bwMode="auto">
          <a:xfrm>
            <a:off x="7092950" y="3862388"/>
            <a:ext cx="792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/>
              <a:t>POS</a:t>
            </a:r>
            <a:r>
              <a:rPr lang="zh-TW" altLang="en-US" sz="1200"/>
              <a:t>資料</a:t>
            </a:r>
          </a:p>
        </p:txBody>
      </p:sp>
      <p:grpSp>
        <p:nvGrpSpPr>
          <p:cNvPr id="100414" name="Group 60"/>
          <p:cNvGrpSpPr>
            <a:grpSpLocks/>
          </p:cNvGrpSpPr>
          <p:nvPr/>
        </p:nvGrpSpPr>
        <p:grpSpPr bwMode="auto">
          <a:xfrm>
            <a:off x="5148263" y="3717925"/>
            <a:ext cx="647700" cy="1655763"/>
            <a:chOff x="3243" y="2387"/>
            <a:chExt cx="408" cy="1043"/>
          </a:xfrm>
        </p:grpSpPr>
        <p:sp>
          <p:nvSpPr>
            <p:cNvPr id="100466" name="Line 61"/>
            <p:cNvSpPr>
              <a:spLocks noChangeShapeType="1"/>
            </p:cNvSpPr>
            <p:nvPr/>
          </p:nvSpPr>
          <p:spPr bwMode="auto">
            <a:xfrm>
              <a:off x="3243" y="3385"/>
              <a:ext cx="0" cy="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7" name="Line 62"/>
            <p:cNvSpPr>
              <a:spLocks noChangeShapeType="1"/>
            </p:cNvSpPr>
            <p:nvPr/>
          </p:nvSpPr>
          <p:spPr bwMode="auto">
            <a:xfrm>
              <a:off x="3243" y="3430"/>
              <a:ext cx="4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8" name="Line 63"/>
            <p:cNvSpPr>
              <a:spLocks noChangeShapeType="1"/>
            </p:cNvSpPr>
            <p:nvPr/>
          </p:nvSpPr>
          <p:spPr bwMode="auto">
            <a:xfrm flipV="1">
              <a:off x="3651" y="2387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9" name="Line 64"/>
            <p:cNvSpPr>
              <a:spLocks noChangeShapeType="1"/>
            </p:cNvSpPr>
            <p:nvPr/>
          </p:nvSpPr>
          <p:spPr bwMode="auto">
            <a:xfrm flipH="1">
              <a:off x="3470" y="2387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0415" name="Text Box 65"/>
          <p:cNvSpPr txBox="1">
            <a:spLocks noChangeArrowheads="1"/>
          </p:cNvSpPr>
          <p:nvPr/>
        </p:nvSpPr>
        <p:spPr bwMode="auto">
          <a:xfrm>
            <a:off x="5940425" y="4241800"/>
            <a:ext cx="2159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長期</a:t>
            </a:r>
          </a:p>
        </p:txBody>
      </p:sp>
      <p:sp>
        <p:nvSpPr>
          <p:cNvPr id="100416" name="Text Box 66"/>
          <p:cNvSpPr txBox="1">
            <a:spLocks noChangeArrowheads="1"/>
          </p:cNvSpPr>
          <p:nvPr/>
        </p:nvSpPr>
        <p:spPr bwMode="auto">
          <a:xfrm>
            <a:off x="5508625" y="5445125"/>
            <a:ext cx="2159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短期</a:t>
            </a:r>
          </a:p>
        </p:txBody>
      </p:sp>
      <p:cxnSp>
        <p:nvCxnSpPr>
          <p:cNvPr id="100417" name="AutoShape 67"/>
          <p:cNvCxnSpPr>
            <a:cxnSpLocks noChangeShapeType="1"/>
            <a:stCxn id="100436" idx="2"/>
            <a:endCxn id="100395" idx="0"/>
          </p:cNvCxnSpPr>
          <p:nvPr/>
        </p:nvCxnSpPr>
        <p:spPr bwMode="auto">
          <a:xfrm>
            <a:off x="1763713" y="4297363"/>
            <a:ext cx="0" cy="128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18" name="AutoShape 68"/>
          <p:cNvSpPr>
            <a:spLocks noChangeArrowheads="1"/>
          </p:cNvSpPr>
          <p:nvPr/>
        </p:nvSpPr>
        <p:spPr bwMode="auto">
          <a:xfrm>
            <a:off x="1908175" y="485775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00419" name="AutoShape 69"/>
          <p:cNvCxnSpPr>
            <a:cxnSpLocks noChangeShapeType="1"/>
            <a:stCxn id="100418" idx="3"/>
            <a:endCxn id="100368" idx="1"/>
          </p:cNvCxnSpPr>
          <p:nvPr/>
        </p:nvCxnSpPr>
        <p:spPr bwMode="auto">
          <a:xfrm flipV="1">
            <a:off x="2916238" y="5140325"/>
            <a:ext cx="4318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20" name="AutoShape 70"/>
          <p:cNvSpPr>
            <a:spLocks noChangeArrowheads="1"/>
          </p:cNvSpPr>
          <p:nvPr/>
        </p:nvSpPr>
        <p:spPr bwMode="auto">
          <a:xfrm>
            <a:off x="6084888" y="4857750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00421" name="AutoShape 71"/>
          <p:cNvCxnSpPr>
            <a:cxnSpLocks noChangeShapeType="1"/>
            <a:stCxn id="100420" idx="1"/>
            <a:endCxn id="100368" idx="3"/>
          </p:cNvCxnSpPr>
          <p:nvPr/>
        </p:nvCxnSpPr>
        <p:spPr bwMode="auto">
          <a:xfrm flipH="1" flipV="1">
            <a:off x="5508625" y="5140325"/>
            <a:ext cx="576263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5508625" y="6235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00423" name="Text Box 73"/>
          <p:cNvSpPr txBox="1">
            <a:spLocks noChangeArrowheads="1"/>
          </p:cNvSpPr>
          <p:nvPr/>
        </p:nvSpPr>
        <p:spPr bwMode="auto">
          <a:xfrm>
            <a:off x="6011863" y="6223000"/>
            <a:ext cx="5762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產品</a:t>
            </a:r>
          </a:p>
        </p:txBody>
      </p:sp>
      <p:sp>
        <p:nvSpPr>
          <p:cNvPr id="100424" name="Text Box 74"/>
          <p:cNvSpPr txBox="1">
            <a:spLocks noChangeArrowheads="1"/>
          </p:cNvSpPr>
          <p:nvPr/>
        </p:nvSpPr>
        <p:spPr bwMode="auto">
          <a:xfrm>
            <a:off x="3995738" y="6513513"/>
            <a:ext cx="1223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訂單履行回覆</a:t>
            </a:r>
          </a:p>
        </p:txBody>
      </p:sp>
      <p:sp>
        <p:nvSpPr>
          <p:cNvPr id="100425" name="Text Box 75"/>
          <p:cNvSpPr txBox="1">
            <a:spLocks noChangeArrowheads="1"/>
          </p:cNvSpPr>
          <p:nvPr/>
        </p:nvSpPr>
        <p:spPr bwMode="auto">
          <a:xfrm>
            <a:off x="2339975" y="5791200"/>
            <a:ext cx="792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訂單採購</a:t>
            </a:r>
          </a:p>
        </p:txBody>
      </p:sp>
      <p:cxnSp>
        <p:nvCxnSpPr>
          <p:cNvPr id="100426" name="AutoShape 76"/>
          <p:cNvCxnSpPr>
            <a:cxnSpLocks noChangeShapeType="1"/>
            <a:stCxn id="100369" idx="1"/>
            <a:endCxn id="100364" idx="1"/>
          </p:cNvCxnSpPr>
          <p:nvPr/>
        </p:nvCxnSpPr>
        <p:spPr bwMode="auto">
          <a:xfrm rot="10800000" flipH="1" flipV="1">
            <a:off x="3348038" y="927100"/>
            <a:ext cx="1587" cy="1617663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27" name="AutoShape 77"/>
          <p:cNvCxnSpPr>
            <a:cxnSpLocks noChangeShapeType="1"/>
            <a:stCxn id="100369" idx="1"/>
            <a:endCxn id="100367" idx="1"/>
          </p:cNvCxnSpPr>
          <p:nvPr/>
        </p:nvCxnSpPr>
        <p:spPr bwMode="auto">
          <a:xfrm rot="10800000" flipH="1" flipV="1">
            <a:off x="3348038" y="927100"/>
            <a:ext cx="1587" cy="3670300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28" name="AutoShape 78"/>
          <p:cNvCxnSpPr>
            <a:cxnSpLocks noChangeShapeType="1"/>
            <a:stCxn id="100369" idx="3"/>
            <a:endCxn id="100364" idx="3"/>
          </p:cNvCxnSpPr>
          <p:nvPr/>
        </p:nvCxnSpPr>
        <p:spPr bwMode="auto">
          <a:xfrm>
            <a:off x="5508625" y="927100"/>
            <a:ext cx="1588" cy="1617663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429" name="AutoShape 79"/>
          <p:cNvCxnSpPr>
            <a:cxnSpLocks noChangeShapeType="1"/>
            <a:stCxn id="100369" idx="3"/>
            <a:endCxn id="100367" idx="3"/>
          </p:cNvCxnSpPr>
          <p:nvPr/>
        </p:nvCxnSpPr>
        <p:spPr bwMode="auto">
          <a:xfrm>
            <a:off x="5508625" y="927100"/>
            <a:ext cx="1588" cy="3670300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430" name="Text Box 80"/>
          <p:cNvSpPr txBox="1">
            <a:spLocks noChangeArrowheads="1"/>
          </p:cNvSpPr>
          <p:nvPr/>
        </p:nvSpPr>
        <p:spPr bwMode="auto">
          <a:xfrm>
            <a:off x="6805613" y="896938"/>
            <a:ext cx="1150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異常狀況條件</a:t>
            </a:r>
          </a:p>
        </p:txBody>
      </p:sp>
      <p:sp>
        <p:nvSpPr>
          <p:cNvPr id="100431" name="Text Box 81"/>
          <p:cNvSpPr txBox="1">
            <a:spLocks noChangeArrowheads="1"/>
          </p:cNvSpPr>
          <p:nvPr/>
        </p:nvSpPr>
        <p:spPr bwMode="auto">
          <a:xfrm>
            <a:off x="7958138" y="4365625"/>
            <a:ext cx="11509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00432" name="Text Box 82"/>
          <p:cNvSpPr txBox="1">
            <a:spLocks noChangeArrowheads="1"/>
          </p:cNvSpPr>
          <p:nvPr/>
        </p:nvSpPr>
        <p:spPr bwMode="auto">
          <a:xfrm>
            <a:off x="107950" y="4365625"/>
            <a:ext cx="11509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sp>
        <p:nvSpPr>
          <p:cNvPr id="100433" name="Text Box 83"/>
          <p:cNvSpPr txBox="1">
            <a:spLocks noChangeArrowheads="1"/>
          </p:cNvSpPr>
          <p:nvPr/>
        </p:nvSpPr>
        <p:spPr bwMode="auto">
          <a:xfrm>
            <a:off x="7885113" y="2298700"/>
            <a:ext cx="11509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00434" name="Text Box 84"/>
          <p:cNvSpPr txBox="1">
            <a:spLocks noChangeArrowheads="1"/>
          </p:cNvSpPr>
          <p:nvPr/>
        </p:nvSpPr>
        <p:spPr bwMode="auto">
          <a:xfrm>
            <a:off x="107950" y="2298700"/>
            <a:ext cx="11509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grpSp>
        <p:nvGrpSpPr>
          <p:cNvPr id="100435" name="Group 85"/>
          <p:cNvGrpSpPr>
            <a:grpSpLocks/>
          </p:cNvGrpSpPr>
          <p:nvPr/>
        </p:nvGrpSpPr>
        <p:grpSpPr bwMode="auto">
          <a:xfrm>
            <a:off x="1476375" y="2636838"/>
            <a:ext cx="2016125" cy="2808287"/>
            <a:chOff x="930" y="1752"/>
            <a:chExt cx="1270" cy="1723"/>
          </a:xfrm>
        </p:grpSpPr>
        <p:sp>
          <p:nvSpPr>
            <p:cNvPr id="100462" name="Line 86"/>
            <p:cNvSpPr>
              <a:spLocks noChangeShapeType="1"/>
            </p:cNvSpPr>
            <p:nvPr/>
          </p:nvSpPr>
          <p:spPr bwMode="auto">
            <a:xfrm>
              <a:off x="2200" y="3385"/>
              <a:ext cx="0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3" name="Line 87"/>
            <p:cNvSpPr>
              <a:spLocks noChangeShapeType="1"/>
            </p:cNvSpPr>
            <p:nvPr/>
          </p:nvSpPr>
          <p:spPr bwMode="auto">
            <a:xfrm flipH="1">
              <a:off x="930" y="3475"/>
              <a:ext cx="127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4" name="Line 88"/>
            <p:cNvSpPr>
              <a:spLocks noChangeShapeType="1"/>
            </p:cNvSpPr>
            <p:nvPr/>
          </p:nvSpPr>
          <p:spPr bwMode="auto">
            <a:xfrm flipV="1">
              <a:off x="930" y="1752"/>
              <a:ext cx="0" cy="17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5" name="Line 89"/>
            <p:cNvSpPr>
              <a:spLocks noChangeShapeType="1"/>
            </p:cNvSpPr>
            <p:nvPr/>
          </p:nvSpPr>
          <p:spPr bwMode="auto">
            <a:xfrm>
              <a:off x="930" y="1752"/>
              <a:ext cx="117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0436" name="AutoShape 90"/>
          <p:cNvSpPr>
            <a:spLocks noChangeArrowheads="1"/>
          </p:cNvSpPr>
          <p:nvPr/>
        </p:nvSpPr>
        <p:spPr bwMode="auto">
          <a:xfrm>
            <a:off x="1042988" y="3789363"/>
            <a:ext cx="14414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賣方原物料與</a:t>
            </a:r>
            <a:r>
              <a:rPr lang="en-US" altLang="zh-TW" sz="1400"/>
              <a:t/>
            </a:r>
            <a:br>
              <a:rPr lang="en-US" altLang="zh-TW" sz="1400"/>
            </a:br>
            <a:r>
              <a:rPr lang="zh-TW" altLang="en-US" sz="1400"/>
              <a:t>生產規劃</a:t>
            </a:r>
          </a:p>
        </p:txBody>
      </p:sp>
      <p:sp>
        <p:nvSpPr>
          <p:cNvPr id="100437" name="Text Box 91"/>
          <p:cNvSpPr txBox="1">
            <a:spLocks noChangeArrowheads="1"/>
          </p:cNvSpPr>
          <p:nvPr/>
        </p:nvSpPr>
        <p:spPr bwMode="auto">
          <a:xfrm>
            <a:off x="971550" y="2565400"/>
            <a:ext cx="546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chemeClr val="accent2"/>
                </a:solidFill>
              </a:rPr>
              <a:t>無法解決之供給限制因素</a:t>
            </a:r>
          </a:p>
        </p:txBody>
      </p:sp>
      <p:grpSp>
        <p:nvGrpSpPr>
          <p:cNvPr id="100438" name="Group 92"/>
          <p:cNvGrpSpPr>
            <a:grpSpLocks/>
          </p:cNvGrpSpPr>
          <p:nvPr/>
        </p:nvGrpSpPr>
        <p:grpSpPr bwMode="auto">
          <a:xfrm>
            <a:off x="1908175" y="4291013"/>
            <a:ext cx="1439863" cy="215900"/>
            <a:chOff x="1202" y="2704"/>
            <a:chExt cx="907" cy="136"/>
          </a:xfrm>
        </p:grpSpPr>
        <p:sp>
          <p:nvSpPr>
            <p:cNvPr id="100460" name="Line 93"/>
            <p:cNvSpPr>
              <a:spLocks noChangeShapeType="1"/>
            </p:cNvSpPr>
            <p:nvPr/>
          </p:nvSpPr>
          <p:spPr bwMode="auto">
            <a:xfrm>
              <a:off x="1202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61" name="Line 94"/>
            <p:cNvSpPr>
              <a:spLocks noChangeShapeType="1"/>
            </p:cNvSpPr>
            <p:nvPr/>
          </p:nvSpPr>
          <p:spPr bwMode="auto">
            <a:xfrm>
              <a:off x="1202" y="284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0439" name="Text Box 95"/>
          <p:cNvSpPr txBox="1">
            <a:spLocks noChangeArrowheads="1"/>
          </p:cNvSpPr>
          <p:nvPr/>
        </p:nvSpPr>
        <p:spPr bwMode="auto">
          <a:xfrm>
            <a:off x="2051050" y="4291013"/>
            <a:ext cx="1152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限制因素</a:t>
            </a:r>
            <a:r>
              <a:rPr lang="en-US" altLang="zh-TW" sz="1200"/>
              <a:t>/</a:t>
            </a:r>
            <a:r>
              <a:rPr lang="zh-TW" altLang="en-US" sz="1200"/>
              <a:t>條件</a:t>
            </a:r>
          </a:p>
        </p:txBody>
      </p:sp>
      <p:grpSp>
        <p:nvGrpSpPr>
          <p:cNvPr id="100440" name="Group 96"/>
          <p:cNvGrpSpPr>
            <a:grpSpLocks/>
          </p:cNvGrpSpPr>
          <p:nvPr/>
        </p:nvGrpSpPr>
        <p:grpSpPr bwMode="auto">
          <a:xfrm>
            <a:off x="2268538" y="5803900"/>
            <a:ext cx="1079500" cy="360363"/>
            <a:chOff x="1429" y="3657"/>
            <a:chExt cx="680" cy="227"/>
          </a:xfrm>
        </p:grpSpPr>
        <p:sp>
          <p:nvSpPr>
            <p:cNvPr id="100457" name="Line 97"/>
            <p:cNvSpPr>
              <a:spLocks noChangeShapeType="1"/>
            </p:cNvSpPr>
            <p:nvPr/>
          </p:nvSpPr>
          <p:spPr bwMode="auto">
            <a:xfrm flipH="1">
              <a:off x="1655" y="365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58" name="Line 98"/>
            <p:cNvSpPr>
              <a:spLocks noChangeShapeType="1"/>
            </p:cNvSpPr>
            <p:nvPr/>
          </p:nvSpPr>
          <p:spPr bwMode="auto">
            <a:xfrm>
              <a:off x="1655" y="365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59" name="Line 99"/>
            <p:cNvSpPr>
              <a:spLocks noChangeShapeType="1"/>
            </p:cNvSpPr>
            <p:nvPr/>
          </p:nvSpPr>
          <p:spPr bwMode="auto">
            <a:xfrm flipH="1">
              <a:off x="1429" y="388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00441" name="Group 100"/>
          <p:cNvGrpSpPr>
            <a:grpSpLocks/>
          </p:cNvGrpSpPr>
          <p:nvPr/>
        </p:nvGrpSpPr>
        <p:grpSpPr bwMode="auto">
          <a:xfrm>
            <a:off x="2339975" y="5732463"/>
            <a:ext cx="3671888" cy="503237"/>
            <a:chOff x="1474" y="3612"/>
            <a:chExt cx="2313" cy="317"/>
          </a:xfrm>
        </p:grpSpPr>
        <p:sp>
          <p:nvSpPr>
            <p:cNvPr id="100453" name="Line 101"/>
            <p:cNvSpPr>
              <a:spLocks noChangeShapeType="1"/>
            </p:cNvSpPr>
            <p:nvPr/>
          </p:nvSpPr>
          <p:spPr bwMode="auto">
            <a:xfrm>
              <a:off x="1474" y="392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54" name="Line 102"/>
            <p:cNvSpPr>
              <a:spLocks noChangeShapeType="1"/>
            </p:cNvSpPr>
            <p:nvPr/>
          </p:nvSpPr>
          <p:spPr bwMode="auto">
            <a:xfrm flipH="1" flipV="1">
              <a:off x="2018" y="3748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55" name="Line 103"/>
            <p:cNvSpPr>
              <a:spLocks noChangeShapeType="1"/>
            </p:cNvSpPr>
            <p:nvPr/>
          </p:nvSpPr>
          <p:spPr bwMode="auto">
            <a:xfrm>
              <a:off x="2018" y="3748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00456" name="Line 104"/>
            <p:cNvSpPr>
              <a:spLocks noChangeShapeType="1"/>
            </p:cNvSpPr>
            <p:nvPr/>
          </p:nvSpPr>
          <p:spPr bwMode="auto">
            <a:xfrm flipV="1">
              <a:off x="3787" y="361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00442" name="Text Box 105"/>
          <p:cNvSpPr txBox="1">
            <a:spLocks noChangeArrowheads="1"/>
          </p:cNvSpPr>
          <p:nvPr/>
        </p:nvSpPr>
        <p:spPr bwMode="auto">
          <a:xfrm>
            <a:off x="4140200" y="5875338"/>
            <a:ext cx="576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回饋</a:t>
            </a:r>
          </a:p>
        </p:txBody>
      </p:sp>
      <p:sp>
        <p:nvSpPr>
          <p:cNvPr id="100443" name="AutoShape 106"/>
          <p:cNvSpPr>
            <a:spLocks noChangeArrowheads="1"/>
          </p:cNvSpPr>
          <p:nvPr/>
        </p:nvSpPr>
        <p:spPr bwMode="auto">
          <a:xfrm>
            <a:off x="107950" y="5949950"/>
            <a:ext cx="360363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400"/>
          </a:p>
        </p:txBody>
      </p:sp>
      <p:sp>
        <p:nvSpPr>
          <p:cNvPr id="100444" name="Text Box 107"/>
          <p:cNvSpPr txBox="1">
            <a:spLocks noChangeArrowheads="1"/>
          </p:cNvSpPr>
          <p:nvPr/>
        </p:nvSpPr>
        <p:spPr bwMode="auto">
          <a:xfrm>
            <a:off x="539750" y="5907088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賣方活動</a:t>
            </a:r>
          </a:p>
        </p:txBody>
      </p:sp>
      <p:sp>
        <p:nvSpPr>
          <p:cNvPr id="100445" name="AutoShape 108"/>
          <p:cNvSpPr>
            <a:spLocks noChangeArrowheads="1"/>
          </p:cNvSpPr>
          <p:nvPr/>
        </p:nvSpPr>
        <p:spPr bwMode="auto">
          <a:xfrm>
            <a:off x="107950" y="6373813"/>
            <a:ext cx="360363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400"/>
          </a:p>
        </p:txBody>
      </p:sp>
      <p:sp>
        <p:nvSpPr>
          <p:cNvPr id="100446" name="Text Box 109"/>
          <p:cNvSpPr txBox="1">
            <a:spLocks noChangeArrowheads="1"/>
          </p:cNvSpPr>
          <p:nvPr/>
        </p:nvSpPr>
        <p:spPr bwMode="auto">
          <a:xfrm>
            <a:off x="539750" y="6381750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買方活動</a:t>
            </a:r>
          </a:p>
        </p:txBody>
      </p:sp>
      <p:sp>
        <p:nvSpPr>
          <p:cNvPr id="670830" name="Rectangle 110"/>
          <p:cNvSpPr>
            <a:spLocks noChangeArrowheads="1"/>
          </p:cNvSpPr>
          <p:nvPr/>
        </p:nvSpPr>
        <p:spPr bwMode="auto">
          <a:xfrm>
            <a:off x="3276600" y="620713"/>
            <a:ext cx="2374900" cy="1079500"/>
          </a:xfrm>
          <a:prstGeom prst="rect">
            <a:avLst/>
          </a:prstGeom>
          <a:solidFill>
            <a:srgbClr val="FFFF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CP</a:t>
            </a:r>
          </a:p>
        </p:txBody>
      </p:sp>
      <p:sp>
        <p:nvSpPr>
          <p:cNvPr id="670831" name="Rectangle 111"/>
          <p:cNvSpPr>
            <a:spLocks noChangeArrowheads="1"/>
          </p:cNvSpPr>
          <p:nvPr/>
        </p:nvSpPr>
        <p:spPr bwMode="auto">
          <a:xfrm>
            <a:off x="3276600" y="3357563"/>
            <a:ext cx="2374900" cy="2016125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OF</a:t>
            </a:r>
          </a:p>
        </p:txBody>
      </p:sp>
      <p:sp>
        <p:nvSpPr>
          <p:cNvPr id="670832" name="Rectangle 112"/>
          <p:cNvSpPr>
            <a:spLocks noChangeArrowheads="1"/>
          </p:cNvSpPr>
          <p:nvPr/>
        </p:nvSpPr>
        <p:spPr bwMode="auto">
          <a:xfrm>
            <a:off x="3276600" y="5445125"/>
            <a:ext cx="2374900" cy="1079500"/>
          </a:xfrm>
          <a:prstGeom prst="rect">
            <a:avLst/>
          </a:prstGeom>
          <a:solidFill>
            <a:srgbClr val="99FF33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CR</a:t>
            </a:r>
          </a:p>
        </p:txBody>
      </p:sp>
      <p:sp>
        <p:nvSpPr>
          <p:cNvPr id="670833" name="Rectangle 113"/>
          <p:cNvSpPr>
            <a:spLocks noChangeArrowheads="1"/>
          </p:cNvSpPr>
          <p:nvPr/>
        </p:nvSpPr>
        <p:spPr bwMode="auto">
          <a:xfrm>
            <a:off x="3276600" y="1700213"/>
            <a:ext cx="2374900" cy="1511300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SF</a:t>
            </a:r>
          </a:p>
        </p:txBody>
      </p:sp>
      <p:sp>
        <p:nvSpPr>
          <p:cNvPr id="670834" name="Rectangle 114"/>
          <p:cNvSpPr>
            <a:spLocks noChangeArrowheads="1"/>
          </p:cNvSpPr>
          <p:nvPr/>
        </p:nvSpPr>
        <p:spPr bwMode="auto">
          <a:xfrm>
            <a:off x="3276600" y="1773238"/>
            <a:ext cx="2374900" cy="3600450"/>
          </a:xfrm>
          <a:prstGeom prst="rect">
            <a:avLst/>
          </a:prstGeom>
          <a:solidFill>
            <a:srgbClr val="FF99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CF</a:t>
            </a:r>
          </a:p>
        </p:txBody>
      </p:sp>
      <p:sp>
        <p:nvSpPr>
          <p:cNvPr id="100452" name="Rectangle 115"/>
          <p:cNvSpPr>
            <a:spLocks noChangeArrowheads="1"/>
          </p:cNvSpPr>
          <p:nvPr/>
        </p:nvSpPr>
        <p:spPr bwMode="auto">
          <a:xfrm>
            <a:off x="395288" y="0"/>
            <a:ext cx="665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tx2"/>
                </a:solidFill>
              </a:rPr>
              <a:t>Business Process Model- Generic (1998) </a:t>
            </a:r>
            <a:r>
              <a:rPr lang="zh-TW" altLang="en-US" b="1">
                <a:solidFill>
                  <a:schemeClr val="tx2"/>
                </a:solidFill>
              </a:rPr>
              <a:t>九大步驟</a:t>
            </a:r>
          </a:p>
        </p:txBody>
      </p:sp>
    </p:spTree>
    <p:extLst>
      <p:ext uri="{BB962C8B-B14F-4D97-AF65-F5344CB8AC3E}">
        <p14:creationId xmlns:p14="http://schemas.microsoft.com/office/powerpoint/2010/main" val="1737323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830" grpId="0" animBg="1"/>
      <p:bldP spid="670831" grpId="0" animBg="1"/>
      <p:bldP spid="670831" grpId="1" animBg="1"/>
      <p:bldP spid="670832" grpId="0" animBg="1"/>
      <p:bldP spid="670833" grpId="0" animBg="1"/>
      <p:bldP spid="670833" grpId="1" animBg="1"/>
      <p:bldP spid="6708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E17C06-B72D-46A9-97D4-D5835658389F}" type="slidenum">
              <a:rPr lang="en-US" altLang="zh-TW" sz="1400">
                <a:solidFill>
                  <a:srgbClr val="333399"/>
                </a:solidFill>
              </a:rPr>
              <a:pPr/>
              <a:t>69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4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2405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47EB3DD3-D86C-4FFD-9731-7D5D9B7E4F4A}" type="slidenum">
              <a:rPr lang="en-US" altLang="zh-TW" sz="1400">
                <a:solidFill>
                  <a:srgbClr val="333399"/>
                </a:solidFill>
              </a:rPr>
              <a:pPr algn="r" eaLnBrk="1" hangingPunct="1"/>
              <a:t>69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CPFR reference model</a:t>
            </a:r>
          </a:p>
        </p:txBody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024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CPFR 2004</a:t>
            </a:r>
          </a:p>
        </p:txBody>
      </p:sp>
    </p:spTree>
    <p:extLst>
      <p:ext uri="{BB962C8B-B14F-4D97-AF65-F5344CB8AC3E}">
        <p14:creationId xmlns:p14="http://schemas.microsoft.com/office/powerpoint/2010/main" val="4237626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B2B</a:t>
            </a:r>
            <a:r>
              <a:rPr lang="en-US" altLang="zh-TW" dirty="0" smtClean="0"/>
              <a:t> </a:t>
            </a:r>
            <a:r>
              <a:rPr lang="zh-TW" altLang="en-US" dirty="0" smtClean="0"/>
              <a:t>購買的物料類別</a:t>
            </a:r>
            <a:endParaRPr lang="en-US" altLang="zh-TW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114800"/>
          </a:xfrm>
        </p:spPr>
        <p:txBody>
          <a:bodyPr/>
          <a:lstStyle/>
          <a:p>
            <a:r>
              <a:rPr lang="zh-TW" altLang="en-US" sz="2800" dirty="0" smtClean="0"/>
              <a:t>直接材料 </a:t>
            </a:r>
            <a:r>
              <a:rPr lang="en-US" altLang="zh-TW" sz="2800" dirty="0" smtClean="0"/>
              <a:t>(Direct Material)</a:t>
            </a:r>
          </a:p>
          <a:p>
            <a:pPr lvl="1"/>
            <a:r>
              <a:rPr lang="zh-TW" altLang="en-US" sz="2400" dirty="0"/>
              <a:t>投入於產品生產的</a:t>
            </a:r>
            <a:r>
              <a:rPr lang="zh-TW" altLang="en-US" sz="2400" dirty="0" smtClean="0"/>
              <a:t>原料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通常包含在產品的物料清單 </a:t>
            </a:r>
            <a:r>
              <a:rPr lang="en-US" altLang="zh-TW" sz="2400" dirty="0" smtClean="0"/>
              <a:t>(BOM: Bill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material)</a:t>
            </a:r>
          </a:p>
          <a:p>
            <a:pPr lvl="1"/>
            <a:r>
              <a:rPr lang="zh-TW" altLang="en-US" sz="2400" dirty="0" smtClean="0"/>
              <a:t>例如：電腦的處理器晶片、液晶螢幕</a:t>
            </a:r>
            <a:endParaRPr lang="en-US" altLang="zh-TW" sz="2400" dirty="0" smtClean="0"/>
          </a:p>
          <a:p>
            <a:r>
              <a:rPr lang="zh-TW" altLang="en-US" sz="2800" dirty="0" smtClean="0"/>
              <a:t>間接</a:t>
            </a:r>
            <a:r>
              <a:rPr lang="zh-TW" altLang="en-US" sz="2800" dirty="0"/>
              <a:t>材料 </a:t>
            </a:r>
            <a:r>
              <a:rPr lang="en-US" altLang="zh-TW" sz="2800" dirty="0" smtClean="0"/>
              <a:t>(Indirect </a:t>
            </a:r>
            <a:r>
              <a:rPr lang="en-US" altLang="zh-TW" sz="2800" dirty="0"/>
              <a:t>Material)</a:t>
            </a:r>
          </a:p>
          <a:p>
            <a:pPr lvl="1"/>
            <a:r>
              <a:rPr lang="zh-TW" altLang="en-US" sz="2400" dirty="0" smtClean="0"/>
              <a:t>用來支援生產，而非產品一部份的物料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例如：膠水、墊片等</a:t>
            </a:r>
            <a:endParaRPr lang="en-US" altLang="zh-TW" sz="2400" dirty="0"/>
          </a:p>
          <a:p>
            <a:r>
              <a:rPr lang="en-US" altLang="zh-TW" sz="2800" dirty="0" smtClean="0"/>
              <a:t>MROs (maintenance, repairs, and operations)</a:t>
            </a:r>
          </a:p>
          <a:p>
            <a:pPr lvl="1"/>
            <a:r>
              <a:rPr lang="zh-TW" altLang="en-US" sz="2400" dirty="0" smtClean="0"/>
              <a:t>在生產過程中、或對設備進行</a:t>
            </a:r>
            <a:r>
              <a:rPr lang="zh-TW" altLang="en-US" sz="2400" dirty="0"/>
              <a:t>保養、維修，保證其運行所需要</a:t>
            </a:r>
            <a:r>
              <a:rPr lang="zh-TW" altLang="en-US" sz="2400" dirty="0" smtClean="0"/>
              <a:t>的間接材料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CD328-A29A-4FD0-85ED-56F5CAD1DF5E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中央大學。范錚強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450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C6B3FB-CDC3-42E3-B461-C7D8C6A4D3A7}" type="slidenum">
              <a:rPr lang="en-US" altLang="zh-TW" sz="1400">
                <a:solidFill>
                  <a:srgbClr val="333399"/>
                </a:solidFill>
              </a:rPr>
              <a:pPr/>
              <a:t>70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677" y="3150336"/>
            <a:ext cx="7210409" cy="156105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TW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B2Bi</a:t>
            </a:r>
            <a: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Supply Chain Integration</a:t>
            </a:r>
          </a:p>
        </p:txBody>
      </p:sp>
    </p:spTree>
    <p:extLst>
      <p:ext uri="{BB962C8B-B14F-4D97-AF65-F5344CB8AC3E}">
        <p14:creationId xmlns:p14="http://schemas.microsoft.com/office/powerpoint/2010/main" val="3500838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B5C2FD-D27E-434B-8A71-247C3C65AE91}" type="slidenum">
              <a:rPr lang="en-US" altLang="zh-TW" sz="1400">
                <a:solidFill>
                  <a:srgbClr val="333399"/>
                </a:solidFill>
              </a:rPr>
              <a:pPr/>
              <a:t>71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24713" cy="1143000"/>
          </a:xfrm>
        </p:spPr>
        <p:txBody>
          <a:bodyPr/>
          <a:lstStyle/>
          <a:p>
            <a:pPr eaLnBrk="1" hangingPunct="1"/>
            <a:r>
              <a:rPr lang="en-US" altLang="zh-TW" sz="3200"/>
              <a:t>How Information Systems Are Integrated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Web 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An architecture enabling assembly of distributed applications from software services and tying them together</a:t>
            </a:r>
          </a:p>
          <a:p>
            <a:pPr eaLnBrk="1" hangingPunct="1"/>
            <a:r>
              <a:rPr lang="en-US" altLang="zh-TW"/>
              <a:t>B2Bi: Business to Business Integration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e.g. Rosettanet</a:t>
            </a:r>
          </a:p>
          <a:p>
            <a:pPr lvl="1" eaLnBrk="1" hangingPunct="1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831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1673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7B0E06-F574-42CF-B0D6-E0583D831D2D}" type="slidenum">
              <a:rPr lang="en-US" altLang="zh-TW" sz="1400">
                <a:solidFill>
                  <a:srgbClr val="333399"/>
                </a:solidFill>
              </a:rPr>
              <a:pPr/>
              <a:t>72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資料欄位、編碼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需要資料交換標準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訊息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反映單一事件（如：訂貨、確認、交貨）所需的資訊，傳統文件（如：訂單、確認單、交貨單等）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訊息交換標準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單一事件所牽涉到的過程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過程整合</a:t>
            </a:r>
            <a:r>
              <a:rPr lang="en-US" altLang="zh-TW" sz="2400">
                <a:ea typeface="新細明體" panose="02020500000000000000" pitchFamily="18" charset="-120"/>
              </a:rPr>
              <a:t>Process integration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39476454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46F425-7235-4491-B11E-6FA66DE88E72}" type="slidenum">
              <a:rPr lang="en-US" altLang="zh-TW" sz="1400">
                <a:solidFill>
                  <a:srgbClr val="333399"/>
                </a:solidFill>
              </a:rPr>
              <a:pPr/>
              <a:t>73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資料交換方式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文字檔案、試算表檔案（批次，可多交易）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書面、傳真、媒體（如磁片）、網路（如</a:t>
            </a:r>
            <a:r>
              <a:rPr lang="en-US" altLang="zh-TW" sz="2400">
                <a:ea typeface="新細明體" panose="02020500000000000000" pitchFamily="18" charset="-120"/>
              </a:rPr>
              <a:t>FTP, e-mail</a:t>
            </a:r>
            <a:r>
              <a:rPr lang="zh-TW" altLang="en-US" sz="2400">
                <a:ea typeface="新細明體" panose="02020500000000000000" pitchFamily="18" charset="-120"/>
              </a:rPr>
              <a:t>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EDI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單獨交易的交易資料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通常是專屬網路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國際標準</a:t>
            </a:r>
            <a:r>
              <a:rPr lang="en-US" altLang="zh-TW" sz="2400">
                <a:ea typeface="新細明體" panose="02020500000000000000" pitchFamily="18" charset="-120"/>
              </a:rPr>
              <a:t>UN/EDIFACT</a:t>
            </a:r>
            <a:r>
              <a:rPr lang="zh-TW" altLang="en-US" sz="2400">
                <a:ea typeface="新細明體" panose="02020500000000000000" pitchFamily="18" charset="-120"/>
              </a:rPr>
              <a:t>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EOI- EDI over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HTML </a:t>
            </a:r>
            <a:r>
              <a:rPr lang="zh-TW" altLang="en-US" sz="2800"/>
              <a:t>（目視）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XML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程序整合（如</a:t>
            </a:r>
            <a:r>
              <a:rPr lang="en-US" altLang="zh-TW" sz="2800"/>
              <a:t>RosettaNet, ebXML)</a:t>
            </a:r>
          </a:p>
        </p:txBody>
      </p:sp>
    </p:spTree>
    <p:extLst>
      <p:ext uri="{BB962C8B-B14F-4D97-AF65-F5344CB8AC3E}">
        <p14:creationId xmlns:p14="http://schemas.microsoft.com/office/powerpoint/2010/main" val="1553770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39000" cy="1143000"/>
          </a:xfrm>
        </p:spPr>
        <p:txBody>
          <a:bodyPr/>
          <a:lstStyle/>
          <a:p>
            <a:r>
              <a:rPr lang="zh-TW" altLang="en-US" dirty="0" smtClean="0"/>
              <a:t>什麼是標示語言</a:t>
            </a:r>
            <a:r>
              <a:rPr lang="en-US" altLang="zh-TW" sz="3200" dirty="0" smtClean="0"/>
              <a:t>(Markup Language)</a:t>
            </a:r>
            <a:endParaRPr lang="en-US" altLang="zh-TW" dirty="0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/>
              <a:t>“</a:t>
            </a:r>
            <a:r>
              <a:rPr lang="en-US" altLang="zh-TW" sz="2800" dirty="0" smtClean="0"/>
              <a:t>Markup</a:t>
            </a:r>
            <a:r>
              <a:rPr lang="zh-TW" altLang="en-US" sz="2800" dirty="0" smtClean="0"/>
              <a:t>”</a:t>
            </a:r>
            <a:r>
              <a:rPr lang="en-US" altLang="zh-TW" sz="2800" dirty="0" smtClean="0"/>
              <a:t> is a method of conveying metadata (that is, information about a dataset). </a:t>
            </a:r>
          </a:p>
          <a:p>
            <a:r>
              <a:rPr lang="en-US" altLang="zh-TW" sz="2800" dirty="0" smtClean="0"/>
              <a:t>Markup Language use string literals, or </a:t>
            </a:r>
            <a:r>
              <a:rPr lang="zh-TW" altLang="en-US" sz="2800" dirty="0" smtClean="0"/>
              <a:t>“</a:t>
            </a:r>
            <a:r>
              <a:rPr lang="en-US" altLang="zh-TW" sz="2800" dirty="0" smtClean="0"/>
              <a:t>tags</a:t>
            </a:r>
            <a:r>
              <a:rPr lang="zh-TW" altLang="en-US" sz="2800" dirty="0" smtClean="0"/>
              <a:t>”</a:t>
            </a:r>
            <a:r>
              <a:rPr lang="en-US" altLang="zh-TW" sz="2800" dirty="0" smtClean="0"/>
              <a:t>, to delimit and describe this data.</a:t>
            </a:r>
          </a:p>
          <a:p>
            <a:r>
              <a:rPr lang="zh-TW" altLang="en-US" sz="2800" dirty="0" smtClean="0"/>
              <a:t>用途：方便閱讀、印刷、資訊交換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printer typesetting, proofreader, punctuation, ASCII, C, RTF</a:t>
            </a:r>
            <a:endParaRPr lang="en-US" altLang="zh-TW" sz="2400" dirty="0"/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mtClean="0"/>
              <a:t>中央大學。范錚強</a:t>
            </a:r>
            <a:endParaRPr lang="en-US" altLang="zh-TW"/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1C9940-AE82-4953-A5B5-A56FFD6FF81F}" type="slidenum">
              <a:rPr lang="en-US" altLang="zh-TW" smtClean="0"/>
              <a:pPr/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6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1AD84C-1316-42C2-B142-B29D8174A806}" type="slidenum">
              <a:rPr lang="en-US" altLang="zh-TW" sz="1400">
                <a:solidFill>
                  <a:srgbClr val="333399"/>
                </a:solidFill>
              </a:rPr>
              <a:pPr/>
              <a:t>75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HTML Document</a:t>
            </a: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6578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&lt;HTML&gt;</a:t>
            </a:r>
          </a:p>
          <a:p>
            <a:pPr eaLnBrk="1" hangingPunct="1"/>
            <a:r>
              <a:rPr lang="en-US" altLang="zh-TW"/>
              <a:t>&lt;H1 ALIGN=CENTER&gt;</a:t>
            </a:r>
            <a:r>
              <a:rPr lang="zh-TW" altLang="en-US"/>
              <a:t>硬體</a:t>
            </a:r>
            <a:r>
              <a:rPr lang="en-US" altLang="zh-TW"/>
              <a:t>&lt;/H1&gt;</a:t>
            </a:r>
          </a:p>
          <a:p>
            <a:pPr eaLnBrk="1" hangingPunct="1"/>
            <a:r>
              <a:rPr lang="en-US" altLang="zh-TW"/>
              <a:t>&lt;FONT FACE size=2&gt;hTC One Max&lt;/FONT&gt;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智慧型手機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宏達電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神腦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林甲乙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size=2&gt;AB_Lin@abc.com&lt;/FONT&gt;</a:t>
            </a:r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97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12682E-1033-4A4D-8AD9-85A3ED158899}" type="slidenum">
              <a:rPr lang="en-US" altLang="zh-TW" sz="1400">
                <a:solidFill>
                  <a:srgbClr val="333399"/>
                </a:solidFill>
              </a:rPr>
              <a:pPr/>
              <a:t>76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XML Document</a:t>
            </a:r>
          </a:p>
        </p:txBody>
      </p:sp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1143000" y="1676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&lt;?xml version="1.0" encoding="Big5" ?&gt;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  <a:r>
              <a:rPr lang="zh-TW" altLang="en-US" sz="1600">
                <a:ea typeface="標楷體" panose="03000509000000000000" pitchFamily="65" charset="-120"/>
              </a:rPr>
              <a:t>搜尋字串：“超薄手提電腦”，共找到</a:t>
            </a:r>
            <a:r>
              <a:rPr lang="en-US" altLang="zh-TW" sz="1600">
                <a:ea typeface="標楷體" panose="03000509000000000000" pitchFamily="65" charset="-120"/>
              </a:rPr>
              <a:t> 2 </a:t>
            </a:r>
            <a:r>
              <a:rPr lang="zh-TW" altLang="en-US" sz="1600">
                <a:ea typeface="標楷體" panose="03000509000000000000" pitchFamily="65" charset="-120"/>
              </a:rPr>
              <a:t>筆</a:t>
            </a: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&gt;12478943&lt;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&gt;IBM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&gt;$58,455&lt;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="http:/www.ibm.com.tw/product/nb/tp240"&gt;ThinkPad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&gt;83424723&lt;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&gt;Dell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&gt;$58,999&lt;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="http://www.dell.com.tw/product/nb/a123"&gt;NB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</p:txBody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6172200" y="1447800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accent2"/>
                </a:solidFill>
              </a:rPr>
              <a:t>“</a:t>
            </a:r>
            <a:r>
              <a:rPr lang="en-US" altLang="zh-TW">
                <a:solidFill>
                  <a:schemeClr val="accent2"/>
                </a:solidFill>
              </a:rPr>
              <a:t>e</a:t>
            </a:r>
            <a:r>
              <a:rPr lang="en-US" altLang="zh-TW">
                <a:solidFill>
                  <a:srgbClr val="FF0000"/>
                </a:solidFill>
              </a:rPr>
              <a:t>x</a:t>
            </a:r>
            <a:r>
              <a:rPr lang="en-US" altLang="zh-TW">
                <a:solidFill>
                  <a:schemeClr val="accent2"/>
                </a:solidFill>
              </a:rPr>
              <a:t>tended</a:t>
            </a:r>
            <a:r>
              <a:rPr lang="zh-TW" altLang="en-US">
                <a:solidFill>
                  <a:schemeClr val="accent2"/>
                </a:solidFill>
              </a:rPr>
              <a:t>”</a:t>
            </a:r>
            <a:r>
              <a:rPr lang="en-US" altLang="zh-TW">
                <a:solidFill>
                  <a:schemeClr val="accent2"/>
                </a:solidFill>
              </a:rPr>
              <a:t> data tags</a:t>
            </a:r>
          </a:p>
        </p:txBody>
      </p:sp>
    </p:spTree>
    <p:extLst>
      <p:ext uri="{BB962C8B-B14F-4D97-AF65-F5344CB8AC3E}">
        <p14:creationId xmlns:p14="http://schemas.microsoft.com/office/powerpoint/2010/main" val="10913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2697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C7C203-243D-41B4-B4F0-83B764FEB4BB}" type="slidenum">
              <a:rPr lang="en-US" altLang="zh-TW" sz="1400">
                <a:solidFill>
                  <a:srgbClr val="333399"/>
                </a:solidFill>
              </a:rPr>
              <a:pPr/>
              <a:t>77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的優點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開放平台：</a:t>
            </a:r>
            <a:r>
              <a:rPr lang="en-US" altLang="zh-TW" sz="2000"/>
              <a:t> </a:t>
            </a:r>
            <a:r>
              <a:rPr lang="en-US" altLang="zh-TW" sz="2800"/>
              <a:t>open, platform-independent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Vocabulary</a:t>
            </a:r>
            <a:r>
              <a:rPr lang="en-US" altLang="zh-TW" sz="2000"/>
              <a:t>: </a:t>
            </a:r>
            <a:r>
              <a:rPr lang="zh-TW" altLang="en-US" sz="2400"/>
              <a:t>可以依</a:t>
            </a:r>
            <a:r>
              <a:rPr lang="en-US" altLang="zh-TW" sz="2400"/>
              <a:t>Application Domain </a:t>
            </a:r>
            <a:r>
              <a:rPr lang="zh-TW" altLang="en-US" sz="2400"/>
              <a:t>定義</a:t>
            </a:r>
            <a:r>
              <a:rPr lang="en-US" altLang="zh-TW" sz="2400"/>
              <a:t>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標楷體" panose="03000509000000000000" pitchFamily="65" charset="-120"/>
              </a:rPr>
              <a:t>An XML vocabulary is a description of XML data that is used as the medium for information exchange, often within a specific domain of human activity (business, chemistry, law, music, for example)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Program Readable</a:t>
            </a: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0000"/>
                </a:solidFill>
              </a:rPr>
              <a:t>註：</a:t>
            </a:r>
            <a:r>
              <a:rPr lang="en-US" altLang="zh-TW" sz="2400"/>
              <a:t>XML is not a programming language, nor an object-based system, nor an operating system. It is a powerful, elegant technique for thinking about, exchanging, and presenting data in a platform-independent manner.</a:t>
            </a:r>
            <a:endParaRPr lang="en-US" altLang="zh-TW" sz="2000"/>
          </a:p>
        </p:txBody>
      </p:sp>
    </p:spTree>
    <p:extLst>
      <p:ext uri="{BB962C8B-B14F-4D97-AF65-F5344CB8AC3E}">
        <p14:creationId xmlns:p14="http://schemas.microsoft.com/office/powerpoint/2010/main" val="1639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712B13-6FCE-4986-BC91-4D14B6075685}" type="slidenum">
              <a:rPr lang="en-US" altLang="zh-TW" sz="1400">
                <a:solidFill>
                  <a:srgbClr val="333399"/>
                </a:solidFill>
              </a:rPr>
              <a:pPr/>
              <a:t>78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與瀏覽器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改變了瀏覽器的內部結構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HTML Interpreter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XML Parser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使“</a:t>
            </a:r>
            <a:r>
              <a:rPr lang="en-US" altLang="zh-TW" sz="2800"/>
              <a:t>Hypertext</a:t>
            </a:r>
            <a:r>
              <a:rPr lang="zh-TW" altLang="en-US" sz="2800"/>
              <a:t>”網頁變成“</a:t>
            </a:r>
            <a:r>
              <a:rPr lang="en-US" altLang="zh-TW" sz="2800"/>
              <a:t>Application</a:t>
            </a:r>
            <a:r>
              <a:rPr lang="zh-TW" altLang="en-US" sz="2800"/>
              <a:t>”網頁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Application Software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Browser Software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網頁不需瀏覽器，可經由應用系統直接處理</a:t>
            </a:r>
          </a:p>
        </p:txBody>
      </p:sp>
    </p:spTree>
    <p:extLst>
      <p:ext uri="{BB962C8B-B14F-4D97-AF65-F5344CB8AC3E}">
        <p14:creationId xmlns:p14="http://schemas.microsoft.com/office/powerpoint/2010/main" val="36504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310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6B82B9A-73DA-48A6-8EBC-23931BD2BCCE}" type="slidenum">
              <a:rPr lang="en-US" altLang="zh-TW" sz="1400">
                <a:solidFill>
                  <a:srgbClr val="333399"/>
                </a:solidFill>
              </a:rPr>
              <a:pPr/>
              <a:t>79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Client Side of Web-XML</a:t>
            </a: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1600200" y="2819400"/>
            <a:ext cx="41148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4953000" y="3657600"/>
            <a:ext cx="685800" cy="838200"/>
          </a:xfrm>
          <a:prstGeom prst="rect">
            <a:avLst/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Parser</a:t>
            </a:r>
            <a:endParaRPr lang="en-US" altLang="zh-TW" sz="3200"/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1676400" y="3657600"/>
            <a:ext cx="11430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Present-ation Module</a:t>
            </a:r>
            <a:endParaRPr lang="en-US" altLang="zh-TW" sz="3200"/>
          </a:p>
        </p:txBody>
      </p:sp>
      <p:graphicFrame>
        <p:nvGraphicFramePr>
          <p:cNvPr id="131080" name="Object 6"/>
          <p:cNvGraphicFramePr>
            <a:graphicFrameLocks noChangeAspect="1"/>
          </p:cNvGraphicFramePr>
          <p:nvPr/>
        </p:nvGraphicFramePr>
        <p:xfrm>
          <a:off x="7467600" y="3733800"/>
          <a:ext cx="7143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1" name="多媒體項目" r:id="rId4" imgW="2733472" imgH="3819728" progId="MS_ClipArt_Gallery.2">
                  <p:embed/>
                </p:oleObj>
              </mc:Choice>
              <mc:Fallback>
                <p:oleObj name="多媒體項目" r:id="rId4" imgW="2733472" imgH="38197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7143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7"/>
          <p:cNvSpPr txBox="1">
            <a:spLocks noChangeArrowheads="1"/>
          </p:cNvSpPr>
          <p:nvPr/>
        </p:nvSpPr>
        <p:spPr bwMode="auto">
          <a:xfrm>
            <a:off x="3124200" y="2895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0000"/>
                </a:solidFill>
              </a:rPr>
              <a:t>Browser</a:t>
            </a:r>
            <a:endParaRPr lang="en-US" altLang="zh-TW" sz="3200"/>
          </a:p>
        </p:txBody>
      </p:sp>
      <p:graphicFrame>
        <p:nvGraphicFramePr>
          <p:cNvPr id="131082" name="Object 8"/>
          <p:cNvGraphicFramePr>
            <a:graphicFrameLocks noChangeAspect="1"/>
          </p:cNvGraphicFramePr>
          <p:nvPr/>
        </p:nvGraphicFramePr>
        <p:xfrm>
          <a:off x="533400" y="3276600"/>
          <a:ext cx="99377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2" name="多媒體項目" r:id="rId6" imgW="943956" imgH="1180407" progId="MS_ClipArt_Gallery.2">
                  <p:embed/>
                </p:oleObj>
              </mc:Choice>
              <mc:Fallback>
                <p:oleObj name="多媒體項目" r:id="rId6" imgW="943956" imgH="11804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99377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3" name="Text Box 9"/>
          <p:cNvSpPr txBox="1">
            <a:spLocks noChangeArrowheads="1"/>
          </p:cNvSpPr>
          <p:nvPr/>
        </p:nvSpPr>
        <p:spPr bwMode="auto">
          <a:xfrm>
            <a:off x="7239000" y="4953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HTTP Server</a:t>
            </a:r>
            <a:endParaRPr lang="en-US" altLang="zh-TW" sz="3200"/>
          </a:p>
        </p:txBody>
      </p:sp>
      <p:sp>
        <p:nvSpPr>
          <p:cNvPr id="131084" name="Line 10"/>
          <p:cNvSpPr>
            <a:spLocks noChangeShapeType="1"/>
          </p:cNvSpPr>
          <p:nvPr/>
        </p:nvSpPr>
        <p:spPr bwMode="auto">
          <a:xfrm>
            <a:off x="5791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5" name="Text Box 11"/>
          <p:cNvSpPr txBox="1">
            <a:spLocks noChangeArrowheads="1"/>
          </p:cNvSpPr>
          <p:nvPr/>
        </p:nvSpPr>
        <p:spPr bwMode="auto">
          <a:xfrm>
            <a:off x="5943600" y="3352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URL</a:t>
            </a:r>
            <a:endParaRPr lang="en-US" altLang="zh-TW" sz="3200"/>
          </a:p>
        </p:txBody>
      </p:sp>
      <p:sp>
        <p:nvSpPr>
          <p:cNvPr id="131086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XML File</a:t>
            </a:r>
            <a:endParaRPr lang="en-US" altLang="zh-TW" sz="3200"/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 flipH="1">
            <a:off x="57912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8" name="AutoShape 14"/>
          <p:cNvSpPr>
            <a:spLocks noChangeArrowheads="1"/>
          </p:cNvSpPr>
          <p:nvPr/>
        </p:nvSpPr>
        <p:spPr bwMode="auto">
          <a:xfrm>
            <a:off x="2895600" y="3581400"/>
            <a:ext cx="190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9" name="Rectangle 15"/>
          <p:cNvSpPr>
            <a:spLocks noChangeArrowheads="1"/>
          </p:cNvSpPr>
          <p:nvPr/>
        </p:nvSpPr>
        <p:spPr bwMode="auto">
          <a:xfrm>
            <a:off x="3962400" y="4038600"/>
            <a:ext cx="762000" cy="609600"/>
          </a:xfrm>
          <a:prstGeom prst="rect">
            <a:avLst/>
          </a:prstGeom>
          <a:solidFill>
            <a:srgbClr val="E1DA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Valid-</a:t>
            </a:r>
          </a:p>
          <a:p>
            <a:pPr algn="ctr" eaLnBrk="1" hangingPunct="1"/>
            <a:r>
              <a:rPr lang="en-US" altLang="zh-TW" sz="1800"/>
              <a:t>ater</a:t>
            </a:r>
            <a:endParaRPr lang="en-US" altLang="zh-TW" sz="3200"/>
          </a:p>
        </p:txBody>
      </p:sp>
      <p:sp>
        <p:nvSpPr>
          <p:cNvPr id="131090" name="Rectangle 16"/>
          <p:cNvSpPr>
            <a:spLocks noChangeArrowheads="1"/>
          </p:cNvSpPr>
          <p:nvPr/>
        </p:nvSpPr>
        <p:spPr bwMode="auto">
          <a:xfrm>
            <a:off x="2971800" y="4038600"/>
            <a:ext cx="990600" cy="609600"/>
          </a:xfrm>
          <a:prstGeom prst="rect">
            <a:avLst/>
          </a:prstGeom>
          <a:solidFill>
            <a:srgbClr val="FCCD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Document</a:t>
            </a:r>
          </a:p>
          <a:p>
            <a:pPr algn="ctr" eaLnBrk="1" hangingPunct="1"/>
            <a:r>
              <a:rPr lang="en-US" altLang="zh-TW" sz="1800"/>
              <a:t>Handler</a:t>
            </a:r>
            <a:endParaRPr lang="en-US" altLang="zh-TW" sz="3200"/>
          </a:p>
        </p:txBody>
      </p:sp>
      <p:sp>
        <p:nvSpPr>
          <p:cNvPr id="131091" name="Text Box 17"/>
          <p:cNvSpPr txBox="1">
            <a:spLocks noChangeArrowheads="1"/>
          </p:cNvSpPr>
          <p:nvPr/>
        </p:nvSpPr>
        <p:spPr bwMode="auto">
          <a:xfrm>
            <a:off x="3124200" y="3581400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Application</a:t>
            </a:r>
            <a:endParaRPr lang="en-US" altLang="zh-TW" sz="3200"/>
          </a:p>
        </p:txBody>
      </p:sp>
    </p:spTree>
    <p:extLst>
      <p:ext uri="{BB962C8B-B14F-4D97-AF65-F5344CB8AC3E}">
        <p14:creationId xmlns:p14="http://schemas.microsoft.com/office/powerpoint/2010/main" val="2152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D62DEA-97B3-4AD1-BA0A-4187A9C7B7C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電子化採購：</a:t>
            </a:r>
            <a:r>
              <a:rPr lang="zh-TW" altLang="en-US" sz="3200" smtClean="0"/>
              <a:t>市場和產品特性</a:t>
            </a:r>
          </a:p>
        </p:txBody>
      </p:sp>
      <p:graphicFrame>
        <p:nvGraphicFramePr>
          <p:cNvPr id="290914" name="Group 98"/>
          <p:cNvGraphicFramePr>
            <a:graphicFrameLocks noGrp="1"/>
          </p:cNvGraphicFramePr>
          <p:nvPr/>
        </p:nvGraphicFramePr>
        <p:xfrm>
          <a:off x="2590800" y="2362200"/>
          <a:ext cx="4495800" cy="359887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40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59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多筆小交易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電子化標購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(MRO)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eProcurement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85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少量大交易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電子拍賣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律師議價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7" name="Text Box 86"/>
          <p:cNvSpPr txBox="1">
            <a:spLocks noChangeArrowheads="1"/>
          </p:cNvSpPr>
          <p:nvPr/>
        </p:nvSpPr>
        <p:spPr bwMode="auto">
          <a:xfrm>
            <a:off x="4114800" y="16764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產品特性</a:t>
            </a:r>
          </a:p>
        </p:txBody>
      </p:sp>
      <p:sp>
        <p:nvSpPr>
          <p:cNvPr id="35868" name="Text Box 87"/>
          <p:cNvSpPr txBox="1">
            <a:spLocks noChangeArrowheads="1"/>
          </p:cNvSpPr>
          <p:nvPr/>
        </p:nvSpPr>
        <p:spPr bwMode="auto">
          <a:xfrm>
            <a:off x="1066800" y="34290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市場組織</a:t>
            </a:r>
          </a:p>
        </p:txBody>
      </p:sp>
      <p:sp>
        <p:nvSpPr>
          <p:cNvPr id="35869" name="Text Box 92"/>
          <p:cNvSpPr txBox="1">
            <a:spLocks noChangeArrowheads="1"/>
          </p:cNvSpPr>
          <p:nvPr/>
        </p:nvSpPr>
        <p:spPr bwMode="auto">
          <a:xfrm>
            <a:off x="746125" y="5957888"/>
            <a:ext cx="461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99"/>
                </a:solidFill>
                <a:ea typeface="標楷體" panose="03000509000000000000" pitchFamily="65" charset="-120"/>
              </a:rPr>
              <a:t>MRO: Maintenance, Repair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1876953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3312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AFE6B3-7CB0-421A-A7D4-37CA21898B53}" type="slidenum">
              <a:rPr lang="en-US" altLang="zh-TW" sz="1400">
                <a:solidFill>
                  <a:srgbClr val="333399"/>
                </a:solidFill>
              </a:rPr>
              <a:pPr/>
              <a:t>80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RosettaNet is a consortium of major Information Technology, Electronic Components and Semiconductor Manufacturing companies working to create and implement industry-wide, open e-business process standards.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0: </a:t>
            </a:r>
            <a:r>
              <a:rPr lang="en-US" altLang="zh-TW" sz="2400">
                <a:hlinkClick r:id="rId4"/>
              </a:rPr>
              <a:t>RosettaNet Support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Provides administrative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1: Partner, Product and Service Review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information collection, maintenance and distribution for the development of trading-partner profiles and product-information subscriptions   </a:t>
            </a:r>
          </a:p>
        </p:txBody>
      </p:sp>
      <p:pic>
        <p:nvPicPr>
          <p:cNvPr id="133126" name="Picture 4" descr="topnav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578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62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3517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A2D3B21-1A2C-43C5-A10D-FDA998C8C23B}" type="slidenum">
              <a:rPr lang="en-US" altLang="zh-TW" sz="1400">
                <a:solidFill>
                  <a:srgbClr val="333399"/>
                </a:solidFill>
              </a:rPr>
              <a:pPr/>
              <a:t>81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2: Product Information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distribution and periodic update of product and detailed design information, including product change notices and product technical specifications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4"/>
              </a:rPr>
              <a:t>Cluster 3: Order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Lets partners order catalog products, create custom solutions, manage distribution and deliveries, and support product returns and financial transactions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5"/>
              </a:rPr>
              <a:t>Cluster 4: Inventory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inventory management, including collaboration, replenishment, price protection, reporting and allocation of constrained product    </a:t>
            </a:r>
          </a:p>
        </p:txBody>
      </p:sp>
    </p:spTree>
    <p:extLst>
      <p:ext uri="{BB962C8B-B14F-4D97-AF65-F5344CB8AC3E}">
        <p14:creationId xmlns:p14="http://schemas.microsoft.com/office/powerpoint/2010/main" val="2948103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D1006F-F596-44D9-B21B-3EE7D1E5380D}" type="slidenum">
              <a:rPr lang="en-US" altLang="zh-TW" sz="1400">
                <a:solidFill>
                  <a:srgbClr val="333399"/>
                </a:solidFill>
              </a:rPr>
              <a:pPr/>
              <a:t>82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>
                <a:hlinkClick r:id="rId3"/>
              </a:rPr>
              <a:t>Cluster 5: Marketing Information Management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communication of marketing information, including campaign plans, lead information and design registration   </a:t>
            </a:r>
          </a:p>
          <a:p>
            <a:pPr eaLnBrk="1" hangingPunct="1"/>
            <a:r>
              <a:rPr lang="en-US" altLang="zh-TW" sz="2400">
                <a:hlinkClick r:id="rId4"/>
              </a:rPr>
              <a:t>Cluster 6: Service and Support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Provides post-sales technical support, service warranty and asset management capabilities   </a:t>
            </a:r>
          </a:p>
          <a:p>
            <a:pPr eaLnBrk="1" hangingPunct="1"/>
            <a:r>
              <a:rPr lang="en-US" altLang="zh-TW" sz="2400">
                <a:hlinkClick r:id="rId5"/>
              </a:rPr>
              <a:t>Cluster 7: Manufacturing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the exchange of design, configuration, process, quality and other manufacturing floor information to support the "Virtual Manufacturing" environment</a:t>
            </a:r>
          </a:p>
          <a:p>
            <a:pPr eaLnBrk="1" hangingPunct="1"/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17253730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E6E86-2B7D-4A8A-88DF-8104DE66FF8B}" type="slidenum">
              <a:rPr lang="en-US" altLang="zh-TW" sz="1400">
                <a:solidFill>
                  <a:srgbClr val="333399"/>
                </a:solidFill>
              </a:rPr>
              <a:pPr/>
              <a:t>83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PIP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Partner Interface Process (PIP)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message guidelines and XML DTD's (Document type definition).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Understand what the PIP number represents.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 PIP number has 3 parts:  a number + a letter + another number.  Example: 3A4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first number represents the Cluster.   PIP 3A4 is in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letter represents the Segment.  PIP 3A4 is in Segment A of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second number is a sequential number which completes the PIP number.  PIP 3A4 is the 4th PIP in Segment A of Cluster 3.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4747888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413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2D6CC2-C4DC-4B72-958A-5E60E8474EEA}" type="slidenum">
              <a:rPr lang="en-US" altLang="zh-TW" sz="1400">
                <a:solidFill>
                  <a:srgbClr val="333399"/>
                </a:solidFill>
              </a:rPr>
              <a:pPr/>
              <a:t>84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41318" name="Picture 4" descr="RNP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295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02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4336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04FC6B-3CDD-45D4-B7C1-BD47FDA2A0FB}" type="slidenum">
              <a:rPr lang="en-US" altLang="zh-TW" sz="1400">
                <a:solidFill>
                  <a:srgbClr val="333399"/>
                </a:solidFill>
              </a:rPr>
              <a:pPr/>
              <a:t>85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pic>
        <p:nvPicPr>
          <p:cNvPr id="143365" name="Picture 3" descr="3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763"/>
            <a:ext cx="8926513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4"/>
          <p:cNvSpPr txBox="1">
            <a:spLocks noChangeArrowheads="1"/>
          </p:cNvSpPr>
          <p:nvPr/>
        </p:nvSpPr>
        <p:spPr bwMode="auto">
          <a:xfrm>
            <a:off x="1219200" y="3657600"/>
            <a:ext cx="127317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CC0000"/>
                </a:solidFill>
              </a:rPr>
              <a:t>RN 3A4</a:t>
            </a:r>
          </a:p>
        </p:txBody>
      </p:sp>
    </p:spTree>
    <p:extLst>
      <p:ext uri="{BB962C8B-B14F-4D97-AF65-F5344CB8AC3E}">
        <p14:creationId xmlns:p14="http://schemas.microsoft.com/office/powerpoint/2010/main" val="3673625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4541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2797C0-622F-4B62-A9F6-C9D0E5035B4D}" type="slidenum">
              <a:rPr lang="en-US" altLang="zh-TW" sz="1400">
                <a:solidFill>
                  <a:srgbClr val="333399"/>
                </a:solidFill>
              </a:rPr>
              <a:pPr/>
              <a:t>86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ebXML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上述 </a:t>
            </a:r>
            <a:r>
              <a:rPr lang="en-US" altLang="zh-TW" sz="2800"/>
              <a:t>B2Bi </a:t>
            </a:r>
            <a:r>
              <a:rPr lang="zh-TW" altLang="en-US" sz="2800"/>
              <a:t>為固定交易伙伴間的交換標準</a:t>
            </a:r>
          </a:p>
          <a:p>
            <a:pPr eaLnBrk="1" hangingPunct="1"/>
            <a:r>
              <a:rPr lang="zh-TW" altLang="en-US" sz="2800"/>
              <a:t>如果是不固定的伙伴呢：</a:t>
            </a:r>
            <a:r>
              <a:rPr lang="en-US" altLang="zh-TW" sz="2800"/>
              <a:t>ebXML</a:t>
            </a:r>
            <a:endParaRPr lang="zh-TW" altLang="en-US" sz="2800"/>
          </a:p>
          <a:p>
            <a:pPr eaLnBrk="1" hangingPunct="1"/>
            <a:r>
              <a:rPr lang="zh-TW" altLang="en-US" sz="2800"/>
              <a:t>聯合國推動的企業間整合標準</a:t>
            </a:r>
            <a:endParaRPr lang="en-US" altLang="zh-TW" sz="2800"/>
          </a:p>
          <a:p>
            <a:pPr eaLnBrk="1" hangingPunct="1"/>
            <a:r>
              <a:rPr lang="zh-TW" altLang="en-US" sz="2800"/>
              <a:t>以</a:t>
            </a:r>
            <a:r>
              <a:rPr lang="en-US" altLang="zh-TW" sz="2800"/>
              <a:t>XML</a:t>
            </a:r>
            <a:r>
              <a:rPr lang="zh-TW" altLang="en-US" sz="2800"/>
              <a:t>為基礎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延伸過去的</a:t>
            </a:r>
            <a:r>
              <a:rPr lang="en-US" altLang="zh-TW" sz="2400">
                <a:ea typeface="新細明體" panose="02020500000000000000" pitchFamily="18" charset="-120"/>
              </a:rPr>
              <a:t>EDI</a:t>
            </a:r>
            <a:r>
              <a:rPr lang="zh-TW" altLang="en-US" sz="2400">
                <a:ea typeface="新細明體" panose="02020500000000000000" pitchFamily="18" charset="-120"/>
              </a:rPr>
              <a:t>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動態的整合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需要一個中心的文件格式庫</a:t>
            </a:r>
            <a:r>
              <a:rPr lang="en-US" altLang="zh-TW" sz="2400">
                <a:ea typeface="新細明體" panose="02020500000000000000" pitchFamily="18" charset="-120"/>
              </a:rPr>
              <a:t> repository</a:t>
            </a: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可能進行文件格式的轉換</a:t>
            </a:r>
          </a:p>
        </p:txBody>
      </p:sp>
    </p:spTree>
    <p:extLst>
      <p:ext uri="{BB962C8B-B14F-4D97-AF65-F5344CB8AC3E}">
        <p14:creationId xmlns:p14="http://schemas.microsoft.com/office/powerpoint/2010/main" val="1988625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smtClean="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13B57E-4C9C-4CCE-BF4C-BAD28DD1342F}" type="slidenum">
              <a:rPr lang="en-US" altLang="zh-TW" sz="1400" smtClean="0">
                <a:solidFill>
                  <a:srgbClr val="333399"/>
                </a:solidFill>
              </a:rPr>
              <a:pPr/>
              <a:t>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管控機制</a:t>
            </a:r>
          </a:p>
        </p:txBody>
      </p:sp>
      <p:graphicFrame>
        <p:nvGraphicFramePr>
          <p:cNvPr id="289859" name="Group 67"/>
          <p:cNvGraphicFramePr>
            <a:graphicFrameLocks noGrp="1"/>
          </p:cNvGraphicFramePr>
          <p:nvPr/>
        </p:nvGraphicFramePr>
        <p:xfrm>
          <a:off x="1676400" y="2438400"/>
          <a:ext cx="5257800" cy="3429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通用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混合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特用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5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固定式價值網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5" name="Oval 77"/>
          <p:cNvSpPr>
            <a:spLocks noChangeArrowheads="1"/>
          </p:cNvSpPr>
          <p:nvPr/>
        </p:nvSpPr>
        <p:spPr bwMode="auto">
          <a:xfrm>
            <a:off x="5334000" y="43434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6" name="Oval 74"/>
          <p:cNvSpPr>
            <a:spLocks noChangeArrowheads="1"/>
          </p:cNvSpPr>
          <p:nvPr/>
        </p:nvSpPr>
        <p:spPr bwMode="auto">
          <a:xfrm>
            <a:off x="2590800" y="4343400"/>
            <a:ext cx="1066800" cy="11430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7" name="Text Box 62"/>
          <p:cNvSpPr txBox="1">
            <a:spLocks noChangeArrowheads="1"/>
          </p:cNvSpPr>
          <p:nvPr/>
        </p:nvSpPr>
        <p:spPr bwMode="auto">
          <a:xfrm>
            <a:off x="990600" y="31242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交易頻率</a:t>
            </a:r>
          </a:p>
        </p:txBody>
      </p:sp>
      <p:sp>
        <p:nvSpPr>
          <p:cNvPr id="37918" name="Text Box 63"/>
          <p:cNvSpPr txBox="1">
            <a:spLocks noChangeArrowheads="1"/>
          </p:cNvSpPr>
          <p:nvPr/>
        </p:nvSpPr>
        <p:spPr bwMode="auto">
          <a:xfrm>
            <a:off x="3514725" y="171608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投資專屬性</a:t>
            </a:r>
          </a:p>
        </p:txBody>
      </p:sp>
      <p:sp>
        <p:nvSpPr>
          <p:cNvPr id="37919" name="Line 68"/>
          <p:cNvSpPr>
            <a:spLocks noChangeShapeType="1"/>
          </p:cNvSpPr>
          <p:nvPr/>
        </p:nvSpPr>
        <p:spPr bwMode="auto">
          <a:xfrm flipV="1">
            <a:off x="31242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0" name="Line 69"/>
          <p:cNvSpPr>
            <a:spLocks noChangeShapeType="1"/>
          </p:cNvSpPr>
          <p:nvPr/>
        </p:nvSpPr>
        <p:spPr bwMode="auto">
          <a:xfrm flipV="1">
            <a:off x="3581400" y="3810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1" name="Line 70"/>
          <p:cNvSpPr>
            <a:spLocks noChangeShapeType="1"/>
          </p:cNvSpPr>
          <p:nvPr/>
        </p:nvSpPr>
        <p:spPr bwMode="auto">
          <a:xfrm>
            <a:off x="3581400" y="5181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2" name="Line 71"/>
          <p:cNvSpPr>
            <a:spLocks noChangeShapeType="1"/>
          </p:cNvSpPr>
          <p:nvPr/>
        </p:nvSpPr>
        <p:spPr bwMode="auto">
          <a:xfrm flipH="1">
            <a:off x="48006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3" name="Line 72"/>
          <p:cNvSpPr>
            <a:spLocks noChangeShapeType="1"/>
          </p:cNvSpPr>
          <p:nvPr/>
        </p:nvSpPr>
        <p:spPr bwMode="auto">
          <a:xfrm flipV="1">
            <a:off x="60198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4" name="Line 73"/>
          <p:cNvSpPr>
            <a:spLocks noChangeShapeType="1"/>
          </p:cNvSpPr>
          <p:nvPr/>
        </p:nvSpPr>
        <p:spPr bwMode="auto">
          <a:xfrm flipH="1" flipV="1">
            <a:off x="4800600" y="3810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5" name="Rectangle 75"/>
          <p:cNvSpPr>
            <a:spLocks noChangeArrowheads="1"/>
          </p:cNvSpPr>
          <p:nvPr/>
        </p:nvSpPr>
        <p:spPr bwMode="auto">
          <a:xfrm>
            <a:off x="2667000" y="4648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市場</a:t>
            </a:r>
          </a:p>
        </p:txBody>
      </p:sp>
      <p:sp>
        <p:nvSpPr>
          <p:cNvPr id="37926" name="Rectangle 76"/>
          <p:cNvSpPr>
            <a:spLocks noChangeArrowheads="1"/>
          </p:cNvSpPr>
          <p:nvPr/>
        </p:nvSpPr>
        <p:spPr bwMode="auto">
          <a:xfrm>
            <a:off x="5334000" y="4495800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固定式價值網</a:t>
            </a:r>
          </a:p>
        </p:txBody>
      </p:sp>
    </p:spTree>
    <p:extLst>
      <p:ext uri="{BB962C8B-B14F-4D97-AF65-F5344CB8AC3E}">
        <p14:creationId xmlns:p14="http://schemas.microsoft.com/office/powerpoint/2010/main" val="8307640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標楷體"/>
      </a:majorFont>
      <a:minorFont>
        <a:latin typeface="Times New Roman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4533</Words>
  <Application>Microsoft Office PowerPoint</Application>
  <PresentationFormat>如螢幕大小 (4:3)</PresentationFormat>
  <Paragraphs>1107</Paragraphs>
  <Slides>86</Slides>
  <Notes>67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86</vt:i4>
      </vt:variant>
    </vt:vector>
  </HeadingPairs>
  <TitlesOfParts>
    <vt:vector size="103" baseType="lpstr">
      <vt:lpstr>Gulim</vt:lpstr>
      <vt:lpstr>SimHei</vt:lpstr>
      <vt:lpstr>微軟正黑體</vt:lpstr>
      <vt:lpstr>新細明體</vt:lpstr>
      <vt:lpstr>標楷體</vt:lpstr>
      <vt:lpstr>Arial</vt:lpstr>
      <vt:lpstr>Calibri</vt:lpstr>
      <vt:lpstr>Garamond</vt:lpstr>
      <vt:lpstr>Symbol</vt:lpstr>
      <vt:lpstr>Times New Roman</vt:lpstr>
      <vt:lpstr>Webdings</vt:lpstr>
      <vt:lpstr>Wingdings</vt:lpstr>
      <vt:lpstr>0ckf</vt:lpstr>
      <vt:lpstr>1_0ckf</vt:lpstr>
      <vt:lpstr>Clip</vt:lpstr>
      <vt:lpstr>Bitmap Image</vt:lpstr>
      <vt:lpstr>多媒體項目</vt:lpstr>
      <vt:lpstr>Chapter 8: B2B 企業間 電子商務</vt:lpstr>
      <vt:lpstr>B2B 電子商務</vt:lpstr>
      <vt:lpstr>B2B 市場規模和成長</vt:lpstr>
      <vt:lpstr>哪一個市場比較大？B2C or B2B？</vt:lpstr>
      <vt:lpstr>企業間的交易</vt:lpstr>
      <vt:lpstr>不特定對象 B2B 交易種類</vt:lpstr>
      <vt:lpstr>B2B 購買的物料類別</vt:lpstr>
      <vt:lpstr>電子化採購：市場和產品特性</vt:lpstr>
      <vt:lpstr>管控機制</vt:lpstr>
      <vt:lpstr>價值網路和動態市場</vt:lpstr>
      <vt:lpstr>價值網路和動態市場</vt:lpstr>
      <vt:lpstr>動態市場</vt:lpstr>
      <vt:lpstr>B2B EC 市集 (Marketplace)</vt:lpstr>
      <vt:lpstr>Marketplaces : Direction of trade</vt:lpstr>
      <vt:lpstr>特定公司為主的市集</vt:lpstr>
      <vt:lpstr>多對多的交換市集 Exchange</vt:lpstr>
      <vt:lpstr>特定對象企業間商務：條件改變</vt:lpstr>
      <vt:lpstr>速度和範圍</vt:lpstr>
      <vt:lpstr>能見度</vt:lpstr>
      <vt:lpstr>e-Supply Chain Management (e-SCM)</vt:lpstr>
      <vt:lpstr>IT促成的創新: Wal-Mart</vt:lpstr>
      <vt:lpstr>最古老的通路營運模式</vt:lpstr>
      <vt:lpstr>傳統大賣場通路的補貨</vt:lpstr>
      <vt:lpstr>Wal-Mart 的 CRP Continuous Replenishment Program</vt:lpstr>
      <vt:lpstr>Wal-Mart IT 應用的特點</vt:lpstr>
      <vt:lpstr>什麼是供應鏈？</vt:lpstr>
      <vt:lpstr>供應鍊中不同的角色</vt:lpstr>
      <vt:lpstr>供應鏈實體物流</vt:lpstr>
      <vt:lpstr>供應鍊的兩層</vt:lpstr>
      <vt:lpstr>長鞭效應 The Bullwhip Effect</vt:lpstr>
      <vt:lpstr>長鞭效應和供應鏈動態</vt:lpstr>
      <vt:lpstr>訂單的變異往上游增加</vt:lpstr>
      <vt:lpstr>增加需求能見度</vt:lpstr>
      <vt:lpstr>通用系統觀念</vt:lpstr>
      <vt:lpstr>存貨</vt:lpstr>
      <vt:lpstr>企業組織的目標</vt:lpstr>
      <vt:lpstr>目標衝突？</vt:lpstr>
      <vt:lpstr>增加能見度的結果</vt:lpstr>
      <vt:lpstr>庫存的成本</vt:lpstr>
      <vt:lpstr>庫存和訂貨</vt:lpstr>
      <vt:lpstr>庫存的決定</vt:lpstr>
      <vt:lpstr>平均存貨</vt:lpstr>
      <vt:lpstr>訂貨成本降低</vt:lpstr>
      <vt:lpstr>前置期降低</vt:lpstr>
      <vt:lpstr>庫存的改變</vt:lpstr>
      <vt:lpstr>改善供應鏈的關鍵</vt:lpstr>
      <vt:lpstr>市場需求改變營運挑戰</vt:lpstr>
      <vt:lpstr>台灣大批量生產的生產模式改變1</vt:lpstr>
      <vt:lpstr>IT特性</vt:lpstr>
      <vt:lpstr>短跑</vt:lpstr>
      <vt:lpstr>延緩：減少風險</vt:lpstr>
      <vt:lpstr>延緩決策─Postponement</vt:lpstr>
      <vt:lpstr>台灣大批量生產的生產模式改變2</vt:lpstr>
      <vt:lpstr>滾動預測</vt:lpstr>
      <vt:lpstr>因應營運挑戰（甲公司實例）</vt:lpstr>
      <vt:lpstr>有關「環境保護」的重大改變</vt:lpstr>
      <vt:lpstr>歐盟環保指令</vt:lpstr>
      <vt:lpstr>歐盟環保指令 2</vt:lpstr>
      <vt:lpstr>歐盟環保指令 3</vt:lpstr>
      <vt:lpstr>盤查</vt:lpstr>
      <vt:lpstr>對供應鍊的影響</vt:lpstr>
      <vt:lpstr>綠色供應鍊系統</vt:lpstr>
      <vt:lpstr>其他重要 B2B 概念</vt:lpstr>
      <vt:lpstr>Collaborative Commerce (c-Commerce)</vt:lpstr>
      <vt:lpstr>Collaborative Planning, Forecasting, and Replenishment (CPFR)</vt:lpstr>
      <vt:lpstr>CPFR: 協同規劃、預測和供貨</vt:lpstr>
      <vt:lpstr>What is CPFR®?</vt:lpstr>
      <vt:lpstr>PowerPoint 簡報</vt:lpstr>
      <vt:lpstr>CPFR reference model</vt:lpstr>
      <vt:lpstr>B2Bi Supply Chain Integration</vt:lpstr>
      <vt:lpstr>How Information Systems Are Integrated</vt:lpstr>
      <vt:lpstr>資料交換</vt:lpstr>
      <vt:lpstr>資料交換方式</vt:lpstr>
      <vt:lpstr>什麼是標示語言(Markup Language)</vt:lpstr>
      <vt:lpstr>Example: HTML Document</vt:lpstr>
      <vt:lpstr>Example: XML Document</vt:lpstr>
      <vt:lpstr>XML的優點</vt:lpstr>
      <vt:lpstr>XML與瀏覽器</vt:lpstr>
      <vt:lpstr>Client Side of Web-XML</vt:lpstr>
      <vt:lpstr>RosettaNet</vt:lpstr>
      <vt:lpstr>RosettaNet</vt:lpstr>
      <vt:lpstr>RosettaNet</vt:lpstr>
      <vt:lpstr>RosettaNet PIP</vt:lpstr>
      <vt:lpstr>RosettaNet 3A4 PIP</vt:lpstr>
      <vt:lpstr>RosettaNet 3A4 PIP</vt:lpstr>
      <vt:lpstr>ebXML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B2B</dc:title>
  <dc:creator>ckfarn</dc:creator>
  <cp:lastModifiedBy>user</cp:lastModifiedBy>
  <cp:revision>103</cp:revision>
  <dcterms:created xsi:type="dcterms:W3CDTF">2003-08-19T22:49:27Z</dcterms:created>
  <dcterms:modified xsi:type="dcterms:W3CDTF">2022-04-28T01:39:26Z</dcterms:modified>
</cp:coreProperties>
</file>