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9"/>
  </p:notesMasterIdLst>
  <p:handoutMasterIdLst>
    <p:handoutMasterId r:id="rId20"/>
  </p:handoutMasterIdLst>
  <p:sldIdLst>
    <p:sldId id="256" r:id="rId2"/>
    <p:sldId id="347" r:id="rId3"/>
    <p:sldId id="348" r:id="rId4"/>
    <p:sldId id="361" r:id="rId5"/>
    <p:sldId id="350" r:id="rId6"/>
    <p:sldId id="351" r:id="rId7"/>
    <p:sldId id="352" r:id="rId8"/>
    <p:sldId id="359" r:id="rId9"/>
    <p:sldId id="353" r:id="rId10"/>
    <p:sldId id="365" r:id="rId11"/>
    <p:sldId id="349" r:id="rId12"/>
    <p:sldId id="362" r:id="rId13"/>
    <p:sldId id="354" r:id="rId14"/>
    <p:sldId id="360" r:id="rId15"/>
    <p:sldId id="355" r:id="rId16"/>
    <p:sldId id="363" r:id="rId17"/>
    <p:sldId id="364" r:id="rId18"/>
  </p:sldIdLst>
  <p:sldSz cx="9144000" cy="6858000" type="screen4x3"/>
  <p:notesSz cx="6797675" cy="9928225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800080"/>
    <a:srgbClr val="993300"/>
    <a:srgbClr val="CCECFF"/>
    <a:srgbClr val="CC0000"/>
    <a:srgbClr val="FFFFCC"/>
    <a:srgbClr val="3333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326" autoAdjust="0"/>
    <p:restoredTop sz="86486" autoAdjust="0"/>
  </p:normalViewPr>
  <p:slideViewPr>
    <p:cSldViewPr showGuides="1">
      <p:cViewPr varScale="1">
        <p:scale>
          <a:sx n="100" d="100"/>
          <a:sy n="100" d="100"/>
        </p:scale>
        <p:origin x="1530" y="72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095" cy="496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581" y="1"/>
            <a:ext cx="2945006" cy="496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2580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234"/>
            <a:ext cx="2946095" cy="494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2580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581" y="9431234"/>
            <a:ext cx="2945006" cy="494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1F750F2-F6BE-4E39-A488-DC3D6A2E178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599272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095" cy="496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581" y="1"/>
            <a:ext cx="2945006" cy="496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7288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93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04" y="4716777"/>
            <a:ext cx="5438357" cy="44682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993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234"/>
            <a:ext cx="2946095" cy="494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993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581" y="9431234"/>
            <a:ext cx="2945006" cy="494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66ACE1B-3D76-4FE3-9A34-60AA7269ED2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305722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4913E9-DA7B-40C3-AC3C-30E126AEC5E5}" type="slidenum">
              <a:rPr lang="en-US" altLang="zh-TW"/>
              <a:pPr/>
              <a:t>1</a:t>
            </a:fld>
            <a:endParaRPr lang="en-US" altLang="zh-TW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625914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EE29A70-E3C7-4C3E-8E8C-78457BC43F2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93966116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A4B3BB6-697E-4DB8-82CC-4AF092FC932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981629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6EC1032-E392-4942-AB5A-0D0C69CA33D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0126065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>
          <a:xfrm>
            <a:off x="6553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23B8E84-F6FE-434A-BDBF-92E570900C3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0755235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6CDEE82-9D22-4BD5-87AB-8173F13408A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3065646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C3A2D0B-E3AE-4493-A8AA-0168E975019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2468540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69246EA-6592-45D9-A37F-0B343DDC7F4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05923769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8AE3568-A656-48CC-BC9E-79931EEC9EE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49074062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7BE798A-2801-42D2-A939-D87E9A0F0E1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14881989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2ACA944-4DA4-459D-832D-655C4340EDB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47997550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87133F6-798C-49E0-BD90-C69DCBD9264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8287437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A338112-0A4B-439B-ACFF-B4F4464FF71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002955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333399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33399"/>
                </a:solidFill>
              </a:defRPr>
            </a:lvl1pPr>
          </a:lstStyle>
          <a:p>
            <a:fld id="{1A5D97C6-A519-4F62-A208-84226537191B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73735" name="AutoShape 7"/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3736" name="Line 8"/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3737" name="Text Box 9"/>
          <p:cNvSpPr txBox="1">
            <a:spLocks noChangeArrowheads="1"/>
          </p:cNvSpPr>
          <p:nvPr userDrawn="1"/>
        </p:nvSpPr>
        <p:spPr bwMode="auto">
          <a:xfrm>
            <a:off x="8001000" y="6400800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fld id="{EC122D36-8EF9-4D9C-8383-A450366C8562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73738" name="Text Box 10"/>
          <p:cNvSpPr txBox="1">
            <a:spLocks noChangeArrowheads="1"/>
          </p:cNvSpPr>
          <p:nvPr userDrawn="1"/>
        </p:nvSpPr>
        <p:spPr bwMode="auto">
          <a:xfrm>
            <a:off x="822325" y="6437313"/>
            <a:ext cx="147989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1200" dirty="0" smtClean="0"/>
              <a:t>中原資管</a:t>
            </a:r>
            <a:r>
              <a:rPr lang="zh-TW" altLang="en-US" sz="1200" dirty="0"/>
              <a:t>──范錚強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ransition spd="med"/>
  <p:txStyles>
    <p:titleStyle>
      <a:lvl1pPr algn="l" rtl="0" fontAlgn="base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itchFamily="2" charset="-122"/>
        </a:defRPr>
      </a:lvl9pPr>
    </p:titleStyle>
    <p:bodyStyle>
      <a:lvl1pPr marL="473075" indent="-473075" algn="l" rtl="0" fontAlgn="base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4"/>
        </a:buBlip>
        <a:defRPr kumimoji="1"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5"/>
        </a:buBlip>
        <a:defRPr kumimoji="1" sz="2800" kern="1200">
          <a:solidFill>
            <a:schemeClr val="tx1"/>
          </a:solidFill>
          <a:latin typeface="+mn-lt"/>
          <a:ea typeface="標楷體" panose="03000509000000000000" pitchFamily="65" charset="-120"/>
          <a:cs typeface="+mn-cs"/>
        </a:defRPr>
      </a:lvl2pPr>
      <a:lvl3pPr marL="1616075" indent="-37465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6"/>
        </a:buBlip>
        <a:defRPr kumimoji="1" sz="24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3pPr>
      <a:lvl4pPr marL="2193925" indent="-38735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 kern="1200">
          <a:solidFill>
            <a:srgbClr val="CC0000"/>
          </a:solidFill>
          <a:latin typeface="+mn-lt"/>
          <a:ea typeface="新細明體" panose="02020500000000000000" pitchFamily="18" charset="-120"/>
          <a:cs typeface="+mn-cs"/>
        </a:defRPr>
      </a:lvl4pPr>
      <a:lvl5pPr marL="2613025" indent="-228600" algn="l" rtl="0" fontAlgn="base">
        <a:spcBef>
          <a:spcPct val="20000"/>
        </a:spcBef>
        <a:spcAft>
          <a:spcPct val="0"/>
        </a:spcAft>
        <a:buBlip>
          <a:blip r:embed="rId16"/>
        </a:buBlip>
        <a:defRPr kumimoji="1" sz="20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34290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52513"/>
            <a:ext cx="7918450" cy="1944687"/>
          </a:xfrm>
        </p:spPr>
        <p:txBody>
          <a:bodyPr anchor="ctr"/>
          <a:lstStyle/>
          <a:p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匯豐汽車──</a:t>
            </a:r>
            <a:r>
              <a:rPr lang="en-US" altLang="zh-TW" sz="4000" dirty="0" err="1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eMentor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首部曲</a:t>
            </a:r>
            <a:b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分析</a:t>
            </a:r>
            <a:r>
              <a:rPr lang="zh-TW" altLang="en-US" sz="4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重點</a:t>
            </a:r>
            <a:endParaRPr lang="zh-TW" altLang="en-US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038600"/>
            <a:ext cx="6400800" cy="175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中原大學、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資訊管理系</a:t>
            </a:r>
          </a:p>
          <a:p>
            <a:pPr>
              <a:lnSpc>
                <a:spcPct val="90000"/>
              </a:lnSpc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范錚強</a:t>
            </a:r>
            <a:endParaRPr lang="en-US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90000"/>
              </a:lnSpc>
            </a:pPr>
            <a:endParaRPr lang="en-US" altLang="zh-TW" sz="2000" dirty="0"/>
          </a:p>
          <a:p>
            <a:pPr>
              <a:lnSpc>
                <a:spcPct val="90000"/>
              </a:lnSpc>
            </a:pPr>
            <a:r>
              <a:rPr lang="en-US" altLang="zh-TW" sz="2000" dirty="0"/>
              <a:t>http://</a:t>
            </a:r>
            <a:r>
              <a:rPr lang="en-US" altLang="zh-TW" sz="2000" dirty="0" err="1"/>
              <a:t>www.mgt.ncu.edu.tw</a:t>
            </a:r>
            <a:r>
              <a:rPr lang="en-US" altLang="zh-TW" sz="2000" dirty="0"/>
              <a:t>/~</a:t>
            </a:r>
            <a:r>
              <a:rPr lang="en-US" altLang="zh-TW" sz="2000" dirty="0" err="1"/>
              <a:t>ckfarn</a:t>
            </a:r>
            <a:endParaRPr lang="en-US" altLang="zh-TW" sz="2000" dirty="0"/>
          </a:p>
          <a:p>
            <a:pPr lvl="1" indent="206375">
              <a:lnSpc>
                <a:spcPct val="90000"/>
              </a:lnSpc>
            </a:pPr>
            <a:endParaRPr lang="en-US" altLang="zh-TW" dirty="0"/>
          </a:p>
          <a:p>
            <a:pPr lvl="1" indent="206375">
              <a:lnSpc>
                <a:spcPct val="90000"/>
              </a:lnSpc>
            </a:pPr>
            <a:r>
              <a:rPr lang="en-US" altLang="zh-TW" dirty="0" smtClean="0"/>
              <a:t>2023/4/22</a:t>
            </a:r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銷售的三角關係</a:t>
            </a:r>
            <a:endParaRPr lang="zh-TW" altLang="en-US" dirty="0"/>
          </a:p>
        </p:txBody>
      </p:sp>
      <p:sp>
        <p:nvSpPr>
          <p:cNvPr id="4" name="笑臉 3"/>
          <p:cNvSpPr/>
          <p:nvPr/>
        </p:nvSpPr>
        <p:spPr>
          <a:xfrm>
            <a:off x="5652120" y="1844824"/>
            <a:ext cx="1440160" cy="1368152"/>
          </a:xfrm>
          <a:prstGeom prst="smileyFace">
            <a:avLst/>
          </a:prstGeom>
          <a:solidFill>
            <a:srgbClr val="FF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3909" y="3973265"/>
            <a:ext cx="1243973" cy="174156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1817378"/>
            <a:ext cx="1423045" cy="1423045"/>
          </a:xfrm>
          <a:prstGeom prst="rect">
            <a:avLst/>
          </a:prstGeom>
        </p:spPr>
      </p:pic>
      <p:sp>
        <p:nvSpPr>
          <p:cNvPr id="8" name="左-右雙向箭號 7"/>
          <p:cNvSpPr/>
          <p:nvPr/>
        </p:nvSpPr>
        <p:spPr>
          <a:xfrm>
            <a:off x="2699792" y="2420888"/>
            <a:ext cx="2232248" cy="216024"/>
          </a:xfrm>
          <a:prstGeom prst="left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左-右雙向箭號 8"/>
          <p:cNvSpPr/>
          <p:nvPr/>
        </p:nvSpPr>
        <p:spPr>
          <a:xfrm rot="19238783">
            <a:off x="4095057" y="3990619"/>
            <a:ext cx="1882127" cy="159482"/>
          </a:xfrm>
          <a:prstGeom prst="left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左-右雙向箭號 9"/>
          <p:cNvSpPr/>
          <p:nvPr/>
        </p:nvSpPr>
        <p:spPr>
          <a:xfrm rot="2546389">
            <a:off x="1237556" y="3987400"/>
            <a:ext cx="1882127" cy="159482"/>
          </a:xfrm>
          <a:prstGeom prst="left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文字方塊 10"/>
          <p:cNvSpPr txBox="1"/>
          <p:nvPr/>
        </p:nvSpPr>
        <p:spPr>
          <a:xfrm>
            <a:off x="6156176" y="3430513"/>
            <a:ext cx="2520280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buFont typeface="+mj-lt"/>
              <a:buAutoNum type="alphaUcPeriod"/>
            </a:pPr>
            <a:r>
              <a:rPr lang="zh-TW" altLang="en-US" sz="2000" dirty="0" smtClean="0"/>
              <a:t>薪資結構</a:t>
            </a:r>
            <a:endParaRPr lang="en-US" altLang="zh-TW" sz="2000" dirty="0" smtClean="0"/>
          </a:p>
          <a:p>
            <a:pPr marL="457200" indent="-457200">
              <a:spcBef>
                <a:spcPts val="600"/>
              </a:spcBef>
              <a:buFont typeface="+mj-lt"/>
              <a:buAutoNum type="alphaUcPeriod"/>
            </a:pPr>
            <a:r>
              <a:rPr lang="zh-TW" altLang="en-US" sz="2000" dirty="0" smtClean="0"/>
              <a:t>業代和公司關係？</a:t>
            </a:r>
            <a:endParaRPr lang="en-US" altLang="zh-TW" sz="2000" dirty="0" smtClean="0"/>
          </a:p>
          <a:p>
            <a:pPr marL="457200" indent="-457200">
              <a:spcBef>
                <a:spcPts val="600"/>
              </a:spcBef>
              <a:buFont typeface="+mj-lt"/>
              <a:buAutoNum type="alphaUcPeriod"/>
            </a:pPr>
            <a:r>
              <a:rPr lang="zh-TW" altLang="en-US" sz="2000" dirty="0" smtClean="0"/>
              <a:t>業代和業代關係</a:t>
            </a:r>
            <a:endParaRPr lang="en-US" altLang="zh-TW" sz="2000" dirty="0" smtClean="0"/>
          </a:p>
          <a:p>
            <a:pPr marL="457200" indent="-457200">
              <a:spcBef>
                <a:spcPts val="600"/>
              </a:spcBef>
              <a:buFont typeface="+mj-lt"/>
              <a:buAutoNum type="alphaUcPeriod"/>
            </a:pPr>
            <a:r>
              <a:rPr lang="zh-TW" altLang="en-US" sz="2000" dirty="0" smtClean="0"/>
              <a:t>業代成長問題</a:t>
            </a:r>
            <a:endParaRPr lang="en-US" altLang="zh-TW" sz="2000" dirty="0" smtClean="0"/>
          </a:p>
          <a:p>
            <a:pPr marL="457200" indent="-457200">
              <a:spcBef>
                <a:spcPts val="600"/>
              </a:spcBef>
              <a:buFont typeface="+mj-lt"/>
              <a:buAutoNum type="alphaUcPeriod"/>
            </a:pPr>
            <a:r>
              <a:rPr lang="zh-TW" altLang="en-US" sz="2000" dirty="0" smtClean="0"/>
              <a:t>資深業代問題</a:t>
            </a:r>
            <a:endParaRPr lang="en-US" altLang="zh-TW" sz="2000" dirty="0" smtClean="0"/>
          </a:p>
          <a:p>
            <a:pPr marL="457200" indent="-457200">
              <a:spcBef>
                <a:spcPts val="600"/>
              </a:spcBef>
              <a:buFont typeface="+mj-lt"/>
              <a:buAutoNum type="alphaUcPeriod"/>
            </a:pPr>
            <a:r>
              <a:rPr lang="zh-TW" altLang="en-US" sz="2000" dirty="0" smtClean="0"/>
              <a:t>顧客資料掌握？</a:t>
            </a:r>
            <a:endParaRPr lang="en-US" altLang="zh-TW" sz="2000" dirty="0" smtClean="0"/>
          </a:p>
          <a:p>
            <a:pPr marL="457200" indent="-457200">
              <a:spcBef>
                <a:spcPts val="600"/>
              </a:spcBef>
              <a:buFont typeface="+mj-lt"/>
              <a:buAutoNum type="alphaUcPeriod"/>
            </a:pPr>
            <a:r>
              <a:rPr lang="zh-TW" altLang="en-US" sz="2000" dirty="0" smtClean="0"/>
              <a:t>顧客是誰的？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590652003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業代的利益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有形的效益：薪資結構</a:t>
            </a:r>
          </a:p>
          <a:p>
            <a:pPr lvl="1"/>
            <a:r>
              <a:rPr lang="zh-TW" altLang="en-US"/>
              <a:t>底薪</a:t>
            </a:r>
          </a:p>
          <a:p>
            <a:pPr lvl="1"/>
            <a:r>
              <a:rPr lang="zh-TW" altLang="en-US"/>
              <a:t>賣新車的佣金</a:t>
            </a:r>
          </a:p>
          <a:p>
            <a:pPr lvl="1"/>
            <a:r>
              <a:rPr lang="zh-TW" altLang="en-US"/>
              <a:t>延續的服務，自掏腰包</a:t>
            </a:r>
          </a:p>
          <a:p>
            <a:r>
              <a:rPr lang="zh-TW" altLang="en-US"/>
              <a:t>無形的效益</a:t>
            </a:r>
          </a:p>
          <a:p>
            <a:pPr lvl="1"/>
            <a:r>
              <a:rPr lang="zh-TW" altLang="en-US"/>
              <a:t>顧客關係的建立</a:t>
            </a:r>
          </a:p>
          <a:p>
            <a:r>
              <a:rPr lang="zh-TW" altLang="en-US"/>
              <a:t>顧客是業代的顧客！！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企業轉型需求</a:t>
            </a:r>
          </a:p>
        </p:txBody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產業從成長階段，走向過飽和</a:t>
            </a:r>
          </a:p>
          <a:p>
            <a:r>
              <a:rPr lang="zh-TW" altLang="en-US"/>
              <a:t>公司給業代的利益（績效評估）還停留在成長階段的機制</a:t>
            </a:r>
          </a:p>
          <a:p>
            <a:r>
              <a:rPr lang="zh-TW" altLang="en-US"/>
              <a:t>產生嚴重的利益衝突</a:t>
            </a:r>
          </a:p>
          <a:p>
            <a:pPr lvl="1"/>
            <a:r>
              <a:rPr lang="zh-TW" altLang="en-US"/>
              <a:t>現有機制，獎勵員工作對公司不利的事</a:t>
            </a:r>
          </a:p>
          <a:p>
            <a:pPr lvl="1"/>
            <a:r>
              <a:rPr lang="zh-TW" altLang="en-US"/>
              <a:t>員工要滿意，必須做損害公司利益的事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利益衝突</a:t>
            </a:r>
          </a:p>
        </p:txBody>
      </p:sp>
      <p:graphicFrame>
        <p:nvGraphicFramePr>
          <p:cNvPr id="240800" name="Group 160"/>
          <p:cNvGraphicFramePr>
            <a:graphicFrameLocks noGrp="1"/>
          </p:cNvGraphicFramePr>
          <p:nvPr>
            <p:ph idx="1"/>
          </p:nvPr>
        </p:nvGraphicFramePr>
        <p:xfrm>
          <a:off x="395288" y="1700213"/>
          <a:ext cx="8459787" cy="4605339"/>
        </p:xfrm>
        <a:graphic>
          <a:graphicData uri="http://schemas.openxmlformats.org/drawingml/2006/table">
            <a:tbl>
              <a:tblPr/>
              <a:tblGrid>
                <a:gridCol w="2952750"/>
                <a:gridCol w="1511300"/>
                <a:gridCol w="3995737"/>
              </a:tblGrid>
              <a:tr h="4191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項目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匯豐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業代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賣新車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虧錢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有佣金、營業所獎金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保險</a:t>
                      </a:r>
                      <a:r>
                        <a:rPr kumimoji="1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（公司的）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賺錢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無償顧客服務、花時間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81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零件</a:t>
                      </a:r>
                      <a:r>
                        <a:rPr kumimoji="1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（公司的）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賺錢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無償顧客服務、花時間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925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零件</a:t>
                      </a:r>
                      <a:r>
                        <a:rPr kumimoji="1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（業代的）</a:t>
                      </a:r>
                      <a:endParaRPr kumimoji="1" lang="zh-TW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SimHei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──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顧客關係、賺錢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新車貸款</a:t>
                      </a:r>
                      <a:r>
                        <a:rPr kumimoji="1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（公司的）</a:t>
                      </a:r>
                      <a:endParaRPr kumimoji="1" lang="zh-TW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Hei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賺錢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無償服務、花時間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收分期款</a:t>
                      </a:r>
                      <a:r>
                        <a:rPr kumimoji="1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（公司的）</a:t>
                      </a:r>
                      <a:endParaRPr kumimoji="1" lang="zh-TW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SimHei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賺錢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顧客關係</a:t>
                      </a: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、花時間、油錢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牽車來公司修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賺錢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顧客關係</a:t>
                      </a: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、花時間、油錢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牽車去外面修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──</a:t>
                      </a:r>
                      <a:endParaRPr kumimoji="1" lang="en-US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Times New Roman" panose="02020603050405020304" pitchFamily="18" charset="0"/>
                        <a:ea typeface="SimHei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顧客關係、賺錢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業代經驗傳承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正面價值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培養競爭對手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最大的難題</a:t>
            </a:r>
          </a:p>
        </p:txBody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公司和業代的利益如何能夠 </a:t>
            </a:r>
            <a:r>
              <a:rPr lang="en-US" altLang="zh-TW"/>
              <a:t>Align?</a:t>
            </a:r>
          </a:p>
          <a:p>
            <a:endParaRPr lang="en-US" altLang="zh-TW"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ESEC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3988" cy="4327525"/>
          </a:xfrm>
        </p:spPr>
        <p:txBody>
          <a:bodyPr/>
          <a:lstStyle/>
          <a:p>
            <a:r>
              <a:rPr lang="zh-TW" altLang="en-US" sz="2800"/>
              <a:t>經驗和顧客關係的維繫</a:t>
            </a:r>
          </a:p>
          <a:p>
            <a:pPr lvl="1"/>
            <a:r>
              <a:rPr lang="zh-TW" altLang="en-US" sz="2400"/>
              <a:t>資料完整關業代什麼事？</a:t>
            </a:r>
          </a:p>
          <a:p>
            <a:pPr lvl="1"/>
            <a:r>
              <a:rPr lang="zh-TW" altLang="en-US" sz="2400"/>
              <a:t>業代為何要配合？</a:t>
            </a:r>
          </a:p>
          <a:p>
            <a:r>
              <a:rPr lang="zh-TW" altLang="en-US" sz="2800"/>
              <a:t>必須解決利益衝突的問題</a:t>
            </a:r>
          </a:p>
          <a:p>
            <a:pPr lvl="1"/>
            <a:r>
              <a:rPr lang="zh-TW" altLang="en-US" sz="2400"/>
              <a:t>業代績效評估的改變</a:t>
            </a:r>
          </a:p>
          <a:p>
            <a:pPr lvl="1"/>
            <a:r>
              <a:rPr lang="zh-TW" altLang="en-US" sz="2400"/>
              <a:t>服務透過 </a:t>
            </a:r>
            <a:r>
              <a:rPr lang="en-US" altLang="zh-TW" sz="2400"/>
              <a:t>ESEC </a:t>
            </a:r>
            <a:r>
              <a:rPr lang="zh-TW" altLang="en-US" sz="2400"/>
              <a:t>計價</a:t>
            </a:r>
          </a:p>
          <a:p>
            <a:r>
              <a:rPr lang="zh-TW" altLang="en-US" sz="2800"/>
              <a:t>誘因等，都需要克服利益衝突</a:t>
            </a:r>
          </a:p>
          <a:p>
            <a:pPr lvl="1"/>
            <a:r>
              <a:rPr lang="zh-TW" altLang="en-US" sz="2400"/>
              <a:t>這些都是細節了</a:t>
            </a:r>
          </a:p>
          <a:p>
            <a:pPr lvl="1"/>
            <a:r>
              <a:rPr lang="zh-TW" altLang="en-US" sz="2400"/>
              <a:t>用 </a:t>
            </a:r>
            <a:r>
              <a:rPr lang="en-US" altLang="zh-TW" sz="2400"/>
              <a:t>IT </a:t>
            </a:r>
            <a:r>
              <a:rPr lang="zh-TW" altLang="en-US" sz="2400"/>
              <a:t>可以支持很複雜的績效評估機制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參考：汽車市場</a:t>
            </a:r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400"/>
              <a:t>2005 </a:t>
            </a:r>
            <a:r>
              <a:rPr lang="zh-TW" altLang="en-US" sz="2400"/>
              <a:t>匯豐</a:t>
            </a:r>
          </a:p>
          <a:p>
            <a:pPr lvl="1">
              <a:lnSpc>
                <a:spcPct val="90000"/>
              </a:lnSpc>
            </a:pPr>
            <a:r>
              <a:rPr lang="zh-TW" altLang="en-US" sz="2000"/>
              <a:t>賣新車</a:t>
            </a:r>
            <a:r>
              <a:rPr lang="en-US" altLang="zh-TW" sz="2000">
                <a:latin typeface="標楷體" panose="03000509000000000000" pitchFamily="65" charset="-120"/>
              </a:rPr>
              <a:t>…</a:t>
            </a:r>
            <a:r>
              <a:rPr lang="zh-TW" altLang="en-US" sz="2000">
                <a:solidFill>
                  <a:schemeClr val="folHlink"/>
                </a:solidFill>
              </a:rPr>
              <a:t>虧 </a:t>
            </a:r>
            <a:r>
              <a:rPr lang="en-US" altLang="zh-TW" sz="2000">
                <a:solidFill>
                  <a:schemeClr val="folHlink"/>
                </a:solidFill>
              </a:rPr>
              <a:t>5</a:t>
            </a:r>
            <a:r>
              <a:rPr lang="zh-TW" altLang="en-US" sz="2000">
                <a:solidFill>
                  <a:schemeClr val="folHlink"/>
                </a:solidFill>
              </a:rPr>
              <a:t>億</a:t>
            </a:r>
          </a:p>
          <a:p>
            <a:pPr lvl="1">
              <a:lnSpc>
                <a:spcPct val="90000"/>
              </a:lnSpc>
            </a:pPr>
            <a:r>
              <a:rPr lang="zh-TW" altLang="en-US" sz="2000"/>
              <a:t>分期付款</a:t>
            </a:r>
            <a:r>
              <a:rPr lang="en-US" altLang="zh-TW" sz="2000">
                <a:latin typeface="標楷體" panose="03000509000000000000" pitchFamily="65" charset="-120"/>
              </a:rPr>
              <a:t>…</a:t>
            </a:r>
            <a:r>
              <a:rPr lang="zh-TW" altLang="en-US" sz="2000"/>
              <a:t>賺 </a:t>
            </a:r>
            <a:r>
              <a:rPr lang="en-US" altLang="zh-TW" sz="2000"/>
              <a:t>6</a:t>
            </a:r>
            <a:r>
              <a:rPr lang="zh-TW" altLang="en-US" sz="2000"/>
              <a:t>億</a:t>
            </a:r>
          </a:p>
          <a:p>
            <a:pPr>
              <a:lnSpc>
                <a:spcPct val="90000"/>
              </a:lnSpc>
            </a:pPr>
            <a:r>
              <a:rPr lang="en-US" altLang="zh-TW" sz="2400"/>
              <a:t>2006 </a:t>
            </a:r>
            <a:r>
              <a:rPr lang="zh-TW" altLang="en-US" sz="2400"/>
              <a:t>匯豐 稅前淨利潤 </a:t>
            </a:r>
            <a:r>
              <a:rPr lang="en-US" altLang="zh-TW" sz="2400"/>
              <a:t>313 mil</a:t>
            </a:r>
          </a:p>
          <a:p>
            <a:pPr lvl="1">
              <a:lnSpc>
                <a:spcPct val="90000"/>
              </a:lnSpc>
            </a:pPr>
            <a:r>
              <a:rPr lang="zh-TW" altLang="en-US" sz="2000"/>
              <a:t>新車銷售</a:t>
            </a:r>
            <a:r>
              <a:rPr lang="en-US" altLang="zh-TW" sz="2000">
                <a:latin typeface="標楷體" panose="03000509000000000000" pitchFamily="65" charset="-120"/>
              </a:rPr>
              <a:t>…</a:t>
            </a:r>
            <a:r>
              <a:rPr lang="zh-TW" altLang="en-US" sz="2000">
                <a:solidFill>
                  <a:schemeClr val="folHlink"/>
                </a:solidFill>
              </a:rPr>
              <a:t>（</a:t>
            </a:r>
            <a:r>
              <a:rPr lang="en-US" altLang="zh-TW" sz="2000">
                <a:solidFill>
                  <a:schemeClr val="folHlink"/>
                </a:solidFill>
              </a:rPr>
              <a:t>504</a:t>
            </a:r>
            <a:r>
              <a:rPr lang="zh-TW" altLang="en-US" sz="2000">
                <a:solidFill>
                  <a:schemeClr val="folHlink"/>
                </a:solidFill>
              </a:rPr>
              <a:t>）</a:t>
            </a:r>
            <a:r>
              <a:rPr lang="zh-TW" altLang="en-US" sz="2000"/>
              <a:t> </a:t>
            </a:r>
            <a:r>
              <a:rPr lang="en-US" altLang="zh-TW" sz="2000"/>
              <a:t>mil</a:t>
            </a:r>
          </a:p>
          <a:p>
            <a:pPr lvl="1">
              <a:lnSpc>
                <a:spcPct val="90000"/>
              </a:lnSpc>
            </a:pPr>
            <a:r>
              <a:rPr lang="zh-TW" altLang="en-US" sz="2000"/>
              <a:t>新車貸款</a:t>
            </a:r>
            <a:r>
              <a:rPr lang="en-US" altLang="zh-TW" sz="2000">
                <a:latin typeface="標楷體" panose="03000509000000000000" pitchFamily="65" charset="-120"/>
              </a:rPr>
              <a:t>…</a:t>
            </a:r>
            <a:r>
              <a:rPr lang="en-US" altLang="zh-TW" sz="2000"/>
              <a:t>396 mil</a:t>
            </a:r>
          </a:p>
          <a:p>
            <a:pPr lvl="1">
              <a:lnSpc>
                <a:spcPct val="90000"/>
              </a:lnSpc>
            </a:pPr>
            <a:r>
              <a:rPr lang="zh-TW" altLang="en-US" sz="2000"/>
              <a:t>中古車貸款</a:t>
            </a:r>
            <a:r>
              <a:rPr lang="en-US" altLang="zh-TW" sz="2000">
                <a:latin typeface="標楷體" panose="03000509000000000000" pitchFamily="65" charset="-120"/>
              </a:rPr>
              <a:t>…</a:t>
            </a:r>
            <a:r>
              <a:rPr lang="en-US" altLang="zh-TW" sz="2000"/>
              <a:t>146 mil</a:t>
            </a:r>
          </a:p>
          <a:p>
            <a:pPr lvl="1">
              <a:lnSpc>
                <a:spcPct val="90000"/>
              </a:lnSpc>
            </a:pPr>
            <a:r>
              <a:rPr lang="zh-TW" altLang="en-US" sz="2000"/>
              <a:t>服務</a:t>
            </a:r>
            <a:r>
              <a:rPr lang="en-US" altLang="zh-TW" sz="2000">
                <a:latin typeface="標楷體" panose="03000509000000000000" pitchFamily="65" charset="-120"/>
              </a:rPr>
              <a:t>…</a:t>
            </a:r>
            <a:r>
              <a:rPr lang="en-US" altLang="zh-TW" sz="2000"/>
              <a:t>276 mil</a:t>
            </a:r>
          </a:p>
          <a:p>
            <a:pPr>
              <a:lnSpc>
                <a:spcPct val="90000"/>
              </a:lnSpc>
            </a:pPr>
            <a:r>
              <a:rPr lang="en-US" altLang="zh-TW" sz="2400"/>
              <a:t>2005 Toyota </a:t>
            </a:r>
            <a:r>
              <a:rPr lang="zh-TW" altLang="en-US" sz="2400"/>
              <a:t>全球</a:t>
            </a:r>
          </a:p>
          <a:p>
            <a:pPr lvl="1">
              <a:lnSpc>
                <a:spcPct val="90000"/>
              </a:lnSpc>
            </a:pPr>
            <a:r>
              <a:rPr lang="en-US" altLang="zh-TW" sz="2000"/>
              <a:t>profit NT$3,800 </a:t>
            </a:r>
            <a:r>
              <a:rPr lang="zh-TW" altLang="en-US" sz="2000"/>
              <a:t>億</a:t>
            </a:r>
          </a:p>
          <a:p>
            <a:pPr lvl="1">
              <a:lnSpc>
                <a:spcPct val="90000"/>
              </a:lnSpc>
            </a:pPr>
            <a:r>
              <a:rPr lang="en-US" altLang="zh-TW" sz="2000"/>
              <a:t>service 45 %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523" name="Rectangle 3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/>
              <a:t>匯豐汽車</a:t>
            </a:r>
            <a:r>
              <a:rPr lang="en-US" altLang="zh-TW" sz="3600"/>
              <a:t>2005</a:t>
            </a:r>
            <a:r>
              <a:rPr lang="zh-TW" altLang="en-US" sz="3600"/>
              <a:t>年</a:t>
            </a:r>
            <a:r>
              <a:rPr lang="en-US" altLang="zh-TW" sz="3600"/>
              <a:t>~2008</a:t>
            </a:r>
            <a:r>
              <a:rPr lang="zh-TW" altLang="en-US" sz="3600"/>
              <a:t>年</a:t>
            </a:r>
            <a:br>
              <a:rPr lang="zh-TW" altLang="en-US" sz="3600"/>
            </a:br>
            <a:r>
              <a:rPr lang="zh-TW" altLang="en-US" sz="3600"/>
              <a:t>財務報表相關資訊</a:t>
            </a:r>
          </a:p>
        </p:txBody>
      </p:sp>
      <p:graphicFrame>
        <p:nvGraphicFramePr>
          <p:cNvPr id="264841" name="Group 649"/>
          <p:cNvGraphicFramePr>
            <a:graphicFrameLocks noGrp="1"/>
          </p:cNvGraphicFramePr>
          <p:nvPr>
            <p:ph idx="1"/>
          </p:nvPr>
        </p:nvGraphicFramePr>
        <p:xfrm>
          <a:off x="395288" y="1700213"/>
          <a:ext cx="8424862" cy="4114800"/>
        </p:xfrm>
        <a:graphic>
          <a:graphicData uri="http://schemas.openxmlformats.org/drawingml/2006/table">
            <a:tbl>
              <a:tblPr/>
              <a:tblGrid>
                <a:gridCol w="2278062"/>
                <a:gridCol w="1536700"/>
                <a:gridCol w="1481138"/>
                <a:gridCol w="1428750"/>
                <a:gridCol w="1700212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項目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2005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年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2006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年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2007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年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2008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年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銷售台數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         50,465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          3,038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29,124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22,234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進廠台數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993,403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886,106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826,207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791,252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稅前純益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       935,066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      422,494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     424,148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511,292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新車銷售純益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(440,524)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(494,927)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(494,114)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(443,847)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新車分期純益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       639,136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      446,208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     230,436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177,725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中古車分期純益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248,726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      162,062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258,766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300,853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維修純益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       487,728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      309,151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     237,787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235,886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其他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                  -  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                 -  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     191,273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240,675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264834" name="Rectangle 642"/>
          <p:cNvSpPr>
            <a:spLocks noChangeArrowheads="1"/>
          </p:cNvSpPr>
          <p:nvPr/>
        </p:nvSpPr>
        <p:spPr bwMode="auto">
          <a:xfrm>
            <a:off x="6877050" y="5949950"/>
            <a:ext cx="2012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1800"/>
              <a:t>單位：新台幣仟元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個案</a:t>
            </a:r>
            <a:r>
              <a:rPr lang="zh-TW" altLang="en-US" dirty="0" smtClean="0"/>
              <a:t>分析重點</a:t>
            </a:r>
            <a:endParaRPr lang="zh-TW" altLang="en-US" dirty="0"/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62913" cy="440055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TW" altLang="en-US" dirty="0">
                <a:solidFill>
                  <a:srgbClr val="CC0000"/>
                </a:solidFill>
              </a:rPr>
              <a:t>假設時間在</a:t>
            </a:r>
            <a:r>
              <a:rPr lang="en-US" altLang="zh-TW" dirty="0">
                <a:solidFill>
                  <a:srgbClr val="CC0000"/>
                </a:solidFill>
              </a:rPr>
              <a:t>2001</a:t>
            </a:r>
            <a:r>
              <a:rPr lang="zh-TW" altLang="en-US" dirty="0">
                <a:solidFill>
                  <a:srgbClr val="CC0000"/>
                </a:solidFill>
              </a:rPr>
              <a:t>年夏天</a:t>
            </a:r>
            <a:r>
              <a:rPr lang="zh-TW" altLang="en-US" dirty="0" smtClean="0">
                <a:solidFill>
                  <a:srgbClr val="CC0000"/>
                </a:solidFill>
              </a:rPr>
              <a:t>，李榮華總經理面臨一些經營困境，想要利用資訊科技解決。需要先進行分析。</a:t>
            </a:r>
            <a:endParaRPr lang="zh-TW" altLang="en-US" dirty="0"/>
          </a:p>
          <a:p>
            <a:pPr>
              <a:lnSpc>
                <a:spcPct val="90000"/>
              </a:lnSpc>
            </a:pPr>
            <a:r>
              <a:rPr lang="zh-TW" altLang="en-US" dirty="0"/>
              <a:t>請評估公司面臨的困境</a:t>
            </a:r>
          </a:p>
          <a:p>
            <a:pPr>
              <a:lnSpc>
                <a:spcPct val="90000"/>
              </a:lnSpc>
            </a:pPr>
            <a:r>
              <a:rPr lang="zh-TW" altLang="en-US" dirty="0"/>
              <a:t>公司的策略和營運模式有哪些特點</a:t>
            </a:r>
          </a:p>
          <a:p>
            <a:pPr>
              <a:lnSpc>
                <a:spcPct val="90000"/>
              </a:lnSpc>
            </a:pPr>
            <a:r>
              <a:rPr lang="zh-TW" altLang="en-US" dirty="0"/>
              <a:t>請評估</a:t>
            </a:r>
            <a:r>
              <a:rPr lang="en-US" altLang="zh-TW" dirty="0" err="1"/>
              <a:t>ESEC</a:t>
            </a:r>
            <a:r>
              <a:rPr lang="zh-TW" altLang="en-US" dirty="0"/>
              <a:t>是否能改變困境？</a:t>
            </a:r>
            <a:r>
              <a:rPr lang="zh-TW" altLang="en-US" dirty="0">
                <a:solidFill>
                  <a:srgbClr val="CC0000"/>
                </a:solidFill>
              </a:rPr>
              <a:t>「有哪些誘因促使業代們這麼做呢？」</a:t>
            </a:r>
            <a:r>
              <a:rPr lang="zh-TW" altLang="en-US" dirty="0"/>
              <a:t>請建議可行的方案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汽車產業環境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台灣汽車銷售在</a:t>
            </a:r>
            <a:r>
              <a:rPr lang="en-US" altLang="zh-TW"/>
              <a:t>1993</a:t>
            </a:r>
            <a:r>
              <a:rPr lang="zh-TW" altLang="en-US"/>
              <a:t>年達到高峰的 </a:t>
            </a:r>
            <a:r>
              <a:rPr lang="en-US" altLang="zh-TW"/>
              <a:t>57.7</a:t>
            </a:r>
            <a:r>
              <a:rPr lang="zh-TW" altLang="en-US"/>
              <a:t>萬輛</a:t>
            </a:r>
          </a:p>
          <a:p>
            <a:r>
              <a:rPr lang="zh-TW" altLang="en-US"/>
              <a:t>銷售數量一路下滑</a:t>
            </a:r>
          </a:p>
          <a:p>
            <a:r>
              <a:rPr lang="zh-TW" altLang="en-US"/>
              <a:t>判斷：道路飽和、市場衰退</a:t>
            </a:r>
          </a:p>
          <a:p>
            <a:pPr lvl="1"/>
            <a:r>
              <a:rPr lang="zh-TW" altLang="en-US"/>
              <a:t>經濟成長趨緩</a:t>
            </a:r>
          </a:p>
          <a:p>
            <a:pPr lvl="1"/>
            <a:r>
              <a:rPr lang="zh-TW" altLang="en-US"/>
              <a:t>道路密度：每公里 </a:t>
            </a:r>
            <a:r>
              <a:rPr lang="en-US" altLang="zh-TW"/>
              <a:t>150</a:t>
            </a:r>
            <a:r>
              <a:rPr lang="zh-TW" altLang="en-US"/>
              <a:t>輛</a:t>
            </a:r>
          </a:p>
          <a:p>
            <a:r>
              <a:rPr lang="zh-TW" altLang="en-US"/>
              <a:t>主流市場中，各家產品本身的差別不大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汽車產業環境</a:t>
            </a:r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新車市場</a:t>
            </a:r>
          </a:p>
          <a:p>
            <a:pPr lvl="1"/>
            <a:r>
              <a:rPr lang="zh-TW" altLang="en-US"/>
              <a:t>從發展中的市場</a:t>
            </a:r>
            <a:r>
              <a:rPr lang="zh-TW" altLang="en-US">
                <a:sym typeface="Wingdings" panose="05000000000000000000" pitchFamily="2" charset="2"/>
              </a:rPr>
              <a:t>過飽和市場</a:t>
            </a:r>
          </a:p>
          <a:p>
            <a:pPr lvl="1"/>
            <a:r>
              <a:rPr lang="zh-TW" altLang="en-US">
                <a:sym typeface="Wingdings" panose="05000000000000000000" pitchFamily="2" charset="2"/>
              </a:rPr>
              <a:t>賺錢賠錢</a:t>
            </a:r>
          </a:p>
          <a:p>
            <a:pPr lvl="2"/>
            <a:r>
              <a:rPr lang="zh-TW" altLang="en-US">
                <a:sym typeface="Wingdings" panose="05000000000000000000" pitchFamily="2" charset="2"/>
              </a:rPr>
              <a:t>勒緊腰帶，等其他人倒，產能下降</a:t>
            </a:r>
          </a:p>
          <a:p>
            <a:pPr>
              <a:buFont typeface="Wingdings" panose="05000000000000000000" pitchFamily="2" charset="2"/>
              <a:buNone/>
            </a:pPr>
            <a:endParaRPr lang="en-US" altLang="zh-TW">
              <a:sym typeface="Wingdings" panose="05000000000000000000" pitchFamily="2" charset="2"/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匯豐本身所處狀況</a:t>
            </a:r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73238"/>
            <a:ext cx="8062913" cy="44719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2800"/>
              <a:t>全球品牌力弱的品牌：三菱</a:t>
            </a:r>
          </a:p>
          <a:p>
            <a:pPr>
              <a:lnSpc>
                <a:spcPct val="90000"/>
              </a:lnSpc>
            </a:pPr>
            <a:r>
              <a:rPr lang="zh-TW" altLang="en-US" sz="2800"/>
              <a:t>商用車佔了很大的比例</a:t>
            </a:r>
          </a:p>
          <a:p>
            <a:pPr>
              <a:lnSpc>
                <a:spcPct val="90000"/>
              </a:lnSpc>
            </a:pPr>
            <a:r>
              <a:rPr lang="zh-TW" altLang="en-US" sz="2800"/>
              <a:t>大經銷商制</a:t>
            </a:r>
          </a:p>
          <a:p>
            <a:pPr lvl="1">
              <a:lnSpc>
                <a:spcPct val="90000"/>
              </a:lnSpc>
            </a:pPr>
            <a:r>
              <a:rPr lang="zh-TW" altLang="en-US" sz="2400"/>
              <a:t>全台三家經銷商，相互重疊</a:t>
            </a:r>
          </a:p>
          <a:p>
            <a:pPr lvl="1">
              <a:lnSpc>
                <a:spcPct val="90000"/>
              </a:lnSpc>
            </a:pPr>
            <a:r>
              <a:rPr lang="zh-TW" altLang="en-US" sz="2400"/>
              <a:t>全台銷售</a:t>
            </a:r>
          </a:p>
          <a:p>
            <a:pPr lvl="1">
              <a:lnSpc>
                <a:spcPct val="90000"/>
              </a:lnSpc>
            </a:pPr>
            <a:r>
              <a:rPr lang="zh-TW" altLang="en-US" sz="2400"/>
              <a:t>多家競爭</a:t>
            </a:r>
          </a:p>
          <a:p>
            <a:pPr>
              <a:lnSpc>
                <a:spcPct val="90000"/>
              </a:lnSpc>
            </a:pPr>
            <a:r>
              <a:rPr lang="zh-TW" altLang="en-US" sz="2800"/>
              <a:t>新車銷售沒有利潤</a:t>
            </a:r>
          </a:p>
          <a:p>
            <a:pPr lvl="1">
              <a:lnSpc>
                <a:spcPct val="90000"/>
              </a:lnSpc>
            </a:pPr>
            <a:r>
              <a:rPr lang="en-US" altLang="zh-TW" sz="2400"/>
              <a:t>1999</a:t>
            </a:r>
            <a:r>
              <a:rPr lang="zh-TW" altLang="en-US" sz="2400"/>
              <a:t>年，</a:t>
            </a:r>
            <a:r>
              <a:rPr lang="en-US" altLang="zh-TW" sz="2400"/>
              <a:t>73% </a:t>
            </a:r>
            <a:r>
              <a:rPr lang="zh-TW" altLang="en-US" sz="2400"/>
              <a:t>利潤來自汽車分期業務</a:t>
            </a:r>
          </a:p>
          <a:p>
            <a:pPr lvl="1">
              <a:lnSpc>
                <a:spcPct val="90000"/>
              </a:lnSpc>
            </a:pPr>
            <a:r>
              <a:rPr lang="zh-TW" altLang="en-US" sz="2400"/>
              <a:t>過去三年，銷售金額降低，但利潤增加</a:t>
            </a:r>
          </a:p>
          <a:p>
            <a:pPr lvl="2">
              <a:lnSpc>
                <a:spcPct val="90000"/>
              </a:lnSpc>
            </a:pPr>
            <a:r>
              <a:rPr lang="zh-TW" altLang="en-US" sz="2000"/>
              <a:t>（見財務報表）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報表呈現什麼？</a:t>
            </a:r>
          </a:p>
        </p:txBody>
      </p:sp>
      <p:graphicFrame>
        <p:nvGraphicFramePr>
          <p:cNvPr id="233672" name="Group 200"/>
          <p:cNvGraphicFramePr>
            <a:graphicFrameLocks noGrp="1"/>
          </p:cNvGraphicFramePr>
          <p:nvPr>
            <p:ph idx="1"/>
          </p:nvPr>
        </p:nvGraphicFramePr>
        <p:xfrm>
          <a:off x="611188" y="1844675"/>
          <a:ext cx="7920037" cy="4184653"/>
        </p:xfrm>
        <a:graphic>
          <a:graphicData uri="http://schemas.openxmlformats.org/drawingml/2006/table">
            <a:tbl>
              <a:tblPr/>
              <a:tblGrid>
                <a:gridCol w="2232025"/>
                <a:gridCol w="936625"/>
                <a:gridCol w="935037"/>
                <a:gridCol w="936625"/>
                <a:gridCol w="2879725"/>
              </a:tblGrid>
              <a:tr h="59848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項目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‘98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‘99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‘00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備註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  <a:tr h="593725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新車銷售 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/</a:t>
                      </a:r>
                      <a:r>
                        <a:rPr kumimoji="1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萬輛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7.1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6.3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5.8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逐年衰退</a:t>
                      </a: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(-18%)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48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市佔率 </a:t>
                      </a: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/%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14.2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15.2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15.3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維持在領先群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9848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營業額 </a:t>
                      </a: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/</a:t>
                      </a: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394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372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352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逐年衰退 </a:t>
                      </a: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(-11%)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48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淨利 </a:t>
                      </a: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/</a:t>
                      </a: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億</a:t>
                      </a:r>
                      <a:endParaRPr kumimoji="1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Hei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8.6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12.7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13.0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逆勢成長 </a:t>
                      </a: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(+50%)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9848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股東權益 </a:t>
                      </a: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/</a:t>
                      </a: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逐年增加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48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EPS </a:t>
                      </a: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/</a:t>
                      </a: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稅後，元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3.7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3.4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3.6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SimHei" pitchFamily="2" charset="-122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Hei" pitchFamily="2" charset="-122"/>
                        </a:rPr>
                        <a:t>資優生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內部人員狀況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327525"/>
          </a:xfrm>
        </p:spPr>
        <p:txBody>
          <a:bodyPr/>
          <a:lstStyle/>
          <a:p>
            <a:r>
              <a:rPr lang="zh-TW" altLang="en-US" sz="2800"/>
              <a:t>營業仰賴業代</a:t>
            </a:r>
          </a:p>
          <a:p>
            <a:pPr lvl="1"/>
            <a:r>
              <a:rPr lang="zh-TW" altLang="en-US" sz="2400"/>
              <a:t>經驗</a:t>
            </a:r>
          </a:p>
          <a:p>
            <a:pPr lvl="1"/>
            <a:r>
              <a:rPr lang="zh-TW" altLang="en-US" sz="2400"/>
              <a:t>顧客關係</a:t>
            </a:r>
          </a:p>
          <a:p>
            <a:r>
              <a:rPr lang="zh-TW" altLang="en-US" sz="2800"/>
              <a:t>人員老化</a:t>
            </a:r>
          </a:p>
          <a:p>
            <a:pPr lvl="1"/>
            <a:r>
              <a:rPr lang="zh-TW" altLang="en-US" sz="2400"/>
              <a:t>經驗傳承</a:t>
            </a:r>
          </a:p>
          <a:p>
            <a:pPr lvl="1"/>
            <a:r>
              <a:rPr lang="zh-TW" altLang="en-US" sz="2400"/>
              <a:t>顧客流失</a:t>
            </a:r>
          </a:p>
          <a:p>
            <a:r>
              <a:rPr lang="zh-TW" altLang="en-US" sz="2800"/>
              <a:t>業代都在開自己的小公司</a:t>
            </a:r>
          </a:p>
          <a:p>
            <a:pPr lvl="1"/>
            <a:r>
              <a:rPr lang="zh-TW" altLang="en-US" sz="2400"/>
              <a:t>相互不大會交流</a:t>
            </a:r>
          </a:p>
          <a:p>
            <a:pPr lvl="1"/>
            <a:r>
              <a:rPr lang="zh-TW" altLang="en-US" sz="2400"/>
              <a:t>業代利益和公司利益不一致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匯豐策略和營運</a:t>
            </a:r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賣新車虧錢，所以投資水平周邊事業</a:t>
            </a:r>
          </a:p>
          <a:p>
            <a:pPr lvl="1"/>
            <a:r>
              <a:rPr lang="zh-TW" altLang="en-US"/>
              <a:t>希望利用新車的銷售，帶動周邊的利潤</a:t>
            </a:r>
          </a:p>
          <a:p>
            <a:r>
              <a:rPr lang="zh-TW" altLang="en-US"/>
              <a:t>賣新車</a:t>
            </a:r>
          </a:p>
          <a:p>
            <a:pPr lvl="1"/>
            <a:r>
              <a:rPr lang="zh-TW" altLang="en-US"/>
              <a:t>區域營業所</a:t>
            </a:r>
          </a:p>
          <a:p>
            <a:pPr lvl="1"/>
            <a:r>
              <a:rPr lang="zh-TW" altLang="en-US"/>
              <a:t>業代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匯豐在做什麼生意？</a:t>
            </a:r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2800"/>
              <a:t>向中華汽車</a:t>
            </a:r>
            <a:r>
              <a:rPr lang="zh-TW" altLang="en-US" sz="2800">
                <a:solidFill>
                  <a:schemeClr val="hlink"/>
                </a:solidFill>
              </a:rPr>
              <a:t>買來賣</a:t>
            </a:r>
          </a:p>
          <a:p>
            <a:pPr>
              <a:lnSpc>
                <a:spcPct val="90000"/>
              </a:lnSpc>
            </a:pPr>
            <a:r>
              <a:rPr lang="zh-TW" altLang="en-US" sz="2800"/>
              <a:t>賣新車不賺錢，甚至虧本</a:t>
            </a:r>
          </a:p>
          <a:p>
            <a:pPr lvl="1">
              <a:lnSpc>
                <a:spcPct val="90000"/>
              </a:lnSpc>
            </a:pPr>
            <a:r>
              <a:rPr lang="zh-TW" altLang="en-US" sz="2400"/>
              <a:t>報表顯示，賣越少賺越多</a:t>
            </a:r>
          </a:p>
          <a:p>
            <a:pPr>
              <a:lnSpc>
                <a:spcPct val="90000"/>
              </a:lnSpc>
            </a:pPr>
            <a:r>
              <a:rPr lang="zh-TW" altLang="en-US" sz="2800"/>
              <a:t>仰賴周邊商品和服務</a:t>
            </a:r>
          </a:p>
          <a:p>
            <a:pPr lvl="1">
              <a:lnSpc>
                <a:spcPct val="90000"/>
              </a:lnSpc>
            </a:pPr>
            <a:r>
              <a:rPr lang="zh-TW" altLang="en-US" sz="2400"/>
              <a:t>但是，和業代的利益無關</a:t>
            </a:r>
          </a:p>
          <a:p>
            <a:pPr>
              <a:lnSpc>
                <a:spcPct val="90000"/>
              </a:lnSpc>
            </a:pPr>
            <a:r>
              <a:rPr lang="zh-TW" altLang="en-US" sz="2800"/>
              <a:t>業代是員工還是通路伙伴？</a:t>
            </a:r>
          </a:p>
          <a:p>
            <a:pPr lvl="1">
              <a:lnSpc>
                <a:spcPct val="90000"/>
              </a:lnSpc>
            </a:pPr>
            <a:r>
              <a:rPr lang="zh-TW" altLang="en-US" sz="2400"/>
              <a:t>業代可能會流動</a:t>
            </a:r>
          </a:p>
          <a:p>
            <a:pPr lvl="1">
              <a:lnSpc>
                <a:spcPct val="90000"/>
              </a:lnSpc>
            </a:pPr>
            <a:r>
              <a:rPr lang="zh-TW" altLang="en-US" sz="2400"/>
              <a:t>業代透過公司賣保險？還是自己找的保險公司？</a:t>
            </a:r>
          </a:p>
          <a:p>
            <a:pPr lvl="1">
              <a:lnSpc>
                <a:spcPct val="90000"/>
              </a:lnSpc>
            </a:pPr>
            <a:r>
              <a:rPr lang="zh-TW" altLang="en-US" sz="2400"/>
              <a:t>業代透過公司賣零件？還是自己找零件來賣？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SimHei"/>
        <a:cs typeface=""/>
      </a:majorFont>
      <a:minorFont>
        <a:latin typeface="Times New Roman"/>
        <a:ea typeface="Sim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4150</TotalTime>
  <Words>948</Words>
  <Application>Microsoft Office PowerPoint</Application>
  <PresentationFormat>如螢幕大小 (4:3)</PresentationFormat>
  <Paragraphs>222</Paragraphs>
  <Slides>17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7" baseType="lpstr">
      <vt:lpstr>Arial Unicode MS</vt:lpstr>
      <vt:lpstr>SimHei</vt:lpstr>
      <vt:lpstr>微軟正黑體</vt:lpstr>
      <vt:lpstr>新細明體</vt:lpstr>
      <vt:lpstr>標楷體</vt:lpstr>
      <vt:lpstr>Arial</vt:lpstr>
      <vt:lpstr>Times New Roman</vt:lpstr>
      <vt:lpstr>Webdings</vt:lpstr>
      <vt:lpstr>Wingdings</vt:lpstr>
      <vt:lpstr>0ckf</vt:lpstr>
      <vt:lpstr>匯豐汽車──eMentor首部曲  分析重點</vt:lpstr>
      <vt:lpstr>個案分析重點</vt:lpstr>
      <vt:lpstr>汽車產業環境</vt:lpstr>
      <vt:lpstr>汽車產業環境</vt:lpstr>
      <vt:lpstr>匯豐本身所處狀況</vt:lpstr>
      <vt:lpstr>報表呈現什麼？</vt:lpstr>
      <vt:lpstr>內部人員狀況</vt:lpstr>
      <vt:lpstr>匯豐策略和營運</vt:lpstr>
      <vt:lpstr>匯豐在做什麼生意？</vt:lpstr>
      <vt:lpstr>銷售的三角關係</vt:lpstr>
      <vt:lpstr>業代的利益</vt:lpstr>
      <vt:lpstr>企業轉型需求</vt:lpstr>
      <vt:lpstr>利益衝突</vt:lpstr>
      <vt:lpstr>最大的難題</vt:lpstr>
      <vt:lpstr>ESEC</vt:lpstr>
      <vt:lpstr>參考：汽車市場</vt:lpstr>
      <vt:lpstr>匯豐汽車2005年~2008年 財務報表相關資訊</vt:lpstr>
    </vt:vector>
  </TitlesOfParts>
  <Company>ncu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匯豐汽車──eMentor首部曲</dc:title>
  <dc:creator>ckfarn</dc:creator>
  <cp:lastModifiedBy>CKFarn</cp:lastModifiedBy>
  <cp:revision>89</cp:revision>
  <cp:lastPrinted>2023-04-22T01:06:01Z</cp:lastPrinted>
  <dcterms:created xsi:type="dcterms:W3CDTF">1999-10-13T03:09:02Z</dcterms:created>
  <dcterms:modified xsi:type="dcterms:W3CDTF">2023-04-22T06:37:05Z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2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1</vt:i4>
  </property>
  <property fmtid="{D5CDD505-2E9C-101B-9397-08002B2CF9AE}" pid="7" name="MailAddress">
    <vt:lpwstr/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D:\My Talks</vt:lpwstr>
  </property>
  <property fmtid="{D5CDD505-2E9C-101B-9397-08002B2CF9AE}" pid="22" name="EncodingType">
    <vt:i4>-99</vt:i4>
  </property>
</Properties>
</file>