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  <p:sldMasterId id="2147483678" r:id="rId3"/>
  </p:sldMasterIdLst>
  <p:notesMasterIdLst>
    <p:notesMasterId r:id="rId24"/>
  </p:notesMasterIdLst>
  <p:handoutMasterIdLst>
    <p:handoutMasterId r:id="rId25"/>
  </p:handoutMasterIdLst>
  <p:sldIdLst>
    <p:sldId id="323" r:id="rId4"/>
    <p:sldId id="350" r:id="rId5"/>
    <p:sldId id="364" r:id="rId6"/>
    <p:sldId id="312" r:id="rId7"/>
    <p:sldId id="363" r:id="rId8"/>
    <p:sldId id="365" r:id="rId9"/>
    <p:sldId id="538" r:id="rId10"/>
    <p:sldId id="539" r:id="rId11"/>
    <p:sldId id="540" r:id="rId12"/>
    <p:sldId id="541" r:id="rId13"/>
    <p:sldId id="543" r:id="rId14"/>
    <p:sldId id="489" r:id="rId15"/>
    <p:sldId id="351" r:id="rId16"/>
    <p:sldId id="352" r:id="rId17"/>
    <p:sldId id="353" r:id="rId18"/>
    <p:sldId id="357" r:id="rId19"/>
    <p:sldId id="358" r:id="rId20"/>
    <p:sldId id="359" r:id="rId21"/>
    <p:sldId id="362" r:id="rId22"/>
    <p:sldId id="348" r:id="rId23"/>
  </p:sldIdLst>
  <p:sldSz cx="10274300" cy="6845300"/>
  <p:notesSz cx="7073900" cy="10325100"/>
  <p:kinsoku lang="zh-TW" invalStChars="!),.:;?]}，、。．；：？！︰…‥﹐﹑﹒﹔﹕﹖﹗｜–︱—︳?︴﹏）︶﹜︸〕︺】︼》︾〉﹀」﹂』﹄﹚﹜﹞’”〞′·" invalEndChars="([{（︵﹛︷〔︹【︻《︽〈︿「﹁『﹃﹙﹛﹝‘“〝‵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>
          <p15:clr>
            <a:srgbClr val="A4A3A4"/>
          </p15:clr>
        </p15:guide>
        <p15:guide id="2" pos="32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FFFFCC"/>
    <a:srgbClr val="CC3300"/>
    <a:srgbClr val="0000CC"/>
    <a:srgbClr val="0033CC"/>
    <a:srgbClr val="FFFF66"/>
    <a:srgbClr val="FF0000"/>
    <a:srgbClr val="669900"/>
    <a:srgbClr val="0066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/>
    <p:restoredTop sz="90945"/>
  </p:normalViewPr>
  <p:slideViewPr>
    <p:cSldViewPr showGuides="1">
      <p:cViewPr varScale="1">
        <p:scale>
          <a:sx n="116" d="100"/>
          <a:sy n="116" d="100"/>
        </p:scale>
        <p:origin x="534" y="114"/>
      </p:cViewPr>
      <p:guideLst>
        <p:guide orient="horz" pos="2156"/>
        <p:guide pos="32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6399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1550" y="882650"/>
            <a:ext cx="51435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566072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1pPr>
    <a:lvl2pPr marL="4572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2pPr>
    <a:lvl3pPr marL="9144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3pPr>
    <a:lvl4pPr marL="13716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4pPr>
    <a:lvl5pPr marL="18288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79488" y="882650"/>
            <a:ext cx="5127625" cy="34163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708025" y="4968875"/>
            <a:ext cx="5657850" cy="406558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1870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79488" y="882650"/>
            <a:ext cx="5127625" cy="34163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708025" y="4968875"/>
            <a:ext cx="5657850" cy="406558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932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3413" y="774700"/>
            <a:ext cx="5810250" cy="3871913"/>
          </a:xfrm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1388" y="4906963"/>
            <a:ext cx="5191125" cy="4643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423" tIns="49711" rIns="99423" bIns="49711"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33093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3413" y="774700"/>
            <a:ext cx="5810250" cy="3871913"/>
          </a:xfrm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1388" y="4906963"/>
            <a:ext cx="5191125" cy="4643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423" tIns="49711" rIns="99423" bIns="49711"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46832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84288" y="1120775"/>
            <a:ext cx="7705725" cy="2382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4288" y="3595688"/>
            <a:ext cx="7705725" cy="16525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172A8C-9767-495D-ABD9-69A3EB65042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899858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22869-7869-4A74-BBF1-CC54659950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556860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21550" y="381000"/>
            <a:ext cx="2182813" cy="5703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9938" y="381000"/>
            <a:ext cx="6399212" cy="5703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9EE703-A728-48E7-B26D-C7CEE16D4F2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432956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84288" y="1120775"/>
            <a:ext cx="7705725" cy="2382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4288" y="3595688"/>
            <a:ext cx="7705725" cy="16525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92D13-411E-43EE-903A-84D075F5C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559861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2CA00-31CF-4A4C-AC41-ACC975B0F7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983320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675" y="1706563"/>
            <a:ext cx="8861425" cy="28479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1675" y="4581525"/>
            <a:ext cx="8861425" cy="14970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4D773-D4CC-44FF-806E-CBD1AA99C2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252826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5662-2366-48B2-969C-098F6015A2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45778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365125"/>
            <a:ext cx="8861425" cy="13223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8025" y="1677988"/>
            <a:ext cx="4346575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8025" y="2500313"/>
            <a:ext cx="4346575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200650" y="1677988"/>
            <a:ext cx="4368800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200650" y="2500313"/>
            <a:ext cx="4368800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8F1C6-4367-4948-A6A4-2496A4EB84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806071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77A3B-D6D4-4131-B25B-6C083BEFC3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798256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F6EA0-6504-4A1F-A5E6-8654123776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1852358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69601-F676-4622-845B-D764641784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543153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F0A6DC-C811-4192-BA2E-20E2A7BD79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37059058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CE45B-EBF1-43EA-A1F4-3DC32C74EC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457384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5591B-4627-4B85-9105-BEDC2F5249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82357892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21550" y="381000"/>
            <a:ext cx="2182813" cy="5703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9938" y="381000"/>
            <a:ext cx="6399212" cy="5703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268F3-B82A-4657-91EE-F9E3DF3CE5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9720317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F496A-845C-475D-B811-252B863CE1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42370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769938" y="381000"/>
            <a:ext cx="8734425" cy="57038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84F01-CFC1-4D46-BE71-93EF9DD313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1437625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213350" y="1978025"/>
            <a:ext cx="4291013" cy="19764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213350" y="4106863"/>
            <a:ext cx="4291013" cy="19780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C4C5B-52BB-4B83-B719-4FF73F7BBA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200219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標題，兩項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69938" y="1978025"/>
            <a:ext cx="4291012" cy="19764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769938" y="4106863"/>
            <a:ext cx="4291012" cy="19780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2606B-DF03-4FF3-B349-FBCF68179F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7460218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84288" y="1120775"/>
            <a:ext cx="7705725" cy="2382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4288" y="3595688"/>
            <a:ext cx="7705725" cy="16525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92D13-411E-43EE-903A-84D075F5C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3561694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2CA00-31CF-4A4C-AC41-ACC975B0F7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013019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675" y="1706563"/>
            <a:ext cx="8861425" cy="28479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1675" y="4581525"/>
            <a:ext cx="8861425" cy="14970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4D773-D4CC-44FF-806E-CBD1AA99C2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66350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675" y="1706563"/>
            <a:ext cx="8861425" cy="28479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1675" y="4581525"/>
            <a:ext cx="8861425" cy="14970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CAE5E7-7425-4630-8F3F-D4411DE2ED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1569381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5662-2366-48B2-969C-098F6015A2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7483265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365125"/>
            <a:ext cx="8861425" cy="13223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8025" y="1677988"/>
            <a:ext cx="4346575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8025" y="2500313"/>
            <a:ext cx="4346575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200650" y="1677988"/>
            <a:ext cx="4368800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200650" y="2500313"/>
            <a:ext cx="4368800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8F1C6-4367-4948-A6A4-2496A4EB84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3542234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77A3B-D6D4-4131-B25B-6C083BEFC3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0858595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F6EA0-6504-4A1F-A5E6-8654123776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5216186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69601-F676-4622-845B-D764641784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6038434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CE45B-EBF1-43EA-A1F4-3DC32C74EC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12516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5591B-4627-4B85-9105-BEDC2F5249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2699036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21550" y="381000"/>
            <a:ext cx="2182813" cy="5703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9938" y="381000"/>
            <a:ext cx="6399212" cy="5703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268F3-B82A-4657-91EE-F9E3DF3CE5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1692540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F496A-845C-475D-B811-252B863CE1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9968431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769938" y="381000"/>
            <a:ext cx="8734425" cy="57038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84F01-CFC1-4D46-BE71-93EF9DD313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930621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844B61-51E9-4FFC-9089-0B2407F3920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1801484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213350" y="1978025"/>
            <a:ext cx="4291013" cy="19764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213350" y="4106863"/>
            <a:ext cx="4291013" cy="19780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C4C5B-52BB-4B83-B719-4FF73F7BBA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7024079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標題，兩項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69938" y="1978025"/>
            <a:ext cx="4291012" cy="19764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769938" y="4106863"/>
            <a:ext cx="4291012" cy="19780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2606B-DF03-4FF3-B349-FBCF68179F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988108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365125"/>
            <a:ext cx="8861425" cy="13223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8025" y="1677988"/>
            <a:ext cx="4346575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8025" y="2500313"/>
            <a:ext cx="4346575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200650" y="1677988"/>
            <a:ext cx="4368800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200650" y="2500313"/>
            <a:ext cx="4368800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6FCEAF-D63F-4D15-AA62-FCE5BC9AD7A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34786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F1F311-3EB9-403D-AE25-D3996A9298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8334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476B11-588E-4974-BCDA-6D90400179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62872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A921D8-2B1A-49C1-B170-05B0C56B35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416891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DE64D1-110A-44EF-94F2-2555E50FBF0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10635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8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10274300" cy="159702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12913" y="381000"/>
            <a:ext cx="7791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1978025"/>
            <a:ext cx="8734425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24313" y="6389688"/>
            <a:ext cx="32527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333399"/>
                </a:solidFill>
              </a:defRPr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62825" y="6389688"/>
            <a:ext cx="2141538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33399"/>
                </a:solidFill>
              </a:defRPr>
            </a:lvl1pPr>
          </a:lstStyle>
          <a:p>
            <a:fld id="{A919DE49-6FD9-4613-A41C-87B07A264D6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95239" name="AutoShape 7"/>
          <p:cNvSpPr>
            <a:spLocks noChangeArrowheads="1"/>
          </p:cNvSpPr>
          <p:nvPr/>
        </p:nvSpPr>
        <p:spPr bwMode="auto">
          <a:xfrm>
            <a:off x="769938" y="684213"/>
            <a:ext cx="685800" cy="684212"/>
          </a:xfrm>
          <a:prstGeom prst="rightArrow">
            <a:avLst>
              <a:gd name="adj1" fmla="val 38426"/>
              <a:gd name="adj2" fmla="val 100232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600075" y="6389688"/>
            <a:ext cx="9331325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/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fontAlgn="base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3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4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5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274300" cy="159702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12913" y="381000"/>
            <a:ext cx="7791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1978025"/>
            <a:ext cx="8734425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8363" y="6389688"/>
            <a:ext cx="32527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9538" y="6389688"/>
            <a:ext cx="214153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052B0C53-59E7-4D75-883F-A2B9DF7CEA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769938" y="684213"/>
            <a:ext cx="685800" cy="684212"/>
          </a:xfrm>
          <a:prstGeom prst="rightArrow">
            <a:avLst>
              <a:gd name="adj1" fmla="val 38426"/>
              <a:gd name="adj2" fmla="val 100232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00075" y="6389688"/>
            <a:ext cx="9331325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2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7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8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9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274300" cy="159702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12913" y="381000"/>
            <a:ext cx="7791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1978025"/>
            <a:ext cx="8734425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8363" y="6389688"/>
            <a:ext cx="32527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9538" y="6389688"/>
            <a:ext cx="214153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052B0C53-59E7-4D75-883F-A2B9DF7CEA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769938" y="684213"/>
            <a:ext cx="685800" cy="684212"/>
          </a:xfrm>
          <a:prstGeom prst="rightArrow">
            <a:avLst>
              <a:gd name="adj1" fmla="val 38426"/>
              <a:gd name="adj2" fmla="val 100232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00075" y="6389688"/>
            <a:ext cx="9331325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54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7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8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9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ga.linkin.tw/index.php/s/QdzoWCmcNGeod6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10274300" cy="2967038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>
              <a:solidFill>
                <a:schemeClr val="bg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27188" y="1065213"/>
            <a:ext cx="8262490" cy="1139825"/>
          </a:xfrm>
        </p:spPr>
        <p:txBody>
          <a:bodyPr anchor="ctr"/>
          <a:lstStyle/>
          <a:p>
            <a:pPr algn="l">
              <a:lnSpc>
                <a:spcPct val="130000"/>
              </a:lnSpc>
            </a:pPr>
            <a:r>
              <a:rPr lang="en-US" altLang="zh-TW" sz="4000" dirty="0">
                <a:solidFill>
                  <a:srgbClr val="FFFF00"/>
                </a:solidFill>
              </a:rPr>
              <a:t>Phenomena-based Research</a:t>
            </a:r>
            <a:endParaRPr lang="zh-TW" altLang="en-US" sz="4000">
              <a:solidFill>
                <a:srgbClr val="FFFF00"/>
              </a:solidFill>
            </a:endParaRP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32694" y="3849364"/>
            <a:ext cx="8562975" cy="2895600"/>
          </a:xfrm>
        </p:spPr>
        <p:txBody>
          <a:bodyPr/>
          <a:lstStyle/>
          <a:p>
            <a:pPr marL="190500" lvl="1"/>
            <a:r>
              <a:rPr lang="en-US" altLang="zh-TW" sz="2400" dirty="0">
                <a:ea typeface="標楷體" panose="03000509000000000000" pitchFamily="65" charset="-120"/>
              </a:rPr>
              <a:t>Department</a:t>
            </a:r>
            <a:r>
              <a:rPr lang="zh-TW" altLang="en-US" sz="2400"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ea typeface="標楷體" panose="03000509000000000000" pitchFamily="65" charset="-120"/>
              </a:rPr>
              <a:t>of Information</a:t>
            </a:r>
            <a:r>
              <a:rPr lang="zh-TW" altLang="en-US" sz="2400"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ea typeface="標楷體" panose="03000509000000000000" pitchFamily="65" charset="-120"/>
              </a:rPr>
              <a:t>Management</a:t>
            </a:r>
          </a:p>
          <a:p>
            <a:pPr marL="190500" lvl="1"/>
            <a:r>
              <a:rPr lang="en-US" altLang="en-US" sz="2400" dirty="0">
                <a:ea typeface="標楷體" panose="03000509000000000000" pitchFamily="65" charset="-120"/>
              </a:rPr>
              <a:t>CYCU</a:t>
            </a:r>
          </a:p>
          <a:p>
            <a:pPr marL="190500" lvl="1"/>
            <a:r>
              <a:rPr lang="en-US" altLang="zh-TW" sz="2400" dirty="0">
                <a:ea typeface="標楷體" panose="03000509000000000000" pitchFamily="65" charset="-120"/>
              </a:rPr>
              <a:t>CK </a:t>
            </a:r>
            <a:r>
              <a:rPr lang="en-US" altLang="zh-TW" sz="2400" dirty="0" err="1">
                <a:ea typeface="標楷體" panose="03000509000000000000" pitchFamily="65" charset="-120"/>
              </a:rPr>
              <a:t>Farn</a:t>
            </a:r>
            <a:endParaRPr lang="en-US" altLang="zh-TW" sz="1800"/>
          </a:p>
          <a:p>
            <a:r>
              <a:rPr lang="en-US" altLang="zh-TW" sz="1800"/>
              <a:t>mailto: </a:t>
            </a:r>
            <a:r>
              <a:rPr lang="en-US" altLang="zh-TW" sz="1800" err="1"/>
              <a:t>ckfarn@gmail.com</a:t>
            </a:r>
            <a:endParaRPr lang="en-US" altLang="zh-TW" sz="1800"/>
          </a:p>
          <a:p>
            <a:pPr marL="190500" lvl="1"/>
            <a:endParaRPr lang="en-US" altLang="zh-TW" sz="1800">
              <a:ea typeface="標楷體" panose="03000509000000000000" pitchFamily="65" charset="-120"/>
            </a:endParaRPr>
          </a:p>
          <a:p>
            <a:pPr marL="190500" lvl="1"/>
            <a:r>
              <a:rPr lang="en-US" altLang="zh-TW" sz="1800"/>
              <a:t>2023.09</a:t>
            </a:r>
          </a:p>
        </p:txBody>
      </p:sp>
      <p:sp>
        <p:nvSpPr>
          <p:cNvPr id="6" name="Text Box 1029"/>
          <p:cNvSpPr txBox="1">
            <a:spLocks noChangeArrowheads="1"/>
          </p:cNvSpPr>
          <p:nvPr/>
        </p:nvSpPr>
        <p:spPr bwMode="auto">
          <a:xfrm>
            <a:off x="60325" y="117475"/>
            <a:ext cx="695251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C44935D3-57FA-E171-CCBB-6CA6D2AB44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682E55A4-80A4-BF23-64C0-5F5695F5CA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172A8C-9767-495D-ABD9-69A3EB650420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65F5EE-8348-9511-8AC8-CC941883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Problem</a:t>
            </a:r>
            <a:r>
              <a:rPr lang="zh-TW" altLang="en-US" dirty="0"/>
              <a:t> </a:t>
            </a:r>
            <a:r>
              <a:rPr lang="en-US" altLang="zh-TW" dirty="0"/>
              <a:t>with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research</a:t>
            </a:r>
            <a:r>
              <a:rPr lang="zh-TW" altLang="en-US" dirty="0"/>
              <a:t> </a:t>
            </a:r>
            <a:r>
              <a:rPr lang="en-US" altLang="zh-TW" dirty="0"/>
              <a:t>2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9FFFA4C-CEB3-3CC6-CA8E-53856C2DB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TAM</a:t>
            </a:r>
            <a:r>
              <a:rPr lang="zh-TW" altLang="en-US" dirty="0"/>
              <a:t> </a:t>
            </a:r>
            <a:r>
              <a:rPr lang="en-US" altLang="zh-TW" dirty="0"/>
              <a:t>was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variation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TRA</a:t>
            </a:r>
          </a:p>
          <a:p>
            <a:pPr lvl="1"/>
            <a:r>
              <a:rPr lang="en-US" altLang="zh-TW" dirty="0"/>
              <a:t>Adoption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IS</a:t>
            </a:r>
            <a:r>
              <a:rPr lang="zh-TW" altLang="en-US" dirty="0"/>
              <a:t> </a:t>
            </a:r>
            <a:r>
              <a:rPr lang="en-US" altLang="zh-TW" dirty="0"/>
              <a:t>within</a:t>
            </a:r>
            <a:r>
              <a:rPr lang="zh-TW" altLang="en-US" dirty="0"/>
              <a:t> </a:t>
            </a:r>
            <a:r>
              <a:rPr lang="en-US" altLang="zh-TW" dirty="0"/>
              <a:t>organization</a:t>
            </a:r>
          </a:p>
          <a:p>
            <a:pPr lvl="1"/>
            <a:r>
              <a:rPr lang="en-US" altLang="zh-TW" dirty="0"/>
              <a:t>Equipment,</a:t>
            </a:r>
            <a:r>
              <a:rPr lang="zh-TW" altLang="en-US" dirty="0"/>
              <a:t> </a:t>
            </a:r>
            <a:r>
              <a:rPr lang="en-US" altLang="zh-TW" dirty="0"/>
              <a:t>training</a:t>
            </a:r>
            <a:r>
              <a:rPr lang="zh-TW" altLang="en-US" dirty="0"/>
              <a:t> </a:t>
            </a:r>
            <a:r>
              <a:rPr lang="en-US" altLang="zh-TW" dirty="0"/>
              <a:t>and</a:t>
            </a:r>
            <a:r>
              <a:rPr lang="zh-TW" altLang="en-US" dirty="0"/>
              <a:t> </a:t>
            </a:r>
            <a:r>
              <a:rPr lang="en-US" altLang="zh-TW" dirty="0"/>
              <a:t>usage</a:t>
            </a:r>
            <a:r>
              <a:rPr lang="zh-TW" altLang="en-US" dirty="0"/>
              <a:t> </a:t>
            </a:r>
            <a:r>
              <a:rPr lang="en-US" altLang="zh-TW" dirty="0"/>
              <a:t>fees</a:t>
            </a:r>
            <a:r>
              <a:rPr lang="zh-TW" altLang="en-US" dirty="0"/>
              <a:t> </a:t>
            </a:r>
            <a:r>
              <a:rPr lang="en-US" altLang="zh-TW" dirty="0"/>
              <a:t>are</a:t>
            </a:r>
            <a:r>
              <a:rPr lang="zh-TW" altLang="en-US" dirty="0"/>
              <a:t> </a:t>
            </a:r>
            <a:r>
              <a:rPr lang="en-US" altLang="zh-TW" dirty="0"/>
              <a:t>paid</a:t>
            </a:r>
            <a:r>
              <a:rPr lang="zh-TW" altLang="en-US" dirty="0"/>
              <a:t> </a:t>
            </a:r>
            <a:r>
              <a:rPr lang="en-US" altLang="zh-TW" dirty="0"/>
              <a:t>by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company</a:t>
            </a:r>
          </a:p>
          <a:p>
            <a:r>
              <a:rPr lang="en-US" altLang="zh-TW" dirty="0"/>
              <a:t>In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social</a:t>
            </a:r>
            <a:r>
              <a:rPr lang="zh-TW" altLang="en-US" dirty="0"/>
              <a:t> </a:t>
            </a:r>
            <a:r>
              <a:rPr lang="en-US" altLang="zh-TW" dirty="0"/>
              <a:t>setting</a:t>
            </a:r>
          </a:p>
          <a:p>
            <a:pPr lvl="1"/>
            <a:r>
              <a:rPr lang="en-US" altLang="zh-TW" dirty="0"/>
              <a:t>Availability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right</a:t>
            </a:r>
            <a:r>
              <a:rPr lang="zh-TW" altLang="en-US" dirty="0"/>
              <a:t> </a:t>
            </a:r>
            <a:r>
              <a:rPr lang="en-US" altLang="zh-TW" dirty="0"/>
              <a:t>cell</a:t>
            </a:r>
            <a:r>
              <a:rPr lang="zh-TW" altLang="en-US" dirty="0"/>
              <a:t> </a:t>
            </a:r>
            <a:r>
              <a:rPr lang="en-US" altLang="zh-TW" dirty="0"/>
              <a:t>phone,</a:t>
            </a:r>
            <a:r>
              <a:rPr lang="zh-TW" altLang="en-US" dirty="0"/>
              <a:t> </a:t>
            </a:r>
            <a:r>
              <a:rPr lang="en-US" altLang="zh-TW" dirty="0"/>
              <a:t>usage</a:t>
            </a:r>
            <a:r>
              <a:rPr lang="zh-TW" altLang="en-US" dirty="0"/>
              <a:t> </a:t>
            </a:r>
            <a:r>
              <a:rPr lang="en-US" altLang="zh-TW" dirty="0"/>
              <a:t>fees</a:t>
            </a:r>
            <a:r>
              <a:rPr lang="zh-TW" altLang="en-US" dirty="0"/>
              <a:t> </a:t>
            </a:r>
            <a:r>
              <a:rPr lang="en-US" altLang="zh-TW" dirty="0"/>
              <a:t>has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be</a:t>
            </a:r>
            <a:r>
              <a:rPr lang="zh-TW" altLang="en-US" dirty="0"/>
              <a:t> </a:t>
            </a:r>
            <a:r>
              <a:rPr lang="en-US" altLang="zh-TW" dirty="0"/>
              <a:t>paid</a:t>
            </a:r>
            <a:r>
              <a:rPr lang="zh-TW" altLang="en-US" dirty="0"/>
              <a:t> </a:t>
            </a:r>
            <a:r>
              <a:rPr lang="en-US" altLang="zh-TW" dirty="0"/>
              <a:t>by</a:t>
            </a:r>
            <a:r>
              <a:rPr lang="zh-TW" altLang="en-US" dirty="0"/>
              <a:t> </a:t>
            </a:r>
            <a:r>
              <a:rPr lang="en-US" altLang="zh-TW" dirty="0"/>
              <a:t>users</a:t>
            </a:r>
          </a:p>
          <a:p>
            <a:pPr lvl="1"/>
            <a:r>
              <a:rPr lang="en-US" altLang="zh-TW" dirty="0"/>
              <a:t>Differences</a:t>
            </a:r>
            <a:r>
              <a:rPr lang="zh-TW" altLang="en-US" dirty="0"/>
              <a:t> </a:t>
            </a:r>
            <a:r>
              <a:rPr lang="en-US" altLang="zh-TW" dirty="0"/>
              <a:t>in</a:t>
            </a:r>
            <a:r>
              <a:rPr lang="zh-TW" altLang="en-US" dirty="0"/>
              <a:t> </a:t>
            </a:r>
            <a:r>
              <a:rPr lang="en-US" altLang="zh-TW" dirty="0"/>
              <a:t>behavioral</a:t>
            </a:r>
            <a:r>
              <a:rPr lang="zh-TW" altLang="en-US" dirty="0"/>
              <a:t> </a:t>
            </a:r>
            <a:r>
              <a:rPr lang="en-US" altLang="zh-TW" dirty="0"/>
              <a:t>norm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0CA3D46-8608-7A51-B49F-47BB1294A0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7290348-7DAD-7719-85D6-1F64515B22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212958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12913" y="595313"/>
            <a:ext cx="7791450" cy="660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 anchor="t">
            <a:spAutoFit/>
          </a:bodyPr>
          <a:lstStyle/>
          <a:p>
            <a:r>
              <a:rPr lang="en-US" altLang="zh-TW" dirty="0"/>
              <a:t>Broken</a:t>
            </a:r>
            <a:r>
              <a:rPr lang="zh-TW" altLang="en-US" dirty="0"/>
              <a:t> </a:t>
            </a:r>
            <a:r>
              <a:rPr lang="en-US" altLang="zh-TW" dirty="0"/>
              <a:t>Research cycle</a:t>
            </a:r>
            <a:endParaRPr lang="zh-TW" altLang="en-US" dirty="0"/>
          </a:p>
        </p:txBody>
      </p:sp>
      <p:grpSp>
        <p:nvGrpSpPr>
          <p:cNvPr id="85020" name="Group 28"/>
          <p:cNvGrpSpPr>
            <a:grpSpLocks/>
          </p:cNvGrpSpPr>
          <p:nvPr/>
        </p:nvGrpSpPr>
        <p:grpSpPr bwMode="auto">
          <a:xfrm>
            <a:off x="1464742" y="2159671"/>
            <a:ext cx="7745415" cy="3370264"/>
            <a:chOff x="1480" y="728"/>
            <a:chExt cx="4879" cy="2123"/>
          </a:xfrm>
        </p:grpSpPr>
        <p:sp>
          <p:nvSpPr>
            <p:cNvPr id="85021" name="Rectangle 29"/>
            <p:cNvSpPr>
              <a:spLocks noChangeArrowheads="1"/>
            </p:cNvSpPr>
            <p:nvPr/>
          </p:nvSpPr>
          <p:spPr bwMode="auto">
            <a:xfrm>
              <a:off x="1480" y="843"/>
              <a:ext cx="975" cy="336"/>
            </a:xfrm>
            <a:prstGeom prst="rect">
              <a:avLst/>
            </a:prstGeom>
            <a:solidFill>
              <a:srgbClr val="FFFF66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spcAft>
                  <a:spcPct val="1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Black-Medium+N" charset="-120"/>
                </a:rPr>
                <a:t>Phenomena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Black-Medium+N" charset="-120"/>
              </a:endParaRPr>
            </a:p>
          </p:txBody>
        </p:sp>
        <p:sp>
          <p:nvSpPr>
            <p:cNvPr id="85022" name="Rectangle 30"/>
            <p:cNvSpPr>
              <a:spLocks noChangeArrowheads="1"/>
            </p:cNvSpPr>
            <p:nvPr/>
          </p:nvSpPr>
          <p:spPr bwMode="auto">
            <a:xfrm>
              <a:off x="3695" y="865"/>
              <a:ext cx="408" cy="336"/>
            </a:xfrm>
            <a:prstGeom prst="rect">
              <a:avLst/>
            </a:prstGeom>
            <a:solidFill>
              <a:srgbClr val="FFFF00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spcAft>
                  <a:spcPct val="1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Black-Medium+N" charset="-120"/>
                </a:rPr>
                <a:t>Law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Black-Medium+N" charset="-120"/>
              </a:endParaRPr>
            </a:p>
          </p:txBody>
        </p:sp>
        <p:sp>
          <p:nvSpPr>
            <p:cNvPr id="85023" name="Line 31"/>
            <p:cNvSpPr>
              <a:spLocks noChangeShapeType="1"/>
            </p:cNvSpPr>
            <p:nvPr/>
          </p:nvSpPr>
          <p:spPr bwMode="auto">
            <a:xfrm>
              <a:off x="2468" y="1028"/>
              <a:ext cx="1176" cy="0"/>
            </a:xfrm>
            <a:prstGeom prst="line">
              <a:avLst/>
            </a:prstGeom>
            <a:noFill/>
            <a:ln w="50800">
              <a:solidFill>
                <a:srgbClr val="67676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24" name="Rectangle 32"/>
            <p:cNvSpPr>
              <a:spLocks noChangeArrowheads="1"/>
            </p:cNvSpPr>
            <p:nvPr/>
          </p:nvSpPr>
          <p:spPr bwMode="auto">
            <a:xfrm>
              <a:off x="2578" y="728"/>
              <a:ext cx="940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30000"/>
                </a:lnSpc>
                <a:spcBef>
                  <a:spcPct val="30000"/>
                </a:spcBef>
                <a:spcAft>
                  <a:spcPct val="2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Ming+N" charset="-120"/>
                </a:rPr>
                <a:t>observation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Ming+N" charset="-120"/>
              </a:endParaRPr>
            </a:p>
          </p:txBody>
        </p:sp>
        <p:sp>
          <p:nvSpPr>
            <p:cNvPr id="85025" name="Rectangle 33"/>
            <p:cNvSpPr>
              <a:spLocks noChangeArrowheads="1"/>
            </p:cNvSpPr>
            <p:nvPr/>
          </p:nvSpPr>
          <p:spPr bwMode="auto">
            <a:xfrm>
              <a:off x="5519" y="889"/>
              <a:ext cx="611" cy="336"/>
            </a:xfrm>
            <a:prstGeom prst="rect">
              <a:avLst/>
            </a:prstGeom>
            <a:solidFill>
              <a:srgbClr val="FFFF66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spcAft>
                  <a:spcPct val="1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Black-Medium+N" charset="-120"/>
                </a:rPr>
                <a:t>Theory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Black-Medium+N" charset="-120"/>
              </a:endParaRPr>
            </a:p>
          </p:txBody>
        </p:sp>
        <p:sp>
          <p:nvSpPr>
            <p:cNvPr id="85026" name="Line 34"/>
            <p:cNvSpPr>
              <a:spLocks noChangeShapeType="1"/>
            </p:cNvSpPr>
            <p:nvPr/>
          </p:nvSpPr>
          <p:spPr bwMode="auto">
            <a:xfrm>
              <a:off x="4154" y="1028"/>
              <a:ext cx="1326" cy="0"/>
            </a:xfrm>
            <a:prstGeom prst="line">
              <a:avLst/>
            </a:prstGeom>
            <a:noFill/>
            <a:ln w="50800">
              <a:solidFill>
                <a:srgbClr val="67676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27" name="Rectangle 35"/>
            <p:cNvSpPr>
              <a:spLocks noChangeArrowheads="1"/>
            </p:cNvSpPr>
            <p:nvPr/>
          </p:nvSpPr>
          <p:spPr bwMode="auto">
            <a:xfrm>
              <a:off x="4547" y="728"/>
              <a:ext cx="638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30000"/>
                </a:lnSpc>
                <a:spcBef>
                  <a:spcPct val="30000"/>
                </a:spcBef>
                <a:spcAft>
                  <a:spcPct val="2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Ming+N" charset="-120"/>
                </a:rPr>
                <a:t>Explain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Ming+N" charset="-120"/>
              </a:endParaRPr>
            </a:p>
          </p:txBody>
        </p:sp>
        <p:sp>
          <p:nvSpPr>
            <p:cNvPr id="85028" name="Rectangle 36"/>
            <p:cNvSpPr>
              <a:spLocks noChangeArrowheads="1"/>
            </p:cNvSpPr>
            <p:nvPr/>
          </p:nvSpPr>
          <p:spPr bwMode="auto">
            <a:xfrm>
              <a:off x="5387" y="2425"/>
              <a:ext cx="905" cy="336"/>
            </a:xfrm>
            <a:prstGeom prst="rect">
              <a:avLst/>
            </a:prstGeom>
            <a:solidFill>
              <a:srgbClr val="FFFF66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spcAft>
                  <a:spcPct val="1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Black-Medium+N" charset="-120"/>
                </a:rPr>
                <a:t>Hypothesis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Black-Medium+N" charset="-120"/>
              </a:endParaRPr>
            </a:p>
          </p:txBody>
        </p:sp>
        <p:sp>
          <p:nvSpPr>
            <p:cNvPr id="85029" name="Line 37"/>
            <p:cNvSpPr>
              <a:spLocks noChangeShapeType="1"/>
            </p:cNvSpPr>
            <p:nvPr/>
          </p:nvSpPr>
          <p:spPr bwMode="auto">
            <a:xfrm>
              <a:off x="5768" y="1268"/>
              <a:ext cx="0" cy="1140"/>
            </a:xfrm>
            <a:prstGeom prst="line">
              <a:avLst/>
            </a:prstGeom>
            <a:noFill/>
            <a:ln w="50800">
              <a:solidFill>
                <a:srgbClr val="67676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30" name="Rectangle 38"/>
            <p:cNvSpPr>
              <a:spLocks noChangeArrowheads="1"/>
            </p:cNvSpPr>
            <p:nvPr/>
          </p:nvSpPr>
          <p:spPr bwMode="auto">
            <a:xfrm>
              <a:off x="5783" y="1701"/>
              <a:ext cx="576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30000"/>
                </a:lnSpc>
                <a:spcBef>
                  <a:spcPct val="30000"/>
                </a:spcBef>
                <a:spcAft>
                  <a:spcPct val="2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Ming+N" charset="-120"/>
                </a:rPr>
                <a:t>Derive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Ming+N" charset="-120"/>
              </a:endParaRPr>
            </a:p>
          </p:txBody>
        </p:sp>
        <p:sp>
          <p:nvSpPr>
            <p:cNvPr id="85031" name="Rectangle 39"/>
            <p:cNvSpPr>
              <a:spLocks noChangeArrowheads="1"/>
            </p:cNvSpPr>
            <p:nvPr/>
          </p:nvSpPr>
          <p:spPr bwMode="auto">
            <a:xfrm>
              <a:off x="3447" y="2453"/>
              <a:ext cx="905" cy="336"/>
            </a:xfrm>
            <a:prstGeom prst="rect">
              <a:avLst/>
            </a:prstGeom>
            <a:solidFill>
              <a:srgbClr val="FFFF66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spcAft>
                  <a:spcPct val="1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Black-Medium+N" charset="-120"/>
                </a:rPr>
                <a:t>Conclusion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Black-Medium+N" charset="-120"/>
              </a:endParaRPr>
            </a:p>
          </p:txBody>
        </p:sp>
        <p:sp>
          <p:nvSpPr>
            <p:cNvPr id="85032" name="Line 40"/>
            <p:cNvSpPr>
              <a:spLocks noChangeShapeType="1"/>
            </p:cNvSpPr>
            <p:nvPr/>
          </p:nvSpPr>
          <p:spPr bwMode="auto">
            <a:xfrm flipH="1" flipV="1">
              <a:off x="4352" y="2624"/>
              <a:ext cx="1035" cy="0"/>
            </a:xfrm>
            <a:prstGeom prst="line">
              <a:avLst/>
            </a:prstGeom>
            <a:noFill/>
            <a:ln w="50800">
              <a:solidFill>
                <a:srgbClr val="67676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33" name="Rectangle 41"/>
            <p:cNvSpPr>
              <a:spLocks noChangeArrowheads="1"/>
            </p:cNvSpPr>
            <p:nvPr/>
          </p:nvSpPr>
          <p:spPr bwMode="auto">
            <a:xfrm>
              <a:off x="4439" y="2329"/>
              <a:ext cx="769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marL="0" indent="0" eaLnBrk="0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Ming+N" charset="-120"/>
                </a:rPr>
                <a:t>Empirical</a:t>
              </a:r>
            </a:p>
            <a:p>
              <a:pPr marL="0" indent="0" eaLnBrk="0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Ming+N" charset="-120"/>
                </a:rPr>
                <a:t>evidence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Ming+N" charset="-120"/>
              </a:endParaRPr>
            </a:p>
          </p:txBody>
        </p:sp>
        <p:sp>
          <p:nvSpPr>
            <p:cNvPr id="85034" name="Line 42"/>
            <p:cNvSpPr>
              <a:spLocks noChangeShapeType="1"/>
            </p:cNvSpPr>
            <p:nvPr/>
          </p:nvSpPr>
          <p:spPr bwMode="auto">
            <a:xfrm flipV="1">
              <a:off x="4112" y="1256"/>
              <a:ext cx="1368" cy="11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35" name="Line 43"/>
            <p:cNvSpPr>
              <a:spLocks noChangeShapeType="1"/>
            </p:cNvSpPr>
            <p:nvPr/>
          </p:nvSpPr>
          <p:spPr bwMode="auto">
            <a:xfrm flipV="1">
              <a:off x="3932" y="1220"/>
              <a:ext cx="0" cy="11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36" name="Line 44"/>
            <p:cNvSpPr>
              <a:spLocks noChangeShapeType="1"/>
            </p:cNvSpPr>
            <p:nvPr/>
          </p:nvSpPr>
          <p:spPr bwMode="auto">
            <a:xfrm flipH="1" flipV="1">
              <a:off x="2420" y="1232"/>
              <a:ext cx="1308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</p:grp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11</a:t>
            </a:fld>
            <a:endParaRPr lang="en-US" altLang="zh-TW"/>
          </a:p>
        </p:txBody>
      </p:sp>
      <p:grpSp>
        <p:nvGrpSpPr>
          <p:cNvPr id="5" name="Group 56">
            <a:extLst>
              <a:ext uri="{FF2B5EF4-FFF2-40B4-BE49-F238E27FC236}">
                <a16:creationId xmlns="" xmlns:a16="http://schemas.microsoft.com/office/drawing/2014/main" id="{5CCFA43E-11D4-459D-2784-5A5EE3F7554C}"/>
              </a:ext>
            </a:extLst>
          </p:cNvPr>
          <p:cNvGrpSpPr>
            <a:grpSpLocks/>
          </p:cNvGrpSpPr>
          <p:nvPr/>
        </p:nvGrpSpPr>
        <p:grpSpPr bwMode="auto">
          <a:xfrm>
            <a:off x="3401958" y="2241474"/>
            <a:ext cx="3864751" cy="2165350"/>
            <a:chOff x="2064" y="1344"/>
            <a:chExt cx="2160" cy="1152"/>
          </a:xfrm>
        </p:grpSpPr>
        <p:grpSp>
          <p:nvGrpSpPr>
            <p:cNvPr id="6" name="Group 46">
              <a:extLst>
                <a:ext uri="{FF2B5EF4-FFF2-40B4-BE49-F238E27FC236}">
                  <a16:creationId xmlns="" xmlns:a16="http://schemas.microsoft.com/office/drawing/2014/main" id="{DBACE258-4581-FF20-EE94-9780C04515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2208"/>
              <a:ext cx="288" cy="288"/>
              <a:chOff x="2016" y="2976"/>
              <a:chExt cx="288" cy="288"/>
            </a:xfrm>
          </p:grpSpPr>
          <p:sp>
            <p:nvSpPr>
              <p:cNvPr id="16" name="Line 44">
                <a:extLst>
                  <a:ext uri="{FF2B5EF4-FFF2-40B4-BE49-F238E27FC236}">
                    <a16:creationId xmlns="" xmlns:a16="http://schemas.microsoft.com/office/drawing/2014/main" id="{02F517A2-8E86-439F-A1D6-75B363792C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7" name="Line 45">
                <a:extLst>
                  <a:ext uri="{FF2B5EF4-FFF2-40B4-BE49-F238E27FC236}">
                    <a16:creationId xmlns="" xmlns:a16="http://schemas.microsoft.com/office/drawing/2014/main" id="{31E22457-2713-C7D4-7F95-690077E9D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7" name="Group 47">
              <a:extLst>
                <a:ext uri="{FF2B5EF4-FFF2-40B4-BE49-F238E27FC236}">
                  <a16:creationId xmlns="" xmlns:a16="http://schemas.microsoft.com/office/drawing/2014/main" id="{FC778846-0CAB-B400-1B8B-430249EE8C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1344"/>
              <a:ext cx="288" cy="288"/>
              <a:chOff x="2016" y="2976"/>
              <a:chExt cx="288" cy="288"/>
            </a:xfrm>
          </p:grpSpPr>
          <p:sp>
            <p:nvSpPr>
              <p:cNvPr id="14" name="Line 48">
                <a:extLst>
                  <a:ext uri="{FF2B5EF4-FFF2-40B4-BE49-F238E27FC236}">
                    <a16:creationId xmlns="" xmlns:a16="http://schemas.microsoft.com/office/drawing/2014/main" id="{3F6C94D6-3351-BC12-A89A-36BF569072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5" name="Line 49">
                <a:extLst>
                  <a:ext uri="{FF2B5EF4-FFF2-40B4-BE49-F238E27FC236}">
                    <a16:creationId xmlns="" xmlns:a16="http://schemas.microsoft.com/office/drawing/2014/main" id="{BE57D232-5104-9E09-D0F6-018C373782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8" name="Group 50">
              <a:extLst>
                <a:ext uri="{FF2B5EF4-FFF2-40B4-BE49-F238E27FC236}">
                  <a16:creationId xmlns="" xmlns:a16="http://schemas.microsoft.com/office/drawing/2014/main" id="{0E9BC72A-6ACA-B76A-2CD3-2316FB4469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2112"/>
              <a:ext cx="288" cy="288"/>
              <a:chOff x="2016" y="2976"/>
              <a:chExt cx="288" cy="288"/>
            </a:xfrm>
          </p:grpSpPr>
          <p:sp>
            <p:nvSpPr>
              <p:cNvPr id="12" name="Line 51">
                <a:extLst>
                  <a:ext uri="{FF2B5EF4-FFF2-40B4-BE49-F238E27FC236}">
                    <a16:creationId xmlns="" xmlns:a16="http://schemas.microsoft.com/office/drawing/2014/main" id="{6A8857D8-FFCB-478C-F083-4F6A9FCD7F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3" name="Line 52">
                <a:extLst>
                  <a:ext uri="{FF2B5EF4-FFF2-40B4-BE49-F238E27FC236}">
                    <a16:creationId xmlns="" xmlns:a16="http://schemas.microsoft.com/office/drawing/2014/main" id="{05D836F7-441D-A2F7-421B-F036AACA34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9" name="Group 53">
              <a:extLst>
                <a:ext uri="{FF2B5EF4-FFF2-40B4-BE49-F238E27FC236}">
                  <a16:creationId xmlns="" xmlns:a16="http://schemas.microsoft.com/office/drawing/2014/main" id="{F6DC3329-39C7-2030-E150-1914C967FF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392"/>
              <a:ext cx="288" cy="288"/>
              <a:chOff x="2016" y="2976"/>
              <a:chExt cx="288" cy="288"/>
            </a:xfrm>
          </p:grpSpPr>
          <p:sp>
            <p:nvSpPr>
              <p:cNvPr id="10" name="Line 54">
                <a:extLst>
                  <a:ext uri="{FF2B5EF4-FFF2-40B4-BE49-F238E27FC236}">
                    <a16:creationId xmlns="" xmlns:a16="http://schemas.microsoft.com/office/drawing/2014/main" id="{56063ED1-5C77-9921-104D-F8A682AB6A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1" name="Line 55">
                <a:extLst>
                  <a:ext uri="{FF2B5EF4-FFF2-40B4-BE49-F238E27FC236}">
                    <a16:creationId xmlns="" xmlns:a16="http://schemas.microsoft.com/office/drawing/2014/main" id="{C40EBC29-C51A-0AD0-D3CD-20A9E2F678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676" name="Group 28">
            <a:extLst>
              <a:ext uri="{FF2B5EF4-FFF2-40B4-BE49-F238E27FC236}">
                <a16:creationId xmlns="" xmlns:a16="http://schemas.microsoft.com/office/drawing/2014/main" id="{0879FCEF-4E8A-DF0C-96A0-31721DF96D4C}"/>
              </a:ext>
            </a:extLst>
          </p:cNvPr>
          <p:cNvGrpSpPr>
            <a:grpSpLocks/>
          </p:cNvGrpSpPr>
          <p:nvPr/>
        </p:nvGrpSpPr>
        <p:grpSpPr bwMode="auto">
          <a:xfrm>
            <a:off x="7495121" y="2140077"/>
            <a:ext cx="1749355" cy="4132533"/>
            <a:chOff x="4368" y="1424"/>
            <a:chExt cx="1104" cy="2608"/>
          </a:xfrm>
        </p:grpSpPr>
        <p:sp>
          <p:nvSpPr>
            <p:cNvPr id="31767" name="Rectangle 26">
              <a:extLst>
                <a:ext uri="{FF2B5EF4-FFF2-40B4-BE49-F238E27FC236}">
                  <a16:creationId xmlns="" xmlns:a16="http://schemas.microsoft.com/office/drawing/2014/main" id="{ECFF4A5B-82A0-6DF3-F30B-E3B691325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3456"/>
              <a:ext cx="720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en-US" sz="2395" dirty="0"/>
            </a:p>
          </p:txBody>
        </p:sp>
        <p:cxnSp>
          <p:nvCxnSpPr>
            <p:cNvPr id="31768" name="AutoShape 27">
              <a:extLst>
                <a:ext uri="{FF2B5EF4-FFF2-40B4-BE49-F238E27FC236}">
                  <a16:creationId xmlns="" xmlns:a16="http://schemas.microsoft.com/office/drawing/2014/main" id="{3E3345A7-923D-64AF-5160-FD42F1D61948}"/>
                </a:ext>
              </a:extLst>
            </p:cNvPr>
            <p:cNvCxnSpPr>
              <a:cxnSpLocks noChangeShapeType="1"/>
              <a:stCxn id="31761" idx="3"/>
              <a:endCxn id="31767" idx="3"/>
            </p:cNvCxnSpPr>
            <p:nvPr/>
          </p:nvCxnSpPr>
          <p:spPr bwMode="auto">
            <a:xfrm flipH="1">
              <a:off x="5088" y="1424"/>
              <a:ext cx="384" cy="2320"/>
            </a:xfrm>
            <a:prstGeom prst="curvedConnector3">
              <a:avLst>
                <a:gd name="adj1" fmla="val -37570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39669" name="Group 21">
            <a:extLst>
              <a:ext uri="{FF2B5EF4-FFF2-40B4-BE49-F238E27FC236}">
                <a16:creationId xmlns="" xmlns:a16="http://schemas.microsoft.com/office/drawing/2014/main" id="{1D35EB68-F023-6DC4-F232-CAD0F9AC2BCB}"/>
              </a:ext>
            </a:extLst>
          </p:cNvPr>
          <p:cNvGrpSpPr>
            <a:grpSpLocks/>
          </p:cNvGrpSpPr>
          <p:nvPr/>
        </p:nvGrpSpPr>
        <p:grpSpPr bwMode="auto">
          <a:xfrm>
            <a:off x="7400176" y="3763458"/>
            <a:ext cx="1140883" cy="2356241"/>
            <a:chOff x="4272" y="2065"/>
            <a:chExt cx="720" cy="1487"/>
          </a:xfrm>
        </p:grpSpPr>
        <p:sp>
          <p:nvSpPr>
            <p:cNvPr id="31765" name="Rectangle 18">
              <a:extLst>
                <a:ext uri="{FF2B5EF4-FFF2-40B4-BE49-F238E27FC236}">
                  <a16:creationId xmlns="" xmlns:a16="http://schemas.microsoft.com/office/drawing/2014/main" id="{479447E6-3511-E33C-B2E7-810A2951B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976"/>
              <a:ext cx="720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en-US" sz="2400" dirty="0"/>
            </a:p>
          </p:txBody>
        </p:sp>
        <p:cxnSp>
          <p:nvCxnSpPr>
            <p:cNvPr id="31766" name="AutoShape 19">
              <a:extLst>
                <a:ext uri="{FF2B5EF4-FFF2-40B4-BE49-F238E27FC236}">
                  <a16:creationId xmlns="" xmlns:a16="http://schemas.microsoft.com/office/drawing/2014/main" id="{58D7A8CA-663F-D5D3-6E49-A0F8444CF5D5}"/>
                </a:ext>
              </a:extLst>
            </p:cNvPr>
            <p:cNvCxnSpPr>
              <a:cxnSpLocks noChangeShapeType="1"/>
              <a:stCxn id="31763" idx="3"/>
              <a:endCxn id="31765" idx="3"/>
            </p:cNvCxnSpPr>
            <p:nvPr/>
          </p:nvCxnSpPr>
          <p:spPr bwMode="auto">
            <a:xfrm>
              <a:off x="4860" y="2065"/>
              <a:ext cx="132" cy="1199"/>
            </a:xfrm>
            <a:prstGeom prst="curvedConnector3">
              <a:avLst>
                <a:gd name="adj1" fmla="val 20922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750" name="Rectangle 4">
            <a:extLst>
              <a:ext uri="{FF2B5EF4-FFF2-40B4-BE49-F238E27FC236}">
                <a16:creationId xmlns="" xmlns:a16="http://schemas.microsoft.com/office/drawing/2014/main" id="{8C0043EF-1005-7222-1D80-FB5C988180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Human</a:t>
            </a:r>
            <a:r>
              <a:rPr lang="zh-TW" altLang="en-US" dirty="0"/>
              <a:t> </a:t>
            </a:r>
            <a:r>
              <a:rPr lang="en-US" altLang="zh-TW" dirty="0"/>
              <a:t>Nature:</a:t>
            </a:r>
            <a:r>
              <a:rPr lang="zh-TW" altLang="en-US" dirty="0"/>
              <a:t> </a:t>
            </a:r>
            <a:r>
              <a:rPr lang="en-US" altLang="zh-TW" dirty="0"/>
              <a:t>Inertia</a:t>
            </a:r>
            <a:r>
              <a:rPr lang="zh-TW" altLang="en-US" dirty="0"/>
              <a:t> </a:t>
            </a:r>
          </a:p>
        </p:txBody>
      </p:sp>
      <p:sp>
        <p:nvSpPr>
          <p:cNvPr id="31751" name="Rectangle 5">
            <a:extLst>
              <a:ext uri="{FF2B5EF4-FFF2-40B4-BE49-F238E27FC236}">
                <a16:creationId xmlns="" xmlns:a16="http://schemas.microsoft.com/office/drawing/2014/main" id="{740C2CD8-EAB8-6803-81EA-2AC414C6AF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233" y="1861193"/>
            <a:ext cx="7834066" cy="1293001"/>
          </a:xfrm>
        </p:spPr>
        <p:txBody>
          <a:bodyPr/>
          <a:lstStyle/>
          <a:p>
            <a:pPr eaLnBrk="1" hangingPunct="1"/>
            <a:r>
              <a:rPr lang="en-US" altLang="zh-TW" sz="2800" dirty="0"/>
              <a:t>Reflect on research</a:t>
            </a:r>
          </a:p>
          <a:p>
            <a:pPr lvl="1" eaLnBrk="1" hangingPunct="1"/>
            <a:r>
              <a:rPr lang="en-US" altLang="zh-TW" sz="2400" dirty="0"/>
              <a:t>Departure from real world</a:t>
            </a:r>
            <a:endParaRPr lang="zh-TW" altLang="en-US" sz="2400" dirty="0"/>
          </a:p>
          <a:p>
            <a:pPr lvl="1"/>
            <a:r>
              <a:rPr lang="en-US" altLang="zh-TW" sz="2400" dirty="0"/>
              <a:t>Spiral down</a:t>
            </a:r>
          </a:p>
        </p:txBody>
      </p:sp>
      <p:sp>
        <p:nvSpPr>
          <p:cNvPr id="31752" name="AutoShape 6">
            <a:extLst>
              <a:ext uri="{FF2B5EF4-FFF2-40B4-BE49-F238E27FC236}">
                <a16:creationId xmlns="" xmlns:a16="http://schemas.microsoft.com/office/drawing/2014/main" id="{579EB04E-E6D6-362A-A5B0-B1B70338F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815" y="4979607"/>
            <a:ext cx="2190831" cy="912707"/>
          </a:xfrm>
          <a:prstGeom prst="cloudCallout">
            <a:avLst>
              <a:gd name="adj1" fmla="val -15546"/>
              <a:gd name="adj2" fmla="val -28472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996" dirty="0">
                <a:ea typeface="標楷體" panose="03000509000000000000" pitchFamily="49" charset="-120"/>
              </a:rPr>
              <a:t>Real-world Problem</a:t>
            </a:r>
            <a:endParaRPr lang="zh-TW" altLang="en-US" sz="1996" dirty="0">
              <a:ea typeface="標楷體" panose="03000509000000000000" pitchFamily="49" charset="-120"/>
            </a:endParaRPr>
          </a:p>
        </p:txBody>
      </p:sp>
      <p:sp>
        <p:nvSpPr>
          <p:cNvPr id="31753" name="Line 8">
            <a:extLst>
              <a:ext uri="{FF2B5EF4-FFF2-40B4-BE49-F238E27FC236}">
                <a16:creationId xmlns="" xmlns:a16="http://schemas.microsoft.com/office/drawing/2014/main" id="{95AD758B-6A9B-F329-9953-2995B60E70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5472" y="5512020"/>
            <a:ext cx="1825413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 sz="2395"/>
          </a:p>
        </p:txBody>
      </p:sp>
      <p:sp>
        <p:nvSpPr>
          <p:cNvPr id="31754" name="Rectangle 9">
            <a:extLst>
              <a:ext uri="{FF2B5EF4-FFF2-40B4-BE49-F238E27FC236}">
                <a16:creationId xmlns="" xmlns:a16="http://schemas.microsoft.com/office/drawing/2014/main" id="{71C7D830-FA2A-FA71-968D-029C72329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585" y="5030323"/>
            <a:ext cx="1140883" cy="912707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dirty="0"/>
              <a:t>Research</a:t>
            </a:r>
          </a:p>
          <a:p>
            <a:pPr algn="ctr" eaLnBrk="1" hangingPunct="1"/>
            <a:r>
              <a:rPr lang="en-US" altLang="zh-TW" sz="2000" dirty="0"/>
              <a:t>Publication</a:t>
            </a:r>
            <a:endParaRPr lang="zh-TW" altLang="en-US" sz="2000" dirty="0"/>
          </a:p>
        </p:txBody>
      </p:sp>
      <p:sp>
        <p:nvSpPr>
          <p:cNvPr id="31755" name="Text Box 10">
            <a:extLst>
              <a:ext uri="{FF2B5EF4-FFF2-40B4-BE49-F238E27FC236}">
                <a16:creationId xmlns="" xmlns:a16="http://schemas.microsoft.com/office/drawing/2014/main" id="{81558E44-72DB-9755-6794-B287224FC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0112" y="5626278"/>
            <a:ext cx="15055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800" dirty="0">
                <a:solidFill>
                  <a:srgbClr val="003399"/>
                </a:solidFill>
              </a:rPr>
              <a:t>Observation</a:t>
            </a:r>
            <a:r>
              <a:rPr lang="zh-TW" altLang="en-US" sz="1800" dirty="0">
                <a:solidFill>
                  <a:srgbClr val="003399"/>
                </a:solidFill>
              </a:rPr>
              <a:t/>
            </a:r>
            <a:br>
              <a:rPr lang="zh-TW" altLang="en-US" sz="1800" dirty="0">
                <a:solidFill>
                  <a:srgbClr val="003399"/>
                </a:solidFill>
              </a:rPr>
            </a:br>
            <a:r>
              <a:rPr lang="en-US" altLang="zh-TW" sz="1800" dirty="0">
                <a:solidFill>
                  <a:srgbClr val="003399"/>
                </a:solidFill>
              </a:rPr>
              <a:t>Conceptualize</a:t>
            </a:r>
            <a:endParaRPr lang="zh-TW" altLang="en-US" sz="1800" dirty="0">
              <a:solidFill>
                <a:srgbClr val="003399"/>
              </a:solidFill>
            </a:endParaRPr>
          </a:p>
        </p:txBody>
      </p:sp>
      <p:sp>
        <p:nvSpPr>
          <p:cNvPr id="31756" name="Rectangle 13">
            <a:extLst>
              <a:ext uri="{FF2B5EF4-FFF2-40B4-BE49-F238E27FC236}">
                <a16:creationId xmlns="" xmlns:a16="http://schemas.microsoft.com/office/drawing/2014/main" id="{B919175E-3645-7FCB-9020-B6956AF90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589" y="5055666"/>
            <a:ext cx="1140883" cy="912707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dirty="0"/>
              <a:t>Research</a:t>
            </a:r>
          </a:p>
          <a:p>
            <a:pPr algn="ctr" eaLnBrk="1" hangingPunct="1"/>
            <a:r>
              <a:rPr lang="en-US" altLang="zh-TW" sz="2000" dirty="0"/>
              <a:t>Question</a:t>
            </a:r>
            <a:endParaRPr lang="zh-TW" altLang="en-US" sz="2000" dirty="0"/>
          </a:p>
        </p:txBody>
      </p:sp>
      <p:sp>
        <p:nvSpPr>
          <p:cNvPr id="31757" name="Line 14">
            <a:extLst>
              <a:ext uri="{FF2B5EF4-FFF2-40B4-BE49-F238E27FC236}">
                <a16:creationId xmlns="" xmlns:a16="http://schemas.microsoft.com/office/drawing/2014/main" id="{4574CE63-E5EA-3673-45AF-594F226F34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7646" y="5512020"/>
            <a:ext cx="1216942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 sz="2395"/>
          </a:p>
        </p:txBody>
      </p:sp>
      <p:sp>
        <p:nvSpPr>
          <p:cNvPr id="31758" name="Text Box 15">
            <a:extLst>
              <a:ext uri="{FF2B5EF4-FFF2-40B4-BE49-F238E27FC236}">
                <a16:creationId xmlns="" xmlns:a16="http://schemas.microsoft.com/office/drawing/2014/main" id="{CF18D11D-996F-6DFF-BDBB-D6AFA45D9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950" y="5512019"/>
            <a:ext cx="10807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dirty="0">
                <a:solidFill>
                  <a:srgbClr val="003399"/>
                </a:solidFill>
              </a:rPr>
              <a:t>Analysis</a:t>
            </a:r>
            <a:endParaRPr lang="zh-TW" altLang="en-US" sz="2000" dirty="0">
              <a:solidFill>
                <a:srgbClr val="003399"/>
              </a:solidFill>
            </a:endParaRPr>
          </a:p>
        </p:txBody>
      </p:sp>
      <p:grpSp>
        <p:nvGrpSpPr>
          <p:cNvPr id="539668" name="Group 20">
            <a:extLst>
              <a:ext uri="{FF2B5EF4-FFF2-40B4-BE49-F238E27FC236}">
                <a16:creationId xmlns="" xmlns:a16="http://schemas.microsoft.com/office/drawing/2014/main" id="{E420A1A2-F9B6-41C3-2478-30CC71613721}"/>
              </a:ext>
            </a:extLst>
          </p:cNvPr>
          <p:cNvGrpSpPr>
            <a:grpSpLocks/>
          </p:cNvGrpSpPr>
          <p:nvPr/>
        </p:nvGrpSpPr>
        <p:grpSpPr bwMode="auto">
          <a:xfrm>
            <a:off x="7190885" y="3306313"/>
            <a:ext cx="1140883" cy="1606744"/>
            <a:chOff x="4176" y="1776"/>
            <a:chExt cx="720" cy="1014"/>
          </a:xfrm>
        </p:grpSpPr>
        <p:sp>
          <p:nvSpPr>
            <p:cNvPr id="31763" name="Rectangle 7">
              <a:extLst>
                <a:ext uri="{FF2B5EF4-FFF2-40B4-BE49-F238E27FC236}">
                  <a16:creationId xmlns="" xmlns:a16="http://schemas.microsoft.com/office/drawing/2014/main" id="{1C3F3EF3-AE7B-670A-9F55-E1C24A0CF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720" cy="576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2000" dirty="0"/>
                <a:t>Virtual</a:t>
              </a:r>
            </a:p>
            <a:p>
              <a:pPr algn="ctr" eaLnBrk="1" hangingPunct="1"/>
              <a:r>
                <a:rPr lang="en-US" altLang="zh-TW" sz="2000" dirty="0"/>
                <a:t>Research</a:t>
              </a:r>
            </a:p>
            <a:p>
              <a:pPr algn="ctr" eaLnBrk="1" hangingPunct="1"/>
              <a:r>
                <a:rPr lang="en-US" altLang="zh-TW" sz="2000" dirty="0"/>
                <a:t>Question</a:t>
              </a:r>
              <a:endParaRPr lang="zh-TW" altLang="en-US" sz="2000" dirty="0"/>
            </a:p>
          </p:txBody>
        </p:sp>
        <p:cxnSp>
          <p:nvCxnSpPr>
            <p:cNvPr id="31764" name="AutoShape 17">
              <a:extLst>
                <a:ext uri="{FF2B5EF4-FFF2-40B4-BE49-F238E27FC236}">
                  <a16:creationId xmlns="" xmlns:a16="http://schemas.microsoft.com/office/drawing/2014/main" id="{35BCC02A-764A-E584-D252-88847452B929}"/>
                </a:ext>
              </a:extLst>
            </p:cNvPr>
            <p:cNvCxnSpPr>
              <a:cxnSpLocks noChangeShapeType="1"/>
              <a:stCxn id="31754" idx="0"/>
              <a:endCxn id="31763" idx="1"/>
            </p:cNvCxnSpPr>
            <p:nvPr/>
          </p:nvCxnSpPr>
          <p:spPr bwMode="auto">
            <a:xfrm rot="16200000" flipV="1">
              <a:off x="3996" y="2244"/>
              <a:ext cx="727" cy="366"/>
            </a:xfrm>
            <a:prstGeom prst="curvedConnector4">
              <a:avLst>
                <a:gd name="adj1" fmla="val 30181"/>
                <a:gd name="adj2" fmla="val 139394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39677" name="Group 29">
            <a:extLst>
              <a:ext uri="{FF2B5EF4-FFF2-40B4-BE49-F238E27FC236}">
                <a16:creationId xmlns="" xmlns:a16="http://schemas.microsoft.com/office/drawing/2014/main" id="{B1EF042F-8D23-E7F8-2A66-39604A800366}"/>
              </a:ext>
            </a:extLst>
          </p:cNvPr>
          <p:cNvGrpSpPr>
            <a:grpSpLocks/>
          </p:cNvGrpSpPr>
          <p:nvPr/>
        </p:nvGrpSpPr>
        <p:grpSpPr bwMode="auto">
          <a:xfrm>
            <a:off x="7763091" y="1556604"/>
            <a:ext cx="1481382" cy="1632251"/>
            <a:chOff x="4537" y="1296"/>
            <a:chExt cx="839" cy="806"/>
          </a:xfrm>
        </p:grpSpPr>
        <p:sp>
          <p:nvSpPr>
            <p:cNvPr id="31761" name="Rectangle 23">
              <a:extLst>
                <a:ext uri="{FF2B5EF4-FFF2-40B4-BE49-F238E27FC236}">
                  <a16:creationId xmlns="" xmlns:a16="http://schemas.microsoft.com/office/drawing/2014/main" id="{9AEEC3E6-406E-67A3-CC75-562DFE6F6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296"/>
              <a:ext cx="720" cy="576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2000" dirty="0"/>
                <a:t>n</a:t>
              </a:r>
              <a:r>
                <a:rPr lang="en-US" altLang="zh-TW" sz="2000" baseline="30000" dirty="0"/>
                <a:t>th</a:t>
              </a:r>
              <a:r>
                <a:rPr lang="en-US" altLang="zh-TW" sz="2000" dirty="0"/>
                <a:t>-degree</a:t>
              </a:r>
            </a:p>
            <a:p>
              <a:pPr algn="ctr" eaLnBrk="1" hangingPunct="1"/>
              <a:r>
                <a:rPr lang="en-US" altLang="zh-TW" sz="2000" dirty="0"/>
                <a:t>Virtual</a:t>
              </a:r>
            </a:p>
            <a:p>
              <a:pPr algn="ctr" eaLnBrk="1" hangingPunct="1"/>
              <a:r>
                <a:rPr lang="en-US" altLang="zh-TW" sz="2000" dirty="0"/>
                <a:t>Question</a:t>
              </a:r>
              <a:endParaRPr lang="zh-TW" altLang="en-US" sz="2000" dirty="0"/>
            </a:p>
          </p:txBody>
        </p:sp>
        <p:cxnSp>
          <p:nvCxnSpPr>
            <p:cNvPr id="31762" name="AutoShape 24">
              <a:extLst>
                <a:ext uri="{FF2B5EF4-FFF2-40B4-BE49-F238E27FC236}">
                  <a16:creationId xmlns="" xmlns:a16="http://schemas.microsoft.com/office/drawing/2014/main" id="{40FE0F4C-BE43-9638-0CAF-C8E6165A4179}"/>
                </a:ext>
              </a:extLst>
            </p:cNvPr>
            <p:cNvCxnSpPr>
              <a:cxnSpLocks noChangeShapeType="1"/>
              <a:stCxn id="31763" idx="0"/>
              <a:endCxn id="31761" idx="1"/>
            </p:cNvCxnSpPr>
            <p:nvPr/>
          </p:nvCxnSpPr>
          <p:spPr bwMode="auto">
            <a:xfrm rot="5400000" flipH="1" flipV="1">
              <a:off x="4337" y="1783"/>
              <a:ext cx="519" cy="120"/>
            </a:xfrm>
            <a:prstGeom prst="curvedConnector2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CDFD5A6-2B06-6B11-4F9D-04C30D2F71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53DC3A5-2B21-A50B-EDED-6F1E8E553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9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9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9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9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9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9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9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Research Question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dirty="0"/>
              <a:t>CK </a:t>
            </a:r>
            <a:r>
              <a:rPr lang="en-US" altLang="zh-TW" dirty="0" err="1"/>
              <a:t>Farn</a:t>
            </a:r>
            <a:r>
              <a:rPr lang="en-US" altLang="zh-TW"/>
              <a:t>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13</a:t>
            </a:fld>
            <a:endParaRPr lang="en-US" altLang="zh-TW"/>
          </a:p>
        </p:txBody>
      </p:sp>
      <p:sp>
        <p:nvSpPr>
          <p:cNvPr id="6" name="內容版面配置區 4"/>
          <p:cNvSpPr txBox="1">
            <a:spLocks/>
          </p:cNvSpPr>
          <p:nvPr/>
        </p:nvSpPr>
        <p:spPr bwMode="auto">
          <a:xfrm>
            <a:off x="922338" y="2130425"/>
            <a:ext cx="8734425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73075" indent="-473075" algn="l" rtl="0" fontAlgn="base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 kumimoji="1" sz="3200" kern="1200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1050925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ebdings" panose="05030102010509060703" pitchFamily="18" charset="2"/>
              <a:buBlip>
                <a:blip r:embed="rId3"/>
              </a:buBlip>
              <a:defRPr kumimoji="1" sz="2800" kern="1200">
                <a:solidFill>
                  <a:schemeClr val="tx1"/>
                </a:solidFill>
                <a:latin typeface="+mn-lt"/>
                <a:ea typeface="新細明體" panose="02020500000000000000" pitchFamily="18" charset="-120"/>
                <a:cs typeface="+mn-cs"/>
              </a:defRPr>
            </a:lvl2pPr>
            <a:lvl3pPr marL="1616075" indent="-37465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Blip>
                <a:blip r:embed="rId4"/>
              </a:buBlip>
              <a:defRPr kumimoji="1" sz="2400" kern="1200">
                <a:solidFill>
                  <a:schemeClr val="folHlink"/>
                </a:solidFill>
                <a:latin typeface="+mn-lt"/>
                <a:ea typeface="新細明體" panose="02020500000000000000" pitchFamily="18" charset="-120"/>
                <a:cs typeface="+mn-cs"/>
              </a:defRPr>
            </a:lvl3pPr>
            <a:lvl4pPr marL="2193925" indent="-38735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kumimoji="1" sz="2000" kern="1200">
                <a:solidFill>
                  <a:srgbClr val="CC0000"/>
                </a:solidFill>
                <a:latin typeface="+mn-lt"/>
                <a:ea typeface="新細明體" panose="02020500000000000000" pitchFamily="18" charset="-120"/>
                <a:cs typeface="+mn-cs"/>
              </a:defRPr>
            </a:lvl4pPr>
            <a:lvl5pPr marL="2613025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 kern="1200">
                <a:solidFill>
                  <a:schemeClr val="folHlink"/>
                </a:solidFill>
                <a:latin typeface="+mn-lt"/>
                <a:ea typeface="新細明體" panose="02020500000000000000" pitchFamily="18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/>
              <a:t>Research is decision- and dilemma-centered</a:t>
            </a:r>
          </a:p>
          <a:p>
            <a:r>
              <a:rPr lang="en-US" altLang="zh-TW"/>
              <a:t> A clarified research question is the result of careful exploration and analysis and sets the direction for the research project</a:t>
            </a:r>
          </a:p>
          <a:p>
            <a:r>
              <a:rPr lang="en-US" altLang="zh-TW">
                <a:solidFill>
                  <a:srgbClr val="C00000"/>
                </a:solidFill>
              </a:rPr>
              <a:t>What phenomenon does it relates to?</a:t>
            </a:r>
          </a:p>
        </p:txBody>
      </p:sp>
    </p:spTree>
    <p:extLst>
      <p:ext uri="{BB962C8B-B14F-4D97-AF65-F5344CB8AC3E}">
        <p14:creationId xmlns:p14="http://schemas.microsoft.com/office/powerpoint/2010/main" val="3179443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Business decision related questions</a:t>
            </a:r>
            <a:endParaRPr lang="zh-TW" altLang="en-US" sz="360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/>
              <a:t>Most business decision related questions are “normative”</a:t>
            </a:r>
          </a:p>
          <a:p>
            <a:r>
              <a:rPr lang="en-US" altLang="zh-TW" sz="2800"/>
              <a:t>Translate it into “descriptive” question</a:t>
            </a:r>
          </a:p>
          <a:p>
            <a:pPr lvl="1"/>
            <a:r>
              <a:rPr lang="en-US" altLang="zh-TW" sz="2400"/>
              <a:t>Based on real world descriptive data</a:t>
            </a:r>
          </a:p>
          <a:p>
            <a:r>
              <a:rPr lang="en-US" altLang="zh-TW" sz="2800"/>
              <a:t>Should we raise the rate for Health Insurance</a:t>
            </a:r>
          </a:p>
          <a:p>
            <a:pPr lvl="1"/>
            <a:r>
              <a:rPr lang="en-US" altLang="zh-TW" sz="2400"/>
              <a:t>Financial</a:t>
            </a:r>
          </a:p>
          <a:p>
            <a:pPr lvl="1"/>
            <a:r>
              <a:rPr lang="en-US" altLang="zh-TW" sz="2400"/>
              <a:t>Legal (media,</a:t>
            </a:r>
            <a:r>
              <a:rPr lang="zh-TW" altLang="en-US" sz="2400"/>
              <a:t> </a:t>
            </a:r>
            <a:r>
              <a:rPr lang="en-US" altLang="zh-TW" sz="2400"/>
              <a:t>public</a:t>
            </a:r>
            <a:r>
              <a:rPr lang="zh-TW" altLang="en-US" sz="2400"/>
              <a:t> </a:t>
            </a:r>
            <a:r>
              <a:rPr lang="en-US" altLang="zh-TW" sz="2400"/>
              <a:t>opinion)</a:t>
            </a:r>
          </a:p>
          <a:p>
            <a:pPr lvl="1"/>
            <a:r>
              <a:rPr lang="en-US" altLang="zh-TW" sz="2400"/>
              <a:t>Technical</a:t>
            </a:r>
          </a:p>
          <a:p>
            <a:pPr lvl="1"/>
            <a:r>
              <a:rPr lang="en-US" altLang="zh-TW" sz="2400"/>
              <a:t>…. Multi-faceted</a:t>
            </a:r>
          </a:p>
          <a:p>
            <a:pPr lvl="1"/>
            <a:endParaRPr lang="en-US" altLang="zh-TW" sz="2400"/>
          </a:p>
          <a:p>
            <a:pPr lvl="1"/>
            <a:endParaRPr lang="zh-TW" altLang="en-US" sz="240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752073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Academic research questions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Descriptive model</a:t>
            </a:r>
          </a:p>
          <a:p>
            <a:r>
              <a:rPr lang="en-US" altLang="zh-TW"/>
              <a:t>Theoretical contributions</a:t>
            </a:r>
          </a:p>
          <a:p>
            <a:r>
              <a:rPr lang="en-US" altLang="zh-TW"/>
              <a:t>Accumulation of knowledge</a:t>
            </a:r>
          </a:p>
          <a:p>
            <a:r>
              <a:rPr lang="en-US" altLang="zh-TW"/>
              <a:t>Relevance vs elegance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651286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Funnel</a:t>
            </a:r>
            <a:r>
              <a:rPr lang="zh-TW" altLang="en-US"/>
              <a:t> </a:t>
            </a:r>
            <a:r>
              <a:rPr lang="en-US" altLang="zh-TW"/>
              <a:t>management</a:t>
            </a:r>
            <a:endParaRPr lang="zh-TW" altLang="en-US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Funnel management</a:t>
            </a:r>
          </a:p>
          <a:p>
            <a:pPr lvl="1"/>
            <a:r>
              <a:rPr lang="en-US" altLang="zh-TW"/>
              <a:t>A common used technique in sales</a:t>
            </a:r>
          </a:p>
          <a:p>
            <a:pPr lvl="1"/>
            <a:r>
              <a:rPr lang="en-US" altLang="zh-TW"/>
              <a:t>The process of optimizing the customer journey from first contact to purchase</a:t>
            </a:r>
          </a:p>
          <a:p>
            <a:r>
              <a:rPr lang="en-US" altLang="zh-TW"/>
              <a:t>If you do not have</a:t>
            </a:r>
            <a:r>
              <a:rPr lang="zh-TW" altLang="en-US"/>
              <a:t> </a:t>
            </a:r>
            <a:r>
              <a:rPr lang="en-US" altLang="zh-TW"/>
              <a:t>a “pet issue,” use the funnel</a:t>
            </a:r>
            <a:r>
              <a:rPr lang="zh-TW" altLang="en-US"/>
              <a:t> </a:t>
            </a:r>
            <a:r>
              <a:rPr lang="en-US" altLang="zh-TW"/>
              <a:t>management</a:t>
            </a:r>
            <a:r>
              <a:rPr lang="zh-TW" altLang="en-US"/>
              <a:t> </a:t>
            </a:r>
            <a:r>
              <a:rPr lang="en-US" altLang="zh-TW"/>
              <a:t>approach</a:t>
            </a:r>
            <a:r>
              <a:rPr lang="zh-TW" altLang="en-US"/>
              <a:t> </a:t>
            </a:r>
            <a:r>
              <a:rPr lang="en-US" altLang="zh-TW"/>
              <a:t>to derived</a:t>
            </a:r>
            <a:r>
              <a:rPr lang="zh-TW" altLang="en-US"/>
              <a:t> </a:t>
            </a:r>
            <a:r>
              <a:rPr lang="en-US" altLang="zh-TW"/>
              <a:t>at a researchable</a:t>
            </a:r>
            <a:r>
              <a:rPr lang="zh-TW" altLang="en-US"/>
              <a:t> </a:t>
            </a:r>
            <a:r>
              <a:rPr lang="en-US" altLang="zh-TW"/>
              <a:t>question </a:t>
            </a:r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22CA00-31CF-4A4C-AC41-ACC975B0F70B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36711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5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Sales Funnel</a:t>
            </a:r>
            <a:endParaRPr lang="zh-TW" altLang="en-US"/>
          </a:p>
        </p:txBody>
      </p:sp>
      <p:sp>
        <p:nvSpPr>
          <p:cNvPr id="18451" name="Line 21"/>
          <p:cNvSpPr>
            <a:spLocks noChangeShapeType="1"/>
          </p:cNvSpPr>
          <p:nvPr/>
        </p:nvSpPr>
        <p:spPr bwMode="auto">
          <a:xfrm>
            <a:off x="6216667" y="2918594"/>
            <a:ext cx="4624388" cy="0"/>
          </a:xfrm>
          <a:prstGeom prst="line">
            <a:avLst/>
          </a:prstGeom>
          <a:noFill/>
          <a:ln w="9525" cap="rnd">
            <a:solidFill>
              <a:srgbClr val="FFCC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6577310" y="2126506"/>
            <a:ext cx="4956994" cy="3914775"/>
            <a:chOff x="6192167" y="1901826"/>
            <a:chExt cx="4956994" cy="3914775"/>
          </a:xfrm>
        </p:grpSpPr>
        <p:grpSp>
          <p:nvGrpSpPr>
            <p:cNvPr id="409602" name="Group 2"/>
            <p:cNvGrpSpPr>
              <a:grpSpLocks/>
            </p:cNvGrpSpPr>
            <p:nvPr/>
          </p:nvGrpSpPr>
          <p:grpSpPr bwMode="auto">
            <a:xfrm>
              <a:off x="7733629" y="4411664"/>
              <a:ext cx="311150" cy="434975"/>
              <a:chOff x="2747" y="1960"/>
              <a:chExt cx="266" cy="399"/>
            </a:xfrm>
          </p:grpSpPr>
          <p:sp>
            <p:nvSpPr>
              <p:cNvPr id="18460" name="Freeform 3"/>
              <p:cNvSpPr>
                <a:spLocks/>
              </p:cNvSpPr>
              <p:nvPr/>
            </p:nvSpPr>
            <p:spPr bwMode="auto">
              <a:xfrm>
                <a:off x="2747" y="1960"/>
                <a:ext cx="266" cy="399"/>
              </a:xfrm>
              <a:custGeom>
                <a:avLst/>
                <a:gdLst>
                  <a:gd name="T0" fmla="*/ 137 w 532"/>
                  <a:gd name="T1" fmla="*/ 13 h 798"/>
                  <a:gd name="T2" fmla="*/ 144 w 532"/>
                  <a:gd name="T3" fmla="*/ 39 h 798"/>
                  <a:gd name="T4" fmla="*/ 151 w 532"/>
                  <a:gd name="T5" fmla="*/ 61 h 798"/>
                  <a:gd name="T6" fmla="*/ 158 w 532"/>
                  <a:gd name="T7" fmla="*/ 80 h 798"/>
                  <a:gd name="T8" fmla="*/ 167 w 532"/>
                  <a:gd name="T9" fmla="*/ 96 h 798"/>
                  <a:gd name="T10" fmla="*/ 177 w 532"/>
                  <a:gd name="T11" fmla="*/ 114 h 798"/>
                  <a:gd name="T12" fmla="*/ 190 w 532"/>
                  <a:gd name="T13" fmla="*/ 132 h 798"/>
                  <a:gd name="T14" fmla="*/ 205 w 532"/>
                  <a:gd name="T15" fmla="*/ 150 h 798"/>
                  <a:gd name="T16" fmla="*/ 222 w 532"/>
                  <a:gd name="T17" fmla="*/ 170 h 798"/>
                  <a:gd name="T18" fmla="*/ 241 w 532"/>
                  <a:gd name="T19" fmla="*/ 194 h 798"/>
                  <a:gd name="T20" fmla="*/ 255 w 532"/>
                  <a:gd name="T21" fmla="*/ 218 h 798"/>
                  <a:gd name="T22" fmla="*/ 263 w 532"/>
                  <a:gd name="T23" fmla="*/ 243 h 798"/>
                  <a:gd name="T24" fmla="*/ 266 w 532"/>
                  <a:gd name="T25" fmla="*/ 267 h 798"/>
                  <a:gd name="T26" fmla="*/ 264 w 532"/>
                  <a:gd name="T27" fmla="*/ 294 h 798"/>
                  <a:gd name="T28" fmla="*/ 256 w 532"/>
                  <a:gd name="T29" fmla="*/ 318 h 798"/>
                  <a:gd name="T30" fmla="*/ 244 w 532"/>
                  <a:gd name="T31" fmla="*/ 341 h 798"/>
                  <a:gd name="T32" fmla="*/ 227 w 532"/>
                  <a:gd name="T33" fmla="*/ 361 h 798"/>
                  <a:gd name="T34" fmla="*/ 217 w 532"/>
                  <a:gd name="T35" fmla="*/ 370 h 798"/>
                  <a:gd name="T36" fmla="*/ 206 w 532"/>
                  <a:gd name="T37" fmla="*/ 377 h 798"/>
                  <a:gd name="T38" fmla="*/ 195 w 532"/>
                  <a:gd name="T39" fmla="*/ 384 h 798"/>
                  <a:gd name="T40" fmla="*/ 184 w 532"/>
                  <a:gd name="T41" fmla="*/ 389 h 798"/>
                  <a:gd name="T42" fmla="*/ 172 w 532"/>
                  <a:gd name="T43" fmla="*/ 394 h 798"/>
                  <a:gd name="T44" fmla="*/ 160 w 532"/>
                  <a:gd name="T45" fmla="*/ 397 h 798"/>
                  <a:gd name="T46" fmla="*/ 147 w 532"/>
                  <a:gd name="T47" fmla="*/ 399 h 798"/>
                  <a:gd name="T48" fmla="*/ 134 w 532"/>
                  <a:gd name="T49" fmla="*/ 399 h 798"/>
                  <a:gd name="T50" fmla="*/ 120 w 532"/>
                  <a:gd name="T51" fmla="*/ 399 h 798"/>
                  <a:gd name="T52" fmla="*/ 107 w 532"/>
                  <a:gd name="T53" fmla="*/ 397 h 798"/>
                  <a:gd name="T54" fmla="*/ 94 w 532"/>
                  <a:gd name="T55" fmla="*/ 394 h 798"/>
                  <a:gd name="T56" fmla="*/ 82 w 532"/>
                  <a:gd name="T57" fmla="*/ 389 h 798"/>
                  <a:gd name="T58" fmla="*/ 71 w 532"/>
                  <a:gd name="T59" fmla="*/ 384 h 798"/>
                  <a:gd name="T60" fmla="*/ 60 w 532"/>
                  <a:gd name="T61" fmla="*/ 377 h 798"/>
                  <a:gd name="T62" fmla="*/ 49 w 532"/>
                  <a:gd name="T63" fmla="*/ 370 h 798"/>
                  <a:gd name="T64" fmla="*/ 39 w 532"/>
                  <a:gd name="T65" fmla="*/ 361 h 798"/>
                  <a:gd name="T66" fmla="*/ 22 w 532"/>
                  <a:gd name="T67" fmla="*/ 341 h 798"/>
                  <a:gd name="T68" fmla="*/ 10 w 532"/>
                  <a:gd name="T69" fmla="*/ 318 h 798"/>
                  <a:gd name="T70" fmla="*/ 3 w 532"/>
                  <a:gd name="T71" fmla="*/ 294 h 798"/>
                  <a:gd name="T72" fmla="*/ 0 w 532"/>
                  <a:gd name="T73" fmla="*/ 267 h 798"/>
                  <a:gd name="T74" fmla="*/ 3 w 532"/>
                  <a:gd name="T75" fmla="*/ 243 h 798"/>
                  <a:gd name="T76" fmla="*/ 11 w 532"/>
                  <a:gd name="T77" fmla="*/ 218 h 798"/>
                  <a:gd name="T78" fmla="*/ 25 w 532"/>
                  <a:gd name="T79" fmla="*/ 194 h 798"/>
                  <a:gd name="T80" fmla="*/ 44 w 532"/>
                  <a:gd name="T81" fmla="*/ 170 h 798"/>
                  <a:gd name="T82" fmla="*/ 62 w 532"/>
                  <a:gd name="T83" fmla="*/ 150 h 798"/>
                  <a:gd name="T84" fmla="*/ 77 w 532"/>
                  <a:gd name="T85" fmla="*/ 132 h 798"/>
                  <a:gd name="T86" fmla="*/ 89 w 532"/>
                  <a:gd name="T87" fmla="*/ 114 h 798"/>
                  <a:gd name="T88" fmla="*/ 99 w 532"/>
                  <a:gd name="T89" fmla="*/ 96 h 798"/>
                  <a:gd name="T90" fmla="*/ 108 w 532"/>
                  <a:gd name="T91" fmla="*/ 80 h 798"/>
                  <a:gd name="T92" fmla="*/ 116 w 532"/>
                  <a:gd name="T93" fmla="*/ 61 h 798"/>
                  <a:gd name="T94" fmla="*/ 123 w 532"/>
                  <a:gd name="T95" fmla="*/ 39 h 798"/>
                  <a:gd name="T96" fmla="*/ 130 w 532"/>
                  <a:gd name="T97" fmla="*/ 13 h 79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532" h="798">
                    <a:moveTo>
                      <a:pt x="267" y="0"/>
                    </a:moveTo>
                    <a:lnTo>
                      <a:pt x="274" y="26"/>
                    </a:lnTo>
                    <a:lnTo>
                      <a:pt x="280" y="53"/>
                    </a:lnTo>
                    <a:lnTo>
                      <a:pt x="287" y="77"/>
                    </a:lnTo>
                    <a:lnTo>
                      <a:pt x="294" y="99"/>
                    </a:lnTo>
                    <a:lnTo>
                      <a:pt x="301" y="121"/>
                    </a:lnTo>
                    <a:lnTo>
                      <a:pt x="309" y="140"/>
                    </a:lnTo>
                    <a:lnTo>
                      <a:pt x="316" y="159"/>
                    </a:lnTo>
                    <a:lnTo>
                      <a:pt x="324" y="176"/>
                    </a:lnTo>
                    <a:lnTo>
                      <a:pt x="334" y="192"/>
                    </a:lnTo>
                    <a:lnTo>
                      <a:pt x="343" y="210"/>
                    </a:lnTo>
                    <a:lnTo>
                      <a:pt x="354" y="227"/>
                    </a:lnTo>
                    <a:lnTo>
                      <a:pt x="366" y="244"/>
                    </a:lnTo>
                    <a:lnTo>
                      <a:pt x="379" y="263"/>
                    </a:lnTo>
                    <a:lnTo>
                      <a:pt x="394" y="281"/>
                    </a:lnTo>
                    <a:lnTo>
                      <a:pt x="409" y="299"/>
                    </a:lnTo>
                    <a:lnTo>
                      <a:pt x="425" y="318"/>
                    </a:lnTo>
                    <a:lnTo>
                      <a:pt x="444" y="339"/>
                    </a:lnTo>
                    <a:lnTo>
                      <a:pt x="465" y="363"/>
                    </a:lnTo>
                    <a:lnTo>
                      <a:pt x="482" y="388"/>
                    </a:lnTo>
                    <a:lnTo>
                      <a:pt x="497" y="412"/>
                    </a:lnTo>
                    <a:lnTo>
                      <a:pt x="510" y="436"/>
                    </a:lnTo>
                    <a:lnTo>
                      <a:pt x="519" y="462"/>
                    </a:lnTo>
                    <a:lnTo>
                      <a:pt x="526" y="486"/>
                    </a:lnTo>
                    <a:lnTo>
                      <a:pt x="531" y="510"/>
                    </a:lnTo>
                    <a:lnTo>
                      <a:pt x="532" y="534"/>
                    </a:lnTo>
                    <a:lnTo>
                      <a:pt x="531" y="561"/>
                    </a:lnTo>
                    <a:lnTo>
                      <a:pt x="527" y="587"/>
                    </a:lnTo>
                    <a:lnTo>
                      <a:pt x="520" y="611"/>
                    </a:lnTo>
                    <a:lnTo>
                      <a:pt x="512" y="636"/>
                    </a:lnTo>
                    <a:lnTo>
                      <a:pt x="501" y="659"/>
                    </a:lnTo>
                    <a:lnTo>
                      <a:pt x="488" y="681"/>
                    </a:lnTo>
                    <a:lnTo>
                      <a:pt x="472" y="701"/>
                    </a:lnTo>
                    <a:lnTo>
                      <a:pt x="454" y="721"/>
                    </a:lnTo>
                    <a:lnTo>
                      <a:pt x="443" y="730"/>
                    </a:lnTo>
                    <a:lnTo>
                      <a:pt x="433" y="739"/>
                    </a:lnTo>
                    <a:lnTo>
                      <a:pt x="422" y="747"/>
                    </a:lnTo>
                    <a:lnTo>
                      <a:pt x="412" y="754"/>
                    </a:lnTo>
                    <a:lnTo>
                      <a:pt x="402" y="761"/>
                    </a:lnTo>
                    <a:lnTo>
                      <a:pt x="390" y="768"/>
                    </a:lnTo>
                    <a:lnTo>
                      <a:pt x="379" y="774"/>
                    </a:lnTo>
                    <a:lnTo>
                      <a:pt x="367" y="778"/>
                    </a:lnTo>
                    <a:lnTo>
                      <a:pt x="355" y="783"/>
                    </a:lnTo>
                    <a:lnTo>
                      <a:pt x="343" y="788"/>
                    </a:lnTo>
                    <a:lnTo>
                      <a:pt x="331" y="791"/>
                    </a:lnTo>
                    <a:lnTo>
                      <a:pt x="319" y="793"/>
                    </a:lnTo>
                    <a:lnTo>
                      <a:pt x="306" y="796"/>
                    </a:lnTo>
                    <a:lnTo>
                      <a:pt x="293" y="797"/>
                    </a:lnTo>
                    <a:lnTo>
                      <a:pt x="280" y="798"/>
                    </a:lnTo>
                    <a:lnTo>
                      <a:pt x="267" y="798"/>
                    </a:lnTo>
                    <a:lnTo>
                      <a:pt x="253" y="798"/>
                    </a:lnTo>
                    <a:lnTo>
                      <a:pt x="239" y="797"/>
                    </a:lnTo>
                    <a:lnTo>
                      <a:pt x="226" y="796"/>
                    </a:lnTo>
                    <a:lnTo>
                      <a:pt x="213" y="793"/>
                    </a:lnTo>
                    <a:lnTo>
                      <a:pt x="201" y="791"/>
                    </a:lnTo>
                    <a:lnTo>
                      <a:pt x="188" y="788"/>
                    </a:lnTo>
                    <a:lnTo>
                      <a:pt x="177" y="783"/>
                    </a:lnTo>
                    <a:lnTo>
                      <a:pt x="164" y="778"/>
                    </a:lnTo>
                    <a:lnTo>
                      <a:pt x="152" y="774"/>
                    </a:lnTo>
                    <a:lnTo>
                      <a:pt x="141" y="768"/>
                    </a:lnTo>
                    <a:lnTo>
                      <a:pt x="130" y="761"/>
                    </a:lnTo>
                    <a:lnTo>
                      <a:pt x="119" y="754"/>
                    </a:lnTo>
                    <a:lnTo>
                      <a:pt x="108" y="747"/>
                    </a:lnTo>
                    <a:lnTo>
                      <a:pt x="98" y="739"/>
                    </a:lnTo>
                    <a:lnTo>
                      <a:pt x="89" y="730"/>
                    </a:lnTo>
                    <a:lnTo>
                      <a:pt x="78" y="721"/>
                    </a:lnTo>
                    <a:lnTo>
                      <a:pt x="60" y="701"/>
                    </a:lnTo>
                    <a:lnTo>
                      <a:pt x="44" y="681"/>
                    </a:lnTo>
                    <a:lnTo>
                      <a:pt x="30" y="659"/>
                    </a:lnTo>
                    <a:lnTo>
                      <a:pt x="20" y="636"/>
                    </a:lnTo>
                    <a:lnTo>
                      <a:pt x="10" y="611"/>
                    </a:lnTo>
                    <a:lnTo>
                      <a:pt x="5" y="587"/>
                    </a:lnTo>
                    <a:lnTo>
                      <a:pt x="1" y="561"/>
                    </a:lnTo>
                    <a:lnTo>
                      <a:pt x="0" y="534"/>
                    </a:lnTo>
                    <a:lnTo>
                      <a:pt x="1" y="510"/>
                    </a:lnTo>
                    <a:lnTo>
                      <a:pt x="6" y="486"/>
                    </a:lnTo>
                    <a:lnTo>
                      <a:pt x="13" y="462"/>
                    </a:lnTo>
                    <a:lnTo>
                      <a:pt x="22" y="436"/>
                    </a:lnTo>
                    <a:lnTo>
                      <a:pt x="35" y="412"/>
                    </a:lnTo>
                    <a:lnTo>
                      <a:pt x="50" y="388"/>
                    </a:lnTo>
                    <a:lnTo>
                      <a:pt x="67" y="363"/>
                    </a:lnTo>
                    <a:lnTo>
                      <a:pt x="88" y="339"/>
                    </a:lnTo>
                    <a:lnTo>
                      <a:pt x="107" y="318"/>
                    </a:lnTo>
                    <a:lnTo>
                      <a:pt x="123" y="299"/>
                    </a:lnTo>
                    <a:lnTo>
                      <a:pt x="138" y="281"/>
                    </a:lnTo>
                    <a:lnTo>
                      <a:pt x="153" y="263"/>
                    </a:lnTo>
                    <a:lnTo>
                      <a:pt x="166" y="244"/>
                    </a:lnTo>
                    <a:lnTo>
                      <a:pt x="178" y="227"/>
                    </a:lnTo>
                    <a:lnTo>
                      <a:pt x="189" y="210"/>
                    </a:lnTo>
                    <a:lnTo>
                      <a:pt x="198" y="192"/>
                    </a:lnTo>
                    <a:lnTo>
                      <a:pt x="208" y="176"/>
                    </a:lnTo>
                    <a:lnTo>
                      <a:pt x="216" y="159"/>
                    </a:lnTo>
                    <a:lnTo>
                      <a:pt x="224" y="140"/>
                    </a:lnTo>
                    <a:lnTo>
                      <a:pt x="232" y="121"/>
                    </a:lnTo>
                    <a:lnTo>
                      <a:pt x="239" y="99"/>
                    </a:lnTo>
                    <a:lnTo>
                      <a:pt x="246" y="77"/>
                    </a:lnTo>
                    <a:lnTo>
                      <a:pt x="253" y="53"/>
                    </a:lnTo>
                    <a:lnTo>
                      <a:pt x="260" y="26"/>
                    </a:lnTo>
                    <a:lnTo>
                      <a:pt x="267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8461" name="Freeform 4"/>
              <p:cNvSpPr>
                <a:spLocks/>
              </p:cNvSpPr>
              <p:nvPr/>
            </p:nvSpPr>
            <p:spPr bwMode="auto">
              <a:xfrm>
                <a:off x="2783" y="2301"/>
                <a:ext cx="197" cy="23"/>
              </a:xfrm>
              <a:custGeom>
                <a:avLst/>
                <a:gdLst>
                  <a:gd name="T0" fmla="*/ 184 w 394"/>
                  <a:gd name="T1" fmla="*/ 12 h 45"/>
                  <a:gd name="T2" fmla="*/ 174 w 394"/>
                  <a:gd name="T3" fmla="*/ 5 h 45"/>
                  <a:gd name="T4" fmla="*/ 163 w 394"/>
                  <a:gd name="T5" fmla="*/ 0 h 45"/>
                  <a:gd name="T6" fmla="*/ 147 w 394"/>
                  <a:gd name="T7" fmla="*/ 4 h 45"/>
                  <a:gd name="T8" fmla="*/ 134 w 394"/>
                  <a:gd name="T9" fmla="*/ 11 h 45"/>
                  <a:gd name="T10" fmla="*/ 124 w 394"/>
                  <a:gd name="T11" fmla="*/ 12 h 45"/>
                  <a:gd name="T12" fmla="*/ 115 w 394"/>
                  <a:gd name="T13" fmla="*/ 8 h 45"/>
                  <a:gd name="T14" fmla="*/ 100 w 394"/>
                  <a:gd name="T15" fmla="*/ 1 h 45"/>
                  <a:gd name="T16" fmla="*/ 86 w 394"/>
                  <a:gd name="T17" fmla="*/ 2 h 45"/>
                  <a:gd name="T18" fmla="*/ 74 w 394"/>
                  <a:gd name="T19" fmla="*/ 11 h 45"/>
                  <a:gd name="T20" fmla="*/ 64 w 394"/>
                  <a:gd name="T21" fmla="*/ 13 h 45"/>
                  <a:gd name="T22" fmla="*/ 55 w 394"/>
                  <a:gd name="T23" fmla="*/ 10 h 45"/>
                  <a:gd name="T24" fmla="*/ 50 w 394"/>
                  <a:gd name="T25" fmla="*/ 5 h 45"/>
                  <a:gd name="T26" fmla="*/ 44 w 394"/>
                  <a:gd name="T27" fmla="*/ 2 h 45"/>
                  <a:gd name="T28" fmla="*/ 36 w 394"/>
                  <a:gd name="T29" fmla="*/ 0 h 45"/>
                  <a:gd name="T30" fmla="*/ 27 w 394"/>
                  <a:gd name="T31" fmla="*/ 1 h 45"/>
                  <a:gd name="T32" fmla="*/ 20 w 394"/>
                  <a:gd name="T33" fmla="*/ 4 h 45"/>
                  <a:gd name="T34" fmla="*/ 12 w 394"/>
                  <a:gd name="T35" fmla="*/ 11 h 45"/>
                  <a:gd name="T36" fmla="*/ 2 w 394"/>
                  <a:gd name="T37" fmla="*/ 16 h 45"/>
                  <a:gd name="T38" fmla="*/ 1 w 394"/>
                  <a:gd name="T39" fmla="*/ 16 h 45"/>
                  <a:gd name="T40" fmla="*/ 2 w 394"/>
                  <a:gd name="T41" fmla="*/ 17 h 45"/>
                  <a:gd name="T42" fmla="*/ 5 w 394"/>
                  <a:gd name="T43" fmla="*/ 20 h 45"/>
                  <a:gd name="T44" fmla="*/ 7 w 394"/>
                  <a:gd name="T45" fmla="*/ 23 h 45"/>
                  <a:gd name="T46" fmla="*/ 18 w 394"/>
                  <a:gd name="T47" fmla="*/ 16 h 45"/>
                  <a:gd name="T48" fmla="*/ 29 w 394"/>
                  <a:gd name="T49" fmla="*/ 8 h 45"/>
                  <a:gd name="T50" fmla="*/ 39 w 394"/>
                  <a:gd name="T51" fmla="*/ 8 h 45"/>
                  <a:gd name="T52" fmla="*/ 47 w 394"/>
                  <a:gd name="T53" fmla="*/ 12 h 45"/>
                  <a:gd name="T54" fmla="*/ 58 w 394"/>
                  <a:gd name="T55" fmla="*/ 20 h 45"/>
                  <a:gd name="T56" fmla="*/ 69 w 394"/>
                  <a:gd name="T57" fmla="*/ 20 h 45"/>
                  <a:gd name="T58" fmla="*/ 77 w 394"/>
                  <a:gd name="T59" fmla="*/ 17 h 45"/>
                  <a:gd name="T60" fmla="*/ 84 w 394"/>
                  <a:gd name="T61" fmla="*/ 12 h 45"/>
                  <a:gd name="T62" fmla="*/ 95 w 394"/>
                  <a:gd name="T63" fmla="*/ 7 h 45"/>
                  <a:gd name="T64" fmla="*/ 104 w 394"/>
                  <a:gd name="T65" fmla="*/ 10 h 45"/>
                  <a:gd name="T66" fmla="*/ 114 w 394"/>
                  <a:gd name="T67" fmla="*/ 16 h 45"/>
                  <a:gd name="T68" fmla="*/ 127 w 394"/>
                  <a:gd name="T69" fmla="*/ 19 h 45"/>
                  <a:gd name="T70" fmla="*/ 141 w 394"/>
                  <a:gd name="T71" fmla="*/ 16 h 45"/>
                  <a:gd name="T72" fmla="*/ 155 w 394"/>
                  <a:gd name="T73" fmla="*/ 9 h 45"/>
                  <a:gd name="T74" fmla="*/ 165 w 394"/>
                  <a:gd name="T75" fmla="*/ 8 h 45"/>
                  <a:gd name="T76" fmla="*/ 171 w 394"/>
                  <a:gd name="T77" fmla="*/ 13 h 45"/>
                  <a:gd name="T78" fmla="*/ 177 w 394"/>
                  <a:gd name="T79" fmla="*/ 17 h 45"/>
                  <a:gd name="T80" fmla="*/ 184 w 394"/>
                  <a:gd name="T81" fmla="*/ 20 h 45"/>
                  <a:gd name="T82" fmla="*/ 190 w 394"/>
                  <a:gd name="T83" fmla="*/ 20 h 45"/>
                  <a:gd name="T84" fmla="*/ 191 w 394"/>
                  <a:gd name="T85" fmla="*/ 19 h 45"/>
                  <a:gd name="T86" fmla="*/ 196 w 394"/>
                  <a:gd name="T87" fmla="*/ 14 h 45"/>
                  <a:gd name="T88" fmla="*/ 194 w 394"/>
                  <a:gd name="T89" fmla="*/ 13 h 45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94" h="45">
                    <a:moveTo>
                      <a:pt x="383" y="26"/>
                    </a:moveTo>
                    <a:lnTo>
                      <a:pt x="375" y="26"/>
                    </a:lnTo>
                    <a:lnTo>
                      <a:pt x="367" y="24"/>
                    </a:lnTo>
                    <a:lnTo>
                      <a:pt x="360" y="21"/>
                    </a:lnTo>
                    <a:lnTo>
                      <a:pt x="354" y="15"/>
                    </a:lnTo>
                    <a:lnTo>
                      <a:pt x="348" y="10"/>
                    </a:lnTo>
                    <a:lnTo>
                      <a:pt x="342" y="6"/>
                    </a:lnTo>
                    <a:lnTo>
                      <a:pt x="335" y="2"/>
                    </a:lnTo>
                    <a:lnTo>
                      <a:pt x="326" y="0"/>
                    </a:lnTo>
                    <a:lnTo>
                      <a:pt x="317" y="0"/>
                    </a:lnTo>
                    <a:lnTo>
                      <a:pt x="307" y="2"/>
                    </a:lnTo>
                    <a:lnTo>
                      <a:pt x="294" y="7"/>
                    </a:lnTo>
                    <a:lnTo>
                      <a:pt x="281" y="14"/>
                    </a:lnTo>
                    <a:lnTo>
                      <a:pt x="274" y="18"/>
                    </a:lnTo>
                    <a:lnTo>
                      <a:pt x="267" y="21"/>
                    </a:lnTo>
                    <a:lnTo>
                      <a:pt x="260" y="23"/>
                    </a:lnTo>
                    <a:lnTo>
                      <a:pt x="253" y="23"/>
                    </a:lnTo>
                    <a:lnTo>
                      <a:pt x="248" y="23"/>
                    </a:lnTo>
                    <a:lnTo>
                      <a:pt x="241" y="22"/>
                    </a:lnTo>
                    <a:lnTo>
                      <a:pt x="235" y="18"/>
                    </a:lnTo>
                    <a:lnTo>
                      <a:pt x="229" y="15"/>
                    </a:lnTo>
                    <a:lnTo>
                      <a:pt x="219" y="8"/>
                    </a:lnTo>
                    <a:lnTo>
                      <a:pt x="210" y="3"/>
                    </a:lnTo>
                    <a:lnTo>
                      <a:pt x="199" y="1"/>
                    </a:lnTo>
                    <a:lnTo>
                      <a:pt x="190" y="0"/>
                    </a:lnTo>
                    <a:lnTo>
                      <a:pt x="181" y="1"/>
                    </a:lnTo>
                    <a:lnTo>
                      <a:pt x="171" y="3"/>
                    </a:lnTo>
                    <a:lnTo>
                      <a:pt x="163" y="8"/>
                    </a:lnTo>
                    <a:lnTo>
                      <a:pt x="156" y="15"/>
                    </a:lnTo>
                    <a:lnTo>
                      <a:pt x="148" y="21"/>
                    </a:lnTo>
                    <a:lnTo>
                      <a:pt x="140" y="24"/>
                    </a:lnTo>
                    <a:lnTo>
                      <a:pt x="133" y="26"/>
                    </a:lnTo>
                    <a:lnTo>
                      <a:pt x="128" y="26"/>
                    </a:lnTo>
                    <a:lnTo>
                      <a:pt x="121" y="25"/>
                    </a:lnTo>
                    <a:lnTo>
                      <a:pt x="115" y="23"/>
                    </a:lnTo>
                    <a:lnTo>
                      <a:pt x="109" y="19"/>
                    </a:lnTo>
                    <a:lnTo>
                      <a:pt x="106" y="16"/>
                    </a:lnTo>
                    <a:lnTo>
                      <a:pt x="103" y="13"/>
                    </a:lnTo>
                    <a:lnTo>
                      <a:pt x="100" y="10"/>
                    </a:lnTo>
                    <a:lnTo>
                      <a:pt x="96" y="7"/>
                    </a:lnTo>
                    <a:lnTo>
                      <a:pt x="92" y="4"/>
                    </a:lnTo>
                    <a:lnTo>
                      <a:pt x="87" y="3"/>
                    </a:lnTo>
                    <a:lnTo>
                      <a:pt x="81" y="1"/>
                    </a:lnTo>
                    <a:lnTo>
                      <a:pt x="77" y="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60" y="0"/>
                    </a:lnTo>
                    <a:lnTo>
                      <a:pt x="54" y="1"/>
                    </a:lnTo>
                    <a:lnTo>
                      <a:pt x="49" y="3"/>
                    </a:lnTo>
                    <a:lnTo>
                      <a:pt x="43" y="6"/>
                    </a:lnTo>
                    <a:lnTo>
                      <a:pt x="39" y="8"/>
                    </a:lnTo>
                    <a:lnTo>
                      <a:pt x="35" y="11"/>
                    </a:lnTo>
                    <a:lnTo>
                      <a:pt x="31" y="15"/>
                    </a:lnTo>
                    <a:lnTo>
                      <a:pt x="24" y="22"/>
                    </a:lnTo>
                    <a:lnTo>
                      <a:pt x="17" y="27"/>
                    </a:lnTo>
                    <a:lnTo>
                      <a:pt x="10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2" y="31"/>
                    </a:lnTo>
                    <a:lnTo>
                      <a:pt x="1" y="31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3" y="33"/>
                    </a:lnTo>
                    <a:lnTo>
                      <a:pt x="5" y="36"/>
                    </a:lnTo>
                    <a:lnTo>
                      <a:pt x="6" y="38"/>
                    </a:lnTo>
                    <a:lnTo>
                      <a:pt x="9" y="39"/>
                    </a:lnTo>
                    <a:lnTo>
                      <a:pt x="10" y="41"/>
                    </a:lnTo>
                    <a:lnTo>
                      <a:pt x="12" y="42"/>
                    </a:lnTo>
                    <a:lnTo>
                      <a:pt x="13" y="45"/>
                    </a:lnTo>
                    <a:lnTo>
                      <a:pt x="21" y="41"/>
                    </a:lnTo>
                    <a:lnTo>
                      <a:pt x="28" y="38"/>
                    </a:lnTo>
                    <a:lnTo>
                      <a:pt x="36" y="32"/>
                    </a:lnTo>
                    <a:lnTo>
                      <a:pt x="43" y="24"/>
                    </a:lnTo>
                    <a:lnTo>
                      <a:pt x="50" y="18"/>
                    </a:lnTo>
                    <a:lnTo>
                      <a:pt x="57" y="15"/>
                    </a:lnTo>
                    <a:lnTo>
                      <a:pt x="65" y="14"/>
                    </a:lnTo>
                    <a:lnTo>
                      <a:pt x="71" y="14"/>
                    </a:lnTo>
                    <a:lnTo>
                      <a:pt x="78" y="15"/>
                    </a:lnTo>
                    <a:lnTo>
                      <a:pt x="84" y="17"/>
                    </a:lnTo>
                    <a:lnTo>
                      <a:pt x="90" y="21"/>
                    </a:lnTo>
                    <a:lnTo>
                      <a:pt x="93" y="24"/>
                    </a:lnTo>
                    <a:lnTo>
                      <a:pt x="99" y="30"/>
                    </a:lnTo>
                    <a:lnTo>
                      <a:pt x="107" y="36"/>
                    </a:lnTo>
                    <a:lnTo>
                      <a:pt x="116" y="39"/>
                    </a:lnTo>
                    <a:lnTo>
                      <a:pt x="126" y="40"/>
                    </a:lnTo>
                    <a:lnTo>
                      <a:pt x="132" y="40"/>
                    </a:lnTo>
                    <a:lnTo>
                      <a:pt x="138" y="40"/>
                    </a:lnTo>
                    <a:lnTo>
                      <a:pt x="144" y="39"/>
                    </a:lnTo>
                    <a:lnTo>
                      <a:pt x="150" y="37"/>
                    </a:lnTo>
                    <a:lnTo>
                      <a:pt x="154" y="34"/>
                    </a:lnTo>
                    <a:lnTo>
                      <a:pt x="160" y="32"/>
                    </a:lnTo>
                    <a:lnTo>
                      <a:pt x="163" y="29"/>
                    </a:lnTo>
                    <a:lnTo>
                      <a:pt x="168" y="24"/>
                    </a:lnTo>
                    <a:lnTo>
                      <a:pt x="175" y="18"/>
                    </a:lnTo>
                    <a:lnTo>
                      <a:pt x="182" y="15"/>
                    </a:lnTo>
                    <a:lnTo>
                      <a:pt x="189" y="14"/>
                    </a:lnTo>
                    <a:lnTo>
                      <a:pt x="196" y="15"/>
                    </a:lnTo>
                    <a:lnTo>
                      <a:pt x="203" y="16"/>
                    </a:lnTo>
                    <a:lnTo>
                      <a:pt x="208" y="19"/>
                    </a:lnTo>
                    <a:lnTo>
                      <a:pt x="215" y="22"/>
                    </a:lnTo>
                    <a:lnTo>
                      <a:pt x="220" y="25"/>
                    </a:lnTo>
                    <a:lnTo>
                      <a:pt x="228" y="31"/>
                    </a:lnTo>
                    <a:lnTo>
                      <a:pt x="236" y="34"/>
                    </a:lnTo>
                    <a:lnTo>
                      <a:pt x="245" y="37"/>
                    </a:lnTo>
                    <a:lnTo>
                      <a:pt x="253" y="38"/>
                    </a:lnTo>
                    <a:lnTo>
                      <a:pt x="263" y="37"/>
                    </a:lnTo>
                    <a:lnTo>
                      <a:pt x="272" y="34"/>
                    </a:lnTo>
                    <a:lnTo>
                      <a:pt x="281" y="31"/>
                    </a:lnTo>
                    <a:lnTo>
                      <a:pt x="290" y="26"/>
                    </a:lnTo>
                    <a:lnTo>
                      <a:pt x="301" y="21"/>
                    </a:lnTo>
                    <a:lnTo>
                      <a:pt x="310" y="17"/>
                    </a:lnTo>
                    <a:lnTo>
                      <a:pt x="317" y="15"/>
                    </a:lnTo>
                    <a:lnTo>
                      <a:pt x="324" y="15"/>
                    </a:lnTo>
                    <a:lnTo>
                      <a:pt x="330" y="16"/>
                    </a:lnTo>
                    <a:lnTo>
                      <a:pt x="335" y="18"/>
                    </a:lnTo>
                    <a:lnTo>
                      <a:pt x="339" y="22"/>
                    </a:lnTo>
                    <a:lnTo>
                      <a:pt x="342" y="25"/>
                    </a:lnTo>
                    <a:lnTo>
                      <a:pt x="346" y="29"/>
                    </a:lnTo>
                    <a:lnTo>
                      <a:pt x="350" y="31"/>
                    </a:lnTo>
                    <a:lnTo>
                      <a:pt x="354" y="34"/>
                    </a:lnTo>
                    <a:lnTo>
                      <a:pt x="358" y="36"/>
                    </a:lnTo>
                    <a:lnTo>
                      <a:pt x="363" y="38"/>
                    </a:lnTo>
                    <a:lnTo>
                      <a:pt x="368" y="39"/>
                    </a:lnTo>
                    <a:lnTo>
                      <a:pt x="373" y="40"/>
                    </a:lnTo>
                    <a:lnTo>
                      <a:pt x="378" y="40"/>
                    </a:lnTo>
                    <a:lnTo>
                      <a:pt x="379" y="40"/>
                    </a:lnTo>
                    <a:lnTo>
                      <a:pt x="380" y="39"/>
                    </a:lnTo>
                    <a:lnTo>
                      <a:pt x="382" y="38"/>
                    </a:lnTo>
                    <a:lnTo>
                      <a:pt x="385" y="34"/>
                    </a:lnTo>
                    <a:lnTo>
                      <a:pt x="388" y="31"/>
                    </a:lnTo>
                    <a:lnTo>
                      <a:pt x="392" y="27"/>
                    </a:lnTo>
                    <a:lnTo>
                      <a:pt x="394" y="24"/>
                    </a:lnTo>
                    <a:lnTo>
                      <a:pt x="392" y="25"/>
                    </a:lnTo>
                    <a:lnTo>
                      <a:pt x="388" y="25"/>
                    </a:lnTo>
                    <a:lnTo>
                      <a:pt x="385" y="26"/>
                    </a:lnTo>
                    <a:lnTo>
                      <a:pt x="383" y="2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8462" name="Freeform 5"/>
              <p:cNvSpPr>
                <a:spLocks/>
              </p:cNvSpPr>
              <p:nvPr/>
            </p:nvSpPr>
            <p:spPr bwMode="auto">
              <a:xfrm>
                <a:off x="2764" y="2276"/>
                <a:ext cx="233" cy="22"/>
              </a:xfrm>
              <a:custGeom>
                <a:avLst/>
                <a:gdLst>
                  <a:gd name="T0" fmla="*/ 210 w 468"/>
                  <a:gd name="T1" fmla="*/ 3 h 45"/>
                  <a:gd name="T2" fmla="*/ 193 w 468"/>
                  <a:gd name="T3" fmla="*/ 0 h 45"/>
                  <a:gd name="T4" fmla="*/ 171 w 468"/>
                  <a:gd name="T5" fmla="*/ 7 h 45"/>
                  <a:gd name="T6" fmla="*/ 158 w 468"/>
                  <a:gd name="T7" fmla="*/ 11 h 45"/>
                  <a:gd name="T8" fmla="*/ 146 w 468"/>
                  <a:gd name="T9" fmla="*/ 11 h 45"/>
                  <a:gd name="T10" fmla="*/ 132 w 468"/>
                  <a:gd name="T11" fmla="*/ 4 h 45"/>
                  <a:gd name="T12" fmla="*/ 114 w 468"/>
                  <a:gd name="T13" fmla="*/ 0 h 45"/>
                  <a:gd name="T14" fmla="*/ 97 w 468"/>
                  <a:gd name="T15" fmla="*/ 4 h 45"/>
                  <a:gd name="T16" fmla="*/ 88 w 468"/>
                  <a:gd name="T17" fmla="*/ 11 h 45"/>
                  <a:gd name="T18" fmla="*/ 81 w 468"/>
                  <a:gd name="T19" fmla="*/ 13 h 45"/>
                  <a:gd name="T20" fmla="*/ 76 w 468"/>
                  <a:gd name="T21" fmla="*/ 13 h 45"/>
                  <a:gd name="T22" fmla="*/ 64 w 468"/>
                  <a:gd name="T23" fmla="*/ 10 h 45"/>
                  <a:gd name="T24" fmla="*/ 58 w 468"/>
                  <a:gd name="T25" fmla="*/ 5 h 45"/>
                  <a:gd name="T26" fmla="*/ 50 w 468"/>
                  <a:gd name="T27" fmla="*/ 1 h 45"/>
                  <a:gd name="T28" fmla="*/ 40 w 468"/>
                  <a:gd name="T29" fmla="*/ 0 h 45"/>
                  <a:gd name="T30" fmla="*/ 29 w 468"/>
                  <a:gd name="T31" fmla="*/ 1 h 45"/>
                  <a:gd name="T32" fmla="*/ 20 w 468"/>
                  <a:gd name="T33" fmla="*/ 4 h 45"/>
                  <a:gd name="T34" fmla="*/ 11 w 468"/>
                  <a:gd name="T35" fmla="*/ 11 h 45"/>
                  <a:gd name="T36" fmla="*/ 0 w 468"/>
                  <a:gd name="T37" fmla="*/ 15 h 45"/>
                  <a:gd name="T38" fmla="*/ 3 w 468"/>
                  <a:gd name="T39" fmla="*/ 20 h 45"/>
                  <a:gd name="T40" fmla="*/ 9 w 468"/>
                  <a:gd name="T41" fmla="*/ 21 h 45"/>
                  <a:gd name="T42" fmla="*/ 16 w 468"/>
                  <a:gd name="T43" fmla="*/ 18 h 45"/>
                  <a:gd name="T44" fmla="*/ 22 w 468"/>
                  <a:gd name="T45" fmla="*/ 12 h 45"/>
                  <a:gd name="T46" fmla="*/ 36 w 468"/>
                  <a:gd name="T47" fmla="*/ 7 h 45"/>
                  <a:gd name="T48" fmla="*/ 48 w 468"/>
                  <a:gd name="T49" fmla="*/ 8 h 45"/>
                  <a:gd name="T50" fmla="*/ 55 w 468"/>
                  <a:gd name="T51" fmla="*/ 14 h 45"/>
                  <a:gd name="T52" fmla="*/ 62 w 468"/>
                  <a:gd name="T53" fmla="*/ 18 h 45"/>
                  <a:gd name="T54" fmla="*/ 71 w 468"/>
                  <a:gd name="T55" fmla="*/ 20 h 45"/>
                  <a:gd name="T56" fmla="*/ 82 w 468"/>
                  <a:gd name="T57" fmla="*/ 20 h 45"/>
                  <a:gd name="T58" fmla="*/ 92 w 468"/>
                  <a:gd name="T59" fmla="*/ 18 h 45"/>
                  <a:gd name="T60" fmla="*/ 100 w 468"/>
                  <a:gd name="T61" fmla="*/ 12 h 45"/>
                  <a:gd name="T62" fmla="*/ 114 w 468"/>
                  <a:gd name="T63" fmla="*/ 7 h 45"/>
                  <a:gd name="T64" fmla="*/ 126 w 468"/>
                  <a:gd name="T65" fmla="*/ 10 h 45"/>
                  <a:gd name="T66" fmla="*/ 137 w 468"/>
                  <a:gd name="T67" fmla="*/ 16 h 45"/>
                  <a:gd name="T68" fmla="*/ 154 w 468"/>
                  <a:gd name="T69" fmla="*/ 19 h 45"/>
                  <a:gd name="T70" fmla="*/ 171 w 468"/>
                  <a:gd name="T71" fmla="*/ 16 h 45"/>
                  <a:gd name="T72" fmla="*/ 189 w 468"/>
                  <a:gd name="T73" fmla="*/ 8 h 45"/>
                  <a:gd name="T74" fmla="*/ 201 w 468"/>
                  <a:gd name="T75" fmla="*/ 8 h 45"/>
                  <a:gd name="T76" fmla="*/ 210 w 468"/>
                  <a:gd name="T77" fmla="*/ 12 h 45"/>
                  <a:gd name="T78" fmla="*/ 216 w 468"/>
                  <a:gd name="T79" fmla="*/ 16 h 45"/>
                  <a:gd name="T80" fmla="*/ 223 w 468"/>
                  <a:gd name="T81" fmla="*/ 19 h 45"/>
                  <a:gd name="T82" fmla="*/ 230 w 468"/>
                  <a:gd name="T83" fmla="*/ 19 h 45"/>
                  <a:gd name="T84" fmla="*/ 233 w 468"/>
                  <a:gd name="T85" fmla="*/ 14 h 45"/>
                  <a:gd name="T86" fmla="*/ 220 w 468"/>
                  <a:gd name="T87" fmla="*/ 10 h 4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468" h="45">
                    <a:moveTo>
                      <a:pt x="436" y="16"/>
                    </a:moveTo>
                    <a:lnTo>
                      <a:pt x="429" y="12"/>
                    </a:lnTo>
                    <a:lnTo>
                      <a:pt x="421" y="7"/>
                    </a:lnTo>
                    <a:lnTo>
                      <a:pt x="411" y="3"/>
                    </a:lnTo>
                    <a:lnTo>
                      <a:pt x="401" y="1"/>
                    </a:lnTo>
                    <a:lnTo>
                      <a:pt x="388" y="1"/>
                    </a:lnTo>
                    <a:lnTo>
                      <a:pt x="376" y="3"/>
                    </a:lnTo>
                    <a:lnTo>
                      <a:pt x="361" y="8"/>
                    </a:lnTo>
                    <a:lnTo>
                      <a:pt x="344" y="15"/>
                    </a:lnTo>
                    <a:lnTo>
                      <a:pt x="335" y="18"/>
                    </a:lnTo>
                    <a:lnTo>
                      <a:pt x="326" y="22"/>
                    </a:lnTo>
                    <a:lnTo>
                      <a:pt x="318" y="23"/>
                    </a:lnTo>
                    <a:lnTo>
                      <a:pt x="310" y="24"/>
                    </a:lnTo>
                    <a:lnTo>
                      <a:pt x="302" y="23"/>
                    </a:lnTo>
                    <a:lnTo>
                      <a:pt x="294" y="22"/>
                    </a:lnTo>
                    <a:lnTo>
                      <a:pt x="286" y="20"/>
                    </a:lnTo>
                    <a:lnTo>
                      <a:pt x="279" y="15"/>
                    </a:lnTo>
                    <a:lnTo>
                      <a:pt x="266" y="8"/>
                    </a:lnTo>
                    <a:lnTo>
                      <a:pt x="253" y="3"/>
                    </a:lnTo>
                    <a:lnTo>
                      <a:pt x="241" y="1"/>
                    </a:lnTo>
                    <a:lnTo>
                      <a:pt x="229" y="0"/>
                    </a:lnTo>
                    <a:lnTo>
                      <a:pt x="217" y="1"/>
                    </a:lnTo>
                    <a:lnTo>
                      <a:pt x="206" y="5"/>
                    </a:lnTo>
                    <a:lnTo>
                      <a:pt x="195" y="9"/>
                    </a:lnTo>
                    <a:lnTo>
                      <a:pt x="186" y="16"/>
                    </a:lnTo>
                    <a:lnTo>
                      <a:pt x="182" y="20"/>
                    </a:lnTo>
                    <a:lnTo>
                      <a:pt x="177" y="22"/>
                    </a:lnTo>
                    <a:lnTo>
                      <a:pt x="172" y="24"/>
                    </a:lnTo>
                    <a:lnTo>
                      <a:pt x="168" y="25"/>
                    </a:lnTo>
                    <a:lnTo>
                      <a:pt x="163" y="27"/>
                    </a:lnTo>
                    <a:lnTo>
                      <a:pt x="159" y="27"/>
                    </a:lnTo>
                    <a:lnTo>
                      <a:pt x="155" y="27"/>
                    </a:lnTo>
                    <a:lnTo>
                      <a:pt x="152" y="27"/>
                    </a:lnTo>
                    <a:lnTo>
                      <a:pt x="142" y="25"/>
                    </a:lnTo>
                    <a:lnTo>
                      <a:pt x="134" y="23"/>
                    </a:lnTo>
                    <a:lnTo>
                      <a:pt x="129" y="21"/>
                    </a:lnTo>
                    <a:lnTo>
                      <a:pt x="124" y="17"/>
                    </a:lnTo>
                    <a:lnTo>
                      <a:pt x="120" y="14"/>
                    </a:lnTo>
                    <a:lnTo>
                      <a:pt x="117" y="10"/>
                    </a:lnTo>
                    <a:lnTo>
                      <a:pt x="111" y="8"/>
                    </a:lnTo>
                    <a:lnTo>
                      <a:pt x="107" y="6"/>
                    </a:lnTo>
                    <a:lnTo>
                      <a:pt x="101" y="3"/>
                    </a:lnTo>
                    <a:lnTo>
                      <a:pt x="94" y="2"/>
                    </a:lnTo>
                    <a:lnTo>
                      <a:pt x="87" y="1"/>
                    </a:lnTo>
                    <a:lnTo>
                      <a:pt x="80" y="0"/>
                    </a:lnTo>
                    <a:lnTo>
                      <a:pt x="73" y="0"/>
                    </a:lnTo>
                    <a:lnTo>
                      <a:pt x="66" y="1"/>
                    </a:lnTo>
                    <a:lnTo>
                      <a:pt x="59" y="2"/>
                    </a:lnTo>
                    <a:lnTo>
                      <a:pt x="52" y="5"/>
                    </a:lnTo>
                    <a:lnTo>
                      <a:pt x="45" y="7"/>
                    </a:lnTo>
                    <a:lnTo>
                      <a:pt x="40" y="9"/>
                    </a:lnTo>
                    <a:lnTo>
                      <a:pt x="34" y="13"/>
                    </a:lnTo>
                    <a:lnTo>
                      <a:pt x="29" y="16"/>
                    </a:lnTo>
                    <a:lnTo>
                      <a:pt x="22" y="22"/>
                    </a:lnTo>
                    <a:lnTo>
                      <a:pt x="15" y="27"/>
                    </a:lnTo>
                    <a:lnTo>
                      <a:pt x="7" y="30"/>
                    </a:lnTo>
                    <a:lnTo>
                      <a:pt x="0" y="31"/>
                    </a:lnTo>
                    <a:lnTo>
                      <a:pt x="3" y="35"/>
                    </a:lnTo>
                    <a:lnTo>
                      <a:pt x="4" y="38"/>
                    </a:lnTo>
                    <a:lnTo>
                      <a:pt x="6" y="41"/>
                    </a:lnTo>
                    <a:lnTo>
                      <a:pt x="9" y="45"/>
                    </a:lnTo>
                    <a:lnTo>
                      <a:pt x="13" y="44"/>
                    </a:lnTo>
                    <a:lnTo>
                      <a:pt x="18" y="43"/>
                    </a:lnTo>
                    <a:lnTo>
                      <a:pt x="22" y="40"/>
                    </a:lnTo>
                    <a:lnTo>
                      <a:pt x="27" y="38"/>
                    </a:lnTo>
                    <a:lnTo>
                      <a:pt x="32" y="36"/>
                    </a:lnTo>
                    <a:lnTo>
                      <a:pt x="36" y="32"/>
                    </a:lnTo>
                    <a:lnTo>
                      <a:pt x="41" y="29"/>
                    </a:lnTo>
                    <a:lnTo>
                      <a:pt x="45" y="25"/>
                    </a:lnTo>
                    <a:lnTo>
                      <a:pt x="54" y="20"/>
                    </a:lnTo>
                    <a:lnTo>
                      <a:pt x="63" y="16"/>
                    </a:lnTo>
                    <a:lnTo>
                      <a:pt x="72" y="15"/>
                    </a:lnTo>
                    <a:lnTo>
                      <a:pt x="79" y="15"/>
                    </a:lnTo>
                    <a:lnTo>
                      <a:pt x="88" y="16"/>
                    </a:lnTo>
                    <a:lnTo>
                      <a:pt x="96" y="17"/>
                    </a:lnTo>
                    <a:lnTo>
                      <a:pt x="103" y="21"/>
                    </a:lnTo>
                    <a:lnTo>
                      <a:pt x="108" y="24"/>
                    </a:lnTo>
                    <a:lnTo>
                      <a:pt x="111" y="28"/>
                    </a:lnTo>
                    <a:lnTo>
                      <a:pt x="115" y="31"/>
                    </a:lnTo>
                    <a:lnTo>
                      <a:pt x="119" y="33"/>
                    </a:lnTo>
                    <a:lnTo>
                      <a:pt x="125" y="36"/>
                    </a:lnTo>
                    <a:lnTo>
                      <a:pt x="131" y="38"/>
                    </a:lnTo>
                    <a:lnTo>
                      <a:pt x="137" y="39"/>
                    </a:lnTo>
                    <a:lnTo>
                      <a:pt x="142" y="40"/>
                    </a:lnTo>
                    <a:lnTo>
                      <a:pt x="149" y="41"/>
                    </a:lnTo>
                    <a:lnTo>
                      <a:pt x="157" y="41"/>
                    </a:lnTo>
                    <a:lnTo>
                      <a:pt x="164" y="41"/>
                    </a:lnTo>
                    <a:lnTo>
                      <a:pt x="171" y="40"/>
                    </a:lnTo>
                    <a:lnTo>
                      <a:pt x="178" y="38"/>
                    </a:lnTo>
                    <a:lnTo>
                      <a:pt x="185" y="36"/>
                    </a:lnTo>
                    <a:lnTo>
                      <a:pt x="191" y="33"/>
                    </a:lnTo>
                    <a:lnTo>
                      <a:pt x="197" y="30"/>
                    </a:lnTo>
                    <a:lnTo>
                      <a:pt x="201" y="25"/>
                    </a:lnTo>
                    <a:lnTo>
                      <a:pt x="209" y="20"/>
                    </a:lnTo>
                    <a:lnTo>
                      <a:pt x="219" y="16"/>
                    </a:lnTo>
                    <a:lnTo>
                      <a:pt x="228" y="15"/>
                    </a:lnTo>
                    <a:lnTo>
                      <a:pt x="237" y="15"/>
                    </a:lnTo>
                    <a:lnTo>
                      <a:pt x="245" y="17"/>
                    </a:lnTo>
                    <a:lnTo>
                      <a:pt x="253" y="20"/>
                    </a:lnTo>
                    <a:lnTo>
                      <a:pt x="260" y="23"/>
                    </a:lnTo>
                    <a:lnTo>
                      <a:pt x="266" y="27"/>
                    </a:lnTo>
                    <a:lnTo>
                      <a:pt x="276" y="32"/>
                    </a:lnTo>
                    <a:lnTo>
                      <a:pt x="287" y="36"/>
                    </a:lnTo>
                    <a:lnTo>
                      <a:pt x="298" y="38"/>
                    </a:lnTo>
                    <a:lnTo>
                      <a:pt x="309" y="38"/>
                    </a:lnTo>
                    <a:lnTo>
                      <a:pt x="320" y="38"/>
                    </a:lnTo>
                    <a:lnTo>
                      <a:pt x="332" y="36"/>
                    </a:lnTo>
                    <a:lnTo>
                      <a:pt x="343" y="32"/>
                    </a:lnTo>
                    <a:lnTo>
                      <a:pt x="355" y="27"/>
                    </a:lnTo>
                    <a:lnTo>
                      <a:pt x="367" y="21"/>
                    </a:lnTo>
                    <a:lnTo>
                      <a:pt x="379" y="17"/>
                    </a:lnTo>
                    <a:lnTo>
                      <a:pt x="389" y="16"/>
                    </a:lnTo>
                    <a:lnTo>
                      <a:pt x="397" y="16"/>
                    </a:lnTo>
                    <a:lnTo>
                      <a:pt x="404" y="17"/>
                    </a:lnTo>
                    <a:lnTo>
                      <a:pt x="411" y="20"/>
                    </a:lnTo>
                    <a:lnTo>
                      <a:pt x="416" y="22"/>
                    </a:lnTo>
                    <a:lnTo>
                      <a:pt x="421" y="25"/>
                    </a:lnTo>
                    <a:lnTo>
                      <a:pt x="425" y="29"/>
                    </a:lnTo>
                    <a:lnTo>
                      <a:pt x="429" y="31"/>
                    </a:lnTo>
                    <a:lnTo>
                      <a:pt x="433" y="33"/>
                    </a:lnTo>
                    <a:lnTo>
                      <a:pt x="439" y="36"/>
                    </a:lnTo>
                    <a:lnTo>
                      <a:pt x="444" y="38"/>
                    </a:lnTo>
                    <a:lnTo>
                      <a:pt x="448" y="39"/>
                    </a:lnTo>
                    <a:lnTo>
                      <a:pt x="454" y="40"/>
                    </a:lnTo>
                    <a:lnTo>
                      <a:pt x="460" y="41"/>
                    </a:lnTo>
                    <a:lnTo>
                      <a:pt x="462" y="38"/>
                    </a:lnTo>
                    <a:lnTo>
                      <a:pt x="464" y="35"/>
                    </a:lnTo>
                    <a:lnTo>
                      <a:pt x="466" y="31"/>
                    </a:lnTo>
                    <a:lnTo>
                      <a:pt x="468" y="28"/>
                    </a:lnTo>
                    <a:lnTo>
                      <a:pt x="459" y="27"/>
                    </a:lnTo>
                    <a:lnTo>
                      <a:pt x="451" y="24"/>
                    </a:lnTo>
                    <a:lnTo>
                      <a:pt x="442" y="21"/>
                    </a:lnTo>
                    <a:lnTo>
                      <a:pt x="436" y="1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8463" name="Freeform 6"/>
              <p:cNvSpPr>
                <a:spLocks/>
              </p:cNvSpPr>
              <p:nvPr/>
            </p:nvSpPr>
            <p:spPr bwMode="auto">
              <a:xfrm>
                <a:off x="2750" y="2248"/>
                <a:ext cx="260" cy="22"/>
              </a:xfrm>
              <a:custGeom>
                <a:avLst/>
                <a:gdLst>
                  <a:gd name="T0" fmla="*/ 244 w 518"/>
                  <a:gd name="T1" fmla="*/ 13 h 45"/>
                  <a:gd name="T2" fmla="*/ 237 w 518"/>
                  <a:gd name="T3" fmla="*/ 11 h 45"/>
                  <a:gd name="T4" fmla="*/ 232 w 518"/>
                  <a:gd name="T5" fmla="*/ 7 h 45"/>
                  <a:gd name="T6" fmla="*/ 219 w 518"/>
                  <a:gd name="T7" fmla="*/ 1 h 45"/>
                  <a:gd name="T8" fmla="*/ 202 w 518"/>
                  <a:gd name="T9" fmla="*/ 1 h 45"/>
                  <a:gd name="T10" fmla="*/ 181 w 518"/>
                  <a:gd name="T11" fmla="*/ 9 h 45"/>
                  <a:gd name="T12" fmla="*/ 169 w 518"/>
                  <a:gd name="T13" fmla="*/ 11 h 45"/>
                  <a:gd name="T14" fmla="*/ 157 w 518"/>
                  <a:gd name="T15" fmla="*/ 9 h 45"/>
                  <a:gd name="T16" fmla="*/ 140 w 518"/>
                  <a:gd name="T17" fmla="*/ 1 h 45"/>
                  <a:gd name="T18" fmla="*/ 122 w 518"/>
                  <a:gd name="T19" fmla="*/ 0 h 45"/>
                  <a:gd name="T20" fmla="*/ 106 w 518"/>
                  <a:gd name="T21" fmla="*/ 7 h 45"/>
                  <a:gd name="T22" fmla="*/ 99 w 518"/>
                  <a:gd name="T23" fmla="*/ 11 h 45"/>
                  <a:gd name="T24" fmla="*/ 93 w 518"/>
                  <a:gd name="T25" fmla="*/ 13 h 45"/>
                  <a:gd name="T26" fmla="*/ 84 w 518"/>
                  <a:gd name="T27" fmla="*/ 12 h 45"/>
                  <a:gd name="T28" fmla="*/ 75 w 518"/>
                  <a:gd name="T29" fmla="*/ 8 h 45"/>
                  <a:gd name="T30" fmla="*/ 69 w 518"/>
                  <a:gd name="T31" fmla="*/ 3 h 45"/>
                  <a:gd name="T32" fmla="*/ 60 w 518"/>
                  <a:gd name="T33" fmla="*/ 0 h 45"/>
                  <a:gd name="T34" fmla="*/ 50 w 518"/>
                  <a:gd name="T35" fmla="*/ 0 h 45"/>
                  <a:gd name="T36" fmla="*/ 39 w 518"/>
                  <a:gd name="T37" fmla="*/ 1 h 45"/>
                  <a:gd name="T38" fmla="*/ 30 w 518"/>
                  <a:gd name="T39" fmla="*/ 5 h 45"/>
                  <a:gd name="T40" fmla="*/ 19 w 518"/>
                  <a:gd name="T41" fmla="*/ 13 h 45"/>
                  <a:gd name="T42" fmla="*/ 8 w 518"/>
                  <a:gd name="T43" fmla="*/ 15 h 45"/>
                  <a:gd name="T44" fmla="*/ 0 w 518"/>
                  <a:gd name="T45" fmla="*/ 11 h 45"/>
                  <a:gd name="T46" fmla="*/ 3 w 518"/>
                  <a:gd name="T47" fmla="*/ 19 h 45"/>
                  <a:gd name="T48" fmla="*/ 7 w 518"/>
                  <a:gd name="T49" fmla="*/ 22 h 45"/>
                  <a:gd name="T50" fmla="*/ 14 w 518"/>
                  <a:gd name="T51" fmla="*/ 22 h 45"/>
                  <a:gd name="T52" fmla="*/ 23 w 518"/>
                  <a:gd name="T53" fmla="*/ 20 h 45"/>
                  <a:gd name="T54" fmla="*/ 33 w 518"/>
                  <a:gd name="T55" fmla="*/ 15 h 45"/>
                  <a:gd name="T56" fmla="*/ 45 w 518"/>
                  <a:gd name="T57" fmla="*/ 7 h 45"/>
                  <a:gd name="T58" fmla="*/ 57 w 518"/>
                  <a:gd name="T59" fmla="*/ 7 h 45"/>
                  <a:gd name="T60" fmla="*/ 67 w 518"/>
                  <a:gd name="T61" fmla="*/ 12 h 45"/>
                  <a:gd name="T62" fmla="*/ 73 w 518"/>
                  <a:gd name="T63" fmla="*/ 16 h 45"/>
                  <a:gd name="T64" fmla="*/ 82 w 518"/>
                  <a:gd name="T65" fmla="*/ 19 h 45"/>
                  <a:gd name="T66" fmla="*/ 92 w 518"/>
                  <a:gd name="T67" fmla="*/ 20 h 45"/>
                  <a:gd name="T68" fmla="*/ 102 w 518"/>
                  <a:gd name="T69" fmla="*/ 18 h 45"/>
                  <a:gd name="T70" fmla="*/ 112 w 518"/>
                  <a:gd name="T71" fmla="*/ 14 h 45"/>
                  <a:gd name="T72" fmla="*/ 123 w 518"/>
                  <a:gd name="T73" fmla="*/ 8 h 45"/>
                  <a:gd name="T74" fmla="*/ 136 w 518"/>
                  <a:gd name="T75" fmla="*/ 8 h 45"/>
                  <a:gd name="T76" fmla="*/ 147 w 518"/>
                  <a:gd name="T77" fmla="*/ 12 h 45"/>
                  <a:gd name="T78" fmla="*/ 163 w 518"/>
                  <a:gd name="T79" fmla="*/ 18 h 45"/>
                  <a:gd name="T80" fmla="*/ 180 w 518"/>
                  <a:gd name="T81" fmla="*/ 17 h 45"/>
                  <a:gd name="T82" fmla="*/ 197 w 518"/>
                  <a:gd name="T83" fmla="*/ 10 h 45"/>
                  <a:gd name="T84" fmla="*/ 212 w 518"/>
                  <a:gd name="T85" fmla="*/ 7 h 45"/>
                  <a:gd name="T86" fmla="*/ 222 w 518"/>
                  <a:gd name="T87" fmla="*/ 11 h 45"/>
                  <a:gd name="T88" fmla="*/ 229 w 518"/>
                  <a:gd name="T89" fmla="*/ 16 h 45"/>
                  <a:gd name="T90" fmla="*/ 239 w 518"/>
                  <a:gd name="T91" fmla="*/ 19 h 45"/>
                  <a:gd name="T92" fmla="*/ 249 w 518"/>
                  <a:gd name="T93" fmla="*/ 20 h 45"/>
                  <a:gd name="T94" fmla="*/ 255 w 518"/>
                  <a:gd name="T95" fmla="*/ 20 h 45"/>
                  <a:gd name="T96" fmla="*/ 259 w 518"/>
                  <a:gd name="T97" fmla="*/ 15 h 45"/>
                  <a:gd name="T98" fmla="*/ 257 w 518"/>
                  <a:gd name="T99" fmla="*/ 11 h 45"/>
                  <a:gd name="T100" fmla="*/ 249 w 518"/>
                  <a:gd name="T101" fmla="*/ 13 h 4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518" h="45">
                    <a:moveTo>
                      <a:pt x="496" y="26"/>
                    </a:moveTo>
                    <a:lnTo>
                      <a:pt x="492" y="26"/>
                    </a:lnTo>
                    <a:lnTo>
                      <a:pt x="487" y="26"/>
                    </a:lnTo>
                    <a:lnTo>
                      <a:pt x="482" y="25"/>
                    </a:lnTo>
                    <a:lnTo>
                      <a:pt x="478" y="24"/>
                    </a:lnTo>
                    <a:lnTo>
                      <a:pt x="473" y="23"/>
                    </a:lnTo>
                    <a:lnTo>
                      <a:pt x="470" y="20"/>
                    </a:lnTo>
                    <a:lnTo>
                      <a:pt x="465" y="17"/>
                    </a:lnTo>
                    <a:lnTo>
                      <a:pt x="462" y="15"/>
                    </a:lnTo>
                    <a:lnTo>
                      <a:pt x="455" y="10"/>
                    </a:lnTo>
                    <a:lnTo>
                      <a:pt x="447" y="6"/>
                    </a:lnTo>
                    <a:lnTo>
                      <a:pt x="437" y="3"/>
                    </a:lnTo>
                    <a:lnTo>
                      <a:pt x="427" y="1"/>
                    </a:lnTo>
                    <a:lnTo>
                      <a:pt x="414" y="1"/>
                    </a:lnTo>
                    <a:lnTo>
                      <a:pt x="402" y="2"/>
                    </a:lnTo>
                    <a:lnTo>
                      <a:pt x="387" y="7"/>
                    </a:lnTo>
                    <a:lnTo>
                      <a:pt x="370" y="14"/>
                    </a:lnTo>
                    <a:lnTo>
                      <a:pt x="361" y="18"/>
                    </a:lnTo>
                    <a:lnTo>
                      <a:pt x="352" y="20"/>
                    </a:lnTo>
                    <a:lnTo>
                      <a:pt x="344" y="23"/>
                    </a:lnTo>
                    <a:lnTo>
                      <a:pt x="336" y="23"/>
                    </a:lnTo>
                    <a:lnTo>
                      <a:pt x="328" y="23"/>
                    </a:lnTo>
                    <a:lnTo>
                      <a:pt x="320" y="22"/>
                    </a:lnTo>
                    <a:lnTo>
                      <a:pt x="312" y="18"/>
                    </a:lnTo>
                    <a:lnTo>
                      <a:pt x="305" y="15"/>
                    </a:lnTo>
                    <a:lnTo>
                      <a:pt x="292" y="8"/>
                    </a:lnTo>
                    <a:lnTo>
                      <a:pt x="279" y="3"/>
                    </a:lnTo>
                    <a:lnTo>
                      <a:pt x="267" y="1"/>
                    </a:lnTo>
                    <a:lnTo>
                      <a:pt x="255" y="0"/>
                    </a:lnTo>
                    <a:lnTo>
                      <a:pt x="243" y="1"/>
                    </a:lnTo>
                    <a:lnTo>
                      <a:pt x="232" y="3"/>
                    </a:lnTo>
                    <a:lnTo>
                      <a:pt x="221" y="8"/>
                    </a:lnTo>
                    <a:lnTo>
                      <a:pt x="212" y="15"/>
                    </a:lnTo>
                    <a:lnTo>
                      <a:pt x="208" y="18"/>
                    </a:lnTo>
                    <a:lnTo>
                      <a:pt x="203" y="20"/>
                    </a:lnTo>
                    <a:lnTo>
                      <a:pt x="198" y="23"/>
                    </a:lnTo>
                    <a:lnTo>
                      <a:pt x="194" y="24"/>
                    </a:lnTo>
                    <a:lnTo>
                      <a:pt x="189" y="25"/>
                    </a:lnTo>
                    <a:lnTo>
                      <a:pt x="185" y="26"/>
                    </a:lnTo>
                    <a:lnTo>
                      <a:pt x="181" y="26"/>
                    </a:lnTo>
                    <a:lnTo>
                      <a:pt x="178" y="26"/>
                    </a:lnTo>
                    <a:lnTo>
                      <a:pt x="168" y="25"/>
                    </a:lnTo>
                    <a:lnTo>
                      <a:pt x="160" y="23"/>
                    </a:lnTo>
                    <a:lnTo>
                      <a:pt x="155" y="19"/>
                    </a:lnTo>
                    <a:lnTo>
                      <a:pt x="150" y="16"/>
                    </a:lnTo>
                    <a:lnTo>
                      <a:pt x="146" y="12"/>
                    </a:lnTo>
                    <a:lnTo>
                      <a:pt x="143" y="10"/>
                    </a:lnTo>
                    <a:lnTo>
                      <a:pt x="137" y="7"/>
                    </a:lnTo>
                    <a:lnTo>
                      <a:pt x="133" y="4"/>
                    </a:lnTo>
                    <a:lnTo>
                      <a:pt x="127" y="3"/>
                    </a:lnTo>
                    <a:lnTo>
                      <a:pt x="120" y="1"/>
                    </a:lnTo>
                    <a:lnTo>
                      <a:pt x="113" y="1"/>
                    </a:lnTo>
                    <a:lnTo>
                      <a:pt x="106" y="0"/>
                    </a:lnTo>
                    <a:lnTo>
                      <a:pt x="99" y="0"/>
                    </a:lnTo>
                    <a:lnTo>
                      <a:pt x="92" y="0"/>
                    </a:lnTo>
                    <a:lnTo>
                      <a:pt x="85" y="1"/>
                    </a:lnTo>
                    <a:lnTo>
                      <a:pt x="78" y="3"/>
                    </a:lnTo>
                    <a:lnTo>
                      <a:pt x="71" y="6"/>
                    </a:lnTo>
                    <a:lnTo>
                      <a:pt x="66" y="8"/>
                    </a:lnTo>
                    <a:lnTo>
                      <a:pt x="60" y="11"/>
                    </a:lnTo>
                    <a:lnTo>
                      <a:pt x="55" y="16"/>
                    </a:lnTo>
                    <a:lnTo>
                      <a:pt x="47" y="23"/>
                    </a:lnTo>
                    <a:lnTo>
                      <a:pt x="38" y="27"/>
                    </a:lnTo>
                    <a:lnTo>
                      <a:pt x="30" y="30"/>
                    </a:lnTo>
                    <a:lnTo>
                      <a:pt x="22" y="31"/>
                    </a:lnTo>
                    <a:lnTo>
                      <a:pt x="15" y="30"/>
                    </a:lnTo>
                    <a:lnTo>
                      <a:pt x="9" y="29"/>
                    </a:lnTo>
                    <a:lnTo>
                      <a:pt x="5" y="25"/>
                    </a:lnTo>
                    <a:lnTo>
                      <a:pt x="0" y="23"/>
                    </a:lnTo>
                    <a:lnTo>
                      <a:pt x="1" y="27"/>
                    </a:lnTo>
                    <a:lnTo>
                      <a:pt x="3" y="32"/>
                    </a:lnTo>
                    <a:lnTo>
                      <a:pt x="5" y="38"/>
                    </a:lnTo>
                    <a:lnTo>
                      <a:pt x="6" y="42"/>
                    </a:lnTo>
                    <a:lnTo>
                      <a:pt x="9" y="44"/>
                    </a:lnTo>
                    <a:lnTo>
                      <a:pt x="13" y="44"/>
                    </a:lnTo>
                    <a:lnTo>
                      <a:pt x="16" y="45"/>
                    </a:lnTo>
                    <a:lnTo>
                      <a:pt x="21" y="45"/>
                    </a:lnTo>
                    <a:lnTo>
                      <a:pt x="28" y="45"/>
                    </a:lnTo>
                    <a:lnTo>
                      <a:pt x="33" y="44"/>
                    </a:lnTo>
                    <a:lnTo>
                      <a:pt x="40" y="42"/>
                    </a:lnTo>
                    <a:lnTo>
                      <a:pt x="46" y="40"/>
                    </a:lnTo>
                    <a:lnTo>
                      <a:pt x="53" y="38"/>
                    </a:lnTo>
                    <a:lnTo>
                      <a:pt x="59" y="33"/>
                    </a:lnTo>
                    <a:lnTo>
                      <a:pt x="66" y="30"/>
                    </a:lnTo>
                    <a:lnTo>
                      <a:pt x="71" y="24"/>
                    </a:lnTo>
                    <a:lnTo>
                      <a:pt x="80" y="18"/>
                    </a:lnTo>
                    <a:lnTo>
                      <a:pt x="89" y="15"/>
                    </a:lnTo>
                    <a:lnTo>
                      <a:pt x="98" y="14"/>
                    </a:lnTo>
                    <a:lnTo>
                      <a:pt x="105" y="14"/>
                    </a:lnTo>
                    <a:lnTo>
                      <a:pt x="114" y="15"/>
                    </a:lnTo>
                    <a:lnTo>
                      <a:pt x="122" y="17"/>
                    </a:lnTo>
                    <a:lnTo>
                      <a:pt x="129" y="20"/>
                    </a:lnTo>
                    <a:lnTo>
                      <a:pt x="134" y="24"/>
                    </a:lnTo>
                    <a:lnTo>
                      <a:pt x="137" y="27"/>
                    </a:lnTo>
                    <a:lnTo>
                      <a:pt x="141" y="30"/>
                    </a:lnTo>
                    <a:lnTo>
                      <a:pt x="145" y="33"/>
                    </a:lnTo>
                    <a:lnTo>
                      <a:pt x="151" y="35"/>
                    </a:lnTo>
                    <a:lnTo>
                      <a:pt x="157" y="37"/>
                    </a:lnTo>
                    <a:lnTo>
                      <a:pt x="163" y="39"/>
                    </a:lnTo>
                    <a:lnTo>
                      <a:pt x="168" y="39"/>
                    </a:lnTo>
                    <a:lnTo>
                      <a:pt x="175" y="40"/>
                    </a:lnTo>
                    <a:lnTo>
                      <a:pt x="183" y="40"/>
                    </a:lnTo>
                    <a:lnTo>
                      <a:pt x="190" y="40"/>
                    </a:lnTo>
                    <a:lnTo>
                      <a:pt x="197" y="39"/>
                    </a:lnTo>
                    <a:lnTo>
                      <a:pt x="204" y="37"/>
                    </a:lnTo>
                    <a:lnTo>
                      <a:pt x="211" y="34"/>
                    </a:lnTo>
                    <a:lnTo>
                      <a:pt x="217" y="32"/>
                    </a:lnTo>
                    <a:lnTo>
                      <a:pt x="223" y="29"/>
                    </a:lnTo>
                    <a:lnTo>
                      <a:pt x="227" y="25"/>
                    </a:lnTo>
                    <a:lnTo>
                      <a:pt x="235" y="19"/>
                    </a:lnTo>
                    <a:lnTo>
                      <a:pt x="245" y="16"/>
                    </a:lnTo>
                    <a:lnTo>
                      <a:pt x="254" y="15"/>
                    </a:lnTo>
                    <a:lnTo>
                      <a:pt x="263" y="15"/>
                    </a:lnTo>
                    <a:lnTo>
                      <a:pt x="271" y="16"/>
                    </a:lnTo>
                    <a:lnTo>
                      <a:pt x="279" y="19"/>
                    </a:lnTo>
                    <a:lnTo>
                      <a:pt x="286" y="22"/>
                    </a:lnTo>
                    <a:lnTo>
                      <a:pt x="292" y="25"/>
                    </a:lnTo>
                    <a:lnTo>
                      <a:pt x="302" y="31"/>
                    </a:lnTo>
                    <a:lnTo>
                      <a:pt x="313" y="34"/>
                    </a:lnTo>
                    <a:lnTo>
                      <a:pt x="324" y="37"/>
                    </a:lnTo>
                    <a:lnTo>
                      <a:pt x="335" y="38"/>
                    </a:lnTo>
                    <a:lnTo>
                      <a:pt x="346" y="37"/>
                    </a:lnTo>
                    <a:lnTo>
                      <a:pt x="358" y="34"/>
                    </a:lnTo>
                    <a:lnTo>
                      <a:pt x="369" y="31"/>
                    </a:lnTo>
                    <a:lnTo>
                      <a:pt x="381" y="26"/>
                    </a:lnTo>
                    <a:lnTo>
                      <a:pt x="393" y="20"/>
                    </a:lnTo>
                    <a:lnTo>
                      <a:pt x="405" y="17"/>
                    </a:lnTo>
                    <a:lnTo>
                      <a:pt x="415" y="15"/>
                    </a:lnTo>
                    <a:lnTo>
                      <a:pt x="423" y="15"/>
                    </a:lnTo>
                    <a:lnTo>
                      <a:pt x="430" y="16"/>
                    </a:lnTo>
                    <a:lnTo>
                      <a:pt x="437" y="18"/>
                    </a:lnTo>
                    <a:lnTo>
                      <a:pt x="442" y="22"/>
                    </a:lnTo>
                    <a:lnTo>
                      <a:pt x="447" y="25"/>
                    </a:lnTo>
                    <a:lnTo>
                      <a:pt x="451" y="29"/>
                    </a:lnTo>
                    <a:lnTo>
                      <a:pt x="457" y="32"/>
                    </a:lnTo>
                    <a:lnTo>
                      <a:pt x="464" y="34"/>
                    </a:lnTo>
                    <a:lnTo>
                      <a:pt x="470" y="37"/>
                    </a:lnTo>
                    <a:lnTo>
                      <a:pt x="477" y="39"/>
                    </a:lnTo>
                    <a:lnTo>
                      <a:pt x="483" y="40"/>
                    </a:lnTo>
                    <a:lnTo>
                      <a:pt x="490" y="41"/>
                    </a:lnTo>
                    <a:lnTo>
                      <a:pt x="497" y="41"/>
                    </a:lnTo>
                    <a:lnTo>
                      <a:pt x="502" y="41"/>
                    </a:lnTo>
                    <a:lnTo>
                      <a:pt x="505" y="40"/>
                    </a:lnTo>
                    <a:lnTo>
                      <a:pt x="509" y="40"/>
                    </a:lnTo>
                    <a:lnTo>
                      <a:pt x="512" y="39"/>
                    </a:lnTo>
                    <a:lnTo>
                      <a:pt x="513" y="34"/>
                    </a:lnTo>
                    <a:lnTo>
                      <a:pt x="516" y="30"/>
                    </a:lnTo>
                    <a:lnTo>
                      <a:pt x="517" y="25"/>
                    </a:lnTo>
                    <a:lnTo>
                      <a:pt x="518" y="20"/>
                    </a:lnTo>
                    <a:lnTo>
                      <a:pt x="513" y="23"/>
                    </a:lnTo>
                    <a:lnTo>
                      <a:pt x="508" y="25"/>
                    </a:lnTo>
                    <a:lnTo>
                      <a:pt x="502" y="26"/>
                    </a:lnTo>
                    <a:lnTo>
                      <a:pt x="496" y="2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8438" name="AutoShape 8"/>
            <p:cNvSpPr>
              <a:spLocks noChangeArrowheads="1"/>
            </p:cNvSpPr>
            <p:nvPr/>
          </p:nvSpPr>
          <p:spPr bwMode="auto">
            <a:xfrm>
              <a:off x="6192167" y="2130426"/>
              <a:ext cx="3424237" cy="1065213"/>
            </a:xfrm>
            <a:custGeom>
              <a:avLst/>
              <a:gdLst>
                <a:gd name="T0" fmla="*/ 3196747 w 21600"/>
                <a:gd name="T1" fmla="*/ 532607 h 21600"/>
                <a:gd name="T2" fmla="*/ 1712118 w 21600"/>
                <a:gd name="T3" fmla="*/ 1065213 h 21600"/>
                <a:gd name="T4" fmla="*/ 227490 w 21600"/>
                <a:gd name="T5" fmla="*/ 532607 h 21600"/>
                <a:gd name="T6" fmla="*/ 171211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35 w 21600"/>
                <a:gd name="T13" fmla="*/ 3235 h 21600"/>
                <a:gd name="T14" fmla="*/ 18365 w 21600"/>
                <a:gd name="T15" fmla="*/ 1836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869" y="21600"/>
                  </a:lnTo>
                  <a:lnTo>
                    <a:pt x="18731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C2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endParaRPr kumimoji="0" lang="en-US" altLang="zh-TW" sz="2000" b="1">
                <a:solidFill>
                  <a:srgbClr val="000000"/>
                </a:solidFill>
              </a:endParaRPr>
            </a:p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Suspect</a:t>
              </a:r>
            </a:p>
          </p:txBody>
        </p:sp>
        <p:sp>
          <p:nvSpPr>
            <p:cNvPr id="18439" name="Oval 9"/>
            <p:cNvSpPr>
              <a:spLocks noChangeArrowheads="1"/>
            </p:cNvSpPr>
            <p:nvPr/>
          </p:nvSpPr>
          <p:spPr bwMode="auto">
            <a:xfrm>
              <a:off x="6192167" y="1901826"/>
              <a:ext cx="3424237" cy="381000"/>
            </a:xfrm>
            <a:prstGeom prst="ellipse">
              <a:avLst/>
            </a:prstGeom>
            <a:solidFill>
              <a:srgbClr val="FF9966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Universal</a:t>
              </a:r>
            </a:p>
          </p:txBody>
        </p:sp>
        <p:sp>
          <p:nvSpPr>
            <p:cNvPr id="18440" name="AutoShape 10"/>
            <p:cNvSpPr>
              <a:spLocks noChangeArrowheads="1"/>
            </p:cNvSpPr>
            <p:nvPr/>
          </p:nvSpPr>
          <p:spPr bwMode="auto">
            <a:xfrm>
              <a:off x="7204992" y="3727451"/>
              <a:ext cx="1470025" cy="760413"/>
            </a:xfrm>
            <a:custGeom>
              <a:avLst/>
              <a:gdLst>
                <a:gd name="T0" fmla="*/ 1343371 w 21600"/>
                <a:gd name="T1" fmla="*/ 380207 h 21600"/>
                <a:gd name="T2" fmla="*/ 735013 w 21600"/>
                <a:gd name="T3" fmla="*/ 760413 h 21600"/>
                <a:gd name="T4" fmla="*/ 126654 w 21600"/>
                <a:gd name="T5" fmla="*/ 380207 h 21600"/>
                <a:gd name="T6" fmla="*/ 73501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61 w 21600"/>
                <a:gd name="T13" fmla="*/ 3661 h 21600"/>
                <a:gd name="T14" fmla="*/ 17939 w 21600"/>
                <a:gd name="T15" fmla="*/ 1793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722" y="21600"/>
                  </a:lnTo>
                  <a:lnTo>
                    <a:pt x="1787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5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Best Few</a:t>
              </a:r>
            </a:p>
          </p:txBody>
        </p:sp>
        <p:sp>
          <p:nvSpPr>
            <p:cNvPr id="18445" name="Rectangle 15"/>
            <p:cNvSpPr>
              <a:spLocks noChangeArrowheads="1"/>
            </p:cNvSpPr>
            <p:nvPr/>
          </p:nvSpPr>
          <p:spPr bwMode="auto">
            <a:xfrm>
              <a:off x="7390729" y="5110164"/>
              <a:ext cx="11350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Delivery</a:t>
              </a:r>
            </a:p>
          </p:txBody>
        </p:sp>
        <p:sp>
          <p:nvSpPr>
            <p:cNvPr id="18446" name="Rectangle 16"/>
            <p:cNvSpPr>
              <a:spLocks noChangeArrowheads="1"/>
            </p:cNvSpPr>
            <p:nvPr/>
          </p:nvSpPr>
          <p:spPr bwMode="auto">
            <a:xfrm>
              <a:off x="7390729" y="5451476"/>
              <a:ext cx="1106488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Services</a:t>
              </a:r>
            </a:p>
          </p:txBody>
        </p:sp>
        <p:sp>
          <p:nvSpPr>
            <p:cNvPr id="18447" name="Oval 17"/>
            <p:cNvSpPr>
              <a:spLocks noChangeArrowheads="1"/>
            </p:cNvSpPr>
            <p:nvPr/>
          </p:nvSpPr>
          <p:spPr bwMode="auto">
            <a:xfrm>
              <a:off x="6876379" y="3498851"/>
              <a:ext cx="2055813" cy="381000"/>
            </a:xfrm>
            <a:prstGeom prst="ellipse">
              <a:avLst/>
            </a:prstGeom>
            <a:solidFill>
              <a:srgbClr val="E472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endParaRPr kumimoji="0" lang="zh-TW" altLang="zh-TW" sz="1800" b="1">
                <a:solidFill>
                  <a:srgbClr val="003300"/>
                </a:solidFill>
              </a:endParaRPr>
            </a:p>
          </p:txBody>
        </p:sp>
        <p:sp>
          <p:nvSpPr>
            <p:cNvPr id="18448" name="AutoShape 18"/>
            <p:cNvSpPr>
              <a:spLocks noChangeArrowheads="1"/>
            </p:cNvSpPr>
            <p:nvPr/>
          </p:nvSpPr>
          <p:spPr bwMode="auto">
            <a:xfrm>
              <a:off x="6620792" y="3119439"/>
              <a:ext cx="2568575" cy="608012"/>
            </a:xfrm>
            <a:custGeom>
              <a:avLst/>
              <a:gdLst>
                <a:gd name="T0" fmla="*/ 2442762 w 21600"/>
                <a:gd name="T1" fmla="*/ 304006 h 21600"/>
                <a:gd name="T2" fmla="*/ 1284288 w 21600"/>
                <a:gd name="T3" fmla="*/ 608012 h 21600"/>
                <a:gd name="T4" fmla="*/ 125813 w 21600"/>
                <a:gd name="T5" fmla="*/ 304006 h 21600"/>
                <a:gd name="T6" fmla="*/ 128428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858 w 21600"/>
                <a:gd name="T13" fmla="*/ 2858 h 21600"/>
                <a:gd name="T14" fmla="*/ 18742 w 21600"/>
                <a:gd name="T15" fmla="*/ 1874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15" y="21600"/>
                  </a:lnTo>
                  <a:lnTo>
                    <a:pt x="1948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7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Prospect</a:t>
              </a:r>
            </a:p>
          </p:txBody>
        </p:sp>
        <p:sp>
          <p:nvSpPr>
            <p:cNvPr id="18449" name="Line 19"/>
            <p:cNvSpPr>
              <a:spLocks noChangeShapeType="1"/>
            </p:cNvSpPr>
            <p:nvPr/>
          </p:nvSpPr>
          <p:spPr bwMode="auto">
            <a:xfrm>
              <a:off x="6524773" y="4770438"/>
              <a:ext cx="4624388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18450" name="Line 20"/>
            <p:cNvSpPr>
              <a:spLocks noChangeShapeType="1"/>
            </p:cNvSpPr>
            <p:nvPr/>
          </p:nvSpPr>
          <p:spPr bwMode="auto">
            <a:xfrm>
              <a:off x="6439048" y="5227638"/>
              <a:ext cx="4624388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18452" name="Line 22"/>
            <p:cNvSpPr>
              <a:spLocks noChangeShapeType="1"/>
            </p:cNvSpPr>
            <p:nvPr/>
          </p:nvSpPr>
          <p:spPr bwMode="auto">
            <a:xfrm>
              <a:off x="6412061" y="2151063"/>
              <a:ext cx="4624387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18456" name="Rectangle 26"/>
            <p:cNvSpPr>
              <a:spLocks noChangeArrowheads="1"/>
            </p:cNvSpPr>
            <p:nvPr/>
          </p:nvSpPr>
          <p:spPr bwMode="auto">
            <a:xfrm>
              <a:off x="7476454" y="4806951"/>
              <a:ext cx="877888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Client</a:t>
              </a:r>
            </a:p>
          </p:txBody>
        </p: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92" y="1802656"/>
            <a:ext cx="5715000" cy="4238625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077A3B-D6D4-4131-B25B-6C083BEFC337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053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9" name="Text Box 11"/>
          <p:cNvSpPr txBox="1">
            <a:spLocks noChangeArrowheads="1"/>
          </p:cNvSpPr>
          <p:nvPr/>
        </p:nvSpPr>
        <p:spPr bwMode="auto">
          <a:xfrm>
            <a:off x="7122341" y="1612721"/>
            <a:ext cx="234791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Search with a vague idea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Read the title page of a few hundred papers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Title, authors, journal, keywords, affiliation</a:t>
            </a:r>
          </a:p>
        </p:txBody>
      </p:sp>
      <p:sp>
        <p:nvSpPr>
          <p:cNvPr id="20497" name="Line 19"/>
          <p:cNvSpPr>
            <a:spLocks noChangeShapeType="1"/>
          </p:cNvSpPr>
          <p:nvPr/>
        </p:nvSpPr>
        <p:spPr bwMode="auto">
          <a:xfrm>
            <a:off x="4444819" y="4668980"/>
            <a:ext cx="5328592" cy="60125"/>
          </a:xfrm>
          <a:prstGeom prst="line">
            <a:avLst/>
          </a:prstGeom>
          <a:noFill/>
          <a:ln w="12700" cap="rnd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498" name="Line 20"/>
          <p:cNvSpPr>
            <a:spLocks noChangeShapeType="1"/>
          </p:cNvSpPr>
          <p:nvPr/>
        </p:nvSpPr>
        <p:spPr bwMode="auto">
          <a:xfrm>
            <a:off x="4417069" y="5483224"/>
            <a:ext cx="5356341" cy="22363"/>
          </a:xfrm>
          <a:prstGeom prst="line">
            <a:avLst/>
          </a:prstGeom>
          <a:noFill/>
          <a:ln w="12700" cap="rnd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499" name="Line 21"/>
          <p:cNvSpPr>
            <a:spLocks noChangeShapeType="1"/>
          </p:cNvSpPr>
          <p:nvPr/>
        </p:nvSpPr>
        <p:spPr bwMode="auto">
          <a:xfrm>
            <a:off x="4402296" y="3508373"/>
            <a:ext cx="5328592" cy="46561"/>
          </a:xfrm>
          <a:prstGeom prst="line">
            <a:avLst/>
          </a:prstGeom>
          <a:noFill/>
          <a:ln w="12700" cap="rnd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500" name="Line 22"/>
          <p:cNvSpPr>
            <a:spLocks noChangeShapeType="1"/>
          </p:cNvSpPr>
          <p:nvPr/>
        </p:nvSpPr>
        <p:spPr bwMode="auto">
          <a:xfrm>
            <a:off x="4417070" y="2764415"/>
            <a:ext cx="5410543" cy="0"/>
          </a:xfrm>
          <a:prstGeom prst="line">
            <a:avLst/>
          </a:prstGeom>
          <a:noFill/>
          <a:ln w="12700" cap="rnd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503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Research funnel</a:t>
            </a:r>
            <a:endParaRPr lang="zh-TW" altLang="en-US"/>
          </a:p>
        </p:txBody>
      </p:sp>
      <p:grpSp>
        <p:nvGrpSpPr>
          <p:cNvPr id="48" name="群組 47"/>
          <p:cNvGrpSpPr/>
          <p:nvPr/>
        </p:nvGrpSpPr>
        <p:grpSpPr>
          <a:xfrm>
            <a:off x="672654" y="1783309"/>
            <a:ext cx="4956994" cy="4285704"/>
            <a:chOff x="6192167" y="1901826"/>
            <a:chExt cx="4956994" cy="3914775"/>
          </a:xfrm>
        </p:grpSpPr>
        <p:grpSp>
          <p:nvGrpSpPr>
            <p:cNvPr id="49" name="Group 2"/>
            <p:cNvGrpSpPr>
              <a:grpSpLocks/>
            </p:cNvGrpSpPr>
            <p:nvPr/>
          </p:nvGrpSpPr>
          <p:grpSpPr bwMode="auto">
            <a:xfrm>
              <a:off x="7733629" y="4411664"/>
              <a:ext cx="311150" cy="434975"/>
              <a:chOff x="2747" y="1960"/>
              <a:chExt cx="266" cy="399"/>
            </a:xfrm>
          </p:grpSpPr>
          <p:sp>
            <p:nvSpPr>
              <p:cNvPr id="61" name="Freeform 3"/>
              <p:cNvSpPr>
                <a:spLocks/>
              </p:cNvSpPr>
              <p:nvPr/>
            </p:nvSpPr>
            <p:spPr bwMode="auto">
              <a:xfrm>
                <a:off x="2747" y="1960"/>
                <a:ext cx="266" cy="399"/>
              </a:xfrm>
              <a:custGeom>
                <a:avLst/>
                <a:gdLst>
                  <a:gd name="T0" fmla="*/ 137 w 532"/>
                  <a:gd name="T1" fmla="*/ 13 h 798"/>
                  <a:gd name="T2" fmla="*/ 144 w 532"/>
                  <a:gd name="T3" fmla="*/ 39 h 798"/>
                  <a:gd name="T4" fmla="*/ 151 w 532"/>
                  <a:gd name="T5" fmla="*/ 61 h 798"/>
                  <a:gd name="T6" fmla="*/ 158 w 532"/>
                  <a:gd name="T7" fmla="*/ 80 h 798"/>
                  <a:gd name="T8" fmla="*/ 167 w 532"/>
                  <a:gd name="T9" fmla="*/ 96 h 798"/>
                  <a:gd name="T10" fmla="*/ 177 w 532"/>
                  <a:gd name="T11" fmla="*/ 114 h 798"/>
                  <a:gd name="T12" fmla="*/ 190 w 532"/>
                  <a:gd name="T13" fmla="*/ 132 h 798"/>
                  <a:gd name="T14" fmla="*/ 205 w 532"/>
                  <a:gd name="T15" fmla="*/ 150 h 798"/>
                  <a:gd name="T16" fmla="*/ 222 w 532"/>
                  <a:gd name="T17" fmla="*/ 170 h 798"/>
                  <a:gd name="T18" fmla="*/ 241 w 532"/>
                  <a:gd name="T19" fmla="*/ 194 h 798"/>
                  <a:gd name="T20" fmla="*/ 255 w 532"/>
                  <a:gd name="T21" fmla="*/ 218 h 798"/>
                  <a:gd name="T22" fmla="*/ 263 w 532"/>
                  <a:gd name="T23" fmla="*/ 243 h 798"/>
                  <a:gd name="T24" fmla="*/ 266 w 532"/>
                  <a:gd name="T25" fmla="*/ 267 h 798"/>
                  <a:gd name="T26" fmla="*/ 264 w 532"/>
                  <a:gd name="T27" fmla="*/ 294 h 798"/>
                  <a:gd name="T28" fmla="*/ 256 w 532"/>
                  <a:gd name="T29" fmla="*/ 318 h 798"/>
                  <a:gd name="T30" fmla="*/ 244 w 532"/>
                  <a:gd name="T31" fmla="*/ 341 h 798"/>
                  <a:gd name="T32" fmla="*/ 227 w 532"/>
                  <a:gd name="T33" fmla="*/ 361 h 798"/>
                  <a:gd name="T34" fmla="*/ 217 w 532"/>
                  <a:gd name="T35" fmla="*/ 370 h 798"/>
                  <a:gd name="T36" fmla="*/ 206 w 532"/>
                  <a:gd name="T37" fmla="*/ 377 h 798"/>
                  <a:gd name="T38" fmla="*/ 195 w 532"/>
                  <a:gd name="T39" fmla="*/ 384 h 798"/>
                  <a:gd name="T40" fmla="*/ 184 w 532"/>
                  <a:gd name="T41" fmla="*/ 389 h 798"/>
                  <a:gd name="T42" fmla="*/ 172 w 532"/>
                  <a:gd name="T43" fmla="*/ 394 h 798"/>
                  <a:gd name="T44" fmla="*/ 160 w 532"/>
                  <a:gd name="T45" fmla="*/ 397 h 798"/>
                  <a:gd name="T46" fmla="*/ 147 w 532"/>
                  <a:gd name="T47" fmla="*/ 399 h 798"/>
                  <a:gd name="T48" fmla="*/ 134 w 532"/>
                  <a:gd name="T49" fmla="*/ 399 h 798"/>
                  <a:gd name="T50" fmla="*/ 120 w 532"/>
                  <a:gd name="T51" fmla="*/ 399 h 798"/>
                  <a:gd name="T52" fmla="*/ 107 w 532"/>
                  <a:gd name="T53" fmla="*/ 397 h 798"/>
                  <a:gd name="T54" fmla="*/ 94 w 532"/>
                  <a:gd name="T55" fmla="*/ 394 h 798"/>
                  <a:gd name="T56" fmla="*/ 82 w 532"/>
                  <a:gd name="T57" fmla="*/ 389 h 798"/>
                  <a:gd name="T58" fmla="*/ 71 w 532"/>
                  <a:gd name="T59" fmla="*/ 384 h 798"/>
                  <a:gd name="T60" fmla="*/ 60 w 532"/>
                  <a:gd name="T61" fmla="*/ 377 h 798"/>
                  <a:gd name="T62" fmla="*/ 49 w 532"/>
                  <a:gd name="T63" fmla="*/ 370 h 798"/>
                  <a:gd name="T64" fmla="*/ 39 w 532"/>
                  <a:gd name="T65" fmla="*/ 361 h 798"/>
                  <a:gd name="T66" fmla="*/ 22 w 532"/>
                  <a:gd name="T67" fmla="*/ 341 h 798"/>
                  <a:gd name="T68" fmla="*/ 10 w 532"/>
                  <a:gd name="T69" fmla="*/ 318 h 798"/>
                  <a:gd name="T70" fmla="*/ 3 w 532"/>
                  <a:gd name="T71" fmla="*/ 294 h 798"/>
                  <a:gd name="T72" fmla="*/ 0 w 532"/>
                  <a:gd name="T73" fmla="*/ 267 h 798"/>
                  <a:gd name="T74" fmla="*/ 3 w 532"/>
                  <a:gd name="T75" fmla="*/ 243 h 798"/>
                  <a:gd name="T76" fmla="*/ 11 w 532"/>
                  <a:gd name="T77" fmla="*/ 218 h 798"/>
                  <a:gd name="T78" fmla="*/ 25 w 532"/>
                  <a:gd name="T79" fmla="*/ 194 h 798"/>
                  <a:gd name="T80" fmla="*/ 44 w 532"/>
                  <a:gd name="T81" fmla="*/ 170 h 798"/>
                  <a:gd name="T82" fmla="*/ 62 w 532"/>
                  <a:gd name="T83" fmla="*/ 150 h 798"/>
                  <a:gd name="T84" fmla="*/ 77 w 532"/>
                  <a:gd name="T85" fmla="*/ 132 h 798"/>
                  <a:gd name="T86" fmla="*/ 89 w 532"/>
                  <a:gd name="T87" fmla="*/ 114 h 798"/>
                  <a:gd name="T88" fmla="*/ 99 w 532"/>
                  <a:gd name="T89" fmla="*/ 96 h 798"/>
                  <a:gd name="T90" fmla="*/ 108 w 532"/>
                  <a:gd name="T91" fmla="*/ 80 h 798"/>
                  <a:gd name="T92" fmla="*/ 116 w 532"/>
                  <a:gd name="T93" fmla="*/ 61 h 798"/>
                  <a:gd name="T94" fmla="*/ 123 w 532"/>
                  <a:gd name="T95" fmla="*/ 39 h 798"/>
                  <a:gd name="T96" fmla="*/ 130 w 532"/>
                  <a:gd name="T97" fmla="*/ 13 h 79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532" h="798">
                    <a:moveTo>
                      <a:pt x="267" y="0"/>
                    </a:moveTo>
                    <a:lnTo>
                      <a:pt x="274" y="26"/>
                    </a:lnTo>
                    <a:lnTo>
                      <a:pt x="280" y="53"/>
                    </a:lnTo>
                    <a:lnTo>
                      <a:pt x="287" y="77"/>
                    </a:lnTo>
                    <a:lnTo>
                      <a:pt x="294" y="99"/>
                    </a:lnTo>
                    <a:lnTo>
                      <a:pt x="301" y="121"/>
                    </a:lnTo>
                    <a:lnTo>
                      <a:pt x="309" y="140"/>
                    </a:lnTo>
                    <a:lnTo>
                      <a:pt x="316" y="159"/>
                    </a:lnTo>
                    <a:lnTo>
                      <a:pt x="324" y="176"/>
                    </a:lnTo>
                    <a:lnTo>
                      <a:pt x="334" y="192"/>
                    </a:lnTo>
                    <a:lnTo>
                      <a:pt x="343" y="210"/>
                    </a:lnTo>
                    <a:lnTo>
                      <a:pt x="354" y="227"/>
                    </a:lnTo>
                    <a:lnTo>
                      <a:pt x="366" y="244"/>
                    </a:lnTo>
                    <a:lnTo>
                      <a:pt x="379" y="263"/>
                    </a:lnTo>
                    <a:lnTo>
                      <a:pt x="394" y="281"/>
                    </a:lnTo>
                    <a:lnTo>
                      <a:pt x="409" y="299"/>
                    </a:lnTo>
                    <a:lnTo>
                      <a:pt x="425" y="318"/>
                    </a:lnTo>
                    <a:lnTo>
                      <a:pt x="444" y="339"/>
                    </a:lnTo>
                    <a:lnTo>
                      <a:pt x="465" y="363"/>
                    </a:lnTo>
                    <a:lnTo>
                      <a:pt x="482" y="388"/>
                    </a:lnTo>
                    <a:lnTo>
                      <a:pt x="497" y="412"/>
                    </a:lnTo>
                    <a:lnTo>
                      <a:pt x="510" y="436"/>
                    </a:lnTo>
                    <a:lnTo>
                      <a:pt x="519" y="462"/>
                    </a:lnTo>
                    <a:lnTo>
                      <a:pt x="526" y="486"/>
                    </a:lnTo>
                    <a:lnTo>
                      <a:pt x="531" y="510"/>
                    </a:lnTo>
                    <a:lnTo>
                      <a:pt x="532" y="534"/>
                    </a:lnTo>
                    <a:lnTo>
                      <a:pt x="531" y="561"/>
                    </a:lnTo>
                    <a:lnTo>
                      <a:pt x="527" y="587"/>
                    </a:lnTo>
                    <a:lnTo>
                      <a:pt x="520" y="611"/>
                    </a:lnTo>
                    <a:lnTo>
                      <a:pt x="512" y="636"/>
                    </a:lnTo>
                    <a:lnTo>
                      <a:pt x="501" y="659"/>
                    </a:lnTo>
                    <a:lnTo>
                      <a:pt x="488" y="681"/>
                    </a:lnTo>
                    <a:lnTo>
                      <a:pt x="472" y="701"/>
                    </a:lnTo>
                    <a:lnTo>
                      <a:pt x="454" y="721"/>
                    </a:lnTo>
                    <a:lnTo>
                      <a:pt x="443" y="730"/>
                    </a:lnTo>
                    <a:lnTo>
                      <a:pt x="433" y="739"/>
                    </a:lnTo>
                    <a:lnTo>
                      <a:pt x="422" y="747"/>
                    </a:lnTo>
                    <a:lnTo>
                      <a:pt x="412" y="754"/>
                    </a:lnTo>
                    <a:lnTo>
                      <a:pt x="402" y="761"/>
                    </a:lnTo>
                    <a:lnTo>
                      <a:pt x="390" y="768"/>
                    </a:lnTo>
                    <a:lnTo>
                      <a:pt x="379" y="774"/>
                    </a:lnTo>
                    <a:lnTo>
                      <a:pt x="367" y="778"/>
                    </a:lnTo>
                    <a:lnTo>
                      <a:pt x="355" y="783"/>
                    </a:lnTo>
                    <a:lnTo>
                      <a:pt x="343" y="788"/>
                    </a:lnTo>
                    <a:lnTo>
                      <a:pt x="331" y="791"/>
                    </a:lnTo>
                    <a:lnTo>
                      <a:pt x="319" y="793"/>
                    </a:lnTo>
                    <a:lnTo>
                      <a:pt x="306" y="796"/>
                    </a:lnTo>
                    <a:lnTo>
                      <a:pt x="293" y="797"/>
                    </a:lnTo>
                    <a:lnTo>
                      <a:pt x="280" y="798"/>
                    </a:lnTo>
                    <a:lnTo>
                      <a:pt x="267" y="798"/>
                    </a:lnTo>
                    <a:lnTo>
                      <a:pt x="253" y="798"/>
                    </a:lnTo>
                    <a:lnTo>
                      <a:pt x="239" y="797"/>
                    </a:lnTo>
                    <a:lnTo>
                      <a:pt x="226" y="796"/>
                    </a:lnTo>
                    <a:lnTo>
                      <a:pt x="213" y="793"/>
                    </a:lnTo>
                    <a:lnTo>
                      <a:pt x="201" y="791"/>
                    </a:lnTo>
                    <a:lnTo>
                      <a:pt x="188" y="788"/>
                    </a:lnTo>
                    <a:lnTo>
                      <a:pt x="177" y="783"/>
                    </a:lnTo>
                    <a:lnTo>
                      <a:pt x="164" y="778"/>
                    </a:lnTo>
                    <a:lnTo>
                      <a:pt x="152" y="774"/>
                    </a:lnTo>
                    <a:lnTo>
                      <a:pt x="141" y="768"/>
                    </a:lnTo>
                    <a:lnTo>
                      <a:pt x="130" y="761"/>
                    </a:lnTo>
                    <a:lnTo>
                      <a:pt x="119" y="754"/>
                    </a:lnTo>
                    <a:lnTo>
                      <a:pt x="108" y="747"/>
                    </a:lnTo>
                    <a:lnTo>
                      <a:pt x="98" y="739"/>
                    </a:lnTo>
                    <a:lnTo>
                      <a:pt x="89" y="730"/>
                    </a:lnTo>
                    <a:lnTo>
                      <a:pt x="78" y="721"/>
                    </a:lnTo>
                    <a:lnTo>
                      <a:pt x="60" y="701"/>
                    </a:lnTo>
                    <a:lnTo>
                      <a:pt x="44" y="681"/>
                    </a:lnTo>
                    <a:lnTo>
                      <a:pt x="30" y="659"/>
                    </a:lnTo>
                    <a:lnTo>
                      <a:pt x="20" y="636"/>
                    </a:lnTo>
                    <a:lnTo>
                      <a:pt x="10" y="611"/>
                    </a:lnTo>
                    <a:lnTo>
                      <a:pt x="5" y="587"/>
                    </a:lnTo>
                    <a:lnTo>
                      <a:pt x="1" y="561"/>
                    </a:lnTo>
                    <a:lnTo>
                      <a:pt x="0" y="534"/>
                    </a:lnTo>
                    <a:lnTo>
                      <a:pt x="1" y="510"/>
                    </a:lnTo>
                    <a:lnTo>
                      <a:pt x="6" y="486"/>
                    </a:lnTo>
                    <a:lnTo>
                      <a:pt x="13" y="462"/>
                    </a:lnTo>
                    <a:lnTo>
                      <a:pt x="22" y="436"/>
                    </a:lnTo>
                    <a:lnTo>
                      <a:pt x="35" y="412"/>
                    </a:lnTo>
                    <a:lnTo>
                      <a:pt x="50" y="388"/>
                    </a:lnTo>
                    <a:lnTo>
                      <a:pt x="67" y="363"/>
                    </a:lnTo>
                    <a:lnTo>
                      <a:pt x="88" y="339"/>
                    </a:lnTo>
                    <a:lnTo>
                      <a:pt x="107" y="318"/>
                    </a:lnTo>
                    <a:lnTo>
                      <a:pt x="123" y="299"/>
                    </a:lnTo>
                    <a:lnTo>
                      <a:pt x="138" y="281"/>
                    </a:lnTo>
                    <a:lnTo>
                      <a:pt x="153" y="263"/>
                    </a:lnTo>
                    <a:lnTo>
                      <a:pt x="166" y="244"/>
                    </a:lnTo>
                    <a:lnTo>
                      <a:pt x="178" y="227"/>
                    </a:lnTo>
                    <a:lnTo>
                      <a:pt x="189" y="210"/>
                    </a:lnTo>
                    <a:lnTo>
                      <a:pt x="198" y="192"/>
                    </a:lnTo>
                    <a:lnTo>
                      <a:pt x="208" y="176"/>
                    </a:lnTo>
                    <a:lnTo>
                      <a:pt x="216" y="159"/>
                    </a:lnTo>
                    <a:lnTo>
                      <a:pt x="224" y="140"/>
                    </a:lnTo>
                    <a:lnTo>
                      <a:pt x="232" y="121"/>
                    </a:lnTo>
                    <a:lnTo>
                      <a:pt x="239" y="99"/>
                    </a:lnTo>
                    <a:lnTo>
                      <a:pt x="246" y="77"/>
                    </a:lnTo>
                    <a:lnTo>
                      <a:pt x="253" y="53"/>
                    </a:lnTo>
                    <a:lnTo>
                      <a:pt x="260" y="26"/>
                    </a:lnTo>
                    <a:lnTo>
                      <a:pt x="267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2" name="Freeform 4"/>
              <p:cNvSpPr>
                <a:spLocks/>
              </p:cNvSpPr>
              <p:nvPr/>
            </p:nvSpPr>
            <p:spPr bwMode="auto">
              <a:xfrm>
                <a:off x="2783" y="2301"/>
                <a:ext cx="197" cy="23"/>
              </a:xfrm>
              <a:custGeom>
                <a:avLst/>
                <a:gdLst>
                  <a:gd name="T0" fmla="*/ 184 w 394"/>
                  <a:gd name="T1" fmla="*/ 12 h 45"/>
                  <a:gd name="T2" fmla="*/ 174 w 394"/>
                  <a:gd name="T3" fmla="*/ 5 h 45"/>
                  <a:gd name="T4" fmla="*/ 163 w 394"/>
                  <a:gd name="T5" fmla="*/ 0 h 45"/>
                  <a:gd name="T6" fmla="*/ 147 w 394"/>
                  <a:gd name="T7" fmla="*/ 4 h 45"/>
                  <a:gd name="T8" fmla="*/ 134 w 394"/>
                  <a:gd name="T9" fmla="*/ 11 h 45"/>
                  <a:gd name="T10" fmla="*/ 124 w 394"/>
                  <a:gd name="T11" fmla="*/ 12 h 45"/>
                  <a:gd name="T12" fmla="*/ 115 w 394"/>
                  <a:gd name="T13" fmla="*/ 8 h 45"/>
                  <a:gd name="T14" fmla="*/ 100 w 394"/>
                  <a:gd name="T15" fmla="*/ 1 h 45"/>
                  <a:gd name="T16" fmla="*/ 86 w 394"/>
                  <a:gd name="T17" fmla="*/ 2 h 45"/>
                  <a:gd name="T18" fmla="*/ 74 w 394"/>
                  <a:gd name="T19" fmla="*/ 11 h 45"/>
                  <a:gd name="T20" fmla="*/ 64 w 394"/>
                  <a:gd name="T21" fmla="*/ 13 h 45"/>
                  <a:gd name="T22" fmla="*/ 55 w 394"/>
                  <a:gd name="T23" fmla="*/ 10 h 45"/>
                  <a:gd name="T24" fmla="*/ 50 w 394"/>
                  <a:gd name="T25" fmla="*/ 5 h 45"/>
                  <a:gd name="T26" fmla="*/ 44 w 394"/>
                  <a:gd name="T27" fmla="*/ 2 h 45"/>
                  <a:gd name="T28" fmla="*/ 36 w 394"/>
                  <a:gd name="T29" fmla="*/ 0 h 45"/>
                  <a:gd name="T30" fmla="*/ 27 w 394"/>
                  <a:gd name="T31" fmla="*/ 1 h 45"/>
                  <a:gd name="T32" fmla="*/ 20 w 394"/>
                  <a:gd name="T33" fmla="*/ 4 h 45"/>
                  <a:gd name="T34" fmla="*/ 12 w 394"/>
                  <a:gd name="T35" fmla="*/ 11 h 45"/>
                  <a:gd name="T36" fmla="*/ 2 w 394"/>
                  <a:gd name="T37" fmla="*/ 16 h 45"/>
                  <a:gd name="T38" fmla="*/ 1 w 394"/>
                  <a:gd name="T39" fmla="*/ 16 h 45"/>
                  <a:gd name="T40" fmla="*/ 2 w 394"/>
                  <a:gd name="T41" fmla="*/ 17 h 45"/>
                  <a:gd name="T42" fmla="*/ 5 w 394"/>
                  <a:gd name="T43" fmla="*/ 20 h 45"/>
                  <a:gd name="T44" fmla="*/ 7 w 394"/>
                  <a:gd name="T45" fmla="*/ 23 h 45"/>
                  <a:gd name="T46" fmla="*/ 18 w 394"/>
                  <a:gd name="T47" fmla="*/ 16 h 45"/>
                  <a:gd name="T48" fmla="*/ 29 w 394"/>
                  <a:gd name="T49" fmla="*/ 8 h 45"/>
                  <a:gd name="T50" fmla="*/ 39 w 394"/>
                  <a:gd name="T51" fmla="*/ 8 h 45"/>
                  <a:gd name="T52" fmla="*/ 47 w 394"/>
                  <a:gd name="T53" fmla="*/ 12 h 45"/>
                  <a:gd name="T54" fmla="*/ 58 w 394"/>
                  <a:gd name="T55" fmla="*/ 20 h 45"/>
                  <a:gd name="T56" fmla="*/ 69 w 394"/>
                  <a:gd name="T57" fmla="*/ 20 h 45"/>
                  <a:gd name="T58" fmla="*/ 77 w 394"/>
                  <a:gd name="T59" fmla="*/ 17 h 45"/>
                  <a:gd name="T60" fmla="*/ 84 w 394"/>
                  <a:gd name="T61" fmla="*/ 12 h 45"/>
                  <a:gd name="T62" fmla="*/ 95 w 394"/>
                  <a:gd name="T63" fmla="*/ 7 h 45"/>
                  <a:gd name="T64" fmla="*/ 104 w 394"/>
                  <a:gd name="T65" fmla="*/ 10 h 45"/>
                  <a:gd name="T66" fmla="*/ 114 w 394"/>
                  <a:gd name="T67" fmla="*/ 16 h 45"/>
                  <a:gd name="T68" fmla="*/ 127 w 394"/>
                  <a:gd name="T69" fmla="*/ 19 h 45"/>
                  <a:gd name="T70" fmla="*/ 141 w 394"/>
                  <a:gd name="T71" fmla="*/ 16 h 45"/>
                  <a:gd name="T72" fmla="*/ 155 w 394"/>
                  <a:gd name="T73" fmla="*/ 9 h 45"/>
                  <a:gd name="T74" fmla="*/ 165 w 394"/>
                  <a:gd name="T75" fmla="*/ 8 h 45"/>
                  <a:gd name="T76" fmla="*/ 171 w 394"/>
                  <a:gd name="T77" fmla="*/ 13 h 45"/>
                  <a:gd name="T78" fmla="*/ 177 w 394"/>
                  <a:gd name="T79" fmla="*/ 17 h 45"/>
                  <a:gd name="T80" fmla="*/ 184 w 394"/>
                  <a:gd name="T81" fmla="*/ 20 h 45"/>
                  <a:gd name="T82" fmla="*/ 190 w 394"/>
                  <a:gd name="T83" fmla="*/ 20 h 45"/>
                  <a:gd name="T84" fmla="*/ 191 w 394"/>
                  <a:gd name="T85" fmla="*/ 19 h 45"/>
                  <a:gd name="T86" fmla="*/ 196 w 394"/>
                  <a:gd name="T87" fmla="*/ 14 h 45"/>
                  <a:gd name="T88" fmla="*/ 194 w 394"/>
                  <a:gd name="T89" fmla="*/ 13 h 45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94" h="45">
                    <a:moveTo>
                      <a:pt x="383" y="26"/>
                    </a:moveTo>
                    <a:lnTo>
                      <a:pt x="375" y="26"/>
                    </a:lnTo>
                    <a:lnTo>
                      <a:pt x="367" y="24"/>
                    </a:lnTo>
                    <a:lnTo>
                      <a:pt x="360" y="21"/>
                    </a:lnTo>
                    <a:lnTo>
                      <a:pt x="354" y="15"/>
                    </a:lnTo>
                    <a:lnTo>
                      <a:pt x="348" y="10"/>
                    </a:lnTo>
                    <a:lnTo>
                      <a:pt x="342" y="6"/>
                    </a:lnTo>
                    <a:lnTo>
                      <a:pt x="335" y="2"/>
                    </a:lnTo>
                    <a:lnTo>
                      <a:pt x="326" y="0"/>
                    </a:lnTo>
                    <a:lnTo>
                      <a:pt x="317" y="0"/>
                    </a:lnTo>
                    <a:lnTo>
                      <a:pt x="307" y="2"/>
                    </a:lnTo>
                    <a:lnTo>
                      <a:pt x="294" y="7"/>
                    </a:lnTo>
                    <a:lnTo>
                      <a:pt x="281" y="14"/>
                    </a:lnTo>
                    <a:lnTo>
                      <a:pt x="274" y="18"/>
                    </a:lnTo>
                    <a:lnTo>
                      <a:pt x="267" y="21"/>
                    </a:lnTo>
                    <a:lnTo>
                      <a:pt x="260" y="23"/>
                    </a:lnTo>
                    <a:lnTo>
                      <a:pt x="253" y="23"/>
                    </a:lnTo>
                    <a:lnTo>
                      <a:pt x="248" y="23"/>
                    </a:lnTo>
                    <a:lnTo>
                      <a:pt x="241" y="22"/>
                    </a:lnTo>
                    <a:lnTo>
                      <a:pt x="235" y="18"/>
                    </a:lnTo>
                    <a:lnTo>
                      <a:pt x="229" y="15"/>
                    </a:lnTo>
                    <a:lnTo>
                      <a:pt x="219" y="8"/>
                    </a:lnTo>
                    <a:lnTo>
                      <a:pt x="210" y="3"/>
                    </a:lnTo>
                    <a:lnTo>
                      <a:pt x="199" y="1"/>
                    </a:lnTo>
                    <a:lnTo>
                      <a:pt x="190" y="0"/>
                    </a:lnTo>
                    <a:lnTo>
                      <a:pt x="181" y="1"/>
                    </a:lnTo>
                    <a:lnTo>
                      <a:pt x="171" y="3"/>
                    </a:lnTo>
                    <a:lnTo>
                      <a:pt x="163" y="8"/>
                    </a:lnTo>
                    <a:lnTo>
                      <a:pt x="156" y="15"/>
                    </a:lnTo>
                    <a:lnTo>
                      <a:pt x="148" y="21"/>
                    </a:lnTo>
                    <a:lnTo>
                      <a:pt x="140" y="24"/>
                    </a:lnTo>
                    <a:lnTo>
                      <a:pt x="133" y="26"/>
                    </a:lnTo>
                    <a:lnTo>
                      <a:pt x="128" y="26"/>
                    </a:lnTo>
                    <a:lnTo>
                      <a:pt x="121" y="25"/>
                    </a:lnTo>
                    <a:lnTo>
                      <a:pt x="115" y="23"/>
                    </a:lnTo>
                    <a:lnTo>
                      <a:pt x="109" y="19"/>
                    </a:lnTo>
                    <a:lnTo>
                      <a:pt x="106" y="16"/>
                    </a:lnTo>
                    <a:lnTo>
                      <a:pt x="103" y="13"/>
                    </a:lnTo>
                    <a:lnTo>
                      <a:pt x="100" y="10"/>
                    </a:lnTo>
                    <a:lnTo>
                      <a:pt x="96" y="7"/>
                    </a:lnTo>
                    <a:lnTo>
                      <a:pt x="92" y="4"/>
                    </a:lnTo>
                    <a:lnTo>
                      <a:pt x="87" y="3"/>
                    </a:lnTo>
                    <a:lnTo>
                      <a:pt x="81" y="1"/>
                    </a:lnTo>
                    <a:lnTo>
                      <a:pt x="77" y="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60" y="0"/>
                    </a:lnTo>
                    <a:lnTo>
                      <a:pt x="54" y="1"/>
                    </a:lnTo>
                    <a:lnTo>
                      <a:pt x="49" y="3"/>
                    </a:lnTo>
                    <a:lnTo>
                      <a:pt x="43" y="6"/>
                    </a:lnTo>
                    <a:lnTo>
                      <a:pt x="39" y="8"/>
                    </a:lnTo>
                    <a:lnTo>
                      <a:pt x="35" y="11"/>
                    </a:lnTo>
                    <a:lnTo>
                      <a:pt x="31" y="15"/>
                    </a:lnTo>
                    <a:lnTo>
                      <a:pt x="24" y="22"/>
                    </a:lnTo>
                    <a:lnTo>
                      <a:pt x="17" y="27"/>
                    </a:lnTo>
                    <a:lnTo>
                      <a:pt x="10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2" y="31"/>
                    </a:lnTo>
                    <a:lnTo>
                      <a:pt x="1" y="31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3" y="33"/>
                    </a:lnTo>
                    <a:lnTo>
                      <a:pt x="5" y="36"/>
                    </a:lnTo>
                    <a:lnTo>
                      <a:pt x="6" y="38"/>
                    </a:lnTo>
                    <a:lnTo>
                      <a:pt x="9" y="39"/>
                    </a:lnTo>
                    <a:lnTo>
                      <a:pt x="10" y="41"/>
                    </a:lnTo>
                    <a:lnTo>
                      <a:pt x="12" y="42"/>
                    </a:lnTo>
                    <a:lnTo>
                      <a:pt x="13" y="45"/>
                    </a:lnTo>
                    <a:lnTo>
                      <a:pt x="21" y="41"/>
                    </a:lnTo>
                    <a:lnTo>
                      <a:pt x="28" y="38"/>
                    </a:lnTo>
                    <a:lnTo>
                      <a:pt x="36" y="32"/>
                    </a:lnTo>
                    <a:lnTo>
                      <a:pt x="43" y="24"/>
                    </a:lnTo>
                    <a:lnTo>
                      <a:pt x="50" y="18"/>
                    </a:lnTo>
                    <a:lnTo>
                      <a:pt x="57" y="15"/>
                    </a:lnTo>
                    <a:lnTo>
                      <a:pt x="65" y="14"/>
                    </a:lnTo>
                    <a:lnTo>
                      <a:pt x="71" y="14"/>
                    </a:lnTo>
                    <a:lnTo>
                      <a:pt x="78" y="15"/>
                    </a:lnTo>
                    <a:lnTo>
                      <a:pt x="84" y="17"/>
                    </a:lnTo>
                    <a:lnTo>
                      <a:pt x="90" y="21"/>
                    </a:lnTo>
                    <a:lnTo>
                      <a:pt x="93" y="24"/>
                    </a:lnTo>
                    <a:lnTo>
                      <a:pt x="99" y="30"/>
                    </a:lnTo>
                    <a:lnTo>
                      <a:pt x="107" y="36"/>
                    </a:lnTo>
                    <a:lnTo>
                      <a:pt x="116" y="39"/>
                    </a:lnTo>
                    <a:lnTo>
                      <a:pt x="126" y="40"/>
                    </a:lnTo>
                    <a:lnTo>
                      <a:pt x="132" y="40"/>
                    </a:lnTo>
                    <a:lnTo>
                      <a:pt x="138" y="40"/>
                    </a:lnTo>
                    <a:lnTo>
                      <a:pt x="144" y="39"/>
                    </a:lnTo>
                    <a:lnTo>
                      <a:pt x="150" y="37"/>
                    </a:lnTo>
                    <a:lnTo>
                      <a:pt x="154" y="34"/>
                    </a:lnTo>
                    <a:lnTo>
                      <a:pt x="160" y="32"/>
                    </a:lnTo>
                    <a:lnTo>
                      <a:pt x="163" y="29"/>
                    </a:lnTo>
                    <a:lnTo>
                      <a:pt x="168" y="24"/>
                    </a:lnTo>
                    <a:lnTo>
                      <a:pt x="175" y="18"/>
                    </a:lnTo>
                    <a:lnTo>
                      <a:pt x="182" y="15"/>
                    </a:lnTo>
                    <a:lnTo>
                      <a:pt x="189" y="14"/>
                    </a:lnTo>
                    <a:lnTo>
                      <a:pt x="196" y="15"/>
                    </a:lnTo>
                    <a:lnTo>
                      <a:pt x="203" y="16"/>
                    </a:lnTo>
                    <a:lnTo>
                      <a:pt x="208" y="19"/>
                    </a:lnTo>
                    <a:lnTo>
                      <a:pt x="215" y="22"/>
                    </a:lnTo>
                    <a:lnTo>
                      <a:pt x="220" y="25"/>
                    </a:lnTo>
                    <a:lnTo>
                      <a:pt x="228" y="31"/>
                    </a:lnTo>
                    <a:lnTo>
                      <a:pt x="236" y="34"/>
                    </a:lnTo>
                    <a:lnTo>
                      <a:pt x="245" y="37"/>
                    </a:lnTo>
                    <a:lnTo>
                      <a:pt x="253" y="38"/>
                    </a:lnTo>
                    <a:lnTo>
                      <a:pt x="263" y="37"/>
                    </a:lnTo>
                    <a:lnTo>
                      <a:pt x="272" y="34"/>
                    </a:lnTo>
                    <a:lnTo>
                      <a:pt x="281" y="31"/>
                    </a:lnTo>
                    <a:lnTo>
                      <a:pt x="290" y="26"/>
                    </a:lnTo>
                    <a:lnTo>
                      <a:pt x="301" y="21"/>
                    </a:lnTo>
                    <a:lnTo>
                      <a:pt x="310" y="17"/>
                    </a:lnTo>
                    <a:lnTo>
                      <a:pt x="317" y="15"/>
                    </a:lnTo>
                    <a:lnTo>
                      <a:pt x="324" y="15"/>
                    </a:lnTo>
                    <a:lnTo>
                      <a:pt x="330" y="16"/>
                    </a:lnTo>
                    <a:lnTo>
                      <a:pt x="335" y="18"/>
                    </a:lnTo>
                    <a:lnTo>
                      <a:pt x="339" y="22"/>
                    </a:lnTo>
                    <a:lnTo>
                      <a:pt x="342" y="25"/>
                    </a:lnTo>
                    <a:lnTo>
                      <a:pt x="346" y="29"/>
                    </a:lnTo>
                    <a:lnTo>
                      <a:pt x="350" y="31"/>
                    </a:lnTo>
                    <a:lnTo>
                      <a:pt x="354" y="34"/>
                    </a:lnTo>
                    <a:lnTo>
                      <a:pt x="358" y="36"/>
                    </a:lnTo>
                    <a:lnTo>
                      <a:pt x="363" y="38"/>
                    </a:lnTo>
                    <a:lnTo>
                      <a:pt x="368" y="39"/>
                    </a:lnTo>
                    <a:lnTo>
                      <a:pt x="373" y="40"/>
                    </a:lnTo>
                    <a:lnTo>
                      <a:pt x="378" y="40"/>
                    </a:lnTo>
                    <a:lnTo>
                      <a:pt x="379" y="40"/>
                    </a:lnTo>
                    <a:lnTo>
                      <a:pt x="380" y="39"/>
                    </a:lnTo>
                    <a:lnTo>
                      <a:pt x="382" y="38"/>
                    </a:lnTo>
                    <a:lnTo>
                      <a:pt x="385" y="34"/>
                    </a:lnTo>
                    <a:lnTo>
                      <a:pt x="388" y="31"/>
                    </a:lnTo>
                    <a:lnTo>
                      <a:pt x="392" y="27"/>
                    </a:lnTo>
                    <a:lnTo>
                      <a:pt x="394" y="24"/>
                    </a:lnTo>
                    <a:lnTo>
                      <a:pt x="392" y="25"/>
                    </a:lnTo>
                    <a:lnTo>
                      <a:pt x="388" y="25"/>
                    </a:lnTo>
                    <a:lnTo>
                      <a:pt x="385" y="26"/>
                    </a:lnTo>
                    <a:lnTo>
                      <a:pt x="383" y="2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Freeform 5"/>
              <p:cNvSpPr>
                <a:spLocks/>
              </p:cNvSpPr>
              <p:nvPr/>
            </p:nvSpPr>
            <p:spPr bwMode="auto">
              <a:xfrm>
                <a:off x="2764" y="2276"/>
                <a:ext cx="233" cy="22"/>
              </a:xfrm>
              <a:custGeom>
                <a:avLst/>
                <a:gdLst>
                  <a:gd name="T0" fmla="*/ 210 w 468"/>
                  <a:gd name="T1" fmla="*/ 3 h 45"/>
                  <a:gd name="T2" fmla="*/ 193 w 468"/>
                  <a:gd name="T3" fmla="*/ 0 h 45"/>
                  <a:gd name="T4" fmla="*/ 171 w 468"/>
                  <a:gd name="T5" fmla="*/ 7 h 45"/>
                  <a:gd name="T6" fmla="*/ 158 w 468"/>
                  <a:gd name="T7" fmla="*/ 11 h 45"/>
                  <a:gd name="T8" fmla="*/ 146 w 468"/>
                  <a:gd name="T9" fmla="*/ 11 h 45"/>
                  <a:gd name="T10" fmla="*/ 132 w 468"/>
                  <a:gd name="T11" fmla="*/ 4 h 45"/>
                  <a:gd name="T12" fmla="*/ 114 w 468"/>
                  <a:gd name="T13" fmla="*/ 0 h 45"/>
                  <a:gd name="T14" fmla="*/ 97 w 468"/>
                  <a:gd name="T15" fmla="*/ 4 h 45"/>
                  <a:gd name="T16" fmla="*/ 88 w 468"/>
                  <a:gd name="T17" fmla="*/ 11 h 45"/>
                  <a:gd name="T18" fmla="*/ 81 w 468"/>
                  <a:gd name="T19" fmla="*/ 13 h 45"/>
                  <a:gd name="T20" fmla="*/ 76 w 468"/>
                  <a:gd name="T21" fmla="*/ 13 h 45"/>
                  <a:gd name="T22" fmla="*/ 64 w 468"/>
                  <a:gd name="T23" fmla="*/ 10 h 45"/>
                  <a:gd name="T24" fmla="*/ 58 w 468"/>
                  <a:gd name="T25" fmla="*/ 5 h 45"/>
                  <a:gd name="T26" fmla="*/ 50 w 468"/>
                  <a:gd name="T27" fmla="*/ 1 h 45"/>
                  <a:gd name="T28" fmla="*/ 40 w 468"/>
                  <a:gd name="T29" fmla="*/ 0 h 45"/>
                  <a:gd name="T30" fmla="*/ 29 w 468"/>
                  <a:gd name="T31" fmla="*/ 1 h 45"/>
                  <a:gd name="T32" fmla="*/ 20 w 468"/>
                  <a:gd name="T33" fmla="*/ 4 h 45"/>
                  <a:gd name="T34" fmla="*/ 11 w 468"/>
                  <a:gd name="T35" fmla="*/ 11 h 45"/>
                  <a:gd name="T36" fmla="*/ 0 w 468"/>
                  <a:gd name="T37" fmla="*/ 15 h 45"/>
                  <a:gd name="T38" fmla="*/ 3 w 468"/>
                  <a:gd name="T39" fmla="*/ 20 h 45"/>
                  <a:gd name="T40" fmla="*/ 9 w 468"/>
                  <a:gd name="T41" fmla="*/ 21 h 45"/>
                  <a:gd name="T42" fmla="*/ 16 w 468"/>
                  <a:gd name="T43" fmla="*/ 18 h 45"/>
                  <a:gd name="T44" fmla="*/ 22 w 468"/>
                  <a:gd name="T45" fmla="*/ 12 h 45"/>
                  <a:gd name="T46" fmla="*/ 36 w 468"/>
                  <a:gd name="T47" fmla="*/ 7 h 45"/>
                  <a:gd name="T48" fmla="*/ 48 w 468"/>
                  <a:gd name="T49" fmla="*/ 8 h 45"/>
                  <a:gd name="T50" fmla="*/ 55 w 468"/>
                  <a:gd name="T51" fmla="*/ 14 h 45"/>
                  <a:gd name="T52" fmla="*/ 62 w 468"/>
                  <a:gd name="T53" fmla="*/ 18 h 45"/>
                  <a:gd name="T54" fmla="*/ 71 w 468"/>
                  <a:gd name="T55" fmla="*/ 20 h 45"/>
                  <a:gd name="T56" fmla="*/ 82 w 468"/>
                  <a:gd name="T57" fmla="*/ 20 h 45"/>
                  <a:gd name="T58" fmla="*/ 92 w 468"/>
                  <a:gd name="T59" fmla="*/ 18 h 45"/>
                  <a:gd name="T60" fmla="*/ 100 w 468"/>
                  <a:gd name="T61" fmla="*/ 12 h 45"/>
                  <a:gd name="T62" fmla="*/ 114 w 468"/>
                  <a:gd name="T63" fmla="*/ 7 h 45"/>
                  <a:gd name="T64" fmla="*/ 126 w 468"/>
                  <a:gd name="T65" fmla="*/ 10 h 45"/>
                  <a:gd name="T66" fmla="*/ 137 w 468"/>
                  <a:gd name="T67" fmla="*/ 16 h 45"/>
                  <a:gd name="T68" fmla="*/ 154 w 468"/>
                  <a:gd name="T69" fmla="*/ 19 h 45"/>
                  <a:gd name="T70" fmla="*/ 171 w 468"/>
                  <a:gd name="T71" fmla="*/ 16 h 45"/>
                  <a:gd name="T72" fmla="*/ 189 w 468"/>
                  <a:gd name="T73" fmla="*/ 8 h 45"/>
                  <a:gd name="T74" fmla="*/ 201 w 468"/>
                  <a:gd name="T75" fmla="*/ 8 h 45"/>
                  <a:gd name="T76" fmla="*/ 210 w 468"/>
                  <a:gd name="T77" fmla="*/ 12 h 45"/>
                  <a:gd name="T78" fmla="*/ 216 w 468"/>
                  <a:gd name="T79" fmla="*/ 16 h 45"/>
                  <a:gd name="T80" fmla="*/ 223 w 468"/>
                  <a:gd name="T81" fmla="*/ 19 h 45"/>
                  <a:gd name="T82" fmla="*/ 230 w 468"/>
                  <a:gd name="T83" fmla="*/ 19 h 45"/>
                  <a:gd name="T84" fmla="*/ 233 w 468"/>
                  <a:gd name="T85" fmla="*/ 14 h 45"/>
                  <a:gd name="T86" fmla="*/ 220 w 468"/>
                  <a:gd name="T87" fmla="*/ 10 h 4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468" h="45">
                    <a:moveTo>
                      <a:pt x="436" y="16"/>
                    </a:moveTo>
                    <a:lnTo>
                      <a:pt x="429" y="12"/>
                    </a:lnTo>
                    <a:lnTo>
                      <a:pt x="421" y="7"/>
                    </a:lnTo>
                    <a:lnTo>
                      <a:pt x="411" y="3"/>
                    </a:lnTo>
                    <a:lnTo>
                      <a:pt x="401" y="1"/>
                    </a:lnTo>
                    <a:lnTo>
                      <a:pt x="388" y="1"/>
                    </a:lnTo>
                    <a:lnTo>
                      <a:pt x="376" y="3"/>
                    </a:lnTo>
                    <a:lnTo>
                      <a:pt x="361" y="8"/>
                    </a:lnTo>
                    <a:lnTo>
                      <a:pt x="344" y="15"/>
                    </a:lnTo>
                    <a:lnTo>
                      <a:pt x="335" y="18"/>
                    </a:lnTo>
                    <a:lnTo>
                      <a:pt x="326" y="22"/>
                    </a:lnTo>
                    <a:lnTo>
                      <a:pt x="318" y="23"/>
                    </a:lnTo>
                    <a:lnTo>
                      <a:pt x="310" y="24"/>
                    </a:lnTo>
                    <a:lnTo>
                      <a:pt x="302" y="23"/>
                    </a:lnTo>
                    <a:lnTo>
                      <a:pt x="294" y="22"/>
                    </a:lnTo>
                    <a:lnTo>
                      <a:pt x="286" y="20"/>
                    </a:lnTo>
                    <a:lnTo>
                      <a:pt x="279" y="15"/>
                    </a:lnTo>
                    <a:lnTo>
                      <a:pt x="266" y="8"/>
                    </a:lnTo>
                    <a:lnTo>
                      <a:pt x="253" y="3"/>
                    </a:lnTo>
                    <a:lnTo>
                      <a:pt x="241" y="1"/>
                    </a:lnTo>
                    <a:lnTo>
                      <a:pt x="229" y="0"/>
                    </a:lnTo>
                    <a:lnTo>
                      <a:pt x="217" y="1"/>
                    </a:lnTo>
                    <a:lnTo>
                      <a:pt x="206" y="5"/>
                    </a:lnTo>
                    <a:lnTo>
                      <a:pt x="195" y="9"/>
                    </a:lnTo>
                    <a:lnTo>
                      <a:pt x="186" y="16"/>
                    </a:lnTo>
                    <a:lnTo>
                      <a:pt x="182" y="20"/>
                    </a:lnTo>
                    <a:lnTo>
                      <a:pt x="177" y="22"/>
                    </a:lnTo>
                    <a:lnTo>
                      <a:pt x="172" y="24"/>
                    </a:lnTo>
                    <a:lnTo>
                      <a:pt x="168" y="25"/>
                    </a:lnTo>
                    <a:lnTo>
                      <a:pt x="163" y="27"/>
                    </a:lnTo>
                    <a:lnTo>
                      <a:pt x="159" y="27"/>
                    </a:lnTo>
                    <a:lnTo>
                      <a:pt x="155" y="27"/>
                    </a:lnTo>
                    <a:lnTo>
                      <a:pt x="152" y="27"/>
                    </a:lnTo>
                    <a:lnTo>
                      <a:pt x="142" y="25"/>
                    </a:lnTo>
                    <a:lnTo>
                      <a:pt x="134" y="23"/>
                    </a:lnTo>
                    <a:lnTo>
                      <a:pt x="129" y="21"/>
                    </a:lnTo>
                    <a:lnTo>
                      <a:pt x="124" y="17"/>
                    </a:lnTo>
                    <a:lnTo>
                      <a:pt x="120" y="14"/>
                    </a:lnTo>
                    <a:lnTo>
                      <a:pt x="117" y="10"/>
                    </a:lnTo>
                    <a:lnTo>
                      <a:pt x="111" y="8"/>
                    </a:lnTo>
                    <a:lnTo>
                      <a:pt x="107" y="6"/>
                    </a:lnTo>
                    <a:lnTo>
                      <a:pt x="101" y="3"/>
                    </a:lnTo>
                    <a:lnTo>
                      <a:pt x="94" y="2"/>
                    </a:lnTo>
                    <a:lnTo>
                      <a:pt x="87" y="1"/>
                    </a:lnTo>
                    <a:lnTo>
                      <a:pt x="80" y="0"/>
                    </a:lnTo>
                    <a:lnTo>
                      <a:pt x="73" y="0"/>
                    </a:lnTo>
                    <a:lnTo>
                      <a:pt x="66" y="1"/>
                    </a:lnTo>
                    <a:lnTo>
                      <a:pt x="59" y="2"/>
                    </a:lnTo>
                    <a:lnTo>
                      <a:pt x="52" y="5"/>
                    </a:lnTo>
                    <a:lnTo>
                      <a:pt x="45" y="7"/>
                    </a:lnTo>
                    <a:lnTo>
                      <a:pt x="40" y="9"/>
                    </a:lnTo>
                    <a:lnTo>
                      <a:pt x="34" y="13"/>
                    </a:lnTo>
                    <a:lnTo>
                      <a:pt x="29" y="16"/>
                    </a:lnTo>
                    <a:lnTo>
                      <a:pt x="22" y="22"/>
                    </a:lnTo>
                    <a:lnTo>
                      <a:pt x="15" y="27"/>
                    </a:lnTo>
                    <a:lnTo>
                      <a:pt x="7" y="30"/>
                    </a:lnTo>
                    <a:lnTo>
                      <a:pt x="0" y="31"/>
                    </a:lnTo>
                    <a:lnTo>
                      <a:pt x="3" y="35"/>
                    </a:lnTo>
                    <a:lnTo>
                      <a:pt x="4" y="38"/>
                    </a:lnTo>
                    <a:lnTo>
                      <a:pt x="6" y="41"/>
                    </a:lnTo>
                    <a:lnTo>
                      <a:pt x="9" y="45"/>
                    </a:lnTo>
                    <a:lnTo>
                      <a:pt x="13" y="44"/>
                    </a:lnTo>
                    <a:lnTo>
                      <a:pt x="18" y="43"/>
                    </a:lnTo>
                    <a:lnTo>
                      <a:pt x="22" y="40"/>
                    </a:lnTo>
                    <a:lnTo>
                      <a:pt x="27" y="38"/>
                    </a:lnTo>
                    <a:lnTo>
                      <a:pt x="32" y="36"/>
                    </a:lnTo>
                    <a:lnTo>
                      <a:pt x="36" y="32"/>
                    </a:lnTo>
                    <a:lnTo>
                      <a:pt x="41" y="29"/>
                    </a:lnTo>
                    <a:lnTo>
                      <a:pt x="45" y="25"/>
                    </a:lnTo>
                    <a:lnTo>
                      <a:pt x="54" y="20"/>
                    </a:lnTo>
                    <a:lnTo>
                      <a:pt x="63" y="16"/>
                    </a:lnTo>
                    <a:lnTo>
                      <a:pt x="72" y="15"/>
                    </a:lnTo>
                    <a:lnTo>
                      <a:pt x="79" y="15"/>
                    </a:lnTo>
                    <a:lnTo>
                      <a:pt x="88" y="16"/>
                    </a:lnTo>
                    <a:lnTo>
                      <a:pt x="96" y="17"/>
                    </a:lnTo>
                    <a:lnTo>
                      <a:pt x="103" y="21"/>
                    </a:lnTo>
                    <a:lnTo>
                      <a:pt x="108" y="24"/>
                    </a:lnTo>
                    <a:lnTo>
                      <a:pt x="111" y="28"/>
                    </a:lnTo>
                    <a:lnTo>
                      <a:pt x="115" y="31"/>
                    </a:lnTo>
                    <a:lnTo>
                      <a:pt x="119" y="33"/>
                    </a:lnTo>
                    <a:lnTo>
                      <a:pt x="125" y="36"/>
                    </a:lnTo>
                    <a:lnTo>
                      <a:pt x="131" y="38"/>
                    </a:lnTo>
                    <a:lnTo>
                      <a:pt x="137" y="39"/>
                    </a:lnTo>
                    <a:lnTo>
                      <a:pt x="142" y="40"/>
                    </a:lnTo>
                    <a:lnTo>
                      <a:pt x="149" y="41"/>
                    </a:lnTo>
                    <a:lnTo>
                      <a:pt x="157" y="41"/>
                    </a:lnTo>
                    <a:lnTo>
                      <a:pt x="164" y="41"/>
                    </a:lnTo>
                    <a:lnTo>
                      <a:pt x="171" y="40"/>
                    </a:lnTo>
                    <a:lnTo>
                      <a:pt x="178" y="38"/>
                    </a:lnTo>
                    <a:lnTo>
                      <a:pt x="185" y="36"/>
                    </a:lnTo>
                    <a:lnTo>
                      <a:pt x="191" y="33"/>
                    </a:lnTo>
                    <a:lnTo>
                      <a:pt x="197" y="30"/>
                    </a:lnTo>
                    <a:lnTo>
                      <a:pt x="201" y="25"/>
                    </a:lnTo>
                    <a:lnTo>
                      <a:pt x="209" y="20"/>
                    </a:lnTo>
                    <a:lnTo>
                      <a:pt x="219" y="16"/>
                    </a:lnTo>
                    <a:lnTo>
                      <a:pt x="228" y="15"/>
                    </a:lnTo>
                    <a:lnTo>
                      <a:pt x="237" y="15"/>
                    </a:lnTo>
                    <a:lnTo>
                      <a:pt x="245" y="17"/>
                    </a:lnTo>
                    <a:lnTo>
                      <a:pt x="253" y="20"/>
                    </a:lnTo>
                    <a:lnTo>
                      <a:pt x="260" y="23"/>
                    </a:lnTo>
                    <a:lnTo>
                      <a:pt x="266" y="27"/>
                    </a:lnTo>
                    <a:lnTo>
                      <a:pt x="276" y="32"/>
                    </a:lnTo>
                    <a:lnTo>
                      <a:pt x="287" y="36"/>
                    </a:lnTo>
                    <a:lnTo>
                      <a:pt x="298" y="38"/>
                    </a:lnTo>
                    <a:lnTo>
                      <a:pt x="309" y="38"/>
                    </a:lnTo>
                    <a:lnTo>
                      <a:pt x="320" y="38"/>
                    </a:lnTo>
                    <a:lnTo>
                      <a:pt x="332" y="36"/>
                    </a:lnTo>
                    <a:lnTo>
                      <a:pt x="343" y="32"/>
                    </a:lnTo>
                    <a:lnTo>
                      <a:pt x="355" y="27"/>
                    </a:lnTo>
                    <a:lnTo>
                      <a:pt x="367" y="21"/>
                    </a:lnTo>
                    <a:lnTo>
                      <a:pt x="379" y="17"/>
                    </a:lnTo>
                    <a:lnTo>
                      <a:pt x="389" y="16"/>
                    </a:lnTo>
                    <a:lnTo>
                      <a:pt x="397" y="16"/>
                    </a:lnTo>
                    <a:lnTo>
                      <a:pt x="404" y="17"/>
                    </a:lnTo>
                    <a:lnTo>
                      <a:pt x="411" y="20"/>
                    </a:lnTo>
                    <a:lnTo>
                      <a:pt x="416" y="22"/>
                    </a:lnTo>
                    <a:lnTo>
                      <a:pt x="421" y="25"/>
                    </a:lnTo>
                    <a:lnTo>
                      <a:pt x="425" y="29"/>
                    </a:lnTo>
                    <a:lnTo>
                      <a:pt x="429" y="31"/>
                    </a:lnTo>
                    <a:lnTo>
                      <a:pt x="433" y="33"/>
                    </a:lnTo>
                    <a:lnTo>
                      <a:pt x="439" y="36"/>
                    </a:lnTo>
                    <a:lnTo>
                      <a:pt x="444" y="38"/>
                    </a:lnTo>
                    <a:lnTo>
                      <a:pt x="448" y="39"/>
                    </a:lnTo>
                    <a:lnTo>
                      <a:pt x="454" y="40"/>
                    </a:lnTo>
                    <a:lnTo>
                      <a:pt x="460" y="41"/>
                    </a:lnTo>
                    <a:lnTo>
                      <a:pt x="462" y="38"/>
                    </a:lnTo>
                    <a:lnTo>
                      <a:pt x="464" y="35"/>
                    </a:lnTo>
                    <a:lnTo>
                      <a:pt x="466" y="31"/>
                    </a:lnTo>
                    <a:lnTo>
                      <a:pt x="468" y="28"/>
                    </a:lnTo>
                    <a:lnTo>
                      <a:pt x="459" y="27"/>
                    </a:lnTo>
                    <a:lnTo>
                      <a:pt x="451" y="24"/>
                    </a:lnTo>
                    <a:lnTo>
                      <a:pt x="442" y="21"/>
                    </a:lnTo>
                    <a:lnTo>
                      <a:pt x="436" y="1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4" name="Freeform 6"/>
              <p:cNvSpPr>
                <a:spLocks/>
              </p:cNvSpPr>
              <p:nvPr/>
            </p:nvSpPr>
            <p:spPr bwMode="auto">
              <a:xfrm>
                <a:off x="2750" y="2248"/>
                <a:ext cx="260" cy="22"/>
              </a:xfrm>
              <a:custGeom>
                <a:avLst/>
                <a:gdLst>
                  <a:gd name="T0" fmla="*/ 244 w 518"/>
                  <a:gd name="T1" fmla="*/ 13 h 45"/>
                  <a:gd name="T2" fmla="*/ 237 w 518"/>
                  <a:gd name="T3" fmla="*/ 11 h 45"/>
                  <a:gd name="T4" fmla="*/ 232 w 518"/>
                  <a:gd name="T5" fmla="*/ 7 h 45"/>
                  <a:gd name="T6" fmla="*/ 219 w 518"/>
                  <a:gd name="T7" fmla="*/ 1 h 45"/>
                  <a:gd name="T8" fmla="*/ 202 w 518"/>
                  <a:gd name="T9" fmla="*/ 1 h 45"/>
                  <a:gd name="T10" fmla="*/ 181 w 518"/>
                  <a:gd name="T11" fmla="*/ 9 h 45"/>
                  <a:gd name="T12" fmla="*/ 169 w 518"/>
                  <a:gd name="T13" fmla="*/ 11 h 45"/>
                  <a:gd name="T14" fmla="*/ 157 w 518"/>
                  <a:gd name="T15" fmla="*/ 9 h 45"/>
                  <a:gd name="T16" fmla="*/ 140 w 518"/>
                  <a:gd name="T17" fmla="*/ 1 h 45"/>
                  <a:gd name="T18" fmla="*/ 122 w 518"/>
                  <a:gd name="T19" fmla="*/ 0 h 45"/>
                  <a:gd name="T20" fmla="*/ 106 w 518"/>
                  <a:gd name="T21" fmla="*/ 7 h 45"/>
                  <a:gd name="T22" fmla="*/ 99 w 518"/>
                  <a:gd name="T23" fmla="*/ 11 h 45"/>
                  <a:gd name="T24" fmla="*/ 93 w 518"/>
                  <a:gd name="T25" fmla="*/ 13 h 45"/>
                  <a:gd name="T26" fmla="*/ 84 w 518"/>
                  <a:gd name="T27" fmla="*/ 12 h 45"/>
                  <a:gd name="T28" fmla="*/ 75 w 518"/>
                  <a:gd name="T29" fmla="*/ 8 h 45"/>
                  <a:gd name="T30" fmla="*/ 69 w 518"/>
                  <a:gd name="T31" fmla="*/ 3 h 45"/>
                  <a:gd name="T32" fmla="*/ 60 w 518"/>
                  <a:gd name="T33" fmla="*/ 0 h 45"/>
                  <a:gd name="T34" fmla="*/ 50 w 518"/>
                  <a:gd name="T35" fmla="*/ 0 h 45"/>
                  <a:gd name="T36" fmla="*/ 39 w 518"/>
                  <a:gd name="T37" fmla="*/ 1 h 45"/>
                  <a:gd name="T38" fmla="*/ 30 w 518"/>
                  <a:gd name="T39" fmla="*/ 5 h 45"/>
                  <a:gd name="T40" fmla="*/ 19 w 518"/>
                  <a:gd name="T41" fmla="*/ 13 h 45"/>
                  <a:gd name="T42" fmla="*/ 8 w 518"/>
                  <a:gd name="T43" fmla="*/ 15 h 45"/>
                  <a:gd name="T44" fmla="*/ 0 w 518"/>
                  <a:gd name="T45" fmla="*/ 11 h 45"/>
                  <a:gd name="T46" fmla="*/ 3 w 518"/>
                  <a:gd name="T47" fmla="*/ 19 h 45"/>
                  <a:gd name="T48" fmla="*/ 7 w 518"/>
                  <a:gd name="T49" fmla="*/ 22 h 45"/>
                  <a:gd name="T50" fmla="*/ 14 w 518"/>
                  <a:gd name="T51" fmla="*/ 22 h 45"/>
                  <a:gd name="T52" fmla="*/ 23 w 518"/>
                  <a:gd name="T53" fmla="*/ 20 h 45"/>
                  <a:gd name="T54" fmla="*/ 33 w 518"/>
                  <a:gd name="T55" fmla="*/ 15 h 45"/>
                  <a:gd name="T56" fmla="*/ 45 w 518"/>
                  <a:gd name="T57" fmla="*/ 7 h 45"/>
                  <a:gd name="T58" fmla="*/ 57 w 518"/>
                  <a:gd name="T59" fmla="*/ 7 h 45"/>
                  <a:gd name="T60" fmla="*/ 67 w 518"/>
                  <a:gd name="T61" fmla="*/ 12 h 45"/>
                  <a:gd name="T62" fmla="*/ 73 w 518"/>
                  <a:gd name="T63" fmla="*/ 16 h 45"/>
                  <a:gd name="T64" fmla="*/ 82 w 518"/>
                  <a:gd name="T65" fmla="*/ 19 h 45"/>
                  <a:gd name="T66" fmla="*/ 92 w 518"/>
                  <a:gd name="T67" fmla="*/ 20 h 45"/>
                  <a:gd name="T68" fmla="*/ 102 w 518"/>
                  <a:gd name="T69" fmla="*/ 18 h 45"/>
                  <a:gd name="T70" fmla="*/ 112 w 518"/>
                  <a:gd name="T71" fmla="*/ 14 h 45"/>
                  <a:gd name="T72" fmla="*/ 123 w 518"/>
                  <a:gd name="T73" fmla="*/ 8 h 45"/>
                  <a:gd name="T74" fmla="*/ 136 w 518"/>
                  <a:gd name="T75" fmla="*/ 8 h 45"/>
                  <a:gd name="T76" fmla="*/ 147 w 518"/>
                  <a:gd name="T77" fmla="*/ 12 h 45"/>
                  <a:gd name="T78" fmla="*/ 163 w 518"/>
                  <a:gd name="T79" fmla="*/ 18 h 45"/>
                  <a:gd name="T80" fmla="*/ 180 w 518"/>
                  <a:gd name="T81" fmla="*/ 17 h 45"/>
                  <a:gd name="T82" fmla="*/ 197 w 518"/>
                  <a:gd name="T83" fmla="*/ 10 h 45"/>
                  <a:gd name="T84" fmla="*/ 212 w 518"/>
                  <a:gd name="T85" fmla="*/ 7 h 45"/>
                  <a:gd name="T86" fmla="*/ 222 w 518"/>
                  <a:gd name="T87" fmla="*/ 11 h 45"/>
                  <a:gd name="T88" fmla="*/ 229 w 518"/>
                  <a:gd name="T89" fmla="*/ 16 h 45"/>
                  <a:gd name="T90" fmla="*/ 239 w 518"/>
                  <a:gd name="T91" fmla="*/ 19 h 45"/>
                  <a:gd name="T92" fmla="*/ 249 w 518"/>
                  <a:gd name="T93" fmla="*/ 20 h 45"/>
                  <a:gd name="T94" fmla="*/ 255 w 518"/>
                  <a:gd name="T95" fmla="*/ 20 h 45"/>
                  <a:gd name="T96" fmla="*/ 259 w 518"/>
                  <a:gd name="T97" fmla="*/ 15 h 45"/>
                  <a:gd name="T98" fmla="*/ 257 w 518"/>
                  <a:gd name="T99" fmla="*/ 11 h 45"/>
                  <a:gd name="T100" fmla="*/ 249 w 518"/>
                  <a:gd name="T101" fmla="*/ 13 h 4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518" h="45">
                    <a:moveTo>
                      <a:pt x="496" y="26"/>
                    </a:moveTo>
                    <a:lnTo>
                      <a:pt x="492" y="26"/>
                    </a:lnTo>
                    <a:lnTo>
                      <a:pt x="487" y="26"/>
                    </a:lnTo>
                    <a:lnTo>
                      <a:pt x="482" y="25"/>
                    </a:lnTo>
                    <a:lnTo>
                      <a:pt x="478" y="24"/>
                    </a:lnTo>
                    <a:lnTo>
                      <a:pt x="473" y="23"/>
                    </a:lnTo>
                    <a:lnTo>
                      <a:pt x="470" y="20"/>
                    </a:lnTo>
                    <a:lnTo>
                      <a:pt x="465" y="17"/>
                    </a:lnTo>
                    <a:lnTo>
                      <a:pt x="462" y="15"/>
                    </a:lnTo>
                    <a:lnTo>
                      <a:pt x="455" y="10"/>
                    </a:lnTo>
                    <a:lnTo>
                      <a:pt x="447" y="6"/>
                    </a:lnTo>
                    <a:lnTo>
                      <a:pt x="437" y="3"/>
                    </a:lnTo>
                    <a:lnTo>
                      <a:pt x="427" y="1"/>
                    </a:lnTo>
                    <a:lnTo>
                      <a:pt x="414" y="1"/>
                    </a:lnTo>
                    <a:lnTo>
                      <a:pt x="402" y="2"/>
                    </a:lnTo>
                    <a:lnTo>
                      <a:pt x="387" y="7"/>
                    </a:lnTo>
                    <a:lnTo>
                      <a:pt x="370" y="14"/>
                    </a:lnTo>
                    <a:lnTo>
                      <a:pt x="361" y="18"/>
                    </a:lnTo>
                    <a:lnTo>
                      <a:pt x="352" y="20"/>
                    </a:lnTo>
                    <a:lnTo>
                      <a:pt x="344" y="23"/>
                    </a:lnTo>
                    <a:lnTo>
                      <a:pt x="336" y="23"/>
                    </a:lnTo>
                    <a:lnTo>
                      <a:pt x="328" y="23"/>
                    </a:lnTo>
                    <a:lnTo>
                      <a:pt x="320" y="22"/>
                    </a:lnTo>
                    <a:lnTo>
                      <a:pt x="312" y="18"/>
                    </a:lnTo>
                    <a:lnTo>
                      <a:pt x="305" y="15"/>
                    </a:lnTo>
                    <a:lnTo>
                      <a:pt x="292" y="8"/>
                    </a:lnTo>
                    <a:lnTo>
                      <a:pt x="279" y="3"/>
                    </a:lnTo>
                    <a:lnTo>
                      <a:pt x="267" y="1"/>
                    </a:lnTo>
                    <a:lnTo>
                      <a:pt x="255" y="0"/>
                    </a:lnTo>
                    <a:lnTo>
                      <a:pt x="243" y="1"/>
                    </a:lnTo>
                    <a:lnTo>
                      <a:pt x="232" y="3"/>
                    </a:lnTo>
                    <a:lnTo>
                      <a:pt x="221" y="8"/>
                    </a:lnTo>
                    <a:lnTo>
                      <a:pt x="212" y="15"/>
                    </a:lnTo>
                    <a:lnTo>
                      <a:pt x="208" y="18"/>
                    </a:lnTo>
                    <a:lnTo>
                      <a:pt x="203" y="20"/>
                    </a:lnTo>
                    <a:lnTo>
                      <a:pt x="198" y="23"/>
                    </a:lnTo>
                    <a:lnTo>
                      <a:pt x="194" y="24"/>
                    </a:lnTo>
                    <a:lnTo>
                      <a:pt x="189" y="25"/>
                    </a:lnTo>
                    <a:lnTo>
                      <a:pt x="185" y="26"/>
                    </a:lnTo>
                    <a:lnTo>
                      <a:pt x="181" y="26"/>
                    </a:lnTo>
                    <a:lnTo>
                      <a:pt x="178" y="26"/>
                    </a:lnTo>
                    <a:lnTo>
                      <a:pt x="168" y="25"/>
                    </a:lnTo>
                    <a:lnTo>
                      <a:pt x="160" y="23"/>
                    </a:lnTo>
                    <a:lnTo>
                      <a:pt x="155" y="19"/>
                    </a:lnTo>
                    <a:lnTo>
                      <a:pt x="150" y="16"/>
                    </a:lnTo>
                    <a:lnTo>
                      <a:pt x="146" y="12"/>
                    </a:lnTo>
                    <a:lnTo>
                      <a:pt x="143" y="10"/>
                    </a:lnTo>
                    <a:lnTo>
                      <a:pt x="137" y="7"/>
                    </a:lnTo>
                    <a:lnTo>
                      <a:pt x="133" y="4"/>
                    </a:lnTo>
                    <a:lnTo>
                      <a:pt x="127" y="3"/>
                    </a:lnTo>
                    <a:lnTo>
                      <a:pt x="120" y="1"/>
                    </a:lnTo>
                    <a:lnTo>
                      <a:pt x="113" y="1"/>
                    </a:lnTo>
                    <a:lnTo>
                      <a:pt x="106" y="0"/>
                    </a:lnTo>
                    <a:lnTo>
                      <a:pt x="99" y="0"/>
                    </a:lnTo>
                    <a:lnTo>
                      <a:pt x="92" y="0"/>
                    </a:lnTo>
                    <a:lnTo>
                      <a:pt x="85" y="1"/>
                    </a:lnTo>
                    <a:lnTo>
                      <a:pt x="78" y="3"/>
                    </a:lnTo>
                    <a:lnTo>
                      <a:pt x="71" y="6"/>
                    </a:lnTo>
                    <a:lnTo>
                      <a:pt x="66" y="8"/>
                    </a:lnTo>
                    <a:lnTo>
                      <a:pt x="60" y="11"/>
                    </a:lnTo>
                    <a:lnTo>
                      <a:pt x="55" y="16"/>
                    </a:lnTo>
                    <a:lnTo>
                      <a:pt x="47" y="23"/>
                    </a:lnTo>
                    <a:lnTo>
                      <a:pt x="38" y="27"/>
                    </a:lnTo>
                    <a:lnTo>
                      <a:pt x="30" y="30"/>
                    </a:lnTo>
                    <a:lnTo>
                      <a:pt x="22" y="31"/>
                    </a:lnTo>
                    <a:lnTo>
                      <a:pt x="15" y="30"/>
                    </a:lnTo>
                    <a:lnTo>
                      <a:pt x="9" y="29"/>
                    </a:lnTo>
                    <a:lnTo>
                      <a:pt x="5" y="25"/>
                    </a:lnTo>
                    <a:lnTo>
                      <a:pt x="0" y="23"/>
                    </a:lnTo>
                    <a:lnTo>
                      <a:pt x="1" y="27"/>
                    </a:lnTo>
                    <a:lnTo>
                      <a:pt x="3" y="32"/>
                    </a:lnTo>
                    <a:lnTo>
                      <a:pt x="5" y="38"/>
                    </a:lnTo>
                    <a:lnTo>
                      <a:pt x="6" y="42"/>
                    </a:lnTo>
                    <a:lnTo>
                      <a:pt x="9" y="44"/>
                    </a:lnTo>
                    <a:lnTo>
                      <a:pt x="13" y="44"/>
                    </a:lnTo>
                    <a:lnTo>
                      <a:pt x="16" y="45"/>
                    </a:lnTo>
                    <a:lnTo>
                      <a:pt x="21" y="45"/>
                    </a:lnTo>
                    <a:lnTo>
                      <a:pt x="28" y="45"/>
                    </a:lnTo>
                    <a:lnTo>
                      <a:pt x="33" y="44"/>
                    </a:lnTo>
                    <a:lnTo>
                      <a:pt x="40" y="42"/>
                    </a:lnTo>
                    <a:lnTo>
                      <a:pt x="46" y="40"/>
                    </a:lnTo>
                    <a:lnTo>
                      <a:pt x="53" y="38"/>
                    </a:lnTo>
                    <a:lnTo>
                      <a:pt x="59" y="33"/>
                    </a:lnTo>
                    <a:lnTo>
                      <a:pt x="66" y="30"/>
                    </a:lnTo>
                    <a:lnTo>
                      <a:pt x="71" y="24"/>
                    </a:lnTo>
                    <a:lnTo>
                      <a:pt x="80" y="18"/>
                    </a:lnTo>
                    <a:lnTo>
                      <a:pt x="89" y="15"/>
                    </a:lnTo>
                    <a:lnTo>
                      <a:pt x="98" y="14"/>
                    </a:lnTo>
                    <a:lnTo>
                      <a:pt x="105" y="14"/>
                    </a:lnTo>
                    <a:lnTo>
                      <a:pt x="114" y="15"/>
                    </a:lnTo>
                    <a:lnTo>
                      <a:pt x="122" y="17"/>
                    </a:lnTo>
                    <a:lnTo>
                      <a:pt x="129" y="20"/>
                    </a:lnTo>
                    <a:lnTo>
                      <a:pt x="134" y="24"/>
                    </a:lnTo>
                    <a:lnTo>
                      <a:pt x="137" y="27"/>
                    </a:lnTo>
                    <a:lnTo>
                      <a:pt x="141" y="30"/>
                    </a:lnTo>
                    <a:lnTo>
                      <a:pt x="145" y="33"/>
                    </a:lnTo>
                    <a:lnTo>
                      <a:pt x="151" y="35"/>
                    </a:lnTo>
                    <a:lnTo>
                      <a:pt x="157" y="37"/>
                    </a:lnTo>
                    <a:lnTo>
                      <a:pt x="163" y="39"/>
                    </a:lnTo>
                    <a:lnTo>
                      <a:pt x="168" y="39"/>
                    </a:lnTo>
                    <a:lnTo>
                      <a:pt x="175" y="40"/>
                    </a:lnTo>
                    <a:lnTo>
                      <a:pt x="183" y="40"/>
                    </a:lnTo>
                    <a:lnTo>
                      <a:pt x="190" y="40"/>
                    </a:lnTo>
                    <a:lnTo>
                      <a:pt x="197" y="39"/>
                    </a:lnTo>
                    <a:lnTo>
                      <a:pt x="204" y="37"/>
                    </a:lnTo>
                    <a:lnTo>
                      <a:pt x="211" y="34"/>
                    </a:lnTo>
                    <a:lnTo>
                      <a:pt x="217" y="32"/>
                    </a:lnTo>
                    <a:lnTo>
                      <a:pt x="223" y="29"/>
                    </a:lnTo>
                    <a:lnTo>
                      <a:pt x="227" y="25"/>
                    </a:lnTo>
                    <a:lnTo>
                      <a:pt x="235" y="19"/>
                    </a:lnTo>
                    <a:lnTo>
                      <a:pt x="245" y="16"/>
                    </a:lnTo>
                    <a:lnTo>
                      <a:pt x="254" y="15"/>
                    </a:lnTo>
                    <a:lnTo>
                      <a:pt x="263" y="15"/>
                    </a:lnTo>
                    <a:lnTo>
                      <a:pt x="271" y="16"/>
                    </a:lnTo>
                    <a:lnTo>
                      <a:pt x="279" y="19"/>
                    </a:lnTo>
                    <a:lnTo>
                      <a:pt x="286" y="22"/>
                    </a:lnTo>
                    <a:lnTo>
                      <a:pt x="292" y="25"/>
                    </a:lnTo>
                    <a:lnTo>
                      <a:pt x="302" y="31"/>
                    </a:lnTo>
                    <a:lnTo>
                      <a:pt x="313" y="34"/>
                    </a:lnTo>
                    <a:lnTo>
                      <a:pt x="324" y="37"/>
                    </a:lnTo>
                    <a:lnTo>
                      <a:pt x="335" y="38"/>
                    </a:lnTo>
                    <a:lnTo>
                      <a:pt x="346" y="37"/>
                    </a:lnTo>
                    <a:lnTo>
                      <a:pt x="358" y="34"/>
                    </a:lnTo>
                    <a:lnTo>
                      <a:pt x="369" y="31"/>
                    </a:lnTo>
                    <a:lnTo>
                      <a:pt x="381" y="26"/>
                    </a:lnTo>
                    <a:lnTo>
                      <a:pt x="393" y="20"/>
                    </a:lnTo>
                    <a:lnTo>
                      <a:pt x="405" y="17"/>
                    </a:lnTo>
                    <a:lnTo>
                      <a:pt x="415" y="15"/>
                    </a:lnTo>
                    <a:lnTo>
                      <a:pt x="423" y="15"/>
                    </a:lnTo>
                    <a:lnTo>
                      <a:pt x="430" y="16"/>
                    </a:lnTo>
                    <a:lnTo>
                      <a:pt x="437" y="18"/>
                    </a:lnTo>
                    <a:lnTo>
                      <a:pt x="442" y="22"/>
                    </a:lnTo>
                    <a:lnTo>
                      <a:pt x="447" y="25"/>
                    </a:lnTo>
                    <a:lnTo>
                      <a:pt x="451" y="29"/>
                    </a:lnTo>
                    <a:lnTo>
                      <a:pt x="457" y="32"/>
                    </a:lnTo>
                    <a:lnTo>
                      <a:pt x="464" y="34"/>
                    </a:lnTo>
                    <a:lnTo>
                      <a:pt x="470" y="37"/>
                    </a:lnTo>
                    <a:lnTo>
                      <a:pt x="477" y="39"/>
                    </a:lnTo>
                    <a:lnTo>
                      <a:pt x="483" y="40"/>
                    </a:lnTo>
                    <a:lnTo>
                      <a:pt x="490" y="41"/>
                    </a:lnTo>
                    <a:lnTo>
                      <a:pt x="497" y="41"/>
                    </a:lnTo>
                    <a:lnTo>
                      <a:pt x="502" y="41"/>
                    </a:lnTo>
                    <a:lnTo>
                      <a:pt x="505" y="40"/>
                    </a:lnTo>
                    <a:lnTo>
                      <a:pt x="509" y="40"/>
                    </a:lnTo>
                    <a:lnTo>
                      <a:pt x="512" y="39"/>
                    </a:lnTo>
                    <a:lnTo>
                      <a:pt x="513" y="34"/>
                    </a:lnTo>
                    <a:lnTo>
                      <a:pt x="516" y="30"/>
                    </a:lnTo>
                    <a:lnTo>
                      <a:pt x="517" y="25"/>
                    </a:lnTo>
                    <a:lnTo>
                      <a:pt x="518" y="20"/>
                    </a:lnTo>
                    <a:lnTo>
                      <a:pt x="513" y="23"/>
                    </a:lnTo>
                    <a:lnTo>
                      <a:pt x="508" y="25"/>
                    </a:lnTo>
                    <a:lnTo>
                      <a:pt x="502" y="26"/>
                    </a:lnTo>
                    <a:lnTo>
                      <a:pt x="496" y="2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" name="AutoShape 8"/>
            <p:cNvSpPr>
              <a:spLocks noChangeArrowheads="1"/>
            </p:cNvSpPr>
            <p:nvPr/>
          </p:nvSpPr>
          <p:spPr bwMode="auto">
            <a:xfrm>
              <a:off x="6192167" y="2130426"/>
              <a:ext cx="3424237" cy="1065213"/>
            </a:xfrm>
            <a:custGeom>
              <a:avLst/>
              <a:gdLst>
                <a:gd name="T0" fmla="*/ 3196747 w 21600"/>
                <a:gd name="T1" fmla="*/ 532607 h 21600"/>
                <a:gd name="T2" fmla="*/ 1712118 w 21600"/>
                <a:gd name="T3" fmla="*/ 1065213 h 21600"/>
                <a:gd name="T4" fmla="*/ 227490 w 21600"/>
                <a:gd name="T5" fmla="*/ 532607 h 21600"/>
                <a:gd name="T6" fmla="*/ 171211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35 w 21600"/>
                <a:gd name="T13" fmla="*/ 3235 h 21600"/>
                <a:gd name="T14" fmla="*/ 18365 w 21600"/>
                <a:gd name="T15" fmla="*/ 1836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869" y="21600"/>
                  </a:lnTo>
                  <a:lnTo>
                    <a:pt x="18731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C2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endParaRPr kumimoji="0" lang="en-US" altLang="zh-TW" sz="2000" b="1">
                <a:solidFill>
                  <a:srgbClr val="000000"/>
                </a:solidFill>
              </a:endParaRPr>
            </a:p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Suspect</a:t>
              </a:r>
            </a:p>
          </p:txBody>
        </p:sp>
        <p:sp>
          <p:nvSpPr>
            <p:cNvPr id="51" name="Oval 9"/>
            <p:cNvSpPr>
              <a:spLocks noChangeArrowheads="1"/>
            </p:cNvSpPr>
            <p:nvPr/>
          </p:nvSpPr>
          <p:spPr bwMode="auto">
            <a:xfrm>
              <a:off x="6192167" y="1901826"/>
              <a:ext cx="3424237" cy="381000"/>
            </a:xfrm>
            <a:prstGeom prst="ellipse">
              <a:avLst/>
            </a:prstGeom>
            <a:solidFill>
              <a:srgbClr val="FF9966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Universal</a:t>
              </a:r>
            </a:p>
          </p:txBody>
        </p:sp>
        <p:sp>
          <p:nvSpPr>
            <p:cNvPr id="52" name="AutoShape 10"/>
            <p:cNvSpPr>
              <a:spLocks noChangeArrowheads="1"/>
            </p:cNvSpPr>
            <p:nvPr/>
          </p:nvSpPr>
          <p:spPr bwMode="auto">
            <a:xfrm>
              <a:off x="7204992" y="3727451"/>
              <a:ext cx="1470025" cy="760413"/>
            </a:xfrm>
            <a:custGeom>
              <a:avLst/>
              <a:gdLst>
                <a:gd name="T0" fmla="*/ 1343371 w 21600"/>
                <a:gd name="T1" fmla="*/ 380207 h 21600"/>
                <a:gd name="T2" fmla="*/ 735013 w 21600"/>
                <a:gd name="T3" fmla="*/ 760413 h 21600"/>
                <a:gd name="T4" fmla="*/ 126654 w 21600"/>
                <a:gd name="T5" fmla="*/ 380207 h 21600"/>
                <a:gd name="T6" fmla="*/ 73501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61 w 21600"/>
                <a:gd name="T13" fmla="*/ 3661 h 21600"/>
                <a:gd name="T14" fmla="*/ 17939 w 21600"/>
                <a:gd name="T15" fmla="*/ 1793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722" y="21600"/>
                  </a:lnTo>
                  <a:lnTo>
                    <a:pt x="1787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5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Best Few</a:t>
              </a:r>
            </a:p>
          </p:txBody>
        </p:sp>
        <p:sp>
          <p:nvSpPr>
            <p:cNvPr id="53" name="Rectangle 15"/>
            <p:cNvSpPr>
              <a:spLocks noChangeArrowheads="1"/>
            </p:cNvSpPr>
            <p:nvPr/>
          </p:nvSpPr>
          <p:spPr bwMode="auto">
            <a:xfrm>
              <a:off x="7390729" y="5110164"/>
              <a:ext cx="11350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Delivery</a:t>
              </a:r>
            </a:p>
          </p:txBody>
        </p:sp>
        <p:sp>
          <p:nvSpPr>
            <p:cNvPr id="54" name="Rectangle 16"/>
            <p:cNvSpPr>
              <a:spLocks noChangeArrowheads="1"/>
            </p:cNvSpPr>
            <p:nvPr/>
          </p:nvSpPr>
          <p:spPr bwMode="auto">
            <a:xfrm>
              <a:off x="7390729" y="5451476"/>
              <a:ext cx="1106488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Services</a:t>
              </a:r>
            </a:p>
          </p:txBody>
        </p:sp>
        <p:sp>
          <p:nvSpPr>
            <p:cNvPr id="55" name="Oval 17"/>
            <p:cNvSpPr>
              <a:spLocks noChangeArrowheads="1"/>
            </p:cNvSpPr>
            <p:nvPr/>
          </p:nvSpPr>
          <p:spPr bwMode="auto">
            <a:xfrm>
              <a:off x="6876379" y="3498851"/>
              <a:ext cx="2055813" cy="381000"/>
            </a:xfrm>
            <a:prstGeom prst="ellipse">
              <a:avLst/>
            </a:prstGeom>
            <a:solidFill>
              <a:srgbClr val="E472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endParaRPr kumimoji="0" lang="zh-TW" altLang="zh-TW" sz="1800" b="1">
                <a:solidFill>
                  <a:srgbClr val="003300"/>
                </a:solidFill>
              </a:endParaRPr>
            </a:p>
          </p:txBody>
        </p:sp>
        <p:sp>
          <p:nvSpPr>
            <p:cNvPr id="56" name="AutoShape 18"/>
            <p:cNvSpPr>
              <a:spLocks noChangeArrowheads="1"/>
            </p:cNvSpPr>
            <p:nvPr/>
          </p:nvSpPr>
          <p:spPr bwMode="auto">
            <a:xfrm>
              <a:off x="6620792" y="3119439"/>
              <a:ext cx="2568575" cy="608012"/>
            </a:xfrm>
            <a:custGeom>
              <a:avLst/>
              <a:gdLst>
                <a:gd name="T0" fmla="*/ 2442762 w 21600"/>
                <a:gd name="T1" fmla="*/ 304006 h 21600"/>
                <a:gd name="T2" fmla="*/ 1284288 w 21600"/>
                <a:gd name="T3" fmla="*/ 608012 h 21600"/>
                <a:gd name="T4" fmla="*/ 125813 w 21600"/>
                <a:gd name="T5" fmla="*/ 304006 h 21600"/>
                <a:gd name="T6" fmla="*/ 128428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858 w 21600"/>
                <a:gd name="T13" fmla="*/ 2858 h 21600"/>
                <a:gd name="T14" fmla="*/ 18742 w 21600"/>
                <a:gd name="T15" fmla="*/ 1874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15" y="21600"/>
                  </a:lnTo>
                  <a:lnTo>
                    <a:pt x="1948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7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Prospect</a:t>
              </a:r>
            </a:p>
          </p:txBody>
        </p:sp>
        <p:sp>
          <p:nvSpPr>
            <p:cNvPr id="57" name="Line 19"/>
            <p:cNvSpPr>
              <a:spLocks noChangeShapeType="1"/>
            </p:cNvSpPr>
            <p:nvPr/>
          </p:nvSpPr>
          <p:spPr bwMode="auto">
            <a:xfrm>
              <a:off x="6524773" y="4770438"/>
              <a:ext cx="4624388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58" name="Line 20"/>
            <p:cNvSpPr>
              <a:spLocks noChangeShapeType="1"/>
            </p:cNvSpPr>
            <p:nvPr/>
          </p:nvSpPr>
          <p:spPr bwMode="auto">
            <a:xfrm>
              <a:off x="6439048" y="5227638"/>
              <a:ext cx="4624388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59" name="Line 22"/>
            <p:cNvSpPr>
              <a:spLocks noChangeShapeType="1"/>
            </p:cNvSpPr>
            <p:nvPr/>
          </p:nvSpPr>
          <p:spPr bwMode="auto">
            <a:xfrm>
              <a:off x="6412061" y="2151063"/>
              <a:ext cx="4624387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60" name="Rectangle 26"/>
            <p:cNvSpPr>
              <a:spLocks noChangeArrowheads="1"/>
            </p:cNvSpPr>
            <p:nvPr/>
          </p:nvSpPr>
          <p:spPr bwMode="auto">
            <a:xfrm>
              <a:off x="7476454" y="4806951"/>
              <a:ext cx="877888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Client</a:t>
              </a:r>
            </a:p>
          </p:txBody>
        </p:sp>
      </p:grp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4309934" y="1603376"/>
            <a:ext cx="2235483" cy="4635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/>
            <a:r>
              <a:rPr lang="en-US" altLang="zh-TW" sz="1800">
                <a:solidFill>
                  <a:srgbClr val="0000CC"/>
                </a:solidFill>
                <a:ea typeface="標楷體" panose="03000509000000000000" pitchFamily="65" charset="-120"/>
              </a:rPr>
              <a:t>Understand the general state of the area</a:t>
            </a:r>
          </a:p>
          <a:p>
            <a:pPr eaLnBrk="0" hangingPunct="0"/>
            <a:endParaRPr lang="en-US" altLang="zh-TW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>
              <a:spcBef>
                <a:spcPct val="40000"/>
              </a:spcBef>
            </a:pPr>
            <a:r>
              <a:rPr lang="en-US" altLang="zh-TW" sz="1800">
                <a:solidFill>
                  <a:srgbClr val="0000CC"/>
                </a:solidFill>
                <a:ea typeface="標楷體" panose="03000509000000000000" pitchFamily="65" charset="-120"/>
              </a:rPr>
              <a:t>Understand the specific topic </a:t>
            </a:r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r>
              <a:rPr lang="en-US" altLang="zh-TW" sz="1800">
                <a:solidFill>
                  <a:srgbClr val="0000CC"/>
                </a:solidFill>
                <a:ea typeface="標楷體" panose="03000509000000000000" pitchFamily="65" charset="-120"/>
              </a:rPr>
              <a:t>Possible alternatives</a:t>
            </a:r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en-US" altLang="zh-TW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r>
              <a:rPr lang="en-US" altLang="zh-TW" sz="1800">
                <a:solidFill>
                  <a:srgbClr val="0000CC"/>
                </a:solidFill>
                <a:ea typeface="標楷體" panose="03000509000000000000" pitchFamily="65" charset="-120"/>
              </a:rPr>
              <a:t>Decide on a question</a:t>
            </a:r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en-US" altLang="zh-TW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r>
              <a:rPr lang="en-US" altLang="zh-TW" sz="1800">
                <a:solidFill>
                  <a:srgbClr val="0000CC"/>
                </a:solidFill>
                <a:ea typeface="標楷體" panose="03000509000000000000" pitchFamily="65" charset="-120"/>
              </a:rPr>
              <a:t>Conduct research</a:t>
            </a:r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en-US" altLang="zh-TW" sz="1800">
              <a:solidFill>
                <a:srgbClr val="0000CC"/>
              </a:solidFill>
              <a:ea typeface="標楷體" panose="03000509000000000000" pitchFamily="65" charset="-120"/>
            </a:endParaRPr>
          </a:p>
        </p:txBody>
      </p:sp>
      <p:sp>
        <p:nvSpPr>
          <p:cNvPr id="66" name="Text Box 11"/>
          <p:cNvSpPr txBox="1">
            <a:spLocks noChangeArrowheads="1"/>
          </p:cNvSpPr>
          <p:nvPr/>
        </p:nvSpPr>
        <p:spPr bwMode="auto">
          <a:xfrm>
            <a:off x="7119616" y="2745460"/>
            <a:ext cx="248203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Browse through several dozens related papers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Methodology, theory/model</a:t>
            </a:r>
          </a:p>
        </p:txBody>
      </p:sp>
      <p:sp>
        <p:nvSpPr>
          <p:cNvPr id="67" name="Text Box 11"/>
          <p:cNvSpPr txBox="1">
            <a:spLocks noChangeArrowheads="1"/>
          </p:cNvSpPr>
          <p:nvPr/>
        </p:nvSpPr>
        <p:spPr bwMode="auto">
          <a:xfrm>
            <a:off x="7135548" y="3571364"/>
            <a:ext cx="277274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Research gap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Mapping to real phenomena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Major researchers, key papers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Major theories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In depth reading</a:t>
            </a:r>
          </a:p>
        </p:txBody>
      </p:sp>
      <p:sp>
        <p:nvSpPr>
          <p:cNvPr id="68" name="Text Box 11"/>
          <p:cNvSpPr txBox="1">
            <a:spLocks noChangeArrowheads="1"/>
          </p:cNvSpPr>
          <p:nvPr/>
        </p:nvSpPr>
        <p:spPr bwMode="auto">
          <a:xfrm>
            <a:off x="7135548" y="4698762"/>
            <a:ext cx="248203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Key reference paper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Theoretical foundation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Methodology</a:t>
            </a: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7155006" y="5503883"/>
            <a:ext cx="248203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Research design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Collect data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Analysis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077A3B-D6D4-4131-B25B-6C083BEFC337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601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9" grpId="0"/>
      <p:bldP spid="66" grpId="0"/>
      <p:bldP spid="67" grpId="0"/>
      <p:bldP spid="68" grpId="0"/>
      <p:bldP spid="6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Resource Considerations</a:t>
            </a:r>
            <a:endParaRPr lang="zh-TW" altLang="en-US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4236" y="1901825"/>
            <a:ext cx="8734425" cy="4106863"/>
          </a:xfrm>
        </p:spPr>
        <p:txBody>
          <a:bodyPr/>
          <a:lstStyle/>
          <a:p>
            <a:r>
              <a:rPr lang="en-US" altLang="zh-TW" sz="2800"/>
              <a:t>Human </a:t>
            </a:r>
            <a:r>
              <a:rPr lang="en-US" altLang="zh-TW" sz="2800" err="1"/>
              <a:t>ressources</a:t>
            </a:r>
            <a:endParaRPr lang="en-US" altLang="zh-TW" sz="2800"/>
          </a:p>
          <a:p>
            <a:r>
              <a:rPr lang="en-US" altLang="zh-TW" sz="2800"/>
              <a:t>Budget</a:t>
            </a:r>
          </a:p>
          <a:p>
            <a:r>
              <a:rPr lang="en-US" altLang="zh-TW" sz="2800"/>
              <a:t>Time</a:t>
            </a:r>
          </a:p>
          <a:p>
            <a:pPr lvl="1"/>
            <a:r>
              <a:rPr lang="en-US" altLang="zh-TW" sz="2400"/>
              <a:t>Time constraints is a major consideration if you are pursuing a degree, or you rely on it for a promotion</a:t>
            </a:r>
          </a:p>
          <a:p>
            <a:r>
              <a:rPr lang="en-US" altLang="zh-TW" sz="2800"/>
              <a:t>Availability of data or informants</a:t>
            </a:r>
          </a:p>
          <a:p>
            <a:pPr lvl="1"/>
            <a:r>
              <a:rPr lang="en-US" altLang="zh-TW" sz="2400"/>
              <a:t>Can you have access?</a:t>
            </a:r>
          </a:p>
          <a:p>
            <a:pPr lvl="1"/>
            <a:r>
              <a:rPr lang="en-US" altLang="zh-TW" sz="2400"/>
              <a:t>Stage of technology application (IS research)</a:t>
            </a:r>
            <a:endParaRPr lang="zh-TW" altLang="en-US" sz="2400"/>
          </a:p>
          <a:p>
            <a:endParaRPr lang="en-US" altLang="zh-TW" sz="280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22CA00-31CF-4A4C-AC41-ACC975B0F70B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003588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Curiosity Drives Research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769938" y="1978025"/>
            <a:ext cx="8734425" cy="252474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kumimoji="0" lang="en-US" altLang="zh-TW" sz="3600" i="1">
                <a:solidFill>
                  <a:srgbClr val="000000"/>
                </a:solidFill>
              </a:rPr>
              <a:t>“We keep moving forward, opening new</a:t>
            </a:r>
            <a:r>
              <a:rPr kumimoji="0" lang="zh-TW" altLang="en-US" sz="3600" i="1">
                <a:solidFill>
                  <a:srgbClr val="000000"/>
                </a:solidFill>
              </a:rPr>
              <a:t> </a:t>
            </a:r>
            <a:r>
              <a:rPr kumimoji="0" lang="en-US" altLang="zh-TW" sz="3600" i="1">
                <a:solidFill>
                  <a:srgbClr val="000000"/>
                </a:solidFill>
              </a:rPr>
              <a:t>doors, and doing new things, because we’re</a:t>
            </a:r>
            <a:r>
              <a:rPr kumimoji="0" lang="zh-TW" altLang="en-US" sz="3600" i="1">
                <a:solidFill>
                  <a:srgbClr val="000000"/>
                </a:solidFill>
              </a:rPr>
              <a:t> </a:t>
            </a:r>
            <a:r>
              <a:rPr kumimoji="0" lang="en-US" altLang="zh-TW" sz="3600" i="1">
                <a:solidFill>
                  <a:srgbClr val="000000"/>
                </a:solidFill>
              </a:rPr>
              <a:t>curious and curiosity keeps leading us down</a:t>
            </a:r>
            <a:r>
              <a:rPr kumimoji="0" lang="zh-TW" altLang="en-US" sz="3600" i="1">
                <a:solidFill>
                  <a:srgbClr val="000000"/>
                </a:solidFill>
              </a:rPr>
              <a:t> </a:t>
            </a:r>
            <a:r>
              <a:rPr kumimoji="0" lang="en-US" altLang="zh-TW" sz="3600" i="1">
                <a:solidFill>
                  <a:srgbClr val="000000"/>
                </a:solidFill>
              </a:rPr>
              <a:t>new paths.”</a:t>
            </a:r>
            <a:r>
              <a:rPr kumimoji="0" lang="en-US" altLang="zh-TW" sz="3600">
                <a:solidFill>
                  <a:srgbClr val="000000"/>
                </a:solidFill>
              </a:rPr>
              <a:t> </a:t>
            </a:r>
          </a:p>
          <a:p>
            <a:endParaRPr lang="zh-TW" altLang="en-US" sz="3600"/>
          </a:p>
        </p:txBody>
      </p:sp>
      <p:sp>
        <p:nvSpPr>
          <p:cNvPr id="6146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200" err="1"/>
              <a:t>CK</a:t>
            </a:r>
            <a:r>
              <a:rPr lang="en-US" altLang="zh-TW" sz="1200"/>
              <a:t> </a:t>
            </a:r>
            <a:r>
              <a:rPr lang="en-US" altLang="zh-TW" sz="1200" err="1"/>
              <a:t>Farn</a:t>
            </a:r>
            <a:r>
              <a:rPr lang="en-US" altLang="zh-TW" sz="1200"/>
              <a:t>, </a:t>
            </a:r>
            <a:r>
              <a:rPr lang="en-US" altLang="zh-TW" sz="1200" err="1"/>
              <a:t>CYCU</a:t>
            </a:r>
            <a:endParaRPr lang="zh-TW" altLang="en-US" sz="1200"/>
          </a:p>
        </p:txBody>
      </p:sp>
      <p:sp>
        <p:nvSpPr>
          <p:cNvPr id="6147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39FFFB6-98A4-4D91-9FCC-0746E685D3B7}" type="slidenum">
              <a:rPr lang="en-US" altLang="zh-TW" sz="1200" smtClean="0"/>
              <a:pPr/>
              <a:t>2</a:t>
            </a:fld>
            <a:endParaRPr lang="en-US" altLang="zh-TW" sz="120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1230312" y="4430762"/>
            <a:ext cx="864076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04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/>
            <a:r>
              <a:rPr kumimoji="0" lang="en-US" altLang="zh-TW" sz="3400" i="1">
                <a:solidFill>
                  <a:srgbClr val="CC0000"/>
                </a:solidFill>
                <a:latin typeface="Arial" panose="020B0604020202020204" pitchFamily="34" charset="0"/>
              </a:rPr>
              <a:t>Walt Disney</a:t>
            </a:r>
          </a:p>
        </p:txBody>
      </p:sp>
    </p:spTree>
    <p:extLst>
      <p:ext uri="{BB962C8B-B14F-4D97-AF65-F5344CB8AC3E}">
        <p14:creationId xmlns:p14="http://schemas.microsoft.com/office/powerpoint/2010/main" val="2736993531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Assignment</a:t>
            </a:r>
            <a:r>
              <a:rPr lang="zh-TW" altLang="en-US" sz="3600" dirty="0"/>
              <a:t> </a:t>
            </a:r>
            <a:r>
              <a:rPr lang="en-US" altLang="zh-TW" sz="3600" dirty="0"/>
              <a:t>#3: </a:t>
            </a:r>
            <a:br>
              <a:rPr lang="en-US" altLang="zh-TW" sz="3600" dirty="0"/>
            </a:br>
            <a:r>
              <a:rPr lang="en-US" altLang="zh-TW" sz="3600" dirty="0">
                <a:solidFill>
                  <a:schemeClr val="bg1">
                    <a:lumMod val="95000"/>
                  </a:schemeClr>
                </a:solidFill>
              </a:rPr>
              <a:t>pose a Research Question</a:t>
            </a:r>
            <a:endParaRPr lang="zh-TW" altLang="en-US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4662" y="1910482"/>
            <a:ext cx="8275280" cy="4106863"/>
          </a:xfrm>
        </p:spPr>
        <p:txBody>
          <a:bodyPr/>
          <a:lstStyle/>
          <a:p>
            <a:r>
              <a:rPr lang="en-US" altLang="zh-TW" sz="2000" dirty="0"/>
              <a:t>Redo Assignment #2</a:t>
            </a:r>
          </a:p>
          <a:p>
            <a:r>
              <a:rPr lang="en-US" altLang="zh-TW" sz="2000" dirty="0"/>
              <a:t>Prepare a ONE page ppt document</a:t>
            </a:r>
          </a:p>
          <a:p>
            <a:r>
              <a:rPr lang="en-US" altLang="zh-TW" sz="2000" dirty="0"/>
              <a:t>File name: </a:t>
            </a:r>
            <a:r>
              <a:rPr lang="en-US" altLang="zh-TW" sz="2000" dirty="0" err="1" smtClean="0"/>
              <a:t>HW3_SID_Name.ppt</a:t>
            </a:r>
            <a:endParaRPr lang="en-US" altLang="zh-TW" sz="2000" dirty="0"/>
          </a:p>
          <a:p>
            <a:r>
              <a:rPr lang="en-US" altLang="zh-TW" sz="2000" dirty="0"/>
              <a:t>Upload your </a:t>
            </a:r>
            <a:r>
              <a:rPr lang="en-US" altLang="zh-TW" sz="2000" dirty="0">
                <a:solidFill>
                  <a:srgbClr val="C00000"/>
                </a:solidFill>
              </a:rPr>
              <a:t>ppt file</a:t>
            </a:r>
            <a:r>
              <a:rPr lang="en-US" altLang="zh-TW" sz="2000" dirty="0"/>
              <a:t> to </a:t>
            </a:r>
            <a:r>
              <a:rPr lang="en-US" altLang="zh-TW" sz="2000" dirty="0">
                <a:hlinkClick r:id="rId2"/>
              </a:rPr>
              <a:t>https://</a:t>
            </a:r>
            <a:r>
              <a:rPr lang="en-US" altLang="zh-TW" sz="2000" dirty="0" err="1" smtClean="0">
                <a:hlinkClick r:id="rId2"/>
              </a:rPr>
              <a:t>mega.linkin.tw</a:t>
            </a:r>
            <a:r>
              <a:rPr lang="en-US" altLang="zh-TW" sz="2000" dirty="0" smtClean="0">
                <a:hlinkClick r:id="rId2"/>
              </a:rPr>
              <a:t>/</a:t>
            </a:r>
            <a:r>
              <a:rPr lang="en-US" altLang="zh-TW" sz="2000" dirty="0" err="1" smtClean="0">
                <a:hlinkClick r:id="rId2"/>
              </a:rPr>
              <a:t>index.php</a:t>
            </a:r>
            <a:r>
              <a:rPr lang="en-US" altLang="zh-TW" sz="2000" dirty="0" smtClean="0">
                <a:hlinkClick r:id="rId2"/>
              </a:rPr>
              <a:t>/s/</a:t>
            </a:r>
            <a:r>
              <a:rPr lang="en-US" altLang="zh-TW" sz="2000" dirty="0" err="1" smtClean="0">
                <a:hlinkClick r:id="rId2"/>
              </a:rPr>
              <a:t>QdzoWCmcNGeod6t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en-US" altLang="zh-TW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652799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1A368B-45C1-250B-1594-6110057D7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The</a:t>
            </a:r>
            <a:r>
              <a:rPr lang="zh-TW" altLang="en-US"/>
              <a:t> </a:t>
            </a:r>
            <a:r>
              <a:rPr lang="en-US" altLang="zh-TW"/>
              <a:t>beginning</a:t>
            </a:r>
            <a:r>
              <a:rPr lang="zh-TW" altLang="en-US"/>
              <a:t> </a:t>
            </a:r>
            <a:r>
              <a:rPr lang="en-US" altLang="zh-TW"/>
              <a:t>of</a:t>
            </a:r>
            <a:r>
              <a:rPr lang="zh-TW" altLang="en-US"/>
              <a:t> </a:t>
            </a:r>
            <a:r>
              <a:rPr lang="en-US" altLang="zh-TW"/>
              <a:t>modern</a:t>
            </a:r>
            <a:r>
              <a:rPr lang="zh-TW" altLang="en-US"/>
              <a:t> </a:t>
            </a:r>
            <a:r>
              <a:rPr lang="en-US" altLang="zh-TW"/>
              <a:t>science</a:t>
            </a:r>
            <a:br>
              <a:rPr lang="en-US" altLang="zh-TW"/>
            </a:br>
            <a:r>
              <a:rPr lang="zh-TW" altLang="en-US"/>
              <a:t>  </a:t>
            </a:r>
            <a:r>
              <a:rPr lang="en-US" altLang="zh-TW">
                <a:solidFill>
                  <a:schemeClr val="bg1"/>
                </a:solidFill>
              </a:rPr>
              <a:t>--</a:t>
            </a:r>
            <a:r>
              <a:rPr lang="zh-TW" altLang="en-US">
                <a:solidFill>
                  <a:schemeClr val="bg1"/>
                </a:solidFill>
              </a:rPr>
              <a:t> </a:t>
            </a:r>
            <a:r>
              <a:rPr lang="en-US" altLang="zh-TW">
                <a:solidFill>
                  <a:schemeClr val="bg1"/>
                </a:solidFill>
              </a:rPr>
              <a:t>16</a:t>
            </a:r>
            <a:r>
              <a:rPr lang="en-US" altLang="zh-TW" baseline="30000">
                <a:solidFill>
                  <a:schemeClr val="bg1"/>
                </a:solidFill>
              </a:rPr>
              <a:t>th</a:t>
            </a:r>
            <a:r>
              <a:rPr lang="zh-TW" altLang="en-US">
                <a:solidFill>
                  <a:schemeClr val="bg1"/>
                </a:solidFill>
              </a:rPr>
              <a:t> </a:t>
            </a:r>
            <a:r>
              <a:rPr lang="en-US" altLang="zh-TW">
                <a:solidFill>
                  <a:schemeClr val="bg1"/>
                </a:solidFill>
              </a:rPr>
              <a:t>and</a:t>
            </a:r>
            <a:r>
              <a:rPr lang="zh-TW" altLang="en-US">
                <a:solidFill>
                  <a:schemeClr val="bg1"/>
                </a:solidFill>
              </a:rPr>
              <a:t> </a:t>
            </a:r>
            <a:r>
              <a:rPr lang="en-US" altLang="zh-TW">
                <a:solidFill>
                  <a:schemeClr val="bg1"/>
                </a:solidFill>
              </a:rPr>
              <a:t>17</a:t>
            </a:r>
            <a:r>
              <a:rPr lang="en-US" altLang="zh-TW" baseline="30000">
                <a:solidFill>
                  <a:schemeClr val="bg1"/>
                </a:solidFill>
              </a:rPr>
              <a:t>th</a:t>
            </a:r>
            <a:r>
              <a:rPr lang="zh-TW" altLang="en-US">
                <a:solidFill>
                  <a:schemeClr val="bg1"/>
                </a:solidFill>
              </a:rPr>
              <a:t> </a:t>
            </a:r>
            <a:r>
              <a:rPr lang="en-US" altLang="zh-TW">
                <a:solidFill>
                  <a:schemeClr val="bg1"/>
                </a:solidFill>
              </a:rPr>
              <a:t>Century</a:t>
            </a:r>
            <a:endParaRPr lang="x-none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9774A6C-2D88-1B01-ECA4-F2AB7628C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/>
              <a:t>The fathers of modern astronomy, the scientific method and natural science</a:t>
            </a:r>
          </a:p>
          <a:p>
            <a:pPr lvl="1">
              <a:lnSpc>
                <a:spcPct val="90000"/>
              </a:lnSpc>
            </a:pPr>
            <a:r>
              <a:rPr lang="en-US" altLang="zh-TW" sz="2400"/>
              <a:t>Theories</a:t>
            </a:r>
            <a:r>
              <a:rPr lang="zh-TW" altLang="en-US" sz="2400"/>
              <a:t> </a:t>
            </a:r>
            <a:r>
              <a:rPr lang="en-US" altLang="zh-TW" sz="2400"/>
              <a:t>all</a:t>
            </a:r>
            <a:r>
              <a:rPr lang="zh-TW" altLang="en-US" sz="2400"/>
              <a:t> </a:t>
            </a:r>
            <a:r>
              <a:rPr lang="en-US" altLang="zh-TW" sz="2400"/>
              <a:t>based</a:t>
            </a:r>
            <a:r>
              <a:rPr lang="zh-TW" altLang="en-US" sz="2400"/>
              <a:t> </a:t>
            </a:r>
            <a:r>
              <a:rPr lang="en-US" altLang="zh-TW" sz="2400"/>
              <a:t>on</a:t>
            </a:r>
            <a:r>
              <a:rPr lang="zh-TW" altLang="en-US" sz="2400"/>
              <a:t> </a:t>
            </a:r>
            <a:r>
              <a:rPr lang="en-US" altLang="zh-TW" sz="2400"/>
              <a:t>observation</a:t>
            </a:r>
            <a:r>
              <a:rPr lang="zh-TW" altLang="en-US" sz="2400"/>
              <a:t> </a:t>
            </a:r>
            <a:r>
              <a:rPr lang="en-US" altLang="zh-TW" sz="2400"/>
              <a:t>of</a:t>
            </a:r>
            <a:r>
              <a:rPr lang="zh-TW" altLang="en-US" sz="2400"/>
              <a:t> </a:t>
            </a:r>
            <a:r>
              <a:rPr lang="en-US" altLang="zh-TW" sz="2400"/>
              <a:t>the</a:t>
            </a:r>
            <a:r>
              <a:rPr lang="zh-TW" altLang="en-US" sz="2400"/>
              <a:t> </a:t>
            </a:r>
            <a:r>
              <a:rPr lang="en-US" altLang="zh-TW" sz="2400"/>
              <a:t>real</a:t>
            </a:r>
            <a:r>
              <a:rPr lang="zh-TW" altLang="en-US" sz="2400"/>
              <a:t> </a:t>
            </a:r>
            <a:r>
              <a:rPr lang="en-US" altLang="zh-TW" sz="2400"/>
              <a:t>world</a:t>
            </a:r>
          </a:p>
          <a:p>
            <a:pPr>
              <a:lnSpc>
                <a:spcPct val="90000"/>
              </a:lnSpc>
            </a:pPr>
            <a:r>
              <a:rPr lang="en-US" altLang="zh-TW" sz="2800"/>
              <a:t>Nicolaus Copernicus</a:t>
            </a:r>
            <a:r>
              <a:rPr lang="zh-TW" altLang="en-US" sz="2800"/>
              <a:t> 哥白尼 </a:t>
            </a:r>
            <a:endParaRPr lang="en-US" altLang="zh-TW" sz="2800"/>
          </a:p>
          <a:p>
            <a:pPr lvl="1">
              <a:lnSpc>
                <a:spcPct val="90000"/>
              </a:lnSpc>
            </a:pPr>
            <a:r>
              <a:rPr lang="en-US" altLang="zh-TW" sz="2400"/>
              <a:t>Heliocentrism (</a:t>
            </a:r>
            <a:r>
              <a:rPr lang="zh-TW" altLang="en-US" sz="2400"/>
              <a:t>地動說</a:t>
            </a:r>
            <a:r>
              <a:rPr lang="en-US" altLang="zh-TW" sz="2400"/>
              <a:t>) based on planetary observations</a:t>
            </a:r>
          </a:p>
          <a:p>
            <a:pPr>
              <a:lnSpc>
                <a:spcPct val="90000"/>
              </a:lnSpc>
            </a:pPr>
            <a:r>
              <a:rPr lang="en-US" altLang="zh-TW" sz="2800"/>
              <a:t>Galilei Galileo</a:t>
            </a:r>
            <a:r>
              <a:rPr lang="zh-TW" altLang="en-US" sz="2800"/>
              <a:t> 加利略 </a:t>
            </a:r>
            <a:endParaRPr lang="en-US" altLang="zh-TW" sz="2400"/>
          </a:p>
          <a:p>
            <a:pPr>
              <a:lnSpc>
                <a:spcPct val="90000"/>
              </a:lnSpc>
            </a:pPr>
            <a:r>
              <a:rPr lang="en-US" altLang="zh-TW" sz="2800"/>
              <a:t>Johannes Kepler</a:t>
            </a:r>
            <a:r>
              <a:rPr lang="zh-TW" altLang="en-US" sz="2800"/>
              <a:t> 克卜勒 </a:t>
            </a:r>
            <a:endParaRPr lang="en-US" altLang="zh-TW" sz="2800"/>
          </a:p>
          <a:p>
            <a:pPr lvl="1">
              <a:lnSpc>
                <a:spcPct val="90000"/>
              </a:lnSpc>
            </a:pPr>
            <a:r>
              <a:rPr lang="zh-TW" altLang="en-US" sz="2400"/>
              <a:t> </a:t>
            </a:r>
            <a:r>
              <a:rPr lang="en-US" altLang="zh-TW" sz="2400"/>
              <a:t>Laws of planetary motion</a:t>
            </a:r>
          </a:p>
          <a:p>
            <a:pPr>
              <a:lnSpc>
                <a:spcPct val="90000"/>
              </a:lnSpc>
            </a:pPr>
            <a:r>
              <a:rPr lang="en-US" altLang="zh-TW" sz="2800"/>
              <a:t>Sir Isaac Newton</a:t>
            </a:r>
            <a:r>
              <a:rPr lang="zh-TW" altLang="en-US" sz="2800"/>
              <a:t> 牛頓 </a:t>
            </a:r>
            <a:endParaRPr lang="en-US" altLang="zh-TW" sz="2800"/>
          </a:p>
          <a:p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6AB6CD4-1109-4054-B301-0A8F682896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374DD5F-BB7F-8A49-65D8-1B10755AF2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22CA00-31CF-4A4C-AC41-ACC975B0F70B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065157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Research and the real-world</a:t>
            </a:r>
            <a:endParaRPr lang="zh-TW" alt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/>
              <a:t>Current state of research</a:t>
            </a:r>
          </a:p>
          <a:p>
            <a:pPr lvl="1"/>
            <a:r>
              <a:rPr lang="en-US" altLang="zh-TW" sz="2400"/>
              <a:t>… a growing share of our research contributions tend to be incremental, marginal, highly theory- and methods-driven, and often detached from real-world phenomenon </a:t>
            </a:r>
            <a:r>
              <a:rPr lang="en-US" altLang="zh-TW" sz="1600"/>
              <a:t>(</a:t>
            </a:r>
            <a:r>
              <a:rPr lang="sv-SE" altLang="zh-TW" sz="1600" err="1"/>
              <a:t>Doh</a:t>
            </a:r>
            <a:r>
              <a:rPr lang="sv-SE" altLang="zh-TW" sz="1600"/>
              <a:t>, 2015)</a:t>
            </a:r>
            <a:endParaRPr lang="en-US" altLang="zh-TW" sz="1600"/>
          </a:p>
          <a:p>
            <a:r>
              <a:rPr lang="en-US" altLang="zh-TW" sz="2800"/>
              <a:t>Phenomena-based research</a:t>
            </a:r>
            <a:endParaRPr lang="zh-TW" altLang="en-US" sz="2800"/>
          </a:p>
          <a:p>
            <a:pPr lvl="1"/>
            <a:r>
              <a:rPr lang="en-US" altLang="zh-TW" sz="2400"/>
              <a:t>… capture, describe and document, as well as conceptualize, a phenomenon so that appropriate theorizing and the development of research designs can proceed </a:t>
            </a:r>
            <a:r>
              <a:rPr lang="en-US" altLang="zh-TW" sz="1600"/>
              <a:t>(</a:t>
            </a:r>
            <a:r>
              <a:rPr lang="sv-SE" altLang="zh-TW" sz="1600"/>
              <a:t>Von Krogh, Rossi-</a:t>
            </a:r>
            <a:r>
              <a:rPr lang="sv-SE" altLang="zh-TW" sz="1600" err="1"/>
              <a:t>Lamastra</a:t>
            </a:r>
            <a:r>
              <a:rPr lang="sv-SE" altLang="zh-TW" sz="1600"/>
              <a:t>, and </a:t>
            </a:r>
            <a:r>
              <a:rPr lang="sv-SE" altLang="zh-TW" sz="1600" err="1"/>
              <a:t>Haefliger</a:t>
            </a:r>
            <a:r>
              <a:rPr lang="sv-SE" altLang="zh-TW" sz="1600"/>
              <a:t>, 2012)</a:t>
            </a:r>
          </a:p>
          <a:p>
            <a:r>
              <a:rPr lang="en-US" altLang="zh-TW" sz="2800"/>
              <a:t>Good</a:t>
            </a:r>
            <a:r>
              <a:rPr lang="zh-TW" altLang="en-US" sz="2800"/>
              <a:t> </a:t>
            </a:r>
            <a:r>
              <a:rPr lang="en-US" altLang="zh-TW" sz="2800"/>
              <a:t>research</a:t>
            </a:r>
            <a:r>
              <a:rPr lang="zh-TW" altLang="en-US" sz="2800"/>
              <a:t> </a:t>
            </a:r>
            <a:r>
              <a:rPr lang="en-US" altLang="zh-TW" sz="2800"/>
              <a:t>has</a:t>
            </a:r>
            <a:r>
              <a:rPr lang="zh-TW" altLang="en-US" sz="2800"/>
              <a:t> </a:t>
            </a:r>
            <a:r>
              <a:rPr lang="en-US" altLang="zh-TW" sz="2800"/>
              <a:t>to</a:t>
            </a:r>
            <a:r>
              <a:rPr lang="zh-TW" altLang="en-US" sz="2800"/>
              <a:t> </a:t>
            </a:r>
            <a:r>
              <a:rPr lang="en-US" altLang="zh-TW" sz="2800"/>
              <a:t>relate</a:t>
            </a:r>
            <a:r>
              <a:rPr lang="zh-TW" altLang="en-US" sz="2800"/>
              <a:t> </a:t>
            </a:r>
            <a:r>
              <a:rPr lang="en-US" altLang="zh-TW" sz="2800"/>
              <a:t>to</a:t>
            </a:r>
            <a:r>
              <a:rPr lang="zh-TW" altLang="en-US" sz="2800"/>
              <a:t> </a:t>
            </a:r>
            <a:r>
              <a:rPr lang="en-US" altLang="zh-TW" sz="2800"/>
              <a:t>the</a:t>
            </a:r>
            <a:r>
              <a:rPr lang="zh-TW" altLang="en-US" sz="2800"/>
              <a:t> </a:t>
            </a:r>
            <a:r>
              <a:rPr lang="en-US" altLang="zh-TW" sz="2800"/>
              <a:t>real</a:t>
            </a:r>
            <a:r>
              <a:rPr lang="zh-TW" altLang="en-US" sz="2800"/>
              <a:t> </a:t>
            </a:r>
            <a:r>
              <a:rPr lang="en-US" altLang="zh-TW" sz="2800"/>
              <a:t>world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err="1"/>
              <a:t>CK</a:t>
            </a:r>
            <a:r>
              <a:rPr lang="en-US" altLang="zh-TW"/>
              <a:t> </a:t>
            </a:r>
            <a:r>
              <a:rPr lang="en-US" altLang="zh-TW" err="1"/>
              <a:t>Farn</a:t>
            </a:r>
            <a:r>
              <a:rPr lang="en-US" altLang="zh-TW"/>
              <a:t>, </a:t>
            </a:r>
            <a:r>
              <a:rPr lang="en-US" altLang="zh-TW" err="1"/>
              <a:t>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9FC8E1-873B-2E8F-F16F-FA2E26D24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Some</a:t>
            </a:r>
            <a:r>
              <a:rPr lang="zh-TW" altLang="en-US" sz="3600"/>
              <a:t> </a:t>
            </a:r>
            <a:r>
              <a:rPr lang="en-US" altLang="zh-TW" sz="3600"/>
              <a:t>example</a:t>
            </a:r>
            <a:r>
              <a:rPr lang="zh-TW" altLang="en-US" sz="3600"/>
              <a:t> </a:t>
            </a:r>
            <a:r>
              <a:rPr lang="en-US" altLang="zh-TW" sz="3600"/>
              <a:t>of</a:t>
            </a:r>
            <a:r>
              <a:rPr lang="zh-TW" altLang="en-US" sz="3600"/>
              <a:t> </a:t>
            </a:r>
            <a:r>
              <a:rPr lang="en-US" altLang="zh-TW" sz="3600"/>
              <a:t>“unreal”</a:t>
            </a:r>
            <a:r>
              <a:rPr lang="zh-TW" altLang="en-US" sz="3600"/>
              <a:t> </a:t>
            </a:r>
            <a:r>
              <a:rPr lang="en-US" altLang="zh-TW" sz="3600"/>
              <a:t>research</a:t>
            </a:r>
            <a:r>
              <a:rPr lang="zh-TW" altLang="en-US" sz="3600"/>
              <a:t> </a:t>
            </a:r>
            <a:r>
              <a:rPr lang="en-US" altLang="zh-TW" sz="3600"/>
              <a:t>1</a:t>
            </a:r>
            <a:endParaRPr lang="x-none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F8A316-5792-A43F-DCEA-7862DB8C7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20</a:t>
            </a:r>
            <a:r>
              <a:rPr lang="zh-TW" altLang="en-US" dirty="0"/>
              <a:t> </a:t>
            </a:r>
            <a:r>
              <a:rPr lang="en-US" altLang="zh-TW" dirty="0"/>
              <a:t>years</a:t>
            </a:r>
            <a:r>
              <a:rPr lang="zh-TW" altLang="en-US" dirty="0"/>
              <a:t> </a:t>
            </a:r>
            <a:r>
              <a:rPr lang="en-US" altLang="zh-TW" dirty="0"/>
              <a:t>ago,</a:t>
            </a:r>
            <a:r>
              <a:rPr lang="zh-TW" altLang="en-US" dirty="0"/>
              <a:t> </a:t>
            </a:r>
            <a:r>
              <a:rPr lang="en-US" altLang="zh-TW" dirty="0"/>
              <a:t>I</a:t>
            </a:r>
            <a:r>
              <a:rPr lang="zh-TW" altLang="en-US" dirty="0"/>
              <a:t> </a:t>
            </a:r>
            <a:r>
              <a:rPr lang="en-US" altLang="zh-TW" dirty="0"/>
              <a:t>was</a:t>
            </a:r>
            <a:r>
              <a:rPr lang="zh-TW" altLang="en-US" dirty="0"/>
              <a:t> </a:t>
            </a:r>
            <a:r>
              <a:rPr lang="en-US" altLang="zh-TW" dirty="0"/>
              <a:t>consulted</a:t>
            </a:r>
            <a:r>
              <a:rPr lang="zh-TW" altLang="en-US" dirty="0"/>
              <a:t> </a:t>
            </a:r>
            <a:r>
              <a:rPr lang="en-US" altLang="zh-TW" dirty="0"/>
              <a:t>by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PhD</a:t>
            </a:r>
            <a:r>
              <a:rPr lang="zh-TW" altLang="en-US" dirty="0"/>
              <a:t> </a:t>
            </a:r>
            <a:r>
              <a:rPr lang="en-US" altLang="zh-TW" dirty="0"/>
              <a:t>student</a:t>
            </a:r>
            <a:r>
              <a:rPr lang="zh-TW" altLang="en-US" dirty="0"/>
              <a:t> </a:t>
            </a:r>
            <a:r>
              <a:rPr lang="en-US" altLang="zh-TW" dirty="0"/>
              <a:t>regarding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research</a:t>
            </a:r>
          </a:p>
          <a:p>
            <a:pPr lvl="1"/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survey</a:t>
            </a:r>
            <a:r>
              <a:rPr lang="zh-TW" altLang="en-US" dirty="0"/>
              <a:t> </a:t>
            </a:r>
            <a:r>
              <a:rPr lang="en-US" altLang="zh-TW" dirty="0"/>
              <a:t>research</a:t>
            </a:r>
            <a:r>
              <a:rPr lang="zh-TW" altLang="en-US" dirty="0"/>
              <a:t> </a:t>
            </a:r>
            <a:r>
              <a:rPr lang="en-US" altLang="zh-TW" dirty="0"/>
              <a:t>on</a:t>
            </a:r>
            <a:r>
              <a:rPr lang="zh-TW" altLang="en-US" dirty="0"/>
              <a:t> </a:t>
            </a:r>
            <a:r>
              <a:rPr lang="en-US" altLang="zh-TW" dirty="0"/>
              <a:t>WAP</a:t>
            </a:r>
            <a:r>
              <a:rPr lang="zh-TW" altLang="en-US" dirty="0"/>
              <a:t> </a:t>
            </a:r>
            <a:r>
              <a:rPr lang="en-US" altLang="zh-TW" dirty="0"/>
              <a:t>(Wireless Application Protocol)</a:t>
            </a:r>
            <a:r>
              <a:rPr lang="zh-TW" altLang="en-US" dirty="0"/>
              <a:t> </a:t>
            </a:r>
            <a:r>
              <a:rPr lang="en-US" altLang="zh-TW" dirty="0"/>
              <a:t>targeted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cell</a:t>
            </a:r>
            <a:r>
              <a:rPr lang="zh-TW" altLang="en-US" dirty="0"/>
              <a:t> </a:t>
            </a:r>
            <a:r>
              <a:rPr lang="en-US" altLang="zh-TW" dirty="0"/>
              <a:t>phone</a:t>
            </a:r>
            <a:r>
              <a:rPr lang="zh-TW" altLang="en-US" dirty="0"/>
              <a:t> </a:t>
            </a:r>
            <a:r>
              <a:rPr lang="en-US" altLang="zh-TW" dirty="0"/>
              <a:t>users</a:t>
            </a:r>
          </a:p>
          <a:p>
            <a:pPr lvl="1"/>
            <a:r>
              <a:rPr lang="en-US" altLang="zh-TW" dirty="0"/>
              <a:t>Model</a:t>
            </a:r>
            <a:r>
              <a:rPr lang="zh-TW" altLang="en-US" dirty="0"/>
              <a:t> </a:t>
            </a:r>
            <a:r>
              <a:rPr lang="en-US" altLang="zh-TW" dirty="0"/>
              <a:t>based</a:t>
            </a:r>
            <a:r>
              <a:rPr lang="zh-TW" altLang="en-US" dirty="0"/>
              <a:t> </a:t>
            </a:r>
            <a:r>
              <a:rPr lang="en-US" altLang="zh-TW" dirty="0"/>
              <a:t>on</a:t>
            </a:r>
            <a:r>
              <a:rPr lang="zh-TW" altLang="en-US" dirty="0"/>
              <a:t> </a:t>
            </a:r>
            <a:r>
              <a:rPr lang="en-US" altLang="zh-TW" dirty="0"/>
              <a:t>TAM</a:t>
            </a:r>
          </a:p>
          <a:p>
            <a:pPr lvl="1"/>
            <a:r>
              <a:rPr lang="en-US" altLang="zh-TW" dirty="0"/>
              <a:t>R</a:t>
            </a:r>
            <a:r>
              <a:rPr lang="en-US" altLang="zh-TW" baseline="30000" dirty="0"/>
              <a:t>2</a:t>
            </a:r>
            <a:r>
              <a:rPr lang="zh-TW" altLang="en-US" dirty="0"/>
              <a:t> </a:t>
            </a:r>
            <a:r>
              <a:rPr lang="en-US" altLang="zh-TW" dirty="0"/>
              <a:t>less</a:t>
            </a:r>
            <a:r>
              <a:rPr lang="zh-TW" altLang="en-US" dirty="0"/>
              <a:t> </a:t>
            </a:r>
            <a:r>
              <a:rPr lang="en-US" altLang="zh-TW" dirty="0"/>
              <a:t>than</a:t>
            </a:r>
            <a:r>
              <a:rPr lang="zh-TW" altLang="en-US" dirty="0"/>
              <a:t> </a:t>
            </a:r>
            <a:r>
              <a:rPr lang="en-US" altLang="zh-TW" dirty="0"/>
              <a:t>3%</a:t>
            </a:r>
            <a:r>
              <a:rPr lang="zh-TW" altLang="en-US" dirty="0"/>
              <a:t> </a:t>
            </a:r>
            <a:r>
              <a:rPr lang="en-US" altLang="zh-TW" dirty="0"/>
              <a:t>(explained</a:t>
            </a:r>
            <a:r>
              <a:rPr lang="zh-TW" altLang="en-US" dirty="0"/>
              <a:t> </a:t>
            </a:r>
            <a:r>
              <a:rPr lang="en-US" altLang="zh-TW" dirty="0"/>
              <a:t>less</a:t>
            </a:r>
            <a:r>
              <a:rPr lang="zh-TW" altLang="en-US" dirty="0"/>
              <a:t> </a:t>
            </a:r>
            <a:r>
              <a:rPr lang="en-US" altLang="zh-TW" dirty="0"/>
              <a:t>than</a:t>
            </a:r>
            <a:r>
              <a:rPr lang="zh-TW" altLang="en-US" dirty="0"/>
              <a:t> </a:t>
            </a:r>
            <a:r>
              <a:rPr lang="en-US" altLang="zh-TW" dirty="0"/>
              <a:t>3%</a:t>
            </a:r>
            <a:r>
              <a:rPr lang="zh-TW" altLang="en-US" dirty="0"/>
              <a:t> </a:t>
            </a:r>
            <a:r>
              <a:rPr lang="en-US" altLang="zh-TW" dirty="0"/>
              <a:t>variance)</a:t>
            </a:r>
          </a:p>
          <a:p>
            <a:r>
              <a:rPr lang="en-US" altLang="zh-TW" dirty="0"/>
              <a:t>How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improve?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06EF180-F099-94D8-2854-1DBD93FC4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dirty="0"/>
              <a:t>CK </a:t>
            </a:r>
            <a:r>
              <a:rPr lang="en-US" altLang="zh-TW" dirty="0" err="1"/>
              <a:t>Farn</a:t>
            </a:r>
            <a:r>
              <a:rPr lang="en-US" altLang="zh-TW" dirty="0"/>
              <a:t>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C1B513D-E553-86AC-799A-F2E3F1FBF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9755491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236870-C98F-2BFE-1685-E54DDEAD1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TAM:</a:t>
            </a:r>
            <a:r>
              <a:rPr lang="zh-TW" altLang="en-US" sz="3600" dirty="0"/>
              <a:t> </a:t>
            </a:r>
            <a:r>
              <a:rPr lang="en-US" altLang="zh-TW" sz="3600" dirty="0"/>
              <a:t>Technology</a:t>
            </a:r>
            <a:r>
              <a:rPr lang="zh-TW" altLang="en-US" sz="3600" dirty="0"/>
              <a:t> </a:t>
            </a:r>
            <a:r>
              <a:rPr lang="en-US" altLang="zh-TW" sz="3600" dirty="0"/>
              <a:t>Acceptance</a:t>
            </a:r>
            <a:r>
              <a:rPr lang="zh-TW" altLang="en-US" sz="3600" dirty="0"/>
              <a:t> </a:t>
            </a:r>
            <a:r>
              <a:rPr lang="en-US" altLang="zh-TW" sz="3600" dirty="0"/>
              <a:t>Model</a:t>
            </a:r>
            <a:endParaRPr lang="x-none" sz="3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844D2B4-70F7-4687-2187-7F7EC9A3E6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B354DF2-D364-7C05-FE0A-7CA1BDE1B1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6</a:t>
            </a:fld>
            <a:endParaRPr lang="en-US" altLang="zh-TW"/>
          </a:p>
        </p:txBody>
      </p:sp>
      <p:pic>
        <p:nvPicPr>
          <p:cNvPr id="1028" name="Picture 4" descr="Technology Acceptance Model (Davis, 1989) PDF Download Link Free">
            <a:extLst>
              <a:ext uri="{FF2B5EF4-FFF2-40B4-BE49-F238E27FC236}">
                <a16:creationId xmlns="" xmlns:a16="http://schemas.microsoft.com/office/drawing/2014/main" id="{16041C79-53AC-5A94-BD26-BFFB8B4F0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679"/>
            <a:ext cx="10274300" cy="630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48184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64EF26-D5F9-15AD-63D0-5BA5407DE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B37E97-5B89-5185-2CD1-A58431710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What</a:t>
            </a:r>
            <a:r>
              <a:rPr lang="zh-TW" altLang="en-US" dirty="0"/>
              <a:t> </a:t>
            </a:r>
            <a:r>
              <a:rPr lang="en-US" altLang="zh-TW" dirty="0"/>
              <a:t>car</a:t>
            </a:r>
            <a:r>
              <a:rPr lang="zh-TW" altLang="en-US" dirty="0"/>
              <a:t> </a:t>
            </a:r>
            <a:r>
              <a:rPr lang="en-US" altLang="zh-TW" dirty="0"/>
              <a:t>will</a:t>
            </a:r>
            <a:r>
              <a:rPr lang="zh-TW" altLang="en-US" dirty="0"/>
              <a:t> </a:t>
            </a:r>
            <a:r>
              <a:rPr lang="en-US" altLang="zh-TW" dirty="0"/>
              <a:t>I</a:t>
            </a:r>
            <a:r>
              <a:rPr lang="zh-TW" altLang="en-US" dirty="0"/>
              <a:t> </a:t>
            </a:r>
            <a:r>
              <a:rPr lang="en-US" altLang="zh-TW" dirty="0"/>
              <a:t>buy,</a:t>
            </a:r>
            <a:r>
              <a:rPr lang="zh-TW" altLang="en-US" dirty="0"/>
              <a:t> </a:t>
            </a:r>
            <a:r>
              <a:rPr lang="en-US" altLang="zh-TW" dirty="0"/>
              <a:t>based</a:t>
            </a:r>
            <a:r>
              <a:rPr lang="zh-TW" altLang="en-US" dirty="0"/>
              <a:t> </a:t>
            </a:r>
            <a:r>
              <a:rPr lang="en-US" altLang="zh-TW" dirty="0"/>
              <a:t>on</a:t>
            </a:r>
            <a:r>
              <a:rPr lang="zh-TW" altLang="en-US" dirty="0"/>
              <a:t> </a:t>
            </a:r>
            <a:r>
              <a:rPr lang="en-US" altLang="zh-TW" dirty="0"/>
              <a:t>TAM?</a:t>
            </a:r>
            <a:endParaRPr lang="x-none" dirty="0"/>
          </a:p>
        </p:txBody>
      </p:sp>
      <p:pic>
        <p:nvPicPr>
          <p:cNvPr id="56323" name="Picture 3">
            <a:extLst>
              <a:ext uri="{FF2B5EF4-FFF2-40B4-BE49-F238E27FC236}">
                <a16:creationId xmlns="" xmlns:a16="http://schemas.microsoft.com/office/drawing/2014/main" id="{83323331-0B99-06E8-08CD-0FE815FE3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6" y="0"/>
            <a:ext cx="8975725" cy="684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="" xmlns:a16="http://schemas.microsoft.com/office/drawing/2014/main" id="{30954105-C146-4EBE-2020-1FF6EF443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428" y="109336"/>
            <a:ext cx="3539907" cy="64174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715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7145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2860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3593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604020202020204" pitchFamily="34" charset="0"/>
              </a:rPr>
              <a:t>Ferrari Enzo!!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1BD4825-BE5C-3BF2-BFA7-AE15276183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B00EF53-A541-5DB6-3158-998B533A2F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579B62-3E8A-720B-897C-2BD59CDB6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Problem</a:t>
            </a:r>
            <a:r>
              <a:rPr lang="zh-TW" altLang="en-US" dirty="0"/>
              <a:t> </a:t>
            </a:r>
            <a:r>
              <a:rPr lang="en-US" altLang="zh-TW" dirty="0"/>
              <a:t>with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research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759276-812E-D87B-3EFC-66DF9FA29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Choice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theoretical</a:t>
            </a:r>
            <a:r>
              <a:rPr lang="zh-TW" altLang="en-US" dirty="0"/>
              <a:t> </a:t>
            </a:r>
            <a:r>
              <a:rPr lang="en-US" altLang="zh-TW" dirty="0"/>
              <a:t>model</a:t>
            </a:r>
            <a:r>
              <a:rPr lang="zh-TW" altLang="en-US" dirty="0"/>
              <a:t> </a:t>
            </a:r>
            <a:r>
              <a:rPr lang="en-US" altLang="zh-TW" dirty="0"/>
              <a:t>without:</a:t>
            </a:r>
          </a:p>
          <a:p>
            <a:pPr lvl="1"/>
            <a:r>
              <a:rPr lang="en-US" altLang="zh-TW" dirty="0"/>
              <a:t>Basic</a:t>
            </a:r>
            <a:r>
              <a:rPr lang="zh-TW" altLang="en-US" dirty="0"/>
              <a:t> </a:t>
            </a:r>
            <a:r>
              <a:rPr lang="en-US" altLang="zh-TW" dirty="0"/>
              <a:t>understanding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model</a:t>
            </a:r>
          </a:p>
          <a:p>
            <a:pPr lvl="1"/>
            <a:r>
              <a:rPr lang="en-US" altLang="zh-TW" dirty="0"/>
              <a:t>Common</a:t>
            </a:r>
            <a:r>
              <a:rPr lang="zh-TW" altLang="en-US" dirty="0"/>
              <a:t> </a:t>
            </a:r>
            <a:r>
              <a:rPr lang="en-US" altLang="zh-TW" dirty="0"/>
              <a:t>sense</a:t>
            </a:r>
            <a:r>
              <a:rPr lang="zh-TW" altLang="en-US" dirty="0"/>
              <a:t> </a:t>
            </a:r>
            <a:r>
              <a:rPr lang="en-US" altLang="zh-TW" dirty="0"/>
              <a:t>on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real</a:t>
            </a:r>
            <a:r>
              <a:rPr lang="zh-TW" altLang="en-US" dirty="0"/>
              <a:t> </a:t>
            </a:r>
            <a:r>
              <a:rPr lang="en-US" altLang="zh-TW" dirty="0"/>
              <a:t>world</a:t>
            </a:r>
            <a:r>
              <a:rPr lang="zh-TW" altLang="en-US" dirty="0"/>
              <a:t> </a:t>
            </a:r>
            <a:r>
              <a:rPr lang="en-US" altLang="zh-TW" dirty="0"/>
              <a:t>situations</a:t>
            </a:r>
          </a:p>
          <a:p>
            <a:r>
              <a:rPr lang="en-US" altLang="zh-TW" dirty="0"/>
              <a:t>If</a:t>
            </a:r>
            <a:r>
              <a:rPr lang="zh-TW" altLang="en-US" dirty="0"/>
              <a:t> </a:t>
            </a:r>
            <a:r>
              <a:rPr lang="en-US" altLang="zh-TW" dirty="0"/>
              <a:t>one</a:t>
            </a:r>
            <a:r>
              <a:rPr lang="zh-TW" altLang="en-US" dirty="0"/>
              <a:t> </a:t>
            </a:r>
            <a:r>
              <a:rPr lang="en-US" altLang="zh-TW" dirty="0"/>
              <a:t>has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pay</a:t>
            </a:r>
            <a:r>
              <a:rPr lang="zh-TW" altLang="en-US" dirty="0"/>
              <a:t> </a:t>
            </a:r>
            <a:r>
              <a:rPr lang="en-US" altLang="zh-TW" dirty="0"/>
              <a:t>for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usage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something,</a:t>
            </a:r>
            <a:r>
              <a:rPr lang="zh-TW" altLang="en-US" dirty="0"/>
              <a:t> </a:t>
            </a:r>
            <a:r>
              <a:rPr lang="en-US" altLang="zh-TW" dirty="0"/>
              <a:t>does</a:t>
            </a:r>
            <a:r>
              <a:rPr lang="zh-TW" altLang="en-US" dirty="0"/>
              <a:t> </a:t>
            </a:r>
            <a:r>
              <a:rPr lang="en-US" altLang="zh-TW" dirty="0"/>
              <a:t>money/budget</a:t>
            </a:r>
            <a:r>
              <a:rPr lang="zh-TW" altLang="en-US" dirty="0"/>
              <a:t> </a:t>
            </a:r>
            <a:r>
              <a:rPr lang="en-US" altLang="zh-TW" dirty="0"/>
              <a:t>matter?</a:t>
            </a:r>
            <a:endParaRPr lang="x-non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C27AE81-9440-A957-8BED-71C5840247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085C6CA-B69C-F0AB-2E66-5B1263CAC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95969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9145F9-3D13-761C-C8A6-FC500E8E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Alternate</a:t>
            </a:r>
            <a:r>
              <a:rPr lang="zh-TW" altLang="en-US" dirty="0"/>
              <a:t> </a:t>
            </a:r>
            <a:r>
              <a:rPr lang="en-US" altLang="zh-TW" dirty="0"/>
              <a:t>theories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EA42856-F5F7-C256-B30B-303240876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TAM</a:t>
            </a:r>
            <a:r>
              <a:rPr lang="zh-TW" altLang="en-US" sz="2800" dirty="0"/>
              <a:t> </a:t>
            </a:r>
            <a:r>
              <a:rPr lang="en-US" altLang="zh-TW" sz="2800" dirty="0"/>
              <a:t>was</a:t>
            </a:r>
            <a:r>
              <a:rPr lang="zh-TW" altLang="en-US" sz="2800" dirty="0"/>
              <a:t> </a:t>
            </a:r>
            <a:r>
              <a:rPr lang="en-US" altLang="zh-TW" sz="2800" dirty="0"/>
              <a:t>derived</a:t>
            </a:r>
            <a:r>
              <a:rPr lang="zh-TW" altLang="en-US" sz="2800" dirty="0"/>
              <a:t> </a:t>
            </a:r>
            <a:r>
              <a:rPr lang="en-US" altLang="zh-TW" sz="2800" dirty="0"/>
              <a:t>from</a:t>
            </a:r>
            <a:r>
              <a:rPr lang="zh-TW" altLang="en-US" sz="2800" dirty="0"/>
              <a:t> </a:t>
            </a:r>
            <a:r>
              <a:rPr lang="en-US" altLang="zh-TW" sz="2800" dirty="0"/>
              <a:t>TRA</a:t>
            </a:r>
            <a:r>
              <a:rPr lang="zh-TW" altLang="en-US" sz="2800" dirty="0"/>
              <a:t> </a:t>
            </a:r>
            <a:r>
              <a:rPr lang="en-US" altLang="zh-TW" sz="2800" dirty="0"/>
              <a:t>(Theory</a:t>
            </a:r>
            <a:r>
              <a:rPr lang="zh-TW" altLang="en-US" sz="2800" dirty="0"/>
              <a:t> </a:t>
            </a:r>
            <a:r>
              <a:rPr lang="en-US" altLang="zh-TW" sz="2800" dirty="0"/>
              <a:t>of</a:t>
            </a:r>
            <a:r>
              <a:rPr lang="zh-TW" altLang="en-US" sz="2800" dirty="0"/>
              <a:t> </a:t>
            </a:r>
            <a:r>
              <a:rPr lang="en-US" altLang="zh-TW" sz="2800" dirty="0"/>
              <a:t>reasoned</a:t>
            </a:r>
            <a:r>
              <a:rPr lang="zh-TW" altLang="en-US" sz="2800" dirty="0"/>
              <a:t> </a:t>
            </a:r>
            <a:r>
              <a:rPr lang="en-US" altLang="zh-TW" sz="2800" dirty="0"/>
              <a:t>action)</a:t>
            </a:r>
          </a:p>
          <a:p>
            <a:r>
              <a:rPr lang="en-US" altLang="zh-TW" sz="2800" dirty="0"/>
              <a:t>The</a:t>
            </a:r>
            <a:r>
              <a:rPr lang="zh-TW" altLang="en-US" sz="2800" dirty="0"/>
              <a:t> </a:t>
            </a:r>
            <a:r>
              <a:rPr lang="en-US" altLang="zh-TW" sz="2800" dirty="0"/>
              <a:t>author</a:t>
            </a:r>
            <a:r>
              <a:rPr lang="zh-TW" altLang="en-US" sz="2800" dirty="0"/>
              <a:t> </a:t>
            </a:r>
            <a:r>
              <a:rPr lang="en-US" altLang="zh-TW" sz="2800" dirty="0"/>
              <a:t>of</a:t>
            </a:r>
            <a:r>
              <a:rPr lang="zh-TW" altLang="en-US" sz="2800" dirty="0"/>
              <a:t> </a:t>
            </a:r>
            <a:r>
              <a:rPr lang="en-US" altLang="zh-TW" sz="2800" dirty="0"/>
              <a:t>TRA</a:t>
            </a:r>
            <a:r>
              <a:rPr lang="zh-TW" altLang="en-US" sz="2800" dirty="0"/>
              <a:t> </a:t>
            </a:r>
            <a:r>
              <a:rPr lang="en-US" altLang="zh-TW" sz="2800" dirty="0"/>
              <a:t>latter</a:t>
            </a:r>
            <a:r>
              <a:rPr lang="zh-TW" altLang="en-US" sz="2800" dirty="0"/>
              <a:t> </a:t>
            </a:r>
            <a:r>
              <a:rPr lang="en-US" altLang="zh-TW" sz="2800" dirty="0"/>
              <a:t>proposed</a:t>
            </a:r>
            <a:r>
              <a:rPr lang="zh-TW" altLang="en-US" sz="2800" dirty="0"/>
              <a:t> </a:t>
            </a:r>
            <a:r>
              <a:rPr lang="en-US" altLang="zh-TW" sz="2800" dirty="0"/>
              <a:t>TPB</a:t>
            </a:r>
            <a:r>
              <a:rPr lang="zh-TW" altLang="en-US" sz="2800" dirty="0"/>
              <a:t> </a:t>
            </a:r>
            <a:r>
              <a:rPr lang="en-US" altLang="zh-TW" sz="2800" dirty="0"/>
              <a:t>(Theory</a:t>
            </a:r>
            <a:r>
              <a:rPr lang="zh-TW" altLang="en-US" sz="2800" dirty="0"/>
              <a:t> </a:t>
            </a:r>
            <a:r>
              <a:rPr lang="en-US" altLang="zh-TW" sz="2800" dirty="0"/>
              <a:t>of</a:t>
            </a:r>
            <a:r>
              <a:rPr lang="zh-TW" altLang="en-US" sz="2800" dirty="0"/>
              <a:t> </a:t>
            </a:r>
            <a:r>
              <a:rPr lang="en-US" altLang="zh-TW" sz="2800" dirty="0"/>
              <a:t>Planned</a:t>
            </a:r>
            <a:r>
              <a:rPr lang="zh-TW" altLang="en-US" sz="2800" dirty="0"/>
              <a:t> </a:t>
            </a:r>
            <a:r>
              <a:rPr lang="en-US" altLang="zh-TW" sz="2800" dirty="0"/>
              <a:t>Behavior)</a:t>
            </a:r>
            <a:endParaRPr lang="x-non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8077988-F0ED-CE34-0D82-19FA7093BE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1CE9DEC-2AF3-3F80-C1DA-2D6FEF9A82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9</a:t>
            </a:fld>
            <a:endParaRPr lang="en-US" altLang="zh-TW"/>
          </a:p>
        </p:txBody>
      </p:sp>
      <p:pic>
        <p:nvPicPr>
          <p:cNvPr id="2050" name="Picture 2" descr="Theory of Planned Behavior – Persuasion Theory in Action: An Open  Educational Resource">
            <a:extLst>
              <a:ext uri="{FF2B5EF4-FFF2-40B4-BE49-F238E27FC236}">
                <a16:creationId xmlns="" xmlns:a16="http://schemas.microsoft.com/office/drawing/2014/main" id="{61B6499B-5427-FA20-1E5D-66964AE0F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727" y="3145424"/>
            <a:ext cx="6309573" cy="295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3374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2065</TotalTime>
  <Words>824</Words>
  <Application>Microsoft Office PowerPoint</Application>
  <PresentationFormat>自訂</PresentationFormat>
  <Paragraphs>200</Paragraphs>
  <Slides>20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20</vt:i4>
      </vt:variant>
    </vt:vector>
  </HeadingPairs>
  <TitlesOfParts>
    <vt:vector size="35" baseType="lpstr">
      <vt:lpstr>GE Black-Medium+N</vt:lpstr>
      <vt:lpstr>GE Ming+N</vt:lpstr>
      <vt:lpstr>SimHei</vt:lpstr>
      <vt:lpstr>Taipei</vt:lpstr>
      <vt:lpstr>新細明體</vt:lpstr>
      <vt:lpstr>標楷體</vt:lpstr>
      <vt:lpstr>Arial</vt:lpstr>
      <vt:lpstr>Arial Black</vt:lpstr>
      <vt:lpstr>Arial Narrow</vt:lpstr>
      <vt:lpstr>Times New Roman</vt:lpstr>
      <vt:lpstr>Webdings</vt:lpstr>
      <vt:lpstr>Wingdings</vt:lpstr>
      <vt:lpstr>0ckf</vt:lpstr>
      <vt:lpstr>1_0ckf</vt:lpstr>
      <vt:lpstr>2_0ckf</vt:lpstr>
      <vt:lpstr>Phenomena-based Research</vt:lpstr>
      <vt:lpstr>Curiosity Drives Research</vt:lpstr>
      <vt:lpstr>The beginning of modern science   -- 16th and 17th Century</vt:lpstr>
      <vt:lpstr>Research and the real-world</vt:lpstr>
      <vt:lpstr>Some example of “unreal” research 1</vt:lpstr>
      <vt:lpstr>TAM: Technology Acceptance Model</vt:lpstr>
      <vt:lpstr>PowerPoint 簡報</vt:lpstr>
      <vt:lpstr>Problem with the research</vt:lpstr>
      <vt:lpstr>Alternate theories</vt:lpstr>
      <vt:lpstr>Problem with the research 2</vt:lpstr>
      <vt:lpstr>Broken Research cycle</vt:lpstr>
      <vt:lpstr>Human Nature: Inertia </vt:lpstr>
      <vt:lpstr>Research Question</vt:lpstr>
      <vt:lpstr>Business decision related questions</vt:lpstr>
      <vt:lpstr>Academic research questions</vt:lpstr>
      <vt:lpstr>Funnel management</vt:lpstr>
      <vt:lpstr>Sales Funnel</vt:lpstr>
      <vt:lpstr>Research funnel</vt:lpstr>
      <vt:lpstr>Resource Considerations</vt:lpstr>
      <vt:lpstr>Assignment #3:  pose a Research Question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 訊 管 理 研 究 </dc:title>
  <dc:creator>CKFarn</dc:creator>
  <cp:lastModifiedBy>CKFarn</cp:lastModifiedBy>
  <cp:revision>66</cp:revision>
  <dcterms:modified xsi:type="dcterms:W3CDTF">2023-09-28T03:27:16Z</dcterms:modified>
</cp:coreProperties>
</file>