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handoutMasterIdLst>
    <p:handoutMasterId r:id="rId38"/>
  </p:handoutMasterIdLst>
  <p:sldIdLst>
    <p:sldId id="323" r:id="rId2"/>
    <p:sldId id="391" r:id="rId3"/>
    <p:sldId id="393" r:id="rId4"/>
    <p:sldId id="392" r:id="rId5"/>
    <p:sldId id="324" r:id="rId6"/>
    <p:sldId id="327" r:id="rId7"/>
    <p:sldId id="328" r:id="rId8"/>
    <p:sldId id="329" r:id="rId9"/>
    <p:sldId id="331" r:id="rId10"/>
    <p:sldId id="332" r:id="rId11"/>
    <p:sldId id="388" r:id="rId12"/>
    <p:sldId id="333" r:id="rId13"/>
    <p:sldId id="334" r:id="rId14"/>
    <p:sldId id="335" r:id="rId15"/>
    <p:sldId id="336" r:id="rId16"/>
    <p:sldId id="337" r:id="rId17"/>
    <p:sldId id="338" r:id="rId18"/>
    <p:sldId id="339" r:id="rId19"/>
    <p:sldId id="389" r:id="rId20"/>
    <p:sldId id="390" r:id="rId21"/>
    <p:sldId id="341" r:id="rId22"/>
    <p:sldId id="343" r:id="rId23"/>
    <p:sldId id="345" r:id="rId24"/>
    <p:sldId id="347" r:id="rId25"/>
    <p:sldId id="349" r:id="rId26"/>
    <p:sldId id="350" r:id="rId27"/>
    <p:sldId id="351" r:id="rId28"/>
    <p:sldId id="353" r:id="rId29"/>
    <p:sldId id="358" r:id="rId30"/>
    <p:sldId id="359" r:id="rId31"/>
    <p:sldId id="360" r:id="rId32"/>
    <p:sldId id="361" r:id="rId33"/>
    <p:sldId id="362" r:id="rId34"/>
    <p:sldId id="364" r:id="rId35"/>
    <p:sldId id="386" r:id="rId36"/>
  </p:sldIdLst>
  <p:sldSz cx="10274300" cy="6845300"/>
  <p:notesSz cx="7073900" cy="10325100"/>
  <p:kinsoku lang="zh-TW" invalStChars="!),.:;?]}，、。．；：？！︰…‥﹐﹑﹒﹔﹕﹖﹗｜–︱—︳?︴﹏）︶﹜︸〕︺】︼》︾〉﹀」﹂』﹄﹚﹜﹞’”〞′·" invalEndChars="([{（︵﹛︷〔︹【︻《︽〈︿「﹁『﹃﹙﹛﹝‘“〝‵"/>
  <p:defaultTextStyle>
    <a:defPPr>
      <a:defRPr lang="zh-TW"/>
    </a:defPPr>
    <a:lvl1pPr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0000"/>
    <a:srgbClr val="FFFF66"/>
    <a:srgbClr val="CCFFCC"/>
    <a:srgbClr val="FFFFCC"/>
    <a:srgbClr val="CCFF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88" autoAdjust="0"/>
  </p:normalViewPr>
  <p:slideViewPr>
    <p:cSldViewPr showGuides="1">
      <p:cViewPr varScale="1">
        <p:scale>
          <a:sx n="121" d="100"/>
          <a:sy n="121" d="100"/>
        </p:scale>
        <p:origin x="888" y="108"/>
      </p:cViewPr>
      <p:guideLst>
        <p:guide orient="horz" pos="2156"/>
        <p:guide pos="3236"/>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4.xml"/><Relationship Id="rId1" Type="http://schemas.openxmlformats.org/officeDocument/2006/relationships/slide" Target="slides/slide22.xml"/><Relationship Id="rId5" Type="http://schemas.openxmlformats.org/officeDocument/2006/relationships/slide" Target="slides/slide34.xml"/><Relationship Id="rId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97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346339088"/>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a:p>
        </p:txBody>
      </p:sp>
    </p:spTree>
    <p:extLst>
      <p:ext uri="{BB962C8B-B14F-4D97-AF65-F5344CB8AC3E}">
        <p14:creationId xmlns:p14="http://schemas.microsoft.com/office/powerpoint/2010/main" val="189639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xfrm>
            <a:off x="631825" y="774700"/>
            <a:ext cx="5810250" cy="3871913"/>
          </a:xfrm>
        </p:spPr>
      </p:sp>
      <p:sp>
        <p:nvSpPr>
          <p:cNvPr id="51302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An exploratory study is finished when the researchers have achieved the objectives listed in this and the next slide.</a:t>
            </a:r>
          </a:p>
        </p:txBody>
      </p:sp>
    </p:spTree>
    <p:extLst>
      <p:ext uri="{BB962C8B-B14F-4D97-AF65-F5344CB8AC3E}">
        <p14:creationId xmlns:p14="http://schemas.microsoft.com/office/powerpoint/2010/main" val="207710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631825" y="774700"/>
            <a:ext cx="5810250" cy="3871913"/>
          </a:xfrm>
        </p:spPr>
      </p:sp>
      <p:sp>
        <p:nvSpPr>
          <p:cNvPr id="5150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a:ea typeface="新細明體" panose="02020500000000000000" pitchFamily="18" charset="-120"/>
            </a:endParaRPr>
          </a:p>
        </p:txBody>
      </p:sp>
    </p:spTree>
    <p:extLst>
      <p:ext uri="{BB962C8B-B14F-4D97-AF65-F5344CB8AC3E}">
        <p14:creationId xmlns:p14="http://schemas.microsoft.com/office/powerpoint/2010/main" val="3678806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xfrm>
            <a:off x="631825" y="774700"/>
            <a:ext cx="5810250" cy="3871913"/>
          </a:xfrm>
        </p:spPr>
      </p:sp>
      <p:sp>
        <p:nvSpPr>
          <p:cNvPr id="51712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While there are several types of exploratory techniques possible these are the three techniques with the widest applications for business researchers. </a:t>
            </a:r>
          </a:p>
          <a:p>
            <a:pPr>
              <a:buFontTx/>
              <a:buChar char="•"/>
            </a:pPr>
            <a:r>
              <a:rPr lang="en-US" altLang="zh-TW" b="1">
                <a:ea typeface="新細明體" panose="02020500000000000000" pitchFamily="18" charset="-120"/>
              </a:rPr>
              <a:t>Secondary data analysis</a:t>
            </a:r>
            <a:r>
              <a:rPr lang="en-US" altLang="zh-TW">
                <a:ea typeface="新細明體" panose="02020500000000000000" pitchFamily="18" charset="-120"/>
              </a:rPr>
              <a:t> is also called a literature search. Within secondary data exploration, researchers should start first with an organization’s own data archives. The second source of secondary data is published documents prepared by authors outside the sponsor organization. </a:t>
            </a:r>
          </a:p>
          <a:p>
            <a:pPr>
              <a:buFontTx/>
              <a:buChar char="•"/>
            </a:pPr>
            <a:r>
              <a:rPr lang="en-US" altLang="zh-TW" b="1">
                <a:ea typeface="新細明體" panose="02020500000000000000" pitchFamily="18" charset="-120"/>
              </a:rPr>
              <a:t>Experience surveys</a:t>
            </a:r>
            <a:r>
              <a:rPr lang="en-US" altLang="zh-TW">
                <a:ea typeface="新細明體" panose="02020500000000000000" pitchFamily="18" charset="-120"/>
              </a:rPr>
              <a:t> are semistructured or unstructured interviews with experts on a topic or a dimension of a topic.</a:t>
            </a:r>
          </a:p>
          <a:p>
            <a:pPr>
              <a:buFontTx/>
              <a:buChar char="•"/>
            </a:pPr>
            <a:r>
              <a:rPr lang="en-US" altLang="zh-TW" b="1">
                <a:ea typeface="新細明體" panose="02020500000000000000" pitchFamily="18" charset="-120"/>
              </a:rPr>
              <a:t>Focus groups</a:t>
            </a:r>
            <a:r>
              <a:rPr lang="en-US" altLang="zh-TW">
                <a:ea typeface="新細明體" panose="02020500000000000000" pitchFamily="18" charset="-120"/>
              </a:rPr>
              <a:t> are discussions on a topic involving a small group of participants led by a trained moderator.</a:t>
            </a:r>
          </a:p>
        </p:txBody>
      </p:sp>
    </p:spTree>
    <p:extLst>
      <p:ext uri="{BB962C8B-B14F-4D97-AF65-F5344CB8AC3E}">
        <p14:creationId xmlns:p14="http://schemas.microsoft.com/office/powerpoint/2010/main" val="71345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xfrm>
            <a:off x="631825" y="774700"/>
            <a:ext cx="5810250" cy="3871913"/>
          </a:xfrm>
        </p:spPr>
      </p:sp>
      <p:sp>
        <p:nvSpPr>
          <p:cNvPr id="5191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This ad for Delve, a marketing research firm, points out the importance of primary data.</a:t>
            </a:r>
          </a:p>
        </p:txBody>
      </p:sp>
    </p:spTree>
    <p:extLst>
      <p:ext uri="{BB962C8B-B14F-4D97-AF65-F5344CB8AC3E}">
        <p14:creationId xmlns:p14="http://schemas.microsoft.com/office/powerpoint/2010/main" val="376637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631825" y="774700"/>
            <a:ext cx="5810250" cy="3871913"/>
          </a:xfrm>
        </p:spPr>
      </p:sp>
      <p:sp>
        <p:nvSpPr>
          <p:cNvPr id="5212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Experience surveys are sometimes called expert interviews or key informant surveys. Even though the term survey is in the name, it is not a closed-ended, structured survey. Rather, experience surveys are interviews designed to extract as much information as possible from the expert’s knowledge. Broad questions guide the discussion. Several questions that could be used in an experience survey are listed in the slide.</a:t>
            </a:r>
          </a:p>
          <a:p>
            <a:r>
              <a:rPr lang="en-US" altLang="zh-TW">
                <a:ea typeface="新細明體" panose="02020500000000000000" pitchFamily="18" charset="-120"/>
              </a:rPr>
              <a:t>Some examples of groups who might be identified for an experience survey include potential car buyers, dealer sales representatives, advertising columnists, and automotive industry analysts. </a:t>
            </a:r>
          </a:p>
        </p:txBody>
      </p:sp>
    </p:spTree>
    <p:extLst>
      <p:ext uri="{BB962C8B-B14F-4D97-AF65-F5344CB8AC3E}">
        <p14:creationId xmlns:p14="http://schemas.microsoft.com/office/powerpoint/2010/main" val="2026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xfrm>
            <a:off x="631825" y="774700"/>
            <a:ext cx="5810250" cy="3871913"/>
          </a:xfrm>
        </p:spPr>
      </p:sp>
      <p:sp>
        <p:nvSpPr>
          <p:cNvPr id="52326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Focus groups are widely used in business research. They are led by a trained moderator and typically include 6-10 participants. Mini-focus groups with just 3 people are increasingly common. The facilitator uses group dynamics principles to focus or guide the group in an exchange of ideas, feelings, and experiences on a specific topic. </a:t>
            </a:r>
          </a:p>
          <a:p>
            <a:r>
              <a:rPr lang="en-US" altLang="zh-TW">
                <a:ea typeface="新細明體" panose="02020500000000000000" pitchFamily="18" charset="-120"/>
              </a:rPr>
              <a:t>Focus groups can take place in a variety of settings, but many take place in a focus group room equipped with one-way window and recording devices.</a:t>
            </a:r>
          </a:p>
        </p:txBody>
      </p:sp>
    </p:spTree>
    <p:extLst>
      <p:ext uri="{BB962C8B-B14F-4D97-AF65-F5344CB8AC3E}">
        <p14:creationId xmlns:p14="http://schemas.microsoft.com/office/powerpoint/2010/main" val="316129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xfrm>
            <a:off x="631825" y="774700"/>
            <a:ext cx="5810250" cy="3871913"/>
          </a:xfrm>
        </p:spPr>
      </p:sp>
      <p:sp>
        <p:nvSpPr>
          <p:cNvPr id="5826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degree to which the research question has been </a:t>
            </a:r>
            <a:r>
              <a:rPr lang="en-US" altLang="zh-TW" b="1">
                <a:ea typeface="新細明體" panose="02020500000000000000" pitchFamily="18" charset="-120"/>
              </a:rPr>
              <a:t>crystallized or structured</a:t>
            </a:r>
            <a:r>
              <a:rPr lang="en-US" altLang="zh-TW">
                <a:ea typeface="新細明體" panose="02020500000000000000" pitchFamily="18" charset="-120"/>
              </a:rPr>
              <a:t> is the first descriptor of research design. There are two options. </a:t>
            </a:r>
          </a:p>
          <a:p>
            <a:pPr>
              <a:buFontTx/>
              <a:buChar char="•"/>
            </a:pPr>
            <a:r>
              <a:rPr lang="en-US" altLang="zh-TW">
                <a:ea typeface="新細明體" panose="02020500000000000000" pitchFamily="18" charset="-120"/>
              </a:rPr>
              <a:t>Exploratory studies are used when the research question is still fluid or undetermined. The goal of exploration is to develop hypotheses or questions for future research. </a:t>
            </a:r>
          </a:p>
          <a:p>
            <a:pPr>
              <a:buFontTx/>
              <a:buChar char="•"/>
            </a:pPr>
            <a:r>
              <a:rPr lang="en-US" altLang="zh-TW">
                <a:ea typeface="新細明體" panose="02020500000000000000" pitchFamily="18" charset="-120"/>
              </a:rPr>
              <a:t>Formal studies are used when the research question is fully developed and there are hypotheses to be examined. </a:t>
            </a:r>
          </a:p>
        </p:txBody>
      </p:sp>
    </p:spTree>
    <p:extLst>
      <p:ext uri="{BB962C8B-B14F-4D97-AF65-F5344CB8AC3E}">
        <p14:creationId xmlns:p14="http://schemas.microsoft.com/office/powerpoint/2010/main" val="2960799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xfrm>
            <a:off x="631825" y="774700"/>
            <a:ext cx="5810250" cy="3871913"/>
          </a:xfrm>
        </p:spPr>
      </p:sp>
      <p:sp>
        <p:nvSpPr>
          <p:cNvPr id="580611" name="Rectangle 3"/>
          <p:cNvSpPr>
            <a:spLocks noGrp="1" noChangeArrowheads="1"/>
          </p:cNvSpPr>
          <p:nvPr>
            <p:ph type="body" idx="1"/>
          </p:nvPr>
        </p:nvSpPr>
        <p:spPr bwMode="auto">
          <a:xfrm>
            <a:off x="942975" y="4903788"/>
            <a:ext cx="51879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a:p>
        </p:txBody>
      </p:sp>
    </p:spTree>
    <p:extLst>
      <p:ext uri="{BB962C8B-B14F-4D97-AF65-F5344CB8AC3E}">
        <p14:creationId xmlns:p14="http://schemas.microsoft.com/office/powerpoint/2010/main" val="2452891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631825" y="774700"/>
            <a:ext cx="5810250" cy="3871913"/>
          </a:xfrm>
        </p:spPr>
      </p:sp>
      <p:sp>
        <p:nvSpPr>
          <p:cNvPr id="52736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en-US" altLang="zh-TW">
              <a:ea typeface="新細明體" panose="02020500000000000000" pitchFamily="18" charset="-120"/>
            </a:endParaRPr>
          </a:p>
          <a:p>
            <a:r>
              <a:rPr lang="en-US" altLang="zh-TW">
                <a:ea typeface="新細明體" panose="02020500000000000000" pitchFamily="18" charset="-120"/>
              </a:rPr>
              <a:t> </a:t>
            </a:r>
          </a:p>
        </p:txBody>
      </p:sp>
      <p:sp>
        <p:nvSpPr>
          <p:cNvPr id="527364" name="Rectangle 4"/>
          <p:cNvSpPr>
            <a:spLocks noChangeArrowheads="1"/>
          </p:cNvSpPr>
          <p:nvPr/>
        </p:nvSpPr>
        <p:spPr bwMode="auto">
          <a:xfrm>
            <a:off x="865188" y="5076825"/>
            <a:ext cx="565785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423" tIns="49711" rIns="99423" bIns="49711"/>
          <a:lstStyle>
            <a:lvl1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1pPr>
            <a:lvl2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2pPr>
            <a:lvl3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3pPr>
            <a:lvl4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4pPr>
            <a:lvl5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5pPr>
            <a:lvl6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6pPr>
            <a:lvl7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7pPr>
            <a:lvl8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8pPr>
            <a:lvl9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9pPr>
          </a:lstStyle>
          <a:p>
            <a:r>
              <a:rPr lang="en-US" altLang="zh-TW">
                <a:ea typeface="新細明體" panose="02020500000000000000" pitchFamily="18" charset="-120"/>
              </a:rPr>
              <a:t>Method of data collection distinguishes between monitoring and communication processes. Monitoring processes are studies in which the researcher inspects the activities of a participant or the nature of some material without eliciting responses from the participant. Examples of monitoring include traffic counts, library searches, and counting cars in a parking lot.</a:t>
            </a:r>
          </a:p>
          <a:p>
            <a:r>
              <a:rPr lang="en-US" altLang="zh-TW">
                <a:ea typeface="新細明體" panose="02020500000000000000" pitchFamily="18" charset="-120"/>
              </a:rPr>
              <a:t>In a communication study, the researcher questions the participants and then collects their responses by personal or impersonal means.The collected data may result from 1) telephone or interview conversations, 2) self-administered or self-reported instruments sent through the mail, dropped-off in convenient locations, or transmitted electronically, 3) instruments presented before and/or after a treatment or stimulus condition in an experiment. </a:t>
            </a:r>
          </a:p>
        </p:txBody>
      </p:sp>
    </p:spTree>
    <p:extLst>
      <p:ext uri="{BB962C8B-B14F-4D97-AF65-F5344CB8AC3E}">
        <p14:creationId xmlns:p14="http://schemas.microsoft.com/office/powerpoint/2010/main" val="327355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631825" y="774700"/>
            <a:ext cx="5810250" cy="3871913"/>
          </a:xfrm>
        </p:spPr>
      </p:sp>
      <p:sp>
        <p:nvSpPr>
          <p:cNvPr id="5314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en-US" altLang="zh-TW">
              <a:ea typeface="新細明體" panose="02020500000000000000" pitchFamily="18" charset="-120"/>
            </a:endParaRPr>
          </a:p>
          <a:p>
            <a:r>
              <a:rPr lang="en-US" altLang="zh-TW">
                <a:ea typeface="新細明體" panose="02020500000000000000" pitchFamily="18" charset="-120"/>
              </a:rPr>
              <a:t> </a:t>
            </a:r>
          </a:p>
        </p:txBody>
      </p:sp>
      <p:sp>
        <p:nvSpPr>
          <p:cNvPr id="531460" name="Rectangle 4"/>
          <p:cNvSpPr>
            <a:spLocks noChangeArrowheads="1"/>
          </p:cNvSpPr>
          <p:nvPr/>
        </p:nvSpPr>
        <p:spPr bwMode="auto">
          <a:xfrm>
            <a:off x="865188" y="5076825"/>
            <a:ext cx="565785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423" tIns="49711" rIns="99423" bIns="49711"/>
          <a:lstStyle>
            <a:lvl1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1pPr>
            <a:lvl2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2pPr>
            <a:lvl3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3pPr>
            <a:lvl4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4pPr>
            <a:lvl5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5pPr>
            <a:lvl6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6pPr>
            <a:lvl7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7pPr>
            <a:lvl8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8pPr>
            <a:lvl9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9pPr>
          </a:lstStyle>
          <a:p>
            <a:r>
              <a:rPr lang="en-US" altLang="zh-TW">
                <a:ea typeface="新細明體" panose="02020500000000000000" pitchFamily="18" charset="-120"/>
              </a:rPr>
              <a:t>Cross-sectional studies are studies conducted only once. They seek to reveal a snapshot at one point in time. Longitudinal studies include repeated measures over an extended period of time. Therefore, longitudinal studies can track changes over time. Despite this advantage, longitudinal studies are expensive and time-intensive. </a:t>
            </a:r>
          </a:p>
        </p:txBody>
      </p:sp>
    </p:spTree>
    <p:extLst>
      <p:ext uri="{BB962C8B-B14F-4D97-AF65-F5344CB8AC3E}">
        <p14:creationId xmlns:p14="http://schemas.microsoft.com/office/powerpoint/2010/main" val="82385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a:xfrm>
            <a:off x="631825" y="774700"/>
            <a:ext cx="5810250" cy="3871913"/>
          </a:xfrm>
        </p:spPr>
      </p:sp>
      <p:sp>
        <p:nvSpPr>
          <p:cNvPr id="4935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a:ea typeface="新細明體" panose="02020500000000000000" pitchFamily="18" charset="-120"/>
            </a:endParaRPr>
          </a:p>
        </p:txBody>
      </p:sp>
    </p:spTree>
    <p:extLst>
      <p:ext uri="{BB962C8B-B14F-4D97-AF65-F5344CB8AC3E}">
        <p14:creationId xmlns:p14="http://schemas.microsoft.com/office/powerpoint/2010/main" val="3712335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xfrm>
            <a:off x="631825" y="774700"/>
            <a:ext cx="5810250" cy="3871913"/>
          </a:xfrm>
        </p:spPr>
      </p:sp>
      <p:sp>
        <p:nvSpPr>
          <p:cNvPr id="53555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a:t>
            </a:r>
            <a:r>
              <a:rPr lang="en-US" altLang="zh-TW" b="1">
                <a:ea typeface="新細明體" panose="02020500000000000000" pitchFamily="18" charset="-120"/>
              </a:rPr>
              <a:t>topical scope</a:t>
            </a:r>
            <a:r>
              <a:rPr lang="en-US" altLang="zh-TW">
                <a:ea typeface="新細明體" panose="02020500000000000000" pitchFamily="18" charset="-120"/>
              </a:rPr>
              <a:t> refers to the breadth (what properties will be measured) and depth (at what level will the properties be measured) of the study in question. </a:t>
            </a:r>
          </a:p>
          <a:p>
            <a:pPr>
              <a:buFontTx/>
              <a:buChar char="•"/>
            </a:pPr>
            <a:r>
              <a:rPr lang="en-US" altLang="zh-TW">
                <a:ea typeface="新細明體" panose="02020500000000000000" pitchFamily="18" charset="-120"/>
              </a:rPr>
              <a:t>A statistical study is designed for breadth rather than depth. It attempts to capture a population’s characteristics by making inferences from a sample’s characteristics and then testing resulting hypotheses. </a:t>
            </a:r>
          </a:p>
          <a:p>
            <a:pPr>
              <a:buFontTx/>
              <a:buChar char="•"/>
            </a:pPr>
            <a:r>
              <a:rPr lang="en-US" altLang="zh-TW">
                <a:ea typeface="新細明體" panose="02020500000000000000" pitchFamily="18" charset="-120"/>
              </a:rPr>
              <a:t>A case study places more emphasis on full contextual analysis of a few events or conditions and their interrelations. Case studies rely on qualitative data and emphasize the use of results for insight into problem-solving, evaluation, and strategy.</a:t>
            </a:r>
          </a:p>
          <a:p>
            <a:pPr lvl="1">
              <a:buFontTx/>
              <a:buChar char="•"/>
            </a:pPr>
            <a:r>
              <a:rPr lang="en-US" altLang="zh-TW">
                <a:ea typeface="新細明體" panose="02020500000000000000" pitchFamily="18" charset="-120"/>
              </a:rPr>
              <a:t>While case studies are not considered “scientific,” they do play an important role in challenging theory, providing new hypotheses, and offering new ideas on constructs. </a:t>
            </a:r>
          </a:p>
        </p:txBody>
      </p:sp>
    </p:spTree>
    <p:extLst>
      <p:ext uri="{BB962C8B-B14F-4D97-AF65-F5344CB8AC3E}">
        <p14:creationId xmlns:p14="http://schemas.microsoft.com/office/powerpoint/2010/main" val="849568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xfrm>
            <a:off x="631825" y="774700"/>
            <a:ext cx="5810250" cy="3871913"/>
          </a:xfrm>
        </p:spPr>
      </p:sp>
      <p:sp>
        <p:nvSpPr>
          <p:cNvPr id="53965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Designs also differ as to whether they occur under actual environmental conditions. Field conditions mean that the research occurs in the actual environmental conditions where the dependent variable occurs. Under laboratory conditions, the studies occur under conditions that do not simulate actual environmental conditions. In a simulation, the study environment seeks to replicate the natural environment in a controlled situation. For instance, a lab set up as a kitchen would serve as a simulation of a consumer’s own kitchen.</a:t>
            </a:r>
          </a:p>
        </p:txBody>
      </p:sp>
    </p:spTree>
    <p:extLst>
      <p:ext uri="{BB962C8B-B14F-4D97-AF65-F5344CB8AC3E}">
        <p14:creationId xmlns:p14="http://schemas.microsoft.com/office/powerpoint/2010/main" val="24243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xfrm>
            <a:off x="631825" y="774700"/>
            <a:ext cx="5810250" cy="3871913"/>
          </a:xfrm>
        </p:spPr>
      </p:sp>
      <p:sp>
        <p:nvSpPr>
          <p:cNvPr id="5447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a:ea typeface="新細明體" panose="02020500000000000000" pitchFamily="18" charset="-120"/>
              </a:rPr>
              <a:t>The purpose of the study asks whether the research is concerned with describing the population’s characteristics or with trying to explain the relationships among variables. Descriptive studies discover the answers to the questions who, what, when, where, or how much. </a:t>
            </a:r>
          </a:p>
        </p:txBody>
      </p:sp>
    </p:spTree>
    <p:extLst>
      <p:ext uri="{BB962C8B-B14F-4D97-AF65-F5344CB8AC3E}">
        <p14:creationId xmlns:p14="http://schemas.microsoft.com/office/powerpoint/2010/main" val="1335742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xfrm>
            <a:off x="631825" y="774700"/>
            <a:ext cx="5810250" cy="3871913"/>
          </a:xfrm>
        </p:spPr>
      </p:sp>
      <p:sp>
        <p:nvSpPr>
          <p:cNvPr id="5468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en-US" altLang="zh-TW">
              <a:ea typeface="新細明體" panose="02020500000000000000" pitchFamily="18" charset="-120"/>
            </a:endParaRPr>
          </a:p>
          <a:p>
            <a:r>
              <a:rPr lang="en-US" altLang="zh-TW">
                <a:ea typeface="新細明體" panose="02020500000000000000" pitchFamily="18" charset="-120"/>
              </a:rPr>
              <a:t> </a:t>
            </a:r>
          </a:p>
        </p:txBody>
      </p:sp>
      <p:sp>
        <p:nvSpPr>
          <p:cNvPr id="546820" name="Rectangle 4"/>
          <p:cNvSpPr>
            <a:spLocks noChangeArrowheads="1"/>
          </p:cNvSpPr>
          <p:nvPr/>
        </p:nvSpPr>
        <p:spPr bwMode="auto">
          <a:xfrm>
            <a:off x="865188" y="5076825"/>
            <a:ext cx="565785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423" tIns="49711" rIns="99423" bIns="49711"/>
          <a:lstStyle>
            <a:lvl1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1pPr>
            <a:lvl2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2pPr>
            <a:lvl3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3pPr>
            <a:lvl4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4pPr>
            <a:lvl5pPr defTabSz="762000" eaLnBrk="0" hangingPunct="0">
              <a:lnSpc>
                <a:spcPct val="90000"/>
              </a:lnSpc>
              <a:spcBef>
                <a:spcPct val="40000"/>
              </a:spcBef>
              <a:defRPr kumimoji="1" sz="1200">
                <a:solidFill>
                  <a:schemeClr val="tx1"/>
                </a:solidFill>
                <a:latin typeface="Arial" panose="020B0604020202020204" pitchFamily="34" charset="0"/>
                <a:ea typeface="Taipei" charset="-120"/>
              </a:defRPr>
            </a:lvl5pPr>
            <a:lvl6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6pPr>
            <a:lvl7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7pPr>
            <a:lvl8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8pPr>
            <a:lvl9pPr defTabSz="7620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9pPr>
          </a:lstStyle>
          <a:p>
            <a:r>
              <a:rPr lang="en-US" altLang="zh-TW">
                <a:ea typeface="新細明體" panose="02020500000000000000" pitchFamily="18" charset="-120"/>
              </a:rPr>
              <a:t>In contrast to exploratory studies, more formalized studies are typically structured with clearly stated hypotheses or investigative questions. Formal studies serve a variety of research objectives such as those listed in the slide. </a:t>
            </a:r>
          </a:p>
          <a:p>
            <a:r>
              <a:rPr lang="en-US" altLang="zh-TW">
                <a:ea typeface="新細明體" panose="02020500000000000000" pitchFamily="18" charset="-120"/>
              </a:rPr>
              <a:t>The third objective, discovery of variable associations, is sometimes labeled a correlational study, which is a subset of descriptive studies. Correlation is the relationship by which two or more variables change together, such that systematic changes in one accompany systematic changes in the other.</a:t>
            </a:r>
          </a:p>
        </p:txBody>
      </p:sp>
    </p:spTree>
    <p:extLst>
      <p:ext uri="{BB962C8B-B14F-4D97-AF65-F5344CB8AC3E}">
        <p14:creationId xmlns:p14="http://schemas.microsoft.com/office/powerpoint/2010/main" val="1703640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xfrm>
            <a:off x="631825" y="774700"/>
            <a:ext cx="5810250" cy="3871913"/>
          </a:xfrm>
        </p:spPr>
      </p:sp>
      <p:sp>
        <p:nvSpPr>
          <p:cNvPr id="55091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a:ea typeface="新細明體" panose="02020500000000000000" pitchFamily="18" charset="-120"/>
              </a:rPr>
              <a:t>Causal studies are differentiated by their ability to control and manipulate variables. </a:t>
            </a:r>
          </a:p>
          <a:p>
            <a:pPr>
              <a:buFontTx/>
              <a:buChar char="•"/>
            </a:pPr>
            <a:r>
              <a:rPr lang="en-US" altLang="zh-TW">
                <a:ea typeface="新細明體" panose="02020500000000000000" pitchFamily="18" charset="-120"/>
              </a:rPr>
              <a:t>Causal studies may be experiments or ex post facto studies. </a:t>
            </a:r>
          </a:p>
          <a:p>
            <a:pPr lvl="1">
              <a:buFontTx/>
              <a:buChar char="•"/>
            </a:pPr>
            <a:r>
              <a:rPr lang="en-US" altLang="zh-TW">
                <a:ea typeface="新細明體" panose="02020500000000000000" pitchFamily="18" charset="-120"/>
              </a:rPr>
              <a:t>Experiments are studies involving the manipulation of one or more variables to determine the effect on another variable. For example, direct marketers can use split tests on mailings to test which mailing resulted in the highest response rate. </a:t>
            </a:r>
          </a:p>
          <a:p>
            <a:pPr lvl="1">
              <a:buFontTx/>
              <a:buChar char="•"/>
            </a:pPr>
            <a:r>
              <a:rPr lang="en-US" altLang="zh-TW">
                <a:ea typeface="新細明體" panose="02020500000000000000" pitchFamily="18" charset="-120"/>
              </a:rPr>
              <a:t>Ex post facto designs are evaluations made after-the-fact based on measured variables. </a:t>
            </a:r>
          </a:p>
        </p:txBody>
      </p:sp>
    </p:spTree>
    <p:extLst>
      <p:ext uri="{BB962C8B-B14F-4D97-AF65-F5344CB8AC3E}">
        <p14:creationId xmlns:p14="http://schemas.microsoft.com/office/powerpoint/2010/main" val="106726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xfrm>
            <a:off x="631825" y="774700"/>
            <a:ext cx="5810250" cy="3871913"/>
          </a:xfrm>
        </p:spPr>
      </p:sp>
      <p:sp>
        <p:nvSpPr>
          <p:cNvPr id="56115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a:ea typeface="新細明體" panose="02020500000000000000" pitchFamily="18" charset="-120"/>
              </a:rPr>
              <a:t>People without scientific training may think that a correlation is causation. However, just because two things change together does not imply a cause-and-effect relationship. The essential element of causation is that some external factor produces a change in the dependent variable: A produces B. Empirically, we never demonstrate causality with certainty because we do not prove causal linkages deductively. Empirical research conclusions are based on inferences or inductive conclusions. These conclusions are probability statements, based on what we observe and measure and what we conclude is likely to happen. </a:t>
            </a:r>
          </a:p>
          <a:p>
            <a:r>
              <a:rPr lang="en-US" altLang="zh-TW" dirty="0">
                <a:ea typeface="新細明體" panose="02020500000000000000" pitchFamily="18" charset="-120"/>
              </a:rPr>
              <a:t>There are three possible relationships that can occur between two variables. These are named in the slide. A symmetrical relationship is one in which two variables vary together but we assume the changes in neither variables are due to changes in the other. </a:t>
            </a:r>
          </a:p>
          <a:p>
            <a:r>
              <a:rPr lang="en-US" altLang="zh-TW" dirty="0">
                <a:ea typeface="新細明體" panose="02020500000000000000" pitchFamily="18" charset="-120"/>
              </a:rPr>
              <a:t>A reciprocal relationship exists when two variables mutually influence or reinforce each other. </a:t>
            </a:r>
          </a:p>
          <a:p>
            <a:r>
              <a:rPr lang="en-US" altLang="zh-TW" dirty="0">
                <a:ea typeface="新細明體" panose="02020500000000000000" pitchFamily="18" charset="-120"/>
              </a:rPr>
              <a:t>With asymmetrical relationships, we postulate that changes in one variable (independent variable) are responsible for changes in another (dependent variable). Exhibit 8-3 describes the four types of asymmetrical relationships and is provided on the next slide.</a:t>
            </a:r>
          </a:p>
        </p:txBody>
      </p:sp>
    </p:spTree>
    <p:extLst>
      <p:ext uri="{BB962C8B-B14F-4D97-AF65-F5344CB8AC3E}">
        <p14:creationId xmlns:p14="http://schemas.microsoft.com/office/powerpoint/2010/main" val="3878505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Rot="1" noChangeAspect="1" noChangeArrowheads="1" noTextEdit="1"/>
          </p:cNvSpPr>
          <p:nvPr>
            <p:ph type="sldImg"/>
          </p:nvPr>
        </p:nvSpPr>
        <p:spPr>
          <a:xfrm>
            <a:off x="631825" y="774700"/>
            <a:ext cx="5810250" cy="3871913"/>
          </a:xfrm>
        </p:spPr>
      </p:sp>
      <p:sp>
        <p:nvSpPr>
          <p:cNvPr id="56320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dirty="0">
                <a:ea typeface="新細明體" panose="02020500000000000000" pitchFamily="18" charset="-120"/>
              </a:rPr>
              <a:t>Exhibit 8-3 details…relationship but students need to understand the foundations:</a:t>
            </a:r>
          </a:p>
          <a:p>
            <a:pPr marL="228600" indent="-228600" defTabSz="914400">
              <a:buFontTx/>
              <a:buChar char="•"/>
            </a:pPr>
            <a:r>
              <a:rPr lang="en-US" altLang="zh-TW" sz="500" dirty="0">
                <a:ea typeface="新細明體" panose="02020500000000000000" pitchFamily="18" charset="-120"/>
              </a:rPr>
              <a:t>A </a:t>
            </a:r>
            <a:r>
              <a:rPr lang="en-US" altLang="zh-TW" sz="500" b="1" dirty="0">
                <a:ea typeface="新細明體" panose="02020500000000000000" pitchFamily="18" charset="-120"/>
              </a:rPr>
              <a:t>stimulus</a:t>
            </a:r>
            <a:r>
              <a:rPr lang="en-US" altLang="zh-TW" sz="500" dirty="0">
                <a:ea typeface="新細明體" panose="02020500000000000000" pitchFamily="18" charset="-120"/>
              </a:rPr>
              <a:t> is an event or force (e.g., drop in temperature, crash of stock market, product recall, or explosion in factory). </a:t>
            </a:r>
          </a:p>
          <a:p>
            <a:pPr marL="228600" indent="-228600" defTabSz="914400">
              <a:buFontTx/>
              <a:buChar char="•"/>
            </a:pPr>
            <a:r>
              <a:rPr lang="en-US" altLang="zh-TW" sz="500" dirty="0">
                <a:ea typeface="新細明體" panose="02020500000000000000" pitchFamily="18" charset="-120"/>
              </a:rPr>
              <a:t>A </a:t>
            </a:r>
            <a:r>
              <a:rPr lang="en-US" altLang="zh-TW" sz="500" b="1" dirty="0">
                <a:ea typeface="新細明體" panose="02020500000000000000" pitchFamily="18" charset="-120"/>
              </a:rPr>
              <a:t>response</a:t>
            </a:r>
            <a:r>
              <a:rPr lang="en-US" altLang="zh-TW" sz="500" dirty="0">
                <a:ea typeface="新細明體" panose="02020500000000000000" pitchFamily="18" charset="-120"/>
              </a:rPr>
              <a:t> is a decision or reaction. </a:t>
            </a:r>
          </a:p>
          <a:p>
            <a:pPr marL="228600" indent="-228600" defTabSz="914400">
              <a:buFontTx/>
              <a:buChar char="•"/>
            </a:pPr>
            <a:r>
              <a:rPr lang="en-US" altLang="zh-TW" sz="500" dirty="0">
                <a:ea typeface="新細明體" panose="02020500000000000000" pitchFamily="18" charset="-120"/>
              </a:rPr>
              <a:t>A </a:t>
            </a:r>
            <a:r>
              <a:rPr lang="en-US" altLang="zh-TW" sz="500" b="1" dirty="0">
                <a:ea typeface="新細明體" panose="02020500000000000000" pitchFamily="18" charset="-120"/>
              </a:rPr>
              <a:t>property</a:t>
            </a:r>
            <a:r>
              <a:rPr lang="en-US" altLang="zh-TW" sz="500" dirty="0">
                <a:ea typeface="新細明體" panose="02020500000000000000" pitchFamily="18" charset="-120"/>
              </a:rPr>
              <a:t> is an enduring characteristic of a subject that does not depend on circumstances for its activation (e.g., age, gender, family status, religious affiliation, ethnic group, or physical condition). </a:t>
            </a:r>
          </a:p>
          <a:p>
            <a:pPr marL="228600" indent="-228600" defTabSz="914400">
              <a:buFontTx/>
              <a:buChar char="•"/>
            </a:pPr>
            <a:r>
              <a:rPr lang="en-US" altLang="zh-TW" sz="500" dirty="0">
                <a:ea typeface="新細明體" panose="02020500000000000000" pitchFamily="18" charset="-120"/>
              </a:rPr>
              <a:t>A </a:t>
            </a:r>
            <a:r>
              <a:rPr lang="en-US" altLang="zh-TW" sz="500" b="1" dirty="0">
                <a:ea typeface="新細明體" panose="02020500000000000000" pitchFamily="18" charset="-120"/>
              </a:rPr>
              <a:t>disposition</a:t>
            </a:r>
            <a:r>
              <a:rPr lang="en-US" altLang="zh-TW" sz="500" dirty="0">
                <a:ea typeface="新細明體" panose="02020500000000000000" pitchFamily="18" charset="-120"/>
              </a:rPr>
              <a:t> is a tendency to respond in a certain way under certain circumstances (e.g., attitudes, opinions, habits, values, and drives). </a:t>
            </a:r>
          </a:p>
          <a:p>
            <a:pPr marL="228600" indent="-228600" defTabSz="914400">
              <a:buFontTx/>
              <a:buChar char="•"/>
            </a:pPr>
            <a:r>
              <a:rPr lang="en-US" altLang="zh-TW" sz="500" dirty="0">
                <a:ea typeface="新細明體" panose="02020500000000000000" pitchFamily="18" charset="-120"/>
              </a:rPr>
              <a:t>A </a:t>
            </a:r>
            <a:r>
              <a:rPr lang="en-US" altLang="zh-TW" sz="500" b="1" dirty="0">
                <a:ea typeface="新細明體" panose="02020500000000000000" pitchFamily="18" charset="-120"/>
              </a:rPr>
              <a:t>behavior</a:t>
            </a:r>
            <a:r>
              <a:rPr lang="en-US" altLang="zh-TW" sz="500" dirty="0">
                <a:ea typeface="新細明體" panose="02020500000000000000" pitchFamily="18" charset="-120"/>
              </a:rPr>
              <a:t> is an action (e.g., consumption habits, work performance, interpersonal acts, and other kinds of performance).</a:t>
            </a:r>
          </a:p>
        </p:txBody>
      </p:sp>
    </p:spTree>
    <p:extLst>
      <p:ext uri="{BB962C8B-B14F-4D97-AF65-F5344CB8AC3E}">
        <p14:creationId xmlns:p14="http://schemas.microsoft.com/office/powerpoint/2010/main" val="3314290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xfrm>
            <a:off x="631825" y="774700"/>
            <a:ext cx="5810250" cy="3871913"/>
          </a:xfrm>
        </p:spPr>
      </p:sp>
      <p:sp>
        <p:nvSpPr>
          <p:cNvPr id="56525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dirty="0">
                <a:ea typeface="新細明體" panose="02020500000000000000" pitchFamily="18" charset="-120"/>
              </a:rPr>
              <a:t>Exhibit 8-3 details the four types of asymmetrical causal relationships.</a:t>
            </a:r>
          </a:p>
          <a:p>
            <a:pPr marL="228600" indent="-228600" defTabSz="914400">
              <a:buFontTx/>
              <a:buChar char="•"/>
            </a:pPr>
            <a:r>
              <a:rPr lang="en-US" altLang="zh-TW" dirty="0">
                <a:ea typeface="新細明體" panose="02020500000000000000" pitchFamily="18" charset="-120"/>
              </a:rPr>
              <a:t>A </a:t>
            </a:r>
            <a:r>
              <a:rPr lang="en-US" altLang="zh-TW" b="1" dirty="0">
                <a:ea typeface="新細明體" panose="02020500000000000000" pitchFamily="18" charset="-120"/>
              </a:rPr>
              <a:t>stimulus-response relationship</a:t>
            </a:r>
            <a:r>
              <a:rPr lang="en-US" altLang="zh-TW" dirty="0">
                <a:ea typeface="新細明體" panose="02020500000000000000" pitchFamily="18" charset="-120"/>
              </a:rPr>
              <a:t> refers to an event or change that results in a response from some object. An example is a change in commission structure that leads to a higher level of agent sales.</a:t>
            </a:r>
          </a:p>
          <a:p>
            <a:pPr marL="228600" indent="-228600" defTabSz="914400">
              <a:buFontTx/>
              <a:buChar char="•"/>
            </a:pPr>
            <a:r>
              <a:rPr lang="en-US" altLang="zh-TW" dirty="0">
                <a:ea typeface="新細明體" panose="02020500000000000000" pitchFamily="18" charset="-120"/>
              </a:rPr>
              <a:t>A </a:t>
            </a:r>
            <a:r>
              <a:rPr lang="en-US" altLang="zh-TW" b="1" dirty="0">
                <a:ea typeface="新細明體" panose="02020500000000000000" pitchFamily="18" charset="-120"/>
              </a:rPr>
              <a:t>property-disposition relationship</a:t>
            </a:r>
            <a:r>
              <a:rPr lang="en-US" altLang="zh-TW" dirty="0">
                <a:ea typeface="新細明體" panose="02020500000000000000" pitchFamily="18" charset="-120"/>
              </a:rPr>
              <a:t> refers to an existing property that causes a disposition. An example is the relationship between age and attitudes about saving.</a:t>
            </a:r>
          </a:p>
          <a:p>
            <a:pPr marL="228600" indent="-228600" defTabSz="914400">
              <a:buFontTx/>
              <a:buChar char="•"/>
            </a:pPr>
            <a:r>
              <a:rPr lang="en-US" altLang="zh-TW" dirty="0">
                <a:ea typeface="新細明體" panose="02020500000000000000" pitchFamily="18" charset="-120"/>
              </a:rPr>
              <a:t>A </a:t>
            </a:r>
            <a:r>
              <a:rPr lang="en-US" altLang="zh-TW" b="1" dirty="0">
                <a:ea typeface="新細明體" panose="02020500000000000000" pitchFamily="18" charset="-120"/>
              </a:rPr>
              <a:t>disposition-behavior relationship</a:t>
            </a:r>
            <a:r>
              <a:rPr lang="en-US" altLang="zh-TW" dirty="0">
                <a:ea typeface="新細明體" panose="02020500000000000000" pitchFamily="18" charset="-120"/>
              </a:rPr>
              <a:t> refers to a disposition that causes a specific behavior. An example is the relationship between moral values and shoplifting.</a:t>
            </a:r>
          </a:p>
          <a:p>
            <a:pPr marL="228600" indent="-228600" defTabSz="914400">
              <a:buFontTx/>
              <a:buChar char="•"/>
            </a:pPr>
            <a:r>
              <a:rPr lang="en-US" altLang="zh-TW" dirty="0">
                <a:ea typeface="新細明體" panose="02020500000000000000" pitchFamily="18" charset="-120"/>
              </a:rPr>
              <a:t>A </a:t>
            </a:r>
            <a:r>
              <a:rPr lang="en-US" altLang="zh-TW" b="1" dirty="0">
                <a:ea typeface="新細明體" panose="02020500000000000000" pitchFamily="18" charset="-120"/>
              </a:rPr>
              <a:t>property-behavior relationship</a:t>
            </a:r>
            <a:r>
              <a:rPr lang="en-US" altLang="zh-TW" dirty="0">
                <a:ea typeface="新細明體" panose="02020500000000000000" pitchFamily="18" charset="-120"/>
              </a:rPr>
              <a:t> refers to an existing property that causes a specific behavior. An example is the relationship between age and sports participation.</a:t>
            </a:r>
          </a:p>
        </p:txBody>
      </p:sp>
    </p:spTree>
    <p:extLst>
      <p:ext uri="{BB962C8B-B14F-4D97-AF65-F5344CB8AC3E}">
        <p14:creationId xmlns:p14="http://schemas.microsoft.com/office/powerpoint/2010/main" val="836557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spect="1" noChangeArrowheads="1" noTextEdit="1"/>
          </p:cNvSpPr>
          <p:nvPr>
            <p:ph type="sldImg"/>
          </p:nvPr>
        </p:nvSpPr>
        <p:spPr>
          <a:xfrm>
            <a:off x="631825" y="774700"/>
            <a:ext cx="5810250" cy="3871913"/>
          </a:xfrm>
        </p:spPr>
      </p:sp>
      <p:sp>
        <p:nvSpPr>
          <p:cNvPr id="56729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z="500">
              <a:ea typeface="新細明體" panose="02020500000000000000" pitchFamily="18" charset="-120"/>
            </a:endParaRPr>
          </a:p>
        </p:txBody>
      </p:sp>
    </p:spTree>
    <p:extLst>
      <p:ext uri="{BB962C8B-B14F-4D97-AF65-F5344CB8AC3E}">
        <p14:creationId xmlns:p14="http://schemas.microsoft.com/office/powerpoint/2010/main" val="74205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xfrm>
            <a:off x="631825" y="774700"/>
            <a:ext cx="5810250" cy="3871913"/>
          </a:xfrm>
        </p:spPr>
      </p:sp>
      <p:sp>
        <p:nvSpPr>
          <p:cNvPr id="5693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en-US" altLang="zh-TW">
              <a:ea typeface="新細明體" panose="02020500000000000000" pitchFamily="18" charset="-120"/>
            </a:endParaRPr>
          </a:p>
          <a:p>
            <a:r>
              <a:rPr lang="en-US" altLang="zh-TW">
                <a:ea typeface="新細明體" panose="02020500000000000000" pitchFamily="18" charset="-120"/>
              </a:rPr>
              <a:t> </a:t>
            </a:r>
          </a:p>
        </p:txBody>
      </p:sp>
      <p:sp>
        <p:nvSpPr>
          <p:cNvPr id="569348" name="Rectangle 4"/>
          <p:cNvSpPr>
            <a:spLocks noChangeArrowheads="1"/>
          </p:cNvSpPr>
          <p:nvPr/>
        </p:nvSpPr>
        <p:spPr bwMode="auto">
          <a:xfrm>
            <a:off x="865188" y="5076825"/>
            <a:ext cx="565785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423" tIns="49711" rIns="99423" bIns="49711"/>
          <a:lstStyle>
            <a:lvl1pPr marL="228600" indent="-228600" eaLnBrk="0" hangingPunct="0">
              <a:lnSpc>
                <a:spcPct val="90000"/>
              </a:lnSpc>
              <a:spcBef>
                <a:spcPct val="40000"/>
              </a:spcBef>
              <a:defRPr kumimoji="1" sz="1200">
                <a:solidFill>
                  <a:schemeClr val="tx1"/>
                </a:solidFill>
                <a:latin typeface="Arial" panose="020B0604020202020204" pitchFamily="34" charset="0"/>
                <a:ea typeface="Taipei" charset="-120"/>
              </a:defRPr>
            </a:lvl1pPr>
            <a:lvl2pPr marL="685800" indent="-228600" eaLnBrk="0" hangingPunct="0">
              <a:lnSpc>
                <a:spcPct val="90000"/>
              </a:lnSpc>
              <a:spcBef>
                <a:spcPct val="40000"/>
              </a:spcBef>
              <a:defRPr kumimoji="1" sz="1200">
                <a:solidFill>
                  <a:schemeClr val="tx1"/>
                </a:solidFill>
                <a:latin typeface="Arial" panose="020B0604020202020204" pitchFamily="34" charset="0"/>
                <a:ea typeface="Taipei" charset="-120"/>
              </a:defRPr>
            </a:lvl2pPr>
            <a:lvl3pPr marL="1143000" indent="-228600" eaLnBrk="0" hangingPunct="0">
              <a:lnSpc>
                <a:spcPct val="90000"/>
              </a:lnSpc>
              <a:spcBef>
                <a:spcPct val="40000"/>
              </a:spcBef>
              <a:defRPr kumimoji="1" sz="1200">
                <a:solidFill>
                  <a:schemeClr val="tx1"/>
                </a:solidFill>
                <a:latin typeface="Arial" panose="020B0604020202020204" pitchFamily="34" charset="0"/>
                <a:ea typeface="Taipei" charset="-120"/>
              </a:defRPr>
            </a:lvl3pPr>
            <a:lvl4pPr marL="1600200" indent="-228600" eaLnBrk="0" hangingPunct="0">
              <a:lnSpc>
                <a:spcPct val="90000"/>
              </a:lnSpc>
              <a:spcBef>
                <a:spcPct val="40000"/>
              </a:spcBef>
              <a:defRPr kumimoji="1" sz="1200">
                <a:solidFill>
                  <a:schemeClr val="tx1"/>
                </a:solidFill>
                <a:latin typeface="Arial" panose="020B0604020202020204" pitchFamily="34" charset="0"/>
                <a:ea typeface="Taipei" charset="-120"/>
              </a:defRPr>
            </a:lvl4pPr>
            <a:lvl5pPr marL="2057400" indent="-228600" eaLnBrk="0" hangingPunct="0">
              <a:lnSpc>
                <a:spcPct val="90000"/>
              </a:lnSpc>
              <a:spcBef>
                <a:spcPct val="40000"/>
              </a:spcBef>
              <a:defRPr kumimoji="1" sz="1200">
                <a:solidFill>
                  <a:schemeClr val="tx1"/>
                </a:solidFill>
                <a:latin typeface="Arial" panose="020B0604020202020204" pitchFamily="34" charset="0"/>
                <a:ea typeface="Taipei" charset="-120"/>
              </a:defRPr>
            </a:lvl5pPr>
            <a:lvl6pPr marL="2514600" indent="-2286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6pPr>
            <a:lvl7pPr marL="2971800" indent="-2286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7pPr>
            <a:lvl8pPr marL="3429000" indent="-2286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8pPr>
            <a:lvl9pPr marL="3886200" indent="-228600" eaLnBrk="0" fontAlgn="base" hangingPunct="0">
              <a:lnSpc>
                <a:spcPct val="90000"/>
              </a:lnSpc>
              <a:spcBef>
                <a:spcPct val="40000"/>
              </a:spcBef>
              <a:spcAft>
                <a:spcPct val="0"/>
              </a:spcAft>
              <a:defRPr kumimoji="1" sz="1200">
                <a:solidFill>
                  <a:schemeClr val="tx1"/>
                </a:solidFill>
                <a:latin typeface="Arial" panose="020B0604020202020204" pitchFamily="34" charset="0"/>
                <a:ea typeface="Taipei" charset="-120"/>
              </a:defRPr>
            </a:lvl9pPr>
          </a:lstStyle>
          <a:p>
            <a:r>
              <a:rPr lang="en-US" altLang="zh-TW">
                <a:ea typeface="新細明體" panose="02020500000000000000" pitchFamily="18" charset="-120"/>
              </a:rPr>
              <a:t>When testing causal hypotheses, we seek three types of evidence:</a:t>
            </a:r>
          </a:p>
          <a:p>
            <a:pPr>
              <a:buFontTx/>
              <a:buAutoNum type="arabicPeriod"/>
            </a:pPr>
            <a:r>
              <a:rPr lang="en-US" altLang="zh-TW">
                <a:ea typeface="新細明體" panose="02020500000000000000" pitchFamily="18" charset="-120"/>
              </a:rPr>
              <a:t>Covariation between A and B.</a:t>
            </a:r>
          </a:p>
          <a:p>
            <a:pPr lvl="1"/>
            <a:r>
              <a:rPr lang="en-US" altLang="zh-TW">
                <a:ea typeface="新細明體" panose="02020500000000000000" pitchFamily="18" charset="-120"/>
              </a:rPr>
              <a:t>Do we find that A and B occur together in the way hypothesized?</a:t>
            </a:r>
          </a:p>
          <a:p>
            <a:pPr lvl="1"/>
            <a:r>
              <a:rPr lang="en-US" altLang="zh-TW">
                <a:ea typeface="新細明體" panose="02020500000000000000" pitchFamily="18" charset="-120"/>
              </a:rPr>
              <a:t>When A does not occur, is there also an absence of B?</a:t>
            </a:r>
          </a:p>
          <a:p>
            <a:pPr lvl="1"/>
            <a:r>
              <a:rPr lang="en-US" altLang="zh-TW">
                <a:ea typeface="新細明體" panose="02020500000000000000" pitchFamily="18" charset="-120"/>
              </a:rPr>
              <a:t>When there is more or less of A, does one also find more or less of B?</a:t>
            </a:r>
          </a:p>
          <a:p>
            <a:r>
              <a:rPr lang="en-US" altLang="zh-TW">
                <a:ea typeface="新細明體" panose="02020500000000000000" pitchFamily="18" charset="-120"/>
              </a:rPr>
              <a:t>2.  Time order of events moving in the hypothesized direction.</a:t>
            </a:r>
          </a:p>
          <a:p>
            <a:r>
              <a:rPr lang="en-US" altLang="zh-TW">
                <a:ea typeface="新細明體" panose="02020500000000000000" pitchFamily="18" charset="-120"/>
              </a:rPr>
              <a:t>	      Does A occur before B?</a:t>
            </a:r>
          </a:p>
          <a:p>
            <a:r>
              <a:rPr lang="en-US" altLang="zh-TW">
                <a:ea typeface="新細明體" panose="02020500000000000000" pitchFamily="18" charset="-120"/>
              </a:rPr>
              <a:t>3.  No other possible causes of B.</a:t>
            </a:r>
          </a:p>
          <a:p>
            <a:r>
              <a:rPr lang="en-US" altLang="zh-TW">
                <a:ea typeface="新細明體" panose="02020500000000000000" pitchFamily="18" charset="-120"/>
              </a:rPr>
              <a:t>	      Can one determine that C, D, and E do not covary with B in a way that     suggests possible causal connections?</a:t>
            </a:r>
          </a:p>
        </p:txBody>
      </p:sp>
    </p:spTree>
    <p:extLst>
      <p:ext uri="{BB962C8B-B14F-4D97-AF65-F5344CB8AC3E}">
        <p14:creationId xmlns:p14="http://schemas.microsoft.com/office/powerpoint/2010/main" val="338960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spect="1" noChangeArrowheads="1" noTextEdit="1"/>
          </p:cNvSpPr>
          <p:nvPr>
            <p:ph type="sldImg"/>
          </p:nvPr>
        </p:nvSpPr>
        <p:spPr>
          <a:xfrm>
            <a:off x="631825" y="774700"/>
            <a:ext cx="5810250" cy="3871913"/>
          </a:xfrm>
        </p:spPr>
      </p:sp>
      <p:sp>
        <p:nvSpPr>
          <p:cNvPr id="4986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There are many definitions of research design. </a:t>
            </a:r>
            <a:r>
              <a:rPr lang="en-US" altLang="zh-TW" b="1">
                <a:ea typeface="新細明體" panose="02020500000000000000" pitchFamily="18" charset="-120"/>
              </a:rPr>
              <a:t>Research design</a:t>
            </a:r>
            <a:r>
              <a:rPr lang="en-US" altLang="zh-TW">
                <a:ea typeface="新細明體" panose="02020500000000000000" pitchFamily="18" charset="-120"/>
              </a:rPr>
              <a:t> is the blueprint for fulfilling research objectives and answering questions. Its essentials include 1) an activity and time-based plan, 2) a plan based on the research questions, 3) a guide for selecting sources and types of information, 4) a framework for specifying the relationships among the study’s variables, and 5) a procedural outline for every research activity.</a:t>
            </a:r>
          </a:p>
        </p:txBody>
      </p:sp>
    </p:spTree>
    <p:extLst>
      <p:ext uri="{BB962C8B-B14F-4D97-AF65-F5344CB8AC3E}">
        <p14:creationId xmlns:p14="http://schemas.microsoft.com/office/powerpoint/2010/main" val="4198542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631825" y="774700"/>
            <a:ext cx="5810250" cy="3871913"/>
          </a:xfrm>
        </p:spPr>
      </p:sp>
      <p:sp>
        <p:nvSpPr>
          <p:cNvPr id="5724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usefulness of a research design is reduced when people in a </a:t>
            </a:r>
            <a:r>
              <a:rPr lang="en-US" altLang="zh-TW" i="1">
                <a:ea typeface="新細明體" panose="02020500000000000000" pitchFamily="18" charset="-120"/>
              </a:rPr>
              <a:t>disguised study</a:t>
            </a:r>
            <a:r>
              <a:rPr lang="en-US" altLang="zh-TW">
                <a:ea typeface="新細明體" panose="02020500000000000000" pitchFamily="18" charset="-120"/>
              </a:rPr>
              <a:t> perceive that research is being conducted. Participants’ perceptions can influence the outcomes of research. This was first discovered in the 1920s when researchers at the Hawthorne plant of the Western Electric Company found that participants reacted favorably to receiving attention.</a:t>
            </a:r>
          </a:p>
          <a:p>
            <a:r>
              <a:rPr lang="en-US" altLang="zh-TW">
                <a:ea typeface="新細明體" panose="02020500000000000000" pitchFamily="18" charset="-120"/>
              </a:rPr>
              <a:t>There are three levels of perception to consider and these are highlighted in the slide.</a:t>
            </a:r>
          </a:p>
          <a:p>
            <a:r>
              <a:rPr lang="en-US" altLang="zh-TW">
                <a:ea typeface="新細明體" panose="02020500000000000000" pitchFamily="18" charset="-120"/>
              </a:rPr>
              <a:t>Mystery shopping sometimes provides an example of the third level of perception. Mystery shopping involves individuals who pose as customers and visit retail or service organizations to observe and measure specific behaviors or circumstances. If a retail sales associate knows that she is being observed and evaluated, she is likely to modify her performance.</a:t>
            </a:r>
          </a:p>
        </p:txBody>
      </p:sp>
    </p:spTree>
    <p:extLst>
      <p:ext uri="{BB962C8B-B14F-4D97-AF65-F5344CB8AC3E}">
        <p14:creationId xmlns:p14="http://schemas.microsoft.com/office/powerpoint/2010/main" val="350069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xfrm>
            <a:off x="631825" y="774700"/>
            <a:ext cx="5810250" cy="3871913"/>
          </a:xfrm>
        </p:spPr>
      </p:sp>
      <p:sp>
        <p:nvSpPr>
          <p:cNvPr id="50073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6-2 provides one project management tool: critical path method (CPM). In a CPM chart: </a:t>
            </a:r>
          </a:p>
          <a:p>
            <a:pPr>
              <a:buFontTx/>
              <a:buChar char="•"/>
            </a:pPr>
            <a:r>
              <a:rPr lang="en-US" altLang="zh-TW">
                <a:ea typeface="新細明體" panose="02020500000000000000" pitchFamily="18" charset="-120"/>
              </a:rPr>
              <a:t>The nodes represent major milestones.</a:t>
            </a:r>
          </a:p>
          <a:p>
            <a:pPr>
              <a:buFontTx/>
              <a:buChar char="•"/>
            </a:pPr>
            <a:r>
              <a:rPr lang="en-US" altLang="zh-TW">
                <a:ea typeface="新細明體" panose="02020500000000000000" pitchFamily="18" charset="-120"/>
              </a:rPr>
              <a:t>The arrows suggest the work needed to get to the milestones. </a:t>
            </a:r>
          </a:p>
          <a:p>
            <a:pPr lvl="1">
              <a:buFontTx/>
              <a:buChar char="•"/>
            </a:pPr>
            <a:r>
              <a:rPr lang="en-US" altLang="zh-TW">
                <a:ea typeface="新細明體" panose="02020500000000000000" pitchFamily="18" charset="-120"/>
              </a:rPr>
              <a:t>More than one arrow pointing to a node indicates all those tasks must be completed before the milestone has been met.  </a:t>
            </a:r>
          </a:p>
          <a:p>
            <a:pPr>
              <a:buFontTx/>
              <a:buChar char="•"/>
            </a:pPr>
            <a:r>
              <a:rPr lang="en-US" altLang="zh-TW">
                <a:ea typeface="新細明體" panose="02020500000000000000" pitchFamily="18" charset="-120"/>
              </a:rPr>
              <a:t>Usually a number is placed along the arrow showing the number of days or weeks required for that task to be completed. </a:t>
            </a:r>
          </a:p>
          <a:p>
            <a:pPr>
              <a:buFontTx/>
              <a:buChar char="•"/>
            </a:pPr>
            <a:r>
              <a:rPr lang="en-US" altLang="zh-TW">
                <a:ea typeface="新細明體" panose="02020500000000000000" pitchFamily="18" charset="-120"/>
              </a:rPr>
              <a:t>The pathway from start to end that takes the longest time to complete is called the </a:t>
            </a:r>
            <a:r>
              <a:rPr lang="en-US" altLang="zh-TW" i="1">
                <a:ea typeface="新細明體" panose="02020500000000000000" pitchFamily="18" charset="-120"/>
              </a:rPr>
              <a:t>critical path</a:t>
            </a:r>
            <a:r>
              <a:rPr lang="en-US" altLang="zh-TW">
                <a:ea typeface="新細明體" panose="02020500000000000000" pitchFamily="18" charset="-120"/>
              </a:rPr>
              <a:t>.</a:t>
            </a:r>
          </a:p>
        </p:txBody>
      </p:sp>
    </p:spTree>
    <p:extLst>
      <p:ext uri="{BB962C8B-B14F-4D97-AF65-F5344CB8AC3E}">
        <p14:creationId xmlns:p14="http://schemas.microsoft.com/office/powerpoint/2010/main" val="317344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xfrm>
            <a:off x="631825" y="774700"/>
            <a:ext cx="5810250" cy="3871913"/>
          </a:xfrm>
        </p:spPr>
      </p:sp>
      <p:sp>
        <p:nvSpPr>
          <p:cNvPr id="5027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A Gantt chart ( Exhibit 5-11, MindWriter project) is a common project planning tool that reveals summary tasks, benchmarking milestones, and detailed tasks against a time frame for the overall project. Tasks may be color coded to indicate a particular team member’s responsibilities. Many project-management software packages include Gantt charting.</a:t>
            </a:r>
          </a:p>
          <a:p>
            <a:endParaRPr lang="en-US" altLang="zh-TW">
              <a:ea typeface="新細明體" panose="02020500000000000000" pitchFamily="18" charset="-120"/>
            </a:endParaRPr>
          </a:p>
          <a:p>
            <a:r>
              <a:rPr lang="en-US" altLang="zh-TW">
                <a:ea typeface="新細明體" panose="02020500000000000000" pitchFamily="18" charset="-120"/>
              </a:rPr>
              <a:t>The chart may be used to monitor projects to keep them on time, as well as to alert the client or manager to steps requiring their approval—and what happens to the project’s schedule if  approval is not forthcoming when it is needed.  </a:t>
            </a:r>
          </a:p>
        </p:txBody>
      </p:sp>
    </p:spTree>
    <p:extLst>
      <p:ext uri="{BB962C8B-B14F-4D97-AF65-F5344CB8AC3E}">
        <p14:creationId xmlns:p14="http://schemas.microsoft.com/office/powerpoint/2010/main" val="310729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xfrm>
            <a:off x="631825" y="774700"/>
            <a:ext cx="5810250" cy="3871913"/>
          </a:xfrm>
        </p:spPr>
      </p:sp>
      <p:sp>
        <p:nvSpPr>
          <p:cNvPr id="5068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z="600">
                <a:ea typeface="新細明體" panose="02020500000000000000" pitchFamily="18" charset="-120"/>
              </a:rPr>
              <a:t>Exhibit 6-3 information is presented here in a discussion format.</a:t>
            </a:r>
          </a:p>
          <a:p>
            <a:r>
              <a:rPr lang="en-US" altLang="zh-TW" sz="600">
                <a:ea typeface="新細明體" panose="02020500000000000000" pitchFamily="18" charset="-120"/>
              </a:rPr>
              <a:t>The degree to which the </a:t>
            </a:r>
            <a:r>
              <a:rPr lang="en-US" altLang="zh-TW" sz="600" b="1">
                <a:ea typeface="新細明體" panose="02020500000000000000" pitchFamily="18" charset="-120"/>
              </a:rPr>
              <a:t>research question</a:t>
            </a:r>
            <a:r>
              <a:rPr lang="en-US" altLang="zh-TW" sz="600">
                <a:ea typeface="新細明體" panose="02020500000000000000" pitchFamily="18" charset="-120"/>
              </a:rPr>
              <a:t> has been </a:t>
            </a:r>
            <a:r>
              <a:rPr lang="en-US" altLang="zh-TW" sz="600" b="1">
                <a:ea typeface="新細明體" panose="02020500000000000000" pitchFamily="18" charset="-120"/>
              </a:rPr>
              <a:t>crystallized</a:t>
            </a:r>
            <a:r>
              <a:rPr lang="en-US" altLang="zh-TW" sz="600">
                <a:ea typeface="新細明體" panose="02020500000000000000" pitchFamily="18" charset="-120"/>
              </a:rPr>
              <a:t>	</a:t>
            </a:r>
          </a:p>
          <a:p>
            <a:pPr>
              <a:buFontTx/>
              <a:buChar char="•"/>
            </a:pPr>
            <a:r>
              <a:rPr lang="en-US" altLang="zh-TW" sz="600">
                <a:ea typeface="新細明體" panose="02020500000000000000" pitchFamily="18" charset="-120"/>
              </a:rPr>
              <a:t> Exploratory study</a:t>
            </a:r>
          </a:p>
          <a:p>
            <a:pPr>
              <a:buFontTx/>
              <a:buChar char="•"/>
            </a:pPr>
            <a:r>
              <a:rPr lang="en-US" altLang="zh-TW" sz="600">
                <a:ea typeface="新細明體" panose="02020500000000000000" pitchFamily="18" charset="-120"/>
              </a:rPr>
              <a:t> Formal study</a:t>
            </a:r>
          </a:p>
          <a:p>
            <a:r>
              <a:rPr lang="en-US" altLang="zh-TW" sz="600">
                <a:ea typeface="新細明體" panose="02020500000000000000" pitchFamily="18" charset="-120"/>
              </a:rPr>
              <a:t>The </a:t>
            </a:r>
            <a:r>
              <a:rPr lang="en-US" altLang="zh-TW" sz="600" b="1">
                <a:ea typeface="新細明體" panose="02020500000000000000" pitchFamily="18" charset="-120"/>
              </a:rPr>
              <a:t>method of data collection</a:t>
            </a:r>
            <a:r>
              <a:rPr lang="en-US" altLang="zh-TW" sz="600">
                <a:ea typeface="新細明體" panose="02020500000000000000" pitchFamily="18" charset="-120"/>
              </a:rPr>
              <a:t>	 </a:t>
            </a:r>
          </a:p>
          <a:p>
            <a:pPr>
              <a:buFontTx/>
              <a:buChar char="•"/>
            </a:pPr>
            <a:r>
              <a:rPr lang="en-US" altLang="zh-TW" sz="600">
                <a:ea typeface="新細明體" panose="02020500000000000000" pitchFamily="18" charset="-120"/>
              </a:rPr>
              <a:t>Monitoring</a:t>
            </a:r>
          </a:p>
          <a:p>
            <a:pPr>
              <a:buFontTx/>
              <a:buChar char="•"/>
            </a:pPr>
            <a:r>
              <a:rPr lang="en-US" altLang="zh-TW" sz="600">
                <a:ea typeface="新細明體" panose="02020500000000000000" pitchFamily="18" charset="-120"/>
              </a:rPr>
              <a:t>Communication Study</a:t>
            </a:r>
          </a:p>
          <a:p>
            <a:r>
              <a:rPr lang="en-US" altLang="zh-TW" sz="600">
                <a:ea typeface="新細明體" panose="02020500000000000000" pitchFamily="18" charset="-120"/>
              </a:rPr>
              <a:t>The power of the researcher to produce </a:t>
            </a:r>
            <a:r>
              <a:rPr lang="en-US" altLang="zh-TW" sz="600" b="1">
                <a:ea typeface="新細明體" panose="02020500000000000000" pitchFamily="18" charset="-120"/>
              </a:rPr>
              <a:t>effects</a:t>
            </a:r>
            <a:r>
              <a:rPr lang="en-US" altLang="zh-TW" sz="600">
                <a:ea typeface="新細明體" panose="02020500000000000000" pitchFamily="18" charset="-120"/>
              </a:rPr>
              <a:t> in the variables under study	 </a:t>
            </a:r>
          </a:p>
          <a:p>
            <a:pPr>
              <a:buFontTx/>
              <a:buChar char="•"/>
            </a:pPr>
            <a:r>
              <a:rPr lang="en-US" altLang="zh-TW" sz="600">
                <a:ea typeface="新細明體" panose="02020500000000000000" pitchFamily="18" charset="-120"/>
              </a:rPr>
              <a:t>Experimental</a:t>
            </a:r>
          </a:p>
          <a:p>
            <a:pPr>
              <a:buFontTx/>
              <a:buChar char="•"/>
            </a:pPr>
            <a:r>
              <a:rPr lang="en-US" altLang="zh-TW" sz="600">
                <a:ea typeface="新細明體" panose="02020500000000000000" pitchFamily="18" charset="-120"/>
              </a:rPr>
              <a:t>Ex post facto</a:t>
            </a:r>
          </a:p>
          <a:p>
            <a:r>
              <a:rPr lang="en-US" altLang="zh-TW" sz="600">
                <a:ea typeface="新細明體" panose="02020500000000000000" pitchFamily="18" charset="-120"/>
              </a:rPr>
              <a:t>The </a:t>
            </a:r>
            <a:r>
              <a:rPr lang="en-US" altLang="zh-TW" sz="600" b="1">
                <a:ea typeface="新細明體" panose="02020500000000000000" pitchFamily="18" charset="-120"/>
              </a:rPr>
              <a:t>purpose of the study</a:t>
            </a:r>
            <a:r>
              <a:rPr lang="en-US" altLang="zh-TW" sz="600">
                <a:ea typeface="新細明體" panose="02020500000000000000" pitchFamily="18" charset="-120"/>
              </a:rPr>
              <a:t>	 </a:t>
            </a:r>
          </a:p>
          <a:p>
            <a:pPr>
              <a:buFontTx/>
              <a:buChar char="•"/>
            </a:pPr>
            <a:r>
              <a:rPr lang="en-US" altLang="zh-TW" sz="600">
                <a:ea typeface="新細明體" panose="02020500000000000000" pitchFamily="18" charset="-120"/>
              </a:rPr>
              <a:t> Reporting</a:t>
            </a:r>
          </a:p>
          <a:p>
            <a:pPr>
              <a:buFontTx/>
              <a:buChar char="•"/>
            </a:pPr>
            <a:r>
              <a:rPr lang="en-US" altLang="zh-TW" sz="600">
                <a:ea typeface="新細明體" panose="02020500000000000000" pitchFamily="18" charset="-120"/>
              </a:rPr>
              <a:t> Descriptive</a:t>
            </a:r>
          </a:p>
          <a:p>
            <a:pPr>
              <a:buFontTx/>
              <a:buChar char="•"/>
            </a:pPr>
            <a:r>
              <a:rPr lang="en-US" altLang="zh-TW" sz="600">
                <a:ea typeface="新細明體" panose="02020500000000000000" pitchFamily="18" charset="-120"/>
              </a:rPr>
              <a:t> Causal-Explanatory</a:t>
            </a:r>
          </a:p>
          <a:p>
            <a:pPr>
              <a:buFontTx/>
              <a:buChar char="•"/>
            </a:pPr>
            <a:r>
              <a:rPr lang="en-US" altLang="zh-TW" sz="600">
                <a:ea typeface="新細明體" panose="02020500000000000000" pitchFamily="18" charset="-120"/>
              </a:rPr>
              <a:t> Causal-Predictive</a:t>
            </a:r>
          </a:p>
          <a:p>
            <a:r>
              <a:rPr lang="en-US" altLang="zh-TW" sz="600">
                <a:ea typeface="新細明體" panose="02020500000000000000" pitchFamily="18" charset="-120"/>
              </a:rPr>
              <a:t>The </a:t>
            </a:r>
            <a:r>
              <a:rPr lang="en-US" altLang="zh-TW" sz="600" b="1">
                <a:ea typeface="新細明體" panose="02020500000000000000" pitchFamily="18" charset="-120"/>
              </a:rPr>
              <a:t>time dimension</a:t>
            </a:r>
            <a:r>
              <a:rPr lang="en-US" altLang="zh-TW" sz="600">
                <a:ea typeface="新細明體" panose="02020500000000000000" pitchFamily="18" charset="-120"/>
              </a:rPr>
              <a:t>	 </a:t>
            </a:r>
          </a:p>
          <a:p>
            <a:pPr>
              <a:buFontTx/>
              <a:buChar char="•"/>
            </a:pPr>
            <a:r>
              <a:rPr lang="en-US" altLang="zh-TW" sz="600">
                <a:ea typeface="新細明體" panose="02020500000000000000" pitchFamily="18" charset="-120"/>
              </a:rPr>
              <a:t> Cross-sectional</a:t>
            </a:r>
          </a:p>
          <a:p>
            <a:pPr>
              <a:buFontTx/>
              <a:buChar char="•"/>
            </a:pPr>
            <a:r>
              <a:rPr lang="en-US" altLang="zh-TW" sz="600">
                <a:ea typeface="新細明體" panose="02020500000000000000" pitchFamily="18" charset="-120"/>
              </a:rPr>
              <a:t> Longitudinal</a:t>
            </a:r>
          </a:p>
          <a:p>
            <a:r>
              <a:rPr lang="en-US" altLang="zh-TW" sz="600">
                <a:ea typeface="新細明體" panose="02020500000000000000" pitchFamily="18" charset="-120"/>
              </a:rPr>
              <a:t>The </a:t>
            </a:r>
            <a:r>
              <a:rPr lang="en-US" altLang="zh-TW" sz="600" b="1">
                <a:ea typeface="新細明體" panose="02020500000000000000" pitchFamily="18" charset="-120"/>
              </a:rPr>
              <a:t>topical</a:t>
            </a:r>
            <a:r>
              <a:rPr lang="en-US" altLang="zh-TW" sz="600">
                <a:ea typeface="新細明體" panose="02020500000000000000" pitchFamily="18" charset="-120"/>
              </a:rPr>
              <a:t> </a:t>
            </a:r>
            <a:r>
              <a:rPr lang="en-US" altLang="zh-TW" sz="600" b="1">
                <a:ea typeface="新細明體" panose="02020500000000000000" pitchFamily="18" charset="-120"/>
              </a:rPr>
              <a:t>scope</a:t>
            </a:r>
            <a:r>
              <a:rPr lang="en-US" altLang="zh-TW" sz="600">
                <a:ea typeface="新細明體" panose="02020500000000000000" pitchFamily="18" charset="-120"/>
              </a:rPr>
              <a:t>—breadth and depth—of the study	 </a:t>
            </a:r>
          </a:p>
          <a:p>
            <a:pPr>
              <a:buFontTx/>
              <a:buChar char="•"/>
            </a:pPr>
            <a:r>
              <a:rPr lang="en-US" altLang="zh-TW" sz="600">
                <a:ea typeface="新細明體" panose="02020500000000000000" pitchFamily="18" charset="-120"/>
              </a:rPr>
              <a:t> Case</a:t>
            </a:r>
          </a:p>
          <a:p>
            <a:pPr>
              <a:buFontTx/>
              <a:buChar char="•"/>
            </a:pPr>
            <a:r>
              <a:rPr lang="en-US" altLang="zh-TW" sz="600">
                <a:ea typeface="新細明體" panose="02020500000000000000" pitchFamily="18" charset="-120"/>
              </a:rPr>
              <a:t> Statistical study</a:t>
            </a:r>
          </a:p>
          <a:p>
            <a:r>
              <a:rPr lang="en-US" altLang="zh-TW" sz="600">
                <a:ea typeface="新細明體" panose="02020500000000000000" pitchFamily="18" charset="-120"/>
              </a:rPr>
              <a:t>The </a:t>
            </a:r>
            <a:r>
              <a:rPr lang="en-US" altLang="zh-TW" sz="600" b="1">
                <a:ea typeface="新細明體" panose="02020500000000000000" pitchFamily="18" charset="-120"/>
              </a:rPr>
              <a:t>research environment</a:t>
            </a:r>
            <a:r>
              <a:rPr lang="en-US" altLang="zh-TW" sz="600">
                <a:ea typeface="新細明體" panose="02020500000000000000" pitchFamily="18" charset="-120"/>
              </a:rPr>
              <a:t>	 </a:t>
            </a:r>
          </a:p>
          <a:p>
            <a:pPr>
              <a:buFontTx/>
              <a:buChar char="•"/>
            </a:pPr>
            <a:r>
              <a:rPr lang="en-US" altLang="zh-TW" sz="600">
                <a:ea typeface="新細明體" panose="02020500000000000000" pitchFamily="18" charset="-120"/>
              </a:rPr>
              <a:t> Field setting</a:t>
            </a:r>
          </a:p>
          <a:p>
            <a:pPr>
              <a:buFontTx/>
              <a:buChar char="•"/>
            </a:pPr>
            <a:r>
              <a:rPr lang="en-US" altLang="zh-TW" sz="600">
                <a:ea typeface="新細明體" panose="02020500000000000000" pitchFamily="18" charset="-120"/>
              </a:rPr>
              <a:t> Laboratory research</a:t>
            </a:r>
          </a:p>
          <a:p>
            <a:pPr>
              <a:buFontTx/>
              <a:buChar char="•"/>
            </a:pPr>
            <a:r>
              <a:rPr lang="en-US" altLang="zh-TW" sz="600">
                <a:ea typeface="新細明體" panose="02020500000000000000" pitchFamily="18" charset="-120"/>
              </a:rPr>
              <a:t> Simulation</a:t>
            </a:r>
          </a:p>
          <a:p>
            <a:r>
              <a:rPr lang="en-US" altLang="zh-TW" sz="600">
                <a:ea typeface="新細明體" panose="02020500000000000000" pitchFamily="18" charset="-120"/>
              </a:rPr>
              <a:t>The participants’ </a:t>
            </a:r>
            <a:r>
              <a:rPr lang="en-US" altLang="zh-TW" sz="600" b="1">
                <a:ea typeface="新細明體" panose="02020500000000000000" pitchFamily="18" charset="-120"/>
              </a:rPr>
              <a:t>perceptional awareness</a:t>
            </a:r>
            <a:r>
              <a:rPr lang="en-US" altLang="zh-TW" sz="600">
                <a:ea typeface="新細明體" panose="02020500000000000000" pitchFamily="18" charset="-120"/>
              </a:rPr>
              <a:t> of the research activity	</a:t>
            </a:r>
          </a:p>
          <a:p>
            <a:pPr>
              <a:buFontTx/>
              <a:buChar char="•"/>
            </a:pPr>
            <a:r>
              <a:rPr lang="en-US" altLang="zh-TW" sz="600">
                <a:ea typeface="新細明體" panose="02020500000000000000" pitchFamily="18" charset="-120"/>
              </a:rPr>
              <a:t> Actual routine</a:t>
            </a:r>
          </a:p>
          <a:p>
            <a:pPr>
              <a:buFontTx/>
              <a:buChar char="•"/>
            </a:pPr>
            <a:r>
              <a:rPr lang="en-US" altLang="zh-TW" sz="600">
                <a:ea typeface="新細明體" panose="02020500000000000000" pitchFamily="18" charset="-120"/>
              </a:rPr>
              <a:t> Modified routine</a:t>
            </a:r>
          </a:p>
        </p:txBody>
      </p:sp>
    </p:spTree>
    <p:extLst>
      <p:ext uri="{BB962C8B-B14F-4D97-AF65-F5344CB8AC3E}">
        <p14:creationId xmlns:p14="http://schemas.microsoft.com/office/powerpoint/2010/main" val="27618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xfrm>
            <a:off x="631825" y="774700"/>
            <a:ext cx="5810250" cy="3871913"/>
          </a:xfrm>
        </p:spPr>
      </p:sp>
      <p:sp>
        <p:nvSpPr>
          <p:cNvPr id="50893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degree to which the research question has been </a:t>
            </a:r>
            <a:r>
              <a:rPr lang="en-US" altLang="zh-TW" b="1">
                <a:ea typeface="新細明體" panose="02020500000000000000" pitchFamily="18" charset="-120"/>
              </a:rPr>
              <a:t>crystallized or structured</a:t>
            </a:r>
            <a:r>
              <a:rPr lang="en-US" altLang="zh-TW">
                <a:ea typeface="新細明體" panose="02020500000000000000" pitchFamily="18" charset="-120"/>
              </a:rPr>
              <a:t> is the first descriptor of research design. There are two options. </a:t>
            </a:r>
          </a:p>
          <a:p>
            <a:pPr>
              <a:buFontTx/>
              <a:buChar char="•"/>
            </a:pPr>
            <a:r>
              <a:rPr lang="en-US" altLang="zh-TW">
                <a:ea typeface="新細明體" panose="02020500000000000000" pitchFamily="18" charset="-120"/>
              </a:rPr>
              <a:t>Exploratory studies are used when the research question is still fluid or undetermined. The goal of exploration is to develop hypotheses or questions for future research. </a:t>
            </a:r>
          </a:p>
          <a:p>
            <a:pPr>
              <a:buFontTx/>
              <a:buChar char="•"/>
            </a:pPr>
            <a:r>
              <a:rPr lang="en-US" altLang="zh-TW">
                <a:ea typeface="新細明體" panose="02020500000000000000" pitchFamily="18" charset="-120"/>
              </a:rPr>
              <a:t>Formal studies are used when the research question is fully developed and there are hypotheses to be examined. </a:t>
            </a:r>
          </a:p>
        </p:txBody>
      </p:sp>
    </p:spTree>
    <p:extLst>
      <p:ext uri="{BB962C8B-B14F-4D97-AF65-F5344CB8AC3E}">
        <p14:creationId xmlns:p14="http://schemas.microsoft.com/office/powerpoint/2010/main" val="289603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xfrm>
            <a:off x="631825" y="774700"/>
            <a:ext cx="5810250" cy="3871913"/>
          </a:xfrm>
        </p:spPr>
      </p:sp>
      <p:sp>
        <p:nvSpPr>
          <p:cNvPr id="580611" name="Rectangle 3"/>
          <p:cNvSpPr>
            <a:spLocks noGrp="1" noChangeArrowheads="1"/>
          </p:cNvSpPr>
          <p:nvPr>
            <p:ph type="body" idx="1"/>
          </p:nvPr>
        </p:nvSpPr>
        <p:spPr bwMode="auto">
          <a:xfrm>
            <a:off x="942975" y="4903788"/>
            <a:ext cx="51879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a:p>
        </p:txBody>
      </p:sp>
    </p:spTree>
    <p:extLst>
      <p:ext uri="{BB962C8B-B14F-4D97-AF65-F5344CB8AC3E}">
        <p14:creationId xmlns:p14="http://schemas.microsoft.com/office/powerpoint/2010/main" val="347641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xfrm>
            <a:off x="631825" y="774700"/>
            <a:ext cx="5810250" cy="3871913"/>
          </a:xfrm>
        </p:spPr>
      </p:sp>
      <p:sp>
        <p:nvSpPr>
          <p:cNvPr id="5109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objectives of exploration may be accomplished with qualitative and quantitative techniques, but exploration relies more heavily on qualitative techniques. Qualitative techniques are non-quantitative data collection used to increase understanding of a topic.  Qualitative refers to the meaning, definition, analogy, model, or metaphor characterizing something, while quantitative assumes the meaning and refers to a measure of it.</a:t>
            </a:r>
          </a:p>
          <a:p>
            <a:endParaRPr lang="en-US" altLang="zh-TW">
              <a:ea typeface="新細明體" panose="02020500000000000000" pitchFamily="18" charset="-120"/>
            </a:endParaRPr>
          </a:p>
          <a:p>
            <a:r>
              <a:rPr lang="en-US" altLang="zh-TW">
                <a:ea typeface="新細明體" panose="02020500000000000000" pitchFamily="18" charset="-120"/>
              </a:rPr>
              <a:t>There are many approaches useful for exploratory investigations of management questions. Several such approaches are listed in the slide. These techniques are expanded upon in </a:t>
            </a:r>
            <a:r>
              <a:rPr lang="en-US" altLang="zh-TW" b="1">
                <a:ea typeface="新細明體" panose="02020500000000000000" pitchFamily="18" charset="-120"/>
              </a:rPr>
              <a:t>Chapter 8</a:t>
            </a:r>
            <a:r>
              <a:rPr lang="en-US" altLang="zh-TW">
                <a:ea typeface="新細明體" panose="02020500000000000000" pitchFamily="18" charset="-120"/>
              </a:rPr>
              <a:t>.</a:t>
            </a:r>
          </a:p>
        </p:txBody>
      </p:sp>
    </p:spTree>
    <p:extLst>
      <p:ext uri="{BB962C8B-B14F-4D97-AF65-F5344CB8AC3E}">
        <p14:creationId xmlns:p14="http://schemas.microsoft.com/office/powerpoint/2010/main" val="52035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2F95F7D3-F72A-4D29-8216-815215B353B3}" type="slidenum">
              <a:rPr lang="en-US" altLang="zh-TW"/>
              <a:pPr/>
              <a:t>‹#›</a:t>
            </a:fld>
            <a:endParaRPr lang="en-US" altLang="zh-TW"/>
          </a:p>
        </p:txBody>
      </p:sp>
    </p:spTree>
    <p:extLst>
      <p:ext uri="{BB962C8B-B14F-4D97-AF65-F5344CB8AC3E}">
        <p14:creationId xmlns:p14="http://schemas.microsoft.com/office/powerpoint/2010/main" val="418214263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ECAE1CF3-1981-410A-833C-617EF6B678E1}" type="slidenum">
              <a:rPr lang="en-US" altLang="zh-TW"/>
              <a:pPr/>
              <a:t>‹#›</a:t>
            </a:fld>
            <a:endParaRPr lang="en-US" altLang="zh-TW"/>
          </a:p>
        </p:txBody>
      </p:sp>
    </p:spTree>
    <p:extLst>
      <p:ext uri="{BB962C8B-B14F-4D97-AF65-F5344CB8AC3E}">
        <p14:creationId xmlns:p14="http://schemas.microsoft.com/office/powerpoint/2010/main" val="25555603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F9648C0A-99C7-4F52-B7A7-72C6AC38E4D7}" type="slidenum">
              <a:rPr lang="en-US" altLang="zh-TW"/>
              <a:pPr/>
              <a:t>‹#›</a:t>
            </a:fld>
            <a:endParaRPr lang="en-US" altLang="zh-TW"/>
          </a:p>
        </p:txBody>
      </p:sp>
    </p:spTree>
    <p:extLst>
      <p:ext uri="{BB962C8B-B14F-4D97-AF65-F5344CB8AC3E}">
        <p14:creationId xmlns:p14="http://schemas.microsoft.com/office/powerpoint/2010/main" val="40204290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408363" y="6389688"/>
            <a:ext cx="3252787" cy="455612"/>
          </a:xfrm>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a:xfrm>
            <a:off x="7729538" y="6389688"/>
            <a:ext cx="2141537" cy="455612"/>
          </a:xfrm>
        </p:spPr>
        <p:txBody>
          <a:bodyPr/>
          <a:lstStyle>
            <a:lvl1pPr>
              <a:defRPr/>
            </a:lvl1pPr>
          </a:lstStyle>
          <a:p>
            <a:fld id="{B48448A5-0683-4286-B440-6CCEFF02633B}" type="slidenum">
              <a:rPr lang="en-US" altLang="zh-TW"/>
              <a:pPr/>
              <a:t>‹#›</a:t>
            </a:fld>
            <a:endParaRPr lang="en-US" altLang="zh-TW"/>
          </a:p>
        </p:txBody>
      </p:sp>
    </p:spTree>
    <p:extLst>
      <p:ext uri="{BB962C8B-B14F-4D97-AF65-F5344CB8AC3E}">
        <p14:creationId xmlns:p14="http://schemas.microsoft.com/office/powerpoint/2010/main" val="35553535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5213350" y="1978025"/>
            <a:ext cx="4291013" cy="4106863"/>
          </a:xfrm>
        </p:spPr>
        <p:txBody>
          <a:bodyPr/>
          <a:lstStyle/>
          <a:p>
            <a:endParaRPr lang="zh-TW" altLang="en-US"/>
          </a:p>
        </p:txBody>
      </p:sp>
      <p:sp>
        <p:nvSpPr>
          <p:cNvPr id="5" name="頁尾版面配置區 4"/>
          <p:cNvSpPr>
            <a:spLocks noGrp="1"/>
          </p:cNvSpPr>
          <p:nvPr>
            <p:ph type="ftr" sz="quarter" idx="10"/>
          </p:nvPr>
        </p:nvSpPr>
        <p:spPr>
          <a:xfrm>
            <a:off x="3408363" y="6389688"/>
            <a:ext cx="3252787" cy="455612"/>
          </a:xfrm>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a:xfrm>
            <a:off x="7729538" y="6389688"/>
            <a:ext cx="2141537" cy="455612"/>
          </a:xfrm>
        </p:spPr>
        <p:txBody>
          <a:bodyPr/>
          <a:lstStyle>
            <a:lvl1pPr>
              <a:defRPr/>
            </a:lvl1pPr>
          </a:lstStyle>
          <a:p>
            <a:fld id="{226B1AB4-4204-42EF-A59B-7784E5F369E2}" type="slidenum">
              <a:rPr lang="en-US" altLang="zh-TW"/>
              <a:pPr/>
              <a:t>‹#›</a:t>
            </a:fld>
            <a:endParaRPr lang="en-US" altLang="zh-TW"/>
          </a:p>
        </p:txBody>
      </p:sp>
    </p:spTree>
    <p:extLst>
      <p:ext uri="{BB962C8B-B14F-4D97-AF65-F5344CB8AC3E}">
        <p14:creationId xmlns:p14="http://schemas.microsoft.com/office/powerpoint/2010/main" val="24105799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769938" y="1978025"/>
            <a:ext cx="8734425" cy="4106863"/>
          </a:xfrm>
        </p:spPr>
        <p:txBody>
          <a:bodyPr/>
          <a:lstStyle/>
          <a:p>
            <a:endParaRPr lang="zh-TW" altLang="en-US"/>
          </a:p>
        </p:txBody>
      </p:sp>
      <p:sp>
        <p:nvSpPr>
          <p:cNvPr id="4" name="頁尾版面配置區 3"/>
          <p:cNvSpPr>
            <a:spLocks noGrp="1"/>
          </p:cNvSpPr>
          <p:nvPr>
            <p:ph type="ftr" sz="quarter" idx="10"/>
          </p:nvPr>
        </p:nvSpPr>
        <p:spPr>
          <a:xfrm>
            <a:off x="3408363" y="6389688"/>
            <a:ext cx="3252787" cy="455612"/>
          </a:xfrm>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a:xfrm>
            <a:off x="7729538" y="6389688"/>
            <a:ext cx="2141537" cy="455612"/>
          </a:xfrm>
        </p:spPr>
        <p:txBody>
          <a:bodyPr/>
          <a:lstStyle>
            <a:lvl1pPr>
              <a:defRPr/>
            </a:lvl1pPr>
          </a:lstStyle>
          <a:p>
            <a:fld id="{4B0BFB39-0DFC-4319-8BDD-1F62BDEB9BB9}" type="slidenum">
              <a:rPr lang="en-US" altLang="zh-TW"/>
              <a:pPr/>
              <a:t>‹#›</a:t>
            </a:fld>
            <a:endParaRPr lang="en-US" altLang="zh-TW"/>
          </a:p>
        </p:txBody>
      </p:sp>
    </p:spTree>
    <p:extLst>
      <p:ext uri="{BB962C8B-B14F-4D97-AF65-F5344CB8AC3E}">
        <p14:creationId xmlns:p14="http://schemas.microsoft.com/office/powerpoint/2010/main" val="2495884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F34CB7FC-D455-4F31-B022-329BD0527D1E}" type="slidenum">
              <a:rPr lang="en-US" altLang="zh-TW"/>
              <a:pPr/>
              <a:t>‹#›</a:t>
            </a:fld>
            <a:endParaRPr lang="en-US" altLang="zh-TW"/>
          </a:p>
        </p:txBody>
      </p:sp>
    </p:spTree>
    <p:extLst>
      <p:ext uri="{BB962C8B-B14F-4D97-AF65-F5344CB8AC3E}">
        <p14:creationId xmlns:p14="http://schemas.microsoft.com/office/powerpoint/2010/main" val="28006162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A4E6F543-64A5-402B-9FC2-8BE51796FC9C}" type="slidenum">
              <a:rPr lang="en-US" altLang="zh-TW"/>
              <a:pPr/>
              <a:t>‹#›</a:t>
            </a:fld>
            <a:endParaRPr lang="en-US" altLang="zh-TW"/>
          </a:p>
        </p:txBody>
      </p:sp>
    </p:spTree>
    <p:extLst>
      <p:ext uri="{BB962C8B-B14F-4D97-AF65-F5344CB8AC3E}">
        <p14:creationId xmlns:p14="http://schemas.microsoft.com/office/powerpoint/2010/main" val="41699121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00D017E1-DA98-4F92-82CE-3268A2092EDB}" type="slidenum">
              <a:rPr lang="en-US" altLang="zh-TW"/>
              <a:pPr/>
              <a:t>‹#›</a:t>
            </a:fld>
            <a:endParaRPr lang="en-US" altLang="zh-TW"/>
          </a:p>
        </p:txBody>
      </p:sp>
    </p:spTree>
    <p:extLst>
      <p:ext uri="{BB962C8B-B14F-4D97-AF65-F5344CB8AC3E}">
        <p14:creationId xmlns:p14="http://schemas.microsoft.com/office/powerpoint/2010/main" val="112145918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8" name="投影片編號版面配置區 7"/>
          <p:cNvSpPr>
            <a:spLocks noGrp="1"/>
          </p:cNvSpPr>
          <p:nvPr>
            <p:ph type="sldNum" sz="quarter" idx="11"/>
          </p:nvPr>
        </p:nvSpPr>
        <p:spPr/>
        <p:txBody>
          <a:bodyPr/>
          <a:lstStyle>
            <a:lvl1pPr>
              <a:defRPr/>
            </a:lvl1pPr>
          </a:lstStyle>
          <a:p>
            <a:fld id="{65F2124B-9996-4C7D-898E-5825755411B7}" type="slidenum">
              <a:rPr lang="en-US" altLang="zh-TW"/>
              <a:pPr/>
              <a:t>‹#›</a:t>
            </a:fld>
            <a:endParaRPr lang="en-US" altLang="zh-TW"/>
          </a:p>
        </p:txBody>
      </p:sp>
    </p:spTree>
    <p:extLst>
      <p:ext uri="{BB962C8B-B14F-4D97-AF65-F5344CB8AC3E}">
        <p14:creationId xmlns:p14="http://schemas.microsoft.com/office/powerpoint/2010/main" val="371413919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4" name="投影片編號版面配置區 3"/>
          <p:cNvSpPr>
            <a:spLocks noGrp="1"/>
          </p:cNvSpPr>
          <p:nvPr>
            <p:ph type="sldNum" sz="quarter" idx="11"/>
          </p:nvPr>
        </p:nvSpPr>
        <p:spPr/>
        <p:txBody>
          <a:bodyPr/>
          <a:lstStyle>
            <a:lvl1pPr>
              <a:defRPr/>
            </a:lvl1pPr>
          </a:lstStyle>
          <a:p>
            <a:fld id="{3E7E1C72-F976-4BD5-9583-3738FC4364D1}" type="slidenum">
              <a:rPr lang="en-US" altLang="zh-TW"/>
              <a:pPr/>
              <a:t>‹#›</a:t>
            </a:fld>
            <a:endParaRPr lang="en-US" altLang="zh-TW"/>
          </a:p>
        </p:txBody>
      </p:sp>
    </p:spTree>
    <p:extLst>
      <p:ext uri="{BB962C8B-B14F-4D97-AF65-F5344CB8AC3E}">
        <p14:creationId xmlns:p14="http://schemas.microsoft.com/office/powerpoint/2010/main" val="2065786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lvl1pPr>
              <a:defRPr/>
            </a:lvl1pPr>
          </a:lstStyle>
          <a:p>
            <a:fld id="{54F743A8-997A-4C1E-A139-FF1B67BEB917}" type="slidenum">
              <a:rPr lang="en-US" altLang="zh-TW"/>
              <a:pPr/>
              <a:t>‹#›</a:t>
            </a:fld>
            <a:endParaRPr lang="en-US" altLang="zh-TW"/>
          </a:p>
        </p:txBody>
      </p:sp>
    </p:spTree>
    <p:extLst>
      <p:ext uri="{BB962C8B-B14F-4D97-AF65-F5344CB8AC3E}">
        <p14:creationId xmlns:p14="http://schemas.microsoft.com/office/powerpoint/2010/main" val="35899917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5128E0F2-C09B-4149-90D7-CF08DDE8FAC3}" type="slidenum">
              <a:rPr lang="en-US" altLang="zh-TW"/>
              <a:pPr/>
              <a:t>‹#›</a:t>
            </a:fld>
            <a:endParaRPr lang="en-US" altLang="zh-TW"/>
          </a:p>
        </p:txBody>
      </p:sp>
    </p:spTree>
    <p:extLst>
      <p:ext uri="{BB962C8B-B14F-4D97-AF65-F5344CB8AC3E}">
        <p14:creationId xmlns:p14="http://schemas.microsoft.com/office/powerpoint/2010/main" val="11100229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5FF52DC4-DA10-4D72-9679-F1836EE2DAD4}" type="slidenum">
              <a:rPr lang="en-US" altLang="zh-TW"/>
              <a:pPr/>
              <a:t>‹#›</a:t>
            </a:fld>
            <a:endParaRPr lang="en-US" altLang="zh-TW"/>
          </a:p>
        </p:txBody>
      </p:sp>
    </p:spTree>
    <p:extLst>
      <p:ext uri="{BB962C8B-B14F-4D97-AF65-F5344CB8AC3E}">
        <p14:creationId xmlns:p14="http://schemas.microsoft.com/office/powerpoint/2010/main" val="21769469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5235"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5236"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333399"/>
                </a:solidFill>
              </a:defRPr>
            </a:lvl1pPr>
          </a:lstStyle>
          <a:p>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333399"/>
                </a:solidFill>
              </a:defRPr>
            </a:lvl1pPr>
          </a:lstStyle>
          <a:p>
            <a:fld id="{C42B71F3-9048-4064-9E5E-45663FEFD1E4}" type="slidenum">
              <a:rPr lang="en-US" altLang="zh-TW"/>
              <a:pPr/>
              <a:t>‹#›</a:t>
            </a:fld>
            <a:endParaRPr lang="en-US" altLang="zh-TW"/>
          </a:p>
        </p:txBody>
      </p:sp>
      <p:sp>
        <p:nvSpPr>
          <p:cNvPr id="95239"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p>
            <a:endParaRPr lang="zh-TW" altLang="en-US"/>
          </a:p>
        </p:txBody>
      </p:sp>
      <p:sp>
        <p:nvSpPr>
          <p:cNvPr id="95240"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spd="med"/>
  <p:hf hdr="0" dt="0"/>
  <p:txStyles>
    <p:titleStyle>
      <a:lvl1pPr algn="l" rtl="0" fontAlgn="base">
        <a:spcBef>
          <a:spcPct val="0"/>
        </a:spcBef>
        <a:spcAft>
          <a:spcPct val="0"/>
        </a:spcAft>
        <a:defRPr kumimoji="1" sz="4000" kern="1200">
          <a:solidFill>
            <a:srgbClr val="FFFF66"/>
          </a:solidFill>
          <a:latin typeface="+mj-lt"/>
          <a:ea typeface="+mj-ea"/>
          <a:cs typeface="+mj-cs"/>
        </a:defRPr>
      </a:lvl1pPr>
      <a:lvl2pPr algn="l" rtl="0" fontAlgn="base">
        <a:spcBef>
          <a:spcPct val="0"/>
        </a:spcBef>
        <a:spcAft>
          <a:spcPct val="0"/>
        </a:spcAft>
        <a:defRPr kumimoji="1" sz="4000">
          <a:solidFill>
            <a:srgbClr val="FFFF66"/>
          </a:solidFill>
          <a:latin typeface="Arial" panose="020B0604020202020204" pitchFamily="34" charset="0"/>
          <a:ea typeface="SimHei" pitchFamily="2" charset="-122"/>
        </a:defRPr>
      </a:lvl2pPr>
      <a:lvl3pPr algn="l" rtl="0" fontAlgn="base">
        <a:spcBef>
          <a:spcPct val="0"/>
        </a:spcBef>
        <a:spcAft>
          <a:spcPct val="0"/>
        </a:spcAft>
        <a:defRPr kumimoji="1" sz="4000">
          <a:solidFill>
            <a:srgbClr val="FFFF66"/>
          </a:solidFill>
          <a:latin typeface="Arial" panose="020B0604020202020204" pitchFamily="34" charset="0"/>
          <a:ea typeface="SimHei" pitchFamily="2" charset="-122"/>
        </a:defRPr>
      </a:lvl3pPr>
      <a:lvl4pPr algn="l" rtl="0" fontAlgn="base">
        <a:spcBef>
          <a:spcPct val="0"/>
        </a:spcBef>
        <a:spcAft>
          <a:spcPct val="0"/>
        </a:spcAft>
        <a:defRPr kumimoji="1" sz="4000">
          <a:solidFill>
            <a:srgbClr val="FFFF66"/>
          </a:solidFill>
          <a:latin typeface="Arial" panose="020B0604020202020204" pitchFamily="34" charset="0"/>
          <a:ea typeface="SimHei" pitchFamily="2" charset="-122"/>
        </a:defRPr>
      </a:lvl4pPr>
      <a:lvl5pPr algn="l" rtl="0" fontAlgn="base">
        <a:spcBef>
          <a:spcPct val="0"/>
        </a:spcBef>
        <a:spcAft>
          <a:spcPct val="0"/>
        </a:spcAft>
        <a:defRPr kumimoji="1" sz="4000">
          <a:solidFill>
            <a:srgbClr val="FFFF66"/>
          </a:solidFill>
          <a:latin typeface="Arial" panose="020B0604020202020204" pitchFamily="34" charset="0"/>
          <a:ea typeface="SimHei" pitchFamily="2"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itchFamily="2"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itchFamily="2"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itchFamily="2"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itchFamily="2" charset="-122"/>
        </a:defRPr>
      </a:lvl9pPr>
    </p:titleStyle>
    <p:bodyStyle>
      <a:lvl1pPr marL="473075" indent="-473075" algn="l" rtl="0" fontAlgn="base">
        <a:spcBef>
          <a:spcPct val="30000"/>
        </a:spcBef>
        <a:spcAft>
          <a:spcPct val="0"/>
        </a:spcAft>
        <a:buClr>
          <a:schemeClr val="accent2"/>
        </a:buClr>
        <a:buFont typeface="Wingdings" panose="05000000000000000000" pitchFamily="2" charset="2"/>
        <a:buBlip>
          <a:blip r:embed="rId16"/>
        </a:buBlip>
        <a:defRPr kumimoji="1" sz="3200" kern="1200">
          <a:solidFill>
            <a:srgbClr val="000099"/>
          </a:solidFill>
          <a:latin typeface="+mn-lt"/>
          <a:ea typeface="+mn-ea"/>
          <a:cs typeface="+mn-cs"/>
        </a:defRPr>
      </a:lvl1pPr>
      <a:lvl2pPr marL="1050925" indent="-387350" algn="l" rtl="0" fontAlgn="base">
        <a:spcBef>
          <a:spcPct val="20000"/>
        </a:spcBef>
        <a:spcAft>
          <a:spcPct val="0"/>
        </a:spcAft>
        <a:buClr>
          <a:schemeClr val="hlink"/>
        </a:buClr>
        <a:buFont typeface="Webdings" panose="05030102010509060703" pitchFamily="18" charset="2"/>
        <a:buBlip>
          <a:blip r:embed="rId17"/>
        </a:buBlip>
        <a:defRPr kumimoji="1" sz="2800" kern="1200">
          <a:solidFill>
            <a:schemeClr val="tx1"/>
          </a:solidFill>
          <a:latin typeface="+mn-lt"/>
          <a:ea typeface="新細明體" panose="02020500000000000000" pitchFamily="18" charset="-120"/>
          <a:cs typeface="+mn-cs"/>
        </a:defRPr>
      </a:lvl2pPr>
      <a:lvl3pPr marL="1616075" indent="-374650" algn="l" rtl="0" fontAlgn="base">
        <a:spcBef>
          <a:spcPct val="20000"/>
        </a:spcBef>
        <a:spcAft>
          <a:spcPct val="0"/>
        </a:spcAft>
        <a:buFont typeface="Wingdings" panose="05000000000000000000" pitchFamily="2" charset="2"/>
        <a:buBlip>
          <a:blip r:embed="rId18"/>
        </a:buBlip>
        <a:defRPr kumimoji="1" sz="2400" kern="1200">
          <a:solidFill>
            <a:schemeClr val="folHlink"/>
          </a:solidFill>
          <a:latin typeface="+mn-lt"/>
          <a:ea typeface="新細明體" panose="02020500000000000000" pitchFamily="18" charset="-120"/>
          <a:cs typeface="+mn-cs"/>
        </a:defRPr>
      </a:lvl3pPr>
      <a:lvl4pPr marL="2193925" indent="-387350" algn="l" rtl="0" fontAlgn="base">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fontAlgn="base">
        <a:spcBef>
          <a:spcPct val="20000"/>
        </a:spcBef>
        <a:spcAft>
          <a:spcPct val="0"/>
        </a:spcAft>
        <a:buBlip>
          <a:blip r:embed="rId18"/>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a:solidFill>
                <a:schemeClr val="bg1"/>
              </a:solidFill>
            </a:endParaRPr>
          </a:p>
        </p:txBody>
      </p:sp>
      <p:sp>
        <p:nvSpPr>
          <p:cNvPr id="97283" name="Rectangle 3"/>
          <p:cNvSpPr>
            <a:spLocks noGrp="1" noChangeArrowheads="1"/>
          </p:cNvSpPr>
          <p:nvPr>
            <p:ph type="ctrTitle"/>
          </p:nvPr>
        </p:nvSpPr>
        <p:spPr>
          <a:xfrm>
            <a:off x="1627188" y="1065213"/>
            <a:ext cx="8262937" cy="1139825"/>
          </a:xfrm>
        </p:spPr>
        <p:txBody>
          <a:bodyPr anchor="ctr"/>
          <a:lstStyle/>
          <a:p>
            <a:pPr algn="l">
              <a:lnSpc>
                <a:spcPct val="130000"/>
              </a:lnSpc>
            </a:pPr>
            <a:r>
              <a:rPr lang="en-US" altLang="zh-TW" sz="4400">
                <a:ea typeface="新細明體" panose="02020500000000000000" pitchFamily="18" charset="-120"/>
              </a:rPr>
              <a:t>Research Design</a:t>
            </a:r>
            <a:endParaRPr lang="en-US" altLang="zh-TW" sz="4400">
              <a:effectLst>
                <a:outerShdw blurRad="38100" dist="38100" dir="2700000" algn="tl">
                  <a:srgbClr val="C0C0C0"/>
                </a:outerShdw>
              </a:effectLst>
              <a:ea typeface="新細明體" panose="02020500000000000000" pitchFamily="18" charset="-120"/>
            </a:endParaRPr>
          </a:p>
        </p:txBody>
      </p:sp>
      <p:sp>
        <p:nvSpPr>
          <p:cNvPr id="97288" name="Text Box 8"/>
          <p:cNvSpPr txBox="1">
            <a:spLocks noChangeArrowheads="1"/>
          </p:cNvSpPr>
          <p:nvPr/>
        </p:nvSpPr>
        <p:spPr bwMode="auto">
          <a:xfrm>
            <a:off x="168275" y="182563"/>
            <a:ext cx="612668"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sz="6000" dirty="0" smtClean="0">
                <a:solidFill>
                  <a:schemeClr val="bg1"/>
                </a:solidFill>
                <a:latin typeface="+mj-lt"/>
                <a:ea typeface="新細明體" panose="02020500000000000000" pitchFamily="18" charset="-120"/>
              </a:rPr>
              <a:t>6</a:t>
            </a:r>
            <a:endParaRPr lang="en-US" altLang="zh-TW" sz="6000" dirty="0">
              <a:solidFill>
                <a:schemeClr val="bg1"/>
              </a:solidFill>
              <a:latin typeface="+mj-lt"/>
              <a:ea typeface="新細明體" panose="02020500000000000000" pitchFamily="18" charset="-120"/>
            </a:endParaRPr>
          </a:p>
        </p:txBody>
      </p:sp>
      <p:sp>
        <p:nvSpPr>
          <p:cNvPr id="6" name="Rectangle 4"/>
          <p:cNvSpPr txBox="1">
            <a:spLocks noChangeArrowheads="1"/>
          </p:cNvSpPr>
          <p:nvPr/>
        </p:nvSpPr>
        <p:spPr bwMode="auto">
          <a:xfrm>
            <a:off x="1032694" y="384936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fontAlgn="base">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fontAlgn="base">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fontAlgn="base">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fontAlgn="base">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2023.10</a:t>
            </a:r>
            <a:endParaRPr lang="en-US" altLang="zh-TW" sz="1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507906" name="Rectangle 2"/>
          <p:cNvSpPr>
            <a:spLocks noGrp="1" noChangeArrowheads="1"/>
          </p:cNvSpPr>
          <p:nvPr>
            <p:ph type="title"/>
          </p:nvPr>
        </p:nvSpPr>
        <p:spPr/>
        <p:txBody>
          <a:bodyPr/>
          <a:lstStyle/>
          <a:p>
            <a:r>
              <a:rPr lang="en-US" altLang="zh-TW">
                <a:ea typeface="新細明體" panose="02020500000000000000" pitchFamily="18" charset="-120"/>
              </a:rPr>
              <a:t>Degree of Question Crystallization</a:t>
            </a:r>
          </a:p>
        </p:txBody>
      </p:sp>
      <p:sp>
        <p:nvSpPr>
          <p:cNvPr id="507907" name="Rectangle 3"/>
          <p:cNvSpPr>
            <a:spLocks noGrp="1" noChangeArrowheads="1"/>
          </p:cNvSpPr>
          <p:nvPr>
            <p:ph type="body" sz="half" idx="1"/>
          </p:nvPr>
        </p:nvSpPr>
        <p:spPr>
          <a:xfrm>
            <a:off x="769938" y="1978025"/>
            <a:ext cx="4151312" cy="2884488"/>
          </a:xfrm>
          <a:solidFill>
            <a:srgbClr val="FFFF66"/>
          </a:solidFill>
          <a:ln/>
        </p:spPr>
        <p:txBody>
          <a:bodyPr/>
          <a:lstStyle/>
          <a:p>
            <a:pPr>
              <a:buFont typeface="Wingdings" panose="05000000000000000000" pitchFamily="2" charset="2"/>
              <a:buNone/>
            </a:pPr>
            <a:r>
              <a:rPr lang="en-US" altLang="zh-TW" sz="2800" b="1">
                <a:solidFill>
                  <a:srgbClr val="CC0000"/>
                </a:solidFill>
                <a:ea typeface="新細明體" panose="02020500000000000000" pitchFamily="18" charset="-120"/>
              </a:rPr>
              <a:t>Exploratory Study</a:t>
            </a:r>
          </a:p>
          <a:p>
            <a:r>
              <a:rPr lang="en-US" altLang="zh-TW" sz="2800">
                <a:ea typeface="新細明體" panose="02020500000000000000" pitchFamily="18" charset="-120"/>
              </a:rPr>
              <a:t>Loose structure</a:t>
            </a:r>
          </a:p>
          <a:p>
            <a:r>
              <a:rPr lang="en-US" altLang="zh-TW" sz="2800">
                <a:ea typeface="新細明體" panose="02020500000000000000" pitchFamily="18" charset="-120"/>
              </a:rPr>
              <a:t>Expand understanding</a:t>
            </a:r>
          </a:p>
          <a:p>
            <a:r>
              <a:rPr lang="en-US" altLang="zh-TW" sz="2800">
                <a:ea typeface="新細明體" panose="02020500000000000000" pitchFamily="18" charset="-120"/>
              </a:rPr>
              <a:t>Provide insight</a:t>
            </a:r>
          </a:p>
          <a:p>
            <a:r>
              <a:rPr lang="en-US" altLang="zh-TW" sz="2800">
                <a:ea typeface="新細明體" panose="02020500000000000000" pitchFamily="18" charset="-120"/>
              </a:rPr>
              <a:t>Develop hypotheses</a:t>
            </a:r>
          </a:p>
        </p:txBody>
      </p:sp>
      <p:sp>
        <p:nvSpPr>
          <p:cNvPr id="507909" name="Rectangle 5"/>
          <p:cNvSpPr>
            <a:spLocks noGrp="1" noChangeArrowheads="1"/>
          </p:cNvSpPr>
          <p:nvPr>
            <p:ph type="body" sz="half" idx="2"/>
          </p:nvPr>
        </p:nvSpPr>
        <p:spPr/>
        <p:txBody>
          <a:bodyPr/>
          <a:lstStyle/>
          <a:p>
            <a:endParaRPr lang="zh-TW" altLang="zh-TW" sz="2800"/>
          </a:p>
        </p:txBody>
      </p:sp>
      <p:sp>
        <p:nvSpPr>
          <p:cNvPr id="2" name="投影片編號版面配置區 1"/>
          <p:cNvSpPr>
            <a:spLocks noGrp="1"/>
          </p:cNvSpPr>
          <p:nvPr>
            <p:ph type="sldNum" sz="quarter" idx="11"/>
          </p:nvPr>
        </p:nvSpPr>
        <p:spPr/>
        <p:txBody>
          <a:bodyPr/>
          <a:lstStyle/>
          <a:p>
            <a:fld id="{00D017E1-DA98-4F92-82CE-3268A2092EDB}" type="slidenum">
              <a:rPr lang="en-US" altLang="zh-TW" smtClean="0"/>
              <a:pPr/>
              <a:t>10</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7907">
                                            <p:txEl>
                                              <p:charRg st="4294967295" end="4294967295"/>
                                            </p:txEl>
                                          </p:spTgt>
                                        </p:tgtEl>
                                        <p:attrNameLst>
                                          <p:attrName>style.visibility</p:attrName>
                                        </p:attrNameLst>
                                      </p:cBhvr>
                                      <p:to>
                                        <p:strVal val="visible"/>
                                      </p:to>
                                    </p:set>
                                    <p:animEffect transition="in" filter="blinds(horizontal)">
                                      <p:cBhvr>
                                        <p:cTn id="7" dur="500"/>
                                        <p:tgtEl>
                                          <p:spTgt spid="50790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91" name="Rectangle 7"/>
          <p:cNvSpPr>
            <a:spLocks noGrp="1" noChangeArrowheads="1"/>
          </p:cNvSpPr>
          <p:nvPr>
            <p:ph type="title"/>
          </p:nvPr>
        </p:nvSpPr>
        <p:spPr/>
        <p:txBody>
          <a:bodyPr/>
          <a:lstStyle/>
          <a:p>
            <a:r>
              <a:rPr lang="en-US" altLang="zh-TW" dirty="0" smtClean="0"/>
              <a:t>Explore: </a:t>
            </a:r>
            <a:r>
              <a:rPr lang="en-US" altLang="zh-TW" dirty="0" smtClean="0">
                <a:solidFill>
                  <a:schemeClr val="bg1">
                    <a:lumMod val="95000"/>
                  </a:schemeClr>
                </a:solidFill>
              </a:rPr>
              <a:t>Formation of Constructs</a:t>
            </a:r>
            <a:endParaRPr lang="zh-TW" altLang="en-US" dirty="0">
              <a:solidFill>
                <a:schemeClr val="bg1">
                  <a:lumMod val="95000"/>
                </a:schemeClr>
              </a:solidFill>
            </a:endParaRPr>
          </a:p>
        </p:txBody>
      </p:sp>
      <p:sp>
        <p:nvSpPr>
          <p:cNvPr id="36" name="AutoShape 37"/>
          <p:cNvSpPr>
            <a:spLocks noChangeArrowheads="1"/>
          </p:cNvSpPr>
          <p:nvPr/>
        </p:nvSpPr>
        <p:spPr bwMode="auto">
          <a:xfrm>
            <a:off x="1038026" y="1488633"/>
            <a:ext cx="8382000" cy="2667000"/>
          </a:xfrm>
          <a:prstGeom prst="cloudCallout">
            <a:avLst>
              <a:gd name="adj1" fmla="val -19319"/>
              <a:gd name="adj2" fmla="val 24644"/>
            </a:avLst>
          </a:prstGeom>
          <a:solidFill>
            <a:schemeClr val="accent6">
              <a:lumMod val="20000"/>
              <a:lumOff val="80000"/>
            </a:schemeClr>
          </a:solidFill>
          <a:ln w="6350">
            <a:solidFill>
              <a:srgbClr val="0000CC"/>
            </a:solidFill>
            <a:round/>
            <a:headEnd/>
            <a:tailEnd/>
          </a:ln>
          <a:effectLs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chemeClr val="accent2"/>
              </a:solidFill>
              <a:latin typeface="Arial Narrow" panose="020B0606020202030204" pitchFamily="34" charset="0"/>
              <a:ea typeface="GE Ming" charset="-120"/>
            </a:endParaRPr>
          </a:p>
        </p:txBody>
      </p:sp>
      <p:sp>
        <p:nvSpPr>
          <p:cNvPr id="3" name="矩形 2"/>
          <p:cNvSpPr/>
          <p:nvPr/>
        </p:nvSpPr>
        <p:spPr bwMode="auto">
          <a:xfrm>
            <a:off x="186871" y="6102350"/>
            <a:ext cx="10055679" cy="632668"/>
          </a:xfrm>
          <a:prstGeom prst="rect">
            <a:avLst/>
          </a:prstGeom>
          <a:solidFill>
            <a:schemeClr val="bg1">
              <a:lumMod val="95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p:txBody>
      </p:sp>
      <p:sp>
        <p:nvSpPr>
          <p:cNvPr id="37" name="AutoShape 37"/>
          <p:cNvSpPr>
            <a:spLocks noChangeArrowheads="1"/>
          </p:cNvSpPr>
          <p:nvPr/>
        </p:nvSpPr>
        <p:spPr bwMode="auto">
          <a:xfrm>
            <a:off x="1295400" y="3581400"/>
            <a:ext cx="8382000" cy="2667000"/>
          </a:xfrm>
          <a:prstGeom prst="cloudCallout">
            <a:avLst>
              <a:gd name="adj1" fmla="val -19319"/>
              <a:gd name="adj2" fmla="val 24644"/>
            </a:avLst>
          </a:prstGeom>
          <a:solidFill>
            <a:srgbClr val="FFFF66"/>
          </a:solidFill>
          <a:ln w="6350">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chemeClr val="accent2"/>
              </a:solidFill>
              <a:latin typeface="+mj-lt"/>
              <a:ea typeface="GE Ming" charset="-120"/>
            </a:endParaRPr>
          </a:p>
        </p:txBody>
      </p:sp>
      <p:sp>
        <p:nvSpPr>
          <p:cNvPr id="38" name="Rectangle 15"/>
          <p:cNvSpPr>
            <a:spLocks noChangeArrowheads="1"/>
          </p:cNvSpPr>
          <p:nvPr/>
        </p:nvSpPr>
        <p:spPr bwMode="auto">
          <a:xfrm>
            <a:off x="155076" y="1266281"/>
            <a:ext cx="2598147" cy="391069"/>
          </a:xfrm>
          <a:prstGeom prst="rect">
            <a:avLst/>
          </a:prstGeom>
          <a:solidFill>
            <a:srgbClr val="0000CC"/>
          </a:solidFill>
          <a:ln w="12700">
            <a:solidFill>
              <a:srgbClr val="336600"/>
            </a:solid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chemeClr val="bg1"/>
                </a:solidFill>
                <a:latin typeface="+mj-lt"/>
                <a:ea typeface="微軟正黑體" panose="020B0604030504040204" pitchFamily="34" charset="-120"/>
              </a:rPr>
              <a:t>Conceptual Level</a:t>
            </a:r>
            <a:endParaRPr lang="zh-TW" altLang="en-US" dirty="0">
              <a:solidFill>
                <a:schemeClr val="bg1"/>
              </a:solidFill>
              <a:latin typeface="+mj-lt"/>
              <a:ea typeface="微軟正黑體" panose="020B0604030504040204" pitchFamily="34" charset="-120"/>
            </a:endParaRPr>
          </a:p>
        </p:txBody>
      </p:sp>
      <p:sp>
        <p:nvSpPr>
          <p:cNvPr id="39" name="Rectangle 16"/>
          <p:cNvSpPr>
            <a:spLocks noChangeArrowheads="1"/>
          </p:cNvSpPr>
          <p:nvPr/>
        </p:nvSpPr>
        <p:spPr bwMode="auto">
          <a:xfrm>
            <a:off x="6083201" y="6257652"/>
            <a:ext cx="2543966" cy="391069"/>
          </a:xfrm>
          <a:prstGeom prst="rect">
            <a:avLst/>
          </a:prstGeom>
          <a:solidFill>
            <a:srgbClr val="FF9900"/>
          </a:solid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chemeClr val="bg1"/>
                </a:solidFill>
                <a:latin typeface="+mj-lt"/>
                <a:ea typeface="GE Round-Heavy+N" charset="-120"/>
              </a:rPr>
              <a:t>Operational Level</a:t>
            </a:r>
            <a:endParaRPr lang="zh-TW" altLang="en-US" dirty="0">
              <a:solidFill>
                <a:schemeClr val="bg1"/>
              </a:solidFill>
              <a:latin typeface="+mj-lt"/>
              <a:ea typeface="GE Round-Heavy+N" charset="-120"/>
            </a:endParaRPr>
          </a:p>
        </p:txBody>
      </p:sp>
      <p:sp>
        <p:nvSpPr>
          <p:cNvPr id="40" name="Rectangle 6"/>
          <p:cNvSpPr>
            <a:spLocks noChangeArrowheads="1"/>
          </p:cNvSpPr>
          <p:nvPr/>
        </p:nvSpPr>
        <p:spPr bwMode="auto">
          <a:xfrm>
            <a:off x="3050753" y="18097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mj-lt"/>
                <a:ea typeface="GE Ming" charset="-120"/>
              </a:rPr>
              <a:t>X</a:t>
            </a:r>
          </a:p>
        </p:txBody>
      </p:sp>
      <p:sp>
        <p:nvSpPr>
          <p:cNvPr id="41" name="Rectangle 7"/>
          <p:cNvSpPr>
            <a:spLocks noChangeArrowheads="1"/>
          </p:cNvSpPr>
          <p:nvPr/>
        </p:nvSpPr>
        <p:spPr bwMode="auto">
          <a:xfrm>
            <a:off x="6962353" y="18732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mj-lt"/>
                <a:ea typeface="GE Ming" charset="-120"/>
              </a:rPr>
              <a:t>Y</a:t>
            </a:r>
          </a:p>
        </p:txBody>
      </p:sp>
      <p:sp>
        <p:nvSpPr>
          <p:cNvPr id="42" name="Line 10"/>
          <p:cNvSpPr>
            <a:spLocks noChangeShapeType="1"/>
          </p:cNvSpPr>
          <p:nvPr/>
        </p:nvSpPr>
        <p:spPr bwMode="auto">
          <a:xfrm>
            <a:off x="3841750" y="2241550"/>
            <a:ext cx="300990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3" name="Line 5"/>
          <p:cNvSpPr>
            <a:spLocks noChangeShapeType="1"/>
          </p:cNvSpPr>
          <p:nvPr/>
        </p:nvSpPr>
        <p:spPr bwMode="auto">
          <a:xfrm flipV="1">
            <a:off x="882650" y="3765550"/>
            <a:ext cx="9359900" cy="254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4" name="Rectangle 8"/>
          <p:cNvSpPr>
            <a:spLocks noChangeArrowheads="1"/>
          </p:cNvSpPr>
          <p:nvPr/>
        </p:nvSpPr>
        <p:spPr bwMode="auto">
          <a:xfrm>
            <a:off x="3078659" y="4421217"/>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x</a:t>
            </a:r>
          </a:p>
        </p:txBody>
      </p:sp>
      <p:sp>
        <p:nvSpPr>
          <p:cNvPr id="45" name="Rectangle 9"/>
          <p:cNvSpPr>
            <a:spLocks noChangeArrowheads="1"/>
          </p:cNvSpPr>
          <p:nvPr/>
        </p:nvSpPr>
        <p:spPr bwMode="auto">
          <a:xfrm>
            <a:off x="7001198" y="4311650"/>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y</a:t>
            </a:r>
          </a:p>
        </p:txBody>
      </p:sp>
      <p:sp>
        <p:nvSpPr>
          <p:cNvPr id="47" name="Line 13"/>
          <p:cNvSpPr>
            <a:spLocks noChangeShapeType="1"/>
          </p:cNvSpPr>
          <p:nvPr/>
        </p:nvSpPr>
        <p:spPr bwMode="auto">
          <a:xfrm>
            <a:off x="7334249" y="2965450"/>
            <a:ext cx="3603" cy="1574800"/>
          </a:xfrm>
          <a:prstGeom prst="line">
            <a:avLst/>
          </a:prstGeom>
          <a:noFill/>
          <a:ln w="50800">
            <a:solidFill>
              <a:srgbClr val="660033"/>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8" name="Line 26"/>
          <p:cNvSpPr>
            <a:spLocks noChangeShapeType="1"/>
          </p:cNvSpPr>
          <p:nvPr/>
        </p:nvSpPr>
        <p:spPr bwMode="auto">
          <a:xfrm flipH="1" flipV="1">
            <a:off x="7575550" y="4972050"/>
            <a:ext cx="19050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0" name="Rectangle 28"/>
          <p:cNvSpPr>
            <a:spLocks noChangeArrowheads="1"/>
          </p:cNvSpPr>
          <p:nvPr/>
        </p:nvSpPr>
        <p:spPr bwMode="auto">
          <a:xfrm>
            <a:off x="8800306" y="5371707"/>
            <a:ext cx="1150956"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a:latin typeface="Arial Narrow" panose="020B0606020202030204" pitchFamily="34" charset="0"/>
                <a:ea typeface="GE Ming+N" charset="-120"/>
              </a:rPr>
              <a:t>Observation</a:t>
            </a:r>
            <a:endParaRPr lang="zh-TW" altLang="en-US" sz="1800" dirty="0">
              <a:latin typeface="Arial Narrow" panose="020B0606020202030204" pitchFamily="34" charset="0"/>
              <a:ea typeface="GE Ming+N" charset="-120"/>
            </a:endParaRPr>
          </a:p>
        </p:txBody>
      </p:sp>
      <p:sp>
        <p:nvSpPr>
          <p:cNvPr id="53" name="Rectangle 33"/>
          <p:cNvSpPr>
            <a:spLocks noChangeArrowheads="1"/>
          </p:cNvSpPr>
          <p:nvPr/>
        </p:nvSpPr>
        <p:spPr bwMode="auto">
          <a:xfrm>
            <a:off x="5613246" y="3195983"/>
            <a:ext cx="1636666" cy="52219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Arial Narrow" panose="020B0606020202030204" pitchFamily="34" charset="0"/>
                <a:ea typeface="GE Ming+N" charset="-120"/>
              </a:rPr>
              <a:t>Abstraction,</a:t>
            </a:r>
          </a:p>
          <a:p>
            <a:pPr eaLnBrk="0" hangingPunct="0">
              <a:lnSpc>
                <a:spcPct val="85000"/>
              </a:lnSpc>
            </a:pPr>
            <a:r>
              <a:rPr lang="en-US" altLang="zh-TW" sz="1800" dirty="0" smtClean="0">
                <a:latin typeface="Arial Narrow" panose="020B0606020202030204" pitchFamily="34" charset="0"/>
                <a:ea typeface="GE Ming+N" charset="-120"/>
              </a:rPr>
              <a:t>Conceptualization</a:t>
            </a:r>
            <a:endParaRPr lang="zh-TW" altLang="en-US" sz="1800" dirty="0">
              <a:latin typeface="Arial Narrow" panose="020B0606020202030204" pitchFamily="34" charset="0"/>
              <a:ea typeface="GE Ming+N" charset="-120"/>
            </a:endParaRPr>
          </a:p>
        </p:txBody>
      </p:sp>
      <p:sp>
        <p:nvSpPr>
          <p:cNvPr id="54" name="Line 12"/>
          <p:cNvSpPr>
            <a:spLocks noChangeShapeType="1"/>
          </p:cNvSpPr>
          <p:nvPr/>
        </p:nvSpPr>
        <p:spPr bwMode="auto">
          <a:xfrm>
            <a:off x="3422649" y="2889250"/>
            <a:ext cx="22225" cy="1587500"/>
          </a:xfrm>
          <a:prstGeom prst="line">
            <a:avLst/>
          </a:prstGeom>
          <a:noFill/>
          <a:ln w="50800">
            <a:solidFill>
              <a:srgbClr val="660033"/>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5" name="Line 24"/>
          <p:cNvSpPr>
            <a:spLocks noChangeShapeType="1"/>
          </p:cNvSpPr>
          <p:nvPr/>
        </p:nvSpPr>
        <p:spPr bwMode="auto">
          <a:xfrm flipV="1">
            <a:off x="869950" y="4946650"/>
            <a:ext cx="22098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8" name="Rectangle 35"/>
          <p:cNvSpPr>
            <a:spLocks noChangeArrowheads="1"/>
          </p:cNvSpPr>
          <p:nvPr/>
        </p:nvSpPr>
        <p:spPr bwMode="auto">
          <a:xfrm>
            <a:off x="186871" y="5136155"/>
            <a:ext cx="1150956" cy="286745"/>
          </a:xfrm>
          <a:prstGeom prst="rect">
            <a:avLst/>
          </a:prstGeom>
          <a:no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Arial Narrow" panose="020B0606020202030204" pitchFamily="34" charset="0"/>
                <a:ea typeface="GE Ming+N" charset="-120"/>
              </a:rPr>
              <a:t>Observation</a:t>
            </a:r>
            <a:endParaRPr lang="zh-TW" altLang="en-US" sz="1800" dirty="0">
              <a:latin typeface="Arial Narrow" panose="020B0606020202030204" pitchFamily="34" charset="0"/>
              <a:ea typeface="GE Ming+N" charset="-120"/>
            </a:endParaRPr>
          </a:p>
        </p:txBody>
      </p:sp>
      <p:sp>
        <p:nvSpPr>
          <p:cNvPr id="60" name="Rectangle 22"/>
          <p:cNvSpPr>
            <a:spLocks noChangeArrowheads="1"/>
          </p:cNvSpPr>
          <p:nvPr/>
        </p:nvSpPr>
        <p:spPr bwMode="auto">
          <a:xfrm>
            <a:off x="4268025" y="5019177"/>
            <a:ext cx="2282741"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mj-lt"/>
                <a:ea typeface="GE Ming+N" charset="-120"/>
              </a:rPr>
              <a:t>Analysis: Association</a:t>
            </a:r>
            <a:endParaRPr lang="zh-TW" altLang="en-US" sz="1800" dirty="0">
              <a:latin typeface="+mj-lt"/>
              <a:ea typeface="GE Ming+N" charset="-120"/>
            </a:endParaRPr>
          </a:p>
        </p:txBody>
      </p:sp>
      <p:sp>
        <p:nvSpPr>
          <p:cNvPr id="61" name="Line 14"/>
          <p:cNvSpPr>
            <a:spLocks noChangeShapeType="1"/>
          </p:cNvSpPr>
          <p:nvPr/>
        </p:nvSpPr>
        <p:spPr bwMode="auto">
          <a:xfrm>
            <a:off x="3668564" y="4972050"/>
            <a:ext cx="3225800" cy="0"/>
          </a:xfrm>
          <a:prstGeom prst="line">
            <a:avLst/>
          </a:prstGeom>
          <a:noFill/>
          <a:ln w="254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 name="投影片編號版面配置區 3"/>
          <p:cNvSpPr>
            <a:spLocks noGrp="1"/>
          </p:cNvSpPr>
          <p:nvPr>
            <p:ph type="sldNum" sz="quarter" idx="11"/>
          </p:nvPr>
        </p:nvSpPr>
        <p:spPr/>
        <p:txBody>
          <a:bodyPr/>
          <a:lstStyle/>
          <a:p>
            <a:fld id="{F34CB7FC-D455-4F31-B022-329BD0527D1E}" type="slidenum">
              <a:rPr lang="en-US" altLang="zh-TW" smtClean="0"/>
              <a:pPr/>
              <a:t>11</a:t>
            </a:fld>
            <a:endParaRPr lang="en-US" altLang="zh-TW"/>
          </a:p>
        </p:txBody>
      </p:sp>
      <p:sp>
        <p:nvSpPr>
          <p:cNvPr id="71" name="Rectangle 23"/>
          <p:cNvSpPr>
            <a:spLocks noChangeArrowheads="1"/>
          </p:cNvSpPr>
          <p:nvPr/>
        </p:nvSpPr>
        <p:spPr bwMode="auto">
          <a:xfrm>
            <a:off x="3845710" y="2373907"/>
            <a:ext cx="3180358"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mj-lt"/>
                <a:ea typeface="GE Ming+N" charset="-120"/>
              </a:rPr>
              <a:t>Inference: Causal relationship</a:t>
            </a:r>
            <a:endParaRPr lang="zh-TW" altLang="en-US" sz="1800" dirty="0">
              <a:latin typeface="+mj-lt"/>
              <a:ea typeface="GE Ming+N" charset="-120"/>
            </a:endParaRPr>
          </a:p>
        </p:txBody>
      </p:sp>
    </p:spTree>
    <p:extLst>
      <p:ext uri="{BB962C8B-B14F-4D97-AF65-F5344CB8AC3E}">
        <p14:creationId xmlns:p14="http://schemas.microsoft.com/office/powerpoint/2010/main" val="3617947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2000"/>
                                        <p:tgtEl>
                                          <p:spTgt spid="4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heel(1)">
                                      <p:cBhvr>
                                        <p:cTn id="16" dur="2000"/>
                                        <p:tgtEl>
                                          <p:spTgt spid="5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heel(1)">
                                      <p:cBhvr>
                                        <p:cTn id="19" dur="20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80">
                                          <p:stCondLst>
                                            <p:cond delay="0"/>
                                          </p:stCondLst>
                                        </p:cTn>
                                        <p:tgtEl>
                                          <p:spTgt spid="61"/>
                                        </p:tgtEl>
                                      </p:cBhvr>
                                    </p:animEffect>
                                    <p:anim calcmode="lin" valueType="num">
                                      <p:cBhvr>
                                        <p:cTn id="42"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7" dur="26">
                                          <p:stCondLst>
                                            <p:cond delay="650"/>
                                          </p:stCondLst>
                                        </p:cTn>
                                        <p:tgtEl>
                                          <p:spTgt spid="61"/>
                                        </p:tgtEl>
                                      </p:cBhvr>
                                      <p:to x="100000" y="60000"/>
                                    </p:animScale>
                                    <p:animScale>
                                      <p:cBhvr>
                                        <p:cTn id="48" dur="166" decel="50000">
                                          <p:stCondLst>
                                            <p:cond delay="676"/>
                                          </p:stCondLst>
                                        </p:cTn>
                                        <p:tgtEl>
                                          <p:spTgt spid="61"/>
                                        </p:tgtEl>
                                      </p:cBhvr>
                                      <p:to x="100000" y="100000"/>
                                    </p:animScale>
                                    <p:animScale>
                                      <p:cBhvr>
                                        <p:cTn id="49" dur="26">
                                          <p:stCondLst>
                                            <p:cond delay="1312"/>
                                          </p:stCondLst>
                                        </p:cTn>
                                        <p:tgtEl>
                                          <p:spTgt spid="61"/>
                                        </p:tgtEl>
                                      </p:cBhvr>
                                      <p:to x="100000" y="80000"/>
                                    </p:animScale>
                                    <p:animScale>
                                      <p:cBhvr>
                                        <p:cTn id="50" dur="166" decel="50000">
                                          <p:stCondLst>
                                            <p:cond delay="1338"/>
                                          </p:stCondLst>
                                        </p:cTn>
                                        <p:tgtEl>
                                          <p:spTgt spid="61"/>
                                        </p:tgtEl>
                                      </p:cBhvr>
                                      <p:to x="100000" y="100000"/>
                                    </p:animScale>
                                    <p:animScale>
                                      <p:cBhvr>
                                        <p:cTn id="51" dur="26">
                                          <p:stCondLst>
                                            <p:cond delay="1642"/>
                                          </p:stCondLst>
                                        </p:cTn>
                                        <p:tgtEl>
                                          <p:spTgt spid="61"/>
                                        </p:tgtEl>
                                      </p:cBhvr>
                                      <p:to x="100000" y="90000"/>
                                    </p:animScale>
                                    <p:animScale>
                                      <p:cBhvr>
                                        <p:cTn id="52" dur="166" decel="50000">
                                          <p:stCondLst>
                                            <p:cond delay="1668"/>
                                          </p:stCondLst>
                                        </p:cTn>
                                        <p:tgtEl>
                                          <p:spTgt spid="61"/>
                                        </p:tgtEl>
                                      </p:cBhvr>
                                      <p:to x="100000" y="100000"/>
                                    </p:animScale>
                                    <p:animScale>
                                      <p:cBhvr>
                                        <p:cTn id="53" dur="26">
                                          <p:stCondLst>
                                            <p:cond delay="1808"/>
                                          </p:stCondLst>
                                        </p:cTn>
                                        <p:tgtEl>
                                          <p:spTgt spid="61"/>
                                        </p:tgtEl>
                                      </p:cBhvr>
                                      <p:to x="100000" y="95000"/>
                                    </p:animScale>
                                    <p:animScale>
                                      <p:cBhvr>
                                        <p:cTn id="54" dur="166" decel="50000">
                                          <p:stCondLst>
                                            <p:cond delay="1834"/>
                                          </p:stCondLst>
                                        </p:cTn>
                                        <p:tgtEl>
                                          <p:spTgt spid="6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down)">
                                      <p:cBhvr>
                                        <p:cTn id="57" dur="580">
                                          <p:stCondLst>
                                            <p:cond delay="0"/>
                                          </p:stCondLst>
                                        </p:cTn>
                                        <p:tgtEl>
                                          <p:spTgt spid="60"/>
                                        </p:tgtEl>
                                      </p:cBhvr>
                                    </p:animEffect>
                                    <p:anim calcmode="lin" valueType="num">
                                      <p:cBhvr>
                                        <p:cTn id="58"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63" dur="26">
                                          <p:stCondLst>
                                            <p:cond delay="650"/>
                                          </p:stCondLst>
                                        </p:cTn>
                                        <p:tgtEl>
                                          <p:spTgt spid="60"/>
                                        </p:tgtEl>
                                      </p:cBhvr>
                                      <p:to x="100000" y="60000"/>
                                    </p:animScale>
                                    <p:animScale>
                                      <p:cBhvr>
                                        <p:cTn id="64" dur="166" decel="50000">
                                          <p:stCondLst>
                                            <p:cond delay="676"/>
                                          </p:stCondLst>
                                        </p:cTn>
                                        <p:tgtEl>
                                          <p:spTgt spid="60"/>
                                        </p:tgtEl>
                                      </p:cBhvr>
                                      <p:to x="100000" y="100000"/>
                                    </p:animScale>
                                    <p:animScale>
                                      <p:cBhvr>
                                        <p:cTn id="65" dur="26">
                                          <p:stCondLst>
                                            <p:cond delay="1312"/>
                                          </p:stCondLst>
                                        </p:cTn>
                                        <p:tgtEl>
                                          <p:spTgt spid="60"/>
                                        </p:tgtEl>
                                      </p:cBhvr>
                                      <p:to x="100000" y="80000"/>
                                    </p:animScale>
                                    <p:animScale>
                                      <p:cBhvr>
                                        <p:cTn id="66" dur="166" decel="50000">
                                          <p:stCondLst>
                                            <p:cond delay="1338"/>
                                          </p:stCondLst>
                                        </p:cTn>
                                        <p:tgtEl>
                                          <p:spTgt spid="60"/>
                                        </p:tgtEl>
                                      </p:cBhvr>
                                      <p:to x="100000" y="100000"/>
                                    </p:animScale>
                                    <p:animScale>
                                      <p:cBhvr>
                                        <p:cTn id="67" dur="26">
                                          <p:stCondLst>
                                            <p:cond delay="1642"/>
                                          </p:stCondLst>
                                        </p:cTn>
                                        <p:tgtEl>
                                          <p:spTgt spid="60"/>
                                        </p:tgtEl>
                                      </p:cBhvr>
                                      <p:to x="100000" y="90000"/>
                                    </p:animScale>
                                    <p:animScale>
                                      <p:cBhvr>
                                        <p:cTn id="68" dur="166" decel="50000">
                                          <p:stCondLst>
                                            <p:cond delay="1668"/>
                                          </p:stCondLst>
                                        </p:cTn>
                                        <p:tgtEl>
                                          <p:spTgt spid="60"/>
                                        </p:tgtEl>
                                      </p:cBhvr>
                                      <p:to x="100000" y="100000"/>
                                    </p:animScale>
                                    <p:animScale>
                                      <p:cBhvr>
                                        <p:cTn id="69" dur="26">
                                          <p:stCondLst>
                                            <p:cond delay="1808"/>
                                          </p:stCondLst>
                                        </p:cTn>
                                        <p:tgtEl>
                                          <p:spTgt spid="60"/>
                                        </p:tgtEl>
                                      </p:cBhvr>
                                      <p:to x="100000" y="95000"/>
                                    </p:animScale>
                                    <p:animScale>
                                      <p:cBhvr>
                                        <p:cTn id="70" dur="166" decel="50000">
                                          <p:stCondLst>
                                            <p:cond delay="1834"/>
                                          </p:stCondLst>
                                        </p:cTn>
                                        <p:tgtEl>
                                          <p:spTgt spid="6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1000"/>
                                        <p:tgtEl>
                                          <p:spTgt spid="38"/>
                                        </p:tgtEl>
                                      </p:cBhvr>
                                    </p:animEffect>
                                    <p:anim calcmode="lin" valueType="num">
                                      <p:cBhvr>
                                        <p:cTn id="100" dur="1000" fill="hold"/>
                                        <p:tgtEl>
                                          <p:spTgt spid="38"/>
                                        </p:tgtEl>
                                        <p:attrNameLst>
                                          <p:attrName>ppt_x</p:attrName>
                                        </p:attrNameLst>
                                      </p:cBhvr>
                                      <p:tavLst>
                                        <p:tav tm="0">
                                          <p:val>
                                            <p:strVal val="#ppt_x"/>
                                          </p:val>
                                        </p:tav>
                                        <p:tav tm="100000">
                                          <p:val>
                                            <p:strVal val="#ppt_x"/>
                                          </p:val>
                                        </p:tav>
                                      </p:tavLst>
                                    </p:anim>
                                    <p:anim calcmode="lin" valueType="num">
                                      <p:cBhvr>
                                        <p:cTn id="10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71"/>
                                        </p:tgtEl>
                                        <p:attrNameLst>
                                          <p:attrName>style.visibility</p:attrName>
                                        </p:attrNameLst>
                                      </p:cBhvr>
                                      <p:to>
                                        <p:strVal val="visible"/>
                                      </p:to>
                                    </p:set>
                                    <p:anim calcmode="lin" valueType="num">
                                      <p:cBhvr additive="base">
                                        <p:cTn id="106" dur="500" fill="hold"/>
                                        <p:tgtEl>
                                          <p:spTgt spid="71"/>
                                        </p:tgtEl>
                                        <p:attrNameLst>
                                          <p:attrName>ppt_x</p:attrName>
                                        </p:attrNameLst>
                                      </p:cBhvr>
                                      <p:tavLst>
                                        <p:tav tm="0">
                                          <p:val>
                                            <p:strVal val="#ppt_x"/>
                                          </p:val>
                                        </p:tav>
                                        <p:tav tm="100000">
                                          <p:val>
                                            <p:strVal val="#ppt_x"/>
                                          </p:val>
                                        </p:tav>
                                      </p:tavLst>
                                    </p:anim>
                                    <p:anim calcmode="lin" valueType="num">
                                      <p:cBhvr additive="base">
                                        <p:cTn id="107" dur="500" fill="hold"/>
                                        <p:tgtEl>
                                          <p:spTgt spid="71"/>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additive="base">
                                        <p:cTn id="110" dur="500" fill="hold"/>
                                        <p:tgtEl>
                                          <p:spTgt spid="40"/>
                                        </p:tgtEl>
                                        <p:attrNameLst>
                                          <p:attrName>ppt_x</p:attrName>
                                        </p:attrNameLst>
                                      </p:cBhvr>
                                      <p:tavLst>
                                        <p:tav tm="0">
                                          <p:val>
                                            <p:strVal val="#ppt_x"/>
                                          </p:val>
                                        </p:tav>
                                        <p:tav tm="100000">
                                          <p:val>
                                            <p:strVal val="#ppt_x"/>
                                          </p:val>
                                        </p:tav>
                                      </p:tavLst>
                                    </p:anim>
                                    <p:anim calcmode="lin" valueType="num">
                                      <p:cBhvr additive="base">
                                        <p:cTn id="111" dur="500" fill="hold"/>
                                        <p:tgtEl>
                                          <p:spTgt spid="4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additive="base">
                                        <p:cTn id="114" dur="500" fill="hold"/>
                                        <p:tgtEl>
                                          <p:spTgt spid="42"/>
                                        </p:tgtEl>
                                        <p:attrNameLst>
                                          <p:attrName>ppt_x</p:attrName>
                                        </p:attrNameLst>
                                      </p:cBhvr>
                                      <p:tavLst>
                                        <p:tav tm="0">
                                          <p:val>
                                            <p:strVal val="#ppt_x"/>
                                          </p:val>
                                        </p:tav>
                                        <p:tav tm="100000">
                                          <p:val>
                                            <p:strVal val="#ppt_x"/>
                                          </p:val>
                                        </p:tav>
                                      </p:tavLst>
                                    </p:anim>
                                    <p:anim calcmode="lin" valueType="num">
                                      <p:cBhvr additive="base">
                                        <p:cTn id="115" dur="500" fill="hold"/>
                                        <p:tgtEl>
                                          <p:spTgt spid="42"/>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500" fill="hold"/>
                                        <p:tgtEl>
                                          <p:spTgt spid="41"/>
                                        </p:tgtEl>
                                        <p:attrNameLst>
                                          <p:attrName>ppt_x</p:attrName>
                                        </p:attrNameLst>
                                      </p:cBhvr>
                                      <p:tavLst>
                                        <p:tav tm="0">
                                          <p:val>
                                            <p:strVal val="#ppt_x"/>
                                          </p:val>
                                        </p:tav>
                                        <p:tav tm="100000">
                                          <p:val>
                                            <p:strVal val="#ppt_x"/>
                                          </p:val>
                                        </p:tav>
                                      </p:tavLst>
                                    </p:anim>
                                    <p:anim calcmode="lin" valueType="num">
                                      <p:cBhvr additive="base">
                                        <p:cTn id="11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p:bldP spid="45" grpId="0"/>
      <p:bldP spid="47" grpId="0" animBg="1"/>
      <p:bldP spid="48" grpId="0" animBg="1"/>
      <p:bldP spid="50" grpId="0" animBg="1"/>
      <p:bldP spid="53" grpId="0" animBg="1"/>
      <p:bldP spid="54" grpId="0" animBg="1"/>
      <p:bldP spid="55" grpId="0" animBg="1"/>
      <p:bldP spid="58" grpId="0"/>
      <p:bldP spid="60" grpId="0" animBg="1"/>
      <p:bldP spid="61"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509954" name="Rectangle 2"/>
          <p:cNvSpPr>
            <a:spLocks noGrp="1" noChangeArrowheads="1"/>
          </p:cNvSpPr>
          <p:nvPr>
            <p:ph type="title"/>
          </p:nvPr>
        </p:nvSpPr>
        <p:spPr>
          <a:xfrm>
            <a:off x="1712913" y="381000"/>
            <a:ext cx="8320087" cy="1139825"/>
          </a:xfrm>
        </p:spPr>
        <p:txBody>
          <a:bodyPr/>
          <a:lstStyle/>
          <a:p>
            <a:r>
              <a:rPr lang="en-US" altLang="zh-TW" sz="3200">
                <a:ea typeface="新細明體" panose="02020500000000000000" pitchFamily="18" charset="-120"/>
              </a:rPr>
              <a:t>Approaches for</a:t>
            </a:r>
            <a:r>
              <a:rPr lang="en-US" altLang="zh-TW" sz="3600">
                <a:ea typeface="新細明體" panose="02020500000000000000" pitchFamily="18" charset="-120"/>
              </a:rPr>
              <a:t> Exploratory Investigations</a:t>
            </a:r>
          </a:p>
        </p:txBody>
      </p:sp>
      <p:sp>
        <p:nvSpPr>
          <p:cNvPr id="509955" name="Rectangle 3"/>
          <p:cNvSpPr>
            <a:spLocks noGrp="1" noChangeArrowheads="1"/>
          </p:cNvSpPr>
          <p:nvPr>
            <p:ph type="body" sz="half" idx="1"/>
          </p:nvPr>
        </p:nvSpPr>
        <p:spPr>
          <a:xfrm>
            <a:off x="528638" y="1622425"/>
            <a:ext cx="4295775" cy="4613275"/>
          </a:xfrm>
          <a:solidFill>
            <a:srgbClr val="FFDD99"/>
          </a:solidFill>
          <a:ln/>
        </p:spPr>
        <p:txBody>
          <a:bodyPr/>
          <a:lstStyle/>
          <a:p>
            <a:r>
              <a:rPr lang="en-US" altLang="zh-TW" sz="2400">
                <a:ea typeface="新細明體" panose="02020500000000000000" pitchFamily="18" charset="-120"/>
              </a:rPr>
              <a:t>Participant observation</a:t>
            </a:r>
          </a:p>
          <a:p>
            <a:r>
              <a:rPr lang="en-US" altLang="zh-TW" sz="2400">
                <a:ea typeface="新細明體" panose="02020500000000000000" pitchFamily="18" charset="-120"/>
              </a:rPr>
              <a:t>Film, photographs</a:t>
            </a:r>
          </a:p>
          <a:p>
            <a:r>
              <a:rPr lang="en-US" altLang="zh-TW" sz="2400">
                <a:ea typeface="新細明體" panose="02020500000000000000" pitchFamily="18" charset="-120"/>
              </a:rPr>
              <a:t>Projective techniques</a:t>
            </a:r>
          </a:p>
          <a:p>
            <a:r>
              <a:rPr lang="en-US" altLang="zh-TW" sz="2400">
                <a:ea typeface="新細明體" panose="02020500000000000000" pitchFamily="18" charset="-120"/>
              </a:rPr>
              <a:t>Psychological testing</a:t>
            </a:r>
          </a:p>
          <a:p>
            <a:r>
              <a:rPr lang="en-US" altLang="zh-TW" sz="2400">
                <a:ea typeface="新細明體" panose="02020500000000000000" pitchFamily="18" charset="-120"/>
              </a:rPr>
              <a:t>Case studies</a:t>
            </a:r>
          </a:p>
          <a:p>
            <a:r>
              <a:rPr lang="en-US" altLang="zh-TW" sz="2400">
                <a:ea typeface="新細明體" panose="02020500000000000000" pitchFamily="18" charset="-120"/>
              </a:rPr>
              <a:t>Ethnography </a:t>
            </a:r>
            <a:r>
              <a:rPr lang="zh-TW" altLang="en-US" sz="2400">
                <a:ea typeface="新細明體" panose="02020500000000000000" pitchFamily="18" charset="-120"/>
              </a:rPr>
              <a:t>民俗誌</a:t>
            </a:r>
          </a:p>
          <a:p>
            <a:r>
              <a:rPr lang="en-US" altLang="zh-TW" sz="2400">
                <a:ea typeface="新細明體" panose="02020500000000000000" pitchFamily="18" charset="-120"/>
              </a:rPr>
              <a:t>Expert interviews</a:t>
            </a:r>
          </a:p>
          <a:p>
            <a:r>
              <a:rPr lang="en-US" altLang="zh-TW" sz="2400">
                <a:ea typeface="新細明體" panose="02020500000000000000" pitchFamily="18" charset="-120"/>
              </a:rPr>
              <a:t>Document analysis</a:t>
            </a:r>
          </a:p>
          <a:p>
            <a:r>
              <a:rPr lang="en-US" altLang="zh-TW" sz="2400">
                <a:ea typeface="新細明體" panose="02020500000000000000" pitchFamily="18" charset="-120"/>
              </a:rPr>
              <a:t>Proxemics and Kinesics </a:t>
            </a:r>
            <a:r>
              <a:rPr lang="zh-TW" altLang="en-US" sz="2400">
                <a:ea typeface="新細明體" panose="02020500000000000000" pitchFamily="18" charset="-120"/>
              </a:rPr>
              <a:t>肢體語言學</a:t>
            </a:r>
          </a:p>
        </p:txBody>
      </p:sp>
      <p:pic>
        <p:nvPicPr>
          <p:cNvPr id="509956" name="Picture 4" descr="TeensWithCamera_MR-p19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4288" y="1597025"/>
            <a:ext cx="4837112" cy="3879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投影片編號版面配置區 1"/>
          <p:cNvSpPr>
            <a:spLocks noGrp="1"/>
          </p:cNvSpPr>
          <p:nvPr>
            <p:ph type="sldNum" sz="quarter" idx="11"/>
          </p:nvPr>
        </p:nvSpPr>
        <p:spPr/>
        <p:txBody>
          <a:bodyPr/>
          <a:lstStyle/>
          <a:p>
            <a:fld id="{B48448A5-0683-4286-B440-6CCEFF02633B}" type="slidenum">
              <a:rPr lang="en-US" altLang="zh-TW" smtClean="0"/>
              <a:pPr/>
              <a:t>12</a:t>
            </a:fld>
            <a:endParaRPr lang="en-US" altLang="zh-TW"/>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p:cNvSpPr>
            <a:spLocks noGrp="1"/>
          </p:cNvSpPr>
          <p:nvPr>
            <p:ph type="ftr" sz="quarter" idx="10"/>
          </p:nvPr>
        </p:nvSpPr>
        <p:spPr/>
        <p:txBody>
          <a:bodyPr/>
          <a:lstStyle/>
          <a:p>
            <a:r>
              <a:rPr lang="en-US" altLang="zh-TW" smtClean="0"/>
              <a:t>CK Farn, CYCU</a:t>
            </a:r>
            <a:endParaRPr lang="zh-TW" altLang="en-US"/>
          </a:p>
        </p:txBody>
      </p:sp>
      <p:sp>
        <p:nvSpPr>
          <p:cNvPr id="512002" name="AutoShape 2" descr="street survey"/>
          <p:cNvSpPr>
            <a:spLocks noChangeArrowheads="1"/>
          </p:cNvSpPr>
          <p:nvPr/>
        </p:nvSpPr>
        <p:spPr bwMode="auto">
          <a:xfrm>
            <a:off x="385763" y="2130425"/>
            <a:ext cx="2974975" cy="4183063"/>
          </a:xfrm>
          <a:prstGeom prst="flowChartDelay">
            <a:avLst/>
          </a:prstGeom>
          <a:blipFill dpi="0" rotWithShape="0">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003" name="Rectangle 3"/>
          <p:cNvSpPr>
            <a:spLocks noGrp="1" noChangeArrowheads="1"/>
          </p:cNvSpPr>
          <p:nvPr>
            <p:ph type="title"/>
          </p:nvPr>
        </p:nvSpPr>
        <p:spPr/>
        <p:txBody>
          <a:bodyPr/>
          <a:lstStyle/>
          <a:p>
            <a:r>
              <a:rPr lang="en-US" altLang="zh-TW" sz="3600">
                <a:ea typeface="新細明體" panose="02020500000000000000" pitchFamily="18" charset="-120"/>
              </a:rPr>
              <a:t>Desired Outcomes </a:t>
            </a:r>
            <a:br>
              <a:rPr lang="en-US" altLang="zh-TW" sz="3600">
                <a:ea typeface="新細明體" panose="02020500000000000000" pitchFamily="18" charset="-120"/>
              </a:rPr>
            </a:br>
            <a:r>
              <a:rPr lang="en-US" altLang="zh-TW" sz="3600">
                <a:ea typeface="新細明體" panose="02020500000000000000" pitchFamily="18" charset="-120"/>
              </a:rPr>
              <a:t>of Exploratory Studies</a:t>
            </a:r>
          </a:p>
        </p:txBody>
      </p:sp>
      <p:sp>
        <p:nvSpPr>
          <p:cNvPr id="512004" name="AutoShape 4"/>
          <p:cNvSpPr>
            <a:spLocks noChangeArrowheads="1"/>
          </p:cNvSpPr>
          <p:nvPr/>
        </p:nvSpPr>
        <p:spPr bwMode="auto">
          <a:xfrm>
            <a:off x="2054225" y="1858963"/>
            <a:ext cx="7705725" cy="9937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b="1">
                <a:latin typeface="Arial" panose="020B0604020202020204" pitchFamily="34" charset="0"/>
              </a:rPr>
              <a:t>Established range and scope of possible management decisions</a:t>
            </a:r>
          </a:p>
        </p:txBody>
      </p:sp>
      <p:sp>
        <p:nvSpPr>
          <p:cNvPr id="512005" name="AutoShape 5"/>
          <p:cNvSpPr>
            <a:spLocks noChangeArrowheads="1"/>
          </p:cNvSpPr>
          <p:nvPr/>
        </p:nvSpPr>
        <p:spPr bwMode="auto">
          <a:xfrm>
            <a:off x="3049588" y="3062288"/>
            <a:ext cx="6699250" cy="9937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b="1">
                <a:latin typeface="Arial" panose="020B0604020202020204" pitchFamily="34" charset="0"/>
              </a:rPr>
              <a:t>Established major dimensions of research task</a:t>
            </a:r>
          </a:p>
        </p:txBody>
      </p:sp>
      <p:sp>
        <p:nvSpPr>
          <p:cNvPr id="512006" name="AutoShape 6"/>
          <p:cNvSpPr>
            <a:spLocks noChangeArrowheads="1"/>
          </p:cNvSpPr>
          <p:nvPr/>
        </p:nvSpPr>
        <p:spPr bwMode="auto">
          <a:xfrm>
            <a:off x="2400300" y="4214813"/>
            <a:ext cx="7705725" cy="99218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b="1">
                <a:latin typeface="Arial" panose="020B0604020202020204" pitchFamily="34" charset="0"/>
              </a:rPr>
              <a:t>Defined a set of subsidiary questions that can guide research design</a:t>
            </a:r>
          </a:p>
        </p:txBody>
      </p:sp>
      <p:sp>
        <p:nvSpPr>
          <p:cNvPr id="512007" name="AutoShape 7"/>
          <p:cNvSpPr>
            <a:spLocks noChangeArrowheads="1"/>
          </p:cNvSpPr>
          <p:nvPr/>
        </p:nvSpPr>
        <p:spPr bwMode="auto">
          <a:xfrm>
            <a:off x="2257425" y="5367338"/>
            <a:ext cx="7705725" cy="992187"/>
          </a:xfrm>
          <a:prstGeom prst="roundRect">
            <a:avLst>
              <a:gd name="adj" fmla="val 50000"/>
            </a:avLst>
          </a:prstGeom>
          <a:solidFill>
            <a:srgbClr val="FFCCCC"/>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b="1" dirty="0" smtClean="0">
                <a:latin typeface="Arial" panose="020B0604020202020204" pitchFamily="34" charset="0"/>
              </a:rPr>
              <a:t>Discovery of Laws, and preliminary examination of its plausible causes</a:t>
            </a:r>
            <a:endParaRPr kumimoji="0" lang="zh-TW" altLang="en-US" b="1" dirty="0">
              <a:latin typeface="Arial" panose="020B0604020202020204" pitchFamily="34" charset="0"/>
            </a:endParaRP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13</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04">
                                            <p:txEl>
                                              <p:charRg st="4294967295" end="4294967295"/>
                                            </p:txEl>
                                          </p:spTgt>
                                        </p:tgtEl>
                                        <p:attrNameLst>
                                          <p:attrName>style.visibility</p:attrName>
                                        </p:attrNameLst>
                                      </p:cBhvr>
                                      <p:to>
                                        <p:strVal val="visible"/>
                                      </p:to>
                                    </p:set>
                                    <p:animEffect transition="in" filter="blinds(horizontal)">
                                      <p:cBhvr>
                                        <p:cTn id="7" dur="500"/>
                                        <p:tgtEl>
                                          <p:spTgt spid="512004">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05"/>
                                        </p:tgtEl>
                                        <p:attrNameLst>
                                          <p:attrName>style.visibility</p:attrName>
                                        </p:attrNameLst>
                                      </p:cBhvr>
                                      <p:to>
                                        <p:strVal val="visible"/>
                                      </p:to>
                                    </p:set>
                                    <p:animEffect transition="in" filter="blinds(horizontal)">
                                      <p:cBhvr>
                                        <p:cTn id="12" dur="500"/>
                                        <p:tgtEl>
                                          <p:spTgt spid="512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06"/>
                                        </p:tgtEl>
                                        <p:attrNameLst>
                                          <p:attrName>style.visibility</p:attrName>
                                        </p:attrNameLst>
                                      </p:cBhvr>
                                      <p:to>
                                        <p:strVal val="visible"/>
                                      </p:to>
                                    </p:set>
                                    <p:animEffect transition="in" filter="blinds(horizontal)">
                                      <p:cBhvr>
                                        <p:cTn id="17" dur="500"/>
                                        <p:tgtEl>
                                          <p:spTgt spid="5120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007"/>
                                        </p:tgtEl>
                                        <p:attrNameLst>
                                          <p:attrName>style.visibility</p:attrName>
                                        </p:attrNameLst>
                                      </p:cBhvr>
                                      <p:to>
                                        <p:strVal val="visible"/>
                                      </p:to>
                                    </p:set>
                                    <p:animEffect transition="in" filter="blinds(horizontal)">
                                      <p:cBhvr>
                                        <p:cTn id="22" dur="500"/>
                                        <p:tgtEl>
                                          <p:spTgt spid="512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4" grpId="0" autoUpdateAnimBg="0"/>
      <p:bldP spid="512005" grpId="0" animBg="1" autoUpdateAnimBg="0"/>
      <p:bldP spid="512006" grpId="0" animBg="1" autoUpdateAnimBg="0"/>
      <p:bldP spid="51200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r>
              <a:rPr lang="en-US" altLang="zh-TW" smtClean="0"/>
              <a:t>CK Farn, CYCU</a:t>
            </a:r>
            <a:endParaRPr lang="zh-TW" altLang="en-US"/>
          </a:p>
        </p:txBody>
      </p:sp>
      <p:sp>
        <p:nvSpPr>
          <p:cNvPr id="514050" name="AutoShape 2" descr="street survey"/>
          <p:cNvSpPr>
            <a:spLocks noChangeArrowheads="1"/>
          </p:cNvSpPr>
          <p:nvPr/>
        </p:nvSpPr>
        <p:spPr bwMode="auto">
          <a:xfrm>
            <a:off x="385763" y="2130425"/>
            <a:ext cx="2397125" cy="3213100"/>
          </a:xfrm>
          <a:prstGeom prst="flowChartDelay">
            <a:avLst/>
          </a:prstGeom>
          <a:blipFill dpi="0" rotWithShape="0">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4051" name="Rectangle 3"/>
          <p:cNvSpPr>
            <a:spLocks noGrp="1" noChangeArrowheads="1"/>
          </p:cNvSpPr>
          <p:nvPr>
            <p:ph type="title"/>
          </p:nvPr>
        </p:nvSpPr>
        <p:spPr/>
        <p:txBody>
          <a:bodyPr/>
          <a:lstStyle/>
          <a:p>
            <a:r>
              <a:rPr lang="en-US" altLang="zh-TW" sz="3600">
                <a:ea typeface="新細明體" panose="02020500000000000000" pitchFamily="18" charset="-120"/>
              </a:rPr>
              <a:t>Desired Outcomes of </a:t>
            </a:r>
            <a:br>
              <a:rPr lang="en-US" altLang="zh-TW" sz="3600">
                <a:ea typeface="新細明體" panose="02020500000000000000" pitchFamily="18" charset="-120"/>
              </a:rPr>
            </a:br>
            <a:r>
              <a:rPr lang="en-US" altLang="zh-TW" sz="3600">
                <a:ea typeface="新細明體" panose="02020500000000000000" pitchFamily="18" charset="-120"/>
              </a:rPr>
              <a:t>Exploratory Studies (cont.)</a:t>
            </a:r>
          </a:p>
        </p:txBody>
      </p:sp>
      <p:sp>
        <p:nvSpPr>
          <p:cNvPr id="514052" name="AutoShape 4"/>
          <p:cNvSpPr>
            <a:spLocks noChangeArrowheads="1"/>
          </p:cNvSpPr>
          <p:nvPr/>
        </p:nvSpPr>
        <p:spPr bwMode="auto">
          <a:xfrm>
            <a:off x="2054225" y="1858963"/>
            <a:ext cx="7705725" cy="9937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b="1">
                <a:latin typeface="Arial" panose="020B0604020202020204" pitchFamily="34" charset="0"/>
              </a:rPr>
              <a:t>Developed hypotheses about possible causes of management dilemma</a:t>
            </a:r>
          </a:p>
        </p:txBody>
      </p:sp>
      <p:sp>
        <p:nvSpPr>
          <p:cNvPr id="514053" name="AutoShape 5"/>
          <p:cNvSpPr>
            <a:spLocks noChangeArrowheads="1"/>
          </p:cNvSpPr>
          <p:nvPr/>
        </p:nvSpPr>
        <p:spPr bwMode="auto">
          <a:xfrm>
            <a:off x="3060700" y="3308350"/>
            <a:ext cx="6699250" cy="9937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b="1">
                <a:latin typeface="Arial" panose="020B0604020202020204" pitchFamily="34" charset="0"/>
              </a:rPr>
              <a:t>Learned which hypotheses can be safely ignored</a:t>
            </a:r>
          </a:p>
        </p:txBody>
      </p:sp>
      <p:sp>
        <p:nvSpPr>
          <p:cNvPr id="514054" name="AutoShape 6"/>
          <p:cNvSpPr>
            <a:spLocks noChangeArrowheads="1"/>
          </p:cNvSpPr>
          <p:nvPr/>
        </p:nvSpPr>
        <p:spPr bwMode="auto">
          <a:xfrm>
            <a:off x="2054225" y="4654550"/>
            <a:ext cx="7705725" cy="9921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b="1">
                <a:latin typeface="Arial" panose="020B0604020202020204" pitchFamily="34" charset="0"/>
              </a:rPr>
              <a:t>Concluded additional research is not needed or not feasible</a:t>
            </a: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14</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blinds(horizontal)">
                                      <p:cBhvr>
                                        <p:cTn id="7" dur="500"/>
                                        <p:tgtEl>
                                          <p:spTgt spid="514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4053"/>
                                        </p:tgtEl>
                                        <p:attrNameLst>
                                          <p:attrName>style.visibility</p:attrName>
                                        </p:attrNameLst>
                                      </p:cBhvr>
                                      <p:to>
                                        <p:strVal val="visible"/>
                                      </p:to>
                                    </p:set>
                                    <p:animEffect transition="in" filter="blinds(horizontal)">
                                      <p:cBhvr>
                                        <p:cTn id="12" dur="500"/>
                                        <p:tgtEl>
                                          <p:spTgt spid="514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4054"/>
                                        </p:tgtEl>
                                        <p:attrNameLst>
                                          <p:attrName>style.visibility</p:attrName>
                                        </p:attrNameLst>
                                      </p:cBhvr>
                                      <p:to>
                                        <p:strVal val="visible"/>
                                      </p:to>
                                    </p:set>
                                    <p:animEffect transition="in" filter="blinds(horizontal)">
                                      <p:cBhvr>
                                        <p:cTn id="17" dur="500"/>
                                        <p:tgtEl>
                                          <p:spTgt spid="514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animBg="1" autoUpdateAnimBg="0"/>
      <p:bldP spid="514053" grpId="0" animBg="1" autoUpdateAnimBg="0"/>
      <p:bldP spid="51405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2"/>
          <p:cNvSpPr>
            <a:spLocks noGrp="1"/>
          </p:cNvSpPr>
          <p:nvPr>
            <p:ph type="ftr" sz="quarter" idx="10"/>
          </p:nvPr>
        </p:nvSpPr>
        <p:spPr/>
        <p:txBody>
          <a:bodyPr/>
          <a:lstStyle/>
          <a:p>
            <a:r>
              <a:rPr lang="en-US" altLang="zh-TW" smtClean="0"/>
              <a:t>CK Farn, CYCU</a:t>
            </a:r>
            <a:endParaRPr lang="zh-TW" altLang="en-US"/>
          </a:p>
        </p:txBody>
      </p:sp>
      <p:sp>
        <p:nvSpPr>
          <p:cNvPr id="516098" name="Rectangle 2"/>
          <p:cNvSpPr>
            <a:spLocks noGrp="1" noChangeArrowheads="1"/>
          </p:cNvSpPr>
          <p:nvPr>
            <p:ph type="title"/>
          </p:nvPr>
        </p:nvSpPr>
        <p:spPr>
          <a:xfrm>
            <a:off x="1712913" y="381000"/>
            <a:ext cx="8393112" cy="1139825"/>
          </a:xfrm>
        </p:spPr>
        <p:txBody>
          <a:bodyPr/>
          <a:lstStyle/>
          <a:p>
            <a:r>
              <a:rPr lang="en-US" altLang="zh-TW" sz="3200">
                <a:ea typeface="新細明體" panose="02020500000000000000" pitchFamily="18" charset="-120"/>
              </a:rPr>
              <a:t>Commonly Used Exploratory Techniques</a:t>
            </a:r>
          </a:p>
        </p:txBody>
      </p:sp>
      <p:sp>
        <p:nvSpPr>
          <p:cNvPr id="516099" name="Oval 3" descr="focusgroup"/>
          <p:cNvSpPr>
            <a:spLocks noChangeArrowheads="1"/>
          </p:cNvSpPr>
          <p:nvPr/>
        </p:nvSpPr>
        <p:spPr bwMode="auto">
          <a:xfrm>
            <a:off x="1643063" y="3973513"/>
            <a:ext cx="2857500" cy="2254250"/>
          </a:xfrm>
          <a:prstGeom prst="ellipse">
            <a:avLst/>
          </a:prstGeom>
          <a:blipFill dpi="0" rotWithShape="0">
            <a:blip r:embed="rId3"/>
            <a:srcRect/>
            <a:stretch>
              <a:fillRect/>
            </a:stretch>
          </a:blipFill>
          <a:ln w="38100">
            <a:solidFill>
              <a:schemeClr val="tx1"/>
            </a:solidFill>
            <a:round/>
            <a:headEnd/>
            <a:tailEnd/>
          </a:ln>
          <a:effectLst>
            <a:outerShdw dist="71842" dir="2700000" algn="ctr" rotWithShape="0">
              <a:schemeClr val="tx1"/>
            </a:outerShdw>
          </a:effectLst>
        </p:spPr>
        <p:txBody>
          <a:bodyPr wrap="none" anchor="ctr"/>
          <a:lstStyle/>
          <a:p>
            <a:pPr algn="ctr"/>
            <a:endParaRPr kumimoji="0" lang="zh-TW" altLang="zh-TW" sz="2800" b="1">
              <a:latin typeface="Arial" panose="020B0604020202020204" pitchFamily="34" charset="0"/>
            </a:endParaRPr>
          </a:p>
        </p:txBody>
      </p:sp>
      <p:grpSp>
        <p:nvGrpSpPr>
          <p:cNvPr id="516100" name="Group 4"/>
          <p:cNvGrpSpPr>
            <a:grpSpLocks/>
          </p:cNvGrpSpPr>
          <p:nvPr/>
        </p:nvGrpSpPr>
        <p:grpSpPr bwMode="auto">
          <a:xfrm>
            <a:off x="792163" y="1912938"/>
            <a:ext cx="2974975" cy="3187700"/>
            <a:chOff x="444" y="1207"/>
            <a:chExt cx="1668" cy="2012"/>
          </a:xfrm>
        </p:grpSpPr>
        <p:sp>
          <p:nvSpPr>
            <p:cNvPr id="516101" name="AutoShape 5"/>
            <p:cNvSpPr>
              <a:spLocks noChangeArrowheads="1"/>
            </p:cNvSpPr>
            <p:nvPr/>
          </p:nvSpPr>
          <p:spPr bwMode="auto">
            <a:xfrm>
              <a:off x="444" y="1207"/>
              <a:ext cx="1668" cy="751"/>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Secondary Data Analysis</a:t>
              </a:r>
            </a:p>
          </p:txBody>
        </p:sp>
        <p:cxnSp>
          <p:nvCxnSpPr>
            <p:cNvPr id="516102" name="AutoShape 6"/>
            <p:cNvCxnSpPr>
              <a:cxnSpLocks noChangeShapeType="1"/>
              <a:stCxn id="516101" idx="2"/>
              <a:endCxn id="516099" idx="2"/>
            </p:cNvCxnSpPr>
            <p:nvPr/>
          </p:nvCxnSpPr>
          <p:spPr bwMode="auto">
            <a:xfrm rot="5400000">
              <a:off x="469" y="2410"/>
              <a:ext cx="1249" cy="369"/>
            </a:xfrm>
            <a:prstGeom prst="bentConnector4">
              <a:avLst>
                <a:gd name="adj1" fmla="val 21056"/>
                <a:gd name="adj2" fmla="val 135773"/>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6103" name="Group 7"/>
          <p:cNvGrpSpPr>
            <a:grpSpLocks/>
          </p:cNvGrpSpPr>
          <p:nvPr/>
        </p:nvGrpSpPr>
        <p:grpSpPr bwMode="auto">
          <a:xfrm>
            <a:off x="4521200" y="4487863"/>
            <a:ext cx="4921250" cy="1204912"/>
            <a:chOff x="2535" y="2832"/>
            <a:chExt cx="2759" cy="761"/>
          </a:xfrm>
        </p:grpSpPr>
        <p:sp>
          <p:nvSpPr>
            <p:cNvPr id="516104" name="AutoShape 8"/>
            <p:cNvSpPr>
              <a:spLocks noChangeArrowheads="1"/>
            </p:cNvSpPr>
            <p:nvPr/>
          </p:nvSpPr>
          <p:spPr bwMode="auto">
            <a:xfrm>
              <a:off x="3806" y="2844"/>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Focus Groups</a:t>
              </a:r>
            </a:p>
          </p:txBody>
        </p:sp>
        <p:cxnSp>
          <p:nvCxnSpPr>
            <p:cNvPr id="516105" name="AutoShape 9"/>
            <p:cNvCxnSpPr>
              <a:cxnSpLocks noChangeShapeType="1"/>
              <a:stCxn id="516104" idx="0"/>
              <a:endCxn id="516099" idx="6"/>
            </p:cNvCxnSpPr>
            <p:nvPr/>
          </p:nvCxnSpPr>
          <p:spPr bwMode="auto">
            <a:xfrm rot="16200000" flipH="1" flipV="1">
              <a:off x="3349" y="2018"/>
              <a:ext cx="387" cy="2015"/>
            </a:xfrm>
            <a:prstGeom prst="bentConnector4">
              <a:avLst>
                <a:gd name="adj1" fmla="val -34106"/>
                <a:gd name="adj2" fmla="val 68782"/>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6106" name="Group 10"/>
          <p:cNvGrpSpPr>
            <a:grpSpLocks/>
          </p:cNvGrpSpPr>
          <p:nvPr/>
        </p:nvGrpSpPr>
        <p:grpSpPr bwMode="auto">
          <a:xfrm>
            <a:off x="4081463" y="2260600"/>
            <a:ext cx="4203700" cy="2024063"/>
            <a:chOff x="2288" y="1427"/>
            <a:chExt cx="2357" cy="1277"/>
          </a:xfrm>
        </p:grpSpPr>
        <p:sp>
          <p:nvSpPr>
            <p:cNvPr id="516107" name="AutoShape 11"/>
            <p:cNvSpPr>
              <a:spLocks noChangeArrowheads="1"/>
            </p:cNvSpPr>
            <p:nvPr/>
          </p:nvSpPr>
          <p:spPr bwMode="auto">
            <a:xfrm>
              <a:off x="2967" y="1427"/>
              <a:ext cx="1678" cy="749"/>
            </a:xfrm>
            <a:prstGeom prst="roundRect">
              <a:avLst>
                <a:gd name="adj" fmla="val 16667"/>
              </a:avLst>
            </a:prstGeom>
            <a:solidFill>
              <a:srgbClr val="FFDD99"/>
            </a:solidFill>
            <a:ln w="38100">
              <a:solidFill>
                <a:schemeClr val="tx1"/>
              </a:solidFill>
              <a:round/>
              <a:headEnd/>
              <a:tailEnd/>
            </a:ln>
            <a:effectLst>
              <a:outerShdw dist="107763" dir="18900000" algn="ctr" rotWithShape="0">
                <a:schemeClr val="tx2"/>
              </a:outerShdw>
            </a:effectLst>
          </p:spPr>
          <p:txBody>
            <a:bodyPr anchor="ctr"/>
            <a:lstStyle/>
            <a:p>
              <a:pPr algn="ctr"/>
              <a:r>
                <a:rPr kumimoji="0" lang="en-US" altLang="zh-TW" sz="2800">
                  <a:latin typeface="Arial" panose="020B0604020202020204" pitchFamily="34" charset="0"/>
                </a:rPr>
                <a:t>Experience Surveys</a:t>
              </a:r>
            </a:p>
          </p:txBody>
        </p:sp>
        <p:cxnSp>
          <p:nvCxnSpPr>
            <p:cNvPr id="516108" name="AutoShape 12"/>
            <p:cNvCxnSpPr>
              <a:cxnSpLocks noChangeShapeType="1"/>
              <a:stCxn id="516107" idx="2"/>
              <a:endCxn id="516099" idx="7"/>
            </p:cNvCxnSpPr>
            <p:nvPr/>
          </p:nvCxnSpPr>
          <p:spPr bwMode="auto">
            <a:xfrm rot="5400000">
              <a:off x="2789" y="1687"/>
              <a:ext cx="516" cy="1518"/>
            </a:xfrm>
            <a:prstGeom prst="bentConnector3">
              <a:avLst>
                <a:gd name="adj1" fmla="val 29847"/>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投影片編號版面配置區 1"/>
          <p:cNvSpPr>
            <a:spLocks noGrp="1"/>
          </p:cNvSpPr>
          <p:nvPr>
            <p:ph type="sldNum" sz="quarter" idx="11"/>
          </p:nvPr>
        </p:nvSpPr>
        <p:spPr/>
        <p:txBody>
          <a:bodyPr/>
          <a:lstStyle/>
          <a:p>
            <a:fld id="{3E7E1C72-F976-4BD5-9583-3738FC4364D1}" type="slidenum">
              <a:rPr lang="en-US" altLang="zh-TW" smtClean="0"/>
              <a:pPr/>
              <a:t>15</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6099"/>
                                        </p:tgtEl>
                                        <p:attrNameLst>
                                          <p:attrName>style.visibility</p:attrName>
                                        </p:attrNameLst>
                                      </p:cBhvr>
                                      <p:to>
                                        <p:strVal val="visible"/>
                                      </p:to>
                                    </p:set>
                                    <p:animEffect transition="in" filter="blinds(horizontal)">
                                      <p:cBhvr>
                                        <p:cTn id="7" dur="500"/>
                                        <p:tgtEl>
                                          <p:spTgt spid="516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6100"/>
                                        </p:tgtEl>
                                        <p:attrNameLst>
                                          <p:attrName>style.visibility</p:attrName>
                                        </p:attrNameLst>
                                      </p:cBhvr>
                                      <p:to>
                                        <p:strVal val="visible"/>
                                      </p:to>
                                    </p:set>
                                    <p:animEffect transition="in" filter="blinds(horizontal)">
                                      <p:cBhvr>
                                        <p:cTn id="12" dur="500"/>
                                        <p:tgtEl>
                                          <p:spTgt spid="516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6106"/>
                                        </p:tgtEl>
                                        <p:attrNameLst>
                                          <p:attrName>style.visibility</p:attrName>
                                        </p:attrNameLst>
                                      </p:cBhvr>
                                      <p:to>
                                        <p:strVal val="visible"/>
                                      </p:to>
                                    </p:set>
                                    <p:animEffect transition="in" filter="blinds(horizontal)">
                                      <p:cBhvr>
                                        <p:cTn id="17" dur="500"/>
                                        <p:tgtEl>
                                          <p:spTgt spid="5161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6103"/>
                                        </p:tgtEl>
                                        <p:attrNameLst>
                                          <p:attrName>style.visibility</p:attrName>
                                        </p:attrNameLst>
                                      </p:cBhvr>
                                      <p:to>
                                        <p:strVal val="visible"/>
                                      </p:to>
                                    </p:set>
                                    <p:animEffect transition="in" filter="blinds(horizontal)">
                                      <p:cBhvr>
                                        <p:cTn id="22" dur="500"/>
                                        <p:tgtEl>
                                          <p:spTgt spid="51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2"/>
          <p:cNvSpPr>
            <a:spLocks noGrp="1"/>
          </p:cNvSpPr>
          <p:nvPr>
            <p:ph type="ftr" sz="quarter" idx="10"/>
          </p:nvPr>
        </p:nvSpPr>
        <p:spPr/>
        <p:txBody>
          <a:bodyPr/>
          <a:lstStyle/>
          <a:p>
            <a:r>
              <a:rPr lang="en-US" altLang="zh-TW" smtClean="0"/>
              <a:t>CK Farn, CYCU</a:t>
            </a:r>
            <a:endParaRPr lang="zh-TW" altLang="en-US"/>
          </a:p>
        </p:txBody>
      </p:sp>
      <p:pic>
        <p:nvPicPr>
          <p:cNvPr id="518146" name="Picture 2" descr="coo37861_p0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0"/>
            <a:ext cx="7138987" cy="6845300"/>
          </a:xfrm>
          <a:prstGeom prst="rect">
            <a:avLst/>
          </a:prstGeom>
          <a:noFill/>
          <a:extLst>
            <a:ext uri="{909E8E84-426E-40DD-AFC4-6F175D3DCCD1}">
              <a14:hiddenFill xmlns:a14="http://schemas.microsoft.com/office/drawing/2010/main">
                <a:solidFill>
                  <a:srgbClr val="FFFFFF"/>
                </a:solidFill>
              </a14:hiddenFill>
            </a:ext>
          </a:extLst>
        </p:spPr>
      </p:pic>
      <p:sp>
        <p:nvSpPr>
          <p:cNvPr id="518147" name="Text Box 3"/>
          <p:cNvSpPr txBox="1">
            <a:spLocks noChangeArrowheads="1"/>
          </p:cNvSpPr>
          <p:nvPr/>
        </p:nvSpPr>
        <p:spPr bwMode="auto">
          <a:xfrm>
            <a:off x="642938" y="3471863"/>
            <a:ext cx="3852862" cy="1549400"/>
          </a:xfrm>
          <a:prstGeom prst="rect">
            <a:avLst/>
          </a:prstGeom>
          <a:solidFill>
            <a:srgbClr val="FFAE0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TW">
                <a:latin typeface="Arial" panose="020B0604020202020204" pitchFamily="34" charset="0"/>
              </a:rPr>
              <a:t>Face-to-face interaction—one of the best ways to learn from participants.</a:t>
            </a:r>
          </a:p>
        </p:txBody>
      </p:sp>
      <p:sp>
        <p:nvSpPr>
          <p:cNvPr id="2" name="投影片編號版面配置區 1"/>
          <p:cNvSpPr>
            <a:spLocks noGrp="1"/>
          </p:cNvSpPr>
          <p:nvPr>
            <p:ph type="sldNum" sz="quarter" idx="11"/>
          </p:nvPr>
        </p:nvSpPr>
        <p:spPr/>
        <p:txBody>
          <a:bodyPr/>
          <a:lstStyle/>
          <a:p>
            <a:fld id="{3E7E1C72-F976-4BD5-9583-3738FC4364D1}" type="slidenum">
              <a:rPr lang="en-US" altLang="zh-TW" smtClean="0"/>
              <a:pPr/>
              <a:t>16</a:t>
            </a:fld>
            <a:endParaRPr lang="en-US" altLang="zh-TW"/>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20194" name="Rectangle 2"/>
          <p:cNvSpPr>
            <a:spLocks noGrp="1" noChangeArrowheads="1"/>
          </p:cNvSpPr>
          <p:nvPr>
            <p:ph type="title"/>
          </p:nvPr>
        </p:nvSpPr>
        <p:spPr/>
        <p:txBody>
          <a:bodyPr/>
          <a:lstStyle/>
          <a:p>
            <a:r>
              <a:rPr lang="en-US" altLang="zh-TW">
                <a:ea typeface="新細明體" panose="02020500000000000000" pitchFamily="18" charset="-120"/>
              </a:rPr>
              <a:t>Experience Surveys</a:t>
            </a:r>
          </a:p>
        </p:txBody>
      </p:sp>
      <p:sp>
        <p:nvSpPr>
          <p:cNvPr id="520195" name="Rectangle 3"/>
          <p:cNvSpPr>
            <a:spLocks noGrp="1" noChangeArrowheads="1"/>
          </p:cNvSpPr>
          <p:nvPr>
            <p:ph type="body" idx="1"/>
          </p:nvPr>
        </p:nvSpPr>
        <p:spPr>
          <a:xfrm>
            <a:off x="528638" y="1693863"/>
            <a:ext cx="9245600" cy="4670425"/>
          </a:xfrm>
          <a:noFill/>
          <a:extLst>
            <a:ext uri="{909E8E84-426E-40DD-AFC4-6F175D3DCCD1}">
              <a14:hiddenFill xmlns:a14="http://schemas.microsoft.com/office/drawing/2010/main">
                <a:solidFill>
                  <a:srgbClr val="CCFFFF"/>
                </a:solidFill>
              </a14:hiddenFill>
            </a:ext>
          </a:extLst>
        </p:spPr>
        <p:txBody>
          <a:bodyPr/>
          <a:lstStyle/>
          <a:p>
            <a:r>
              <a:rPr lang="en-US" altLang="zh-TW" sz="2800" dirty="0">
                <a:ea typeface="新細明體" panose="02020500000000000000" pitchFamily="18" charset="-120"/>
              </a:rPr>
              <a:t>What is being done?</a:t>
            </a:r>
          </a:p>
          <a:p>
            <a:r>
              <a:rPr lang="en-US" altLang="zh-TW" sz="2800" dirty="0">
                <a:ea typeface="新細明體" panose="02020500000000000000" pitchFamily="18" charset="-120"/>
              </a:rPr>
              <a:t>What has been tried in the past with or without success?</a:t>
            </a:r>
          </a:p>
          <a:p>
            <a:r>
              <a:rPr lang="en-US" altLang="zh-TW" sz="2800" dirty="0">
                <a:ea typeface="新細明體" panose="02020500000000000000" pitchFamily="18" charset="-120"/>
              </a:rPr>
              <a:t>How have things changed?</a:t>
            </a:r>
          </a:p>
          <a:p>
            <a:r>
              <a:rPr lang="en-US" altLang="zh-TW" sz="2800" dirty="0">
                <a:ea typeface="新細明體" panose="02020500000000000000" pitchFamily="18" charset="-120"/>
              </a:rPr>
              <a:t>Who is involved in the decisions?</a:t>
            </a:r>
          </a:p>
          <a:p>
            <a:r>
              <a:rPr lang="en-US" altLang="zh-TW" sz="2800" dirty="0">
                <a:ea typeface="新細明體" panose="02020500000000000000" pitchFamily="18" charset="-120"/>
              </a:rPr>
              <a:t>What problem areas can be seen?</a:t>
            </a:r>
          </a:p>
          <a:p>
            <a:r>
              <a:rPr lang="en-US" altLang="zh-TW" sz="2800" dirty="0">
                <a:ea typeface="新細明體" panose="02020500000000000000" pitchFamily="18" charset="-120"/>
              </a:rPr>
              <a:t>Whom can we count on to assist or participate in the research?</a:t>
            </a: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17</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0195">
                                            <p:txEl>
                                              <p:charRg st="4294967295" end="4294967295"/>
                                            </p:txEl>
                                          </p:spTgt>
                                        </p:tgtEl>
                                        <p:attrNameLst>
                                          <p:attrName>style.visibility</p:attrName>
                                        </p:attrNameLst>
                                      </p:cBhvr>
                                      <p:to>
                                        <p:strVal val="visible"/>
                                      </p:to>
                                    </p:set>
                                    <p:animEffect transition="in" filter="blinds(horizontal)">
                                      <p:cBhvr>
                                        <p:cTn id="7" dur="500"/>
                                        <p:tgtEl>
                                          <p:spTgt spid="52019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522242" name="Rectangle 2"/>
          <p:cNvSpPr>
            <a:spLocks noGrp="1" noChangeArrowheads="1"/>
          </p:cNvSpPr>
          <p:nvPr>
            <p:ph type="title"/>
          </p:nvPr>
        </p:nvSpPr>
        <p:spPr/>
        <p:txBody>
          <a:bodyPr/>
          <a:lstStyle/>
          <a:p>
            <a:r>
              <a:rPr lang="en-US" altLang="zh-TW">
                <a:ea typeface="新細明體" panose="02020500000000000000" pitchFamily="18" charset="-120"/>
              </a:rPr>
              <a:t>Focus Groups</a:t>
            </a:r>
          </a:p>
        </p:txBody>
      </p:sp>
      <p:sp>
        <p:nvSpPr>
          <p:cNvPr id="522243" name="Rectangle 3"/>
          <p:cNvSpPr>
            <a:spLocks noGrp="1" noChangeArrowheads="1"/>
          </p:cNvSpPr>
          <p:nvPr>
            <p:ph type="body" sz="half" idx="1"/>
          </p:nvPr>
        </p:nvSpPr>
        <p:spPr>
          <a:xfrm>
            <a:off x="769938" y="1978025"/>
            <a:ext cx="4284662" cy="4106863"/>
          </a:xfrm>
          <a:noFill/>
          <a:extLst>
            <a:ext uri="{909E8E84-426E-40DD-AFC4-6F175D3DCCD1}">
              <a14:hiddenFill xmlns:a14="http://schemas.microsoft.com/office/drawing/2010/main">
                <a:solidFill>
                  <a:srgbClr val="FFDD99"/>
                </a:solidFill>
              </a14:hiddenFill>
            </a:ext>
          </a:extLst>
        </p:spPr>
        <p:txBody>
          <a:bodyPr/>
          <a:lstStyle/>
          <a:p>
            <a:r>
              <a:rPr lang="en-US" altLang="zh-TW" sz="2800">
                <a:ea typeface="新細明體" panose="02020500000000000000" pitchFamily="18" charset="-120"/>
              </a:rPr>
              <a:t>Group discussion</a:t>
            </a:r>
          </a:p>
          <a:p>
            <a:r>
              <a:rPr lang="en-US" altLang="zh-TW" sz="2800">
                <a:ea typeface="新細明體" panose="02020500000000000000" pitchFamily="18" charset="-120"/>
              </a:rPr>
              <a:t>6-10 participants</a:t>
            </a:r>
          </a:p>
          <a:p>
            <a:r>
              <a:rPr lang="en-US" altLang="zh-TW" sz="2800">
                <a:ea typeface="新細明體" panose="02020500000000000000" pitchFamily="18" charset="-120"/>
              </a:rPr>
              <a:t>Moderator-led</a:t>
            </a:r>
          </a:p>
          <a:p>
            <a:r>
              <a:rPr lang="en-US" altLang="zh-TW" sz="2800">
                <a:ea typeface="新細明體" panose="02020500000000000000" pitchFamily="18" charset="-120"/>
              </a:rPr>
              <a:t>90 minutes-2 hours</a:t>
            </a:r>
          </a:p>
          <a:p>
            <a:endParaRPr lang="en-US" altLang="zh-TW" sz="2800">
              <a:ea typeface="新細明體" panose="02020500000000000000" pitchFamily="18" charset="-120"/>
            </a:endParaRPr>
          </a:p>
        </p:txBody>
      </p:sp>
      <p:pic>
        <p:nvPicPr>
          <p:cNvPr id="522244" name="Picture 4" descr="focusgroup"/>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19700" y="1978025"/>
            <a:ext cx="42846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投影片編號版面配置區 1"/>
          <p:cNvSpPr>
            <a:spLocks noGrp="1"/>
          </p:cNvSpPr>
          <p:nvPr>
            <p:ph type="sldNum" sz="quarter" idx="11"/>
          </p:nvPr>
        </p:nvSpPr>
        <p:spPr/>
        <p:txBody>
          <a:bodyPr/>
          <a:lstStyle/>
          <a:p>
            <a:fld id="{226B1AB4-4204-42EF-A59B-7784E5F369E2}" type="slidenum">
              <a:rPr lang="en-US" altLang="zh-TW" smtClean="0"/>
              <a:pPr/>
              <a:t>18</a:t>
            </a:fld>
            <a:endParaRPr lang="en-US" altLang="zh-TW"/>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581634" name="Rectangle 2"/>
          <p:cNvSpPr>
            <a:spLocks noGrp="1" noChangeArrowheads="1"/>
          </p:cNvSpPr>
          <p:nvPr>
            <p:ph type="title"/>
          </p:nvPr>
        </p:nvSpPr>
        <p:spPr/>
        <p:txBody>
          <a:bodyPr/>
          <a:lstStyle/>
          <a:p>
            <a:r>
              <a:rPr lang="en-US" altLang="zh-TW" sz="3600" dirty="0">
                <a:ea typeface="新細明體" panose="02020500000000000000" pitchFamily="18" charset="-120"/>
              </a:rPr>
              <a:t>Degree of Question Crystallization</a:t>
            </a:r>
          </a:p>
        </p:txBody>
      </p:sp>
      <p:sp>
        <p:nvSpPr>
          <p:cNvPr id="581635" name="Rectangle 3"/>
          <p:cNvSpPr>
            <a:spLocks noGrp="1" noChangeArrowheads="1"/>
          </p:cNvSpPr>
          <p:nvPr>
            <p:ph type="body" sz="half" idx="1"/>
          </p:nvPr>
        </p:nvSpPr>
        <p:spPr>
          <a:xfrm>
            <a:off x="769938" y="1978024"/>
            <a:ext cx="4295204" cy="3532857"/>
          </a:xfrm>
          <a:solidFill>
            <a:srgbClr val="CCFFFF"/>
          </a:solidFill>
          <a:ln/>
        </p:spPr>
        <p:txBody>
          <a:bodyPr/>
          <a:lstStyle/>
          <a:p>
            <a:pPr>
              <a:buFont typeface="Wingdings" panose="05000000000000000000" pitchFamily="2" charset="2"/>
              <a:buNone/>
            </a:pPr>
            <a:r>
              <a:rPr lang="en-US" altLang="zh-TW" sz="2800" b="1" dirty="0">
                <a:solidFill>
                  <a:srgbClr val="CC0000"/>
                </a:solidFill>
                <a:ea typeface="新細明體" panose="02020500000000000000" pitchFamily="18" charset="-120"/>
              </a:rPr>
              <a:t>Exploratory Study</a:t>
            </a:r>
          </a:p>
          <a:p>
            <a:r>
              <a:rPr lang="en-US" altLang="zh-TW" sz="2800" dirty="0">
                <a:ea typeface="新細明體" panose="02020500000000000000" pitchFamily="18" charset="-120"/>
              </a:rPr>
              <a:t>Loose structure</a:t>
            </a:r>
          </a:p>
          <a:p>
            <a:r>
              <a:rPr lang="en-US" altLang="zh-TW" sz="2800" dirty="0" smtClean="0">
                <a:ea typeface="新細明體" panose="02020500000000000000" pitchFamily="18" charset="-120"/>
              </a:rPr>
              <a:t>Begins with observations</a:t>
            </a:r>
          </a:p>
          <a:p>
            <a:r>
              <a:rPr lang="en-US" altLang="zh-TW" sz="2800" dirty="0" smtClean="0">
                <a:ea typeface="新細明體" panose="02020500000000000000" pitchFamily="18" charset="-120"/>
              </a:rPr>
              <a:t>Expand </a:t>
            </a:r>
            <a:r>
              <a:rPr lang="en-US" altLang="zh-TW" sz="2800" dirty="0">
                <a:ea typeface="新細明體" panose="02020500000000000000" pitchFamily="18" charset="-120"/>
              </a:rPr>
              <a:t>understanding</a:t>
            </a:r>
          </a:p>
          <a:p>
            <a:r>
              <a:rPr lang="en-US" altLang="zh-TW" sz="2800" dirty="0">
                <a:ea typeface="新細明體" panose="02020500000000000000" pitchFamily="18" charset="-120"/>
              </a:rPr>
              <a:t>Provide insight</a:t>
            </a:r>
          </a:p>
          <a:p>
            <a:r>
              <a:rPr lang="en-US" altLang="zh-TW" sz="2800" dirty="0">
                <a:ea typeface="新細明體" panose="02020500000000000000" pitchFamily="18" charset="-120"/>
              </a:rPr>
              <a:t>Develop hypotheses</a:t>
            </a:r>
          </a:p>
        </p:txBody>
      </p:sp>
      <p:sp>
        <p:nvSpPr>
          <p:cNvPr id="581636" name="Rectangle 4"/>
          <p:cNvSpPr>
            <a:spLocks noGrp="1" noChangeArrowheads="1"/>
          </p:cNvSpPr>
          <p:nvPr>
            <p:ph type="body" sz="half" idx="2"/>
          </p:nvPr>
        </p:nvSpPr>
        <p:spPr>
          <a:xfrm>
            <a:off x="5219700" y="1978025"/>
            <a:ext cx="4310063" cy="2884488"/>
          </a:xfrm>
          <a:solidFill>
            <a:srgbClr val="FFFF66"/>
          </a:solidFill>
          <a:ln/>
        </p:spPr>
        <p:txBody>
          <a:bodyPr/>
          <a:lstStyle/>
          <a:p>
            <a:pPr>
              <a:buFont typeface="Wingdings" panose="05000000000000000000" pitchFamily="2" charset="2"/>
              <a:buNone/>
            </a:pPr>
            <a:r>
              <a:rPr lang="en-US" altLang="zh-TW" sz="2800" b="1">
                <a:solidFill>
                  <a:srgbClr val="CC0000"/>
                </a:solidFill>
                <a:ea typeface="新細明體" panose="02020500000000000000" pitchFamily="18" charset="-120"/>
              </a:rPr>
              <a:t>Formal Study</a:t>
            </a:r>
          </a:p>
          <a:p>
            <a:r>
              <a:rPr lang="en-US" altLang="zh-TW" sz="2800">
                <a:ea typeface="新細明體" panose="02020500000000000000" pitchFamily="18" charset="-120"/>
              </a:rPr>
              <a:t>Precise procedures</a:t>
            </a:r>
          </a:p>
          <a:p>
            <a:r>
              <a:rPr lang="en-US" altLang="zh-TW" sz="2800">
                <a:ea typeface="新細明體" panose="02020500000000000000" pitchFamily="18" charset="-120"/>
              </a:rPr>
              <a:t>Begins with hypotheses</a:t>
            </a:r>
          </a:p>
          <a:p>
            <a:r>
              <a:rPr lang="en-US" altLang="zh-TW" sz="2800">
                <a:ea typeface="新細明體" panose="02020500000000000000" pitchFamily="18" charset="-120"/>
              </a:rPr>
              <a:t>Answers research questions</a:t>
            </a:r>
          </a:p>
        </p:txBody>
      </p:sp>
      <p:sp>
        <p:nvSpPr>
          <p:cNvPr id="2" name="投影片編號版面配置區 1"/>
          <p:cNvSpPr>
            <a:spLocks noGrp="1"/>
          </p:cNvSpPr>
          <p:nvPr>
            <p:ph type="sldNum" sz="quarter" idx="11"/>
          </p:nvPr>
        </p:nvSpPr>
        <p:spPr/>
        <p:txBody>
          <a:bodyPr/>
          <a:lstStyle/>
          <a:p>
            <a:fld id="{00D017E1-DA98-4F92-82CE-3268A2092EDB}" type="slidenum">
              <a:rPr lang="en-US" altLang="zh-TW" smtClean="0"/>
              <a:pPr/>
              <a:t>19</a:t>
            </a:fld>
            <a:endParaRPr lang="en-US" altLang="zh-TW"/>
          </a:p>
        </p:txBody>
      </p:sp>
    </p:spTree>
    <p:extLst>
      <p:ext uri="{BB962C8B-B14F-4D97-AF65-F5344CB8AC3E}">
        <p14:creationId xmlns:p14="http://schemas.microsoft.com/office/powerpoint/2010/main" val="78689531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1635">
                                            <p:txEl>
                                              <p:charRg st="4294967295" end="4294967295"/>
                                            </p:txEl>
                                          </p:spTgt>
                                        </p:tgtEl>
                                        <p:attrNameLst>
                                          <p:attrName>style.visibility</p:attrName>
                                        </p:attrNameLst>
                                      </p:cBhvr>
                                      <p:to>
                                        <p:strVal val="visible"/>
                                      </p:to>
                                    </p:set>
                                    <p:animEffect transition="in" filter="blinds(horizontal)">
                                      <p:cBhvr>
                                        <p:cTn id="7" dur="500"/>
                                        <p:tgtEl>
                                          <p:spTgt spid="581635">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1636">
                                            <p:txEl>
                                              <p:charRg st="4294967295" end="4294967295"/>
                                            </p:txEl>
                                          </p:spTgt>
                                        </p:tgtEl>
                                        <p:attrNameLst>
                                          <p:attrName>style.visibility</p:attrName>
                                        </p:attrNameLst>
                                      </p:cBhvr>
                                      <p:to>
                                        <p:strVal val="visible"/>
                                      </p:to>
                                    </p:set>
                                    <p:animEffect transition="in" filter="blinds(horizontal)">
                                      <p:cBhvr>
                                        <p:cTn id="12" dur="500"/>
                                        <p:tgtEl>
                                          <p:spTgt spid="58163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autoUpdateAnimBg="0"/>
      <p:bldP spid="5816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Notes on Funneling </a:t>
            </a:r>
            <a:r>
              <a:rPr lang="en-US" altLang="zh-TW" dirty="0" smtClean="0"/>
              <a:t>Exercise</a:t>
            </a:r>
            <a:endParaRPr lang="zh-TW" altLang="en-US" dirty="0"/>
          </a:p>
        </p:txBody>
      </p:sp>
      <p:sp>
        <p:nvSpPr>
          <p:cNvPr id="3" name="內容版面配置區 2"/>
          <p:cNvSpPr>
            <a:spLocks noGrp="1"/>
          </p:cNvSpPr>
          <p:nvPr>
            <p:ph idx="1"/>
          </p:nvPr>
        </p:nvSpPr>
        <p:spPr/>
        <p:txBody>
          <a:bodyPr/>
          <a:lstStyle/>
          <a:p>
            <a:r>
              <a:rPr lang="en-US" altLang="zh-TW" dirty="0" smtClean="0"/>
              <a:t>Mostly centered at the Data (raw data) level</a:t>
            </a:r>
          </a:p>
          <a:p>
            <a:pPr lvl="1"/>
            <a:r>
              <a:rPr lang="en-US" altLang="zh-TW" dirty="0"/>
              <a:t>factual information (as measurements or statistics) used as a basis for reasoning, discussion, or </a:t>
            </a:r>
            <a:r>
              <a:rPr lang="en-US" altLang="zh-TW" dirty="0" smtClean="0"/>
              <a:t>calculation</a:t>
            </a:r>
          </a:p>
          <a:p>
            <a:r>
              <a:rPr lang="en-US" altLang="zh-TW" dirty="0" smtClean="0"/>
              <a:t>The objective is to have a “landscape” understanding of a certain area</a:t>
            </a:r>
          </a:p>
          <a:p>
            <a:pPr lvl="1"/>
            <a:r>
              <a:rPr lang="en-US" altLang="zh-TW" dirty="0" smtClean="0"/>
              <a:t>Which area?</a:t>
            </a:r>
          </a:p>
          <a:p>
            <a:pPr lvl="1"/>
            <a:r>
              <a:rPr lang="en-US" altLang="zh-TW" dirty="0" smtClean="0"/>
              <a:t>How is the “profile” looks like?</a:t>
            </a:r>
            <a:endParaRPr lang="zh-TW" altLang="en-US" dirty="0"/>
          </a:p>
        </p:txBody>
      </p:sp>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F34CB7FC-D455-4F31-B022-329BD0527D1E}" type="slidenum">
              <a:rPr lang="en-US" altLang="zh-TW" smtClean="0"/>
              <a:pPr/>
              <a:t>2</a:t>
            </a:fld>
            <a:endParaRPr lang="en-US" altLang="zh-TW"/>
          </a:p>
        </p:txBody>
      </p:sp>
    </p:spTree>
    <p:extLst>
      <p:ext uri="{BB962C8B-B14F-4D97-AF65-F5344CB8AC3E}">
        <p14:creationId xmlns:p14="http://schemas.microsoft.com/office/powerpoint/2010/main" val="16478856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91" name="Rectangle 7"/>
          <p:cNvSpPr>
            <a:spLocks noGrp="1" noChangeArrowheads="1"/>
          </p:cNvSpPr>
          <p:nvPr>
            <p:ph type="title"/>
          </p:nvPr>
        </p:nvSpPr>
        <p:spPr/>
        <p:txBody>
          <a:bodyPr/>
          <a:lstStyle/>
          <a:p>
            <a:r>
              <a:rPr lang="en-US" altLang="zh-TW" dirty="0" smtClean="0"/>
              <a:t>Theory Confirmation</a:t>
            </a:r>
            <a:endParaRPr lang="zh-TW" altLang="en-US" dirty="0">
              <a:solidFill>
                <a:schemeClr val="bg1">
                  <a:lumMod val="95000"/>
                </a:schemeClr>
              </a:solidFill>
            </a:endParaRPr>
          </a:p>
        </p:txBody>
      </p:sp>
      <p:sp>
        <p:nvSpPr>
          <p:cNvPr id="36" name="AutoShape 37"/>
          <p:cNvSpPr>
            <a:spLocks noChangeArrowheads="1"/>
          </p:cNvSpPr>
          <p:nvPr/>
        </p:nvSpPr>
        <p:spPr bwMode="auto">
          <a:xfrm>
            <a:off x="1038026" y="1488633"/>
            <a:ext cx="8382000" cy="2667000"/>
          </a:xfrm>
          <a:prstGeom prst="cloudCallout">
            <a:avLst>
              <a:gd name="adj1" fmla="val -19319"/>
              <a:gd name="adj2" fmla="val 24644"/>
            </a:avLst>
          </a:prstGeom>
          <a:solidFill>
            <a:schemeClr val="accent6">
              <a:lumMod val="20000"/>
              <a:lumOff val="80000"/>
            </a:schemeClr>
          </a:solidFill>
          <a:ln w="6350">
            <a:solidFill>
              <a:srgbClr val="0000CC"/>
            </a:solidFill>
            <a:round/>
            <a:headEnd/>
            <a:tailEnd/>
          </a:ln>
          <a:effectLs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chemeClr val="accent2"/>
              </a:solidFill>
              <a:latin typeface="Arial Narrow" panose="020B0606020202030204" pitchFamily="34" charset="0"/>
              <a:ea typeface="GE Ming" charset="-120"/>
            </a:endParaRPr>
          </a:p>
        </p:txBody>
      </p:sp>
      <p:sp>
        <p:nvSpPr>
          <p:cNvPr id="3" name="矩形 2"/>
          <p:cNvSpPr/>
          <p:nvPr/>
        </p:nvSpPr>
        <p:spPr bwMode="auto">
          <a:xfrm>
            <a:off x="186871" y="6102350"/>
            <a:ext cx="10055679" cy="632668"/>
          </a:xfrm>
          <a:prstGeom prst="rect">
            <a:avLst/>
          </a:prstGeom>
          <a:solidFill>
            <a:schemeClr val="bg1">
              <a:lumMod val="95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p:txBody>
      </p:sp>
      <p:sp>
        <p:nvSpPr>
          <p:cNvPr id="37" name="AutoShape 37"/>
          <p:cNvSpPr>
            <a:spLocks noChangeArrowheads="1"/>
          </p:cNvSpPr>
          <p:nvPr/>
        </p:nvSpPr>
        <p:spPr bwMode="auto">
          <a:xfrm>
            <a:off x="1295400" y="3581400"/>
            <a:ext cx="8382000" cy="2667000"/>
          </a:xfrm>
          <a:prstGeom prst="cloudCallout">
            <a:avLst>
              <a:gd name="adj1" fmla="val -19319"/>
              <a:gd name="adj2" fmla="val 24644"/>
            </a:avLst>
          </a:prstGeom>
          <a:solidFill>
            <a:srgbClr val="FFFF66"/>
          </a:solidFill>
          <a:ln w="6350">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chemeClr val="accent2"/>
              </a:solidFill>
              <a:latin typeface="+mj-lt"/>
              <a:ea typeface="GE Ming" charset="-120"/>
            </a:endParaRPr>
          </a:p>
        </p:txBody>
      </p:sp>
      <p:sp>
        <p:nvSpPr>
          <p:cNvPr id="38" name="Rectangle 15"/>
          <p:cNvSpPr>
            <a:spLocks noChangeArrowheads="1"/>
          </p:cNvSpPr>
          <p:nvPr/>
        </p:nvSpPr>
        <p:spPr bwMode="auto">
          <a:xfrm>
            <a:off x="155076" y="1266281"/>
            <a:ext cx="2598147" cy="391069"/>
          </a:xfrm>
          <a:prstGeom prst="rect">
            <a:avLst/>
          </a:prstGeom>
          <a:solidFill>
            <a:srgbClr val="0000CC"/>
          </a:solidFill>
          <a:ln w="12700">
            <a:solidFill>
              <a:srgbClr val="336600"/>
            </a:solid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chemeClr val="bg1"/>
                </a:solidFill>
                <a:latin typeface="+mj-lt"/>
                <a:ea typeface="微軟正黑體" panose="020B0604030504040204" pitchFamily="34" charset="-120"/>
              </a:rPr>
              <a:t>Conceptual Level</a:t>
            </a:r>
            <a:endParaRPr lang="zh-TW" altLang="en-US" dirty="0">
              <a:solidFill>
                <a:schemeClr val="bg1"/>
              </a:solidFill>
              <a:latin typeface="+mj-lt"/>
              <a:ea typeface="微軟正黑體" panose="020B0604030504040204" pitchFamily="34" charset="-120"/>
            </a:endParaRPr>
          </a:p>
        </p:txBody>
      </p:sp>
      <p:sp>
        <p:nvSpPr>
          <p:cNvPr id="39" name="Rectangle 16"/>
          <p:cNvSpPr>
            <a:spLocks noChangeArrowheads="1"/>
          </p:cNvSpPr>
          <p:nvPr/>
        </p:nvSpPr>
        <p:spPr bwMode="auto">
          <a:xfrm>
            <a:off x="6083201" y="6257652"/>
            <a:ext cx="2543966" cy="391069"/>
          </a:xfrm>
          <a:prstGeom prst="rect">
            <a:avLst/>
          </a:prstGeom>
          <a:solidFill>
            <a:srgbClr val="FF9900"/>
          </a:solid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chemeClr val="bg1"/>
                </a:solidFill>
                <a:latin typeface="+mj-lt"/>
                <a:ea typeface="GE Round-Heavy+N" charset="-120"/>
              </a:rPr>
              <a:t>Operational Level</a:t>
            </a:r>
            <a:endParaRPr lang="zh-TW" altLang="en-US" dirty="0">
              <a:solidFill>
                <a:schemeClr val="bg1"/>
              </a:solidFill>
              <a:latin typeface="+mj-lt"/>
              <a:ea typeface="GE Round-Heavy+N" charset="-120"/>
            </a:endParaRPr>
          </a:p>
        </p:txBody>
      </p:sp>
      <p:sp>
        <p:nvSpPr>
          <p:cNvPr id="40" name="Rectangle 6"/>
          <p:cNvSpPr>
            <a:spLocks noChangeArrowheads="1"/>
          </p:cNvSpPr>
          <p:nvPr/>
        </p:nvSpPr>
        <p:spPr bwMode="auto">
          <a:xfrm>
            <a:off x="3050753" y="18097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mj-lt"/>
                <a:ea typeface="GE Ming" charset="-120"/>
              </a:rPr>
              <a:t>X</a:t>
            </a:r>
          </a:p>
        </p:txBody>
      </p:sp>
      <p:sp>
        <p:nvSpPr>
          <p:cNvPr id="41" name="Rectangle 7"/>
          <p:cNvSpPr>
            <a:spLocks noChangeArrowheads="1"/>
          </p:cNvSpPr>
          <p:nvPr/>
        </p:nvSpPr>
        <p:spPr bwMode="auto">
          <a:xfrm>
            <a:off x="6962353" y="18732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mj-lt"/>
                <a:ea typeface="GE Ming" charset="-120"/>
              </a:rPr>
              <a:t>Y</a:t>
            </a:r>
          </a:p>
        </p:txBody>
      </p:sp>
      <p:sp>
        <p:nvSpPr>
          <p:cNvPr id="42" name="Line 10"/>
          <p:cNvSpPr>
            <a:spLocks noChangeShapeType="1"/>
          </p:cNvSpPr>
          <p:nvPr/>
        </p:nvSpPr>
        <p:spPr bwMode="auto">
          <a:xfrm>
            <a:off x="3841750" y="2241550"/>
            <a:ext cx="300990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3" name="Line 5"/>
          <p:cNvSpPr>
            <a:spLocks noChangeShapeType="1"/>
          </p:cNvSpPr>
          <p:nvPr/>
        </p:nvSpPr>
        <p:spPr bwMode="auto">
          <a:xfrm flipV="1">
            <a:off x="882650" y="3765550"/>
            <a:ext cx="9359900" cy="254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4" name="Rectangle 8"/>
          <p:cNvSpPr>
            <a:spLocks noChangeArrowheads="1"/>
          </p:cNvSpPr>
          <p:nvPr/>
        </p:nvSpPr>
        <p:spPr bwMode="auto">
          <a:xfrm>
            <a:off x="3078659" y="4421217"/>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x</a:t>
            </a:r>
          </a:p>
        </p:txBody>
      </p:sp>
      <p:sp>
        <p:nvSpPr>
          <p:cNvPr id="45" name="Rectangle 9"/>
          <p:cNvSpPr>
            <a:spLocks noChangeArrowheads="1"/>
          </p:cNvSpPr>
          <p:nvPr/>
        </p:nvSpPr>
        <p:spPr bwMode="auto">
          <a:xfrm>
            <a:off x="7001198" y="4311650"/>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y</a:t>
            </a:r>
          </a:p>
        </p:txBody>
      </p:sp>
      <p:sp>
        <p:nvSpPr>
          <p:cNvPr id="47" name="Line 13"/>
          <p:cNvSpPr>
            <a:spLocks noChangeShapeType="1"/>
          </p:cNvSpPr>
          <p:nvPr/>
        </p:nvSpPr>
        <p:spPr bwMode="auto">
          <a:xfrm>
            <a:off x="7334249" y="2965450"/>
            <a:ext cx="3603" cy="1574800"/>
          </a:xfrm>
          <a:prstGeom prst="line">
            <a:avLst/>
          </a:prstGeom>
          <a:noFill/>
          <a:ln w="50800">
            <a:solidFill>
              <a:srgbClr val="660033"/>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8" name="Line 26"/>
          <p:cNvSpPr>
            <a:spLocks noChangeShapeType="1"/>
          </p:cNvSpPr>
          <p:nvPr/>
        </p:nvSpPr>
        <p:spPr bwMode="auto">
          <a:xfrm flipH="1" flipV="1">
            <a:off x="7575550" y="4972050"/>
            <a:ext cx="19050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0" name="Rectangle 28"/>
          <p:cNvSpPr>
            <a:spLocks noChangeArrowheads="1"/>
          </p:cNvSpPr>
          <p:nvPr/>
        </p:nvSpPr>
        <p:spPr bwMode="auto">
          <a:xfrm>
            <a:off x="8800306" y="5371707"/>
            <a:ext cx="1287212" cy="52219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a:latin typeface="Arial Narrow" panose="020B0606020202030204" pitchFamily="34" charset="0"/>
                <a:ea typeface="GE Ming+N" charset="-120"/>
              </a:rPr>
              <a:t>Observation,</a:t>
            </a:r>
          </a:p>
          <a:p>
            <a:pPr eaLnBrk="0" hangingPunct="0">
              <a:lnSpc>
                <a:spcPct val="85000"/>
              </a:lnSpc>
            </a:pPr>
            <a:r>
              <a:rPr lang="en-US" altLang="zh-TW" sz="1800" dirty="0">
                <a:latin typeface="Arial Narrow" panose="020B0606020202030204" pitchFamily="34" charset="0"/>
                <a:ea typeface="GE Ming+N" charset="-120"/>
              </a:rPr>
              <a:t>Measurement</a:t>
            </a:r>
            <a:endParaRPr lang="zh-TW" altLang="en-US" sz="1800" dirty="0">
              <a:latin typeface="Arial Narrow" panose="020B0606020202030204" pitchFamily="34" charset="0"/>
              <a:ea typeface="GE Ming+N" charset="-120"/>
            </a:endParaRPr>
          </a:p>
        </p:txBody>
      </p:sp>
      <p:sp>
        <p:nvSpPr>
          <p:cNvPr id="53" name="Rectangle 33"/>
          <p:cNvSpPr>
            <a:spLocks noChangeArrowheads="1"/>
          </p:cNvSpPr>
          <p:nvPr/>
        </p:nvSpPr>
        <p:spPr bwMode="auto">
          <a:xfrm>
            <a:off x="5613246" y="3195983"/>
            <a:ext cx="1657505"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Arial Narrow" panose="020B0606020202030204" pitchFamily="34" charset="0"/>
                <a:ea typeface="GE Ming+N" charset="-120"/>
              </a:rPr>
              <a:t>Operationalization</a:t>
            </a:r>
            <a:endParaRPr lang="zh-TW" altLang="en-US" sz="1800" dirty="0">
              <a:latin typeface="Arial Narrow" panose="020B0606020202030204" pitchFamily="34" charset="0"/>
              <a:ea typeface="GE Ming+N" charset="-120"/>
            </a:endParaRPr>
          </a:p>
        </p:txBody>
      </p:sp>
      <p:sp>
        <p:nvSpPr>
          <p:cNvPr id="54" name="Line 12"/>
          <p:cNvSpPr>
            <a:spLocks noChangeShapeType="1"/>
          </p:cNvSpPr>
          <p:nvPr/>
        </p:nvSpPr>
        <p:spPr bwMode="auto">
          <a:xfrm>
            <a:off x="3422649" y="2889250"/>
            <a:ext cx="22225" cy="1587500"/>
          </a:xfrm>
          <a:prstGeom prst="line">
            <a:avLst/>
          </a:prstGeom>
          <a:noFill/>
          <a:ln w="50800">
            <a:solidFill>
              <a:srgbClr val="660033"/>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5" name="Line 24"/>
          <p:cNvSpPr>
            <a:spLocks noChangeShapeType="1"/>
          </p:cNvSpPr>
          <p:nvPr/>
        </p:nvSpPr>
        <p:spPr bwMode="auto">
          <a:xfrm flipV="1">
            <a:off x="869950" y="4946650"/>
            <a:ext cx="22098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8" name="Rectangle 35"/>
          <p:cNvSpPr>
            <a:spLocks noChangeArrowheads="1"/>
          </p:cNvSpPr>
          <p:nvPr/>
        </p:nvSpPr>
        <p:spPr bwMode="auto">
          <a:xfrm>
            <a:off x="186871" y="5136155"/>
            <a:ext cx="1340110" cy="757643"/>
          </a:xfrm>
          <a:prstGeom prst="rect">
            <a:avLst/>
          </a:prstGeom>
          <a:no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Arial Narrow" panose="020B0606020202030204" pitchFamily="34" charset="0"/>
                <a:ea typeface="GE Ming+N" charset="-120"/>
              </a:rPr>
              <a:t>Observation,</a:t>
            </a:r>
          </a:p>
          <a:p>
            <a:pPr eaLnBrk="0" hangingPunct="0">
              <a:lnSpc>
                <a:spcPct val="85000"/>
              </a:lnSpc>
            </a:pPr>
            <a:r>
              <a:rPr lang="en-US" altLang="zh-TW" sz="1800" dirty="0" smtClean="0">
                <a:latin typeface="Arial Narrow" panose="020B0606020202030204" pitchFamily="34" charset="0"/>
                <a:ea typeface="GE Ming+N" charset="-120"/>
              </a:rPr>
              <a:t>Measurement,</a:t>
            </a:r>
          </a:p>
          <a:p>
            <a:pPr eaLnBrk="0" hangingPunct="0">
              <a:lnSpc>
                <a:spcPct val="85000"/>
              </a:lnSpc>
            </a:pPr>
            <a:r>
              <a:rPr lang="en-US" altLang="zh-TW" sz="1800" dirty="0" smtClean="0">
                <a:latin typeface="Arial Narrow" panose="020B0606020202030204" pitchFamily="34" charset="0"/>
                <a:ea typeface="GE Ming+N" charset="-120"/>
              </a:rPr>
              <a:t>Manipulation</a:t>
            </a:r>
            <a:endParaRPr lang="zh-TW" altLang="en-US" sz="1800" dirty="0">
              <a:latin typeface="Arial Narrow" panose="020B0606020202030204" pitchFamily="34" charset="0"/>
              <a:ea typeface="GE Ming+N" charset="-120"/>
            </a:endParaRPr>
          </a:p>
        </p:txBody>
      </p:sp>
      <p:sp>
        <p:nvSpPr>
          <p:cNvPr id="60" name="Rectangle 22"/>
          <p:cNvSpPr>
            <a:spLocks noChangeArrowheads="1"/>
          </p:cNvSpPr>
          <p:nvPr/>
        </p:nvSpPr>
        <p:spPr bwMode="auto">
          <a:xfrm>
            <a:off x="4268025" y="5019177"/>
            <a:ext cx="2321148"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mj-lt"/>
                <a:ea typeface="GE Ming+N" charset="-120"/>
              </a:rPr>
              <a:t>Statistical Conclusion</a:t>
            </a:r>
            <a:endParaRPr lang="zh-TW" altLang="en-US" sz="1800" dirty="0">
              <a:latin typeface="+mj-lt"/>
              <a:ea typeface="GE Ming+N" charset="-120"/>
            </a:endParaRPr>
          </a:p>
        </p:txBody>
      </p:sp>
      <p:sp>
        <p:nvSpPr>
          <p:cNvPr id="61" name="Line 14"/>
          <p:cNvSpPr>
            <a:spLocks noChangeShapeType="1"/>
          </p:cNvSpPr>
          <p:nvPr/>
        </p:nvSpPr>
        <p:spPr bwMode="auto">
          <a:xfrm>
            <a:off x="3668564" y="4972050"/>
            <a:ext cx="3225800" cy="0"/>
          </a:xfrm>
          <a:prstGeom prst="line">
            <a:avLst/>
          </a:prstGeom>
          <a:noFill/>
          <a:ln w="254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 name="投影片編號版面配置區 3"/>
          <p:cNvSpPr>
            <a:spLocks noGrp="1"/>
          </p:cNvSpPr>
          <p:nvPr>
            <p:ph type="sldNum" sz="quarter" idx="11"/>
          </p:nvPr>
        </p:nvSpPr>
        <p:spPr/>
        <p:txBody>
          <a:bodyPr/>
          <a:lstStyle/>
          <a:p>
            <a:fld id="{F34CB7FC-D455-4F31-B022-329BD0527D1E}" type="slidenum">
              <a:rPr lang="en-US" altLang="zh-TW" smtClean="0"/>
              <a:pPr/>
              <a:t>20</a:t>
            </a:fld>
            <a:endParaRPr lang="en-US" altLang="zh-TW"/>
          </a:p>
        </p:txBody>
      </p:sp>
      <p:sp>
        <p:nvSpPr>
          <p:cNvPr id="71" name="Rectangle 23"/>
          <p:cNvSpPr>
            <a:spLocks noChangeArrowheads="1"/>
          </p:cNvSpPr>
          <p:nvPr/>
        </p:nvSpPr>
        <p:spPr bwMode="auto">
          <a:xfrm>
            <a:off x="3841750" y="1889442"/>
            <a:ext cx="2936701"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CC3300"/>
                </a:solidFill>
                <a:latin typeface="+mj-lt"/>
                <a:ea typeface="GE Ming+N" charset="-120"/>
              </a:rPr>
              <a:t>Theory: Causal relationship</a:t>
            </a:r>
            <a:endParaRPr lang="zh-TW" altLang="en-US" sz="1800" dirty="0">
              <a:solidFill>
                <a:srgbClr val="CC3300"/>
              </a:solidFill>
              <a:latin typeface="+mj-lt"/>
              <a:ea typeface="GE Ming+N" charset="-120"/>
            </a:endParaRPr>
          </a:p>
        </p:txBody>
      </p:sp>
      <p:sp>
        <p:nvSpPr>
          <p:cNvPr id="25" name="Line 10"/>
          <p:cNvSpPr>
            <a:spLocks noChangeShapeType="1"/>
          </p:cNvSpPr>
          <p:nvPr/>
        </p:nvSpPr>
        <p:spPr bwMode="auto">
          <a:xfrm>
            <a:off x="3841750" y="2486546"/>
            <a:ext cx="3009900" cy="0"/>
          </a:xfrm>
          <a:prstGeom prst="line">
            <a:avLst/>
          </a:prstGeom>
          <a:noFill/>
          <a:ln w="762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26" name="Rectangle 23"/>
          <p:cNvSpPr>
            <a:spLocks noChangeArrowheads="1"/>
          </p:cNvSpPr>
          <p:nvPr/>
        </p:nvSpPr>
        <p:spPr bwMode="auto">
          <a:xfrm>
            <a:off x="3732558" y="2601263"/>
            <a:ext cx="3266920"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B050"/>
                </a:solidFill>
                <a:latin typeface="Arial Narrow" panose="020B0606020202030204" pitchFamily="34" charset="0"/>
                <a:ea typeface="GE Ming+N" charset="-120"/>
              </a:rPr>
              <a:t>Empirical Confirmation of relationship</a:t>
            </a:r>
            <a:endParaRPr lang="zh-TW" altLang="en-US" sz="1800" dirty="0">
              <a:solidFill>
                <a:srgbClr val="00B050"/>
              </a:solidFill>
              <a:latin typeface="Arial Narrow" panose="020B0606020202030204" pitchFamily="34" charset="0"/>
              <a:ea typeface="GE Ming+N" charset="-120"/>
            </a:endParaRPr>
          </a:p>
        </p:txBody>
      </p:sp>
    </p:spTree>
    <p:extLst>
      <p:ext uri="{BB962C8B-B14F-4D97-AF65-F5344CB8AC3E}">
        <p14:creationId xmlns:p14="http://schemas.microsoft.com/office/powerpoint/2010/main" val="2559787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ppt_x"/>
                                          </p:val>
                                        </p:tav>
                                        <p:tav tm="100000">
                                          <p:val>
                                            <p:strVal val="#ppt_x"/>
                                          </p:val>
                                        </p:tav>
                                      </p:tavLst>
                                    </p:anim>
                                    <p:anim calcmode="lin" valueType="num">
                                      <p:cBhvr additive="base">
                                        <p:cTn id="3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ppt_x"/>
                                          </p:val>
                                        </p:tav>
                                        <p:tav tm="100000">
                                          <p:val>
                                            <p:strVal val="#ppt_x"/>
                                          </p:val>
                                        </p:tav>
                                      </p:tavLst>
                                    </p:anim>
                                    <p:anim calcmode="lin" valueType="num">
                                      <p:cBhvr additive="base">
                                        <p:cTn id="43" dur="500" fill="hold"/>
                                        <p:tgtEl>
                                          <p:spTgt spid="5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ppt_x"/>
                                          </p:val>
                                        </p:tav>
                                        <p:tav tm="100000">
                                          <p:val>
                                            <p:strVal val="#ppt_x"/>
                                          </p:val>
                                        </p:tav>
                                      </p:tavLst>
                                    </p:anim>
                                    <p:anim calcmode="lin" valueType="num">
                                      <p:cBhvr additive="base">
                                        <p:cTn id="5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heel(1)">
                                      <p:cBhvr>
                                        <p:cTn id="62" dur="2000"/>
                                        <p:tgtEl>
                                          <p:spTgt spid="44"/>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heel(1)">
                                      <p:cBhvr>
                                        <p:cTn id="65" dur="2000"/>
                                        <p:tgtEl>
                                          <p:spTgt spid="55"/>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heel(1)">
                                      <p:cBhvr>
                                        <p:cTn id="68" dur="20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1000"/>
                                        <p:tgtEl>
                                          <p:spTgt spid="50"/>
                                        </p:tgtEl>
                                      </p:cBhvr>
                                    </p:animEffect>
                                    <p:anim calcmode="lin" valueType="num">
                                      <p:cBhvr>
                                        <p:cTn id="84" dur="1000" fill="hold"/>
                                        <p:tgtEl>
                                          <p:spTgt spid="50"/>
                                        </p:tgtEl>
                                        <p:attrNameLst>
                                          <p:attrName>ppt_x</p:attrName>
                                        </p:attrNameLst>
                                      </p:cBhvr>
                                      <p:tavLst>
                                        <p:tav tm="0">
                                          <p:val>
                                            <p:strVal val="#ppt_x"/>
                                          </p:val>
                                        </p:tav>
                                        <p:tav tm="100000">
                                          <p:val>
                                            <p:strVal val="#ppt_x"/>
                                          </p:val>
                                        </p:tav>
                                      </p:tavLst>
                                    </p:anim>
                                    <p:anim calcmode="lin" valueType="num">
                                      <p:cBhvr>
                                        <p:cTn id="8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down)">
                                      <p:cBhvr>
                                        <p:cTn id="90" dur="580">
                                          <p:stCondLst>
                                            <p:cond delay="0"/>
                                          </p:stCondLst>
                                        </p:cTn>
                                        <p:tgtEl>
                                          <p:spTgt spid="61"/>
                                        </p:tgtEl>
                                      </p:cBhvr>
                                    </p:animEffect>
                                    <p:anim calcmode="lin" valueType="num">
                                      <p:cBhvr>
                                        <p:cTn id="91"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96" dur="26">
                                          <p:stCondLst>
                                            <p:cond delay="650"/>
                                          </p:stCondLst>
                                        </p:cTn>
                                        <p:tgtEl>
                                          <p:spTgt spid="61"/>
                                        </p:tgtEl>
                                      </p:cBhvr>
                                      <p:to x="100000" y="60000"/>
                                    </p:animScale>
                                    <p:animScale>
                                      <p:cBhvr>
                                        <p:cTn id="97" dur="166" decel="50000">
                                          <p:stCondLst>
                                            <p:cond delay="676"/>
                                          </p:stCondLst>
                                        </p:cTn>
                                        <p:tgtEl>
                                          <p:spTgt spid="61"/>
                                        </p:tgtEl>
                                      </p:cBhvr>
                                      <p:to x="100000" y="100000"/>
                                    </p:animScale>
                                    <p:animScale>
                                      <p:cBhvr>
                                        <p:cTn id="98" dur="26">
                                          <p:stCondLst>
                                            <p:cond delay="1312"/>
                                          </p:stCondLst>
                                        </p:cTn>
                                        <p:tgtEl>
                                          <p:spTgt spid="61"/>
                                        </p:tgtEl>
                                      </p:cBhvr>
                                      <p:to x="100000" y="80000"/>
                                    </p:animScale>
                                    <p:animScale>
                                      <p:cBhvr>
                                        <p:cTn id="99" dur="166" decel="50000">
                                          <p:stCondLst>
                                            <p:cond delay="1338"/>
                                          </p:stCondLst>
                                        </p:cTn>
                                        <p:tgtEl>
                                          <p:spTgt spid="61"/>
                                        </p:tgtEl>
                                      </p:cBhvr>
                                      <p:to x="100000" y="100000"/>
                                    </p:animScale>
                                    <p:animScale>
                                      <p:cBhvr>
                                        <p:cTn id="100" dur="26">
                                          <p:stCondLst>
                                            <p:cond delay="1642"/>
                                          </p:stCondLst>
                                        </p:cTn>
                                        <p:tgtEl>
                                          <p:spTgt spid="61"/>
                                        </p:tgtEl>
                                      </p:cBhvr>
                                      <p:to x="100000" y="90000"/>
                                    </p:animScale>
                                    <p:animScale>
                                      <p:cBhvr>
                                        <p:cTn id="101" dur="166" decel="50000">
                                          <p:stCondLst>
                                            <p:cond delay="1668"/>
                                          </p:stCondLst>
                                        </p:cTn>
                                        <p:tgtEl>
                                          <p:spTgt spid="61"/>
                                        </p:tgtEl>
                                      </p:cBhvr>
                                      <p:to x="100000" y="100000"/>
                                    </p:animScale>
                                    <p:animScale>
                                      <p:cBhvr>
                                        <p:cTn id="102" dur="26">
                                          <p:stCondLst>
                                            <p:cond delay="1808"/>
                                          </p:stCondLst>
                                        </p:cTn>
                                        <p:tgtEl>
                                          <p:spTgt spid="61"/>
                                        </p:tgtEl>
                                      </p:cBhvr>
                                      <p:to x="100000" y="95000"/>
                                    </p:animScale>
                                    <p:animScale>
                                      <p:cBhvr>
                                        <p:cTn id="103" dur="166" decel="50000">
                                          <p:stCondLst>
                                            <p:cond delay="1834"/>
                                          </p:stCondLst>
                                        </p:cTn>
                                        <p:tgtEl>
                                          <p:spTgt spid="61"/>
                                        </p:tgtEl>
                                      </p:cBhvr>
                                      <p:to x="100000" y="100000"/>
                                    </p:animScale>
                                  </p:childTnLst>
                                </p:cTn>
                              </p:par>
                              <p:par>
                                <p:cTn id="104" presetID="26"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80">
                                          <p:stCondLst>
                                            <p:cond delay="0"/>
                                          </p:stCondLst>
                                        </p:cTn>
                                        <p:tgtEl>
                                          <p:spTgt spid="60"/>
                                        </p:tgtEl>
                                      </p:cBhvr>
                                    </p:animEffect>
                                    <p:anim calcmode="lin" valueType="num">
                                      <p:cBhvr>
                                        <p:cTn id="107"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12" dur="26">
                                          <p:stCondLst>
                                            <p:cond delay="650"/>
                                          </p:stCondLst>
                                        </p:cTn>
                                        <p:tgtEl>
                                          <p:spTgt spid="60"/>
                                        </p:tgtEl>
                                      </p:cBhvr>
                                      <p:to x="100000" y="60000"/>
                                    </p:animScale>
                                    <p:animScale>
                                      <p:cBhvr>
                                        <p:cTn id="113" dur="166" decel="50000">
                                          <p:stCondLst>
                                            <p:cond delay="676"/>
                                          </p:stCondLst>
                                        </p:cTn>
                                        <p:tgtEl>
                                          <p:spTgt spid="60"/>
                                        </p:tgtEl>
                                      </p:cBhvr>
                                      <p:to x="100000" y="100000"/>
                                    </p:animScale>
                                    <p:animScale>
                                      <p:cBhvr>
                                        <p:cTn id="114" dur="26">
                                          <p:stCondLst>
                                            <p:cond delay="1312"/>
                                          </p:stCondLst>
                                        </p:cTn>
                                        <p:tgtEl>
                                          <p:spTgt spid="60"/>
                                        </p:tgtEl>
                                      </p:cBhvr>
                                      <p:to x="100000" y="80000"/>
                                    </p:animScale>
                                    <p:animScale>
                                      <p:cBhvr>
                                        <p:cTn id="115" dur="166" decel="50000">
                                          <p:stCondLst>
                                            <p:cond delay="1338"/>
                                          </p:stCondLst>
                                        </p:cTn>
                                        <p:tgtEl>
                                          <p:spTgt spid="60"/>
                                        </p:tgtEl>
                                      </p:cBhvr>
                                      <p:to x="100000" y="100000"/>
                                    </p:animScale>
                                    <p:animScale>
                                      <p:cBhvr>
                                        <p:cTn id="116" dur="26">
                                          <p:stCondLst>
                                            <p:cond delay="1642"/>
                                          </p:stCondLst>
                                        </p:cTn>
                                        <p:tgtEl>
                                          <p:spTgt spid="60"/>
                                        </p:tgtEl>
                                      </p:cBhvr>
                                      <p:to x="100000" y="90000"/>
                                    </p:animScale>
                                    <p:animScale>
                                      <p:cBhvr>
                                        <p:cTn id="117" dur="166" decel="50000">
                                          <p:stCondLst>
                                            <p:cond delay="1668"/>
                                          </p:stCondLst>
                                        </p:cTn>
                                        <p:tgtEl>
                                          <p:spTgt spid="60"/>
                                        </p:tgtEl>
                                      </p:cBhvr>
                                      <p:to x="100000" y="100000"/>
                                    </p:animScale>
                                    <p:animScale>
                                      <p:cBhvr>
                                        <p:cTn id="118" dur="26">
                                          <p:stCondLst>
                                            <p:cond delay="1808"/>
                                          </p:stCondLst>
                                        </p:cTn>
                                        <p:tgtEl>
                                          <p:spTgt spid="60"/>
                                        </p:tgtEl>
                                      </p:cBhvr>
                                      <p:to x="100000" y="95000"/>
                                    </p:animScale>
                                    <p:animScale>
                                      <p:cBhvr>
                                        <p:cTn id="119" dur="166" decel="50000">
                                          <p:stCondLst>
                                            <p:cond delay="1834"/>
                                          </p:stCondLst>
                                        </p:cTn>
                                        <p:tgtEl>
                                          <p:spTgt spid="60"/>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additive="base">
                                        <p:cTn id="124" dur="500" fill="hold"/>
                                        <p:tgtEl>
                                          <p:spTgt spid="26"/>
                                        </p:tgtEl>
                                        <p:attrNameLst>
                                          <p:attrName>ppt_x</p:attrName>
                                        </p:attrNameLst>
                                      </p:cBhvr>
                                      <p:tavLst>
                                        <p:tav tm="0">
                                          <p:val>
                                            <p:strVal val="#ppt_x"/>
                                          </p:val>
                                        </p:tav>
                                        <p:tav tm="100000">
                                          <p:val>
                                            <p:strVal val="#ppt_x"/>
                                          </p:val>
                                        </p:tav>
                                      </p:tavLst>
                                    </p:anim>
                                    <p:anim calcmode="lin" valueType="num">
                                      <p:cBhvr additive="base">
                                        <p:cTn id="125" dur="500" fill="hold"/>
                                        <p:tgtEl>
                                          <p:spTgt spid="2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ppt_x"/>
                                          </p:val>
                                        </p:tav>
                                        <p:tav tm="100000">
                                          <p:val>
                                            <p:strVal val="#ppt_x"/>
                                          </p:val>
                                        </p:tav>
                                      </p:tavLst>
                                    </p:anim>
                                    <p:anim calcmode="lin" valueType="num">
                                      <p:cBhvr additive="base">
                                        <p:cTn id="1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p:bldP spid="45" grpId="0"/>
      <p:bldP spid="47" grpId="0" animBg="1"/>
      <p:bldP spid="48" grpId="0" animBg="1"/>
      <p:bldP spid="50" grpId="0" animBg="1"/>
      <p:bldP spid="53" grpId="0" animBg="1"/>
      <p:bldP spid="54" grpId="0" animBg="1"/>
      <p:bldP spid="55" grpId="0" animBg="1"/>
      <p:bldP spid="58" grpId="0"/>
      <p:bldP spid="60" grpId="0" animBg="1"/>
      <p:bldP spid="61" grpId="0" animBg="1"/>
      <p:bldP spid="71"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頁尾版面配置區 4"/>
          <p:cNvSpPr>
            <a:spLocks noGrp="1"/>
          </p:cNvSpPr>
          <p:nvPr>
            <p:ph type="ftr" sz="quarter" idx="10"/>
          </p:nvPr>
        </p:nvSpPr>
        <p:spPr/>
        <p:txBody>
          <a:bodyPr/>
          <a:lstStyle/>
          <a:p>
            <a:r>
              <a:rPr lang="en-US" altLang="zh-TW" smtClean="0"/>
              <a:t>CK Farn, CYCU</a:t>
            </a:r>
            <a:endParaRPr lang="zh-TW" altLang="en-US"/>
          </a:p>
        </p:txBody>
      </p:sp>
      <p:sp>
        <p:nvSpPr>
          <p:cNvPr id="526338" name="Rectangle 2"/>
          <p:cNvSpPr>
            <a:spLocks noGrp="1" noChangeArrowheads="1"/>
          </p:cNvSpPr>
          <p:nvPr>
            <p:ph type="title"/>
          </p:nvPr>
        </p:nvSpPr>
        <p:spPr/>
        <p:txBody>
          <a:bodyPr/>
          <a:lstStyle/>
          <a:p>
            <a:r>
              <a:rPr lang="en-US" altLang="zh-TW">
                <a:ea typeface="新細明體" panose="02020500000000000000" pitchFamily="18" charset="-120"/>
              </a:rPr>
              <a:t>Data Collection Method</a:t>
            </a:r>
          </a:p>
        </p:txBody>
      </p:sp>
      <p:pic>
        <p:nvPicPr>
          <p:cNvPr id="526339" name="Picture 3" descr="20797RTYRGB60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87488" y="3138488"/>
            <a:ext cx="3241675" cy="279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6340" name="AutoShape 4"/>
          <p:cNvSpPr>
            <a:spLocks noChangeArrowheads="1"/>
          </p:cNvSpPr>
          <p:nvPr/>
        </p:nvSpPr>
        <p:spPr bwMode="auto">
          <a:xfrm>
            <a:off x="1273175" y="1735138"/>
            <a:ext cx="3432175" cy="140017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Monitoring:</a:t>
            </a:r>
          </a:p>
          <a:p>
            <a:pPr algn="ctr"/>
            <a:r>
              <a:rPr kumimoji="0" lang="zh-TW" altLang="en-US" sz="2800">
                <a:latin typeface="Arial" panose="020B0604020202020204" pitchFamily="34" charset="0"/>
              </a:rPr>
              <a:t>觀察、資料蒐集</a:t>
            </a:r>
          </a:p>
          <a:p>
            <a:pPr algn="ctr"/>
            <a:r>
              <a:rPr kumimoji="0" lang="zh-TW" altLang="en-US" sz="2800">
                <a:solidFill>
                  <a:srgbClr val="CC3300"/>
                </a:solidFill>
                <a:latin typeface="Arial" panose="020B0604020202020204" pitchFamily="34" charset="0"/>
                <a:ea typeface="標楷體" panose="03000509000000000000" pitchFamily="65" charset="-120"/>
              </a:rPr>
              <a:t>行為</a:t>
            </a:r>
          </a:p>
        </p:txBody>
      </p:sp>
      <p:sp>
        <p:nvSpPr>
          <p:cNvPr id="526341" name="AutoShape 5"/>
          <p:cNvSpPr>
            <a:spLocks noChangeArrowheads="1"/>
          </p:cNvSpPr>
          <p:nvPr/>
        </p:nvSpPr>
        <p:spPr bwMode="auto">
          <a:xfrm>
            <a:off x="5286375" y="1735138"/>
            <a:ext cx="3522663" cy="140017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Communication:</a:t>
            </a:r>
          </a:p>
          <a:p>
            <a:pPr algn="ctr"/>
            <a:r>
              <a:rPr kumimoji="0" lang="zh-TW" altLang="en-US" sz="2800">
                <a:latin typeface="Arial" panose="020B0604020202020204" pitchFamily="34" charset="0"/>
              </a:rPr>
              <a:t>詢問</a:t>
            </a:r>
          </a:p>
          <a:p>
            <a:pPr algn="ctr"/>
            <a:r>
              <a:rPr kumimoji="0" lang="zh-TW" altLang="en-US" sz="2800">
                <a:solidFill>
                  <a:srgbClr val="CC3300"/>
                </a:solidFill>
                <a:latin typeface="Arial" panose="020B0604020202020204" pitchFamily="34" charset="0"/>
                <a:ea typeface="標楷體" panose="03000509000000000000" pitchFamily="65" charset="-120"/>
              </a:rPr>
              <a:t>態度、看法、瞭解程度</a:t>
            </a:r>
          </a:p>
        </p:txBody>
      </p:sp>
      <p:pic>
        <p:nvPicPr>
          <p:cNvPr id="526342" name="Picture 6" descr="omnibus-monitor-interview"/>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78438" y="3138488"/>
            <a:ext cx="3313112" cy="279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投影片編號版面配置區 1"/>
          <p:cNvSpPr>
            <a:spLocks noGrp="1"/>
          </p:cNvSpPr>
          <p:nvPr>
            <p:ph type="sldNum" sz="quarter" idx="11"/>
          </p:nvPr>
        </p:nvSpPr>
        <p:spPr/>
        <p:txBody>
          <a:bodyPr/>
          <a:lstStyle/>
          <a:p>
            <a:fld id="{00D017E1-DA98-4F92-82CE-3268A2092EDB}" type="slidenum">
              <a:rPr lang="en-US" altLang="zh-TW" smtClean="0"/>
              <a:pPr/>
              <a:t>21</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6340"/>
                                        </p:tgtEl>
                                        <p:attrNameLst>
                                          <p:attrName>style.visibility</p:attrName>
                                        </p:attrNameLst>
                                      </p:cBhvr>
                                      <p:to>
                                        <p:strVal val="visible"/>
                                      </p:to>
                                    </p:set>
                                    <p:animEffect transition="in" filter="blinds(horizontal)">
                                      <p:cBhvr>
                                        <p:cTn id="7" dur="500"/>
                                        <p:tgtEl>
                                          <p:spTgt spid="526340"/>
                                        </p:tgtEl>
                                      </p:cBhvr>
                                    </p:animEffect>
                                  </p:childTnLst>
                                </p:cTn>
                              </p:par>
                              <p:par>
                                <p:cTn id="8" presetID="3" presetClass="entr" presetSubtype="10" fill="hold" nodeType="withEffect">
                                  <p:stCondLst>
                                    <p:cond delay="0"/>
                                  </p:stCondLst>
                                  <p:childTnLst>
                                    <p:set>
                                      <p:cBhvr>
                                        <p:cTn id="9" dur="1" fill="hold">
                                          <p:stCondLst>
                                            <p:cond delay="0"/>
                                          </p:stCondLst>
                                        </p:cTn>
                                        <p:tgtEl>
                                          <p:spTgt spid="526339"/>
                                        </p:tgtEl>
                                        <p:attrNameLst>
                                          <p:attrName>style.visibility</p:attrName>
                                        </p:attrNameLst>
                                      </p:cBhvr>
                                      <p:to>
                                        <p:strVal val="visible"/>
                                      </p:to>
                                    </p:set>
                                    <p:animEffect transition="in" filter="blinds(horizontal)">
                                      <p:cBhvr>
                                        <p:cTn id="10" dur="500"/>
                                        <p:tgtEl>
                                          <p:spTgt spid="5263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26341"/>
                                        </p:tgtEl>
                                        <p:attrNameLst>
                                          <p:attrName>style.visibility</p:attrName>
                                        </p:attrNameLst>
                                      </p:cBhvr>
                                      <p:to>
                                        <p:strVal val="visible"/>
                                      </p:to>
                                    </p:set>
                                    <p:animEffect transition="in" filter="blinds(horizontal)">
                                      <p:cBhvr>
                                        <p:cTn id="15" dur="500"/>
                                        <p:tgtEl>
                                          <p:spTgt spid="526341"/>
                                        </p:tgtEl>
                                      </p:cBhvr>
                                    </p:animEffect>
                                  </p:childTnLst>
                                </p:cTn>
                              </p:par>
                              <p:par>
                                <p:cTn id="16" presetID="3" presetClass="entr" presetSubtype="10" fill="hold" nodeType="withEffect">
                                  <p:stCondLst>
                                    <p:cond delay="0"/>
                                  </p:stCondLst>
                                  <p:childTnLst>
                                    <p:set>
                                      <p:cBhvr>
                                        <p:cTn id="17" dur="1" fill="hold">
                                          <p:stCondLst>
                                            <p:cond delay="0"/>
                                          </p:stCondLst>
                                        </p:cTn>
                                        <p:tgtEl>
                                          <p:spTgt spid="526342"/>
                                        </p:tgtEl>
                                        <p:attrNameLst>
                                          <p:attrName>style.visibility</p:attrName>
                                        </p:attrNameLst>
                                      </p:cBhvr>
                                      <p:to>
                                        <p:strVal val="visible"/>
                                      </p:to>
                                    </p:set>
                                    <p:animEffect transition="in" filter="blinds(horizontal)">
                                      <p:cBhvr>
                                        <p:cTn id="18" dur="500"/>
                                        <p:tgtEl>
                                          <p:spTgt spid="526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0" grpId="0" animBg="1" autoUpdateAnimBg="0"/>
      <p:bldP spid="526341"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r>
              <a:rPr lang="en-US" altLang="zh-TW" smtClean="0"/>
              <a:t>CK Farn, CYCU</a:t>
            </a:r>
            <a:endParaRPr lang="zh-TW" altLang="en-US"/>
          </a:p>
        </p:txBody>
      </p:sp>
      <p:pic>
        <p:nvPicPr>
          <p:cNvPr id="530434" name="Picture 2" descr="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60900" y="2443163"/>
            <a:ext cx="4843463" cy="3375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0435" name="Rectangle 3"/>
          <p:cNvSpPr>
            <a:spLocks noGrp="1" noChangeArrowheads="1"/>
          </p:cNvSpPr>
          <p:nvPr>
            <p:ph type="title"/>
          </p:nvPr>
        </p:nvSpPr>
        <p:spPr/>
        <p:txBody>
          <a:bodyPr/>
          <a:lstStyle/>
          <a:p>
            <a:r>
              <a:rPr lang="en-US" altLang="zh-TW">
                <a:ea typeface="新細明體" panose="02020500000000000000" pitchFamily="18" charset="-120"/>
              </a:rPr>
              <a:t>The Time Dimension</a:t>
            </a:r>
          </a:p>
        </p:txBody>
      </p:sp>
      <p:sp>
        <p:nvSpPr>
          <p:cNvPr id="530436" name="AutoShape 4"/>
          <p:cNvSpPr>
            <a:spLocks noChangeArrowheads="1"/>
          </p:cNvSpPr>
          <p:nvPr/>
        </p:nvSpPr>
        <p:spPr bwMode="auto">
          <a:xfrm>
            <a:off x="1149350" y="2111375"/>
            <a:ext cx="4002088" cy="153987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Cross-sectional</a:t>
            </a:r>
          </a:p>
        </p:txBody>
      </p:sp>
      <p:sp>
        <p:nvSpPr>
          <p:cNvPr id="530437" name="AutoShape 5"/>
          <p:cNvSpPr>
            <a:spLocks noChangeArrowheads="1"/>
          </p:cNvSpPr>
          <p:nvPr/>
        </p:nvSpPr>
        <p:spPr bwMode="auto">
          <a:xfrm>
            <a:off x="1149350" y="4059238"/>
            <a:ext cx="4002088" cy="153987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Longitudinal</a:t>
            </a: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22</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0436"/>
                                        </p:tgtEl>
                                        <p:attrNameLst>
                                          <p:attrName>style.visibility</p:attrName>
                                        </p:attrNameLst>
                                      </p:cBhvr>
                                      <p:to>
                                        <p:strVal val="visible"/>
                                      </p:to>
                                    </p:set>
                                    <p:animEffect transition="in" filter="blinds(horizontal)">
                                      <p:cBhvr>
                                        <p:cTn id="7" dur="500"/>
                                        <p:tgtEl>
                                          <p:spTgt spid="530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0437"/>
                                        </p:tgtEl>
                                        <p:attrNameLst>
                                          <p:attrName>style.visibility</p:attrName>
                                        </p:attrNameLst>
                                      </p:cBhvr>
                                      <p:to>
                                        <p:strVal val="visible"/>
                                      </p:to>
                                    </p:set>
                                    <p:animEffect transition="in" filter="blinds(horizontal)">
                                      <p:cBhvr>
                                        <p:cTn id="12" dur="500"/>
                                        <p:tgtEl>
                                          <p:spTgt spid="530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6" grpId="0" animBg="1" autoUpdateAnimBg="0"/>
      <p:bldP spid="53043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534530" name="Rectangle 2"/>
          <p:cNvSpPr>
            <a:spLocks noGrp="1" noChangeArrowheads="1"/>
          </p:cNvSpPr>
          <p:nvPr>
            <p:ph type="title"/>
          </p:nvPr>
        </p:nvSpPr>
        <p:spPr/>
        <p:txBody>
          <a:bodyPr/>
          <a:lstStyle/>
          <a:p>
            <a:r>
              <a:rPr lang="en-US" altLang="zh-TW">
                <a:ea typeface="新細明體" panose="02020500000000000000" pitchFamily="18" charset="-120"/>
              </a:rPr>
              <a:t>The Topical Scope</a:t>
            </a:r>
          </a:p>
        </p:txBody>
      </p:sp>
      <p:sp>
        <p:nvSpPr>
          <p:cNvPr id="534531" name="Rectangle 3"/>
          <p:cNvSpPr>
            <a:spLocks noGrp="1" noChangeArrowheads="1"/>
          </p:cNvSpPr>
          <p:nvPr>
            <p:ph type="body" sz="half" idx="1"/>
          </p:nvPr>
        </p:nvSpPr>
        <p:spPr>
          <a:xfrm>
            <a:off x="769938" y="1978025"/>
            <a:ext cx="4295775" cy="2957513"/>
          </a:xfrm>
          <a:solidFill>
            <a:srgbClr val="FFFFCC"/>
          </a:solidFill>
          <a:ln/>
        </p:spPr>
        <p:txBody>
          <a:bodyPr/>
          <a:lstStyle/>
          <a:p>
            <a:pPr>
              <a:buFont typeface="Wingdings" panose="05000000000000000000" pitchFamily="2" charset="2"/>
              <a:buNone/>
            </a:pPr>
            <a:r>
              <a:rPr lang="en-US" altLang="zh-TW" sz="2800" b="1">
                <a:solidFill>
                  <a:srgbClr val="CC0000"/>
                </a:solidFill>
                <a:ea typeface="新細明體" panose="02020500000000000000" pitchFamily="18" charset="-120"/>
              </a:rPr>
              <a:t>Statistical Study</a:t>
            </a:r>
          </a:p>
          <a:p>
            <a:r>
              <a:rPr lang="en-US" altLang="zh-TW" sz="2800">
                <a:ea typeface="新細明體" panose="02020500000000000000" pitchFamily="18" charset="-120"/>
              </a:rPr>
              <a:t>Breadth</a:t>
            </a:r>
          </a:p>
          <a:p>
            <a:r>
              <a:rPr lang="en-US" altLang="zh-TW" sz="2800">
                <a:ea typeface="新細明體" panose="02020500000000000000" pitchFamily="18" charset="-120"/>
              </a:rPr>
              <a:t>Population inferences</a:t>
            </a:r>
          </a:p>
          <a:p>
            <a:r>
              <a:rPr lang="en-US" altLang="zh-TW" sz="2800">
                <a:ea typeface="新細明體" panose="02020500000000000000" pitchFamily="18" charset="-120"/>
              </a:rPr>
              <a:t>Quantitative</a:t>
            </a:r>
          </a:p>
          <a:p>
            <a:r>
              <a:rPr lang="en-US" altLang="zh-TW" sz="2800">
                <a:ea typeface="新細明體" panose="02020500000000000000" pitchFamily="18" charset="-120"/>
              </a:rPr>
              <a:t>Generalizable findings</a:t>
            </a:r>
          </a:p>
        </p:txBody>
      </p:sp>
      <p:sp>
        <p:nvSpPr>
          <p:cNvPr id="534532" name="Rectangle 4"/>
          <p:cNvSpPr>
            <a:spLocks noGrp="1" noChangeArrowheads="1"/>
          </p:cNvSpPr>
          <p:nvPr>
            <p:ph type="body" sz="half" idx="2"/>
          </p:nvPr>
        </p:nvSpPr>
        <p:spPr>
          <a:xfrm>
            <a:off x="5219700" y="1978025"/>
            <a:ext cx="4454525" cy="3389313"/>
          </a:xfrm>
          <a:solidFill>
            <a:srgbClr val="CCECFF"/>
          </a:solidFill>
          <a:ln/>
        </p:spPr>
        <p:txBody>
          <a:bodyPr/>
          <a:lstStyle/>
          <a:p>
            <a:pPr>
              <a:buFont typeface="Wingdings" panose="05000000000000000000" pitchFamily="2" charset="2"/>
              <a:buNone/>
            </a:pPr>
            <a:r>
              <a:rPr lang="en-US" altLang="zh-TW" sz="2800" b="1">
                <a:solidFill>
                  <a:srgbClr val="CC0000"/>
                </a:solidFill>
                <a:ea typeface="新細明體" panose="02020500000000000000" pitchFamily="18" charset="-120"/>
              </a:rPr>
              <a:t>Case Study</a:t>
            </a:r>
          </a:p>
          <a:p>
            <a:r>
              <a:rPr lang="en-US" altLang="zh-TW" sz="2800">
                <a:ea typeface="新細明體" panose="02020500000000000000" pitchFamily="18" charset="-120"/>
              </a:rPr>
              <a:t>Depth</a:t>
            </a:r>
          </a:p>
          <a:p>
            <a:r>
              <a:rPr lang="en-US" altLang="zh-TW" sz="2800">
                <a:ea typeface="新細明體" panose="02020500000000000000" pitchFamily="18" charset="-120"/>
              </a:rPr>
              <a:t>Detail</a:t>
            </a:r>
          </a:p>
          <a:p>
            <a:r>
              <a:rPr lang="en-US" altLang="zh-TW" sz="2800">
                <a:ea typeface="新細明體" panose="02020500000000000000" pitchFamily="18" charset="-120"/>
              </a:rPr>
              <a:t>Qualitative</a:t>
            </a:r>
          </a:p>
          <a:p>
            <a:r>
              <a:rPr lang="en-US" altLang="zh-TW" sz="2800">
                <a:ea typeface="新細明體" panose="02020500000000000000" pitchFamily="18" charset="-120"/>
              </a:rPr>
              <a:t>Multiple sources of information</a:t>
            </a:r>
          </a:p>
          <a:p>
            <a:endParaRPr lang="en-US" altLang="zh-TW" sz="2800">
              <a:ea typeface="新細明體" panose="02020500000000000000" pitchFamily="18" charset="-120"/>
            </a:endParaRPr>
          </a:p>
        </p:txBody>
      </p:sp>
      <p:sp>
        <p:nvSpPr>
          <p:cNvPr id="2" name="投影片編號版面配置區 1"/>
          <p:cNvSpPr>
            <a:spLocks noGrp="1"/>
          </p:cNvSpPr>
          <p:nvPr>
            <p:ph type="sldNum" sz="quarter" idx="11"/>
          </p:nvPr>
        </p:nvSpPr>
        <p:spPr/>
        <p:txBody>
          <a:bodyPr/>
          <a:lstStyle/>
          <a:p>
            <a:fld id="{00D017E1-DA98-4F92-82CE-3268A2092EDB}" type="slidenum">
              <a:rPr lang="en-US" altLang="zh-TW" smtClean="0"/>
              <a:pPr/>
              <a:t>23</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4531">
                                            <p:txEl>
                                              <p:charRg st="4294967295" end="4294967295"/>
                                            </p:txEl>
                                          </p:spTgt>
                                        </p:tgtEl>
                                        <p:attrNameLst>
                                          <p:attrName>style.visibility</p:attrName>
                                        </p:attrNameLst>
                                      </p:cBhvr>
                                      <p:to>
                                        <p:strVal val="visible"/>
                                      </p:to>
                                    </p:set>
                                    <p:animEffect transition="in" filter="blinds(horizontal)">
                                      <p:cBhvr>
                                        <p:cTn id="7" dur="500"/>
                                        <p:tgtEl>
                                          <p:spTgt spid="534531">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4532">
                                            <p:txEl>
                                              <p:charRg st="4294967295" end="4294967295"/>
                                            </p:txEl>
                                          </p:spTgt>
                                        </p:tgtEl>
                                        <p:attrNameLst>
                                          <p:attrName>style.visibility</p:attrName>
                                        </p:attrNameLst>
                                      </p:cBhvr>
                                      <p:to>
                                        <p:strVal val="visible"/>
                                      </p:to>
                                    </p:set>
                                    <p:animEffect transition="in" filter="blinds(horizontal)">
                                      <p:cBhvr>
                                        <p:cTn id="12" dur="500"/>
                                        <p:tgtEl>
                                          <p:spTgt spid="53453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autoUpdateAnimBg="0"/>
      <p:bldP spid="53453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頁尾版面配置區 4"/>
          <p:cNvSpPr>
            <a:spLocks noGrp="1"/>
          </p:cNvSpPr>
          <p:nvPr>
            <p:ph type="ftr" sz="quarter" idx="10"/>
          </p:nvPr>
        </p:nvSpPr>
        <p:spPr/>
        <p:txBody>
          <a:bodyPr/>
          <a:lstStyle/>
          <a:p>
            <a:r>
              <a:rPr lang="en-US" altLang="zh-TW" smtClean="0"/>
              <a:t>CK Farn, CYCU</a:t>
            </a:r>
            <a:endParaRPr lang="zh-TW" altLang="en-US"/>
          </a:p>
        </p:txBody>
      </p:sp>
      <p:sp>
        <p:nvSpPr>
          <p:cNvPr id="538626" name="Rectangle 2"/>
          <p:cNvSpPr>
            <a:spLocks noGrp="1" noChangeArrowheads="1"/>
          </p:cNvSpPr>
          <p:nvPr>
            <p:ph type="title"/>
          </p:nvPr>
        </p:nvSpPr>
        <p:spPr/>
        <p:txBody>
          <a:bodyPr/>
          <a:lstStyle/>
          <a:p>
            <a:r>
              <a:rPr lang="en-US" altLang="zh-TW">
                <a:ea typeface="新細明體" panose="02020500000000000000" pitchFamily="18" charset="-120"/>
              </a:rPr>
              <a:t>The Research Environment</a:t>
            </a:r>
          </a:p>
        </p:txBody>
      </p:sp>
      <p:pic>
        <p:nvPicPr>
          <p:cNvPr id="538627" name="Picture 3" descr="lab_group"/>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19700" y="1978025"/>
            <a:ext cx="42846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8628" name="AutoShape 4"/>
          <p:cNvSpPr>
            <a:spLocks noChangeArrowheads="1"/>
          </p:cNvSpPr>
          <p:nvPr/>
        </p:nvSpPr>
        <p:spPr bwMode="auto">
          <a:xfrm>
            <a:off x="727075" y="1978025"/>
            <a:ext cx="4987925" cy="989013"/>
          </a:xfrm>
          <a:prstGeom prst="roundRect">
            <a:avLst>
              <a:gd name="adj" fmla="val 16667"/>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a:latin typeface="Arial" panose="020B0604020202020204" pitchFamily="34" charset="0"/>
              </a:rPr>
              <a:t>Field conditions</a:t>
            </a:r>
          </a:p>
        </p:txBody>
      </p:sp>
      <p:sp>
        <p:nvSpPr>
          <p:cNvPr id="538629" name="AutoShape 5"/>
          <p:cNvSpPr>
            <a:spLocks noChangeArrowheads="1"/>
          </p:cNvSpPr>
          <p:nvPr/>
        </p:nvSpPr>
        <p:spPr bwMode="auto">
          <a:xfrm>
            <a:off x="727075" y="3365500"/>
            <a:ext cx="4987925" cy="989013"/>
          </a:xfrm>
          <a:prstGeom prst="roundRect">
            <a:avLst>
              <a:gd name="adj" fmla="val 16667"/>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a:latin typeface="Arial" panose="020B0604020202020204" pitchFamily="34" charset="0"/>
              </a:rPr>
              <a:t>Lab conditions</a:t>
            </a:r>
          </a:p>
        </p:txBody>
      </p:sp>
      <p:sp>
        <p:nvSpPr>
          <p:cNvPr id="538630" name="AutoShape 6"/>
          <p:cNvSpPr>
            <a:spLocks noChangeArrowheads="1"/>
          </p:cNvSpPr>
          <p:nvPr/>
        </p:nvSpPr>
        <p:spPr bwMode="auto">
          <a:xfrm>
            <a:off x="727075" y="4848225"/>
            <a:ext cx="4987925" cy="989013"/>
          </a:xfrm>
          <a:prstGeom prst="roundRect">
            <a:avLst>
              <a:gd name="adj" fmla="val 16667"/>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a:latin typeface="Arial" panose="020B0604020202020204" pitchFamily="34" charset="0"/>
              </a:rPr>
              <a:t>Simulations</a:t>
            </a:r>
          </a:p>
        </p:txBody>
      </p:sp>
      <p:sp>
        <p:nvSpPr>
          <p:cNvPr id="2" name="投影片編號版面配置區 1"/>
          <p:cNvSpPr>
            <a:spLocks noGrp="1"/>
          </p:cNvSpPr>
          <p:nvPr>
            <p:ph type="sldNum" sz="quarter" idx="11"/>
          </p:nvPr>
        </p:nvSpPr>
        <p:spPr/>
        <p:txBody>
          <a:bodyPr/>
          <a:lstStyle/>
          <a:p>
            <a:fld id="{226B1AB4-4204-42EF-A59B-7784E5F369E2}" type="slidenum">
              <a:rPr lang="en-US" altLang="zh-TW" smtClean="0"/>
              <a:pPr/>
              <a:t>24</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38627"/>
                                        </p:tgtEl>
                                        <p:attrNameLst>
                                          <p:attrName>style.visibility</p:attrName>
                                        </p:attrNameLst>
                                      </p:cBhvr>
                                      <p:to>
                                        <p:strVal val="visible"/>
                                      </p:to>
                                    </p:set>
                                    <p:animEffect transition="in" filter="blinds(horizontal)">
                                      <p:cBhvr>
                                        <p:cTn id="7" dur="500"/>
                                        <p:tgtEl>
                                          <p:spTgt spid="538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8628"/>
                                        </p:tgtEl>
                                        <p:attrNameLst>
                                          <p:attrName>style.visibility</p:attrName>
                                        </p:attrNameLst>
                                      </p:cBhvr>
                                      <p:to>
                                        <p:strVal val="visible"/>
                                      </p:to>
                                    </p:set>
                                    <p:animEffect transition="in" filter="blinds(horizontal)">
                                      <p:cBhvr>
                                        <p:cTn id="12" dur="500"/>
                                        <p:tgtEl>
                                          <p:spTgt spid="538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8629"/>
                                        </p:tgtEl>
                                        <p:attrNameLst>
                                          <p:attrName>style.visibility</p:attrName>
                                        </p:attrNameLst>
                                      </p:cBhvr>
                                      <p:to>
                                        <p:strVal val="visible"/>
                                      </p:to>
                                    </p:set>
                                    <p:animEffect transition="in" filter="blinds(horizontal)">
                                      <p:cBhvr>
                                        <p:cTn id="17" dur="500"/>
                                        <p:tgtEl>
                                          <p:spTgt spid="5386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8630"/>
                                        </p:tgtEl>
                                        <p:attrNameLst>
                                          <p:attrName>style.visibility</p:attrName>
                                        </p:attrNameLst>
                                      </p:cBhvr>
                                      <p:to>
                                        <p:strVal val="visible"/>
                                      </p:to>
                                    </p:set>
                                    <p:animEffect transition="in" filter="blinds(horizontal)">
                                      <p:cBhvr>
                                        <p:cTn id="22" dur="500"/>
                                        <p:tgtEl>
                                          <p:spTgt spid="53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8" grpId="0" animBg="1" autoUpdateAnimBg="0"/>
      <p:bldP spid="538629" grpId="0" animBg="1" autoUpdateAnimBg="0"/>
      <p:bldP spid="53863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頁尾版面配置區 3"/>
          <p:cNvSpPr>
            <a:spLocks noGrp="1"/>
          </p:cNvSpPr>
          <p:nvPr>
            <p:ph type="ftr" sz="quarter" idx="10"/>
          </p:nvPr>
        </p:nvSpPr>
        <p:spPr/>
        <p:txBody>
          <a:bodyPr/>
          <a:lstStyle/>
          <a:p>
            <a:r>
              <a:rPr lang="en-US" altLang="zh-TW" smtClean="0"/>
              <a:t>CK Farn, CYCU</a:t>
            </a:r>
            <a:endParaRPr lang="zh-TW" altLang="en-US"/>
          </a:p>
        </p:txBody>
      </p:sp>
      <p:sp>
        <p:nvSpPr>
          <p:cNvPr id="542722" name="Rectangle 2"/>
          <p:cNvSpPr>
            <a:spLocks noGrp="1" noChangeArrowheads="1"/>
          </p:cNvSpPr>
          <p:nvPr>
            <p:ph type="title"/>
          </p:nvPr>
        </p:nvSpPr>
        <p:spPr/>
        <p:txBody>
          <a:bodyPr/>
          <a:lstStyle/>
          <a:p>
            <a:r>
              <a:rPr lang="en-US" altLang="zh-TW">
                <a:ea typeface="新細明體" panose="02020500000000000000" pitchFamily="18" charset="-120"/>
              </a:rPr>
              <a:t>Purpose of the Study</a:t>
            </a:r>
          </a:p>
        </p:txBody>
      </p:sp>
      <p:sp>
        <p:nvSpPr>
          <p:cNvPr id="542723" name="AutoShape 3"/>
          <p:cNvSpPr>
            <a:spLocks noChangeArrowheads="1"/>
          </p:cNvSpPr>
          <p:nvPr/>
        </p:nvSpPr>
        <p:spPr bwMode="auto">
          <a:xfrm>
            <a:off x="1092200" y="1654175"/>
            <a:ext cx="2674938" cy="1122363"/>
          </a:xfrm>
          <a:prstGeom prst="flowChartAlternateProcess">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724" name="AutoShape 4"/>
          <p:cNvSpPr>
            <a:spLocks noChangeArrowheads="1"/>
          </p:cNvSpPr>
          <p:nvPr/>
        </p:nvSpPr>
        <p:spPr bwMode="auto">
          <a:xfrm>
            <a:off x="6796088" y="1654175"/>
            <a:ext cx="2674937" cy="1122363"/>
          </a:xfrm>
          <a:prstGeom prst="flowChartAlternateProcess">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725" name="Text Box 5"/>
          <p:cNvSpPr txBox="1">
            <a:spLocks noChangeArrowheads="1"/>
          </p:cNvSpPr>
          <p:nvPr/>
        </p:nvSpPr>
        <p:spPr bwMode="auto">
          <a:xfrm>
            <a:off x="1092200" y="1912938"/>
            <a:ext cx="2674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0" lang="en-US" altLang="zh-TW" sz="2800">
                <a:latin typeface="Arial" panose="020B0604020202020204" pitchFamily="34" charset="0"/>
              </a:rPr>
              <a:t>Reporting</a:t>
            </a:r>
          </a:p>
        </p:txBody>
      </p:sp>
      <p:sp>
        <p:nvSpPr>
          <p:cNvPr id="542726" name="Text Box 6"/>
          <p:cNvSpPr txBox="1">
            <a:spLocks noChangeArrowheads="1"/>
          </p:cNvSpPr>
          <p:nvPr/>
        </p:nvSpPr>
        <p:spPr bwMode="auto">
          <a:xfrm>
            <a:off x="6624638" y="1912938"/>
            <a:ext cx="2676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0" lang="en-US" altLang="zh-TW" sz="2800">
                <a:latin typeface="Arial" panose="020B0604020202020204" pitchFamily="34" charset="0"/>
              </a:rPr>
              <a:t>Descriptive</a:t>
            </a:r>
          </a:p>
        </p:txBody>
      </p:sp>
      <p:sp>
        <p:nvSpPr>
          <p:cNvPr id="542727" name="AutoShape 7"/>
          <p:cNvSpPr>
            <a:spLocks noChangeArrowheads="1"/>
          </p:cNvSpPr>
          <p:nvPr/>
        </p:nvSpPr>
        <p:spPr bwMode="auto">
          <a:xfrm>
            <a:off x="1092200" y="4772025"/>
            <a:ext cx="2674938" cy="1122363"/>
          </a:xfrm>
          <a:prstGeom prst="flowChartAlternateProcess">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728" name="AutoShape 8"/>
          <p:cNvSpPr>
            <a:spLocks noChangeArrowheads="1"/>
          </p:cNvSpPr>
          <p:nvPr/>
        </p:nvSpPr>
        <p:spPr bwMode="auto">
          <a:xfrm>
            <a:off x="6796088" y="4772025"/>
            <a:ext cx="2674937" cy="1122363"/>
          </a:xfrm>
          <a:prstGeom prst="flowChartAlternateProcess">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729" name="Text Box 9"/>
          <p:cNvSpPr txBox="1">
            <a:spLocks noChangeArrowheads="1"/>
          </p:cNvSpPr>
          <p:nvPr/>
        </p:nvSpPr>
        <p:spPr bwMode="auto">
          <a:xfrm>
            <a:off x="1263650" y="4772025"/>
            <a:ext cx="2503488"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0" lang="en-US" altLang="zh-TW" sz="2800">
                <a:latin typeface="Arial" panose="020B0604020202020204" pitchFamily="34" charset="0"/>
              </a:rPr>
              <a:t>Casual -Explanatory</a:t>
            </a:r>
          </a:p>
        </p:txBody>
      </p:sp>
      <p:sp>
        <p:nvSpPr>
          <p:cNvPr id="542730" name="Text Box 10"/>
          <p:cNvSpPr txBox="1">
            <a:spLocks noChangeArrowheads="1"/>
          </p:cNvSpPr>
          <p:nvPr/>
        </p:nvSpPr>
        <p:spPr bwMode="auto">
          <a:xfrm>
            <a:off x="6796088" y="4772025"/>
            <a:ext cx="267493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0" lang="en-US" altLang="zh-TW" sz="2800">
                <a:latin typeface="Arial" panose="020B0604020202020204" pitchFamily="34" charset="0"/>
              </a:rPr>
              <a:t>Causal -Predictive</a:t>
            </a:r>
          </a:p>
        </p:txBody>
      </p:sp>
      <p:sp>
        <p:nvSpPr>
          <p:cNvPr id="542731" name="Line 11"/>
          <p:cNvSpPr>
            <a:spLocks noChangeShapeType="1"/>
          </p:cNvSpPr>
          <p:nvPr/>
        </p:nvSpPr>
        <p:spPr bwMode="auto">
          <a:xfrm>
            <a:off x="2311400" y="2776538"/>
            <a:ext cx="1841500" cy="855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732" name="Line 12"/>
          <p:cNvSpPr>
            <a:spLocks noChangeShapeType="1"/>
          </p:cNvSpPr>
          <p:nvPr/>
        </p:nvSpPr>
        <p:spPr bwMode="auto">
          <a:xfrm flipH="1">
            <a:off x="6624638" y="2776538"/>
            <a:ext cx="1595437" cy="855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733" name="Line 13"/>
          <p:cNvSpPr>
            <a:spLocks noChangeShapeType="1"/>
          </p:cNvSpPr>
          <p:nvPr/>
        </p:nvSpPr>
        <p:spPr bwMode="auto">
          <a:xfrm flipV="1">
            <a:off x="2311400" y="4144963"/>
            <a:ext cx="1455738" cy="627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734" name="Line 14"/>
          <p:cNvSpPr>
            <a:spLocks noChangeShapeType="1"/>
          </p:cNvSpPr>
          <p:nvPr/>
        </p:nvSpPr>
        <p:spPr bwMode="auto">
          <a:xfrm flipH="1" flipV="1">
            <a:off x="6121400" y="3916363"/>
            <a:ext cx="2098675" cy="855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735" name="Oval 15" descr="consumers_reach"/>
          <p:cNvSpPr>
            <a:spLocks noChangeArrowheads="1"/>
          </p:cNvSpPr>
          <p:nvPr/>
        </p:nvSpPr>
        <p:spPr bwMode="auto">
          <a:xfrm>
            <a:off x="3767138" y="2776538"/>
            <a:ext cx="2857500" cy="2252662"/>
          </a:xfrm>
          <a:prstGeom prst="ellipse">
            <a:avLst/>
          </a:prstGeom>
          <a:blipFill dpi="0" rotWithShape="0">
            <a:blip r:embed="rId2"/>
            <a:srcRect/>
            <a:stretch>
              <a:fillRect/>
            </a:stretch>
          </a:blipFill>
          <a:ln w="38100">
            <a:solidFill>
              <a:schemeClr val="tx1"/>
            </a:solidFill>
            <a:round/>
            <a:headEnd/>
            <a:tailEnd/>
          </a:ln>
          <a:effectLst>
            <a:outerShdw dist="71842" dir="2700000" algn="ctr" rotWithShape="0">
              <a:schemeClr val="tx1"/>
            </a:outerShdw>
          </a:effectLst>
        </p:spPr>
        <p:txBody>
          <a:bodyPr wrap="none" anchor="ctr"/>
          <a:lstStyle/>
          <a:p>
            <a:pPr algn="ctr"/>
            <a:endParaRPr kumimoji="0" lang="zh-TW" altLang="zh-TW" sz="2800" b="1">
              <a:latin typeface="Arial" panose="020B0604020202020204" pitchFamily="34" charset="0"/>
            </a:endParaRP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25</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42735"/>
                                        </p:tgtEl>
                                        <p:attrNameLst>
                                          <p:attrName>style.visibility</p:attrName>
                                        </p:attrNameLst>
                                      </p:cBhvr>
                                      <p:to>
                                        <p:strVal val="visible"/>
                                      </p:to>
                                    </p:set>
                                    <p:animEffect transition="in" filter="blinds(horizontal)">
                                      <p:cBhvr>
                                        <p:cTn id="7" dur="500"/>
                                        <p:tgtEl>
                                          <p:spTgt spid="542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頁尾版面配置區 2"/>
          <p:cNvSpPr>
            <a:spLocks noGrp="1"/>
          </p:cNvSpPr>
          <p:nvPr>
            <p:ph type="ftr" sz="quarter" idx="10"/>
          </p:nvPr>
        </p:nvSpPr>
        <p:spPr/>
        <p:txBody>
          <a:bodyPr/>
          <a:lstStyle/>
          <a:p>
            <a:r>
              <a:rPr lang="en-US" altLang="zh-TW" smtClean="0"/>
              <a:t>CK Farn, CYCU</a:t>
            </a:r>
            <a:endParaRPr lang="zh-TW" altLang="en-US"/>
          </a:p>
        </p:txBody>
      </p:sp>
      <p:sp>
        <p:nvSpPr>
          <p:cNvPr id="543746" name="Rectangle 2"/>
          <p:cNvSpPr>
            <a:spLocks noGrp="1" noChangeArrowheads="1"/>
          </p:cNvSpPr>
          <p:nvPr>
            <p:ph type="title"/>
          </p:nvPr>
        </p:nvSpPr>
        <p:spPr/>
        <p:txBody>
          <a:bodyPr/>
          <a:lstStyle/>
          <a:p>
            <a:r>
              <a:rPr lang="en-US" altLang="zh-TW" sz="4400">
                <a:ea typeface="新細明體" panose="02020500000000000000" pitchFamily="18" charset="-120"/>
              </a:rPr>
              <a:t>Descriptive</a:t>
            </a:r>
            <a:r>
              <a:rPr lang="en-US" altLang="zh-TW">
                <a:ea typeface="新細明體" panose="02020500000000000000" pitchFamily="18" charset="-120"/>
              </a:rPr>
              <a:t> </a:t>
            </a:r>
            <a:r>
              <a:rPr lang="en-US" altLang="zh-TW" sz="4400">
                <a:ea typeface="新細明體" panose="02020500000000000000" pitchFamily="18" charset="-120"/>
              </a:rPr>
              <a:t>Studies</a:t>
            </a:r>
          </a:p>
        </p:txBody>
      </p:sp>
      <p:grpSp>
        <p:nvGrpSpPr>
          <p:cNvPr id="543747" name="Group 3"/>
          <p:cNvGrpSpPr>
            <a:grpSpLocks/>
          </p:cNvGrpSpPr>
          <p:nvPr/>
        </p:nvGrpSpPr>
        <p:grpSpPr bwMode="auto">
          <a:xfrm>
            <a:off x="428625" y="4459288"/>
            <a:ext cx="3554413" cy="1168400"/>
            <a:chOff x="288" y="2592"/>
            <a:chExt cx="1920" cy="816"/>
          </a:xfrm>
        </p:grpSpPr>
        <p:sp>
          <p:nvSpPr>
            <p:cNvPr id="543748" name="AutoShape 4"/>
            <p:cNvSpPr>
              <a:spLocks noChangeArrowheads="1"/>
            </p:cNvSpPr>
            <p:nvPr/>
          </p:nvSpPr>
          <p:spPr bwMode="auto">
            <a:xfrm>
              <a:off x="288" y="2592"/>
              <a:ext cx="1440" cy="816"/>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b="1">
                  <a:latin typeface="Arial" panose="020B0604020202020204" pitchFamily="34" charset="0"/>
                </a:rPr>
                <a:t>When?</a:t>
              </a:r>
            </a:p>
          </p:txBody>
        </p:sp>
        <p:sp>
          <p:nvSpPr>
            <p:cNvPr id="543749"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543750" name="Group 6"/>
          <p:cNvGrpSpPr>
            <a:grpSpLocks/>
          </p:cNvGrpSpPr>
          <p:nvPr/>
        </p:nvGrpSpPr>
        <p:grpSpPr bwMode="auto">
          <a:xfrm>
            <a:off x="428625" y="2967038"/>
            <a:ext cx="3424238" cy="1185862"/>
            <a:chOff x="240" y="1872"/>
            <a:chExt cx="1920" cy="749"/>
          </a:xfrm>
        </p:grpSpPr>
        <p:sp>
          <p:nvSpPr>
            <p:cNvPr id="543751" name="AutoShape 7">
              <a:hlinkHover r:id="" action="ppaction://macro?name=changecolor"/>
            </p:cNvPr>
            <p:cNvSpPr>
              <a:spLocks noChangeArrowheads="1"/>
            </p:cNvSpPr>
            <p:nvPr/>
          </p:nvSpPr>
          <p:spPr bwMode="auto">
            <a:xfrm>
              <a:off x="240" y="1872"/>
              <a:ext cx="1531"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b="1">
                  <a:latin typeface="Arial" panose="020B0604020202020204" pitchFamily="34" charset="0"/>
                </a:rPr>
                <a:t>How much?</a:t>
              </a:r>
            </a:p>
          </p:txBody>
        </p:sp>
        <p:sp>
          <p:nvSpPr>
            <p:cNvPr id="543752"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543753" name="Oval 9" descr="consumers_reach"/>
          <p:cNvSpPr>
            <a:spLocks noChangeArrowheads="1"/>
          </p:cNvSpPr>
          <p:nvPr/>
        </p:nvSpPr>
        <p:spPr bwMode="auto">
          <a:xfrm>
            <a:off x="3767138" y="3117850"/>
            <a:ext cx="2857500" cy="2254250"/>
          </a:xfrm>
          <a:prstGeom prst="ellipse">
            <a:avLst/>
          </a:prstGeom>
          <a:blipFill dpi="0" rotWithShape="0">
            <a:blip r:embed="rId3"/>
            <a:srcRect/>
            <a:stretch>
              <a:fillRect/>
            </a:stretch>
          </a:blipFill>
          <a:ln w="38100">
            <a:solidFill>
              <a:schemeClr val="tx1"/>
            </a:solidFill>
            <a:round/>
            <a:headEnd/>
            <a:tailEnd/>
          </a:ln>
          <a:effectLst>
            <a:outerShdw dist="71842" dir="2700000" algn="ctr" rotWithShape="0">
              <a:schemeClr val="tx1"/>
            </a:outerShdw>
          </a:effectLst>
        </p:spPr>
        <p:txBody>
          <a:bodyPr wrap="none" anchor="ctr"/>
          <a:lstStyle/>
          <a:p>
            <a:pPr algn="ctr"/>
            <a:endParaRPr kumimoji="0" lang="zh-TW" altLang="zh-TW" sz="2800" b="1">
              <a:latin typeface="Arial" panose="020B0604020202020204" pitchFamily="34" charset="0"/>
            </a:endParaRPr>
          </a:p>
        </p:txBody>
      </p:sp>
      <p:grpSp>
        <p:nvGrpSpPr>
          <p:cNvPr id="543754" name="Group 10"/>
          <p:cNvGrpSpPr>
            <a:grpSpLocks/>
          </p:cNvGrpSpPr>
          <p:nvPr/>
        </p:nvGrpSpPr>
        <p:grpSpPr bwMode="auto">
          <a:xfrm>
            <a:off x="6680200" y="2967038"/>
            <a:ext cx="3079750" cy="1185862"/>
            <a:chOff x="3745" y="1872"/>
            <a:chExt cx="1727" cy="749"/>
          </a:xfrm>
        </p:grpSpPr>
        <p:sp>
          <p:nvSpPr>
            <p:cNvPr id="543755" name="AutoShape 11"/>
            <p:cNvSpPr>
              <a:spLocks noChangeArrowheads="1"/>
            </p:cNvSpPr>
            <p:nvPr/>
          </p:nvSpPr>
          <p:spPr bwMode="auto">
            <a:xfrm>
              <a:off x="3984" y="1872"/>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b="1">
                  <a:latin typeface="Arial" panose="020B0604020202020204" pitchFamily="34" charset="0"/>
                </a:rPr>
                <a:t>What?</a:t>
              </a:r>
            </a:p>
          </p:txBody>
        </p:sp>
        <p:sp>
          <p:nvSpPr>
            <p:cNvPr id="543756"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543757" name="Group 13"/>
          <p:cNvGrpSpPr>
            <a:grpSpLocks/>
          </p:cNvGrpSpPr>
          <p:nvPr/>
        </p:nvGrpSpPr>
        <p:grpSpPr bwMode="auto">
          <a:xfrm>
            <a:off x="3698875" y="1597025"/>
            <a:ext cx="2994025" cy="1501775"/>
            <a:chOff x="2074" y="1008"/>
            <a:chExt cx="1678" cy="948"/>
          </a:xfrm>
        </p:grpSpPr>
        <p:sp>
          <p:nvSpPr>
            <p:cNvPr id="543758" name="AutoShape 14"/>
            <p:cNvSpPr>
              <a:spLocks noChangeArrowheads="1"/>
            </p:cNvSpPr>
            <p:nvPr/>
          </p:nvSpPr>
          <p:spPr bwMode="auto">
            <a:xfrm>
              <a:off x="2074" y="1008"/>
              <a:ext cx="1678"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b="1">
                  <a:latin typeface="Arial" panose="020B0604020202020204" pitchFamily="34" charset="0"/>
                </a:rPr>
                <a:t>Who?</a:t>
              </a:r>
            </a:p>
          </p:txBody>
        </p:sp>
        <p:cxnSp>
          <p:nvCxnSpPr>
            <p:cNvPr id="543759" name="AutoShape 15"/>
            <p:cNvCxnSpPr>
              <a:cxnSpLocks noChangeShapeType="1"/>
              <a:endCxn id="543753"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3760" name="Group 16"/>
          <p:cNvGrpSpPr>
            <a:grpSpLocks/>
          </p:cNvGrpSpPr>
          <p:nvPr/>
        </p:nvGrpSpPr>
        <p:grpSpPr bwMode="auto">
          <a:xfrm>
            <a:off x="6205538" y="4487863"/>
            <a:ext cx="3554412" cy="1227137"/>
            <a:chOff x="3479" y="2832"/>
            <a:chExt cx="1993" cy="775"/>
          </a:xfrm>
        </p:grpSpPr>
        <p:sp>
          <p:nvSpPr>
            <p:cNvPr id="543761" name="AutoShape 17"/>
            <p:cNvSpPr>
              <a:spLocks noChangeArrowheads="1"/>
            </p:cNvSpPr>
            <p:nvPr/>
          </p:nvSpPr>
          <p:spPr bwMode="auto">
            <a:xfrm>
              <a:off x="3989" y="2832"/>
              <a:ext cx="1483"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b="1">
                  <a:latin typeface="Arial" panose="020B0604020202020204" pitchFamily="34" charset="0"/>
                </a:rPr>
                <a:t>Where?</a:t>
              </a:r>
            </a:p>
          </p:txBody>
        </p:sp>
        <p:cxnSp>
          <p:nvCxnSpPr>
            <p:cNvPr id="543762" name="AutoShape 18"/>
            <p:cNvCxnSpPr>
              <a:cxnSpLocks noChangeShapeType="1"/>
              <a:stCxn id="543753" idx="5"/>
              <a:endCxn id="543761" idx="1"/>
            </p:cNvCxnSpPr>
            <p:nvPr/>
          </p:nvCxnSpPr>
          <p:spPr bwMode="auto">
            <a:xfrm>
              <a:off x="3479" y="3194"/>
              <a:ext cx="498" cy="2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投影片編號版面配置區 1"/>
          <p:cNvSpPr>
            <a:spLocks noGrp="1"/>
          </p:cNvSpPr>
          <p:nvPr>
            <p:ph type="sldNum" sz="quarter" idx="11"/>
          </p:nvPr>
        </p:nvSpPr>
        <p:spPr/>
        <p:txBody>
          <a:bodyPr/>
          <a:lstStyle/>
          <a:p>
            <a:fld id="{3E7E1C72-F976-4BD5-9583-3738FC4364D1}" type="slidenum">
              <a:rPr lang="en-US" altLang="zh-TW" smtClean="0"/>
              <a:pPr/>
              <a:t>26</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43753"/>
                                        </p:tgtEl>
                                        <p:attrNameLst>
                                          <p:attrName>style.visibility</p:attrName>
                                        </p:attrNameLst>
                                      </p:cBhvr>
                                      <p:to>
                                        <p:strVal val="visible"/>
                                      </p:to>
                                    </p:set>
                                    <p:animEffect transition="in" filter="blinds(horizontal)">
                                      <p:cBhvr>
                                        <p:cTn id="7" dur="500"/>
                                        <p:tgtEl>
                                          <p:spTgt spid="543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3757"/>
                                        </p:tgtEl>
                                        <p:attrNameLst>
                                          <p:attrName>style.visibility</p:attrName>
                                        </p:attrNameLst>
                                      </p:cBhvr>
                                      <p:to>
                                        <p:strVal val="visible"/>
                                      </p:to>
                                    </p:set>
                                    <p:animEffect transition="in" filter="blinds(horizontal)">
                                      <p:cBhvr>
                                        <p:cTn id="12" dur="500"/>
                                        <p:tgtEl>
                                          <p:spTgt spid="543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3754"/>
                                        </p:tgtEl>
                                        <p:attrNameLst>
                                          <p:attrName>style.visibility</p:attrName>
                                        </p:attrNameLst>
                                      </p:cBhvr>
                                      <p:to>
                                        <p:strVal val="visible"/>
                                      </p:to>
                                    </p:set>
                                    <p:animEffect transition="in" filter="blinds(horizontal)">
                                      <p:cBhvr>
                                        <p:cTn id="17" dur="500"/>
                                        <p:tgtEl>
                                          <p:spTgt spid="5437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43760"/>
                                        </p:tgtEl>
                                        <p:attrNameLst>
                                          <p:attrName>style.visibility</p:attrName>
                                        </p:attrNameLst>
                                      </p:cBhvr>
                                      <p:to>
                                        <p:strVal val="visible"/>
                                      </p:to>
                                    </p:set>
                                    <p:animEffect transition="in" filter="blinds(horizontal)">
                                      <p:cBhvr>
                                        <p:cTn id="22" dur="500"/>
                                        <p:tgtEl>
                                          <p:spTgt spid="5437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43747"/>
                                        </p:tgtEl>
                                        <p:attrNameLst>
                                          <p:attrName>style.visibility</p:attrName>
                                        </p:attrNameLst>
                                      </p:cBhvr>
                                      <p:to>
                                        <p:strVal val="visible"/>
                                      </p:to>
                                    </p:set>
                                    <p:animEffect transition="in" filter="blinds(horizontal)">
                                      <p:cBhvr>
                                        <p:cTn id="27" dur="500"/>
                                        <p:tgtEl>
                                          <p:spTgt spid="5437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43750"/>
                                        </p:tgtEl>
                                        <p:attrNameLst>
                                          <p:attrName>style.visibility</p:attrName>
                                        </p:attrNameLst>
                                      </p:cBhvr>
                                      <p:to>
                                        <p:strVal val="visible"/>
                                      </p:to>
                                    </p:set>
                                    <p:animEffect transition="in" filter="blinds(horizontal)">
                                      <p:cBhvr>
                                        <p:cTn id="32" dur="500"/>
                                        <p:tgtEl>
                                          <p:spTgt spid="543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r>
              <a:rPr lang="en-US" altLang="zh-TW" smtClean="0"/>
              <a:t>CK Farn, CYCU</a:t>
            </a:r>
            <a:endParaRPr lang="zh-TW" altLang="en-US"/>
          </a:p>
        </p:txBody>
      </p:sp>
      <p:sp>
        <p:nvSpPr>
          <p:cNvPr id="545794" name="Rectangle 2"/>
          <p:cNvSpPr>
            <a:spLocks noGrp="1" noChangeArrowheads="1"/>
          </p:cNvSpPr>
          <p:nvPr>
            <p:ph type="title"/>
          </p:nvPr>
        </p:nvSpPr>
        <p:spPr/>
        <p:txBody>
          <a:bodyPr/>
          <a:lstStyle/>
          <a:p>
            <a:r>
              <a:rPr lang="en-US" altLang="zh-TW" sz="4400">
                <a:ea typeface="新細明體" panose="02020500000000000000" pitchFamily="18" charset="-120"/>
              </a:rPr>
              <a:t>Descriptive Studies</a:t>
            </a:r>
          </a:p>
        </p:txBody>
      </p:sp>
      <p:pic>
        <p:nvPicPr>
          <p:cNvPr id="545795" name="Picture 3" descr="Stickers-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6817" b="6134"/>
          <a:stretch>
            <a:fillRect/>
          </a:stretch>
        </p:blipFill>
        <p:spPr>
          <a:xfrm>
            <a:off x="5356225" y="1444625"/>
            <a:ext cx="4918075" cy="4786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5796" name="AutoShape 4">
            <a:hlinkHover r:id="" action="ppaction://macro?name=changecolor"/>
          </p:cNvPr>
          <p:cNvSpPr>
            <a:spLocks noChangeArrowheads="1"/>
          </p:cNvSpPr>
          <p:nvPr/>
        </p:nvSpPr>
        <p:spPr bwMode="auto">
          <a:xfrm>
            <a:off x="515938" y="1643063"/>
            <a:ext cx="5070475" cy="1285875"/>
          </a:xfrm>
          <a:prstGeom prst="roundRect">
            <a:avLst>
              <a:gd name="adj" fmla="val 36606"/>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Descriptions of population characteristics </a:t>
            </a:r>
          </a:p>
        </p:txBody>
      </p:sp>
      <p:sp>
        <p:nvSpPr>
          <p:cNvPr id="545797" name="AutoShape 5">
            <a:hlinkHover r:id="" action="ppaction://macro?name=changecolor"/>
          </p:cNvPr>
          <p:cNvSpPr>
            <a:spLocks noChangeArrowheads="1"/>
          </p:cNvSpPr>
          <p:nvPr/>
        </p:nvSpPr>
        <p:spPr bwMode="auto">
          <a:xfrm>
            <a:off x="515938" y="3279775"/>
            <a:ext cx="5070475" cy="1189038"/>
          </a:xfrm>
          <a:prstGeom prst="roundRect">
            <a:avLst>
              <a:gd name="adj" fmla="val 36606"/>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Estimates of frequency of characteristics</a:t>
            </a:r>
          </a:p>
        </p:txBody>
      </p:sp>
      <p:sp>
        <p:nvSpPr>
          <p:cNvPr id="545798" name="AutoShape 6">
            <a:hlinkHover r:id="" action="ppaction://macro?name=changecolor"/>
          </p:cNvPr>
          <p:cNvSpPr>
            <a:spLocks noChangeArrowheads="1"/>
          </p:cNvSpPr>
          <p:nvPr/>
        </p:nvSpPr>
        <p:spPr bwMode="auto">
          <a:xfrm>
            <a:off x="515938" y="4838700"/>
            <a:ext cx="5327650" cy="1093788"/>
          </a:xfrm>
          <a:prstGeom prst="roundRect">
            <a:avLst>
              <a:gd name="adj" fmla="val 36606"/>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Discovery of associations among variables</a:t>
            </a: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27</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5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57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5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6" grpId="0" animBg="1" autoUpdateAnimBg="0"/>
      <p:bldP spid="545797" grpId="0" animBg="1" autoUpdateAnimBg="0"/>
      <p:bldP spid="54579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549890" name="Rectangle 2"/>
          <p:cNvSpPr>
            <a:spLocks noGrp="1" noChangeArrowheads="1"/>
          </p:cNvSpPr>
          <p:nvPr>
            <p:ph type="title"/>
          </p:nvPr>
        </p:nvSpPr>
        <p:spPr/>
        <p:txBody>
          <a:bodyPr/>
          <a:lstStyle/>
          <a:p>
            <a:r>
              <a:rPr lang="en-US" altLang="zh-TW">
                <a:ea typeface="新細明體" panose="02020500000000000000" pitchFamily="18" charset="-120"/>
              </a:rPr>
              <a:t>Experimental Effects</a:t>
            </a:r>
          </a:p>
        </p:txBody>
      </p:sp>
      <p:sp>
        <p:nvSpPr>
          <p:cNvPr id="549891" name="Rectangle 3"/>
          <p:cNvSpPr>
            <a:spLocks noGrp="1" noChangeArrowheads="1"/>
          </p:cNvSpPr>
          <p:nvPr>
            <p:ph type="body" sz="half" idx="1"/>
          </p:nvPr>
        </p:nvSpPr>
        <p:spPr>
          <a:xfrm>
            <a:off x="5437188" y="1597025"/>
            <a:ext cx="4494212" cy="3365500"/>
          </a:xfrm>
          <a:solidFill>
            <a:srgbClr val="CCECFF"/>
          </a:solidFill>
          <a:ln/>
        </p:spPr>
        <p:txBody>
          <a:bodyPr/>
          <a:lstStyle/>
          <a:p>
            <a:pPr>
              <a:buFont typeface="Wingdings" panose="05000000000000000000" pitchFamily="2" charset="2"/>
              <a:buNone/>
            </a:pPr>
            <a:r>
              <a:rPr lang="en-US" altLang="zh-TW" sz="2800" b="1">
                <a:solidFill>
                  <a:srgbClr val="CC0000"/>
                </a:solidFill>
                <a:ea typeface="新細明體" panose="02020500000000000000" pitchFamily="18" charset="-120"/>
              </a:rPr>
              <a:t>Experiment</a:t>
            </a:r>
          </a:p>
          <a:p>
            <a:r>
              <a:rPr lang="en-US" altLang="zh-TW" sz="2800">
                <a:ea typeface="新細明體" panose="02020500000000000000" pitchFamily="18" charset="-120"/>
              </a:rPr>
              <a:t>Study involving the manipulation  or control of one or more variables to determine the effect on another variable</a:t>
            </a:r>
          </a:p>
        </p:txBody>
      </p:sp>
      <p:sp>
        <p:nvSpPr>
          <p:cNvPr id="549892" name="Rectangle 4"/>
          <p:cNvSpPr>
            <a:spLocks noGrp="1" noChangeArrowheads="1"/>
          </p:cNvSpPr>
          <p:nvPr>
            <p:ph type="body" sz="half" idx="2"/>
          </p:nvPr>
        </p:nvSpPr>
        <p:spPr>
          <a:xfrm>
            <a:off x="428625" y="1597025"/>
            <a:ext cx="4494213" cy="3365500"/>
          </a:xfrm>
          <a:solidFill>
            <a:srgbClr val="FFFFCC"/>
          </a:solidFill>
          <a:ln/>
        </p:spPr>
        <p:txBody>
          <a:bodyPr/>
          <a:lstStyle/>
          <a:p>
            <a:pPr>
              <a:buNone/>
            </a:pPr>
            <a:r>
              <a:rPr lang="en-US" altLang="zh-TW" sz="2800" b="1" dirty="0">
                <a:solidFill>
                  <a:srgbClr val="CC0000"/>
                </a:solidFill>
                <a:ea typeface="新細明體" panose="02020500000000000000" pitchFamily="18" charset="-120"/>
              </a:rPr>
              <a:t>Ex Post </a:t>
            </a:r>
            <a:r>
              <a:rPr lang="en-US" altLang="zh-TW" sz="2800" b="1" dirty="0" smtClean="0">
                <a:solidFill>
                  <a:srgbClr val="CC0000"/>
                </a:solidFill>
                <a:ea typeface="新細明體" panose="02020500000000000000" pitchFamily="18" charset="-120"/>
              </a:rPr>
              <a:t>Facto</a:t>
            </a:r>
            <a:r>
              <a:rPr lang="zh-TW" altLang="en-US" sz="2800" b="1" dirty="0" smtClean="0">
                <a:solidFill>
                  <a:srgbClr val="CC0000"/>
                </a:solidFill>
                <a:ea typeface="新細明體" panose="02020500000000000000" pitchFamily="18" charset="-120"/>
              </a:rPr>
              <a:t> 事後 </a:t>
            </a:r>
            <a:r>
              <a:rPr lang="en-US" altLang="zh-TW" sz="2800" b="1" dirty="0" smtClean="0">
                <a:solidFill>
                  <a:srgbClr val="CC0000"/>
                </a:solidFill>
                <a:ea typeface="新細明體" panose="02020500000000000000" pitchFamily="18" charset="-120"/>
              </a:rPr>
              <a:t>Study </a:t>
            </a:r>
            <a:r>
              <a:rPr lang="en-US" altLang="zh-TW" sz="2800" dirty="0" smtClean="0">
                <a:ea typeface="新細明體" panose="02020500000000000000" pitchFamily="18" charset="-120"/>
              </a:rPr>
              <a:t>After-the-fact </a:t>
            </a:r>
            <a:r>
              <a:rPr lang="en-US" altLang="zh-TW" sz="2800" dirty="0">
                <a:ea typeface="新細明體" panose="02020500000000000000" pitchFamily="18" charset="-120"/>
              </a:rPr>
              <a:t>report on what happened to the measured variable</a:t>
            </a:r>
          </a:p>
        </p:txBody>
      </p:sp>
      <p:sp>
        <p:nvSpPr>
          <p:cNvPr id="2" name="投影片編號版面配置區 1"/>
          <p:cNvSpPr>
            <a:spLocks noGrp="1"/>
          </p:cNvSpPr>
          <p:nvPr>
            <p:ph type="sldNum" sz="quarter" idx="11"/>
          </p:nvPr>
        </p:nvSpPr>
        <p:spPr/>
        <p:txBody>
          <a:bodyPr/>
          <a:lstStyle/>
          <a:p>
            <a:fld id="{00D017E1-DA98-4F92-82CE-3268A2092EDB}" type="slidenum">
              <a:rPr lang="en-US" altLang="zh-TW" smtClean="0"/>
              <a:pPr/>
              <a:t>28</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9891">
                                            <p:txEl>
                                              <p:charRg st="4294967295" end="4294967295"/>
                                            </p:txEl>
                                          </p:spTgt>
                                        </p:tgtEl>
                                        <p:attrNameLst>
                                          <p:attrName>style.visibility</p:attrName>
                                        </p:attrNameLst>
                                      </p:cBhvr>
                                      <p:to>
                                        <p:strVal val="visible"/>
                                      </p:to>
                                    </p:set>
                                    <p:animEffect transition="in" filter="blinds(horizontal)">
                                      <p:cBhvr>
                                        <p:cTn id="7" dur="500"/>
                                        <p:tgtEl>
                                          <p:spTgt spid="549891">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9892">
                                            <p:txEl>
                                              <p:charRg st="4294967295" end="4294967295"/>
                                            </p:txEl>
                                          </p:spTgt>
                                        </p:tgtEl>
                                        <p:attrNameLst>
                                          <p:attrName>style.visibility</p:attrName>
                                        </p:attrNameLst>
                                      </p:cBhvr>
                                      <p:to>
                                        <p:strVal val="visible"/>
                                      </p:to>
                                    </p:set>
                                    <p:animEffect transition="in" filter="blinds(horizontal)">
                                      <p:cBhvr>
                                        <p:cTn id="12" dur="500"/>
                                        <p:tgtEl>
                                          <p:spTgt spid="54989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autoUpdateAnimBg="0"/>
      <p:bldP spid="54989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2"/>
          <p:cNvSpPr>
            <a:spLocks noGrp="1"/>
          </p:cNvSpPr>
          <p:nvPr>
            <p:ph type="ftr" sz="quarter" idx="10"/>
          </p:nvPr>
        </p:nvSpPr>
        <p:spPr/>
        <p:txBody>
          <a:bodyPr/>
          <a:lstStyle/>
          <a:p>
            <a:r>
              <a:rPr lang="en-US" altLang="zh-TW" smtClean="0"/>
              <a:t>CK Farn, CYCU</a:t>
            </a:r>
            <a:endParaRPr lang="zh-TW" altLang="en-US"/>
          </a:p>
        </p:txBody>
      </p:sp>
      <p:sp>
        <p:nvSpPr>
          <p:cNvPr id="560130" name="Rectangle 2"/>
          <p:cNvSpPr>
            <a:spLocks noGrp="1" noChangeArrowheads="1"/>
          </p:cNvSpPr>
          <p:nvPr>
            <p:ph type="title"/>
          </p:nvPr>
        </p:nvSpPr>
        <p:spPr/>
        <p:txBody>
          <a:bodyPr/>
          <a:lstStyle/>
          <a:p>
            <a:r>
              <a:rPr lang="en-US" altLang="zh-TW" sz="3600">
                <a:ea typeface="新細明體" panose="02020500000000000000" pitchFamily="18" charset="-120"/>
              </a:rPr>
              <a:t>Causal Studies</a:t>
            </a:r>
          </a:p>
        </p:txBody>
      </p:sp>
      <p:sp>
        <p:nvSpPr>
          <p:cNvPr id="560131" name="AutoShape 3"/>
          <p:cNvSpPr>
            <a:spLocks noChangeArrowheads="1"/>
          </p:cNvSpPr>
          <p:nvPr/>
        </p:nvSpPr>
        <p:spPr bwMode="auto">
          <a:xfrm>
            <a:off x="6083300" y="4213225"/>
            <a:ext cx="3249613" cy="1357313"/>
          </a:xfrm>
          <a:prstGeom prst="roundRect">
            <a:avLst>
              <a:gd name="adj" fmla="val 16667"/>
            </a:avLst>
          </a:prstGeom>
          <a:solidFill>
            <a:srgbClr val="FFDD99"/>
          </a:solidFill>
          <a:ln w="38100">
            <a:solidFill>
              <a:schemeClr val="tx1"/>
            </a:solidFill>
            <a:round/>
            <a:headEnd/>
            <a:tailEnd/>
          </a:ln>
          <a:effectLst>
            <a:outerShdw dist="107763" dir="18900000" algn="ctr" rotWithShape="0">
              <a:schemeClr val="tx1"/>
            </a:outerShdw>
          </a:effectLst>
        </p:spPr>
        <p:txBody>
          <a:bodyPr anchor="ctr"/>
          <a:lstStyle/>
          <a:p>
            <a:pPr algn="ctr"/>
            <a:r>
              <a:rPr kumimoji="0" lang="en-US" altLang="zh-TW" sz="2800">
                <a:latin typeface="Arial" panose="020B0604020202020204" pitchFamily="34" charset="0"/>
              </a:rPr>
              <a:t>Asymmetrical</a:t>
            </a:r>
          </a:p>
        </p:txBody>
      </p:sp>
      <p:sp>
        <p:nvSpPr>
          <p:cNvPr id="560132" name="AutoShape 4"/>
          <p:cNvSpPr>
            <a:spLocks noChangeArrowheads="1"/>
          </p:cNvSpPr>
          <p:nvPr/>
        </p:nvSpPr>
        <p:spPr bwMode="auto">
          <a:xfrm>
            <a:off x="6083300" y="2425700"/>
            <a:ext cx="3249613" cy="1282700"/>
          </a:xfrm>
          <a:prstGeom prst="roundRect">
            <a:avLst>
              <a:gd name="adj" fmla="val 16667"/>
            </a:avLst>
          </a:prstGeom>
          <a:solidFill>
            <a:srgbClr val="FFDD99"/>
          </a:solidFill>
          <a:ln w="38100">
            <a:solidFill>
              <a:schemeClr val="tx1"/>
            </a:solidFill>
            <a:round/>
            <a:headEnd/>
            <a:tailEnd/>
          </a:ln>
          <a:effectLst>
            <a:outerShdw dist="107763" dir="18900000" algn="ctr" rotWithShape="0">
              <a:schemeClr val="tx2"/>
            </a:outerShdw>
          </a:effectLst>
        </p:spPr>
        <p:txBody>
          <a:bodyPr anchor="ctr"/>
          <a:lstStyle/>
          <a:p>
            <a:pPr algn="ctr"/>
            <a:r>
              <a:rPr kumimoji="0" lang="en-US" altLang="zh-TW" sz="2800">
                <a:latin typeface="Arial" panose="020B0604020202020204" pitchFamily="34" charset="0"/>
              </a:rPr>
              <a:t>Reciprocal</a:t>
            </a:r>
          </a:p>
        </p:txBody>
      </p:sp>
      <p:sp>
        <p:nvSpPr>
          <p:cNvPr id="560133" name="Rectangle 5" descr="cartoon010"/>
          <p:cNvSpPr>
            <a:spLocks noChangeArrowheads="1"/>
          </p:cNvSpPr>
          <p:nvPr/>
        </p:nvSpPr>
        <p:spPr bwMode="auto">
          <a:xfrm>
            <a:off x="738188" y="3298825"/>
            <a:ext cx="3990975" cy="3251200"/>
          </a:xfrm>
          <a:prstGeom prst="rect">
            <a:avLst/>
          </a:prstGeom>
          <a:blipFill dpi="0" rotWithShape="0">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60134" name="AutoShape 6"/>
          <p:cNvSpPr>
            <a:spLocks noChangeArrowheads="1"/>
          </p:cNvSpPr>
          <p:nvPr/>
        </p:nvSpPr>
        <p:spPr bwMode="auto">
          <a:xfrm>
            <a:off x="1947863" y="1692275"/>
            <a:ext cx="3386137" cy="1166813"/>
          </a:xfrm>
          <a:prstGeom prst="roundRect">
            <a:avLst>
              <a:gd name="adj" fmla="val 16667"/>
            </a:avLst>
          </a:prstGeom>
          <a:solidFill>
            <a:srgbClr val="FFDD99"/>
          </a:solidFill>
          <a:ln w="38100">
            <a:solidFill>
              <a:schemeClr val="tx1"/>
            </a:solidFill>
            <a:round/>
            <a:headEnd/>
            <a:tailEnd/>
          </a:ln>
          <a:effectLst>
            <a:outerShdw dist="107763" dir="18900000" algn="ctr" rotWithShape="0">
              <a:schemeClr val="tx1"/>
            </a:outerShdw>
          </a:effectLst>
        </p:spPr>
        <p:txBody>
          <a:bodyPr anchor="ctr"/>
          <a:lstStyle/>
          <a:p>
            <a:pPr algn="ctr"/>
            <a:r>
              <a:rPr kumimoji="0" lang="en-US" altLang="zh-TW" sz="2800">
                <a:latin typeface="Arial" panose="020B0604020202020204" pitchFamily="34" charset="0"/>
              </a:rPr>
              <a:t>Symmetrical</a:t>
            </a:r>
          </a:p>
        </p:txBody>
      </p:sp>
      <p:sp>
        <p:nvSpPr>
          <p:cNvPr id="2" name="投影片編號版面配置區 1"/>
          <p:cNvSpPr>
            <a:spLocks noGrp="1"/>
          </p:cNvSpPr>
          <p:nvPr>
            <p:ph type="sldNum" sz="quarter" idx="11"/>
          </p:nvPr>
        </p:nvSpPr>
        <p:spPr/>
        <p:txBody>
          <a:bodyPr/>
          <a:lstStyle/>
          <a:p>
            <a:fld id="{3E7E1C72-F976-4BD5-9583-3738FC4364D1}" type="slidenum">
              <a:rPr lang="en-US" altLang="zh-TW" smtClean="0"/>
              <a:pPr/>
              <a:t>29</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60133"/>
                                        </p:tgtEl>
                                        <p:attrNameLst>
                                          <p:attrName>style.visibility</p:attrName>
                                        </p:attrNameLst>
                                      </p:cBhvr>
                                      <p:to>
                                        <p:strVal val="visible"/>
                                      </p:to>
                                    </p:set>
                                    <p:animEffect transition="in" filter="blinds(horizontal)">
                                      <p:cBhvr>
                                        <p:cTn id="7" dur="500"/>
                                        <p:tgtEl>
                                          <p:spTgt spid="560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0134"/>
                                        </p:tgtEl>
                                        <p:attrNameLst>
                                          <p:attrName>style.visibility</p:attrName>
                                        </p:attrNameLst>
                                      </p:cBhvr>
                                      <p:to>
                                        <p:strVal val="visible"/>
                                      </p:to>
                                    </p:set>
                                    <p:animEffect transition="in" filter="blinds(horizontal)">
                                      <p:cBhvr>
                                        <p:cTn id="12" dur="500"/>
                                        <p:tgtEl>
                                          <p:spTgt spid="560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0131"/>
                                        </p:tgtEl>
                                        <p:attrNameLst>
                                          <p:attrName>style.visibility</p:attrName>
                                        </p:attrNameLst>
                                      </p:cBhvr>
                                      <p:to>
                                        <p:strVal val="visible"/>
                                      </p:to>
                                    </p:set>
                                    <p:animEffect transition="in" filter="blinds(horizontal)">
                                      <p:cBhvr>
                                        <p:cTn id="17" dur="500"/>
                                        <p:tgtEl>
                                          <p:spTgt spid="5601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0132"/>
                                        </p:tgtEl>
                                        <p:attrNameLst>
                                          <p:attrName>style.visibility</p:attrName>
                                        </p:attrNameLst>
                                      </p:cBhvr>
                                      <p:to>
                                        <p:strVal val="visible"/>
                                      </p:to>
                                    </p:set>
                                    <p:animEffect transition="in" filter="blinds(horizontal)">
                                      <p:cBhvr>
                                        <p:cTn id="22" dur="500"/>
                                        <p:tgtEl>
                                          <p:spTgt spid="560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animBg="1" autoUpdateAnimBg="0"/>
      <p:bldP spid="560132" grpId="0" animBg="1" autoUpdateAnimBg="0"/>
      <p:bldP spid="560133" grpId="0" animBg="1"/>
      <p:bldP spid="56013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943850" cy="1139825"/>
          </a:xfrm>
        </p:spPr>
        <p:txBody>
          <a:bodyPr/>
          <a:lstStyle/>
          <a:p>
            <a:r>
              <a:rPr lang="en-US" altLang="zh-TW" dirty="0" smtClean="0"/>
              <a:t>Data, information and knowledge</a:t>
            </a:r>
            <a:endParaRPr lang="zh-TW" altLang="en-US" baseline="-25000" dirty="0"/>
          </a:p>
        </p:txBody>
      </p:sp>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F34CB7FC-D455-4F31-B022-329BD0527D1E}" type="slidenum">
              <a:rPr lang="en-US" altLang="zh-TW" smtClean="0"/>
              <a:pPr/>
              <a:t>3</a:t>
            </a:fld>
            <a:endParaRPr lang="en-US" altLang="zh-TW"/>
          </a:p>
        </p:txBody>
      </p:sp>
      <p:pic>
        <p:nvPicPr>
          <p:cNvPr id="8" name="圖片 7"/>
          <p:cNvPicPr>
            <a:picLocks noChangeAspect="1"/>
          </p:cNvPicPr>
          <p:nvPr/>
        </p:nvPicPr>
        <p:blipFill>
          <a:blip r:embed="rId2"/>
          <a:stretch>
            <a:fillRect/>
          </a:stretch>
        </p:blipFill>
        <p:spPr>
          <a:xfrm>
            <a:off x="1248718" y="1766466"/>
            <a:ext cx="7877456" cy="4431069"/>
          </a:xfrm>
          <a:prstGeom prst="rect">
            <a:avLst/>
          </a:prstGeom>
        </p:spPr>
      </p:pic>
    </p:spTree>
    <p:extLst>
      <p:ext uri="{BB962C8B-B14F-4D97-AF65-F5344CB8AC3E}">
        <p14:creationId xmlns:p14="http://schemas.microsoft.com/office/powerpoint/2010/main" val="349509780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562178" name="Rectangle 2"/>
          <p:cNvSpPr>
            <a:spLocks noGrp="1" noChangeArrowheads="1"/>
          </p:cNvSpPr>
          <p:nvPr>
            <p:ph type="title"/>
          </p:nvPr>
        </p:nvSpPr>
        <p:spPr/>
        <p:txBody>
          <a:bodyPr/>
          <a:lstStyle/>
          <a:p>
            <a:r>
              <a:rPr lang="en-US" altLang="zh-TW">
                <a:ea typeface="新細明體" panose="02020500000000000000" pitchFamily="18" charset="-120"/>
              </a:rPr>
              <a:t>Understanding Casual Relationships</a:t>
            </a:r>
          </a:p>
        </p:txBody>
      </p:sp>
      <p:sp>
        <p:nvSpPr>
          <p:cNvPr id="562179" name="AutoShape 3"/>
          <p:cNvSpPr>
            <a:spLocks noChangeArrowheads="1"/>
          </p:cNvSpPr>
          <p:nvPr/>
        </p:nvSpPr>
        <p:spPr bwMode="auto">
          <a:xfrm>
            <a:off x="3913188" y="1477963"/>
            <a:ext cx="2619375" cy="1460500"/>
          </a:xfrm>
          <a:prstGeom prst="octagon">
            <a:avLst>
              <a:gd name="adj" fmla="val 29287"/>
            </a:avLst>
          </a:prstGeom>
          <a:gradFill rotWithShape="1">
            <a:gsLst>
              <a:gs pos="0">
                <a:srgbClr val="FFAE0D"/>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Property</a:t>
            </a:r>
          </a:p>
        </p:txBody>
      </p:sp>
      <p:sp>
        <p:nvSpPr>
          <p:cNvPr id="562180" name="AutoShape 4"/>
          <p:cNvSpPr>
            <a:spLocks noChangeArrowheads="1"/>
          </p:cNvSpPr>
          <p:nvPr/>
        </p:nvSpPr>
        <p:spPr bwMode="auto">
          <a:xfrm>
            <a:off x="6532563" y="2938463"/>
            <a:ext cx="2617787" cy="1458912"/>
          </a:xfrm>
          <a:prstGeom prst="octagon">
            <a:avLst>
              <a:gd name="adj" fmla="val 29287"/>
            </a:avLst>
          </a:prstGeom>
          <a:gradFill rotWithShape="1">
            <a:gsLst>
              <a:gs pos="0">
                <a:srgbClr val="FFAE0D"/>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Response</a:t>
            </a:r>
          </a:p>
        </p:txBody>
      </p:sp>
      <p:sp>
        <p:nvSpPr>
          <p:cNvPr id="562181" name="AutoShape 5"/>
          <p:cNvSpPr>
            <a:spLocks noChangeArrowheads="1"/>
          </p:cNvSpPr>
          <p:nvPr/>
        </p:nvSpPr>
        <p:spPr bwMode="auto">
          <a:xfrm>
            <a:off x="5872163" y="4870450"/>
            <a:ext cx="2619375" cy="1458913"/>
          </a:xfrm>
          <a:prstGeom prst="octagon">
            <a:avLst>
              <a:gd name="adj" fmla="val 29287"/>
            </a:avLst>
          </a:prstGeom>
          <a:gradFill rotWithShape="1">
            <a:gsLst>
              <a:gs pos="0">
                <a:srgbClr val="FFAE0D"/>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Stimulus</a:t>
            </a:r>
          </a:p>
        </p:txBody>
      </p:sp>
      <p:sp>
        <p:nvSpPr>
          <p:cNvPr id="562182" name="AutoShape 6"/>
          <p:cNvSpPr>
            <a:spLocks noChangeArrowheads="1"/>
          </p:cNvSpPr>
          <p:nvPr/>
        </p:nvSpPr>
        <p:spPr bwMode="auto">
          <a:xfrm>
            <a:off x="1295400" y="2938463"/>
            <a:ext cx="2617788" cy="1458912"/>
          </a:xfrm>
          <a:prstGeom prst="octagon">
            <a:avLst>
              <a:gd name="adj" fmla="val 29287"/>
            </a:avLst>
          </a:prstGeom>
          <a:gradFill rotWithShape="1">
            <a:gsLst>
              <a:gs pos="0">
                <a:srgbClr val="FFAE0D"/>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Behavior</a:t>
            </a:r>
          </a:p>
        </p:txBody>
      </p:sp>
      <p:sp>
        <p:nvSpPr>
          <p:cNvPr id="562183" name="AutoShape 7"/>
          <p:cNvSpPr>
            <a:spLocks noChangeArrowheads="1"/>
          </p:cNvSpPr>
          <p:nvPr/>
        </p:nvSpPr>
        <p:spPr bwMode="auto">
          <a:xfrm>
            <a:off x="2236788" y="4870450"/>
            <a:ext cx="2619375" cy="1458913"/>
          </a:xfrm>
          <a:prstGeom prst="octagon">
            <a:avLst>
              <a:gd name="adj" fmla="val 29287"/>
            </a:avLst>
          </a:prstGeom>
          <a:gradFill rotWithShape="1">
            <a:gsLst>
              <a:gs pos="0">
                <a:srgbClr val="FFAE0D"/>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Disposition</a:t>
            </a:r>
          </a:p>
        </p:txBody>
      </p:sp>
      <p:sp>
        <p:nvSpPr>
          <p:cNvPr id="2" name="投影片編號版面配置區 1"/>
          <p:cNvSpPr>
            <a:spLocks noGrp="1"/>
          </p:cNvSpPr>
          <p:nvPr>
            <p:ph type="sldNum" sz="quarter" idx="11"/>
          </p:nvPr>
        </p:nvSpPr>
        <p:spPr/>
        <p:txBody>
          <a:bodyPr/>
          <a:lstStyle/>
          <a:p>
            <a:fld id="{3E7E1C72-F976-4BD5-9583-3738FC4364D1}" type="slidenum">
              <a:rPr lang="en-US" altLang="zh-TW" smtClean="0"/>
              <a:pPr/>
              <a:t>30</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2179"/>
                                        </p:tgtEl>
                                        <p:attrNameLst>
                                          <p:attrName>style.visibility</p:attrName>
                                        </p:attrNameLst>
                                      </p:cBhvr>
                                      <p:to>
                                        <p:strVal val="visible"/>
                                      </p:to>
                                    </p:set>
                                    <p:animEffect transition="in" filter="blinds(horizontal)">
                                      <p:cBhvr>
                                        <p:cTn id="7" dur="500"/>
                                        <p:tgtEl>
                                          <p:spTgt spid="562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2180"/>
                                        </p:tgtEl>
                                        <p:attrNameLst>
                                          <p:attrName>style.visibility</p:attrName>
                                        </p:attrNameLst>
                                      </p:cBhvr>
                                      <p:to>
                                        <p:strVal val="visible"/>
                                      </p:to>
                                    </p:set>
                                    <p:animEffect transition="in" filter="blinds(horizontal)">
                                      <p:cBhvr>
                                        <p:cTn id="12" dur="500"/>
                                        <p:tgtEl>
                                          <p:spTgt spid="562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2181"/>
                                        </p:tgtEl>
                                        <p:attrNameLst>
                                          <p:attrName>style.visibility</p:attrName>
                                        </p:attrNameLst>
                                      </p:cBhvr>
                                      <p:to>
                                        <p:strVal val="visible"/>
                                      </p:to>
                                    </p:set>
                                    <p:animEffect transition="in" filter="blinds(horizontal)">
                                      <p:cBhvr>
                                        <p:cTn id="17" dur="500"/>
                                        <p:tgtEl>
                                          <p:spTgt spid="5621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2182"/>
                                        </p:tgtEl>
                                        <p:attrNameLst>
                                          <p:attrName>style.visibility</p:attrName>
                                        </p:attrNameLst>
                                      </p:cBhvr>
                                      <p:to>
                                        <p:strVal val="visible"/>
                                      </p:to>
                                    </p:set>
                                    <p:animEffect transition="in" filter="blinds(horizontal)">
                                      <p:cBhvr>
                                        <p:cTn id="22" dur="500"/>
                                        <p:tgtEl>
                                          <p:spTgt spid="5621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2183"/>
                                        </p:tgtEl>
                                        <p:attrNameLst>
                                          <p:attrName>style.visibility</p:attrName>
                                        </p:attrNameLst>
                                      </p:cBhvr>
                                      <p:to>
                                        <p:strVal val="visible"/>
                                      </p:to>
                                    </p:set>
                                    <p:animEffect transition="in" filter="blinds(horizontal)">
                                      <p:cBhvr>
                                        <p:cTn id="27" dur="500"/>
                                        <p:tgtEl>
                                          <p:spTgt spid="56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animBg="1"/>
      <p:bldP spid="562180" grpId="0" animBg="1"/>
      <p:bldP spid="562181" grpId="0" animBg="1"/>
      <p:bldP spid="562182" grpId="0" animBg="1"/>
      <p:bldP spid="5621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564226" name="Rectangle 2"/>
          <p:cNvSpPr>
            <a:spLocks noGrp="1" noChangeArrowheads="1"/>
          </p:cNvSpPr>
          <p:nvPr>
            <p:ph type="title"/>
          </p:nvPr>
        </p:nvSpPr>
        <p:spPr/>
        <p:txBody>
          <a:bodyPr/>
          <a:lstStyle/>
          <a:p>
            <a:r>
              <a:rPr lang="en-US" altLang="zh-TW">
                <a:ea typeface="新細明體" panose="02020500000000000000" pitchFamily="18" charset="-120"/>
              </a:rPr>
              <a:t>Asymmetrical Casual Relationships</a:t>
            </a:r>
          </a:p>
        </p:txBody>
      </p:sp>
      <p:sp>
        <p:nvSpPr>
          <p:cNvPr id="564227" name="AutoShape 3"/>
          <p:cNvSpPr>
            <a:spLocks noChangeArrowheads="1"/>
          </p:cNvSpPr>
          <p:nvPr/>
        </p:nvSpPr>
        <p:spPr bwMode="auto">
          <a:xfrm>
            <a:off x="3098800" y="3176588"/>
            <a:ext cx="3911600" cy="1747837"/>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000" b="1">
              <a:solidFill>
                <a:schemeClr val="bg1"/>
              </a:solidFill>
              <a:latin typeface="Arial" panose="020B0604020202020204" pitchFamily="34" charset="0"/>
            </a:endParaRPr>
          </a:p>
        </p:txBody>
      </p:sp>
      <p:sp>
        <p:nvSpPr>
          <p:cNvPr id="564228" name="AutoShape 4"/>
          <p:cNvSpPr>
            <a:spLocks noChangeArrowheads="1"/>
          </p:cNvSpPr>
          <p:nvPr/>
        </p:nvSpPr>
        <p:spPr bwMode="auto">
          <a:xfrm>
            <a:off x="2900363" y="2133600"/>
            <a:ext cx="4341812" cy="911225"/>
          </a:xfrm>
          <a:prstGeom prst="octagon">
            <a:avLst>
              <a:gd name="adj" fmla="val 29287"/>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Stimulus-Response</a:t>
            </a:r>
          </a:p>
        </p:txBody>
      </p:sp>
      <p:sp>
        <p:nvSpPr>
          <p:cNvPr id="564229" name="AutoShape 5"/>
          <p:cNvSpPr>
            <a:spLocks noChangeArrowheads="1"/>
          </p:cNvSpPr>
          <p:nvPr/>
        </p:nvSpPr>
        <p:spPr bwMode="auto">
          <a:xfrm>
            <a:off x="3098800" y="5076825"/>
            <a:ext cx="4143375" cy="912813"/>
          </a:xfrm>
          <a:prstGeom prst="octagon">
            <a:avLst>
              <a:gd name="adj" fmla="val 29287"/>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Disposition-Behavior</a:t>
            </a:r>
          </a:p>
        </p:txBody>
      </p:sp>
      <p:sp>
        <p:nvSpPr>
          <p:cNvPr id="564230" name="AutoShape 6"/>
          <p:cNvSpPr>
            <a:spLocks noChangeArrowheads="1"/>
          </p:cNvSpPr>
          <p:nvPr/>
        </p:nvSpPr>
        <p:spPr bwMode="auto">
          <a:xfrm>
            <a:off x="282575" y="3176588"/>
            <a:ext cx="2617788" cy="1747837"/>
          </a:xfrm>
          <a:prstGeom prst="octagon">
            <a:avLst>
              <a:gd name="adj" fmla="val 29287"/>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Property-</a:t>
            </a:r>
          </a:p>
          <a:p>
            <a:pPr algn="ctr"/>
            <a:r>
              <a:rPr kumimoji="0" lang="en-US" altLang="zh-TW" sz="2800">
                <a:latin typeface="Arial" panose="020B0604020202020204" pitchFamily="34" charset="0"/>
              </a:rPr>
              <a:t>Behavior</a:t>
            </a:r>
          </a:p>
        </p:txBody>
      </p:sp>
      <p:sp>
        <p:nvSpPr>
          <p:cNvPr id="564231" name="AutoShape 7"/>
          <p:cNvSpPr>
            <a:spLocks noChangeArrowheads="1"/>
          </p:cNvSpPr>
          <p:nvPr/>
        </p:nvSpPr>
        <p:spPr bwMode="auto">
          <a:xfrm>
            <a:off x="7242175" y="3044825"/>
            <a:ext cx="2617788" cy="1879600"/>
          </a:xfrm>
          <a:prstGeom prst="octagon">
            <a:avLst>
              <a:gd name="adj" fmla="val 29287"/>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a:latin typeface="Arial" panose="020B0604020202020204" pitchFamily="34" charset="0"/>
              </a:rPr>
              <a:t>Property-</a:t>
            </a:r>
          </a:p>
          <a:p>
            <a:pPr algn="ctr"/>
            <a:r>
              <a:rPr kumimoji="0" lang="en-US" altLang="zh-TW" sz="2800">
                <a:latin typeface="Arial" panose="020B0604020202020204" pitchFamily="34" charset="0"/>
              </a:rPr>
              <a:t>Disposition</a:t>
            </a:r>
          </a:p>
        </p:txBody>
      </p:sp>
      <p:sp>
        <p:nvSpPr>
          <p:cNvPr id="2" name="投影片編號版面配置區 1"/>
          <p:cNvSpPr>
            <a:spLocks noGrp="1"/>
          </p:cNvSpPr>
          <p:nvPr>
            <p:ph type="sldNum" sz="quarter" idx="11"/>
          </p:nvPr>
        </p:nvSpPr>
        <p:spPr/>
        <p:txBody>
          <a:bodyPr/>
          <a:lstStyle/>
          <a:p>
            <a:fld id="{3E7E1C72-F976-4BD5-9583-3738FC4364D1}" type="slidenum">
              <a:rPr lang="en-US" altLang="zh-TW" smtClean="0"/>
              <a:pPr/>
              <a:t>31</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4227"/>
                                        </p:tgtEl>
                                        <p:attrNameLst>
                                          <p:attrName>style.visibility</p:attrName>
                                        </p:attrNameLst>
                                      </p:cBhvr>
                                      <p:to>
                                        <p:strVal val="visible"/>
                                      </p:to>
                                    </p:set>
                                    <p:animEffect transition="in" filter="blinds(horizontal)">
                                      <p:cBhvr>
                                        <p:cTn id="7" dur="500"/>
                                        <p:tgtEl>
                                          <p:spTgt spid="564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4228"/>
                                        </p:tgtEl>
                                        <p:attrNameLst>
                                          <p:attrName>style.visibility</p:attrName>
                                        </p:attrNameLst>
                                      </p:cBhvr>
                                      <p:to>
                                        <p:strVal val="visible"/>
                                      </p:to>
                                    </p:set>
                                    <p:animEffect transition="in" filter="blinds(horizontal)">
                                      <p:cBhvr>
                                        <p:cTn id="12" dur="500"/>
                                        <p:tgtEl>
                                          <p:spTgt spid="564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4231"/>
                                        </p:tgtEl>
                                        <p:attrNameLst>
                                          <p:attrName>style.visibility</p:attrName>
                                        </p:attrNameLst>
                                      </p:cBhvr>
                                      <p:to>
                                        <p:strVal val="visible"/>
                                      </p:to>
                                    </p:set>
                                    <p:animEffect transition="in" filter="blinds(horizontal)">
                                      <p:cBhvr>
                                        <p:cTn id="17" dur="500"/>
                                        <p:tgtEl>
                                          <p:spTgt spid="5642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4229"/>
                                        </p:tgtEl>
                                        <p:attrNameLst>
                                          <p:attrName>style.visibility</p:attrName>
                                        </p:attrNameLst>
                                      </p:cBhvr>
                                      <p:to>
                                        <p:strVal val="visible"/>
                                      </p:to>
                                    </p:set>
                                    <p:animEffect transition="in" filter="blinds(horizontal)">
                                      <p:cBhvr>
                                        <p:cTn id="22" dur="500"/>
                                        <p:tgtEl>
                                          <p:spTgt spid="5642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4230"/>
                                        </p:tgtEl>
                                        <p:attrNameLst>
                                          <p:attrName>style.visibility</p:attrName>
                                        </p:attrNameLst>
                                      </p:cBhvr>
                                      <p:to>
                                        <p:strVal val="visible"/>
                                      </p:to>
                                    </p:set>
                                    <p:animEffect transition="in" filter="blinds(horizontal)">
                                      <p:cBhvr>
                                        <p:cTn id="27" dur="500"/>
                                        <p:tgtEl>
                                          <p:spTgt spid="564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animBg="1"/>
      <p:bldP spid="564228" grpId="0" animBg="1"/>
      <p:bldP spid="564229" grpId="0" animBg="1"/>
      <p:bldP spid="564230" grpId="0" animBg="1"/>
      <p:bldP spid="5642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頁尾版面配置區 3"/>
          <p:cNvSpPr>
            <a:spLocks noGrp="1"/>
          </p:cNvSpPr>
          <p:nvPr>
            <p:ph type="ftr" sz="quarter" idx="10"/>
          </p:nvPr>
        </p:nvSpPr>
        <p:spPr/>
        <p:txBody>
          <a:bodyPr/>
          <a:lstStyle/>
          <a:p>
            <a:r>
              <a:rPr lang="en-US" altLang="zh-TW" smtClean="0"/>
              <a:t>CK Farn, CYCU</a:t>
            </a:r>
            <a:endParaRPr lang="zh-TW" altLang="en-US"/>
          </a:p>
        </p:txBody>
      </p:sp>
      <p:sp>
        <p:nvSpPr>
          <p:cNvPr id="566274" name="Rectangle 2"/>
          <p:cNvSpPr>
            <a:spLocks noGrp="1" noChangeArrowheads="1"/>
          </p:cNvSpPr>
          <p:nvPr>
            <p:ph type="title"/>
          </p:nvPr>
        </p:nvSpPr>
        <p:spPr>
          <a:xfrm>
            <a:off x="1712913" y="381000"/>
            <a:ext cx="8286750" cy="1139825"/>
          </a:xfrm>
        </p:spPr>
        <p:txBody>
          <a:bodyPr/>
          <a:lstStyle/>
          <a:p>
            <a:r>
              <a:rPr lang="en-US" altLang="zh-TW" sz="3200" dirty="0" smtClean="0">
                <a:ea typeface="新細明體" panose="02020500000000000000" pitchFamily="18" charset="-120"/>
              </a:rPr>
              <a:t>Types </a:t>
            </a:r>
            <a:r>
              <a:rPr lang="en-US" altLang="zh-TW" sz="3200" dirty="0">
                <a:ea typeface="新細明體" panose="02020500000000000000" pitchFamily="18" charset="-120"/>
              </a:rPr>
              <a:t>of Asymmetrical Causal </a:t>
            </a:r>
            <a:r>
              <a:rPr lang="en-US" altLang="zh-TW" sz="3200" dirty="0" smtClean="0">
                <a:ea typeface="新細明體" panose="02020500000000000000" pitchFamily="18" charset="-120"/>
              </a:rPr>
              <a:t>Relationships</a:t>
            </a:r>
            <a:endParaRPr lang="en-US" altLang="zh-TW" sz="3200" dirty="0">
              <a:ea typeface="新細明體" panose="02020500000000000000" pitchFamily="18" charset="-120"/>
            </a:endParaRPr>
          </a:p>
        </p:txBody>
      </p:sp>
      <p:graphicFrame>
        <p:nvGraphicFramePr>
          <p:cNvPr id="566307" name="Group 35"/>
          <p:cNvGraphicFramePr>
            <a:graphicFrameLocks noGrp="1"/>
          </p:cNvGraphicFramePr>
          <p:nvPr>
            <p:ph idx="1"/>
            <p:extLst>
              <p:ext uri="{D42A27DB-BD31-4B8C-83A1-F6EECF244321}">
                <p14:modId xmlns:p14="http://schemas.microsoft.com/office/powerpoint/2010/main" val="2892987160"/>
              </p:ext>
            </p:extLst>
          </p:nvPr>
        </p:nvGraphicFramePr>
        <p:xfrm>
          <a:off x="137318" y="1586103"/>
          <a:ext cx="9999663" cy="4803585"/>
        </p:xfrm>
        <a:graphic>
          <a:graphicData uri="http://schemas.openxmlformats.org/drawingml/2006/table">
            <a:tbl>
              <a:tblPr/>
              <a:tblGrid>
                <a:gridCol w="2174875"/>
                <a:gridCol w="2843213"/>
                <a:gridCol w="4981575"/>
              </a:tblGrid>
              <a:tr h="3714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rPr>
                        <a:t>Relationship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Nature of Relationship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204913">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rPr>
                        <a:t>Stimulus-response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An event or change results in a response from some object.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A change in work rules leads to a higher level of worker output.</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A change in government economic policy restricts corporate financial decisions.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A price increase results in fewer unit sales.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r>
              <a:tr h="608013">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Property-disposition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An existing property causes a disposition.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Age and attitudes about saving.</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Gender attitudes toward social issues.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Social class and opinions about taxation.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08013">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Disposition-behavior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A disposition causes a specific 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Opinions about a brand and its purchase.</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Job satisfaction and work output.</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Moral values and tax cheating.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r>
              <a:tr h="9175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Property-behavior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An existing property causes a specific 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Stage of the family life cycle and purchases of furniture.</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Social class and family savings patterns.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Blip>
                          <a:blip r:embed="rId3"/>
                        </a:buBlip>
                        <a:tabLst/>
                      </a:pPr>
                      <a:r>
                        <a:rPr kumimoji="1" lang="en-US" altLang="zh-TW" sz="1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Age and sports participation.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90550">
                <a:tc gridSpan="3">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1200" b="1"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hMerge="1">
                  <a:txBody>
                    <a:bodyPr/>
                    <a:lstStyle/>
                    <a:p>
                      <a:endParaRPr lang="zh-TW" altLang="en-US"/>
                    </a:p>
                  </a:txBody>
                  <a:tcPr/>
                </a:tc>
                <a:tc hMerge="1">
                  <a:txBody>
                    <a:bodyPr/>
                    <a:lstStyle/>
                    <a:p>
                      <a:endParaRPr lang="zh-TW" altLang="en-US"/>
                    </a:p>
                  </a:txBody>
                  <a:tcPr/>
                </a:tc>
              </a:tr>
            </a:tbl>
          </a:graphicData>
        </a:graphic>
      </p:graphicFrame>
      <p:sp>
        <p:nvSpPr>
          <p:cNvPr id="2" name="投影片編號版面配置區 1"/>
          <p:cNvSpPr>
            <a:spLocks noGrp="1"/>
          </p:cNvSpPr>
          <p:nvPr>
            <p:ph type="sldNum" sz="quarter" idx="11"/>
          </p:nvPr>
        </p:nvSpPr>
        <p:spPr/>
        <p:txBody>
          <a:bodyPr/>
          <a:lstStyle/>
          <a:p>
            <a:fld id="{4B0BFB39-0DFC-4319-8BDD-1F62BDEB9BB9}" type="slidenum">
              <a:rPr lang="en-US" altLang="zh-TW" smtClean="0"/>
              <a:pPr/>
              <a:t>32</a:t>
            </a:fld>
            <a:endParaRPr lang="en-US" altLang="zh-TW"/>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r>
              <a:rPr lang="en-US" altLang="zh-TW" smtClean="0"/>
              <a:t>CK Farn, CYCU</a:t>
            </a:r>
            <a:endParaRPr lang="zh-TW" altLang="en-US"/>
          </a:p>
        </p:txBody>
      </p:sp>
      <p:pic>
        <p:nvPicPr>
          <p:cNvPr id="568322" name="Picture 2" descr="vcbbh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35550" y="2014538"/>
            <a:ext cx="4468813" cy="3656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8323" name="AutoShape 3">
            <a:hlinkHover r:id="" action="ppaction://macro?name=changecolor"/>
          </p:cNvPr>
          <p:cNvSpPr>
            <a:spLocks noChangeArrowheads="1"/>
          </p:cNvSpPr>
          <p:nvPr/>
        </p:nvSpPr>
        <p:spPr bwMode="auto">
          <a:xfrm>
            <a:off x="773113" y="1643063"/>
            <a:ext cx="4621212" cy="1285875"/>
          </a:xfrm>
          <a:prstGeom prst="roundRect">
            <a:avLst>
              <a:gd name="adj" fmla="val 36606"/>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Covariation between </a:t>
            </a:r>
          </a:p>
          <a:p>
            <a:pPr algn="ctr"/>
            <a:r>
              <a:rPr kumimoji="0" lang="en-US" altLang="zh-TW" sz="2800">
                <a:latin typeface="Arial" panose="020B0604020202020204" pitchFamily="34" charset="0"/>
              </a:rPr>
              <a:t>A and B</a:t>
            </a:r>
          </a:p>
        </p:txBody>
      </p:sp>
      <p:sp>
        <p:nvSpPr>
          <p:cNvPr id="568324" name="Rectangle 4"/>
          <p:cNvSpPr>
            <a:spLocks noGrp="1" noChangeArrowheads="1"/>
          </p:cNvSpPr>
          <p:nvPr>
            <p:ph type="title"/>
          </p:nvPr>
        </p:nvSpPr>
        <p:spPr/>
        <p:txBody>
          <a:bodyPr/>
          <a:lstStyle/>
          <a:p>
            <a:r>
              <a:rPr lang="en-US" altLang="zh-TW">
                <a:ea typeface="新細明體" panose="02020500000000000000" pitchFamily="18" charset="-120"/>
              </a:rPr>
              <a:t>Evidence of Causality </a:t>
            </a:r>
          </a:p>
        </p:txBody>
      </p:sp>
      <p:sp>
        <p:nvSpPr>
          <p:cNvPr id="568325" name="AutoShape 5">
            <a:hlinkHover r:id="" action="ppaction://macro?name=changecolor"/>
          </p:cNvPr>
          <p:cNvSpPr>
            <a:spLocks noChangeArrowheads="1"/>
          </p:cNvSpPr>
          <p:nvPr/>
        </p:nvSpPr>
        <p:spPr bwMode="auto">
          <a:xfrm>
            <a:off x="773113" y="3279775"/>
            <a:ext cx="4621212" cy="1189038"/>
          </a:xfrm>
          <a:prstGeom prst="roundRect">
            <a:avLst>
              <a:gd name="adj" fmla="val 36606"/>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Time order of events</a:t>
            </a:r>
          </a:p>
        </p:txBody>
      </p:sp>
      <p:sp>
        <p:nvSpPr>
          <p:cNvPr id="568326" name="AutoShape 6">
            <a:hlinkHover r:id="" action="ppaction://macro?name=changecolor"/>
          </p:cNvPr>
          <p:cNvSpPr>
            <a:spLocks noChangeArrowheads="1"/>
          </p:cNvSpPr>
          <p:nvPr/>
        </p:nvSpPr>
        <p:spPr bwMode="auto">
          <a:xfrm>
            <a:off x="773113" y="4838700"/>
            <a:ext cx="4621212" cy="1093788"/>
          </a:xfrm>
          <a:prstGeom prst="roundRect">
            <a:avLst>
              <a:gd name="adj" fmla="val 36606"/>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sz="2800">
                <a:latin typeface="Arial" panose="020B0604020202020204" pitchFamily="34" charset="0"/>
              </a:rPr>
              <a:t>No other possible </a:t>
            </a:r>
          </a:p>
          <a:p>
            <a:pPr algn="ctr"/>
            <a:r>
              <a:rPr kumimoji="0" lang="en-US" altLang="zh-TW" sz="2800">
                <a:latin typeface="Arial" panose="020B0604020202020204" pitchFamily="34" charset="0"/>
              </a:rPr>
              <a:t>causes of B</a:t>
            </a: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33</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8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83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8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animBg="1" autoUpdateAnimBg="0"/>
      <p:bldP spid="568325" grpId="0" animBg="1" autoUpdateAnimBg="0"/>
      <p:bldP spid="56832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0"/>
          </p:nvPr>
        </p:nvSpPr>
        <p:spPr/>
        <p:txBody>
          <a:bodyPr/>
          <a:lstStyle/>
          <a:p>
            <a:r>
              <a:rPr lang="en-US" altLang="zh-TW" smtClean="0"/>
              <a:t>CK Farn, CYCU</a:t>
            </a:r>
            <a:endParaRPr lang="zh-TW" altLang="en-US"/>
          </a:p>
        </p:txBody>
      </p:sp>
      <p:pic>
        <p:nvPicPr>
          <p:cNvPr id="571394" name="Picture 2" descr="Mystery_Shopp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63538" y="1978025"/>
            <a:ext cx="4710112" cy="3878263"/>
          </a:xfrm>
          <a:solidFill>
            <a:srgbClr val="2D7543"/>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1395" name="Rectangle 3"/>
          <p:cNvSpPr>
            <a:spLocks noGrp="1" noChangeArrowheads="1"/>
          </p:cNvSpPr>
          <p:nvPr>
            <p:ph type="title"/>
          </p:nvPr>
        </p:nvSpPr>
        <p:spPr/>
        <p:txBody>
          <a:bodyPr/>
          <a:lstStyle/>
          <a:p>
            <a:r>
              <a:rPr lang="en-US" altLang="zh-TW" sz="3600">
                <a:ea typeface="新細明體" panose="02020500000000000000" pitchFamily="18" charset="-120"/>
              </a:rPr>
              <a:t>Participants’ Perceptional Awareness</a:t>
            </a:r>
          </a:p>
        </p:txBody>
      </p:sp>
      <p:sp>
        <p:nvSpPr>
          <p:cNvPr id="571396" name="AutoShape 4"/>
          <p:cNvSpPr>
            <a:spLocks noChangeArrowheads="1"/>
          </p:cNvSpPr>
          <p:nvPr/>
        </p:nvSpPr>
        <p:spPr bwMode="auto">
          <a:xfrm>
            <a:off x="4773613" y="1978025"/>
            <a:ext cx="4986337" cy="989013"/>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a:latin typeface="Arial" panose="020B0604020202020204" pitchFamily="34" charset="0"/>
              </a:rPr>
              <a:t>No deviation perceived</a:t>
            </a:r>
          </a:p>
        </p:txBody>
      </p:sp>
      <p:sp>
        <p:nvSpPr>
          <p:cNvPr id="571397" name="AutoShape 5"/>
          <p:cNvSpPr>
            <a:spLocks noChangeArrowheads="1"/>
          </p:cNvSpPr>
          <p:nvPr/>
        </p:nvSpPr>
        <p:spPr bwMode="auto">
          <a:xfrm>
            <a:off x="4773613" y="3365500"/>
            <a:ext cx="4986337" cy="989013"/>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a:latin typeface="Arial" panose="020B0604020202020204" pitchFamily="34" charset="0"/>
              </a:rPr>
              <a:t>Deviations perceived </a:t>
            </a:r>
          </a:p>
          <a:p>
            <a:pPr algn="ctr"/>
            <a:r>
              <a:rPr kumimoji="0" lang="en-US" altLang="zh-TW" sz="3200">
                <a:latin typeface="Arial" panose="020B0604020202020204" pitchFamily="34" charset="0"/>
              </a:rPr>
              <a:t>as unrelated</a:t>
            </a:r>
          </a:p>
        </p:txBody>
      </p:sp>
      <p:sp>
        <p:nvSpPr>
          <p:cNvPr id="571398" name="AutoShape 6"/>
          <p:cNvSpPr>
            <a:spLocks noChangeArrowheads="1"/>
          </p:cNvSpPr>
          <p:nvPr/>
        </p:nvSpPr>
        <p:spPr bwMode="auto">
          <a:xfrm>
            <a:off x="4773613" y="4848225"/>
            <a:ext cx="4986337" cy="989013"/>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a:latin typeface="Arial" panose="020B0604020202020204" pitchFamily="34" charset="0"/>
              </a:rPr>
              <a:t>Deviations perceived as </a:t>
            </a:r>
          </a:p>
          <a:p>
            <a:pPr algn="ctr"/>
            <a:r>
              <a:rPr kumimoji="0" lang="en-US" altLang="zh-TW" sz="3200">
                <a:latin typeface="Arial" panose="020B0604020202020204" pitchFamily="34" charset="0"/>
              </a:rPr>
              <a:t>researcher-induced</a:t>
            </a:r>
          </a:p>
        </p:txBody>
      </p:sp>
      <p:sp>
        <p:nvSpPr>
          <p:cNvPr id="2" name="投影片編號版面配置區 1"/>
          <p:cNvSpPr>
            <a:spLocks noGrp="1"/>
          </p:cNvSpPr>
          <p:nvPr>
            <p:ph type="sldNum" sz="quarter" idx="11"/>
          </p:nvPr>
        </p:nvSpPr>
        <p:spPr/>
        <p:txBody>
          <a:bodyPr/>
          <a:lstStyle/>
          <a:p>
            <a:fld id="{226B1AB4-4204-42EF-A59B-7784E5F369E2}" type="slidenum">
              <a:rPr lang="en-US" altLang="zh-TW" smtClean="0"/>
              <a:pPr/>
              <a:t>34</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1396"/>
                                        </p:tgtEl>
                                        <p:attrNameLst>
                                          <p:attrName>style.visibility</p:attrName>
                                        </p:attrNameLst>
                                      </p:cBhvr>
                                      <p:to>
                                        <p:strVal val="visible"/>
                                      </p:to>
                                    </p:set>
                                    <p:animEffect transition="in" filter="blinds(horizontal)">
                                      <p:cBhvr>
                                        <p:cTn id="7" dur="500"/>
                                        <p:tgtEl>
                                          <p:spTgt spid="571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1397"/>
                                        </p:tgtEl>
                                        <p:attrNameLst>
                                          <p:attrName>style.visibility</p:attrName>
                                        </p:attrNameLst>
                                      </p:cBhvr>
                                      <p:to>
                                        <p:strVal val="visible"/>
                                      </p:to>
                                    </p:set>
                                    <p:animEffect transition="in" filter="blinds(horizontal)">
                                      <p:cBhvr>
                                        <p:cTn id="12" dur="500"/>
                                        <p:tgtEl>
                                          <p:spTgt spid="571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1398"/>
                                        </p:tgtEl>
                                        <p:attrNameLst>
                                          <p:attrName>style.visibility</p:attrName>
                                        </p:attrNameLst>
                                      </p:cBhvr>
                                      <p:to>
                                        <p:strVal val="visible"/>
                                      </p:to>
                                    </p:set>
                                    <p:animEffect transition="in" filter="blinds(horizontal)">
                                      <p:cBhvr>
                                        <p:cTn id="17" dur="500"/>
                                        <p:tgtEl>
                                          <p:spTgt spid="571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6" grpId="0" animBg="1" autoUpdateAnimBg="0"/>
      <p:bldP spid="571397" grpId="0" animBg="1" autoUpdateAnimBg="0"/>
      <p:bldP spid="57139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601090" name="Rectangle 2"/>
          <p:cNvSpPr>
            <a:spLocks noGrp="1" noChangeArrowheads="1"/>
          </p:cNvSpPr>
          <p:nvPr>
            <p:ph type="title"/>
          </p:nvPr>
        </p:nvSpPr>
        <p:spPr/>
        <p:txBody>
          <a:bodyPr/>
          <a:lstStyle/>
          <a:p>
            <a:r>
              <a:rPr lang="en-US" altLang="zh-TW" dirty="0" smtClean="0"/>
              <a:t>Strength</a:t>
            </a:r>
            <a:r>
              <a:rPr lang="zh-TW" altLang="en-US" dirty="0" smtClean="0"/>
              <a:t> </a:t>
            </a:r>
            <a:r>
              <a:rPr lang="en-US" altLang="zh-TW" dirty="0" smtClean="0"/>
              <a:t>of research</a:t>
            </a:r>
            <a:r>
              <a:rPr lang="zh-TW" altLang="en-US" dirty="0" smtClean="0"/>
              <a:t> </a:t>
            </a:r>
            <a:r>
              <a:rPr lang="en-US" altLang="zh-TW" dirty="0" smtClean="0"/>
              <a:t>design</a:t>
            </a:r>
            <a:br>
              <a:rPr lang="en-US" altLang="zh-TW" dirty="0" smtClean="0"/>
            </a:br>
            <a:r>
              <a:rPr lang="en-US" altLang="zh-TW" dirty="0" smtClean="0"/>
              <a:t>(methodology)</a:t>
            </a:r>
            <a:endParaRPr lang="zh-TW" altLang="en-US" dirty="0"/>
          </a:p>
        </p:txBody>
      </p:sp>
      <p:sp>
        <p:nvSpPr>
          <p:cNvPr id="601091" name="Rectangle 3"/>
          <p:cNvSpPr>
            <a:spLocks noGrp="1" noChangeArrowheads="1"/>
          </p:cNvSpPr>
          <p:nvPr>
            <p:ph type="body" idx="1"/>
          </p:nvPr>
        </p:nvSpPr>
        <p:spPr/>
        <p:txBody>
          <a:bodyPr/>
          <a:lstStyle/>
          <a:p>
            <a:r>
              <a:rPr lang="en-US" altLang="zh-TW" dirty="0" smtClean="0"/>
              <a:t>Strong design</a:t>
            </a:r>
            <a:endParaRPr lang="en-US" altLang="zh-TW" dirty="0"/>
          </a:p>
          <a:p>
            <a:pPr lvl="1"/>
            <a:r>
              <a:rPr lang="en-US" altLang="zh-TW" dirty="0" smtClean="0"/>
              <a:t>Able to ensure internal validity of the results</a:t>
            </a:r>
          </a:p>
          <a:p>
            <a:pPr lvl="1"/>
            <a:r>
              <a:rPr lang="en-US" altLang="zh-TW" dirty="0" smtClean="0"/>
              <a:t>e.g. laboratory experiments</a:t>
            </a:r>
            <a:endParaRPr lang="zh-TW" altLang="en-US" dirty="0"/>
          </a:p>
          <a:p>
            <a:pPr lvl="1"/>
            <a:endParaRPr lang="zh-TW" altLang="en-US" dirty="0"/>
          </a:p>
          <a:p>
            <a:r>
              <a:rPr lang="en-US" altLang="zh-TW" dirty="0" smtClean="0"/>
              <a:t>Weak design</a:t>
            </a:r>
            <a:endParaRPr lang="en-US" altLang="zh-TW" dirty="0"/>
          </a:p>
          <a:p>
            <a:pPr lvl="1"/>
            <a:r>
              <a:rPr lang="en-US" altLang="zh-TW" dirty="0"/>
              <a:t>Ex post </a:t>
            </a:r>
            <a:r>
              <a:rPr lang="en-US" altLang="zh-TW" dirty="0" smtClean="0"/>
              <a:t>facto analysis, natural observation, interviews</a:t>
            </a:r>
            <a:endParaRPr lang="en-US" altLang="zh-TW" dirty="0"/>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35</a:t>
            </a:fld>
            <a:endParaRPr lang="en-US" altLang="zh-TW"/>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943850" cy="1139825"/>
          </a:xfrm>
        </p:spPr>
        <p:txBody>
          <a:bodyPr/>
          <a:lstStyle/>
          <a:p>
            <a:r>
              <a:rPr lang="en-US" altLang="zh-TW" dirty="0" smtClean="0"/>
              <a:t>Data, information and knowledge </a:t>
            </a:r>
            <a:r>
              <a:rPr lang="en-US" altLang="zh-TW" baseline="-25000" dirty="0" smtClean="0"/>
              <a:t>2</a:t>
            </a:r>
            <a:endParaRPr lang="zh-TW" altLang="en-US" baseline="-25000" dirty="0"/>
          </a:p>
        </p:txBody>
      </p:sp>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F34CB7FC-D455-4F31-B022-329BD0527D1E}" type="slidenum">
              <a:rPr lang="en-US" altLang="zh-TW" smtClean="0"/>
              <a:pPr/>
              <a:t>4</a:t>
            </a:fld>
            <a:endParaRPr lang="en-US" altLang="zh-TW"/>
          </a:p>
        </p:txBody>
      </p:sp>
      <p:pic>
        <p:nvPicPr>
          <p:cNvPr id="10" name="圖片 9"/>
          <p:cNvPicPr>
            <a:picLocks noChangeAspect="1"/>
          </p:cNvPicPr>
          <p:nvPr/>
        </p:nvPicPr>
        <p:blipFill>
          <a:blip r:embed="rId2"/>
          <a:stretch>
            <a:fillRect/>
          </a:stretch>
        </p:blipFill>
        <p:spPr>
          <a:xfrm>
            <a:off x="1248718" y="2198514"/>
            <a:ext cx="7488832" cy="3470434"/>
          </a:xfrm>
          <a:prstGeom prst="rect">
            <a:avLst/>
          </a:prstGeom>
        </p:spPr>
      </p:pic>
    </p:spTree>
    <p:extLst>
      <p:ext uri="{BB962C8B-B14F-4D97-AF65-F5344CB8AC3E}">
        <p14:creationId xmlns:p14="http://schemas.microsoft.com/office/powerpoint/2010/main" val="28695474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492546" name="Rectangle 2"/>
          <p:cNvSpPr>
            <a:spLocks noGrp="1" noChangeArrowheads="1"/>
          </p:cNvSpPr>
          <p:nvPr>
            <p:ph type="title"/>
          </p:nvPr>
        </p:nvSpPr>
        <p:spPr/>
        <p:txBody>
          <a:bodyPr/>
          <a:lstStyle/>
          <a:p>
            <a:r>
              <a:rPr lang="en-US" altLang="zh-TW" sz="4400" dirty="0" smtClean="0">
                <a:ea typeface="新細明體" panose="02020500000000000000" pitchFamily="18" charset="-120"/>
              </a:rPr>
              <a:t>Research Design</a:t>
            </a:r>
            <a:endParaRPr lang="en-US" altLang="zh-TW" dirty="0">
              <a:ea typeface="新細明體" panose="02020500000000000000" pitchFamily="18" charset="-120"/>
            </a:endParaRPr>
          </a:p>
        </p:txBody>
      </p:sp>
      <p:sp>
        <p:nvSpPr>
          <p:cNvPr id="492547" name="Rectangle 3"/>
          <p:cNvSpPr>
            <a:spLocks noGrp="1" noChangeArrowheads="1"/>
          </p:cNvSpPr>
          <p:nvPr>
            <p:ph type="body" idx="1"/>
          </p:nvPr>
        </p:nvSpPr>
        <p:spPr>
          <a:xfrm>
            <a:off x="514350" y="1597025"/>
            <a:ext cx="8726488" cy="4418013"/>
          </a:xfrm>
          <a:solidFill>
            <a:schemeClr val="bg1"/>
          </a:solidFill>
          <a:ln/>
        </p:spPr>
        <p:txBody>
          <a:bodyPr/>
          <a:lstStyle/>
          <a:p>
            <a:pPr>
              <a:lnSpc>
                <a:spcPct val="90000"/>
              </a:lnSpc>
              <a:buFont typeface="Wingdings" panose="05000000000000000000" pitchFamily="2" charset="2"/>
              <a:buNone/>
            </a:pPr>
            <a:r>
              <a:rPr lang="en-US" altLang="zh-TW" sz="2800" dirty="0" smtClean="0">
                <a:solidFill>
                  <a:srgbClr val="CC0000"/>
                </a:solidFill>
                <a:ea typeface="新細明體" panose="02020500000000000000" pitchFamily="18" charset="-120"/>
              </a:rPr>
              <a:t>TOC</a:t>
            </a:r>
            <a:endParaRPr lang="en-US" altLang="zh-TW" sz="2800" dirty="0">
              <a:solidFill>
                <a:srgbClr val="CC0000"/>
              </a:solidFill>
              <a:ea typeface="新細明體" panose="02020500000000000000" pitchFamily="18" charset="-120"/>
            </a:endParaRPr>
          </a:p>
          <a:p>
            <a:pPr>
              <a:lnSpc>
                <a:spcPct val="90000"/>
              </a:lnSpc>
            </a:pPr>
            <a:r>
              <a:rPr lang="en-US" altLang="zh-TW" sz="2800" dirty="0">
                <a:ea typeface="新細明體" panose="02020500000000000000" pitchFamily="18" charset="-120"/>
              </a:rPr>
              <a:t>The basic stages of research </a:t>
            </a:r>
            <a:r>
              <a:rPr lang="en-US" altLang="zh-TW" sz="2800" dirty="0" smtClean="0">
                <a:ea typeface="新細明體" panose="02020500000000000000" pitchFamily="18" charset="-120"/>
              </a:rPr>
              <a:t>design</a:t>
            </a:r>
            <a:endParaRPr lang="en-US" altLang="zh-TW" sz="2800" dirty="0">
              <a:ea typeface="新細明體" panose="02020500000000000000" pitchFamily="18" charset="-120"/>
            </a:endParaRPr>
          </a:p>
          <a:p>
            <a:pPr>
              <a:lnSpc>
                <a:spcPct val="90000"/>
              </a:lnSpc>
            </a:pPr>
            <a:r>
              <a:rPr lang="en-US" altLang="zh-TW" sz="2800" dirty="0">
                <a:ea typeface="新細明體" panose="02020500000000000000" pitchFamily="18" charset="-120"/>
              </a:rPr>
              <a:t>The major descriptors of research </a:t>
            </a:r>
            <a:r>
              <a:rPr lang="en-US" altLang="zh-TW" sz="2800" dirty="0" smtClean="0">
                <a:ea typeface="新細明體" panose="02020500000000000000" pitchFamily="18" charset="-120"/>
              </a:rPr>
              <a:t>design</a:t>
            </a:r>
            <a:endParaRPr lang="en-US" altLang="zh-TW" sz="2800" dirty="0">
              <a:ea typeface="新細明體" panose="02020500000000000000" pitchFamily="18" charset="-120"/>
            </a:endParaRPr>
          </a:p>
          <a:p>
            <a:pPr>
              <a:lnSpc>
                <a:spcPct val="90000"/>
              </a:lnSpc>
            </a:pPr>
            <a:r>
              <a:rPr lang="en-US" altLang="zh-TW" sz="2800" dirty="0">
                <a:ea typeface="新細明體" panose="02020500000000000000" pitchFamily="18" charset="-120"/>
              </a:rPr>
              <a:t>The major types of research designs.</a:t>
            </a:r>
          </a:p>
          <a:p>
            <a:pPr>
              <a:lnSpc>
                <a:spcPct val="90000"/>
              </a:lnSpc>
            </a:pPr>
            <a:r>
              <a:rPr lang="en-US" altLang="zh-TW" sz="2800" dirty="0">
                <a:ea typeface="新細明體" panose="02020500000000000000" pitchFamily="18" charset="-120"/>
              </a:rPr>
              <a:t>The relationships that exist between variables in research design and the steps for evaluating those </a:t>
            </a:r>
            <a:r>
              <a:rPr lang="en-US" altLang="zh-TW" sz="2800" dirty="0" smtClean="0">
                <a:ea typeface="新細明體" panose="02020500000000000000" pitchFamily="18" charset="-120"/>
              </a:rPr>
              <a:t>relationships</a:t>
            </a:r>
          </a:p>
          <a:p>
            <a:pPr>
              <a:lnSpc>
                <a:spcPct val="90000"/>
              </a:lnSpc>
            </a:pPr>
            <a:r>
              <a:rPr lang="en-US" altLang="zh-TW" sz="2800" dirty="0" smtClean="0">
                <a:ea typeface="新細明體" panose="02020500000000000000" pitchFamily="18" charset="-120"/>
              </a:rPr>
              <a:t>Eliminating threats to validity</a:t>
            </a:r>
            <a:endParaRPr lang="en-US" altLang="zh-TW" sz="2800" dirty="0">
              <a:ea typeface="新細明體" panose="02020500000000000000" pitchFamily="18" charset="-120"/>
            </a:endParaRPr>
          </a:p>
          <a:p>
            <a:pPr>
              <a:lnSpc>
                <a:spcPct val="90000"/>
              </a:lnSpc>
            </a:pPr>
            <a:r>
              <a:rPr lang="en-US" altLang="zh-TW" sz="2800" dirty="0" smtClean="0">
                <a:ea typeface="新細明體" panose="02020500000000000000" pitchFamily="18" charset="-120"/>
              </a:rPr>
              <a:t>Determining appropriate research design</a:t>
            </a:r>
            <a:endParaRPr lang="en-US" altLang="zh-TW" sz="2800" dirty="0">
              <a:ea typeface="新細明體" panose="02020500000000000000" pitchFamily="18" charset="-120"/>
            </a:endParaRP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5</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animEffect transition="in" filter="blinds(horizontal)">
                                      <p:cBhvr>
                                        <p:cTn id="7" dur="500"/>
                                        <p:tgtEl>
                                          <p:spTgt spid="492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2547">
                                            <p:txEl>
                                              <p:pRg st="1" end="1"/>
                                            </p:txEl>
                                          </p:spTgt>
                                        </p:tgtEl>
                                        <p:attrNameLst>
                                          <p:attrName>style.visibility</p:attrName>
                                        </p:attrNameLst>
                                      </p:cBhvr>
                                      <p:to>
                                        <p:strVal val="visible"/>
                                      </p:to>
                                    </p:set>
                                    <p:animEffect transition="in" filter="blinds(horizontal)">
                                      <p:cBhvr>
                                        <p:cTn id="12" dur="500"/>
                                        <p:tgtEl>
                                          <p:spTgt spid="492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2547">
                                            <p:txEl>
                                              <p:pRg st="2" end="2"/>
                                            </p:txEl>
                                          </p:spTgt>
                                        </p:tgtEl>
                                        <p:attrNameLst>
                                          <p:attrName>style.visibility</p:attrName>
                                        </p:attrNameLst>
                                      </p:cBhvr>
                                      <p:to>
                                        <p:strVal val="visible"/>
                                      </p:to>
                                    </p:set>
                                    <p:animEffect transition="in" filter="blinds(horizontal)">
                                      <p:cBhvr>
                                        <p:cTn id="17" dur="500"/>
                                        <p:tgtEl>
                                          <p:spTgt spid="492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2547">
                                            <p:txEl>
                                              <p:pRg st="3" end="3"/>
                                            </p:txEl>
                                          </p:spTgt>
                                        </p:tgtEl>
                                        <p:attrNameLst>
                                          <p:attrName>style.visibility</p:attrName>
                                        </p:attrNameLst>
                                      </p:cBhvr>
                                      <p:to>
                                        <p:strVal val="visible"/>
                                      </p:to>
                                    </p:set>
                                    <p:animEffect transition="in" filter="blinds(horizontal)">
                                      <p:cBhvr>
                                        <p:cTn id="22" dur="500"/>
                                        <p:tgtEl>
                                          <p:spTgt spid="4925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2547">
                                            <p:txEl>
                                              <p:pRg st="4" end="4"/>
                                            </p:txEl>
                                          </p:spTgt>
                                        </p:tgtEl>
                                        <p:attrNameLst>
                                          <p:attrName>style.visibility</p:attrName>
                                        </p:attrNameLst>
                                      </p:cBhvr>
                                      <p:to>
                                        <p:strVal val="visible"/>
                                      </p:to>
                                    </p:set>
                                    <p:animEffect transition="in" filter="blinds(horizontal)">
                                      <p:cBhvr>
                                        <p:cTn id="27" dur="500"/>
                                        <p:tgtEl>
                                          <p:spTgt spid="492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2547">
                                            <p:txEl>
                                              <p:pRg st="5" end="5"/>
                                            </p:txEl>
                                          </p:spTgt>
                                        </p:tgtEl>
                                        <p:attrNameLst>
                                          <p:attrName>style.visibility</p:attrName>
                                        </p:attrNameLst>
                                      </p:cBhvr>
                                      <p:to>
                                        <p:strVal val="visible"/>
                                      </p:to>
                                    </p:set>
                                    <p:animEffect transition="in" filter="blinds(horizontal)">
                                      <p:cBhvr>
                                        <p:cTn id="32" dur="500"/>
                                        <p:tgtEl>
                                          <p:spTgt spid="4925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2547">
                                            <p:txEl>
                                              <p:pRg st="6" end="6"/>
                                            </p:txEl>
                                          </p:spTgt>
                                        </p:tgtEl>
                                        <p:attrNameLst>
                                          <p:attrName>style.visibility</p:attrName>
                                        </p:attrNameLst>
                                      </p:cBhvr>
                                      <p:to>
                                        <p:strVal val="visible"/>
                                      </p:to>
                                    </p:set>
                                    <p:animEffect transition="in" filter="blinds(horizontal)">
                                      <p:cBhvr>
                                        <p:cTn id="37" dur="500"/>
                                        <p:tgtEl>
                                          <p:spTgt spid="492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p:cNvSpPr>
            <a:spLocks noGrp="1"/>
          </p:cNvSpPr>
          <p:nvPr>
            <p:ph type="ftr" sz="quarter" idx="10"/>
          </p:nvPr>
        </p:nvSpPr>
        <p:spPr/>
        <p:txBody>
          <a:bodyPr/>
          <a:lstStyle/>
          <a:p>
            <a:r>
              <a:rPr lang="en-US" altLang="zh-TW" smtClean="0"/>
              <a:t>CK Farn, CYCU</a:t>
            </a:r>
            <a:endParaRPr lang="zh-TW" altLang="en-US"/>
          </a:p>
        </p:txBody>
      </p:sp>
      <p:sp>
        <p:nvSpPr>
          <p:cNvPr id="497666" name="Rectangle 2"/>
          <p:cNvSpPr>
            <a:spLocks noGrp="1" noChangeArrowheads="1"/>
          </p:cNvSpPr>
          <p:nvPr>
            <p:ph type="title"/>
          </p:nvPr>
        </p:nvSpPr>
        <p:spPr/>
        <p:txBody>
          <a:bodyPr/>
          <a:lstStyle/>
          <a:p>
            <a:r>
              <a:rPr lang="en-US" altLang="zh-TW" sz="3600">
                <a:ea typeface="新細明體" panose="02020500000000000000" pitchFamily="18" charset="-120"/>
              </a:rPr>
              <a:t>What Is Research Design?</a:t>
            </a:r>
          </a:p>
        </p:txBody>
      </p:sp>
      <p:sp>
        <p:nvSpPr>
          <p:cNvPr id="497667" name="AutoShape 3"/>
          <p:cNvSpPr>
            <a:spLocks noChangeArrowheads="1"/>
          </p:cNvSpPr>
          <p:nvPr/>
        </p:nvSpPr>
        <p:spPr bwMode="auto">
          <a:xfrm>
            <a:off x="2119313" y="1695450"/>
            <a:ext cx="5586412" cy="7651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sz="2800">
                <a:latin typeface="Arial" panose="020B0604020202020204" pitchFamily="34" charset="0"/>
              </a:rPr>
              <a:t>Blueprint</a:t>
            </a:r>
          </a:p>
        </p:txBody>
      </p:sp>
      <p:sp>
        <p:nvSpPr>
          <p:cNvPr id="497668" name="AutoShape 4"/>
          <p:cNvSpPr>
            <a:spLocks noChangeArrowheads="1"/>
          </p:cNvSpPr>
          <p:nvPr/>
        </p:nvSpPr>
        <p:spPr bwMode="auto">
          <a:xfrm>
            <a:off x="3252788" y="2714625"/>
            <a:ext cx="5159375" cy="76676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sz="2800">
                <a:latin typeface="Arial" panose="020B0604020202020204" pitchFamily="34" charset="0"/>
              </a:rPr>
              <a:t>Plan</a:t>
            </a:r>
          </a:p>
        </p:txBody>
      </p:sp>
      <p:sp>
        <p:nvSpPr>
          <p:cNvPr id="497669" name="AutoShape 5"/>
          <p:cNvSpPr>
            <a:spLocks noChangeArrowheads="1"/>
          </p:cNvSpPr>
          <p:nvPr/>
        </p:nvSpPr>
        <p:spPr bwMode="auto">
          <a:xfrm>
            <a:off x="4310063" y="3746500"/>
            <a:ext cx="4679950" cy="762000"/>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sz="2800">
                <a:latin typeface="Arial" panose="020B0604020202020204" pitchFamily="34" charset="0"/>
              </a:rPr>
              <a:t>Guide</a:t>
            </a:r>
          </a:p>
        </p:txBody>
      </p:sp>
      <p:sp>
        <p:nvSpPr>
          <p:cNvPr id="497670" name="AutoShape 6"/>
          <p:cNvSpPr>
            <a:spLocks noChangeArrowheads="1"/>
          </p:cNvSpPr>
          <p:nvPr/>
        </p:nvSpPr>
        <p:spPr bwMode="auto">
          <a:xfrm>
            <a:off x="5464175" y="4765675"/>
            <a:ext cx="4295775" cy="768350"/>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sz="2800">
                <a:latin typeface="Arial" panose="020B0604020202020204" pitchFamily="34" charset="0"/>
              </a:rPr>
              <a:t>Framework</a:t>
            </a:r>
          </a:p>
        </p:txBody>
      </p:sp>
      <p:sp>
        <p:nvSpPr>
          <p:cNvPr id="497671" name="AutoShape 7" descr="blueprint"/>
          <p:cNvSpPr>
            <a:spLocks noChangeArrowheads="1"/>
          </p:cNvSpPr>
          <p:nvPr/>
        </p:nvSpPr>
        <p:spPr bwMode="auto">
          <a:xfrm>
            <a:off x="879475" y="1444625"/>
            <a:ext cx="5049838" cy="4568825"/>
          </a:xfrm>
          <a:prstGeom prst="rtTriangle">
            <a:avLst/>
          </a:prstGeom>
          <a:blipFill dpi="0" rotWithShape="1">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6</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97671"/>
                                        </p:tgtEl>
                                        <p:attrNameLst>
                                          <p:attrName>style.visibility</p:attrName>
                                        </p:attrNameLst>
                                      </p:cBhvr>
                                      <p:to>
                                        <p:strVal val="visible"/>
                                      </p:to>
                                    </p:set>
                                    <p:animEffect transition="in" filter="blinds(horizontal)">
                                      <p:cBhvr>
                                        <p:cTn id="7" dur="500"/>
                                        <p:tgtEl>
                                          <p:spTgt spid="4976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7667"/>
                                        </p:tgtEl>
                                        <p:attrNameLst>
                                          <p:attrName>style.visibility</p:attrName>
                                        </p:attrNameLst>
                                      </p:cBhvr>
                                      <p:to>
                                        <p:strVal val="visible"/>
                                      </p:to>
                                    </p:set>
                                    <p:animEffect transition="in" filter="blinds(horizontal)">
                                      <p:cBhvr>
                                        <p:cTn id="12" dur="500"/>
                                        <p:tgtEl>
                                          <p:spTgt spid="497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7668"/>
                                        </p:tgtEl>
                                        <p:attrNameLst>
                                          <p:attrName>style.visibility</p:attrName>
                                        </p:attrNameLst>
                                      </p:cBhvr>
                                      <p:to>
                                        <p:strVal val="visible"/>
                                      </p:to>
                                    </p:set>
                                    <p:animEffect transition="in" filter="blinds(horizontal)">
                                      <p:cBhvr>
                                        <p:cTn id="17" dur="500"/>
                                        <p:tgtEl>
                                          <p:spTgt spid="4976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7669"/>
                                        </p:tgtEl>
                                        <p:attrNameLst>
                                          <p:attrName>style.visibility</p:attrName>
                                        </p:attrNameLst>
                                      </p:cBhvr>
                                      <p:to>
                                        <p:strVal val="visible"/>
                                      </p:to>
                                    </p:set>
                                    <p:animEffect transition="in" filter="blinds(horizontal)">
                                      <p:cBhvr>
                                        <p:cTn id="22" dur="500"/>
                                        <p:tgtEl>
                                          <p:spTgt spid="4976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7670"/>
                                        </p:tgtEl>
                                        <p:attrNameLst>
                                          <p:attrName>style.visibility</p:attrName>
                                        </p:attrNameLst>
                                      </p:cBhvr>
                                      <p:to>
                                        <p:strVal val="visible"/>
                                      </p:to>
                                    </p:set>
                                    <p:animEffect transition="in" filter="blinds(horizontal)">
                                      <p:cBhvr>
                                        <p:cTn id="27" dur="500"/>
                                        <p:tgtEl>
                                          <p:spTgt spid="49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animBg="1" autoUpdateAnimBg="0"/>
      <p:bldP spid="497668" grpId="0" animBg="1" autoUpdateAnimBg="0"/>
      <p:bldP spid="497669" grpId="0" animBg="1" autoUpdateAnimBg="0"/>
      <p:bldP spid="497670" grpId="0" animBg="1" autoUpdateAnimBg="0"/>
      <p:bldP spid="4976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499714" name="Rectangle 2"/>
          <p:cNvSpPr>
            <a:spLocks noGrp="1" noChangeArrowheads="1"/>
          </p:cNvSpPr>
          <p:nvPr>
            <p:ph type="title"/>
          </p:nvPr>
        </p:nvSpPr>
        <p:spPr/>
        <p:txBody>
          <a:bodyPr/>
          <a:lstStyle/>
          <a:p>
            <a:r>
              <a:rPr lang="en-US" altLang="zh-TW" sz="3600" dirty="0" smtClean="0">
                <a:ea typeface="新細明體" panose="02020500000000000000" pitchFamily="18" charset="-120"/>
              </a:rPr>
              <a:t>Tools Used in Designing Research: </a:t>
            </a:r>
            <a:r>
              <a:rPr lang="en-US" altLang="zh-TW" sz="3600" dirty="0">
                <a:ea typeface="新細明體" panose="02020500000000000000" pitchFamily="18" charset="-120"/>
              </a:rPr>
              <a:t> </a:t>
            </a:r>
            <a:r>
              <a:rPr lang="en-US" altLang="zh-TW" sz="3600" dirty="0" smtClean="0">
                <a:ea typeface="新細明體" panose="02020500000000000000" pitchFamily="18" charset="-120"/>
              </a:rPr>
              <a:t> </a:t>
            </a:r>
            <a:r>
              <a:rPr lang="en-US" altLang="zh-TW" sz="3600" dirty="0" smtClean="0">
                <a:solidFill>
                  <a:schemeClr val="bg1">
                    <a:lumMod val="95000"/>
                  </a:schemeClr>
                </a:solidFill>
                <a:ea typeface="新細明體" panose="02020500000000000000" pitchFamily="18" charset="-120"/>
              </a:rPr>
              <a:t>CPM (critical path method)</a:t>
            </a:r>
            <a:endParaRPr lang="en-US" altLang="zh-TW" sz="3600" dirty="0">
              <a:solidFill>
                <a:schemeClr val="bg1">
                  <a:lumMod val="95000"/>
                </a:schemeClr>
              </a:solidFill>
              <a:ea typeface="新細明體" panose="02020500000000000000" pitchFamily="18" charset="-120"/>
            </a:endParaRPr>
          </a:p>
        </p:txBody>
      </p:sp>
      <p:pic>
        <p:nvPicPr>
          <p:cNvPr id="499715" name="Picture 3" descr="coo37861_06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66888"/>
            <a:ext cx="10274300" cy="432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投影片編號版面配置區 1"/>
          <p:cNvSpPr>
            <a:spLocks noGrp="1"/>
          </p:cNvSpPr>
          <p:nvPr>
            <p:ph type="sldNum" sz="quarter" idx="11"/>
          </p:nvPr>
        </p:nvSpPr>
        <p:spPr/>
        <p:txBody>
          <a:bodyPr/>
          <a:lstStyle/>
          <a:p>
            <a:fld id="{F34CB7FC-D455-4F31-B022-329BD0527D1E}" type="slidenum">
              <a:rPr lang="en-US" altLang="zh-TW" smtClean="0"/>
              <a:pPr/>
              <a:t>7</a:t>
            </a:fld>
            <a:endParaRPr lang="en-US" altLang="zh-TW"/>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r>
              <a:rPr lang="en-US" altLang="zh-TW" smtClean="0"/>
              <a:t>CK Farn, CYCU</a:t>
            </a:r>
            <a:endParaRPr lang="zh-TW" altLang="en-US"/>
          </a:p>
        </p:txBody>
      </p:sp>
      <p:pic>
        <p:nvPicPr>
          <p:cNvPr id="501762" name="Picture 2" descr="Exhibit 5-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905125" y="1706563"/>
            <a:ext cx="6364288" cy="513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63" name="Text Box 3"/>
          <p:cNvSpPr txBox="1">
            <a:spLocks noChangeArrowheads="1"/>
          </p:cNvSpPr>
          <p:nvPr/>
        </p:nvSpPr>
        <p:spPr bwMode="auto">
          <a:xfrm>
            <a:off x="684213" y="4030663"/>
            <a:ext cx="2740025" cy="1187450"/>
          </a:xfrm>
          <a:prstGeom prst="rect">
            <a:avLst/>
          </a:prstGeom>
          <a:solidFill>
            <a:srgbClr val="FFAE0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TW" b="1">
                <a:latin typeface="Arial" panose="020B0604020202020204" pitchFamily="34" charset="0"/>
              </a:rPr>
              <a:t>Project Plan in Gantt chart format</a:t>
            </a:r>
          </a:p>
        </p:txBody>
      </p:sp>
      <p:sp>
        <p:nvSpPr>
          <p:cNvPr id="501764" name="Rectangle 4"/>
          <p:cNvSpPr>
            <a:spLocks noGrp="1" noChangeArrowheads="1"/>
          </p:cNvSpPr>
          <p:nvPr>
            <p:ph type="title"/>
          </p:nvPr>
        </p:nvSpPr>
        <p:spPr>
          <a:noFill/>
          <a:ln/>
        </p:spPr>
        <p:txBody>
          <a:bodyPr/>
          <a:lstStyle/>
          <a:p>
            <a:r>
              <a:rPr lang="en-US" altLang="zh-TW" sz="3600" dirty="0" smtClean="0">
                <a:ea typeface="新細明體" panose="02020500000000000000" pitchFamily="18" charset="-120"/>
              </a:rPr>
              <a:t>Tools Used in Designing Research:   </a:t>
            </a:r>
            <a:r>
              <a:rPr lang="en-US" altLang="zh-TW" sz="3600" dirty="0" smtClean="0">
                <a:solidFill>
                  <a:schemeClr val="bg1">
                    <a:lumMod val="95000"/>
                  </a:schemeClr>
                </a:solidFill>
                <a:ea typeface="新細明體" panose="02020500000000000000" pitchFamily="18" charset="-120"/>
              </a:rPr>
              <a:t>Gantt Chart</a:t>
            </a:r>
            <a:endParaRPr lang="en-US" altLang="zh-TW" sz="3600" dirty="0">
              <a:ea typeface="新細明體" panose="02020500000000000000" pitchFamily="18" charset="-120"/>
            </a:endParaRPr>
          </a:p>
        </p:txBody>
      </p:sp>
      <p:sp>
        <p:nvSpPr>
          <p:cNvPr id="2" name="投影片編號版面配置區 1"/>
          <p:cNvSpPr>
            <a:spLocks noGrp="1"/>
          </p:cNvSpPr>
          <p:nvPr>
            <p:ph type="sldNum" sz="quarter" idx="11"/>
          </p:nvPr>
        </p:nvSpPr>
        <p:spPr/>
        <p:txBody>
          <a:bodyPr/>
          <a:lstStyle/>
          <a:p>
            <a:fld id="{F34CB7FC-D455-4F31-B022-329BD0527D1E}" type="slidenum">
              <a:rPr lang="en-US" altLang="zh-TW" smtClean="0"/>
              <a:pPr/>
              <a:t>8</a:t>
            </a:fld>
            <a:endParaRPr lang="en-US" altLang="zh-TW"/>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頁尾版面配置區 3"/>
          <p:cNvSpPr>
            <a:spLocks noGrp="1"/>
          </p:cNvSpPr>
          <p:nvPr>
            <p:ph type="ftr" sz="quarter" idx="10"/>
          </p:nvPr>
        </p:nvSpPr>
        <p:spPr/>
        <p:txBody>
          <a:bodyPr/>
          <a:lstStyle/>
          <a:p>
            <a:r>
              <a:rPr lang="en-US" altLang="zh-TW" smtClean="0"/>
              <a:t>CK Farn, CYCU</a:t>
            </a:r>
            <a:endParaRPr lang="zh-TW" altLang="en-US"/>
          </a:p>
        </p:txBody>
      </p:sp>
      <p:sp>
        <p:nvSpPr>
          <p:cNvPr id="505858" name="Rectangle 2"/>
          <p:cNvSpPr>
            <a:spLocks noGrp="1" noChangeArrowheads="1"/>
          </p:cNvSpPr>
          <p:nvPr>
            <p:ph type="title"/>
          </p:nvPr>
        </p:nvSpPr>
        <p:spPr/>
        <p:txBody>
          <a:bodyPr/>
          <a:lstStyle/>
          <a:p>
            <a:r>
              <a:rPr lang="en-US" altLang="zh-TW">
                <a:ea typeface="新細明體" panose="02020500000000000000" pitchFamily="18" charset="-120"/>
              </a:rPr>
              <a:t>Descriptors of Research Design</a:t>
            </a:r>
          </a:p>
        </p:txBody>
      </p:sp>
      <p:sp>
        <p:nvSpPr>
          <p:cNvPr id="505859" name="AutoShape 3"/>
          <p:cNvSpPr>
            <a:spLocks noChangeArrowheads="1"/>
          </p:cNvSpPr>
          <p:nvPr/>
        </p:nvSpPr>
        <p:spPr bwMode="auto">
          <a:xfrm>
            <a:off x="7132638" y="3359150"/>
            <a:ext cx="2646362" cy="1228725"/>
          </a:xfrm>
          <a:prstGeom prst="roundRect">
            <a:avLst>
              <a:gd name="adj" fmla="val 16667"/>
            </a:avLst>
          </a:prstGeom>
          <a:gradFill rotWithShape="1">
            <a:gsLst>
              <a:gs pos="0">
                <a:srgbClr val="FFFFFF"/>
              </a:gs>
              <a:gs pos="50000">
                <a:srgbClr val="FFDD99"/>
              </a:gs>
              <a:gs pos="100000">
                <a:srgbClr val="FFFFFF"/>
              </a:gs>
            </a:gsLst>
            <a:lin ang="27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Experimental Effects</a:t>
            </a:r>
          </a:p>
        </p:txBody>
      </p:sp>
      <p:sp>
        <p:nvSpPr>
          <p:cNvPr id="505860" name="AutoShape 4">
            <a:hlinkHover r:id="" action="ppaction://macro?name=changecolor"/>
          </p:cNvPr>
          <p:cNvSpPr>
            <a:spLocks noChangeArrowheads="1"/>
          </p:cNvSpPr>
          <p:nvPr/>
        </p:nvSpPr>
        <p:spPr bwMode="auto">
          <a:xfrm>
            <a:off x="838200" y="1814513"/>
            <a:ext cx="2474913" cy="1185862"/>
          </a:xfrm>
          <a:prstGeom prst="roundRect">
            <a:avLst>
              <a:gd name="adj" fmla="val 16667"/>
            </a:avLst>
          </a:prstGeom>
          <a:gradFill rotWithShape="1">
            <a:gsLst>
              <a:gs pos="0">
                <a:srgbClr val="FFFFFF"/>
              </a:gs>
              <a:gs pos="50000">
                <a:srgbClr val="FFDD99"/>
              </a:gs>
              <a:gs pos="100000">
                <a:srgbClr val="FFFFFF"/>
              </a:gs>
            </a:gsLst>
            <a:lin ang="2700000" scaled="1"/>
          </a:gra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a:latin typeface="Arial" panose="020B0604020202020204" pitchFamily="34" charset="0"/>
              </a:rPr>
              <a:t>Perceptual Awareness</a:t>
            </a:r>
          </a:p>
        </p:txBody>
      </p:sp>
      <p:sp>
        <p:nvSpPr>
          <p:cNvPr id="505861" name="AutoShape 5"/>
          <p:cNvSpPr>
            <a:spLocks noChangeArrowheads="1"/>
          </p:cNvSpPr>
          <p:nvPr/>
        </p:nvSpPr>
        <p:spPr bwMode="auto">
          <a:xfrm>
            <a:off x="838200" y="5056188"/>
            <a:ext cx="2474913" cy="1169987"/>
          </a:xfrm>
          <a:prstGeom prst="roundRect">
            <a:avLst>
              <a:gd name="adj" fmla="val 16667"/>
            </a:avLst>
          </a:prstGeom>
          <a:gradFill rotWithShape="1">
            <a:gsLst>
              <a:gs pos="0">
                <a:srgbClr val="FFFFFF"/>
              </a:gs>
              <a:gs pos="50000">
                <a:srgbClr val="FFDD99"/>
              </a:gs>
              <a:gs pos="100000">
                <a:srgbClr val="FFFFFF"/>
              </a:gs>
            </a:gsLst>
            <a:lin ang="2700000" scaled="1"/>
          </a:gra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a:latin typeface="Arial" panose="020B0604020202020204" pitchFamily="34" charset="0"/>
              </a:rPr>
              <a:t>Research Environment</a:t>
            </a:r>
          </a:p>
        </p:txBody>
      </p:sp>
      <p:sp>
        <p:nvSpPr>
          <p:cNvPr id="505862" name="Line 6"/>
          <p:cNvSpPr>
            <a:spLocks noChangeShapeType="1"/>
          </p:cNvSpPr>
          <p:nvPr/>
        </p:nvSpPr>
        <p:spPr bwMode="auto">
          <a:xfrm flipV="1">
            <a:off x="3313113" y="4943475"/>
            <a:ext cx="823912" cy="449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sp>
        <p:nvSpPr>
          <p:cNvPr id="505863" name="Line 7"/>
          <p:cNvSpPr>
            <a:spLocks noChangeShapeType="1"/>
          </p:cNvSpPr>
          <p:nvPr/>
        </p:nvSpPr>
        <p:spPr bwMode="auto">
          <a:xfrm>
            <a:off x="3168650" y="3986213"/>
            <a:ext cx="673100" cy="12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05865" name="AutoShape 9"/>
          <p:cNvSpPr>
            <a:spLocks noChangeArrowheads="1"/>
          </p:cNvSpPr>
          <p:nvPr/>
        </p:nvSpPr>
        <p:spPr bwMode="auto">
          <a:xfrm>
            <a:off x="3698875" y="1479550"/>
            <a:ext cx="2994025" cy="1187450"/>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Question Crystallization</a:t>
            </a:r>
          </a:p>
        </p:txBody>
      </p:sp>
      <p:sp>
        <p:nvSpPr>
          <p:cNvPr id="505866" name="AutoShape 10"/>
          <p:cNvSpPr>
            <a:spLocks noChangeArrowheads="1"/>
          </p:cNvSpPr>
          <p:nvPr/>
        </p:nvSpPr>
        <p:spPr bwMode="auto">
          <a:xfrm>
            <a:off x="7115175" y="1814513"/>
            <a:ext cx="2654300" cy="1185862"/>
          </a:xfrm>
          <a:prstGeom prst="roundRect">
            <a:avLst>
              <a:gd name="adj" fmla="val 16667"/>
            </a:avLst>
          </a:prstGeom>
          <a:gradFill rotWithShape="1">
            <a:gsLst>
              <a:gs pos="0">
                <a:srgbClr val="FFFFFF"/>
              </a:gs>
              <a:gs pos="50000">
                <a:srgbClr val="FFDD99"/>
              </a:gs>
              <a:gs pos="100000">
                <a:srgbClr val="FFFFFF"/>
              </a:gs>
            </a:gsLst>
            <a:lin ang="2700000" scaled="1"/>
          </a:gra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a:latin typeface="Arial" panose="020B0604020202020204" pitchFamily="34" charset="0"/>
              </a:rPr>
              <a:t>Data Collection Method</a:t>
            </a:r>
          </a:p>
        </p:txBody>
      </p:sp>
      <p:sp>
        <p:nvSpPr>
          <p:cNvPr id="505867" name="Line 11"/>
          <p:cNvSpPr>
            <a:spLocks noChangeShapeType="1"/>
          </p:cNvSpPr>
          <p:nvPr/>
        </p:nvSpPr>
        <p:spPr bwMode="auto">
          <a:xfrm rot="6837260">
            <a:off x="6772275" y="3667125"/>
            <a:ext cx="138113" cy="50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cxnSp>
        <p:nvCxnSpPr>
          <p:cNvPr id="505868" name="AutoShape 12"/>
          <p:cNvCxnSpPr>
            <a:cxnSpLocks noChangeShapeType="1"/>
            <a:stCxn id="505865" idx="2"/>
          </p:cNvCxnSpPr>
          <p:nvPr/>
        </p:nvCxnSpPr>
        <p:spPr bwMode="auto">
          <a:xfrm flipH="1">
            <a:off x="5151438" y="2667000"/>
            <a:ext cx="44450" cy="3587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5869" name="AutoShape 13"/>
          <p:cNvCxnSpPr>
            <a:cxnSpLocks noChangeShapeType="1"/>
            <a:stCxn id="505864" idx="5"/>
            <a:endCxn id="505870" idx="1"/>
          </p:cNvCxnSpPr>
          <p:nvPr/>
        </p:nvCxnSpPr>
        <p:spPr bwMode="auto">
          <a:xfrm>
            <a:off x="5522913" y="4953000"/>
            <a:ext cx="798512" cy="6905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5870" name="AutoShape 14"/>
          <p:cNvSpPr>
            <a:spLocks noChangeArrowheads="1"/>
          </p:cNvSpPr>
          <p:nvPr/>
        </p:nvSpPr>
        <p:spPr bwMode="auto">
          <a:xfrm>
            <a:off x="7124700" y="5038725"/>
            <a:ext cx="2654300" cy="1187450"/>
          </a:xfrm>
          <a:prstGeom prst="roundRect">
            <a:avLst>
              <a:gd name="adj" fmla="val 16667"/>
            </a:avLst>
          </a:prstGeom>
          <a:gradFill rotWithShape="1">
            <a:gsLst>
              <a:gs pos="0">
                <a:srgbClr val="FFFFFF"/>
              </a:gs>
              <a:gs pos="50000">
                <a:srgbClr val="FFDD99"/>
              </a:gs>
              <a:gs pos="100000">
                <a:srgbClr val="FFFFFF"/>
              </a:gs>
            </a:gsLst>
            <a:lin ang="2700000" scaled="1"/>
          </a:gra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a:latin typeface="Arial" panose="020B0604020202020204" pitchFamily="34" charset="0"/>
              </a:rPr>
              <a:t>Time Dimension</a:t>
            </a:r>
          </a:p>
        </p:txBody>
      </p:sp>
      <p:sp>
        <p:nvSpPr>
          <p:cNvPr id="505871" name="AutoShape 15"/>
          <p:cNvSpPr>
            <a:spLocks noChangeArrowheads="1"/>
          </p:cNvSpPr>
          <p:nvPr/>
        </p:nvSpPr>
        <p:spPr bwMode="auto">
          <a:xfrm>
            <a:off x="3698875" y="5541963"/>
            <a:ext cx="2994025" cy="1185862"/>
          </a:xfrm>
          <a:prstGeom prst="roundRect">
            <a:avLst>
              <a:gd name="adj" fmla="val 16667"/>
            </a:avLst>
          </a:prstGeom>
          <a:gradFill rotWithShape="1">
            <a:gsLst>
              <a:gs pos="0">
                <a:srgbClr val="FFFFFF"/>
              </a:gs>
              <a:gs pos="50000">
                <a:srgbClr val="FFDD99"/>
              </a:gs>
              <a:gs pos="100000">
                <a:srgbClr val="FFFFFF"/>
              </a:gs>
            </a:gsLst>
            <a:lin ang="27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Topical Scope</a:t>
            </a:r>
          </a:p>
        </p:txBody>
      </p:sp>
      <p:sp>
        <p:nvSpPr>
          <p:cNvPr id="505872" name="AutoShape 16"/>
          <p:cNvSpPr>
            <a:spLocks noChangeArrowheads="1"/>
          </p:cNvSpPr>
          <p:nvPr/>
        </p:nvSpPr>
        <p:spPr bwMode="auto">
          <a:xfrm>
            <a:off x="522288" y="3359150"/>
            <a:ext cx="2646362" cy="1228725"/>
          </a:xfrm>
          <a:prstGeom prst="roundRect">
            <a:avLst>
              <a:gd name="adj" fmla="val 16667"/>
            </a:avLst>
          </a:prstGeom>
          <a:gradFill rotWithShape="1">
            <a:gsLst>
              <a:gs pos="0">
                <a:srgbClr val="FFFFFF"/>
              </a:gs>
              <a:gs pos="50000">
                <a:srgbClr val="FFDD99"/>
              </a:gs>
              <a:gs pos="100000">
                <a:srgbClr val="FFFFFF"/>
              </a:gs>
            </a:gsLst>
            <a:lin ang="27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Purpose of </a:t>
            </a:r>
          </a:p>
          <a:p>
            <a:pPr algn="ctr"/>
            <a:r>
              <a:rPr kumimoji="0" lang="en-US" altLang="zh-TW">
                <a:latin typeface="Arial" panose="020B0604020202020204" pitchFamily="34" charset="0"/>
              </a:rPr>
              <a:t>Study</a:t>
            </a:r>
          </a:p>
        </p:txBody>
      </p:sp>
      <p:cxnSp>
        <p:nvCxnSpPr>
          <p:cNvPr id="505873" name="AutoShape 17"/>
          <p:cNvCxnSpPr>
            <a:cxnSpLocks noChangeShapeType="1"/>
          </p:cNvCxnSpPr>
          <p:nvPr/>
        </p:nvCxnSpPr>
        <p:spPr bwMode="auto">
          <a:xfrm flipV="1">
            <a:off x="6289675" y="2701925"/>
            <a:ext cx="790575" cy="8778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5874" name="Line 18"/>
          <p:cNvSpPr>
            <a:spLocks noChangeShapeType="1"/>
          </p:cNvSpPr>
          <p:nvPr/>
        </p:nvSpPr>
        <p:spPr bwMode="auto">
          <a:xfrm>
            <a:off x="3313113" y="2667000"/>
            <a:ext cx="823912" cy="6921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05875" name="Line 19"/>
          <p:cNvSpPr>
            <a:spLocks noChangeShapeType="1"/>
          </p:cNvSpPr>
          <p:nvPr/>
        </p:nvSpPr>
        <p:spPr bwMode="auto">
          <a:xfrm>
            <a:off x="5195888" y="5254625"/>
            <a:ext cx="0" cy="287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05864" name="Oval 8"/>
          <p:cNvSpPr>
            <a:spLocks noChangeArrowheads="1"/>
          </p:cNvSpPr>
          <p:nvPr/>
        </p:nvSpPr>
        <p:spPr bwMode="auto">
          <a:xfrm>
            <a:off x="3767138" y="3000375"/>
            <a:ext cx="2857500" cy="2254250"/>
          </a:xfrm>
          <a:prstGeom prst="ellipse">
            <a:avLst/>
          </a:prstGeom>
          <a:gradFill rotWithShape="1">
            <a:gsLst>
              <a:gs pos="0">
                <a:srgbClr val="5AC07A"/>
              </a:gs>
              <a:gs pos="100000">
                <a:schemeClr val="bg1"/>
              </a:gs>
            </a:gsLst>
            <a:lin ang="5400000" scaled="1"/>
          </a:gradFill>
          <a:ln w="38100">
            <a:solidFill>
              <a:schemeClr val="tx1"/>
            </a:solidFill>
            <a:round/>
            <a:headEnd/>
            <a:tailEnd/>
          </a:ln>
          <a:effectLst>
            <a:outerShdw dist="71842" dir="2700000" algn="ctr" rotWithShape="0">
              <a:schemeClr val="tx1"/>
            </a:outerShdw>
          </a:effectLst>
        </p:spPr>
        <p:txBody>
          <a:bodyPr wrap="none" anchor="ctr"/>
          <a:lstStyle/>
          <a:p>
            <a:pPr algn="ctr"/>
            <a:r>
              <a:rPr kumimoji="0" lang="en-US" altLang="zh-TW" sz="2800" b="1">
                <a:latin typeface="Arial" panose="020B0604020202020204" pitchFamily="34" charset="0"/>
              </a:rPr>
              <a:t>Descriptors</a:t>
            </a:r>
          </a:p>
        </p:txBody>
      </p:sp>
      <p:sp>
        <p:nvSpPr>
          <p:cNvPr id="3" name="投影片編號版面配置區 2"/>
          <p:cNvSpPr>
            <a:spLocks noGrp="1"/>
          </p:cNvSpPr>
          <p:nvPr>
            <p:ph type="sldNum" sz="quarter" idx="11"/>
          </p:nvPr>
        </p:nvSpPr>
        <p:spPr/>
        <p:txBody>
          <a:bodyPr/>
          <a:lstStyle/>
          <a:p>
            <a:fld id="{F34CB7FC-D455-4F31-B022-329BD0527D1E}" type="slidenum">
              <a:rPr lang="en-US" altLang="zh-TW" smtClean="0"/>
              <a:pPr/>
              <a:t>9</a:t>
            </a:fld>
            <a:endParaRPr lang="en-US" altLang="zh-TW"/>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TotalTime>
  <Words>3134</Words>
  <Application>Microsoft Office PowerPoint</Application>
  <PresentationFormat>自訂</PresentationFormat>
  <Paragraphs>402</Paragraphs>
  <Slides>35</Slides>
  <Notes>30</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35</vt:i4>
      </vt:variant>
    </vt:vector>
  </HeadingPairs>
  <TitlesOfParts>
    <vt:vector size="50" baseType="lpstr">
      <vt:lpstr>GE Ming</vt:lpstr>
      <vt:lpstr>GE Ming+N</vt:lpstr>
      <vt:lpstr>GE Round-Heavy+N</vt:lpstr>
      <vt:lpstr>SimHei</vt:lpstr>
      <vt:lpstr>Taipei</vt:lpstr>
      <vt:lpstr>Zapf Chancery</vt:lpstr>
      <vt:lpstr>微軟正黑體</vt:lpstr>
      <vt:lpstr>新細明體</vt:lpstr>
      <vt:lpstr>標楷體</vt:lpstr>
      <vt:lpstr>Arial</vt:lpstr>
      <vt:lpstr>Arial Narrow</vt:lpstr>
      <vt:lpstr>Times New Roman</vt:lpstr>
      <vt:lpstr>Webdings</vt:lpstr>
      <vt:lpstr>Wingdings</vt:lpstr>
      <vt:lpstr>0ckf</vt:lpstr>
      <vt:lpstr>Research Design</vt:lpstr>
      <vt:lpstr>Notes on Funneling Exercise</vt:lpstr>
      <vt:lpstr>Data, information and knowledge</vt:lpstr>
      <vt:lpstr>Data, information and knowledge 2</vt:lpstr>
      <vt:lpstr>Research Design</vt:lpstr>
      <vt:lpstr>What Is Research Design?</vt:lpstr>
      <vt:lpstr>Tools Used in Designing Research:   CPM (critical path method)</vt:lpstr>
      <vt:lpstr>Tools Used in Designing Research:   Gantt Chart</vt:lpstr>
      <vt:lpstr>Descriptors of Research Design</vt:lpstr>
      <vt:lpstr>Degree of Question Crystallization</vt:lpstr>
      <vt:lpstr>Explore: Formation of Constructs</vt:lpstr>
      <vt:lpstr>Approaches for Exploratory Investigations</vt:lpstr>
      <vt:lpstr>Desired Outcomes  of Exploratory Studies</vt:lpstr>
      <vt:lpstr>Desired Outcomes of  Exploratory Studies (cont.)</vt:lpstr>
      <vt:lpstr>Commonly Used Exploratory Techniques</vt:lpstr>
      <vt:lpstr>PowerPoint 簡報</vt:lpstr>
      <vt:lpstr>Experience Surveys</vt:lpstr>
      <vt:lpstr>Focus Groups</vt:lpstr>
      <vt:lpstr>Degree of Question Crystallization</vt:lpstr>
      <vt:lpstr>Theory Confirmation</vt:lpstr>
      <vt:lpstr>Data Collection Method</vt:lpstr>
      <vt:lpstr>The Time Dimension</vt:lpstr>
      <vt:lpstr>The Topical Scope</vt:lpstr>
      <vt:lpstr>The Research Environment</vt:lpstr>
      <vt:lpstr>Purpose of the Study</vt:lpstr>
      <vt:lpstr>Descriptive Studies</vt:lpstr>
      <vt:lpstr>Descriptive Studies</vt:lpstr>
      <vt:lpstr>Experimental Effects</vt:lpstr>
      <vt:lpstr>Causal Studies</vt:lpstr>
      <vt:lpstr>Understanding Casual Relationships</vt:lpstr>
      <vt:lpstr>Asymmetrical Casual Relationships</vt:lpstr>
      <vt:lpstr>Types of Asymmetrical Causal Relationships</vt:lpstr>
      <vt:lpstr>Evidence of Causality </vt:lpstr>
      <vt:lpstr>Participants’ Perceptional Awareness</vt:lpstr>
      <vt:lpstr>Strength of research design (methodology)</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creator>范錚強</dc:creator>
  <cp:lastModifiedBy>CKFarn</cp:lastModifiedBy>
  <cp:revision>51</cp:revision>
  <dcterms:modified xsi:type="dcterms:W3CDTF">2023-10-19T07:48:36Z</dcterms:modified>
</cp:coreProperties>
</file>