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Lst>
  <p:notesMasterIdLst>
    <p:notesMasterId r:id="rId32"/>
  </p:notesMasterIdLst>
  <p:sldIdLst>
    <p:sldId id="615" r:id="rId3"/>
    <p:sldId id="463" r:id="rId4"/>
    <p:sldId id="497" r:id="rId5"/>
    <p:sldId id="536" r:id="rId6"/>
    <p:sldId id="470" r:id="rId7"/>
    <p:sldId id="592" r:id="rId8"/>
    <p:sldId id="614" r:id="rId9"/>
    <p:sldId id="594" r:id="rId10"/>
    <p:sldId id="617" r:id="rId11"/>
    <p:sldId id="523" r:id="rId12"/>
    <p:sldId id="517" r:id="rId13"/>
    <p:sldId id="512" r:id="rId14"/>
    <p:sldId id="610" r:id="rId15"/>
    <p:sldId id="612" r:id="rId16"/>
    <p:sldId id="611" r:id="rId17"/>
    <p:sldId id="537" r:id="rId18"/>
    <p:sldId id="628" r:id="rId19"/>
    <p:sldId id="618" r:id="rId20"/>
    <p:sldId id="627" r:id="rId21"/>
    <p:sldId id="619" r:id="rId22"/>
    <p:sldId id="620" r:id="rId23"/>
    <p:sldId id="621" r:id="rId24"/>
    <p:sldId id="622" r:id="rId25"/>
    <p:sldId id="630" r:id="rId26"/>
    <p:sldId id="623" r:id="rId27"/>
    <p:sldId id="624" r:id="rId28"/>
    <p:sldId id="632" r:id="rId29"/>
    <p:sldId id="634" r:id="rId30"/>
    <p:sldId id="629" r:id="rId31"/>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E1"/>
    <a:srgbClr val="FFFFCC"/>
    <a:srgbClr val="FFCC66"/>
    <a:srgbClr val="FFFF00"/>
    <a:srgbClr val="99FF66"/>
    <a:srgbClr val="A5002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showGuides="1">
      <p:cViewPr varScale="1">
        <p:scale>
          <a:sx n="110" d="100"/>
          <a:sy n="110" d="100"/>
        </p:scale>
        <p:origin x="164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TW"/>
          </a:p>
        </p:txBody>
      </p:sp>
      <p:sp>
        <p:nvSpPr>
          <p:cNvPr id="294915"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zh-TW"/>
          </a:p>
        </p:txBody>
      </p:sp>
      <p:sp>
        <p:nvSpPr>
          <p:cNvPr id="205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4917"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94918"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TW"/>
          </a:p>
        </p:txBody>
      </p:sp>
      <p:sp>
        <p:nvSpPr>
          <p:cNvPr id="294919"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8CE17CF-5028-4C99-BE21-4097FD59A8B2}" type="slidenum">
              <a:rPr lang="en-US" altLang="zh-TW"/>
              <a:pPr>
                <a:defRPr/>
              </a:pPr>
              <a:t>‹#›</a:t>
            </a:fld>
            <a:endParaRPr lang="en-US" altLang="zh-TW"/>
          </a:p>
        </p:txBody>
      </p:sp>
    </p:spTree>
    <p:extLst>
      <p:ext uri="{BB962C8B-B14F-4D97-AF65-F5344CB8AC3E}">
        <p14:creationId xmlns:p14="http://schemas.microsoft.com/office/powerpoint/2010/main" val="2101773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A97DD07-C111-4318-A113-580AE8532182}" type="slidenum">
              <a:rPr lang="en-US" altLang="zh-TW" sz="1200"/>
              <a:pPr/>
              <a:t>1</a:t>
            </a:fld>
            <a:endParaRPr lang="en-US" altLang="zh-TW"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67398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8C00886-25A9-4ADD-B870-F537B80D37F8}" type="slidenum">
              <a:rPr lang="en-US" altLang="zh-TW" sz="1200"/>
              <a:pPr/>
              <a:t>11</a:t>
            </a:fld>
            <a:endParaRPr lang="en-US" altLang="zh-TW"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lIns="91432" tIns="45716" rIns="91432" bIns="45716"/>
          <a:lstStyle/>
          <a:p>
            <a:pPr marL="228600" indent="-228600" eaLnBrk="1" hangingPunct="1"/>
            <a:endParaRPr lang="zh-TW" altLang="zh-TW" smtClean="0"/>
          </a:p>
        </p:txBody>
      </p:sp>
    </p:spTree>
    <p:extLst>
      <p:ext uri="{BB962C8B-B14F-4D97-AF65-F5344CB8AC3E}">
        <p14:creationId xmlns:p14="http://schemas.microsoft.com/office/powerpoint/2010/main" val="107830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C150429-90A9-49F1-9D5B-F246C620A5D5}" type="slidenum">
              <a:rPr lang="en-US" altLang="zh-TW" sz="1200"/>
              <a:pPr/>
              <a:t>12</a:t>
            </a:fld>
            <a:endParaRPr lang="en-US" altLang="zh-TW"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84666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8361F7A-A6B1-46D6-B734-72130985236B}" type="slidenum">
              <a:rPr lang="en-US" altLang="zh-TW" sz="1200"/>
              <a:pPr/>
              <a:t>13</a:t>
            </a:fld>
            <a:endParaRPr lang="en-US" altLang="zh-TW"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72155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997E54C-1C03-41A8-BEBD-5D91B50AB36C}" type="slidenum">
              <a:rPr lang="en-US" altLang="zh-TW" sz="1200"/>
              <a:pPr/>
              <a:t>14</a:t>
            </a:fld>
            <a:endParaRPr lang="en-US" altLang="zh-TW"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158234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DB03247-86F4-47BA-B7D7-A410E617F40E}" type="slidenum">
              <a:rPr lang="en-US" altLang="zh-TW" sz="1200"/>
              <a:pPr/>
              <a:t>15</a:t>
            </a:fld>
            <a:endParaRPr lang="en-US" altLang="zh-TW"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378621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92FDCB7-204B-494B-8386-6EAC1492F467}" type="slidenum">
              <a:rPr lang="en-US" altLang="zh-TW" sz="1200"/>
              <a:pPr/>
              <a:t>16</a:t>
            </a:fld>
            <a:endParaRPr lang="en-US" altLang="zh-TW"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184483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ln/>
        </p:spPr>
      </p:sp>
      <p:sp>
        <p:nvSpPr>
          <p:cNvPr id="37891" name="備忘稿版面配置區 2"/>
          <p:cNvSpPr>
            <a:spLocks noGrp="1"/>
          </p:cNvSpPr>
          <p:nvPr>
            <p:ph type="body" idx="1"/>
          </p:nvPr>
        </p:nvSpPr>
        <p:spPr>
          <a:noFill/>
        </p:spPr>
        <p:txBody>
          <a:bodyPr/>
          <a:lstStyle/>
          <a:p>
            <a:endParaRPr lang="zh-TW" altLang="en-US" smtClean="0"/>
          </a:p>
        </p:txBody>
      </p:sp>
      <p:sp>
        <p:nvSpPr>
          <p:cNvPr id="37892" name="投影片編號版面配置區 3"/>
          <p:cNvSpPr>
            <a:spLocks noGrp="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A9A69B6-9E5F-4535-B856-139DE2BC6753}" type="slidenum">
              <a:rPr lang="en-US" altLang="zh-TW" sz="1200" smtClean="0">
                <a:solidFill>
                  <a:srgbClr val="000000"/>
                </a:solidFill>
              </a:rPr>
              <a:pPr/>
              <a:t>24</a:t>
            </a:fld>
            <a:endParaRPr lang="en-US" altLang="zh-TW" sz="1200" smtClean="0">
              <a:solidFill>
                <a:srgbClr val="000000"/>
              </a:solidFill>
            </a:endParaRPr>
          </a:p>
        </p:txBody>
      </p:sp>
    </p:spTree>
    <p:extLst>
      <p:ext uri="{BB962C8B-B14F-4D97-AF65-F5344CB8AC3E}">
        <p14:creationId xmlns:p14="http://schemas.microsoft.com/office/powerpoint/2010/main" val="299953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42F83AD-0C3C-4C70-9190-CE0F46E84AC6}" type="slidenum">
              <a:rPr lang="en-US" altLang="zh-TW" sz="1200"/>
              <a:pPr/>
              <a:t>2</a:t>
            </a:fld>
            <a:endParaRPr lang="en-US" altLang="zh-TW"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127353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B9D0D25-C0F8-4A93-BC0E-E73EEB55BB88}" type="slidenum">
              <a:rPr lang="en-US" altLang="zh-TW" sz="1200"/>
              <a:pPr/>
              <a:t>3</a:t>
            </a:fld>
            <a:endParaRPr lang="en-US" altLang="zh-TW"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77177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6368090-81D8-486C-BC9D-2385C95E1AFE}" type="slidenum">
              <a:rPr lang="en-US" altLang="zh-TW" sz="1200"/>
              <a:pPr/>
              <a:t>4</a:t>
            </a:fld>
            <a:endParaRPr lang="en-US" altLang="zh-TW"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382170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F9B9BBF-AC99-42D2-AAD6-80B80D2FF036}" type="slidenum">
              <a:rPr lang="en-US" altLang="zh-TW" sz="1200"/>
              <a:pPr/>
              <a:t>5</a:t>
            </a:fld>
            <a:endParaRPr lang="en-US" altLang="zh-TW" sz="1200"/>
          </a:p>
        </p:txBody>
      </p:sp>
    </p:spTree>
    <p:extLst>
      <p:ext uri="{BB962C8B-B14F-4D97-AF65-F5344CB8AC3E}">
        <p14:creationId xmlns:p14="http://schemas.microsoft.com/office/powerpoint/2010/main" val="88266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526E92F-2656-4CD9-B692-01C3DF26186F}" type="slidenum">
              <a:rPr lang="en-US" altLang="zh-TW" sz="1200"/>
              <a:pPr/>
              <a:t>6</a:t>
            </a:fld>
            <a:endParaRPr lang="en-US" altLang="zh-TW"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79687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2CA727C-A33E-4E68-94BD-F3BEB5427B19}" type="slidenum">
              <a:rPr lang="en-US" altLang="zh-TW" sz="1200"/>
              <a:pPr/>
              <a:t>7</a:t>
            </a:fld>
            <a:endParaRPr lang="en-US" altLang="zh-TW"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268461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A9C8148-2554-46D5-B40B-6B95F5BF6AFD}" type="slidenum">
              <a:rPr lang="en-US" altLang="zh-TW" sz="1200"/>
              <a:pPr/>
              <a:t>8</a:t>
            </a:fld>
            <a:endParaRPr lang="en-US" altLang="zh-TW"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150302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519CB23-2785-4544-96A9-CB073E653527}" type="slidenum">
              <a:rPr lang="en-US" altLang="zh-TW" sz="1200"/>
              <a:pPr/>
              <a:t>10</a:t>
            </a:fld>
            <a:endParaRPr lang="en-US" altLang="zh-TW"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75575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55ED7BB6-D8C8-4EA6-8626-A2F18302ED64}" type="slidenum">
              <a:rPr lang="en-US" altLang="zh-TW"/>
              <a:pPr>
                <a:defRPr/>
              </a:pPr>
              <a:t>‹#›</a:t>
            </a:fld>
            <a:endParaRPr lang="en-US" altLang="zh-TW"/>
          </a:p>
        </p:txBody>
      </p:sp>
    </p:spTree>
    <p:extLst>
      <p:ext uri="{BB962C8B-B14F-4D97-AF65-F5344CB8AC3E}">
        <p14:creationId xmlns:p14="http://schemas.microsoft.com/office/powerpoint/2010/main" val="19542196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FBD7B2BE-C502-4DDF-8A37-AD37F51C0200}" type="slidenum">
              <a:rPr lang="en-US" altLang="zh-TW"/>
              <a:pPr>
                <a:defRPr/>
              </a:pPr>
              <a:t>‹#›</a:t>
            </a:fld>
            <a:endParaRPr lang="en-US" altLang="zh-TW"/>
          </a:p>
        </p:txBody>
      </p:sp>
    </p:spTree>
    <p:extLst>
      <p:ext uri="{BB962C8B-B14F-4D97-AF65-F5344CB8AC3E}">
        <p14:creationId xmlns:p14="http://schemas.microsoft.com/office/powerpoint/2010/main" val="14423165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FA7F92B4-75A2-4569-B737-0CFD8A03C515}" type="slidenum">
              <a:rPr lang="en-US" altLang="zh-TW"/>
              <a:pPr>
                <a:defRPr/>
              </a:pPr>
              <a:t>‹#›</a:t>
            </a:fld>
            <a:endParaRPr lang="en-US" altLang="zh-TW"/>
          </a:p>
        </p:txBody>
      </p:sp>
    </p:spTree>
    <p:extLst>
      <p:ext uri="{BB962C8B-B14F-4D97-AF65-F5344CB8AC3E}">
        <p14:creationId xmlns:p14="http://schemas.microsoft.com/office/powerpoint/2010/main" val="240255567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CF45E2F7-88D6-43E1-9BE1-4615656DA774}" type="slidenum">
              <a:rPr lang="en-US" altLang="zh-TW"/>
              <a:pPr>
                <a:defRPr/>
              </a:pPr>
              <a:t>‹#›</a:t>
            </a:fld>
            <a:endParaRPr lang="en-US" altLang="zh-TW"/>
          </a:p>
        </p:txBody>
      </p:sp>
    </p:spTree>
    <p:extLst>
      <p:ext uri="{BB962C8B-B14F-4D97-AF65-F5344CB8AC3E}">
        <p14:creationId xmlns:p14="http://schemas.microsoft.com/office/powerpoint/2010/main" val="5855264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5F9154E4-E0E7-4462-9C6D-377FB1C22BD5}" type="slidenum">
              <a:rPr lang="en-US" altLang="zh-TW"/>
              <a:pPr>
                <a:defRPr/>
              </a:pPr>
              <a:t>‹#›</a:t>
            </a:fld>
            <a:endParaRPr lang="en-US" altLang="zh-TW"/>
          </a:p>
        </p:txBody>
      </p:sp>
    </p:spTree>
    <p:extLst>
      <p:ext uri="{BB962C8B-B14F-4D97-AF65-F5344CB8AC3E}">
        <p14:creationId xmlns:p14="http://schemas.microsoft.com/office/powerpoint/2010/main" val="32689836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FD1CEFD0-61AB-415B-9CEE-4FDD10A3FAF4}" type="slidenum">
              <a:rPr lang="en-US" altLang="zh-TW"/>
              <a:pPr>
                <a:defRPr/>
              </a:pPr>
              <a:t>‹#›</a:t>
            </a:fld>
            <a:endParaRPr lang="en-US" altLang="zh-TW"/>
          </a:p>
        </p:txBody>
      </p:sp>
    </p:spTree>
    <p:extLst>
      <p:ext uri="{BB962C8B-B14F-4D97-AF65-F5344CB8AC3E}">
        <p14:creationId xmlns:p14="http://schemas.microsoft.com/office/powerpoint/2010/main" val="332285240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9DA326C9-69C0-4C67-9276-310F7A084F80}" type="slidenum">
              <a:rPr lang="en-US" altLang="zh-TW"/>
              <a:pPr>
                <a:defRPr/>
              </a:pPr>
              <a:t>‹#›</a:t>
            </a:fld>
            <a:endParaRPr lang="en-US" altLang="zh-TW"/>
          </a:p>
        </p:txBody>
      </p:sp>
    </p:spTree>
    <p:extLst>
      <p:ext uri="{BB962C8B-B14F-4D97-AF65-F5344CB8AC3E}">
        <p14:creationId xmlns:p14="http://schemas.microsoft.com/office/powerpoint/2010/main" val="77354540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3B397450-1D81-44C8-B08D-D4EB2ED6528C}" type="slidenum">
              <a:rPr lang="en-US" altLang="zh-TW"/>
              <a:pPr>
                <a:defRPr/>
              </a:pPr>
              <a:t>‹#›</a:t>
            </a:fld>
            <a:endParaRPr lang="en-US" altLang="zh-TW"/>
          </a:p>
        </p:txBody>
      </p:sp>
    </p:spTree>
    <p:extLst>
      <p:ext uri="{BB962C8B-B14F-4D97-AF65-F5344CB8AC3E}">
        <p14:creationId xmlns:p14="http://schemas.microsoft.com/office/powerpoint/2010/main" val="91381050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7926C9CC-129E-4658-8E17-D51F0A299A1D}" type="slidenum">
              <a:rPr lang="en-US" altLang="zh-TW"/>
              <a:pPr>
                <a:defRPr/>
              </a:pPr>
              <a:t>‹#›</a:t>
            </a:fld>
            <a:endParaRPr lang="en-US" altLang="zh-TW"/>
          </a:p>
        </p:txBody>
      </p:sp>
    </p:spTree>
    <p:extLst>
      <p:ext uri="{BB962C8B-B14F-4D97-AF65-F5344CB8AC3E}">
        <p14:creationId xmlns:p14="http://schemas.microsoft.com/office/powerpoint/2010/main" val="35545522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A9338E62-BCB7-4AF9-8245-6B151F931648}" type="slidenum">
              <a:rPr lang="en-US" altLang="zh-TW"/>
              <a:pPr>
                <a:defRPr/>
              </a:pPr>
              <a:t>‹#›</a:t>
            </a:fld>
            <a:endParaRPr lang="en-US" altLang="zh-TW"/>
          </a:p>
        </p:txBody>
      </p:sp>
    </p:spTree>
    <p:extLst>
      <p:ext uri="{BB962C8B-B14F-4D97-AF65-F5344CB8AC3E}">
        <p14:creationId xmlns:p14="http://schemas.microsoft.com/office/powerpoint/2010/main" val="128415486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AA4D58B-383C-4B1E-B453-69D4CA870921}" type="slidenum">
              <a:rPr lang="en-US" altLang="zh-TW"/>
              <a:pPr>
                <a:defRPr/>
              </a:pPr>
              <a:t>‹#›</a:t>
            </a:fld>
            <a:endParaRPr lang="en-US" altLang="zh-TW"/>
          </a:p>
        </p:txBody>
      </p:sp>
    </p:spTree>
    <p:extLst>
      <p:ext uri="{BB962C8B-B14F-4D97-AF65-F5344CB8AC3E}">
        <p14:creationId xmlns:p14="http://schemas.microsoft.com/office/powerpoint/2010/main" val="8567211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119B213E-4ED5-4C1E-A223-BB5F78873E74}" type="slidenum">
              <a:rPr lang="en-US" altLang="zh-TW"/>
              <a:pPr>
                <a:defRPr/>
              </a:pPr>
              <a:t>‹#›</a:t>
            </a:fld>
            <a:endParaRPr lang="en-US" altLang="zh-TW"/>
          </a:p>
        </p:txBody>
      </p:sp>
    </p:spTree>
    <p:extLst>
      <p:ext uri="{BB962C8B-B14F-4D97-AF65-F5344CB8AC3E}">
        <p14:creationId xmlns:p14="http://schemas.microsoft.com/office/powerpoint/2010/main" val="90828259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629437FD-E2EC-4957-A4D4-7FA50437FAB3}" type="slidenum">
              <a:rPr lang="en-US" altLang="zh-TW"/>
              <a:pPr>
                <a:defRPr/>
              </a:pPr>
              <a:t>‹#›</a:t>
            </a:fld>
            <a:endParaRPr lang="en-US" altLang="zh-TW"/>
          </a:p>
        </p:txBody>
      </p:sp>
    </p:spTree>
    <p:extLst>
      <p:ext uri="{BB962C8B-B14F-4D97-AF65-F5344CB8AC3E}">
        <p14:creationId xmlns:p14="http://schemas.microsoft.com/office/powerpoint/2010/main" val="23940049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EBC97DC3-4F01-4BD5-A2EE-B3B70F9F3F0A}" type="slidenum">
              <a:rPr lang="en-US" altLang="zh-TW"/>
              <a:pPr>
                <a:defRPr/>
              </a:pPr>
              <a:t>‹#›</a:t>
            </a:fld>
            <a:endParaRPr lang="en-US" altLang="zh-TW"/>
          </a:p>
        </p:txBody>
      </p:sp>
    </p:spTree>
    <p:extLst>
      <p:ext uri="{BB962C8B-B14F-4D97-AF65-F5344CB8AC3E}">
        <p14:creationId xmlns:p14="http://schemas.microsoft.com/office/powerpoint/2010/main" val="26458145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C3B1AA43-8513-4A58-A8C1-85B8E1837BB6}" type="slidenum">
              <a:rPr lang="en-US" altLang="zh-TW"/>
              <a:pPr>
                <a:defRPr/>
              </a:pPr>
              <a:t>‹#›</a:t>
            </a:fld>
            <a:endParaRPr lang="en-US" altLang="zh-TW"/>
          </a:p>
        </p:txBody>
      </p:sp>
    </p:spTree>
    <p:extLst>
      <p:ext uri="{BB962C8B-B14F-4D97-AF65-F5344CB8AC3E}">
        <p14:creationId xmlns:p14="http://schemas.microsoft.com/office/powerpoint/2010/main" val="36751851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EA5EAE28-3F94-463C-B92E-21A07FEB8BDA}" type="slidenum">
              <a:rPr lang="en-US" altLang="zh-TW"/>
              <a:pPr>
                <a:defRPr/>
              </a:pPr>
              <a:t>‹#›</a:t>
            </a:fld>
            <a:endParaRPr lang="en-US" altLang="zh-TW"/>
          </a:p>
        </p:txBody>
      </p:sp>
    </p:spTree>
    <p:extLst>
      <p:ext uri="{BB962C8B-B14F-4D97-AF65-F5344CB8AC3E}">
        <p14:creationId xmlns:p14="http://schemas.microsoft.com/office/powerpoint/2010/main" val="30012176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0B095CAE-0023-44E5-8EEB-74F71CCB9BA5}" type="slidenum">
              <a:rPr lang="en-US" altLang="zh-TW"/>
              <a:pPr>
                <a:defRPr/>
              </a:pPr>
              <a:t>‹#›</a:t>
            </a:fld>
            <a:endParaRPr lang="en-US" altLang="zh-TW"/>
          </a:p>
        </p:txBody>
      </p:sp>
    </p:spTree>
    <p:extLst>
      <p:ext uri="{BB962C8B-B14F-4D97-AF65-F5344CB8AC3E}">
        <p14:creationId xmlns:p14="http://schemas.microsoft.com/office/powerpoint/2010/main" val="24475535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0CB6C383-873F-4341-9EB3-379F0DA7A0F0}" type="slidenum">
              <a:rPr lang="en-US" altLang="zh-TW"/>
              <a:pPr>
                <a:defRPr/>
              </a:pPr>
              <a:t>‹#›</a:t>
            </a:fld>
            <a:endParaRPr lang="en-US" altLang="zh-TW"/>
          </a:p>
        </p:txBody>
      </p:sp>
    </p:spTree>
    <p:extLst>
      <p:ext uri="{BB962C8B-B14F-4D97-AF65-F5344CB8AC3E}">
        <p14:creationId xmlns:p14="http://schemas.microsoft.com/office/powerpoint/2010/main" val="19706911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E1DBB991-7218-4D80-B225-95149FDD1E3A}" type="slidenum">
              <a:rPr lang="en-US" altLang="zh-TW"/>
              <a:pPr>
                <a:defRPr/>
              </a:pPr>
              <a:t>‹#›</a:t>
            </a:fld>
            <a:endParaRPr lang="en-US" altLang="zh-TW"/>
          </a:p>
        </p:txBody>
      </p:sp>
    </p:spTree>
    <p:extLst>
      <p:ext uri="{BB962C8B-B14F-4D97-AF65-F5344CB8AC3E}">
        <p14:creationId xmlns:p14="http://schemas.microsoft.com/office/powerpoint/2010/main" val="24622224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F6D43E2B-624F-4C0D-84F5-3213F5434CF0}" type="slidenum">
              <a:rPr lang="en-US" altLang="zh-TW"/>
              <a:pPr>
                <a:defRPr/>
              </a:pPr>
              <a:t>‹#›</a:t>
            </a:fld>
            <a:endParaRPr lang="en-US" altLang="zh-TW"/>
          </a:p>
        </p:txBody>
      </p:sp>
    </p:spTree>
    <p:extLst>
      <p:ext uri="{BB962C8B-B14F-4D97-AF65-F5344CB8AC3E}">
        <p14:creationId xmlns:p14="http://schemas.microsoft.com/office/powerpoint/2010/main" val="17553176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AD5C1EC-8722-4A8E-9254-17FB59CD3BCA}" type="slidenum">
              <a:rPr lang="en-US" altLang="zh-TW"/>
              <a:pPr>
                <a:defRPr/>
              </a:pPr>
              <a:t>‹#›</a:t>
            </a:fld>
            <a:endParaRPr lang="en-US" altLang="zh-TW"/>
          </a:p>
        </p:txBody>
      </p:sp>
    </p:spTree>
    <p:extLst>
      <p:ext uri="{BB962C8B-B14F-4D97-AF65-F5344CB8AC3E}">
        <p14:creationId xmlns:p14="http://schemas.microsoft.com/office/powerpoint/2010/main" val="264052092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zh-TW" altLang="en-US" smtClean="0"/>
              <a:t>中原大學。范錚強</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B140180D-9E5C-41D0-B9E4-ADFC4F48B357}" type="slidenum">
              <a:rPr lang="en-US" altLang="zh-TW"/>
              <a:pPr>
                <a:defRPr/>
              </a:pPr>
              <a:t>‹#›</a:t>
            </a:fld>
            <a:endParaRPr lang="en-US" altLang="zh-TW"/>
          </a:p>
        </p:txBody>
      </p:sp>
    </p:spTree>
    <p:extLst>
      <p:ext uri="{BB962C8B-B14F-4D97-AF65-F5344CB8AC3E}">
        <p14:creationId xmlns:p14="http://schemas.microsoft.com/office/powerpoint/2010/main" val="27805868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600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27" name="Rectangle 3"/>
          <p:cNvSpPr>
            <a:spLocks noGrp="1" noChangeArrowheads="1"/>
          </p:cNvSpPr>
          <p:nvPr>
            <p:ph type="title"/>
          </p:nvPr>
        </p:nvSpPr>
        <p:spPr bwMode="auto">
          <a:xfrm>
            <a:off x="1524000" y="3810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64901" name="Rectangle 5"/>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zh-TW" altLang="en-US" smtClean="0"/>
              <a:t>中原大學。范錚強</a:t>
            </a:r>
            <a:endParaRPr lang="en-US" altLang="zh-TW"/>
          </a:p>
        </p:txBody>
      </p:sp>
      <p:sp>
        <p:nvSpPr>
          <p:cNvPr id="464902"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1FFD09B0-B3FF-45C3-B00C-731BEBB8C32E}" type="slidenum">
              <a:rPr lang="en-US" altLang="zh-TW"/>
              <a:pPr>
                <a:defRPr/>
              </a:pPr>
              <a:t>‹#›</a:t>
            </a:fld>
            <a:endParaRPr lang="en-US" altLang="zh-TW"/>
          </a:p>
        </p:txBody>
      </p:sp>
      <p:sp>
        <p:nvSpPr>
          <p:cNvPr id="1031" name="AutoShape 7"/>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32" name="Line 8"/>
          <p:cNvSpPr>
            <a:spLocks noChangeShapeType="1"/>
          </p:cNvSpPr>
          <p:nvPr/>
        </p:nvSpPr>
        <p:spPr bwMode="auto">
          <a:xfrm>
            <a:off x="533400" y="6400800"/>
            <a:ext cx="83058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3"/>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4"/>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5"/>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5"/>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600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solidFill>
                <a:srgbClr val="000000"/>
              </a:solidFill>
            </a:endParaRPr>
          </a:p>
        </p:txBody>
      </p:sp>
      <p:sp>
        <p:nvSpPr>
          <p:cNvPr id="1027" name="Rectangle 3"/>
          <p:cNvSpPr>
            <a:spLocks noGrp="1" noChangeArrowheads="1"/>
          </p:cNvSpPr>
          <p:nvPr>
            <p:ph type="title"/>
          </p:nvPr>
        </p:nvSpPr>
        <p:spPr bwMode="auto">
          <a:xfrm>
            <a:off x="1524000" y="3810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64901" name="Rectangle 5"/>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defRPr>
            </a:lvl1pPr>
          </a:lstStyle>
          <a:p>
            <a:pPr>
              <a:defRPr/>
            </a:pPr>
            <a:r>
              <a:rPr lang="zh-TW" altLang="en-US" smtClean="0"/>
              <a:t>中原大學。范錚強</a:t>
            </a:r>
            <a:endParaRPr lang="en-US" altLang="zh-TW"/>
          </a:p>
        </p:txBody>
      </p:sp>
      <p:sp>
        <p:nvSpPr>
          <p:cNvPr id="464902"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06237512-F5DA-43EE-A0DB-12DE0590F429}" type="slidenum">
              <a:rPr lang="en-US" altLang="zh-TW"/>
              <a:pPr>
                <a:defRPr/>
              </a:pPr>
              <a:t>‹#›</a:t>
            </a:fld>
            <a:endParaRPr lang="en-US" altLang="zh-TW"/>
          </a:p>
        </p:txBody>
      </p:sp>
      <p:sp>
        <p:nvSpPr>
          <p:cNvPr id="1031" name="AutoShape 7"/>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solidFill>
                <a:srgbClr val="000000"/>
              </a:solidFill>
            </a:endParaRPr>
          </a:p>
        </p:txBody>
      </p:sp>
      <p:sp>
        <p:nvSpPr>
          <p:cNvPr id="1032" name="Line 8"/>
          <p:cNvSpPr>
            <a:spLocks noChangeShapeType="1"/>
          </p:cNvSpPr>
          <p:nvPr/>
        </p:nvSpPr>
        <p:spPr bwMode="auto">
          <a:xfrm>
            <a:off x="533400" y="6400800"/>
            <a:ext cx="83058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mtClean="0">
              <a:solidFill>
                <a:srgbClr val="000000"/>
              </a:solidFill>
            </a:endParaRPr>
          </a:p>
        </p:txBody>
      </p:sp>
    </p:spTree>
    <p:extLst>
      <p:ext uri="{BB962C8B-B14F-4D97-AF65-F5344CB8AC3E}">
        <p14:creationId xmlns:p14="http://schemas.microsoft.com/office/powerpoint/2010/main" val="3123802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3"/>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4"/>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5"/>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5"/>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sharer/sharer.php?u=https://www.brainshark.com/ideas-blog/how-calculate-stage-conversion-rate/" TargetMode="External"/><Relationship Id="rId2" Type="http://schemas.openxmlformats.org/officeDocument/2006/relationships/hyperlink" Target="https://www.linkedin.com/shareArticle?mini=true&amp;url=https://www.brainshark.com/ideas-blog/how-calculate-stage-conversion-rate/&amp;title=How%20to%20Calculate%20Stage%20Conversion%20Rate&amp;summary=Stage%20conversion%20rate%20measures%20the%20percentage%20of%20opportunities%20or%20deals%20that%20move%20from%20one%20stage%20to%20the%20next.&amp;source=" TargetMode="External"/><Relationship Id="rId1" Type="http://schemas.openxmlformats.org/officeDocument/2006/relationships/slideLayout" Target="../slideLayouts/slideLayout13.xml"/><Relationship Id="rId5" Type="http://schemas.openxmlformats.org/officeDocument/2006/relationships/hyperlink" Target="https://twitter.com/intent/tweet?text=https://www.brainshark.com/ideas-blog/how-calculate-stage-conversion-rate/%20%E2%80%94%20Stage%20conversion%20rate%20measures%20the%20percentage%20of%20opportunities%20or%20deals%20that%20move%20from%20one%20stage%20to%20the%20next."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6387" name="Rectangle 2"/>
          <p:cNvSpPr>
            <a:spLocks noGrp="1" noChangeArrowheads="1"/>
          </p:cNvSpPr>
          <p:nvPr>
            <p:ph type="ctrTitle"/>
          </p:nvPr>
        </p:nvSpPr>
        <p:spPr>
          <a:xfrm>
            <a:off x="685800" y="1447800"/>
            <a:ext cx="7772400" cy="1143000"/>
          </a:xfrm>
        </p:spPr>
        <p:txBody>
          <a:bodyPr anchor="ctr"/>
          <a:lstStyle/>
          <a:p>
            <a:pPr eaLnBrk="1" hangingPunct="1"/>
            <a:r>
              <a:rPr lang="zh-TW" altLang="en-US" sz="4800" dirty="0">
                <a:latin typeface="微軟正黑體" panose="020B0604030504040204" pitchFamily="34" charset="-120"/>
                <a:ea typeface="微軟正黑體" panose="020B0604030504040204" pitchFamily="34" charset="-120"/>
              </a:rPr>
              <a:t>顧客關係管理</a:t>
            </a:r>
            <a:r>
              <a:rPr lang="en-US" altLang="zh-TW" sz="4000" dirty="0">
                <a:latin typeface="微軟正黑體" panose="020B0604030504040204" pitchFamily="34" charset="-120"/>
                <a:ea typeface="微軟正黑體" panose="020B0604030504040204" pitchFamily="34" charset="-120"/>
              </a:rPr>
              <a:t>: </a:t>
            </a:r>
            <a:r>
              <a:rPr lang="en-US" altLang="zh-TW" sz="4000" dirty="0"/>
              <a:t/>
            </a:r>
            <a:br>
              <a:rPr lang="en-US" altLang="zh-TW" sz="4000" dirty="0"/>
            </a:br>
            <a:r>
              <a:rPr lang="en-US" altLang="zh-TW" sz="3600" dirty="0">
                <a:ea typeface="華康儷粗黑" pitchFamily="49" charset="-120"/>
              </a:rPr>
              <a:t>CRM:</a:t>
            </a:r>
            <a:r>
              <a:rPr lang="en-US" altLang="zh-TW" sz="2800" dirty="0">
                <a:ea typeface="華康儷粗黑" pitchFamily="49" charset="-120"/>
              </a:rPr>
              <a:t> Customer Relationship Management</a:t>
            </a:r>
            <a:endParaRPr lang="zh-TW" altLang="en-US" sz="2800" dirty="0" smtClean="0"/>
          </a:p>
        </p:txBody>
      </p:sp>
      <p:sp>
        <p:nvSpPr>
          <p:cNvPr id="16388" name="Rectangle 3"/>
          <p:cNvSpPr>
            <a:spLocks noGrp="1" noChangeArrowheads="1"/>
          </p:cNvSpPr>
          <p:nvPr>
            <p:ph type="subTitle" idx="1"/>
          </p:nvPr>
        </p:nvSpPr>
        <p:spPr>
          <a:xfrm>
            <a:off x="1116013" y="4076700"/>
            <a:ext cx="6656387" cy="2054225"/>
          </a:xfrm>
        </p:spPr>
        <p:txBody>
          <a:bodyPr/>
          <a:lstStyle/>
          <a:p>
            <a:pPr eaLnBrk="1" hangingPunct="1">
              <a:lnSpc>
                <a:spcPct val="80000"/>
              </a:lnSpc>
            </a:pPr>
            <a:r>
              <a:rPr lang="zh-TW" altLang="en-US" dirty="0" smtClean="0"/>
              <a:t>中原大學、資訊管理系</a:t>
            </a:r>
          </a:p>
          <a:p>
            <a:pPr eaLnBrk="1" hangingPunct="1">
              <a:lnSpc>
                <a:spcPct val="80000"/>
              </a:lnSpc>
            </a:pPr>
            <a:r>
              <a:rPr lang="zh-TW" altLang="en-US" dirty="0" smtClean="0"/>
              <a:t>范錚強</a:t>
            </a:r>
            <a:endParaRPr lang="en-US" altLang="zh-TW" dirty="0" smtClean="0"/>
          </a:p>
          <a:p>
            <a:pPr eaLnBrk="1" hangingPunct="1">
              <a:lnSpc>
                <a:spcPct val="80000"/>
              </a:lnSpc>
            </a:pPr>
            <a:endParaRPr lang="zh-TW" altLang="en-US" sz="1800" dirty="0" smtClean="0"/>
          </a:p>
          <a:p>
            <a:pPr eaLnBrk="1" hangingPunct="1">
              <a:lnSpc>
                <a:spcPct val="80000"/>
              </a:lnSpc>
            </a:pPr>
            <a:r>
              <a:rPr lang="en-US" altLang="zh-TW" sz="1800" dirty="0" smtClean="0"/>
              <a:t>http://</a:t>
            </a:r>
            <a:r>
              <a:rPr lang="en-US" altLang="zh-TW" sz="1800" dirty="0" err="1" smtClean="0"/>
              <a:t>www.mgt.ncu.edu.tw</a:t>
            </a:r>
            <a:r>
              <a:rPr lang="en-US" altLang="zh-TW" sz="1800" dirty="0" smtClean="0"/>
              <a:t>/~</a:t>
            </a:r>
            <a:r>
              <a:rPr lang="en-US" altLang="zh-TW" sz="1800" dirty="0" err="1" smtClean="0"/>
              <a:t>ckfarn</a:t>
            </a:r>
            <a:r>
              <a:rPr lang="en-US" altLang="zh-TW" sz="1800" dirty="0" smtClean="0"/>
              <a:t>/</a:t>
            </a:r>
            <a:r>
              <a:rPr lang="en-US" altLang="zh-TW" sz="1800" dirty="0" err="1" smtClean="0"/>
              <a:t>cycu</a:t>
            </a:r>
            <a:endParaRPr lang="en-US" altLang="zh-TW" sz="1800" dirty="0" smtClean="0"/>
          </a:p>
          <a:p>
            <a:pPr lvl="1" indent="206375" eaLnBrk="1" hangingPunct="1">
              <a:lnSpc>
                <a:spcPct val="80000"/>
              </a:lnSpc>
            </a:pPr>
            <a:endParaRPr lang="en-US" altLang="zh-TW" sz="1800" dirty="0" smtClean="0"/>
          </a:p>
          <a:p>
            <a:pPr lvl="1" indent="206375" eaLnBrk="1" hangingPunct="1">
              <a:lnSpc>
                <a:spcPct val="80000"/>
              </a:lnSpc>
            </a:pPr>
            <a:r>
              <a:rPr lang="en-US" altLang="zh-TW" sz="1800" dirty="0" smtClean="0"/>
              <a:t>2023.06</a:t>
            </a:r>
          </a:p>
        </p:txBody>
      </p:sp>
      <p:sp>
        <p:nvSpPr>
          <p:cNvPr id="16389" name="Text Box 5"/>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smtClean="0">
                <a:solidFill>
                  <a:schemeClr val="bg1"/>
                </a:solidFill>
                <a:latin typeface="Arial" panose="020B0604020202020204" pitchFamily="34" charset="0"/>
              </a:rPr>
              <a:t>5</a:t>
            </a:r>
            <a:endParaRPr lang="en-US" altLang="zh-TW" sz="6600" dirty="0">
              <a:solidFill>
                <a:schemeClr val="bg1"/>
              </a:solidFill>
              <a:latin typeface="Arial" panose="020B0604020202020204" pitchFamily="34" charset="0"/>
            </a:endParaRPr>
          </a:p>
        </p:txBody>
      </p:sp>
      <p:sp>
        <p:nvSpPr>
          <p:cNvPr id="2" name="頁尾版面配置區 1"/>
          <p:cNvSpPr>
            <a:spLocks noGrp="1"/>
          </p:cNvSpPr>
          <p:nvPr>
            <p:ph type="ftr" sz="quarter" idx="10"/>
          </p:nvPr>
        </p:nvSpPr>
        <p:spPr/>
        <p:txBody>
          <a:bodyPr/>
          <a:lstStyle/>
          <a:p>
            <a:pPr>
              <a:defRPr/>
            </a:pPr>
            <a:r>
              <a:rPr lang="zh-TW" altLang="en-US" smtClean="0"/>
              <a:t>中原大學。范錚強</a:t>
            </a:r>
            <a:endParaRPr lang="en-US" altLang="zh-TW"/>
          </a:p>
        </p:txBody>
      </p:sp>
      <p:sp>
        <p:nvSpPr>
          <p:cNvPr id="3" name="投影片編號版面配置區 2"/>
          <p:cNvSpPr>
            <a:spLocks noGrp="1"/>
          </p:cNvSpPr>
          <p:nvPr>
            <p:ph type="sldNum" sz="quarter" idx="11"/>
          </p:nvPr>
        </p:nvSpPr>
        <p:spPr/>
        <p:txBody>
          <a:bodyPr/>
          <a:lstStyle/>
          <a:p>
            <a:pPr>
              <a:defRPr/>
            </a:pPr>
            <a:fld id="{55ED7BB6-D8C8-4EA6-8626-A2F18302ED64}" type="slidenum">
              <a:rPr lang="en-US" altLang="zh-TW" smtClean="0"/>
              <a:pPr>
                <a:defRPr/>
              </a:pPr>
              <a:t>1</a:t>
            </a:fld>
            <a:endParaRPr lang="en-US" altLang="zh-TW"/>
          </a:p>
        </p:txBody>
      </p:sp>
    </p:spTree>
    <p:extLst>
      <p:ext uri="{BB962C8B-B14F-4D97-AF65-F5344CB8AC3E}">
        <p14:creationId xmlns:p14="http://schemas.microsoft.com/office/powerpoint/2010/main" val="415067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3174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7AAEFDD-5265-4EDC-9C2F-56077284C661}" type="slidenum">
              <a:rPr lang="en-US" altLang="zh-TW" sz="1400">
                <a:solidFill>
                  <a:srgbClr val="333399"/>
                </a:solidFill>
              </a:rPr>
              <a:pPr/>
              <a:t>10</a:t>
            </a:fld>
            <a:endParaRPr lang="en-US" altLang="zh-TW" sz="1400">
              <a:solidFill>
                <a:srgbClr val="333399"/>
              </a:solidFill>
            </a:endParaRPr>
          </a:p>
        </p:txBody>
      </p:sp>
      <p:sp>
        <p:nvSpPr>
          <p:cNvPr id="31748" name="Rectangle 2"/>
          <p:cNvSpPr>
            <a:spLocks noGrp="1" noChangeArrowheads="1"/>
          </p:cNvSpPr>
          <p:nvPr>
            <p:ph type="title"/>
          </p:nvPr>
        </p:nvSpPr>
        <p:spPr/>
        <p:txBody>
          <a:bodyPr/>
          <a:lstStyle/>
          <a:p>
            <a:pPr eaLnBrk="1" hangingPunct="1"/>
            <a:r>
              <a:rPr lang="zh-TW" altLang="en-US" smtClean="0"/>
              <a:t>一些問題</a:t>
            </a:r>
          </a:p>
        </p:txBody>
      </p:sp>
      <p:sp>
        <p:nvSpPr>
          <p:cNvPr id="31749" name="Rectangle 3"/>
          <p:cNvSpPr>
            <a:spLocks noGrp="1" noChangeArrowheads="1"/>
          </p:cNvSpPr>
          <p:nvPr>
            <p:ph type="body" idx="1"/>
          </p:nvPr>
        </p:nvSpPr>
        <p:spPr/>
        <p:txBody>
          <a:bodyPr/>
          <a:lstStyle/>
          <a:p>
            <a:pPr eaLnBrk="1" hangingPunct="1">
              <a:lnSpc>
                <a:spcPct val="90000"/>
              </a:lnSpc>
            </a:pPr>
            <a:r>
              <a:rPr lang="zh-TW" altLang="en-US" sz="2800" smtClean="0"/>
              <a:t>你知道你的顧客是誰嗎？</a:t>
            </a:r>
          </a:p>
          <a:p>
            <a:pPr lvl="1" eaLnBrk="1" hangingPunct="1">
              <a:lnSpc>
                <a:spcPct val="90000"/>
              </a:lnSpc>
            </a:pPr>
            <a:r>
              <a:rPr lang="zh-TW" altLang="en-US" sz="2400" smtClean="0"/>
              <a:t>你在乎嗎？競爭對手呢？</a:t>
            </a:r>
          </a:p>
          <a:p>
            <a:pPr eaLnBrk="1" hangingPunct="1">
              <a:lnSpc>
                <a:spcPct val="90000"/>
              </a:lnSpc>
            </a:pPr>
            <a:r>
              <a:rPr lang="zh-TW" altLang="en-US" sz="2800" smtClean="0"/>
              <a:t>你知道你的通路表現嗎？</a:t>
            </a:r>
          </a:p>
          <a:p>
            <a:pPr lvl="1" eaLnBrk="1" hangingPunct="1">
              <a:lnSpc>
                <a:spcPct val="90000"/>
              </a:lnSpc>
            </a:pPr>
            <a:r>
              <a:rPr lang="zh-TW" altLang="en-US" sz="2400" smtClean="0"/>
              <a:t>銷售員？地區？通路夥伴？產品？顧客？</a:t>
            </a:r>
          </a:p>
          <a:p>
            <a:pPr eaLnBrk="1" hangingPunct="1">
              <a:lnSpc>
                <a:spcPct val="90000"/>
              </a:lnSpc>
            </a:pPr>
            <a:r>
              <a:rPr lang="zh-TW" altLang="en-US" sz="2800" smtClean="0"/>
              <a:t>你知道顧客的消費行為嗎？</a:t>
            </a:r>
          </a:p>
          <a:p>
            <a:pPr lvl="1" eaLnBrk="1" hangingPunct="1">
              <a:lnSpc>
                <a:spcPct val="90000"/>
              </a:lnSpc>
            </a:pPr>
            <a:r>
              <a:rPr lang="zh-TW" altLang="en-US" sz="2400" smtClean="0"/>
              <a:t>現有顧客？潛在顧客？是否改變？</a:t>
            </a:r>
          </a:p>
          <a:p>
            <a:pPr lvl="1" eaLnBrk="1" hangingPunct="1">
              <a:lnSpc>
                <a:spcPct val="90000"/>
              </a:lnSpc>
            </a:pPr>
            <a:r>
              <a:rPr lang="zh-TW" altLang="en-US" sz="2400" smtClean="0"/>
              <a:t>他們有困難、有意見你知道嗎？你在乎嗎？</a:t>
            </a:r>
          </a:p>
          <a:p>
            <a:pPr eaLnBrk="1" hangingPunct="1">
              <a:lnSpc>
                <a:spcPct val="90000"/>
              </a:lnSpc>
            </a:pPr>
            <a:r>
              <a:rPr lang="zh-TW" altLang="en-US" sz="2800" smtClean="0"/>
              <a:t>你從何得知消費者的需求？</a:t>
            </a:r>
          </a:p>
          <a:p>
            <a:pPr lvl="1" eaLnBrk="1" hangingPunct="1">
              <a:lnSpc>
                <a:spcPct val="90000"/>
              </a:lnSpc>
            </a:pPr>
            <a:r>
              <a:rPr lang="zh-TW" altLang="en-US" sz="2400" smtClean="0"/>
              <a:t>通路商？消費者？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2765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40C205A-B053-4528-A159-7EF1DA9262D2}" type="slidenum">
              <a:rPr lang="en-US" altLang="zh-TW" sz="1400">
                <a:solidFill>
                  <a:srgbClr val="333399"/>
                </a:solidFill>
              </a:rPr>
              <a:pPr/>
              <a:t>11</a:t>
            </a:fld>
            <a:endParaRPr lang="en-US" altLang="zh-TW" sz="1400">
              <a:solidFill>
                <a:srgbClr val="333399"/>
              </a:solidFill>
            </a:endParaRPr>
          </a:p>
        </p:txBody>
      </p:sp>
      <p:sp>
        <p:nvSpPr>
          <p:cNvPr id="27652" name="Rectangle 2"/>
          <p:cNvSpPr>
            <a:spLocks noGrp="1" noChangeArrowheads="1"/>
          </p:cNvSpPr>
          <p:nvPr>
            <p:ph type="title"/>
          </p:nvPr>
        </p:nvSpPr>
        <p:spPr>
          <a:xfrm>
            <a:off x="1600200" y="228600"/>
            <a:ext cx="6934200" cy="914400"/>
          </a:xfrm>
        </p:spPr>
        <p:txBody>
          <a:bodyPr/>
          <a:lstStyle/>
          <a:p>
            <a:pPr eaLnBrk="1" hangingPunct="1"/>
            <a:r>
              <a:rPr lang="en-US" altLang="zh-TW" smtClean="0">
                <a:latin typeface="Times New Roman" panose="02020603050405020304" pitchFamily="18" charset="0"/>
              </a:rPr>
              <a:t>CRM </a:t>
            </a:r>
            <a:r>
              <a:rPr lang="zh-TW" altLang="en-US" sz="4400" smtClean="0">
                <a:latin typeface="Times New Roman" panose="02020603050405020304" pitchFamily="18" charset="0"/>
              </a:rPr>
              <a:t>的三個基本構面</a:t>
            </a:r>
          </a:p>
        </p:txBody>
      </p:sp>
      <p:grpSp>
        <p:nvGrpSpPr>
          <p:cNvPr id="27653" name="Group 3"/>
          <p:cNvGrpSpPr>
            <a:grpSpLocks/>
          </p:cNvGrpSpPr>
          <p:nvPr/>
        </p:nvGrpSpPr>
        <p:grpSpPr bwMode="auto">
          <a:xfrm>
            <a:off x="1187450" y="1557338"/>
            <a:ext cx="6877050" cy="2281237"/>
            <a:chOff x="768" y="963"/>
            <a:chExt cx="4332" cy="1437"/>
          </a:xfrm>
        </p:grpSpPr>
        <p:sp>
          <p:nvSpPr>
            <p:cNvPr id="27664" name="Rectangle 4"/>
            <p:cNvSpPr>
              <a:spLocks noChangeArrowheads="1"/>
            </p:cNvSpPr>
            <p:nvPr/>
          </p:nvSpPr>
          <p:spPr bwMode="auto">
            <a:xfrm>
              <a:off x="768" y="963"/>
              <a:ext cx="1344" cy="717"/>
            </a:xfrm>
            <a:prstGeom prst="rect">
              <a:avLst/>
            </a:prstGeom>
            <a:gradFill rotWithShape="0">
              <a:gsLst>
                <a:gs pos="0">
                  <a:srgbClr val="CCCCFF"/>
                </a:gs>
                <a:gs pos="50000">
                  <a:srgbClr val="FFFF66"/>
                </a:gs>
                <a:gs pos="100000">
                  <a:srgbClr val="CCCCFF"/>
                </a:gs>
              </a:gsLst>
              <a:lin ang="5400000" scaled="1"/>
            </a:gradFill>
            <a:ln w="9525">
              <a:miter lim="800000"/>
              <a:headEnd/>
              <a:tailEnd/>
            </a:ln>
            <a:effectLst/>
            <a:scene3d>
              <a:camera prst="legacyPerspectiveTopRight">
                <a:rot lat="21299997" lon="0" rev="0"/>
              </a:camera>
              <a:lightRig rig="legacyFlat3" dir="b"/>
            </a:scene3d>
            <a:sp3d extrusionH="121893000" prstMaterial="legacyMatte">
              <a:bevelT w="13500" h="13500" prst="angle"/>
              <a:bevelB w="13500" h="13500" prst="angle"/>
              <a:extrusionClr>
                <a:srgbClr val="FFFF66"/>
              </a:extrusionClr>
              <a:contourClr>
                <a:srgbClr val="CC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050000"/>
                  </a:solidFill>
                </a:rPr>
                <a:t>前端接觸</a:t>
              </a:r>
            </a:p>
            <a:p>
              <a:pPr algn="ctr" eaLnBrk="1" hangingPunct="1"/>
              <a:r>
                <a:rPr lang="en-US" altLang="zh-TW" b="1">
                  <a:solidFill>
                    <a:srgbClr val="050000"/>
                  </a:solidFill>
                </a:rPr>
                <a:t>Communication</a:t>
              </a:r>
            </a:p>
            <a:p>
              <a:pPr algn="ctr" eaLnBrk="1" hangingPunct="1"/>
              <a:r>
                <a:rPr lang="en-US" altLang="zh-TW" b="1">
                  <a:solidFill>
                    <a:srgbClr val="050000"/>
                  </a:solidFill>
                </a:rPr>
                <a:t>CRM</a:t>
              </a:r>
            </a:p>
          </p:txBody>
        </p:sp>
        <p:sp>
          <p:nvSpPr>
            <p:cNvPr id="27665" name="Rectangle 5"/>
            <p:cNvSpPr>
              <a:spLocks noChangeArrowheads="1"/>
            </p:cNvSpPr>
            <p:nvPr/>
          </p:nvSpPr>
          <p:spPr bwMode="auto">
            <a:xfrm>
              <a:off x="3744" y="963"/>
              <a:ext cx="1344" cy="717"/>
            </a:xfrm>
            <a:prstGeom prst="rect">
              <a:avLst/>
            </a:prstGeom>
            <a:gradFill rotWithShape="0">
              <a:gsLst>
                <a:gs pos="0">
                  <a:srgbClr val="CCCCFF"/>
                </a:gs>
                <a:gs pos="50000">
                  <a:srgbClr val="FFFF66"/>
                </a:gs>
                <a:gs pos="100000">
                  <a:srgbClr val="CCCCFF"/>
                </a:gs>
              </a:gsLst>
              <a:lin ang="5400000" scaled="1"/>
            </a:gradFill>
            <a:ln w="9525">
              <a:miter lim="800000"/>
              <a:headEnd/>
              <a:tailEnd/>
            </a:ln>
            <a:effectLst/>
            <a:scene3d>
              <a:camera prst="legacyPerspectiveTopLeft">
                <a:rot lat="21299997" lon="0" rev="0"/>
              </a:camera>
              <a:lightRig rig="legacyFlat3" dir="b"/>
            </a:scene3d>
            <a:sp3d extrusionH="121893000" prstMaterial="legacyMatte">
              <a:bevelT w="13500" h="13500" prst="angle"/>
              <a:bevelB w="13500" h="13500" prst="angle"/>
              <a:extrusionClr>
                <a:srgbClr val="FFFF66"/>
              </a:extrusionClr>
              <a:contourClr>
                <a:srgbClr val="CC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b="1">
                  <a:solidFill>
                    <a:srgbClr val="050000"/>
                  </a:solidFill>
                </a:rPr>
                <a:t>後端分析</a:t>
              </a:r>
            </a:p>
            <a:p>
              <a:pPr algn="ctr"/>
              <a:r>
                <a:rPr lang="en-US" altLang="zh-TW" b="1">
                  <a:solidFill>
                    <a:srgbClr val="050000"/>
                  </a:solidFill>
                </a:rPr>
                <a:t>Analytical</a:t>
              </a:r>
            </a:p>
            <a:p>
              <a:pPr algn="ctr"/>
              <a:r>
                <a:rPr lang="en-US" altLang="zh-TW" b="1">
                  <a:solidFill>
                    <a:srgbClr val="050000"/>
                  </a:solidFill>
                </a:rPr>
                <a:t>CRM</a:t>
              </a:r>
            </a:p>
          </p:txBody>
        </p:sp>
        <p:sp>
          <p:nvSpPr>
            <p:cNvPr id="27666" name="Rectangle 6"/>
            <p:cNvSpPr>
              <a:spLocks noChangeArrowheads="1"/>
            </p:cNvSpPr>
            <p:nvPr/>
          </p:nvSpPr>
          <p:spPr bwMode="auto">
            <a:xfrm>
              <a:off x="2256" y="963"/>
              <a:ext cx="1344" cy="717"/>
            </a:xfrm>
            <a:prstGeom prst="rect">
              <a:avLst/>
            </a:prstGeom>
            <a:gradFill rotWithShape="0">
              <a:gsLst>
                <a:gs pos="0">
                  <a:srgbClr val="CCCCFF"/>
                </a:gs>
                <a:gs pos="50000">
                  <a:srgbClr val="FFFF66"/>
                </a:gs>
                <a:gs pos="100000">
                  <a:srgbClr val="CCCCFF"/>
                </a:gs>
              </a:gsLst>
              <a:lin ang="5400000" scaled="1"/>
            </a:gradFill>
            <a:ln w="9525">
              <a:miter lim="800000"/>
              <a:headEnd/>
              <a:tailEnd/>
            </a:ln>
            <a:effectLst/>
            <a:scene3d>
              <a:camera prst="legacyPerspectiveTop">
                <a:rot lat="21299997" lon="0" rev="0"/>
              </a:camera>
              <a:lightRig rig="legacyFlat3" dir="b"/>
            </a:scene3d>
            <a:sp3d extrusionH="121893000" prstMaterial="legacyMatte">
              <a:bevelT w="13500" h="13500" prst="angle"/>
              <a:bevelB w="13500" h="13500" prst="angle"/>
              <a:extrusionClr>
                <a:srgbClr val="FFFF66"/>
              </a:extrusionClr>
              <a:contourClr>
                <a:srgbClr val="CC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solidFill>
                    <a:srgbClr val="050000"/>
                  </a:solidFill>
                </a:rPr>
                <a:t>核心運作</a:t>
              </a:r>
            </a:p>
            <a:p>
              <a:pPr algn="ctr" eaLnBrk="1" hangingPunct="1"/>
              <a:r>
                <a:rPr lang="en-US" altLang="zh-TW" b="1">
                  <a:solidFill>
                    <a:srgbClr val="050000"/>
                  </a:solidFill>
                </a:rPr>
                <a:t>Operational</a:t>
              </a:r>
            </a:p>
            <a:p>
              <a:pPr algn="ctr" eaLnBrk="1" hangingPunct="1"/>
              <a:r>
                <a:rPr lang="en-US" altLang="zh-TW" b="1">
                  <a:solidFill>
                    <a:srgbClr val="050000"/>
                  </a:solidFill>
                </a:rPr>
                <a:t>CRM</a:t>
              </a:r>
            </a:p>
          </p:txBody>
        </p:sp>
        <p:sp>
          <p:nvSpPr>
            <p:cNvPr id="27667" name="Rectangle 7"/>
            <p:cNvSpPr>
              <a:spLocks noChangeArrowheads="1"/>
            </p:cNvSpPr>
            <p:nvPr/>
          </p:nvSpPr>
          <p:spPr bwMode="auto">
            <a:xfrm>
              <a:off x="781" y="1719"/>
              <a:ext cx="1344" cy="680"/>
            </a:xfrm>
            <a:prstGeom prst="rect">
              <a:avLst/>
            </a:prstGeom>
            <a:gradFill rotWithShape="0">
              <a:gsLst>
                <a:gs pos="0">
                  <a:srgbClr val="9CC3C3"/>
                </a:gs>
                <a:gs pos="50000">
                  <a:srgbClr val="CCFFFF"/>
                </a:gs>
                <a:gs pos="100000">
                  <a:srgbClr val="9CC3C3"/>
                </a:gs>
              </a:gsLst>
              <a:lin ang="5400000" scaled="1"/>
            </a:gradFill>
            <a:ln>
              <a:noFill/>
            </a:ln>
            <a:effectLst/>
            <a:extLst>
              <a:ext uri="{91240B29-F687-4F45-9708-019B960494DF}">
                <a14:hiddenLine xmlns:a14="http://schemas.microsoft.com/office/drawing/2010/main" w="38100">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lang="en-US" altLang="zh-TW" sz="2000">
                  <a:solidFill>
                    <a:srgbClr val="050000"/>
                  </a:solidFill>
                </a:rPr>
                <a:t>  CTI</a:t>
              </a:r>
            </a:p>
            <a:p>
              <a:pPr eaLnBrk="1" hangingPunct="1">
                <a:buFontTx/>
                <a:buChar char="•"/>
              </a:pPr>
              <a:r>
                <a:rPr lang="en-US" altLang="zh-TW" sz="2000">
                  <a:solidFill>
                    <a:srgbClr val="050000"/>
                  </a:solidFill>
                </a:rPr>
                <a:t>  Net Banking</a:t>
              </a:r>
            </a:p>
            <a:p>
              <a:pPr eaLnBrk="1" hangingPunct="1">
                <a:buFontTx/>
                <a:buChar char="•"/>
              </a:pPr>
              <a:r>
                <a:rPr lang="en-US" altLang="zh-TW" sz="2000">
                  <a:solidFill>
                    <a:srgbClr val="050000"/>
                  </a:solidFill>
                </a:rPr>
                <a:t> </a:t>
              </a:r>
              <a:r>
                <a:rPr lang="zh-TW" altLang="en-US" sz="2000">
                  <a:solidFill>
                    <a:srgbClr val="050000"/>
                  </a:solidFill>
                </a:rPr>
                <a:t>線上交易</a:t>
              </a:r>
            </a:p>
          </p:txBody>
        </p:sp>
        <p:sp>
          <p:nvSpPr>
            <p:cNvPr id="27668" name="Rectangle 8"/>
            <p:cNvSpPr>
              <a:spLocks noChangeArrowheads="1"/>
            </p:cNvSpPr>
            <p:nvPr/>
          </p:nvSpPr>
          <p:spPr bwMode="auto">
            <a:xfrm>
              <a:off x="3756" y="1719"/>
              <a:ext cx="1344" cy="680"/>
            </a:xfrm>
            <a:prstGeom prst="rect">
              <a:avLst/>
            </a:prstGeom>
            <a:gradFill rotWithShape="0">
              <a:gsLst>
                <a:gs pos="0">
                  <a:srgbClr val="9CC3C3"/>
                </a:gs>
                <a:gs pos="50000">
                  <a:srgbClr val="CCFFFF"/>
                </a:gs>
                <a:gs pos="100000">
                  <a:srgbClr val="9CC3C3"/>
                </a:gs>
              </a:gsLst>
              <a:lin ang="5400000" scaled="1"/>
            </a:gradFill>
            <a:ln>
              <a:noFill/>
            </a:ln>
            <a:effectLst/>
            <a:extLst>
              <a:ext uri="{91240B29-F687-4F45-9708-019B960494DF}">
                <a14:hiddenLine xmlns:a14="http://schemas.microsoft.com/office/drawing/2010/main" w="38100">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lang="en-US" altLang="zh-TW" sz="2000">
                  <a:solidFill>
                    <a:srgbClr val="050000"/>
                  </a:solidFill>
                </a:rPr>
                <a:t> Data Mining</a:t>
              </a:r>
            </a:p>
            <a:p>
              <a:pPr eaLnBrk="1" hangingPunct="1">
                <a:buFontTx/>
                <a:buChar char="•"/>
              </a:pPr>
              <a:r>
                <a:rPr lang="en-US" altLang="zh-TW" sz="2000">
                  <a:solidFill>
                    <a:srgbClr val="050000"/>
                  </a:solidFill>
                </a:rPr>
                <a:t> OLAP</a:t>
              </a:r>
            </a:p>
            <a:p>
              <a:pPr eaLnBrk="1" hangingPunct="1">
                <a:buFontTx/>
                <a:buChar char="•"/>
              </a:pPr>
              <a:r>
                <a:rPr lang="en-US" altLang="zh-TW" sz="2000">
                  <a:solidFill>
                    <a:srgbClr val="050000"/>
                  </a:solidFill>
                </a:rPr>
                <a:t> EIS</a:t>
              </a:r>
            </a:p>
          </p:txBody>
        </p:sp>
        <p:sp>
          <p:nvSpPr>
            <p:cNvPr id="27669" name="Rectangle 9"/>
            <p:cNvSpPr>
              <a:spLocks noChangeArrowheads="1"/>
            </p:cNvSpPr>
            <p:nvPr/>
          </p:nvSpPr>
          <p:spPr bwMode="auto">
            <a:xfrm>
              <a:off x="2268" y="1720"/>
              <a:ext cx="1344" cy="680"/>
            </a:xfrm>
            <a:prstGeom prst="rect">
              <a:avLst/>
            </a:prstGeom>
            <a:gradFill rotWithShape="0">
              <a:gsLst>
                <a:gs pos="0">
                  <a:srgbClr val="9CC3C3"/>
                </a:gs>
                <a:gs pos="50000">
                  <a:srgbClr val="CCFFFF"/>
                </a:gs>
                <a:gs pos="100000">
                  <a:srgbClr val="9CC3C3"/>
                </a:gs>
              </a:gsLst>
              <a:lin ang="5400000" scaled="1"/>
            </a:gradFill>
            <a:ln>
              <a:noFill/>
            </a:ln>
            <a:effectLst/>
            <a:extLst>
              <a:ext uri="{91240B29-F687-4F45-9708-019B960494DF}">
                <a14:hiddenLine xmlns:a14="http://schemas.microsoft.com/office/drawing/2010/main" w="38100">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lang="en-US" altLang="zh-TW" sz="2000" b="1">
                  <a:solidFill>
                    <a:srgbClr val="FF0000"/>
                  </a:solidFill>
                </a:rPr>
                <a:t> </a:t>
              </a:r>
              <a:r>
                <a:rPr lang="zh-TW" altLang="en-US" sz="2000" b="1">
                  <a:solidFill>
                    <a:srgbClr val="FF0000"/>
                  </a:solidFill>
                </a:rPr>
                <a:t>顧客管理</a:t>
              </a:r>
            </a:p>
            <a:p>
              <a:pPr eaLnBrk="1" hangingPunct="1">
                <a:buFontTx/>
                <a:buChar char="•"/>
              </a:pPr>
              <a:r>
                <a:rPr lang="zh-TW" altLang="en-US" sz="2000" b="1">
                  <a:solidFill>
                    <a:srgbClr val="FF0000"/>
                  </a:solidFill>
                </a:rPr>
                <a:t> 行銷管理</a:t>
              </a:r>
            </a:p>
            <a:p>
              <a:pPr eaLnBrk="1" hangingPunct="1">
                <a:buFontTx/>
                <a:buChar char="•"/>
              </a:pPr>
              <a:r>
                <a:rPr lang="zh-TW" altLang="en-US" sz="2000" b="1">
                  <a:solidFill>
                    <a:srgbClr val="FF0000"/>
                  </a:solidFill>
                </a:rPr>
                <a:t> 銷售管理</a:t>
              </a:r>
            </a:p>
            <a:p>
              <a:pPr eaLnBrk="1" hangingPunct="1">
                <a:buFontTx/>
                <a:buChar char="•"/>
              </a:pPr>
              <a:r>
                <a:rPr lang="zh-TW" altLang="en-US" sz="2000" b="1">
                  <a:solidFill>
                    <a:srgbClr val="FF0000"/>
                  </a:solidFill>
                </a:rPr>
                <a:t> 服務管理</a:t>
              </a:r>
            </a:p>
          </p:txBody>
        </p:sp>
      </p:grpSp>
      <p:sp>
        <p:nvSpPr>
          <p:cNvPr id="27654" name="AutoShape 10"/>
          <p:cNvSpPr>
            <a:spLocks noChangeArrowheads="1"/>
          </p:cNvSpPr>
          <p:nvPr/>
        </p:nvSpPr>
        <p:spPr bwMode="auto">
          <a:xfrm flipV="1">
            <a:off x="4340225" y="3900488"/>
            <a:ext cx="914400" cy="914400"/>
          </a:xfrm>
          <a:custGeom>
            <a:avLst/>
            <a:gdLst>
              <a:gd name="T0" fmla="*/ 639741 w 21600"/>
              <a:gd name="T1" fmla="*/ 0 h 21600"/>
              <a:gd name="T2" fmla="*/ 639741 w 21600"/>
              <a:gd name="T3" fmla="*/ 514689 h 21600"/>
              <a:gd name="T4" fmla="*/ 95927 w 21600"/>
              <a:gd name="T5" fmla="*/ 914400 h 21600"/>
              <a:gd name="T6" fmla="*/ 914400 w 21600"/>
              <a:gd name="T7" fmla="*/ 257344 h 21600"/>
              <a:gd name="T8" fmla="*/ 17694720 60000 65536"/>
              <a:gd name="T9" fmla="*/ 5898240 60000 65536"/>
              <a:gd name="T10" fmla="*/ 5898240 60000 65536"/>
              <a:gd name="T11" fmla="*/ 0 60000 65536"/>
              <a:gd name="T12" fmla="*/ 12427 w 21600"/>
              <a:gd name="T13" fmla="*/ 3862 h 21600"/>
              <a:gd name="T14" fmla="*/ 19234 w 21600"/>
              <a:gd name="T15" fmla="*/ 8296 h 21600"/>
            </a:gdLst>
            <a:ahLst/>
            <a:cxnLst>
              <a:cxn ang="T8">
                <a:pos x="T0" y="T1"/>
              </a:cxn>
              <a:cxn ang="T9">
                <a:pos x="T2" y="T3"/>
              </a:cxn>
              <a:cxn ang="T10">
                <a:pos x="T4" y="T5"/>
              </a:cxn>
              <a:cxn ang="T11">
                <a:pos x="T6" y="T7"/>
              </a:cxn>
            </a:cxnLst>
            <a:rect l="T12" t="T13" r="T14" b="T15"/>
            <a:pathLst>
              <a:path w="21600" h="21600">
                <a:moveTo>
                  <a:pt x="21600" y="6079"/>
                </a:moveTo>
                <a:lnTo>
                  <a:pt x="15112" y="0"/>
                </a:lnTo>
                <a:lnTo>
                  <a:pt x="15112" y="3862"/>
                </a:lnTo>
                <a:lnTo>
                  <a:pt x="12427" y="3862"/>
                </a:lnTo>
                <a:cubicBezTo>
                  <a:pt x="5564" y="3862"/>
                  <a:pt x="0" y="7576"/>
                  <a:pt x="0" y="12158"/>
                </a:cubicBezTo>
                <a:lnTo>
                  <a:pt x="0" y="21600"/>
                </a:lnTo>
                <a:lnTo>
                  <a:pt x="4532" y="21600"/>
                </a:lnTo>
                <a:lnTo>
                  <a:pt x="4532" y="12158"/>
                </a:lnTo>
                <a:cubicBezTo>
                  <a:pt x="4532" y="10025"/>
                  <a:pt x="8067" y="8296"/>
                  <a:pt x="12427" y="8296"/>
                </a:cubicBezTo>
                <a:lnTo>
                  <a:pt x="15112" y="8296"/>
                </a:lnTo>
                <a:lnTo>
                  <a:pt x="15112" y="12158"/>
                </a:lnTo>
                <a:lnTo>
                  <a:pt x="21600" y="6079"/>
                </a:lnTo>
                <a:close/>
              </a:path>
            </a:pathLst>
          </a:cu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7655" name="Group 11"/>
          <p:cNvGrpSpPr>
            <a:grpSpLocks/>
          </p:cNvGrpSpPr>
          <p:nvPr/>
        </p:nvGrpSpPr>
        <p:grpSpPr bwMode="auto">
          <a:xfrm>
            <a:off x="5487988" y="3886200"/>
            <a:ext cx="2589212" cy="2446338"/>
            <a:chOff x="3457" y="2213"/>
            <a:chExt cx="1632" cy="2125"/>
          </a:xfrm>
        </p:grpSpPr>
        <p:sp>
          <p:nvSpPr>
            <p:cNvPr id="360460" name="AutoShape 12"/>
            <p:cNvSpPr>
              <a:spLocks noChangeArrowheads="1"/>
            </p:cNvSpPr>
            <p:nvPr/>
          </p:nvSpPr>
          <p:spPr bwMode="auto">
            <a:xfrm>
              <a:off x="3457" y="2508"/>
              <a:ext cx="1632" cy="1776"/>
            </a:xfrm>
            <a:prstGeom prst="can">
              <a:avLst>
                <a:gd name="adj" fmla="val 23589"/>
              </a:avLst>
            </a:prstGeom>
            <a:gradFill rotWithShape="0">
              <a:gsLst>
                <a:gs pos="0">
                  <a:srgbClr val="5F5F5F"/>
                </a:gs>
                <a:gs pos="50000">
                  <a:schemeClr val="tx1"/>
                </a:gs>
                <a:gs pos="100000">
                  <a:srgbClr val="5F5F5F"/>
                </a:gs>
              </a:gsLst>
              <a:lin ang="0" scaled="1"/>
            </a:gra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p>
          </p:txBody>
        </p:sp>
        <p:sp>
          <p:nvSpPr>
            <p:cNvPr id="27662" name="AutoShape 13"/>
            <p:cNvSpPr>
              <a:spLocks noChangeArrowheads="1"/>
            </p:cNvSpPr>
            <p:nvPr/>
          </p:nvSpPr>
          <p:spPr bwMode="auto">
            <a:xfrm>
              <a:off x="4194" y="2213"/>
              <a:ext cx="336" cy="672"/>
            </a:xfrm>
            <a:prstGeom prst="upDownArrow">
              <a:avLst>
                <a:gd name="adj1" fmla="val 36907"/>
                <a:gd name="adj2" fmla="val 49704"/>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7663" name="Text Box 14"/>
            <p:cNvSpPr txBox="1">
              <a:spLocks noChangeArrowheads="1"/>
            </p:cNvSpPr>
            <p:nvPr/>
          </p:nvSpPr>
          <p:spPr bwMode="auto">
            <a:xfrm>
              <a:off x="3574" y="2935"/>
              <a:ext cx="1488"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spcBef>
                  <a:spcPct val="20000"/>
                </a:spcBef>
                <a:buClr>
                  <a:srgbClr val="FFFF00"/>
                </a:buClr>
                <a:buSzPct val="80000"/>
                <a:buFont typeface="Wingdings" panose="05000000000000000000" pitchFamily="2" charset="2"/>
                <a:buNone/>
              </a:pPr>
              <a:r>
                <a:rPr lang="en-US" altLang="zh-TW" sz="1800">
                  <a:solidFill>
                    <a:schemeClr val="bg1"/>
                  </a:solidFill>
                  <a:latin typeface="Arial" panose="020B0604020202020204" pitchFamily="34" charset="0"/>
                </a:rPr>
                <a:t>Database</a:t>
              </a:r>
            </a:p>
            <a:p>
              <a:pPr algn="just" eaLnBrk="1" hangingPunct="1">
                <a:spcBef>
                  <a:spcPct val="20000"/>
                </a:spcBef>
                <a:buClr>
                  <a:srgbClr val="FFFF00"/>
                </a:buClr>
                <a:buSzPct val="80000"/>
                <a:buFont typeface="Wingdings" panose="05000000000000000000" pitchFamily="2" charset="2"/>
                <a:buNone/>
              </a:pPr>
              <a:r>
                <a:rPr lang="en-US" altLang="zh-TW" sz="1800">
                  <a:solidFill>
                    <a:schemeClr val="bg1"/>
                  </a:solidFill>
                  <a:latin typeface="Arial" panose="020B0604020202020204" pitchFamily="34" charset="0"/>
                </a:rPr>
                <a:t>Data Mart</a:t>
              </a:r>
            </a:p>
            <a:p>
              <a:pPr algn="just" eaLnBrk="1" hangingPunct="1">
                <a:spcBef>
                  <a:spcPct val="20000"/>
                </a:spcBef>
                <a:buClr>
                  <a:srgbClr val="FFFF00"/>
                </a:buClr>
                <a:buSzPct val="80000"/>
                <a:buFont typeface="Wingdings" panose="05000000000000000000" pitchFamily="2" charset="2"/>
                <a:buNone/>
              </a:pPr>
              <a:r>
                <a:rPr lang="en-US" altLang="zh-TW" sz="1800">
                  <a:solidFill>
                    <a:schemeClr val="bg1"/>
                  </a:solidFill>
                  <a:latin typeface="Arial" panose="020B0604020202020204" pitchFamily="34" charset="0"/>
                </a:rPr>
                <a:t>Data Warehouse</a:t>
              </a:r>
              <a:endParaRPr lang="en-US" altLang="zh-TW" sz="1800">
                <a:solidFill>
                  <a:srgbClr val="FFFF00"/>
                </a:solidFill>
                <a:latin typeface="Arial" panose="020B0604020202020204" pitchFamily="34" charset="0"/>
              </a:endParaRPr>
            </a:p>
            <a:p>
              <a:pPr algn="just" eaLnBrk="1" hangingPunct="1">
                <a:spcBef>
                  <a:spcPct val="20000"/>
                </a:spcBef>
                <a:buClr>
                  <a:srgbClr val="FFFF00"/>
                </a:buClr>
                <a:buSzPct val="80000"/>
                <a:buFont typeface="Wingdings" panose="05000000000000000000" pitchFamily="2" charset="2"/>
                <a:buNone/>
              </a:pPr>
              <a:r>
                <a:rPr lang="en-US" altLang="zh-TW" sz="1600">
                  <a:solidFill>
                    <a:srgbClr val="FFFF00"/>
                  </a:solidFill>
                  <a:latin typeface="Arial" panose="020B0604020202020204" pitchFamily="34" charset="0"/>
                </a:rPr>
                <a:t>Demographic Data</a:t>
              </a:r>
            </a:p>
            <a:p>
              <a:pPr algn="just" eaLnBrk="1" hangingPunct="1">
                <a:spcBef>
                  <a:spcPct val="20000"/>
                </a:spcBef>
                <a:buClr>
                  <a:srgbClr val="FFFF00"/>
                </a:buClr>
                <a:buSzPct val="80000"/>
                <a:buFont typeface="Wingdings" panose="05000000000000000000" pitchFamily="2" charset="2"/>
                <a:buNone/>
              </a:pPr>
              <a:r>
                <a:rPr lang="en-US" altLang="zh-TW" sz="1600">
                  <a:solidFill>
                    <a:srgbClr val="FFFF00"/>
                  </a:solidFill>
                  <a:latin typeface="Arial" panose="020B0604020202020204" pitchFamily="34" charset="0"/>
                </a:rPr>
                <a:t>Transaction Data</a:t>
              </a:r>
            </a:p>
          </p:txBody>
        </p:sp>
      </p:grpSp>
      <p:grpSp>
        <p:nvGrpSpPr>
          <p:cNvPr id="27656" name="Group 15"/>
          <p:cNvGrpSpPr>
            <a:grpSpLocks/>
          </p:cNvGrpSpPr>
          <p:nvPr/>
        </p:nvGrpSpPr>
        <p:grpSpPr bwMode="auto">
          <a:xfrm>
            <a:off x="1062038" y="4340225"/>
            <a:ext cx="4443412" cy="2033588"/>
            <a:chOff x="669" y="2734"/>
            <a:chExt cx="2799" cy="1281"/>
          </a:xfrm>
        </p:grpSpPr>
        <p:sp>
          <p:nvSpPr>
            <p:cNvPr id="27657" name="Text Box 16"/>
            <p:cNvSpPr txBox="1">
              <a:spLocks noChangeArrowheads="1"/>
            </p:cNvSpPr>
            <p:nvPr/>
          </p:nvSpPr>
          <p:spPr bwMode="auto">
            <a:xfrm>
              <a:off x="1740" y="2734"/>
              <a:ext cx="1728" cy="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rgbClr val="FFFF00"/>
                </a:buClr>
                <a:buSzPct val="80000"/>
                <a:buFont typeface="Wingdings" panose="05000000000000000000" pitchFamily="2" charset="2"/>
                <a:buNone/>
              </a:pPr>
              <a:r>
                <a:rPr lang="en-US" altLang="zh-TW" sz="2200">
                  <a:solidFill>
                    <a:schemeClr val="tx2"/>
                  </a:solidFill>
                  <a:latin typeface="Arial" panose="020B0604020202020204" pitchFamily="34" charset="0"/>
                </a:rPr>
                <a:t>ETL</a:t>
              </a:r>
            </a:p>
            <a:p>
              <a:pPr eaLnBrk="1" hangingPunct="1">
                <a:spcBef>
                  <a:spcPct val="20000"/>
                </a:spcBef>
                <a:buClr>
                  <a:srgbClr val="FFFF00"/>
                </a:buClr>
                <a:buSzPct val="80000"/>
                <a:buFont typeface="Wingdings" panose="05000000000000000000" pitchFamily="2" charset="2"/>
                <a:buNone/>
              </a:pPr>
              <a:endParaRPr lang="en-US" altLang="zh-TW" sz="2200">
                <a:solidFill>
                  <a:schemeClr val="tx2"/>
                </a:solidFill>
                <a:latin typeface="Arial" panose="020B0604020202020204" pitchFamily="34" charset="0"/>
              </a:endParaRPr>
            </a:p>
            <a:p>
              <a:pPr eaLnBrk="1" hangingPunct="1">
                <a:spcBef>
                  <a:spcPct val="20000"/>
                </a:spcBef>
                <a:buClr>
                  <a:srgbClr val="FFFF00"/>
                </a:buClr>
                <a:buSzPct val="80000"/>
                <a:buFont typeface="Wingdings" panose="05000000000000000000" pitchFamily="2" charset="2"/>
                <a:buNone/>
              </a:pPr>
              <a:r>
                <a:rPr lang="en-US" altLang="zh-TW" sz="2200">
                  <a:solidFill>
                    <a:schemeClr val="tx2"/>
                  </a:solidFill>
                  <a:latin typeface="Arial" panose="020B0604020202020204" pitchFamily="34" charset="0"/>
                </a:rPr>
                <a:t>Extraction</a:t>
              </a:r>
            </a:p>
            <a:p>
              <a:pPr eaLnBrk="1" hangingPunct="1">
                <a:spcBef>
                  <a:spcPct val="20000"/>
                </a:spcBef>
                <a:buClr>
                  <a:srgbClr val="FFFF00"/>
                </a:buClr>
                <a:buSzPct val="80000"/>
                <a:buFont typeface="Wingdings" panose="05000000000000000000" pitchFamily="2" charset="2"/>
                <a:buNone/>
              </a:pPr>
              <a:r>
                <a:rPr lang="en-US" altLang="zh-TW" sz="2200">
                  <a:solidFill>
                    <a:schemeClr val="tx2"/>
                  </a:solidFill>
                  <a:latin typeface="Arial" panose="020B0604020202020204" pitchFamily="34" charset="0"/>
                </a:rPr>
                <a:t>Transformation</a:t>
              </a:r>
            </a:p>
            <a:p>
              <a:pPr eaLnBrk="1" hangingPunct="1">
                <a:spcBef>
                  <a:spcPct val="20000"/>
                </a:spcBef>
                <a:buClr>
                  <a:srgbClr val="FFFF00"/>
                </a:buClr>
                <a:buSzPct val="80000"/>
                <a:buFont typeface="Wingdings" panose="05000000000000000000" pitchFamily="2" charset="2"/>
                <a:buNone/>
              </a:pPr>
              <a:r>
                <a:rPr lang="en-US" altLang="zh-TW" sz="2200">
                  <a:solidFill>
                    <a:schemeClr val="tx2"/>
                  </a:solidFill>
                  <a:latin typeface="Arial" panose="020B0604020202020204" pitchFamily="34" charset="0"/>
                </a:rPr>
                <a:t>Loading</a:t>
              </a:r>
              <a:endParaRPr lang="en-US" altLang="zh-TW">
                <a:solidFill>
                  <a:schemeClr val="tx2"/>
                </a:solidFill>
                <a:latin typeface="Arial Narrow" panose="020B0606020202030204" pitchFamily="34" charset="0"/>
              </a:endParaRPr>
            </a:p>
          </p:txBody>
        </p:sp>
        <p:sp>
          <p:nvSpPr>
            <p:cNvPr id="27658" name="AutoShape 17"/>
            <p:cNvSpPr>
              <a:spLocks noChangeArrowheads="1"/>
            </p:cNvSpPr>
            <p:nvPr/>
          </p:nvSpPr>
          <p:spPr bwMode="auto">
            <a:xfrm>
              <a:off x="1749" y="3024"/>
              <a:ext cx="1285" cy="254"/>
            </a:xfrm>
            <a:prstGeom prst="rightArrow">
              <a:avLst>
                <a:gd name="adj1" fmla="val 50000"/>
                <a:gd name="adj2" fmla="val 126476"/>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360466" name="AutoShape 18"/>
            <p:cNvSpPr>
              <a:spLocks noChangeArrowheads="1"/>
            </p:cNvSpPr>
            <p:nvPr/>
          </p:nvSpPr>
          <p:spPr bwMode="auto">
            <a:xfrm>
              <a:off x="724" y="2793"/>
              <a:ext cx="912" cy="1104"/>
            </a:xfrm>
            <a:prstGeom prst="can">
              <a:avLst>
                <a:gd name="adj" fmla="val 26239"/>
              </a:avLst>
            </a:prstGeom>
            <a:gradFill rotWithShape="0">
              <a:gsLst>
                <a:gs pos="0">
                  <a:srgbClr val="5F5F5F"/>
                </a:gs>
                <a:gs pos="50000">
                  <a:schemeClr val="tx1"/>
                </a:gs>
                <a:gs pos="100000">
                  <a:srgbClr val="5F5F5F"/>
                </a:gs>
              </a:gsLst>
              <a:lin ang="0" scaled="1"/>
            </a:gra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TW" altLang="en-US"/>
            </a:p>
          </p:txBody>
        </p:sp>
        <p:sp>
          <p:nvSpPr>
            <p:cNvPr id="27660" name="Text Box 19"/>
            <p:cNvSpPr txBox="1">
              <a:spLocks noChangeArrowheads="1"/>
            </p:cNvSpPr>
            <p:nvPr/>
          </p:nvSpPr>
          <p:spPr bwMode="auto">
            <a:xfrm>
              <a:off x="669" y="3117"/>
              <a:ext cx="105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000"/>
                </a:spcBef>
                <a:buClr>
                  <a:srgbClr val="FFFF00"/>
                </a:buClr>
                <a:buSzPct val="80000"/>
                <a:buFont typeface="Wingdings" panose="05000000000000000000" pitchFamily="2" charset="2"/>
                <a:buNone/>
              </a:pPr>
              <a:r>
                <a:rPr lang="en-US" altLang="zh-TW" sz="2200">
                  <a:solidFill>
                    <a:srgbClr val="FFFF00"/>
                  </a:solidFill>
                  <a:latin typeface="Arial" panose="020B0604020202020204" pitchFamily="34" charset="0"/>
                </a:rPr>
                <a:t>Operational</a:t>
              </a:r>
            </a:p>
            <a:p>
              <a:pPr algn="ctr" eaLnBrk="1" hangingPunct="1">
                <a:spcBef>
                  <a:spcPct val="20000"/>
                </a:spcBef>
                <a:buClr>
                  <a:srgbClr val="FFFF00"/>
                </a:buClr>
                <a:buSzPct val="80000"/>
                <a:buFont typeface="Wingdings" panose="05000000000000000000" pitchFamily="2" charset="2"/>
                <a:buNone/>
              </a:pPr>
              <a:r>
                <a:rPr lang="en-US" altLang="zh-TW">
                  <a:solidFill>
                    <a:srgbClr val="FFFF00"/>
                  </a:solidFill>
                  <a:latin typeface="Arial Narrow" panose="020B0606020202030204" pitchFamily="34" charset="0"/>
                </a:rPr>
                <a:t>Database</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5017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C6CB8FF-E542-4276-83A4-9D8CE9AB0CA9}" type="slidenum">
              <a:rPr lang="en-US" altLang="zh-TW" sz="1400">
                <a:solidFill>
                  <a:srgbClr val="333399"/>
                </a:solidFill>
              </a:rPr>
              <a:pPr/>
              <a:t>12</a:t>
            </a:fld>
            <a:endParaRPr lang="en-US" altLang="zh-TW" sz="1400">
              <a:solidFill>
                <a:srgbClr val="333399"/>
              </a:solidFill>
            </a:endParaRPr>
          </a:p>
        </p:txBody>
      </p:sp>
      <p:sp>
        <p:nvSpPr>
          <p:cNvPr id="50180" name="Rectangle 2"/>
          <p:cNvSpPr>
            <a:spLocks noGrp="1" noChangeArrowheads="1"/>
          </p:cNvSpPr>
          <p:nvPr>
            <p:ph type="title"/>
          </p:nvPr>
        </p:nvSpPr>
        <p:spPr>
          <a:xfrm>
            <a:off x="1524000" y="304800"/>
            <a:ext cx="6934200" cy="914400"/>
          </a:xfrm>
        </p:spPr>
        <p:txBody>
          <a:bodyPr/>
          <a:lstStyle/>
          <a:p>
            <a:pPr eaLnBrk="1" hangingPunct="1"/>
            <a:r>
              <a:rPr lang="zh-TW" altLang="en-US" smtClean="0"/>
              <a:t>金字塔客層架構圖</a:t>
            </a:r>
          </a:p>
        </p:txBody>
      </p:sp>
      <p:grpSp>
        <p:nvGrpSpPr>
          <p:cNvPr id="50181" name="Group 3"/>
          <p:cNvGrpSpPr>
            <a:grpSpLocks/>
          </p:cNvGrpSpPr>
          <p:nvPr/>
        </p:nvGrpSpPr>
        <p:grpSpPr bwMode="auto">
          <a:xfrm>
            <a:off x="107504" y="1547813"/>
            <a:ext cx="5710684" cy="4761507"/>
            <a:chOff x="-12" y="975"/>
            <a:chExt cx="3677" cy="3081"/>
          </a:xfrm>
        </p:grpSpPr>
        <p:grpSp>
          <p:nvGrpSpPr>
            <p:cNvPr id="50188" name="Group 4"/>
            <p:cNvGrpSpPr>
              <a:grpSpLocks/>
            </p:cNvGrpSpPr>
            <p:nvPr/>
          </p:nvGrpSpPr>
          <p:grpSpPr bwMode="auto">
            <a:xfrm>
              <a:off x="-12" y="3054"/>
              <a:ext cx="3677" cy="1002"/>
              <a:chOff x="1545" y="2919"/>
              <a:chExt cx="3666" cy="1040"/>
            </a:xfrm>
          </p:grpSpPr>
          <p:sp>
            <p:nvSpPr>
              <p:cNvPr id="50200" name="Freeform 5"/>
              <p:cNvSpPr>
                <a:spLocks/>
              </p:cNvSpPr>
              <p:nvPr/>
            </p:nvSpPr>
            <p:spPr bwMode="auto">
              <a:xfrm>
                <a:off x="4565" y="2919"/>
                <a:ext cx="646" cy="1038"/>
              </a:xfrm>
              <a:custGeom>
                <a:avLst/>
                <a:gdLst>
                  <a:gd name="T0" fmla="*/ 305 w 646"/>
                  <a:gd name="T1" fmla="*/ 1038 h 1038"/>
                  <a:gd name="T2" fmla="*/ 0 w 646"/>
                  <a:gd name="T3" fmla="*/ 442 h 1038"/>
                  <a:gd name="T4" fmla="*/ 286 w 646"/>
                  <a:gd name="T5" fmla="*/ 0 h 1038"/>
                  <a:gd name="T6" fmla="*/ 646 w 646"/>
                  <a:gd name="T7" fmla="*/ 517 h 1038"/>
                  <a:gd name="T8" fmla="*/ 305 w 646"/>
                  <a:gd name="T9" fmla="*/ 1038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1038">
                    <a:moveTo>
                      <a:pt x="305" y="1038"/>
                    </a:moveTo>
                    <a:lnTo>
                      <a:pt x="0" y="442"/>
                    </a:lnTo>
                    <a:lnTo>
                      <a:pt x="286" y="0"/>
                    </a:lnTo>
                    <a:lnTo>
                      <a:pt x="646" y="517"/>
                    </a:lnTo>
                    <a:lnTo>
                      <a:pt x="305" y="1038"/>
                    </a:lnTo>
                    <a:close/>
                  </a:path>
                </a:pathLst>
              </a:custGeom>
              <a:gradFill rotWithShape="0">
                <a:gsLst>
                  <a:gs pos="0">
                    <a:srgbClr val="0099CC"/>
                  </a:gs>
                  <a:gs pos="100000">
                    <a:srgbClr val="00749B"/>
                  </a:gs>
                </a:gsLst>
                <a:lin ang="5400000" scaled="1"/>
              </a:gradFill>
              <a:ln>
                <a:noFill/>
              </a:ln>
              <a:extLst>
                <a:ext uri="{91240B29-F687-4F45-9708-019B960494DF}">
                  <a14:hiddenLine xmlns:a14="http://schemas.microsoft.com/office/drawing/2010/main" w="15875">
                    <a:solidFill>
                      <a:srgbClr val="000000"/>
                    </a:solidFill>
                    <a:prstDash val="solid"/>
                    <a:round/>
                    <a:headEnd/>
                    <a:tailEnd/>
                  </a14:hiddenLine>
                </a:ext>
              </a:extLst>
            </p:spPr>
            <p:txBody>
              <a:bodyPr/>
              <a:lstStyle/>
              <a:p>
                <a:endParaRPr lang="zh-TW" altLang="en-US"/>
              </a:p>
            </p:txBody>
          </p:sp>
          <p:sp>
            <p:nvSpPr>
              <p:cNvPr id="50201" name="Freeform 6"/>
              <p:cNvSpPr>
                <a:spLocks/>
              </p:cNvSpPr>
              <p:nvPr/>
            </p:nvSpPr>
            <p:spPr bwMode="auto">
              <a:xfrm>
                <a:off x="1839" y="2919"/>
                <a:ext cx="3012" cy="444"/>
              </a:xfrm>
              <a:custGeom>
                <a:avLst/>
                <a:gdLst>
                  <a:gd name="T0" fmla="*/ 0 w 3012"/>
                  <a:gd name="T1" fmla="*/ 444 h 444"/>
                  <a:gd name="T2" fmla="*/ 2726 w 3012"/>
                  <a:gd name="T3" fmla="*/ 444 h 444"/>
                  <a:gd name="T4" fmla="*/ 3012 w 3012"/>
                  <a:gd name="T5" fmla="*/ 0 h 444"/>
                  <a:gd name="T6" fmla="*/ 384 w 3012"/>
                  <a:gd name="T7" fmla="*/ 0 h 444"/>
                  <a:gd name="T8" fmla="*/ 0 w 3012"/>
                  <a:gd name="T9" fmla="*/ 444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2" h="444">
                    <a:moveTo>
                      <a:pt x="0" y="444"/>
                    </a:moveTo>
                    <a:lnTo>
                      <a:pt x="2726" y="444"/>
                    </a:lnTo>
                    <a:lnTo>
                      <a:pt x="3012" y="0"/>
                    </a:lnTo>
                    <a:lnTo>
                      <a:pt x="384" y="0"/>
                    </a:lnTo>
                    <a:lnTo>
                      <a:pt x="0" y="444"/>
                    </a:lnTo>
                    <a:close/>
                  </a:path>
                </a:pathLst>
              </a:custGeom>
              <a:gradFill rotWithShape="0">
                <a:gsLst>
                  <a:gs pos="0">
                    <a:srgbClr val="0099CC"/>
                  </a:gs>
                  <a:gs pos="100000">
                    <a:srgbClr val="00749B"/>
                  </a:gs>
                </a:gsLst>
                <a:lin ang="5400000" scaled="1"/>
              </a:gradFill>
              <a:ln>
                <a:noFill/>
              </a:ln>
              <a:extLst>
                <a:ext uri="{91240B29-F687-4F45-9708-019B960494DF}">
                  <a14:hiddenLine xmlns:a14="http://schemas.microsoft.com/office/drawing/2010/main" w="15875">
                    <a:solidFill>
                      <a:srgbClr val="000000"/>
                    </a:solidFill>
                    <a:prstDash val="solid"/>
                    <a:round/>
                    <a:headEnd/>
                    <a:tailEnd/>
                  </a14:hiddenLine>
                </a:ext>
              </a:extLst>
            </p:spPr>
            <p:txBody>
              <a:bodyPr/>
              <a:lstStyle/>
              <a:p>
                <a:endParaRPr lang="zh-TW" altLang="en-US"/>
              </a:p>
            </p:txBody>
          </p:sp>
          <p:sp>
            <p:nvSpPr>
              <p:cNvPr id="50202" name="Freeform 7"/>
              <p:cNvSpPr>
                <a:spLocks/>
              </p:cNvSpPr>
              <p:nvPr/>
            </p:nvSpPr>
            <p:spPr bwMode="auto">
              <a:xfrm>
                <a:off x="1545" y="3361"/>
                <a:ext cx="3327" cy="598"/>
              </a:xfrm>
              <a:custGeom>
                <a:avLst/>
                <a:gdLst>
                  <a:gd name="T0" fmla="*/ 292 w 3327"/>
                  <a:gd name="T1" fmla="*/ 0 h 598"/>
                  <a:gd name="T2" fmla="*/ 3019 w 3327"/>
                  <a:gd name="T3" fmla="*/ 0 h 598"/>
                  <a:gd name="T4" fmla="*/ 3327 w 3327"/>
                  <a:gd name="T5" fmla="*/ 598 h 598"/>
                  <a:gd name="T6" fmla="*/ 0 w 3327"/>
                  <a:gd name="T7" fmla="*/ 598 h 598"/>
                  <a:gd name="T8" fmla="*/ 292 w 3327"/>
                  <a:gd name="T9" fmla="*/ 0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7" h="598">
                    <a:moveTo>
                      <a:pt x="292" y="0"/>
                    </a:moveTo>
                    <a:lnTo>
                      <a:pt x="3019" y="0"/>
                    </a:lnTo>
                    <a:lnTo>
                      <a:pt x="3327" y="598"/>
                    </a:lnTo>
                    <a:lnTo>
                      <a:pt x="0" y="598"/>
                    </a:lnTo>
                    <a:lnTo>
                      <a:pt x="292" y="0"/>
                    </a:lnTo>
                    <a:close/>
                  </a:path>
                </a:pathLst>
              </a:custGeom>
              <a:gradFill rotWithShape="0">
                <a:gsLst>
                  <a:gs pos="0">
                    <a:srgbClr val="0099CC"/>
                  </a:gs>
                  <a:gs pos="100000">
                    <a:srgbClr val="00749B"/>
                  </a:gs>
                </a:gsLst>
                <a:lin ang="5400000" scaled="1"/>
              </a:gradFill>
              <a:ln>
                <a:noFill/>
              </a:ln>
              <a:extLst>
                <a:ext uri="{91240B29-F687-4F45-9708-019B960494DF}">
                  <a14:hiddenLine xmlns:a14="http://schemas.microsoft.com/office/drawing/2010/main" w="15875">
                    <a:solidFill>
                      <a:srgbClr val="000000"/>
                    </a:solidFill>
                    <a:prstDash val="solid"/>
                    <a:round/>
                    <a:headEnd/>
                    <a:tailEnd/>
                  </a14:hiddenLine>
                </a:ext>
              </a:extLst>
            </p:spPr>
            <p:txBody>
              <a:bodyPr/>
              <a:lstStyle/>
              <a:p>
                <a:endParaRPr lang="zh-TW" altLang="en-US"/>
              </a:p>
            </p:txBody>
          </p:sp>
        </p:grpSp>
        <p:grpSp>
          <p:nvGrpSpPr>
            <p:cNvPr id="50189" name="Group 8"/>
            <p:cNvGrpSpPr>
              <a:grpSpLocks/>
            </p:cNvGrpSpPr>
            <p:nvPr/>
          </p:nvGrpSpPr>
          <p:grpSpPr bwMode="auto">
            <a:xfrm>
              <a:off x="343" y="2561"/>
              <a:ext cx="2967" cy="842"/>
              <a:chOff x="1893" y="2328"/>
              <a:chExt cx="2907" cy="941"/>
            </a:xfrm>
          </p:grpSpPr>
          <p:sp>
            <p:nvSpPr>
              <p:cNvPr id="50197" name="Freeform 9"/>
              <p:cNvSpPr>
                <a:spLocks/>
              </p:cNvSpPr>
              <p:nvPr/>
            </p:nvSpPr>
            <p:spPr bwMode="auto">
              <a:xfrm>
                <a:off x="4229" y="2328"/>
                <a:ext cx="571" cy="941"/>
              </a:xfrm>
              <a:custGeom>
                <a:avLst/>
                <a:gdLst>
                  <a:gd name="T0" fmla="*/ 291 w 571"/>
                  <a:gd name="T1" fmla="*/ 941 h 941"/>
                  <a:gd name="T2" fmla="*/ 0 w 571"/>
                  <a:gd name="T3" fmla="*/ 330 h 941"/>
                  <a:gd name="T4" fmla="*/ 213 w 571"/>
                  <a:gd name="T5" fmla="*/ 0 h 941"/>
                  <a:gd name="T6" fmla="*/ 571 w 571"/>
                  <a:gd name="T7" fmla="*/ 519 h 941"/>
                  <a:gd name="T8" fmla="*/ 291 w 571"/>
                  <a:gd name="T9" fmla="*/ 941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941">
                    <a:moveTo>
                      <a:pt x="291" y="941"/>
                    </a:moveTo>
                    <a:lnTo>
                      <a:pt x="0" y="330"/>
                    </a:lnTo>
                    <a:lnTo>
                      <a:pt x="213" y="0"/>
                    </a:lnTo>
                    <a:lnTo>
                      <a:pt x="571" y="519"/>
                    </a:lnTo>
                    <a:lnTo>
                      <a:pt x="291" y="941"/>
                    </a:lnTo>
                    <a:close/>
                  </a:path>
                </a:pathLst>
              </a:custGeom>
              <a:gradFill rotWithShape="0">
                <a:gsLst>
                  <a:gs pos="0">
                    <a:srgbClr val="33CC33"/>
                  </a:gs>
                  <a:gs pos="100000">
                    <a:srgbClr val="218421"/>
                  </a:gs>
                </a:gsLst>
                <a:lin ang="5400000" scaled="1"/>
              </a:gradFill>
              <a:ln>
                <a:noFill/>
              </a:ln>
              <a:effectLst/>
              <a:extLst>
                <a:ext uri="{91240B29-F687-4F45-9708-019B960494DF}">
                  <a14:hiddenLine xmlns:a14="http://schemas.microsoft.com/office/drawing/2010/main" w="1587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50198" name="Freeform 10"/>
              <p:cNvSpPr>
                <a:spLocks/>
              </p:cNvSpPr>
              <p:nvPr/>
            </p:nvSpPr>
            <p:spPr bwMode="auto">
              <a:xfrm>
                <a:off x="2180" y="2328"/>
                <a:ext cx="2263" cy="331"/>
              </a:xfrm>
              <a:custGeom>
                <a:avLst/>
                <a:gdLst>
                  <a:gd name="T0" fmla="*/ 0 w 2263"/>
                  <a:gd name="T1" fmla="*/ 331 h 331"/>
                  <a:gd name="T2" fmla="*/ 2050 w 2263"/>
                  <a:gd name="T3" fmla="*/ 331 h 331"/>
                  <a:gd name="T4" fmla="*/ 2263 w 2263"/>
                  <a:gd name="T5" fmla="*/ 0 h 331"/>
                  <a:gd name="T6" fmla="*/ 405 w 2263"/>
                  <a:gd name="T7" fmla="*/ 2 h 331"/>
                  <a:gd name="T8" fmla="*/ 0 w 2263"/>
                  <a:gd name="T9" fmla="*/ 331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 h="331">
                    <a:moveTo>
                      <a:pt x="0" y="331"/>
                    </a:moveTo>
                    <a:lnTo>
                      <a:pt x="2050" y="331"/>
                    </a:lnTo>
                    <a:lnTo>
                      <a:pt x="2263" y="0"/>
                    </a:lnTo>
                    <a:lnTo>
                      <a:pt x="405" y="2"/>
                    </a:lnTo>
                    <a:lnTo>
                      <a:pt x="0" y="331"/>
                    </a:lnTo>
                    <a:close/>
                  </a:path>
                </a:pathLst>
              </a:custGeom>
              <a:gradFill rotWithShape="0">
                <a:gsLst>
                  <a:gs pos="0">
                    <a:srgbClr val="33CC33"/>
                  </a:gs>
                  <a:gs pos="100000">
                    <a:srgbClr val="218421"/>
                  </a:gs>
                </a:gsLst>
                <a:lin ang="5400000" scaled="1"/>
              </a:gradFill>
              <a:ln>
                <a:noFill/>
              </a:ln>
              <a:effectLst/>
              <a:extLst>
                <a:ext uri="{91240B29-F687-4F45-9708-019B960494DF}">
                  <a14:hiddenLine xmlns:a14="http://schemas.microsoft.com/office/drawing/2010/main" w="1587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50199" name="Freeform 11"/>
              <p:cNvSpPr>
                <a:spLocks/>
              </p:cNvSpPr>
              <p:nvPr/>
            </p:nvSpPr>
            <p:spPr bwMode="auto">
              <a:xfrm>
                <a:off x="1893" y="2658"/>
                <a:ext cx="2627" cy="611"/>
              </a:xfrm>
              <a:custGeom>
                <a:avLst/>
                <a:gdLst>
                  <a:gd name="T0" fmla="*/ 0 w 2627"/>
                  <a:gd name="T1" fmla="*/ 611 h 611"/>
                  <a:gd name="T2" fmla="*/ 2627 w 2627"/>
                  <a:gd name="T3" fmla="*/ 611 h 611"/>
                  <a:gd name="T4" fmla="*/ 2336 w 2627"/>
                  <a:gd name="T5" fmla="*/ 0 h 611"/>
                  <a:gd name="T6" fmla="*/ 288 w 2627"/>
                  <a:gd name="T7" fmla="*/ 0 h 611"/>
                  <a:gd name="T8" fmla="*/ 0 w 2627"/>
                  <a:gd name="T9" fmla="*/ 611 h 6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7" h="611">
                    <a:moveTo>
                      <a:pt x="0" y="611"/>
                    </a:moveTo>
                    <a:lnTo>
                      <a:pt x="2627" y="611"/>
                    </a:lnTo>
                    <a:lnTo>
                      <a:pt x="2336" y="0"/>
                    </a:lnTo>
                    <a:lnTo>
                      <a:pt x="288" y="0"/>
                    </a:lnTo>
                    <a:lnTo>
                      <a:pt x="0" y="611"/>
                    </a:lnTo>
                    <a:close/>
                  </a:path>
                </a:pathLst>
              </a:custGeom>
              <a:gradFill rotWithShape="0">
                <a:gsLst>
                  <a:gs pos="0">
                    <a:srgbClr val="33CC33"/>
                  </a:gs>
                  <a:gs pos="100000">
                    <a:srgbClr val="218421"/>
                  </a:gs>
                </a:gsLst>
                <a:lin ang="5400000" scaled="1"/>
              </a:gradFill>
              <a:ln>
                <a:noFill/>
              </a:ln>
              <a:effectLst/>
              <a:extLst>
                <a:ext uri="{91240B29-F687-4F45-9708-019B960494DF}">
                  <a14:hiddenLine xmlns:a14="http://schemas.microsoft.com/office/drawing/2010/main" w="1587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grpSp>
        <p:grpSp>
          <p:nvGrpSpPr>
            <p:cNvPr id="50190" name="Group 12"/>
            <p:cNvGrpSpPr>
              <a:grpSpLocks/>
            </p:cNvGrpSpPr>
            <p:nvPr/>
          </p:nvGrpSpPr>
          <p:grpSpPr bwMode="auto">
            <a:xfrm>
              <a:off x="715" y="975"/>
              <a:ext cx="2223" cy="1812"/>
              <a:chOff x="2014" y="783"/>
              <a:chExt cx="2134" cy="1923"/>
            </a:xfrm>
          </p:grpSpPr>
          <p:sp>
            <p:nvSpPr>
              <p:cNvPr id="50195" name="Freeform 13"/>
              <p:cNvSpPr>
                <a:spLocks/>
              </p:cNvSpPr>
              <p:nvPr/>
            </p:nvSpPr>
            <p:spPr bwMode="auto">
              <a:xfrm>
                <a:off x="2970" y="793"/>
                <a:ext cx="1178" cy="1913"/>
              </a:xfrm>
              <a:custGeom>
                <a:avLst/>
                <a:gdLst>
                  <a:gd name="T0" fmla="*/ 956 w 1178"/>
                  <a:gd name="T1" fmla="*/ 1913 h 2011"/>
                  <a:gd name="T2" fmla="*/ 1178 w 1178"/>
                  <a:gd name="T3" fmla="*/ 1617 h 2011"/>
                  <a:gd name="T4" fmla="*/ 0 w 1178"/>
                  <a:gd name="T5" fmla="*/ 0 h 2011"/>
                  <a:gd name="T6" fmla="*/ 956 w 1178"/>
                  <a:gd name="T7" fmla="*/ 1913 h 20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8" h="2011">
                    <a:moveTo>
                      <a:pt x="956" y="2011"/>
                    </a:moveTo>
                    <a:lnTo>
                      <a:pt x="1178" y="1700"/>
                    </a:lnTo>
                    <a:lnTo>
                      <a:pt x="0" y="0"/>
                    </a:lnTo>
                    <a:lnTo>
                      <a:pt x="956" y="2011"/>
                    </a:lnTo>
                    <a:close/>
                  </a:path>
                </a:pathLst>
              </a:custGeom>
              <a:solidFill>
                <a:srgbClr val="FFFF66"/>
              </a:solidFill>
              <a:ln>
                <a:noFill/>
              </a:ln>
              <a:extLst>
                <a:ext uri="{91240B29-F687-4F45-9708-019B960494DF}">
                  <a14:hiddenLine xmlns:a14="http://schemas.microsoft.com/office/drawing/2010/main" w="15875">
                    <a:solidFill>
                      <a:srgbClr val="000000"/>
                    </a:solidFill>
                    <a:prstDash val="solid"/>
                    <a:round/>
                    <a:headEnd/>
                    <a:tailEnd/>
                  </a14:hiddenLine>
                </a:ext>
              </a:extLst>
            </p:spPr>
            <p:txBody>
              <a:bodyPr/>
              <a:lstStyle/>
              <a:p>
                <a:endParaRPr lang="zh-TW" altLang="en-US"/>
              </a:p>
            </p:txBody>
          </p:sp>
          <p:sp>
            <p:nvSpPr>
              <p:cNvPr id="50196" name="Freeform 14"/>
              <p:cNvSpPr>
                <a:spLocks/>
              </p:cNvSpPr>
              <p:nvPr/>
            </p:nvSpPr>
            <p:spPr bwMode="auto">
              <a:xfrm>
                <a:off x="2014" y="783"/>
                <a:ext cx="1923" cy="1923"/>
              </a:xfrm>
              <a:custGeom>
                <a:avLst/>
                <a:gdLst>
                  <a:gd name="T0" fmla="*/ 0 w 1923"/>
                  <a:gd name="T1" fmla="*/ 1913 h 2022"/>
                  <a:gd name="T2" fmla="*/ 1923 w 1923"/>
                  <a:gd name="T3" fmla="*/ 1923 h 2022"/>
                  <a:gd name="T4" fmla="*/ 956 w 1923"/>
                  <a:gd name="T5" fmla="*/ 0 h 2022"/>
                  <a:gd name="T6" fmla="*/ 0 w 1923"/>
                  <a:gd name="T7" fmla="*/ 1913 h 20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3" h="2022">
                    <a:moveTo>
                      <a:pt x="0" y="2011"/>
                    </a:moveTo>
                    <a:lnTo>
                      <a:pt x="1923" y="2022"/>
                    </a:lnTo>
                    <a:lnTo>
                      <a:pt x="956" y="0"/>
                    </a:lnTo>
                    <a:lnTo>
                      <a:pt x="0" y="2011"/>
                    </a:lnTo>
                    <a:close/>
                  </a:path>
                </a:pathLst>
              </a:custGeom>
              <a:gradFill rotWithShape="0">
                <a:gsLst>
                  <a:gs pos="0">
                    <a:srgbClr val="FFCC00"/>
                  </a:gs>
                  <a:gs pos="100000">
                    <a:srgbClr val="DBAF00"/>
                  </a:gs>
                </a:gsLst>
                <a:lin ang="5400000" scaled="1"/>
              </a:gradFill>
              <a:ln>
                <a:noFill/>
              </a:ln>
              <a:extLst>
                <a:ext uri="{91240B29-F687-4F45-9708-019B960494DF}">
                  <a14:hiddenLine xmlns:a14="http://schemas.microsoft.com/office/drawing/2010/main" w="15875">
                    <a:solidFill>
                      <a:srgbClr val="000000"/>
                    </a:solidFill>
                    <a:prstDash val="solid"/>
                    <a:round/>
                    <a:headEnd/>
                    <a:tailEnd/>
                  </a14:hiddenLine>
                </a:ext>
              </a:extLst>
            </p:spPr>
            <p:txBody>
              <a:bodyPr/>
              <a:lstStyle/>
              <a:p>
                <a:endParaRPr lang="zh-TW" altLang="en-US"/>
              </a:p>
            </p:txBody>
          </p:sp>
        </p:grpSp>
        <p:grpSp>
          <p:nvGrpSpPr>
            <p:cNvPr id="50191" name="Group 15"/>
            <p:cNvGrpSpPr>
              <a:grpSpLocks/>
            </p:cNvGrpSpPr>
            <p:nvPr/>
          </p:nvGrpSpPr>
          <p:grpSpPr bwMode="auto">
            <a:xfrm>
              <a:off x="304" y="2201"/>
              <a:ext cx="2736" cy="1836"/>
              <a:chOff x="1629" y="2234"/>
              <a:chExt cx="2736" cy="1899"/>
            </a:xfrm>
          </p:grpSpPr>
          <p:sp>
            <p:nvSpPr>
              <p:cNvPr id="50192" name="Text Box 16"/>
              <p:cNvSpPr txBox="1">
                <a:spLocks noChangeArrowheads="1"/>
              </p:cNvSpPr>
              <p:nvPr/>
            </p:nvSpPr>
            <p:spPr bwMode="auto">
              <a:xfrm>
                <a:off x="1629" y="3597"/>
                <a:ext cx="2736"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潛在顧客群</a:t>
                </a:r>
              </a:p>
              <a:p>
                <a:pPr algn="ctr" eaLnBrk="1" hangingPunct="1"/>
                <a:r>
                  <a:rPr lang="en-US" altLang="zh-TW" b="1"/>
                  <a:t>Potential Accounts</a:t>
                </a:r>
              </a:p>
            </p:txBody>
          </p:sp>
          <p:sp>
            <p:nvSpPr>
              <p:cNvPr id="50193" name="Text Box 17"/>
              <p:cNvSpPr txBox="1">
                <a:spLocks noChangeArrowheads="1"/>
              </p:cNvSpPr>
              <p:nvPr/>
            </p:nvSpPr>
            <p:spPr bwMode="auto">
              <a:xfrm>
                <a:off x="1918" y="2933"/>
                <a:ext cx="2247" cy="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經常往來顧客群</a:t>
                </a:r>
              </a:p>
              <a:p>
                <a:pPr algn="ctr" eaLnBrk="1" hangingPunct="1"/>
                <a:r>
                  <a:rPr lang="en-US" altLang="zh-TW" b="1"/>
                  <a:t>Ordinary Accounts</a:t>
                </a:r>
              </a:p>
            </p:txBody>
          </p:sp>
          <p:sp>
            <p:nvSpPr>
              <p:cNvPr id="50194" name="Text Box 18"/>
              <p:cNvSpPr txBox="1">
                <a:spLocks noChangeArrowheads="1"/>
              </p:cNvSpPr>
              <p:nvPr/>
            </p:nvSpPr>
            <p:spPr bwMode="auto">
              <a:xfrm>
                <a:off x="2032" y="2234"/>
                <a:ext cx="2018"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主要交易顧客群</a:t>
                </a:r>
              </a:p>
              <a:p>
                <a:pPr algn="ctr" eaLnBrk="1" hangingPunct="1"/>
                <a:r>
                  <a:rPr lang="en-US" altLang="zh-TW" b="1"/>
                  <a:t>Major Accounts</a:t>
                </a:r>
              </a:p>
            </p:txBody>
          </p:sp>
        </p:grpSp>
      </p:grpSp>
      <p:sp>
        <p:nvSpPr>
          <p:cNvPr id="50182" name="AutoShape 19"/>
          <p:cNvSpPr>
            <a:spLocks/>
          </p:cNvSpPr>
          <p:nvPr/>
        </p:nvSpPr>
        <p:spPr bwMode="auto">
          <a:xfrm>
            <a:off x="6264275" y="5562600"/>
            <a:ext cx="2571750" cy="609600"/>
          </a:xfrm>
          <a:prstGeom prst="callout2">
            <a:avLst>
              <a:gd name="adj1" fmla="val 18750"/>
              <a:gd name="adj2" fmla="val -2963"/>
              <a:gd name="adj3" fmla="val 18750"/>
              <a:gd name="adj4" fmla="val -16606"/>
              <a:gd name="adj5" fmla="val 18750"/>
              <a:gd name="adj6" fmla="val -30741"/>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000">
                <a:solidFill>
                  <a:srgbClr val="000066"/>
                </a:solidFill>
                <a:latin typeface="Arial Narrow" panose="020B0606020202030204" pitchFamily="34" charset="0"/>
              </a:rPr>
              <a:t>顧客來源之基礎建設</a:t>
            </a:r>
          </a:p>
        </p:txBody>
      </p:sp>
      <p:sp>
        <p:nvSpPr>
          <p:cNvPr id="50183" name="AutoShape 20"/>
          <p:cNvSpPr>
            <a:spLocks/>
          </p:cNvSpPr>
          <p:nvPr/>
        </p:nvSpPr>
        <p:spPr bwMode="auto">
          <a:xfrm>
            <a:off x="5767388" y="4305300"/>
            <a:ext cx="2627312" cy="609600"/>
          </a:xfrm>
          <a:prstGeom prst="callout2">
            <a:avLst>
              <a:gd name="adj1" fmla="val 18750"/>
              <a:gd name="adj2" fmla="val -2898"/>
              <a:gd name="adj3" fmla="val 18750"/>
              <a:gd name="adj4" fmla="val -18972"/>
              <a:gd name="adj5" fmla="val 18750"/>
              <a:gd name="adj6" fmla="val -35648"/>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000">
                <a:solidFill>
                  <a:srgbClr val="000066"/>
                </a:solidFill>
                <a:latin typeface="Arial Narrow" panose="020B0606020202030204" pitchFamily="34" charset="0"/>
              </a:rPr>
              <a:t>提昇忠誠顧客價值</a:t>
            </a:r>
          </a:p>
        </p:txBody>
      </p:sp>
      <p:sp>
        <p:nvSpPr>
          <p:cNvPr id="50184" name="AutoShape 21"/>
          <p:cNvSpPr>
            <a:spLocks/>
          </p:cNvSpPr>
          <p:nvPr/>
        </p:nvSpPr>
        <p:spPr bwMode="auto">
          <a:xfrm>
            <a:off x="5041900" y="3200400"/>
            <a:ext cx="2438400" cy="609600"/>
          </a:xfrm>
          <a:prstGeom prst="callout2">
            <a:avLst>
              <a:gd name="adj1" fmla="val 18750"/>
              <a:gd name="adj2" fmla="val -3125"/>
              <a:gd name="adj3" fmla="val 18750"/>
              <a:gd name="adj4" fmla="val -23634"/>
              <a:gd name="adj5" fmla="val 18750"/>
              <a:gd name="adj6" fmla="val -44921"/>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000">
                <a:solidFill>
                  <a:srgbClr val="000066"/>
                </a:solidFill>
                <a:latin typeface="Arial Narrow" panose="020B0606020202030204" pitchFamily="34" charset="0"/>
              </a:rPr>
              <a:t>差異化加值服務</a:t>
            </a:r>
          </a:p>
          <a:p>
            <a:pPr eaLnBrk="1" hangingPunct="1"/>
            <a:r>
              <a:rPr lang="zh-TW" altLang="en-US" sz="2000">
                <a:solidFill>
                  <a:srgbClr val="000066"/>
                </a:solidFill>
                <a:latin typeface="Arial Narrow" panose="020B0606020202030204" pitchFamily="34" charset="0"/>
              </a:rPr>
              <a:t>創造更高的利潤</a:t>
            </a:r>
          </a:p>
        </p:txBody>
      </p:sp>
      <p:pic>
        <p:nvPicPr>
          <p:cNvPr id="50185" name="Picture 22" descr="PE018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938" y="2243138"/>
            <a:ext cx="2211387"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AutoShape 23"/>
          <p:cNvSpPr>
            <a:spLocks noChangeArrowheads="1"/>
          </p:cNvSpPr>
          <p:nvPr/>
        </p:nvSpPr>
        <p:spPr bwMode="auto">
          <a:xfrm>
            <a:off x="3757613" y="1295400"/>
            <a:ext cx="3190875" cy="1447800"/>
          </a:xfrm>
          <a:prstGeom prst="cloudCallout">
            <a:avLst>
              <a:gd name="adj1" fmla="val 63185"/>
              <a:gd name="adj2" fmla="val 27523"/>
            </a:avLst>
          </a:prstGeom>
          <a:solidFill>
            <a:schemeClr val="bg1"/>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a:solidFill>
                  <a:srgbClr val="000066"/>
                </a:solidFill>
                <a:latin typeface="Arial Narrow" panose="020B0606020202030204" pitchFamily="34" charset="0"/>
                <a:ea typeface="標楷體" panose="03000509000000000000" pitchFamily="65" charset="-120"/>
              </a:rPr>
              <a:t>留下有價值的顧客才能創造更高的利潤</a:t>
            </a:r>
          </a:p>
        </p:txBody>
      </p:sp>
      <p:sp>
        <p:nvSpPr>
          <p:cNvPr id="50187" name="Oval 24"/>
          <p:cNvSpPr>
            <a:spLocks noChangeArrowheads="1"/>
          </p:cNvSpPr>
          <p:nvPr/>
        </p:nvSpPr>
        <p:spPr bwMode="auto">
          <a:xfrm>
            <a:off x="1325563" y="2971800"/>
            <a:ext cx="2895600" cy="1524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6041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80DD3C9-EEE9-4BE4-ABD5-DC32820034E0}" type="slidenum">
              <a:rPr lang="en-US" altLang="zh-TW" sz="1400">
                <a:solidFill>
                  <a:srgbClr val="333399"/>
                </a:solidFill>
              </a:rPr>
              <a:pPr/>
              <a:t>13</a:t>
            </a:fld>
            <a:endParaRPr lang="en-US" altLang="zh-TW" sz="1400">
              <a:solidFill>
                <a:srgbClr val="333399"/>
              </a:solidFill>
            </a:endParaRPr>
          </a:p>
        </p:txBody>
      </p:sp>
      <p:sp>
        <p:nvSpPr>
          <p:cNvPr id="60420" name="Rectangle 2"/>
          <p:cNvSpPr>
            <a:spLocks noGrp="1" noChangeArrowheads="1"/>
          </p:cNvSpPr>
          <p:nvPr>
            <p:ph type="title"/>
          </p:nvPr>
        </p:nvSpPr>
        <p:spPr/>
        <p:txBody>
          <a:bodyPr/>
          <a:lstStyle/>
          <a:p>
            <a:pPr eaLnBrk="1" hangingPunct="1"/>
            <a:r>
              <a:rPr lang="zh-TW" altLang="en-US" smtClean="0"/>
              <a:t>忠誠顧客是公司最有價的資產</a:t>
            </a:r>
          </a:p>
        </p:txBody>
      </p:sp>
      <p:sp>
        <p:nvSpPr>
          <p:cNvPr id="60421" name="Text Box 3"/>
          <p:cNvSpPr txBox="1">
            <a:spLocks noChangeArrowheads="1"/>
          </p:cNvSpPr>
          <p:nvPr/>
        </p:nvSpPr>
        <p:spPr bwMode="auto">
          <a:xfrm>
            <a:off x="1219200" y="2492375"/>
            <a:ext cx="1819275" cy="588963"/>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潛在顧客</a:t>
            </a:r>
          </a:p>
        </p:txBody>
      </p:sp>
      <p:sp>
        <p:nvSpPr>
          <p:cNvPr id="60422" name="Text Box 4"/>
          <p:cNvSpPr txBox="1">
            <a:spLocks noChangeArrowheads="1"/>
          </p:cNvSpPr>
          <p:nvPr/>
        </p:nvSpPr>
        <p:spPr bwMode="auto">
          <a:xfrm>
            <a:off x="3733800" y="3482975"/>
            <a:ext cx="1819275" cy="588963"/>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交易顧客</a:t>
            </a:r>
          </a:p>
        </p:txBody>
      </p:sp>
      <p:sp>
        <p:nvSpPr>
          <p:cNvPr id="60423" name="Text Box 5"/>
          <p:cNvSpPr txBox="1">
            <a:spLocks noChangeArrowheads="1"/>
          </p:cNvSpPr>
          <p:nvPr/>
        </p:nvSpPr>
        <p:spPr bwMode="auto">
          <a:xfrm>
            <a:off x="6877050" y="4868863"/>
            <a:ext cx="1501775" cy="1076325"/>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3200">
                <a:solidFill>
                  <a:schemeClr val="bg1"/>
                </a:solidFill>
                <a:latin typeface="Tahoma" panose="020B0604030504040204" pitchFamily="34" charset="0"/>
              </a:rPr>
              <a:t>忠誠顧客</a:t>
            </a:r>
          </a:p>
        </p:txBody>
      </p:sp>
      <p:sp>
        <p:nvSpPr>
          <p:cNvPr id="60424" name="Text Box 6"/>
          <p:cNvSpPr txBox="1">
            <a:spLocks noChangeArrowheads="1"/>
          </p:cNvSpPr>
          <p:nvPr/>
        </p:nvSpPr>
        <p:spPr bwMode="auto">
          <a:xfrm>
            <a:off x="6588125" y="1989138"/>
            <a:ext cx="1819275" cy="588962"/>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流失顧客</a:t>
            </a:r>
          </a:p>
        </p:txBody>
      </p:sp>
      <p:sp>
        <p:nvSpPr>
          <p:cNvPr id="60425" name="Text Box 7"/>
          <p:cNvSpPr txBox="1">
            <a:spLocks noChangeArrowheads="1"/>
          </p:cNvSpPr>
          <p:nvPr/>
        </p:nvSpPr>
        <p:spPr bwMode="auto">
          <a:xfrm>
            <a:off x="6084888" y="3429000"/>
            <a:ext cx="91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800">
                <a:solidFill>
                  <a:srgbClr val="CC0000"/>
                </a:solidFill>
                <a:latin typeface="Tahoma" panose="020B0604030504040204" pitchFamily="34" charset="0"/>
                <a:ea typeface="標楷體" panose="03000509000000000000" pitchFamily="65" charset="-120"/>
              </a:rPr>
              <a:t>銷售</a:t>
            </a:r>
          </a:p>
          <a:p>
            <a:pPr eaLnBrk="1" hangingPunct="1"/>
            <a:r>
              <a:rPr lang="zh-TW" altLang="en-US" sz="2800">
                <a:solidFill>
                  <a:srgbClr val="CC0000"/>
                </a:solidFill>
                <a:latin typeface="Tahoma" panose="020B0604030504040204" pitchFamily="34" charset="0"/>
                <a:ea typeface="標楷體" panose="03000509000000000000" pitchFamily="65" charset="-120"/>
              </a:rPr>
              <a:t>服務</a:t>
            </a:r>
          </a:p>
        </p:txBody>
      </p:sp>
      <p:sp>
        <p:nvSpPr>
          <p:cNvPr id="60426" name="Text Box 8"/>
          <p:cNvSpPr txBox="1">
            <a:spLocks noChangeArrowheads="1"/>
          </p:cNvSpPr>
          <p:nvPr/>
        </p:nvSpPr>
        <p:spPr bwMode="auto">
          <a:xfrm>
            <a:off x="2484438" y="3213100"/>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800">
                <a:solidFill>
                  <a:srgbClr val="CC0000"/>
                </a:solidFill>
                <a:latin typeface="Tahoma" panose="020B0604030504040204" pitchFamily="34" charset="0"/>
                <a:ea typeface="標楷體" panose="03000509000000000000" pitchFamily="65" charset="-120"/>
              </a:rPr>
              <a:t>行銷</a:t>
            </a:r>
          </a:p>
        </p:txBody>
      </p:sp>
      <p:sp>
        <p:nvSpPr>
          <p:cNvPr id="60427" name="Text Box 9"/>
          <p:cNvSpPr txBox="1">
            <a:spLocks noChangeArrowheads="1"/>
          </p:cNvSpPr>
          <p:nvPr/>
        </p:nvSpPr>
        <p:spPr bwMode="auto">
          <a:xfrm>
            <a:off x="3851275" y="5324475"/>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800">
                <a:solidFill>
                  <a:srgbClr val="CC0000"/>
                </a:solidFill>
                <a:latin typeface="Tahoma" panose="020B0604030504040204" pitchFamily="34" charset="0"/>
                <a:ea typeface="標楷體" panose="03000509000000000000" pitchFamily="65" charset="-120"/>
              </a:rPr>
              <a:t>主動服務</a:t>
            </a:r>
          </a:p>
        </p:txBody>
      </p:sp>
      <p:cxnSp>
        <p:nvCxnSpPr>
          <p:cNvPr id="60428" name="AutoShape 10"/>
          <p:cNvCxnSpPr>
            <a:cxnSpLocks noChangeShapeType="1"/>
            <a:stCxn id="60421" idx="3"/>
            <a:endCxn id="60424" idx="1"/>
          </p:cNvCxnSpPr>
          <p:nvPr/>
        </p:nvCxnSpPr>
        <p:spPr bwMode="auto">
          <a:xfrm flipV="1">
            <a:off x="3038475" y="2284413"/>
            <a:ext cx="3549650" cy="503237"/>
          </a:xfrm>
          <a:prstGeom prst="curvedConnector3">
            <a:avLst>
              <a:gd name="adj1" fmla="val 50000"/>
            </a:avLst>
          </a:prstGeom>
          <a:noFill/>
          <a:ln w="38100">
            <a:solidFill>
              <a:srgbClr val="9966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29" name="AutoShape 11"/>
          <p:cNvCxnSpPr>
            <a:cxnSpLocks noChangeShapeType="1"/>
            <a:stCxn id="60421" idx="3"/>
            <a:endCxn id="60422" idx="1"/>
          </p:cNvCxnSpPr>
          <p:nvPr/>
        </p:nvCxnSpPr>
        <p:spPr bwMode="auto">
          <a:xfrm>
            <a:off x="3038475" y="2787650"/>
            <a:ext cx="695325" cy="990600"/>
          </a:xfrm>
          <a:prstGeom prst="curvedConnector3">
            <a:avLst>
              <a:gd name="adj1" fmla="val 50000"/>
            </a:avLst>
          </a:prstGeom>
          <a:noFill/>
          <a:ln w="5715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0" name="AutoShape 12"/>
          <p:cNvCxnSpPr>
            <a:cxnSpLocks noChangeShapeType="1"/>
            <a:stCxn id="60422" idx="0"/>
            <a:endCxn id="60424" idx="1"/>
          </p:cNvCxnSpPr>
          <p:nvPr/>
        </p:nvCxnSpPr>
        <p:spPr bwMode="auto">
          <a:xfrm rot="-5400000">
            <a:off x="5016501" y="1911350"/>
            <a:ext cx="1198562" cy="1944687"/>
          </a:xfrm>
          <a:prstGeom prst="curvedConnector2">
            <a:avLst/>
          </a:prstGeom>
          <a:noFill/>
          <a:ln w="38100">
            <a:solidFill>
              <a:srgbClr val="9966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1" name="AutoShape 13"/>
          <p:cNvCxnSpPr>
            <a:cxnSpLocks noChangeShapeType="1"/>
            <a:stCxn id="60423" idx="3"/>
            <a:endCxn id="60424" idx="2"/>
          </p:cNvCxnSpPr>
          <p:nvPr/>
        </p:nvCxnSpPr>
        <p:spPr bwMode="auto">
          <a:xfrm flipH="1" flipV="1">
            <a:off x="7497763" y="2578100"/>
            <a:ext cx="881062" cy="2828925"/>
          </a:xfrm>
          <a:prstGeom prst="curvedConnector4">
            <a:avLst>
              <a:gd name="adj1" fmla="val -25944"/>
              <a:gd name="adj2" fmla="val 59542"/>
            </a:avLst>
          </a:prstGeom>
          <a:noFill/>
          <a:ln w="38100">
            <a:solidFill>
              <a:srgbClr val="9966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2" name="AutoShape 14"/>
          <p:cNvCxnSpPr>
            <a:cxnSpLocks noChangeShapeType="1"/>
            <a:stCxn id="60422" idx="3"/>
            <a:endCxn id="60423" idx="0"/>
          </p:cNvCxnSpPr>
          <p:nvPr/>
        </p:nvCxnSpPr>
        <p:spPr bwMode="auto">
          <a:xfrm>
            <a:off x="5553075" y="3778250"/>
            <a:ext cx="2074863" cy="1090613"/>
          </a:xfrm>
          <a:prstGeom prst="curvedConnector2">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3" name="AutoShape 15"/>
          <p:cNvCxnSpPr>
            <a:cxnSpLocks noChangeShapeType="1"/>
            <a:stCxn id="60423" idx="2"/>
            <a:endCxn id="60422" idx="2"/>
          </p:cNvCxnSpPr>
          <p:nvPr/>
        </p:nvCxnSpPr>
        <p:spPr bwMode="auto">
          <a:xfrm rot="16200000" flipV="1">
            <a:off x="5199063" y="3516313"/>
            <a:ext cx="1873250" cy="2984500"/>
          </a:xfrm>
          <a:prstGeom prst="curvedConnector3">
            <a:avLst>
              <a:gd name="adj1" fmla="val -12204"/>
            </a:avLst>
          </a:prstGeom>
          <a:noFill/>
          <a:ln w="381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624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4CDAB81-7114-42A1-8DA1-29F39605B3F9}" type="slidenum">
              <a:rPr lang="en-US" altLang="zh-TW" sz="1400">
                <a:solidFill>
                  <a:srgbClr val="333399"/>
                </a:solidFill>
              </a:rPr>
              <a:pPr/>
              <a:t>14</a:t>
            </a:fld>
            <a:endParaRPr lang="en-US" altLang="zh-TW" sz="1400">
              <a:solidFill>
                <a:srgbClr val="333399"/>
              </a:solidFill>
            </a:endParaRPr>
          </a:p>
        </p:txBody>
      </p:sp>
      <p:sp>
        <p:nvSpPr>
          <p:cNvPr id="62468" name="Rectangle 2"/>
          <p:cNvSpPr>
            <a:spLocks noGrp="1" noChangeArrowheads="1"/>
          </p:cNvSpPr>
          <p:nvPr>
            <p:ph type="title"/>
          </p:nvPr>
        </p:nvSpPr>
        <p:spPr/>
        <p:txBody>
          <a:bodyPr/>
          <a:lstStyle/>
          <a:p>
            <a:pPr eaLnBrk="1" hangingPunct="1"/>
            <a:r>
              <a:rPr lang="zh-TW" altLang="en-US" smtClean="0"/>
              <a:t>顧客購買決策循環  </a:t>
            </a:r>
          </a:p>
        </p:txBody>
      </p:sp>
      <p:sp>
        <p:nvSpPr>
          <p:cNvPr id="564227" name="Text Box 3"/>
          <p:cNvSpPr txBox="1">
            <a:spLocks noChangeArrowheads="1"/>
          </p:cNvSpPr>
          <p:nvPr/>
        </p:nvSpPr>
        <p:spPr bwMode="auto">
          <a:xfrm>
            <a:off x="2771775" y="1989138"/>
            <a:ext cx="1006475" cy="588962"/>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思考</a:t>
            </a:r>
          </a:p>
        </p:txBody>
      </p:sp>
      <p:sp>
        <p:nvSpPr>
          <p:cNvPr id="564231" name="Text Box 7"/>
          <p:cNvSpPr txBox="1">
            <a:spLocks noChangeArrowheads="1"/>
          </p:cNvSpPr>
          <p:nvPr/>
        </p:nvSpPr>
        <p:spPr bwMode="auto">
          <a:xfrm>
            <a:off x="3924300" y="3429000"/>
            <a:ext cx="91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6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800">
                <a:solidFill>
                  <a:srgbClr val="CC0000"/>
                </a:solidFill>
                <a:latin typeface="Tahoma" panose="020B0604030504040204" pitchFamily="34" charset="0"/>
                <a:ea typeface="標楷體" panose="03000509000000000000" pitchFamily="65" charset="-120"/>
              </a:rPr>
              <a:t>忠誠顧客</a:t>
            </a:r>
          </a:p>
        </p:txBody>
      </p:sp>
      <p:sp>
        <p:nvSpPr>
          <p:cNvPr id="62471" name="Text Box 16"/>
          <p:cNvSpPr txBox="1">
            <a:spLocks noChangeArrowheads="1"/>
          </p:cNvSpPr>
          <p:nvPr/>
        </p:nvSpPr>
        <p:spPr bwMode="auto">
          <a:xfrm>
            <a:off x="1258888" y="3573463"/>
            <a:ext cx="1006475" cy="588962"/>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動機</a:t>
            </a:r>
          </a:p>
        </p:txBody>
      </p:sp>
      <p:sp>
        <p:nvSpPr>
          <p:cNvPr id="564241" name="Text Box 17"/>
          <p:cNvSpPr txBox="1">
            <a:spLocks noChangeArrowheads="1"/>
          </p:cNvSpPr>
          <p:nvPr/>
        </p:nvSpPr>
        <p:spPr bwMode="auto">
          <a:xfrm>
            <a:off x="5364163" y="1989138"/>
            <a:ext cx="1006475" cy="588962"/>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評估</a:t>
            </a:r>
          </a:p>
        </p:txBody>
      </p:sp>
      <p:sp>
        <p:nvSpPr>
          <p:cNvPr id="564242" name="Text Box 18"/>
          <p:cNvSpPr txBox="1">
            <a:spLocks noChangeArrowheads="1"/>
          </p:cNvSpPr>
          <p:nvPr/>
        </p:nvSpPr>
        <p:spPr bwMode="auto">
          <a:xfrm>
            <a:off x="6948488" y="3573463"/>
            <a:ext cx="1006475" cy="588962"/>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購買</a:t>
            </a:r>
          </a:p>
        </p:txBody>
      </p:sp>
      <p:sp>
        <p:nvSpPr>
          <p:cNvPr id="564243" name="Text Box 19"/>
          <p:cNvSpPr txBox="1">
            <a:spLocks noChangeArrowheads="1"/>
          </p:cNvSpPr>
          <p:nvPr/>
        </p:nvSpPr>
        <p:spPr bwMode="auto">
          <a:xfrm>
            <a:off x="5724525" y="5084763"/>
            <a:ext cx="1006475" cy="588962"/>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體驗</a:t>
            </a:r>
          </a:p>
        </p:txBody>
      </p:sp>
      <p:sp>
        <p:nvSpPr>
          <p:cNvPr id="564244" name="Text Box 20"/>
          <p:cNvSpPr txBox="1">
            <a:spLocks noChangeArrowheads="1"/>
          </p:cNvSpPr>
          <p:nvPr/>
        </p:nvSpPr>
        <p:spPr bwMode="auto">
          <a:xfrm>
            <a:off x="2268538" y="5013325"/>
            <a:ext cx="1006475" cy="588963"/>
          </a:xfrm>
          <a:prstGeom prst="rect">
            <a:avLst/>
          </a:prstGeom>
          <a:solidFill>
            <a:srgbClr val="3333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傳播</a:t>
            </a:r>
          </a:p>
        </p:txBody>
      </p:sp>
      <p:sp>
        <p:nvSpPr>
          <p:cNvPr id="564245" name="Text Box 21"/>
          <p:cNvSpPr txBox="1">
            <a:spLocks noChangeArrowheads="1"/>
          </p:cNvSpPr>
          <p:nvPr/>
        </p:nvSpPr>
        <p:spPr bwMode="auto">
          <a:xfrm>
            <a:off x="4211638" y="4437063"/>
            <a:ext cx="1006475" cy="588962"/>
          </a:xfrm>
          <a:prstGeom prst="rect">
            <a:avLst/>
          </a:prstGeom>
          <a:solidFill>
            <a:srgbClr val="A5002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黏著</a:t>
            </a:r>
          </a:p>
        </p:txBody>
      </p:sp>
      <p:cxnSp>
        <p:nvCxnSpPr>
          <p:cNvPr id="564246" name="AutoShape 22"/>
          <p:cNvCxnSpPr>
            <a:cxnSpLocks noChangeShapeType="1"/>
            <a:stCxn id="62471" idx="0"/>
            <a:endCxn id="564227" idx="1"/>
          </p:cNvCxnSpPr>
          <p:nvPr/>
        </p:nvCxnSpPr>
        <p:spPr bwMode="auto">
          <a:xfrm rot="-5400000">
            <a:off x="1622425" y="2424113"/>
            <a:ext cx="1289050" cy="1009650"/>
          </a:xfrm>
          <a:prstGeom prst="curvedConnector2">
            <a:avLst/>
          </a:prstGeom>
          <a:noFill/>
          <a:ln w="38100">
            <a:solidFill>
              <a:srgbClr val="0000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48" name="AutoShape 24"/>
          <p:cNvCxnSpPr>
            <a:cxnSpLocks noChangeShapeType="1"/>
            <a:endCxn id="564241" idx="1"/>
          </p:cNvCxnSpPr>
          <p:nvPr/>
        </p:nvCxnSpPr>
        <p:spPr bwMode="auto">
          <a:xfrm>
            <a:off x="3779838" y="2270125"/>
            <a:ext cx="1584325" cy="14288"/>
          </a:xfrm>
          <a:prstGeom prst="curvedConnector3">
            <a:avLst>
              <a:gd name="adj1" fmla="val 50000"/>
            </a:avLst>
          </a:prstGeom>
          <a:noFill/>
          <a:ln w="38100">
            <a:solidFill>
              <a:srgbClr val="0000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49" name="AutoShape 25"/>
          <p:cNvCxnSpPr>
            <a:cxnSpLocks noChangeShapeType="1"/>
            <a:stCxn id="564241" idx="3"/>
            <a:endCxn id="564242" idx="0"/>
          </p:cNvCxnSpPr>
          <p:nvPr/>
        </p:nvCxnSpPr>
        <p:spPr bwMode="auto">
          <a:xfrm>
            <a:off x="6370638" y="2284413"/>
            <a:ext cx="1081087" cy="1289050"/>
          </a:xfrm>
          <a:prstGeom prst="curvedConnector2">
            <a:avLst/>
          </a:prstGeom>
          <a:noFill/>
          <a:ln w="38100">
            <a:solidFill>
              <a:srgbClr val="0000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50" name="AutoShape 26"/>
          <p:cNvCxnSpPr>
            <a:cxnSpLocks noChangeShapeType="1"/>
            <a:endCxn id="564243" idx="3"/>
          </p:cNvCxnSpPr>
          <p:nvPr/>
        </p:nvCxnSpPr>
        <p:spPr bwMode="auto">
          <a:xfrm rot="5400000">
            <a:off x="6692900" y="4259263"/>
            <a:ext cx="1158875" cy="1082675"/>
          </a:xfrm>
          <a:prstGeom prst="curvedConnector2">
            <a:avLst/>
          </a:prstGeom>
          <a:noFill/>
          <a:ln w="38100">
            <a:solidFill>
              <a:srgbClr val="0000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51" name="AutoShape 27"/>
          <p:cNvCxnSpPr>
            <a:cxnSpLocks noChangeShapeType="1"/>
            <a:stCxn id="564243" idx="1"/>
            <a:endCxn id="564244" idx="3"/>
          </p:cNvCxnSpPr>
          <p:nvPr/>
        </p:nvCxnSpPr>
        <p:spPr bwMode="auto">
          <a:xfrm rot="10800000">
            <a:off x="3275013" y="5308600"/>
            <a:ext cx="2449512" cy="71438"/>
          </a:xfrm>
          <a:prstGeom prst="curvedConnector3">
            <a:avLst>
              <a:gd name="adj1" fmla="val 49968"/>
            </a:avLst>
          </a:prstGeom>
          <a:noFill/>
          <a:ln w="38100">
            <a:solidFill>
              <a:srgbClr val="0000FF"/>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52" name="AutoShape 28"/>
          <p:cNvCxnSpPr>
            <a:cxnSpLocks noChangeShapeType="1"/>
            <a:stCxn id="564244" idx="1"/>
            <a:endCxn id="62471" idx="2"/>
          </p:cNvCxnSpPr>
          <p:nvPr/>
        </p:nvCxnSpPr>
        <p:spPr bwMode="auto">
          <a:xfrm rot="10800000">
            <a:off x="1762125" y="4162425"/>
            <a:ext cx="506413" cy="1146175"/>
          </a:xfrm>
          <a:prstGeom prst="curvedConnector2">
            <a:avLst/>
          </a:prstGeom>
          <a:noFill/>
          <a:ln w="12700">
            <a:solidFill>
              <a:srgbClr val="0000FF"/>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53" name="AutoShape 29"/>
          <p:cNvCxnSpPr>
            <a:cxnSpLocks noChangeShapeType="1"/>
            <a:stCxn id="564261" idx="1"/>
            <a:endCxn id="564245" idx="3"/>
          </p:cNvCxnSpPr>
          <p:nvPr/>
        </p:nvCxnSpPr>
        <p:spPr bwMode="auto">
          <a:xfrm rot="10800000">
            <a:off x="5218113" y="4732338"/>
            <a:ext cx="577850" cy="720725"/>
          </a:xfrm>
          <a:prstGeom prst="curvedConnector3">
            <a:avLst>
              <a:gd name="adj1" fmla="val 50000"/>
            </a:avLst>
          </a:prstGeom>
          <a:noFill/>
          <a:ln w="38100">
            <a:solidFill>
              <a:srgbClr val="A5002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54" name="AutoShape 30"/>
          <p:cNvCxnSpPr>
            <a:cxnSpLocks noChangeShapeType="1"/>
            <a:stCxn id="564257" idx="0"/>
          </p:cNvCxnSpPr>
          <p:nvPr/>
        </p:nvCxnSpPr>
        <p:spPr bwMode="auto">
          <a:xfrm rot="5400000" flipV="1">
            <a:off x="4321176" y="1158875"/>
            <a:ext cx="431800" cy="5114925"/>
          </a:xfrm>
          <a:prstGeom prst="curvedConnector4">
            <a:avLst>
              <a:gd name="adj1" fmla="val -52940"/>
              <a:gd name="adj2" fmla="val 64398"/>
            </a:avLst>
          </a:prstGeom>
          <a:noFill/>
          <a:ln w="38100">
            <a:solidFill>
              <a:srgbClr val="A5002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4255" name="AutoShape 31"/>
          <p:cNvCxnSpPr>
            <a:cxnSpLocks noChangeShapeType="1"/>
            <a:stCxn id="564256" idx="2"/>
            <a:endCxn id="564261" idx="3"/>
          </p:cNvCxnSpPr>
          <p:nvPr/>
        </p:nvCxnSpPr>
        <p:spPr bwMode="auto">
          <a:xfrm rot="5400000">
            <a:off x="6589713" y="4446588"/>
            <a:ext cx="1219200" cy="793750"/>
          </a:xfrm>
          <a:prstGeom prst="curvedConnector2">
            <a:avLst/>
          </a:prstGeom>
          <a:noFill/>
          <a:ln w="38100">
            <a:solidFill>
              <a:srgbClr val="A5002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4256" name="Text Box 32"/>
          <p:cNvSpPr txBox="1">
            <a:spLocks noChangeArrowheads="1"/>
          </p:cNvSpPr>
          <p:nvPr/>
        </p:nvSpPr>
        <p:spPr bwMode="auto">
          <a:xfrm>
            <a:off x="7092950" y="3644900"/>
            <a:ext cx="1006475" cy="588963"/>
          </a:xfrm>
          <a:prstGeom prst="rect">
            <a:avLst/>
          </a:prstGeom>
          <a:solidFill>
            <a:srgbClr val="A5002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購買</a:t>
            </a:r>
          </a:p>
        </p:txBody>
      </p:sp>
      <p:sp>
        <p:nvSpPr>
          <p:cNvPr id="564257" name="Text Box 33"/>
          <p:cNvSpPr txBox="1">
            <a:spLocks noChangeArrowheads="1"/>
          </p:cNvSpPr>
          <p:nvPr/>
        </p:nvSpPr>
        <p:spPr bwMode="auto">
          <a:xfrm>
            <a:off x="1476375" y="3500438"/>
            <a:ext cx="1006475" cy="588962"/>
          </a:xfrm>
          <a:prstGeom prst="rect">
            <a:avLst/>
          </a:prstGeom>
          <a:solidFill>
            <a:srgbClr val="A5002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動機</a:t>
            </a:r>
          </a:p>
        </p:txBody>
      </p:sp>
      <p:cxnSp>
        <p:nvCxnSpPr>
          <p:cNvPr id="564258" name="AutoShape 34"/>
          <p:cNvCxnSpPr>
            <a:cxnSpLocks noChangeShapeType="1"/>
            <a:stCxn id="564259" idx="1"/>
            <a:endCxn id="564257" idx="2"/>
          </p:cNvCxnSpPr>
          <p:nvPr/>
        </p:nvCxnSpPr>
        <p:spPr bwMode="auto">
          <a:xfrm rot="10800000">
            <a:off x="1979613" y="4089400"/>
            <a:ext cx="431800" cy="1074738"/>
          </a:xfrm>
          <a:prstGeom prst="curvedConnector2">
            <a:avLst/>
          </a:prstGeom>
          <a:noFill/>
          <a:ln w="38100">
            <a:solidFill>
              <a:srgbClr val="A5002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4259" name="Text Box 35"/>
          <p:cNvSpPr txBox="1">
            <a:spLocks noChangeArrowheads="1"/>
          </p:cNvSpPr>
          <p:nvPr/>
        </p:nvSpPr>
        <p:spPr bwMode="auto">
          <a:xfrm>
            <a:off x="2411413" y="4868863"/>
            <a:ext cx="1006475" cy="588962"/>
          </a:xfrm>
          <a:prstGeom prst="rect">
            <a:avLst/>
          </a:prstGeom>
          <a:solidFill>
            <a:srgbClr val="A5002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傳播</a:t>
            </a:r>
          </a:p>
        </p:txBody>
      </p:sp>
      <p:cxnSp>
        <p:nvCxnSpPr>
          <p:cNvPr id="564260" name="AutoShape 36"/>
          <p:cNvCxnSpPr>
            <a:cxnSpLocks noChangeShapeType="1"/>
            <a:stCxn id="564245" idx="1"/>
            <a:endCxn id="564259" idx="3"/>
          </p:cNvCxnSpPr>
          <p:nvPr/>
        </p:nvCxnSpPr>
        <p:spPr bwMode="auto">
          <a:xfrm rot="10800000" flipV="1">
            <a:off x="3417888" y="4732338"/>
            <a:ext cx="793750" cy="431800"/>
          </a:xfrm>
          <a:prstGeom prst="curvedConnector3">
            <a:avLst>
              <a:gd name="adj1" fmla="val 50000"/>
            </a:avLst>
          </a:prstGeom>
          <a:noFill/>
          <a:ln w="38100">
            <a:solidFill>
              <a:srgbClr val="A5002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4261" name="Text Box 37"/>
          <p:cNvSpPr txBox="1">
            <a:spLocks noChangeArrowheads="1"/>
          </p:cNvSpPr>
          <p:nvPr/>
        </p:nvSpPr>
        <p:spPr bwMode="auto">
          <a:xfrm>
            <a:off x="5795963" y="5157788"/>
            <a:ext cx="1006475" cy="588962"/>
          </a:xfrm>
          <a:prstGeom prst="rect">
            <a:avLst/>
          </a:prstGeom>
          <a:solidFill>
            <a:srgbClr val="A5002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3200">
                <a:solidFill>
                  <a:schemeClr val="bg1"/>
                </a:solidFill>
                <a:latin typeface="Tahoma" panose="020B0604030504040204" pitchFamily="34" charset="0"/>
              </a:rPr>
              <a:t>體驗</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4246"/>
                                        </p:tgtEl>
                                        <p:attrNameLst>
                                          <p:attrName>style.visibility</p:attrName>
                                        </p:attrNameLst>
                                      </p:cBhvr>
                                      <p:to>
                                        <p:strVal val="visible"/>
                                      </p:to>
                                    </p:set>
                                    <p:animEffect transition="in" filter="box(in)">
                                      <p:cBhvr>
                                        <p:cTn id="7" dur="500"/>
                                        <p:tgtEl>
                                          <p:spTgt spid="5642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64227"/>
                                        </p:tgtEl>
                                        <p:attrNameLst>
                                          <p:attrName>style.visibility</p:attrName>
                                        </p:attrNameLst>
                                      </p:cBhvr>
                                      <p:to>
                                        <p:strVal val="visible"/>
                                      </p:to>
                                    </p:set>
                                    <p:animEffect transition="in" filter="box(in)">
                                      <p:cBhvr>
                                        <p:cTn id="10" dur="500"/>
                                        <p:tgtEl>
                                          <p:spTgt spid="5642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64248"/>
                                        </p:tgtEl>
                                        <p:attrNameLst>
                                          <p:attrName>style.visibility</p:attrName>
                                        </p:attrNameLst>
                                      </p:cBhvr>
                                      <p:to>
                                        <p:strVal val="visible"/>
                                      </p:to>
                                    </p:set>
                                    <p:animEffect transition="in" filter="checkerboard(across)">
                                      <p:cBhvr>
                                        <p:cTn id="15" dur="500"/>
                                        <p:tgtEl>
                                          <p:spTgt spid="56424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64241"/>
                                        </p:tgtEl>
                                        <p:attrNameLst>
                                          <p:attrName>style.visibility</p:attrName>
                                        </p:attrNameLst>
                                      </p:cBhvr>
                                      <p:to>
                                        <p:strVal val="visible"/>
                                      </p:to>
                                    </p:set>
                                    <p:animEffect transition="in" filter="checkerboard(across)">
                                      <p:cBhvr>
                                        <p:cTn id="18" dur="500"/>
                                        <p:tgtEl>
                                          <p:spTgt spid="5642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564249"/>
                                        </p:tgtEl>
                                        <p:attrNameLst>
                                          <p:attrName>style.visibility</p:attrName>
                                        </p:attrNameLst>
                                      </p:cBhvr>
                                      <p:to>
                                        <p:strVal val="visible"/>
                                      </p:to>
                                    </p:set>
                                    <p:animEffect transition="in" filter="checkerboard(across)">
                                      <p:cBhvr>
                                        <p:cTn id="23" dur="500"/>
                                        <p:tgtEl>
                                          <p:spTgt spid="56424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64242"/>
                                        </p:tgtEl>
                                        <p:attrNameLst>
                                          <p:attrName>style.visibility</p:attrName>
                                        </p:attrNameLst>
                                      </p:cBhvr>
                                      <p:to>
                                        <p:strVal val="visible"/>
                                      </p:to>
                                    </p:set>
                                    <p:animEffect transition="in" filter="checkerboard(across)">
                                      <p:cBhvr>
                                        <p:cTn id="26" dur="500"/>
                                        <p:tgtEl>
                                          <p:spTgt spid="5642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64250"/>
                                        </p:tgtEl>
                                        <p:attrNameLst>
                                          <p:attrName>style.visibility</p:attrName>
                                        </p:attrNameLst>
                                      </p:cBhvr>
                                      <p:to>
                                        <p:strVal val="visible"/>
                                      </p:to>
                                    </p:set>
                                    <p:animEffect transition="in" filter="blinds(horizontal)">
                                      <p:cBhvr>
                                        <p:cTn id="31" dur="500"/>
                                        <p:tgtEl>
                                          <p:spTgt spid="56425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4243"/>
                                        </p:tgtEl>
                                        <p:attrNameLst>
                                          <p:attrName>style.visibility</p:attrName>
                                        </p:attrNameLst>
                                      </p:cBhvr>
                                      <p:to>
                                        <p:strVal val="visible"/>
                                      </p:to>
                                    </p:set>
                                    <p:animEffect transition="in" filter="blinds(horizontal)">
                                      <p:cBhvr>
                                        <p:cTn id="34" dur="500"/>
                                        <p:tgtEl>
                                          <p:spTgt spid="5642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64251"/>
                                        </p:tgtEl>
                                        <p:attrNameLst>
                                          <p:attrName>style.visibility</p:attrName>
                                        </p:attrNameLst>
                                      </p:cBhvr>
                                      <p:to>
                                        <p:strVal val="visible"/>
                                      </p:to>
                                    </p:set>
                                    <p:animEffect transition="in" filter="blinds(horizontal)">
                                      <p:cBhvr>
                                        <p:cTn id="39" dur="500"/>
                                        <p:tgtEl>
                                          <p:spTgt spid="56425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64244"/>
                                        </p:tgtEl>
                                        <p:attrNameLst>
                                          <p:attrName>style.visibility</p:attrName>
                                        </p:attrNameLst>
                                      </p:cBhvr>
                                      <p:to>
                                        <p:strVal val="visible"/>
                                      </p:to>
                                    </p:set>
                                    <p:animEffect transition="in" filter="blinds(horizontal)">
                                      <p:cBhvr>
                                        <p:cTn id="42" dur="500"/>
                                        <p:tgtEl>
                                          <p:spTgt spid="5642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64252"/>
                                        </p:tgtEl>
                                        <p:attrNameLst>
                                          <p:attrName>style.visibility</p:attrName>
                                        </p:attrNameLst>
                                      </p:cBhvr>
                                      <p:to>
                                        <p:strVal val="visible"/>
                                      </p:to>
                                    </p:set>
                                    <p:anim calcmode="lin" valueType="num">
                                      <p:cBhvr additive="base">
                                        <p:cTn id="47" dur="500" fill="hold"/>
                                        <p:tgtEl>
                                          <p:spTgt spid="564252"/>
                                        </p:tgtEl>
                                        <p:attrNameLst>
                                          <p:attrName>ppt_x</p:attrName>
                                        </p:attrNameLst>
                                      </p:cBhvr>
                                      <p:tavLst>
                                        <p:tav tm="0">
                                          <p:val>
                                            <p:strVal val="#ppt_x"/>
                                          </p:val>
                                        </p:tav>
                                        <p:tav tm="100000">
                                          <p:val>
                                            <p:strVal val="#ppt_x"/>
                                          </p:val>
                                        </p:tav>
                                      </p:tavLst>
                                    </p:anim>
                                    <p:anim calcmode="lin" valueType="num">
                                      <p:cBhvr additive="base">
                                        <p:cTn id="48" dur="500" fill="hold"/>
                                        <p:tgtEl>
                                          <p:spTgt spid="56425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64231"/>
                                        </p:tgtEl>
                                        <p:attrNameLst>
                                          <p:attrName>style.visibility</p:attrName>
                                        </p:attrNameLst>
                                      </p:cBhvr>
                                      <p:to>
                                        <p:strVal val="visible"/>
                                      </p:to>
                                    </p:set>
                                    <p:animEffect transition="in" filter="blinds(horizontal)">
                                      <p:cBhvr>
                                        <p:cTn id="53" dur="500"/>
                                        <p:tgtEl>
                                          <p:spTgt spid="56423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64245"/>
                                        </p:tgtEl>
                                        <p:attrNameLst>
                                          <p:attrName>style.visibility</p:attrName>
                                        </p:attrNameLst>
                                      </p:cBhvr>
                                      <p:to>
                                        <p:strVal val="visible"/>
                                      </p:to>
                                    </p:set>
                                    <p:animEffect transition="in" filter="blinds(horizontal)">
                                      <p:cBhvr>
                                        <p:cTn id="56" dur="500"/>
                                        <p:tgtEl>
                                          <p:spTgt spid="564245"/>
                                        </p:tgtEl>
                                      </p:cBhvr>
                                    </p:animEffect>
                                  </p:childTnLst>
                                </p:cTn>
                              </p:par>
                              <p:par>
                                <p:cTn id="57" presetID="3" presetClass="entr" presetSubtype="10" fill="hold" nodeType="withEffect">
                                  <p:stCondLst>
                                    <p:cond delay="0"/>
                                  </p:stCondLst>
                                  <p:childTnLst>
                                    <p:set>
                                      <p:cBhvr>
                                        <p:cTn id="58" dur="1" fill="hold">
                                          <p:stCondLst>
                                            <p:cond delay="0"/>
                                          </p:stCondLst>
                                        </p:cTn>
                                        <p:tgtEl>
                                          <p:spTgt spid="564253"/>
                                        </p:tgtEl>
                                        <p:attrNameLst>
                                          <p:attrName>style.visibility</p:attrName>
                                        </p:attrNameLst>
                                      </p:cBhvr>
                                      <p:to>
                                        <p:strVal val="visible"/>
                                      </p:to>
                                    </p:set>
                                    <p:animEffect transition="in" filter="blinds(horizontal)">
                                      <p:cBhvr>
                                        <p:cTn id="59" dur="500"/>
                                        <p:tgtEl>
                                          <p:spTgt spid="56425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564260"/>
                                        </p:tgtEl>
                                        <p:attrNameLst>
                                          <p:attrName>style.visibility</p:attrName>
                                        </p:attrNameLst>
                                      </p:cBhvr>
                                      <p:to>
                                        <p:strVal val="visible"/>
                                      </p:to>
                                    </p:set>
                                    <p:animEffect transition="in" filter="blinds(horizontal)">
                                      <p:cBhvr>
                                        <p:cTn id="64" dur="500"/>
                                        <p:tgtEl>
                                          <p:spTgt spid="56426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64259"/>
                                        </p:tgtEl>
                                        <p:attrNameLst>
                                          <p:attrName>style.visibility</p:attrName>
                                        </p:attrNameLst>
                                      </p:cBhvr>
                                      <p:to>
                                        <p:strVal val="visible"/>
                                      </p:to>
                                    </p:set>
                                    <p:animEffect transition="in" filter="blinds(horizontal)">
                                      <p:cBhvr>
                                        <p:cTn id="67" dur="500"/>
                                        <p:tgtEl>
                                          <p:spTgt spid="5642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564258"/>
                                        </p:tgtEl>
                                        <p:attrNameLst>
                                          <p:attrName>style.visibility</p:attrName>
                                        </p:attrNameLst>
                                      </p:cBhvr>
                                      <p:to>
                                        <p:strVal val="visible"/>
                                      </p:to>
                                    </p:set>
                                    <p:animEffect transition="in" filter="blinds(horizontal)">
                                      <p:cBhvr>
                                        <p:cTn id="72" dur="500"/>
                                        <p:tgtEl>
                                          <p:spTgt spid="56425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64257"/>
                                        </p:tgtEl>
                                        <p:attrNameLst>
                                          <p:attrName>style.visibility</p:attrName>
                                        </p:attrNameLst>
                                      </p:cBhvr>
                                      <p:to>
                                        <p:strVal val="visible"/>
                                      </p:to>
                                    </p:set>
                                    <p:animEffect transition="in" filter="blinds(horizontal)">
                                      <p:cBhvr>
                                        <p:cTn id="75" dur="500"/>
                                        <p:tgtEl>
                                          <p:spTgt spid="56425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564254"/>
                                        </p:tgtEl>
                                        <p:attrNameLst>
                                          <p:attrName>style.visibility</p:attrName>
                                        </p:attrNameLst>
                                      </p:cBhvr>
                                      <p:to>
                                        <p:strVal val="visible"/>
                                      </p:to>
                                    </p:set>
                                    <p:animEffect transition="in" filter="blinds(horizontal)">
                                      <p:cBhvr>
                                        <p:cTn id="80" dur="500"/>
                                        <p:tgtEl>
                                          <p:spTgt spid="564254"/>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4256"/>
                                        </p:tgtEl>
                                        <p:attrNameLst>
                                          <p:attrName>style.visibility</p:attrName>
                                        </p:attrNameLst>
                                      </p:cBhvr>
                                      <p:to>
                                        <p:strVal val="visible"/>
                                      </p:to>
                                    </p:set>
                                    <p:animEffect transition="in" filter="blinds(horizontal)">
                                      <p:cBhvr>
                                        <p:cTn id="83" dur="500"/>
                                        <p:tgtEl>
                                          <p:spTgt spid="56425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564255"/>
                                        </p:tgtEl>
                                        <p:attrNameLst>
                                          <p:attrName>style.visibility</p:attrName>
                                        </p:attrNameLst>
                                      </p:cBhvr>
                                      <p:to>
                                        <p:strVal val="visible"/>
                                      </p:to>
                                    </p:set>
                                    <p:animEffect transition="in" filter="blinds(horizontal)">
                                      <p:cBhvr>
                                        <p:cTn id="88" dur="500"/>
                                        <p:tgtEl>
                                          <p:spTgt spid="564255"/>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64261"/>
                                        </p:tgtEl>
                                        <p:attrNameLst>
                                          <p:attrName>style.visibility</p:attrName>
                                        </p:attrNameLst>
                                      </p:cBhvr>
                                      <p:to>
                                        <p:strVal val="visible"/>
                                      </p:to>
                                    </p:set>
                                    <p:animEffect transition="in" filter="blinds(horizontal)">
                                      <p:cBhvr>
                                        <p:cTn id="91" dur="500"/>
                                        <p:tgtEl>
                                          <p:spTgt spid="56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animBg="1"/>
      <p:bldP spid="564231" grpId="0"/>
      <p:bldP spid="564241" grpId="0" animBg="1"/>
      <p:bldP spid="564242" grpId="0" animBg="1"/>
      <p:bldP spid="564243" grpId="0" animBg="1"/>
      <p:bldP spid="564244" grpId="0" animBg="1"/>
      <p:bldP spid="564245" grpId="0" animBg="1"/>
      <p:bldP spid="564256" grpId="0" animBg="1"/>
      <p:bldP spid="564257" grpId="0" animBg="1"/>
      <p:bldP spid="564259" grpId="0" animBg="1"/>
      <p:bldP spid="5642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64515"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24D0F94-8B54-4832-9B85-A8C673D55BA8}" type="slidenum">
              <a:rPr lang="en-US" altLang="zh-TW" sz="1400">
                <a:solidFill>
                  <a:srgbClr val="333399"/>
                </a:solidFill>
              </a:rPr>
              <a:pPr/>
              <a:t>15</a:t>
            </a:fld>
            <a:endParaRPr lang="en-US" altLang="zh-TW" sz="1400">
              <a:solidFill>
                <a:srgbClr val="333399"/>
              </a:solidFill>
            </a:endParaRPr>
          </a:p>
        </p:txBody>
      </p:sp>
      <p:sp>
        <p:nvSpPr>
          <p:cNvPr id="64516" name="Rectangle 2"/>
          <p:cNvSpPr>
            <a:spLocks noGrp="1" noChangeArrowheads="1"/>
          </p:cNvSpPr>
          <p:nvPr>
            <p:ph type="title"/>
          </p:nvPr>
        </p:nvSpPr>
        <p:spPr/>
        <p:txBody>
          <a:bodyPr/>
          <a:lstStyle/>
          <a:p>
            <a:pPr eaLnBrk="1" hangingPunct="1"/>
            <a:r>
              <a:rPr lang="zh-TW" altLang="en-US" smtClean="0"/>
              <a:t>忠誠顧客是公司最有價的資產</a:t>
            </a:r>
          </a:p>
        </p:txBody>
      </p:sp>
      <p:sp>
        <p:nvSpPr>
          <p:cNvPr id="64517" name="Rectangle 3"/>
          <p:cNvSpPr>
            <a:spLocks noGrp="1" noChangeArrowheads="1"/>
          </p:cNvSpPr>
          <p:nvPr>
            <p:ph type="body" idx="1"/>
          </p:nvPr>
        </p:nvSpPr>
        <p:spPr>
          <a:xfrm>
            <a:off x="685800" y="1828800"/>
            <a:ext cx="7772400" cy="4114800"/>
          </a:xfrm>
        </p:spPr>
        <p:txBody>
          <a:bodyPr/>
          <a:lstStyle/>
          <a:p>
            <a:pPr eaLnBrk="1" hangingPunct="1">
              <a:lnSpc>
                <a:spcPct val="90000"/>
              </a:lnSpc>
            </a:pPr>
            <a:r>
              <a:rPr lang="zh-TW" altLang="en-US" sz="2800" dirty="0" smtClean="0"/>
              <a:t>忠誠顧客的特色</a:t>
            </a:r>
          </a:p>
          <a:p>
            <a:pPr lvl="1" eaLnBrk="1" hangingPunct="1">
              <a:lnSpc>
                <a:spcPct val="90000"/>
              </a:lnSpc>
            </a:pPr>
            <a:r>
              <a:rPr lang="zh-TW" altLang="en-US" sz="2400" dirty="0" smtClean="0"/>
              <a:t>非常滿意	          </a:t>
            </a:r>
            <a:endParaRPr lang="zh-TW" altLang="en-US" sz="2400" dirty="0" smtClean="0">
              <a:sym typeface="Wingdings" panose="05000000000000000000" pitchFamily="2" charset="2"/>
            </a:endParaRPr>
          </a:p>
          <a:p>
            <a:pPr lvl="1" eaLnBrk="1" hangingPunct="1">
              <a:lnSpc>
                <a:spcPct val="90000"/>
              </a:lnSpc>
            </a:pPr>
            <a:r>
              <a:rPr lang="zh-TW" altLang="en-US" sz="2400" dirty="0" smtClean="0"/>
              <a:t>願意繼續使用     </a:t>
            </a:r>
            <a:endParaRPr lang="zh-TW" altLang="en-US" sz="2400" dirty="0" smtClean="0">
              <a:sym typeface="Wingdings" panose="05000000000000000000" pitchFamily="2" charset="2"/>
            </a:endParaRPr>
          </a:p>
          <a:p>
            <a:pPr lvl="1" eaLnBrk="1" hangingPunct="1">
              <a:lnSpc>
                <a:spcPct val="90000"/>
              </a:lnSpc>
            </a:pPr>
            <a:r>
              <a:rPr lang="zh-TW" altLang="en-US" sz="2400" dirty="0" smtClean="0"/>
              <a:t>願意推薦給親友     </a:t>
            </a:r>
          </a:p>
          <a:p>
            <a:pPr eaLnBrk="1" hangingPunct="1">
              <a:lnSpc>
                <a:spcPct val="90000"/>
              </a:lnSpc>
            </a:pPr>
            <a:endParaRPr lang="zh-TW" altLang="en-US" sz="2800" dirty="0" smtClean="0"/>
          </a:p>
          <a:p>
            <a:pPr eaLnBrk="1" hangingPunct="1">
              <a:lnSpc>
                <a:spcPct val="90000"/>
              </a:lnSpc>
            </a:pPr>
            <a:r>
              <a:rPr lang="zh-TW" altLang="en-US" sz="2800" dirty="0" smtClean="0"/>
              <a:t>獲利法則</a:t>
            </a:r>
            <a:r>
              <a:rPr lang="en-US" altLang="zh-TW" sz="2800" dirty="0" smtClean="0"/>
              <a:t>:</a:t>
            </a:r>
          </a:p>
          <a:p>
            <a:pPr lvl="1" eaLnBrk="1" hangingPunct="1">
              <a:lnSpc>
                <a:spcPct val="90000"/>
              </a:lnSpc>
            </a:pPr>
            <a:r>
              <a:rPr lang="en-US" altLang="zh-TW" sz="2400" dirty="0" smtClean="0"/>
              <a:t>20/80</a:t>
            </a:r>
            <a:r>
              <a:rPr lang="zh-TW" altLang="en-US" sz="2400" dirty="0" smtClean="0"/>
              <a:t>法則</a:t>
            </a:r>
          </a:p>
          <a:p>
            <a:pPr lvl="1" eaLnBrk="1" hangingPunct="1">
              <a:lnSpc>
                <a:spcPct val="90000"/>
              </a:lnSpc>
            </a:pPr>
            <a:r>
              <a:rPr lang="en-US" altLang="zh-TW" sz="2400" dirty="0" smtClean="0"/>
              <a:t>20/100</a:t>
            </a:r>
            <a:r>
              <a:rPr lang="zh-TW" altLang="en-US" sz="2400" dirty="0" smtClean="0"/>
              <a:t>法則</a:t>
            </a:r>
          </a:p>
          <a:p>
            <a:pPr lvl="1" eaLnBrk="1" hangingPunct="1">
              <a:lnSpc>
                <a:spcPct val="90000"/>
              </a:lnSpc>
            </a:pPr>
            <a:r>
              <a:rPr lang="en-US" altLang="zh-TW" sz="2400" dirty="0" smtClean="0"/>
              <a:t>20/120</a:t>
            </a:r>
            <a:r>
              <a:rPr lang="zh-TW" altLang="en-US" sz="2400" dirty="0" smtClean="0"/>
              <a:t>法則</a:t>
            </a:r>
          </a:p>
        </p:txBody>
      </p:sp>
      <p:sp>
        <p:nvSpPr>
          <p:cNvPr id="64518" name="AutoShape 4"/>
          <p:cNvSpPr>
            <a:spLocks noChangeArrowheads="1"/>
          </p:cNvSpPr>
          <p:nvPr/>
        </p:nvSpPr>
        <p:spPr bwMode="auto">
          <a:xfrm>
            <a:off x="4267200" y="4038600"/>
            <a:ext cx="1981200" cy="1219200"/>
          </a:xfrm>
          <a:prstGeom prst="triangle">
            <a:avLst>
              <a:gd name="adj" fmla="val 50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latin typeface="Tahoma" panose="020B0604030504040204" pitchFamily="34" charset="0"/>
            </a:endParaRPr>
          </a:p>
        </p:txBody>
      </p:sp>
      <p:sp>
        <p:nvSpPr>
          <p:cNvPr id="64519" name="AutoShape 5"/>
          <p:cNvSpPr>
            <a:spLocks noChangeArrowheads="1"/>
          </p:cNvSpPr>
          <p:nvPr/>
        </p:nvSpPr>
        <p:spPr bwMode="auto">
          <a:xfrm>
            <a:off x="5257800" y="3733800"/>
            <a:ext cx="2362200" cy="1752600"/>
          </a:xfrm>
          <a:prstGeom prst="triangle">
            <a:avLst>
              <a:gd name="adj" fmla="val 50000"/>
            </a:avLst>
          </a:prstGeom>
          <a:solidFill>
            <a:srgbClr val="FFCC66"/>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tx2"/>
              </a:solidFill>
              <a:latin typeface="Tahoma" panose="020B0604030504040204" pitchFamily="34" charset="0"/>
            </a:endParaRPr>
          </a:p>
        </p:txBody>
      </p:sp>
      <p:sp>
        <p:nvSpPr>
          <p:cNvPr id="64520" name="AutoShape 6"/>
          <p:cNvSpPr>
            <a:spLocks noChangeArrowheads="1"/>
          </p:cNvSpPr>
          <p:nvPr/>
        </p:nvSpPr>
        <p:spPr bwMode="auto">
          <a:xfrm>
            <a:off x="6324600" y="3657600"/>
            <a:ext cx="2819400" cy="1981200"/>
          </a:xfrm>
          <a:prstGeom prst="triangle">
            <a:avLst>
              <a:gd name="adj" fmla="val 50000"/>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latin typeface="Tahoma" panose="020B0604030504040204" pitchFamily="34" charset="0"/>
            </a:endParaRPr>
          </a:p>
        </p:txBody>
      </p:sp>
      <p:sp>
        <p:nvSpPr>
          <p:cNvPr id="64521" name="Text Box 7"/>
          <p:cNvSpPr txBox="1">
            <a:spLocks noChangeArrowheads="1"/>
          </p:cNvSpPr>
          <p:nvPr/>
        </p:nvSpPr>
        <p:spPr bwMode="auto">
          <a:xfrm>
            <a:off x="4648200" y="47244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solidFill>
                  <a:schemeClr val="folHlink"/>
                </a:solidFill>
                <a:latin typeface="Tahoma" panose="020B0604030504040204" pitchFamily="34" charset="0"/>
              </a:rPr>
              <a:t>非常滿意</a:t>
            </a:r>
          </a:p>
        </p:txBody>
      </p:sp>
      <p:sp>
        <p:nvSpPr>
          <p:cNvPr id="64522" name="Text Box 8"/>
          <p:cNvSpPr txBox="1">
            <a:spLocks noChangeArrowheads="1"/>
          </p:cNvSpPr>
          <p:nvPr/>
        </p:nvSpPr>
        <p:spPr bwMode="auto">
          <a:xfrm>
            <a:off x="5791200" y="47244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dirty="0" smtClean="0">
                <a:solidFill>
                  <a:schemeClr val="tx2"/>
                </a:solidFill>
                <a:latin typeface="Tahoma" panose="020B0604030504040204" pitchFamily="34" charset="0"/>
              </a:rPr>
              <a:t>繼續使用</a:t>
            </a:r>
          </a:p>
        </p:txBody>
      </p:sp>
      <p:sp>
        <p:nvSpPr>
          <p:cNvPr id="64523" name="Text Box 9"/>
          <p:cNvSpPr txBox="1">
            <a:spLocks noChangeArrowheads="1"/>
          </p:cNvSpPr>
          <p:nvPr/>
        </p:nvSpPr>
        <p:spPr bwMode="auto">
          <a:xfrm>
            <a:off x="7086600" y="4724400"/>
            <a:ext cx="1415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solidFill>
                  <a:schemeClr val="bg1"/>
                </a:solidFill>
                <a:latin typeface="Tahoma" panose="020B0604030504040204" pitchFamily="34" charset="0"/>
              </a:rPr>
              <a:t>願意推薦</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5837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B8D319E-5AA8-4CA2-B6CD-5194AD916B42}" type="slidenum">
              <a:rPr lang="en-US" altLang="zh-TW" sz="1400">
                <a:solidFill>
                  <a:srgbClr val="333399"/>
                </a:solidFill>
              </a:rPr>
              <a:pPr/>
              <a:t>16</a:t>
            </a:fld>
            <a:endParaRPr lang="en-US" altLang="zh-TW" sz="1400">
              <a:solidFill>
                <a:srgbClr val="333399"/>
              </a:solidFill>
            </a:endParaRPr>
          </a:p>
        </p:txBody>
      </p:sp>
      <p:sp>
        <p:nvSpPr>
          <p:cNvPr id="58372" name="Text Box 2"/>
          <p:cNvSpPr txBox="1">
            <a:spLocks noChangeArrowheads="1"/>
          </p:cNvSpPr>
          <p:nvPr/>
        </p:nvSpPr>
        <p:spPr bwMode="auto">
          <a:xfrm>
            <a:off x="2362200" y="4953000"/>
            <a:ext cx="178593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504825" indent="-95250" defTabSz="433388">
              <a:defRPr kumimoji="1" sz="2400">
                <a:solidFill>
                  <a:schemeClr val="tx1"/>
                </a:solidFill>
                <a:latin typeface="Times New Roman" panose="02020603050405020304" pitchFamily="18" charset="0"/>
                <a:ea typeface="新細明體" panose="02020500000000000000" pitchFamily="18" charset="-120"/>
              </a:defRPr>
            </a:lvl2pPr>
            <a:lvl3pPr marL="1009650" indent="-18891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sz="1800">
                <a:solidFill>
                  <a:srgbClr val="000000"/>
                </a:solidFill>
                <a:latin typeface="Arial" panose="020B0604020202020204" pitchFamily="34" charset="0"/>
              </a:rPr>
              <a:t>新顧客建立成本</a:t>
            </a:r>
            <a:endParaRPr lang="zh-TW" altLang="en-US" sz="1800"/>
          </a:p>
        </p:txBody>
      </p:sp>
      <p:sp>
        <p:nvSpPr>
          <p:cNvPr id="58373" name="Text Box 3"/>
          <p:cNvSpPr txBox="1">
            <a:spLocks noChangeArrowheads="1"/>
          </p:cNvSpPr>
          <p:nvPr/>
        </p:nvSpPr>
        <p:spPr bwMode="auto">
          <a:xfrm>
            <a:off x="7391400" y="1600200"/>
            <a:ext cx="10509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534988" indent="-125413" defTabSz="433388">
              <a:defRPr kumimoji="1" sz="2400">
                <a:solidFill>
                  <a:schemeClr val="tx1"/>
                </a:solidFill>
                <a:latin typeface="Times New Roman" panose="02020603050405020304" pitchFamily="18" charset="0"/>
                <a:ea typeface="新細明體" panose="02020500000000000000" pitchFamily="18" charset="-120"/>
              </a:defRPr>
            </a:lvl2pPr>
            <a:lvl3pPr marL="1076325" indent="-2555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sz="1800">
                <a:solidFill>
                  <a:srgbClr val="000000"/>
                </a:solidFill>
                <a:latin typeface="Arial" panose="020B0604020202020204" pitchFamily="34" charset="0"/>
              </a:rPr>
              <a:t>更高單價</a:t>
            </a:r>
            <a:endParaRPr lang="zh-TW" altLang="en-US" sz="1800"/>
          </a:p>
        </p:txBody>
      </p:sp>
      <p:sp>
        <p:nvSpPr>
          <p:cNvPr id="58374" name="Text Box 4"/>
          <p:cNvSpPr txBox="1">
            <a:spLocks noChangeArrowheads="1"/>
          </p:cNvSpPr>
          <p:nvPr/>
        </p:nvSpPr>
        <p:spPr bwMode="auto">
          <a:xfrm>
            <a:off x="7386638" y="2133600"/>
            <a:ext cx="107156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534988" indent="-125413" defTabSz="433388">
              <a:defRPr kumimoji="1" sz="2400">
                <a:solidFill>
                  <a:schemeClr val="tx1"/>
                </a:solidFill>
                <a:latin typeface="Times New Roman" panose="02020603050405020304" pitchFamily="18" charset="0"/>
                <a:ea typeface="新細明體" panose="02020500000000000000" pitchFamily="18" charset="-120"/>
              </a:defRPr>
            </a:lvl2pPr>
            <a:lvl3pPr marL="1076325" indent="-2555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sz="1800">
                <a:solidFill>
                  <a:srgbClr val="000000"/>
                </a:solidFill>
                <a:latin typeface="Arial" panose="020B0604020202020204" pitchFamily="34" charset="0"/>
              </a:rPr>
              <a:t>推薦顧客</a:t>
            </a:r>
            <a:endParaRPr lang="zh-TW" altLang="en-US" sz="1800"/>
          </a:p>
        </p:txBody>
      </p:sp>
      <p:sp>
        <p:nvSpPr>
          <p:cNvPr id="58375" name="Text Box 5"/>
          <p:cNvSpPr txBox="1">
            <a:spLocks noChangeArrowheads="1"/>
          </p:cNvSpPr>
          <p:nvPr/>
        </p:nvSpPr>
        <p:spPr bwMode="auto">
          <a:xfrm>
            <a:off x="7386638" y="2711450"/>
            <a:ext cx="11112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534988" indent="-125413" defTabSz="433388">
              <a:defRPr kumimoji="1" sz="2400">
                <a:solidFill>
                  <a:schemeClr val="tx1"/>
                </a:solidFill>
                <a:latin typeface="Times New Roman" panose="02020603050405020304" pitchFamily="18" charset="0"/>
                <a:ea typeface="新細明體" panose="02020500000000000000" pitchFamily="18" charset="-120"/>
              </a:defRPr>
            </a:lvl2pPr>
            <a:lvl3pPr marL="1076325" indent="-2555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sz="1800">
                <a:solidFill>
                  <a:srgbClr val="000000"/>
                </a:solidFill>
                <a:latin typeface="Arial" panose="020B0604020202020204" pitchFamily="34" charset="0"/>
              </a:rPr>
              <a:t>降低成本</a:t>
            </a:r>
            <a:endParaRPr lang="zh-TW" altLang="en-US" sz="1800"/>
          </a:p>
        </p:txBody>
      </p:sp>
      <p:sp>
        <p:nvSpPr>
          <p:cNvPr id="58376" name="Text Box 6"/>
          <p:cNvSpPr txBox="1">
            <a:spLocks noChangeArrowheads="1"/>
          </p:cNvSpPr>
          <p:nvPr/>
        </p:nvSpPr>
        <p:spPr bwMode="auto">
          <a:xfrm>
            <a:off x="7378700" y="3640138"/>
            <a:ext cx="120491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534988" indent="-125413" defTabSz="433388">
              <a:defRPr kumimoji="1" sz="2400">
                <a:solidFill>
                  <a:schemeClr val="tx1"/>
                </a:solidFill>
                <a:latin typeface="Times New Roman" panose="02020603050405020304" pitchFamily="18" charset="0"/>
                <a:ea typeface="新細明體" panose="02020500000000000000" pitchFamily="18" charset="-120"/>
              </a:defRPr>
            </a:lvl2pPr>
            <a:lvl3pPr marL="1076325" indent="-2555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sz="1800">
                <a:solidFill>
                  <a:srgbClr val="000000"/>
                </a:solidFill>
                <a:latin typeface="Arial" panose="020B0604020202020204" pitchFamily="34" charset="0"/>
              </a:rPr>
              <a:t>更多的購買</a:t>
            </a:r>
            <a:endParaRPr lang="zh-TW" altLang="en-US" sz="1800"/>
          </a:p>
        </p:txBody>
      </p:sp>
      <p:sp>
        <p:nvSpPr>
          <p:cNvPr id="58377" name="Text Box 7"/>
          <p:cNvSpPr txBox="1">
            <a:spLocks noChangeArrowheads="1"/>
          </p:cNvSpPr>
          <p:nvPr/>
        </p:nvSpPr>
        <p:spPr bwMode="auto">
          <a:xfrm>
            <a:off x="1011238" y="5384800"/>
            <a:ext cx="6837362" cy="482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00050" indent="9525" defTabSz="433388">
              <a:defRPr kumimoji="1" sz="2400">
                <a:solidFill>
                  <a:schemeClr val="tx1"/>
                </a:solidFill>
                <a:latin typeface="Times New Roman" panose="02020603050405020304" pitchFamily="18" charset="0"/>
                <a:ea typeface="新細明體" panose="02020500000000000000" pitchFamily="18" charset="-120"/>
              </a:defRPr>
            </a:lvl2pPr>
            <a:lvl3pPr marL="801688" indent="19050"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buClr>
                <a:srgbClr val="808080"/>
              </a:buClr>
              <a:buSzPct val="90000"/>
              <a:buFont typeface="Monotype Sorts" pitchFamily="2" charset="2"/>
              <a:buNone/>
            </a:pPr>
            <a:r>
              <a:rPr lang="zh-TW" altLang="en-US" sz="2800">
                <a:solidFill>
                  <a:srgbClr val="A50021"/>
                </a:solidFill>
                <a:latin typeface="Arial" panose="020B0604020202020204" pitchFamily="34" charset="0"/>
                <a:ea typeface="標楷體" panose="03000509000000000000" pitchFamily="65" charset="-120"/>
              </a:rPr>
              <a:t>留得愈久的顧客，帶來愈多的利益</a:t>
            </a:r>
            <a:endParaRPr lang="zh-TW" altLang="en-US" sz="2200"/>
          </a:p>
        </p:txBody>
      </p:sp>
      <p:sp>
        <p:nvSpPr>
          <p:cNvPr id="58378" name="Text Box 8"/>
          <p:cNvSpPr txBox="1">
            <a:spLocks noChangeArrowheads="1"/>
          </p:cNvSpPr>
          <p:nvPr/>
        </p:nvSpPr>
        <p:spPr bwMode="auto">
          <a:xfrm>
            <a:off x="7391400" y="4343400"/>
            <a:ext cx="12319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534988" indent="-125413" defTabSz="433388">
              <a:defRPr kumimoji="1" sz="2400">
                <a:solidFill>
                  <a:schemeClr val="tx1"/>
                </a:solidFill>
                <a:latin typeface="Times New Roman" panose="02020603050405020304" pitchFamily="18" charset="0"/>
                <a:ea typeface="新細明體" panose="02020500000000000000" pitchFamily="18" charset="-120"/>
              </a:defRPr>
            </a:lvl2pPr>
            <a:lvl3pPr marL="1076325" indent="-2555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sz="1800">
                <a:solidFill>
                  <a:srgbClr val="000000"/>
                </a:solidFill>
                <a:latin typeface="Arial" panose="020B0604020202020204" pitchFamily="34" charset="0"/>
              </a:rPr>
              <a:t>基本利益</a:t>
            </a:r>
            <a:endParaRPr lang="zh-TW" altLang="en-US" sz="1800"/>
          </a:p>
        </p:txBody>
      </p:sp>
      <p:sp>
        <p:nvSpPr>
          <p:cNvPr id="58379" name="Rectangle 9"/>
          <p:cNvSpPr>
            <a:spLocks noGrp="1" noChangeArrowheads="1"/>
          </p:cNvSpPr>
          <p:nvPr>
            <p:ph type="title"/>
          </p:nvPr>
        </p:nvSpPr>
        <p:spPr>
          <a:xfrm>
            <a:off x="1447800" y="457200"/>
            <a:ext cx="6934200" cy="1143000"/>
          </a:xfrm>
        </p:spPr>
        <p:txBody>
          <a:bodyPr/>
          <a:lstStyle/>
          <a:p>
            <a:pPr eaLnBrk="1" hangingPunct="1"/>
            <a:r>
              <a:rPr lang="zh-TW" altLang="en-US" smtClean="0"/>
              <a:t>顧客忠誠度的重要性</a:t>
            </a:r>
          </a:p>
        </p:txBody>
      </p:sp>
      <p:sp>
        <p:nvSpPr>
          <p:cNvPr id="58380" name="Rectangle 10"/>
          <p:cNvSpPr>
            <a:spLocks noGrp="1" noChangeArrowheads="1"/>
          </p:cNvSpPr>
          <p:nvPr>
            <p:ph type="body" idx="1"/>
          </p:nvPr>
        </p:nvSpPr>
        <p:spPr>
          <a:xfrm>
            <a:off x="762000" y="5867400"/>
            <a:ext cx="7772400" cy="533400"/>
          </a:xfrm>
        </p:spPr>
        <p:txBody>
          <a:bodyPr/>
          <a:lstStyle/>
          <a:p>
            <a:pPr eaLnBrk="1" hangingPunct="1">
              <a:lnSpc>
                <a:spcPct val="90000"/>
              </a:lnSpc>
              <a:buFont typeface="Wingdings" panose="05000000000000000000" pitchFamily="2" charset="2"/>
              <a:buNone/>
            </a:pPr>
            <a:r>
              <a:rPr lang="en-US" altLang="zh-TW" sz="1600" smtClean="0"/>
              <a:t>Source:   "Zero Defections: Quality Comes to Services", by Frederick R. Reichheld </a:t>
            </a:r>
            <a:br>
              <a:rPr lang="en-US" altLang="zh-TW" sz="1600" smtClean="0"/>
            </a:br>
            <a:r>
              <a:rPr lang="en-US" altLang="zh-TW" sz="1600" smtClean="0"/>
              <a:t>		and W. Earl Sasser, Jr., September-October 1990.</a:t>
            </a:r>
            <a:endParaRPr lang="en-US" altLang="zh-TW" smtClean="0"/>
          </a:p>
        </p:txBody>
      </p:sp>
      <p:sp>
        <p:nvSpPr>
          <p:cNvPr id="58381" name="AutoShape 11"/>
          <p:cNvSpPr>
            <a:spLocks noChangeArrowheads="1"/>
          </p:cNvSpPr>
          <p:nvPr/>
        </p:nvSpPr>
        <p:spPr bwMode="auto">
          <a:xfrm>
            <a:off x="685800" y="685800"/>
            <a:ext cx="609600" cy="685800"/>
          </a:xfrm>
          <a:prstGeom prst="rightArrow">
            <a:avLst>
              <a:gd name="adj1" fmla="val 38426"/>
              <a:gd name="adj2" fmla="val 100000"/>
            </a:avLst>
          </a:prstGeom>
          <a:solidFill>
            <a:schemeClr val="hlink"/>
          </a:solidFill>
          <a:ln w="9525">
            <a:solidFill>
              <a:schemeClr val="hlink"/>
            </a:solidFill>
            <a:miter lim="800000"/>
            <a:headEnd/>
            <a:tailEnd/>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nvGrpSpPr>
          <p:cNvPr id="58382" name="Group 12"/>
          <p:cNvGrpSpPr>
            <a:grpSpLocks/>
          </p:cNvGrpSpPr>
          <p:nvPr/>
        </p:nvGrpSpPr>
        <p:grpSpPr bwMode="auto">
          <a:xfrm>
            <a:off x="1017588" y="1517650"/>
            <a:ext cx="6273800" cy="3684588"/>
            <a:chOff x="641" y="956"/>
            <a:chExt cx="3952" cy="2321"/>
          </a:xfrm>
        </p:grpSpPr>
        <p:sp>
          <p:nvSpPr>
            <p:cNvPr id="58383" name="Freeform 13"/>
            <p:cNvSpPr>
              <a:spLocks/>
            </p:cNvSpPr>
            <p:nvPr/>
          </p:nvSpPr>
          <p:spPr bwMode="auto">
            <a:xfrm>
              <a:off x="1067" y="956"/>
              <a:ext cx="3526" cy="1878"/>
            </a:xfrm>
            <a:custGeom>
              <a:avLst/>
              <a:gdLst>
                <a:gd name="T0" fmla="*/ 0 w 3879"/>
                <a:gd name="T1" fmla="*/ 0 h 2129"/>
                <a:gd name="T2" fmla="*/ 0 w 3879"/>
                <a:gd name="T3" fmla="*/ 1877 h 2129"/>
                <a:gd name="T4" fmla="*/ 3525 w 3879"/>
                <a:gd name="T5" fmla="*/ 1877 h 2129"/>
                <a:gd name="T6" fmla="*/ 0 60000 65536"/>
                <a:gd name="T7" fmla="*/ 0 60000 65536"/>
                <a:gd name="T8" fmla="*/ 0 60000 65536"/>
              </a:gdLst>
              <a:ahLst/>
              <a:cxnLst>
                <a:cxn ang="T6">
                  <a:pos x="T0" y="T1"/>
                </a:cxn>
                <a:cxn ang="T7">
                  <a:pos x="T2" y="T3"/>
                </a:cxn>
                <a:cxn ang="T8">
                  <a:pos x="T4" y="T5"/>
                </a:cxn>
              </a:cxnLst>
              <a:rect l="0" t="0" r="r" b="b"/>
              <a:pathLst>
                <a:path w="3879" h="2129">
                  <a:moveTo>
                    <a:pt x="0" y="0"/>
                  </a:moveTo>
                  <a:lnTo>
                    <a:pt x="0" y="2128"/>
                  </a:lnTo>
                  <a:lnTo>
                    <a:pt x="3878" y="2128"/>
                  </a:lnTo>
                </a:path>
              </a:pathLst>
            </a:custGeom>
            <a:noFill/>
            <a:ln w="1877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8384" name="AutoShape 14"/>
            <p:cNvSpPr>
              <a:spLocks noChangeArrowheads="1"/>
            </p:cNvSpPr>
            <p:nvPr/>
          </p:nvSpPr>
          <p:spPr bwMode="auto">
            <a:xfrm flipV="1">
              <a:off x="1213" y="2832"/>
              <a:ext cx="260" cy="322"/>
            </a:xfrm>
            <a:prstGeom prst="roundRect">
              <a:avLst>
                <a:gd name="adj" fmla="val 0"/>
              </a:avLst>
            </a:prstGeom>
            <a:solidFill>
              <a:srgbClr val="8100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85" name="AutoShape 15"/>
            <p:cNvSpPr>
              <a:spLocks noChangeArrowheads="1"/>
            </p:cNvSpPr>
            <p:nvPr/>
          </p:nvSpPr>
          <p:spPr bwMode="auto">
            <a:xfrm flipV="1">
              <a:off x="1659" y="2513"/>
              <a:ext cx="259" cy="320"/>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86" name="AutoShape 16"/>
            <p:cNvSpPr>
              <a:spLocks noChangeArrowheads="1"/>
            </p:cNvSpPr>
            <p:nvPr/>
          </p:nvSpPr>
          <p:spPr bwMode="auto">
            <a:xfrm flipV="1">
              <a:off x="2114" y="1874"/>
              <a:ext cx="260" cy="969"/>
            </a:xfrm>
            <a:prstGeom prst="roundRect">
              <a:avLst>
                <a:gd name="adj" fmla="val 0"/>
              </a:avLst>
            </a:prstGeom>
            <a:solidFill>
              <a:srgbClr val="F52B97"/>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87" name="AutoShape 17"/>
            <p:cNvSpPr>
              <a:spLocks noChangeArrowheads="1"/>
            </p:cNvSpPr>
            <p:nvPr/>
          </p:nvSpPr>
          <p:spPr bwMode="auto">
            <a:xfrm flipV="1">
              <a:off x="2549" y="1762"/>
              <a:ext cx="260" cy="1081"/>
            </a:xfrm>
            <a:prstGeom prst="roundRect">
              <a:avLst>
                <a:gd name="adj" fmla="val 0"/>
              </a:avLst>
            </a:prstGeom>
            <a:solidFill>
              <a:srgbClr val="F52B97"/>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88" name="AutoShape 18"/>
            <p:cNvSpPr>
              <a:spLocks noChangeArrowheads="1"/>
            </p:cNvSpPr>
            <p:nvPr/>
          </p:nvSpPr>
          <p:spPr bwMode="auto">
            <a:xfrm flipV="1">
              <a:off x="2994" y="1590"/>
              <a:ext cx="259" cy="1253"/>
            </a:xfrm>
            <a:prstGeom prst="roundRect">
              <a:avLst>
                <a:gd name="adj" fmla="val 0"/>
              </a:avLst>
            </a:prstGeom>
            <a:solidFill>
              <a:srgbClr val="F52B97"/>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89" name="AutoShape 19"/>
            <p:cNvSpPr>
              <a:spLocks noChangeArrowheads="1"/>
            </p:cNvSpPr>
            <p:nvPr/>
          </p:nvSpPr>
          <p:spPr bwMode="auto">
            <a:xfrm flipV="1">
              <a:off x="3442" y="1369"/>
              <a:ext cx="258" cy="1474"/>
            </a:xfrm>
            <a:prstGeom prst="roundRect">
              <a:avLst>
                <a:gd name="adj" fmla="val 0"/>
              </a:avLst>
            </a:prstGeom>
            <a:solidFill>
              <a:srgbClr val="F52B97"/>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90" name="AutoShape 20"/>
            <p:cNvSpPr>
              <a:spLocks noChangeArrowheads="1"/>
            </p:cNvSpPr>
            <p:nvPr/>
          </p:nvSpPr>
          <p:spPr bwMode="auto">
            <a:xfrm flipV="1">
              <a:off x="3888" y="1121"/>
              <a:ext cx="256" cy="1722"/>
            </a:xfrm>
            <a:prstGeom prst="roundRect">
              <a:avLst>
                <a:gd name="adj" fmla="val 0"/>
              </a:avLst>
            </a:prstGeom>
            <a:solidFill>
              <a:srgbClr val="F52B97"/>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91" name="AutoShape 21"/>
            <p:cNvSpPr>
              <a:spLocks noChangeArrowheads="1"/>
            </p:cNvSpPr>
            <p:nvPr/>
          </p:nvSpPr>
          <p:spPr bwMode="auto">
            <a:xfrm flipV="1">
              <a:off x="4332" y="987"/>
              <a:ext cx="258" cy="1856"/>
            </a:xfrm>
            <a:prstGeom prst="roundRect">
              <a:avLst>
                <a:gd name="adj" fmla="val 0"/>
              </a:avLst>
            </a:prstGeom>
            <a:solidFill>
              <a:srgbClr val="F52B97"/>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392" name="Line 22"/>
            <p:cNvSpPr>
              <a:spLocks noChangeShapeType="1"/>
            </p:cNvSpPr>
            <p:nvPr/>
          </p:nvSpPr>
          <p:spPr bwMode="auto">
            <a:xfrm>
              <a:off x="1069" y="1000"/>
              <a:ext cx="82" cy="0"/>
            </a:xfrm>
            <a:prstGeom prst="line">
              <a:avLst/>
            </a:prstGeom>
            <a:noFill/>
            <a:ln w="18772">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393" name="Line 23"/>
            <p:cNvSpPr>
              <a:spLocks noChangeShapeType="1"/>
            </p:cNvSpPr>
            <p:nvPr/>
          </p:nvSpPr>
          <p:spPr bwMode="auto">
            <a:xfrm>
              <a:off x="1068" y="1302"/>
              <a:ext cx="81" cy="0"/>
            </a:xfrm>
            <a:prstGeom prst="line">
              <a:avLst/>
            </a:prstGeom>
            <a:noFill/>
            <a:ln w="18772">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394" name="Line 24"/>
            <p:cNvSpPr>
              <a:spLocks noChangeShapeType="1"/>
            </p:cNvSpPr>
            <p:nvPr/>
          </p:nvSpPr>
          <p:spPr bwMode="auto">
            <a:xfrm>
              <a:off x="1067" y="1611"/>
              <a:ext cx="81" cy="0"/>
            </a:xfrm>
            <a:prstGeom prst="line">
              <a:avLst/>
            </a:prstGeom>
            <a:noFill/>
            <a:ln w="18772">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395" name="Line 25"/>
            <p:cNvSpPr>
              <a:spLocks noChangeShapeType="1"/>
            </p:cNvSpPr>
            <p:nvPr/>
          </p:nvSpPr>
          <p:spPr bwMode="auto">
            <a:xfrm>
              <a:off x="1073" y="1915"/>
              <a:ext cx="82" cy="0"/>
            </a:xfrm>
            <a:prstGeom prst="line">
              <a:avLst/>
            </a:prstGeom>
            <a:noFill/>
            <a:ln w="18772">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396" name="Line 26"/>
            <p:cNvSpPr>
              <a:spLocks noChangeShapeType="1"/>
            </p:cNvSpPr>
            <p:nvPr/>
          </p:nvSpPr>
          <p:spPr bwMode="auto">
            <a:xfrm>
              <a:off x="1072" y="2217"/>
              <a:ext cx="81" cy="0"/>
            </a:xfrm>
            <a:prstGeom prst="line">
              <a:avLst/>
            </a:prstGeom>
            <a:noFill/>
            <a:ln w="18772">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397" name="Line 27"/>
            <p:cNvSpPr>
              <a:spLocks noChangeShapeType="1"/>
            </p:cNvSpPr>
            <p:nvPr/>
          </p:nvSpPr>
          <p:spPr bwMode="auto">
            <a:xfrm>
              <a:off x="1072" y="2519"/>
              <a:ext cx="80" cy="0"/>
            </a:xfrm>
            <a:prstGeom prst="line">
              <a:avLst/>
            </a:prstGeom>
            <a:noFill/>
            <a:ln w="18772">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398" name="Text Box 28"/>
            <p:cNvSpPr txBox="1">
              <a:spLocks noChangeArrowheads="1"/>
            </p:cNvSpPr>
            <p:nvPr/>
          </p:nvSpPr>
          <p:spPr bwMode="auto">
            <a:xfrm>
              <a:off x="2859" y="3102"/>
              <a:ext cx="317"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9000" indent="-6826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zh-TW" altLang="en-US">
                  <a:solidFill>
                    <a:srgbClr val="003399"/>
                  </a:solidFill>
                  <a:ea typeface="華康儷粗黑" pitchFamily="49" charset="-120"/>
                </a:rPr>
                <a:t>年</a:t>
              </a:r>
            </a:p>
          </p:txBody>
        </p:sp>
        <p:sp>
          <p:nvSpPr>
            <p:cNvPr id="58399" name="Text Box 29"/>
            <p:cNvSpPr txBox="1">
              <a:spLocks noChangeArrowheads="1"/>
            </p:cNvSpPr>
            <p:nvPr/>
          </p:nvSpPr>
          <p:spPr bwMode="auto">
            <a:xfrm>
              <a:off x="1751" y="2920"/>
              <a:ext cx="9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9000" indent="-6826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1</a:t>
              </a:r>
              <a:endParaRPr lang="en-US" altLang="zh-TW" sz="2200"/>
            </a:p>
          </p:txBody>
        </p:sp>
        <p:sp>
          <p:nvSpPr>
            <p:cNvPr id="58400" name="Text Box 30"/>
            <p:cNvSpPr txBox="1">
              <a:spLocks noChangeArrowheads="1"/>
            </p:cNvSpPr>
            <p:nvPr/>
          </p:nvSpPr>
          <p:spPr bwMode="auto">
            <a:xfrm>
              <a:off x="2202" y="2920"/>
              <a:ext cx="96"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9000" indent="-6826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2</a:t>
              </a:r>
              <a:endParaRPr lang="en-US" altLang="zh-TW" sz="2200"/>
            </a:p>
          </p:txBody>
        </p:sp>
        <p:sp>
          <p:nvSpPr>
            <p:cNvPr id="58401" name="Text Box 31"/>
            <p:cNvSpPr txBox="1">
              <a:spLocks noChangeArrowheads="1"/>
            </p:cNvSpPr>
            <p:nvPr/>
          </p:nvSpPr>
          <p:spPr bwMode="auto">
            <a:xfrm>
              <a:off x="2632" y="2920"/>
              <a:ext cx="9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5825" indent="-650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3</a:t>
              </a:r>
              <a:endParaRPr lang="en-US" altLang="zh-TW" sz="2200"/>
            </a:p>
          </p:txBody>
        </p:sp>
        <p:sp>
          <p:nvSpPr>
            <p:cNvPr id="58402" name="Text Box 32"/>
            <p:cNvSpPr txBox="1">
              <a:spLocks noChangeArrowheads="1"/>
            </p:cNvSpPr>
            <p:nvPr/>
          </p:nvSpPr>
          <p:spPr bwMode="auto">
            <a:xfrm>
              <a:off x="3093" y="2920"/>
              <a:ext cx="9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5825" indent="-65088"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4</a:t>
              </a:r>
              <a:endParaRPr lang="en-US" altLang="zh-TW" sz="2200"/>
            </a:p>
          </p:txBody>
        </p:sp>
        <p:sp>
          <p:nvSpPr>
            <p:cNvPr id="58403" name="Text Box 33"/>
            <p:cNvSpPr txBox="1">
              <a:spLocks noChangeArrowheads="1"/>
            </p:cNvSpPr>
            <p:nvPr/>
          </p:nvSpPr>
          <p:spPr bwMode="auto">
            <a:xfrm>
              <a:off x="3533" y="2920"/>
              <a:ext cx="9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9000" indent="-6826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5</a:t>
              </a:r>
              <a:endParaRPr lang="en-US" altLang="zh-TW" sz="2200"/>
            </a:p>
          </p:txBody>
        </p:sp>
        <p:sp>
          <p:nvSpPr>
            <p:cNvPr id="58404" name="Text Box 34"/>
            <p:cNvSpPr txBox="1">
              <a:spLocks noChangeArrowheads="1"/>
            </p:cNvSpPr>
            <p:nvPr/>
          </p:nvSpPr>
          <p:spPr bwMode="auto">
            <a:xfrm>
              <a:off x="3961" y="2920"/>
              <a:ext cx="9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9000" indent="-6826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6</a:t>
              </a:r>
              <a:endParaRPr lang="en-US" altLang="zh-TW" sz="2200"/>
            </a:p>
          </p:txBody>
        </p:sp>
        <p:sp>
          <p:nvSpPr>
            <p:cNvPr id="58405" name="Text Box 35"/>
            <p:cNvSpPr txBox="1">
              <a:spLocks noChangeArrowheads="1"/>
            </p:cNvSpPr>
            <p:nvPr/>
          </p:nvSpPr>
          <p:spPr bwMode="auto">
            <a:xfrm>
              <a:off x="4447" y="2920"/>
              <a:ext cx="97"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33388">
                <a:defRPr kumimoji="1" sz="2400">
                  <a:solidFill>
                    <a:schemeClr val="tx1"/>
                  </a:solidFill>
                  <a:latin typeface="Times New Roman" panose="02020603050405020304" pitchFamily="18" charset="0"/>
                  <a:ea typeface="新細明體" panose="02020500000000000000" pitchFamily="18" charset="-120"/>
                </a:defRPr>
              </a:lvl1pPr>
              <a:lvl2pPr marL="442913" indent="-33338" defTabSz="433388">
                <a:defRPr kumimoji="1" sz="2400">
                  <a:solidFill>
                    <a:schemeClr val="tx1"/>
                  </a:solidFill>
                  <a:latin typeface="Times New Roman" panose="02020603050405020304" pitchFamily="18" charset="0"/>
                  <a:ea typeface="新細明體" panose="02020500000000000000" pitchFamily="18" charset="-120"/>
                </a:defRPr>
              </a:lvl2pPr>
              <a:lvl3pPr marL="889000" indent="-68263" defTabSz="4333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333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333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333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808080"/>
                </a:buClr>
                <a:buSzPct val="90000"/>
                <a:buFont typeface="Monotype Sorts" pitchFamily="2" charset="2"/>
                <a:buNone/>
              </a:pPr>
              <a:r>
                <a:rPr lang="en-US" altLang="zh-TW" sz="1400">
                  <a:solidFill>
                    <a:srgbClr val="000000"/>
                  </a:solidFill>
                  <a:latin typeface="Arial" panose="020B0604020202020204" pitchFamily="34" charset="0"/>
                </a:rPr>
                <a:t>7</a:t>
              </a:r>
              <a:endParaRPr lang="en-US" altLang="zh-TW" sz="2200"/>
            </a:p>
          </p:txBody>
        </p:sp>
        <p:sp>
          <p:nvSpPr>
            <p:cNvPr id="58406" name="AutoShape 36"/>
            <p:cNvSpPr>
              <a:spLocks noChangeArrowheads="1"/>
            </p:cNvSpPr>
            <p:nvPr/>
          </p:nvSpPr>
          <p:spPr bwMode="auto">
            <a:xfrm flipV="1">
              <a:off x="2114" y="2522"/>
              <a:ext cx="260" cy="321"/>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07" name="AutoShape 37"/>
            <p:cNvSpPr>
              <a:spLocks noChangeArrowheads="1"/>
            </p:cNvSpPr>
            <p:nvPr/>
          </p:nvSpPr>
          <p:spPr bwMode="auto">
            <a:xfrm flipV="1">
              <a:off x="2994" y="2524"/>
              <a:ext cx="259" cy="322"/>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08" name="AutoShape 38"/>
            <p:cNvSpPr>
              <a:spLocks noChangeArrowheads="1"/>
            </p:cNvSpPr>
            <p:nvPr/>
          </p:nvSpPr>
          <p:spPr bwMode="auto">
            <a:xfrm flipV="1">
              <a:off x="3440" y="2521"/>
              <a:ext cx="260" cy="321"/>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09" name="AutoShape 39"/>
            <p:cNvSpPr>
              <a:spLocks noChangeArrowheads="1"/>
            </p:cNvSpPr>
            <p:nvPr/>
          </p:nvSpPr>
          <p:spPr bwMode="auto">
            <a:xfrm flipV="1">
              <a:off x="3886" y="2519"/>
              <a:ext cx="259" cy="322"/>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0" name="AutoShape 40"/>
            <p:cNvSpPr>
              <a:spLocks noChangeArrowheads="1"/>
            </p:cNvSpPr>
            <p:nvPr/>
          </p:nvSpPr>
          <p:spPr bwMode="auto">
            <a:xfrm flipV="1">
              <a:off x="2114" y="2205"/>
              <a:ext cx="260" cy="321"/>
            </a:xfrm>
            <a:prstGeom prst="roundRect">
              <a:avLst>
                <a:gd name="adj" fmla="val 0"/>
              </a:avLst>
            </a:prstGeom>
            <a:solidFill>
              <a:srgbClr val="FFE118"/>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1" name="AutoShape 41"/>
            <p:cNvSpPr>
              <a:spLocks noChangeArrowheads="1"/>
            </p:cNvSpPr>
            <p:nvPr/>
          </p:nvSpPr>
          <p:spPr bwMode="auto">
            <a:xfrm flipV="1">
              <a:off x="2549" y="2151"/>
              <a:ext cx="257" cy="373"/>
            </a:xfrm>
            <a:prstGeom prst="roundRect">
              <a:avLst>
                <a:gd name="adj" fmla="val 0"/>
              </a:avLst>
            </a:prstGeom>
            <a:solidFill>
              <a:srgbClr val="FFE118"/>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2" name="AutoShape 42"/>
            <p:cNvSpPr>
              <a:spLocks noChangeArrowheads="1"/>
            </p:cNvSpPr>
            <p:nvPr/>
          </p:nvSpPr>
          <p:spPr bwMode="auto">
            <a:xfrm flipV="1">
              <a:off x="2994" y="2103"/>
              <a:ext cx="259" cy="426"/>
            </a:xfrm>
            <a:prstGeom prst="roundRect">
              <a:avLst>
                <a:gd name="adj" fmla="val 0"/>
              </a:avLst>
            </a:prstGeom>
            <a:solidFill>
              <a:srgbClr val="FFE118"/>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3" name="AutoShape 43"/>
            <p:cNvSpPr>
              <a:spLocks noChangeArrowheads="1"/>
            </p:cNvSpPr>
            <p:nvPr/>
          </p:nvSpPr>
          <p:spPr bwMode="auto">
            <a:xfrm flipV="1">
              <a:off x="3440" y="1977"/>
              <a:ext cx="260" cy="547"/>
            </a:xfrm>
            <a:prstGeom prst="roundRect">
              <a:avLst>
                <a:gd name="adj" fmla="val 0"/>
              </a:avLst>
            </a:prstGeom>
            <a:solidFill>
              <a:srgbClr val="FFE118"/>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4" name="AutoShape 44"/>
            <p:cNvSpPr>
              <a:spLocks noChangeArrowheads="1"/>
            </p:cNvSpPr>
            <p:nvPr/>
          </p:nvSpPr>
          <p:spPr bwMode="auto">
            <a:xfrm flipV="1">
              <a:off x="3886" y="1903"/>
              <a:ext cx="259" cy="616"/>
            </a:xfrm>
            <a:prstGeom prst="roundRect">
              <a:avLst>
                <a:gd name="adj" fmla="val 0"/>
              </a:avLst>
            </a:prstGeom>
            <a:solidFill>
              <a:srgbClr val="FFE118"/>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5" name="AutoShape 45"/>
            <p:cNvSpPr>
              <a:spLocks noChangeArrowheads="1"/>
            </p:cNvSpPr>
            <p:nvPr/>
          </p:nvSpPr>
          <p:spPr bwMode="auto">
            <a:xfrm flipV="1">
              <a:off x="2114" y="2111"/>
              <a:ext cx="260" cy="110"/>
            </a:xfrm>
            <a:prstGeom prst="roundRect">
              <a:avLst>
                <a:gd name="adj" fmla="val 0"/>
              </a:avLst>
            </a:prstGeom>
            <a:solidFill>
              <a:srgbClr val="00C2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6" name="AutoShape 46"/>
            <p:cNvSpPr>
              <a:spLocks noChangeArrowheads="1"/>
            </p:cNvSpPr>
            <p:nvPr/>
          </p:nvSpPr>
          <p:spPr bwMode="auto">
            <a:xfrm flipV="1">
              <a:off x="2994" y="1908"/>
              <a:ext cx="259" cy="203"/>
            </a:xfrm>
            <a:prstGeom prst="roundRect">
              <a:avLst>
                <a:gd name="adj" fmla="val 0"/>
              </a:avLst>
            </a:prstGeom>
            <a:solidFill>
              <a:srgbClr val="00C2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7" name="AutoShape 47"/>
            <p:cNvSpPr>
              <a:spLocks noChangeArrowheads="1"/>
            </p:cNvSpPr>
            <p:nvPr/>
          </p:nvSpPr>
          <p:spPr bwMode="auto">
            <a:xfrm flipV="1">
              <a:off x="3440" y="1735"/>
              <a:ext cx="260" cy="248"/>
            </a:xfrm>
            <a:prstGeom prst="roundRect">
              <a:avLst>
                <a:gd name="adj" fmla="val 0"/>
              </a:avLst>
            </a:prstGeom>
            <a:solidFill>
              <a:srgbClr val="00C2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8" name="AutoShape 48"/>
            <p:cNvSpPr>
              <a:spLocks noChangeArrowheads="1"/>
            </p:cNvSpPr>
            <p:nvPr/>
          </p:nvSpPr>
          <p:spPr bwMode="auto">
            <a:xfrm flipV="1">
              <a:off x="3886" y="1637"/>
              <a:ext cx="259" cy="265"/>
            </a:xfrm>
            <a:prstGeom prst="roundRect">
              <a:avLst>
                <a:gd name="adj" fmla="val 0"/>
              </a:avLst>
            </a:prstGeom>
            <a:solidFill>
              <a:srgbClr val="00C2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19" name="AutoShape 49"/>
            <p:cNvSpPr>
              <a:spLocks noChangeArrowheads="1"/>
            </p:cNvSpPr>
            <p:nvPr/>
          </p:nvSpPr>
          <p:spPr bwMode="auto">
            <a:xfrm flipV="1">
              <a:off x="2114" y="1923"/>
              <a:ext cx="260" cy="189"/>
            </a:xfrm>
            <a:prstGeom prst="roundRect">
              <a:avLst>
                <a:gd name="adj" fmla="val 0"/>
              </a:avLst>
            </a:prstGeom>
            <a:solidFill>
              <a:srgbClr val="00008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0" name="AutoShape 50"/>
            <p:cNvSpPr>
              <a:spLocks noChangeArrowheads="1"/>
            </p:cNvSpPr>
            <p:nvPr/>
          </p:nvSpPr>
          <p:spPr bwMode="auto">
            <a:xfrm flipV="1">
              <a:off x="2549" y="1801"/>
              <a:ext cx="260" cy="189"/>
            </a:xfrm>
            <a:prstGeom prst="roundRect">
              <a:avLst>
                <a:gd name="adj" fmla="val 0"/>
              </a:avLst>
            </a:prstGeom>
            <a:solidFill>
              <a:srgbClr val="00008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1" name="AutoShape 51"/>
            <p:cNvSpPr>
              <a:spLocks noChangeArrowheads="1"/>
            </p:cNvSpPr>
            <p:nvPr/>
          </p:nvSpPr>
          <p:spPr bwMode="auto">
            <a:xfrm flipV="1">
              <a:off x="2994" y="1669"/>
              <a:ext cx="259" cy="248"/>
            </a:xfrm>
            <a:prstGeom prst="roundRect">
              <a:avLst>
                <a:gd name="adj" fmla="val 0"/>
              </a:avLst>
            </a:prstGeom>
            <a:solidFill>
              <a:srgbClr val="00008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2" name="AutoShape 52"/>
            <p:cNvSpPr>
              <a:spLocks noChangeArrowheads="1"/>
            </p:cNvSpPr>
            <p:nvPr/>
          </p:nvSpPr>
          <p:spPr bwMode="auto">
            <a:xfrm flipV="1">
              <a:off x="3440" y="1473"/>
              <a:ext cx="260" cy="304"/>
            </a:xfrm>
            <a:prstGeom prst="roundRect">
              <a:avLst>
                <a:gd name="adj" fmla="val 0"/>
              </a:avLst>
            </a:prstGeom>
            <a:solidFill>
              <a:srgbClr val="00008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3" name="AutoShape 53"/>
            <p:cNvSpPr>
              <a:spLocks noChangeArrowheads="1"/>
            </p:cNvSpPr>
            <p:nvPr/>
          </p:nvSpPr>
          <p:spPr bwMode="auto">
            <a:xfrm flipV="1">
              <a:off x="3886" y="1231"/>
              <a:ext cx="259" cy="407"/>
            </a:xfrm>
            <a:prstGeom prst="roundRect">
              <a:avLst>
                <a:gd name="adj" fmla="val 0"/>
              </a:avLst>
            </a:prstGeom>
            <a:solidFill>
              <a:srgbClr val="00008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4" name="AutoShape 54"/>
            <p:cNvSpPr>
              <a:spLocks noChangeArrowheads="1"/>
            </p:cNvSpPr>
            <p:nvPr/>
          </p:nvSpPr>
          <p:spPr bwMode="auto">
            <a:xfrm flipV="1">
              <a:off x="4331" y="2519"/>
              <a:ext cx="259" cy="321"/>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5" name="AutoShape 55"/>
            <p:cNvSpPr>
              <a:spLocks noChangeArrowheads="1"/>
            </p:cNvSpPr>
            <p:nvPr/>
          </p:nvSpPr>
          <p:spPr bwMode="auto">
            <a:xfrm flipV="1">
              <a:off x="4331" y="1816"/>
              <a:ext cx="259" cy="703"/>
            </a:xfrm>
            <a:prstGeom prst="roundRect">
              <a:avLst>
                <a:gd name="adj" fmla="val 0"/>
              </a:avLst>
            </a:prstGeom>
            <a:solidFill>
              <a:srgbClr val="FFE118"/>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6" name="AutoShape 56"/>
            <p:cNvSpPr>
              <a:spLocks noChangeArrowheads="1"/>
            </p:cNvSpPr>
            <p:nvPr/>
          </p:nvSpPr>
          <p:spPr bwMode="auto">
            <a:xfrm flipV="1">
              <a:off x="4331" y="1527"/>
              <a:ext cx="259" cy="293"/>
            </a:xfrm>
            <a:prstGeom prst="roundRect">
              <a:avLst>
                <a:gd name="adj" fmla="val 0"/>
              </a:avLst>
            </a:prstGeom>
            <a:solidFill>
              <a:srgbClr val="00C2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7" name="AutoShape 57"/>
            <p:cNvSpPr>
              <a:spLocks noChangeArrowheads="1"/>
            </p:cNvSpPr>
            <p:nvPr/>
          </p:nvSpPr>
          <p:spPr bwMode="auto">
            <a:xfrm flipV="1">
              <a:off x="4331" y="1109"/>
              <a:ext cx="259" cy="423"/>
            </a:xfrm>
            <a:prstGeom prst="roundRect">
              <a:avLst>
                <a:gd name="adj" fmla="val 0"/>
              </a:avLst>
            </a:prstGeom>
            <a:solidFill>
              <a:srgbClr val="00008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8" name="AutoShape 58"/>
            <p:cNvSpPr>
              <a:spLocks noChangeArrowheads="1"/>
            </p:cNvSpPr>
            <p:nvPr/>
          </p:nvSpPr>
          <p:spPr bwMode="auto">
            <a:xfrm flipV="1">
              <a:off x="2548" y="2522"/>
              <a:ext cx="261" cy="321"/>
            </a:xfrm>
            <a:prstGeom prst="roundRect">
              <a:avLst>
                <a:gd name="adj" fmla="val 0"/>
              </a:avLst>
            </a:prstGeom>
            <a:solidFill>
              <a:srgbClr val="0000FF"/>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29" name="AutoShape 59"/>
            <p:cNvSpPr>
              <a:spLocks noChangeArrowheads="1"/>
            </p:cNvSpPr>
            <p:nvPr/>
          </p:nvSpPr>
          <p:spPr bwMode="auto">
            <a:xfrm flipV="1">
              <a:off x="2549" y="1968"/>
              <a:ext cx="261" cy="197"/>
            </a:xfrm>
            <a:prstGeom prst="roundRect">
              <a:avLst>
                <a:gd name="adj" fmla="val 0"/>
              </a:avLst>
            </a:prstGeom>
            <a:solidFill>
              <a:srgbClr val="00C200"/>
            </a:solidFill>
            <a:ln w="1877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8430" name="Text Box 60"/>
            <p:cNvSpPr txBox="1">
              <a:spLocks noChangeArrowheads="1"/>
            </p:cNvSpPr>
            <p:nvPr/>
          </p:nvSpPr>
          <p:spPr bwMode="auto">
            <a:xfrm>
              <a:off x="641" y="977"/>
              <a:ext cx="34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solidFill>
                    <a:srgbClr val="003399"/>
                  </a:solidFill>
                  <a:ea typeface="華康儷粗黑" pitchFamily="49" charset="-120"/>
                </a:rPr>
                <a:t>利潤</a:t>
              </a:r>
            </a:p>
          </p:txBody>
        </p:sp>
      </p:gr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潛在顧客</a:t>
            </a:r>
            <a:endParaRPr lang="zh-TW" altLang="en-US" dirty="0"/>
          </a:p>
        </p:txBody>
      </p:sp>
      <p:sp>
        <p:nvSpPr>
          <p:cNvPr id="3" name="內容版面配置區 2"/>
          <p:cNvSpPr>
            <a:spLocks noGrp="1"/>
          </p:cNvSpPr>
          <p:nvPr>
            <p:ph idx="1"/>
          </p:nvPr>
        </p:nvSpPr>
        <p:spPr/>
        <p:txBody>
          <a:bodyPr/>
          <a:lstStyle/>
          <a:p>
            <a:r>
              <a:rPr lang="zh-TW" altLang="en-US" dirty="0" smtClean="0"/>
              <a:t>傳統的</a:t>
            </a:r>
            <a:r>
              <a:rPr lang="en-US" altLang="zh-TW" dirty="0" smtClean="0"/>
              <a:t>CRM</a:t>
            </a:r>
            <a:r>
              <a:rPr lang="zh-TW" altLang="en-US" dirty="0" smtClean="0"/>
              <a:t>利用很多數據分析、資料探勘方法來分析已成交顧客</a:t>
            </a:r>
            <a:endParaRPr lang="en-US" altLang="zh-TW" dirty="0" smtClean="0"/>
          </a:p>
          <a:p>
            <a:r>
              <a:rPr lang="zh-TW" altLang="en-US" dirty="0" smtClean="0"/>
              <a:t>由於資訊科技發展，資料收集成本大幅降低，很多新的構想浮現</a:t>
            </a:r>
            <a:endParaRPr lang="en-US" altLang="zh-TW" dirty="0" smtClean="0"/>
          </a:p>
          <a:p>
            <a:r>
              <a:rPr lang="zh-TW" altLang="en-US" dirty="0" smtClean="0"/>
              <a:t>主要是在潛在顧客的掌握</a:t>
            </a:r>
            <a:endParaRPr lang="zh-TW" altLang="en-US" dirty="0"/>
          </a:p>
        </p:txBody>
      </p:sp>
      <p:sp>
        <p:nvSpPr>
          <p:cNvPr id="4" name="頁尾版面配置區 3"/>
          <p:cNvSpPr>
            <a:spLocks noGrp="1"/>
          </p:cNvSpPr>
          <p:nvPr>
            <p:ph type="ftr" sz="quarter" idx="10"/>
          </p:nvPr>
        </p:nvSpPr>
        <p:spPr/>
        <p:txBody>
          <a:bodyPr/>
          <a:lstStyle/>
          <a:p>
            <a:pPr>
              <a:defRPr/>
            </a:pPr>
            <a:r>
              <a:rPr lang="zh-TW" altLang="en-US" smtClean="0"/>
              <a:t>中原大學。范錚強</a:t>
            </a:r>
            <a:endParaRPr lang="en-US" altLang="zh-TW"/>
          </a:p>
        </p:txBody>
      </p:sp>
      <p:sp>
        <p:nvSpPr>
          <p:cNvPr id="5" name="投影片編號版面配置區 4"/>
          <p:cNvSpPr>
            <a:spLocks noGrp="1"/>
          </p:cNvSpPr>
          <p:nvPr>
            <p:ph type="sldNum" sz="quarter" idx="11"/>
          </p:nvPr>
        </p:nvSpPr>
        <p:spPr/>
        <p:txBody>
          <a:bodyPr/>
          <a:lstStyle/>
          <a:p>
            <a:pPr>
              <a:defRPr/>
            </a:pPr>
            <a:fld id="{119B213E-4ED5-4C1E-A223-BB5F78873E74}" type="slidenum">
              <a:rPr lang="en-US" altLang="zh-TW" smtClean="0"/>
              <a:pPr>
                <a:defRPr/>
              </a:pPr>
              <a:t>17</a:t>
            </a:fld>
            <a:endParaRPr lang="en-US" altLang="zh-TW"/>
          </a:p>
        </p:txBody>
      </p:sp>
    </p:spTree>
    <p:extLst>
      <p:ext uri="{BB962C8B-B14F-4D97-AF65-F5344CB8AC3E}">
        <p14:creationId xmlns:p14="http://schemas.microsoft.com/office/powerpoint/2010/main" val="10413512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dirty="0" smtClean="0"/>
              <a:t>銷售漏斗 </a:t>
            </a:r>
            <a:r>
              <a:rPr lang="en-US" altLang="zh-TW" dirty="0" smtClean="0"/>
              <a:t>Sales Funnel</a:t>
            </a:r>
            <a:endParaRPr lang="zh-TW" altLang="en-US" dirty="0" smtClean="0"/>
          </a:p>
        </p:txBody>
      </p:sp>
      <p:sp>
        <p:nvSpPr>
          <p:cNvPr id="28675" name="內容版面配置區 2"/>
          <p:cNvSpPr>
            <a:spLocks noGrp="1"/>
          </p:cNvSpPr>
          <p:nvPr>
            <p:ph idx="1"/>
          </p:nvPr>
        </p:nvSpPr>
        <p:spPr/>
        <p:txBody>
          <a:bodyPr/>
          <a:lstStyle/>
          <a:p>
            <a:r>
              <a:rPr lang="zh-TW" altLang="en-US" dirty="0" smtClean="0"/>
              <a:t>銷售漏斗是一種行銷模型，它概述了潛在客戶從了解產品或服務到進行購買所經歷的旅程</a:t>
            </a:r>
            <a:endParaRPr lang="en-US" altLang="zh-TW" dirty="0" smtClean="0"/>
          </a:p>
          <a:p>
            <a:r>
              <a:rPr lang="zh-TW" altLang="en-US" dirty="0" smtClean="0"/>
              <a:t>目的是讓潛在客戶經歷購買過程的不同階段從最初的考慮到最終的購買</a:t>
            </a:r>
            <a:endParaRPr lang="en-US" altLang="zh-TW" dirty="0" smtClean="0"/>
          </a:p>
          <a:p>
            <a:r>
              <a:rPr lang="zh-TW" altLang="en-US" dirty="0" smtClean="0"/>
              <a:t>也被稱為“銷售流程”或“行銷漏斗”</a:t>
            </a:r>
            <a:endParaRPr lang="en-US" altLang="zh-TW" dirty="0" smtClean="0"/>
          </a:p>
          <a:p>
            <a:r>
              <a:rPr lang="zh-TW" altLang="en-US" dirty="0" smtClean="0"/>
              <a:t>有很多不同的變種、包含不同的階段</a:t>
            </a:r>
          </a:p>
        </p:txBody>
      </p:sp>
      <p:sp>
        <p:nvSpPr>
          <p:cNvPr id="2867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2867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60AEDB5-D9BA-4540-8263-EFAD888F8761}" type="slidenum">
              <a:rPr lang="en-US" altLang="zh-TW" sz="1400" smtClean="0">
                <a:solidFill>
                  <a:srgbClr val="333399"/>
                </a:solidFill>
              </a:rPr>
              <a:pPr/>
              <a:t>18</a:t>
            </a:fld>
            <a:endParaRPr lang="en-US" altLang="zh-TW" sz="1400" smtClean="0">
              <a:solidFill>
                <a:srgbClr val="333399"/>
              </a:solidFill>
            </a:endParaRPr>
          </a:p>
        </p:txBody>
      </p:sp>
    </p:spTree>
    <p:extLst>
      <p:ext uri="{BB962C8B-B14F-4D97-AF65-F5344CB8AC3E}">
        <p14:creationId xmlns:p14="http://schemas.microsoft.com/office/powerpoint/2010/main" val="110142426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dirty="0" smtClean="0"/>
              <a:t>銷售漏斗</a:t>
            </a:r>
          </a:p>
        </p:txBody>
      </p:sp>
      <p:sp>
        <p:nvSpPr>
          <p:cNvPr id="29699"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29700"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7F2B2DF-9DB5-4CF6-BD5C-9497939A073C}" type="slidenum">
              <a:rPr lang="en-US" altLang="zh-TW" sz="1400" smtClean="0">
                <a:solidFill>
                  <a:srgbClr val="333399"/>
                </a:solidFill>
              </a:rPr>
              <a:pPr/>
              <a:t>19</a:t>
            </a:fld>
            <a:endParaRPr lang="en-US" altLang="zh-TW" sz="1400" smtClean="0">
              <a:solidFill>
                <a:srgbClr val="333399"/>
              </a:solidFill>
            </a:endParaRPr>
          </a:p>
        </p:txBody>
      </p:sp>
      <p:pic>
        <p:nvPicPr>
          <p:cNvPr id="2970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284984"/>
            <a:ext cx="4749289" cy="267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3"/>
          <a:stretch>
            <a:fillRect/>
          </a:stretch>
        </p:blipFill>
        <p:spPr>
          <a:xfrm>
            <a:off x="5029200" y="1697075"/>
            <a:ext cx="3791094" cy="3463850"/>
          </a:xfrm>
          <a:prstGeom prst="rect">
            <a:avLst/>
          </a:prstGeom>
        </p:spPr>
      </p:pic>
    </p:spTree>
    <p:extLst>
      <p:ext uri="{BB962C8B-B14F-4D97-AF65-F5344CB8AC3E}">
        <p14:creationId xmlns:p14="http://schemas.microsoft.com/office/powerpoint/2010/main" val="298981191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512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FE14ADE-841A-4628-AD41-16D564EDE598}" type="slidenum">
              <a:rPr lang="en-US" altLang="zh-TW" sz="1400">
                <a:solidFill>
                  <a:srgbClr val="333399"/>
                </a:solidFill>
              </a:rPr>
              <a:pPr/>
              <a:t>2</a:t>
            </a:fld>
            <a:endParaRPr lang="en-US" altLang="zh-TW" sz="1400">
              <a:solidFill>
                <a:srgbClr val="333399"/>
              </a:solidFill>
            </a:endParaRPr>
          </a:p>
        </p:txBody>
      </p:sp>
      <p:sp>
        <p:nvSpPr>
          <p:cNvPr id="5124" name="Rectangle 2"/>
          <p:cNvSpPr>
            <a:spLocks noGrp="1" noChangeArrowheads="1"/>
          </p:cNvSpPr>
          <p:nvPr>
            <p:ph type="title"/>
          </p:nvPr>
        </p:nvSpPr>
        <p:spPr/>
        <p:txBody>
          <a:bodyPr/>
          <a:lstStyle/>
          <a:p>
            <a:pPr eaLnBrk="1" hangingPunct="1"/>
            <a:r>
              <a:rPr lang="zh-TW" altLang="en-US" smtClean="0"/>
              <a:t>本講次大綱</a:t>
            </a:r>
          </a:p>
        </p:txBody>
      </p:sp>
      <p:sp>
        <p:nvSpPr>
          <p:cNvPr id="5125" name="Rectangle 3"/>
          <p:cNvSpPr>
            <a:spLocks noGrp="1" noChangeArrowheads="1"/>
          </p:cNvSpPr>
          <p:nvPr>
            <p:ph type="body" idx="1"/>
          </p:nvPr>
        </p:nvSpPr>
        <p:spPr/>
        <p:txBody>
          <a:bodyPr/>
          <a:lstStyle/>
          <a:p>
            <a:pPr eaLnBrk="1" hangingPunct="1">
              <a:lnSpc>
                <a:spcPct val="90000"/>
              </a:lnSpc>
            </a:pPr>
            <a:r>
              <a:rPr lang="en-US" altLang="zh-TW" sz="2800" dirty="0" smtClean="0"/>
              <a:t>CRM</a:t>
            </a:r>
            <a:r>
              <a:rPr lang="zh-TW" altLang="en-US" sz="2800" dirty="0" smtClean="0"/>
              <a:t>背景</a:t>
            </a:r>
          </a:p>
          <a:p>
            <a:pPr lvl="1" eaLnBrk="1" hangingPunct="1">
              <a:lnSpc>
                <a:spcPct val="90000"/>
              </a:lnSpc>
            </a:pPr>
            <a:r>
              <a:rPr lang="zh-TW" altLang="en-US" sz="2400" dirty="0" smtClean="0"/>
              <a:t>營運模式的改變</a:t>
            </a:r>
          </a:p>
          <a:p>
            <a:pPr eaLnBrk="1" hangingPunct="1">
              <a:lnSpc>
                <a:spcPct val="90000"/>
              </a:lnSpc>
            </a:pPr>
            <a:r>
              <a:rPr lang="zh-TW" altLang="en-US" sz="2800" dirty="0" smtClean="0"/>
              <a:t>顧客關係管理之行動</a:t>
            </a:r>
            <a:endParaRPr lang="en-US" altLang="zh-TW" sz="2800" dirty="0" smtClean="0"/>
          </a:p>
          <a:p>
            <a:pPr eaLnBrk="1" hangingPunct="1">
              <a:lnSpc>
                <a:spcPct val="90000"/>
              </a:lnSpc>
            </a:pPr>
            <a:r>
              <a:rPr lang="zh-TW" altLang="en-US" sz="2800" dirty="0" smtClean="0"/>
              <a:t>銷售漏斗</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dirty="0" smtClean="0"/>
              <a:t>其他的漏斗</a:t>
            </a:r>
          </a:p>
        </p:txBody>
      </p:sp>
      <p:sp>
        <p:nvSpPr>
          <p:cNvPr id="29699"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29700"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02ECFEE-9493-4435-B850-0C27FBEEBB11}" type="slidenum">
              <a:rPr lang="en-US" altLang="zh-TW" sz="1400" smtClean="0">
                <a:solidFill>
                  <a:srgbClr val="333399"/>
                </a:solidFill>
              </a:rPr>
              <a:pPr/>
              <a:t>20</a:t>
            </a:fld>
            <a:endParaRPr lang="en-US" altLang="zh-TW" sz="1400" smtClean="0">
              <a:solidFill>
                <a:srgbClr val="333399"/>
              </a:solidFill>
            </a:endParaRPr>
          </a:p>
        </p:txBody>
      </p:sp>
      <p:pic>
        <p:nvPicPr>
          <p:cNvPr id="161794" name="Picture 2" descr="數位行銷 行銷漏斗 名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926" y="2492896"/>
            <a:ext cx="4809356" cy="3776489"/>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3"/>
          <a:stretch>
            <a:fillRect/>
          </a:stretch>
        </p:blipFill>
        <p:spPr>
          <a:xfrm>
            <a:off x="179512" y="1766887"/>
            <a:ext cx="3552825" cy="3324225"/>
          </a:xfrm>
          <a:prstGeom prst="rect">
            <a:avLst/>
          </a:prstGeom>
        </p:spPr>
      </p:pic>
      <p:pic>
        <p:nvPicPr>
          <p:cNvPr id="3" name="圖片 2"/>
          <p:cNvPicPr>
            <a:picLocks noChangeAspect="1"/>
          </p:cNvPicPr>
          <p:nvPr/>
        </p:nvPicPr>
        <p:blipFill>
          <a:blip r:embed="rId4"/>
          <a:stretch>
            <a:fillRect/>
          </a:stretch>
        </p:blipFill>
        <p:spPr>
          <a:xfrm>
            <a:off x="0" y="1655415"/>
            <a:ext cx="9103332" cy="5013945"/>
          </a:xfrm>
          <a:prstGeom prst="rect">
            <a:avLst/>
          </a:prstGeom>
        </p:spPr>
      </p:pic>
    </p:spTree>
    <p:extLst>
      <p:ext uri="{BB962C8B-B14F-4D97-AF65-F5344CB8AC3E}">
        <p14:creationId xmlns:p14="http://schemas.microsoft.com/office/powerpoint/2010/main" val="1571829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fade">
                                      <p:cBhvr>
                                        <p:cTn id="7" dur="1000"/>
                                        <p:tgtEl>
                                          <p:spTgt spid="161794"/>
                                        </p:tgtEl>
                                      </p:cBhvr>
                                    </p:animEffect>
                                    <p:anim calcmode="lin" valueType="num">
                                      <p:cBhvr>
                                        <p:cTn id="8" dur="1000" fill="hold"/>
                                        <p:tgtEl>
                                          <p:spTgt spid="161794"/>
                                        </p:tgtEl>
                                        <p:attrNameLst>
                                          <p:attrName>ppt_x</p:attrName>
                                        </p:attrNameLst>
                                      </p:cBhvr>
                                      <p:tavLst>
                                        <p:tav tm="0">
                                          <p:val>
                                            <p:strVal val="#ppt_x"/>
                                          </p:val>
                                        </p:tav>
                                        <p:tav tm="100000">
                                          <p:val>
                                            <p:strVal val="#ppt_x"/>
                                          </p:val>
                                        </p:tav>
                                      </p:tavLst>
                                    </p:anim>
                                    <p:anim calcmode="lin" valueType="num">
                                      <p:cBhvr>
                                        <p:cTn id="9" dur="1000" fill="hold"/>
                                        <p:tgtEl>
                                          <p:spTgt spid="161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dirty="0" smtClean="0"/>
              <a:t>階段</a:t>
            </a:r>
            <a:r>
              <a:rPr lang="en-US" altLang="zh-TW" dirty="0" smtClean="0"/>
              <a:t> </a:t>
            </a:r>
            <a:r>
              <a:rPr lang="en-US" altLang="zh-TW" baseline="-25000" dirty="0" smtClean="0"/>
              <a:t>1</a:t>
            </a:r>
            <a:endParaRPr lang="zh-TW" altLang="en-US" baseline="-25000" dirty="0" smtClean="0"/>
          </a:p>
        </p:txBody>
      </p:sp>
      <p:sp>
        <p:nvSpPr>
          <p:cNvPr id="30723" name="內容版面配置區 2"/>
          <p:cNvSpPr>
            <a:spLocks noGrp="1"/>
          </p:cNvSpPr>
          <p:nvPr>
            <p:ph idx="1"/>
          </p:nvPr>
        </p:nvSpPr>
        <p:spPr>
          <a:xfrm>
            <a:off x="685800" y="1700213"/>
            <a:ext cx="7772400" cy="4114800"/>
          </a:xfrm>
        </p:spPr>
        <p:txBody>
          <a:bodyPr/>
          <a:lstStyle/>
          <a:p>
            <a:r>
              <a:rPr lang="zh-TW" altLang="en-US" sz="2400" dirty="0" smtClean="0"/>
              <a:t>意識：吸引關注</a:t>
            </a:r>
            <a:endParaRPr lang="en-US" altLang="zh-TW" sz="2400" dirty="0" smtClean="0"/>
          </a:p>
          <a:p>
            <a:pPr lvl="1"/>
            <a:r>
              <a:rPr lang="zh-TW" altLang="en-US" sz="2000" dirty="0" smtClean="0"/>
              <a:t>潛在顧客認知到你的品牌、產品、服務、網頁</a:t>
            </a:r>
            <a:endParaRPr lang="en-US" altLang="zh-TW" sz="2000" dirty="0" smtClean="0"/>
          </a:p>
          <a:p>
            <a:pPr lvl="1"/>
            <a:r>
              <a:rPr lang="zh-TW" altLang="en-US" sz="2000" dirty="0" smtClean="0"/>
              <a:t>過去主要是仰賴無目的的大眾行銷</a:t>
            </a:r>
            <a:endParaRPr lang="en-US" altLang="zh-TW" sz="2000" dirty="0" smtClean="0"/>
          </a:p>
          <a:p>
            <a:pPr lvl="1"/>
            <a:r>
              <a:rPr lang="zh-TW" altLang="en-US" sz="2000" dirty="0" smtClean="0"/>
              <a:t>可以利用多元通路，如聚焦廣告、社群網路、網紅</a:t>
            </a:r>
            <a:r>
              <a:rPr lang="en-US" altLang="zh-TW" sz="2000" dirty="0" err="1" smtClean="0"/>
              <a:t>KOL</a:t>
            </a:r>
            <a:r>
              <a:rPr lang="zh-TW" altLang="en-US" sz="2000" dirty="0" smtClean="0"/>
              <a:t>、搜尋引擎、口碑等等</a:t>
            </a:r>
            <a:endParaRPr lang="en-US" altLang="zh-TW" sz="2000" dirty="0" smtClean="0"/>
          </a:p>
          <a:p>
            <a:pPr marL="663575" lvl="1" indent="0">
              <a:buNone/>
            </a:pPr>
            <a:endParaRPr lang="en-US" altLang="zh-TW" sz="2000" dirty="0" smtClean="0"/>
          </a:p>
          <a:p>
            <a:r>
              <a:rPr lang="zh-TW" altLang="en-US" sz="2400" dirty="0" smtClean="0"/>
              <a:t>興趣：激發興趣</a:t>
            </a:r>
            <a:endParaRPr lang="en-US" altLang="zh-TW" sz="2400" dirty="0" smtClean="0"/>
          </a:p>
          <a:p>
            <a:pPr lvl="1"/>
            <a:r>
              <a:rPr lang="zh-TW" altLang="en-US" sz="2000" dirty="0" smtClean="0"/>
              <a:t>潛在顧客展現興趣，開始主動搜尋有關於你的資訊</a:t>
            </a:r>
            <a:endParaRPr lang="en-US" altLang="zh-TW" sz="2000" dirty="0" smtClean="0"/>
          </a:p>
          <a:p>
            <a:pPr lvl="1"/>
            <a:r>
              <a:rPr lang="zh-TW" altLang="en-US" sz="2000" dirty="0" smtClean="0"/>
              <a:t>到訪網站、閱讀部落格、觀看影片、下載資源</a:t>
            </a:r>
            <a:endParaRPr lang="en-US" altLang="zh-TW" sz="2000" dirty="0" smtClean="0"/>
          </a:p>
          <a:p>
            <a:pPr lvl="1"/>
            <a:r>
              <a:rPr lang="zh-TW" altLang="en-US" sz="2000" dirty="0" smtClean="0"/>
              <a:t>更深入瞭解</a:t>
            </a:r>
            <a:endParaRPr lang="en-US" altLang="zh-TW" sz="2000" dirty="0" smtClean="0"/>
          </a:p>
        </p:txBody>
      </p:sp>
      <p:sp>
        <p:nvSpPr>
          <p:cNvPr id="30724"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30725"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3AF3ECC-6268-47E1-9E7C-D5520EBEEB6A}" type="slidenum">
              <a:rPr lang="en-US" altLang="zh-TW" sz="1400" smtClean="0">
                <a:solidFill>
                  <a:srgbClr val="333399"/>
                </a:solidFill>
              </a:rPr>
              <a:pPr/>
              <a:t>21</a:t>
            </a:fld>
            <a:endParaRPr lang="en-US" altLang="zh-TW" sz="1400" smtClean="0">
              <a:solidFill>
                <a:srgbClr val="333399"/>
              </a:solidFill>
            </a:endParaRPr>
          </a:p>
        </p:txBody>
      </p:sp>
    </p:spTree>
    <p:extLst>
      <p:ext uri="{BB962C8B-B14F-4D97-AF65-F5344CB8AC3E}">
        <p14:creationId xmlns:p14="http://schemas.microsoft.com/office/powerpoint/2010/main" val="79072599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dirty="0" smtClean="0"/>
              <a:t>階段</a:t>
            </a:r>
            <a:r>
              <a:rPr lang="en-US" altLang="zh-TW" dirty="0" smtClean="0"/>
              <a:t> </a:t>
            </a:r>
            <a:r>
              <a:rPr lang="en-US" altLang="zh-TW" baseline="-25000" dirty="0" smtClean="0"/>
              <a:t>2</a:t>
            </a:r>
            <a:endParaRPr lang="zh-TW" altLang="en-US" baseline="-25000" dirty="0" smtClean="0"/>
          </a:p>
        </p:txBody>
      </p:sp>
      <p:sp>
        <p:nvSpPr>
          <p:cNvPr id="31747" name="內容版面配置區 2"/>
          <p:cNvSpPr>
            <a:spLocks noGrp="1"/>
          </p:cNvSpPr>
          <p:nvPr>
            <p:ph idx="1"/>
          </p:nvPr>
        </p:nvSpPr>
        <p:spPr>
          <a:xfrm>
            <a:off x="468313" y="1628775"/>
            <a:ext cx="8496300" cy="4114800"/>
          </a:xfrm>
        </p:spPr>
        <p:txBody>
          <a:bodyPr/>
          <a:lstStyle/>
          <a:p>
            <a:r>
              <a:rPr lang="zh-TW" altLang="en-US" sz="2400" dirty="0" smtClean="0"/>
              <a:t>考慮：促發慾望</a:t>
            </a:r>
            <a:endParaRPr lang="en-US" altLang="zh-TW" sz="2400" dirty="0" smtClean="0"/>
          </a:p>
          <a:p>
            <a:pPr lvl="1"/>
            <a:r>
              <a:rPr lang="zh-TW" altLang="en-US" sz="2000" dirty="0" smtClean="0"/>
              <a:t>潛在顧客評估產品特性，進行評比</a:t>
            </a:r>
            <a:endParaRPr lang="en-US" altLang="zh-TW" sz="2000" dirty="0" smtClean="0"/>
          </a:p>
          <a:p>
            <a:pPr lvl="1"/>
            <a:r>
              <a:rPr lang="zh-TW" altLang="en-US" sz="2000" dirty="0" smtClean="0"/>
              <a:t>評估你的產品或服務是否能滿足其需求</a:t>
            </a:r>
            <a:endParaRPr lang="en-US" altLang="zh-TW" sz="2000" dirty="0" smtClean="0"/>
          </a:p>
          <a:p>
            <a:pPr lvl="1"/>
            <a:r>
              <a:rPr lang="zh-TW" altLang="en-US" sz="2000" dirty="0" smtClean="0"/>
              <a:t>閱讀評估意見、比較功能、尋求展示或試用</a:t>
            </a:r>
            <a:endParaRPr lang="en-US" altLang="zh-TW" sz="2000" dirty="0" smtClean="0"/>
          </a:p>
          <a:p>
            <a:pPr lvl="1"/>
            <a:endParaRPr lang="en-US" altLang="zh-TW" sz="2000" dirty="0" smtClean="0"/>
          </a:p>
          <a:p>
            <a:r>
              <a:rPr lang="zh-TW" altLang="en-US" sz="2400" dirty="0" smtClean="0"/>
              <a:t>決策：達成決定</a:t>
            </a:r>
            <a:endParaRPr lang="en-US" altLang="zh-TW" sz="2400" dirty="0" smtClean="0"/>
          </a:p>
          <a:p>
            <a:pPr lvl="1"/>
            <a:r>
              <a:rPr lang="zh-TW" altLang="en-US" sz="2000" dirty="0" smtClean="0"/>
              <a:t>潛在顧客決定購買</a:t>
            </a:r>
            <a:endParaRPr lang="en-US" altLang="zh-TW" sz="2000" dirty="0" smtClean="0"/>
          </a:p>
          <a:p>
            <a:pPr lvl="1"/>
            <a:r>
              <a:rPr lang="zh-TW" altLang="en-US" sz="2000" dirty="0" smtClean="0"/>
              <a:t>把產品放入購物車、加入會員、加入郵寄名單</a:t>
            </a:r>
            <a:endParaRPr lang="en-US" altLang="zh-TW" sz="2000" dirty="0" smtClean="0"/>
          </a:p>
          <a:p>
            <a:pPr lvl="1"/>
            <a:endParaRPr lang="en-US" altLang="zh-TW" sz="2000" dirty="0" smtClean="0"/>
          </a:p>
          <a:p>
            <a:r>
              <a:rPr lang="zh-TW" altLang="en-US" sz="2400" dirty="0" smtClean="0"/>
              <a:t>行動：採取最後行動</a:t>
            </a:r>
            <a:endParaRPr lang="en-US" altLang="zh-TW" sz="2400" dirty="0" smtClean="0"/>
          </a:p>
          <a:p>
            <a:pPr lvl="1"/>
            <a:r>
              <a:rPr lang="zh-TW" altLang="en-US" sz="2000" dirty="0" smtClean="0"/>
              <a:t>結帳，完成交易</a:t>
            </a:r>
            <a:endParaRPr lang="en-US" altLang="zh-TW" sz="2000" dirty="0" smtClean="0"/>
          </a:p>
        </p:txBody>
      </p:sp>
      <p:sp>
        <p:nvSpPr>
          <p:cNvPr id="3174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3174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6BAD251-5C77-4C0B-B239-894741A577BD}" type="slidenum">
              <a:rPr lang="en-US" altLang="zh-TW" sz="1400" smtClean="0">
                <a:solidFill>
                  <a:srgbClr val="333399"/>
                </a:solidFill>
              </a:rPr>
              <a:pPr/>
              <a:t>22</a:t>
            </a:fld>
            <a:endParaRPr lang="en-US" altLang="zh-TW" sz="1400" smtClean="0">
              <a:solidFill>
                <a:srgbClr val="333399"/>
              </a:solidFill>
            </a:endParaRPr>
          </a:p>
        </p:txBody>
      </p:sp>
    </p:spTree>
    <p:extLst>
      <p:ext uri="{BB962C8B-B14F-4D97-AF65-F5344CB8AC3E}">
        <p14:creationId xmlns:p14="http://schemas.microsoft.com/office/powerpoint/2010/main" val="269903049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a:defRPr/>
            </a:pPr>
            <a:r>
              <a:rPr lang="zh-TW" altLang="en-US" dirty="0"/>
              <a:t>中途退出</a:t>
            </a:r>
            <a:endParaRPr lang="en-US" altLang="zh-TW" dirty="0"/>
          </a:p>
        </p:txBody>
      </p:sp>
      <p:sp>
        <p:nvSpPr>
          <p:cNvPr id="3" name="內容版面配置區 2"/>
          <p:cNvSpPr>
            <a:spLocks noGrp="1"/>
          </p:cNvSpPr>
          <p:nvPr>
            <p:ph idx="1"/>
          </p:nvPr>
        </p:nvSpPr>
        <p:spPr/>
        <p:txBody>
          <a:bodyPr/>
          <a:lstStyle/>
          <a:p>
            <a:pPr>
              <a:defRPr/>
            </a:pPr>
            <a:r>
              <a:rPr lang="zh-TW" altLang="en-US" sz="2800" dirty="0" smtClean="0"/>
              <a:t>並非所有加入漏斗者都完成最後交易</a:t>
            </a:r>
            <a:endParaRPr lang="en-US" altLang="zh-TW" sz="2800" dirty="0" smtClean="0"/>
          </a:p>
          <a:p>
            <a:pPr>
              <a:defRPr/>
            </a:pPr>
            <a:r>
              <a:rPr lang="zh-TW" altLang="en-US" sz="2800" dirty="0" smtClean="0"/>
              <a:t>很多潛在顧客中途退出</a:t>
            </a:r>
            <a:endParaRPr lang="en-US" altLang="zh-TW" sz="2800" dirty="0" smtClean="0"/>
          </a:p>
          <a:p>
            <a:pPr lvl="1">
              <a:defRPr/>
            </a:pPr>
            <a:r>
              <a:rPr lang="zh-TW" altLang="en-US" sz="2400" dirty="0" smtClean="0"/>
              <a:t>缺乏興趣</a:t>
            </a:r>
            <a:endParaRPr lang="en-US" altLang="zh-TW" sz="2400" dirty="0" smtClean="0"/>
          </a:p>
          <a:p>
            <a:pPr lvl="1">
              <a:defRPr/>
            </a:pPr>
            <a:r>
              <a:rPr lang="zh-TW" altLang="en-US" sz="2400" dirty="0" smtClean="0"/>
              <a:t>不合適</a:t>
            </a:r>
            <a:endParaRPr lang="en-US" altLang="zh-TW" sz="2400" dirty="0" smtClean="0"/>
          </a:p>
          <a:p>
            <a:pPr lvl="1">
              <a:defRPr/>
            </a:pPr>
            <a:r>
              <a:rPr lang="zh-TW" altLang="en-US" sz="2400" dirty="0" smtClean="0"/>
              <a:t>其他原因</a:t>
            </a:r>
            <a:endParaRPr lang="en-US" altLang="zh-TW" sz="2400" dirty="0" smtClean="0"/>
          </a:p>
          <a:p>
            <a:pPr>
              <a:defRPr/>
            </a:pPr>
            <a:r>
              <a:rPr lang="zh-TW" altLang="en-US" dirty="0" smtClean="0"/>
              <a:t>優化漏斗，在於追求更多的進入者最終轉換成交易顧客</a:t>
            </a:r>
            <a:endParaRPr lang="en-US" altLang="zh-TW" dirty="0" smtClean="0"/>
          </a:p>
          <a:p>
            <a:pPr>
              <a:defRPr/>
            </a:pPr>
            <a:r>
              <a:rPr lang="zh-TW" altLang="en-US" dirty="0" smtClean="0"/>
              <a:t>增加每階段的持續率、降低退出率</a:t>
            </a:r>
            <a:endParaRPr lang="en-US" altLang="zh-TW" dirty="0" smtClean="0"/>
          </a:p>
          <a:p>
            <a:pPr marL="0" indent="0">
              <a:buFont typeface="Wingdings" panose="05000000000000000000" pitchFamily="2" charset="2"/>
              <a:buNone/>
              <a:defRPr/>
            </a:pPr>
            <a:endParaRPr lang="zh-TW" altLang="en-US" sz="2800" dirty="0"/>
          </a:p>
        </p:txBody>
      </p:sp>
      <p:sp>
        <p:nvSpPr>
          <p:cNvPr id="3277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3277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DCAC1B7-ECD7-4232-ADA5-73BEA27A805A}" type="slidenum">
              <a:rPr lang="en-US" altLang="zh-TW" sz="1400" smtClean="0">
                <a:solidFill>
                  <a:srgbClr val="333399"/>
                </a:solidFill>
              </a:rPr>
              <a:pPr/>
              <a:t>23</a:t>
            </a:fld>
            <a:endParaRPr lang="en-US" altLang="zh-TW" sz="1400" smtClean="0">
              <a:solidFill>
                <a:srgbClr val="333399"/>
              </a:solidFill>
            </a:endParaRPr>
          </a:p>
        </p:txBody>
      </p:sp>
    </p:spTree>
    <p:extLst>
      <p:ext uri="{BB962C8B-B14F-4D97-AF65-F5344CB8AC3E}">
        <p14:creationId xmlns:p14="http://schemas.microsoft.com/office/powerpoint/2010/main" val="240918537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p:txBody>
          <a:bodyPr/>
          <a:lstStyle/>
          <a:p>
            <a:r>
              <a:rPr lang="zh-TW" altLang="en-US" sz="3600" dirty="0" smtClean="0"/>
              <a:t>廣告收費：回顧</a:t>
            </a:r>
            <a:endParaRPr lang="en-US" altLang="zh-TW" sz="3600" dirty="0" smtClean="0"/>
          </a:p>
        </p:txBody>
      </p:sp>
      <p:sp>
        <p:nvSpPr>
          <p:cNvPr id="36867" name="Content Placeholder 2"/>
          <p:cNvSpPr>
            <a:spLocks noGrp="1" noChangeArrowheads="1"/>
          </p:cNvSpPr>
          <p:nvPr>
            <p:ph idx="1"/>
          </p:nvPr>
        </p:nvSpPr>
        <p:spPr>
          <a:xfrm>
            <a:off x="685800" y="1797050"/>
            <a:ext cx="7772400" cy="4114800"/>
          </a:xfrm>
        </p:spPr>
        <p:txBody>
          <a:bodyPr/>
          <a:lstStyle/>
          <a:p>
            <a:r>
              <a:rPr lang="en-US" altLang="zh-TW" sz="2400" smtClean="0">
                <a:ea typeface="新細明體" panose="02020500000000000000" pitchFamily="18" charset="-120"/>
              </a:rPr>
              <a:t>Cost per exposure?</a:t>
            </a:r>
            <a:r>
              <a:rPr lang="zh-TW" altLang="en-US" sz="2400" smtClean="0">
                <a:ea typeface="新細明體" panose="02020500000000000000" pitchFamily="18" charset="-120"/>
              </a:rPr>
              <a:t> </a:t>
            </a:r>
            <a:r>
              <a:rPr lang="en-US" altLang="zh-TW" sz="2400" smtClean="0">
                <a:ea typeface="新細明體" panose="02020500000000000000" pitchFamily="18" charset="-120"/>
              </a:rPr>
              <a:t>Cost per impression? </a:t>
            </a:r>
            <a:r>
              <a:rPr lang="en-US" altLang="zh-TW" sz="2400" smtClean="0">
                <a:solidFill>
                  <a:srgbClr val="FF0000"/>
                </a:solidFill>
                <a:ea typeface="新細明體" panose="02020500000000000000" pitchFamily="18" charset="-120"/>
              </a:rPr>
              <a:t>CPI, CPM</a:t>
            </a:r>
          </a:p>
          <a:p>
            <a:pPr lvl="1"/>
            <a:r>
              <a:rPr lang="en-US" altLang="zh-TW" sz="2000" smtClean="0">
                <a:solidFill>
                  <a:srgbClr val="FF0000"/>
                </a:solidFill>
              </a:rPr>
              <a:t>S1—S2</a:t>
            </a:r>
          </a:p>
          <a:p>
            <a:r>
              <a:rPr lang="en-US" altLang="zh-TW" sz="2400" smtClean="0">
                <a:ea typeface="新細明體" panose="02020500000000000000" pitchFamily="18" charset="-120"/>
              </a:rPr>
              <a:t>Cost per click? </a:t>
            </a:r>
            <a:r>
              <a:rPr lang="en-US" altLang="zh-TW" sz="2400" smtClean="0">
                <a:solidFill>
                  <a:srgbClr val="FF0000"/>
                </a:solidFill>
                <a:ea typeface="新細明體" panose="02020500000000000000" pitchFamily="18" charset="-120"/>
              </a:rPr>
              <a:t>CPC</a:t>
            </a:r>
          </a:p>
          <a:p>
            <a:pPr lvl="1"/>
            <a:r>
              <a:rPr lang="en-US" altLang="zh-TW" sz="2000" smtClean="0">
                <a:solidFill>
                  <a:srgbClr val="FF0000"/>
                </a:solidFill>
              </a:rPr>
              <a:t>S1—S3</a:t>
            </a:r>
          </a:p>
          <a:p>
            <a:r>
              <a:rPr lang="en-US" altLang="zh-TW" sz="2400" smtClean="0">
                <a:ea typeface="新細明體" panose="02020500000000000000" pitchFamily="18" charset="-120"/>
              </a:rPr>
              <a:t>Cost per action? Cost per Sales</a:t>
            </a:r>
            <a:r>
              <a:rPr lang="zh-TW" altLang="en-US" sz="2400" smtClean="0">
                <a:ea typeface="新細明體" panose="02020500000000000000" pitchFamily="18" charset="-120"/>
              </a:rPr>
              <a:t> </a:t>
            </a:r>
            <a:r>
              <a:rPr lang="en-US" altLang="zh-TW" sz="2400" smtClean="0">
                <a:ea typeface="新細明體" panose="02020500000000000000" pitchFamily="18" charset="-120"/>
              </a:rPr>
              <a:t>(commission)? </a:t>
            </a:r>
            <a:r>
              <a:rPr lang="en-US" altLang="zh-TW" sz="2400" smtClean="0">
                <a:solidFill>
                  <a:srgbClr val="FF0000"/>
                </a:solidFill>
                <a:ea typeface="新細明體" panose="02020500000000000000" pitchFamily="18" charset="-120"/>
              </a:rPr>
              <a:t>CPA, CPS</a:t>
            </a:r>
          </a:p>
          <a:p>
            <a:pPr lvl="1"/>
            <a:r>
              <a:rPr lang="en-US" altLang="zh-TW" sz="2000" smtClean="0">
                <a:solidFill>
                  <a:srgbClr val="FF0000"/>
                </a:solidFill>
              </a:rPr>
              <a:t>S1—S4</a:t>
            </a:r>
          </a:p>
        </p:txBody>
      </p:sp>
      <p:sp>
        <p:nvSpPr>
          <p:cNvPr id="36868" name="Footer Placeholder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smtClean="0">
              <a:solidFill>
                <a:srgbClr val="333399"/>
              </a:solidFill>
            </a:endParaRPr>
          </a:p>
        </p:txBody>
      </p:sp>
      <p:sp>
        <p:nvSpPr>
          <p:cNvPr id="36869" name="Slide Number Placeholder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1E56137-11C2-4E33-8F97-CEB8C101C0AB}" type="slidenum">
              <a:rPr lang="en-US" altLang="zh-TW" sz="1400" smtClean="0">
                <a:solidFill>
                  <a:srgbClr val="333399"/>
                </a:solidFill>
              </a:rPr>
              <a:pPr/>
              <a:t>24</a:t>
            </a:fld>
            <a:endParaRPr lang="en-US" altLang="zh-TW" sz="1400" smtClean="0">
              <a:solidFill>
                <a:srgbClr val="333399"/>
              </a:solidFill>
            </a:endParaRPr>
          </a:p>
        </p:txBody>
      </p:sp>
      <p:cxnSp>
        <p:nvCxnSpPr>
          <p:cNvPr id="36870" name="直線單箭頭接點 5"/>
          <p:cNvCxnSpPr>
            <a:cxnSpLocks noChangeShapeType="1"/>
          </p:cNvCxnSpPr>
          <p:nvPr/>
        </p:nvCxnSpPr>
        <p:spPr bwMode="auto">
          <a:xfrm>
            <a:off x="5313363" y="4292600"/>
            <a:ext cx="792162" cy="0"/>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1" name="直線單箭頭接點 8"/>
          <p:cNvCxnSpPr>
            <a:cxnSpLocks noChangeShapeType="1"/>
          </p:cNvCxnSpPr>
          <p:nvPr/>
        </p:nvCxnSpPr>
        <p:spPr bwMode="auto">
          <a:xfrm>
            <a:off x="5313363" y="4868863"/>
            <a:ext cx="792162" cy="0"/>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2" name="直線單箭頭接點 9"/>
          <p:cNvCxnSpPr>
            <a:cxnSpLocks noChangeShapeType="1"/>
          </p:cNvCxnSpPr>
          <p:nvPr/>
        </p:nvCxnSpPr>
        <p:spPr bwMode="auto">
          <a:xfrm>
            <a:off x="5313363" y="5229225"/>
            <a:ext cx="792162" cy="0"/>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3" name="直線單箭頭接點 10"/>
          <p:cNvCxnSpPr>
            <a:cxnSpLocks noChangeShapeType="1"/>
          </p:cNvCxnSpPr>
          <p:nvPr/>
        </p:nvCxnSpPr>
        <p:spPr bwMode="auto">
          <a:xfrm>
            <a:off x="5313363" y="5805488"/>
            <a:ext cx="792162" cy="0"/>
          </a:xfrm>
          <a:prstGeom prst="straightConnector1">
            <a:avLst/>
          </a:prstGeom>
          <a:noFill/>
          <a:ln w="9525" algn="ctr">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4" name="文字方塊 6"/>
          <p:cNvSpPr txBox="1">
            <a:spLocks noChangeArrowheads="1"/>
          </p:cNvSpPr>
          <p:nvPr/>
        </p:nvSpPr>
        <p:spPr bwMode="auto">
          <a:xfrm>
            <a:off x="4745038" y="4092575"/>
            <a:ext cx="50482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smtClean="0">
                <a:solidFill>
                  <a:srgbClr val="FFFFFF"/>
                </a:solidFill>
              </a:rPr>
              <a:t>S1</a:t>
            </a:r>
          </a:p>
        </p:txBody>
      </p:sp>
      <p:sp>
        <p:nvSpPr>
          <p:cNvPr id="36875" name="文字方塊 12"/>
          <p:cNvSpPr txBox="1">
            <a:spLocks noChangeArrowheads="1"/>
          </p:cNvSpPr>
          <p:nvPr/>
        </p:nvSpPr>
        <p:spPr bwMode="auto">
          <a:xfrm>
            <a:off x="4746625" y="4624388"/>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smtClean="0">
                <a:solidFill>
                  <a:srgbClr val="FF0000"/>
                </a:solidFill>
              </a:rPr>
              <a:t>S2</a:t>
            </a:r>
          </a:p>
        </p:txBody>
      </p:sp>
      <p:sp>
        <p:nvSpPr>
          <p:cNvPr id="36876" name="文字方塊 13"/>
          <p:cNvSpPr txBox="1">
            <a:spLocks noChangeArrowheads="1"/>
          </p:cNvSpPr>
          <p:nvPr/>
        </p:nvSpPr>
        <p:spPr bwMode="auto">
          <a:xfrm>
            <a:off x="4745038" y="4976813"/>
            <a:ext cx="504825" cy="4000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smtClean="0">
                <a:solidFill>
                  <a:srgbClr val="FFCC66"/>
                </a:solidFill>
              </a:rPr>
              <a:t>S3</a:t>
            </a:r>
          </a:p>
        </p:txBody>
      </p:sp>
      <p:sp>
        <p:nvSpPr>
          <p:cNvPr id="36877" name="文字方塊 14"/>
          <p:cNvSpPr txBox="1">
            <a:spLocks noChangeArrowheads="1"/>
          </p:cNvSpPr>
          <p:nvPr/>
        </p:nvSpPr>
        <p:spPr bwMode="auto">
          <a:xfrm>
            <a:off x="4745038" y="5597525"/>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smtClean="0">
                <a:solidFill>
                  <a:srgbClr val="99CC00"/>
                </a:solidFill>
              </a:rPr>
              <a:t>S4</a:t>
            </a:r>
          </a:p>
        </p:txBody>
      </p:sp>
      <p:pic>
        <p:nvPicPr>
          <p:cNvPr id="36878" name="圖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265613"/>
            <a:ext cx="23241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15686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dirty="0" smtClean="0"/>
              <a:t>電子商務轉換率</a:t>
            </a:r>
          </a:p>
        </p:txBody>
      </p:sp>
      <p:sp>
        <p:nvSpPr>
          <p:cNvPr id="3" name="內容版面配置區 2"/>
          <p:cNvSpPr>
            <a:spLocks noGrp="1"/>
          </p:cNvSpPr>
          <p:nvPr>
            <p:ph idx="1"/>
          </p:nvPr>
        </p:nvSpPr>
        <p:spPr>
          <a:xfrm>
            <a:off x="685800" y="1981200"/>
            <a:ext cx="7847013" cy="4114800"/>
          </a:xfrm>
        </p:spPr>
        <p:txBody>
          <a:bodyPr/>
          <a:lstStyle/>
          <a:p>
            <a:pPr>
              <a:defRPr/>
            </a:pPr>
            <a:r>
              <a:rPr lang="zh-TW" altLang="en-US" dirty="0" smtClean="0"/>
              <a:t>購買顧客和到訪網站的人數比例</a:t>
            </a:r>
            <a:endParaRPr lang="en-US" altLang="zh-TW" dirty="0" smtClean="0"/>
          </a:p>
          <a:p>
            <a:pPr lvl="1">
              <a:defRPr/>
            </a:pPr>
            <a:r>
              <a:rPr lang="zh-TW" altLang="en-US" dirty="0" smtClean="0"/>
              <a:t>轉換率 </a:t>
            </a:r>
            <a:r>
              <a:rPr lang="en-US" altLang="zh-TW" dirty="0" smtClean="0"/>
              <a:t>= </a:t>
            </a:r>
            <a:r>
              <a:rPr lang="zh-TW" altLang="en-US" dirty="0" smtClean="0"/>
              <a:t>購買人次 </a:t>
            </a:r>
            <a:r>
              <a:rPr lang="en-US" altLang="zh-TW" dirty="0" smtClean="0"/>
              <a:t>/</a:t>
            </a:r>
            <a:r>
              <a:rPr lang="zh-TW" altLang="en-US" dirty="0" smtClean="0"/>
              <a:t> 到訪人次</a:t>
            </a:r>
            <a:endParaRPr lang="en-US" altLang="zh-TW" dirty="0" smtClean="0"/>
          </a:p>
          <a:p>
            <a:pPr lvl="1">
              <a:defRPr/>
            </a:pPr>
            <a:r>
              <a:rPr lang="zh-TW" altLang="en-US" dirty="0"/>
              <a:t>轉換率 </a:t>
            </a:r>
            <a:r>
              <a:rPr lang="en-US" altLang="zh-TW" dirty="0"/>
              <a:t>= </a:t>
            </a:r>
            <a:r>
              <a:rPr lang="zh-TW" altLang="en-US" dirty="0"/>
              <a:t>購買</a:t>
            </a:r>
            <a:r>
              <a:rPr lang="zh-TW" altLang="en-US" dirty="0" smtClean="0"/>
              <a:t>人數 </a:t>
            </a:r>
            <a:r>
              <a:rPr lang="en-US" altLang="zh-TW" dirty="0"/>
              <a:t>/</a:t>
            </a:r>
            <a:r>
              <a:rPr lang="zh-TW" altLang="en-US" dirty="0"/>
              <a:t> 到訪</a:t>
            </a:r>
            <a:r>
              <a:rPr lang="zh-TW" altLang="en-US" dirty="0" smtClean="0"/>
              <a:t>人數</a:t>
            </a:r>
            <a:endParaRPr lang="en-US" altLang="zh-TW" dirty="0"/>
          </a:p>
          <a:p>
            <a:pPr>
              <a:buFont typeface="Wingdings" panose="05000000000000000000" pitchFamily="2" charset="2"/>
              <a:buChar char="n"/>
              <a:defRPr/>
            </a:pPr>
            <a:r>
              <a:rPr lang="zh-TW" altLang="en-US" dirty="0" smtClean="0"/>
              <a:t>很多電商營運者開始考慮每一階段的轉換率</a:t>
            </a:r>
            <a:endParaRPr lang="en-US" altLang="zh-TW" dirty="0" smtClean="0"/>
          </a:p>
          <a:p>
            <a:pPr lvl="1">
              <a:buFont typeface="Wingdings" panose="05000000000000000000" pitchFamily="2" charset="2"/>
              <a:buChar char="n"/>
              <a:defRPr/>
            </a:pPr>
            <a:r>
              <a:rPr lang="zh-TW" altLang="en-US" dirty="0" smtClean="0"/>
              <a:t>檢視每一階段的轉換，才有辦法針對潛在顧客每一階段的行為設計對策</a:t>
            </a:r>
            <a:endParaRPr lang="en-US" altLang="zh-TW" dirty="0" smtClean="0"/>
          </a:p>
          <a:p>
            <a:pPr marL="0" indent="0">
              <a:buFont typeface="Wingdings" panose="05000000000000000000" pitchFamily="2" charset="2"/>
              <a:buNone/>
              <a:defRPr/>
            </a:pPr>
            <a:endParaRPr lang="en-US" altLang="zh-TW" dirty="0" smtClean="0"/>
          </a:p>
          <a:p>
            <a:pPr>
              <a:defRPr/>
            </a:pPr>
            <a:endParaRPr lang="zh-TW" altLang="en-US" dirty="0"/>
          </a:p>
        </p:txBody>
      </p:sp>
      <p:sp>
        <p:nvSpPr>
          <p:cNvPr id="3379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3379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0113C3D-0644-45CC-9D8F-C1B9875C4C41}" type="slidenum">
              <a:rPr lang="en-US" altLang="zh-TW" sz="1400" smtClean="0">
                <a:solidFill>
                  <a:srgbClr val="333399"/>
                </a:solidFill>
              </a:rPr>
              <a:pPr/>
              <a:t>25</a:t>
            </a:fld>
            <a:endParaRPr lang="en-US" altLang="zh-TW" sz="1400" smtClean="0">
              <a:solidFill>
                <a:srgbClr val="333399"/>
              </a:solidFill>
            </a:endParaRPr>
          </a:p>
        </p:txBody>
      </p:sp>
      <p:sp>
        <p:nvSpPr>
          <p:cNvPr id="33798" name="AutoShape 4" descr="{\mathrm  {Conversion\ rate}}={\frac  {{\mathrm  {Number\ of\ Goal\ Achievements}}}{{\mathrm  {Visito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Tree>
    <p:extLst>
      <p:ext uri="{BB962C8B-B14F-4D97-AF65-F5344CB8AC3E}">
        <p14:creationId xmlns:p14="http://schemas.microsoft.com/office/powerpoint/2010/main" val="258602210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524000" y="381000"/>
            <a:ext cx="7224713" cy="1143000"/>
          </a:xfrm>
        </p:spPr>
        <p:txBody>
          <a:bodyPr/>
          <a:lstStyle/>
          <a:p>
            <a:r>
              <a:rPr lang="zh-TW" altLang="en-US" dirty="0" smtClean="0"/>
              <a:t>銷售漏斗和 </a:t>
            </a:r>
            <a:r>
              <a:rPr lang="en-US" altLang="zh-TW" dirty="0" smtClean="0"/>
              <a:t>data analytics</a:t>
            </a:r>
            <a:endParaRPr lang="zh-TW" altLang="en-US" dirty="0" smtClean="0"/>
          </a:p>
        </p:txBody>
      </p:sp>
      <p:sp>
        <p:nvSpPr>
          <p:cNvPr id="34819" name="內容版面配置區 2"/>
          <p:cNvSpPr>
            <a:spLocks noGrp="1"/>
          </p:cNvSpPr>
          <p:nvPr>
            <p:ph idx="1"/>
          </p:nvPr>
        </p:nvSpPr>
        <p:spPr/>
        <p:txBody>
          <a:bodyPr/>
          <a:lstStyle/>
          <a:p>
            <a:r>
              <a:rPr lang="zh-TW" altLang="en-US" sz="2800" dirty="0" smtClean="0"/>
              <a:t>資料驅動的決策很多時候可以和銷售漏斗一併使用</a:t>
            </a:r>
            <a:endParaRPr lang="en-US" altLang="zh-TW" sz="2800" dirty="0" smtClean="0"/>
          </a:p>
          <a:p>
            <a:r>
              <a:rPr lang="zh-TW" altLang="en-US" sz="2800" dirty="0" smtClean="0"/>
              <a:t>利用具體的重要資訊來進行決策</a:t>
            </a:r>
            <a:endParaRPr lang="en-US" altLang="zh-TW" sz="2800" dirty="0" smtClean="0"/>
          </a:p>
          <a:p>
            <a:pPr lvl="1"/>
            <a:r>
              <a:rPr lang="zh-TW" altLang="en-US" sz="2400" dirty="0" smtClean="0"/>
              <a:t>相對於仰賴假設、猜測或眼光</a:t>
            </a:r>
            <a:endParaRPr lang="en-US" altLang="zh-TW" sz="2400" dirty="0" smtClean="0"/>
          </a:p>
          <a:p>
            <a:r>
              <a:rPr lang="zh-TW" altLang="en-US" sz="2800" dirty="0" smtClean="0"/>
              <a:t>在銷售階段的每一個階段進行改善對策</a:t>
            </a:r>
            <a:endParaRPr lang="en-US" altLang="zh-TW" sz="2800" dirty="0" smtClean="0"/>
          </a:p>
        </p:txBody>
      </p:sp>
      <p:sp>
        <p:nvSpPr>
          <p:cNvPr id="3482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3482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0290037-1805-4A18-A2FD-B02D189A6448}" type="slidenum">
              <a:rPr lang="en-US" altLang="zh-TW" sz="1400" smtClean="0">
                <a:solidFill>
                  <a:srgbClr val="333399"/>
                </a:solidFill>
              </a:rPr>
              <a:pPr/>
              <a:t>26</a:t>
            </a:fld>
            <a:endParaRPr lang="en-US" altLang="zh-TW" sz="1400" smtClean="0">
              <a:solidFill>
                <a:srgbClr val="333399"/>
              </a:solidFill>
            </a:endParaRPr>
          </a:p>
        </p:txBody>
      </p:sp>
    </p:spTree>
    <p:extLst>
      <p:ext uri="{BB962C8B-B14F-4D97-AF65-F5344CB8AC3E}">
        <p14:creationId xmlns:p14="http://schemas.microsoft.com/office/powerpoint/2010/main" val="246270264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zh-TW" altLang="en-US" sz="3200" dirty="0" smtClean="0"/>
              <a:t>階段轉換率</a:t>
            </a:r>
            <a:endParaRPr lang="zh-TW" altLang="en-US" sz="3200" dirty="0" smtClean="0"/>
          </a:p>
        </p:txBody>
      </p:sp>
      <p:sp>
        <p:nvSpPr>
          <p:cNvPr id="44035" name="內容版面配置區 2"/>
          <p:cNvSpPr>
            <a:spLocks noGrp="1"/>
          </p:cNvSpPr>
          <p:nvPr>
            <p:ph idx="1"/>
          </p:nvPr>
        </p:nvSpPr>
        <p:spPr/>
        <p:txBody>
          <a:bodyPr/>
          <a:lstStyle/>
          <a:p>
            <a:endParaRPr lang="zh-TW" altLang="en-US" smtClean="0"/>
          </a:p>
        </p:txBody>
      </p:sp>
      <p:sp>
        <p:nvSpPr>
          <p:cNvPr id="4403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smtClean="0">
              <a:solidFill>
                <a:srgbClr val="333399"/>
              </a:solidFill>
            </a:endParaRPr>
          </a:p>
        </p:txBody>
      </p:sp>
      <p:sp>
        <p:nvSpPr>
          <p:cNvPr id="4403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036DCCD-D5BC-4C93-A012-5299083DB73E}" type="slidenum">
              <a:rPr lang="en-US" altLang="zh-TW" sz="1400" smtClean="0">
                <a:solidFill>
                  <a:srgbClr val="333399"/>
                </a:solidFill>
              </a:rPr>
              <a:pPr/>
              <a:t>27</a:t>
            </a:fld>
            <a:endParaRPr lang="en-US" altLang="zh-TW" sz="1400" smtClean="0">
              <a:solidFill>
                <a:srgbClr val="333399"/>
              </a:solidFill>
            </a:endParaRPr>
          </a:p>
        </p:txBody>
      </p:sp>
      <p:sp>
        <p:nvSpPr>
          <p:cNvPr id="44038" name="AutoShape 3" descr="Linkedin">
            <a:hlinkClick r:id="rId2"/>
          </p:cNvPr>
          <p:cNvSpPr>
            <a:spLocks noChangeAspect="1" noChangeArrowheads="1"/>
          </p:cNvSpPr>
          <p:nvPr/>
        </p:nvSpPr>
        <p:spPr bwMode="auto">
          <a:xfrm>
            <a:off x="539750" y="187325"/>
            <a:ext cx="2365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smtClean="0">
              <a:solidFill>
                <a:srgbClr val="000000"/>
              </a:solidFill>
            </a:endParaRPr>
          </a:p>
        </p:txBody>
      </p:sp>
      <p:sp>
        <p:nvSpPr>
          <p:cNvPr id="44039" name="AutoShape 4" descr="Facebook">
            <a:hlinkClick r:id="rId3"/>
          </p:cNvPr>
          <p:cNvSpPr>
            <a:spLocks noChangeAspect="1" noChangeArrowheads="1"/>
          </p:cNvSpPr>
          <p:nvPr/>
        </p:nvSpPr>
        <p:spPr bwMode="auto">
          <a:xfrm>
            <a:off x="539750" y="187325"/>
            <a:ext cx="2365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smtClean="0">
              <a:solidFill>
                <a:srgbClr val="000000"/>
              </a:solidFill>
            </a:endParaRPr>
          </a:p>
        </p:txBody>
      </p:sp>
      <p:pic>
        <p:nvPicPr>
          <p:cNvPr id="44040" name="Picture 5" descr="https://www.brainshark.com/wp-content/uploads/2022/02/stage-conversion-rate-calcula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73238"/>
            <a:ext cx="813593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AutoShape 2" descr="Twitter">
            <a:hlinkClick r:id="rId5"/>
          </p:cNvPr>
          <p:cNvSpPr>
            <a:spLocks noChangeAspect="1" noChangeArrowheads="1"/>
          </p:cNvSpPr>
          <p:nvPr/>
        </p:nvSpPr>
        <p:spPr bwMode="auto">
          <a:xfrm>
            <a:off x="708025" y="-3041650"/>
            <a:ext cx="2365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smtClean="0">
              <a:solidFill>
                <a:srgbClr val="000000"/>
              </a:solidFill>
            </a:endParaRPr>
          </a:p>
        </p:txBody>
      </p:sp>
    </p:spTree>
    <p:extLst>
      <p:ext uri="{BB962C8B-B14F-4D97-AF65-F5344CB8AC3E}">
        <p14:creationId xmlns:p14="http://schemas.microsoft.com/office/powerpoint/2010/main" val="241287739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dirty="0" smtClean="0"/>
              <a:t>轉換率和階段轉換率</a:t>
            </a:r>
            <a:endParaRPr lang="zh-TW" altLang="en-US" dirty="0" smtClean="0"/>
          </a:p>
        </p:txBody>
      </p:sp>
      <p:sp>
        <p:nvSpPr>
          <p:cNvPr id="46083"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smtClean="0">
              <a:solidFill>
                <a:srgbClr val="333399"/>
              </a:solidFill>
            </a:endParaRPr>
          </a:p>
        </p:txBody>
      </p:sp>
      <p:sp>
        <p:nvSpPr>
          <p:cNvPr id="46084"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236923F-3C79-4CF0-B412-EF577E968B77}" type="slidenum">
              <a:rPr lang="en-US" altLang="zh-TW" sz="1400" smtClean="0">
                <a:solidFill>
                  <a:srgbClr val="333399"/>
                </a:solidFill>
              </a:rPr>
              <a:pPr/>
              <a:t>28</a:t>
            </a:fld>
            <a:endParaRPr lang="en-US" altLang="zh-TW" sz="1400" smtClean="0">
              <a:solidFill>
                <a:srgbClr val="333399"/>
              </a:solidFill>
            </a:endParaRPr>
          </a:p>
        </p:txBody>
      </p:sp>
      <p:pic>
        <p:nvPicPr>
          <p:cNvPr id="46085"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9925" y="1700213"/>
            <a:ext cx="45370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文字方塊 6"/>
          <p:cNvSpPr txBox="1">
            <a:spLocks noChangeArrowheads="1"/>
          </p:cNvSpPr>
          <p:nvPr/>
        </p:nvSpPr>
        <p:spPr bwMode="auto">
          <a:xfrm>
            <a:off x="7488238" y="3441700"/>
            <a:ext cx="1235075" cy="830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smtClean="0">
                <a:solidFill>
                  <a:srgbClr val="FF0000"/>
                </a:solidFill>
              </a:rPr>
              <a:t>Traditional Conversion Rate: C</a:t>
            </a:r>
          </a:p>
        </p:txBody>
      </p:sp>
      <p:sp>
        <p:nvSpPr>
          <p:cNvPr id="46087" name="右大括弧 7"/>
          <p:cNvSpPr>
            <a:spLocks/>
          </p:cNvSpPr>
          <p:nvPr/>
        </p:nvSpPr>
        <p:spPr bwMode="auto">
          <a:xfrm>
            <a:off x="7019925" y="2708275"/>
            <a:ext cx="360363" cy="2160588"/>
          </a:xfrm>
          <a:prstGeom prst="rightBrace">
            <a:avLst>
              <a:gd name="adj1" fmla="val 8327"/>
              <a:gd name="adj2" fmla="val 50000"/>
            </a:avLst>
          </a:prstGeom>
          <a:solidFill>
            <a:schemeClr val="bg1"/>
          </a:solidFill>
          <a:ln w="9525" algn="ctr">
            <a:solidFill>
              <a:srgbClr val="C00000"/>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mtClean="0">
              <a:solidFill>
                <a:srgbClr val="000000"/>
              </a:solidFill>
            </a:endParaRPr>
          </a:p>
        </p:txBody>
      </p:sp>
      <p:sp>
        <p:nvSpPr>
          <p:cNvPr id="46088" name="右大括弧 8"/>
          <p:cNvSpPr>
            <a:spLocks/>
          </p:cNvSpPr>
          <p:nvPr/>
        </p:nvSpPr>
        <p:spPr bwMode="auto">
          <a:xfrm flipH="1">
            <a:off x="1581150" y="2208213"/>
            <a:ext cx="360363" cy="431800"/>
          </a:xfrm>
          <a:prstGeom prst="rightBrace">
            <a:avLst>
              <a:gd name="adj1" fmla="val 8321"/>
              <a:gd name="adj2" fmla="val 50000"/>
            </a:avLst>
          </a:prstGeom>
          <a:solidFill>
            <a:schemeClr val="bg1"/>
          </a:solidFill>
          <a:ln w="9525" algn="ctr">
            <a:solidFill>
              <a:schemeClr val="tx1"/>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mtClean="0">
              <a:solidFill>
                <a:srgbClr val="000000"/>
              </a:solidFill>
            </a:endParaRPr>
          </a:p>
        </p:txBody>
      </p:sp>
      <p:sp>
        <p:nvSpPr>
          <p:cNvPr id="46089" name="右大括弧 9"/>
          <p:cNvSpPr>
            <a:spLocks/>
          </p:cNvSpPr>
          <p:nvPr/>
        </p:nvSpPr>
        <p:spPr bwMode="auto">
          <a:xfrm flipH="1">
            <a:off x="1581150" y="2894013"/>
            <a:ext cx="358775" cy="431800"/>
          </a:xfrm>
          <a:prstGeom prst="rightBrace">
            <a:avLst>
              <a:gd name="adj1" fmla="val 8358"/>
              <a:gd name="adj2" fmla="val 50000"/>
            </a:avLst>
          </a:prstGeom>
          <a:solidFill>
            <a:schemeClr val="bg1"/>
          </a:solidFill>
          <a:ln w="9525" algn="ctr">
            <a:solidFill>
              <a:srgbClr val="0000FF"/>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mtClean="0">
              <a:solidFill>
                <a:srgbClr val="000000"/>
              </a:solidFill>
            </a:endParaRPr>
          </a:p>
        </p:txBody>
      </p:sp>
      <p:sp>
        <p:nvSpPr>
          <p:cNvPr id="46090" name="右大括弧 10"/>
          <p:cNvSpPr>
            <a:spLocks/>
          </p:cNvSpPr>
          <p:nvPr/>
        </p:nvSpPr>
        <p:spPr bwMode="auto">
          <a:xfrm flipH="1">
            <a:off x="1581150" y="3640138"/>
            <a:ext cx="358775" cy="431800"/>
          </a:xfrm>
          <a:prstGeom prst="rightBrace">
            <a:avLst>
              <a:gd name="adj1" fmla="val 8358"/>
              <a:gd name="adj2" fmla="val 50000"/>
            </a:avLst>
          </a:prstGeom>
          <a:solidFill>
            <a:schemeClr val="bg1"/>
          </a:solidFill>
          <a:ln w="9525" algn="ctr">
            <a:solidFill>
              <a:srgbClr val="0000FF"/>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mtClean="0">
              <a:solidFill>
                <a:srgbClr val="000000"/>
              </a:solidFill>
            </a:endParaRPr>
          </a:p>
        </p:txBody>
      </p:sp>
      <p:sp>
        <p:nvSpPr>
          <p:cNvPr id="46091" name="右大括弧 11"/>
          <p:cNvSpPr>
            <a:spLocks/>
          </p:cNvSpPr>
          <p:nvPr/>
        </p:nvSpPr>
        <p:spPr bwMode="auto">
          <a:xfrm flipH="1">
            <a:off x="1581150" y="4437063"/>
            <a:ext cx="358775" cy="431800"/>
          </a:xfrm>
          <a:prstGeom prst="rightBrace">
            <a:avLst>
              <a:gd name="adj1" fmla="val 8358"/>
              <a:gd name="adj2" fmla="val 50000"/>
            </a:avLst>
          </a:prstGeom>
          <a:solidFill>
            <a:schemeClr val="bg1"/>
          </a:solidFill>
          <a:ln w="9525" algn="ctr">
            <a:solidFill>
              <a:srgbClr val="0000FF"/>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smtClean="0">
              <a:solidFill>
                <a:srgbClr val="000000"/>
              </a:solidFill>
            </a:endParaRPr>
          </a:p>
        </p:txBody>
      </p:sp>
      <p:sp>
        <p:nvSpPr>
          <p:cNvPr id="46092" name="文字方塊 12"/>
          <p:cNvSpPr txBox="1">
            <a:spLocks noChangeArrowheads="1"/>
          </p:cNvSpPr>
          <p:nvPr/>
        </p:nvSpPr>
        <p:spPr bwMode="auto">
          <a:xfrm>
            <a:off x="434975" y="2046288"/>
            <a:ext cx="92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smtClean="0">
                <a:solidFill>
                  <a:srgbClr val="000000"/>
                </a:solidFill>
              </a:rPr>
              <a:t>Website Visit: C</a:t>
            </a:r>
            <a:r>
              <a:rPr lang="en-US" altLang="zh-TW" sz="1600" baseline="-25000" smtClean="0">
                <a:solidFill>
                  <a:srgbClr val="000000"/>
                </a:solidFill>
              </a:rPr>
              <a:t>0</a:t>
            </a:r>
          </a:p>
        </p:txBody>
      </p:sp>
      <p:sp>
        <p:nvSpPr>
          <p:cNvPr id="46093" name="文字方塊 13"/>
          <p:cNvSpPr txBox="1">
            <a:spLocks noChangeArrowheads="1"/>
          </p:cNvSpPr>
          <p:nvPr/>
        </p:nvSpPr>
        <p:spPr bwMode="auto">
          <a:xfrm>
            <a:off x="350838" y="2740025"/>
            <a:ext cx="1317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smtClean="0">
                <a:solidFill>
                  <a:srgbClr val="0000FF"/>
                </a:solidFill>
              </a:rPr>
              <a:t>Click through rate: </a:t>
            </a:r>
            <a:r>
              <a:rPr lang="en-US" altLang="zh-TW" sz="1600" dirty="0" err="1" smtClean="0">
                <a:solidFill>
                  <a:srgbClr val="0000FF"/>
                </a:solidFill>
              </a:rPr>
              <a:t>C</a:t>
            </a:r>
            <a:r>
              <a:rPr lang="en-US" altLang="zh-TW" sz="1600" baseline="-25000" dirty="0" err="1" smtClean="0">
                <a:solidFill>
                  <a:srgbClr val="0000FF"/>
                </a:solidFill>
              </a:rPr>
              <a:t>1</a:t>
            </a:r>
            <a:endParaRPr lang="en-US" altLang="zh-TW" sz="1600" baseline="-25000" dirty="0" smtClean="0">
              <a:solidFill>
                <a:srgbClr val="0000FF"/>
              </a:solidFill>
            </a:endParaRPr>
          </a:p>
        </p:txBody>
      </p:sp>
      <p:sp>
        <p:nvSpPr>
          <p:cNvPr id="46094" name="文字方塊 14"/>
          <p:cNvSpPr txBox="1">
            <a:spLocks noChangeArrowheads="1"/>
          </p:cNvSpPr>
          <p:nvPr/>
        </p:nvSpPr>
        <p:spPr bwMode="auto">
          <a:xfrm>
            <a:off x="350838" y="3487738"/>
            <a:ext cx="1317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smtClean="0">
                <a:solidFill>
                  <a:srgbClr val="0000FF"/>
                </a:solidFill>
              </a:rPr>
              <a:t>Engagement rate: C</a:t>
            </a:r>
            <a:r>
              <a:rPr lang="en-US" altLang="zh-TW" sz="1600" baseline="-25000" smtClean="0">
                <a:solidFill>
                  <a:srgbClr val="0000FF"/>
                </a:solidFill>
              </a:rPr>
              <a:t>2</a:t>
            </a:r>
          </a:p>
        </p:txBody>
      </p:sp>
      <p:sp>
        <p:nvSpPr>
          <p:cNvPr id="46095" name="文字方塊 15"/>
          <p:cNvSpPr txBox="1">
            <a:spLocks noChangeArrowheads="1"/>
          </p:cNvSpPr>
          <p:nvPr/>
        </p:nvSpPr>
        <p:spPr bwMode="auto">
          <a:xfrm>
            <a:off x="417513" y="4360863"/>
            <a:ext cx="123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smtClean="0">
                <a:solidFill>
                  <a:srgbClr val="0000FF"/>
                </a:solidFill>
              </a:rPr>
              <a:t>Final close rate: C</a:t>
            </a:r>
            <a:r>
              <a:rPr lang="en-US" altLang="zh-TW" sz="1600" baseline="-25000" smtClean="0">
                <a:solidFill>
                  <a:srgbClr val="0000FF"/>
                </a:solidFill>
              </a:rPr>
              <a:t>3</a:t>
            </a:r>
          </a:p>
        </p:txBody>
      </p:sp>
      <p:sp>
        <p:nvSpPr>
          <p:cNvPr id="46096" name="文字方塊 1"/>
          <p:cNvSpPr txBox="1">
            <a:spLocks noChangeArrowheads="1"/>
          </p:cNvSpPr>
          <p:nvPr/>
        </p:nvSpPr>
        <p:spPr bwMode="auto">
          <a:xfrm>
            <a:off x="2843808" y="5407026"/>
            <a:ext cx="4961615"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000000"/>
                </a:solidFill>
              </a:rPr>
              <a:t>C = </a:t>
            </a:r>
            <a:r>
              <a:rPr lang="en-US" altLang="zh-TW" dirty="0" err="1" smtClean="0">
                <a:solidFill>
                  <a:srgbClr val="000000"/>
                </a:solidFill>
              </a:rPr>
              <a:t>C</a:t>
            </a:r>
            <a:r>
              <a:rPr lang="en-US" altLang="zh-TW" baseline="-25000" dirty="0" err="1" smtClean="0">
                <a:solidFill>
                  <a:srgbClr val="000000"/>
                </a:solidFill>
              </a:rPr>
              <a:t>1</a:t>
            </a:r>
            <a:r>
              <a:rPr lang="en-US" altLang="zh-TW" dirty="0" smtClean="0">
                <a:solidFill>
                  <a:srgbClr val="000000"/>
                </a:solidFill>
              </a:rPr>
              <a:t> x </a:t>
            </a:r>
            <a:r>
              <a:rPr lang="en-US" altLang="zh-TW" dirty="0" err="1" smtClean="0">
                <a:solidFill>
                  <a:srgbClr val="000000"/>
                </a:solidFill>
              </a:rPr>
              <a:t>C</a:t>
            </a:r>
            <a:r>
              <a:rPr lang="en-US" altLang="zh-TW" baseline="-25000" dirty="0" err="1" smtClean="0">
                <a:solidFill>
                  <a:srgbClr val="000000"/>
                </a:solidFill>
              </a:rPr>
              <a:t>2</a:t>
            </a:r>
            <a:r>
              <a:rPr lang="en-US" altLang="zh-TW" dirty="0" smtClean="0">
                <a:solidFill>
                  <a:srgbClr val="000000"/>
                </a:solidFill>
              </a:rPr>
              <a:t> x </a:t>
            </a:r>
            <a:r>
              <a:rPr lang="en-US" altLang="zh-TW" dirty="0" err="1" smtClean="0">
                <a:solidFill>
                  <a:srgbClr val="000000"/>
                </a:solidFill>
              </a:rPr>
              <a:t>C</a:t>
            </a:r>
            <a:r>
              <a:rPr lang="en-US" altLang="zh-TW" baseline="-25000" dirty="0" err="1" smtClean="0">
                <a:solidFill>
                  <a:srgbClr val="000000"/>
                </a:solidFill>
              </a:rPr>
              <a:t>3</a:t>
            </a:r>
            <a:endParaRPr lang="en-US" altLang="zh-TW" baseline="-25000" dirty="0" smtClean="0">
              <a:solidFill>
                <a:srgbClr val="000000"/>
              </a:solidFill>
            </a:endParaRPr>
          </a:p>
          <a:p>
            <a:r>
              <a:rPr lang="zh-TW" altLang="en-US" sz="2800" baseline="-25000" dirty="0" smtClean="0">
                <a:solidFill>
                  <a:srgbClr val="0000FF"/>
                </a:solidFill>
                <a:latin typeface="標楷體" panose="03000509000000000000" pitchFamily="65" charset="-120"/>
                <a:ea typeface="標楷體" panose="03000509000000000000" pitchFamily="65" charset="-120"/>
              </a:rPr>
              <a:t>檢視階段轉換率，可以明確指認該改善的地方</a:t>
            </a:r>
            <a:endParaRPr lang="zh-TW" altLang="en-US" sz="2800" baseline="-25000" dirty="0" smtClean="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407547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學期結束啦！</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825352" y="1916832"/>
            <a:ext cx="7632848" cy="4314218"/>
          </a:xfrm>
          <a:prstGeom prst="rect">
            <a:avLst/>
          </a:prstGeom>
        </p:spPr>
      </p:pic>
      <p:sp>
        <p:nvSpPr>
          <p:cNvPr id="4" name="頁尾版面配置區 3"/>
          <p:cNvSpPr>
            <a:spLocks noGrp="1"/>
          </p:cNvSpPr>
          <p:nvPr>
            <p:ph type="ftr" sz="quarter" idx="10"/>
          </p:nvPr>
        </p:nvSpPr>
        <p:spPr/>
        <p:txBody>
          <a:bodyPr/>
          <a:lstStyle/>
          <a:p>
            <a:pPr>
              <a:defRPr/>
            </a:pPr>
            <a:r>
              <a:rPr lang="zh-TW" altLang="en-US" smtClean="0"/>
              <a:t>中原大學。范錚強</a:t>
            </a:r>
            <a:endParaRPr lang="en-US" altLang="zh-TW"/>
          </a:p>
        </p:txBody>
      </p:sp>
      <p:sp>
        <p:nvSpPr>
          <p:cNvPr id="5" name="投影片編號版面配置區 4"/>
          <p:cNvSpPr>
            <a:spLocks noGrp="1"/>
          </p:cNvSpPr>
          <p:nvPr>
            <p:ph type="sldNum" sz="quarter" idx="11"/>
          </p:nvPr>
        </p:nvSpPr>
        <p:spPr/>
        <p:txBody>
          <a:bodyPr/>
          <a:lstStyle/>
          <a:p>
            <a:pPr>
              <a:defRPr/>
            </a:pPr>
            <a:fld id="{119B213E-4ED5-4C1E-A223-BB5F78873E74}" type="slidenum">
              <a:rPr lang="en-US" altLang="zh-TW" smtClean="0"/>
              <a:pPr>
                <a:defRPr/>
              </a:pPr>
              <a:t>29</a:t>
            </a:fld>
            <a:endParaRPr lang="en-US" altLang="zh-TW"/>
          </a:p>
        </p:txBody>
      </p:sp>
    </p:spTree>
    <p:extLst>
      <p:ext uri="{BB962C8B-B14F-4D97-AF65-F5344CB8AC3E}">
        <p14:creationId xmlns:p14="http://schemas.microsoft.com/office/powerpoint/2010/main" val="23110568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112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69C4B90-9839-4CAD-85B3-A12F4C237EEE}" type="slidenum">
              <a:rPr lang="en-US" altLang="zh-TW" sz="1400">
                <a:solidFill>
                  <a:srgbClr val="333399"/>
                </a:solidFill>
              </a:rPr>
              <a:pPr/>
              <a:t>3</a:t>
            </a:fld>
            <a:endParaRPr lang="en-US" altLang="zh-TW" sz="1400">
              <a:solidFill>
                <a:srgbClr val="333399"/>
              </a:solidFill>
            </a:endParaRPr>
          </a:p>
        </p:txBody>
      </p:sp>
      <p:sp>
        <p:nvSpPr>
          <p:cNvPr id="11268" name="Rectangle 15"/>
          <p:cNvSpPr>
            <a:spLocks noGrp="1" noChangeArrowheads="1"/>
          </p:cNvSpPr>
          <p:nvPr>
            <p:ph type="title"/>
          </p:nvPr>
        </p:nvSpPr>
        <p:spPr/>
        <p:txBody>
          <a:bodyPr/>
          <a:lstStyle/>
          <a:p>
            <a:pPr eaLnBrk="1" hangingPunct="1"/>
            <a:r>
              <a:rPr lang="zh-TW" altLang="en-US" smtClean="0"/>
              <a:t>顧客關係管理</a:t>
            </a:r>
          </a:p>
        </p:txBody>
      </p:sp>
      <p:sp>
        <p:nvSpPr>
          <p:cNvPr id="11269" name="Rectangle 16"/>
          <p:cNvSpPr>
            <a:spLocks noGrp="1" noChangeArrowheads="1"/>
          </p:cNvSpPr>
          <p:nvPr>
            <p:ph type="body" idx="1"/>
          </p:nvPr>
        </p:nvSpPr>
        <p:spPr/>
        <p:txBody>
          <a:bodyPr/>
          <a:lstStyle/>
          <a:p>
            <a:pPr eaLnBrk="1" hangingPunct="1">
              <a:lnSpc>
                <a:spcPct val="90000"/>
              </a:lnSpc>
            </a:pPr>
            <a:r>
              <a:rPr lang="en-US" altLang="zh-TW" smtClean="0"/>
              <a:t>eCRM </a:t>
            </a:r>
            <a:r>
              <a:rPr lang="zh-TW" altLang="en-US" smtClean="0"/>
              <a:t>前身為銷售自動化管理系統</a:t>
            </a:r>
            <a:r>
              <a:rPr lang="en-US" altLang="zh-TW" sz="2800" smtClean="0"/>
              <a:t>(SFA: Sales Force Automation)</a:t>
            </a:r>
          </a:p>
          <a:p>
            <a:pPr eaLnBrk="1" hangingPunct="1">
              <a:lnSpc>
                <a:spcPct val="90000"/>
              </a:lnSpc>
            </a:pPr>
            <a:r>
              <a:rPr lang="zh-TW" altLang="en-US" smtClean="0"/>
              <a:t>顧客價值的重新體認：</a:t>
            </a:r>
          </a:p>
          <a:p>
            <a:pPr lvl="1" eaLnBrk="1" hangingPunct="1">
              <a:lnSpc>
                <a:spcPct val="90000"/>
              </a:lnSpc>
            </a:pPr>
            <a:r>
              <a:rPr lang="zh-TW" altLang="en-US" smtClean="0"/>
              <a:t>開發新顧客與維繫舊顧客的成本差異</a:t>
            </a:r>
          </a:p>
          <a:p>
            <a:pPr lvl="1" eaLnBrk="1" hangingPunct="1">
              <a:lnSpc>
                <a:spcPct val="90000"/>
              </a:lnSpc>
            </a:pPr>
            <a:r>
              <a:rPr lang="zh-TW" altLang="en-US" smtClean="0"/>
              <a:t>顧客終身價值的新觀念</a:t>
            </a:r>
          </a:p>
          <a:p>
            <a:pPr lvl="1" eaLnBrk="1" hangingPunct="1">
              <a:lnSpc>
                <a:spcPct val="90000"/>
              </a:lnSpc>
            </a:pPr>
            <a:r>
              <a:rPr lang="zh-TW" altLang="en-US" smtClean="0"/>
              <a:t>顧客評等與差異化服務</a:t>
            </a:r>
          </a:p>
          <a:p>
            <a:pPr eaLnBrk="1" hangingPunct="1">
              <a:lnSpc>
                <a:spcPct val="90000"/>
              </a:lnSpc>
            </a:pPr>
            <a:r>
              <a:rPr lang="zh-TW" altLang="en-US" smtClean="0"/>
              <a:t>行銷、銷售、服務管道的多元化</a:t>
            </a:r>
          </a:p>
          <a:p>
            <a:pPr eaLnBrk="1" hangingPunct="1">
              <a:lnSpc>
                <a:spcPct val="90000"/>
              </a:lnSpc>
            </a:pPr>
            <a:r>
              <a:rPr lang="zh-TW" altLang="en-US" smtClean="0"/>
              <a:t>速度、精確、成本、效益的多重競爭</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13315"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82CF815-27AE-42F4-887E-6B76B3EAACFB}" type="slidenum">
              <a:rPr lang="en-US" altLang="zh-TW" sz="1400">
                <a:solidFill>
                  <a:srgbClr val="333399"/>
                </a:solidFill>
              </a:rPr>
              <a:pPr/>
              <a:t>4</a:t>
            </a:fld>
            <a:endParaRPr lang="en-US" altLang="zh-TW" sz="1400">
              <a:solidFill>
                <a:srgbClr val="333399"/>
              </a:solidFill>
            </a:endParaRPr>
          </a:p>
        </p:txBody>
      </p:sp>
      <p:sp>
        <p:nvSpPr>
          <p:cNvPr id="13316" name="Rectangle 2"/>
          <p:cNvSpPr>
            <a:spLocks noChangeArrowheads="1"/>
          </p:cNvSpPr>
          <p:nvPr/>
        </p:nvSpPr>
        <p:spPr bwMode="auto">
          <a:xfrm>
            <a:off x="5105400" y="2209800"/>
            <a:ext cx="3733800" cy="3581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2000" b="1">
              <a:ea typeface="標楷體" panose="03000509000000000000" pitchFamily="65" charset="-120"/>
            </a:endParaRPr>
          </a:p>
        </p:txBody>
      </p:sp>
      <p:grpSp>
        <p:nvGrpSpPr>
          <p:cNvPr id="13317" name="Group 3"/>
          <p:cNvGrpSpPr>
            <a:grpSpLocks/>
          </p:cNvGrpSpPr>
          <p:nvPr/>
        </p:nvGrpSpPr>
        <p:grpSpPr bwMode="auto">
          <a:xfrm>
            <a:off x="5562600" y="2438400"/>
            <a:ext cx="3160713" cy="3001963"/>
            <a:chOff x="2016" y="1248"/>
            <a:chExt cx="1991" cy="1891"/>
          </a:xfrm>
        </p:grpSpPr>
        <p:sp>
          <p:nvSpPr>
            <p:cNvPr id="13325" name="Freeform 4"/>
            <p:cNvSpPr>
              <a:spLocks/>
            </p:cNvSpPr>
            <p:nvPr/>
          </p:nvSpPr>
          <p:spPr bwMode="auto">
            <a:xfrm rot="793835">
              <a:off x="2496" y="1248"/>
              <a:ext cx="912" cy="679"/>
            </a:xfrm>
            <a:custGeom>
              <a:avLst/>
              <a:gdLst>
                <a:gd name="T0" fmla="*/ 0 w 777"/>
                <a:gd name="T1" fmla="*/ 538 h 775"/>
                <a:gd name="T2" fmla="*/ 9 w 777"/>
                <a:gd name="T3" fmla="*/ 524 h 775"/>
                <a:gd name="T4" fmla="*/ 18 w 777"/>
                <a:gd name="T5" fmla="*/ 513 h 775"/>
                <a:gd name="T6" fmla="*/ 26 w 777"/>
                <a:gd name="T7" fmla="*/ 500 h 775"/>
                <a:gd name="T8" fmla="*/ 34 w 777"/>
                <a:gd name="T9" fmla="*/ 489 h 775"/>
                <a:gd name="T10" fmla="*/ 43 w 777"/>
                <a:gd name="T11" fmla="*/ 477 h 775"/>
                <a:gd name="T12" fmla="*/ 54 w 777"/>
                <a:gd name="T13" fmla="*/ 464 h 775"/>
                <a:gd name="T14" fmla="*/ 63 w 777"/>
                <a:gd name="T15" fmla="*/ 453 h 775"/>
                <a:gd name="T16" fmla="*/ 73 w 777"/>
                <a:gd name="T17" fmla="*/ 441 h 775"/>
                <a:gd name="T18" fmla="*/ 86 w 777"/>
                <a:gd name="T19" fmla="*/ 427 h 775"/>
                <a:gd name="T20" fmla="*/ 100 w 777"/>
                <a:gd name="T21" fmla="*/ 413 h 775"/>
                <a:gd name="T22" fmla="*/ 110 w 777"/>
                <a:gd name="T23" fmla="*/ 401 h 775"/>
                <a:gd name="T24" fmla="*/ 123 w 777"/>
                <a:gd name="T25" fmla="*/ 390 h 775"/>
                <a:gd name="T26" fmla="*/ 136 w 777"/>
                <a:gd name="T27" fmla="*/ 377 h 775"/>
                <a:gd name="T28" fmla="*/ 150 w 777"/>
                <a:gd name="T29" fmla="*/ 363 h 775"/>
                <a:gd name="T30" fmla="*/ 164 w 777"/>
                <a:gd name="T31" fmla="*/ 350 h 775"/>
                <a:gd name="T32" fmla="*/ 180 w 777"/>
                <a:gd name="T33" fmla="*/ 337 h 775"/>
                <a:gd name="T34" fmla="*/ 194 w 777"/>
                <a:gd name="T35" fmla="*/ 327 h 775"/>
                <a:gd name="T36" fmla="*/ 211 w 777"/>
                <a:gd name="T37" fmla="*/ 312 h 775"/>
                <a:gd name="T38" fmla="*/ 227 w 777"/>
                <a:gd name="T39" fmla="*/ 300 h 775"/>
                <a:gd name="T40" fmla="*/ 242 w 777"/>
                <a:gd name="T41" fmla="*/ 289 h 775"/>
                <a:gd name="T42" fmla="*/ 259 w 777"/>
                <a:gd name="T43" fmla="*/ 277 h 775"/>
                <a:gd name="T44" fmla="*/ 272 w 777"/>
                <a:gd name="T45" fmla="*/ 268 h 775"/>
                <a:gd name="T46" fmla="*/ 289 w 777"/>
                <a:gd name="T47" fmla="*/ 258 h 775"/>
                <a:gd name="T48" fmla="*/ 305 w 777"/>
                <a:gd name="T49" fmla="*/ 247 h 775"/>
                <a:gd name="T50" fmla="*/ 325 w 777"/>
                <a:gd name="T51" fmla="*/ 236 h 775"/>
                <a:gd name="T52" fmla="*/ 342 w 777"/>
                <a:gd name="T53" fmla="*/ 226 h 775"/>
                <a:gd name="T54" fmla="*/ 360 w 777"/>
                <a:gd name="T55" fmla="*/ 215 h 775"/>
                <a:gd name="T56" fmla="*/ 383 w 777"/>
                <a:gd name="T57" fmla="*/ 203 h 775"/>
                <a:gd name="T58" fmla="*/ 403 w 777"/>
                <a:gd name="T59" fmla="*/ 192 h 775"/>
                <a:gd name="T60" fmla="*/ 425 w 777"/>
                <a:gd name="T61" fmla="*/ 180 h 775"/>
                <a:gd name="T62" fmla="*/ 447 w 777"/>
                <a:gd name="T63" fmla="*/ 170 h 775"/>
                <a:gd name="T64" fmla="*/ 471 w 777"/>
                <a:gd name="T65" fmla="*/ 160 h 775"/>
                <a:gd name="T66" fmla="*/ 495 w 777"/>
                <a:gd name="T67" fmla="*/ 150 h 775"/>
                <a:gd name="T68" fmla="*/ 516 w 777"/>
                <a:gd name="T69" fmla="*/ 143 h 775"/>
                <a:gd name="T70" fmla="*/ 536 w 777"/>
                <a:gd name="T71" fmla="*/ 134 h 775"/>
                <a:gd name="T72" fmla="*/ 560 w 777"/>
                <a:gd name="T73" fmla="*/ 127 h 775"/>
                <a:gd name="T74" fmla="*/ 576 w 777"/>
                <a:gd name="T75" fmla="*/ 122 h 775"/>
                <a:gd name="T76" fmla="*/ 506 w 777"/>
                <a:gd name="T77" fmla="*/ 0 h 775"/>
                <a:gd name="T78" fmla="*/ 912 w 777"/>
                <a:gd name="T79" fmla="*/ 173 h 775"/>
                <a:gd name="T80" fmla="*/ 806 w 777"/>
                <a:gd name="T81" fmla="*/ 534 h 775"/>
                <a:gd name="T82" fmla="*/ 741 w 777"/>
                <a:gd name="T83" fmla="*/ 427 h 775"/>
                <a:gd name="T84" fmla="*/ 714 w 777"/>
                <a:gd name="T85" fmla="*/ 436 h 775"/>
                <a:gd name="T86" fmla="*/ 688 w 777"/>
                <a:gd name="T87" fmla="*/ 447 h 775"/>
                <a:gd name="T88" fmla="*/ 660 w 777"/>
                <a:gd name="T89" fmla="*/ 460 h 775"/>
                <a:gd name="T90" fmla="*/ 629 w 777"/>
                <a:gd name="T91" fmla="*/ 475 h 775"/>
                <a:gd name="T92" fmla="*/ 606 w 777"/>
                <a:gd name="T93" fmla="*/ 488 h 775"/>
                <a:gd name="T94" fmla="*/ 582 w 777"/>
                <a:gd name="T95" fmla="*/ 503 h 775"/>
                <a:gd name="T96" fmla="*/ 559 w 777"/>
                <a:gd name="T97" fmla="*/ 517 h 775"/>
                <a:gd name="T98" fmla="*/ 539 w 777"/>
                <a:gd name="T99" fmla="*/ 532 h 775"/>
                <a:gd name="T100" fmla="*/ 520 w 777"/>
                <a:gd name="T101" fmla="*/ 548 h 775"/>
                <a:gd name="T102" fmla="*/ 499 w 777"/>
                <a:gd name="T103" fmla="*/ 564 h 775"/>
                <a:gd name="T104" fmla="*/ 481 w 777"/>
                <a:gd name="T105" fmla="*/ 581 h 775"/>
                <a:gd name="T106" fmla="*/ 464 w 777"/>
                <a:gd name="T107" fmla="*/ 598 h 775"/>
                <a:gd name="T108" fmla="*/ 448 w 777"/>
                <a:gd name="T109" fmla="*/ 612 h 775"/>
                <a:gd name="T110" fmla="*/ 432 w 777"/>
                <a:gd name="T111" fmla="*/ 633 h 775"/>
                <a:gd name="T112" fmla="*/ 417 w 777"/>
                <a:gd name="T113" fmla="*/ 651 h 775"/>
                <a:gd name="T114" fmla="*/ 408 w 777"/>
                <a:gd name="T115" fmla="*/ 665 h 775"/>
                <a:gd name="T116" fmla="*/ 398 w 777"/>
                <a:gd name="T117" fmla="*/ 679 h 775"/>
                <a:gd name="T118" fmla="*/ 0 w 777"/>
                <a:gd name="T119" fmla="*/ 538 h 7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77" h="775">
                  <a:moveTo>
                    <a:pt x="0" y="614"/>
                  </a:moveTo>
                  <a:lnTo>
                    <a:pt x="8" y="598"/>
                  </a:lnTo>
                  <a:lnTo>
                    <a:pt x="15" y="585"/>
                  </a:lnTo>
                  <a:lnTo>
                    <a:pt x="22" y="571"/>
                  </a:lnTo>
                  <a:lnTo>
                    <a:pt x="29" y="558"/>
                  </a:lnTo>
                  <a:lnTo>
                    <a:pt x="37" y="544"/>
                  </a:lnTo>
                  <a:lnTo>
                    <a:pt x="46" y="530"/>
                  </a:lnTo>
                  <a:lnTo>
                    <a:pt x="54" y="517"/>
                  </a:lnTo>
                  <a:lnTo>
                    <a:pt x="62" y="503"/>
                  </a:lnTo>
                  <a:lnTo>
                    <a:pt x="73" y="487"/>
                  </a:lnTo>
                  <a:lnTo>
                    <a:pt x="85" y="471"/>
                  </a:lnTo>
                  <a:lnTo>
                    <a:pt x="94" y="458"/>
                  </a:lnTo>
                  <a:lnTo>
                    <a:pt x="105" y="445"/>
                  </a:lnTo>
                  <a:lnTo>
                    <a:pt x="116" y="430"/>
                  </a:lnTo>
                  <a:lnTo>
                    <a:pt x="128" y="414"/>
                  </a:lnTo>
                  <a:lnTo>
                    <a:pt x="140" y="400"/>
                  </a:lnTo>
                  <a:lnTo>
                    <a:pt x="153" y="385"/>
                  </a:lnTo>
                  <a:lnTo>
                    <a:pt x="165" y="373"/>
                  </a:lnTo>
                  <a:lnTo>
                    <a:pt x="180" y="356"/>
                  </a:lnTo>
                  <a:lnTo>
                    <a:pt x="193" y="342"/>
                  </a:lnTo>
                  <a:lnTo>
                    <a:pt x="206" y="330"/>
                  </a:lnTo>
                  <a:lnTo>
                    <a:pt x="221" y="316"/>
                  </a:lnTo>
                  <a:lnTo>
                    <a:pt x="232" y="306"/>
                  </a:lnTo>
                  <a:lnTo>
                    <a:pt x="246" y="294"/>
                  </a:lnTo>
                  <a:lnTo>
                    <a:pt x="260" y="282"/>
                  </a:lnTo>
                  <a:lnTo>
                    <a:pt x="277" y="269"/>
                  </a:lnTo>
                  <a:lnTo>
                    <a:pt x="291" y="258"/>
                  </a:lnTo>
                  <a:lnTo>
                    <a:pt x="307" y="245"/>
                  </a:lnTo>
                  <a:lnTo>
                    <a:pt x="326" y="232"/>
                  </a:lnTo>
                  <a:lnTo>
                    <a:pt x="343" y="219"/>
                  </a:lnTo>
                  <a:lnTo>
                    <a:pt x="362" y="206"/>
                  </a:lnTo>
                  <a:lnTo>
                    <a:pt x="381" y="194"/>
                  </a:lnTo>
                  <a:lnTo>
                    <a:pt x="401" y="183"/>
                  </a:lnTo>
                  <a:lnTo>
                    <a:pt x="422" y="171"/>
                  </a:lnTo>
                  <a:lnTo>
                    <a:pt x="440" y="163"/>
                  </a:lnTo>
                  <a:lnTo>
                    <a:pt x="457" y="153"/>
                  </a:lnTo>
                  <a:lnTo>
                    <a:pt x="477" y="145"/>
                  </a:lnTo>
                  <a:lnTo>
                    <a:pt x="491" y="139"/>
                  </a:lnTo>
                  <a:lnTo>
                    <a:pt x="431" y="0"/>
                  </a:lnTo>
                  <a:lnTo>
                    <a:pt x="777" y="198"/>
                  </a:lnTo>
                  <a:lnTo>
                    <a:pt x="687" y="609"/>
                  </a:lnTo>
                  <a:lnTo>
                    <a:pt x="631" y="487"/>
                  </a:lnTo>
                  <a:lnTo>
                    <a:pt x="608" y="498"/>
                  </a:lnTo>
                  <a:lnTo>
                    <a:pt x="586" y="510"/>
                  </a:lnTo>
                  <a:lnTo>
                    <a:pt x="562" y="525"/>
                  </a:lnTo>
                  <a:lnTo>
                    <a:pt x="536" y="542"/>
                  </a:lnTo>
                  <a:lnTo>
                    <a:pt x="516" y="557"/>
                  </a:lnTo>
                  <a:lnTo>
                    <a:pt x="496" y="574"/>
                  </a:lnTo>
                  <a:lnTo>
                    <a:pt x="476" y="590"/>
                  </a:lnTo>
                  <a:lnTo>
                    <a:pt x="459" y="607"/>
                  </a:lnTo>
                  <a:lnTo>
                    <a:pt x="443" y="625"/>
                  </a:lnTo>
                  <a:lnTo>
                    <a:pt x="425" y="644"/>
                  </a:lnTo>
                  <a:lnTo>
                    <a:pt x="410" y="663"/>
                  </a:lnTo>
                  <a:lnTo>
                    <a:pt x="395" y="682"/>
                  </a:lnTo>
                  <a:lnTo>
                    <a:pt x="382" y="699"/>
                  </a:lnTo>
                  <a:lnTo>
                    <a:pt x="368" y="722"/>
                  </a:lnTo>
                  <a:lnTo>
                    <a:pt x="355" y="743"/>
                  </a:lnTo>
                  <a:lnTo>
                    <a:pt x="348" y="759"/>
                  </a:lnTo>
                  <a:lnTo>
                    <a:pt x="339" y="775"/>
                  </a:lnTo>
                  <a:lnTo>
                    <a:pt x="0" y="614"/>
                  </a:lnTo>
                  <a:close/>
                </a:path>
              </a:pathLst>
            </a:custGeom>
            <a:solidFill>
              <a:srgbClr val="CCECFF"/>
            </a:solidFill>
            <a:ln w="12700">
              <a:solidFill>
                <a:srgbClr val="000000"/>
              </a:solidFill>
              <a:prstDash val="solid"/>
              <a:round/>
              <a:headEnd/>
              <a:tailEnd/>
            </a:ln>
          </p:spPr>
          <p:txBody>
            <a:bodyPr/>
            <a:lstStyle/>
            <a:p>
              <a:endParaRPr lang="zh-TW" altLang="en-US"/>
            </a:p>
          </p:txBody>
        </p:sp>
        <p:sp>
          <p:nvSpPr>
            <p:cNvPr id="13326" name="Freeform 5"/>
            <p:cNvSpPr>
              <a:spLocks/>
            </p:cNvSpPr>
            <p:nvPr/>
          </p:nvSpPr>
          <p:spPr bwMode="auto">
            <a:xfrm>
              <a:off x="2016" y="1680"/>
              <a:ext cx="684" cy="863"/>
            </a:xfrm>
            <a:custGeom>
              <a:avLst/>
              <a:gdLst>
                <a:gd name="T0" fmla="*/ 684 w 684"/>
                <a:gd name="T1" fmla="*/ 357 h 863"/>
                <a:gd name="T2" fmla="*/ 510 w 684"/>
                <a:gd name="T3" fmla="*/ 286 h 863"/>
                <a:gd name="T4" fmla="*/ 503 w 684"/>
                <a:gd name="T5" fmla="*/ 302 h 863"/>
                <a:gd name="T6" fmla="*/ 499 w 684"/>
                <a:gd name="T7" fmla="*/ 318 h 863"/>
                <a:gd name="T8" fmla="*/ 494 w 684"/>
                <a:gd name="T9" fmla="*/ 335 h 863"/>
                <a:gd name="T10" fmla="*/ 490 w 684"/>
                <a:gd name="T11" fmla="*/ 353 h 863"/>
                <a:gd name="T12" fmla="*/ 485 w 684"/>
                <a:gd name="T13" fmla="*/ 376 h 863"/>
                <a:gd name="T14" fmla="*/ 482 w 684"/>
                <a:gd name="T15" fmla="*/ 395 h 863"/>
                <a:gd name="T16" fmla="*/ 479 w 684"/>
                <a:gd name="T17" fmla="*/ 416 h 863"/>
                <a:gd name="T18" fmla="*/ 477 w 684"/>
                <a:gd name="T19" fmla="*/ 439 h 863"/>
                <a:gd name="T20" fmla="*/ 475 w 684"/>
                <a:gd name="T21" fmla="*/ 463 h 863"/>
                <a:gd name="T22" fmla="*/ 475 w 684"/>
                <a:gd name="T23" fmla="*/ 506 h 863"/>
                <a:gd name="T24" fmla="*/ 476 w 684"/>
                <a:gd name="T25" fmla="*/ 528 h 863"/>
                <a:gd name="T26" fmla="*/ 477 w 684"/>
                <a:gd name="T27" fmla="*/ 549 h 863"/>
                <a:gd name="T28" fmla="*/ 480 w 684"/>
                <a:gd name="T29" fmla="*/ 570 h 863"/>
                <a:gd name="T30" fmla="*/ 484 w 684"/>
                <a:gd name="T31" fmla="*/ 591 h 863"/>
                <a:gd name="T32" fmla="*/ 488 w 684"/>
                <a:gd name="T33" fmla="*/ 611 h 863"/>
                <a:gd name="T34" fmla="*/ 493 w 684"/>
                <a:gd name="T35" fmla="*/ 635 h 863"/>
                <a:gd name="T36" fmla="*/ 500 w 684"/>
                <a:gd name="T37" fmla="*/ 657 h 863"/>
                <a:gd name="T38" fmla="*/ 173 w 684"/>
                <a:gd name="T39" fmla="*/ 863 h 863"/>
                <a:gd name="T40" fmla="*/ 166 w 684"/>
                <a:gd name="T41" fmla="*/ 842 h 863"/>
                <a:gd name="T42" fmla="*/ 159 w 684"/>
                <a:gd name="T43" fmla="*/ 824 h 863"/>
                <a:gd name="T44" fmla="*/ 153 w 684"/>
                <a:gd name="T45" fmla="*/ 807 h 863"/>
                <a:gd name="T46" fmla="*/ 147 w 684"/>
                <a:gd name="T47" fmla="*/ 788 h 863"/>
                <a:gd name="T48" fmla="*/ 142 w 684"/>
                <a:gd name="T49" fmla="*/ 772 h 863"/>
                <a:gd name="T50" fmla="*/ 136 w 684"/>
                <a:gd name="T51" fmla="*/ 754 h 863"/>
                <a:gd name="T52" fmla="*/ 132 w 684"/>
                <a:gd name="T53" fmla="*/ 737 h 863"/>
                <a:gd name="T54" fmla="*/ 128 w 684"/>
                <a:gd name="T55" fmla="*/ 721 h 863"/>
                <a:gd name="T56" fmla="*/ 124 w 684"/>
                <a:gd name="T57" fmla="*/ 704 h 863"/>
                <a:gd name="T58" fmla="*/ 119 w 684"/>
                <a:gd name="T59" fmla="*/ 684 h 863"/>
                <a:gd name="T60" fmla="*/ 116 w 684"/>
                <a:gd name="T61" fmla="*/ 663 h 863"/>
                <a:gd name="T62" fmla="*/ 112 w 684"/>
                <a:gd name="T63" fmla="*/ 644 h 863"/>
                <a:gd name="T64" fmla="*/ 108 w 684"/>
                <a:gd name="T65" fmla="*/ 625 h 863"/>
                <a:gd name="T66" fmla="*/ 106 w 684"/>
                <a:gd name="T67" fmla="*/ 603 h 863"/>
                <a:gd name="T68" fmla="*/ 104 w 684"/>
                <a:gd name="T69" fmla="*/ 582 h 863"/>
                <a:gd name="T70" fmla="*/ 102 w 684"/>
                <a:gd name="T71" fmla="*/ 558 h 863"/>
                <a:gd name="T72" fmla="*/ 100 w 684"/>
                <a:gd name="T73" fmla="*/ 535 h 863"/>
                <a:gd name="T74" fmla="*/ 100 w 684"/>
                <a:gd name="T75" fmla="*/ 512 h 863"/>
                <a:gd name="T76" fmla="*/ 100 w 684"/>
                <a:gd name="T77" fmla="*/ 488 h 863"/>
                <a:gd name="T78" fmla="*/ 100 w 684"/>
                <a:gd name="T79" fmla="*/ 458 h 863"/>
                <a:gd name="T80" fmla="*/ 101 w 684"/>
                <a:gd name="T81" fmla="*/ 431 h 863"/>
                <a:gd name="T82" fmla="*/ 102 w 684"/>
                <a:gd name="T83" fmla="*/ 413 h 863"/>
                <a:gd name="T84" fmla="*/ 104 w 684"/>
                <a:gd name="T85" fmla="*/ 391 h 863"/>
                <a:gd name="T86" fmla="*/ 106 w 684"/>
                <a:gd name="T87" fmla="*/ 370 h 863"/>
                <a:gd name="T88" fmla="*/ 109 w 684"/>
                <a:gd name="T89" fmla="*/ 345 h 863"/>
                <a:gd name="T90" fmla="*/ 113 w 684"/>
                <a:gd name="T91" fmla="*/ 323 h 863"/>
                <a:gd name="T92" fmla="*/ 117 w 684"/>
                <a:gd name="T93" fmla="*/ 303 h 863"/>
                <a:gd name="T94" fmla="*/ 122 w 684"/>
                <a:gd name="T95" fmla="*/ 278 h 863"/>
                <a:gd name="T96" fmla="*/ 127 w 684"/>
                <a:gd name="T97" fmla="*/ 258 h 863"/>
                <a:gd name="T98" fmla="*/ 132 w 684"/>
                <a:gd name="T99" fmla="*/ 234 h 863"/>
                <a:gd name="T100" fmla="*/ 138 w 684"/>
                <a:gd name="T101" fmla="*/ 214 h 863"/>
                <a:gd name="T102" fmla="*/ 145 w 684"/>
                <a:gd name="T103" fmla="*/ 192 h 863"/>
                <a:gd name="T104" fmla="*/ 152 w 684"/>
                <a:gd name="T105" fmla="*/ 170 h 863"/>
                <a:gd name="T106" fmla="*/ 162 w 684"/>
                <a:gd name="T107" fmla="*/ 143 h 863"/>
                <a:gd name="T108" fmla="*/ 0 w 684"/>
                <a:gd name="T109" fmla="*/ 75 h 863"/>
                <a:gd name="T110" fmla="*/ 426 w 684"/>
                <a:gd name="T111" fmla="*/ 0 h 863"/>
                <a:gd name="T112" fmla="*/ 684 w 684"/>
                <a:gd name="T113" fmla="*/ 357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4" h="863">
                  <a:moveTo>
                    <a:pt x="684" y="357"/>
                  </a:moveTo>
                  <a:lnTo>
                    <a:pt x="510" y="286"/>
                  </a:lnTo>
                  <a:lnTo>
                    <a:pt x="503" y="302"/>
                  </a:lnTo>
                  <a:lnTo>
                    <a:pt x="499" y="318"/>
                  </a:lnTo>
                  <a:lnTo>
                    <a:pt x="494" y="335"/>
                  </a:lnTo>
                  <a:lnTo>
                    <a:pt x="490" y="353"/>
                  </a:lnTo>
                  <a:lnTo>
                    <a:pt x="485" y="376"/>
                  </a:lnTo>
                  <a:lnTo>
                    <a:pt x="482" y="395"/>
                  </a:lnTo>
                  <a:lnTo>
                    <a:pt x="479" y="416"/>
                  </a:lnTo>
                  <a:lnTo>
                    <a:pt x="477" y="439"/>
                  </a:lnTo>
                  <a:lnTo>
                    <a:pt x="475" y="463"/>
                  </a:lnTo>
                  <a:lnTo>
                    <a:pt x="475" y="506"/>
                  </a:lnTo>
                  <a:lnTo>
                    <a:pt x="476" y="528"/>
                  </a:lnTo>
                  <a:lnTo>
                    <a:pt x="477" y="549"/>
                  </a:lnTo>
                  <a:lnTo>
                    <a:pt x="480" y="570"/>
                  </a:lnTo>
                  <a:lnTo>
                    <a:pt x="484" y="591"/>
                  </a:lnTo>
                  <a:lnTo>
                    <a:pt x="488" y="611"/>
                  </a:lnTo>
                  <a:lnTo>
                    <a:pt x="493" y="635"/>
                  </a:lnTo>
                  <a:lnTo>
                    <a:pt x="500" y="657"/>
                  </a:lnTo>
                  <a:lnTo>
                    <a:pt x="173" y="863"/>
                  </a:lnTo>
                  <a:lnTo>
                    <a:pt x="166" y="842"/>
                  </a:lnTo>
                  <a:lnTo>
                    <a:pt x="159" y="824"/>
                  </a:lnTo>
                  <a:lnTo>
                    <a:pt x="153" y="807"/>
                  </a:lnTo>
                  <a:lnTo>
                    <a:pt x="147" y="788"/>
                  </a:lnTo>
                  <a:lnTo>
                    <a:pt x="142" y="772"/>
                  </a:lnTo>
                  <a:lnTo>
                    <a:pt x="136" y="754"/>
                  </a:lnTo>
                  <a:lnTo>
                    <a:pt x="132" y="737"/>
                  </a:lnTo>
                  <a:lnTo>
                    <a:pt x="128" y="721"/>
                  </a:lnTo>
                  <a:lnTo>
                    <a:pt x="124" y="704"/>
                  </a:lnTo>
                  <a:lnTo>
                    <a:pt x="119" y="684"/>
                  </a:lnTo>
                  <a:lnTo>
                    <a:pt x="116" y="663"/>
                  </a:lnTo>
                  <a:lnTo>
                    <a:pt x="112" y="644"/>
                  </a:lnTo>
                  <a:lnTo>
                    <a:pt x="108" y="625"/>
                  </a:lnTo>
                  <a:lnTo>
                    <a:pt x="106" y="603"/>
                  </a:lnTo>
                  <a:lnTo>
                    <a:pt x="104" y="582"/>
                  </a:lnTo>
                  <a:lnTo>
                    <a:pt x="102" y="558"/>
                  </a:lnTo>
                  <a:lnTo>
                    <a:pt x="100" y="535"/>
                  </a:lnTo>
                  <a:lnTo>
                    <a:pt x="100" y="512"/>
                  </a:lnTo>
                  <a:lnTo>
                    <a:pt x="100" y="488"/>
                  </a:lnTo>
                  <a:lnTo>
                    <a:pt x="100" y="458"/>
                  </a:lnTo>
                  <a:lnTo>
                    <a:pt x="101" y="431"/>
                  </a:lnTo>
                  <a:lnTo>
                    <a:pt x="102" y="413"/>
                  </a:lnTo>
                  <a:lnTo>
                    <a:pt x="104" y="391"/>
                  </a:lnTo>
                  <a:lnTo>
                    <a:pt x="106" y="370"/>
                  </a:lnTo>
                  <a:lnTo>
                    <a:pt x="109" y="345"/>
                  </a:lnTo>
                  <a:lnTo>
                    <a:pt x="113" y="323"/>
                  </a:lnTo>
                  <a:lnTo>
                    <a:pt x="117" y="303"/>
                  </a:lnTo>
                  <a:lnTo>
                    <a:pt x="122" y="278"/>
                  </a:lnTo>
                  <a:lnTo>
                    <a:pt x="127" y="258"/>
                  </a:lnTo>
                  <a:lnTo>
                    <a:pt x="132" y="234"/>
                  </a:lnTo>
                  <a:lnTo>
                    <a:pt x="138" y="214"/>
                  </a:lnTo>
                  <a:lnTo>
                    <a:pt x="145" y="192"/>
                  </a:lnTo>
                  <a:lnTo>
                    <a:pt x="152" y="170"/>
                  </a:lnTo>
                  <a:lnTo>
                    <a:pt x="162" y="143"/>
                  </a:lnTo>
                  <a:lnTo>
                    <a:pt x="0" y="75"/>
                  </a:lnTo>
                  <a:lnTo>
                    <a:pt x="426" y="0"/>
                  </a:lnTo>
                  <a:lnTo>
                    <a:pt x="684" y="357"/>
                  </a:lnTo>
                  <a:close/>
                </a:path>
              </a:pathLst>
            </a:custGeom>
            <a:solidFill>
              <a:srgbClr val="FFCCFF"/>
            </a:solidFill>
            <a:ln w="12700">
              <a:solidFill>
                <a:srgbClr val="000000"/>
              </a:solidFill>
              <a:prstDash val="solid"/>
              <a:round/>
              <a:headEnd/>
              <a:tailEnd/>
            </a:ln>
          </p:spPr>
          <p:txBody>
            <a:bodyPr/>
            <a:lstStyle/>
            <a:p>
              <a:endParaRPr lang="zh-TW" altLang="en-US"/>
            </a:p>
          </p:txBody>
        </p:sp>
        <p:sp>
          <p:nvSpPr>
            <p:cNvPr id="13327" name="Freeform 6"/>
            <p:cNvSpPr>
              <a:spLocks/>
            </p:cNvSpPr>
            <p:nvPr/>
          </p:nvSpPr>
          <p:spPr bwMode="auto">
            <a:xfrm rot="-899886">
              <a:off x="2256" y="2400"/>
              <a:ext cx="777" cy="739"/>
            </a:xfrm>
            <a:custGeom>
              <a:avLst/>
              <a:gdLst>
                <a:gd name="T0" fmla="*/ 617 w 777"/>
                <a:gd name="T1" fmla="*/ 739 h 739"/>
                <a:gd name="T2" fmla="*/ 601 w 777"/>
                <a:gd name="T3" fmla="*/ 731 h 739"/>
                <a:gd name="T4" fmla="*/ 588 w 777"/>
                <a:gd name="T5" fmla="*/ 724 h 739"/>
                <a:gd name="T6" fmla="*/ 574 w 777"/>
                <a:gd name="T7" fmla="*/ 717 h 739"/>
                <a:gd name="T8" fmla="*/ 561 w 777"/>
                <a:gd name="T9" fmla="*/ 710 h 739"/>
                <a:gd name="T10" fmla="*/ 547 w 777"/>
                <a:gd name="T11" fmla="*/ 702 h 739"/>
                <a:gd name="T12" fmla="*/ 533 w 777"/>
                <a:gd name="T13" fmla="*/ 694 h 739"/>
                <a:gd name="T14" fmla="*/ 520 w 777"/>
                <a:gd name="T15" fmla="*/ 685 h 739"/>
                <a:gd name="T16" fmla="*/ 506 w 777"/>
                <a:gd name="T17" fmla="*/ 677 h 739"/>
                <a:gd name="T18" fmla="*/ 491 w 777"/>
                <a:gd name="T19" fmla="*/ 666 h 739"/>
                <a:gd name="T20" fmla="*/ 474 w 777"/>
                <a:gd name="T21" fmla="*/ 655 h 739"/>
                <a:gd name="T22" fmla="*/ 461 w 777"/>
                <a:gd name="T23" fmla="*/ 645 h 739"/>
                <a:gd name="T24" fmla="*/ 448 w 777"/>
                <a:gd name="T25" fmla="*/ 634 h 739"/>
                <a:gd name="T26" fmla="*/ 433 w 777"/>
                <a:gd name="T27" fmla="*/ 623 h 739"/>
                <a:gd name="T28" fmla="*/ 417 w 777"/>
                <a:gd name="T29" fmla="*/ 611 h 739"/>
                <a:gd name="T30" fmla="*/ 403 w 777"/>
                <a:gd name="T31" fmla="*/ 599 h 739"/>
                <a:gd name="T32" fmla="*/ 388 w 777"/>
                <a:gd name="T33" fmla="*/ 586 h 739"/>
                <a:gd name="T34" fmla="*/ 376 w 777"/>
                <a:gd name="T35" fmla="*/ 575 h 739"/>
                <a:gd name="T36" fmla="*/ 359 w 777"/>
                <a:gd name="T37" fmla="*/ 559 h 739"/>
                <a:gd name="T38" fmla="*/ 345 w 777"/>
                <a:gd name="T39" fmla="*/ 546 h 739"/>
                <a:gd name="T40" fmla="*/ 333 w 777"/>
                <a:gd name="T41" fmla="*/ 533 h 739"/>
                <a:gd name="T42" fmla="*/ 319 w 777"/>
                <a:gd name="T43" fmla="*/ 518 h 739"/>
                <a:gd name="T44" fmla="*/ 309 w 777"/>
                <a:gd name="T45" fmla="*/ 507 h 739"/>
                <a:gd name="T46" fmla="*/ 297 w 777"/>
                <a:gd name="T47" fmla="*/ 493 h 739"/>
                <a:gd name="T48" fmla="*/ 285 w 777"/>
                <a:gd name="T49" fmla="*/ 479 h 739"/>
                <a:gd name="T50" fmla="*/ 272 w 777"/>
                <a:gd name="T51" fmla="*/ 462 h 739"/>
                <a:gd name="T52" fmla="*/ 260 w 777"/>
                <a:gd name="T53" fmla="*/ 448 h 739"/>
                <a:gd name="T54" fmla="*/ 248 w 777"/>
                <a:gd name="T55" fmla="*/ 432 h 739"/>
                <a:gd name="T56" fmla="*/ 234 w 777"/>
                <a:gd name="T57" fmla="*/ 413 h 739"/>
                <a:gd name="T58" fmla="*/ 222 w 777"/>
                <a:gd name="T59" fmla="*/ 396 h 739"/>
                <a:gd name="T60" fmla="*/ 209 w 777"/>
                <a:gd name="T61" fmla="*/ 377 h 739"/>
                <a:gd name="T62" fmla="*/ 197 w 777"/>
                <a:gd name="T63" fmla="*/ 358 h 739"/>
                <a:gd name="T64" fmla="*/ 186 w 777"/>
                <a:gd name="T65" fmla="*/ 338 h 739"/>
                <a:gd name="T66" fmla="*/ 174 w 777"/>
                <a:gd name="T67" fmla="*/ 317 h 739"/>
                <a:gd name="T68" fmla="*/ 166 w 777"/>
                <a:gd name="T69" fmla="*/ 299 h 739"/>
                <a:gd name="T70" fmla="*/ 156 w 777"/>
                <a:gd name="T71" fmla="*/ 282 h 739"/>
                <a:gd name="T72" fmla="*/ 148 w 777"/>
                <a:gd name="T73" fmla="*/ 263 h 739"/>
                <a:gd name="T74" fmla="*/ 0 w 777"/>
                <a:gd name="T75" fmla="*/ 333 h 739"/>
                <a:gd name="T76" fmla="*/ 244 w 777"/>
                <a:gd name="T77" fmla="*/ 0 h 739"/>
                <a:gd name="T78" fmla="*/ 657 w 777"/>
                <a:gd name="T79" fmla="*/ 36 h 739"/>
                <a:gd name="T80" fmla="*/ 491 w 777"/>
                <a:gd name="T81" fmla="*/ 110 h 739"/>
                <a:gd name="T82" fmla="*/ 501 w 777"/>
                <a:gd name="T83" fmla="*/ 131 h 739"/>
                <a:gd name="T84" fmla="*/ 513 w 777"/>
                <a:gd name="T85" fmla="*/ 153 h 739"/>
                <a:gd name="T86" fmla="*/ 528 w 777"/>
                <a:gd name="T87" fmla="*/ 177 h 739"/>
                <a:gd name="T88" fmla="*/ 545 w 777"/>
                <a:gd name="T89" fmla="*/ 203 h 739"/>
                <a:gd name="T90" fmla="*/ 560 w 777"/>
                <a:gd name="T91" fmla="*/ 223 h 739"/>
                <a:gd name="T92" fmla="*/ 577 w 777"/>
                <a:gd name="T93" fmla="*/ 243 h 739"/>
                <a:gd name="T94" fmla="*/ 593 w 777"/>
                <a:gd name="T95" fmla="*/ 263 h 739"/>
                <a:gd name="T96" fmla="*/ 610 w 777"/>
                <a:gd name="T97" fmla="*/ 280 h 739"/>
                <a:gd name="T98" fmla="*/ 628 w 777"/>
                <a:gd name="T99" fmla="*/ 296 h 739"/>
                <a:gd name="T100" fmla="*/ 647 w 777"/>
                <a:gd name="T101" fmla="*/ 314 h 739"/>
                <a:gd name="T102" fmla="*/ 666 w 777"/>
                <a:gd name="T103" fmla="*/ 329 h 739"/>
                <a:gd name="T104" fmla="*/ 684 w 777"/>
                <a:gd name="T105" fmla="*/ 344 h 739"/>
                <a:gd name="T106" fmla="*/ 702 w 777"/>
                <a:gd name="T107" fmla="*/ 357 h 739"/>
                <a:gd name="T108" fmla="*/ 724 w 777"/>
                <a:gd name="T109" fmla="*/ 371 h 739"/>
                <a:gd name="T110" fmla="*/ 746 w 777"/>
                <a:gd name="T111" fmla="*/ 384 h 739"/>
                <a:gd name="T112" fmla="*/ 762 w 777"/>
                <a:gd name="T113" fmla="*/ 391 h 739"/>
                <a:gd name="T114" fmla="*/ 777 w 777"/>
                <a:gd name="T115" fmla="*/ 399 h 739"/>
                <a:gd name="T116" fmla="*/ 617 w 777"/>
                <a:gd name="T117" fmla="*/ 739 h 7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77" h="739">
                  <a:moveTo>
                    <a:pt x="617" y="739"/>
                  </a:moveTo>
                  <a:lnTo>
                    <a:pt x="601" y="731"/>
                  </a:lnTo>
                  <a:lnTo>
                    <a:pt x="588" y="724"/>
                  </a:lnTo>
                  <a:lnTo>
                    <a:pt x="574" y="717"/>
                  </a:lnTo>
                  <a:lnTo>
                    <a:pt x="561" y="710"/>
                  </a:lnTo>
                  <a:lnTo>
                    <a:pt x="547" y="702"/>
                  </a:lnTo>
                  <a:lnTo>
                    <a:pt x="533" y="694"/>
                  </a:lnTo>
                  <a:lnTo>
                    <a:pt x="520" y="685"/>
                  </a:lnTo>
                  <a:lnTo>
                    <a:pt x="506" y="677"/>
                  </a:lnTo>
                  <a:lnTo>
                    <a:pt x="491" y="666"/>
                  </a:lnTo>
                  <a:lnTo>
                    <a:pt x="474" y="655"/>
                  </a:lnTo>
                  <a:lnTo>
                    <a:pt x="461" y="645"/>
                  </a:lnTo>
                  <a:lnTo>
                    <a:pt x="448" y="634"/>
                  </a:lnTo>
                  <a:lnTo>
                    <a:pt x="433" y="623"/>
                  </a:lnTo>
                  <a:lnTo>
                    <a:pt x="417" y="611"/>
                  </a:lnTo>
                  <a:lnTo>
                    <a:pt x="403" y="599"/>
                  </a:lnTo>
                  <a:lnTo>
                    <a:pt x="388" y="586"/>
                  </a:lnTo>
                  <a:lnTo>
                    <a:pt x="376" y="575"/>
                  </a:lnTo>
                  <a:lnTo>
                    <a:pt x="359" y="559"/>
                  </a:lnTo>
                  <a:lnTo>
                    <a:pt x="345" y="546"/>
                  </a:lnTo>
                  <a:lnTo>
                    <a:pt x="333" y="533"/>
                  </a:lnTo>
                  <a:lnTo>
                    <a:pt x="319" y="518"/>
                  </a:lnTo>
                  <a:lnTo>
                    <a:pt x="309" y="507"/>
                  </a:lnTo>
                  <a:lnTo>
                    <a:pt x="297" y="493"/>
                  </a:lnTo>
                  <a:lnTo>
                    <a:pt x="285" y="479"/>
                  </a:lnTo>
                  <a:lnTo>
                    <a:pt x="272" y="462"/>
                  </a:lnTo>
                  <a:lnTo>
                    <a:pt x="260" y="448"/>
                  </a:lnTo>
                  <a:lnTo>
                    <a:pt x="248" y="432"/>
                  </a:lnTo>
                  <a:lnTo>
                    <a:pt x="234" y="413"/>
                  </a:lnTo>
                  <a:lnTo>
                    <a:pt x="222" y="396"/>
                  </a:lnTo>
                  <a:lnTo>
                    <a:pt x="209" y="377"/>
                  </a:lnTo>
                  <a:lnTo>
                    <a:pt x="197" y="358"/>
                  </a:lnTo>
                  <a:lnTo>
                    <a:pt x="186" y="338"/>
                  </a:lnTo>
                  <a:lnTo>
                    <a:pt x="174" y="317"/>
                  </a:lnTo>
                  <a:lnTo>
                    <a:pt x="166" y="299"/>
                  </a:lnTo>
                  <a:lnTo>
                    <a:pt x="156" y="282"/>
                  </a:lnTo>
                  <a:lnTo>
                    <a:pt x="148" y="263"/>
                  </a:lnTo>
                  <a:lnTo>
                    <a:pt x="0" y="333"/>
                  </a:lnTo>
                  <a:lnTo>
                    <a:pt x="244" y="0"/>
                  </a:lnTo>
                  <a:lnTo>
                    <a:pt x="657" y="36"/>
                  </a:lnTo>
                  <a:lnTo>
                    <a:pt x="491" y="110"/>
                  </a:lnTo>
                  <a:lnTo>
                    <a:pt x="501" y="131"/>
                  </a:lnTo>
                  <a:lnTo>
                    <a:pt x="513" y="153"/>
                  </a:lnTo>
                  <a:lnTo>
                    <a:pt x="528" y="177"/>
                  </a:lnTo>
                  <a:lnTo>
                    <a:pt x="545" y="203"/>
                  </a:lnTo>
                  <a:lnTo>
                    <a:pt x="560" y="223"/>
                  </a:lnTo>
                  <a:lnTo>
                    <a:pt x="577" y="243"/>
                  </a:lnTo>
                  <a:lnTo>
                    <a:pt x="593" y="263"/>
                  </a:lnTo>
                  <a:lnTo>
                    <a:pt x="610" y="280"/>
                  </a:lnTo>
                  <a:lnTo>
                    <a:pt x="628" y="296"/>
                  </a:lnTo>
                  <a:lnTo>
                    <a:pt x="647" y="314"/>
                  </a:lnTo>
                  <a:lnTo>
                    <a:pt x="666" y="329"/>
                  </a:lnTo>
                  <a:lnTo>
                    <a:pt x="684" y="344"/>
                  </a:lnTo>
                  <a:lnTo>
                    <a:pt x="702" y="357"/>
                  </a:lnTo>
                  <a:lnTo>
                    <a:pt x="724" y="371"/>
                  </a:lnTo>
                  <a:lnTo>
                    <a:pt x="746" y="384"/>
                  </a:lnTo>
                  <a:lnTo>
                    <a:pt x="762" y="391"/>
                  </a:lnTo>
                  <a:lnTo>
                    <a:pt x="777" y="399"/>
                  </a:lnTo>
                  <a:lnTo>
                    <a:pt x="617" y="739"/>
                  </a:lnTo>
                  <a:close/>
                </a:path>
              </a:pathLst>
            </a:custGeom>
            <a:solidFill>
              <a:srgbClr val="FFCC99"/>
            </a:solidFill>
            <a:ln w="12700">
              <a:solidFill>
                <a:srgbClr val="000000"/>
              </a:solidFill>
              <a:prstDash val="solid"/>
              <a:round/>
              <a:headEnd/>
              <a:tailEnd/>
            </a:ln>
          </p:spPr>
          <p:txBody>
            <a:bodyPr/>
            <a:lstStyle/>
            <a:p>
              <a:endParaRPr lang="zh-TW" altLang="en-US"/>
            </a:p>
          </p:txBody>
        </p:sp>
        <p:sp>
          <p:nvSpPr>
            <p:cNvPr id="13328" name="Freeform 7"/>
            <p:cNvSpPr>
              <a:spLocks/>
            </p:cNvSpPr>
            <p:nvPr/>
          </p:nvSpPr>
          <p:spPr bwMode="auto">
            <a:xfrm>
              <a:off x="3024" y="2352"/>
              <a:ext cx="733" cy="733"/>
            </a:xfrm>
            <a:custGeom>
              <a:avLst/>
              <a:gdLst>
                <a:gd name="T0" fmla="*/ 733 w 733"/>
                <a:gd name="T1" fmla="*/ 161 h 733"/>
                <a:gd name="T2" fmla="*/ 724 w 733"/>
                <a:gd name="T3" fmla="*/ 177 h 733"/>
                <a:gd name="T4" fmla="*/ 718 w 733"/>
                <a:gd name="T5" fmla="*/ 190 h 733"/>
                <a:gd name="T6" fmla="*/ 710 w 733"/>
                <a:gd name="T7" fmla="*/ 204 h 733"/>
                <a:gd name="T8" fmla="*/ 704 w 733"/>
                <a:gd name="T9" fmla="*/ 217 h 733"/>
                <a:gd name="T10" fmla="*/ 696 w 733"/>
                <a:gd name="T11" fmla="*/ 231 h 733"/>
                <a:gd name="T12" fmla="*/ 687 w 733"/>
                <a:gd name="T13" fmla="*/ 245 h 733"/>
                <a:gd name="T14" fmla="*/ 679 w 733"/>
                <a:gd name="T15" fmla="*/ 258 h 733"/>
                <a:gd name="T16" fmla="*/ 670 w 733"/>
                <a:gd name="T17" fmla="*/ 272 h 733"/>
                <a:gd name="T18" fmla="*/ 659 w 733"/>
                <a:gd name="T19" fmla="*/ 287 h 733"/>
                <a:gd name="T20" fmla="*/ 648 w 733"/>
                <a:gd name="T21" fmla="*/ 303 h 733"/>
                <a:gd name="T22" fmla="*/ 639 w 733"/>
                <a:gd name="T23" fmla="*/ 316 h 733"/>
                <a:gd name="T24" fmla="*/ 628 w 733"/>
                <a:gd name="T25" fmla="*/ 329 h 733"/>
                <a:gd name="T26" fmla="*/ 616 w 733"/>
                <a:gd name="T27" fmla="*/ 345 h 733"/>
                <a:gd name="T28" fmla="*/ 604 w 733"/>
                <a:gd name="T29" fmla="*/ 361 h 733"/>
                <a:gd name="T30" fmla="*/ 592 w 733"/>
                <a:gd name="T31" fmla="*/ 375 h 733"/>
                <a:gd name="T32" fmla="*/ 579 w 733"/>
                <a:gd name="T33" fmla="*/ 390 h 733"/>
                <a:gd name="T34" fmla="*/ 568 w 733"/>
                <a:gd name="T35" fmla="*/ 402 h 733"/>
                <a:gd name="T36" fmla="*/ 552 w 733"/>
                <a:gd name="T37" fmla="*/ 419 h 733"/>
                <a:gd name="T38" fmla="*/ 539 w 733"/>
                <a:gd name="T39" fmla="*/ 433 h 733"/>
                <a:gd name="T40" fmla="*/ 526 w 733"/>
                <a:gd name="T41" fmla="*/ 445 h 733"/>
                <a:gd name="T42" fmla="*/ 511 w 733"/>
                <a:gd name="T43" fmla="*/ 459 h 733"/>
                <a:gd name="T44" fmla="*/ 500 w 733"/>
                <a:gd name="T45" fmla="*/ 469 h 733"/>
                <a:gd name="T46" fmla="*/ 486 w 733"/>
                <a:gd name="T47" fmla="*/ 481 h 733"/>
                <a:gd name="T48" fmla="*/ 472 w 733"/>
                <a:gd name="T49" fmla="*/ 493 h 733"/>
                <a:gd name="T50" fmla="*/ 456 w 733"/>
                <a:gd name="T51" fmla="*/ 506 h 733"/>
                <a:gd name="T52" fmla="*/ 442 w 733"/>
                <a:gd name="T53" fmla="*/ 517 h 733"/>
                <a:gd name="T54" fmla="*/ 426 w 733"/>
                <a:gd name="T55" fmla="*/ 529 h 733"/>
                <a:gd name="T56" fmla="*/ 406 w 733"/>
                <a:gd name="T57" fmla="*/ 543 h 733"/>
                <a:gd name="T58" fmla="*/ 389 w 733"/>
                <a:gd name="T59" fmla="*/ 555 h 733"/>
                <a:gd name="T60" fmla="*/ 371 w 733"/>
                <a:gd name="T61" fmla="*/ 568 h 733"/>
                <a:gd name="T62" fmla="*/ 352 w 733"/>
                <a:gd name="T63" fmla="*/ 581 h 733"/>
                <a:gd name="T64" fmla="*/ 332 w 733"/>
                <a:gd name="T65" fmla="*/ 592 h 733"/>
                <a:gd name="T66" fmla="*/ 433 w 733"/>
                <a:gd name="T67" fmla="*/ 733 h 733"/>
                <a:gd name="T68" fmla="*/ 30 w 733"/>
                <a:gd name="T69" fmla="*/ 552 h 733"/>
                <a:gd name="T70" fmla="*/ 0 w 733"/>
                <a:gd name="T71" fmla="*/ 194 h 733"/>
                <a:gd name="T72" fmla="*/ 84 w 733"/>
                <a:gd name="T73" fmla="*/ 295 h 733"/>
                <a:gd name="T74" fmla="*/ 103 w 733"/>
                <a:gd name="T75" fmla="*/ 286 h 733"/>
                <a:gd name="T76" fmla="*/ 122 w 733"/>
                <a:gd name="T77" fmla="*/ 276 h 733"/>
                <a:gd name="T78" fmla="*/ 147 w 733"/>
                <a:gd name="T79" fmla="*/ 264 h 733"/>
                <a:gd name="T80" fmla="*/ 171 w 733"/>
                <a:gd name="T81" fmla="*/ 250 h 733"/>
                <a:gd name="T82" fmla="*/ 196 w 733"/>
                <a:gd name="T83" fmla="*/ 233 h 733"/>
                <a:gd name="T84" fmla="*/ 217 w 733"/>
                <a:gd name="T85" fmla="*/ 218 h 733"/>
                <a:gd name="T86" fmla="*/ 237 w 733"/>
                <a:gd name="T87" fmla="*/ 201 h 733"/>
                <a:gd name="T88" fmla="*/ 257 w 733"/>
                <a:gd name="T89" fmla="*/ 184 h 733"/>
                <a:gd name="T90" fmla="*/ 273 w 733"/>
                <a:gd name="T91" fmla="*/ 168 h 733"/>
                <a:gd name="T92" fmla="*/ 290 w 733"/>
                <a:gd name="T93" fmla="*/ 150 h 733"/>
                <a:gd name="T94" fmla="*/ 308 w 733"/>
                <a:gd name="T95" fmla="*/ 130 h 733"/>
                <a:gd name="T96" fmla="*/ 323 w 733"/>
                <a:gd name="T97" fmla="*/ 112 h 733"/>
                <a:gd name="T98" fmla="*/ 338 w 733"/>
                <a:gd name="T99" fmla="*/ 93 h 733"/>
                <a:gd name="T100" fmla="*/ 351 w 733"/>
                <a:gd name="T101" fmla="*/ 76 h 733"/>
                <a:gd name="T102" fmla="*/ 365 w 733"/>
                <a:gd name="T103" fmla="*/ 53 h 733"/>
                <a:gd name="T104" fmla="*/ 378 w 733"/>
                <a:gd name="T105" fmla="*/ 32 h 733"/>
                <a:gd name="T106" fmla="*/ 385 w 733"/>
                <a:gd name="T107" fmla="*/ 16 h 733"/>
                <a:gd name="T108" fmla="*/ 392 w 733"/>
                <a:gd name="T109" fmla="*/ 0 h 733"/>
                <a:gd name="T110" fmla="*/ 733 w 733"/>
                <a:gd name="T111" fmla="*/ 161 h 7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33" h="733">
                  <a:moveTo>
                    <a:pt x="733" y="161"/>
                  </a:moveTo>
                  <a:lnTo>
                    <a:pt x="724" y="177"/>
                  </a:lnTo>
                  <a:lnTo>
                    <a:pt x="718" y="190"/>
                  </a:lnTo>
                  <a:lnTo>
                    <a:pt x="710" y="204"/>
                  </a:lnTo>
                  <a:lnTo>
                    <a:pt x="704" y="217"/>
                  </a:lnTo>
                  <a:lnTo>
                    <a:pt x="696" y="231"/>
                  </a:lnTo>
                  <a:lnTo>
                    <a:pt x="687" y="245"/>
                  </a:lnTo>
                  <a:lnTo>
                    <a:pt x="679" y="258"/>
                  </a:lnTo>
                  <a:lnTo>
                    <a:pt x="670" y="272"/>
                  </a:lnTo>
                  <a:lnTo>
                    <a:pt x="659" y="287"/>
                  </a:lnTo>
                  <a:lnTo>
                    <a:pt x="648" y="303"/>
                  </a:lnTo>
                  <a:lnTo>
                    <a:pt x="639" y="316"/>
                  </a:lnTo>
                  <a:lnTo>
                    <a:pt x="628" y="329"/>
                  </a:lnTo>
                  <a:lnTo>
                    <a:pt x="616" y="345"/>
                  </a:lnTo>
                  <a:lnTo>
                    <a:pt x="604" y="361"/>
                  </a:lnTo>
                  <a:lnTo>
                    <a:pt x="592" y="375"/>
                  </a:lnTo>
                  <a:lnTo>
                    <a:pt x="579" y="390"/>
                  </a:lnTo>
                  <a:lnTo>
                    <a:pt x="568" y="402"/>
                  </a:lnTo>
                  <a:lnTo>
                    <a:pt x="552" y="419"/>
                  </a:lnTo>
                  <a:lnTo>
                    <a:pt x="539" y="433"/>
                  </a:lnTo>
                  <a:lnTo>
                    <a:pt x="526" y="445"/>
                  </a:lnTo>
                  <a:lnTo>
                    <a:pt x="511" y="459"/>
                  </a:lnTo>
                  <a:lnTo>
                    <a:pt x="500" y="469"/>
                  </a:lnTo>
                  <a:lnTo>
                    <a:pt x="486" y="481"/>
                  </a:lnTo>
                  <a:lnTo>
                    <a:pt x="472" y="493"/>
                  </a:lnTo>
                  <a:lnTo>
                    <a:pt x="456" y="506"/>
                  </a:lnTo>
                  <a:lnTo>
                    <a:pt x="442" y="517"/>
                  </a:lnTo>
                  <a:lnTo>
                    <a:pt x="426" y="529"/>
                  </a:lnTo>
                  <a:lnTo>
                    <a:pt x="406" y="543"/>
                  </a:lnTo>
                  <a:lnTo>
                    <a:pt x="389" y="555"/>
                  </a:lnTo>
                  <a:lnTo>
                    <a:pt x="371" y="568"/>
                  </a:lnTo>
                  <a:lnTo>
                    <a:pt x="352" y="581"/>
                  </a:lnTo>
                  <a:lnTo>
                    <a:pt x="332" y="592"/>
                  </a:lnTo>
                  <a:lnTo>
                    <a:pt x="433" y="733"/>
                  </a:lnTo>
                  <a:lnTo>
                    <a:pt x="30" y="552"/>
                  </a:lnTo>
                  <a:lnTo>
                    <a:pt x="0" y="194"/>
                  </a:lnTo>
                  <a:lnTo>
                    <a:pt x="84" y="295"/>
                  </a:lnTo>
                  <a:lnTo>
                    <a:pt x="103" y="286"/>
                  </a:lnTo>
                  <a:lnTo>
                    <a:pt x="122" y="276"/>
                  </a:lnTo>
                  <a:lnTo>
                    <a:pt x="147" y="264"/>
                  </a:lnTo>
                  <a:lnTo>
                    <a:pt x="171" y="250"/>
                  </a:lnTo>
                  <a:lnTo>
                    <a:pt x="196" y="233"/>
                  </a:lnTo>
                  <a:lnTo>
                    <a:pt x="217" y="218"/>
                  </a:lnTo>
                  <a:lnTo>
                    <a:pt x="237" y="201"/>
                  </a:lnTo>
                  <a:lnTo>
                    <a:pt x="257" y="184"/>
                  </a:lnTo>
                  <a:lnTo>
                    <a:pt x="273" y="168"/>
                  </a:lnTo>
                  <a:lnTo>
                    <a:pt x="290" y="150"/>
                  </a:lnTo>
                  <a:lnTo>
                    <a:pt x="308" y="130"/>
                  </a:lnTo>
                  <a:lnTo>
                    <a:pt x="323" y="112"/>
                  </a:lnTo>
                  <a:lnTo>
                    <a:pt x="338" y="93"/>
                  </a:lnTo>
                  <a:lnTo>
                    <a:pt x="351" y="76"/>
                  </a:lnTo>
                  <a:lnTo>
                    <a:pt x="365" y="53"/>
                  </a:lnTo>
                  <a:lnTo>
                    <a:pt x="378" y="32"/>
                  </a:lnTo>
                  <a:lnTo>
                    <a:pt x="385" y="16"/>
                  </a:lnTo>
                  <a:lnTo>
                    <a:pt x="392" y="0"/>
                  </a:lnTo>
                  <a:lnTo>
                    <a:pt x="733" y="161"/>
                  </a:lnTo>
                  <a:close/>
                </a:path>
              </a:pathLst>
            </a:custGeom>
            <a:solidFill>
              <a:srgbClr val="FFFF99"/>
            </a:solidFill>
            <a:ln w="12700">
              <a:solidFill>
                <a:srgbClr val="000000"/>
              </a:solidFill>
              <a:prstDash val="solid"/>
              <a:round/>
              <a:headEnd/>
              <a:tailEnd/>
            </a:ln>
          </p:spPr>
          <p:txBody>
            <a:bodyPr/>
            <a:lstStyle/>
            <a:p>
              <a:endParaRPr lang="zh-TW" altLang="en-US"/>
            </a:p>
          </p:txBody>
        </p:sp>
        <p:sp>
          <p:nvSpPr>
            <p:cNvPr id="13329" name="Freeform 8"/>
            <p:cNvSpPr>
              <a:spLocks/>
            </p:cNvSpPr>
            <p:nvPr/>
          </p:nvSpPr>
          <p:spPr bwMode="auto">
            <a:xfrm rot="523272">
              <a:off x="3216" y="1632"/>
              <a:ext cx="791" cy="753"/>
            </a:xfrm>
            <a:custGeom>
              <a:avLst/>
              <a:gdLst>
                <a:gd name="T0" fmla="*/ 161 w 791"/>
                <a:gd name="T1" fmla="*/ 0 h 753"/>
                <a:gd name="T2" fmla="*/ 177 w 791"/>
                <a:gd name="T3" fmla="*/ 8 h 753"/>
                <a:gd name="T4" fmla="*/ 190 w 791"/>
                <a:gd name="T5" fmla="*/ 15 h 753"/>
                <a:gd name="T6" fmla="*/ 204 w 791"/>
                <a:gd name="T7" fmla="*/ 22 h 753"/>
                <a:gd name="T8" fmla="*/ 217 w 791"/>
                <a:gd name="T9" fmla="*/ 29 h 753"/>
                <a:gd name="T10" fmla="*/ 231 w 791"/>
                <a:gd name="T11" fmla="*/ 37 h 753"/>
                <a:gd name="T12" fmla="*/ 244 w 791"/>
                <a:gd name="T13" fmla="*/ 46 h 753"/>
                <a:gd name="T14" fmla="*/ 257 w 791"/>
                <a:gd name="T15" fmla="*/ 54 h 753"/>
                <a:gd name="T16" fmla="*/ 270 w 791"/>
                <a:gd name="T17" fmla="*/ 62 h 753"/>
                <a:gd name="T18" fmla="*/ 286 w 791"/>
                <a:gd name="T19" fmla="*/ 73 h 753"/>
                <a:gd name="T20" fmla="*/ 303 w 791"/>
                <a:gd name="T21" fmla="*/ 85 h 753"/>
                <a:gd name="T22" fmla="*/ 316 w 791"/>
                <a:gd name="T23" fmla="*/ 94 h 753"/>
                <a:gd name="T24" fmla="*/ 329 w 791"/>
                <a:gd name="T25" fmla="*/ 105 h 753"/>
                <a:gd name="T26" fmla="*/ 345 w 791"/>
                <a:gd name="T27" fmla="*/ 116 h 753"/>
                <a:gd name="T28" fmla="*/ 361 w 791"/>
                <a:gd name="T29" fmla="*/ 128 h 753"/>
                <a:gd name="T30" fmla="*/ 375 w 791"/>
                <a:gd name="T31" fmla="*/ 140 h 753"/>
                <a:gd name="T32" fmla="*/ 389 w 791"/>
                <a:gd name="T33" fmla="*/ 153 h 753"/>
                <a:gd name="T34" fmla="*/ 402 w 791"/>
                <a:gd name="T35" fmla="*/ 165 h 753"/>
                <a:gd name="T36" fmla="*/ 418 w 791"/>
                <a:gd name="T37" fmla="*/ 180 h 753"/>
                <a:gd name="T38" fmla="*/ 432 w 791"/>
                <a:gd name="T39" fmla="*/ 193 h 753"/>
                <a:gd name="T40" fmla="*/ 444 w 791"/>
                <a:gd name="T41" fmla="*/ 206 h 753"/>
                <a:gd name="T42" fmla="*/ 458 w 791"/>
                <a:gd name="T43" fmla="*/ 221 h 753"/>
                <a:gd name="T44" fmla="*/ 469 w 791"/>
                <a:gd name="T45" fmla="*/ 232 h 753"/>
                <a:gd name="T46" fmla="*/ 481 w 791"/>
                <a:gd name="T47" fmla="*/ 246 h 753"/>
                <a:gd name="T48" fmla="*/ 493 w 791"/>
                <a:gd name="T49" fmla="*/ 260 h 753"/>
                <a:gd name="T50" fmla="*/ 506 w 791"/>
                <a:gd name="T51" fmla="*/ 277 h 753"/>
                <a:gd name="T52" fmla="*/ 517 w 791"/>
                <a:gd name="T53" fmla="*/ 291 h 753"/>
                <a:gd name="T54" fmla="*/ 529 w 791"/>
                <a:gd name="T55" fmla="*/ 307 h 753"/>
                <a:gd name="T56" fmla="*/ 543 w 791"/>
                <a:gd name="T57" fmla="*/ 326 h 753"/>
                <a:gd name="T58" fmla="*/ 555 w 791"/>
                <a:gd name="T59" fmla="*/ 343 h 753"/>
                <a:gd name="T60" fmla="*/ 568 w 791"/>
                <a:gd name="T61" fmla="*/ 362 h 753"/>
                <a:gd name="T62" fmla="*/ 580 w 791"/>
                <a:gd name="T63" fmla="*/ 381 h 753"/>
                <a:gd name="T64" fmla="*/ 591 w 791"/>
                <a:gd name="T65" fmla="*/ 401 h 753"/>
                <a:gd name="T66" fmla="*/ 603 w 791"/>
                <a:gd name="T67" fmla="*/ 422 h 753"/>
                <a:gd name="T68" fmla="*/ 612 w 791"/>
                <a:gd name="T69" fmla="*/ 440 h 753"/>
                <a:gd name="T70" fmla="*/ 621 w 791"/>
                <a:gd name="T71" fmla="*/ 457 h 753"/>
                <a:gd name="T72" fmla="*/ 629 w 791"/>
                <a:gd name="T73" fmla="*/ 477 h 753"/>
                <a:gd name="T74" fmla="*/ 634 w 791"/>
                <a:gd name="T75" fmla="*/ 491 h 753"/>
                <a:gd name="T76" fmla="*/ 791 w 791"/>
                <a:gd name="T77" fmla="*/ 429 h 753"/>
                <a:gd name="T78" fmla="*/ 547 w 791"/>
                <a:gd name="T79" fmla="*/ 753 h 753"/>
                <a:gd name="T80" fmla="*/ 115 w 791"/>
                <a:gd name="T81" fmla="*/ 700 h 753"/>
                <a:gd name="T82" fmla="*/ 286 w 791"/>
                <a:gd name="T83" fmla="*/ 631 h 753"/>
                <a:gd name="T84" fmla="*/ 275 w 791"/>
                <a:gd name="T85" fmla="*/ 608 h 753"/>
                <a:gd name="T86" fmla="*/ 264 w 791"/>
                <a:gd name="T87" fmla="*/ 586 h 753"/>
                <a:gd name="T88" fmla="*/ 249 w 791"/>
                <a:gd name="T89" fmla="*/ 562 h 753"/>
                <a:gd name="T90" fmla="*/ 232 w 791"/>
                <a:gd name="T91" fmla="*/ 537 h 753"/>
                <a:gd name="T92" fmla="*/ 217 w 791"/>
                <a:gd name="T93" fmla="*/ 516 h 753"/>
                <a:gd name="T94" fmla="*/ 201 w 791"/>
                <a:gd name="T95" fmla="*/ 496 h 753"/>
                <a:gd name="T96" fmla="*/ 184 w 791"/>
                <a:gd name="T97" fmla="*/ 476 h 753"/>
                <a:gd name="T98" fmla="*/ 167 w 791"/>
                <a:gd name="T99" fmla="*/ 459 h 753"/>
                <a:gd name="T100" fmla="*/ 150 w 791"/>
                <a:gd name="T101" fmla="*/ 443 h 753"/>
                <a:gd name="T102" fmla="*/ 130 w 791"/>
                <a:gd name="T103" fmla="*/ 425 h 753"/>
                <a:gd name="T104" fmla="*/ 111 w 791"/>
                <a:gd name="T105" fmla="*/ 410 h 753"/>
                <a:gd name="T106" fmla="*/ 93 w 791"/>
                <a:gd name="T107" fmla="*/ 395 h 753"/>
                <a:gd name="T108" fmla="*/ 75 w 791"/>
                <a:gd name="T109" fmla="*/ 382 h 753"/>
                <a:gd name="T110" fmla="*/ 53 w 791"/>
                <a:gd name="T111" fmla="*/ 368 h 753"/>
                <a:gd name="T112" fmla="*/ 31 w 791"/>
                <a:gd name="T113" fmla="*/ 355 h 753"/>
                <a:gd name="T114" fmla="*/ 16 w 791"/>
                <a:gd name="T115" fmla="*/ 348 h 753"/>
                <a:gd name="T116" fmla="*/ 0 w 791"/>
                <a:gd name="T117" fmla="*/ 339 h 753"/>
                <a:gd name="T118" fmla="*/ 161 w 791"/>
                <a:gd name="T119" fmla="*/ 0 h 7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1" h="753">
                  <a:moveTo>
                    <a:pt x="161" y="0"/>
                  </a:moveTo>
                  <a:lnTo>
                    <a:pt x="177" y="8"/>
                  </a:lnTo>
                  <a:lnTo>
                    <a:pt x="190" y="15"/>
                  </a:lnTo>
                  <a:lnTo>
                    <a:pt x="204" y="22"/>
                  </a:lnTo>
                  <a:lnTo>
                    <a:pt x="217" y="29"/>
                  </a:lnTo>
                  <a:lnTo>
                    <a:pt x="231" y="37"/>
                  </a:lnTo>
                  <a:lnTo>
                    <a:pt x="244" y="46"/>
                  </a:lnTo>
                  <a:lnTo>
                    <a:pt x="257" y="54"/>
                  </a:lnTo>
                  <a:lnTo>
                    <a:pt x="270" y="62"/>
                  </a:lnTo>
                  <a:lnTo>
                    <a:pt x="286" y="73"/>
                  </a:lnTo>
                  <a:lnTo>
                    <a:pt x="303" y="85"/>
                  </a:lnTo>
                  <a:lnTo>
                    <a:pt x="316" y="94"/>
                  </a:lnTo>
                  <a:lnTo>
                    <a:pt x="329" y="105"/>
                  </a:lnTo>
                  <a:lnTo>
                    <a:pt x="345" y="116"/>
                  </a:lnTo>
                  <a:lnTo>
                    <a:pt x="361" y="128"/>
                  </a:lnTo>
                  <a:lnTo>
                    <a:pt x="375" y="140"/>
                  </a:lnTo>
                  <a:lnTo>
                    <a:pt x="389" y="153"/>
                  </a:lnTo>
                  <a:lnTo>
                    <a:pt x="402" y="165"/>
                  </a:lnTo>
                  <a:lnTo>
                    <a:pt x="418" y="180"/>
                  </a:lnTo>
                  <a:lnTo>
                    <a:pt x="432" y="193"/>
                  </a:lnTo>
                  <a:lnTo>
                    <a:pt x="444" y="206"/>
                  </a:lnTo>
                  <a:lnTo>
                    <a:pt x="458" y="221"/>
                  </a:lnTo>
                  <a:lnTo>
                    <a:pt x="469" y="232"/>
                  </a:lnTo>
                  <a:lnTo>
                    <a:pt x="481" y="246"/>
                  </a:lnTo>
                  <a:lnTo>
                    <a:pt x="493" y="260"/>
                  </a:lnTo>
                  <a:lnTo>
                    <a:pt x="506" y="277"/>
                  </a:lnTo>
                  <a:lnTo>
                    <a:pt x="517" y="291"/>
                  </a:lnTo>
                  <a:lnTo>
                    <a:pt x="529" y="307"/>
                  </a:lnTo>
                  <a:lnTo>
                    <a:pt x="543" y="326"/>
                  </a:lnTo>
                  <a:lnTo>
                    <a:pt x="555" y="343"/>
                  </a:lnTo>
                  <a:lnTo>
                    <a:pt x="568" y="362"/>
                  </a:lnTo>
                  <a:lnTo>
                    <a:pt x="580" y="381"/>
                  </a:lnTo>
                  <a:lnTo>
                    <a:pt x="591" y="401"/>
                  </a:lnTo>
                  <a:lnTo>
                    <a:pt x="603" y="422"/>
                  </a:lnTo>
                  <a:lnTo>
                    <a:pt x="612" y="440"/>
                  </a:lnTo>
                  <a:lnTo>
                    <a:pt x="621" y="457"/>
                  </a:lnTo>
                  <a:lnTo>
                    <a:pt x="629" y="477"/>
                  </a:lnTo>
                  <a:lnTo>
                    <a:pt x="634" y="491"/>
                  </a:lnTo>
                  <a:lnTo>
                    <a:pt x="791" y="429"/>
                  </a:lnTo>
                  <a:lnTo>
                    <a:pt x="547" y="753"/>
                  </a:lnTo>
                  <a:lnTo>
                    <a:pt x="115" y="700"/>
                  </a:lnTo>
                  <a:lnTo>
                    <a:pt x="286" y="631"/>
                  </a:lnTo>
                  <a:lnTo>
                    <a:pt x="275" y="608"/>
                  </a:lnTo>
                  <a:lnTo>
                    <a:pt x="264" y="586"/>
                  </a:lnTo>
                  <a:lnTo>
                    <a:pt x="249" y="562"/>
                  </a:lnTo>
                  <a:lnTo>
                    <a:pt x="232" y="537"/>
                  </a:lnTo>
                  <a:lnTo>
                    <a:pt x="217" y="516"/>
                  </a:lnTo>
                  <a:lnTo>
                    <a:pt x="201" y="496"/>
                  </a:lnTo>
                  <a:lnTo>
                    <a:pt x="184" y="476"/>
                  </a:lnTo>
                  <a:lnTo>
                    <a:pt x="167" y="459"/>
                  </a:lnTo>
                  <a:lnTo>
                    <a:pt x="150" y="443"/>
                  </a:lnTo>
                  <a:lnTo>
                    <a:pt x="130" y="425"/>
                  </a:lnTo>
                  <a:lnTo>
                    <a:pt x="111" y="410"/>
                  </a:lnTo>
                  <a:lnTo>
                    <a:pt x="93" y="395"/>
                  </a:lnTo>
                  <a:lnTo>
                    <a:pt x="75" y="382"/>
                  </a:lnTo>
                  <a:lnTo>
                    <a:pt x="53" y="368"/>
                  </a:lnTo>
                  <a:lnTo>
                    <a:pt x="31" y="355"/>
                  </a:lnTo>
                  <a:lnTo>
                    <a:pt x="16" y="348"/>
                  </a:lnTo>
                  <a:lnTo>
                    <a:pt x="0" y="339"/>
                  </a:lnTo>
                  <a:lnTo>
                    <a:pt x="161" y="0"/>
                  </a:lnTo>
                  <a:close/>
                </a:path>
              </a:pathLst>
            </a:custGeom>
            <a:solidFill>
              <a:srgbClr val="99FF99"/>
            </a:solidFill>
            <a:ln w="12700">
              <a:solidFill>
                <a:srgbClr val="000000"/>
              </a:solidFill>
              <a:prstDash val="solid"/>
              <a:round/>
              <a:headEnd/>
              <a:tailEnd/>
            </a:ln>
          </p:spPr>
          <p:txBody>
            <a:bodyPr/>
            <a:lstStyle/>
            <a:p>
              <a:endParaRPr lang="zh-TW" altLang="en-US"/>
            </a:p>
          </p:txBody>
        </p:sp>
      </p:grpSp>
      <p:sp>
        <p:nvSpPr>
          <p:cNvPr id="13318" name="Rectangle 9"/>
          <p:cNvSpPr>
            <a:spLocks noGrp="1" noChangeArrowheads="1"/>
          </p:cNvSpPr>
          <p:nvPr>
            <p:ph type="title"/>
          </p:nvPr>
        </p:nvSpPr>
        <p:spPr>
          <a:xfrm>
            <a:off x="1524000" y="457200"/>
            <a:ext cx="6934200" cy="1143000"/>
          </a:xfrm>
        </p:spPr>
        <p:txBody>
          <a:bodyPr/>
          <a:lstStyle/>
          <a:p>
            <a:pPr eaLnBrk="1" hangingPunct="1"/>
            <a:r>
              <a:rPr lang="zh-TW" altLang="en-US" dirty="0" smtClean="0"/>
              <a:t>顧客關係管理之行動</a:t>
            </a:r>
          </a:p>
        </p:txBody>
      </p:sp>
      <p:sp>
        <p:nvSpPr>
          <p:cNvPr id="13319" name="Rectangle 11"/>
          <p:cNvSpPr>
            <a:spLocks noGrp="1" noChangeArrowheads="1"/>
          </p:cNvSpPr>
          <p:nvPr>
            <p:ph type="body" idx="1"/>
          </p:nvPr>
        </p:nvSpPr>
        <p:spPr>
          <a:xfrm>
            <a:off x="685799" y="1981200"/>
            <a:ext cx="4321331" cy="4114800"/>
          </a:xfrm>
        </p:spPr>
        <p:txBody>
          <a:bodyPr/>
          <a:lstStyle/>
          <a:p>
            <a:r>
              <a:rPr kumimoji="0" lang="zh-TW" altLang="en-US" sz="2800" dirty="0" smtClean="0">
                <a:solidFill>
                  <a:srgbClr val="333399"/>
                </a:solidFill>
              </a:rPr>
              <a:t>以顧客及產品為核心，內含有效的管理機制及流程，以規範行事規則</a:t>
            </a:r>
            <a:r>
              <a:rPr kumimoji="0" lang="en-US" altLang="zh-TW" sz="2800" dirty="0" smtClean="0">
                <a:solidFill>
                  <a:srgbClr val="333399"/>
                </a:solidFill>
              </a:rPr>
              <a:t>,</a:t>
            </a:r>
            <a:r>
              <a:rPr kumimoji="0" lang="zh-TW" altLang="en-US" sz="2800" dirty="0" smtClean="0">
                <a:solidFill>
                  <a:srgbClr val="333399"/>
                </a:solidFill>
              </a:rPr>
              <a:t>提昇運轉效率</a:t>
            </a:r>
          </a:p>
          <a:p>
            <a:endParaRPr lang="zh-TW" altLang="en-US" sz="2800" dirty="0" smtClean="0">
              <a:solidFill>
                <a:srgbClr val="333399"/>
              </a:solidFill>
            </a:endParaRPr>
          </a:p>
          <a:p>
            <a:r>
              <a:rPr lang="zh-TW" altLang="en-US" sz="2800" dirty="0" smtClean="0">
                <a:solidFill>
                  <a:srgbClr val="333399"/>
                </a:solidFill>
              </a:rPr>
              <a:t>目的</a:t>
            </a:r>
            <a:r>
              <a:rPr lang="en-US" altLang="zh-TW" sz="2800" dirty="0" smtClean="0">
                <a:solidFill>
                  <a:srgbClr val="333399"/>
                </a:solidFill>
              </a:rPr>
              <a:t>:</a:t>
            </a:r>
            <a:r>
              <a:rPr lang="zh-TW" altLang="en-US" sz="2800" dirty="0" smtClean="0">
                <a:solidFill>
                  <a:srgbClr val="333399"/>
                </a:solidFill>
              </a:rPr>
              <a:t>差異化行銷及服務顧客，增加顧客滿意度，創造公司利潤</a:t>
            </a:r>
            <a:endParaRPr lang="zh-TW" altLang="en-US" sz="2800" dirty="0" smtClean="0">
              <a:solidFill>
                <a:schemeClr val="hlink"/>
              </a:solidFill>
            </a:endParaRPr>
          </a:p>
        </p:txBody>
      </p:sp>
      <p:sp>
        <p:nvSpPr>
          <p:cNvPr id="13320" name="Text Box 12"/>
          <p:cNvSpPr txBox="1">
            <a:spLocks noChangeArrowheads="1"/>
          </p:cNvSpPr>
          <p:nvPr/>
        </p:nvSpPr>
        <p:spPr bwMode="auto">
          <a:xfrm>
            <a:off x="6096000" y="28194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2000">
                <a:solidFill>
                  <a:srgbClr val="A50021"/>
                </a:solidFill>
                <a:ea typeface="標楷體" panose="03000509000000000000" pitchFamily="65" charset="-120"/>
              </a:rPr>
              <a:t>銷售管理</a:t>
            </a:r>
          </a:p>
        </p:txBody>
      </p:sp>
      <p:sp>
        <p:nvSpPr>
          <p:cNvPr id="13321" name="Text Box 13"/>
          <p:cNvSpPr txBox="1">
            <a:spLocks noChangeArrowheads="1"/>
          </p:cNvSpPr>
          <p:nvPr/>
        </p:nvSpPr>
        <p:spPr bwMode="auto">
          <a:xfrm>
            <a:off x="7239000" y="44196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2000">
                <a:solidFill>
                  <a:srgbClr val="A50021"/>
                </a:solidFill>
                <a:ea typeface="標楷體" panose="03000509000000000000" pitchFamily="65" charset="-120"/>
              </a:rPr>
              <a:t>資料庫行銷</a:t>
            </a:r>
          </a:p>
        </p:txBody>
      </p:sp>
      <p:sp>
        <p:nvSpPr>
          <p:cNvPr id="13322" name="Text Box 14"/>
          <p:cNvSpPr txBox="1">
            <a:spLocks noChangeArrowheads="1"/>
          </p:cNvSpPr>
          <p:nvPr/>
        </p:nvSpPr>
        <p:spPr bwMode="auto">
          <a:xfrm>
            <a:off x="7543800" y="32766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2000">
                <a:solidFill>
                  <a:srgbClr val="A50021"/>
                </a:solidFill>
                <a:ea typeface="標楷體" panose="03000509000000000000" pitchFamily="65" charset="-120"/>
              </a:rPr>
              <a:t>行銷管理</a:t>
            </a:r>
          </a:p>
        </p:txBody>
      </p:sp>
      <p:sp>
        <p:nvSpPr>
          <p:cNvPr id="13323" name="Text Box 15"/>
          <p:cNvSpPr txBox="1">
            <a:spLocks noChangeArrowheads="1"/>
          </p:cNvSpPr>
          <p:nvPr/>
        </p:nvSpPr>
        <p:spPr bwMode="auto">
          <a:xfrm>
            <a:off x="6248400" y="44958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2000">
                <a:solidFill>
                  <a:srgbClr val="A50021"/>
                </a:solidFill>
                <a:ea typeface="標楷體" panose="03000509000000000000" pitchFamily="65" charset="-120"/>
              </a:rPr>
              <a:t>服務管理</a:t>
            </a:r>
          </a:p>
        </p:txBody>
      </p:sp>
      <p:sp>
        <p:nvSpPr>
          <p:cNvPr id="13324" name="Text Box 16"/>
          <p:cNvSpPr txBox="1">
            <a:spLocks noChangeArrowheads="1"/>
          </p:cNvSpPr>
          <p:nvPr/>
        </p:nvSpPr>
        <p:spPr bwMode="auto">
          <a:xfrm>
            <a:off x="5562600" y="34290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lang="zh-TW" altLang="en-US" sz="2000">
                <a:solidFill>
                  <a:srgbClr val="A50021"/>
                </a:solidFill>
                <a:ea typeface="標楷體" panose="03000509000000000000" pitchFamily="65" charset="-120"/>
              </a:rPr>
              <a:t>顧客管理</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15363"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B049D7F-F23A-4C7A-8174-078C4D91CDC3}" type="slidenum">
              <a:rPr lang="en-US" altLang="zh-TW" sz="1400">
                <a:solidFill>
                  <a:srgbClr val="333399"/>
                </a:solidFill>
              </a:rPr>
              <a:pPr/>
              <a:t>5</a:t>
            </a:fld>
            <a:endParaRPr lang="en-US" altLang="zh-TW" sz="1400">
              <a:solidFill>
                <a:srgbClr val="333399"/>
              </a:solidFill>
            </a:endParaRPr>
          </a:p>
        </p:txBody>
      </p:sp>
      <p:grpSp>
        <p:nvGrpSpPr>
          <p:cNvPr id="15364" name="Group 2"/>
          <p:cNvGrpSpPr>
            <a:grpSpLocks/>
          </p:cNvGrpSpPr>
          <p:nvPr/>
        </p:nvGrpSpPr>
        <p:grpSpPr bwMode="auto">
          <a:xfrm>
            <a:off x="3810000" y="1981200"/>
            <a:ext cx="5105400" cy="1066800"/>
            <a:chOff x="2496" y="1152"/>
            <a:chExt cx="3250" cy="1440"/>
          </a:xfrm>
        </p:grpSpPr>
        <p:sp>
          <p:nvSpPr>
            <p:cNvPr id="15396" name="AutoShape 3"/>
            <p:cNvSpPr>
              <a:spLocks noChangeArrowheads="1"/>
            </p:cNvSpPr>
            <p:nvPr/>
          </p:nvSpPr>
          <p:spPr bwMode="auto">
            <a:xfrm flipV="1">
              <a:off x="2496" y="1152"/>
              <a:ext cx="3250" cy="1440"/>
            </a:xfrm>
            <a:prstGeom prst="roundRect">
              <a:avLst>
                <a:gd name="adj" fmla="val 0"/>
              </a:avLst>
            </a:prstGeom>
            <a:solidFill>
              <a:srgbClr val="FFFF99"/>
            </a:solidFill>
            <a:ln w="18732">
              <a:solidFill>
                <a:srgbClr val="000000"/>
              </a:solidFill>
              <a:round/>
              <a:headEnd/>
              <a:tailEnd/>
            </a:ln>
            <a:effectLst>
              <a:outerShdw dist="105997" dir="2700000" algn="ctr" rotWithShape="0">
                <a:srgbClr val="404040"/>
              </a:outerShdw>
            </a:effectLst>
          </p:spPr>
          <p:txBody>
            <a:bodyPr lIns="0" tIns="0" rIns="0" bIns="0"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7" name="Text Box 4"/>
            <p:cNvSpPr txBox="1">
              <a:spLocks noChangeArrowheads="1"/>
            </p:cNvSpPr>
            <p:nvPr/>
          </p:nvSpPr>
          <p:spPr bwMode="auto">
            <a:xfrm>
              <a:off x="2587" y="1191"/>
              <a:ext cx="3077" cy="135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523875" indent="-114300" defTabSz="403225">
                <a:defRPr kumimoji="1" sz="2400">
                  <a:solidFill>
                    <a:schemeClr val="tx1"/>
                  </a:solidFill>
                  <a:latin typeface="Times New Roman" panose="02020603050405020304" pitchFamily="18" charset="0"/>
                  <a:ea typeface="新細明體" panose="02020500000000000000" pitchFamily="18" charset="-120"/>
                </a:defRPr>
              </a:lvl2pPr>
              <a:lvl3pPr marL="847725" indent="-26988"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zh-TW" altLang="en-US" sz="2000">
                  <a:solidFill>
                    <a:srgbClr val="006600"/>
                  </a:solidFill>
                  <a:latin typeface="新細明體" panose="02020500000000000000" pitchFamily="18" charset="-120"/>
                </a:rPr>
                <a:t>研究顯示， </a:t>
              </a:r>
              <a:r>
                <a:rPr lang="en-US" altLang="zh-TW" sz="2000">
                  <a:solidFill>
                    <a:srgbClr val="006600"/>
                  </a:solidFill>
                  <a:latin typeface="新細明體" panose="02020500000000000000" pitchFamily="18" charset="-120"/>
                </a:rPr>
                <a:t>20% </a:t>
              </a:r>
              <a:r>
                <a:rPr lang="zh-TW" altLang="en-US" sz="2000">
                  <a:solidFill>
                    <a:srgbClr val="006600"/>
                  </a:solidFill>
                  <a:latin typeface="新細明體" panose="02020500000000000000" pitchFamily="18" charset="-120"/>
                </a:rPr>
                <a:t>的好顧客貢獻了利潤的 </a:t>
              </a:r>
              <a:r>
                <a:rPr lang="en-US" altLang="zh-TW" sz="2000">
                  <a:solidFill>
                    <a:srgbClr val="006600"/>
                  </a:solidFill>
                  <a:latin typeface="新細明體" panose="02020500000000000000" pitchFamily="18" charset="-120"/>
                </a:rPr>
                <a:t>150%</a:t>
              </a:r>
              <a:r>
                <a:rPr lang="zh-TW" altLang="en-US" sz="2000">
                  <a:solidFill>
                    <a:srgbClr val="006600"/>
                  </a:solidFill>
                  <a:latin typeface="新細明體" panose="02020500000000000000" pitchFamily="18" charset="-120"/>
                </a:rPr>
                <a:t>，而最差的</a:t>
              </a:r>
              <a:r>
                <a:rPr lang="en-US" altLang="zh-TW" sz="2000">
                  <a:solidFill>
                    <a:srgbClr val="006600"/>
                  </a:solidFill>
                  <a:latin typeface="新細明體" panose="02020500000000000000" pitchFamily="18" charset="-120"/>
                </a:rPr>
                <a:t>40%</a:t>
              </a:r>
              <a:r>
                <a:rPr lang="zh-TW" altLang="en-US" sz="2000">
                  <a:solidFill>
                    <a:srgbClr val="006600"/>
                  </a:solidFill>
                  <a:latin typeface="新細明體" panose="02020500000000000000" pitchFamily="18" charset="-120"/>
                </a:rPr>
                <a:t>顧客，使利潤縮減 </a:t>
              </a:r>
              <a:r>
                <a:rPr lang="en-US" altLang="zh-TW" sz="2000">
                  <a:solidFill>
                    <a:srgbClr val="006600"/>
                  </a:solidFill>
                  <a:latin typeface="新細明體" panose="02020500000000000000" pitchFamily="18" charset="-120"/>
                </a:rPr>
                <a:t>50%</a:t>
              </a:r>
            </a:p>
          </p:txBody>
        </p:sp>
      </p:grpSp>
      <p:sp>
        <p:nvSpPr>
          <p:cNvPr id="15365" name="AutoShape 5"/>
          <p:cNvSpPr>
            <a:spLocks noChangeArrowheads="1"/>
          </p:cNvSpPr>
          <p:nvPr/>
        </p:nvSpPr>
        <p:spPr bwMode="auto">
          <a:xfrm flipV="1">
            <a:off x="2201863" y="3730625"/>
            <a:ext cx="361950" cy="465138"/>
          </a:xfrm>
          <a:prstGeom prst="roundRect">
            <a:avLst>
              <a:gd name="adj" fmla="val 0"/>
            </a:avLst>
          </a:prstGeom>
          <a:solidFill>
            <a:srgbClr val="FFCC66"/>
          </a:soli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6" name="AutoShape 6"/>
          <p:cNvSpPr>
            <a:spLocks noChangeArrowheads="1"/>
          </p:cNvSpPr>
          <p:nvPr/>
        </p:nvSpPr>
        <p:spPr bwMode="auto">
          <a:xfrm flipV="1">
            <a:off x="1738313" y="2767013"/>
            <a:ext cx="361950" cy="1428750"/>
          </a:xfrm>
          <a:prstGeom prst="roundRect">
            <a:avLst>
              <a:gd name="adj" fmla="val 0"/>
            </a:avLst>
          </a:prstGeom>
          <a:solidFill>
            <a:srgbClr val="FFCC66"/>
          </a:soli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7" name="AutoShape 7"/>
          <p:cNvSpPr>
            <a:spLocks noChangeArrowheads="1"/>
          </p:cNvSpPr>
          <p:nvPr/>
        </p:nvSpPr>
        <p:spPr bwMode="auto">
          <a:xfrm>
            <a:off x="5754688" y="4191000"/>
            <a:ext cx="361950" cy="806450"/>
          </a:xfrm>
          <a:prstGeom prst="roundRect">
            <a:avLst>
              <a:gd name="adj" fmla="val 0"/>
            </a:avLst>
          </a:prstGeom>
          <a:gradFill rotWithShape="0">
            <a:gsLst>
              <a:gs pos="0">
                <a:srgbClr val="819FE2"/>
              </a:gs>
              <a:gs pos="100000">
                <a:srgbClr val="FFFFFF"/>
              </a:gs>
            </a:gsLst>
            <a:lin ang="2700000" scaled="1"/>
          </a:gra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8" name="AutoShape 8"/>
          <p:cNvSpPr>
            <a:spLocks noChangeArrowheads="1"/>
          </p:cNvSpPr>
          <p:nvPr/>
        </p:nvSpPr>
        <p:spPr bwMode="auto">
          <a:xfrm>
            <a:off x="5297488" y="4191000"/>
            <a:ext cx="361950" cy="438150"/>
          </a:xfrm>
          <a:prstGeom prst="roundRect">
            <a:avLst>
              <a:gd name="adj" fmla="val 0"/>
            </a:avLst>
          </a:prstGeom>
          <a:gradFill rotWithShape="0">
            <a:gsLst>
              <a:gs pos="0">
                <a:srgbClr val="819FE2"/>
              </a:gs>
              <a:gs pos="100000">
                <a:srgbClr val="FFFFFF"/>
              </a:gs>
            </a:gsLst>
            <a:lin ang="2700000" scaled="1"/>
          </a:gra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9" name="AutoShape 9"/>
          <p:cNvSpPr>
            <a:spLocks noChangeArrowheads="1"/>
          </p:cNvSpPr>
          <p:nvPr/>
        </p:nvSpPr>
        <p:spPr bwMode="auto">
          <a:xfrm>
            <a:off x="4851400" y="4191000"/>
            <a:ext cx="363538" cy="236538"/>
          </a:xfrm>
          <a:prstGeom prst="roundRect">
            <a:avLst>
              <a:gd name="adj" fmla="val 0"/>
            </a:avLst>
          </a:prstGeom>
          <a:gradFill rotWithShape="0">
            <a:gsLst>
              <a:gs pos="0">
                <a:srgbClr val="819FE2"/>
              </a:gs>
              <a:gs pos="100000">
                <a:srgbClr val="FFFFFF"/>
              </a:gs>
            </a:gsLst>
            <a:lin ang="2700000" scaled="1"/>
          </a:gra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0" name="AutoShape 10"/>
          <p:cNvSpPr>
            <a:spLocks noChangeArrowheads="1"/>
          </p:cNvSpPr>
          <p:nvPr/>
        </p:nvSpPr>
        <p:spPr bwMode="auto">
          <a:xfrm>
            <a:off x="4414838" y="4191000"/>
            <a:ext cx="363537" cy="125413"/>
          </a:xfrm>
          <a:prstGeom prst="roundRect">
            <a:avLst>
              <a:gd name="adj" fmla="val 0"/>
            </a:avLst>
          </a:prstGeom>
          <a:gradFill rotWithShape="0">
            <a:gsLst>
              <a:gs pos="0">
                <a:srgbClr val="819FE2"/>
              </a:gs>
              <a:gs pos="100000">
                <a:srgbClr val="FFFFFF"/>
              </a:gs>
            </a:gsLst>
            <a:lin ang="2700000" scaled="1"/>
          </a:gra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1" name="AutoShape 11"/>
          <p:cNvSpPr>
            <a:spLocks noChangeArrowheads="1"/>
          </p:cNvSpPr>
          <p:nvPr/>
        </p:nvSpPr>
        <p:spPr bwMode="auto">
          <a:xfrm>
            <a:off x="3968750" y="4191000"/>
            <a:ext cx="361950" cy="100013"/>
          </a:xfrm>
          <a:prstGeom prst="roundRect">
            <a:avLst>
              <a:gd name="adj" fmla="val 0"/>
            </a:avLst>
          </a:prstGeom>
          <a:gradFill rotWithShape="0">
            <a:gsLst>
              <a:gs pos="0">
                <a:srgbClr val="819FE2"/>
              </a:gs>
              <a:gs pos="100000">
                <a:srgbClr val="FFFFFF"/>
              </a:gs>
            </a:gsLst>
            <a:lin ang="2700000" scaled="1"/>
          </a:gra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2" name="AutoShape 12"/>
          <p:cNvSpPr>
            <a:spLocks noChangeArrowheads="1"/>
          </p:cNvSpPr>
          <p:nvPr/>
        </p:nvSpPr>
        <p:spPr bwMode="auto">
          <a:xfrm>
            <a:off x="3522663" y="4191000"/>
            <a:ext cx="360362" cy="63500"/>
          </a:xfrm>
          <a:prstGeom prst="roundRect">
            <a:avLst>
              <a:gd name="adj" fmla="val 0"/>
            </a:avLst>
          </a:prstGeom>
          <a:gradFill rotWithShape="0">
            <a:gsLst>
              <a:gs pos="0">
                <a:srgbClr val="819FE2"/>
              </a:gs>
              <a:gs pos="100000">
                <a:srgbClr val="FFFFFF"/>
              </a:gs>
            </a:gsLst>
            <a:lin ang="2700000" scaled="1"/>
          </a:gra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3" name="AutoShape 13"/>
          <p:cNvSpPr>
            <a:spLocks noChangeArrowheads="1"/>
          </p:cNvSpPr>
          <p:nvPr/>
        </p:nvSpPr>
        <p:spPr bwMode="auto">
          <a:xfrm flipV="1">
            <a:off x="3067050" y="4094163"/>
            <a:ext cx="361950" cy="101600"/>
          </a:xfrm>
          <a:prstGeom prst="roundRect">
            <a:avLst>
              <a:gd name="adj" fmla="val 0"/>
            </a:avLst>
          </a:prstGeom>
          <a:solidFill>
            <a:srgbClr val="FFCC66"/>
          </a:soli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4" name="AutoShape 14"/>
          <p:cNvSpPr>
            <a:spLocks noChangeArrowheads="1"/>
          </p:cNvSpPr>
          <p:nvPr/>
        </p:nvSpPr>
        <p:spPr bwMode="auto">
          <a:xfrm flipV="1">
            <a:off x="2630488" y="4006850"/>
            <a:ext cx="361950" cy="188913"/>
          </a:xfrm>
          <a:prstGeom prst="roundRect">
            <a:avLst>
              <a:gd name="adj" fmla="val 0"/>
            </a:avLst>
          </a:prstGeom>
          <a:solidFill>
            <a:srgbClr val="FFCC66"/>
          </a:solidFill>
          <a:ln w="18732">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5" name="Line 15"/>
          <p:cNvSpPr>
            <a:spLocks noChangeShapeType="1"/>
          </p:cNvSpPr>
          <p:nvPr/>
        </p:nvSpPr>
        <p:spPr bwMode="auto">
          <a:xfrm>
            <a:off x="1552575" y="4191000"/>
            <a:ext cx="4916488" cy="0"/>
          </a:xfrm>
          <a:prstGeom prst="line">
            <a:avLst/>
          </a:prstGeom>
          <a:noFill/>
          <a:ln w="31234">
            <a:solidFill>
              <a:srgbClr val="4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376" name="Text Box 16"/>
          <p:cNvSpPr txBox="1">
            <a:spLocks noChangeArrowheads="1"/>
          </p:cNvSpPr>
          <p:nvPr/>
        </p:nvSpPr>
        <p:spPr bwMode="auto">
          <a:xfrm>
            <a:off x="2286000" y="5410200"/>
            <a:ext cx="3048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zh-TW" altLang="en-US">
                <a:solidFill>
                  <a:srgbClr val="104160"/>
                </a:solidFill>
                <a:latin typeface="ITCCenturyBookT" pitchFamily="2" charset="0"/>
                <a:ea typeface="華康儷粗黑" pitchFamily="49" charset="-120"/>
              </a:rPr>
              <a:t>顧客區隔</a:t>
            </a:r>
            <a:endParaRPr lang="zh-TW" altLang="en-US" sz="2200"/>
          </a:p>
        </p:txBody>
      </p:sp>
      <p:sp>
        <p:nvSpPr>
          <p:cNvPr id="15377" name="Text Box 17"/>
          <p:cNvSpPr txBox="1">
            <a:spLocks noChangeArrowheads="1"/>
          </p:cNvSpPr>
          <p:nvPr/>
        </p:nvSpPr>
        <p:spPr bwMode="auto">
          <a:xfrm rot="-5400000">
            <a:off x="650875" y="3692525"/>
            <a:ext cx="1265238"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zh-TW" altLang="en-US">
                <a:solidFill>
                  <a:srgbClr val="104160"/>
                </a:solidFill>
                <a:latin typeface="ITCCenturyBookT" pitchFamily="2" charset="0"/>
                <a:ea typeface="華康儷粗黑" pitchFamily="49" charset="-120"/>
              </a:rPr>
              <a:t>利潤</a:t>
            </a:r>
            <a:endParaRPr lang="zh-TW" altLang="en-US"/>
          </a:p>
        </p:txBody>
      </p:sp>
      <p:grpSp>
        <p:nvGrpSpPr>
          <p:cNvPr id="15378" name="Group 18"/>
          <p:cNvGrpSpPr>
            <a:grpSpLocks/>
          </p:cNvGrpSpPr>
          <p:nvPr/>
        </p:nvGrpSpPr>
        <p:grpSpPr bwMode="auto">
          <a:xfrm>
            <a:off x="1728788" y="5008563"/>
            <a:ext cx="4335462" cy="307975"/>
            <a:chOff x="705" y="4286"/>
            <a:chExt cx="2853" cy="212"/>
          </a:xfrm>
        </p:grpSpPr>
        <p:sp>
          <p:nvSpPr>
            <p:cNvPr id="15386" name="Text Box 19"/>
            <p:cNvSpPr txBox="1">
              <a:spLocks noChangeArrowheads="1"/>
            </p:cNvSpPr>
            <p:nvPr/>
          </p:nvSpPr>
          <p:spPr bwMode="auto">
            <a:xfrm>
              <a:off x="705"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1</a:t>
              </a:r>
              <a:endParaRPr lang="en-US" altLang="zh-TW" sz="2200"/>
            </a:p>
          </p:txBody>
        </p:sp>
        <p:sp>
          <p:nvSpPr>
            <p:cNvPr id="15387" name="Text Box 20"/>
            <p:cNvSpPr txBox="1">
              <a:spLocks noChangeArrowheads="1"/>
            </p:cNvSpPr>
            <p:nvPr/>
          </p:nvSpPr>
          <p:spPr bwMode="auto">
            <a:xfrm>
              <a:off x="1000"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2</a:t>
              </a:r>
              <a:endParaRPr lang="en-US" altLang="zh-TW" sz="2200"/>
            </a:p>
          </p:txBody>
        </p:sp>
        <p:sp>
          <p:nvSpPr>
            <p:cNvPr id="15388" name="Text Box 21"/>
            <p:cNvSpPr txBox="1">
              <a:spLocks noChangeArrowheads="1"/>
            </p:cNvSpPr>
            <p:nvPr/>
          </p:nvSpPr>
          <p:spPr bwMode="auto">
            <a:xfrm>
              <a:off x="1293"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3</a:t>
              </a:r>
              <a:endParaRPr lang="en-US" altLang="zh-TW" sz="2200"/>
            </a:p>
          </p:txBody>
        </p:sp>
        <p:sp>
          <p:nvSpPr>
            <p:cNvPr id="15389" name="Text Box 22"/>
            <p:cNvSpPr txBox="1">
              <a:spLocks noChangeArrowheads="1"/>
            </p:cNvSpPr>
            <p:nvPr/>
          </p:nvSpPr>
          <p:spPr bwMode="auto">
            <a:xfrm>
              <a:off x="1587"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4</a:t>
              </a:r>
              <a:endParaRPr lang="en-US" altLang="zh-TW" sz="2200"/>
            </a:p>
          </p:txBody>
        </p:sp>
        <p:sp>
          <p:nvSpPr>
            <p:cNvPr id="15390" name="Text Box 23"/>
            <p:cNvSpPr txBox="1">
              <a:spLocks noChangeArrowheads="1"/>
            </p:cNvSpPr>
            <p:nvPr/>
          </p:nvSpPr>
          <p:spPr bwMode="auto">
            <a:xfrm>
              <a:off x="1881"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5</a:t>
              </a:r>
              <a:endParaRPr lang="en-US" altLang="zh-TW" sz="2200"/>
            </a:p>
          </p:txBody>
        </p:sp>
        <p:sp>
          <p:nvSpPr>
            <p:cNvPr id="15391" name="Text Box 24"/>
            <p:cNvSpPr txBox="1">
              <a:spLocks noChangeArrowheads="1"/>
            </p:cNvSpPr>
            <p:nvPr/>
          </p:nvSpPr>
          <p:spPr bwMode="auto">
            <a:xfrm>
              <a:off x="2175"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6</a:t>
              </a:r>
              <a:endParaRPr lang="en-US" altLang="zh-TW" sz="2200"/>
            </a:p>
          </p:txBody>
        </p:sp>
        <p:sp>
          <p:nvSpPr>
            <p:cNvPr id="15392" name="Text Box 25"/>
            <p:cNvSpPr txBox="1">
              <a:spLocks noChangeArrowheads="1"/>
            </p:cNvSpPr>
            <p:nvPr/>
          </p:nvSpPr>
          <p:spPr bwMode="auto">
            <a:xfrm>
              <a:off x="2468"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7</a:t>
              </a:r>
              <a:endParaRPr lang="en-US" altLang="zh-TW" sz="2200"/>
            </a:p>
          </p:txBody>
        </p:sp>
        <p:sp>
          <p:nvSpPr>
            <p:cNvPr id="15393" name="Text Box 26"/>
            <p:cNvSpPr txBox="1">
              <a:spLocks noChangeArrowheads="1"/>
            </p:cNvSpPr>
            <p:nvPr/>
          </p:nvSpPr>
          <p:spPr bwMode="auto">
            <a:xfrm>
              <a:off x="2762"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8</a:t>
              </a:r>
              <a:endParaRPr lang="en-US" altLang="zh-TW" sz="2200"/>
            </a:p>
          </p:txBody>
        </p:sp>
        <p:sp>
          <p:nvSpPr>
            <p:cNvPr id="15394" name="Text Box 27"/>
            <p:cNvSpPr txBox="1">
              <a:spLocks noChangeArrowheads="1"/>
            </p:cNvSpPr>
            <p:nvPr/>
          </p:nvSpPr>
          <p:spPr bwMode="auto">
            <a:xfrm>
              <a:off x="3056" y="4286"/>
              <a:ext cx="1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9</a:t>
              </a:r>
              <a:endParaRPr lang="en-US" altLang="zh-TW" sz="2200"/>
            </a:p>
          </p:txBody>
        </p:sp>
        <p:sp>
          <p:nvSpPr>
            <p:cNvPr id="15395" name="Text Box 28"/>
            <p:cNvSpPr txBox="1">
              <a:spLocks noChangeArrowheads="1"/>
            </p:cNvSpPr>
            <p:nvPr/>
          </p:nvSpPr>
          <p:spPr bwMode="auto">
            <a:xfrm>
              <a:off x="3349" y="4286"/>
              <a:ext cx="2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900" i="1">
                  <a:solidFill>
                    <a:srgbClr val="000000"/>
                  </a:solidFill>
                  <a:latin typeface="Arial" panose="020B0604020202020204" pitchFamily="34" charset="0"/>
                </a:rPr>
                <a:t>10</a:t>
              </a:r>
              <a:endParaRPr lang="en-US" altLang="zh-TW" sz="2200"/>
            </a:p>
          </p:txBody>
        </p:sp>
      </p:grpSp>
      <p:sp>
        <p:nvSpPr>
          <p:cNvPr id="15379" name="Text Box 29"/>
          <p:cNvSpPr txBox="1">
            <a:spLocks noChangeArrowheads="1"/>
          </p:cNvSpPr>
          <p:nvPr/>
        </p:nvSpPr>
        <p:spPr bwMode="auto">
          <a:xfrm>
            <a:off x="1371600" y="1905000"/>
            <a:ext cx="1747838"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buClr>
                <a:srgbClr val="000000"/>
              </a:buClr>
              <a:buSzPct val="90000"/>
              <a:buFont typeface="Monotype Sorts" pitchFamily="2" charset="2"/>
              <a:buNone/>
            </a:pPr>
            <a:r>
              <a:rPr lang="zh-TW" altLang="en-US" sz="2000">
                <a:solidFill>
                  <a:srgbClr val="000066"/>
                </a:solidFill>
                <a:latin typeface="ITCCenturyBookT" pitchFamily="2" charset="0"/>
                <a:ea typeface="標楷體" panose="03000509000000000000" pitchFamily="65" charset="-120"/>
              </a:rPr>
              <a:t>流失率為平均的兩倍</a:t>
            </a:r>
            <a:endParaRPr lang="zh-TW" altLang="en-US" sz="2000">
              <a:solidFill>
                <a:srgbClr val="000066"/>
              </a:solidFill>
              <a:ea typeface="標楷體" panose="03000509000000000000" pitchFamily="65" charset="-120"/>
            </a:endParaRPr>
          </a:p>
        </p:txBody>
      </p:sp>
      <p:sp>
        <p:nvSpPr>
          <p:cNvPr id="15380" name="Text Box 30"/>
          <p:cNvSpPr txBox="1">
            <a:spLocks noChangeArrowheads="1"/>
          </p:cNvSpPr>
          <p:nvPr/>
        </p:nvSpPr>
        <p:spPr bwMode="auto">
          <a:xfrm>
            <a:off x="3581400" y="3429000"/>
            <a:ext cx="29098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buClr>
                <a:srgbClr val="000000"/>
              </a:buClr>
              <a:buSzPct val="90000"/>
              <a:buFont typeface="Monotype Sorts" pitchFamily="2" charset="2"/>
              <a:buNone/>
            </a:pPr>
            <a:r>
              <a:rPr lang="zh-TW" altLang="en-US" sz="2200">
                <a:solidFill>
                  <a:srgbClr val="A50021"/>
                </a:solidFill>
              </a:rPr>
              <a:t>使利潤降低</a:t>
            </a:r>
            <a:r>
              <a:rPr lang="en-US" altLang="zh-TW" sz="2200">
                <a:solidFill>
                  <a:srgbClr val="A50021"/>
                </a:solidFill>
              </a:rPr>
              <a:t>50%</a:t>
            </a:r>
          </a:p>
        </p:txBody>
      </p:sp>
      <p:sp>
        <p:nvSpPr>
          <p:cNvPr id="15381" name="Freeform 31"/>
          <p:cNvSpPr>
            <a:spLocks/>
          </p:cNvSpPr>
          <p:nvPr/>
        </p:nvSpPr>
        <p:spPr bwMode="auto">
          <a:xfrm>
            <a:off x="1651000" y="2524125"/>
            <a:ext cx="1057275" cy="177800"/>
          </a:xfrm>
          <a:custGeom>
            <a:avLst/>
            <a:gdLst>
              <a:gd name="T0" fmla="*/ 1054237 w 696"/>
              <a:gd name="T1" fmla="*/ 170513 h 122"/>
              <a:gd name="T2" fmla="*/ 1049680 w 696"/>
              <a:gd name="T3" fmla="*/ 154482 h 122"/>
              <a:gd name="T4" fmla="*/ 1043603 w 696"/>
              <a:gd name="T5" fmla="*/ 141366 h 122"/>
              <a:gd name="T6" fmla="*/ 1036008 w 696"/>
              <a:gd name="T7" fmla="*/ 129707 h 122"/>
              <a:gd name="T8" fmla="*/ 1025374 w 696"/>
              <a:gd name="T9" fmla="*/ 118048 h 122"/>
              <a:gd name="T10" fmla="*/ 1013222 w 696"/>
              <a:gd name="T11" fmla="*/ 110761 h 122"/>
              <a:gd name="T12" fmla="*/ 999550 w 696"/>
              <a:gd name="T13" fmla="*/ 102016 h 122"/>
              <a:gd name="T14" fmla="*/ 982840 w 696"/>
              <a:gd name="T15" fmla="*/ 99102 h 122"/>
              <a:gd name="T16" fmla="*/ 975245 w 696"/>
              <a:gd name="T17" fmla="*/ 96187 h 122"/>
              <a:gd name="T18" fmla="*/ 630415 w 696"/>
              <a:gd name="T19" fmla="*/ 96187 h 122"/>
              <a:gd name="T20" fmla="*/ 610667 w 696"/>
              <a:gd name="T21" fmla="*/ 94730 h 122"/>
              <a:gd name="T22" fmla="*/ 590920 w 696"/>
              <a:gd name="T23" fmla="*/ 87443 h 122"/>
              <a:gd name="T24" fmla="*/ 574210 w 696"/>
              <a:gd name="T25" fmla="*/ 78698 h 122"/>
              <a:gd name="T26" fmla="*/ 560538 w 696"/>
              <a:gd name="T27" fmla="*/ 65582 h 122"/>
              <a:gd name="T28" fmla="*/ 546866 w 696"/>
              <a:gd name="T29" fmla="*/ 53923 h 122"/>
              <a:gd name="T30" fmla="*/ 537752 w 696"/>
              <a:gd name="T31" fmla="*/ 37892 h 122"/>
              <a:gd name="T32" fmla="*/ 531676 w 696"/>
              <a:gd name="T33" fmla="*/ 18946 h 122"/>
              <a:gd name="T34" fmla="*/ 528638 w 696"/>
              <a:gd name="T35" fmla="*/ 0 h 122"/>
              <a:gd name="T36" fmla="*/ 524080 w 696"/>
              <a:gd name="T37" fmla="*/ 11659 h 122"/>
              <a:gd name="T38" fmla="*/ 518004 w 696"/>
              <a:gd name="T39" fmla="*/ 29148 h 122"/>
              <a:gd name="T40" fmla="*/ 510409 w 696"/>
              <a:gd name="T41" fmla="*/ 46636 h 122"/>
              <a:gd name="T42" fmla="*/ 499775 w 696"/>
              <a:gd name="T43" fmla="*/ 61210 h 122"/>
              <a:gd name="T44" fmla="*/ 486103 w 696"/>
              <a:gd name="T45" fmla="*/ 72869 h 122"/>
              <a:gd name="T46" fmla="*/ 470913 w 696"/>
              <a:gd name="T47" fmla="*/ 84528 h 122"/>
              <a:gd name="T48" fmla="*/ 452684 w 696"/>
              <a:gd name="T49" fmla="*/ 91815 h 122"/>
              <a:gd name="T50" fmla="*/ 434455 w 696"/>
              <a:gd name="T51" fmla="*/ 96187 h 122"/>
              <a:gd name="T52" fmla="*/ 422302 w 696"/>
              <a:gd name="T53" fmla="*/ 96187 h 122"/>
              <a:gd name="T54" fmla="*/ 80511 w 696"/>
              <a:gd name="T55" fmla="*/ 96187 h 122"/>
              <a:gd name="T56" fmla="*/ 62282 w 696"/>
              <a:gd name="T57" fmla="*/ 99102 h 122"/>
              <a:gd name="T58" fmla="*/ 47091 w 696"/>
              <a:gd name="T59" fmla="*/ 104931 h 122"/>
              <a:gd name="T60" fmla="*/ 33420 w 696"/>
              <a:gd name="T61" fmla="*/ 113675 h 122"/>
              <a:gd name="T62" fmla="*/ 22786 w 696"/>
              <a:gd name="T63" fmla="*/ 122420 h 122"/>
              <a:gd name="T64" fmla="*/ 12153 w 696"/>
              <a:gd name="T65" fmla="*/ 134079 h 122"/>
              <a:gd name="T66" fmla="*/ 6076 w 696"/>
              <a:gd name="T67" fmla="*/ 147195 h 122"/>
              <a:gd name="T68" fmla="*/ 1519 w 696"/>
              <a:gd name="T69" fmla="*/ 161769 h 122"/>
              <a:gd name="T70" fmla="*/ 0 w 696"/>
              <a:gd name="T71" fmla="*/ 176343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6" h="122">
                <a:moveTo>
                  <a:pt x="695" y="121"/>
                </a:moveTo>
                <a:lnTo>
                  <a:pt x="694" y="117"/>
                </a:lnTo>
                <a:lnTo>
                  <a:pt x="693" y="111"/>
                </a:lnTo>
                <a:lnTo>
                  <a:pt x="691" y="106"/>
                </a:lnTo>
                <a:lnTo>
                  <a:pt x="690" y="101"/>
                </a:lnTo>
                <a:lnTo>
                  <a:pt x="687" y="97"/>
                </a:lnTo>
                <a:lnTo>
                  <a:pt x="685" y="92"/>
                </a:lnTo>
                <a:lnTo>
                  <a:pt x="682" y="89"/>
                </a:lnTo>
                <a:lnTo>
                  <a:pt x="680" y="84"/>
                </a:lnTo>
                <a:lnTo>
                  <a:pt x="675" y="81"/>
                </a:lnTo>
                <a:lnTo>
                  <a:pt x="671" y="78"/>
                </a:lnTo>
                <a:lnTo>
                  <a:pt x="667" y="76"/>
                </a:lnTo>
                <a:lnTo>
                  <a:pt x="663" y="72"/>
                </a:lnTo>
                <a:lnTo>
                  <a:pt x="658" y="70"/>
                </a:lnTo>
                <a:lnTo>
                  <a:pt x="653" y="68"/>
                </a:lnTo>
                <a:lnTo>
                  <a:pt x="647" y="68"/>
                </a:lnTo>
                <a:lnTo>
                  <a:pt x="643" y="66"/>
                </a:lnTo>
                <a:lnTo>
                  <a:pt x="642" y="66"/>
                </a:lnTo>
                <a:lnTo>
                  <a:pt x="417" y="66"/>
                </a:lnTo>
                <a:lnTo>
                  <a:pt x="415" y="66"/>
                </a:lnTo>
                <a:lnTo>
                  <a:pt x="408" y="66"/>
                </a:lnTo>
                <a:lnTo>
                  <a:pt x="402" y="65"/>
                </a:lnTo>
                <a:lnTo>
                  <a:pt x="395" y="63"/>
                </a:lnTo>
                <a:lnTo>
                  <a:pt x="389" y="60"/>
                </a:lnTo>
                <a:lnTo>
                  <a:pt x="383" y="58"/>
                </a:lnTo>
                <a:lnTo>
                  <a:pt x="378" y="54"/>
                </a:lnTo>
                <a:lnTo>
                  <a:pt x="372" y="50"/>
                </a:lnTo>
                <a:lnTo>
                  <a:pt x="369" y="45"/>
                </a:lnTo>
                <a:lnTo>
                  <a:pt x="363" y="42"/>
                </a:lnTo>
                <a:lnTo>
                  <a:pt x="360" y="37"/>
                </a:lnTo>
                <a:lnTo>
                  <a:pt x="356" y="32"/>
                </a:lnTo>
                <a:lnTo>
                  <a:pt x="354" y="26"/>
                </a:lnTo>
                <a:lnTo>
                  <a:pt x="351" y="20"/>
                </a:lnTo>
                <a:lnTo>
                  <a:pt x="350" y="13"/>
                </a:lnTo>
                <a:lnTo>
                  <a:pt x="348" y="8"/>
                </a:lnTo>
                <a:lnTo>
                  <a:pt x="348" y="0"/>
                </a:lnTo>
                <a:lnTo>
                  <a:pt x="347" y="0"/>
                </a:lnTo>
                <a:lnTo>
                  <a:pt x="345" y="8"/>
                </a:lnTo>
                <a:lnTo>
                  <a:pt x="344" y="13"/>
                </a:lnTo>
                <a:lnTo>
                  <a:pt x="341" y="20"/>
                </a:lnTo>
                <a:lnTo>
                  <a:pt x="340" y="26"/>
                </a:lnTo>
                <a:lnTo>
                  <a:pt x="336" y="32"/>
                </a:lnTo>
                <a:lnTo>
                  <a:pt x="333" y="37"/>
                </a:lnTo>
                <a:lnTo>
                  <a:pt x="329" y="42"/>
                </a:lnTo>
                <a:lnTo>
                  <a:pt x="326" y="45"/>
                </a:lnTo>
                <a:lnTo>
                  <a:pt x="320" y="50"/>
                </a:lnTo>
                <a:lnTo>
                  <a:pt x="315" y="54"/>
                </a:lnTo>
                <a:lnTo>
                  <a:pt x="310" y="58"/>
                </a:lnTo>
                <a:lnTo>
                  <a:pt x="305" y="60"/>
                </a:lnTo>
                <a:lnTo>
                  <a:pt x="298" y="63"/>
                </a:lnTo>
                <a:lnTo>
                  <a:pt x="292" y="65"/>
                </a:lnTo>
                <a:lnTo>
                  <a:pt x="286" y="66"/>
                </a:lnTo>
                <a:lnTo>
                  <a:pt x="280" y="66"/>
                </a:lnTo>
                <a:lnTo>
                  <a:pt x="278" y="66"/>
                </a:lnTo>
                <a:lnTo>
                  <a:pt x="54" y="66"/>
                </a:lnTo>
                <a:lnTo>
                  <a:pt x="53" y="66"/>
                </a:lnTo>
                <a:lnTo>
                  <a:pt x="46" y="68"/>
                </a:lnTo>
                <a:lnTo>
                  <a:pt x="41" y="68"/>
                </a:lnTo>
                <a:lnTo>
                  <a:pt x="35" y="70"/>
                </a:lnTo>
                <a:lnTo>
                  <a:pt x="31" y="72"/>
                </a:lnTo>
                <a:lnTo>
                  <a:pt x="25" y="76"/>
                </a:lnTo>
                <a:lnTo>
                  <a:pt x="22" y="78"/>
                </a:lnTo>
                <a:lnTo>
                  <a:pt x="18" y="81"/>
                </a:lnTo>
                <a:lnTo>
                  <a:pt x="15" y="84"/>
                </a:lnTo>
                <a:lnTo>
                  <a:pt x="11" y="89"/>
                </a:lnTo>
                <a:lnTo>
                  <a:pt x="8" y="92"/>
                </a:lnTo>
                <a:lnTo>
                  <a:pt x="6" y="97"/>
                </a:lnTo>
                <a:lnTo>
                  <a:pt x="4" y="101"/>
                </a:lnTo>
                <a:lnTo>
                  <a:pt x="2" y="106"/>
                </a:lnTo>
                <a:lnTo>
                  <a:pt x="1" y="111"/>
                </a:lnTo>
                <a:lnTo>
                  <a:pt x="0" y="117"/>
                </a:lnTo>
                <a:lnTo>
                  <a:pt x="0" y="121"/>
                </a:lnTo>
              </a:path>
            </a:pathLst>
          </a:custGeom>
          <a:noFill/>
          <a:ln w="31234" cap="flat" cmpd="sng">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382" name="Freeform 32"/>
          <p:cNvSpPr>
            <a:spLocks/>
          </p:cNvSpPr>
          <p:nvPr/>
        </p:nvSpPr>
        <p:spPr bwMode="auto">
          <a:xfrm>
            <a:off x="3641725" y="3903663"/>
            <a:ext cx="2397125" cy="127000"/>
          </a:xfrm>
          <a:custGeom>
            <a:avLst/>
            <a:gdLst>
              <a:gd name="T0" fmla="*/ 2394085 w 1577"/>
              <a:gd name="T1" fmla="*/ 121227 h 88"/>
              <a:gd name="T2" fmla="*/ 2386485 w 1577"/>
              <a:gd name="T3" fmla="*/ 109682 h 88"/>
              <a:gd name="T4" fmla="*/ 2372804 w 1577"/>
              <a:gd name="T5" fmla="*/ 102466 h 88"/>
              <a:gd name="T6" fmla="*/ 2353043 w 1577"/>
              <a:gd name="T7" fmla="*/ 92364 h 88"/>
              <a:gd name="T8" fmla="*/ 2328723 w 1577"/>
              <a:gd name="T9" fmla="*/ 85148 h 88"/>
              <a:gd name="T10" fmla="*/ 2299842 w 1577"/>
              <a:gd name="T11" fmla="*/ 77932 h 88"/>
              <a:gd name="T12" fmla="*/ 2269440 w 1577"/>
              <a:gd name="T13" fmla="*/ 73602 h 88"/>
              <a:gd name="T14" fmla="*/ 2232959 w 1577"/>
              <a:gd name="T15" fmla="*/ 70716 h 88"/>
              <a:gd name="T16" fmla="*/ 2211678 w 1577"/>
              <a:gd name="T17" fmla="*/ 69273 h 88"/>
              <a:gd name="T18" fmla="*/ 1431891 w 1577"/>
              <a:gd name="T19" fmla="*/ 67830 h 88"/>
              <a:gd name="T20" fmla="*/ 1386289 w 1577"/>
              <a:gd name="T21" fmla="*/ 66386 h 88"/>
              <a:gd name="T22" fmla="*/ 1343728 w 1577"/>
              <a:gd name="T23" fmla="*/ 62057 h 88"/>
              <a:gd name="T24" fmla="*/ 1304206 w 1577"/>
              <a:gd name="T25" fmla="*/ 56284 h 88"/>
              <a:gd name="T26" fmla="*/ 1272285 w 1577"/>
              <a:gd name="T27" fmla="*/ 47625 h 88"/>
              <a:gd name="T28" fmla="*/ 1244924 w 1577"/>
              <a:gd name="T29" fmla="*/ 37523 h 88"/>
              <a:gd name="T30" fmla="*/ 1222123 w 1577"/>
              <a:gd name="T31" fmla="*/ 25977 h 88"/>
              <a:gd name="T32" fmla="*/ 1208443 w 1577"/>
              <a:gd name="T33" fmla="*/ 14432 h 88"/>
              <a:gd name="T34" fmla="*/ 1200843 w 1577"/>
              <a:gd name="T35" fmla="*/ 0 h 88"/>
              <a:gd name="T36" fmla="*/ 1191722 w 1577"/>
              <a:gd name="T37" fmla="*/ 8659 h 88"/>
              <a:gd name="T38" fmla="*/ 1179562 w 1577"/>
              <a:gd name="T39" fmla="*/ 21648 h 88"/>
              <a:gd name="T40" fmla="*/ 1161321 w 1577"/>
              <a:gd name="T41" fmla="*/ 31750 h 88"/>
              <a:gd name="T42" fmla="*/ 1137000 w 1577"/>
              <a:gd name="T43" fmla="*/ 43295 h 88"/>
              <a:gd name="T44" fmla="*/ 1106599 w 1577"/>
              <a:gd name="T45" fmla="*/ 53398 h 88"/>
              <a:gd name="T46" fmla="*/ 1070118 w 1577"/>
              <a:gd name="T47" fmla="*/ 60614 h 88"/>
              <a:gd name="T48" fmla="*/ 1030597 w 1577"/>
              <a:gd name="T49" fmla="*/ 64943 h 88"/>
              <a:gd name="T50" fmla="*/ 988035 w 1577"/>
              <a:gd name="T51" fmla="*/ 67830 h 88"/>
              <a:gd name="T52" fmla="*/ 959154 w 1577"/>
              <a:gd name="T53" fmla="*/ 69273 h 88"/>
              <a:gd name="T54" fmla="*/ 180886 w 1577"/>
              <a:gd name="T55" fmla="*/ 67830 h 88"/>
              <a:gd name="T56" fmla="*/ 142885 w 1577"/>
              <a:gd name="T57" fmla="*/ 72159 h 88"/>
              <a:gd name="T58" fmla="*/ 107924 w 1577"/>
              <a:gd name="T59" fmla="*/ 75045 h 88"/>
              <a:gd name="T60" fmla="*/ 76003 w 1577"/>
              <a:gd name="T61" fmla="*/ 80818 h 88"/>
              <a:gd name="T62" fmla="*/ 51682 w 1577"/>
              <a:gd name="T63" fmla="*/ 88034 h 88"/>
              <a:gd name="T64" fmla="*/ 28881 w 1577"/>
              <a:gd name="T65" fmla="*/ 96693 h 88"/>
              <a:gd name="T66" fmla="*/ 13680 w 1577"/>
              <a:gd name="T67" fmla="*/ 105352 h 88"/>
              <a:gd name="T68" fmla="*/ 3040 w 1577"/>
              <a:gd name="T69" fmla="*/ 115455 h 88"/>
              <a:gd name="T70" fmla="*/ 0 w 1577"/>
              <a:gd name="T71" fmla="*/ 125557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77" h="88">
                <a:moveTo>
                  <a:pt x="1576" y="87"/>
                </a:moveTo>
                <a:lnTo>
                  <a:pt x="1575" y="84"/>
                </a:lnTo>
                <a:lnTo>
                  <a:pt x="1573" y="80"/>
                </a:lnTo>
                <a:lnTo>
                  <a:pt x="1570" y="76"/>
                </a:lnTo>
                <a:lnTo>
                  <a:pt x="1566" y="73"/>
                </a:lnTo>
                <a:lnTo>
                  <a:pt x="1561" y="71"/>
                </a:lnTo>
                <a:lnTo>
                  <a:pt x="1555" y="67"/>
                </a:lnTo>
                <a:lnTo>
                  <a:pt x="1548" y="64"/>
                </a:lnTo>
                <a:lnTo>
                  <a:pt x="1542" y="61"/>
                </a:lnTo>
                <a:lnTo>
                  <a:pt x="1532" y="59"/>
                </a:lnTo>
                <a:lnTo>
                  <a:pt x="1524" y="56"/>
                </a:lnTo>
                <a:lnTo>
                  <a:pt x="1513" y="54"/>
                </a:lnTo>
                <a:lnTo>
                  <a:pt x="1504" y="52"/>
                </a:lnTo>
                <a:lnTo>
                  <a:pt x="1493" y="51"/>
                </a:lnTo>
                <a:lnTo>
                  <a:pt x="1482" y="50"/>
                </a:lnTo>
                <a:lnTo>
                  <a:pt x="1469" y="49"/>
                </a:lnTo>
                <a:lnTo>
                  <a:pt x="1458" y="47"/>
                </a:lnTo>
                <a:lnTo>
                  <a:pt x="1455" y="48"/>
                </a:lnTo>
                <a:lnTo>
                  <a:pt x="946" y="48"/>
                </a:lnTo>
                <a:lnTo>
                  <a:pt x="942" y="47"/>
                </a:lnTo>
                <a:lnTo>
                  <a:pt x="926" y="47"/>
                </a:lnTo>
                <a:lnTo>
                  <a:pt x="912" y="46"/>
                </a:lnTo>
                <a:lnTo>
                  <a:pt x="897" y="45"/>
                </a:lnTo>
                <a:lnTo>
                  <a:pt x="884" y="43"/>
                </a:lnTo>
                <a:lnTo>
                  <a:pt x="871" y="42"/>
                </a:lnTo>
                <a:lnTo>
                  <a:pt x="858" y="39"/>
                </a:lnTo>
                <a:lnTo>
                  <a:pt x="847" y="37"/>
                </a:lnTo>
                <a:lnTo>
                  <a:pt x="837" y="33"/>
                </a:lnTo>
                <a:lnTo>
                  <a:pt x="827" y="30"/>
                </a:lnTo>
                <a:lnTo>
                  <a:pt x="819" y="26"/>
                </a:lnTo>
                <a:lnTo>
                  <a:pt x="811" y="22"/>
                </a:lnTo>
                <a:lnTo>
                  <a:pt x="804" y="18"/>
                </a:lnTo>
                <a:lnTo>
                  <a:pt x="798" y="15"/>
                </a:lnTo>
                <a:lnTo>
                  <a:pt x="795" y="10"/>
                </a:lnTo>
                <a:lnTo>
                  <a:pt x="791" y="6"/>
                </a:lnTo>
                <a:lnTo>
                  <a:pt x="790" y="0"/>
                </a:lnTo>
                <a:lnTo>
                  <a:pt x="787" y="0"/>
                </a:lnTo>
                <a:lnTo>
                  <a:pt x="784" y="6"/>
                </a:lnTo>
                <a:lnTo>
                  <a:pt x="780" y="10"/>
                </a:lnTo>
                <a:lnTo>
                  <a:pt x="776" y="15"/>
                </a:lnTo>
                <a:lnTo>
                  <a:pt x="771" y="18"/>
                </a:lnTo>
                <a:lnTo>
                  <a:pt x="764" y="22"/>
                </a:lnTo>
                <a:lnTo>
                  <a:pt x="756" y="26"/>
                </a:lnTo>
                <a:lnTo>
                  <a:pt x="748" y="30"/>
                </a:lnTo>
                <a:lnTo>
                  <a:pt x="739" y="33"/>
                </a:lnTo>
                <a:lnTo>
                  <a:pt x="728" y="37"/>
                </a:lnTo>
                <a:lnTo>
                  <a:pt x="717" y="39"/>
                </a:lnTo>
                <a:lnTo>
                  <a:pt x="704" y="42"/>
                </a:lnTo>
                <a:lnTo>
                  <a:pt x="692" y="43"/>
                </a:lnTo>
                <a:lnTo>
                  <a:pt x="678" y="45"/>
                </a:lnTo>
                <a:lnTo>
                  <a:pt x="664" y="46"/>
                </a:lnTo>
                <a:lnTo>
                  <a:pt x="650" y="47"/>
                </a:lnTo>
                <a:lnTo>
                  <a:pt x="636" y="47"/>
                </a:lnTo>
                <a:lnTo>
                  <a:pt x="631" y="48"/>
                </a:lnTo>
                <a:lnTo>
                  <a:pt x="121" y="48"/>
                </a:lnTo>
                <a:lnTo>
                  <a:pt x="119" y="47"/>
                </a:lnTo>
                <a:lnTo>
                  <a:pt x="107" y="49"/>
                </a:lnTo>
                <a:lnTo>
                  <a:pt x="94" y="50"/>
                </a:lnTo>
                <a:lnTo>
                  <a:pt x="82" y="51"/>
                </a:lnTo>
                <a:lnTo>
                  <a:pt x="71" y="52"/>
                </a:lnTo>
                <a:lnTo>
                  <a:pt x="60" y="54"/>
                </a:lnTo>
                <a:lnTo>
                  <a:pt x="50" y="56"/>
                </a:lnTo>
                <a:lnTo>
                  <a:pt x="41" y="59"/>
                </a:lnTo>
                <a:lnTo>
                  <a:pt x="34" y="61"/>
                </a:lnTo>
                <a:lnTo>
                  <a:pt x="25" y="64"/>
                </a:lnTo>
                <a:lnTo>
                  <a:pt x="19" y="67"/>
                </a:lnTo>
                <a:lnTo>
                  <a:pt x="13" y="71"/>
                </a:lnTo>
                <a:lnTo>
                  <a:pt x="9" y="73"/>
                </a:lnTo>
                <a:lnTo>
                  <a:pt x="5" y="76"/>
                </a:lnTo>
                <a:lnTo>
                  <a:pt x="2" y="80"/>
                </a:lnTo>
                <a:lnTo>
                  <a:pt x="0" y="84"/>
                </a:lnTo>
                <a:lnTo>
                  <a:pt x="0" y="87"/>
                </a:lnTo>
              </a:path>
            </a:pathLst>
          </a:custGeom>
          <a:noFill/>
          <a:ln w="3123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383" name="Line 33"/>
          <p:cNvSpPr>
            <a:spLocks noChangeShapeType="1"/>
          </p:cNvSpPr>
          <p:nvPr/>
        </p:nvSpPr>
        <p:spPr bwMode="auto">
          <a:xfrm flipH="1" flipV="1">
            <a:off x="1528763" y="2743200"/>
            <a:ext cx="1587" cy="2695575"/>
          </a:xfrm>
          <a:prstGeom prst="line">
            <a:avLst/>
          </a:prstGeom>
          <a:noFill/>
          <a:ln w="31234">
            <a:solidFill>
              <a:srgbClr val="4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384" name="Text Box 34"/>
          <p:cNvSpPr txBox="1">
            <a:spLocks noChangeArrowheads="1"/>
          </p:cNvSpPr>
          <p:nvPr/>
        </p:nvSpPr>
        <p:spPr bwMode="auto">
          <a:xfrm>
            <a:off x="5100638" y="5845175"/>
            <a:ext cx="3425825"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kumimoji="1" sz="2400">
                <a:solidFill>
                  <a:schemeClr val="tx1"/>
                </a:solidFill>
                <a:latin typeface="Times New Roman" panose="02020603050405020304" pitchFamily="18" charset="0"/>
                <a:ea typeface="新細明體" panose="02020500000000000000" pitchFamily="18" charset="-120"/>
              </a:defRPr>
            </a:lvl1pPr>
            <a:lvl2pPr marL="447675" indent="-38100" defTabSz="403225">
              <a:defRPr kumimoji="1" sz="2400">
                <a:solidFill>
                  <a:schemeClr val="tx1"/>
                </a:solidFill>
                <a:latin typeface="Times New Roman" panose="02020603050405020304" pitchFamily="18" charset="0"/>
                <a:ea typeface="新細明體" panose="02020500000000000000" pitchFamily="18" charset="-120"/>
              </a:defRPr>
            </a:lvl2pPr>
            <a:lvl3pPr marL="804863" indent="15875" defTabSz="403225">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403225">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403225">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40322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Clr>
                <a:srgbClr val="000000"/>
              </a:buClr>
              <a:buSzPct val="90000"/>
              <a:buFont typeface="Monotype Sorts" pitchFamily="2" charset="2"/>
              <a:buNone/>
            </a:pPr>
            <a:r>
              <a:rPr lang="en-US" altLang="zh-TW" sz="1300">
                <a:solidFill>
                  <a:srgbClr val="0000FF"/>
                </a:solidFill>
                <a:latin typeface="ITCCenturyBookT" pitchFamily="2" charset="0"/>
              </a:rPr>
              <a:t>Source:  Manhattan Consulting Group</a:t>
            </a:r>
            <a:endParaRPr lang="en-US" altLang="zh-TW" sz="2200"/>
          </a:p>
        </p:txBody>
      </p:sp>
      <p:sp>
        <p:nvSpPr>
          <p:cNvPr id="15385" name="Rectangle 35"/>
          <p:cNvSpPr>
            <a:spLocks noGrp="1" noChangeArrowheads="1"/>
          </p:cNvSpPr>
          <p:nvPr>
            <p:ph type="title"/>
          </p:nvPr>
        </p:nvSpPr>
        <p:spPr>
          <a:xfrm>
            <a:off x="1447800" y="533400"/>
            <a:ext cx="6934200" cy="1143000"/>
          </a:xfrm>
        </p:spPr>
        <p:txBody>
          <a:bodyPr/>
          <a:lstStyle/>
          <a:p>
            <a:pPr eaLnBrk="1" hangingPunct="1"/>
            <a:r>
              <a:rPr lang="zh-TW" altLang="en-US" smtClean="0"/>
              <a:t>為何重視 </a:t>
            </a:r>
            <a:r>
              <a:rPr lang="en-US" altLang="zh-TW" smtClean="0"/>
              <a:t>CRM ?</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1945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0C5E9F9-27D2-4462-B980-2519F43214A3}" type="slidenum">
              <a:rPr lang="en-US" altLang="zh-TW" sz="1400">
                <a:solidFill>
                  <a:srgbClr val="333399"/>
                </a:solidFill>
              </a:rPr>
              <a:pPr/>
              <a:t>6</a:t>
            </a:fld>
            <a:endParaRPr lang="en-US" altLang="zh-TW" sz="1400">
              <a:solidFill>
                <a:srgbClr val="333399"/>
              </a:solidFill>
            </a:endParaRPr>
          </a:p>
        </p:txBody>
      </p:sp>
      <p:sp>
        <p:nvSpPr>
          <p:cNvPr id="19460" name="Rectangle 2"/>
          <p:cNvSpPr>
            <a:spLocks noGrp="1" noChangeArrowheads="1"/>
          </p:cNvSpPr>
          <p:nvPr>
            <p:ph type="title"/>
          </p:nvPr>
        </p:nvSpPr>
        <p:spPr/>
        <p:txBody>
          <a:bodyPr/>
          <a:lstStyle/>
          <a:p>
            <a:pPr eaLnBrk="1" hangingPunct="1"/>
            <a:r>
              <a:rPr lang="zh-TW" altLang="en-US" smtClean="0"/>
              <a:t>廠商和顧客的關係</a:t>
            </a:r>
          </a:p>
        </p:txBody>
      </p:sp>
      <p:grpSp>
        <p:nvGrpSpPr>
          <p:cNvPr id="19461" name="Group 3"/>
          <p:cNvGrpSpPr>
            <a:grpSpLocks/>
          </p:cNvGrpSpPr>
          <p:nvPr/>
        </p:nvGrpSpPr>
        <p:grpSpPr bwMode="auto">
          <a:xfrm>
            <a:off x="7966075" y="3733800"/>
            <a:ext cx="1177925" cy="985838"/>
            <a:chOff x="2869" y="910"/>
            <a:chExt cx="742" cy="621"/>
          </a:xfrm>
        </p:grpSpPr>
        <p:grpSp>
          <p:nvGrpSpPr>
            <p:cNvPr id="19521" name="Group 4"/>
            <p:cNvGrpSpPr>
              <a:grpSpLocks/>
            </p:cNvGrpSpPr>
            <p:nvPr/>
          </p:nvGrpSpPr>
          <p:grpSpPr bwMode="auto">
            <a:xfrm>
              <a:off x="3230" y="910"/>
              <a:ext cx="381" cy="428"/>
              <a:chOff x="3230" y="910"/>
              <a:chExt cx="381" cy="428"/>
            </a:xfrm>
          </p:grpSpPr>
          <p:grpSp>
            <p:nvGrpSpPr>
              <p:cNvPr id="19552" name="Group 5"/>
              <p:cNvGrpSpPr>
                <a:grpSpLocks/>
              </p:cNvGrpSpPr>
              <p:nvPr/>
            </p:nvGrpSpPr>
            <p:grpSpPr bwMode="auto">
              <a:xfrm>
                <a:off x="3230" y="910"/>
                <a:ext cx="381" cy="428"/>
                <a:chOff x="3230" y="910"/>
                <a:chExt cx="381" cy="428"/>
              </a:xfrm>
            </p:grpSpPr>
            <p:grpSp>
              <p:nvGrpSpPr>
                <p:cNvPr id="19559" name="Group 6"/>
                <p:cNvGrpSpPr>
                  <a:grpSpLocks/>
                </p:cNvGrpSpPr>
                <p:nvPr/>
              </p:nvGrpSpPr>
              <p:grpSpPr bwMode="auto">
                <a:xfrm>
                  <a:off x="3230" y="910"/>
                  <a:ext cx="376" cy="428"/>
                  <a:chOff x="3230" y="910"/>
                  <a:chExt cx="376" cy="428"/>
                </a:xfrm>
              </p:grpSpPr>
              <p:grpSp>
                <p:nvGrpSpPr>
                  <p:cNvPr id="19564" name="Group 7"/>
                  <p:cNvGrpSpPr>
                    <a:grpSpLocks/>
                  </p:cNvGrpSpPr>
                  <p:nvPr/>
                </p:nvGrpSpPr>
                <p:grpSpPr bwMode="auto">
                  <a:xfrm>
                    <a:off x="3230" y="910"/>
                    <a:ext cx="376" cy="428"/>
                    <a:chOff x="3230" y="910"/>
                    <a:chExt cx="376" cy="428"/>
                  </a:xfrm>
                </p:grpSpPr>
                <p:sp>
                  <p:nvSpPr>
                    <p:cNvPr id="19585" name="Freeform 8"/>
                    <p:cNvSpPr>
                      <a:spLocks/>
                    </p:cNvSpPr>
                    <p:nvPr/>
                  </p:nvSpPr>
                  <p:spPr bwMode="auto">
                    <a:xfrm>
                      <a:off x="3230" y="910"/>
                      <a:ext cx="376" cy="428"/>
                    </a:xfrm>
                    <a:custGeom>
                      <a:avLst/>
                      <a:gdLst>
                        <a:gd name="T0" fmla="*/ 0 w 376"/>
                        <a:gd name="T1" fmla="*/ 357 h 428"/>
                        <a:gd name="T2" fmla="*/ 37 w 376"/>
                        <a:gd name="T3" fmla="*/ 311 h 428"/>
                        <a:gd name="T4" fmla="*/ 62 w 376"/>
                        <a:gd name="T5" fmla="*/ 283 h 428"/>
                        <a:gd name="T6" fmla="*/ 78 w 376"/>
                        <a:gd name="T7" fmla="*/ 263 h 428"/>
                        <a:gd name="T8" fmla="*/ 80 w 376"/>
                        <a:gd name="T9" fmla="*/ 238 h 428"/>
                        <a:gd name="T10" fmla="*/ 72 w 376"/>
                        <a:gd name="T11" fmla="*/ 218 h 428"/>
                        <a:gd name="T12" fmla="*/ 61 w 376"/>
                        <a:gd name="T13" fmla="*/ 200 h 428"/>
                        <a:gd name="T14" fmla="*/ 56 w 376"/>
                        <a:gd name="T15" fmla="*/ 184 h 428"/>
                        <a:gd name="T16" fmla="*/ 50 w 376"/>
                        <a:gd name="T17" fmla="*/ 172 h 428"/>
                        <a:gd name="T18" fmla="*/ 44 w 376"/>
                        <a:gd name="T19" fmla="*/ 144 h 428"/>
                        <a:gd name="T20" fmla="*/ 45 w 376"/>
                        <a:gd name="T21" fmla="*/ 126 h 428"/>
                        <a:gd name="T22" fmla="*/ 48 w 376"/>
                        <a:gd name="T23" fmla="*/ 101 h 428"/>
                        <a:gd name="T24" fmla="*/ 55 w 376"/>
                        <a:gd name="T25" fmla="*/ 79 h 428"/>
                        <a:gd name="T26" fmla="*/ 67 w 376"/>
                        <a:gd name="T27" fmla="*/ 56 h 428"/>
                        <a:gd name="T28" fmla="*/ 80 w 376"/>
                        <a:gd name="T29" fmla="*/ 43 h 428"/>
                        <a:gd name="T30" fmla="*/ 99 w 376"/>
                        <a:gd name="T31" fmla="*/ 25 h 428"/>
                        <a:gd name="T32" fmla="*/ 126 w 376"/>
                        <a:gd name="T33" fmla="*/ 12 h 428"/>
                        <a:gd name="T34" fmla="*/ 150 w 376"/>
                        <a:gd name="T35" fmla="*/ 6 h 428"/>
                        <a:gd name="T36" fmla="*/ 179 w 376"/>
                        <a:gd name="T37" fmla="*/ 0 h 428"/>
                        <a:gd name="T38" fmla="*/ 208 w 376"/>
                        <a:gd name="T39" fmla="*/ 0 h 428"/>
                        <a:gd name="T40" fmla="*/ 231 w 376"/>
                        <a:gd name="T41" fmla="*/ 2 h 428"/>
                        <a:gd name="T42" fmla="*/ 261 w 376"/>
                        <a:gd name="T43" fmla="*/ 9 h 428"/>
                        <a:gd name="T44" fmla="*/ 288 w 376"/>
                        <a:gd name="T45" fmla="*/ 18 h 428"/>
                        <a:gd name="T46" fmla="*/ 307 w 376"/>
                        <a:gd name="T47" fmla="*/ 29 h 428"/>
                        <a:gd name="T48" fmla="*/ 330 w 376"/>
                        <a:gd name="T49" fmla="*/ 47 h 428"/>
                        <a:gd name="T50" fmla="*/ 349 w 376"/>
                        <a:gd name="T51" fmla="*/ 71 h 428"/>
                        <a:gd name="T52" fmla="*/ 362 w 376"/>
                        <a:gd name="T53" fmla="*/ 95 h 428"/>
                        <a:gd name="T54" fmla="*/ 370 w 376"/>
                        <a:gd name="T55" fmla="*/ 113 h 428"/>
                        <a:gd name="T56" fmla="*/ 375 w 376"/>
                        <a:gd name="T57" fmla="*/ 143 h 428"/>
                        <a:gd name="T58" fmla="*/ 373 w 376"/>
                        <a:gd name="T59" fmla="*/ 175 h 428"/>
                        <a:gd name="T60" fmla="*/ 371 w 376"/>
                        <a:gd name="T61" fmla="*/ 199 h 428"/>
                        <a:gd name="T62" fmla="*/ 362 w 376"/>
                        <a:gd name="T63" fmla="*/ 231 h 428"/>
                        <a:gd name="T64" fmla="*/ 351 w 376"/>
                        <a:gd name="T65" fmla="*/ 263 h 428"/>
                        <a:gd name="T66" fmla="*/ 337 w 376"/>
                        <a:gd name="T67" fmla="*/ 288 h 428"/>
                        <a:gd name="T68" fmla="*/ 318 w 376"/>
                        <a:gd name="T69" fmla="*/ 314 h 428"/>
                        <a:gd name="T70" fmla="*/ 296 w 376"/>
                        <a:gd name="T71" fmla="*/ 330 h 428"/>
                        <a:gd name="T72" fmla="*/ 274 w 376"/>
                        <a:gd name="T73" fmla="*/ 339 h 428"/>
                        <a:gd name="T74" fmla="*/ 250 w 376"/>
                        <a:gd name="T75" fmla="*/ 344 h 428"/>
                        <a:gd name="T76" fmla="*/ 228 w 376"/>
                        <a:gd name="T77" fmla="*/ 343 h 428"/>
                        <a:gd name="T78" fmla="*/ 211 w 376"/>
                        <a:gd name="T79" fmla="*/ 337 h 428"/>
                        <a:gd name="T80" fmla="*/ 196 w 376"/>
                        <a:gd name="T81" fmla="*/ 328 h 428"/>
                        <a:gd name="T82" fmla="*/ 188 w 376"/>
                        <a:gd name="T83" fmla="*/ 326 h 428"/>
                        <a:gd name="T84" fmla="*/ 195 w 376"/>
                        <a:gd name="T85" fmla="*/ 342 h 428"/>
                        <a:gd name="T86" fmla="*/ 206 w 376"/>
                        <a:gd name="T87" fmla="*/ 358 h 428"/>
                        <a:gd name="T88" fmla="*/ 211 w 376"/>
                        <a:gd name="T89" fmla="*/ 382 h 428"/>
                        <a:gd name="T90" fmla="*/ 211 w 376"/>
                        <a:gd name="T91" fmla="*/ 427 h 428"/>
                        <a:gd name="T92" fmla="*/ 163 w 376"/>
                        <a:gd name="T93" fmla="*/ 423 h 428"/>
                        <a:gd name="T94" fmla="*/ 115 w 376"/>
                        <a:gd name="T95" fmla="*/ 404 h 428"/>
                        <a:gd name="T96" fmla="*/ 80 w 376"/>
                        <a:gd name="T97" fmla="*/ 383 h 428"/>
                        <a:gd name="T98" fmla="*/ 0 w 376"/>
                        <a:gd name="T99" fmla="*/ 357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6" h="428">
                          <a:moveTo>
                            <a:pt x="0" y="357"/>
                          </a:moveTo>
                          <a:lnTo>
                            <a:pt x="37" y="311"/>
                          </a:lnTo>
                          <a:lnTo>
                            <a:pt x="62" y="283"/>
                          </a:lnTo>
                          <a:lnTo>
                            <a:pt x="78" y="263"/>
                          </a:lnTo>
                          <a:lnTo>
                            <a:pt x="80" y="238"/>
                          </a:lnTo>
                          <a:lnTo>
                            <a:pt x="72" y="218"/>
                          </a:lnTo>
                          <a:lnTo>
                            <a:pt x="61" y="200"/>
                          </a:lnTo>
                          <a:lnTo>
                            <a:pt x="56" y="184"/>
                          </a:lnTo>
                          <a:lnTo>
                            <a:pt x="50" y="172"/>
                          </a:lnTo>
                          <a:lnTo>
                            <a:pt x="44" y="144"/>
                          </a:lnTo>
                          <a:lnTo>
                            <a:pt x="45" y="126"/>
                          </a:lnTo>
                          <a:lnTo>
                            <a:pt x="48" y="101"/>
                          </a:lnTo>
                          <a:lnTo>
                            <a:pt x="55" y="79"/>
                          </a:lnTo>
                          <a:lnTo>
                            <a:pt x="67" y="56"/>
                          </a:lnTo>
                          <a:lnTo>
                            <a:pt x="80" y="43"/>
                          </a:lnTo>
                          <a:lnTo>
                            <a:pt x="99" y="25"/>
                          </a:lnTo>
                          <a:lnTo>
                            <a:pt x="126" y="12"/>
                          </a:lnTo>
                          <a:lnTo>
                            <a:pt x="150" y="6"/>
                          </a:lnTo>
                          <a:lnTo>
                            <a:pt x="179" y="0"/>
                          </a:lnTo>
                          <a:lnTo>
                            <a:pt x="208" y="0"/>
                          </a:lnTo>
                          <a:lnTo>
                            <a:pt x="231" y="2"/>
                          </a:lnTo>
                          <a:lnTo>
                            <a:pt x="261" y="9"/>
                          </a:lnTo>
                          <a:lnTo>
                            <a:pt x="288" y="18"/>
                          </a:lnTo>
                          <a:lnTo>
                            <a:pt x="307" y="29"/>
                          </a:lnTo>
                          <a:lnTo>
                            <a:pt x="330" y="47"/>
                          </a:lnTo>
                          <a:lnTo>
                            <a:pt x="349" y="71"/>
                          </a:lnTo>
                          <a:lnTo>
                            <a:pt x="362" y="95"/>
                          </a:lnTo>
                          <a:lnTo>
                            <a:pt x="370" y="113"/>
                          </a:lnTo>
                          <a:lnTo>
                            <a:pt x="375" y="143"/>
                          </a:lnTo>
                          <a:lnTo>
                            <a:pt x="373" y="175"/>
                          </a:lnTo>
                          <a:lnTo>
                            <a:pt x="371" y="199"/>
                          </a:lnTo>
                          <a:lnTo>
                            <a:pt x="362" y="231"/>
                          </a:lnTo>
                          <a:lnTo>
                            <a:pt x="351" y="263"/>
                          </a:lnTo>
                          <a:lnTo>
                            <a:pt x="337" y="288"/>
                          </a:lnTo>
                          <a:lnTo>
                            <a:pt x="318" y="314"/>
                          </a:lnTo>
                          <a:lnTo>
                            <a:pt x="296" y="330"/>
                          </a:lnTo>
                          <a:lnTo>
                            <a:pt x="274" y="339"/>
                          </a:lnTo>
                          <a:lnTo>
                            <a:pt x="250" y="344"/>
                          </a:lnTo>
                          <a:lnTo>
                            <a:pt x="228" y="343"/>
                          </a:lnTo>
                          <a:lnTo>
                            <a:pt x="211" y="337"/>
                          </a:lnTo>
                          <a:lnTo>
                            <a:pt x="196" y="328"/>
                          </a:lnTo>
                          <a:lnTo>
                            <a:pt x="188" y="326"/>
                          </a:lnTo>
                          <a:lnTo>
                            <a:pt x="195" y="342"/>
                          </a:lnTo>
                          <a:lnTo>
                            <a:pt x="206" y="358"/>
                          </a:lnTo>
                          <a:lnTo>
                            <a:pt x="211" y="382"/>
                          </a:lnTo>
                          <a:lnTo>
                            <a:pt x="211" y="427"/>
                          </a:lnTo>
                          <a:lnTo>
                            <a:pt x="163" y="423"/>
                          </a:lnTo>
                          <a:lnTo>
                            <a:pt x="115" y="404"/>
                          </a:lnTo>
                          <a:lnTo>
                            <a:pt x="80" y="383"/>
                          </a:lnTo>
                          <a:lnTo>
                            <a:pt x="0" y="357"/>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86" name="Freeform 9"/>
                    <p:cNvSpPr>
                      <a:spLocks/>
                    </p:cNvSpPr>
                    <p:nvPr/>
                  </p:nvSpPr>
                  <p:spPr bwMode="auto">
                    <a:xfrm>
                      <a:off x="3437" y="1069"/>
                      <a:ext cx="24" cy="72"/>
                    </a:xfrm>
                    <a:custGeom>
                      <a:avLst/>
                      <a:gdLst>
                        <a:gd name="T0" fmla="*/ 23 w 24"/>
                        <a:gd name="T1" fmla="*/ 71 h 72"/>
                        <a:gd name="T2" fmla="*/ 13 w 24"/>
                        <a:gd name="T3" fmla="*/ 68 h 72"/>
                        <a:gd name="T4" fmla="*/ 7 w 24"/>
                        <a:gd name="T5" fmla="*/ 62 h 72"/>
                        <a:gd name="T6" fmla="*/ 2 w 24"/>
                        <a:gd name="T7" fmla="*/ 52 h 72"/>
                        <a:gd name="T8" fmla="*/ 0 w 24"/>
                        <a:gd name="T9" fmla="*/ 39 h 72"/>
                        <a:gd name="T10" fmla="*/ 1 w 24"/>
                        <a:gd name="T11" fmla="*/ 24 h 72"/>
                        <a:gd name="T12" fmla="*/ 5 w 24"/>
                        <a:gd name="T13" fmla="*/ 15 h 72"/>
                        <a:gd name="T14" fmla="*/ 11 w 24"/>
                        <a:gd name="T15" fmla="*/ 6 h 72"/>
                        <a:gd name="T16" fmla="*/ 17 w 2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72">
                          <a:moveTo>
                            <a:pt x="23" y="71"/>
                          </a:moveTo>
                          <a:lnTo>
                            <a:pt x="13" y="68"/>
                          </a:lnTo>
                          <a:lnTo>
                            <a:pt x="7" y="62"/>
                          </a:lnTo>
                          <a:lnTo>
                            <a:pt x="2" y="52"/>
                          </a:lnTo>
                          <a:lnTo>
                            <a:pt x="0" y="39"/>
                          </a:lnTo>
                          <a:lnTo>
                            <a:pt x="1" y="24"/>
                          </a:lnTo>
                          <a:lnTo>
                            <a:pt x="5" y="15"/>
                          </a:lnTo>
                          <a:lnTo>
                            <a:pt x="11" y="6"/>
                          </a:lnTo>
                          <a:lnTo>
                            <a:pt x="1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9565" name="Group 10"/>
                  <p:cNvGrpSpPr>
                    <a:grpSpLocks/>
                  </p:cNvGrpSpPr>
                  <p:nvPr/>
                </p:nvGrpSpPr>
                <p:grpSpPr bwMode="auto">
                  <a:xfrm>
                    <a:off x="3243" y="911"/>
                    <a:ext cx="329" cy="274"/>
                    <a:chOff x="3243" y="911"/>
                    <a:chExt cx="329" cy="274"/>
                  </a:xfrm>
                </p:grpSpPr>
                <p:grpSp>
                  <p:nvGrpSpPr>
                    <p:cNvPr id="19566" name="Group 11"/>
                    <p:cNvGrpSpPr>
                      <a:grpSpLocks/>
                    </p:cNvGrpSpPr>
                    <p:nvPr/>
                  </p:nvGrpSpPr>
                  <p:grpSpPr bwMode="auto">
                    <a:xfrm>
                      <a:off x="3324" y="911"/>
                      <a:ext cx="216" cy="80"/>
                      <a:chOff x="3324" y="911"/>
                      <a:chExt cx="216" cy="80"/>
                    </a:xfrm>
                  </p:grpSpPr>
                  <p:sp>
                    <p:nvSpPr>
                      <p:cNvPr id="19583" name="Freeform 12"/>
                      <p:cNvSpPr>
                        <a:spLocks/>
                      </p:cNvSpPr>
                      <p:nvPr/>
                    </p:nvSpPr>
                    <p:spPr bwMode="auto">
                      <a:xfrm>
                        <a:off x="3339" y="922"/>
                        <a:ext cx="201" cy="69"/>
                      </a:xfrm>
                      <a:custGeom>
                        <a:avLst/>
                        <a:gdLst>
                          <a:gd name="T0" fmla="*/ 0 w 201"/>
                          <a:gd name="T1" fmla="*/ 68 h 69"/>
                          <a:gd name="T2" fmla="*/ 17 w 201"/>
                          <a:gd name="T3" fmla="*/ 46 h 69"/>
                          <a:gd name="T4" fmla="*/ 37 w 201"/>
                          <a:gd name="T5" fmla="*/ 30 h 69"/>
                          <a:gd name="T6" fmla="*/ 60 w 201"/>
                          <a:gd name="T7" fmla="*/ 17 h 69"/>
                          <a:gd name="T8" fmla="*/ 84 w 201"/>
                          <a:gd name="T9" fmla="*/ 8 h 69"/>
                          <a:gd name="T10" fmla="*/ 111 w 201"/>
                          <a:gd name="T11" fmla="*/ 3 h 69"/>
                          <a:gd name="T12" fmla="*/ 145 w 201"/>
                          <a:gd name="T13" fmla="*/ 0 h 69"/>
                          <a:gd name="T14" fmla="*/ 169 w 201"/>
                          <a:gd name="T15" fmla="*/ 5 h 69"/>
                          <a:gd name="T16" fmla="*/ 200 w 201"/>
                          <a:gd name="T17" fmla="*/ 1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 h="69">
                            <a:moveTo>
                              <a:pt x="0" y="68"/>
                            </a:moveTo>
                            <a:lnTo>
                              <a:pt x="17" y="46"/>
                            </a:lnTo>
                            <a:lnTo>
                              <a:pt x="37" y="30"/>
                            </a:lnTo>
                            <a:lnTo>
                              <a:pt x="60" y="17"/>
                            </a:lnTo>
                            <a:lnTo>
                              <a:pt x="84" y="8"/>
                            </a:lnTo>
                            <a:lnTo>
                              <a:pt x="111" y="3"/>
                            </a:lnTo>
                            <a:lnTo>
                              <a:pt x="145" y="0"/>
                            </a:lnTo>
                            <a:lnTo>
                              <a:pt x="169" y="5"/>
                            </a:lnTo>
                            <a:lnTo>
                              <a:pt x="200" y="15"/>
                            </a:lnTo>
                          </a:path>
                        </a:pathLst>
                      </a:custGeom>
                      <a:noFill/>
                      <a:ln w="12700" cap="rnd" cmpd="sng">
                        <a:solidFill>
                          <a:srgbClr val="804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84" name="Freeform 13"/>
                      <p:cNvSpPr>
                        <a:spLocks/>
                      </p:cNvSpPr>
                      <p:nvPr/>
                    </p:nvSpPr>
                    <p:spPr bwMode="auto">
                      <a:xfrm>
                        <a:off x="3324" y="911"/>
                        <a:ext cx="202" cy="75"/>
                      </a:xfrm>
                      <a:custGeom>
                        <a:avLst/>
                        <a:gdLst>
                          <a:gd name="T0" fmla="*/ 0 w 202"/>
                          <a:gd name="T1" fmla="*/ 74 h 75"/>
                          <a:gd name="T2" fmla="*/ 11 w 202"/>
                          <a:gd name="T3" fmla="*/ 53 h 75"/>
                          <a:gd name="T4" fmla="*/ 23 w 202"/>
                          <a:gd name="T5" fmla="*/ 36 h 75"/>
                          <a:gd name="T6" fmla="*/ 38 w 202"/>
                          <a:gd name="T7" fmla="*/ 22 h 75"/>
                          <a:gd name="T8" fmla="*/ 59 w 202"/>
                          <a:gd name="T9" fmla="*/ 9 h 75"/>
                          <a:gd name="T10" fmla="*/ 89 w 202"/>
                          <a:gd name="T11" fmla="*/ 1 h 75"/>
                          <a:gd name="T12" fmla="*/ 117 w 202"/>
                          <a:gd name="T13" fmla="*/ 0 h 75"/>
                          <a:gd name="T14" fmla="*/ 147 w 202"/>
                          <a:gd name="T15" fmla="*/ 3 h 75"/>
                          <a:gd name="T16" fmla="*/ 173 w 202"/>
                          <a:gd name="T17" fmla="*/ 10 h 75"/>
                          <a:gd name="T18" fmla="*/ 188 w 202"/>
                          <a:gd name="T19" fmla="*/ 16 h 75"/>
                          <a:gd name="T20" fmla="*/ 201 w 202"/>
                          <a:gd name="T21" fmla="*/ 22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2" h="75">
                            <a:moveTo>
                              <a:pt x="0" y="74"/>
                            </a:moveTo>
                            <a:lnTo>
                              <a:pt x="11" y="53"/>
                            </a:lnTo>
                            <a:lnTo>
                              <a:pt x="23" y="36"/>
                            </a:lnTo>
                            <a:lnTo>
                              <a:pt x="38" y="22"/>
                            </a:lnTo>
                            <a:lnTo>
                              <a:pt x="59" y="9"/>
                            </a:lnTo>
                            <a:lnTo>
                              <a:pt x="89" y="1"/>
                            </a:lnTo>
                            <a:lnTo>
                              <a:pt x="117" y="0"/>
                            </a:lnTo>
                            <a:lnTo>
                              <a:pt x="147" y="3"/>
                            </a:lnTo>
                            <a:lnTo>
                              <a:pt x="173" y="10"/>
                            </a:lnTo>
                            <a:lnTo>
                              <a:pt x="188" y="16"/>
                            </a:lnTo>
                            <a:lnTo>
                              <a:pt x="201" y="22"/>
                            </a:lnTo>
                          </a:path>
                        </a:pathLst>
                      </a:custGeom>
                      <a:noFill/>
                      <a:ln w="12700" cap="rnd" cmpd="sng">
                        <a:solidFill>
                          <a:srgbClr val="804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9567" name="Group 14"/>
                    <p:cNvGrpSpPr>
                      <a:grpSpLocks/>
                    </p:cNvGrpSpPr>
                    <p:nvPr/>
                  </p:nvGrpSpPr>
                  <p:grpSpPr bwMode="auto">
                    <a:xfrm>
                      <a:off x="3243" y="960"/>
                      <a:ext cx="329" cy="225"/>
                      <a:chOff x="3243" y="960"/>
                      <a:chExt cx="329" cy="225"/>
                    </a:xfrm>
                  </p:grpSpPr>
                  <p:grpSp>
                    <p:nvGrpSpPr>
                      <p:cNvPr id="19568" name="Group 15"/>
                      <p:cNvGrpSpPr>
                        <a:grpSpLocks/>
                      </p:cNvGrpSpPr>
                      <p:nvPr/>
                    </p:nvGrpSpPr>
                    <p:grpSpPr bwMode="auto">
                      <a:xfrm>
                        <a:off x="3243" y="960"/>
                        <a:ext cx="118" cy="130"/>
                        <a:chOff x="3243" y="960"/>
                        <a:chExt cx="118" cy="130"/>
                      </a:xfrm>
                    </p:grpSpPr>
                    <p:sp>
                      <p:nvSpPr>
                        <p:cNvPr id="19576" name="Freeform 16"/>
                        <p:cNvSpPr>
                          <a:spLocks/>
                        </p:cNvSpPr>
                        <p:nvPr/>
                      </p:nvSpPr>
                      <p:spPr bwMode="auto">
                        <a:xfrm>
                          <a:off x="3243" y="960"/>
                          <a:ext cx="118" cy="130"/>
                        </a:xfrm>
                        <a:custGeom>
                          <a:avLst/>
                          <a:gdLst>
                            <a:gd name="T0" fmla="*/ 7 w 118"/>
                            <a:gd name="T1" fmla="*/ 106 h 130"/>
                            <a:gd name="T2" fmla="*/ 5 w 118"/>
                            <a:gd name="T3" fmla="*/ 56 h 130"/>
                            <a:gd name="T4" fmla="*/ 20 w 118"/>
                            <a:gd name="T5" fmla="*/ 24 h 130"/>
                            <a:gd name="T6" fmla="*/ 31 w 118"/>
                            <a:gd name="T7" fmla="*/ 6 h 130"/>
                            <a:gd name="T8" fmla="*/ 43 w 118"/>
                            <a:gd name="T9" fmla="*/ 0 h 130"/>
                            <a:gd name="T10" fmla="*/ 49 w 118"/>
                            <a:gd name="T11" fmla="*/ 11 h 130"/>
                            <a:gd name="T12" fmla="*/ 58 w 118"/>
                            <a:gd name="T13" fmla="*/ 7 h 130"/>
                            <a:gd name="T14" fmla="*/ 63 w 118"/>
                            <a:gd name="T15" fmla="*/ 18 h 130"/>
                            <a:gd name="T16" fmla="*/ 69 w 118"/>
                            <a:gd name="T17" fmla="*/ 26 h 130"/>
                            <a:gd name="T18" fmla="*/ 76 w 118"/>
                            <a:gd name="T19" fmla="*/ 33 h 130"/>
                            <a:gd name="T20" fmla="*/ 75 w 118"/>
                            <a:gd name="T21" fmla="*/ 44 h 130"/>
                            <a:gd name="T22" fmla="*/ 84 w 118"/>
                            <a:gd name="T23" fmla="*/ 37 h 130"/>
                            <a:gd name="T24" fmla="*/ 92 w 118"/>
                            <a:gd name="T25" fmla="*/ 43 h 130"/>
                            <a:gd name="T26" fmla="*/ 92 w 118"/>
                            <a:gd name="T27" fmla="*/ 52 h 130"/>
                            <a:gd name="T28" fmla="*/ 102 w 118"/>
                            <a:gd name="T29" fmla="*/ 53 h 130"/>
                            <a:gd name="T30" fmla="*/ 106 w 118"/>
                            <a:gd name="T31" fmla="*/ 63 h 130"/>
                            <a:gd name="T32" fmla="*/ 113 w 118"/>
                            <a:gd name="T33" fmla="*/ 73 h 130"/>
                            <a:gd name="T34" fmla="*/ 110 w 118"/>
                            <a:gd name="T35" fmla="*/ 95 h 130"/>
                            <a:gd name="T36" fmla="*/ 114 w 118"/>
                            <a:gd name="T37" fmla="*/ 110 h 130"/>
                            <a:gd name="T38" fmla="*/ 116 w 118"/>
                            <a:gd name="T39" fmla="*/ 122 h 130"/>
                            <a:gd name="T40" fmla="*/ 109 w 118"/>
                            <a:gd name="T41" fmla="*/ 129 h 130"/>
                            <a:gd name="T42" fmla="*/ 100 w 118"/>
                            <a:gd name="T43" fmla="*/ 127 h 130"/>
                            <a:gd name="T44" fmla="*/ 92 w 118"/>
                            <a:gd name="T45" fmla="*/ 118 h 130"/>
                            <a:gd name="T46" fmla="*/ 86 w 118"/>
                            <a:gd name="T47" fmla="*/ 117 h 130"/>
                            <a:gd name="T48" fmla="*/ 76 w 118"/>
                            <a:gd name="T49" fmla="*/ 114 h 130"/>
                            <a:gd name="T50" fmla="*/ 69 w 118"/>
                            <a:gd name="T51" fmla="*/ 112 h 130"/>
                            <a:gd name="T52" fmla="*/ 65 w 118"/>
                            <a:gd name="T53" fmla="*/ 110 h 130"/>
                            <a:gd name="T54" fmla="*/ 58 w 118"/>
                            <a:gd name="T55" fmla="*/ 108 h 130"/>
                            <a:gd name="T56" fmla="*/ 53 w 118"/>
                            <a:gd name="T57" fmla="*/ 100 h 130"/>
                            <a:gd name="T58" fmla="*/ 49 w 118"/>
                            <a:gd name="T59" fmla="*/ 109 h 130"/>
                            <a:gd name="T60" fmla="*/ 42 w 118"/>
                            <a:gd name="T61" fmla="*/ 111 h 130"/>
                            <a:gd name="T62" fmla="*/ 38 w 118"/>
                            <a:gd name="T63" fmla="*/ 114 h 130"/>
                            <a:gd name="T64" fmla="*/ 31 w 118"/>
                            <a:gd name="T65" fmla="*/ 122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30">
                              <a:moveTo>
                                <a:pt x="22" y="122"/>
                              </a:moveTo>
                              <a:lnTo>
                                <a:pt x="7" y="106"/>
                              </a:lnTo>
                              <a:lnTo>
                                <a:pt x="0" y="84"/>
                              </a:lnTo>
                              <a:lnTo>
                                <a:pt x="5" y="56"/>
                              </a:lnTo>
                              <a:lnTo>
                                <a:pt x="13" y="35"/>
                              </a:lnTo>
                              <a:lnTo>
                                <a:pt x="20" y="24"/>
                              </a:lnTo>
                              <a:lnTo>
                                <a:pt x="28" y="10"/>
                              </a:lnTo>
                              <a:lnTo>
                                <a:pt x="31" y="6"/>
                              </a:lnTo>
                              <a:lnTo>
                                <a:pt x="37" y="0"/>
                              </a:lnTo>
                              <a:lnTo>
                                <a:pt x="43" y="0"/>
                              </a:lnTo>
                              <a:lnTo>
                                <a:pt x="46" y="5"/>
                              </a:lnTo>
                              <a:lnTo>
                                <a:pt x="49" y="11"/>
                              </a:lnTo>
                              <a:lnTo>
                                <a:pt x="51" y="7"/>
                              </a:lnTo>
                              <a:lnTo>
                                <a:pt x="58" y="7"/>
                              </a:lnTo>
                              <a:lnTo>
                                <a:pt x="61" y="11"/>
                              </a:lnTo>
                              <a:lnTo>
                                <a:pt x="63" y="18"/>
                              </a:lnTo>
                              <a:lnTo>
                                <a:pt x="65" y="29"/>
                              </a:lnTo>
                              <a:lnTo>
                                <a:pt x="69" y="26"/>
                              </a:lnTo>
                              <a:lnTo>
                                <a:pt x="75" y="29"/>
                              </a:lnTo>
                              <a:lnTo>
                                <a:pt x="76" y="33"/>
                              </a:lnTo>
                              <a:lnTo>
                                <a:pt x="76" y="39"/>
                              </a:lnTo>
                              <a:lnTo>
                                <a:pt x="75" y="44"/>
                              </a:lnTo>
                              <a:lnTo>
                                <a:pt x="78" y="39"/>
                              </a:lnTo>
                              <a:lnTo>
                                <a:pt x="84" y="37"/>
                              </a:lnTo>
                              <a:lnTo>
                                <a:pt x="91" y="39"/>
                              </a:lnTo>
                              <a:lnTo>
                                <a:pt x="92" y="43"/>
                              </a:lnTo>
                              <a:lnTo>
                                <a:pt x="92" y="47"/>
                              </a:lnTo>
                              <a:lnTo>
                                <a:pt x="92" y="52"/>
                              </a:lnTo>
                              <a:lnTo>
                                <a:pt x="97" y="50"/>
                              </a:lnTo>
                              <a:lnTo>
                                <a:pt x="102" y="53"/>
                              </a:lnTo>
                              <a:lnTo>
                                <a:pt x="104" y="57"/>
                              </a:lnTo>
                              <a:lnTo>
                                <a:pt x="106" y="63"/>
                              </a:lnTo>
                              <a:lnTo>
                                <a:pt x="110" y="66"/>
                              </a:lnTo>
                              <a:lnTo>
                                <a:pt x="113" y="73"/>
                              </a:lnTo>
                              <a:lnTo>
                                <a:pt x="112" y="81"/>
                              </a:lnTo>
                              <a:lnTo>
                                <a:pt x="110" y="95"/>
                              </a:lnTo>
                              <a:lnTo>
                                <a:pt x="111" y="103"/>
                              </a:lnTo>
                              <a:lnTo>
                                <a:pt x="114" y="110"/>
                              </a:lnTo>
                              <a:lnTo>
                                <a:pt x="117" y="115"/>
                              </a:lnTo>
                              <a:lnTo>
                                <a:pt x="116" y="122"/>
                              </a:lnTo>
                              <a:lnTo>
                                <a:pt x="113" y="127"/>
                              </a:lnTo>
                              <a:lnTo>
                                <a:pt x="109" y="129"/>
                              </a:lnTo>
                              <a:lnTo>
                                <a:pt x="104" y="129"/>
                              </a:lnTo>
                              <a:lnTo>
                                <a:pt x="100" y="127"/>
                              </a:lnTo>
                              <a:lnTo>
                                <a:pt x="94" y="122"/>
                              </a:lnTo>
                              <a:lnTo>
                                <a:pt x="92" y="118"/>
                              </a:lnTo>
                              <a:lnTo>
                                <a:pt x="91" y="115"/>
                              </a:lnTo>
                              <a:lnTo>
                                <a:pt x="86" y="117"/>
                              </a:lnTo>
                              <a:lnTo>
                                <a:pt x="80" y="116"/>
                              </a:lnTo>
                              <a:lnTo>
                                <a:pt x="76" y="114"/>
                              </a:lnTo>
                              <a:lnTo>
                                <a:pt x="74" y="112"/>
                              </a:lnTo>
                              <a:lnTo>
                                <a:pt x="69" y="112"/>
                              </a:lnTo>
                              <a:lnTo>
                                <a:pt x="67" y="111"/>
                              </a:lnTo>
                              <a:lnTo>
                                <a:pt x="65" y="110"/>
                              </a:lnTo>
                              <a:lnTo>
                                <a:pt x="61" y="110"/>
                              </a:lnTo>
                              <a:lnTo>
                                <a:pt x="58" y="108"/>
                              </a:lnTo>
                              <a:lnTo>
                                <a:pt x="55" y="103"/>
                              </a:lnTo>
                              <a:lnTo>
                                <a:pt x="53" y="100"/>
                              </a:lnTo>
                              <a:lnTo>
                                <a:pt x="51" y="103"/>
                              </a:lnTo>
                              <a:lnTo>
                                <a:pt x="49" y="109"/>
                              </a:lnTo>
                              <a:lnTo>
                                <a:pt x="45" y="111"/>
                              </a:lnTo>
                              <a:lnTo>
                                <a:pt x="42" y="111"/>
                              </a:lnTo>
                              <a:lnTo>
                                <a:pt x="39" y="111"/>
                              </a:lnTo>
                              <a:lnTo>
                                <a:pt x="38" y="114"/>
                              </a:lnTo>
                              <a:lnTo>
                                <a:pt x="35" y="118"/>
                              </a:lnTo>
                              <a:lnTo>
                                <a:pt x="31" y="122"/>
                              </a:lnTo>
                              <a:lnTo>
                                <a:pt x="22" y="122"/>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9577" name="Group 17"/>
                        <p:cNvGrpSpPr>
                          <a:grpSpLocks/>
                        </p:cNvGrpSpPr>
                        <p:nvPr/>
                      </p:nvGrpSpPr>
                      <p:grpSpPr bwMode="auto">
                        <a:xfrm>
                          <a:off x="3249" y="967"/>
                          <a:ext cx="89" cy="113"/>
                          <a:chOff x="3249" y="967"/>
                          <a:chExt cx="89" cy="113"/>
                        </a:xfrm>
                      </p:grpSpPr>
                      <p:sp>
                        <p:nvSpPr>
                          <p:cNvPr id="19578" name="Freeform 18"/>
                          <p:cNvSpPr>
                            <a:spLocks/>
                          </p:cNvSpPr>
                          <p:nvPr/>
                        </p:nvSpPr>
                        <p:spPr bwMode="auto">
                          <a:xfrm>
                            <a:off x="3320" y="1041"/>
                            <a:ext cx="18" cy="25"/>
                          </a:xfrm>
                          <a:custGeom>
                            <a:avLst/>
                            <a:gdLst>
                              <a:gd name="T0" fmla="*/ 5 w 18"/>
                              <a:gd name="T1" fmla="*/ 24 h 25"/>
                              <a:gd name="T2" fmla="*/ 4 w 18"/>
                              <a:gd name="T3" fmla="*/ 12 h 25"/>
                              <a:gd name="T4" fmla="*/ 7 w 18"/>
                              <a:gd name="T5" fmla="*/ 5 h 25"/>
                              <a:gd name="T6" fmla="*/ 17 w 18"/>
                              <a:gd name="T7" fmla="*/ 0 h 25"/>
                              <a:gd name="T8" fmla="*/ 11 w 18"/>
                              <a:gd name="T9" fmla="*/ 1 h 25"/>
                              <a:gd name="T10" fmla="*/ 3 w 18"/>
                              <a:gd name="T11" fmla="*/ 4 h 25"/>
                              <a:gd name="T12" fmla="*/ 0 w 18"/>
                              <a:gd name="T13" fmla="*/ 10 h 25"/>
                              <a:gd name="T14" fmla="*/ 5 w 18"/>
                              <a:gd name="T15" fmla="*/ 24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5">
                                <a:moveTo>
                                  <a:pt x="5" y="24"/>
                                </a:moveTo>
                                <a:lnTo>
                                  <a:pt x="4" y="12"/>
                                </a:lnTo>
                                <a:lnTo>
                                  <a:pt x="7" y="5"/>
                                </a:lnTo>
                                <a:lnTo>
                                  <a:pt x="17" y="0"/>
                                </a:lnTo>
                                <a:lnTo>
                                  <a:pt x="11" y="1"/>
                                </a:lnTo>
                                <a:lnTo>
                                  <a:pt x="3" y="4"/>
                                </a:lnTo>
                                <a:lnTo>
                                  <a:pt x="0" y="10"/>
                                </a:lnTo>
                                <a:lnTo>
                                  <a:pt x="5" y="24"/>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79" name="Freeform 19"/>
                          <p:cNvSpPr>
                            <a:spLocks/>
                          </p:cNvSpPr>
                          <p:nvPr/>
                        </p:nvSpPr>
                        <p:spPr bwMode="auto">
                          <a:xfrm>
                            <a:off x="3287" y="1004"/>
                            <a:ext cx="29" cy="57"/>
                          </a:xfrm>
                          <a:custGeom>
                            <a:avLst/>
                            <a:gdLst>
                              <a:gd name="T0" fmla="*/ 11 w 29"/>
                              <a:gd name="T1" fmla="*/ 56 h 57"/>
                              <a:gd name="T2" fmla="*/ 6 w 29"/>
                              <a:gd name="T3" fmla="*/ 44 h 57"/>
                              <a:gd name="T4" fmla="*/ 7 w 29"/>
                              <a:gd name="T5" fmla="*/ 27 h 57"/>
                              <a:gd name="T6" fmla="*/ 16 w 29"/>
                              <a:gd name="T7" fmla="*/ 13 h 57"/>
                              <a:gd name="T8" fmla="*/ 28 w 29"/>
                              <a:gd name="T9" fmla="*/ 0 h 57"/>
                              <a:gd name="T10" fmla="*/ 21 w 29"/>
                              <a:gd name="T11" fmla="*/ 7 h 57"/>
                              <a:gd name="T12" fmla="*/ 8 w 29"/>
                              <a:gd name="T13" fmla="*/ 17 h 57"/>
                              <a:gd name="T14" fmla="*/ 0 w 29"/>
                              <a:gd name="T15" fmla="*/ 25 h 57"/>
                              <a:gd name="T16" fmla="*/ 1 w 29"/>
                              <a:gd name="T17" fmla="*/ 31 h 57"/>
                              <a:gd name="T18" fmla="*/ 1 w 29"/>
                              <a:gd name="T19" fmla="*/ 40 h 57"/>
                              <a:gd name="T20" fmla="*/ 1 w 29"/>
                              <a:gd name="T21" fmla="*/ 48 h 57"/>
                              <a:gd name="T22" fmla="*/ 11 w 29"/>
                              <a:gd name="T23" fmla="*/ 5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7">
                                <a:moveTo>
                                  <a:pt x="11" y="56"/>
                                </a:moveTo>
                                <a:lnTo>
                                  <a:pt x="6" y="44"/>
                                </a:lnTo>
                                <a:lnTo>
                                  <a:pt x="7" y="27"/>
                                </a:lnTo>
                                <a:lnTo>
                                  <a:pt x="16" y="13"/>
                                </a:lnTo>
                                <a:lnTo>
                                  <a:pt x="28" y="0"/>
                                </a:lnTo>
                                <a:lnTo>
                                  <a:pt x="21" y="7"/>
                                </a:lnTo>
                                <a:lnTo>
                                  <a:pt x="8" y="17"/>
                                </a:lnTo>
                                <a:lnTo>
                                  <a:pt x="0" y="25"/>
                                </a:lnTo>
                                <a:lnTo>
                                  <a:pt x="1" y="31"/>
                                </a:lnTo>
                                <a:lnTo>
                                  <a:pt x="1" y="40"/>
                                </a:lnTo>
                                <a:lnTo>
                                  <a:pt x="1" y="48"/>
                                </a:lnTo>
                                <a:lnTo>
                                  <a:pt x="11" y="56"/>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80" name="Freeform 20"/>
                          <p:cNvSpPr>
                            <a:spLocks/>
                          </p:cNvSpPr>
                          <p:nvPr/>
                        </p:nvSpPr>
                        <p:spPr bwMode="auto">
                          <a:xfrm>
                            <a:off x="3249" y="1034"/>
                            <a:ext cx="21" cy="46"/>
                          </a:xfrm>
                          <a:custGeom>
                            <a:avLst/>
                            <a:gdLst>
                              <a:gd name="T0" fmla="*/ 9 w 21"/>
                              <a:gd name="T1" fmla="*/ 38 h 46"/>
                              <a:gd name="T2" fmla="*/ 0 w 21"/>
                              <a:gd name="T3" fmla="*/ 24 h 46"/>
                              <a:gd name="T4" fmla="*/ 4 w 21"/>
                              <a:gd name="T5" fmla="*/ 14 h 46"/>
                              <a:gd name="T6" fmla="*/ 11 w 21"/>
                              <a:gd name="T7" fmla="*/ 0 h 46"/>
                              <a:gd name="T8" fmla="*/ 5 w 21"/>
                              <a:gd name="T9" fmla="*/ 24 h 46"/>
                              <a:gd name="T10" fmla="*/ 10 w 21"/>
                              <a:gd name="T11" fmla="*/ 35 h 46"/>
                              <a:gd name="T12" fmla="*/ 20 w 21"/>
                              <a:gd name="T13" fmla="*/ 45 h 46"/>
                              <a:gd name="T14" fmla="*/ 9 w 21"/>
                              <a:gd name="T15" fmla="*/ 38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46">
                                <a:moveTo>
                                  <a:pt x="9" y="38"/>
                                </a:moveTo>
                                <a:lnTo>
                                  <a:pt x="0" y="24"/>
                                </a:lnTo>
                                <a:lnTo>
                                  <a:pt x="4" y="14"/>
                                </a:lnTo>
                                <a:lnTo>
                                  <a:pt x="11" y="0"/>
                                </a:lnTo>
                                <a:lnTo>
                                  <a:pt x="5" y="24"/>
                                </a:lnTo>
                                <a:lnTo>
                                  <a:pt x="10" y="35"/>
                                </a:lnTo>
                                <a:lnTo>
                                  <a:pt x="20" y="45"/>
                                </a:lnTo>
                                <a:lnTo>
                                  <a:pt x="9" y="38"/>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81" name="Freeform 21"/>
                          <p:cNvSpPr>
                            <a:spLocks/>
                          </p:cNvSpPr>
                          <p:nvPr/>
                        </p:nvSpPr>
                        <p:spPr bwMode="auto">
                          <a:xfrm>
                            <a:off x="3265" y="967"/>
                            <a:ext cx="27" cy="45"/>
                          </a:xfrm>
                          <a:custGeom>
                            <a:avLst/>
                            <a:gdLst>
                              <a:gd name="T0" fmla="*/ 26 w 27"/>
                              <a:gd name="T1" fmla="*/ 0 h 45"/>
                              <a:gd name="T2" fmla="*/ 14 w 27"/>
                              <a:gd name="T3" fmla="*/ 11 h 45"/>
                              <a:gd name="T4" fmla="*/ 4 w 27"/>
                              <a:gd name="T5" fmla="*/ 22 h 45"/>
                              <a:gd name="T6" fmla="*/ 2 w 27"/>
                              <a:gd name="T7" fmla="*/ 32 h 45"/>
                              <a:gd name="T8" fmla="*/ 0 w 27"/>
                              <a:gd name="T9" fmla="*/ 44 h 45"/>
                              <a:gd name="T10" fmla="*/ 4 w 27"/>
                              <a:gd name="T11" fmla="*/ 34 h 45"/>
                              <a:gd name="T12" fmla="*/ 8 w 27"/>
                              <a:gd name="T13" fmla="*/ 23 h 45"/>
                              <a:gd name="T14" fmla="*/ 19 w 27"/>
                              <a:gd name="T15" fmla="*/ 9 h 45"/>
                              <a:gd name="T16" fmla="*/ 26 w 27"/>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45">
                                <a:moveTo>
                                  <a:pt x="26" y="0"/>
                                </a:moveTo>
                                <a:lnTo>
                                  <a:pt x="14" y="11"/>
                                </a:lnTo>
                                <a:lnTo>
                                  <a:pt x="4" y="22"/>
                                </a:lnTo>
                                <a:lnTo>
                                  <a:pt x="2" y="32"/>
                                </a:lnTo>
                                <a:lnTo>
                                  <a:pt x="0" y="44"/>
                                </a:lnTo>
                                <a:lnTo>
                                  <a:pt x="4" y="34"/>
                                </a:lnTo>
                                <a:lnTo>
                                  <a:pt x="8" y="23"/>
                                </a:lnTo>
                                <a:lnTo>
                                  <a:pt x="19" y="9"/>
                                </a:lnTo>
                                <a:lnTo>
                                  <a:pt x="26"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82" name="Freeform 22"/>
                          <p:cNvSpPr>
                            <a:spLocks/>
                          </p:cNvSpPr>
                          <p:nvPr/>
                        </p:nvSpPr>
                        <p:spPr bwMode="auto">
                          <a:xfrm>
                            <a:off x="3262" y="1050"/>
                            <a:ext cx="16" cy="30"/>
                          </a:xfrm>
                          <a:custGeom>
                            <a:avLst/>
                            <a:gdLst>
                              <a:gd name="T0" fmla="*/ 5 w 16"/>
                              <a:gd name="T1" fmla="*/ 29 h 30"/>
                              <a:gd name="T2" fmla="*/ 2 w 16"/>
                              <a:gd name="T3" fmla="*/ 20 h 30"/>
                              <a:gd name="T4" fmla="*/ 0 w 16"/>
                              <a:gd name="T5" fmla="*/ 14 h 30"/>
                              <a:gd name="T6" fmla="*/ 4 w 16"/>
                              <a:gd name="T7" fmla="*/ 6 h 30"/>
                              <a:gd name="T8" fmla="*/ 13 w 16"/>
                              <a:gd name="T9" fmla="*/ 0 h 30"/>
                              <a:gd name="T10" fmla="*/ 8 w 16"/>
                              <a:gd name="T11" fmla="*/ 9 h 30"/>
                              <a:gd name="T12" fmla="*/ 5 w 16"/>
                              <a:gd name="T13" fmla="*/ 17 h 30"/>
                              <a:gd name="T14" fmla="*/ 9 w 16"/>
                              <a:gd name="T15" fmla="*/ 20 h 30"/>
                              <a:gd name="T16" fmla="*/ 15 w 16"/>
                              <a:gd name="T17" fmla="*/ 12 h 30"/>
                              <a:gd name="T18" fmla="*/ 12 w 16"/>
                              <a:gd name="T19" fmla="*/ 19 h 30"/>
                              <a:gd name="T20" fmla="*/ 5 w 16"/>
                              <a:gd name="T21" fmla="*/ 2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0">
                                <a:moveTo>
                                  <a:pt x="5" y="29"/>
                                </a:moveTo>
                                <a:lnTo>
                                  <a:pt x="2" y="20"/>
                                </a:lnTo>
                                <a:lnTo>
                                  <a:pt x="0" y="14"/>
                                </a:lnTo>
                                <a:lnTo>
                                  <a:pt x="4" y="6"/>
                                </a:lnTo>
                                <a:lnTo>
                                  <a:pt x="13" y="0"/>
                                </a:lnTo>
                                <a:lnTo>
                                  <a:pt x="8" y="9"/>
                                </a:lnTo>
                                <a:lnTo>
                                  <a:pt x="5" y="17"/>
                                </a:lnTo>
                                <a:lnTo>
                                  <a:pt x="9" y="20"/>
                                </a:lnTo>
                                <a:lnTo>
                                  <a:pt x="15" y="12"/>
                                </a:lnTo>
                                <a:lnTo>
                                  <a:pt x="12" y="19"/>
                                </a:lnTo>
                                <a:lnTo>
                                  <a:pt x="5" y="29"/>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nvGrpSpPr>
                      <p:cNvPr id="19569" name="Group 23"/>
                      <p:cNvGrpSpPr>
                        <a:grpSpLocks/>
                      </p:cNvGrpSpPr>
                      <p:nvPr/>
                    </p:nvGrpSpPr>
                    <p:grpSpPr bwMode="auto">
                      <a:xfrm>
                        <a:off x="3446" y="1117"/>
                        <a:ext cx="126" cy="68"/>
                        <a:chOff x="3446" y="1117"/>
                        <a:chExt cx="126" cy="68"/>
                      </a:xfrm>
                    </p:grpSpPr>
                    <p:sp>
                      <p:nvSpPr>
                        <p:cNvPr id="19570" name="Freeform 24"/>
                        <p:cNvSpPr>
                          <a:spLocks/>
                        </p:cNvSpPr>
                        <p:nvPr/>
                      </p:nvSpPr>
                      <p:spPr bwMode="auto">
                        <a:xfrm>
                          <a:off x="3446" y="1117"/>
                          <a:ext cx="126" cy="68"/>
                        </a:xfrm>
                        <a:custGeom>
                          <a:avLst/>
                          <a:gdLst>
                            <a:gd name="T0" fmla="*/ 8 w 126"/>
                            <a:gd name="T1" fmla="*/ 16 h 68"/>
                            <a:gd name="T2" fmla="*/ 30 w 126"/>
                            <a:gd name="T3" fmla="*/ 17 h 68"/>
                            <a:gd name="T4" fmla="*/ 46 w 126"/>
                            <a:gd name="T5" fmla="*/ 17 h 68"/>
                            <a:gd name="T6" fmla="*/ 65 w 126"/>
                            <a:gd name="T7" fmla="*/ 8 h 68"/>
                            <a:gd name="T8" fmla="*/ 80 w 126"/>
                            <a:gd name="T9" fmla="*/ 1 h 68"/>
                            <a:gd name="T10" fmla="*/ 94 w 126"/>
                            <a:gd name="T11" fmla="*/ 0 h 68"/>
                            <a:gd name="T12" fmla="*/ 101 w 126"/>
                            <a:gd name="T13" fmla="*/ 6 h 68"/>
                            <a:gd name="T14" fmla="*/ 110 w 126"/>
                            <a:gd name="T15" fmla="*/ 11 h 68"/>
                            <a:gd name="T16" fmla="*/ 122 w 126"/>
                            <a:gd name="T17" fmla="*/ 12 h 68"/>
                            <a:gd name="T18" fmla="*/ 125 w 126"/>
                            <a:gd name="T19" fmla="*/ 17 h 68"/>
                            <a:gd name="T20" fmla="*/ 123 w 126"/>
                            <a:gd name="T21" fmla="*/ 30 h 68"/>
                            <a:gd name="T22" fmla="*/ 121 w 126"/>
                            <a:gd name="T23" fmla="*/ 39 h 68"/>
                            <a:gd name="T24" fmla="*/ 115 w 126"/>
                            <a:gd name="T25" fmla="*/ 45 h 68"/>
                            <a:gd name="T26" fmla="*/ 107 w 126"/>
                            <a:gd name="T27" fmla="*/ 54 h 68"/>
                            <a:gd name="T28" fmla="*/ 103 w 126"/>
                            <a:gd name="T29" fmla="*/ 62 h 68"/>
                            <a:gd name="T30" fmla="*/ 97 w 126"/>
                            <a:gd name="T31" fmla="*/ 66 h 68"/>
                            <a:gd name="T32" fmla="*/ 93 w 126"/>
                            <a:gd name="T33" fmla="*/ 67 h 68"/>
                            <a:gd name="T34" fmla="*/ 85 w 126"/>
                            <a:gd name="T35" fmla="*/ 60 h 68"/>
                            <a:gd name="T36" fmla="*/ 81 w 126"/>
                            <a:gd name="T37" fmla="*/ 63 h 68"/>
                            <a:gd name="T38" fmla="*/ 74 w 126"/>
                            <a:gd name="T39" fmla="*/ 63 h 68"/>
                            <a:gd name="T40" fmla="*/ 69 w 126"/>
                            <a:gd name="T41" fmla="*/ 53 h 68"/>
                            <a:gd name="T42" fmla="*/ 65 w 126"/>
                            <a:gd name="T43" fmla="*/ 55 h 68"/>
                            <a:gd name="T44" fmla="*/ 60 w 126"/>
                            <a:gd name="T45" fmla="*/ 55 h 68"/>
                            <a:gd name="T46" fmla="*/ 58 w 126"/>
                            <a:gd name="T47" fmla="*/ 49 h 68"/>
                            <a:gd name="T48" fmla="*/ 52 w 126"/>
                            <a:gd name="T49" fmla="*/ 53 h 68"/>
                            <a:gd name="T50" fmla="*/ 47 w 126"/>
                            <a:gd name="T51" fmla="*/ 56 h 68"/>
                            <a:gd name="T52" fmla="*/ 41 w 126"/>
                            <a:gd name="T53" fmla="*/ 53 h 68"/>
                            <a:gd name="T54" fmla="*/ 39 w 126"/>
                            <a:gd name="T55" fmla="*/ 48 h 68"/>
                            <a:gd name="T56" fmla="*/ 38 w 126"/>
                            <a:gd name="T57" fmla="*/ 42 h 68"/>
                            <a:gd name="T58" fmla="*/ 29 w 126"/>
                            <a:gd name="T59" fmla="*/ 43 h 68"/>
                            <a:gd name="T60" fmla="*/ 21 w 126"/>
                            <a:gd name="T61" fmla="*/ 45 h 68"/>
                            <a:gd name="T62" fmla="*/ 19 w 126"/>
                            <a:gd name="T63" fmla="*/ 41 h 68"/>
                            <a:gd name="T64" fmla="*/ 13 w 126"/>
                            <a:gd name="T65" fmla="*/ 41 h 68"/>
                            <a:gd name="T66" fmla="*/ 4 w 126"/>
                            <a:gd name="T67" fmla="*/ 35 h 68"/>
                            <a:gd name="T68" fmla="*/ 0 w 126"/>
                            <a:gd name="T69" fmla="*/ 27 h 68"/>
                            <a:gd name="T70" fmla="*/ 2 w 126"/>
                            <a:gd name="T71" fmla="*/ 24 h 68"/>
                            <a:gd name="T72" fmla="*/ 0 w 126"/>
                            <a:gd name="T73" fmla="*/ 17 h 68"/>
                            <a:gd name="T74" fmla="*/ 8 w 126"/>
                            <a:gd name="T75" fmla="*/ 16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6" h="68">
                              <a:moveTo>
                                <a:pt x="8" y="16"/>
                              </a:moveTo>
                              <a:lnTo>
                                <a:pt x="30" y="17"/>
                              </a:lnTo>
                              <a:lnTo>
                                <a:pt x="46" y="17"/>
                              </a:lnTo>
                              <a:lnTo>
                                <a:pt x="65" y="8"/>
                              </a:lnTo>
                              <a:lnTo>
                                <a:pt x="80" y="1"/>
                              </a:lnTo>
                              <a:lnTo>
                                <a:pt x="94" y="0"/>
                              </a:lnTo>
                              <a:lnTo>
                                <a:pt x="101" y="6"/>
                              </a:lnTo>
                              <a:lnTo>
                                <a:pt x="110" y="11"/>
                              </a:lnTo>
                              <a:lnTo>
                                <a:pt x="122" y="12"/>
                              </a:lnTo>
                              <a:lnTo>
                                <a:pt x="125" y="17"/>
                              </a:lnTo>
                              <a:lnTo>
                                <a:pt x="123" y="30"/>
                              </a:lnTo>
                              <a:lnTo>
                                <a:pt x="121" y="39"/>
                              </a:lnTo>
                              <a:lnTo>
                                <a:pt x="115" y="45"/>
                              </a:lnTo>
                              <a:lnTo>
                                <a:pt x="107" y="54"/>
                              </a:lnTo>
                              <a:lnTo>
                                <a:pt x="103" y="62"/>
                              </a:lnTo>
                              <a:lnTo>
                                <a:pt x="97" y="66"/>
                              </a:lnTo>
                              <a:lnTo>
                                <a:pt x="93" y="67"/>
                              </a:lnTo>
                              <a:lnTo>
                                <a:pt x="85" y="60"/>
                              </a:lnTo>
                              <a:lnTo>
                                <a:pt x="81" y="63"/>
                              </a:lnTo>
                              <a:lnTo>
                                <a:pt x="74" y="63"/>
                              </a:lnTo>
                              <a:lnTo>
                                <a:pt x="69" y="53"/>
                              </a:lnTo>
                              <a:lnTo>
                                <a:pt x="65" y="55"/>
                              </a:lnTo>
                              <a:lnTo>
                                <a:pt x="60" y="55"/>
                              </a:lnTo>
                              <a:lnTo>
                                <a:pt x="58" y="49"/>
                              </a:lnTo>
                              <a:lnTo>
                                <a:pt x="52" y="53"/>
                              </a:lnTo>
                              <a:lnTo>
                                <a:pt x="47" y="56"/>
                              </a:lnTo>
                              <a:lnTo>
                                <a:pt x="41" y="53"/>
                              </a:lnTo>
                              <a:lnTo>
                                <a:pt x="39" y="48"/>
                              </a:lnTo>
                              <a:lnTo>
                                <a:pt x="38" y="42"/>
                              </a:lnTo>
                              <a:lnTo>
                                <a:pt x="29" y="43"/>
                              </a:lnTo>
                              <a:lnTo>
                                <a:pt x="21" y="45"/>
                              </a:lnTo>
                              <a:lnTo>
                                <a:pt x="19" y="41"/>
                              </a:lnTo>
                              <a:lnTo>
                                <a:pt x="13" y="41"/>
                              </a:lnTo>
                              <a:lnTo>
                                <a:pt x="4" y="35"/>
                              </a:lnTo>
                              <a:lnTo>
                                <a:pt x="0" y="27"/>
                              </a:lnTo>
                              <a:lnTo>
                                <a:pt x="2" y="24"/>
                              </a:lnTo>
                              <a:lnTo>
                                <a:pt x="0" y="17"/>
                              </a:lnTo>
                              <a:lnTo>
                                <a:pt x="8" y="16"/>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9571" name="Group 25"/>
                        <p:cNvGrpSpPr>
                          <a:grpSpLocks/>
                        </p:cNvGrpSpPr>
                        <p:nvPr/>
                      </p:nvGrpSpPr>
                      <p:grpSpPr bwMode="auto">
                        <a:xfrm>
                          <a:off x="3464" y="1128"/>
                          <a:ext cx="95" cy="52"/>
                          <a:chOff x="3464" y="1128"/>
                          <a:chExt cx="95" cy="52"/>
                        </a:xfrm>
                      </p:grpSpPr>
                      <p:sp>
                        <p:nvSpPr>
                          <p:cNvPr id="19572" name="Freeform 26"/>
                          <p:cNvSpPr>
                            <a:spLocks/>
                          </p:cNvSpPr>
                          <p:nvPr/>
                        </p:nvSpPr>
                        <p:spPr bwMode="auto">
                          <a:xfrm>
                            <a:off x="3464" y="1144"/>
                            <a:ext cx="30" cy="15"/>
                          </a:xfrm>
                          <a:custGeom>
                            <a:avLst/>
                            <a:gdLst>
                              <a:gd name="T0" fmla="*/ 0 w 30"/>
                              <a:gd name="T1" fmla="*/ 14 h 15"/>
                              <a:gd name="T2" fmla="*/ 15 w 30"/>
                              <a:gd name="T3" fmla="*/ 10 h 15"/>
                              <a:gd name="T4" fmla="*/ 29 w 30"/>
                              <a:gd name="T5" fmla="*/ 0 h 15"/>
                              <a:gd name="T6" fmla="*/ 24 w 30"/>
                              <a:gd name="T7" fmla="*/ 8 h 15"/>
                              <a:gd name="T8" fmla="*/ 18 w 30"/>
                              <a:gd name="T9" fmla="*/ 13 h 15"/>
                              <a:gd name="T10" fmla="*/ 0 w 30"/>
                              <a:gd name="T11" fmla="*/ 14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0" y="14"/>
                                </a:moveTo>
                                <a:lnTo>
                                  <a:pt x="15" y="10"/>
                                </a:lnTo>
                                <a:lnTo>
                                  <a:pt x="29" y="0"/>
                                </a:lnTo>
                                <a:lnTo>
                                  <a:pt x="24" y="8"/>
                                </a:lnTo>
                                <a:lnTo>
                                  <a:pt x="18" y="13"/>
                                </a:lnTo>
                                <a:lnTo>
                                  <a:pt x="0" y="14"/>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73" name="Freeform 27"/>
                          <p:cNvSpPr>
                            <a:spLocks/>
                          </p:cNvSpPr>
                          <p:nvPr/>
                        </p:nvSpPr>
                        <p:spPr bwMode="auto">
                          <a:xfrm>
                            <a:off x="3503" y="1128"/>
                            <a:ext cx="24" cy="42"/>
                          </a:xfrm>
                          <a:custGeom>
                            <a:avLst/>
                            <a:gdLst>
                              <a:gd name="T0" fmla="*/ 0 w 24"/>
                              <a:gd name="T1" fmla="*/ 41 h 42"/>
                              <a:gd name="T2" fmla="*/ 8 w 24"/>
                              <a:gd name="T3" fmla="*/ 27 h 42"/>
                              <a:gd name="T4" fmla="*/ 23 w 24"/>
                              <a:gd name="T5" fmla="*/ 0 h 42"/>
                              <a:gd name="T6" fmla="*/ 18 w 24"/>
                              <a:gd name="T7" fmla="*/ 15 h 42"/>
                              <a:gd name="T8" fmla="*/ 15 w 24"/>
                              <a:gd name="T9" fmla="*/ 28 h 42"/>
                              <a:gd name="T10" fmla="*/ 0 w 24"/>
                              <a:gd name="T11" fmla="*/ 41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2">
                                <a:moveTo>
                                  <a:pt x="0" y="41"/>
                                </a:moveTo>
                                <a:lnTo>
                                  <a:pt x="8" y="27"/>
                                </a:lnTo>
                                <a:lnTo>
                                  <a:pt x="23" y="0"/>
                                </a:lnTo>
                                <a:lnTo>
                                  <a:pt x="18" y="15"/>
                                </a:lnTo>
                                <a:lnTo>
                                  <a:pt x="15" y="28"/>
                                </a:lnTo>
                                <a:lnTo>
                                  <a:pt x="0" y="41"/>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74" name="Freeform 28"/>
                          <p:cNvSpPr>
                            <a:spLocks/>
                          </p:cNvSpPr>
                          <p:nvPr/>
                        </p:nvSpPr>
                        <p:spPr bwMode="auto">
                          <a:xfrm>
                            <a:off x="3530" y="1129"/>
                            <a:ext cx="18" cy="51"/>
                          </a:xfrm>
                          <a:custGeom>
                            <a:avLst/>
                            <a:gdLst>
                              <a:gd name="T0" fmla="*/ 0 w 18"/>
                              <a:gd name="T1" fmla="*/ 50 h 51"/>
                              <a:gd name="T2" fmla="*/ 12 w 18"/>
                              <a:gd name="T3" fmla="*/ 39 h 51"/>
                              <a:gd name="T4" fmla="*/ 11 w 18"/>
                              <a:gd name="T5" fmla="*/ 15 h 51"/>
                              <a:gd name="T6" fmla="*/ 3 w 18"/>
                              <a:gd name="T7" fmla="*/ 0 h 51"/>
                              <a:gd name="T8" fmla="*/ 13 w 18"/>
                              <a:gd name="T9" fmla="*/ 15 h 51"/>
                              <a:gd name="T10" fmla="*/ 17 w 18"/>
                              <a:gd name="T11" fmla="*/ 30 h 51"/>
                              <a:gd name="T12" fmla="*/ 16 w 18"/>
                              <a:gd name="T13" fmla="*/ 43 h 51"/>
                              <a:gd name="T14" fmla="*/ 0 w 18"/>
                              <a:gd name="T15" fmla="*/ 50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51">
                                <a:moveTo>
                                  <a:pt x="0" y="50"/>
                                </a:moveTo>
                                <a:lnTo>
                                  <a:pt x="12" y="39"/>
                                </a:lnTo>
                                <a:lnTo>
                                  <a:pt x="11" y="15"/>
                                </a:lnTo>
                                <a:lnTo>
                                  <a:pt x="3" y="0"/>
                                </a:lnTo>
                                <a:lnTo>
                                  <a:pt x="13" y="15"/>
                                </a:lnTo>
                                <a:lnTo>
                                  <a:pt x="17" y="30"/>
                                </a:lnTo>
                                <a:lnTo>
                                  <a:pt x="16" y="43"/>
                                </a:lnTo>
                                <a:lnTo>
                                  <a:pt x="0" y="5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75" name="Freeform 29"/>
                          <p:cNvSpPr>
                            <a:spLocks/>
                          </p:cNvSpPr>
                          <p:nvPr/>
                        </p:nvSpPr>
                        <p:spPr bwMode="auto">
                          <a:xfrm>
                            <a:off x="3553" y="1144"/>
                            <a:ext cx="6" cy="21"/>
                          </a:xfrm>
                          <a:custGeom>
                            <a:avLst/>
                            <a:gdLst>
                              <a:gd name="T0" fmla="*/ 0 w 6"/>
                              <a:gd name="T1" fmla="*/ 0 h 21"/>
                              <a:gd name="T2" fmla="*/ 5 w 6"/>
                              <a:gd name="T3" fmla="*/ 13 h 21"/>
                              <a:gd name="T4" fmla="*/ 3 w 6"/>
                              <a:gd name="T5" fmla="*/ 20 h 21"/>
                              <a:gd name="T6" fmla="*/ 0 60000 65536"/>
                              <a:gd name="T7" fmla="*/ 0 60000 65536"/>
                              <a:gd name="T8" fmla="*/ 0 60000 65536"/>
                            </a:gdLst>
                            <a:ahLst/>
                            <a:cxnLst>
                              <a:cxn ang="T6">
                                <a:pos x="T0" y="T1"/>
                              </a:cxn>
                              <a:cxn ang="T7">
                                <a:pos x="T2" y="T3"/>
                              </a:cxn>
                              <a:cxn ang="T8">
                                <a:pos x="T4" y="T5"/>
                              </a:cxn>
                            </a:cxnLst>
                            <a:rect l="0" t="0" r="r" b="b"/>
                            <a:pathLst>
                              <a:path w="6" h="21">
                                <a:moveTo>
                                  <a:pt x="0" y="0"/>
                                </a:moveTo>
                                <a:lnTo>
                                  <a:pt x="5" y="13"/>
                                </a:lnTo>
                                <a:lnTo>
                                  <a:pt x="3" y="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grpSp>
            </p:grpSp>
            <p:grpSp>
              <p:nvGrpSpPr>
                <p:cNvPr id="19560" name="Group 30"/>
                <p:cNvGrpSpPr>
                  <a:grpSpLocks/>
                </p:cNvGrpSpPr>
                <p:nvPr/>
              </p:nvGrpSpPr>
              <p:grpSpPr bwMode="auto">
                <a:xfrm>
                  <a:off x="3533" y="992"/>
                  <a:ext cx="78" cy="112"/>
                  <a:chOff x="3533" y="992"/>
                  <a:chExt cx="78" cy="112"/>
                </a:xfrm>
              </p:grpSpPr>
              <p:sp>
                <p:nvSpPr>
                  <p:cNvPr id="19561" name="Freeform 31"/>
                  <p:cNvSpPr>
                    <a:spLocks/>
                  </p:cNvSpPr>
                  <p:nvPr/>
                </p:nvSpPr>
                <p:spPr bwMode="auto">
                  <a:xfrm>
                    <a:off x="3533" y="1017"/>
                    <a:ext cx="70" cy="87"/>
                  </a:xfrm>
                  <a:custGeom>
                    <a:avLst/>
                    <a:gdLst>
                      <a:gd name="T0" fmla="*/ 4 w 70"/>
                      <a:gd name="T1" fmla="*/ 37 h 87"/>
                      <a:gd name="T2" fmla="*/ 12 w 70"/>
                      <a:gd name="T3" fmla="*/ 20 h 87"/>
                      <a:gd name="T4" fmla="*/ 17 w 70"/>
                      <a:gd name="T5" fmla="*/ 14 h 87"/>
                      <a:gd name="T6" fmla="*/ 24 w 70"/>
                      <a:gd name="T7" fmla="*/ 5 h 87"/>
                      <a:gd name="T8" fmla="*/ 37 w 70"/>
                      <a:gd name="T9" fmla="*/ 0 h 87"/>
                      <a:gd name="T10" fmla="*/ 47 w 70"/>
                      <a:gd name="T11" fmla="*/ 2 h 87"/>
                      <a:gd name="T12" fmla="*/ 55 w 70"/>
                      <a:gd name="T13" fmla="*/ 7 h 87"/>
                      <a:gd name="T14" fmla="*/ 63 w 70"/>
                      <a:gd name="T15" fmla="*/ 17 h 87"/>
                      <a:gd name="T16" fmla="*/ 69 w 70"/>
                      <a:gd name="T17" fmla="*/ 32 h 87"/>
                      <a:gd name="T18" fmla="*/ 69 w 70"/>
                      <a:gd name="T19" fmla="*/ 44 h 87"/>
                      <a:gd name="T20" fmla="*/ 65 w 70"/>
                      <a:gd name="T21" fmla="*/ 56 h 87"/>
                      <a:gd name="T22" fmla="*/ 58 w 70"/>
                      <a:gd name="T23" fmla="*/ 67 h 87"/>
                      <a:gd name="T24" fmla="*/ 51 w 70"/>
                      <a:gd name="T25" fmla="*/ 75 h 87"/>
                      <a:gd name="T26" fmla="*/ 39 w 70"/>
                      <a:gd name="T27" fmla="*/ 84 h 87"/>
                      <a:gd name="T28" fmla="*/ 25 w 70"/>
                      <a:gd name="T29" fmla="*/ 86 h 87"/>
                      <a:gd name="T30" fmla="*/ 13 w 70"/>
                      <a:gd name="T31" fmla="*/ 83 h 87"/>
                      <a:gd name="T32" fmla="*/ 2 w 70"/>
                      <a:gd name="T33" fmla="*/ 73 h 87"/>
                      <a:gd name="T34" fmla="*/ 0 w 70"/>
                      <a:gd name="T35" fmla="*/ 59 h 87"/>
                      <a:gd name="T36" fmla="*/ 4 w 70"/>
                      <a:gd name="T37" fmla="*/ 3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87">
                        <a:moveTo>
                          <a:pt x="4" y="37"/>
                        </a:moveTo>
                        <a:lnTo>
                          <a:pt x="12" y="20"/>
                        </a:lnTo>
                        <a:lnTo>
                          <a:pt x="17" y="14"/>
                        </a:lnTo>
                        <a:lnTo>
                          <a:pt x="24" y="5"/>
                        </a:lnTo>
                        <a:lnTo>
                          <a:pt x="37" y="0"/>
                        </a:lnTo>
                        <a:lnTo>
                          <a:pt x="47" y="2"/>
                        </a:lnTo>
                        <a:lnTo>
                          <a:pt x="55" y="7"/>
                        </a:lnTo>
                        <a:lnTo>
                          <a:pt x="63" y="17"/>
                        </a:lnTo>
                        <a:lnTo>
                          <a:pt x="69" y="32"/>
                        </a:lnTo>
                        <a:lnTo>
                          <a:pt x="69" y="44"/>
                        </a:lnTo>
                        <a:lnTo>
                          <a:pt x="65" y="56"/>
                        </a:lnTo>
                        <a:lnTo>
                          <a:pt x="58" y="67"/>
                        </a:lnTo>
                        <a:lnTo>
                          <a:pt x="51" y="75"/>
                        </a:lnTo>
                        <a:lnTo>
                          <a:pt x="39" y="84"/>
                        </a:lnTo>
                        <a:lnTo>
                          <a:pt x="25" y="86"/>
                        </a:lnTo>
                        <a:lnTo>
                          <a:pt x="13" y="83"/>
                        </a:lnTo>
                        <a:lnTo>
                          <a:pt x="2" y="73"/>
                        </a:lnTo>
                        <a:lnTo>
                          <a:pt x="0" y="59"/>
                        </a:lnTo>
                        <a:lnTo>
                          <a:pt x="4" y="37"/>
                        </a:lnTo>
                      </a:path>
                    </a:pathLst>
                  </a:custGeom>
                  <a:solidFill>
                    <a:srgbClr val="F0F0F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62" name="Oval 32"/>
                  <p:cNvSpPr>
                    <a:spLocks noChangeArrowheads="1"/>
                  </p:cNvSpPr>
                  <p:nvPr/>
                </p:nvSpPr>
                <p:spPr bwMode="auto">
                  <a:xfrm>
                    <a:off x="3568" y="1046"/>
                    <a:ext cx="6" cy="8"/>
                  </a:xfrm>
                  <a:prstGeom prst="ellipse">
                    <a:avLst/>
                  </a:prstGeom>
                  <a:solidFill>
                    <a:srgbClr val="0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63" name="Freeform 33"/>
                  <p:cNvSpPr>
                    <a:spLocks/>
                  </p:cNvSpPr>
                  <p:nvPr/>
                </p:nvSpPr>
                <p:spPr bwMode="auto">
                  <a:xfrm>
                    <a:off x="3543" y="992"/>
                    <a:ext cx="68" cy="56"/>
                  </a:xfrm>
                  <a:custGeom>
                    <a:avLst/>
                    <a:gdLst>
                      <a:gd name="T0" fmla="*/ 67 w 68"/>
                      <a:gd name="T1" fmla="*/ 38 h 56"/>
                      <a:gd name="T2" fmla="*/ 65 w 68"/>
                      <a:gd name="T3" fmla="*/ 33 h 56"/>
                      <a:gd name="T4" fmla="*/ 17 w 68"/>
                      <a:gd name="T5" fmla="*/ 0 h 56"/>
                      <a:gd name="T6" fmla="*/ 13 w 68"/>
                      <a:gd name="T7" fmla="*/ 0 h 56"/>
                      <a:gd name="T8" fmla="*/ 8 w 68"/>
                      <a:gd name="T9" fmla="*/ 2 h 56"/>
                      <a:gd name="T10" fmla="*/ 4 w 68"/>
                      <a:gd name="T11" fmla="*/ 6 h 56"/>
                      <a:gd name="T12" fmla="*/ 0 w 68"/>
                      <a:gd name="T13" fmla="*/ 12 h 56"/>
                      <a:gd name="T14" fmla="*/ 1 w 68"/>
                      <a:gd name="T15" fmla="*/ 17 h 56"/>
                      <a:gd name="T16" fmla="*/ 3 w 68"/>
                      <a:gd name="T17" fmla="*/ 22 h 56"/>
                      <a:gd name="T18" fmla="*/ 5 w 68"/>
                      <a:gd name="T19" fmla="*/ 25 h 56"/>
                      <a:gd name="T20" fmla="*/ 10 w 68"/>
                      <a:gd name="T21" fmla="*/ 28 h 56"/>
                      <a:gd name="T22" fmla="*/ 46 w 68"/>
                      <a:gd name="T23" fmla="*/ 53 h 56"/>
                      <a:gd name="T24" fmla="*/ 49 w 68"/>
                      <a:gd name="T25" fmla="*/ 54 h 56"/>
                      <a:gd name="T26" fmla="*/ 53 w 68"/>
                      <a:gd name="T27" fmla="*/ 55 h 56"/>
                      <a:gd name="T28" fmla="*/ 58 w 68"/>
                      <a:gd name="T29" fmla="*/ 54 h 56"/>
                      <a:gd name="T30" fmla="*/ 63 w 68"/>
                      <a:gd name="T31" fmla="*/ 51 h 56"/>
                      <a:gd name="T32" fmla="*/ 66 w 68"/>
                      <a:gd name="T33" fmla="*/ 47 h 56"/>
                      <a:gd name="T34" fmla="*/ 67 w 68"/>
                      <a:gd name="T35" fmla="*/ 41 h 56"/>
                      <a:gd name="T36" fmla="*/ 67 w 68"/>
                      <a:gd name="T37" fmla="*/ 38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56">
                        <a:moveTo>
                          <a:pt x="67" y="38"/>
                        </a:moveTo>
                        <a:lnTo>
                          <a:pt x="65" y="33"/>
                        </a:lnTo>
                        <a:lnTo>
                          <a:pt x="17" y="0"/>
                        </a:lnTo>
                        <a:lnTo>
                          <a:pt x="13" y="0"/>
                        </a:lnTo>
                        <a:lnTo>
                          <a:pt x="8" y="2"/>
                        </a:lnTo>
                        <a:lnTo>
                          <a:pt x="4" y="6"/>
                        </a:lnTo>
                        <a:lnTo>
                          <a:pt x="0" y="12"/>
                        </a:lnTo>
                        <a:lnTo>
                          <a:pt x="1" y="17"/>
                        </a:lnTo>
                        <a:lnTo>
                          <a:pt x="3" y="22"/>
                        </a:lnTo>
                        <a:lnTo>
                          <a:pt x="5" y="25"/>
                        </a:lnTo>
                        <a:lnTo>
                          <a:pt x="10" y="28"/>
                        </a:lnTo>
                        <a:lnTo>
                          <a:pt x="46" y="53"/>
                        </a:lnTo>
                        <a:lnTo>
                          <a:pt x="49" y="54"/>
                        </a:lnTo>
                        <a:lnTo>
                          <a:pt x="53" y="55"/>
                        </a:lnTo>
                        <a:lnTo>
                          <a:pt x="58" y="54"/>
                        </a:lnTo>
                        <a:lnTo>
                          <a:pt x="63" y="51"/>
                        </a:lnTo>
                        <a:lnTo>
                          <a:pt x="66" y="47"/>
                        </a:lnTo>
                        <a:lnTo>
                          <a:pt x="67" y="41"/>
                        </a:lnTo>
                        <a:lnTo>
                          <a:pt x="67" y="38"/>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nvGrpSpPr>
              <p:cNvPr id="19553" name="Group 34"/>
              <p:cNvGrpSpPr>
                <a:grpSpLocks/>
              </p:cNvGrpSpPr>
              <p:nvPr/>
            </p:nvGrpSpPr>
            <p:grpSpPr bwMode="auto">
              <a:xfrm>
                <a:off x="3451" y="992"/>
                <a:ext cx="158" cy="143"/>
                <a:chOff x="3451" y="992"/>
                <a:chExt cx="158" cy="143"/>
              </a:xfrm>
            </p:grpSpPr>
            <p:sp>
              <p:nvSpPr>
                <p:cNvPr id="19554" name="Freeform 35"/>
                <p:cNvSpPr>
                  <a:spLocks/>
                </p:cNvSpPr>
                <p:nvPr/>
              </p:nvSpPr>
              <p:spPr bwMode="auto">
                <a:xfrm>
                  <a:off x="3503" y="1022"/>
                  <a:ext cx="106" cy="113"/>
                </a:xfrm>
                <a:custGeom>
                  <a:avLst/>
                  <a:gdLst>
                    <a:gd name="T0" fmla="*/ 38 w 106"/>
                    <a:gd name="T1" fmla="*/ 0 h 113"/>
                    <a:gd name="T2" fmla="*/ 56 w 106"/>
                    <a:gd name="T3" fmla="*/ 13 h 113"/>
                    <a:gd name="T4" fmla="*/ 78 w 106"/>
                    <a:gd name="T5" fmla="*/ 37 h 113"/>
                    <a:gd name="T6" fmla="*/ 89 w 106"/>
                    <a:gd name="T7" fmla="*/ 51 h 113"/>
                    <a:gd name="T8" fmla="*/ 97 w 106"/>
                    <a:gd name="T9" fmla="*/ 61 h 113"/>
                    <a:gd name="T10" fmla="*/ 103 w 106"/>
                    <a:gd name="T11" fmla="*/ 72 h 113"/>
                    <a:gd name="T12" fmla="*/ 105 w 106"/>
                    <a:gd name="T13" fmla="*/ 84 h 113"/>
                    <a:gd name="T14" fmla="*/ 105 w 106"/>
                    <a:gd name="T15" fmla="*/ 95 h 113"/>
                    <a:gd name="T16" fmla="*/ 99 w 106"/>
                    <a:gd name="T17" fmla="*/ 104 h 113"/>
                    <a:gd name="T18" fmla="*/ 92 w 106"/>
                    <a:gd name="T19" fmla="*/ 110 h 113"/>
                    <a:gd name="T20" fmla="*/ 76 w 106"/>
                    <a:gd name="T21" fmla="*/ 112 h 113"/>
                    <a:gd name="T22" fmla="*/ 55 w 106"/>
                    <a:gd name="T23" fmla="*/ 106 h 113"/>
                    <a:gd name="T24" fmla="*/ 36 w 106"/>
                    <a:gd name="T25" fmla="*/ 100 h 113"/>
                    <a:gd name="T26" fmla="*/ 27 w 106"/>
                    <a:gd name="T27" fmla="*/ 93 h 113"/>
                    <a:gd name="T28" fmla="*/ 12 w 106"/>
                    <a:gd name="T29" fmla="*/ 82 h 113"/>
                    <a:gd name="T30" fmla="*/ 0 w 106"/>
                    <a:gd name="T31" fmla="*/ 63 h 113"/>
                    <a:gd name="T32" fmla="*/ 9 w 106"/>
                    <a:gd name="T33" fmla="*/ 60 h 113"/>
                    <a:gd name="T34" fmla="*/ 19 w 106"/>
                    <a:gd name="T35" fmla="*/ 25 h 113"/>
                    <a:gd name="T36" fmla="*/ 38 w 106"/>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 h="113">
                      <a:moveTo>
                        <a:pt x="38" y="0"/>
                      </a:moveTo>
                      <a:lnTo>
                        <a:pt x="56" y="13"/>
                      </a:lnTo>
                      <a:lnTo>
                        <a:pt x="78" y="37"/>
                      </a:lnTo>
                      <a:lnTo>
                        <a:pt x="89" y="51"/>
                      </a:lnTo>
                      <a:lnTo>
                        <a:pt x="97" y="61"/>
                      </a:lnTo>
                      <a:lnTo>
                        <a:pt x="103" y="72"/>
                      </a:lnTo>
                      <a:lnTo>
                        <a:pt x="105" y="84"/>
                      </a:lnTo>
                      <a:lnTo>
                        <a:pt x="105" y="95"/>
                      </a:lnTo>
                      <a:lnTo>
                        <a:pt x="99" y="104"/>
                      </a:lnTo>
                      <a:lnTo>
                        <a:pt x="92" y="110"/>
                      </a:lnTo>
                      <a:lnTo>
                        <a:pt x="76" y="112"/>
                      </a:lnTo>
                      <a:lnTo>
                        <a:pt x="55" y="106"/>
                      </a:lnTo>
                      <a:lnTo>
                        <a:pt x="36" y="100"/>
                      </a:lnTo>
                      <a:lnTo>
                        <a:pt x="27" y="93"/>
                      </a:lnTo>
                      <a:lnTo>
                        <a:pt x="12" y="82"/>
                      </a:lnTo>
                      <a:lnTo>
                        <a:pt x="0" y="63"/>
                      </a:lnTo>
                      <a:lnTo>
                        <a:pt x="9" y="60"/>
                      </a:lnTo>
                      <a:lnTo>
                        <a:pt x="19" y="25"/>
                      </a:lnTo>
                      <a:lnTo>
                        <a:pt x="38" y="0"/>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9555" name="Group 36"/>
                <p:cNvGrpSpPr>
                  <a:grpSpLocks/>
                </p:cNvGrpSpPr>
                <p:nvPr/>
              </p:nvGrpSpPr>
              <p:grpSpPr bwMode="auto">
                <a:xfrm>
                  <a:off x="3451" y="992"/>
                  <a:ext cx="98" cy="102"/>
                  <a:chOff x="3451" y="992"/>
                  <a:chExt cx="98" cy="102"/>
                </a:xfrm>
              </p:grpSpPr>
              <p:sp>
                <p:nvSpPr>
                  <p:cNvPr id="19556" name="Freeform 37"/>
                  <p:cNvSpPr>
                    <a:spLocks/>
                  </p:cNvSpPr>
                  <p:nvPr/>
                </p:nvSpPr>
                <p:spPr bwMode="auto">
                  <a:xfrm>
                    <a:off x="3464" y="1013"/>
                    <a:ext cx="69" cy="81"/>
                  </a:xfrm>
                  <a:custGeom>
                    <a:avLst/>
                    <a:gdLst>
                      <a:gd name="T0" fmla="*/ 5 w 69"/>
                      <a:gd name="T1" fmla="*/ 31 h 81"/>
                      <a:gd name="T2" fmla="*/ 11 w 69"/>
                      <a:gd name="T3" fmla="*/ 18 h 81"/>
                      <a:gd name="T4" fmla="*/ 17 w 69"/>
                      <a:gd name="T5" fmla="*/ 10 h 81"/>
                      <a:gd name="T6" fmla="*/ 27 w 69"/>
                      <a:gd name="T7" fmla="*/ 4 h 81"/>
                      <a:gd name="T8" fmla="*/ 40 w 69"/>
                      <a:gd name="T9" fmla="*/ 0 h 81"/>
                      <a:gd name="T10" fmla="*/ 53 w 69"/>
                      <a:gd name="T11" fmla="*/ 1 h 81"/>
                      <a:gd name="T12" fmla="*/ 60 w 69"/>
                      <a:gd name="T13" fmla="*/ 4 h 81"/>
                      <a:gd name="T14" fmla="*/ 65 w 69"/>
                      <a:gd name="T15" fmla="*/ 11 h 81"/>
                      <a:gd name="T16" fmla="*/ 68 w 69"/>
                      <a:gd name="T17" fmla="*/ 22 h 81"/>
                      <a:gd name="T18" fmla="*/ 67 w 69"/>
                      <a:gd name="T19" fmla="*/ 36 h 81"/>
                      <a:gd name="T20" fmla="*/ 65 w 69"/>
                      <a:gd name="T21" fmla="*/ 49 h 81"/>
                      <a:gd name="T22" fmla="*/ 59 w 69"/>
                      <a:gd name="T23" fmla="*/ 61 h 81"/>
                      <a:gd name="T24" fmla="*/ 51 w 69"/>
                      <a:gd name="T25" fmla="*/ 72 h 81"/>
                      <a:gd name="T26" fmla="*/ 36 w 69"/>
                      <a:gd name="T27" fmla="*/ 80 h 81"/>
                      <a:gd name="T28" fmla="*/ 19 w 69"/>
                      <a:gd name="T29" fmla="*/ 78 h 81"/>
                      <a:gd name="T30" fmla="*/ 8 w 69"/>
                      <a:gd name="T31" fmla="*/ 73 h 81"/>
                      <a:gd name="T32" fmla="*/ 0 w 69"/>
                      <a:gd name="T33" fmla="*/ 61 h 81"/>
                      <a:gd name="T34" fmla="*/ 0 w 69"/>
                      <a:gd name="T35" fmla="*/ 46 h 81"/>
                      <a:gd name="T36" fmla="*/ 5 w 69"/>
                      <a:gd name="T37" fmla="*/ 3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81">
                        <a:moveTo>
                          <a:pt x="5" y="31"/>
                        </a:moveTo>
                        <a:lnTo>
                          <a:pt x="11" y="18"/>
                        </a:lnTo>
                        <a:lnTo>
                          <a:pt x="17" y="10"/>
                        </a:lnTo>
                        <a:lnTo>
                          <a:pt x="27" y="4"/>
                        </a:lnTo>
                        <a:lnTo>
                          <a:pt x="40" y="0"/>
                        </a:lnTo>
                        <a:lnTo>
                          <a:pt x="53" y="1"/>
                        </a:lnTo>
                        <a:lnTo>
                          <a:pt x="60" y="4"/>
                        </a:lnTo>
                        <a:lnTo>
                          <a:pt x="65" y="11"/>
                        </a:lnTo>
                        <a:lnTo>
                          <a:pt x="68" y="22"/>
                        </a:lnTo>
                        <a:lnTo>
                          <a:pt x="67" y="36"/>
                        </a:lnTo>
                        <a:lnTo>
                          <a:pt x="65" y="49"/>
                        </a:lnTo>
                        <a:lnTo>
                          <a:pt x="59" y="61"/>
                        </a:lnTo>
                        <a:lnTo>
                          <a:pt x="51" y="72"/>
                        </a:lnTo>
                        <a:lnTo>
                          <a:pt x="36" y="80"/>
                        </a:lnTo>
                        <a:lnTo>
                          <a:pt x="19" y="78"/>
                        </a:lnTo>
                        <a:lnTo>
                          <a:pt x="8" y="73"/>
                        </a:lnTo>
                        <a:lnTo>
                          <a:pt x="0" y="61"/>
                        </a:lnTo>
                        <a:lnTo>
                          <a:pt x="0" y="46"/>
                        </a:lnTo>
                        <a:lnTo>
                          <a:pt x="5" y="31"/>
                        </a:lnTo>
                      </a:path>
                    </a:pathLst>
                  </a:custGeom>
                  <a:solidFill>
                    <a:srgbClr val="F0F0F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57" name="Oval 38"/>
                  <p:cNvSpPr>
                    <a:spLocks noChangeArrowheads="1"/>
                  </p:cNvSpPr>
                  <p:nvPr/>
                </p:nvSpPr>
                <p:spPr bwMode="auto">
                  <a:xfrm>
                    <a:off x="3481" y="1062"/>
                    <a:ext cx="5" cy="8"/>
                  </a:xfrm>
                  <a:prstGeom prst="ellipse">
                    <a:avLst/>
                  </a:prstGeom>
                  <a:solidFill>
                    <a:srgbClr val="00008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58" name="Freeform 39"/>
                  <p:cNvSpPr>
                    <a:spLocks/>
                  </p:cNvSpPr>
                  <p:nvPr/>
                </p:nvSpPr>
                <p:spPr bwMode="auto">
                  <a:xfrm>
                    <a:off x="3451" y="992"/>
                    <a:ext cx="98" cy="56"/>
                  </a:xfrm>
                  <a:custGeom>
                    <a:avLst/>
                    <a:gdLst>
                      <a:gd name="T0" fmla="*/ 3 w 98"/>
                      <a:gd name="T1" fmla="*/ 32 h 56"/>
                      <a:gd name="T2" fmla="*/ 8 w 98"/>
                      <a:gd name="T3" fmla="*/ 29 h 56"/>
                      <a:gd name="T4" fmla="*/ 80 w 98"/>
                      <a:gd name="T5" fmla="*/ 1 h 56"/>
                      <a:gd name="T6" fmla="*/ 84 w 98"/>
                      <a:gd name="T7" fmla="*/ 0 h 56"/>
                      <a:gd name="T8" fmla="*/ 89 w 98"/>
                      <a:gd name="T9" fmla="*/ 2 h 56"/>
                      <a:gd name="T10" fmla="*/ 94 w 98"/>
                      <a:gd name="T11" fmla="*/ 6 h 56"/>
                      <a:gd name="T12" fmla="*/ 97 w 98"/>
                      <a:gd name="T13" fmla="*/ 12 h 56"/>
                      <a:gd name="T14" fmla="*/ 96 w 98"/>
                      <a:gd name="T15" fmla="*/ 17 h 56"/>
                      <a:gd name="T16" fmla="*/ 95 w 98"/>
                      <a:gd name="T17" fmla="*/ 23 h 56"/>
                      <a:gd name="T18" fmla="*/ 92 w 98"/>
                      <a:gd name="T19" fmla="*/ 26 h 56"/>
                      <a:gd name="T20" fmla="*/ 87 w 98"/>
                      <a:gd name="T21" fmla="*/ 28 h 56"/>
                      <a:gd name="T22" fmla="*/ 18 w 98"/>
                      <a:gd name="T23" fmla="*/ 54 h 56"/>
                      <a:gd name="T24" fmla="*/ 14 w 98"/>
                      <a:gd name="T25" fmla="*/ 55 h 56"/>
                      <a:gd name="T26" fmla="*/ 10 w 98"/>
                      <a:gd name="T27" fmla="*/ 53 h 56"/>
                      <a:gd name="T28" fmla="*/ 6 w 98"/>
                      <a:gd name="T29" fmla="*/ 51 h 56"/>
                      <a:gd name="T30" fmla="*/ 2 w 98"/>
                      <a:gd name="T31" fmla="*/ 48 h 56"/>
                      <a:gd name="T32" fmla="*/ 0 w 98"/>
                      <a:gd name="T33" fmla="*/ 43 h 56"/>
                      <a:gd name="T34" fmla="*/ 1 w 98"/>
                      <a:gd name="T35" fmla="*/ 37 h 56"/>
                      <a:gd name="T36" fmla="*/ 3 w 98"/>
                      <a:gd name="T37" fmla="*/ 32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 h="56">
                        <a:moveTo>
                          <a:pt x="3" y="32"/>
                        </a:moveTo>
                        <a:lnTo>
                          <a:pt x="8" y="29"/>
                        </a:lnTo>
                        <a:lnTo>
                          <a:pt x="80" y="1"/>
                        </a:lnTo>
                        <a:lnTo>
                          <a:pt x="84" y="0"/>
                        </a:lnTo>
                        <a:lnTo>
                          <a:pt x="89" y="2"/>
                        </a:lnTo>
                        <a:lnTo>
                          <a:pt x="94" y="6"/>
                        </a:lnTo>
                        <a:lnTo>
                          <a:pt x="97" y="12"/>
                        </a:lnTo>
                        <a:lnTo>
                          <a:pt x="96" y="17"/>
                        </a:lnTo>
                        <a:lnTo>
                          <a:pt x="95" y="23"/>
                        </a:lnTo>
                        <a:lnTo>
                          <a:pt x="92" y="26"/>
                        </a:lnTo>
                        <a:lnTo>
                          <a:pt x="87" y="28"/>
                        </a:lnTo>
                        <a:lnTo>
                          <a:pt x="18" y="54"/>
                        </a:lnTo>
                        <a:lnTo>
                          <a:pt x="14" y="55"/>
                        </a:lnTo>
                        <a:lnTo>
                          <a:pt x="10" y="53"/>
                        </a:lnTo>
                        <a:lnTo>
                          <a:pt x="6" y="51"/>
                        </a:lnTo>
                        <a:lnTo>
                          <a:pt x="2" y="48"/>
                        </a:lnTo>
                        <a:lnTo>
                          <a:pt x="0" y="43"/>
                        </a:lnTo>
                        <a:lnTo>
                          <a:pt x="1" y="37"/>
                        </a:lnTo>
                        <a:lnTo>
                          <a:pt x="3" y="32"/>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grpSp>
          <p:nvGrpSpPr>
            <p:cNvPr id="19522" name="Group 40"/>
            <p:cNvGrpSpPr>
              <a:grpSpLocks/>
            </p:cNvGrpSpPr>
            <p:nvPr/>
          </p:nvGrpSpPr>
          <p:grpSpPr bwMode="auto">
            <a:xfrm>
              <a:off x="2869" y="1050"/>
              <a:ext cx="480" cy="481"/>
              <a:chOff x="2869" y="1050"/>
              <a:chExt cx="480" cy="481"/>
            </a:xfrm>
          </p:grpSpPr>
          <p:grpSp>
            <p:nvGrpSpPr>
              <p:cNvPr id="19523" name="Group 41"/>
              <p:cNvGrpSpPr>
                <a:grpSpLocks/>
              </p:cNvGrpSpPr>
              <p:nvPr/>
            </p:nvGrpSpPr>
            <p:grpSpPr bwMode="auto">
              <a:xfrm>
                <a:off x="2926" y="1214"/>
                <a:ext cx="423" cy="300"/>
                <a:chOff x="2926" y="1214"/>
                <a:chExt cx="423" cy="300"/>
              </a:xfrm>
            </p:grpSpPr>
            <p:sp>
              <p:nvSpPr>
                <p:cNvPr id="19550" name="Freeform 42"/>
                <p:cNvSpPr>
                  <a:spLocks/>
                </p:cNvSpPr>
                <p:nvPr/>
              </p:nvSpPr>
              <p:spPr bwMode="auto">
                <a:xfrm>
                  <a:off x="2926" y="1214"/>
                  <a:ext cx="423" cy="227"/>
                </a:xfrm>
                <a:custGeom>
                  <a:avLst/>
                  <a:gdLst>
                    <a:gd name="T0" fmla="*/ 0 w 423"/>
                    <a:gd name="T1" fmla="*/ 100 h 227"/>
                    <a:gd name="T2" fmla="*/ 33 w 423"/>
                    <a:gd name="T3" fmla="*/ 100 h 227"/>
                    <a:gd name="T4" fmla="*/ 52 w 423"/>
                    <a:gd name="T5" fmla="*/ 115 h 227"/>
                    <a:gd name="T6" fmla="*/ 64 w 423"/>
                    <a:gd name="T7" fmla="*/ 130 h 227"/>
                    <a:gd name="T8" fmla="*/ 91 w 423"/>
                    <a:gd name="T9" fmla="*/ 138 h 227"/>
                    <a:gd name="T10" fmla="*/ 110 w 423"/>
                    <a:gd name="T11" fmla="*/ 163 h 227"/>
                    <a:gd name="T12" fmla="*/ 139 w 423"/>
                    <a:gd name="T13" fmla="*/ 175 h 227"/>
                    <a:gd name="T14" fmla="*/ 176 w 423"/>
                    <a:gd name="T15" fmla="*/ 200 h 227"/>
                    <a:gd name="T16" fmla="*/ 222 w 423"/>
                    <a:gd name="T17" fmla="*/ 213 h 227"/>
                    <a:gd name="T18" fmla="*/ 282 w 423"/>
                    <a:gd name="T19" fmla="*/ 223 h 227"/>
                    <a:gd name="T20" fmla="*/ 341 w 423"/>
                    <a:gd name="T21" fmla="*/ 226 h 227"/>
                    <a:gd name="T22" fmla="*/ 394 w 423"/>
                    <a:gd name="T23" fmla="*/ 200 h 227"/>
                    <a:gd name="T24" fmla="*/ 422 w 423"/>
                    <a:gd name="T25" fmla="*/ 163 h 227"/>
                    <a:gd name="T26" fmla="*/ 362 w 423"/>
                    <a:gd name="T27" fmla="*/ 0 h 227"/>
                    <a:gd name="T28" fmla="*/ 337 w 423"/>
                    <a:gd name="T29" fmla="*/ 0 h 227"/>
                    <a:gd name="T30" fmla="*/ 303 w 423"/>
                    <a:gd name="T31" fmla="*/ 19 h 227"/>
                    <a:gd name="T32" fmla="*/ 236 w 423"/>
                    <a:gd name="T33" fmla="*/ 84 h 227"/>
                    <a:gd name="T34" fmla="*/ 207 w 423"/>
                    <a:gd name="T35" fmla="*/ 78 h 227"/>
                    <a:gd name="T36" fmla="*/ 151 w 423"/>
                    <a:gd name="T37" fmla="*/ 65 h 227"/>
                    <a:gd name="T38" fmla="*/ 118 w 423"/>
                    <a:gd name="T39" fmla="*/ 50 h 227"/>
                    <a:gd name="T40" fmla="*/ 68 w 423"/>
                    <a:gd name="T41" fmla="*/ 21 h 227"/>
                    <a:gd name="T42" fmla="*/ 54 w 423"/>
                    <a:gd name="T43" fmla="*/ 21 h 227"/>
                    <a:gd name="T44" fmla="*/ 18 w 423"/>
                    <a:gd name="T45" fmla="*/ 32 h 227"/>
                    <a:gd name="T46" fmla="*/ 0 w 423"/>
                    <a:gd name="T47" fmla="*/ 100 h 2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3" h="227">
                      <a:moveTo>
                        <a:pt x="0" y="100"/>
                      </a:moveTo>
                      <a:lnTo>
                        <a:pt x="33" y="100"/>
                      </a:lnTo>
                      <a:lnTo>
                        <a:pt x="52" y="115"/>
                      </a:lnTo>
                      <a:lnTo>
                        <a:pt x="64" y="130"/>
                      </a:lnTo>
                      <a:lnTo>
                        <a:pt x="91" y="138"/>
                      </a:lnTo>
                      <a:lnTo>
                        <a:pt x="110" y="163"/>
                      </a:lnTo>
                      <a:lnTo>
                        <a:pt x="139" y="175"/>
                      </a:lnTo>
                      <a:lnTo>
                        <a:pt x="176" y="200"/>
                      </a:lnTo>
                      <a:lnTo>
                        <a:pt x="222" y="213"/>
                      </a:lnTo>
                      <a:lnTo>
                        <a:pt x="282" y="223"/>
                      </a:lnTo>
                      <a:lnTo>
                        <a:pt x="341" y="226"/>
                      </a:lnTo>
                      <a:lnTo>
                        <a:pt x="394" y="200"/>
                      </a:lnTo>
                      <a:lnTo>
                        <a:pt x="422" y="163"/>
                      </a:lnTo>
                      <a:lnTo>
                        <a:pt x="362" y="0"/>
                      </a:lnTo>
                      <a:lnTo>
                        <a:pt x="337" y="0"/>
                      </a:lnTo>
                      <a:lnTo>
                        <a:pt x="303" y="19"/>
                      </a:lnTo>
                      <a:lnTo>
                        <a:pt x="236" y="84"/>
                      </a:lnTo>
                      <a:lnTo>
                        <a:pt x="207" y="78"/>
                      </a:lnTo>
                      <a:lnTo>
                        <a:pt x="151" y="65"/>
                      </a:lnTo>
                      <a:lnTo>
                        <a:pt x="118" y="50"/>
                      </a:lnTo>
                      <a:lnTo>
                        <a:pt x="68" y="21"/>
                      </a:lnTo>
                      <a:lnTo>
                        <a:pt x="54" y="21"/>
                      </a:lnTo>
                      <a:lnTo>
                        <a:pt x="18" y="32"/>
                      </a:lnTo>
                      <a:lnTo>
                        <a:pt x="0" y="10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51" name="Freeform 43"/>
                <p:cNvSpPr>
                  <a:spLocks/>
                </p:cNvSpPr>
                <p:nvPr/>
              </p:nvSpPr>
              <p:spPr bwMode="auto">
                <a:xfrm>
                  <a:off x="3168" y="1439"/>
                  <a:ext cx="58" cy="75"/>
                </a:xfrm>
                <a:custGeom>
                  <a:avLst/>
                  <a:gdLst>
                    <a:gd name="T0" fmla="*/ 57 w 58"/>
                    <a:gd name="T1" fmla="*/ 0 h 75"/>
                    <a:gd name="T2" fmla="*/ 48 w 58"/>
                    <a:gd name="T3" fmla="*/ 19 h 75"/>
                    <a:gd name="T4" fmla="*/ 42 w 58"/>
                    <a:gd name="T5" fmla="*/ 31 h 75"/>
                    <a:gd name="T6" fmla="*/ 28 w 58"/>
                    <a:gd name="T7" fmla="*/ 43 h 75"/>
                    <a:gd name="T8" fmla="*/ 18 w 58"/>
                    <a:gd name="T9" fmla="*/ 56 h 75"/>
                    <a:gd name="T10" fmla="*/ 7 w 58"/>
                    <a:gd name="T11" fmla="*/ 68 h 75"/>
                    <a:gd name="T12" fmla="*/ 0 w 58"/>
                    <a:gd name="T13" fmla="*/ 74 h 75"/>
                    <a:gd name="T14" fmla="*/ 9 w 58"/>
                    <a:gd name="T15" fmla="*/ 73 h 75"/>
                    <a:gd name="T16" fmla="*/ 17 w 58"/>
                    <a:gd name="T17" fmla="*/ 68 h 75"/>
                    <a:gd name="T18" fmla="*/ 27 w 58"/>
                    <a:gd name="T19" fmla="*/ 63 h 75"/>
                    <a:gd name="T20" fmla="*/ 33 w 58"/>
                    <a:gd name="T21" fmla="*/ 59 h 75"/>
                    <a:gd name="T22" fmla="*/ 35 w 58"/>
                    <a:gd name="T23" fmla="*/ 52 h 75"/>
                    <a:gd name="T24" fmla="*/ 39 w 58"/>
                    <a:gd name="T25" fmla="*/ 46 h 75"/>
                    <a:gd name="T26" fmla="*/ 44 w 58"/>
                    <a:gd name="T27" fmla="*/ 38 h 75"/>
                    <a:gd name="T28" fmla="*/ 50 w 58"/>
                    <a:gd name="T29" fmla="*/ 31 h 75"/>
                    <a:gd name="T30" fmla="*/ 54 w 58"/>
                    <a:gd name="T31" fmla="*/ 20 h 75"/>
                    <a:gd name="T32" fmla="*/ 57 w 5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5">
                      <a:moveTo>
                        <a:pt x="57" y="0"/>
                      </a:moveTo>
                      <a:lnTo>
                        <a:pt x="48" y="19"/>
                      </a:lnTo>
                      <a:lnTo>
                        <a:pt x="42" y="31"/>
                      </a:lnTo>
                      <a:lnTo>
                        <a:pt x="28" y="43"/>
                      </a:lnTo>
                      <a:lnTo>
                        <a:pt x="18" y="56"/>
                      </a:lnTo>
                      <a:lnTo>
                        <a:pt x="7" y="68"/>
                      </a:lnTo>
                      <a:lnTo>
                        <a:pt x="0" y="74"/>
                      </a:lnTo>
                      <a:lnTo>
                        <a:pt x="9" y="73"/>
                      </a:lnTo>
                      <a:lnTo>
                        <a:pt x="17" y="68"/>
                      </a:lnTo>
                      <a:lnTo>
                        <a:pt x="27" y="63"/>
                      </a:lnTo>
                      <a:lnTo>
                        <a:pt x="33" y="59"/>
                      </a:lnTo>
                      <a:lnTo>
                        <a:pt x="35" y="52"/>
                      </a:lnTo>
                      <a:lnTo>
                        <a:pt x="39" y="46"/>
                      </a:lnTo>
                      <a:lnTo>
                        <a:pt x="44" y="38"/>
                      </a:lnTo>
                      <a:lnTo>
                        <a:pt x="50" y="31"/>
                      </a:lnTo>
                      <a:lnTo>
                        <a:pt x="54" y="20"/>
                      </a:lnTo>
                      <a:lnTo>
                        <a:pt x="57" y="0"/>
                      </a:lnTo>
                    </a:path>
                  </a:pathLst>
                </a:custGeom>
                <a:solidFill>
                  <a:srgbClr val="00C0E0"/>
                </a:solidFill>
                <a:ln w="12700" cap="rnd" cmpd="sng">
                  <a:solidFill>
                    <a:srgbClr val="00C0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9524" name="Group 44"/>
              <p:cNvGrpSpPr>
                <a:grpSpLocks/>
              </p:cNvGrpSpPr>
              <p:nvPr/>
            </p:nvGrpSpPr>
            <p:grpSpPr bwMode="auto">
              <a:xfrm>
                <a:off x="2869" y="1050"/>
                <a:ext cx="336" cy="481"/>
                <a:chOff x="2869" y="1050"/>
                <a:chExt cx="336" cy="481"/>
              </a:xfrm>
            </p:grpSpPr>
            <p:grpSp>
              <p:nvGrpSpPr>
                <p:cNvPr id="19525" name="Group 45"/>
                <p:cNvGrpSpPr>
                  <a:grpSpLocks/>
                </p:cNvGrpSpPr>
                <p:nvPr/>
              </p:nvGrpSpPr>
              <p:grpSpPr bwMode="auto">
                <a:xfrm>
                  <a:off x="2869" y="1050"/>
                  <a:ext cx="336" cy="481"/>
                  <a:chOff x="2869" y="1050"/>
                  <a:chExt cx="336" cy="481"/>
                </a:xfrm>
              </p:grpSpPr>
              <p:grpSp>
                <p:nvGrpSpPr>
                  <p:cNvPr id="19532" name="Group 46"/>
                  <p:cNvGrpSpPr>
                    <a:grpSpLocks/>
                  </p:cNvGrpSpPr>
                  <p:nvPr/>
                </p:nvGrpSpPr>
                <p:grpSpPr bwMode="auto">
                  <a:xfrm>
                    <a:off x="2869" y="1069"/>
                    <a:ext cx="269" cy="462"/>
                    <a:chOff x="2869" y="1069"/>
                    <a:chExt cx="269" cy="462"/>
                  </a:xfrm>
                </p:grpSpPr>
                <p:sp>
                  <p:nvSpPr>
                    <p:cNvPr id="19542" name="Freeform 47"/>
                    <p:cNvSpPr>
                      <a:spLocks/>
                    </p:cNvSpPr>
                    <p:nvPr/>
                  </p:nvSpPr>
                  <p:spPr bwMode="auto">
                    <a:xfrm>
                      <a:off x="2956" y="1085"/>
                      <a:ext cx="171" cy="237"/>
                    </a:xfrm>
                    <a:custGeom>
                      <a:avLst/>
                      <a:gdLst>
                        <a:gd name="T0" fmla="*/ 85 w 171"/>
                        <a:gd name="T1" fmla="*/ 236 h 237"/>
                        <a:gd name="T2" fmla="*/ 89 w 171"/>
                        <a:gd name="T3" fmla="*/ 202 h 237"/>
                        <a:gd name="T4" fmla="*/ 91 w 171"/>
                        <a:gd name="T5" fmla="*/ 177 h 237"/>
                        <a:gd name="T6" fmla="*/ 83 w 171"/>
                        <a:gd name="T7" fmla="*/ 150 h 237"/>
                        <a:gd name="T8" fmla="*/ 68 w 171"/>
                        <a:gd name="T9" fmla="*/ 129 h 237"/>
                        <a:gd name="T10" fmla="*/ 49 w 171"/>
                        <a:gd name="T11" fmla="*/ 108 h 237"/>
                        <a:gd name="T12" fmla="*/ 29 w 171"/>
                        <a:gd name="T13" fmla="*/ 94 h 237"/>
                        <a:gd name="T14" fmla="*/ 0 w 171"/>
                        <a:gd name="T15" fmla="*/ 83 h 237"/>
                        <a:gd name="T16" fmla="*/ 31 w 171"/>
                        <a:gd name="T17" fmla="*/ 52 h 237"/>
                        <a:gd name="T18" fmla="*/ 45 w 171"/>
                        <a:gd name="T19" fmla="*/ 0 h 237"/>
                        <a:gd name="T20" fmla="*/ 83 w 171"/>
                        <a:gd name="T21" fmla="*/ 21 h 237"/>
                        <a:gd name="T22" fmla="*/ 116 w 171"/>
                        <a:gd name="T23" fmla="*/ 42 h 237"/>
                        <a:gd name="T24" fmla="*/ 133 w 171"/>
                        <a:gd name="T25" fmla="*/ 64 h 237"/>
                        <a:gd name="T26" fmla="*/ 159 w 171"/>
                        <a:gd name="T27" fmla="*/ 119 h 237"/>
                        <a:gd name="T28" fmla="*/ 166 w 171"/>
                        <a:gd name="T29" fmla="*/ 171 h 237"/>
                        <a:gd name="T30" fmla="*/ 170 w 171"/>
                        <a:gd name="T31" fmla="*/ 204 h 237"/>
                        <a:gd name="T32" fmla="*/ 133 w 171"/>
                        <a:gd name="T33" fmla="*/ 211 h 237"/>
                        <a:gd name="T34" fmla="*/ 85 w 171"/>
                        <a:gd name="T35" fmla="*/ 236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7">
                          <a:moveTo>
                            <a:pt x="85" y="236"/>
                          </a:moveTo>
                          <a:lnTo>
                            <a:pt x="89" y="202"/>
                          </a:lnTo>
                          <a:lnTo>
                            <a:pt x="91" y="177"/>
                          </a:lnTo>
                          <a:lnTo>
                            <a:pt x="83" y="150"/>
                          </a:lnTo>
                          <a:lnTo>
                            <a:pt x="68" y="129"/>
                          </a:lnTo>
                          <a:lnTo>
                            <a:pt x="49" y="108"/>
                          </a:lnTo>
                          <a:lnTo>
                            <a:pt x="29" y="94"/>
                          </a:lnTo>
                          <a:lnTo>
                            <a:pt x="0" y="83"/>
                          </a:lnTo>
                          <a:lnTo>
                            <a:pt x="31" y="52"/>
                          </a:lnTo>
                          <a:lnTo>
                            <a:pt x="45" y="0"/>
                          </a:lnTo>
                          <a:lnTo>
                            <a:pt x="83" y="21"/>
                          </a:lnTo>
                          <a:lnTo>
                            <a:pt x="116" y="42"/>
                          </a:lnTo>
                          <a:lnTo>
                            <a:pt x="133" y="64"/>
                          </a:lnTo>
                          <a:lnTo>
                            <a:pt x="159" y="119"/>
                          </a:lnTo>
                          <a:lnTo>
                            <a:pt x="166" y="171"/>
                          </a:lnTo>
                          <a:lnTo>
                            <a:pt x="170" y="204"/>
                          </a:lnTo>
                          <a:lnTo>
                            <a:pt x="133" y="211"/>
                          </a:lnTo>
                          <a:lnTo>
                            <a:pt x="85" y="236"/>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3" name="Freeform 48"/>
                    <p:cNvSpPr>
                      <a:spLocks/>
                    </p:cNvSpPr>
                    <p:nvPr/>
                  </p:nvSpPr>
                  <p:spPr bwMode="auto">
                    <a:xfrm>
                      <a:off x="2889" y="1156"/>
                      <a:ext cx="172" cy="236"/>
                    </a:xfrm>
                    <a:custGeom>
                      <a:avLst/>
                      <a:gdLst>
                        <a:gd name="T0" fmla="*/ 85 w 172"/>
                        <a:gd name="T1" fmla="*/ 0 h 236"/>
                        <a:gd name="T2" fmla="*/ 81 w 172"/>
                        <a:gd name="T3" fmla="*/ 33 h 236"/>
                        <a:gd name="T4" fmla="*/ 79 w 172"/>
                        <a:gd name="T5" fmla="*/ 58 h 236"/>
                        <a:gd name="T6" fmla="*/ 87 w 172"/>
                        <a:gd name="T7" fmla="*/ 85 h 236"/>
                        <a:gd name="T8" fmla="*/ 102 w 172"/>
                        <a:gd name="T9" fmla="*/ 106 h 236"/>
                        <a:gd name="T10" fmla="*/ 121 w 172"/>
                        <a:gd name="T11" fmla="*/ 127 h 236"/>
                        <a:gd name="T12" fmla="*/ 141 w 172"/>
                        <a:gd name="T13" fmla="*/ 142 h 236"/>
                        <a:gd name="T14" fmla="*/ 171 w 172"/>
                        <a:gd name="T15" fmla="*/ 152 h 236"/>
                        <a:gd name="T16" fmla="*/ 139 w 172"/>
                        <a:gd name="T17" fmla="*/ 184 h 236"/>
                        <a:gd name="T18" fmla="*/ 125 w 172"/>
                        <a:gd name="T19" fmla="*/ 235 h 236"/>
                        <a:gd name="T20" fmla="*/ 87 w 172"/>
                        <a:gd name="T21" fmla="*/ 215 h 236"/>
                        <a:gd name="T22" fmla="*/ 54 w 172"/>
                        <a:gd name="T23" fmla="*/ 194 h 236"/>
                        <a:gd name="T24" fmla="*/ 37 w 172"/>
                        <a:gd name="T25" fmla="*/ 171 h 236"/>
                        <a:gd name="T26" fmla="*/ 10 w 172"/>
                        <a:gd name="T27" fmla="*/ 117 h 236"/>
                        <a:gd name="T28" fmla="*/ 4 w 172"/>
                        <a:gd name="T29" fmla="*/ 65 h 236"/>
                        <a:gd name="T30" fmla="*/ 0 w 172"/>
                        <a:gd name="T31" fmla="*/ 31 h 236"/>
                        <a:gd name="T32" fmla="*/ 37 w 172"/>
                        <a:gd name="T33" fmla="*/ 25 h 236"/>
                        <a:gd name="T34" fmla="*/ 85 w 172"/>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2" h="236">
                          <a:moveTo>
                            <a:pt x="85" y="0"/>
                          </a:moveTo>
                          <a:lnTo>
                            <a:pt x="81" y="33"/>
                          </a:lnTo>
                          <a:lnTo>
                            <a:pt x="79" y="58"/>
                          </a:lnTo>
                          <a:lnTo>
                            <a:pt x="87" y="85"/>
                          </a:lnTo>
                          <a:lnTo>
                            <a:pt x="102" y="106"/>
                          </a:lnTo>
                          <a:lnTo>
                            <a:pt x="121" y="127"/>
                          </a:lnTo>
                          <a:lnTo>
                            <a:pt x="141" y="142"/>
                          </a:lnTo>
                          <a:lnTo>
                            <a:pt x="171" y="152"/>
                          </a:lnTo>
                          <a:lnTo>
                            <a:pt x="139" y="184"/>
                          </a:lnTo>
                          <a:lnTo>
                            <a:pt x="125" y="235"/>
                          </a:lnTo>
                          <a:lnTo>
                            <a:pt x="87" y="215"/>
                          </a:lnTo>
                          <a:lnTo>
                            <a:pt x="54" y="194"/>
                          </a:lnTo>
                          <a:lnTo>
                            <a:pt x="37" y="171"/>
                          </a:lnTo>
                          <a:lnTo>
                            <a:pt x="10" y="117"/>
                          </a:lnTo>
                          <a:lnTo>
                            <a:pt x="4" y="65"/>
                          </a:lnTo>
                          <a:lnTo>
                            <a:pt x="0" y="31"/>
                          </a:lnTo>
                          <a:lnTo>
                            <a:pt x="37" y="25"/>
                          </a:lnTo>
                          <a:lnTo>
                            <a:pt x="85" y="0"/>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4" name="Freeform 49"/>
                    <p:cNvSpPr>
                      <a:spLocks/>
                    </p:cNvSpPr>
                    <p:nvPr/>
                  </p:nvSpPr>
                  <p:spPr bwMode="auto">
                    <a:xfrm>
                      <a:off x="2908" y="1069"/>
                      <a:ext cx="171" cy="236"/>
                    </a:xfrm>
                    <a:custGeom>
                      <a:avLst/>
                      <a:gdLst>
                        <a:gd name="T0" fmla="*/ 85 w 171"/>
                        <a:gd name="T1" fmla="*/ 235 h 236"/>
                        <a:gd name="T2" fmla="*/ 89 w 171"/>
                        <a:gd name="T3" fmla="*/ 202 h 236"/>
                        <a:gd name="T4" fmla="*/ 91 w 171"/>
                        <a:gd name="T5" fmla="*/ 177 h 236"/>
                        <a:gd name="T6" fmla="*/ 83 w 171"/>
                        <a:gd name="T7" fmla="*/ 149 h 236"/>
                        <a:gd name="T8" fmla="*/ 68 w 171"/>
                        <a:gd name="T9" fmla="*/ 128 h 236"/>
                        <a:gd name="T10" fmla="*/ 50 w 171"/>
                        <a:gd name="T11" fmla="*/ 108 h 236"/>
                        <a:gd name="T12" fmla="*/ 29 w 171"/>
                        <a:gd name="T13" fmla="*/ 93 h 236"/>
                        <a:gd name="T14" fmla="*/ 0 w 171"/>
                        <a:gd name="T15" fmla="*/ 83 h 236"/>
                        <a:gd name="T16" fmla="*/ 31 w 171"/>
                        <a:gd name="T17" fmla="*/ 52 h 236"/>
                        <a:gd name="T18" fmla="*/ 46 w 171"/>
                        <a:gd name="T19" fmla="*/ 0 h 236"/>
                        <a:gd name="T20" fmla="*/ 83 w 171"/>
                        <a:gd name="T21" fmla="*/ 20 h 236"/>
                        <a:gd name="T22" fmla="*/ 116 w 171"/>
                        <a:gd name="T23" fmla="*/ 41 h 236"/>
                        <a:gd name="T24" fmla="*/ 133 w 171"/>
                        <a:gd name="T25" fmla="*/ 64 h 236"/>
                        <a:gd name="T26" fmla="*/ 160 w 171"/>
                        <a:gd name="T27" fmla="*/ 118 h 236"/>
                        <a:gd name="T28" fmla="*/ 166 w 171"/>
                        <a:gd name="T29" fmla="*/ 170 h 236"/>
                        <a:gd name="T30" fmla="*/ 170 w 171"/>
                        <a:gd name="T31" fmla="*/ 204 h 236"/>
                        <a:gd name="T32" fmla="*/ 133 w 171"/>
                        <a:gd name="T33" fmla="*/ 210 h 236"/>
                        <a:gd name="T34" fmla="*/ 85 w 171"/>
                        <a:gd name="T35" fmla="*/ 235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235"/>
                          </a:moveTo>
                          <a:lnTo>
                            <a:pt x="89" y="202"/>
                          </a:lnTo>
                          <a:lnTo>
                            <a:pt x="91" y="177"/>
                          </a:lnTo>
                          <a:lnTo>
                            <a:pt x="83" y="149"/>
                          </a:lnTo>
                          <a:lnTo>
                            <a:pt x="68" y="128"/>
                          </a:lnTo>
                          <a:lnTo>
                            <a:pt x="50" y="108"/>
                          </a:lnTo>
                          <a:lnTo>
                            <a:pt x="29" y="93"/>
                          </a:lnTo>
                          <a:lnTo>
                            <a:pt x="0" y="83"/>
                          </a:lnTo>
                          <a:lnTo>
                            <a:pt x="31" y="52"/>
                          </a:lnTo>
                          <a:lnTo>
                            <a:pt x="46" y="0"/>
                          </a:lnTo>
                          <a:lnTo>
                            <a:pt x="83" y="20"/>
                          </a:lnTo>
                          <a:lnTo>
                            <a:pt x="116" y="41"/>
                          </a:lnTo>
                          <a:lnTo>
                            <a:pt x="133" y="64"/>
                          </a:lnTo>
                          <a:lnTo>
                            <a:pt x="160" y="118"/>
                          </a:lnTo>
                          <a:lnTo>
                            <a:pt x="166" y="170"/>
                          </a:lnTo>
                          <a:lnTo>
                            <a:pt x="170" y="204"/>
                          </a:lnTo>
                          <a:lnTo>
                            <a:pt x="133" y="210"/>
                          </a:lnTo>
                          <a:lnTo>
                            <a:pt x="85" y="235"/>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5" name="Freeform 50"/>
                    <p:cNvSpPr>
                      <a:spLocks/>
                    </p:cNvSpPr>
                    <p:nvPr/>
                  </p:nvSpPr>
                  <p:spPr bwMode="auto">
                    <a:xfrm>
                      <a:off x="2922" y="1243"/>
                      <a:ext cx="171" cy="237"/>
                    </a:xfrm>
                    <a:custGeom>
                      <a:avLst/>
                      <a:gdLst>
                        <a:gd name="T0" fmla="*/ 85 w 171"/>
                        <a:gd name="T1" fmla="*/ 0 h 237"/>
                        <a:gd name="T2" fmla="*/ 81 w 171"/>
                        <a:gd name="T3" fmla="*/ 34 h 237"/>
                        <a:gd name="T4" fmla="*/ 79 w 171"/>
                        <a:gd name="T5" fmla="*/ 59 h 237"/>
                        <a:gd name="T6" fmla="*/ 88 w 171"/>
                        <a:gd name="T7" fmla="*/ 86 h 237"/>
                        <a:gd name="T8" fmla="*/ 102 w 171"/>
                        <a:gd name="T9" fmla="*/ 107 h 237"/>
                        <a:gd name="T10" fmla="*/ 121 w 171"/>
                        <a:gd name="T11" fmla="*/ 128 h 237"/>
                        <a:gd name="T12" fmla="*/ 142 w 171"/>
                        <a:gd name="T13" fmla="*/ 142 h 237"/>
                        <a:gd name="T14" fmla="*/ 170 w 171"/>
                        <a:gd name="T15" fmla="*/ 152 h 237"/>
                        <a:gd name="T16" fmla="*/ 140 w 171"/>
                        <a:gd name="T17" fmla="*/ 184 h 237"/>
                        <a:gd name="T18" fmla="*/ 125 w 171"/>
                        <a:gd name="T19" fmla="*/ 236 h 237"/>
                        <a:gd name="T20" fmla="*/ 88 w 171"/>
                        <a:gd name="T21" fmla="*/ 215 h 237"/>
                        <a:gd name="T22" fmla="*/ 54 w 171"/>
                        <a:gd name="T23" fmla="*/ 194 h 237"/>
                        <a:gd name="T24" fmla="*/ 38 w 171"/>
                        <a:gd name="T25" fmla="*/ 171 h 237"/>
                        <a:gd name="T26" fmla="*/ 11 w 171"/>
                        <a:gd name="T27" fmla="*/ 117 h 237"/>
                        <a:gd name="T28" fmla="*/ 4 w 171"/>
                        <a:gd name="T29" fmla="*/ 65 h 237"/>
                        <a:gd name="T30" fmla="*/ 0 w 171"/>
                        <a:gd name="T31" fmla="*/ 32 h 237"/>
                        <a:gd name="T32" fmla="*/ 38 w 171"/>
                        <a:gd name="T33" fmla="*/ 25 h 237"/>
                        <a:gd name="T34" fmla="*/ 85 w 171"/>
                        <a:gd name="T35" fmla="*/ 0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7">
                          <a:moveTo>
                            <a:pt x="85" y="0"/>
                          </a:moveTo>
                          <a:lnTo>
                            <a:pt x="81" y="34"/>
                          </a:lnTo>
                          <a:lnTo>
                            <a:pt x="79" y="59"/>
                          </a:lnTo>
                          <a:lnTo>
                            <a:pt x="88" y="86"/>
                          </a:lnTo>
                          <a:lnTo>
                            <a:pt x="102" y="107"/>
                          </a:lnTo>
                          <a:lnTo>
                            <a:pt x="121" y="128"/>
                          </a:lnTo>
                          <a:lnTo>
                            <a:pt x="142" y="142"/>
                          </a:lnTo>
                          <a:lnTo>
                            <a:pt x="170" y="152"/>
                          </a:lnTo>
                          <a:lnTo>
                            <a:pt x="140" y="184"/>
                          </a:lnTo>
                          <a:lnTo>
                            <a:pt x="125" y="236"/>
                          </a:lnTo>
                          <a:lnTo>
                            <a:pt x="88" y="215"/>
                          </a:lnTo>
                          <a:lnTo>
                            <a:pt x="54" y="194"/>
                          </a:lnTo>
                          <a:lnTo>
                            <a:pt x="38" y="171"/>
                          </a:lnTo>
                          <a:lnTo>
                            <a:pt x="11" y="117"/>
                          </a:lnTo>
                          <a:lnTo>
                            <a:pt x="4" y="65"/>
                          </a:lnTo>
                          <a:lnTo>
                            <a:pt x="0" y="32"/>
                          </a:lnTo>
                          <a:lnTo>
                            <a:pt x="38" y="25"/>
                          </a:lnTo>
                          <a:lnTo>
                            <a:pt x="85" y="0"/>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6" name="Freeform 51"/>
                    <p:cNvSpPr>
                      <a:spLocks/>
                    </p:cNvSpPr>
                    <p:nvPr/>
                  </p:nvSpPr>
                  <p:spPr bwMode="auto">
                    <a:xfrm>
                      <a:off x="2945" y="1174"/>
                      <a:ext cx="171" cy="237"/>
                    </a:xfrm>
                    <a:custGeom>
                      <a:avLst/>
                      <a:gdLst>
                        <a:gd name="T0" fmla="*/ 85 w 171"/>
                        <a:gd name="T1" fmla="*/ 0 h 237"/>
                        <a:gd name="T2" fmla="*/ 81 w 171"/>
                        <a:gd name="T3" fmla="*/ 34 h 237"/>
                        <a:gd name="T4" fmla="*/ 79 w 171"/>
                        <a:gd name="T5" fmla="*/ 59 h 237"/>
                        <a:gd name="T6" fmla="*/ 87 w 171"/>
                        <a:gd name="T7" fmla="*/ 86 h 237"/>
                        <a:gd name="T8" fmla="*/ 102 w 171"/>
                        <a:gd name="T9" fmla="*/ 107 h 237"/>
                        <a:gd name="T10" fmla="*/ 121 w 171"/>
                        <a:gd name="T11" fmla="*/ 128 h 237"/>
                        <a:gd name="T12" fmla="*/ 142 w 171"/>
                        <a:gd name="T13" fmla="*/ 142 h 237"/>
                        <a:gd name="T14" fmla="*/ 170 w 171"/>
                        <a:gd name="T15" fmla="*/ 153 h 237"/>
                        <a:gd name="T16" fmla="*/ 139 w 171"/>
                        <a:gd name="T17" fmla="*/ 184 h 237"/>
                        <a:gd name="T18" fmla="*/ 125 w 171"/>
                        <a:gd name="T19" fmla="*/ 236 h 237"/>
                        <a:gd name="T20" fmla="*/ 87 w 171"/>
                        <a:gd name="T21" fmla="*/ 215 h 237"/>
                        <a:gd name="T22" fmla="*/ 54 w 171"/>
                        <a:gd name="T23" fmla="*/ 194 h 237"/>
                        <a:gd name="T24" fmla="*/ 38 w 171"/>
                        <a:gd name="T25" fmla="*/ 172 h 237"/>
                        <a:gd name="T26" fmla="*/ 11 w 171"/>
                        <a:gd name="T27" fmla="*/ 118 h 237"/>
                        <a:gd name="T28" fmla="*/ 5 w 171"/>
                        <a:gd name="T29" fmla="*/ 65 h 237"/>
                        <a:gd name="T30" fmla="*/ 0 w 171"/>
                        <a:gd name="T31" fmla="*/ 32 h 237"/>
                        <a:gd name="T32" fmla="*/ 38 w 171"/>
                        <a:gd name="T33" fmla="*/ 26 h 237"/>
                        <a:gd name="T34" fmla="*/ 85 w 171"/>
                        <a:gd name="T35" fmla="*/ 0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7">
                          <a:moveTo>
                            <a:pt x="85" y="0"/>
                          </a:moveTo>
                          <a:lnTo>
                            <a:pt x="81" y="34"/>
                          </a:lnTo>
                          <a:lnTo>
                            <a:pt x="79" y="59"/>
                          </a:lnTo>
                          <a:lnTo>
                            <a:pt x="87" y="86"/>
                          </a:lnTo>
                          <a:lnTo>
                            <a:pt x="102" y="107"/>
                          </a:lnTo>
                          <a:lnTo>
                            <a:pt x="121" y="128"/>
                          </a:lnTo>
                          <a:lnTo>
                            <a:pt x="142" y="142"/>
                          </a:lnTo>
                          <a:lnTo>
                            <a:pt x="170" y="153"/>
                          </a:lnTo>
                          <a:lnTo>
                            <a:pt x="139" y="184"/>
                          </a:lnTo>
                          <a:lnTo>
                            <a:pt x="125" y="236"/>
                          </a:lnTo>
                          <a:lnTo>
                            <a:pt x="87" y="215"/>
                          </a:lnTo>
                          <a:lnTo>
                            <a:pt x="54" y="194"/>
                          </a:lnTo>
                          <a:lnTo>
                            <a:pt x="38" y="172"/>
                          </a:lnTo>
                          <a:lnTo>
                            <a:pt x="11" y="118"/>
                          </a:lnTo>
                          <a:lnTo>
                            <a:pt x="5" y="65"/>
                          </a:lnTo>
                          <a:lnTo>
                            <a:pt x="0" y="32"/>
                          </a:lnTo>
                          <a:lnTo>
                            <a:pt x="38" y="26"/>
                          </a:lnTo>
                          <a:lnTo>
                            <a:pt x="85" y="0"/>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7" name="Freeform 52"/>
                    <p:cNvSpPr>
                      <a:spLocks/>
                    </p:cNvSpPr>
                    <p:nvPr/>
                  </p:nvSpPr>
                  <p:spPr bwMode="auto">
                    <a:xfrm>
                      <a:off x="2902" y="1190"/>
                      <a:ext cx="236" cy="172"/>
                    </a:xfrm>
                    <a:custGeom>
                      <a:avLst/>
                      <a:gdLst>
                        <a:gd name="T0" fmla="*/ 0 w 236"/>
                        <a:gd name="T1" fmla="*/ 86 h 172"/>
                        <a:gd name="T2" fmla="*/ 34 w 236"/>
                        <a:gd name="T3" fmla="*/ 90 h 172"/>
                        <a:gd name="T4" fmla="*/ 59 w 236"/>
                        <a:gd name="T5" fmla="*/ 92 h 172"/>
                        <a:gd name="T6" fmla="*/ 86 w 236"/>
                        <a:gd name="T7" fmla="*/ 84 h 172"/>
                        <a:gd name="T8" fmla="*/ 106 w 236"/>
                        <a:gd name="T9" fmla="*/ 69 h 172"/>
                        <a:gd name="T10" fmla="*/ 127 w 236"/>
                        <a:gd name="T11" fmla="*/ 50 h 172"/>
                        <a:gd name="T12" fmla="*/ 142 w 236"/>
                        <a:gd name="T13" fmla="*/ 29 h 172"/>
                        <a:gd name="T14" fmla="*/ 152 w 236"/>
                        <a:gd name="T15" fmla="*/ 0 h 172"/>
                        <a:gd name="T16" fmla="*/ 183 w 236"/>
                        <a:gd name="T17" fmla="*/ 31 h 172"/>
                        <a:gd name="T18" fmla="*/ 235 w 236"/>
                        <a:gd name="T19" fmla="*/ 46 h 172"/>
                        <a:gd name="T20" fmla="*/ 214 w 236"/>
                        <a:gd name="T21" fmla="*/ 84 h 172"/>
                        <a:gd name="T22" fmla="*/ 194 w 236"/>
                        <a:gd name="T23" fmla="*/ 117 h 172"/>
                        <a:gd name="T24" fmla="*/ 171 w 236"/>
                        <a:gd name="T25" fmla="*/ 134 h 172"/>
                        <a:gd name="T26" fmla="*/ 117 w 236"/>
                        <a:gd name="T27" fmla="*/ 161 h 172"/>
                        <a:gd name="T28" fmla="*/ 65 w 236"/>
                        <a:gd name="T29" fmla="*/ 167 h 172"/>
                        <a:gd name="T30" fmla="*/ 32 w 236"/>
                        <a:gd name="T31" fmla="*/ 171 h 172"/>
                        <a:gd name="T32" fmla="*/ 25 w 236"/>
                        <a:gd name="T33" fmla="*/ 134 h 172"/>
                        <a:gd name="T34" fmla="*/ 0 w 236"/>
                        <a:gd name="T35" fmla="*/ 86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 h="172">
                          <a:moveTo>
                            <a:pt x="0" y="86"/>
                          </a:moveTo>
                          <a:lnTo>
                            <a:pt x="34" y="90"/>
                          </a:lnTo>
                          <a:lnTo>
                            <a:pt x="59" y="92"/>
                          </a:lnTo>
                          <a:lnTo>
                            <a:pt x="86" y="84"/>
                          </a:lnTo>
                          <a:lnTo>
                            <a:pt x="106" y="69"/>
                          </a:lnTo>
                          <a:lnTo>
                            <a:pt x="127" y="50"/>
                          </a:lnTo>
                          <a:lnTo>
                            <a:pt x="142" y="29"/>
                          </a:lnTo>
                          <a:lnTo>
                            <a:pt x="152" y="0"/>
                          </a:lnTo>
                          <a:lnTo>
                            <a:pt x="183" y="31"/>
                          </a:lnTo>
                          <a:lnTo>
                            <a:pt x="235" y="46"/>
                          </a:lnTo>
                          <a:lnTo>
                            <a:pt x="214" y="84"/>
                          </a:lnTo>
                          <a:lnTo>
                            <a:pt x="194" y="117"/>
                          </a:lnTo>
                          <a:lnTo>
                            <a:pt x="171" y="134"/>
                          </a:lnTo>
                          <a:lnTo>
                            <a:pt x="117" y="161"/>
                          </a:lnTo>
                          <a:lnTo>
                            <a:pt x="65" y="167"/>
                          </a:lnTo>
                          <a:lnTo>
                            <a:pt x="32" y="171"/>
                          </a:lnTo>
                          <a:lnTo>
                            <a:pt x="25" y="134"/>
                          </a:lnTo>
                          <a:lnTo>
                            <a:pt x="0" y="86"/>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8" name="Freeform 53"/>
                    <p:cNvSpPr>
                      <a:spLocks/>
                    </p:cNvSpPr>
                    <p:nvPr/>
                  </p:nvSpPr>
                  <p:spPr bwMode="auto">
                    <a:xfrm>
                      <a:off x="2869" y="1225"/>
                      <a:ext cx="171" cy="236"/>
                    </a:xfrm>
                    <a:custGeom>
                      <a:avLst/>
                      <a:gdLst>
                        <a:gd name="T0" fmla="*/ 85 w 171"/>
                        <a:gd name="T1" fmla="*/ 235 h 236"/>
                        <a:gd name="T2" fmla="*/ 89 w 171"/>
                        <a:gd name="T3" fmla="*/ 202 h 236"/>
                        <a:gd name="T4" fmla="*/ 91 w 171"/>
                        <a:gd name="T5" fmla="*/ 177 h 236"/>
                        <a:gd name="T6" fmla="*/ 82 w 171"/>
                        <a:gd name="T7" fmla="*/ 150 h 236"/>
                        <a:gd name="T8" fmla="*/ 68 w 171"/>
                        <a:gd name="T9" fmla="*/ 129 h 236"/>
                        <a:gd name="T10" fmla="*/ 49 w 171"/>
                        <a:gd name="T11" fmla="*/ 108 h 236"/>
                        <a:gd name="T12" fmla="*/ 28 w 171"/>
                        <a:gd name="T13" fmla="*/ 94 h 236"/>
                        <a:gd name="T14" fmla="*/ 0 w 171"/>
                        <a:gd name="T15" fmla="*/ 83 h 236"/>
                        <a:gd name="T16" fmla="*/ 30 w 171"/>
                        <a:gd name="T17" fmla="*/ 52 h 236"/>
                        <a:gd name="T18" fmla="*/ 45 w 171"/>
                        <a:gd name="T19" fmla="*/ 0 h 236"/>
                        <a:gd name="T20" fmla="*/ 82 w 171"/>
                        <a:gd name="T21" fmla="*/ 21 h 236"/>
                        <a:gd name="T22" fmla="*/ 116 w 171"/>
                        <a:gd name="T23" fmla="*/ 42 h 236"/>
                        <a:gd name="T24" fmla="*/ 132 w 171"/>
                        <a:gd name="T25" fmla="*/ 64 h 236"/>
                        <a:gd name="T26" fmla="*/ 159 w 171"/>
                        <a:gd name="T27" fmla="*/ 119 h 236"/>
                        <a:gd name="T28" fmla="*/ 166 w 171"/>
                        <a:gd name="T29" fmla="*/ 170 h 236"/>
                        <a:gd name="T30" fmla="*/ 170 w 171"/>
                        <a:gd name="T31" fmla="*/ 204 h 236"/>
                        <a:gd name="T32" fmla="*/ 132 w 171"/>
                        <a:gd name="T33" fmla="*/ 210 h 236"/>
                        <a:gd name="T34" fmla="*/ 85 w 171"/>
                        <a:gd name="T35" fmla="*/ 235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235"/>
                          </a:moveTo>
                          <a:lnTo>
                            <a:pt x="89" y="202"/>
                          </a:lnTo>
                          <a:lnTo>
                            <a:pt x="91" y="177"/>
                          </a:lnTo>
                          <a:lnTo>
                            <a:pt x="82" y="150"/>
                          </a:lnTo>
                          <a:lnTo>
                            <a:pt x="68" y="129"/>
                          </a:lnTo>
                          <a:lnTo>
                            <a:pt x="49" y="108"/>
                          </a:lnTo>
                          <a:lnTo>
                            <a:pt x="28" y="94"/>
                          </a:lnTo>
                          <a:lnTo>
                            <a:pt x="0" y="83"/>
                          </a:lnTo>
                          <a:lnTo>
                            <a:pt x="30" y="52"/>
                          </a:lnTo>
                          <a:lnTo>
                            <a:pt x="45" y="0"/>
                          </a:lnTo>
                          <a:lnTo>
                            <a:pt x="82" y="21"/>
                          </a:lnTo>
                          <a:lnTo>
                            <a:pt x="116" y="42"/>
                          </a:lnTo>
                          <a:lnTo>
                            <a:pt x="132" y="64"/>
                          </a:lnTo>
                          <a:lnTo>
                            <a:pt x="159" y="119"/>
                          </a:lnTo>
                          <a:lnTo>
                            <a:pt x="166" y="170"/>
                          </a:lnTo>
                          <a:lnTo>
                            <a:pt x="170" y="204"/>
                          </a:lnTo>
                          <a:lnTo>
                            <a:pt x="132" y="210"/>
                          </a:lnTo>
                          <a:lnTo>
                            <a:pt x="85" y="235"/>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9" name="Freeform 54"/>
                    <p:cNvSpPr>
                      <a:spLocks/>
                    </p:cNvSpPr>
                    <p:nvPr/>
                  </p:nvSpPr>
                  <p:spPr bwMode="auto">
                    <a:xfrm>
                      <a:off x="2869" y="1296"/>
                      <a:ext cx="171" cy="235"/>
                    </a:xfrm>
                    <a:custGeom>
                      <a:avLst/>
                      <a:gdLst>
                        <a:gd name="T0" fmla="*/ 85 w 171"/>
                        <a:gd name="T1" fmla="*/ 234 h 235"/>
                        <a:gd name="T2" fmla="*/ 89 w 171"/>
                        <a:gd name="T3" fmla="*/ 201 h 235"/>
                        <a:gd name="T4" fmla="*/ 91 w 171"/>
                        <a:gd name="T5" fmla="*/ 176 h 235"/>
                        <a:gd name="T6" fmla="*/ 82 w 171"/>
                        <a:gd name="T7" fmla="*/ 149 h 235"/>
                        <a:gd name="T8" fmla="*/ 68 w 171"/>
                        <a:gd name="T9" fmla="*/ 129 h 235"/>
                        <a:gd name="T10" fmla="*/ 49 w 171"/>
                        <a:gd name="T11" fmla="*/ 108 h 235"/>
                        <a:gd name="T12" fmla="*/ 28 w 171"/>
                        <a:gd name="T13" fmla="*/ 93 h 235"/>
                        <a:gd name="T14" fmla="*/ 0 w 171"/>
                        <a:gd name="T15" fmla="*/ 83 h 235"/>
                        <a:gd name="T16" fmla="*/ 30 w 171"/>
                        <a:gd name="T17" fmla="*/ 52 h 235"/>
                        <a:gd name="T18" fmla="*/ 45 w 171"/>
                        <a:gd name="T19" fmla="*/ 0 h 235"/>
                        <a:gd name="T20" fmla="*/ 82 w 171"/>
                        <a:gd name="T21" fmla="*/ 20 h 235"/>
                        <a:gd name="T22" fmla="*/ 116 w 171"/>
                        <a:gd name="T23" fmla="*/ 41 h 235"/>
                        <a:gd name="T24" fmla="*/ 132 w 171"/>
                        <a:gd name="T25" fmla="*/ 64 h 235"/>
                        <a:gd name="T26" fmla="*/ 159 w 171"/>
                        <a:gd name="T27" fmla="*/ 118 h 235"/>
                        <a:gd name="T28" fmla="*/ 166 w 171"/>
                        <a:gd name="T29" fmla="*/ 170 h 235"/>
                        <a:gd name="T30" fmla="*/ 170 w 171"/>
                        <a:gd name="T31" fmla="*/ 203 h 235"/>
                        <a:gd name="T32" fmla="*/ 132 w 171"/>
                        <a:gd name="T33" fmla="*/ 209 h 235"/>
                        <a:gd name="T34" fmla="*/ 85 w 171"/>
                        <a:gd name="T35" fmla="*/ 234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5">
                          <a:moveTo>
                            <a:pt x="85" y="234"/>
                          </a:moveTo>
                          <a:lnTo>
                            <a:pt x="89" y="201"/>
                          </a:lnTo>
                          <a:lnTo>
                            <a:pt x="91" y="176"/>
                          </a:lnTo>
                          <a:lnTo>
                            <a:pt x="82" y="149"/>
                          </a:lnTo>
                          <a:lnTo>
                            <a:pt x="68" y="129"/>
                          </a:lnTo>
                          <a:lnTo>
                            <a:pt x="49" y="108"/>
                          </a:lnTo>
                          <a:lnTo>
                            <a:pt x="28" y="93"/>
                          </a:lnTo>
                          <a:lnTo>
                            <a:pt x="0" y="83"/>
                          </a:lnTo>
                          <a:lnTo>
                            <a:pt x="30" y="52"/>
                          </a:lnTo>
                          <a:lnTo>
                            <a:pt x="45" y="0"/>
                          </a:lnTo>
                          <a:lnTo>
                            <a:pt x="82" y="20"/>
                          </a:lnTo>
                          <a:lnTo>
                            <a:pt x="116" y="41"/>
                          </a:lnTo>
                          <a:lnTo>
                            <a:pt x="132" y="64"/>
                          </a:lnTo>
                          <a:lnTo>
                            <a:pt x="159" y="118"/>
                          </a:lnTo>
                          <a:lnTo>
                            <a:pt x="166" y="170"/>
                          </a:lnTo>
                          <a:lnTo>
                            <a:pt x="170" y="203"/>
                          </a:lnTo>
                          <a:lnTo>
                            <a:pt x="132" y="209"/>
                          </a:lnTo>
                          <a:lnTo>
                            <a:pt x="85" y="234"/>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9533" name="Group 55"/>
                  <p:cNvGrpSpPr>
                    <a:grpSpLocks/>
                  </p:cNvGrpSpPr>
                  <p:nvPr/>
                </p:nvGrpSpPr>
                <p:grpSpPr bwMode="auto">
                  <a:xfrm>
                    <a:off x="2935" y="1050"/>
                    <a:ext cx="270" cy="463"/>
                    <a:chOff x="2935" y="1050"/>
                    <a:chExt cx="270" cy="463"/>
                  </a:xfrm>
                </p:grpSpPr>
                <p:sp>
                  <p:nvSpPr>
                    <p:cNvPr id="19534" name="Freeform 56"/>
                    <p:cNvSpPr>
                      <a:spLocks/>
                    </p:cNvSpPr>
                    <p:nvPr/>
                  </p:nvSpPr>
                  <p:spPr bwMode="auto">
                    <a:xfrm>
                      <a:off x="2947" y="1066"/>
                      <a:ext cx="170" cy="237"/>
                    </a:xfrm>
                    <a:custGeom>
                      <a:avLst/>
                      <a:gdLst>
                        <a:gd name="T0" fmla="*/ 85 w 170"/>
                        <a:gd name="T1" fmla="*/ 236 h 237"/>
                        <a:gd name="T2" fmla="*/ 81 w 170"/>
                        <a:gd name="T3" fmla="*/ 202 h 237"/>
                        <a:gd name="T4" fmla="*/ 78 w 170"/>
                        <a:gd name="T5" fmla="*/ 177 h 237"/>
                        <a:gd name="T6" fmla="*/ 87 w 170"/>
                        <a:gd name="T7" fmla="*/ 150 h 237"/>
                        <a:gd name="T8" fmla="*/ 101 w 170"/>
                        <a:gd name="T9" fmla="*/ 129 h 237"/>
                        <a:gd name="T10" fmla="*/ 120 w 170"/>
                        <a:gd name="T11" fmla="*/ 108 h 237"/>
                        <a:gd name="T12" fmla="*/ 141 w 170"/>
                        <a:gd name="T13" fmla="*/ 94 h 237"/>
                        <a:gd name="T14" fmla="*/ 169 w 170"/>
                        <a:gd name="T15" fmla="*/ 83 h 237"/>
                        <a:gd name="T16" fmla="*/ 139 w 170"/>
                        <a:gd name="T17" fmla="*/ 52 h 237"/>
                        <a:gd name="T18" fmla="*/ 124 w 170"/>
                        <a:gd name="T19" fmla="*/ 0 h 237"/>
                        <a:gd name="T20" fmla="*/ 87 w 170"/>
                        <a:gd name="T21" fmla="*/ 21 h 237"/>
                        <a:gd name="T22" fmla="*/ 53 w 170"/>
                        <a:gd name="T23" fmla="*/ 42 h 237"/>
                        <a:gd name="T24" fmla="*/ 37 w 170"/>
                        <a:gd name="T25" fmla="*/ 65 h 237"/>
                        <a:gd name="T26" fmla="*/ 10 w 170"/>
                        <a:gd name="T27" fmla="*/ 119 h 237"/>
                        <a:gd name="T28" fmla="*/ 4 w 170"/>
                        <a:gd name="T29" fmla="*/ 171 h 237"/>
                        <a:gd name="T30" fmla="*/ 0 w 170"/>
                        <a:gd name="T31" fmla="*/ 205 h 237"/>
                        <a:gd name="T32" fmla="*/ 37 w 170"/>
                        <a:gd name="T33" fmla="*/ 211 h 237"/>
                        <a:gd name="T34" fmla="*/ 85 w 170"/>
                        <a:gd name="T35" fmla="*/ 236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0" h="237">
                          <a:moveTo>
                            <a:pt x="85" y="236"/>
                          </a:moveTo>
                          <a:lnTo>
                            <a:pt x="81" y="202"/>
                          </a:lnTo>
                          <a:lnTo>
                            <a:pt x="78" y="177"/>
                          </a:lnTo>
                          <a:lnTo>
                            <a:pt x="87" y="150"/>
                          </a:lnTo>
                          <a:lnTo>
                            <a:pt x="101" y="129"/>
                          </a:lnTo>
                          <a:lnTo>
                            <a:pt x="120" y="108"/>
                          </a:lnTo>
                          <a:lnTo>
                            <a:pt x="141" y="94"/>
                          </a:lnTo>
                          <a:lnTo>
                            <a:pt x="169" y="83"/>
                          </a:lnTo>
                          <a:lnTo>
                            <a:pt x="139" y="52"/>
                          </a:lnTo>
                          <a:lnTo>
                            <a:pt x="124" y="0"/>
                          </a:lnTo>
                          <a:lnTo>
                            <a:pt x="87" y="21"/>
                          </a:lnTo>
                          <a:lnTo>
                            <a:pt x="53" y="42"/>
                          </a:lnTo>
                          <a:lnTo>
                            <a:pt x="37" y="65"/>
                          </a:lnTo>
                          <a:lnTo>
                            <a:pt x="10" y="119"/>
                          </a:lnTo>
                          <a:lnTo>
                            <a:pt x="4" y="171"/>
                          </a:lnTo>
                          <a:lnTo>
                            <a:pt x="0" y="205"/>
                          </a:lnTo>
                          <a:lnTo>
                            <a:pt x="37" y="211"/>
                          </a:lnTo>
                          <a:lnTo>
                            <a:pt x="85" y="236"/>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5" name="Freeform 57"/>
                    <p:cNvSpPr>
                      <a:spLocks/>
                    </p:cNvSpPr>
                    <p:nvPr/>
                  </p:nvSpPr>
                  <p:spPr bwMode="auto">
                    <a:xfrm>
                      <a:off x="3013" y="1137"/>
                      <a:ext cx="171" cy="236"/>
                    </a:xfrm>
                    <a:custGeom>
                      <a:avLst/>
                      <a:gdLst>
                        <a:gd name="T0" fmla="*/ 85 w 171"/>
                        <a:gd name="T1" fmla="*/ 0 h 236"/>
                        <a:gd name="T2" fmla="*/ 89 w 171"/>
                        <a:gd name="T3" fmla="*/ 33 h 236"/>
                        <a:gd name="T4" fmla="*/ 92 w 171"/>
                        <a:gd name="T5" fmla="*/ 58 h 236"/>
                        <a:gd name="T6" fmla="*/ 83 w 171"/>
                        <a:gd name="T7" fmla="*/ 85 h 236"/>
                        <a:gd name="T8" fmla="*/ 69 w 171"/>
                        <a:gd name="T9" fmla="*/ 106 h 236"/>
                        <a:gd name="T10" fmla="*/ 50 w 171"/>
                        <a:gd name="T11" fmla="*/ 127 h 236"/>
                        <a:gd name="T12" fmla="*/ 29 w 171"/>
                        <a:gd name="T13" fmla="*/ 142 h 236"/>
                        <a:gd name="T14" fmla="*/ 0 w 171"/>
                        <a:gd name="T15" fmla="*/ 152 h 236"/>
                        <a:gd name="T16" fmla="*/ 31 w 171"/>
                        <a:gd name="T17" fmla="*/ 184 h 236"/>
                        <a:gd name="T18" fmla="*/ 46 w 171"/>
                        <a:gd name="T19" fmla="*/ 235 h 236"/>
                        <a:gd name="T20" fmla="*/ 83 w 171"/>
                        <a:gd name="T21" fmla="*/ 215 h 236"/>
                        <a:gd name="T22" fmla="*/ 116 w 171"/>
                        <a:gd name="T23" fmla="*/ 194 h 236"/>
                        <a:gd name="T24" fmla="*/ 133 w 171"/>
                        <a:gd name="T25" fmla="*/ 171 h 236"/>
                        <a:gd name="T26" fmla="*/ 160 w 171"/>
                        <a:gd name="T27" fmla="*/ 117 h 236"/>
                        <a:gd name="T28" fmla="*/ 166 w 171"/>
                        <a:gd name="T29" fmla="*/ 65 h 236"/>
                        <a:gd name="T30" fmla="*/ 170 w 171"/>
                        <a:gd name="T31" fmla="*/ 31 h 236"/>
                        <a:gd name="T32" fmla="*/ 133 w 171"/>
                        <a:gd name="T33" fmla="*/ 25 h 236"/>
                        <a:gd name="T34" fmla="*/ 85 w 171"/>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0"/>
                          </a:moveTo>
                          <a:lnTo>
                            <a:pt x="89" y="33"/>
                          </a:lnTo>
                          <a:lnTo>
                            <a:pt x="92" y="58"/>
                          </a:lnTo>
                          <a:lnTo>
                            <a:pt x="83" y="85"/>
                          </a:lnTo>
                          <a:lnTo>
                            <a:pt x="69" y="106"/>
                          </a:lnTo>
                          <a:lnTo>
                            <a:pt x="50" y="127"/>
                          </a:lnTo>
                          <a:lnTo>
                            <a:pt x="29" y="142"/>
                          </a:lnTo>
                          <a:lnTo>
                            <a:pt x="0" y="152"/>
                          </a:lnTo>
                          <a:lnTo>
                            <a:pt x="31" y="184"/>
                          </a:lnTo>
                          <a:lnTo>
                            <a:pt x="46" y="235"/>
                          </a:lnTo>
                          <a:lnTo>
                            <a:pt x="83" y="215"/>
                          </a:lnTo>
                          <a:lnTo>
                            <a:pt x="116" y="194"/>
                          </a:lnTo>
                          <a:lnTo>
                            <a:pt x="133" y="171"/>
                          </a:lnTo>
                          <a:lnTo>
                            <a:pt x="160" y="117"/>
                          </a:lnTo>
                          <a:lnTo>
                            <a:pt x="166" y="65"/>
                          </a:lnTo>
                          <a:lnTo>
                            <a:pt x="170" y="31"/>
                          </a:lnTo>
                          <a:lnTo>
                            <a:pt x="133" y="25"/>
                          </a:lnTo>
                          <a:lnTo>
                            <a:pt x="85" y="0"/>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6" name="Freeform 58"/>
                    <p:cNvSpPr>
                      <a:spLocks/>
                    </p:cNvSpPr>
                    <p:nvPr/>
                  </p:nvSpPr>
                  <p:spPr bwMode="auto">
                    <a:xfrm>
                      <a:off x="2994" y="1050"/>
                      <a:ext cx="171" cy="236"/>
                    </a:xfrm>
                    <a:custGeom>
                      <a:avLst/>
                      <a:gdLst>
                        <a:gd name="T0" fmla="*/ 86 w 171"/>
                        <a:gd name="T1" fmla="*/ 235 h 236"/>
                        <a:gd name="T2" fmla="*/ 81 w 171"/>
                        <a:gd name="T3" fmla="*/ 202 h 236"/>
                        <a:gd name="T4" fmla="*/ 79 w 171"/>
                        <a:gd name="T5" fmla="*/ 177 h 236"/>
                        <a:gd name="T6" fmla="*/ 88 w 171"/>
                        <a:gd name="T7" fmla="*/ 150 h 236"/>
                        <a:gd name="T8" fmla="*/ 102 w 171"/>
                        <a:gd name="T9" fmla="*/ 129 h 236"/>
                        <a:gd name="T10" fmla="*/ 121 w 171"/>
                        <a:gd name="T11" fmla="*/ 108 h 236"/>
                        <a:gd name="T12" fmla="*/ 142 w 171"/>
                        <a:gd name="T13" fmla="*/ 93 h 236"/>
                        <a:gd name="T14" fmla="*/ 170 w 171"/>
                        <a:gd name="T15" fmla="*/ 83 h 236"/>
                        <a:gd name="T16" fmla="*/ 139 w 171"/>
                        <a:gd name="T17" fmla="*/ 52 h 236"/>
                        <a:gd name="T18" fmla="*/ 125 w 171"/>
                        <a:gd name="T19" fmla="*/ 0 h 236"/>
                        <a:gd name="T20" fmla="*/ 88 w 171"/>
                        <a:gd name="T21" fmla="*/ 21 h 236"/>
                        <a:gd name="T22" fmla="*/ 54 w 171"/>
                        <a:gd name="T23" fmla="*/ 42 h 236"/>
                        <a:gd name="T24" fmla="*/ 38 w 171"/>
                        <a:gd name="T25" fmla="*/ 64 h 236"/>
                        <a:gd name="T26" fmla="*/ 11 w 171"/>
                        <a:gd name="T27" fmla="*/ 118 h 236"/>
                        <a:gd name="T28" fmla="*/ 4 w 171"/>
                        <a:gd name="T29" fmla="*/ 171 h 236"/>
                        <a:gd name="T30" fmla="*/ 0 w 171"/>
                        <a:gd name="T31" fmla="*/ 204 h 236"/>
                        <a:gd name="T32" fmla="*/ 38 w 171"/>
                        <a:gd name="T33" fmla="*/ 210 h 236"/>
                        <a:gd name="T34" fmla="*/ 86 w 171"/>
                        <a:gd name="T35" fmla="*/ 235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6" y="235"/>
                          </a:moveTo>
                          <a:lnTo>
                            <a:pt x="81" y="202"/>
                          </a:lnTo>
                          <a:lnTo>
                            <a:pt x="79" y="177"/>
                          </a:lnTo>
                          <a:lnTo>
                            <a:pt x="88" y="150"/>
                          </a:lnTo>
                          <a:lnTo>
                            <a:pt x="102" y="129"/>
                          </a:lnTo>
                          <a:lnTo>
                            <a:pt x="121" y="108"/>
                          </a:lnTo>
                          <a:lnTo>
                            <a:pt x="142" y="93"/>
                          </a:lnTo>
                          <a:lnTo>
                            <a:pt x="170" y="83"/>
                          </a:lnTo>
                          <a:lnTo>
                            <a:pt x="139" y="52"/>
                          </a:lnTo>
                          <a:lnTo>
                            <a:pt x="125" y="0"/>
                          </a:lnTo>
                          <a:lnTo>
                            <a:pt x="88" y="21"/>
                          </a:lnTo>
                          <a:lnTo>
                            <a:pt x="54" y="42"/>
                          </a:lnTo>
                          <a:lnTo>
                            <a:pt x="38" y="64"/>
                          </a:lnTo>
                          <a:lnTo>
                            <a:pt x="11" y="118"/>
                          </a:lnTo>
                          <a:lnTo>
                            <a:pt x="4" y="171"/>
                          </a:lnTo>
                          <a:lnTo>
                            <a:pt x="0" y="204"/>
                          </a:lnTo>
                          <a:lnTo>
                            <a:pt x="38" y="210"/>
                          </a:lnTo>
                          <a:lnTo>
                            <a:pt x="86" y="235"/>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7" name="Freeform 59"/>
                    <p:cNvSpPr>
                      <a:spLocks/>
                    </p:cNvSpPr>
                    <p:nvPr/>
                  </p:nvSpPr>
                  <p:spPr bwMode="auto">
                    <a:xfrm>
                      <a:off x="2980" y="1225"/>
                      <a:ext cx="171" cy="236"/>
                    </a:xfrm>
                    <a:custGeom>
                      <a:avLst/>
                      <a:gdLst>
                        <a:gd name="T0" fmla="*/ 85 w 171"/>
                        <a:gd name="T1" fmla="*/ 0 h 236"/>
                        <a:gd name="T2" fmla="*/ 89 w 171"/>
                        <a:gd name="T3" fmla="*/ 33 h 236"/>
                        <a:gd name="T4" fmla="*/ 91 w 171"/>
                        <a:gd name="T5" fmla="*/ 58 h 236"/>
                        <a:gd name="T6" fmla="*/ 83 w 171"/>
                        <a:gd name="T7" fmla="*/ 85 h 236"/>
                        <a:gd name="T8" fmla="*/ 68 w 171"/>
                        <a:gd name="T9" fmla="*/ 106 h 236"/>
                        <a:gd name="T10" fmla="*/ 49 w 171"/>
                        <a:gd name="T11" fmla="*/ 127 h 236"/>
                        <a:gd name="T12" fmla="*/ 29 w 171"/>
                        <a:gd name="T13" fmla="*/ 141 h 236"/>
                        <a:gd name="T14" fmla="*/ 0 w 171"/>
                        <a:gd name="T15" fmla="*/ 152 h 236"/>
                        <a:gd name="T16" fmla="*/ 31 w 171"/>
                        <a:gd name="T17" fmla="*/ 183 h 236"/>
                        <a:gd name="T18" fmla="*/ 45 w 171"/>
                        <a:gd name="T19" fmla="*/ 235 h 236"/>
                        <a:gd name="T20" fmla="*/ 83 w 171"/>
                        <a:gd name="T21" fmla="*/ 214 h 236"/>
                        <a:gd name="T22" fmla="*/ 116 w 171"/>
                        <a:gd name="T23" fmla="*/ 193 h 236"/>
                        <a:gd name="T24" fmla="*/ 133 w 171"/>
                        <a:gd name="T25" fmla="*/ 170 h 236"/>
                        <a:gd name="T26" fmla="*/ 159 w 171"/>
                        <a:gd name="T27" fmla="*/ 116 h 236"/>
                        <a:gd name="T28" fmla="*/ 166 w 171"/>
                        <a:gd name="T29" fmla="*/ 64 h 236"/>
                        <a:gd name="T30" fmla="*/ 170 w 171"/>
                        <a:gd name="T31" fmla="*/ 31 h 236"/>
                        <a:gd name="T32" fmla="*/ 133 w 171"/>
                        <a:gd name="T33" fmla="*/ 25 h 236"/>
                        <a:gd name="T34" fmla="*/ 85 w 171"/>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0"/>
                          </a:moveTo>
                          <a:lnTo>
                            <a:pt x="89" y="33"/>
                          </a:lnTo>
                          <a:lnTo>
                            <a:pt x="91" y="58"/>
                          </a:lnTo>
                          <a:lnTo>
                            <a:pt x="83" y="85"/>
                          </a:lnTo>
                          <a:lnTo>
                            <a:pt x="68" y="106"/>
                          </a:lnTo>
                          <a:lnTo>
                            <a:pt x="49" y="127"/>
                          </a:lnTo>
                          <a:lnTo>
                            <a:pt x="29" y="141"/>
                          </a:lnTo>
                          <a:lnTo>
                            <a:pt x="0" y="152"/>
                          </a:lnTo>
                          <a:lnTo>
                            <a:pt x="31" y="183"/>
                          </a:lnTo>
                          <a:lnTo>
                            <a:pt x="45" y="235"/>
                          </a:lnTo>
                          <a:lnTo>
                            <a:pt x="83" y="214"/>
                          </a:lnTo>
                          <a:lnTo>
                            <a:pt x="116" y="193"/>
                          </a:lnTo>
                          <a:lnTo>
                            <a:pt x="133" y="170"/>
                          </a:lnTo>
                          <a:lnTo>
                            <a:pt x="159" y="116"/>
                          </a:lnTo>
                          <a:lnTo>
                            <a:pt x="166" y="64"/>
                          </a:lnTo>
                          <a:lnTo>
                            <a:pt x="170" y="31"/>
                          </a:lnTo>
                          <a:lnTo>
                            <a:pt x="133" y="25"/>
                          </a:lnTo>
                          <a:lnTo>
                            <a:pt x="85" y="0"/>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8" name="Freeform 60"/>
                    <p:cNvSpPr>
                      <a:spLocks/>
                    </p:cNvSpPr>
                    <p:nvPr/>
                  </p:nvSpPr>
                  <p:spPr bwMode="auto">
                    <a:xfrm>
                      <a:off x="2957" y="1156"/>
                      <a:ext cx="171" cy="236"/>
                    </a:xfrm>
                    <a:custGeom>
                      <a:avLst/>
                      <a:gdLst>
                        <a:gd name="T0" fmla="*/ 85 w 171"/>
                        <a:gd name="T1" fmla="*/ 0 h 236"/>
                        <a:gd name="T2" fmla="*/ 89 w 171"/>
                        <a:gd name="T3" fmla="*/ 33 h 236"/>
                        <a:gd name="T4" fmla="*/ 91 w 171"/>
                        <a:gd name="T5" fmla="*/ 58 h 236"/>
                        <a:gd name="T6" fmla="*/ 83 w 171"/>
                        <a:gd name="T7" fmla="*/ 85 h 236"/>
                        <a:gd name="T8" fmla="*/ 68 w 171"/>
                        <a:gd name="T9" fmla="*/ 106 h 236"/>
                        <a:gd name="T10" fmla="*/ 50 w 171"/>
                        <a:gd name="T11" fmla="*/ 127 h 236"/>
                        <a:gd name="T12" fmla="*/ 29 w 171"/>
                        <a:gd name="T13" fmla="*/ 142 h 236"/>
                        <a:gd name="T14" fmla="*/ 0 w 171"/>
                        <a:gd name="T15" fmla="*/ 152 h 236"/>
                        <a:gd name="T16" fmla="*/ 32 w 171"/>
                        <a:gd name="T17" fmla="*/ 184 h 236"/>
                        <a:gd name="T18" fmla="*/ 46 w 171"/>
                        <a:gd name="T19" fmla="*/ 235 h 236"/>
                        <a:gd name="T20" fmla="*/ 83 w 171"/>
                        <a:gd name="T21" fmla="*/ 215 h 236"/>
                        <a:gd name="T22" fmla="*/ 116 w 171"/>
                        <a:gd name="T23" fmla="*/ 194 h 236"/>
                        <a:gd name="T24" fmla="*/ 133 w 171"/>
                        <a:gd name="T25" fmla="*/ 171 h 236"/>
                        <a:gd name="T26" fmla="*/ 159 w 171"/>
                        <a:gd name="T27" fmla="*/ 117 h 236"/>
                        <a:gd name="T28" fmla="*/ 166 w 171"/>
                        <a:gd name="T29" fmla="*/ 65 h 236"/>
                        <a:gd name="T30" fmla="*/ 170 w 171"/>
                        <a:gd name="T31" fmla="*/ 31 h 236"/>
                        <a:gd name="T32" fmla="*/ 133 w 171"/>
                        <a:gd name="T33" fmla="*/ 25 h 236"/>
                        <a:gd name="T34" fmla="*/ 85 w 171"/>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0"/>
                          </a:moveTo>
                          <a:lnTo>
                            <a:pt x="89" y="33"/>
                          </a:lnTo>
                          <a:lnTo>
                            <a:pt x="91" y="58"/>
                          </a:lnTo>
                          <a:lnTo>
                            <a:pt x="83" y="85"/>
                          </a:lnTo>
                          <a:lnTo>
                            <a:pt x="68" y="106"/>
                          </a:lnTo>
                          <a:lnTo>
                            <a:pt x="50" y="127"/>
                          </a:lnTo>
                          <a:lnTo>
                            <a:pt x="29" y="142"/>
                          </a:lnTo>
                          <a:lnTo>
                            <a:pt x="0" y="152"/>
                          </a:lnTo>
                          <a:lnTo>
                            <a:pt x="32" y="184"/>
                          </a:lnTo>
                          <a:lnTo>
                            <a:pt x="46" y="235"/>
                          </a:lnTo>
                          <a:lnTo>
                            <a:pt x="83" y="215"/>
                          </a:lnTo>
                          <a:lnTo>
                            <a:pt x="116" y="194"/>
                          </a:lnTo>
                          <a:lnTo>
                            <a:pt x="133" y="171"/>
                          </a:lnTo>
                          <a:lnTo>
                            <a:pt x="159" y="117"/>
                          </a:lnTo>
                          <a:lnTo>
                            <a:pt x="166" y="65"/>
                          </a:lnTo>
                          <a:lnTo>
                            <a:pt x="170" y="31"/>
                          </a:lnTo>
                          <a:lnTo>
                            <a:pt x="133" y="25"/>
                          </a:lnTo>
                          <a:lnTo>
                            <a:pt x="85" y="0"/>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9" name="Freeform 61"/>
                    <p:cNvSpPr>
                      <a:spLocks/>
                    </p:cNvSpPr>
                    <p:nvPr/>
                  </p:nvSpPr>
                  <p:spPr bwMode="auto">
                    <a:xfrm>
                      <a:off x="2935" y="1172"/>
                      <a:ext cx="236" cy="171"/>
                    </a:xfrm>
                    <a:custGeom>
                      <a:avLst/>
                      <a:gdLst>
                        <a:gd name="T0" fmla="*/ 235 w 236"/>
                        <a:gd name="T1" fmla="*/ 85 h 171"/>
                        <a:gd name="T2" fmla="*/ 202 w 236"/>
                        <a:gd name="T3" fmla="*/ 89 h 171"/>
                        <a:gd name="T4" fmla="*/ 177 w 236"/>
                        <a:gd name="T5" fmla="*/ 91 h 171"/>
                        <a:gd name="T6" fmla="*/ 150 w 236"/>
                        <a:gd name="T7" fmla="*/ 83 h 171"/>
                        <a:gd name="T8" fmla="*/ 129 w 236"/>
                        <a:gd name="T9" fmla="*/ 68 h 171"/>
                        <a:gd name="T10" fmla="*/ 108 w 236"/>
                        <a:gd name="T11" fmla="*/ 49 h 171"/>
                        <a:gd name="T12" fmla="*/ 93 w 236"/>
                        <a:gd name="T13" fmla="*/ 29 h 171"/>
                        <a:gd name="T14" fmla="*/ 83 w 236"/>
                        <a:gd name="T15" fmla="*/ 0 h 171"/>
                        <a:gd name="T16" fmla="*/ 52 w 236"/>
                        <a:gd name="T17" fmla="*/ 31 h 171"/>
                        <a:gd name="T18" fmla="*/ 0 w 236"/>
                        <a:gd name="T19" fmla="*/ 45 h 171"/>
                        <a:gd name="T20" fmla="*/ 21 w 236"/>
                        <a:gd name="T21" fmla="*/ 83 h 171"/>
                        <a:gd name="T22" fmla="*/ 42 w 236"/>
                        <a:gd name="T23" fmla="*/ 116 h 171"/>
                        <a:gd name="T24" fmla="*/ 64 w 236"/>
                        <a:gd name="T25" fmla="*/ 133 h 171"/>
                        <a:gd name="T26" fmla="*/ 118 w 236"/>
                        <a:gd name="T27" fmla="*/ 160 h 171"/>
                        <a:gd name="T28" fmla="*/ 171 w 236"/>
                        <a:gd name="T29" fmla="*/ 166 h 171"/>
                        <a:gd name="T30" fmla="*/ 204 w 236"/>
                        <a:gd name="T31" fmla="*/ 170 h 171"/>
                        <a:gd name="T32" fmla="*/ 210 w 236"/>
                        <a:gd name="T33" fmla="*/ 133 h 171"/>
                        <a:gd name="T34" fmla="*/ 235 w 236"/>
                        <a:gd name="T35" fmla="*/ 85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 h="171">
                          <a:moveTo>
                            <a:pt x="235" y="85"/>
                          </a:moveTo>
                          <a:lnTo>
                            <a:pt x="202" y="89"/>
                          </a:lnTo>
                          <a:lnTo>
                            <a:pt x="177" y="91"/>
                          </a:lnTo>
                          <a:lnTo>
                            <a:pt x="150" y="83"/>
                          </a:lnTo>
                          <a:lnTo>
                            <a:pt x="129" y="68"/>
                          </a:lnTo>
                          <a:lnTo>
                            <a:pt x="108" y="49"/>
                          </a:lnTo>
                          <a:lnTo>
                            <a:pt x="93" y="29"/>
                          </a:lnTo>
                          <a:lnTo>
                            <a:pt x="83" y="0"/>
                          </a:lnTo>
                          <a:lnTo>
                            <a:pt x="52" y="31"/>
                          </a:lnTo>
                          <a:lnTo>
                            <a:pt x="0" y="45"/>
                          </a:lnTo>
                          <a:lnTo>
                            <a:pt x="21" y="83"/>
                          </a:lnTo>
                          <a:lnTo>
                            <a:pt x="42" y="116"/>
                          </a:lnTo>
                          <a:lnTo>
                            <a:pt x="64" y="133"/>
                          </a:lnTo>
                          <a:lnTo>
                            <a:pt x="118" y="160"/>
                          </a:lnTo>
                          <a:lnTo>
                            <a:pt x="171" y="166"/>
                          </a:lnTo>
                          <a:lnTo>
                            <a:pt x="204" y="170"/>
                          </a:lnTo>
                          <a:lnTo>
                            <a:pt x="210" y="133"/>
                          </a:lnTo>
                          <a:lnTo>
                            <a:pt x="235" y="85"/>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0" name="Freeform 62"/>
                    <p:cNvSpPr>
                      <a:spLocks/>
                    </p:cNvSpPr>
                    <p:nvPr/>
                  </p:nvSpPr>
                  <p:spPr bwMode="auto">
                    <a:xfrm>
                      <a:off x="3034" y="1206"/>
                      <a:ext cx="171" cy="236"/>
                    </a:xfrm>
                    <a:custGeom>
                      <a:avLst/>
                      <a:gdLst>
                        <a:gd name="T0" fmla="*/ 85 w 171"/>
                        <a:gd name="T1" fmla="*/ 235 h 236"/>
                        <a:gd name="T2" fmla="*/ 81 w 171"/>
                        <a:gd name="T3" fmla="*/ 202 h 236"/>
                        <a:gd name="T4" fmla="*/ 79 w 171"/>
                        <a:gd name="T5" fmla="*/ 177 h 236"/>
                        <a:gd name="T6" fmla="*/ 87 w 171"/>
                        <a:gd name="T7" fmla="*/ 150 h 236"/>
                        <a:gd name="T8" fmla="*/ 102 w 171"/>
                        <a:gd name="T9" fmla="*/ 129 h 236"/>
                        <a:gd name="T10" fmla="*/ 120 w 171"/>
                        <a:gd name="T11" fmla="*/ 108 h 236"/>
                        <a:gd name="T12" fmla="*/ 141 w 171"/>
                        <a:gd name="T13" fmla="*/ 94 h 236"/>
                        <a:gd name="T14" fmla="*/ 170 w 171"/>
                        <a:gd name="T15" fmla="*/ 83 h 236"/>
                        <a:gd name="T16" fmla="*/ 139 w 171"/>
                        <a:gd name="T17" fmla="*/ 52 h 236"/>
                        <a:gd name="T18" fmla="*/ 124 w 171"/>
                        <a:gd name="T19" fmla="*/ 0 h 236"/>
                        <a:gd name="T20" fmla="*/ 87 w 171"/>
                        <a:gd name="T21" fmla="*/ 21 h 236"/>
                        <a:gd name="T22" fmla="*/ 54 w 171"/>
                        <a:gd name="T23" fmla="*/ 42 h 236"/>
                        <a:gd name="T24" fmla="*/ 37 w 171"/>
                        <a:gd name="T25" fmla="*/ 65 h 236"/>
                        <a:gd name="T26" fmla="*/ 10 w 171"/>
                        <a:gd name="T27" fmla="*/ 119 h 236"/>
                        <a:gd name="T28" fmla="*/ 4 w 171"/>
                        <a:gd name="T29" fmla="*/ 171 h 236"/>
                        <a:gd name="T30" fmla="*/ 0 w 171"/>
                        <a:gd name="T31" fmla="*/ 204 h 236"/>
                        <a:gd name="T32" fmla="*/ 37 w 171"/>
                        <a:gd name="T33" fmla="*/ 210 h 236"/>
                        <a:gd name="T34" fmla="*/ 85 w 171"/>
                        <a:gd name="T35" fmla="*/ 235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235"/>
                          </a:moveTo>
                          <a:lnTo>
                            <a:pt x="81" y="202"/>
                          </a:lnTo>
                          <a:lnTo>
                            <a:pt x="79" y="177"/>
                          </a:lnTo>
                          <a:lnTo>
                            <a:pt x="87" y="150"/>
                          </a:lnTo>
                          <a:lnTo>
                            <a:pt x="102" y="129"/>
                          </a:lnTo>
                          <a:lnTo>
                            <a:pt x="120" y="108"/>
                          </a:lnTo>
                          <a:lnTo>
                            <a:pt x="141" y="94"/>
                          </a:lnTo>
                          <a:lnTo>
                            <a:pt x="170" y="83"/>
                          </a:lnTo>
                          <a:lnTo>
                            <a:pt x="139" y="52"/>
                          </a:lnTo>
                          <a:lnTo>
                            <a:pt x="124" y="0"/>
                          </a:lnTo>
                          <a:lnTo>
                            <a:pt x="87" y="21"/>
                          </a:lnTo>
                          <a:lnTo>
                            <a:pt x="54" y="42"/>
                          </a:lnTo>
                          <a:lnTo>
                            <a:pt x="37" y="65"/>
                          </a:lnTo>
                          <a:lnTo>
                            <a:pt x="10" y="119"/>
                          </a:lnTo>
                          <a:lnTo>
                            <a:pt x="4" y="171"/>
                          </a:lnTo>
                          <a:lnTo>
                            <a:pt x="0" y="204"/>
                          </a:lnTo>
                          <a:lnTo>
                            <a:pt x="37" y="210"/>
                          </a:lnTo>
                          <a:lnTo>
                            <a:pt x="85" y="235"/>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41" name="Freeform 63"/>
                    <p:cNvSpPr>
                      <a:spLocks/>
                    </p:cNvSpPr>
                    <p:nvPr/>
                  </p:nvSpPr>
                  <p:spPr bwMode="auto">
                    <a:xfrm>
                      <a:off x="3034" y="1277"/>
                      <a:ext cx="171" cy="236"/>
                    </a:xfrm>
                    <a:custGeom>
                      <a:avLst/>
                      <a:gdLst>
                        <a:gd name="T0" fmla="*/ 85 w 171"/>
                        <a:gd name="T1" fmla="*/ 235 h 236"/>
                        <a:gd name="T2" fmla="*/ 81 w 171"/>
                        <a:gd name="T3" fmla="*/ 202 h 236"/>
                        <a:gd name="T4" fmla="*/ 79 w 171"/>
                        <a:gd name="T5" fmla="*/ 177 h 236"/>
                        <a:gd name="T6" fmla="*/ 87 w 171"/>
                        <a:gd name="T7" fmla="*/ 150 h 236"/>
                        <a:gd name="T8" fmla="*/ 102 w 171"/>
                        <a:gd name="T9" fmla="*/ 129 h 236"/>
                        <a:gd name="T10" fmla="*/ 120 w 171"/>
                        <a:gd name="T11" fmla="*/ 108 h 236"/>
                        <a:gd name="T12" fmla="*/ 141 w 171"/>
                        <a:gd name="T13" fmla="*/ 94 h 236"/>
                        <a:gd name="T14" fmla="*/ 170 w 171"/>
                        <a:gd name="T15" fmla="*/ 83 h 236"/>
                        <a:gd name="T16" fmla="*/ 139 w 171"/>
                        <a:gd name="T17" fmla="*/ 52 h 236"/>
                        <a:gd name="T18" fmla="*/ 124 w 171"/>
                        <a:gd name="T19" fmla="*/ 0 h 236"/>
                        <a:gd name="T20" fmla="*/ 87 w 171"/>
                        <a:gd name="T21" fmla="*/ 21 h 236"/>
                        <a:gd name="T22" fmla="*/ 54 w 171"/>
                        <a:gd name="T23" fmla="*/ 42 h 236"/>
                        <a:gd name="T24" fmla="*/ 37 w 171"/>
                        <a:gd name="T25" fmla="*/ 64 h 236"/>
                        <a:gd name="T26" fmla="*/ 10 w 171"/>
                        <a:gd name="T27" fmla="*/ 118 h 236"/>
                        <a:gd name="T28" fmla="*/ 4 w 171"/>
                        <a:gd name="T29" fmla="*/ 171 h 236"/>
                        <a:gd name="T30" fmla="*/ 0 w 171"/>
                        <a:gd name="T31" fmla="*/ 203 h 236"/>
                        <a:gd name="T32" fmla="*/ 37 w 171"/>
                        <a:gd name="T33" fmla="*/ 210 h 236"/>
                        <a:gd name="T34" fmla="*/ 85 w 171"/>
                        <a:gd name="T35" fmla="*/ 235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1" h="236">
                          <a:moveTo>
                            <a:pt x="85" y="235"/>
                          </a:moveTo>
                          <a:lnTo>
                            <a:pt x="81" y="202"/>
                          </a:lnTo>
                          <a:lnTo>
                            <a:pt x="79" y="177"/>
                          </a:lnTo>
                          <a:lnTo>
                            <a:pt x="87" y="150"/>
                          </a:lnTo>
                          <a:lnTo>
                            <a:pt x="102" y="129"/>
                          </a:lnTo>
                          <a:lnTo>
                            <a:pt x="120" y="108"/>
                          </a:lnTo>
                          <a:lnTo>
                            <a:pt x="141" y="94"/>
                          </a:lnTo>
                          <a:lnTo>
                            <a:pt x="170" y="83"/>
                          </a:lnTo>
                          <a:lnTo>
                            <a:pt x="139" y="52"/>
                          </a:lnTo>
                          <a:lnTo>
                            <a:pt x="124" y="0"/>
                          </a:lnTo>
                          <a:lnTo>
                            <a:pt x="87" y="21"/>
                          </a:lnTo>
                          <a:lnTo>
                            <a:pt x="54" y="42"/>
                          </a:lnTo>
                          <a:lnTo>
                            <a:pt x="37" y="64"/>
                          </a:lnTo>
                          <a:lnTo>
                            <a:pt x="10" y="118"/>
                          </a:lnTo>
                          <a:lnTo>
                            <a:pt x="4" y="171"/>
                          </a:lnTo>
                          <a:lnTo>
                            <a:pt x="0" y="203"/>
                          </a:lnTo>
                          <a:lnTo>
                            <a:pt x="37" y="210"/>
                          </a:lnTo>
                          <a:lnTo>
                            <a:pt x="85" y="235"/>
                          </a:lnTo>
                        </a:path>
                      </a:pathLst>
                    </a:custGeom>
                    <a:solidFill>
                      <a:srgbClr val="00FF00"/>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nvGrpSpPr>
                <p:cNvPr id="19526" name="Group 64"/>
                <p:cNvGrpSpPr>
                  <a:grpSpLocks/>
                </p:cNvGrpSpPr>
                <p:nvPr/>
              </p:nvGrpSpPr>
              <p:grpSpPr bwMode="auto">
                <a:xfrm>
                  <a:off x="2874" y="1209"/>
                  <a:ext cx="123" cy="155"/>
                  <a:chOff x="2874" y="1209"/>
                  <a:chExt cx="123" cy="155"/>
                </a:xfrm>
              </p:grpSpPr>
              <p:sp>
                <p:nvSpPr>
                  <p:cNvPr id="19527" name="Freeform 65"/>
                  <p:cNvSpPr>
                    <a:spLocks/>
                  </p:cNvSpPr>
                  <p:nvPr/>
                </p:nvSpPr>
                <p:spPr bwMode="auto">
                  <a:xfrm>
                    <a:off x="2874" y="1209"/>
                    <a:ext cx="123" cy="155"/>
                  </a:xfrm>
                  <a:custGeom>
                    <a:avLst/>
                    <a:gdLst>
                      <a:gd name="T0" fmla="*/ 77 w 123"/>
                      <a:gd name="T1" fmla="*/ 9 h 155"/>
                      <a:gd name="T2" fmla="*/ 99 w 123"/>
                      <a:gd name="T3" fmla="*/ 0 h 155"/>
                      <a:gd name="T4" fmla="*/ 107 w 123"/>
                      <a:gd name="T5" fmla="*/ 1 h 155"/>
                      <a:gd name="T6" fmla="*/ 113 w 123"/>
                      <a:gd name="T7" fmla="*/ 10 h 155"/>
                      <a:gd name="T8" fmla="*/ 110 w 123"/>
                      <a:gd name="T9" fmla="*/ 20 h 155"/>
                      <a:gd name="T10" fmla="*/ 102 w 123"/>
                      <a:gd name="T11" fmla="*/ 27 h 155"/>
                      <a:gd name="T12" fmla="*/ 91 w 123"/>
                      <a:gd name="T13" fmla="*/ 33 h 155"/>
                      <a:gd name="T14" fmla="*/ 76 w 123"/>
                      <a:gd name="T15" fmla="*/ 38 h 155"/>
                      <a:gd name="T16" fmla="*/ 63 w 123"/>
                      <a:gd name="T17" fmla="*/ 40 h 155"/>
                      <a:gd name="T18" fmla="*/ 53 w 123"/>
                      <a:gd name="T19" fmla="*/ 42 h 155"/>
                      <a:gd name="T20" fmla="*/ 62 w 123"/>
                      <a:gd name="T21" fmla="*/ 44 h 155"/>
                      <a:gd name="T22" fmla="*/ 74 w 123"/>
                      <a:gd name="T23" fmla="*/ 45 h 155"/>
                      <a:gd name="T24" fmla="*/ 92 w 123"/>
                      <a:gd name="T25" fmla="*/ 39 h 155"/>
                      <a:gd name="T26" fmla="*/ 112 w 123"/>
                      <a:gd name="T27" fmla="*/ 30 h 155"/>
                      <a:gd name="T28" fmla="*/ 117 w 123"/>
                      <a:gd name="T29" fmla="*/ 33 h 155"/>
                      <a:gd name="T30" fmla="*/ 119 w 123"/>
                      <a:gd name="T31" fmla="*/ 39 h 155"/>
                      <a:gd name="T32" fmla="*/ 118 w 123"/>
                      <a:gd name="T33" fmla="*/ 50 h 155"/>
                      <a:gd name="T34" fmla="*/ 111 w 123"/>
                      <a:gd name="T35" fmla="*/ 58 h 155"/>
                      <a:gd name="T36" fmla="*/ 97 w 123"/>
                      <a:gd name="T37" fmla="*/ 66 h 155"/>
                      <a:gd name="T38" fmla="*/ 58 w 123"/>
                      <a:gd name="T39" fmla="*/ 77 h 155"/>
                      <a:gd name="T40" fmla="*/ 81 w 123"/>
                      <a:gd name="T41" fmla="*/ 76 h 155"/>
                      <a:gd name="T42" fmla="*/ 98 w 123"/>
                      <a:gd name="T43" fmla="*/ 73 h 155"/>
                      <a:gd name="T44" fmla="*/ 115 w 123"/>
                      <a:gd name="T45" fmla="*/ 69 h 155"/>
                      <a:gd name="T46" fmla="*/ 122 w 123"/>
                      <a:gd name="T47" fmla="*/ 75 h 155"/>
                      <a:gd name="T48" fmla="*/ 120 w 123"/>
                      <a:gd name="T49" fmla="*/ 83 h 155"/>
                      <a:gd name="T50" fmla="*/ 115 w 123"/>
                      <a:gd name="T51" fmla="*/ 91 h 155"/>
                      <a:gd name="T52" fmla="*/ 102 w 123"/>
                      <a:gd name="T53" fmla="*/ 98 h 155"/>
                      <a:gd name="T54" fmla="*/ 85 w 123"/>
                      <a:gd name="T55" fmla="*/ 103 h 155"/>
                      <a:gd name="T56" fmla="*/ 60 w 123"/>
                      <a:gd name="T57" fmla="*/ 107 h 155"/>
                      <a:gd name="T58" fmla="*/ 50 w 123"/>
                      <a:gd name="T59" fmla="*/ 121 h 155"/>
                      <a:gd name="T60" fmla="*/ 45 w 123"/>
                      <a:gd name="T61" fmla="*/ 139 h 155"/>
                      <a:gd name="T62" fmla="*/ 33 w 123"/>
                      <a:gd name="T63" fmla="*/ 149 h 155"/>
                      <a:gd name="T64" fmla="*/ 23 w 123"/>
                      <a:gd name="T65" fmla="*/ 154 h 155"/>
                      <a:gd name="T66" fmla="*/ 13 w 123"/>
                      <a:gd name="T67" fmla="*/ 153 h 155"/>
                      <a:gd name="T68" fmla="*/ 6 w 123"/>
                      <a:gd name="T69" fmla="*/ 147 h 155"/>
                      <a:gd name="T70" fmla="*/ 4 w 123"/>
                      <a:gd name="T71" fmla="*/ 135 h 155"/>
                      <a:gd name="T72" fmla="*/ 6 w 123"/>
                      <a:gd name="T73" fmla="*/ 122 h 155"/>
                      <a:gd name="T74" fmla="*/ 12 w 123"/>
                      <a:gd name="T75" fmla="*/ 109 h 155"/>
                      <a:gd name="T76" fmla="*/ 22 w 123"/>
                      <a:gd name="T77" fmla="*/ 102 h 155"/>
                      <a:gd name="T78" fmla="*/ 13 w 123"/>
                      <a:gd name="T79" fmla="*/ 99 h 155"/>
                      <a:gd name="T80" fmla="*/ 7 w 123"/>
                      <a:gd name="T81" fmla="*/ 94 h 155"/>
                      <a:gd name="T82" fmla="*/ 6 w 123"/>
                      <a:gd name="T83" fmla="*/ 86 h 155"/>
                      <a:gd name="T84" fmla="*/ 8 w 123"/>
                      <a:gd name="T85" fmla="*/ 76 h 155"/>
                      <a:gd name="T86" fmla="*/ 12 w 123"/>
                      <a:gd name="T87" fmla="*/ 71 h 155"/>
                      <a:gd name="T88" fmla="*/ 6 w 123"/>
                      <a:gd name="T89" fmla="*/ 68 h 155"/>
                      <a:gd name="T90" fmla="*/ 0 w 123"/>
                      <a:gd name="T91" fmla="*/ 61 h 155"/>
                      <a:gd name="T92" fmla="*/ 0 w 123"/>
                      <a:gd name="T93" fmla="*/ 52 h 155"/>
                      <a:gd name="T94" fmla="*/ 4 w 123"/>
                      <a:gd name="T95" fmla="*/ 44 h 155"/>
                      <a:gd name="T96" fmla="*/ 9 w 123"/>
                      <a:gd name="T97" fmla="*/ 40 h 155"/>
                      <a:gd name="T98" fmla="*/ 3 w 123"/>
                      <a:gd name="T99" fmla="*/ 32 h 155"/>
                      <a:gd name="T100" fmla="*/ 4 w 123"/>
                      <a:gd name="T101" fmla="*/ 23 h 155"/>
                      <a:gd name="T102" fmla="*/ 8 w 123"/>
                      <a:gd name="T103" fmla="*/ 15 h 155"/>
                      <a:gd name="T104" fmla="*/ 15 w 123"/>
                      <a:gd name="T105" fmla="*/ 8 h 155"/>
                      <a:gd name="T106" fmla="*/ 26 w 123"/>
                      <a:gd name="T107" fmla="*/ 6 h 155"/>
                      <a:gd name="T108" fmla="*/ 38 w 123"/>
                      <a:gd name="T109" fmla="*/ 9 h 155"/>
                      <a:gd name="T110" fmla="*/ 57 w 123"/>
                      <a:gd name="T111" fmla="*/ 12 h 155"/>
                      <a:gd name="T112" fmla="*/ 77 w 123"/>
                      <a:gd name="T113" fmla="*/ 9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3" h="155">
                        <a:moveTo>
                          <a:pt x="77" y="9"/>
                        </a:moveTo>
                        <a:lnTo>
                          <a:pt x="99" y="0"/>
                        </a:lnTo>
                        <a:lnTo>
                          <a:pt x="107" y="1"/>
                        </a:lnTo>
                        <a:lnTo>
                          <a:pt x="113" y="10"/>
                        </a:lnTo>
                        <a:lnTo>
                          <a:pt x="110" y="20"/>
                        </a:lnTo>
                        <a:lnTo>
                          <a:pt x="102" y="27"/>
                        </a:lnTo>
                        <a:lnTo>
                          <a:pt x="91" y="33"/>
                        </a:lnTo>
                        <a:lnTo>
                          <a:pt x="76" y="38"/>
                        </a:lnTo>
                        <a:lnTo>
                          <a:pt x="63" y="40"/>
                        </a:lnTo>
                        <a:lnTo>
                          <a:pt x="53" y="42"/>
                        </a:lnTo>
                        <a:lnTo>
                          <a:pt x="62" y="44"/>
                        </a:lnTo>
                        <a:lnTo>
                          <a:pt x="74" y="45"/>
                        </a:lnTo>
                        <a:lnTo>
                          <a:pt x="92" y="39"/>
                        </a:lnTo>
                        <a:lnTo>
                          <a:pt x="112" y="30"/>
                        </a:lnTo>
                        <a:lnTo>
                          <a:pt x="117" y="33"/>
                        </a:lnTo>
                        <a:lnTo>
                          <a:pt x="119" y="39"/>
                        </a:lnTo>
                        <a:lnTo>
                          <a:pt x="118" y="50"/>
                        </a:lnTo>
                        <a:lnTo>
                          <a:pt x="111" y="58"/>
                        </a:lnTo>
                        <a:lnTo>
                          <a:pt x="97" y="66"/>
                        </a:lnTo>
                        <a:lnTo>
                          <a:pt x="58" y="77"/>
                        </a:lnTo>
                        <a:lnTo>
                          <a:pt x="81" y="76"/>
                        </a:lnTo>
                        <a:lnTo>
                          <a:pt x="98" y="73"/>
                        </a:lnTo>
                        <a:lnTo>
                          <a:pt x="115" y="69"/>
                        </a:lnTo>
                        <a:lnTo>
                          <a:pt x="122" y="75"/>
                        </a:lnTo>
                        <a:lnTo>
                          <a:pt x="120" y="83"/>
                        </a:lnTo>
                        <a:lnTo>
                          <a:pt x="115" y="91"/>
                        </a:lnTo>
                        <a:lnTo>
                          <a:pt x="102" y="98"/>
                        </a:lnTo>
                        <a:lnTo>
                          <a:pt x="85" y="103"/>
                        </a:lnTo>
                        <a:lnTo>
                          <a:pt x="60" y="107"/>
                        </a:lnTo>
                        <a:lnTo>
                          <a:pt x="50" y="121"/>
                        </a:lnTo>
                        <a:lnTo>
                          <a:pt x="45" y="139"/>
                        </a:lnTo>
                        <a:lnTo>
                          <a:pt x="33" y="149"/>
                        </a:lnTo>
                        <a:lnTo>
                          <a:pt x="23" y="154"/>
                        </a:lnTo>
                        <a:lnTo>
                          <a:pt x="13" y="153"/>
                        </a:lnTo>
                        <a:lnTo>
                          <a:pt x="6" y="147"/>
                        </a:lnTo>
                        <a:lnTo>
                          <a:pt x="4" y="135"/>
                        </a:lnTo>
                        <a:lnTo>
                          <a:pt x="6" y="122"/>
                        </a:lnTo>
                        <a:lnTo>
                          <a:pt x="12" y="109"/>
                        </a:lnTo>
                        <a:lnTo>
                          <a:pt x="22" y="102"/>
                        </a:lnTo>
                        <a:lnTo>
                          <a:pt x="13" y="99"/>
                        </a:lnTo>
                        <a:lnTo>
                          <a:pt x="7" y="94"/>
                        </a:lnTo>
                        <a:lnTo>
                          <a:pt x="6" y="86"/>
                        </a:lnTo>
                        <a:lnTo>
                          <a:pt x="8" y="76"/>
                        </a:lnTo>
                        <a:lnTo>
                          <a:pt x="12" y="71"/>
                        </a:lnTo>
                        <a:lnTo>
                          <a:pt x="6" y="68"/>
                        </a:lnTo>
                        <a:lnTo>
                          <a:pt x="0" y="61"/>
                        </a:lnTo>
                        <a:lnTo>
                          <a:pt x="0" y="52"/>
                        </a:lnTo>
                        <a:lnTo>
                          <a:pt x="4" y="44"/>
                        </a:lnTo>
                        <a:lnTo>
                          <a:pt x="9" y="40"/>
                        </a:lnTo>
                        <a:lnTo>
                          <a:pt x="3" y="32"/>
                        </a:lnTo>
                        <a:lnTo>
                          <a:pt x="4" y="23"/>
                        </a:lnTo>
                        <a:lnTo>
                          <a:pt x="8" y="15"/>
                        </a:lnTo>
                        <a:lnTo>
                          <a:pt x="15" y="8"/>
                        </a:lnTo>
                        <a:lnTo>
                          <a:pt x="26" y="6"/>
                        </a:lnTo>
                        <a:lnTo>
                          <a:pt x="38" y="9"/>
                        </a:lnTo>
                        <a:lnTo>
                          <a:pt x="57" y="12"/>
                        </a:lnTo>
                        <a:lnTo>
                          <a:pt x="77" y="9"/>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28" name="Freeform 66"/>
                  <p:cNvSpPr>
                    <a:spLocks/>
                  </p:cNvSpPr>
                  <p:nvPr/>
                </p:nvSpPr>
                <p:spPr bwMode="auto">
                  <a:xfrm>
                    <a:off x="2895" y="1251"/>
                    <a:ext cx="41" cy="6"/>
                  </a:xfrm>
                  <a:custGeom>
                    <a:avLst/>
                    <a:gdLst>
                      <a:gd name="T0" fmla="*/ 0 w 41"/>
                      <a:gd name="T1" fmla="*/ 0 h 6"/>
                      <a:gd name="T2" fmla="*/ 10 w 41"/>
                      <a:gd name="T3" fmla="*/ 4 h 6"/>
                      <a:gd name="T4" fmla="*/ 24 w 41"/>
                      <a:gd name="T5" fmla="*/ 5 h 6"/>
                      <a:gd name="T6" fmla="*/ 40 w 4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
                        <a:moveTo>
                          <a:pt x="0" y="0"/>
                        </a:moveTo>
                        <a:lnTo>
                          <a:pt x="10" y="4"/>
                        </a:lnTo>
                        <a:lnTo>
                          <a:pt x="24" y="5"/>
                        </a:lnTo>
                        <a:lnTo>
                          <a:pt x="4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29" name="Freeform 67"/>
                  <p:cNvSpPr>
                    <a:spLocks/>
                  </p:cNvSpPr>
                  <p:nvPr/>
                </p:nvSpPr>
                <p:spPr bwMode="auto">
                  <a:xfrm>
                    <a:off x="2892" y="1278"/>
                    <a:ext cx="44" cy="9"/>
                  </a:xfrm>
                  <a:custGeom>
                    <a:avLst/>
                    <a:gdLst>
                      <a:gd name="T0" fmla="*/ 0 w 44"/>
                      <a:gd name="T1" fmla="*/ 0 h 9"/>
                      <a:gd name="T2" fmla="*/ 12 w 44"/>
                      <a:gd name="T3" fmla="*/ 6 h 9"/>
                      <a:gd name="T4" fmla="*/ 21 w 44"/>
                      <a:gd name="T5" fmla="*/ 8 h 9"/>
                      <a:gd name="T6" fmla="*/ 30 w 44"/>
                      <a:gd name="T7" fmla="*/ 8 h 9"/>
                      <a:gd name="T8" fmla="*/ 43 w 44"/>
                      <a:gd name="T9" fmla="*/ 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
                        <a:moveTo>
                          <a:pt x="0" y="0"/>
                        </a:moveTo>
                        <a:lnTo>
                          <a:pt x="12" y="6"/>
                        </a:lnTo>
                        <a:lnTo>
                          <a:pt x="21" y="8"/>
                        </a:lnTo>
                        <a:lnTo>
                          <a:pt x="30" y="8"/>
                        </a:lnTo>
                        <a:lnTo>
                          <a:pt x="43"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0" name="Freeform 68"/>
                  <p:cNvSpPr>
                    <a:spLocks/>
                  </p:cNvSpPr>
                  <p:nvPr/>
                </p:nvSpPr>
                <p:spPr bwMode="auto">
                  <a:xfrm>
                    <a:off x="2898" y="1311"/>
                    <a:ext cx="36" cy="6"/>
                  </a:xfrm>
                  <a:custGeom>
                    <a:avLst/>
                    <a:gdLst>
                      <a:gd name="T0" fmla="*/ 0 w 36"/>
                      <a:gd name="T1" fmla="*/ 0 h 6"/>
                      <a:gd name="T2" fmla="*/ 10 w 36"/>
                      <a:gd name="T3" fmla="*/ 3 h 6"/>
                      <a:gd name="T4" fmla="*/ 22 w 36"/>
                      <a:gd name="T5" fmla="*/ 5 h 6"/>
                      <a:gd name="T6" fmla="*/ 35 w 36"/>
                      <a:gd name="T7" fmla="*/ 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10" y="3"/>
                        </a:lnTo>
                        <a:lnTo>
                          <a:pt x="22" y="5"/>
                        </a:lnTo>
                        <a:lnTo>
                          <a:pt x="35"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1" name="Freeform 69"/>
                  <p:cNvSpPr>
                    <a:spLocks/>
                  </p:cNvSpPr>
                  <p:nvPr/>
                </p:nvSpPr>
                <p:spPr bwMode="auto">
                  <a:xfrm>
                    <a:off x="2891" y="1329"/>
                    <a:ext cx="29" cy="29"/>
                  </a:xfrm>
                  <a:custGeom>
                    <a:avLst/>
                    <a:gdLst>
                      <a:gd name="T0" fmla="*/ 0 w 29"/>
                      <a:gd name="T1" fmla="*/ 15 h 29"/>
                      <a:gd name="T2" fmla="*/ 6 w 29"/>
                      <a:gd name="T3" fmla="*/ 9 h 29"/>
                      <a:gd name="T4" fmla="*/ 11 w 29"/>
                      <a:gd name="T5" fmla="*/ 1 h 29"/>
                      <a:gd name="T6" fmla="*/ 19 w 29"/>
                      <a:gd name="T7" fmla="*/ 0 h 29"/>
                      <a:gd name="T8" fmla="*/ 26 w 29"/>
                      <a:gd name="T9" fmla="*/ 3 h 29"/>
                      <a:gd name="T10" fmla="*/ 28 w 29"/>
                      <a:gd name="T11" fmla="*/ 10 h 29"/>
                      <a:gd name="T12" fmla="*/ 27 w 29"/>
                      <a:gd name="T13" fmla="*/ 16 h 29"/>
                      <a:gd name="T14" fmla="*/ 25 w 29"/>
                      <a:gd name="T15" fmla="*/ 22 h 29"/>
                      <a:gd name="T16" fmla="*/ 19 w 29"/>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9">
                        <a:moveTo>
                          <a:pt x="0" y="15"/>
                        </a:moveTo>
                        <a:lnTo>
                          <a:pt x="6" y="9"/>
                        </a:lnTo>
                        <a:lnTo>
                          <a:pt x="11" y="1"/>
                        </a:lnTo>
                        <a:lnTo>
                          <a:pt x="19" y="0"/>
                        </a:lnTo>
                        <a:lnTo>
                          <a:pt x="26" y="3"/>
                        </a:lnTo>
                        <a:lnTo>
                          <a:pt x="28" y="10"/>
                        </a:lnTo>
                        <a:lnTo>
                          <a:pt x="27" y="16"/>
                        </a:lnTo>
                        <a:lnTo>
                          <a:pt x="25" y="22"/>
                        </a:lnTo>
                        <a:lnTo>
                          <a:pt x="19" y="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grpSp>
      </p:grpSp>
      <p:graphicFrame>
        <p:nvGraphicFramePr>
          <p:cNvPr id="19462" name="Object 70"/>
          <p:cNvGraphicFramePr>
            <a:graphicFrameLocks noChangeAspect="1"/>
          </p:cNvGraphicFramePr>
          <p:nvPr/>
        </p:nvGraphicFramePr>
        <p:xfrm>
          <a:off x="0" y="3733800"/>
          <a:ext cx="1219200" cy="561975"/>
        </p:xfrm>
        <a:graphic>
          <a:graphicData uri="http://schemas.openxmlformats.org/presentationml/2006/ole">
            <mc:AlternateContent xmlns:mc="http://schemas.openxmlformats.org/markup-compatibility/2006">
              <mc:Choice xmlns:v="urn:schemas-microsoft-com:vml" Requires="v">
                <p:oleObj spid="_x0000_s19593" name="Clip" r:id="rId4" imgW="5281613" imgH="2430463" progId="MS_ClipArt_Gallery.2">
                  <p:embed/>
                </p:oleObj>
              </mc:Choice>
              <mc:Fallback>
                <p:oleObj name="Clip" r:id="rId4" imgW="5281613" imgH="2430463" progId="MS_ClipArt_Gallery.2">
                  <p:embed/>
                  <p:pic>
                    <p:nvPicPr>
                      <p:cNvPr id="0"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12192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8039" name="Group 71"/>
          <p:cNvGrpSpPr>
            <a:grpSpLocks/>
          </p:cNvGrpSpPr>
          <p:nvPr/>
        </p:nvGrpSpPr>
        <p:grpSpPr bwMode="auto">
          <a:xfrm>
            <a:off x="1600200" y="2133600"/>
            <a:ext cx="6172200" cy="685800"/>
            <a:chOff x="1008" y="1440"/>
            <a:chExt cx="3888" cy="432"/>
          </a:xfrm>
        </p:grpSpPr>
        <p:sp>
          <p:nvSpPr>
            <p:cNvPr id="19509" name="AutoShape 72"/>
            <p:cNvSpPr>
              <a:spLocks noChangeArrowheads="1"/>
            </p:cNvSpPr>
            <p:nvPr/>
          </p:nvSpPr>
          <p:spPr bwMode="auto">
            <a:xfrm>
              <a:off x="1008" y="1440"/>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0" name="AutoShape 73"/>
            <p:cNvSpPr>
              <a:spLocks noChangeArrowheads="1"/>
            </p:cNvSpPr>
            <p:nvPr/>
          </p:nvSpPr>
          <p:spPr bwMode="auto">
            <a:xfrm>
              <a:off x="1296" y="1440"/>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廠</a:t>
              </a:r>
            </a:p>
          </p:txBody>
        </p:sp>
        <p:sp>
          <p:nvSpPr>
            <p:cNvPr id="19511" name="AutoShape 74"/>
            <p:cNvSpPr>
              <a:spLocks noChangeArrowheads="1"/>
            </p:cNvSpPr>
            <p:nvPr/>
          </p:nvSpPr>
          <p:spPr bwMode="auto">
            <a:xfrm>
              <a:off x="1584" y="1440"/>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2" name="AutoShape 75"/>
            <p:cNvSpPr>
              <a:spLocks noChangeArrowheads="1"/>
            </p:cNvSpPr>
            <p:nvPr/>
          </p:nvSpPr>
          <p:spPr bwMode="auto">
            <a:xfrm>
              <a:off x="1872" y="1440"/>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商</a:t>
              </a:r>
            </a:p>
          </p:txBody>
        </p:sp>
        <p:sp>
          <p:nvSpPr>
            <p:cNvPr id="19513" name="AutoShape 76"/>
            <p:cNvSpPr>
              <a:spLocks noChangeArrowheads="1"/>
            </p:cNvSpPr>
            <p:nvPr/>
          </p:nvSpPr>
          <p:spPr bwMode="auto">
            <a:xfrm>
              <a:off x="2160" y="1440"/>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4" name="AutoShape 77"/>
            <p:cNvSpPr>
              <a:spLocks noChangeArrowheads="1"/>
            </p:cNvSpPr>
            <p:nvPr/>
          </p:nvSpPr>
          <p:spPr bwMode="auto">
            <a:xfrm>
              <a:off x="2448" y="1440"/>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5" name="AutoShape 78"/>
            <p:cNvSpPr>
              <a:spLocks noChangeArrowheads="1"/>
            </p:cNvSpPr>
            <p:nvPr/>
          </p:nvSpPr>
          <p:spPr bwMode="auto">
            <a:xfrm>
              <a:off x="3024" y="1440"/>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6" name="AutoShape 79"/>
            <p:cNvSpPr>
              <a:spLocks noChangeArrowheads="1"/>
            </p:cNvSpPr>
            <p:nvPr/>
          </p:nvSpPr>
          <p:spPr bwMode="auto">
            <a:xfrm>
              <a:off x="3312" y="1440"/>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7" name="AutoShape 80"/>
            <p:cNvSpPr>
              <a:spLocks noChangeArrowheads="1"/>
            </p:cNvSpPr>
            <p:nvPr/>
          </p:nvSpPr>
          <p:spPr bwMode="auto">
            <a:xfrm>
              <a:off x="3600" y="1440"/>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8" name="AutoShape 81"/>
            <p:cNvSpPr>
              <a:spLocks noChangeArrowheads="1"/>
            </p:cNvSpPr>
            <p:nvPr/>
          </p:nvSpPr>
          <p:spPr bwMode="auto">
            <a:xfrm>
              <a:off x="3888" y="1440"/>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顧</a:t>
              </a:r>
            </a:p>
          </p:txBody>
        </p:sp>
        <p:sp>
          <p:nvSpPr>
            <p:cNvPr id="19519" name="AutoShape 82"/>
            <p:cNvSpPr>
              <a:spLocks noChangeArrowheads="1"/>
            </p:cNvSpPr>
            <p:nvPr/>
          </p:nvSpPr>
          <p:spPr bwMode="auto">
            <a:xfrm>
              <a:off x="4176" y="1440"/>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20" name="AutoShape 83"/>
            <p:cNvSpPr>
              <a:spLocks noChangeArrowheads="1"/>
            </p:cNvSpPr>
            <p:nvPr/>
          </p:nvSpPr>
          <p:spPr bwMode="auto">
            <a:xfrm>
              <a:off x="4464" y="1440"/>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客</a:t>
              </a:r>
            </a:p>
          </p:txBody>
        </p:sp>
      </p:grpSp>
      <p:grpSp>
        <p:nvGrpSpPr>
          <p:cNvPr id="468052" name="Group 84"/>
          <p:cNvGrpSpPr>
            <a:grpSpLocks/>
          </p:cNvGrpSpPr>
          <p:nvPr/>
        </p:nvGrpSpPr>
        <p:grpSpPr bwMode="auto">
          <a:xfrm>
            <a:off x="1600200" y="3657600"/>
            <a:ext cx="6172200" cy="685800"/>
            <a:chOff x="1008" y="2304"/>
            <a:chExt cx="3888" cy="432"/>
          </a:xfrm>
        </p:grpSpPr>
        <p:sp>
          <p:nvSpPr>
            <p:cNvPr id="19497" name="AutoShape 85"/>
            <p:cNvSpPr>
              <a:spLocks noChangeArrowheads="1"/>
            </p:cNvSpPr>
            <p:nvPr/>
          </p:nvSpPr>
          <p:spPr bwMode="auto">
            <a:xfrm>
              <a:off x="1008" y="230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8" name="AutoShape 86"/>
            <p:cNvSpPr>
              <a:spLocks noChangeArrowheads="1"/>
            </p:cNvSpPr>
            <p:nvPr/>
          </p:nvSpPr>
          <p:spPr bwMode="auto">
            <a:xfrm>
              <a:off x="1296" y="230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廠</a:t>
              </a:r>
            </a:p>
          </p:txBody>
        </p:sp>
        <p:sp>
          <p:nvSpPr>
            <p:cNvPr id="19499" name="AutoShape 87"/>
            <p:cNvSpPr>
              <a:spLocks noChangeArrowheads="1"/>
            </p:cNvSpPr>
            <p:nvPr/>
          </p:nvSpPr>
          <p:spPr bwMode="auto">
            <a:xfrm>
              <a:off x="1584" y="230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0" name="AutoShape 88"/>
            <p:cNvSpPr>
              <a:spLocks noChangeArrowheads="1"/>
            </p:cNvSpPr>
            <p:nvPr/>
          </p:nvSpPr>
          <p:spPr bwMode="auto">
            <a:xfrm>
              <a:off x="1872" y="230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商</a:t>
              </a:r>
            </a:p>
          </p:txBody>
        </p:sp>
        <p:sp>
          <p:nvSpPr>
            <p:cNvPr id="19501" name="AutoShape 89"/>
            <p:cNvSpPr>
              <a:spLocks noChangeArrowheads="1"/>
            </p:cNvSpPr>
            <p:nvPr/>
          </p:nvSpPr>
          <p:spPr bwMode="auto">
            <a:xfrm>
              <a:off x="2160" y="230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2" name="AutoShape 90"/>
            <p:cNvSpPr>
              <a:spLocks noChangeArrowheads="1"/>
            </p:cNvSpPr>
            <p:nvPr/>
          </p:nvSpPr>
          <p:spPr bwMode="auto">
            <a:xfrm>
              <a:off x="2448" y="230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3" name="AutoShape 91"/>
            <p:cNvSpPr>
              <a:spLocks noChangeArrowheads="1"/>
            </p:cNvSpPr>
            <p:nvPr/>
          </p:nvSpPr>
          <p:spPr bwMode="auto">
            <a:xfrm>
              <a:off x="2880" y="2304"/>
              <a:ext cx="432" cy="432"/>
            </a:xfrm>
            <a:prstGeom prst="chevron">
              <a:avLst>
                <a:gd name="adj" fmla="val 25000"/>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通</a:t>
              </a:r>
            </a:p>
          </p:txBody>
        </p:sp>
        <p:sp>
          <p:nvSpPr>
            <p:cNvPr id="19504" name="AutoShape 92"/>
            <p:cNvSpPr>
              <a:spLocks noChangeArrowheads="1"/>
            </p:cNvSpPr>
            <p:nvPr/>
          </p:nvSpPr>
          <p:spPr bwMode="auto">
            <a:xfrm>
              <a:off x="3168" y="2304"/>
              <a:ext cx="432" cy="432"/>
            </a:xfrm>
            <a:prstGeom prst="chevron">
              <a:avLst>
                <a:gd name="adj" fmla="val 25000"/>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路</a:t>
              </a:r>
            </a:p>
          </p:txBody>
        </p:sp>
        <p:sp>
          <p:nvSpPr>
            <p:cNvPr id="19505" name="AutoShape 93"/>
            <p:cNvSpPr>
              <a:spLocks noChangeArrowheads="1"/>
            </p:cNvSpPr>
            <p:nvPr/>
          </p:nvSpPr>
          <p:spPr bwMode="auto">
            <a:xfrm>
              <a:off x="3456" y="2304"/>
              <a:ext cx="432" cy="432"/>
            </a:xfrm>
            <a:prstGeom prst="chevron">
              <a:avLst>
                <a:gd name="adj" fmla="val 25000"/>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商</a:t>
              </a:r>
            </a:p>
          </p:txBody>
        </p:sp>
        <p:sp>
          <p:nvSpPr>
            <p:cNvPr id="19506" name="AutoShape 94"/>
            <p:cNvSpPr>
              <a:spLocks noChangeArrowheads="1"/>
            </p:cNvSpPr>
            <p:nvPr/>
          </p:nvSpPr>
          <p:spPr bwMode="auto">
            <a:xfrm>
              <a:off x="3888" y="2304"/>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顧</a:t>
              </a:r>
            </a:p>
          </p:txBody>
        </p:sp>
        <p:sp>
          <p:nvSpPr>
            <p:cNvPr id="19507" name="AutoShape 95"/>
            <p:cNvSpPr>
              <a:spLocks noChangeArrowheads="1"/>
            </p:cNvSpPr>
            <p:nvPr/>
          </p:nvSpPr>
          <p:spPr bwMode="auto">
            <a:xfrm>
              <a:off x="4176" y="2304"/>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8" name="AutoShape 96"/>
            <p:cNvSpPr>
              <a:spLocks noChangeArrowheads="1"/>
            </p:cNvSpPr>
            <p:nvPr/>
          </p:nvSpPr>
          <p:spPr bwMode="auto">
            <a:xfrm>
              <a:off x="4464" y="2304"/>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客</a:t>
              </a:r>
            </a:p>
          </p:txBody>
        </p:sp>
      </p:grpSp>
      <p:grpSp>
        <p:nvGrpSpPr>
          <p:cNvPr id="468065" name="Group 97"/>
          <p:cNvGrpSpPr>
            <a:grpSpLocks/>
          </p:cNvGrpSpPr>
          <p:nvPr/>
        </p:nvGrpSpPr>
        <p:grpSpPr bwMode="auto">
          <a:xfrm>
            <a:off x="1600200" y="5181600"/>
            <a:ext cx="6172200" cy="685800"/>
            <a:chOff x="1008" y="3264"/>
            <a:chExt cx="3888" cy="432"/>
          </a:xfrm>
        </p:grpSpPr>
        <p:sp>
          <p:nvSpPr>
            <p:cNvPr id="19485" name="AutoShape 98"/>
            <p:cNvSpPr>
              <a:spLocks noChangeArrowheads="1"/>
            </p:cNvSpPr>
            <p:nvPr/>
          </p:nvSpPr>
          <p:spPr bwMode="auto">
            <a:xfrm>
              <a:off x="1008" y="326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廠</a:t>
              </a:r>
            </a:p>
          </p:txBody>
        </p:sp>
        <p:sp>
          <p:nvSpPr>
            <p:cNvPr id="19486" name="AutoShape 99"/>
            <p:cNvSpPr>
              <a:spLocks noChangeArrowheads="1"/>
            </p:cNvSpPr>
            <p:nvPr/>
          </p:nvSpPr>
          <p:spPr bwMode="auto">
            <a:xfrm>
              <a:off x="1296" y="326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商</a:t>
              </a:r>
            </a:p>
          </p:txBody>
        </p:sp>
        <p:sp>
          <p:nvSpPr>
            <p:cNvPr id="19487" name="AutoShape 100"/>
            <p:cNvSpPr>
              <a:spLocks noChangeArrowheads="1"/>
            </p:cNvSpPr>
            <p:nvPr/>
          </p:nvSpPr>
          <p:spPr bwMode="auto">
            <a:xfrm>
              <a:off x="1584" y="3264"/>
              <a:ext cx="432" cy="432"/>
            </a:xfrm>
            <a:prstGeom prst="chevron">
              <a:avLst>
                <a:gd name="adj" fmla="val 25000"/>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8" name="AutoShape 101"/>
            <p:cNvSpPr>
              <a:spLocks noChangeArrowheads="1"/>
            </p:cNvSpPr>
            <p:nvPr/>
          </p:nvSpPr>
          <p:spPr bwMode="auto">
            <a:xfrm>
              <a:off x="1968" y="3264"/>
              <a:ext cx="432" cy="432"/>
            </a:xfrm>
            <a:prstGeom prst="chevron">
              <a:avLst>
                <a:gd name="adj" fmla="val 25000"/>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業</a:t>
              </a:r>
            </a:p>
          </p:txBody>
        </p:sp>
        <p:sp>
          <p:nvSpPr>
            <p:cNvPr id="19489" name="AutoShape 102"/>
            <p:cNvSpPr>
              <a:spLocks noChangeArrowheads="1"/>
            </p:cNvSpPr>
            <p:nvPr/>
          </p:nvSpPr>
          <p:spPr bwMode="auto">
            <a:xfrm>
              <a:off x="2256" y="3264"/>
              <a:ext cx="432" cy="432"/>
            </a:xfrm>
            <a:prstGeom prst="chevron">
              <a:avLst>
                <a:gd name="adj" fmla="val 25000"/>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務</a:t>
              </a:r>
            </a:p>
          </p:txBody>
        </p:sp>
        <p:sp>
          <p:nvSpPr>
            <p:cNvPr id="19490" name="AutoShape 103"/>
            <p:cNvSpPr>
              <a:spLocks noChangeArrowheads="1"/>
            </p:cNvSpPr>
            <p:nvPr/>
          </p:nvSpPr>
          <p:spPr bwMode="auto">
            <a:xfrm>
              <a:off x="2544" y="3264"/>
              <a:ext cx="432" cy="432"/>
            </a:xfrm>
            <a:prstGeom prst="chevron">
              <a:avLst>
                <a:gd name="adj" fmla="val 25000"/>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員</a:t>
              </a:r>
            </a:p>
          </p:txBody>
        </p:sp>
        <p:sp>
          <p:nvSpPr>
            <p:cNvPr id="19491" name="AutoShape 104"/>
            <p:cNvSpPr>
              <a:spLocks noChangeArrowheads="1"/>
            </p:cNvSpPr>
            <p:nvPr/>
          </p:nvSpPr>
          <p:spPr bwMode="auto">
            <a:xfrm>
              <a:off x="2928" y="3264"/>
              <a:ext cx="432" cy="432"/>
            </a:xfrm>
            <a:prstGeom prst="chevron">
              <a:avLst>
                <a:gd name="adj" fmla="val 25000"/>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通</a:t>
              </a:r>
            </a:p>
          </p:txBody>
        </p:sp>
        <p:sp>
          <p:nvSpPr>
            <p:cNvPr id="19492" name="AutoShape 105"/>
            <p:cNvSpPr>
              <a:spLocks noChangeArrowheads="1"/>
            </p:cNvSpPr>
            <p:nvPr/>
          </p:nvSpPr>
          <p:spPr bwMode="auto">
            <a:xfrm>
              <a:off x="3216" y="3264"/>
              <a:ext cx="432" cy="432"/>
            </a:xfrm>
            <a:prstGeom prst="chevron">
              <a:avLst>
                <a:gd name="adj" fmla="val 25000"/>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路</a:t>
              </a:r>
            </a:p>
          </p:txBody>
        </p:sp>
        <p:sp>
          <p:nvSpPr>
            <p:cNvPr id="19493" name="AutoShape 106"/>
            <p:cNvSpPr>
              <a:spLocks noChangeArrowheads="1"/>
            </p:cNvSpPr>
            <p:nvPr/>
          </p:nvSpPr>
          <p:spPr bwMode="auto">
            <a:xfrm>
              <a:off x="3504" y="3264"/>
              <a:ext cx="432" cy="432"/>
            </a:xfrm>
            <a:prstGeom prst="chevron">
              <a:avLst>
                <a:gd name="adj" fmla="val 25000"/>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商</a:t>
              </a:r>
            </a:p>
          </p:txBody>
        </p:sp>
        <p:sp>
          <p:nvSpPr>
            <p:cNvPr id="19494" name="AutoShape 107"/>
            <p:cNvSpPr>
              <a:spLocks noChangeArrowheads="1"/>
            </p:cNvSpPr>
            <p:nvPr/>
          </p:nvSpPr>
          <p:spPr bwMode="auto">
            <a:xfrm>
              <a:off x="3888" y="3264"/>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顧</a:t>
              </a:r>
            </a:p>
          </p:txBody>
        </p:sp>
        <p:sp>
          <p:nvSpPr>
            <p:cNvPr id="19495" name="AutoShape 108"/>
            <p:cNvSpPr>
              <a:spLocks noChangeArrowheads="1"/>
            </p:cNvSpPr>
            <p:nvPr/>
          </p:nvSpPr>
          <p:spPr bwMode="auto">
            <a:xfrm>
              <a:off x="4176" y="3264"/>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6" name="AutoShape 109"/>
            <p:cNvSpPr>
              <a:spLocks noChangeArrowheads="1"/>
            </p:cNvSpPr>
            <p:nvPr/>
          </p:nvSpPr>
          <p:spPr bwMode="auto">
            <a:xfrm>
              <a:off x="4464" y="3264"/>
              <a:ext cx="432" cy="432"/>
            </a:xfrm>
            <a:prstGeom prst="chevron">
              <a:avLst>
                <a:gd name="adj" fmla="val 25000"/>
              </a:avLst>
            </a:prstGeom>
            <a:solidFill>
              <a:srgbClr val="FF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a:t>客</a:t>
              </a:r>
            </a:p>
          </p:txBody>
        </p:sp>
      </p:grpSp>
      <p:grpSp>
        <p:nvGrpSpPr>
          <p:cNvPr id="468078" name="Group 110"/>
          <p:cNvGrpSpPr>
            <a:grpSpLocks/>
          </p:cNvGrpSpPr>
          <p:nvPr/>
        </p:nvGrpSpPr>
        <p:grpSpPr bwMode="auto">
          <a:xfrm>
            <a:off x="1524000" y="1749425"/>
            <a:ext cx="6248400" cy="3414713"/>
            <a:chOff x="960" y="1102"/>
            <a:chExt cx="3936" cy="2151"/>
          </a:xfrm>
        </p:grpSpPr>
        <p:sp>
          <p:nvSpPr>
            <p:cNvPr id="19479" name="Line 111"/>
            <p:cNvSpPr>
              <a:spLocks noChangeShapeType="1"/>
            </p:cNvSpPr>
            <p:nvPr/>
          </p:nvSpPr>
          <p:spPr bwMode="auto">
            <a:xfrm>
              <a:off x="960" y="1200"/>
              <a:ext cx="3888" cy="0"/>
            </a:xfrm>
            <a:prstGeom prst="line">
              <a:avLst/>
            </a:prstGeom>
            <a:noFill/>
            <a:ln w="28575">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80" name="Text Box 112"/>
            <p:cNvSpPr txBox="1">
              <a:spLocks noChangeArrowheads="1"/>
            </p:cNvSpPr>
            <p:nvPr/>
          </p:nvSpPr>
          <p:spPr bwMode="auto">
            <a:xfrm>
              <a:off x="1968" y="1102"/>
              <a:ext cx="112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t>廣告、品牌形象</a:t>
              </a:r>
            </a:p>
          </p:txBody>
        </p:sp>
        <p:sp>
          <p:nvSpPr>
            <p:cNvPr id="19481" name="Line 113"/>
            <p:cNvSpPr>
              <a:spLocks noChangeShapeType="1"/>
            </p:cNvSpPr>
            <p:nvPr/>
          </p:nvSpPr>
          <p:spPr bwMode="auto">
            <a:xfrm>
              <a:off x="1008" y="2160"/>
              <a:ext cx="3888" cy="0"/>
            </a:xfrm>
            <a:prstGeom prst="line">
              <a:avLst/>
            </a:prstGeom>
            <a:noFill/>
            <a:ln w="28575">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82" name="Text Box 114"/>
            <p:cNvSpPr txBox="1">
              <a:spLocks noChangeArrowheads="1"/>
            </p:cNvSpPr>
            <p:nvPr/>
          </p:nvSpPr>
          <p:spPr bwMode="auto">
            <a:xfrm>
              <a:off x="2016" y="2062"/>
              <a:ext cx="112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t>廣告、品牌形象</a:t>
              </a:r>
            </a:p>
          </p:txBody>
        </p:sp>
        <p:sp>
          <p:nvSpPr>
            <p:cNvPr id="19483" name="Line 115"/>
            <p:cNvSpPr>
              <a:spLocks noChangeShapeType="1"/>
            </p:cNvSpPr>
            <p:nvPr/>
          </p:nvSpPr>
          <p:spPr bwMode="auto">
            <a:xfrm>
              <a:off x="960" y="3120"/>
              <a:ext cx="3888" cy="0"/>
            </a:xfrm>
            <a:prstGeom prst="line">
              <a:avLst/>
            </a:prstGeom>
            <a:noFill/>
            <a:ln w="28575">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84" name="Text Box 116"/>
            <p:cNvSpPr txBox="1">
              <a:spLocks noChangeArrowheads="1"/>
            </p:cNvSpPr>
            <p:nvPr/>
          </p:nvSpPr>
          <p:spPr bwMode="auto">
            <a:xfrm>
              <a:off x="1968" y="3022"/>
              <a:ext cx="112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t>廣告、品牌形象</a:t>
              </a:r>
            </a:p>
          </p:txBody>
        </p:sp>
      </p:grpSp>
      <p:grpSp>
        <p:nvGrpSpPr>
          <p:cNvPr id="468085" name="Group 117"/>
          <p:cNvGrpSpPr>
            <a:grpSpLocks/>
          </p:cNvGrpSpPr>
          <p:nvPr/>
        </p:nvGrpSpPr>
        <p:grpSpPr bwMode="auto">
          <a:xfrm>
            <a:off x="1524000" y="2816225"/>
            <a:ext cx="6172200" cy="366713"/>
            <a:chOff x="960" y="1774"/>
            <a:chExt cx="3888" cy="231"/>
          </a:xfrm>
        </p:grpSpPr>
        <p:sp>
          <p:nvSpPr>
            <p:cNvPr id="19476" name="Line 118"/>
            <p:cNvSpPr>
              <a:spLocks noChangeShapeType="1"/>
            </p:cNvSpPr>
            <p:nvPr/>
          </p:nvSpPr>
          <p:spPr bwMode="auto">
            <a:xfrm flipH="1">
              <a:off x="960" y="1872"/>
              <a:ext cx="2880" cy="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77" name="Line 119"/>
            <p:cNvSpPr>
              <a:spLocks noChangeShapeType="1"/>
            </p:cNvSpPr>
            <p:nvPr/>
          </p:nvSpPr>
          <p:spPr bwMode="auto">
            <a:xfrm flipH="1">
              <a:off x="3888" y="1872"/>
              <a:ext cx="960" cy="0"/>
            </a:xfrm>
            <a:prstGeom prst="line">
              <a:avLst/>
            </a:prstGeom>
            <a:noFill/>
            <a:ln w="28575" cap="rnd">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78" name="Text Box 120"/>
            <p:cNvSpPr txBox="1">
              <a:spLocks noChangeArrowheads="1"/>
            </p:cNvSpPr>
            <p:nvPr/>
          </p:nvSpPr>
          <p:spPr bwMode="auto">
            <a:xfrm>
              <a:off x="2496" y="1774"/>
              <a:ext cx="69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t>能見度低</a:t>
              </a:r>
            </a:p>
          </p:txBody>
        </p:sp>
      </p:grpSp>
      <p:grpSp>
        <p:nvGrpSpPr>
          <p:cNvPr id="468089" name="Group 121"/>
          <p:cNvGrpSpPr>
            <a:grpSpLocks/>
          </p:cNvGrpSpPr>
          <p:nvPr/>
        </p:nvGrpSpPr>
        <p:grpSpPr bwMode="auto">
          <a:xfrm>
            <a:off x="1600200" y="4340225"/>
            <a:ext cx="3886200" cy="366713"/>
            <a:chOff x="1008" y="2734"/>
            <a:chExt cx="2448" cy="231"/>
          </a:xfrm>
        </p:grpSpPr>
        <p:sp>
          <p:nvSpPr>
            <p:cNvPr id="19473" name="Line 122"/>
            <p:cNvSpPr>
              <a:spLocks noChangeShapeType="1"/>
            </p:cNvSpPr>
            <p:nvPr/>
          </p:nvSpPr>
          <p:spPr bwMode="auto">
            <a:xfrm flipH="1">
              <a:off x="1008" y="2832"/>
              <a:ext cx="1920" cy="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74" name="Line 123"/>
            <p:cNvSpPr>
              <a:spLocks noChangeShapeType="1"/>
            </p:cNvSpPr>
            <p:nvPr/>
          </p:nvSpPr>
          <p:spPr bwMode="auto">
            <a:xfrm flipH="1">
              <a:off x="2880" y="2832"/>
              <a:ext cx="576" cy="0"/>
            </a:xfrm>
            <a:prstGeom prst="line">
              <a:avLst/>
            </a:prstGeom>
            <a:noFill/>
            <a:ln w="28575" cap="rnd">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75" name="Text Box 124"/>
            <p:cNvSpPr txBox="1">
              <a:spLocks noChangeArrowheads="1"/>
            </p:cNvSpPr>
            <p:nvPr/>
          </p:nvSpPr>
          <p:spPr bwMode="auto">
            <a:xfrm>
              <a:off x="1536" y="2734"/>
              <a:ext cx="83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t>能見度極低</a:t>
              </a:r>
            </a:p>
          </p:txBody>
        </p:sp>
      </p:grpSp>
      <p:grpSp>
        <p:nvGrpSpPr>
          <p:cNvPr id="468093" name="Group 125"/>
          <p:cNvGrpSpPr>
            <a:grpSpLocks/>
          </p:cNvGrpSpPr>
          <p:nvPr/>
        </p:nvGrpSpPr>
        <p:grpSpPr bwMode="auto">
          <a:xfrm>
            <a:off x="1600200" y="5867400"/>
            <a:ext cx="2133600" cy="304800"/>
            <a:chOff x="1008" y="3696"/>
            <a:chExt cx="1344" cy="192"/>
          </a:xfrm>
        </p:grpSpPr>
        <p:sp>
          <p:nvSpPr>
            <p:cNvPr id="19470" name="Line 126"/>
            <p:cNvSpPr>
              <a:spLocks noChangeShapeType="1"/>
            </p:cNvSpPr>
            <p:nvPr/>
          </p:nvSpPr>
          <p:spPr bwMode="auto">
            <a:xfrm flipH="1">
              <a:off x="1008" y="3792"/>
              <a:ext cx="960" cy="0"/>
            </a:xfrm>
            <a:prstGeom prst="line">
              <a:avLst/>
            </a:prstGeom>
            <a:noFill/>
            <a:ln w="285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71" name="Line 127"/>
            <p:cNvSpPr>
              <a:spLocks noChangeShapeType="1"/>
            </p:cNvSpPr>
            <p:nvPr/>
          </p:nvSpPr>
          <p:spPr bwMode="auto">
            <a:xfrm flipH="1">
              <a:off x="1968" y="3792"/>
              <a:ext cx="384" cy="0"/>
            </a:xfrm>
            <a:prstGeom prst="line">
              <a:avLst/>
            </a:prstGeom>
            <a:noFill/>
            <a:ln w="28575" cap="rnd">
              <a:solidFill>
                <a:schemeClr val="hlink"/>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472" name="Text Box 128"/>
            <p:cNvSpPr txBox="1">
              <a:spLocks noChangeArrowheads="1"/>
            </p:cNvSpPr>
            <p:nvPr/>
          </p:nvSpPr>
          <p:spPr bwMode="auto">
            <a:xfrm>
              <a:off x="1200" y="3696"/>
              <a:ext cx="5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400"/>
                <a:t> </a:t>
              </a:r>
              <a:r>
                <a:rPr lang="zh-TW" altLang="en-US" sz="1400"/>
                <a:t>無能見度</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68039"/>
                                        </p:tgtEl>
                                        <p:attrNameLst>
                                          <p:attrName>style.visibility</p:attrName>
                                        </p:attrNameLst>
                                      </p:cBhvr>
                                      <p:to>
                                        <p:strVal val="visible"/>
                                      </p:to>
                                    </p:set>
                                    <p:anim calcmode="lin" valueType="num">
                                      <p:cBhvr additive="base">
                                        <p:cTn id="7" dur="500" fill="hold"/>
                                        <p:tgtEl>
                                          <p:spTgt spid="468039"/>
                                        </p:tgtEl>
                                        <p:attrNameLst>
                                          <p:attrName>ppt_x</p:attrName>
                                        </p:attrNameLst>
                                      </p:cBhvr>
                                      <p:tavLst>
                                        <p:tav tm="0">
                                          <p:val>
                                            <p:strVal val="0-#ppt_w/2"/>
                                          </p:val>
                                        </p:tav>
                                        <p:tav tm="100000">
                                          <p:val>
                                            <p:strVal val="#ppt_x"/>
                                          </p:val>
                                        </p:tav>
                                      </p:tavLst>
                                    </p:anim>
                                    <p:anim calcmode="lin" valueType="num">
                                      <p:cBhvr additive="base">
                                        <p:cTn id="8" dur="500" fill="hold"/>
                                        <p:tgtEl>
                                          <p:spTgt spid="4680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68052"/>
                                        </p:tgtEl>
                                        <p:attrNameLst>
                                          <p:attrName>style.visibility</p:attrName>
                                        </p:attrNameLst>
                                      </p:cBhvr>
                                      <p:to>
                                        <p:strVal val="visible"/>
                                      </p:to>
                                    </p:set>
                                    <p:anim calcmode="lin" valueType="num">
                                      <p:cBhvr additive="base">
                                        <p:cTn id="13" dur="500" fill="hold"/>
                                        <p:tgtEl>
                                          <p:spTgt spid="468052"/>
                                        </p:tgtEl>
                                        <p:attrNameLst>
                                          <p:attrName>ppt_x</p:attrName>
                                        </p:attrNameLst>
                                      </p:cBhvr>
                                      <p:tavLst>
                                        <p:tav tm="0">
                                          <p:val>
                                            <p:strVal val="0-#ppt_w/2"/>
                                          </p:val>
                                        </p:tav>
                                        <p:tav tm="100000">
                                          <p:val>
                                            <p:strVal val="#ppt_x"/>
                                          </p:val>
                                        </p:tav>
                                      </p:tavLst>
                                    </p:anim>
                                    <p:anim calcmode="lin" valueType="num">
                                      <p:cBhvr additive="base">
                                        <p:cTn id="14" dur="500" fill="hold"/>
                                        <p:tgtEl>
                                          <p:spTgt spid="46805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68065"/>
                                        </p:tgtEl>
                                        <p:attrNameLst>
                                          <p:attrName>style.visibility</p:attrName>
                                        </p:attrNameLst>
                                      </p:cBhvr>
                                      <p:to>
                                        <p:strVal val="visible"/>
                                      </p:to>
                                    </p:set>
                                    <p:anim calcmode="lin" valueType="num">
                                      <p:cBhvr additive="base">
                                        <p:cTn id="19" dur="500" fill="hold"/>
                                        <p:tgtEl>
                                          <p:spTgt spid="468065"/>
                                        </p:tgtEl>
                                        <p:attrNameLst>
                                          <p:attrName>ppt_x</p:attrName>
                                        </p:attrNameLst>
                                      </p:cBhvr>
                                      <p:tavLst>
                                        <p:tav tm="0">
                                          <p:val>
                                            <p:strVal val="0-#ppt_w/2"/>
                                          </p:val>
                                        </p:tav>
                                        <p:tav tm="100000">
                                          <p:val>
                                            <p:strVal val="#ppt_x"/>
                                          </p:val>
                                        </p:tav>
                                      </p:tavLst>
                                    </p:anim>
                                    <p:anim calcmode="lin" valueType="num">
                                      <p:cBhvr additive="base">
                                        <p:cTn id="20" dur="500" fill="hold"/>
                                        <p:tgtEl>
                                          <p:spTgt spid="4680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68078"/>
                                        </p:tgtEl>
                                        <p:attrNameLst>
                                          <p:attrName>style.visibility</p:attrName>
                                        </p:attrNameLst>
                                      </p:cBhvr>
                                      <p:to>
                                        <p:strVal val="visible"/>
                                      </p:to>
                                    </p:set>
                                    <p:anim calcmode="lin" valueType="num">
                                      <p:cBhvr additive="base">
                                        <p:cTn id="25" dur="500" fill="hold"/>
                                        <p:tgtEl>
                                          <p:spTgt spid="468078"/>
                                        </p:tgtEl>
                                        <p:attrNameLst>
                                          <p:attrName>ppt_x</p:attrName>
                                        </p:attrNameLst>
                                      </p:cBhvr>
                                      <p:tavLst>
                                        <p:tav tm="0">
                                          <p:val>
                                            <p:strVal val="0-#ppt_w/2"/>
                                          </p:val>
                                        </p:tav>
                                        <p:tav tm="100000">
                                          <p:val>
                                            <p:strVal val="#ppt_x"/>
                                          </p:val>
                                        </p:tav>
                                      </p:tavLst>
                                    </p:anim>
                                    <p:anim calcmode="lin" valueType="num">
                                      <p:cBhvr additive="base">
                                        <p:cTn id="26" dur="500" fill="hold"/>
                                        <p:tgtEl>
                                          <p:spTgt spid="4680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68085"/>
                                        </p:tgtEl>
                                        <p:attrNameLst>
                                          <p:attrName>style.visibility</p:attrName>
                                        </p:attrNameLst>
                                      </p:cBhvr>
                                      <p:to>
                                        <p:strVal val="visible"/>
                                      </p:to>
                                    </p:set>
                                    <p:anim calcmode="lin" valueType="num">
                                      <p:cBhvr additive="base">
                                        <p:cTn id="31" dur="500" fill="hold"/>
                                        <p:tgtEl>
                                          <p:spTgt spid="468085"/>
                                        </p:tgtEl>
                                        <p:attrNameLst>
                                          <p:attrName>ppt_x</p:attrName>
                                        </p:attrNameLst>
                                      </p:cBhvr>
                                      <p:tavLst>
                                        <p:tav tm="0">
                                          <p:val>
                                            <p:strVal val="0-#ppt_w/2"/>
                                          </p:val>
                                        </p:tav>
                                        <p:tav tm="100000">
                                          <p:val>
                                            <p:strVal val="#ppt_x"/>
                                          </p:val>
                                        </p:tav>
                                      </p:tavLst>
                                    </p:anim>
                                    <p:anim calcmode="lin" valueType="num">
                                      <p:cBhvr additive="base">
                                        <p:cTn id="32" dur="500" fill="hold"/>
                                        <p:tgtEl>
                                          <p:spTgt spid="46808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68089"/>
                                        </p:tgtEl>
                                        <p:attrNameLst>
                                          <p:attrName>style.visibility</p:attrName>
                                        </p:attrNameLst>
                                      </p:cBhvr>
                                      <p:to>
                                        <p:strVal val="visible"/>
                                      </p:to>
                                    </p:set>
                                    <p:anim calcmode="lin" valueType="num">
                                      <p:cBhvr additive="base">
                                        <p:cTn id="37" dur="500" fill="hold"/>
                                        <p:tgtEl>
                                          <p:spTgt spid="468089"/>
                                        </p:tgtEl>
                                        <p:attrNameLst>
                                          <p:attrName>ppt_x</p:attrName>
                                        </p:attrNameLst>
                                      </p:cBhvr>
                                      <p:tavLst>
                                        <p:tav tm="0">
                                          <p:val>
                                            <p:strVal val="0-#ppt_w/2"/>
                                          </p:val>
                                        </p:tav>
                                        <p:tav tm="100000">
                                          <p:val>
                                            <p:strVal val="#ppt_x"/>
                                          </p:val>
                                        </p:tav>
                                      </p:tavLst>
                                    </p:anim>
                                    <p:anim calcmode="lin" valueType="num">
                                      <p:cBhvr additive="base">
                                        <p:cTn id="38" dur="500" fill="hold"/>
                                        <p:tgtEl>
                                          <p:spTgt spid="46808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68093"/>
                                        </p:tgtEl>
                                        <p:attrNameLst>
                                          <p:attrName>style.visibility</p:attrName>
                                        </p:attrNameLst>
                                      </p:cBhvr>
                                      <p:to>
                                        <p:strVal val="visible"/>
                                      </p:to>
                                    </p:set>
                                    <p:anim calcmode="lin" valueType="num">
                                      <p:cBhvr additive="base">
                                        <p:cTn id="43" dur="500" fill="hold"/>
                                        <p:tgtEl>
                                          <p:spTgt spid="468093"/>
                                        </p:tgtEl>
                                        <p:attrNameLst>
                                          <p:attrName>ppt_x</p:attrName>
                                        </p:attrNameLst>
                                      </p:cBhvr>
                                      <p:tavLst>
                                        <p:tav tm="0">
                                          <p:val>
                                            <p:strVal val="0-#ppt_w/2"/>
                                          </p:val>
                                        </p:tav>
                                        <p:tav tm="100000">
                                          <p:val>
                                            <p:strVal val="#ppt_x"/>
                                          </p:val>
                                        </p:tav>
                                      </p:tavLst>
                                    </p:anim>
                                    <p:anim calcmode="lin" valueType="num">
                                      <p:cBhvr additive="base">
                                        <p:cTn id="44" dur="500" fill="hold"/>
                                        <p:tgtEl>
                                          <p:spTgt spid="468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2150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DE4168C-4611-41BA-8F04-3EB8E2A9F704}" type="slidenum">
              <a:rPr lang="en-US" altLang="zh-TW" sz="1400">
                <a:solidFill>
                  <a:srgbClr val="333399"/>
                </a:solidFill>
              </a:rPr>
              <a:pPr/>
              <a:t>7</a:t>
            </a:fld>
            <a:endParaRPr lang="en-US" altLang="zh-TW" sz="1400">
              <a:solidFill>
                <a:srgbClr val="333399"/>
              </a:solidFill>
            </a:endParaRPr>
          </a:p>
        </p:txBody>
      </p:sp>
      <p:sp>
        <p:nvSpPr>
          <p:cNvPr id="21508" name="Rectangle 2"/>
          <p:cNvSpPr>
            <a:spLocks noGrp="1" noChangeArrowheads="1"/>
          </p:cNvSpPr>
          <p:nvPr>
            <p:ph type="title"/>
          </p:nvPr>
        </p:nvSpPr>
        <p:spPr/>
        <p:txBody>
          <a:bodyPr/>
          <a:lstStyle/>
          <a:p>
            <a:pPr eaLnBrk="1" hangingPunct="1"/>
            <a:r>
              <a:rPr lang="zh-TW" altLang="en-US" smtClean="0"/>
              <a:t>廠商、顧客和通路的三角關係</a:t>
            </a:r>
          </a:p>
        </p:txBody>
      </p:sp>
      <p:grpSp>
        <p:nvGrpSpPr>
          <p:cNvPr id="21509" name="Group 3"/>
          <p:cNvGrpSpPr>
            <a:grpSpLocks/>
          </p:cNvGrpSpPr>
          <p:nvPr/>
        </p:nvGrpSpPr>
        <p:grpSpPr bwMode="auto">
          <a:xfrm>
            <a:off x="1331913" y="1341438"/>
            <a:ext cx="6172200" cy="4014787"/>
            <a:chOff x="768" y="1083"/>
            <a:chExt cx="3888" cy="1365"/>
          </a:xfrm>
        </p:grpSpPr>
        <p:sp>
          <p:nvSpPr>
            <p:cNvPr id="21510" name="Oval 4"/>
            <p:cNvSpPr>
              <a:spLocks noChangeArrowheads="1"/>
            </p:cNvSpPr>
            <p:nvPr/>
          </p:nvSpPr>
          <p:spPr bwMode="auto">
            <a:xfrm>
              <a:off x="768" y="1488"/>
              <a:ext cx="672" cy="528"/>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a:t>公司</a:t>
              </a:r>
            </a:p>
          </p:txBody>
        </p:sp>
        <p:sp>
          <p:nvSpPr>
            <p:cNvPr id="21511" name="Oval 5"/>
            <p:cNvSpPr>
              <a:spLocks noChangeArrowheads="1"/>
            </p:cNvSpPr>
            <p:nvPr/>
          </p:nvSpPr>
          <p:spPr bwMode="auto">
            <a:xfrm>
              <a:off x="2352" y="1920"/>
              <a:ext cx="672" cy="528"/>
            </a:xfrm>
            <a:prstGeom prst="ellipse">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000"/>
                <a:t>業務員、</a:t>
              </a:r>
            </a:p>
            <a:p>
              <a:pPr algn="ctr" eaLnBrk="1" hangingPunct="1"/>
              <a:r>
                <a:rPr lang="zh-TW" altLang="en-US" sz="2000"/>
                <a:t>經銷商</a:t>
              </a:r>
            </a:p>
          </p:txBody>
        </p:sp>
        <p:sp>
          <p:nvSpPr>
            <p:cNvPr id="21512" name="Oval 6"/>
            <p:cNvSpPr>
              <a:spLocks noChangeArrowheads="1"/>
            </p:cNvSpPr>
            <p:nvPr/>
          </p:nvSpPr>
          <p:spPr bwMode="auto">
            <a:xfrm>
              <a:off x="3984" y="1584"/>
              <a:ext cx="672" cy="528"/>
            </a:xfrm>
            <a:prstGeom prst="ellipse">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000"/>
                <a:t>顧客</a:t>
              </a:r>
            </a:p>
          </p:txBody>
        </p:sp>
        <p:sp>
          <p:nvSpPr>
            <p:cNvPr id="21513" name="Line 7"/>
            <p:cNvSpPr>
              <a:spLocks noChangeShapeType="1"/>
            </p:cNvSpPr>
            <p:nvPr/>
          </p:nvSpPr>
          <p:spPr bwMode="auto">
            <a:xfrm>
              <a:off x="1392" y="1920"/>
              <a:ext cx="960" cy="240"/>
            </a:xfrm>
            <a:prstGeom prst="line">
              <a:avLst/>
            </a:prstGeom>
            <a:noFill/>
            <a:ln w="28575">
              <a:solidFill>
                <a:schemeClr val="hlink"/>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1514" name="Line 8"/>
            <p:cNvSpPr>
              <a:spLocks noChangeShapeType="1"/>
            </p:cNvSpPr>
            <p:nvPr/>
          </p:nvSpPr>
          <p:spPr bwMode="auto">
            <a:xfrm flipV="1">
              <a:off x="3024" y="2016"/>
              <a:ext cx="960" cy="192"/>
            </a:xfrm>
            <a:prstGeom prst="line">
              <a:avLst/>
            </a:prstGeom>
            <a:noFill/>
            <a:ln w="28575">
              <a:solidFill>
                <a:schemeClr val="hlink"/>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1515" name="Text Box 9"/>
            <p:cNvSpPr txBox="1">
              <a:spLocks noChangeArrowheads="1"/>
            </p:cNvSpPr>
            <p:nvPr/>
          </p:nvSpPr>
          <p:spPr bwMode="auto">
            <a:xfrm>
              <a:off x="854" y="1083"/>
              <a:ext cx="11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zh-TW"/>
            </a:p>
          </p:txBody>
        </p:sp>
        <p:sp>
          <p:nvSpPr>
            <p:cNvPr id="21516" name="Line 10"/>
            <p:cNvSpPr>
              <a:spLocks noChangeShapeType="1"/>
            </p:cNvSpPr>
            <p:nvPr/>
          </p:nvSpPr>
          <p:spPr bwMode="auto">
            <a:xfrm>
              <a:off x="1440" y="1728"/>
              <a:ext cx="2592" cy="0"/>
            </a:xfrm>
            <a:prstGeom prst="line">
              <a:avLst/>
            </a:prstGeom>
            <a:noFill/>
            <a:ln w="9525">
              <a:solidFill>
                <a:schemeClr val="folHlink"/>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2560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453A42E-3270-4095-946E-F485FF48C505}" type="slidenum">
              <a:rPr lang="en-US" altLang="zh-TW" sz="1400">
                <a:solidFill>
                  <a:srgbClr val="333399"/>
                </a:solidFill>
              </a:rPr>
              <a:pPr/>
              <a:t>8</a:t>
            </a:fld>
            <a:endParaRPr lang="en-US" altLang="zh-TW" sz="1400">
              <a:solidFill>
                <a:srgbClr val="333399"/>
              </a:solidFill>
            </a:endParaRPr>
          </a:p>
        </p:txBody>
      </p:sp>
      <p:sp>
        <p:nvSpPr>
          <p:cNvPr id="25604" name="Rectangle 2"/>
          <p:cNvSpPr>
            <a:spLocks noGrp="1" noChangeArrowheads="1"/>
          </p:cNvSpPr>
          <p:nvPr>
            <p:ph type="title"/>
          </p:nvPr>
        </p:nvSpPr>
        <p:spPr/>
        <p:txBody>
          <a:bodyPr/>
          <a:lstStyle/>
          <a:p>
            <a:pPr eaLnBrk="1" hangingPunct="1"/>
            <a:r>
              <a:rPr lang="zh-TW" altLang="en-US" smtClean="0"/>
              <a:t>關係模式的改變</a:t>
            </a:r>
          </a:p>
        </p:txBody>
      </p:sp>
      <p:sp>
        <p:nvSpPr>
          <p:cNvPr id="25605" name="Rectangle 3"/>
          <p:cNvSpPr>
            <a:spLocks noGrp="1" noChangeArrowheads="1"/>
          </p:cNvSpPr>
          <p:nvPr>
            <p:ph type="body" idx="1"/>
          </p:nvPr>
        </p:nvSpPr>
        <p:spPr/>
        <p:txBody>
          <a:bodyPr/>
          <a:lstStyle/>
          <a:p>
            <a:pPr eaLnBrk="1" hangingPunct="1">
              <a:lnSpc>
                <a:spcPct val="90000"/>
              </a:lnSpc>
            </a:pPr>
            <a:r>
              <a:rPr lang="zh-TW" altLang="en-US" sz="2800" smtClean="0"/>
              <a:t>規模變大，離顧客越遠，能見度越低</a:t>
            </a:r>
          </a:p>
          <a:p>
            <a:pPr eaLnBrk="1" hangingPunct="1">
              <a:lnSpc>
                <a:spcPct val="90000"/>
              </a:lnSpc>
            </a:pPr>
            <a:r>
              <a:rPr lang="zh-TW" altLang="en-US" sz="2800" smtClean="0"/>
              <a:t>能見度低</a:t>
            </a:r>
            <a:r>
              <a:rPr lang="zh-TW" altLang="en-US" sz="2800" smtClean="0">
                <a:sym typeface="Wingdings" panose="05000000000000000000" pitchFamily="2" charset="2"/>
              </a:rPr>
              <a:t>供應鏈風險增高</a:t>
            </a:r>
          </a:p>
          <a:p>
            <a:pPr eaLnBrk="1" hangingPunct="1">
              <a:lnSpc>
                <a:spcPct val="90000"/>
              </a:lnSpc>
            </a:pPr>
            <a:r>
              <a:rPr lang="zh-TW" altLang="en-US" sz="2800" smtClean="0">
                <a:sym typeface="Wingdings" panose="05000000000000000000" pitchFamily="2" charset="2"/>
              </a:rPr>
              <a:t>問題：</a:t>
            </a:r>
          </a:p>
          <a:p>
            <a:pPr lvl="1" eaLnBrk="1" hangingPunct="1">
              <a:lnSpc>
                <a:spcPct val="90000"/>
              </a:lnSpc>
            </a:pPr>
            <a:r>
              <a:rPr lang="zh-TW" altLang="en-US" sz="2400" smtClean="0">
                <a:sym typeface="Wingdings" panose="05000000000000000000" pitchFamily="2" charset="2"/>
              </a:rPr>
              <a:t>你的顧客真的是你的顧客嗎？</a:t>
            </a:r>
          </a:p>
          <a:p>
            <a:pPr lvl="2" eaLnBrk="1" hangingPunct="1">
              <a:lnSpc>
                <a:spcPct val="90000"/>
              </a:lnSpc>
            </a:pPr>
            <a:r>
              <a:rPr lang="zh-TW" altLang="en-US" sz="2000" smtClean="0">
                <a:sym typeface="Wingdings" panose="05000000000000000000" pitchFamily="2" charset="2"/>
              </a:rPr>
              <a:t>還是通路商的顧客？</a:t>
            </a:r>
          </a:p>
          <a:p>
            <a:pPr lvl="2" eaLnBrk="1" hangingPunct="1">
              <a:lnSpc>
                <a:spcPct val="90000"/>
              </a:lnSpc>
            </a:pPr>
            <a:r>
              <a:rPr lang="zh-TW" altLang="en-US" sz="2000" smtClean="0">
                <a:sym typeface="Wingdings" panose="05000000000000000000" pitchFamily="2" charset="2"/>
              </a:rPr>
              <a:t>還是業務員的顧客？</a:t>
            </a:r>
          </a:p>
          <a:p>
            <a:pPr eaLnBrk="1" hangingPunct="1">
              <a:lnSpc>
                <a:spcPct val="90000"/>
              </a:lnSpc>
            </a:pPr>
            <a:r>
              <a:rPr lang="zh-TW" altLang="en-US" sz="2800" smtClean="0">
                <a:sym typeface="Wingdings" panose="05000000000000000000" pitchFamily="2" charset="2"/>
              </a:rPr>
              <a:t>如何建立和顧客的緊密關係？</a:t>
            </a:r>
          </a:p>
          <a:p>
            <a:pPr eaLnBrk="1" hangingPunct="1">
              <a:lnSpc>
                <a:spcPct val="90000"/>
              </a:lnSpc>
            </a:pPr>
            <a:r>
              <a:rPr lang="zh-TW" altLang="en-US" sz="2800" smtClean="0">
                <a:sym typeface="Wingdings" panose="05000000000000000000" pitchFamily="2" charset="2"/>
              </a:rPr>
              <a:t>資訊科技能帶來什麼機會？</a:t>
            </a:r>
          </a:p>
          <a:p>
            <a:pPr lvl="1" eaLnBrk="1" hangingPunct="1">
              <a:lnSpc>
                <a:spcPct val="90000"/>
              </a:lnSpc>
            </a:pPr>
            <a:r>
              <a:rPr lang="zh-TW" altLang="en-US" sz="2400" smtClean="0"/>
              <a:t>降低供應鏈風險</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TW" dirty="0" smtClean="0"/>
              <a:t>KYC</a:t>
            </a:r>
            <a:r>
              <a:rPr lang="zh-TW" altLang="en-US" dirty="0" smtClean="0"/>
              <a:t>：認識你的顧客</a:t>
            </a:r>
          </a:p>
        </p:txBody>
      </p:sp>
      <p:sp>
        <p:nvSpPr>
          <p:cNvPr id="15363"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smtClean="0">
                <a:solidFill>
                  <a:srgbClr val="333399"/>
                </a:solidFill>
              </a:rPr>
              <a:t>中原大學。范錚強</a:t>
            </a:r>
            <a:endParaRPr lang="en-US" altLang="zh-TW" sz="1400">
              <a:solidFill>
                <a:srgbClr val="333399"/>
              </a:solidFill>
            </a:endParaRPr>
          </a:p>
        </p:txBody>
      </p:sp>
      <p:sp>
        <p:nvSpPr>
          <p:cNvPr id="15364"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3F17B90-E5B2-4720-A8BA-9BEAF9E425CD}" type="slidenum">
              <a:rPr lang="en-US" altLang="zh-TW" sz="1400" smtClean="0">
                <a:solidFill>
                  <a:srgbClr val="333399"/>
                </a:solidFill>
              </a:rPr>
              <a:pPr/>
              <a:t>9</a:t>
            </a:fld>
            <a:endParaRPr lang="en-US" altLang="zh-TW" sz="1400" smtClean="0">
              <a:solidFill>
                <a:srgbClr val="333399"/>
              </a:solidFill>
            </a:endParaRPr>
          </a:p>
        </p:txBody>
      </p:sp>
      <p:sp>
        <p:nvSpPr>
          <p:cNvPr id="5" name="文字方塊 4"/>
          <p:cNvSpPr txBox="1"/>
          <p:nvPr/>
        </p:nvSpPr>
        <p:spPr>
          <a:xfrm rot="20338847">
            <a:off x="434144" y="2374559"/>
            <a:ext cx="8597471" cy="2585323"/>
          </a:xfrm>
          <a:prstGeom prst="rect">
            <a:avLst/>
          </a:prstGeom>
          <a:noFill/>
        </p:spPr>
        <p:txBody>
          <a:bodyPr wrap="square">
            <a:spAutoFit/>
          </a:bodyPr>
          <a:lstStyle/>
          <a:p>
            <a:pPr>
              <a:defRPr/>
            </a:pPr>
            <a:r>
              <a:rPr lang="zh-TW" altLang="en-US" sz="5400" dirty="0" smtClean="0">
                <a:solidFill>
                  <a:srgbClr val="00B050"/>
                </a:solidFill>
                <a:effectLst>
                  <a:outerShdw blurRad="38100" dist="38100" dir="2700000" algn="tl">
                    <a:srgbClr val="000000">
                      <a:alpha val="43137"/>
                    </a:srgbClr>
                  </a:outerShdw>
                </a:effectLst>
              </a:rPr>
              <a:t>你認識你的顧客嗎？</a:t>
            </a:r>
            <a:endParaRPr lang="en-US" altLang="zh-TW" sz="5400" dirty="0" smtClean="0">
              <a:solidFill>
                <a:srgbClr val="00B050"/>
              </a:solidFill>
              <a:effectLst>
                <a:outerShdw blurRad="38100" dist="38100" dir="2700000" algn="tl">
                  <a:srgbClr val="000000">
                    <a:alpha val="43137"/>
                  </a:srgbClr>
                </a:outerShdw>
              </a:effectLst>
            </a:endParaRPr>
          </a:p>
          <a:p>
            <a:pPr>
              <a:defRPr/>
            </a:pPr>
            <a:endParaRPr lang="en-US" altLang="zh-TW" sz="5400" dirty="0" smtClean="0">
              <a:solidFill>
                <a:srgbClr val="00B050"/>
              </a:solidFill>
              <a:effectLst>
                <a:outerShdw blurRad="38100" dist="38100" dir="2700000" algn="tl">
                  <a:srgbClr val="000000">
                    <a:alpha val="43137"/>
                  </a:srgbClr>
                </a:outerShdw>
              </a:effectLst>
            </a:endParaRPr>
          </a:p>
          <a:p>
            <a:pPr>
              <a:defRPr/>
            </a:pPr>
            <a:r>
              <a:rPr lang="zh-TW" altLang="en-US" sz="5400" dirty="0" smtClean="0">
                <a:solidFill>
                  <a:srgbClr val="A50021"/>
                </a:solidFill>
                <a:effectLst>
                  <a:outerShdw blurRad="38100" dist="38100" dir="2700000" algn="tl">
                    <a:srgbClr val="000000">
                      <a:alpha val="43137"/>
                    </a:srgbClr>
                  </a:outerShdw>
                </a:effectLst>
              </a:rPr>
              <a:t>你知道他們的購買行為嗎？</a:t>
            </a:r>
            <a:endParaRPr lang="zh-TW" altLang="en-US" sz="5400" dirty="0">
              <a:solidFill>
                <a:srgbClr val="A500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62662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kf2">
  <a:themeElements>
    <a:clrScheme name="ckf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kf2">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ckf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f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f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f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f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f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f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kf2">
  <a:themeElements>
    <a:clrScheme name="ckf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kf2">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ckf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f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f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f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f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f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f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Data\Microsoft\Templates\ckf2.pot</Template>
  <TotalTime>4088</TotalTime>
  <Words>1405</Words>
  <Application>Microsoft Office PowerPoint</Application>
  <PresentationFormat>如螢幕大小 (4:3)</PresentationFormat>
  <Paragraphs>348</Paragraphs>
  <Slides>29</Slides>
  <Notes>16</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1</vt:i4>
      </vt:variant>
      <vt:variant>
        <vt:lpstr>投影片標題</vt:lpstr>
      </vt:variant>
      <vt:variant>
        <vt:i4>29</vt:i4>
      </vt:variant>
    </vt:vector>
  </HeadingPairs>
  <TitlesOfParts>
    <vt:vector size="44" baseType="lpstr">
      <vt:lpstr>華康儷粗黑</vt:lpstr>
      <vt:lpstr>微軟正黑體</vt:lpstr>
      <vt:lpstr>新細明體</vt:lpstr>
      <vt:lpstr>標楷體</vt:lpstr>
      <vt:lpstr>Arial</vt:lpstr>
      <vt:lpstr>Arial Narrow</vt:lpstr>
      <vt:lpstr>ITCCenturyBookT</vt:lpstr>
      <vt:lpstr>Monotype Sorts</vt:lpstr>
      <vt:lpstr>Tahoma</vt:lpstr>
      <vt:lpstr>Times New Roman</vt:lpstr>
      <vt:lpstr>Webdings</vt:lpstr>
      <vt:lpstr>Wingdings</vt:lpstr>
      <vt:lpstr>ckf2</vt:lpstr>
      <vt:lpstr>1_ckf2</vt:lpstr>
      <vt:lpstr>Clip</vt:lpstr>
      <vt:lpstr>顧客關係管理:  CRM: Customer Relationship Management</vt:lpstr>
      <vt:lpstr>本講次大綱</vt:lpstr>
      <vt:lpstr>顧客關係管理</vt:lpstr>
      <vt:lpstr>顧客關係管理之行動</vt:lpstr>
      <vt:lpstr>為何重視 CRM ?</vt:lpstr>
      <vt:lpstr>廠商和顧客的關係</vt:lpstr>
      <vt:lpstr>廠商、顧客和通路的三角關係</vt:lpstr>
      <vt:lpstr>關係模式的改變</vt:lpstr>
      <vt:lpstr>KYC：認識你的顧客</vt:lpstr>
      <vt:lpstr>一些問題</vt:lpstr>
      <vt:lpstr>CRM 的三個基本構面</vt:lpstr>
      <vt:lpstr>金字塔客層架構圖</vt:lpstr>
      <vt:lpstr>忠誠顧客是公司最有價的資產</vt:lpstr>
      <vt:lpstr>顧客購買決策循環  </vt:lpstr>
      <vt:lpstr>忠誠顧客是公司最有價的資產</vt:lpstr>
      <vt:lpstr>顧客忠誠度的重要性</vt:lpstr>
      <vt:lpstr>潛在顧客</vt:lpstr>
      <vt:lpstr>銷售漏斗 Sales Funnel</vt:lpstr>
      <vt:lpstr>銷售漏斗</vt:lpstr>
      <vt:lpstr>其他的漏斗</vt:lpstr>
      <vt:lpstr>階段 1</vt:lpstr>
      <vt:lpstr>階段 2</vt:lpstr>
      <vt:lpstr>中途退出</vt:lpstr>
      <vt:lpstr>廣告收費：回顧</vt:lpstr>
      <vt:lpstr>電子商務轉換率</vt:lpstr>
      <vt:lpstr>銷售漏斗和 data analytics</vt:lpstr>
      <vt:lpstr>階段轉換率</vt:lpstr>
      <vt:lpstr>轉換率和階段轉換率</vt:lpstr>
      <vt:lpstr>學期結束啦！</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2010F CRM</dc:title>
  <dc:creator>CK Farn</dc:creator>
  <dc:description>condensed</dc:description>
  <cp:lastModifiedBy>CKFarn</cp:lastModifiedBy>
  <cp:revision>75</cp:revision>
  <dcterms:created xsi:type="dcterms:W3CDTF">1999-04-05T16:45:56Z</dcterms:created>
  <dcterms:modified xsi:type="dcterms:W3CDTF">2023-06-10T07:05:19Z</dcterms:modified>
</cp:coreProperties>
</file>