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5"/>
  </p:notesMasterIdLst>
  <p:handoutMasterIdLst>
    <p:handoutMasterId r:id="rId16"/>
  </p:handoutMasterIdLst>
  <p:sldIdLst>
    <p:sldId id="565" r:id="rId2"/>
    <p:sldId id="879" r:id="rId3"/>
    <p:sldId id="762" r:id="rId4"/>
    <p:sldId id="923" r:id="rId5"/>
    <p:sldId id="924" r:id="rId6"/>
    <p:sldId id="880" r:id="rId7"/>
    <p:sldId id="890" r:id="rId8"/>
    <p:sldId id="891" r:id="rId9"/>
    <p:sldId id="892" r:id="rId10"/>
    <p:sldId id="893" r:id="rId11"/>
    <p:sldId id="894" r:id="rId12"/>
    <p:sldId id="895" r:id="rId13"/>
    <p:sldId id="896" r:id="rId14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ABEB"/>
    <a:srgbClr val="EA54EA"/>
    <a:srgbClr val="FF7E79"/>
    <a:srgbClr val="FF8A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65"/>
    <p:restoredTop sz="94674"/>
  </p:normalViewPr>
  <p:slideViewPr>
    <p:cSldViewPr>
      <p:cViewPr varScale="1">
        <p:scale>
          <a:sx n="100" d="100"/>
          <a:sy n="100" d="100"/>
        </p:scale>
        <p:origin x="208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3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8034EB18-95EC-69F1-6767-896A2A7ED94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imes New Roman" charset="0"/>
                <a:ea typeface="新細明體" charset="0"/>
                <a:cs typeface="新細明體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8126AFDC-726E-527D-BB01-DF30DF2C07D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98C9191-CF98-EB4C-BC1E-4FB44CBB033E}" type="datetimeFigureOut">
              <a:rPr lang="zh-TW" altLang="en-US"/>
              <a:pPr>
                <a:defRPr/>
              </a:pPr>
              <a:t>2023/2/22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A1C1A833-A674-DDCF-9BFF-24048FCC1F9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imes New Roman" charset="0"/>
                <a:ea typeface="新細明體" charset="0"/>
                <a:cs typeface="新細明體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85F87EAE-6609-4A6B-2F18-3978A440D4E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D85D2E5-4FC8-FE44-A032-A7A401D28270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664251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7A54D24B-0877-876F-0B40-57FF1D6BFE9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246999D-8B88-4FDC-09A1-17986BDBA93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34EE02E9-5479-3CCE-DFA6-C14011A2EFB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434D761B-9415-B192-0E85-1AE8C2E207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9C9C24D4-2F0E-1AA4-C4FA-F5BEE3AAF61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0E7E72FA-FF22-3B54-0FA8-5933894EC7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37AF1A45-29C1-4E4D-99DE-7D409A251F5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6190887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新細明體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22E6B964-4750-D2F9-2B93-E082ACF9CD9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8A2C8529-812A-C944-89CA-149D72539F39}" type="slidenum">
              <a:rPr lang="en-US" altLang="zh-TW" sz="1200"/>
              <a:pPr/>
              <a:t>1</a:t>
            </a:fld>
            <a:endParaRPr lang="en-US" altLang="zh-TW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2039E763-19B5-B932-7C09-37FFC30AFE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09042D04-63CD-2704-15A5-7D04DCE976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0993182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>
            <a:extLst>
              <a:ext uri="{FF2B5EF4-FFF2-40B4-BE49-F238E27FC236}">
                <a16:creationId xmlns:a16="http://schemas.microsoft.com/office/drawing/2014/main" id="{3AB2AD27-C69A-6C9D-9F50-7BC061B14CA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253FBB79-EF93-4A00-8B3E-43EF58CACC43}" type="slidenum">
              <a:rPr lang="en-US" altLang="zh-TW" sz="1200"/>
              <a:pPr/>
              <a:t>13</a:t>
            </a:fld>
            <a:endParaRPr lang="en-US" altLang="zh-TW" sz="1200"/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8561B307-AD1E-DA07-ECB0-6E08A59EC2B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>
            <a:extLst>
              <a:ext uri="{FF2B5EF4-FFF2-40B4-BE49-F238E27FC236}">
                <a16:creationId xmlns:a16="http://schemas.microsoft.com/office/drawing/2014/main" id="{48640C57-2408-A854-AE61-025185E8A0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zh-TW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9AC1DF8-46C6-4C93-A11E-1E8C6E20E7E7}" type="slidenum">
              <a:rPr lang="en-US" altLang="zh-TW" smtClean="0"/>
              <a:pPr>
                <a:defRPr/>
              </a:pPr>
              <a:t>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84795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4AEEF6D8-6B93-B478-E417-C24CDA68AD1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C350B3D4-E866-424F-8055-D5D36AA2F5AF}" type="slidenum">
              <a:rPr lang="en-US" altLang="zh-TW" sz="1200"/>
              <a:pPr/>
              <a:t>3</a:t>
            </a:fld>
            <a:endParaRPr lang="en-US" altLang="zh-TW" sz="12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4B5AB06D-090C-5BE6-67FB-78D1E366057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0E2C2894-2DF4-44A0-8BAB-1EB4CE0516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zh-TW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id="{0EF5487E-FC71-2D8B-814F-1C994A36492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E2AD6000-877D-41B2-B060-CC288D3A2EA2}" type="slidenum">
              <a:rPr lang="en-US" altLang="zh-TW" sz="1200"/>
              <a:pPr/>
              <a:t>7</a:t>
            </a:fld>
            <a:endParaRPr lang="en-US" altLang="zh-TW" sz="1200"/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114B1611-E508-D0BD-370A-748C8B58E81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C7F44FF5-3D95-717A-1D59-E57D7C2309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zh-TW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04AF365E-18F2-7C3A-6EF4-494D477FE68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D94C9FD9-9CEB-4BDD-891B-BBC4D3CE7BD8}" type="slidenum">
              <a:rPr lang="en-US" altLang="zh-TW" sz="1200"/>
              <a:pPr/>
              <a:t>8</a:t>
            </a:fld>
            <a:endParaRPr lang="en-US" altLang="zh-TW" sz="1200"/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F713E702-9FA1-CFEA-C21B-B9135090EA7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17FDC447-DCB5-AFB0-38A4-5F9A125664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zh-TW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0740C387-5FEF-5F13-3B03-AB08FF425C8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8FBBF09B-377B-4BDB-A656-00C162828A10}" type="slidenum">
              <a:rPr lang="en-US" altLang="zh-TW" sz="1200"/>
              <a:pPr/>
              <a:t>9</a:t>
            </a:fld>
            <a:endParaRPr lang="en-US" altLang="zh-TW" sz="1200"/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8D1BD7BD-0CD9-A159-3938-034CCCBB162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6C543D46-F42E-D34B-5CD9-986D41661C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zh-TW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id="{4DBE3C41-F083-4A9F-A25C-B92EE54133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5A01F676-21BC-4C98-8AC7-02F245E40572}" type="slidenum">
              <a:rPr lang="en-US" altLang="zh-TW" sz="1200"/>
              <a:pPr/>
              <a:t>10</a:t>
            </a:fld>
            <a:endParaRPr lang="en-US" altLang="zh-TW" sz="1200"/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4D87769F-23B3-D2D4-FEBE-A1361655994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B8DF443B-E930-8931-441C-C3618D48CF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zh-TW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E5EE89E8-B8F7-71CE-E8B3-05925483FDF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69B3231C-FDCE-4D88-AF08-70A362468B89}" type="slidenum">
              <a:rPr lang="en-US" altLang="zh-TW" sz="1200"/>
              <a:pPr/>
              <a:t>11</a:t>
            </a:fld>
            <a:endParaRPr lang="en-US" altLang="zh-TW" sz="1200"/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4E4379FD-7357-F3DD-89CD-9528348BF16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DEA57A7D-96DF-1852-F258-541EB65DDD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zh-TW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3F5D04DC-2B42-1E53-C6B9-126C5EE1D46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BD396D75-67A8-4261-8123-F0D9384CF31C}" type="slidenum">
              <a:rPr lang="en-US" altLang="zh-TW" sz="1200"/>
              <a:pPr/>
              <a:t>12</a:t>
            </a:fld>
            <a:endParaRPr lang="en-US" altLang="zh-TW" sz="1200"/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69EB958D-6583-36B3-706E-113C8263FEA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ABF03CB5-CE13-F82D-CAFC-6DA736929E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zh-TW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 baseline="0">
                <a:latin typeface="Arial" panose="020B0604020202020204" pitchFamily="34" charset="0"/>
              </a:defRPr>
            </a:lvl1pPr>
            <a:lvl2pPr>
              <a:defRPr sz="2400" baseline="0">
                <a:latin typeface="Times New Roman" panose="02020603050405020304" pitchFamily="18" charset="0"/>
              </a:defRPr>
            </a:lvl2pPr>
            <a:lvl3pPr>
              <a:defRPr sz="2000" baseline="0">
                <a:latin typeface="Times New Roman" panose="02020603050405020304" pitchFamily="18" charset="0"/>
              </a:defRPr>
            </a:lvl3pPr>
            <a:lvl4pPr>
              <a:defRPr sz="1800" baseline="0">
                <a:latin typeface="Times New Roman" panose="02020603050405020304" pitchFamily="18" charset="0"/>
              </a:defRPr>
            </a:lvl4pPr>
            <a:lvl5pPr>
              <a:defRPr sz="1800" baseline="0">
                <a:latin typeface="Times New Roman" panose="02020603050405020304" pitchFamily="18" charset="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Rectangle 1029">
            <a:extLst>
              <a:ext uri="{FF2B5EF4-FFF2-40B4-BE49-F238E27FC236}">
                <a16:creationId xmlns:a16="http://schemas.microsoft.com/office/drawing/2014/main" id="{4E28DC65-BD20-645F-2012-487B81F430D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 baseline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altLang="zh-TW" dirty="0"/>
              <a:t>CYCY— Prof CK </a:t>
            </a:r>
            <a:r>
              <a:rPr lang="en-US" altLang="zh-TW" dirty="0" err="1"/>
              <a:t>Farn</a:t>
            </a:r>
            <a:endParaRPr lang="en-US" altLang="zh-TW" dirty="0"/>
          </a:p>
        </p:txBody>
      </p:sp>
      <p:sp>
        <p:nvSpPr>
          <p:cNvPr id="5" name="Rectangle 1030">
            <a:extLst>
              <a:ext uri="{FF2B5EF4-FFF2-40B4-BE49-F238E27FC236}">
                <a16:creationId xmlns:a16="http://schemas.microsoft.com/office/drawing/2014/main" id="{9F469589-BAE8-71DF-727B-AA5D7532BCC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CAB1BC-A914-674B-A5E5-23985684147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9799864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029">
            <a:extLst>
              <a:ext uri="{FF2B5EF4-FFF2-40B4-BE49-F238E27FC236}">
                <a16:creationId xmlns:a16="http://schemas.microsoft.com/office/drawing/2014/main" id="{207F46A2-833E-2C80-1129-B6E63B095B6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6" name="Rectangle 1030">
            <a:extLst>
              <a:ext uri="{FF2B5EF4-FFF2-40B4-BE49-F238E27FC236}">
                <a16:creationId xmlns:a16="http://schemas.microsoft.com/office/drawing/2014/main" id="{475BE585-0EB9-7E5B-DC10-76BA64075C4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D19964-AD3E-314F-8858-92A7F917012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23903738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029">
            <a:extLst>
              <a:ext uri="{FF2B5EF4-FFF2-40B4-BE49-F238E27FC236}">
                <a16:creationId xmlns:a16="http://schemas.microsoft.com/office/drawing/2014/main" id="{ED9EDD6F-BD0C-3F60-8827-7C1279B4651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5" name="Rectangle 1030">
            <a:extLst>
              <a:ext uri="{FF2B5EF4-FFF2-40B4-BE49-F238E27FC236}">
                <a16:creationId xmlns:a16="http://schemas.microsoft.com/office/drawing/2014/main" id="{3E5CA3E5-4DE4-CCB4-248F-CC23121D407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479845-3F75-5344-919C-52B7A3FC1F2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2514880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029">
            <a:extLst>
              <a:ext uri="{FF2B5EF4-FFF2-40B4-BE49-F238E27FC236}">
                <a16:creationId xmlns:a16="http://schemas.microsoft.com/office/drawing/2014/main" id="{C6A91090-7B44-DBBC-F366-93E17564480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5" name="Rectangle 1030">
            <a:extLst>
              <a:ext uri="{FF2B5EF4-FFF2-40B4-BE49-F238E27FC236}">
                <a16:creationId xmlns:a16="http://schemas.microsoft.com/office/drawing/2014/main" id="{D43EC32B-4C5B-25BA-DBC8-826C00B6FD5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3E3B0D-42DF-DD40-A8FB-7E2FFBCECFF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7660007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Horizontal Main Placehol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>
            <a:extLst>
              <a:ext uri="{FF2B5EF4-FFF2-40B4-BE49-F238E27FC236}">
                <a16:creationId xmlns:a16="http://schemas.microsoft.com/office/drawing/2014/main" id="{A4407840-F6A4-4638-BB2F-9FBAA1A8146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2900" y="304800"/>
            <a:ext cx="8458200" cy="678611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Slide Title</a:t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D13536C2-DC17-4031-9948-17E37EF99112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342900" y="1276709"/>
            <a:ext cx="8458200" cy="2838091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400"/>
            </a:lvl1pPr>
            <a:lvl2pPr>
              <a:defRPr sz="2400"/>
            </a:lvl2pPr>
            <a:lvl3pPr marL="640080">
              <a:defRPr sz="2000"/>
            </a:lvl3pPr>
          </a:lstStyle>
          <a:p>
            <a:pPr lvl="0"/>
            <a:r>
              <a:rPr lang="en-US" dirty="0"/>
              <a:t>Slide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B2D170F-7AF9-40BB-A11B-08474DF5C3AA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342900" y="4343400"/>
            <a:ext cx="8458200" cy="1905000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400"/>
            </a:lvl2pPr>
            <a:lvl3pPr marL="640080">
              <a:defRPr sz="2000"/>
            </a:lvl3pPr>
            <a:lvl4pPr marL="455613" indent="0">
              <a:buNone/>
              <a:defRPr/>
            </a:lvl4pPr>
          </a:lstStyle>
          <a:p>
            <a:pPr lvl="0"/>
            <a:r>
              <a:rPr lang="en-US" dirty="0"/>
              <a:t>Slide Content 2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Appendix Link">
            <a:extLst>
              <a:ext uri="{FF2B5EF4-FFF2-40B4-BE49-F238E27FC236}">
                <a16:creationId xmlns:a16="http://schemas.microsoft.com/office/drawing/2014/main" id="{BA2E2FDB-1128-47F8-861C-736E66873753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200400" y="6324600"/>
            <a:ext cx="2743200" cy="192024"/>
          </a:xfrm>
        </p:spPr>
        <p:txBody>
          <a:bodyPr anchor="b" anchorCtr="0">
            <a:noAutofit/>
          </a:bodyPr>
          <a:lstStyle>
            <a:lvl1pPr algn="ctr">
              <a:defRPr sz="900"/>
            </a:lvl1pPr>
          </a:lstStyle>
          <a:p>
            <a:pPr lvl="0"/>
            <a:r>
              <a:rPr lang="en-US" dirty="0"/>
              <a:t>Add text alternative link, if needed.</a:t>
            </a:r>
          </a:p>
        </p:txBody>
      </p:sp>
      <p:sp>
        <p:nvSpPr>
          <p:cNvPr id="10" name="Image Credit">
            <a:extLst>
              <a:ext uri="{FF2B5EF4-FFF2-40B4-BE49-F238E27FC236}">
                <a16:creationId xmlns:a16="http://schemas.microsoft.com/office/drawing/2014/main" id="{96D29D1D-52C5-415C-8F04-01A8F1203347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562101" y="6684963"/>
            <a:ext cx="6976872" cy="173736"/>
          </a:xfrm>
        </p:spPr>
        <p:txBody>
          <a:bodyPr anchor="ctr" anchorCtr="0">
            <a:noAutofit/>
          </a:bodyPr>
          <a:lstStyle>
            <a:lvl1pPr algn="r">
              <a:defRPr sz="800">
                <a:solidFill>
                  <a:srgbClr val="595959"/>
                </a:solidFill>
              </a:defRPr>
            </a:lvl1pPr>
          </a:lstStyle>
          <a:p>
            <a:pPr lvl="0"/>
            <a:r>
              <a:rPr lang="en-US" dirty="0"/>
              <a:t>Insert Image Credit Here</a:t>
            </a:r>
          </a:p>
        </p:txBody>
      </p:sp>
    </p:spTree>
    <p:extLst>
      <p:ext uri="{BB962C8B-B14F-4D97-AF65-F5344CB8AC3E}">
        <p14:creationId xmlns:p14="http://schemas.microsoft.com/office/powerpoint/2010/main" val="42629344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592">
          <p15:clr>
            <a:srgbClr val="FBAE40"/>
          </p15:clr>
        </p15:guide>
        <p15:guide id="2" orient="horz" pos="2736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ix Main Placehol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>
            <a:extLst>
              <a:ext uri="{FF2B5EF4-FFF2-40B4-BE49-F238E27FC236}">
                <a16:creationId xmlns:a16="http://schemas.microsoft.com/office/drawing/2014/main" id="{A4407840-F6A4-4638-BB2F-9FBAA1A8146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2900" y="304800"/>
            <a:ext cx="8458200" cy="678611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Slide Title</a:t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D13536C2-DC17-4031-9948-17E37EF99112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342900" y="1276710"/>
            <a:ext cx="8458200" cy="61247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400"/>
            </a:lvl1pPr>
            <a:lvl2pPr>
              <a:defRPr sz="2400"/>
            </a:lvl2pPr>
            <a:lvl3pPr marL="640080">
              <a:defRPr sz="2000"/>
            </a:lvl3pPr>
          </a:lstStyle>
          <a:p>
            <a:pPr lvl="0"/>
            <a:r>
              <a:rPr lang="en-US" dirty="0"/>
              <a:t>Slide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B2D170F-7AF9-40BB-A11B-08474DF5C3AA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342900" y="2070496"/>
            <a:ext cx="8458200" cy="649138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400"/>
            </a:lvl2pPr>
            <a:lvl3pPr marL="640080">
              <a:defRPr sz="2000"/>
            </a:lvl3pPr>
          </a:lstStyle>
          <a:p>
            <a:pPr lvl="0"/>
            <a:r>
              <a:rPr lang="en-US" dirty="0"/>
              <a:t>Slide Content 2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3356A590-66B5-4770-8441-82DC031F56EA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342900" y="2900944"/>
            <a:ext cx="8458200" cy="673100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400"/>
            </a:lvl2pPr>
            <a:lvl3pPr marL="640080">
              <a:defRPr sz="2000"/>
            </a:lvl3pPr>
          </a:lstStyle>
          <a:p>
            <a:pPr lvl="0"/>
            <a:r>
              <a:rPr lang="en-US" dirty="0"/>
              <a:t>Slide Content 3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30BD29E5-BD7B-4CD0-9B09-8F8B24F89FBE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342900" y="3755354"/>
            <a:ext cx="8458200" cy="698500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400"/>
            </a:lvl2pPr>
            <a:lvl3pPr marL="640080">
              <a:defRPr sz="2000"/>
            </a:lvl3pPr>
          </a:lstStyle>
          <a:p>
            <a:pPr lvl="0"/>
            <a:r>
              <a:rPr lang="en-US" dirty="0"/>
              <a:t>Slide Content 4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3" name="Content Placeholder 5">
            <a:extLst>
              <a:ext uri="{FF2B5EF4-FFF2-40B4-BE49-F238E27FC236}">
                <a16:creationId xmlns:a16="http://schemas.microsoft.com/office/drawing/2014/main" id="{E908CA92-5DB2-4DC0-937B-1B178AA91781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342900" y="4635164"/>
            <a:ext cx="8458200" cy="698500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400"/>
            </a:lvl2pPr>
            <a:lvl3pPr marL="640080">
              <a:defRPr sz="2000"/>
            </a:lvl3pPr>
          </a:lstStyle>
          <a:p>
            <a:pPr lvl="0"/>
            <a:r>
              <a:rPr lang="en-US" dirty="0"/>
              <a:t>Slide Content 5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5" name="Content Placeholder 6">
            <a:extLst>
              <a:ext uri="{FF2B5EF4-FFF2-40B4-BE49-F238E27FC236}">
                <a16:creationId xmlns:a16="http://schemas.microsoft.com/office/drawing/2014/main" id="{8B728CCD-2639-461B-9841-57505AC13467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342900" y="5514975"/>
            <a:ext cx="8458200" cy="733425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400"/>
            </a:lvl2pPr>
            <a:lvl3pPr marL="640080">
              <a:defRPr sz="2000"/>
            </a:lvl3pPr>
          </a:lstStyle>
          <a:p>
            <a:pPr lvl="0"/>
            <a:r>
              <a:rPr lang="en-US" dirty="0"/>
              <a:t>Slide Content 6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2" name="Appendix Link">
            <a:extLst>
              <a:ext uri="{FF2B5EF4-FFF2-40B4-BE49-F238E27FC236}">
                <a16:creationId xmlns:a16="http://schemas.microsoft.com/office/drawing/2014/main" id="{97057F8C-50AA-46C4-9FEB-90CB82EBCB39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200400" y="6324600"/>
            <a:ext cx="2743200" cy="192024"/>
          </a:xfrm>
        </p:spPr>
        <p:txBody>
          <a:bodyPr anchor="b" anchorCtr="0">
            <a:noAutofit/>
          </a:bodyPr>
          <a:lstStyle>
            <a:lvl1pPr algn="ctr">
              <a:defRPr sz="900"/>
            </a:lvl1pPr>
          </a:lstStyle>
          <a:p>
            <a:pPr lvl="0"/>
            <a:r>
              <a:rPr lang="en-US" dirty="0"/>
              <a:t>Add text alternative link, if needed.</a:t>
            </a:r>
          </a:p>
        </p:txBody>
      </p:sp>
      <p:sp>
        <p:nvSpPr>
          <p:cNvPr id="14" name="Image Credit">
            <a:extLst>
              <a:ext uri="{FF2B5EF4-FFF2-40B4-BE49-F238E27FC236}">
                <a16:creationId xmlns:a16="http://schemas.microsoft.com/office/drawing/2014/main" id="{1623EF09-AD07-4110-9BAD-C19C23C906E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562101" y="6684963"/>
            <a:ext cx="6976872" cy="173736"/>
          </a:xfrm>
        </p:spPr>
        <p:txBody>
          <a:bodyPr anchor="ctr" anchorCtr="0">
            <a:noAutofit/>
          </a:bodyPr>
          <a:lstStyle>
            <a:lvl1pPr algn="r">
              <a:defRPr sz="800">
                <a:solidFill>
                  <a:srgbClr val="595959"/>
                </a:solidFill>
              </a:defRPr>
            </a:lvl1pPr>
          </a:lstStyle>
          <a:p>
            <a:pPr lvl="0"/>
            <a:r>
              <a:rPr lang="en-US" dirty="0"/>
              <a:t>Insert Image Credit Here</a:t>
            </a:r>
          </a:p>
        </p:txBody>
      </p:sp>
    </p:spTree>
    <p:extLst>
      <p:ext uri="{BB962C8B-B14F-4D97-AF65-F5344CB8AC3E}">
        <p14:creationId xmlns:p14="http://schemas.microsoft.com/office/powerpoint/2010/main" val="15687080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592">
          <p15:clr>
            <a:srgbClr val="FBAE40"/>
          </p15:clr>
        </p15:guide>
        <p15:guide id="2" orient="horz" pos="2736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osing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idden Slide Title">
            <a:extLst>
              <a:ext uri="{FF2B5EF4-FFF2-40B4-BE49-F238E27FC236}">
                <a16:creationId xmlns:a16="http://schemas.microsoft.com/office/drawing/2014/main" id="{D3229D0C-04EF-482F-B26C-8D49CD33DBE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25949" y="418391"/>
            <a:ext cx="2292103" cy="29182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Add hidden title here </a:t>
            </a:r>
          </a:p>
        </p:txBody>
      </p:sp>
      <p:pic>
        <p:nvPicPr>
          <p:cNvPr id="6" name="MGH Logo">
            <a:extLst>
              <a:ext uri="{FF2B5EF4-FFF2-40B4-BE49-F238E27FC236}">
                <a16:creationId xmlns:a16="http://schemas.microsoft.com/office/drawing/2014/main" id="{60DCFDF5-2A5B-440E-888A-BC0BFEF9FF5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0211" y="1005697"/>
            <a:ext cx="2443579" cy="2443579"/>
          </a:xfrm>
          <a:prstGeom prst="rect">
            <a:avLst/>
          </a:prstGeom>
        </p:spPr>
      </p:pic>
      <p:sp>
        <p:nvSpPr>
          <p:cNvPr id="3" name="Long Copyright">
            <a:extLst>
              <a:ext uri="{FF2B5EF4-FFF2-40B4-BE49-F238E27FC236}">
                <a16:creationId xmlns:a16="http://schemas.microsoft.com/office/drawing/2014/main" id="{9AB572CE-E262-4FA6-8D47-02F068ADD1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0" y="6487064"/>
            <a:ext cx="9144000" cy="370936"/>
          </a:xfrm>
        </p:spPr>
        <p:txBody>
          <a:bodyPr/>
          <a:lstStyle>
            <a:lvl1pPr algn="ctr">
              <a:defRPr/>
            </a:lvl1pPr>
          </a:lstStyle>
          <a:p>
            <a:pPr defTabSz="457200">
              <a:spcBef>
                <a:spcPct val="20000"/>
              </a:spcBef>
              <a:defRPr/>
            </a:pPr>
            <a:r>
              <a:rPr lang="en-US"/>
              <a:t>CYCY— Prof CK Farn</a:t>
            </a:r>
            <a:endParaRPr lang="en-US" dirty="0"/>
          </a:p>
        </p:txBody>
      </p:sp>
      <p:sp>
        <p:nvSpPr>
          <p:cNvPr id="9" name="MGH Tagline">
            <a:extLst>
              <a:ext uri="{FF2B5EF4-FFF2-40B4-BE49-F238E27FC236}">
                <a16:creationId xmlns:a16="http://schemas.microsoft.com/office/drawing/2014/main" id="{F040BF5C-A78D-440C-93DF-72F3F641F3F1}"/>
              </a:ext>
            </a:extLst>
          </p:cNvPr>
          <p:cNvSpPr txBox="1"/>
          <p:nvPr userDrawn="1"/>
        </p:nvSpPr>
        <p:spPr>
          <a:xfrm>
            <a:off x="1730746" y="3796682"/>
            <a:ext cx="5682508" cy="469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4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+mn-cs"/>
              </a:rPr>
              <a:t>Because learning changes everything.</a:t>
            </a:r>
            <a:r>
              <a:rPr kumimoji="0" lang="en-US" sz="1400" b="0" i="0" u="none" strike="noStrike" kern="1200" cap="none" spc="40" normalizeH="0" baseline="6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+mn-cs"/>
              </a:rPr>
              <a:t>®</a:t>
            </a:r>
            <a:endParaRPr kumimoji="0" lang="en-US" sz="2400" b="0" i="0" u="none" strike="noStrike" kern="1200" cap="none" spc="40" normalizeH="0" baseline="6000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MGH URL">
            <a:extLst>
              <a:ext uri="{FF2B5EF4-FFF2-40B4-BE49-F238E27FC236}">
                <a16:creationId xmlns:a16="http://schemas.microsoft.com/office/drawing/2014/main" id="{2215B5DD-E18E-478F-81B9-79BA83A9A251}"/>
              </a:ext>
            </a:extLst>
          </p:cNvPr>
          <p:cNvSpPr txBox="1"/>
          <p:nvPr userDrawn="1"/>
        </p:nvSpPr>
        <p:spPr>
          <a:xfrm>
            <a:off x="3269085" y="5329121"/>
            <a:ext cx="26058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www.mheducation.com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6554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1029">
            <a:extLst>
              <a:ext uri="{FF2B5EF4-FFF2-40B4-BE49-F238E27FC236}">
                <a16:creationId xmlns:a16="http://schemas.microsoft.com/office/drawing/2014/main" id="{0C377B28-BF8A-EEF6-D4A2-79A5E248279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5" name="Rectangle 1030">
            <a:extLst>
              <a:ext uri="{FF2B5EF4-FFF2-40B4-BE49-F238E27FC236}">
                <a16:creationId xmlns:a16="http://schemas.microsoft.com/office/drawing/2014/main" id="{4B7EE926-19D3-58CB-FF8A-125A40BF023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D2F9BA-41B7-E240-B88D-36C390FD603C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7" name="標題 6">
            <a:extLst>
              <a:ext uri="{FF2B5EF4-FFF2-40B4-BE49-F238E27FC236}">
                <a16:creationId xmlns:a16="http://schemas.microsoft.com/office/drawing/2014/main" id="{001DA0A8-02AB-95EC-6EA2-05BD41188A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2308272274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2A1DA3B-6783-2CFB-215D-60BC0D2B51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F6F2D7BC-F34C-2C44-9170-502FA865CE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C55FDB0-324C-15E4-3461-74DA92F538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72E0FF-5F19-C644-A2E2-F7EF43F1B506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4485072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029">
            <a:extLst>
              <a:ext uri="{FF2B5EF4-FFF2-40B4-BE49-F238E27FC236}">
                <a16:creationId xmlns:a16="http://schemas.microsoft.com/office/drawing/2014/main" id="{6F2B1097-9278-369F-0937-40C9525AC87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5" name="Rectangle 1030">
            <a:extLst>
              <a:ext uri="{FF2B5EF4-FFF2-40B4-BE49-F238E27FC236}">
                <a16:creationId xmlns:a16="http://schemas.microsoft.com/office/drawing/2014/main" id="{7B6DA826-9DA1-305F-587C-B847ED2FF10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D58A68-8AA4-0D4C-8AA9-AEB169A047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37837606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029">
            <a:extLst>
              <a:ext uri="{FF2B5EF4-FFF2-40B4-BE49-F238E27FC236}">
                <a16:creationId xmlns:a16="http://schemas.microsoft.com/office/drawing/2014/main" id="{3E6C6DF5-6B8E-66BF-79BF-7271F3AC9FE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6" name="Rectangle 1030">
            <a:extLst>
              <a:ext uri="{FF2B5EF4-FFF2-40B4-BE49-F238E27FC236}">
                <a16:creationId xmlns:a16="http://schemas.microsoft.com/office/drawing/2014/main" id="{A5D0CF9F-36C0-2416-124E-99285013738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26AB39-7657-374E-8AAF-B484D7300FF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67825370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029">
            <a:extLst>
              <a:ext uri="{FF2B5EF4-FFF2-40B4-BE49-F238E27FC236}">
                <a16:creationId xmlns:a16="http://schemas.microsoft.com/office/drawing/2014/main" id="{0F82C8CE-49D7-C91B-614C-200FAFB4448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8" name="Rectangle 1030">
            <a:extLst>
              <a:ext uri="{FF2B5EF4-FFF2-40B4-BE49-F238E27FC236}">
                <a16:creationId xmlns:a16="http://schemas.microsoft.com/office/drawing/2014/main" id="{2BBE46B2-4806-44F3-DE4A-83348E5E53F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BAA41B-D822-2E4B-8CBB-A3188492B7E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84871358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029">
            <a:extLst>
              <a:ext uri="{FF2B5EF4-FFF2-40B4-BE49-F238E27FC236}">
                <a16:creationId xmlns:a16="http://schemas.microsoft.com/office/drawing/2014/main" id="{9EF2CFAA-9041-AA6B-8DCE-DCF24636880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4" name="Rectangle 1030">
            <a:extLst>
              <a:ext uri="{FF2B5EF4-FFF2-40B4-BE49-F238E27FC236}">
                <a16:creationId xmlns:a16="http://schemas.microsoft.com/office/drawing/2014/main" id="{D5CF0188-7D62-1294-D8D3-CFFF1F2599C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958719-B143-C845-AFDC-58F0A78FF62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15327316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9">
            <a:extLst>
              <a:ext uri="{FF2B5EF4-FFF2-40B4-BE49-F238E27FC236}">
                <a16:creationId xmlns:a16="http://schemas.microsoft.com/office/drawing/2014/main" id="{B1771199-AD15-4CD7-0E4F-0A93ADED642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3" name="Rectangle 1030">
            <a:extLst>
              <a:ext uri="{FF2B5EF4-FFF2-40B4-BE49-F238E27FC236}">
                <a16:creationId xmlns:a16="http://schemas.microsoft.com/office/drawing/2014/main" id="{3E000FFA-08ED-0835-564E-CF1DB8C6D3B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BA98C8-60C3-9E4B-BBFA-4CEA4084B33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78063215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029">
            <a:extLst>
              <a:ext uri="{FF2B5EF4-FFF2-40B4-BE49-F238E27FC236}">
                <a16:creationId xmlns:a16="http://schemas.microsoft.com/office/drawing/2014/main" id="{CD323207-4308-3C2B-BA0B-AF479031EA2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6" name="Rectangle 1030">
            <a:extLst>
              <a:ext uri="{FF2B5EF4-FFF2-40B4-BE49-F238E27FC236}">
                <a16:creationId xmlns:a16="http://schemas.microsoft.com/office/drawing/2014/main" id="{8EB93747-EE87-DA44-85E9-4D04FCF86EC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891618-606D-6E4E-9CF5-1B966F4DA63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42265675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26">
            <a:extLst>
              <a:ext uri="{FF2B5EF4-FFF2-40B4-BE49-F238E27FC236}">
                <a16:creationId xmlns:a16="http://schemas.microsoft.com/office/drawing/2014/main" id="{A214717D-9A4A-D525-AB7F-7C3402AD75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600200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sp>
        <p:nvSpPr>
          <p:cNvPr id="1027" name="Rectangle 1027">
            <a:extLst>
              <a:ext uri="{FF2B5EF4-FFF2-40B4-BE49-F238E27FC236}">
                <a16:creationId xmlns:a16="http://schemas.microsoft.com/office/drawing/2014/main" id="{A454BFF6-A1E1-25CD-234F-364F3A6DB5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381000"/>
            <a:ext cx="6934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</a:p>
        </p:txBody>
      </p:sp>
      <p:sp>
        <p:nvSpPr>
          <p:cNvPr id="1028" name="Rectangle 1028">
            <a:extLst>
              <a:ext uri="{FF2B5EF4-FFF2-40B4-BE49-F238E27FC236}">
                <a16:creationId xmlns:a16="http://schemas.microsoft.com/office/drawing/2014/main" id="{9530B8D9-7C62-0B47-A5B5-1F55D3BD5D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395269" name="Rectangle 1029">
            <a:extLst>
              <a:ext uri="{FF2B5EF4-FFF2-40B4-BE49-F238E27FC236}">
                <a16:creationId xmlns:a16="http://schemas.microsoft.com/office/drawing/2014/main" id="{BCB8EED7-9755-7287-0733-811A9C551A4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4008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defRPr>
            </a:lvl1pPr>
          </a:lstStyle>
          <a:p>
            <a:pPr>
              <a:defRPr/>
            </a:pPr>
            <a:r>
              <a:rPr lang="en-US" altLang="zh-TW"/>
              <a:t>CYCY— Prof CK Farn</a:t>
            </a:r>
            <a:endParaRPr lang="en-US" altLang="zh-TW" dirty="0"/>
          </a:p>
        </p:txBody>
      </p:sp>
      <p:sp>
        <p:nvSpPr>
          <p:cNvPr id="395270" name="Rectangle 1030">
            <a:extLst>
              <a:ext uri="{FF2B5EF4-FFF2-40B4-BE49-F238E27FC236}">
                <a16:creationId xmlns:a16="http://schemas.microsoft.com/office/drawing/2014/main" id="{09F7F4E3-9B6E-6FB6-A6DA-64BD16CCF5E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333399"/>
                </a:solidFill>
              </a:defRPr>
            </a:lvl1pPr>
          </a:lstStyle>
          <a:p>
            <a:fld id="{E472E0FF-5F19-C644-A2E2-F7EF43F1B506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1031" name="AutoShape 1031">
            <a:extLst>
              <a:ext uri="{FF2B5EF4-FFF2-40B4-BE49-F238E27FC236}">
                <a16:creationId xmlns:a16="http://schemas.microsoft.com/office/drawing/2014/main" id="{77EC55D7-5EEB-DFB9-9CAA-AFD0EBD32F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85800"/>
            <a:ext cx="609600" cy="685800"/>
          </a:xfrm>
          <a:prstGeom prst="rightArrow">
            <a:avLst>
              <a:gd name="adj1" fmla="val 38426"/>
              <a:gd name="adj2" fmla="val 100000"/>
            </a:avLst>
          </a:prstGeom>
          <a:solidFill>
            <a:srgbClr val="FFFF66"/>
          </a:solidFill>
          <a:ln>
            <a:noFill/>
          </a:ln>
          <a:effectLst>
            <a:outerShdw dist="107763" dir="2700000" algn="ctr" rotWithShape="0">
              <a:schemeClr val="bg1"/>
            </a:outerShdw>
          </a:effec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sp>
        <p:nvSpPr>
          <p:cNvPr id="1032" name="Line 1032">
            <a:extLst>
              <a:ext uri="{FF2B5EF4-FFF2-40B4-BE49-F238E27FC236}">
                <a16:creationId xmlns:a16="http://schemas.microsoft.com/office/drawing/2014/main" id="{805148A9-B2FE-9504-CF08-83CAB59F0173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6400800"/>
            <a:ext cx="8305800" cy="0"/>
          </a:xfrm>
          <a:prstGeom prst="line">
            <a:avLst/>
          </a:prstGeom>
          <a:noFill/>
          <a:ln w="38100" cmpd="dbl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0" r:id="rId2"/>
    <p:sldLayoutId id="2147483666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3" r:id="rId13"/>
    <p:sldLayoutId id="2147483664" r:id="rId14"/>
    <p:sldLayoutId id="2147483665" r:id="rId15"/>
  </p:sldLayoutIdLst>
  <p:transition spd="med"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000" kern="1200" baseline="0">
          <a:solidFill>
            <a:srgbClr val="FFFF66"/>
          </a:solidFill>
          <a:latin typeface="Arial" panose="020B0604020202020204" pitchFamily="34" charset="0"/>
          <a:ea typeface="+mj-ea"/>
          <a:cs typeface="標楷體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  <a:cs typeface="標楷體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  <a:cs typeface="標楷體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  <a:cs typeface="標楷體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  <a:cs typeface="標楷體" charset="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</a:defRPr>
      </a:lvl9pPr>
    </p:titleStyle>
    <p:bodyStyle>
      <a:lvl1pPr marL="473075" indent="-473075" algn="l" rtl="0" eaLnBrk="0" fontAlgn="base" hangingPunct="0">
        <a:spcBef>
          <a:spcPct val="30000"/>
        </a:spcBef>
        <a:spcAft>
          <a:spcPct val="0"/>
        </a:spcAft>
        <a:buClr>
          <a:schemeClr val="accent2"/>
        </a:buClr>
        <a:buFont typeface="Wingdings" pitchFamily="2" charset="2"/>
        <a:buBlip>
          <a:blip r:embed="rId17"/>
        </a:buBlip>
        <a:defRPr kumimoji="1" sz="3200" kern="1200" baseline="0">
          <a:solidFill>
            <a:srgbClr val="000099"/>
          </a:solidFill>
          <a:latin typeface="Arial" panose="020B0604020202020204" pitchFamily="34" charset="0"/>
          <a:ea typeface="+mn-ea"/>
          <a:cs typeface="標楷體" charset="0"/>
        </a:defRPr>
      </a:lvl1pPr>
      <a:lvl2pPr marL="1050925" indent="-3873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ebdings" pitchFamily="2" charset="2"/>
        <a:buBlip>
          <a:blip r:embed="rId18"/>
        </a:buBlip>
        <a:defRPr kumimoji="1" sz="2800" kern="1200" baseline="0">
          <a:solidFill>
            <a:schemeClr val="tx1"/>
          </a:solidFill>
          <a:latin typeface="Times New Roman" panose="02020603050405020304" pitchFamily="18" charset="0"/>
          <a:ea typeface="新細明體" panose="02020500000000000000" pitchFamily="18" charset="-120"/>
          <a:cs typeface="新細明體" charset="0"/>
        </a:defRPr>
      </a:lvl2pPr>
      <a:lvl3pPr marL="1616075" indent="-3746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Blip>
          <a:blip r:embed="rId19"/>
        </a:buBlip>
        <a:defRPr kumimoji="1" sz="2400" kern="1200" baseline="0">
          <a:solidFill>
            <a:schemeClr val="folHlink"/>
          </a:solidFill>
          <a:latin typeface="Times New Roman" panose="02020603050405020304" pitchFamily="18" charset="0"/>
          <a:ea typeface="新細明體" panose="02020500000000000000" pitchFamily="18" charset="-120"/>
          <a:cs typeface="+mn-cs"/>
        </a:defRPr>
      </a:lvl3pPr>
      <a:lvl4pPr marL="2193925" indent="-3873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q"/>
        <a:defRPr kumimoji="1" sz="2000" kern="1200" baseline="0">
          <a:solidFill>
            <a:srgbClr val="CC0000"/>
          </a:solidFill>
          <a:latin typeface="Times New Roman" panose="02020603050405020304" pitchFamily="18" charset="0"/>
          <a:ea typeface="新細明體" panose="02020500000000000000" pitchFamily="18" charset="-120"/>
          <a:cs typeface="+mn-cs"/>
        </a:defRPr>
      </a:lvl4pPr>
      <a:lvl5pPr marL="2613025" indent="-228600" algn="l" rtl="0" eaLnBrk="0" fontAlgn="base" hangingPunct="0">
        <a:spcBef>
          <a:spcPct val="20000"/>
        </a:spcBef>
        <a:spcAft>
          <a:spcPct val="0"/>
        </a:spcAft>
        <a:buBlip>
          <a:blip r:embed="rId19"/>
        </a:buBlip>
        <a:defRPr kumimoji="1" sz="2000" kern="1200" baseline="0">
          <a:solidFill>
            <a:schemeClr val="folHlink"/>
          </a:solidFill>
          <a:latin typeface="Times New Roman" panose="02020603050405020304" pitchFamily="18" charset="0"/>
          <a:ea typeface="新細明體" panose="02020500000000000000" pitchFamily="18" charset="-12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>
            <a:extLst>
              <a:ext uri="{FF2B5EF4-FFF2-40B4-BE49-F238E27FC236}">
                <a16:creationId xmlns:a16="http://schemas.microsoft.com/office/drawing/2014/main" id="{F0A16FC8-6B61-9942-8904-C2B3536EF1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3429000"/>
          </a:xfrm>
          <a:prstGeom prst="rect">
            <a:avLst/>
          </a:prstGeom>
          <a:solidFill>
            <a:srgbClr val="3333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BD84D74D-059B-63D3-508C-473556F5572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228515" y="642938"/>
            <a:ext cx="7389813" cy="2387600"/>
          </a:xfrm>
        </p:spPr>
        <p:txBody>
          <a:bodyPr/>
          <a:lstStyle/>
          <a:p>
            <a:r>
              <a:rPr lang="en-US" altLang="zh-TW" sz="3600" dirty="0">
                <a:ea typeface="微軟正黑體" panose="020B0604030504040204" pitchFamily="34" charset="-120"/>
              </a:rPr>
              <a:t>Information Systems:</a:t>
            </a:r>
            <a:br>
              <a:rPr lang="en-US" altLang="zh-TW" sz="3600" dirty="0">
                <a:ea typeface="微軟正黑體" panose="020B0604030504040204" pitchFamily="34" charset="-120"/>
              </a:rPr>
            </a:br>
            <a:br>
              <a:rPr lang="en-US" altLang="zh-TW" sz="3600" dirty="0">
                <a:ea typeface="微軟正黑體" panose="020B0604030504040204" pitchFamily="34" charset="-120"/>
              </a:rPr>
            </a:br>
            <a:r>
              <a:rPr lang="en-US" altLang="zh-TW" sz="3600" dirty="0">
                <a:solidFill>
                  <a:schemeClr val="bg1"/>
                </a:solidFill>
                <a:ea typeface="微軟正黑體" panose="020B0604030504040204" pitchFamily="34" charset="-120"/>
              </a:rPr>
              <a:t>   Integration of Functions</a:t>
            </a:r>
            <a:endParaRPr lang="zh-TW" altLang="en-US" sz="3600" dirty="0">
              <a:solidFill>
                <a:schemeClr val="bg1"/>
              </a:solidFill>
              <a:ea typeface="微軟正黑體" panose="020B0604030504040204" pitchFamily="34" charset="-120"/>
            </a:endParaRPr>
          </a:p>
        </p:txBody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370E5135-44A7-D58A-C682-DD236433B4E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lvl="1"/>
            <a:r>
              <a:rPr lang="en-US" altLang="en-US" dirty="0"/>
              <a:t>CYCU</a:t>
            </a:r>
            <a:endParaRPr lang="en-US" altLang="zh-TW" dirty="0"/>
          </a:p>
          <a:p>
            <a:pPr lvl="1"/>
            <a:r>
              <a:rPr lang="en-US" altLang="en-US" dirty="0"/>
              <a:t>Prof. CK </a:t>
            </a:r>
            <a:r>
              <a:rPr lang="en-US" altLang="en-US" dirty="0" err="1"/>
              <a:t>Farn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sz="1600" dirty="0" err="1"/>
              <a:t>mailto</a:t>
            </a:r>
            <a:r>
              <a:rPr lang="en-US" altLang="zh-TW" sz="1600" dirty="0"/>
              <a:t>: </a:t>
            </a:r>
            <a:r>
              <a:rPr lang="en-US" altLang="zh-TW" sz="1600" dirty="0" err="1"/>
              <a:t>ckfarn@gmail.com</a:t>
            </a:r>
            <a:endParaRPr lang="en-US" altLang="zh-TW" sz="1600" dirty="0"/>
          </a:p>
          <a:p>
            <a:r>
              <a:rPr lang="en-US" altLang="zh-TW" sz="1600" dirty="0"/>
              <a:t>http://</a:t>
            </a:r>
            <a:r>
              <a:rPr lang="en-US" altLang="zh-TW" sz="1600" dirty="0" err="1"/>
              <a:t>www.mgt.ncu.edu.tw</a:t>
            </a:r>
            <a:r>
              <a:rPr lang="en-US" altLang="zh-TW" sz="1600" dirty="0"/>
              <a:t>/~</a:t>
            </a:r>
            <a:r>
              <a:rPr lang="en-US" altLang="zh-TW" sz="1600" dirty="0" err="1"/>
              <a:t>ckfarn</a:t>
            </a:r>
            <a:r>
              <a:rPr lang="en-US" altLang="zh-TW" sz="1600" dirty="0"/>
              <a:t>/</a:t>
            </a:r>
            <a:r>
              <a:rPr lang="en-US" altLang="zh-TW" sz="1600" dirty="0" err="1"/>
              <a:t>cycu</a:t>
            </a:r>
            <a:endParaRPr lang="en-US" altLang="zh-TW" sz="1600" dirty="0"/>
          </a:p>
          <a:p>
            <a:pPr lvl="1"/>
            <a:endParaRPr lang="en-US" altLang="zh-TW" dirty="0"/>
          </a:p>
          <a:p>
            <a:pPr lvl="1"/>
            <a:r>
              <a:rPr lang="en-US" altLang="zh-TW" dirty="0"/>
              <a:t>2023.02</a:t>
            </a:r>
          </a:p>
        </p:txBody>
      </p:sp>
      <p:sp>
        <p:nvSpPr>
          <p:cNvPr id="4101" name="Text Box 5">
            <a:extLst>
              <a:ext uri="{FF2B5EF4-FFF2-40B4-BE49-F238E27FC236}">
                <a16:creationId xmlns:a16="http://schemas.microsoft.com/office/drawing/2014/main" id="{3BA15794-E58F-06E0-D712-AEE06DF716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25" y="117475"/>
            <a:ext cx="701675" cy="1136650"/>
          </a:xfrm>
          <a:prstGeom prst="rect">
            <a:avLst/>
          </a:prstGeom>
          <a:noFill/>
          <a:ln w="38100" cmpd="dbl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6600">
                <a:solidFill>
                  <a:schemeClr val="bg1"/>
                </a:solidFill>
                <a:latin typeface="Arial" panose="020B0604020202020204" pitchFamily="34" charset="0"/>
              </a:rPr>
              <a:t>2</a:t>
            </a:r>
            <a:endParaRPr lang="en-US" altLang="zh-TW" sz="66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投影片編號版面配置區 4">
            <a:extLst>
              <a:ext uri="{FF2B5EF4-FFF2-40B4-BE49-F238E27FC236}">
                <a16:creationId xmlns:a16="http://schemas.microsoft.com/office/drawing/2014/main" id="{193A3263-70DF-E013-07A0-A72FB6978F4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85791C20-1F12-4DB4-8FAC-E2DE80C44774}" type="slidenum">
              <a:rPr lang="en-US" altLang="zh-TW" sz="1400">
                <a:solidFill>
                  <a:srgbClr val="333399"/>
                </a:solidFill>
              </a:rPr>
              <a:pPr/>
              <a:t>10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44036" name="Rectangle 2">
            <a:extLst>
              <a:ext uri="{FF2B5EF4-FFF2-40B4-BE49-F238E27FC236}">
                <a16:creationId xmlns:a16="http://schemas.microsoft.com/office/drawing/2014/main" id="{B99F22B8-C9E8-28A3-3B9D-7DEC34C271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/>
              <a:t>Integrated Systems</a:t>
            </a:r>
            <a:endParaRPr lang="zh-TW" altLang="en-US" dirty="0"/>
          </a:p>
        </p:txBody>
      </p:sp>
      <p:sp>
        <p:nvSpPr>
          <p:cNvPr id="44037" name="Rectangle 3">
            <a:extLst>
              <a:ext uri="{FF2B5EF4-FFF2-40B4-BE49-F238E27FC236}">
                <a16:creationId xmlns:a16="http://schemas.microsoft.com/office/drawing/2014/main" id="{F5ACBE7A-EB0F-3AD7-01AF-37D175D093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8588" y="2441575"/>
            <a:ext cx="1447800" cy="25908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44038" name="Rectangle 4">
            <a:extLst>
              <a:ext uri="{FF2B5EF4-FFF2-40B4-BE49-F238E27FC236}">
                <a16:creationId xmlns:a16="http://schemas.microsoft.com/office/drawing/2014/main" id="{E5DFA675-FC6C-B31E-9EB1-36E962D76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6388" y="2441575"/>
            <a:ext cx="1600200" cy="2590800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44039" name="Rectangle 5">
            <a:extLst>
              <a:ext uri="{FF2B5EF4-FFF2-40B4-BE49-F238E27FC236}">
                <a16:creationId xmlns:a16="http://schemas.microsoft.com/office/drawing/2014/main" id="{53EB8FA8-0442-DF3E-69B6-684E6A1E00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2438400"/>
            <a:ext cx="1676400" cy="25908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graphicFrame>
        <p:nvGraphicFramePr>
          <p:cNvPr id="44040" name="Object 6">
            <a:extLst>
              <a:ext uri="{FF2B5EF4-FFF2-40B4-BE49-F238E27FC236}">
                <a16:creationId xmlns:a16="http://schemas.microsoft.com/office/drawing/2014/main" id="{AB35AFD4-6EC3-A6D0-EDAD-3FB7AA0B737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44588" y="2898775"/>
          <a:ext cx="1317625" cy="79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3" imgW="61302900" imgH="42929175" progId="MS_ClipArt_Gallery.2">
                  <p:embed/>
                </p:oleObj>
              </mc:Choice>
              <mc:Fallback>
                <p:oleObj name="Clip" r:id="rId3" imgW="61302900" imgH="42929175" progId="MS_ClipArt_Gallery.2">
                  <p:embed/>
                  <p:pic>
                    <p:nvPicPr>
                      <p:cNvPr id="44040" name="Object 6">
                        <a:extLst>
                          <a:ext uri="{FF2B5EF4-FFF2-40B4-BE49-F238E27FC236}">
                            <a16:creationId xmlns:a16="http://schemas.microsoft.com/office/drawing/2014/main" id="{AB35AFD4-6EC3-A6D0-EDAD-3FB7AA0B737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4588" y="2898775"/>
                        <a:ext cx="1317625" cy="793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41" name="AutoShape 7">
            <a:extLst>
              <a:ext uri="{FF2B5EF4-FFF2-40B4-BE49-F238E27FC236}">
                <a16:creationId xmlns:a16="http://schemas.microsoft.com/office/drawing/2014/main" id="{8EAF375D-8EE0-FAB2-F80E-5894FB88CC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581400"/>
            <a:ext cx="3429000" cy="1144588"/>
          </a:xfrm>
          <a:prstGeom prst="rightArrow">
            <a:avLst>
              <a:gd name="adj1" fmla="val 50000"/>
              <a:gd name="adj2" fmla="val 74896"/>
            </a:avLst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44042" name="Text Box 8">
            <a:extLst>
              <a:ext uri="{FF2B5EF4-FFF2-40B4-BE49-F238E27FC236}">
                <a16:creationId xmlns:a16="http://schemas.microsoft.com/office/drawing/2014/main" id="{D6717230-1A85-17E5-937A-A548FD8963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791200"/>
            <a:ext cx="3961021" cy="523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20000"/>
              </a:spcBef>
            </a:pPr>
            <a:r>
              <a:rPr kumimoji="0" lang="en-US" altLang="zh-TW" sz="2800" b="1" dirty="0">
                <a:solidFill>
                  <a:srgbClr val="CC3300"/>
                </a:solidFill>
                <a:latin typeface="Arial" panose="020B0604020202020204" pitchFamily="34" charset="0"/>
              </a:rPr>
              <a:t>Functional Integration</a:t>
            </a:r>
            <a:endParaRPr kumimoji="0" lang="zh-TW" altLang="en-US" sz="2800" b="1" dirty="0">
              <a:solidFill>
                <a:srgbClr val="CC3300"/>
              </a:solidFill>
              <a:latin typeface="Arial" panose="020B0604020202020204" pitchFamily="34" charset="0"/>
            </a:endParaRPr>
          </a:p>
        </p:txBody>
      </p:sp>
      <p:sp>
        <p:nvSpPr>
          <p:cNvPr id="44043" name="Text Box 9">
            <a:extLst>
              <a:ext uri="{FF2B5EF4-FFF2-40B4-BE49-F238E27FC236}">
                <a16:creationId xmlns:a16="http://schemas.microsoft.com/office/drawing/2014/main" id="{B94B437E-E1EA-B0A5-A802-37267990C6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9725" y="3028950"/>
            <a:ext cx="1125308" cy="523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20000"/>
              </a:spcBef>
            </a:pPr>
            <a:r>
              <a:rPr kumimoji="0" lang="en-US" altLang="zh-TW" sz="2800" b="1" dirty="0">
                <a:solidFill>
                  <a:srgbClr val="333399"/>
                </a:solidFill>
                <a:latin typeface="Arial" panose="020B0604020202020204" pitchFamily="34" charset="0"/>
                <a:ea typeface="標楷體" panose="03000509000000000000" pitchFamily="65" charset="-120"/>
              </a:rPr>
              <a:t>Sales</a:t>
            </a:r>
            <a:endParaRPr kumimoji="0" lang="zh-TW" altLang="en-US" sz="2800" b="1" dirty="0">
              <a:solidFill>
                <a:srgbClr val="333399"/>
              </a:solidFill>
              <a:latin typeface="Arial" panose="020B0604020202020204" pitchFamily="34" charset="0"/>
              <a:ea typeface="標楷體" panose="03000509000000000000" pitchFamily="65" charset="-120"/>
            </a:endParaRPr>
          </a:p>
        </p:txBody>
      </p:sp>
      <p:sp>
        <p:nvSpPr>
          <p:cNvPr id="44044" name="Text Box 10">
            <a:extLst>
              <a:ext uri="{FF2B5EF4-FFF2-40B4-BE49-F238E27FC236}">
                <a16:creationId xmlns:a16="http://schemas.microsoft.com/office/drawing/2014/main" id="{09A0B4E8-152B-EFB2-7EE8-2C9316428D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069" y="2767019"/>
            <a:ext cx="2082301" cy="523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20000"/>
              </a:spcBef>
            </a:pPr>
            <a:r>
              <a:rPr kumimoji="0" lang="en-US" altLang="zh-TW" sz="2800" b="1" dirty="0">
                <a:solidFill>
                  <a:srgbClr val="333399"/>
                </a:solidFill>
                <a:latin typeface="Arial" panose="020B0604020202020204" pitchFamily="34" charset="0"/>
                <a:ea typeface="標楷體" panose="03000509000000000000" pitchFamily="65" charset="-120"/>
              </a:rPr>
              <a:t>Production</a:t>
            </a:r>
            <a:endParaRPr kumimoji="0" lang="zh-TW" altLang="en-US" sz="2800" b="1" dirty="0">
              <a:solidFill>
                <a:srgbClr val="333399"/>
              </a:solidFill>
              <a:latin typeface="Arial" panose="020B0604020202020204" pitchFamily="34" charset="0"/>
              <a:ea typeface="標楷體" panose="03000509000000000000" pitchFamily="65" charset="-120"/>
            </a:endParaRPr>
          </a:p>
        </p:txBody>
      </p:sp>
      <p:sp>
        <p:nvSpPr>
          <p:cNvPr id="44045" name="Text Box 11">
            <a:extLst>
              <a:ext uri="{FF2B5EF4-FFF2-40B4-BE49-F238E27FC236}">
                <a16:creationId xmlns:a16="http://schemas.microsoft.com/office/drawing/2014/main" id="{69217596-BFAC-EFA3-9659-D5A4B6E3FB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8513" y="3049608"/>
            <a:ext cx="1585370" cy="523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20000"/>
              </a:spcBef>
            </a:pPr>
            <a:r>
              <a:rPr kumimoji="0" lang="en-US" altLang="zh-TW" sz="2800" b="1" dirty="0">
                <a:solidFill>
                  <a:srgbClr val="333399"/>
                </a:solidFill>
                <a:latin typeface="Arial" panose="020B0604020202020204" pitchFamily="34" charset="0"/>
                <a:ea typeface="標楷體" panose="03000509000000000000" pitchFamily="65" charset="-120"/>
              </a:rPr>
              <a:t>Delivery</a:t>
            </a:r>
            <a:endParaRPr kumimoji="0" lang="zh-TW" altLang="en-US" sz="2800" b="1" dirty="0">
              <a:solidFill>
                <a:srgbClr val="333399"/>
              </a:solidFill>
              <a:latin typeface="Arial" panose="020B0604020202020204" pitchFamily="34" charset="0"/>
              <a:ea typeface="標楷體" panose="03000509000000000000" pitchFamily="65" charset="-120"/>
            </a:endParaRPr>
          </a:p>
        </p:txBody>
      </p:sp>
      <p:sp>
        <p:nvSpPr>
          <p:cNvPr id="44046" name="Line 12">
            <a:extLst>
              <a:ext uri="{FF2B5EF4-FFF2-40B4-BE49-F238E27FC236}">
                <a16:creationId xmlns:a16="http://schemas.microsoft.com/office/drawing/2014/main" id="{5CDB7003-1313-7A13-11DA-5AF3B3C638D9}"/>
              </a:ext>
            </a:extLst>
          </p:cNvPr>
          <p:cNvSpPr>
            <a:spLocks noChangeShapeType="1"/>
          </p:cNvSpPr>
          <p:nvPr/>
        </p:nvSpPr>
        <p:spPr bwMode="auto">
          <a:xfrm>
            <a:off x="1581150" y="2619375"/>
            <a:ext cx="1371600" cy="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zh-TW" altLang="en-US"/>
          </a:p>
        </p:txBody>
      </p:sp>
      <p:sp>
        <p:nvSpPr>
          <p:cNvPr id="44047" name="Text Box 13">
            <a:extLst>
              <a:ext uri="{FF2B5EF4-FFF2-40B4-BE49-F238E27FC236}">
                <a16:creationId xmlns:a16="http://schemas.microsoft.com/office/drawing/2014/main" id="{A52537FD-9CE7-DBFC-313C-839C0D35C3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133600"/>
            <a:ext cx="1064394" cy="523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20000"/>
              </a:spcBef>
            </a:pPr>
            <a:r>
              <a:rPr kumimoji="0" lang="en-US" altLang="zh-TW" sz="2800" b="1" dirty="0">
                <a:solidFill>
                  <a:srgbClr val="006600"/>
                </a:solidFill>
                <a:latin typeface="Arial" panose="020B0604020202020204" pitchFamily="34" charset="0"/>
              </a:rPr>
              <a:t>Input</a:t>
            </a:r>
            <a:endParaRPr kumimoji="0" lang="zh-TW" altLang="en-US" sz="2800" b="1" dirty="0">
              <a:solidFill>
                <a:srgbClr val="006600"/>
              </a:solidFill>
              <a:latin typeface="Arial" panose="020B0604020202020204" pitchFamily="34" charset="0"/>
            </a:endParaRPr>
          </a:p>
        </p:txBody>
      </p:sp>
      <p:sp>
        <p:nvSpPr>
          <p:cNvPr id="44048" name="Line 14">
            <a:extLst>
              <a:ext uri="{FF2B5EF4-FFF2-40B4-BE49-F238E27FC236}">
                <a16:creationId xmlns:a16="http://schemas.microsoft.com/office/drawing/2014/main" id="{0070B05A-9E3F-4450-32A0-4F92E471BFB1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1600" y="2590800"/>
            <a:ext cx="1371600" cy="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zh-TW" altLang="en-US"/>
          </a:p>
        </p:txBody>
      </p:sp>
      <p:sp>
        <p:nvSpPr>
          <p:cNvPr id="44049" name="Line 15">
            <a:extLst>
              <a:ext uri="{FF2B5EF4-FFF2-40B4-BE49-F238E27FC236}">
                <a16:creationId xmlns:a16="http://schemas.microsoft.com/office/drawing/2014/main" id="{913B2F45-D59A-534D-7B41-1C4773DFB03D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5105400"/>
            <a:ext cx="0" cy="4572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zh-TW" altLang="en-US"/>
          </a:p>
        </p:txBody>
      </p:sp>
      <p:sp>
        <p:nvSpPr>
          <p:cNvPr id="44050" name="Line 16">
            <a:extLst>
              <a:ext uri="{FF2B5EF4-FFF2-40B4-BE49-F238E27FC236}">
                <a16:creationId xmlns:a16="http://schemas.microsoft.com/office/drawing/2014/main" id="{1C46EDBE-58DA-33DE-E046-FAAB0FEBCC44}"/>
              </a:ext>
            </a:extLst>
          </p:cNvPr>
          <p:cNvSpPr>
            <a:spLocks noChangeShapeType="1"/>
          </p:cNvSpPr>
          <p:nvPr/>
        </p:nvSpPr>
        <p:spPr bwMode="auto">
          <a:xfrm>
            <a:off x="3227388" y="5562600"/>
            <a:ext cx="1828800" cy="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zh-TW" altLang="en-US"/>
          </a:p>
        </p:txBody>
      </p:sp>
      <p:sp>
        <p:nvSpPr>
          <p:cNvPr id="44051" name="Line 17">
            <a:extLst>
              <a:ext uri="{FF2B5EF4-FFF2-40B4-BE49-F238E27FC236}">
                <a16:creationId xmlns:a16="http://schemas.microsoft.com/office/drawing/2014/main" id="{BA608A64-10F1-CD5E-E0F8-50A732A6DE8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29200" y="5181600"/>
            <a:ext cx="0" cy="3810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zh-TW" altLang="en-US"/>
          </a:p>
        </p:txBody>
      </p:sp>
      <p:sp>
        <p:nvSpPr>
          <p:cNvPr id="44052" name="Line 18">
            <a:extLst>
              <a:ext uri="{FF2B5EF4-FFF2-40B4-BE49-F238E27FC236}">
                <a16:creationId xmlns:a16="http://schemas.microsoft.com/office/drawing/2014/main" id="{37A746B9-8408-7F19-B922-ACF789A010B6}"/>
              </a:ext>
            </a:extLst>
          </p:cNvPr>
          <p:cNvSpPr>
            <a:spLocks noChangeShapeType="1"/>
          </p:cNvSpPr>
          <p:nvPr/>
        </p:nvSpPr>
        <p:spPr bwMode="auto">
          <a:xfrm>
            <a:off x="6553200" y="5105400"/>
            <a:ext cx="0" cy="4572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zh-TW" altLang="en-US"/>
          </a:p>
        </p:txBody>
      </p:sp>
      <p:sp>
        <p:nvSpPr>
          <p:cNvPr id="44053" name="Line 19">
            <a:extLst>
              <a:ext uri="{FF2B5EF4-FFF2-40B4-BE49-F238E27FC236}">
                <a16:creationId xmlns:a16="http://schemas.microsoft.com/office/drawing/2014/main" id="{2E938D8B-D767-A29B-FEF5-D4BB97B954B2}"/>
              </a:ext>
            </a:extLst>
          </p:cNvPr>
          <p:cNvSpPr>
            <a:spLocks noChangeShapeType="1"/>
          </p:cNvSpPr>
          <p:nvPr/>
        </p:nvSpPr>
        <p:spPr bwMode="auto">
          <a:xfrm>
            <a:off x="6553200" y="5562600"/>
            <a:ext cx="1828800" cy="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zh-TW" altLang="en-US"/>
          </a:p>
        </p:txBody>
      </p:sp>
      <p:sp>
        <p:nvSpPr>
          <p:cNvPr id="44054" name="Line 20">
            <a:extLst>
              <a:ext uri="{FF2B5EF4-FFF2-40B4-BE49-F238E27FC236}">
                <a16:creationId xmlns:a16="http://schemas.microsoft.com/office/drawing/2014/main" id="{6583350F-FCFB-00E0-8E6D-2C37474E4BB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382000" y="5181600"/>
            <a:ext cx="0" cy="3810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zh-TW" altLang="en-US"/>
          </a:p>
        </p:txBody>
      </p:sp>
      <p:sp>
        <p:nvSpPr>
          <p:cNvPr id="44055" name="Text Box 21">
            <a:extLst>
              <a:ext uri="{FF2B5EF4-FFF2-40B4-BE49-F238E27FC236}">
                <a16:creationId xmlns:a16="http://schemas.microsoft.com/office/drawing/2014/main" id="{A62EE7E4-CDC1-D150-C844-1355D6E391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9922" y="4652572"/>
            <a:ext cx="1364156" cy="523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20000"/>
              </a:spcBef>
            </a:pPr>
            <a:r>
              <a:rPr kumimoji="0" lang="en-US" altLang="zh-TW" sz="2800" b="1" dirty="0">
                <a:solidFill>
                  <a:srgbClr val="006600"/>
                </a:solidFill>
                <a:latin typeface="Arial" panose="020B0604020202020204" pitchFamily="34" charset="0"/>
              </a:rPr>
              <a:t>Output</a:t>
            </a:r>
            <a:endParaRPr kumimoji="0" lang="zh-TW" altLang="en-US" sz="2800" b="1" dirty="0">
              <a:solidFill>
                <a:srgbClr val="006600"/>
              </a:solidFill>
              <a:latin typeface="Arial" panose="020B0604020202020204" pitchFamily="34" charset="0"/>
            </a:endParaRPr>
          </a:p>
        </p:txBody>
      </p:sp>
      <p:sp>
        <p:nvSpPr>
          <p:cNvPr id="2" name="頁尾版面配置區 1">
            <a:extLst>
              <a:ext uri="{FF2B5EF4-FFF2-40B4-BE49-F238E27FC236}">
                <a16:creationId xmlns:a16="http://schemas.microsoft.com/office/drawing/2014/main" id="{48A5D10A-46EA-9696-BC93-2DEB219CE88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CYCY— Prof CK Farn</a:t>
            </a:r>
            <a:endParaRPr lang="en-US" altLang="zh-TW" dirty="0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投影片編號版面配置區 4">
            <a:extLst>
              <a:ext uri="{FF2B5EF4-FFF2-40B4-BE49-F238E27FC236}">
                <a16:creationId xmlns:a16="http://schemas.microsoft.com/office/drawing/2014/main" id="{1237DAB6-BE55-D5E9-85DC-D0A0A6BC0F1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AA373E23-6F99-4D72-8F2B-16524B05ACFC}" type="slidenum">
              <a:rPr lang="en-US" altLang="zh-TW" sz="1400">
                <a:solidFill>
                  <a:srgbClr val="333399"/>
                </a:solidFill>
              </a:rPr>
              <a:pPr/>
              <a:t>11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46084" name="Rectangle 2">
            <a:extLst>
              <a:ext uri="{FF2B5EF4-FFF2-40B4-BE49-F238E27FC236}">
                <a16:creationId xmlns:a16="http://schemas.microsoft.com/office/drawing/2014/main" id="{6148A1B1-F6DB-2317-C5C5-EAA6FFF4E1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/>
              <a:t>Internal Functions</a:t>
            </a:r>
            <a:endParaRPr lang="zh-TW" altLang="en-US" dirty="0"/>
          </a:p>
        </p:txBody>
      </p:sp>
      <p:sp>
        <p:nvSpPr>
          <p:cNvPr id="46085" name="Oval 3">
            <a:extLst>
              <a:ext uri="{FF2B5EF4-FFF2-40B4-BE49-F238E27FC236}">
                <a16:creationId xmlns:a16="http://schemas.microsoft.com/office/drawing/2014/main" id="{DE999C5A-5D4C-9BF3-C20B-AFCD1EAAC2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5856" y="3284538"/>
            <a:ext cx="2160240" cy="1511300"/>
          </a:xfrm>
          <a:prstGeom prst="ellipse">
            <a:avLst/>
          </a:prstGeom>
          <a:solidFill>
            <a:srgbClr val="FFFF66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en-US" altLang="zh-TW" dirty="0">
                <a:ea typeface="華康魏碑體" pitchFamily="65" charset="-120"/>
              </a:rPr>
              <a:t>Production Mgt</a:t>
            </a:r>
            <a:endParaRPr lang="zh-TW" altLang="en-US" dirty="0">
              <a:ea typeface="華康魏碑體" pitchFamily="65" charset="-120"/>
            </a:endParaRPr>
          </a:p>
        </p:txBody>
      </p:sp>
      <p:sp>
        <p:nvSpPr>
          <p:cNvPr id="46086" name="Oval 4">
            <a:extLst>
              <a:ext uri="{FF2B5EF4-FFF2-40B4-BE49-F238E27FC236}">
                <a16:creationId xmlns:a16="http://schemas.microsoft.com/office/drawing/2014/main" id="{A0950F8C-E508-F9A4-A9E5-71EED71ABB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4888" y="3284538"/>
            <a:ext cx="2087512" cy="1511300"/>
          </a:xfrm>
          <a:prstGeom prst="ellipse">
            <a:avLst/>
          </a:prstGeom>
          <a:solidFill>
            <a:srgbClr val="FFFF66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en-US" altLang="zh-TW" sz="2800" dirty="0">
                <a:ea typeface="華康魏碑體" pitchFamily="65" charset="-120"/>
              </a:rPr>
              <a:t>Delivery</a:t>
            </a:r>
          </a:p>
          <a:p>
            <a:pPr algn="ctr" eaLnBrk="1" hangingPunct="1"/>
            <a:r>
              <a:rPr lang="en-US" altLang="zh-TW" sz="2800" dirty="0">
                <a:ea typeface="華康魏碑體" pitchFamily="65" charset="-120"/>
              </a:rPr>
              <a:t>Mgt</a:t>
            </a:r>
          </a:p>
        </p:txBody>
      </p:sp>
      <p:sp>
        <p:nvSpPr>
          <p:cNvPr id="46087" name="Oval 5">
            <a:extLst>
              <a:ext uri="{FF2B5EF4-FFF2-40B4-BE49-F238E27FC236}">
                <a16:creationId xmlns:a16="http://schemas.microsoft.com/office/drawing/2014/main" id="{C3A0FDCC-3EF2-6F51-5F36-5E97C1C3E3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938" y="3284538"/>
            <a:ext cx="2001862" cy="1511300"/>
          </a:xfrm>
          <a:prstGeom prst="ellipse">
            <a:avLst/>
          </a:prstGeom>
          <a:solidFill>
            <a:srgbClr val="FFFF66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en-US" altLang="zh-TW" sz="2800" dirty="0">
                <a:ea typeface="華康魏碑體" pitchFamily="65" charset="-120"/>
              </a:rPr>
              <a:t>Material</a:t>
            </a:r>
          </a:p>
          <a:p>
            <a:pPr algn="ctr" eaLnBrk="1" hangingPunct="1"/>
            <a:r>
              <a:rPr lang="en-US" altLang="zh-TW" sz="2800" dirty="0">
                <a:ea typeface="華康魏碑體" pitchFamily="65" charset="-120"/>
              </a:rPr>
              <a:t>Mgt</a:t>
            </a:r>
          </a:p>
        </p:txBody>
      </p:sp>
      <p:grpSp>
        <p:nvGrpSpPr>
          <p:cNvPr id="868358" name="Group 6">
            <a:extLst>
              <a:ext uri="{FF2B5EF4-FFF2-40B4-BE49-F238E27FC236}">
                <a16:creationId xmlns:a16="http://schemas.microsoft.com/office/drawing/2014/main" id="{B70DE29D-2D2E-AF67-65A2-4E8E41A67AC6}"/>
              </a:ext>
            </a:extLst>
          </p:cNvPr>
          <p:cNvGrpSpPr>
            <a:grpSpLocks/>
          </p:cNvGrpSpPr>
          <p:nvPr/>
        </p:nvGrpSpPr>
        <p:grpSpPr bwMode="auto">
          <a:xfrm>
            <a:off x="392113" y="2852738"/>
            <a:ext cx="8061325" cy="3427412"/>
            <a:chOff x="247" y="1797"/>
            <a:chExt cx="5078" cy="2159"/>
          </a:xfrm>
        </p:grpSpPr>
        <p:grpSp>
          <p:nvGrpSpPr>
            <p:cNvPr id="46089" name="Group 7">
              <a:extLst>
                <a:ext uri="{FF2B5EF4-FFF2-40B4-BE49-F238E27FC236}">
                  <a16:creationId xmlns:a16="http://schemas.microsoft.com/office/drawing/2014/main" id="{44ADF62C-8B77-2C83-0D1E-C8F1F409AEF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20" y="1819"/>
              <a:ext cx="1134" cy="2137"/>
              <a:chOff x="1000" y="1570"/>
              <a:chExt cx="1134" cy="2137"/>
            </a:xfrm>
          </p:grpSpPr>
          <p:sp>
            <p:nvSpPr>
              <p:cNvPr id="46099" name="Text Box 8" descr="草蓆">
                <a:extLst>
                  <a:ext uri="{FF2B5EF4-FFF2-40B4-BE49-F238E27FC236}">
                    <a16:creationId xmlns:a16="http://schemas.microsoft.com/office/drawing/2014/main" id="{860B893F-723A-86BA-47FA-795A9737920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47" y="1570"/>
                <a:ext cx="111" cy="1587"/>
              </a:xfrm>
              <a:prstGeom prst="rect">
                <a:avLst/>
              </a:prstGeom>
              <a:blipFill dpi="0" rotWithShape="1">
                <a:blip r:embed="rId3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eaVert" lIns="18000" tIns="18000" rIns="18000" bIns="18000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/>
                <a:endParaRPr lang="zh-TW" altLang="zh-TW" sz="4400"/>
              </a:p>
            </p:txBody>
          </p:sp>
          <p:sp>
            <p:nvSpPr>
              <p:cNvPr id="46100" name="Rectangle 9">
                <a:extLst>
                  <a:ext uri="{FF2B5EF4-FFF2-40B4-BE49-F238E27FC236}">
                    <a16:creationId xmlns:a16="http://schemas.microsoft.com/office/drawing/2014/main" id="{805AA8D7-E30D-2EA7-6B4D-665AA33A90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0" y="3300"/>
                <a:ext cx="1134" cy="40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/>
                <a:r>
                  <a:rPr lang="en-US" altLang="zh-TW" sz="3600" dirty="0">
                    <a:solidFill>
                      <a:srgbClr val="A50021"/>
                    </a:solidFill>
                    <a:ea typeface="華康魏碑體" pitchFamily="65" charset="-120"/>
                  </a:rPr>
                  <a:t>Obstacle</a:t>
                </a:r>
              </a:p>
            </p:txBody>
          </p:sp>
        </p:grpSp>
        <p:sp>
          <p:nvSpPr>
            <p:cNvPr id="46097" name="Text Box 11" descr="草蓆">
              <a:extLst>
                <a:ext uri="{FF2B5EF4-FFF2-40B4-BE49-F238E27FC236}">
                  <a16:creationId xmlns:a16="http://schemas.microsoft.com/office/drawing/2014/main" id="{835E2760-2C2E-46B0-DA16-1AC398F712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41" y="1820"/>
              <a:ext cx="111" cy="1587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lIns="18000" tIns="18000" rIns="18000" bIns="18000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endParaRPr lang="zh-TW" altLang="zh-TW" sz="4400"/>
            </a:p>
          </p:txBody>
        </p:sp>
        <p:sp>
          <p:nvSpPr>
            <p:cNvPr id="46095" name="Text Box 14" descr="草蓆">
              <a:extLst>
                <a:ext uri="{FF2B5EF4-FFF2-40B4-BE49-F238E27FC236}">
                  <a16:creationId xmlns:a16="http://schemas.microsoft.com/office/drawing/2014/main" id="{01C1C12B-AAF4-2F27-6DED-4100757A5F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14" y="1819"/>
              <a:ext cx="111" cy="1587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lIns="18000" tIns="18000" rIns="18000" bIns="18000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endParaRPr lang="zh-TW" altLang="zh-TW" sz="4400"/>
            </a:p>
          </p:txBody>
        </p:sp>
        <p:sp>
          <p:nvSpPr>
            <p:cNvPr id="46093" name="Text Box 17" descr="草蓆">
              <a:extLst>
                <a:ext uri="{FF2B5EF4-FFF2-40B4-BE49-F238E27FC236}">
                  <a16:creationId xmlns:a16="http://schemas.microsoft.com/office/drawing/2014/main" id="{AB2FACE2-E32D-CEB4-41B5-B7F2244CE3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7" y="1797"/>
              <a:ext cx="111" cy="1587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lIns="18000" tIns="18000" rIns="18000" bIns="18000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endParaRPr lang="zh-TW" altLang="zh-TW" sz="4400"/>
            </a:p>
          </p:txBody>
        </p:sp>
      </p:grpSp>
      <p:sp>
        <p:nvSpPr>
          <p:cNvPr id="2" name="頁尾版面配置區 1">
            <a:extLst>
              <a:ext uri="{FF2B5EF4-FFF2-40B4-BE49-F238E27FC236}">
                <a16:creationId xmlns:a16="http://schemas.microsoft.com/office/drawing/2014/main" id="{9D257695-72B9-3E66-B1F1-B22E9C736FC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CYCY— Prof CK Farn</a:t>
            </a:r>
            <a:endParaRPr lang="en-US" altLang="zh-TW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8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68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投影片編號版面配置區 4">
            <a:extLst>
              <a:ext uri="{FF2B5EF4-FFF2-40B4-BE49-F238E27FC236}">
                <a16:creationId xmlns:a16="http://schemas.microsoft.com/office/drawing/2014/main" id="{9BE5EF0A-0284-18A7-2BC3-60C155CB130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356EAE1E-FDB1-4421-8B60-88F63081371B}" type="slidenum">
              <a:rPr lang="en-US" altLang="zh-TW" sz="1400">
                <a:solidFill>
                  <a:srgbClr val="333399"/>
                </a:solidFill>
              </a:rPr>
              <a:pPr/>
              <a:t>12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48132" name="Oval 2">
            <a:extLst>
              <a:ext uri="{FF2B5EF4-FFF2-40B4-BE49-F238E27FC236}">
                <a16:creationId xmlns:a16="http://schemas.microsoft.com/office/drawing/2014/main" id="{4D43B6B4-8CF9-FD43-60C7-EDFA970CC7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5599" y="3573463"/>
            <a:ext cx="2880469" cy="1501775"/>
          </a:xfrm>
          <a:prstGeom prst="ellipse">
            <a:avLst/>
          </a:prstGeom>
          <a:solidFill>
            <a:srgbClr val="FF99CC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en-US" altLang="zh-TW" sz="2800" dirty="0">
                <a:ea typeface="華康魏碑體" pitchFamily="65" charset="-120"/>
              </a:rPr>
              <a:t>Delivery</a:t>
            </a:r>
          </a:p>
          <a:p>
            <a:pPr algn="ctr" eaLnBrk="1" hangingPunct="1"/>
            <a:r>
              <a:rPr lang="en-US" altLang="zh-TW" sz="2800" dirty="0">
                <a:ea typeface="華康魏碑體" pitchFamily="65" charset="-120"/>
              </a:rPr>
              <a:t>Management</a:t>
            </a:r>
            <a:endParaRPr lang="zh-TW" altLang="en-US" sz="2800" dirty="0">
              <a:ea typeface="華康魏碑體" pitchFamily="65" charset="-120"/>
            </a:endParaRPr>
          </a:p>
        </p:txBody>
      </p:sp>
      <p:sp>
        <p:nvSpPr>
          <p:cNvPr id="48133" name="Rectangle 3">
            <a:extLst>
              <a:ext uri="{FF2B5EF4-FFF2-40B4-BE49-F238E27FC236}">
                <a16:creationId xmlns:a16="http://schemas.microsoft.com/office/drawing/2014/main" id="{ACC221D6-BFD7-2AD1-0350-40410A104A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/>
              <a:t>Ideal ERP: Internal Functions</a:t>
            </a:r>
            <a:endParaRPr lang="zh-TW" altLang="en-US" dirty="0"/>
          </a:p>
        </p:txBody>
      </p:sp>
      <p:sp>
        <p:nvSpPr>
          <p:cNvPr id="48134" name="Oval 4">
            <a:extLst>
              <a:ext uri="{FF2B5EF4-FFF2-40B4-BE49-F238E27FC236}">
                <a16:creationId xmlns:a16="http://schemas.microsoft.com/office/drawing/2014/main" id="{508C7451-2B72-29A7-16C0-D3F894CE50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6443" y="3613150"/>
            <a:ext cx="2880469" cy="1501775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en-US" altLang="zh-TW" sz="2800" dirty="0">
                <a:ea typeface="華康魏碑體" pitchFamily="65" charset="-120"/>
              </a:rPr>
              <a:t>Production Management</a:t>
            </a:r>
            <a:endParaRPr lang="zh-TW" altLang="en-US" sz="2800" dirty="0">
              <a:ea typeface="華康魏碑體" pitchFamily="65" charset="-120"/>
            </a:endParaRPr>
          </a:p>
        </p:txBody>
      </p:sp>
      <p:sp>
        <p:nvSpPr>
          <p:cNvPr id="48135" name="Oval 5">
            <a:extLst>
              <a:ext uri="{FF2B5EF4-FFF2-40B4-BE49-F238E27FC236}">
                <a16:creationId xmlns:a16="http://schemas.microsoft.com/office/drawing/2014/main" id="{B2F4E035-5AA1-B6FF-F244-C21C8729D8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3644900"/>
            <a:ext cx="2736850" cy="1501775"/>
          </a:xfrm>
          <a:prstGeom prst="ellipse">
            <a:avLst/>
          </a:prstGeom>
          <a:solidFill>
            <a:srgbClr val="FFFF66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en-US" altLang="zh-TW" sz="3200" dirty="0">
                <a:ea typeface="華康魏碑體" pitchFamily="65" charset="-120"/>
              </a:rPr>
              <a:t>Material</a:t>
            </a:r>
          </a:p>
          <a:p>
            <a:pPr algn="ctr" eaLnBrk="1" hangingPunct="1"/>
            <a:r>
              <a:rPr lang="en-US" altLang="zh-TW" sz="3200" dirty="0">
                <a:ea typeface="華康魏碑體" pitchFamily="65" charset="-120"/>
              </a:rPr>
              <a:t>Resources</a:t>
            </a:r>
            <a:endParaRPr lang="zh-TW" altLang="en-US" sz="3200" dirty="0">
              <a:ea typeface="華康魏碑體" pitchFamily="65" charset="-120"/>
            </a:endParaRPr>
          </a:p>
        </p:txBody>
      </p:sp>
      <p:grpSp>
        <p:nvGrpSpPr>
          <p:cNvPr id="870406" name="Group 6">
            <a:extLst>
              <a:ext uri="{FF2B5EF4-FFF2-40B4-BE49-F238E27FC236}">
                <a16:creationId xmlns:a16="http://schemas.microsoft.com/office/drawing/2014/main" id="{94260DA9-C47E-B84E-E9FF-4EB8902EB42B}"/>
              </a:ext>
            </a:extLst>
          </p:cNvPr>
          <p:cNvGrpSpPr>
            <a:grpSpLocks/>
          </p:cNvGrpSpPr>
          <p:nvPr/>
        </p:nvGrpSpPr>
        <p:grpSpPr bwMode="auto">
          <a:xfrm>
            <a:off x="0" y="2852738"/>
            <a:ext cx="9177338" cy="3392488"/>
            <a:chOff x="0" y="1797"/>
            <a:chExt cx="5781" cy="2137"/>
          </a:xfrm>
        </p:grpSpPr>
        <p:grpSp>
          <p:nvGrpSpPr>
            <p:cNvPr id="48137" name="Group 7">
              <a:extLst>
                <a:ext uri="{FF2B5EF4-FFF2-40B4-BE49-F238E27FC236}">
                  <a16:creationId xmlns:a16="http://schemas.microsoft.com/office/drawing/2014/main" id="{5C9E4A65-C365-6362-8B76-8C36E83D1E4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647" y="1819"/>
              <a:ext cx="1134" cy="2115"/>
              <a:chOff x="680" y="1570"/>
              <a:chExt cx="1134" cy="2115"/>
            </a:xfrm>
          </p:grpSpPr>
          <p:sp>
            <p:nvSpPr>
              <p:cNvPr id="48141" name="Text Box 8" descr="草蓆">
                <a:extLst>
                  <a:ext uri="{FF2B5EF4-FFF2-40B4-BE49-F238E27FC236}">
                    <a16:creationId xmlns:a16="http://schemas.microsoft.com/office/drawing/2014/main" id="{3224B285-AE20-398F-7193-3D6EC1BD97A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47" y="1570"/>
                <a:ext cx="111" cy="1587"/>
              </a:xfrm>
              <a:prstGeom prst="rect">
                <a:avLst/>
              </a:prstGeom>
              <a:blipFill dpi="0" rotWithShape="1">
                <a:blip r:embed="rId3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eaVert" lIns="18000" tIns="18000" rIns="18000" bIns="18000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/>
                <a:endParaRPr lang="zh-TW" altLang="zh-TW" sz="4400"/>
              </a:p>
            </p:txBody>
          </p:sp>
          <p:sp>
            <p:nvSpPr>
              <p:cNvPr id="48142" name="Rectangle 9">
                <a:extLst>
                  <a:ext uri="{FF2B5EF4-FFF2-40B4-BE49-F238E27FC236}">
                    <a16:creationId xmlns:a16="http://schemas.microsoft.com/office/drawing/2014/main" id="{67F8A6E9-2EE7-B211-4766-18D6CA0662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0" y="3278"/>
                <a:ext cx="1134" cy="40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/>
                <a:r>
                  <a:rPr lang="en-US" altLang="zh-TW" sz="3600" dirty="0">
                    <a:solidFill>
                      <a:srgbClr val="A50021"/>
                    </a:solidFill>
                    <a:ea typeface="華康魏碑體" pitchFamily="65" charset="-120"/>
                  </a:rPr>
                  <a:t>Obstacle</a:t>
                </a:r>
              </a:p>
            </p:txBody>
          </p:sp>
        </p:grpSp>
        <p:grpSp>
          <p:nvGrpSpPr>
            <p:cNvPr id="48138" name="Group 10">
              <a:extLst>
                <a:ext uri="{FF2B5EF4-FFF2-40B4-BE49-F238E27FC236}">
                  <a16:creationId xmlns:a16="http://schemas.microsoft.com/office/drawing/2014/main" id="{7BE0F8DE-8024-4B27-B9B2-6D6E989E3C0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1797"/>
              <a:ext cx="1134" cy="2137"/>
              <a:chOff x="1000" y="1570"/>
              <a:chExt cx="1134" cy="2137"/>
            </a:xfrm>
          </p:grpSpPr>
          <p:sp>
            <p:nvSpPr>
              <p:cNvPr id="48139" name="Text Box 11" descr="草蓆">
                <a:extLst>
                  <a:ext uri="{FF2B5EF4-FFF2-40B4-BE49-F238E27FC236}">
                    <a16:creationId xmlns:a16="http://schemas.microsoft.com/office/drawing/2014/main" id="{54EE2317-C881-E8E5-5FDA-E9DD056F84E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47" y="1570"/>
                <a:ext cx="111" cy="1587"/>
              </a:xfrm>
              <a:prstGeom prst="rect">
                <a:avLst/>
              </a:prstGeom>
              <a:blipFill dpi="0" rotWithShape="1">
                <a:blip r:embed="rId3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eaVert" lIns="18000" tIns="18000" rIns="18000" bIns="18000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/>
                <a:endParaRPr lang="zh-TW" altLang="zh-TW" sz="4400"/>
              </a:p>
            </p:txBody>
          </p:sp>
          <p:sp>
            <p:nvSpPr>
              <p:cNvPr id="48140" name="Rectangle 12">
                <a:extLst>
                  <a:ext uri="{FF2B5EF4-FFF2-40B4-BE49-F238E27FC236}">
                    <a16:creationId xmlns:a16="http://schemas.microsoft.com/office/drawing/2014/main" id="{821E5220-1EC6-674E-7047-C907458905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0" y="3300"/>
                <a:ext cx="1134" cy="40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/>
                <a:r>
                  <a:rPr lang="en-US" altLang="zh-TW" sz="3600" dirty="0">
                    <a:solidFill>
                      <a:srgbClr val="A50021"/>
                    </a:solidFill>
                    <a:ea typeface="華康魏碑體" pitchFamily="65" charset="-120"/>
                  </a:rPr>
                  <a:t>Obstacle</a:t>
                </a:r>
              </a:p>
            </p:txBody>
          </p:sp>
        </p:grpSp>
      </p:grpSp>
      <p:sp>
        <p:nvSpPr>
          <p:cNvPr id="2" name="頁尾版面配置區 1">
            <a:extLst>
              <a:ext uri="{FF2B5EF4-FFF2-40B4-BE49-F238E27FC236}">
                <a16:creationId xmlns:a16="http://schemas.microsoft.com/office/drawing/2014/main" id="{052A1BBB-FBDA-354D-1461-102BE1CC3DD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CYCY— Prof CK Farn</a:t>
            </a:r>
            <a:endParaRPr lang="en-US" altLang="zh-TW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70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70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投影片編號版面配置區 2">
            <a:extLst>
              <a:ext uri="{FF2B5EF4-FFF2-40B4-BE49-F238E27FC236}">
                <a16:creationId xmlns:a16="http://schemas.microsoft.com/office/drawing/2014/main" id="{DC7CFD86-0F78-E93F-A110-8331C58D92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FD34E359-B566-440C-AAF2-1AB52CD18E0D}" type="slidenum">
              <a:rPr lang="en-US" altLang="zh-TW" sz="1400">
                <a:solidFill>
                  <a:srgbClr val="333399"/>
                </a:solidFill>
              </a:rPr>
              <a:pPr/>
              <a:t>13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50180" name="AutoShape 2">
            <a:extLst>
              <a:ext uri="{FF2B5EF4-FFF2-40B4-BE49-F238E27FC236}">
                <a16:creationId xmlns:a16="http://schemas.microsoft.com/office/drawing/2014/main" id="{13B004F3-A083-FACD-94FF-95BFB128B3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8263" y="1289050"/>
            <a:ext cx="338137" cy="266700"/>
          </a:xfrm>
          <a:prstGeom prst="rightArrow">
            <a:avLst>
              <a:gd name="adj1" fmla="val 50000"/>
              <a:gd name="adj2" fmla="val 54336"/>
            </a:avLst>
          </a:prstGeom>
          <a:gradFill rotWithShape="0">
            <a:gsLst>
              <a:gs pos="0">
                <a:srgbClr val="D3A791"/>
              </a:gs>
              <a:gs pos="100000">
                <a:srgbClr val="993300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50181" name="Rectangle 3">
            <a:extLst>
              <a:ext uri="{FF2B5EF4-FFF2-40B4-BE49-F238E27FC236}">
                <a16:creationId xmlns:a16="http://schemas.microsoft.com/office/drawing/2014/main" id="{83574A06-4DED-4CA3-A819-0EC963A968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8150" y="3906838"/>
            <a:ext cx="1949450" cy="363537"/>
          </a:xfrm>
          <a:prstGeom prst="rect">
            <a:avLst/>
          </a:prstGeom>
          <a:gradFill rotWithShape="0">
            <a:gsLst>
              <a:gs pos="0">
                <a:srgbClr val="FFB9BB"/>
              </a:gs>
              <a:gs pos="50000">
                <a:srgbClr val="FFFFFF"/>
              </a:gs>
              <a:gs pos="100000">
                <a:srgbClr val="FFB9BB"/>
              </a:gs>
            </a:gsLst>
            <a:lin ang="5400000" scaled="1"/>
          </a:gradFill>
          <a:ln>
            <a:noFill/>
          </a:ln>
          <a:effectLst>
            <a:outerShdw dist="53882" dir="2700000" algn="ctr" rotWithShape="0">
              <a:srgbClr val="800000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en-US" altLang="zh-TW" sz="1600" b="1"/>
              <a:t>MRP</a:t>
            </a:r>
            <a:r>
              <a:rPr lang="en-US" altLang="zh-TW" sz="1600">
                <a:latin typeface="華康細圓體" pitchFamily="49" charset="-120"/>
                <a:ea typeface="華康細圓體" pitchFamily="49" charset="-120"/>
              </a:rPr>
              <a:t>(</a:t>
            </a:r>
            <a:r>
              <a:rPr lang="zh-TW" altLang="en-US" sz="1600">
                <a:latin typeface="華康細圓體" pitchFamily="49" charset="-120"/>
                <a:ea typeface="華康細圓體" pitchFamily="49" charset="-120"/>
              </a:rPr>
              <a:t>物料需求規劃</a:t>
            </a:r>
            <a:r>
              <a:rPr lang="en-US" altLang="zh-TW" sz="1600">
                <a:latin typeface="華康細圓體" pitchFamily="49" charset="-120"/>
                <a:ea typeface="華康細圓體" pitchFamily="49" charset="-120"/>
              </a:rPr>
              <a:t>)</a:t>
            </a:r>
          </a:p>
        </p:txBody>
      </p:sp>
      <p:sp>
        <p:nvSpPr>
          <p:cNvPr id="50182" name="Rectangle 4">
            <a:extLst>
              <a:ext uri="{FF2B5EF4-FFF2-40B4-BE49-F238E27FC236}">
                <a16:creationId xmlns:a16="http://schemas.microsoft.com/office/drawing/2014/main" id="{54BF439C-7176-AA02-BD8E-566CA03CBC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8150" y="4416425"/>
            <a:ext cx="1949450" cy="363538"/>
          </a:xfrm>
          <a:prstGeom prst="rect">
            <a:avLst/>
          </a:prstGeom>
          <a:gradFill rotWithShape="0">
            <a:gsLst>
              <a:gs pos="0">
                <a:srgbClr val="FFB9BB"/>
              </a:gs>
              <a:gs pos="50000">
                <a:srgbClr val="FFFFFF"/>
              </a:gs>
              <a:gs pos="100000">
                <a:srgbClr val="FFB9BB"/>
              </a:gs>
            </a:gsLst>
            <a:lin ang="5400000" scaled="1"/>
          </a:gradFill>
          <a:ln>
            <a:noFill/>
          </a:ln>
          <a:effectLst>
            <a:outerShdw dist="53882" dir="2700000" algn="ctr" rotWithShape="0">
              <a:srgbClr val="800000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en-US" altLang="zh-TW" sz="1600" b="1"/>
              <a:t>Payroll</a:t>
            </a:r>
            <a:r>
              <a:rPr lang="en-US" altLang="zh-TW" sz="1600">
                <a:latin typeface="華康細圓體" pitchFamily="49" charset="-120"/>
                <a:ea typeface="華康細圓體" pitchFamily="49" charset="-120"/>
              </a:rPr>
              <a:t>(</a:t>
            </a:r>
            <a:r>
              <a:rPr lang="zh-TW" altLang="en-US" sz="1600">
                <a:latin typeface="華康細圓體" pitchFamily="49" charset="-120"/>
                <a:ea typeface="華康細圓體" pitchFamily="49" charset="-120"/>
              </a:rPr>
              <a:t>薪資系統</a:t>
            </a:r>
            <a:r>
              <a:rPr lang="en-US" altLang="zh-TW" sz="1600">
                <a:latin typeface="華康細圓體" pitchFamily="49" charset="-120"/>
                <a:ea typeface="華康細圓體" pitchFamily="49" charset="-120"/>
              </a:rPr>
              <a:t>)</a:t>
            </a:r>
          </a:p>
        </p:txBody>
      </p:sp>
      <p:sp>
        <p:nvSpPr>
          <p:cNvPr id="50183" name="Rectangle 5">
            <a:extLst>
              <a:ext uri="{FF2B5EF4-FFF2-40B4-BE49-F238E27FC236}">
                <a16:creationId xmlns:a16="http://schemas.microsoft.com/office/drawing/2014/main" id="{EFD124E0-94C7-BC40-FA54-A893978C0C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926013"/>
            <a:ext cx="1949450" cy="290512"/>
          </a:xfrm>
          <a:prstGeom prst="rect">
            <a:avLst/>
          </a:prstGeom>
          <a:gradFill rotWithShape="0">
            <a:gsLst>
              <a:gs pos="0">
                <a:srgbClr val="FFB9BB"/>
              </a:gs>
              <a:gs pos="50000">
                <a:srgbClr val="FFFFFF"/>
              </a:gs>
              <a:gs pos="100000">
                <a:srgbClr val="FFB9BB"/>
              </a:gs>
            </a:gsLst>
            <a:lin ang="5400000" scaled="1"/>
          </a:gradFill>
          <a:ln>
            <a:noFill/>
          </a:ln>
          <a:effectLst>
            <a:outerShdw dist="53882" dir="2700000" algn="ctr" rotWithShape="0">
              <a:srgbClr val="800000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en-US" altLang="zh-TW" sz="1600" b="1"/>
              <a:t>GL</a:t>
            </a:r>
            <a:r>
              <a:rPr lang="en-US" altLang="zh-TW" sz="1600">
                <a:latin typeface="華康細圓體" pitchFamily="49" charset="-120"/>
                <a:ea typeface="華康細圓體" pitchFamily="49" charset="-120"/>
              </a:rPr>
              <a:t>(</a:t>
            </a:r>
            <a:r>
              <a:rPr lang="zh-TW" altLang="en-US" sz="1600">
                <a:latin typeface="華康細圓體" pitchFamily="49" charset="-120"/>
                <a:ea typeface="華康細圓體" pitchFamily="49" charset="-120"/>
              </a:rPr>
              <a:t>總帳會計</a:t>
            </a:r>
            <a:r>
              <a:rPr lang="en-US" altLang="zh-TW" sz="1600">
                <a:latin typeface="華康細圓體" pitchFamily="49" charset="-120"/>
                <a:ea typeface="華康細圓體" pitchFamily="49" charset="-120"/>
              </a:rPr>
              <a:t>)</a:t>
            </a:r>
          </a:p>
        </p:txBody>
      </p:sp>
      <p:sp>
        <p:nvSpPr>
          <p:cNvPr id="50184" name="Rectangle 6">
            <a:extLst>
              <a:ext uri="{FF2B5EF4-FFF2-40B4-BE49-F238E27FC236}">
                <a16:creationId xmlns:a16="http://schemas.microsoft.com/office/drawing/2014/main" id="{6112124C-5E6D-C590-FDBC-D16CB6EC0D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5289550"/>
            <a:ext cx="1949450" cy="290513"/>
          </a:xfrm>
          <a:prstGeom prst="rect">
            <a:avLst/>
          </a:prstGeom>
          <a:gradFill rotWithShape="0">
            <a:gsLst>
              <a:gs pos="0">
                <a:srgbClr val="FFB9BB"/>
              </a:gs>
              <a:gs pos="50000">
                <a:srgbClr val="FFFFFF"/>
              </a:gs>
              <a:gs pos="100000">
                <a:srgbClr val="FFB9BB"/>
              </a:gs>
            </a:gsLst>
            <a:lin ang="5400000" scaled="1"/>
          </a:gradFill>
          <a:ln>
            <a:noFill/>
          </a:ln>
          <a:effectLst>
            <a:outerShdw dist="53882" dir="2700000" algn="ctr" rotWithShape="0">
              <a:srgbClr val="800000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en-US" altLang="zh-TW" sz="1600" b="1"/>
              <a:t>AP</a:t>
            </a:r>
            <a:r>
              <a:rPr lang="en-US" altLang="zh-TW" sz="1600">
                <a:latin typeface="華康細圓體" pitchFamily="49" charset="-120"/>
                <a:ea typeface="華康細圓體" pitchFamily="49" charset="-120"/>
              </a:rPr>
              <a:t>(</a:t>
            </a:r>
            <a:r>
              <a:rPr lang="zh-TW" altLang="en-US" sz="1600">
                <a:latin typeface="華康細圓體" pitchFamily="49" charset="-120"/>
                <a:ea typeface="華康細圓體" pitchFamily="49" charset="-120"/>
              </a:rPr>
              <a:t>應收帳款系統</a:t>
            </a:r>
            <a:r>
              <a:rPr lang="en-US" altLang="zh-TW" sz="1600">
                <a:latin typeface="華康細圓體" pitchFamily="49" charset="-120"/>
                <a:ea typeface="華康細圓體" pitchFamily="49" charset="-120"/>
              </a:rPr>
              <a:t>)</a:t>
            </a:r>
          </a:p>
        </p:txBody>
      </p:sp>
      <p:sp>
        <p:nvSpPr>
          <p:cNvPr id="50185" name="Rectangle 7">
            <a:extLst>
              <a:ext uri="{FF2B5EF4-FFF2-40B4-BE49-F238E27FC236}">
                <a16:creationId xmlns:a16="http://schemas.microsoft.com/office/drawing/2014/main" id="{6A117BB2-315B-C7BC-CFF0-014C6FB41E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5653088"/>
            <a:ext cx="1949450" cy="290512"/>
          </a:xfrm>
          <a:prstGeom prst="rect">
            <a:avLst/>
          </a:prstGeom>
          <a:gradFill rotWithShape="0">
            <a:gsLst>
              <a:gs pos="0">
                <a:srgbClr val="FFB9BB"/>
              </a:gs>
              <a:gs pos="50000">
                <a:srgbClr val="FFFFFF"/>
              </a:gs>
              <a:gs pos="100000">
                <a:srgbClr val="FFB9BB"/>
              </a:gs>
            </a:gsLst>
            <a:lin ang="5400000" scaled="1"/>
          </a:gradFill>
          <a:ln>
            <a:noFill/>
          </a:ln>
          <a:effectLst>
            <a:outerShdw dist="53882" dir="2700000" algn="ctr" rotWithShape="0">
              <a:srgbClr val="800000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en-US" altLang="zh-TW" sz="1600" b="1"/>
              <a:t>AR</a:t>
            </a:r>
            <a:r>
              <a:rPr lang="en-US" altLang="zh-TW" sz="1600">
                <a:latin typeface="華康細圓體" pitchFamily="49" charset="-120"/>
                <a:ea typeface="華康細圓體" pitchFamily="49" charset="-120"/>
              </a:rPr>
              <a:t>(</a:t>
            </a:r>
            <a:r>
              <a:rPr lang="zh-TW" altLang="en-US" sz="1600">
                <a:latin typeface="華康細圓體" pitchFamily="49" charset="-120"/>
                <a:ea typeface="華康細圓體" pitchFamily="49" charset="-120"/>
              </a:rPr>
              <a:t>應付帳款系統</a:t>
            </a:r>
            <a:r>
              <a:rPr lang="en-US" altLang="zh-TW" sz="1600">
                <a:latin typeface="華康細圓體" pitchFamily="49" charset="-120"/>
                <a:ea typeface="華康細圓體" pitchFamily="49" charset="-120"/>
              </a:rPr>
              <a:t>)</a:t>
            </a:r>
          </a:p>
        </p:txBody>
      </p:sp>
      <p:sp>
        <p:nvSpPr>
          <p:cNvPr id="50186" name="Rectangle 8">
            <a:extLst>
              <a:ext uri="{FF2B5EF4-FFF2-40B4-BE49-F238E27FC236}">
                <a16:creationId xmlns:a16="http://schemas.microsoft.com/office/drawing/2014/main" id="{726B0ABE-B13A-2968-0405-06246717F9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4950" y="1143000"/>
            <a:ext cx="1806575" cy="436563"/>
          </a:xfrm>
          <a:prstGeom prst="rect">
            <a:avLst/>
          </a:prstGeom>
          <a:gradFill rotWithShape="0">
            <a:gsLst>
              <a:gs pos="0">
                <a:srgbClr val="FFFF66"/>
              </a:gs>
              <a:gs pos="50000">
                <a:srgbClr val="FFFFF0"/>
              </a:gs>
              <a:gs pos="100000">
                <a:srgbClr val="FFFF66"/>
              </a:gs>
            </a:gsLst>
            <a:lin ang="5400000" scaled="1"/>
          </a:gradFill>
          <a:ln>
            <a:noFill/>
          </a:ln>
          <a:effectLst>
            <a:outerShdw dist="53882" dir="2700000" algn="ctr" rotWithShape="0">
              <a:srgbClr val="CC6600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en-US" altLang="zh-TW" sz="1600" b="1"/>
              <a:t>EDI</a:t>
            </a:r>
            <a:r>
              <a:rPr lang="en-US" altLang="zh-TW" sz="1600">
                <a:latin typeface="華康細圓體" pitchFamily="49" charset="-120"/>
                <a:ea typeface="華康細圓體" pitchFamily="49" charset="-120"/>
              </a:rPr>
              <a:t>(</a:t>
            </a:r>
            <a:r>
              <a:rPr lang="zh-TW" altLang="en-US" sz="1600">
                <a:latin typeface="華康細圓體" pitchFamily="49" charset="-120"/>
                <a:ea typeface="華康細圓體" pitchFamily="49" charset="-120"/>
              </a:rPr>
              <a:t>電子資訊交換</a:t>
            </a:r>
            <a:r>
              <a:rPr lang="en-US" altLang="zh-TW" sz="1600">
                <a:latin typeface="華康細圓體" pitchFamily="49" charset="-120"/>
                <a:ea typeface="華康細圓體" pitchFamily="49" charset="-120"/>
              </a:rPr>
              <a:t>)</a:t>
            </a:r>
          </a:p>
        </p:txBody>
      </p:sp>
      <p:sp>
        <p:nvSpPr>
          <p:cNvPr id="50187" name="Rectangle 9">
            <a:extLst>
              <a:ext uri="{FF2B5EF4-FFF2-40B4-BE49-F238E27FC236}">
                <a16:creationId xmlns:a16="http://schemas.microsoft.com/office/drawing/2014/main" id="{EF2F2FAB-7DCB-BC49-0203-52EFCA4659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4950" y="2743200"/>
            <a:ext cx="1806575" cy="290513"/>
          </a:xfrm>
          <a:prstGeom prst="rect">
            <a:avLst/>
          </a:prstGeom>
          <a:gradFill rotWithShape="0">
            <a:gsLst>
              <a:gs pos="0">
                <a:srgbClr val="FFFF66"/>
              </a:gs>
              <a:gs pos="50000">
                <a:srgbClr val="FFFFF0"/>
              </a:gs>
              <a:gs pos="100000">
                <a:srgbClr val="FFFF66"/>
              </a:gs>
            </a:gsLst>
            <a:lin ang="5400000" scaled="1"/>
          </a:gradFill>
          <a:ln>
            <a:noFill/>
          </a:ln>
          <a:effectLst>
            <a:outerShdw dist="53882" dir="2700000" algn="ctr" rotWithShape="0">
              <a:srgbClr val="CC6600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en-US" altLang="zh-TW" sz="1600" b="1"/>
              <a:t>Planning</a:t>
            </a:r>
            <a:r>
              <a:rPr lang="en-US" altLang="zh-TW" sz="1600">
                <a:latin typeface="華康細圓體" pitchFamily="49" charset="-120"/>
                <a:ea typeface="華康細圓體" pitchFamily="49" charset="-120"/>
              </a:rPr>
              <a:t>(</a:t>
            </a:r>
            <a:r>
              <a:rPr lang="zh-TW" altLang="en-US" sz="1600">
                <a:latin typeface="華康細圓體" pitchFamily="49" charset="-120"/>
                <a:ea typeface="華康細圓體" pitchFamily="49" charset="-120"/>
              </a:rPr>
              <a:t>計劃</a:t>
            </a:r>
            <a:r>
              <a:rPr lang="en-US" altLang="zh-TW" sz="1600">
                <a:latin typeface="華康細圓體" pitchFamily="49" charset="-120"/>
                <a:ea typeface="華康細圓體" pitchFamily="49" charset="-120"/>
              </a:rPr>
              <a:t>)</a:t>
            </a:r>
          </a:p>
        </p:txBody>
      </p:sp>
      <p:sp>
        <p:nvSpPr>
          <p:cNvPr id="50188" name="Rectangle 10">
            <a:extLst>
              <a:ext uri="{FF2B5EF4-FFF2-40B4-BE49-F238E27FC236}">
                <a16:creationId xmlns:a16="http://schemas.microsoft.com/office/drawing/2014/main" id="{E99DCCB6-2F39-D6A7-B9C6-34E27E6638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4950" y="3106738"/>
            <a:ext cx="1806575" cy="290512"/>
          </a:xfrm>
          <a:prstGeom prst="rect">
            <a:avLst/>
          </a:prstGeom>
          <a:gradFill rotWithShape="0">
            <a:gsLst>
              <a:gs pos="0">
                <a:srgbClr val="FFFF66"/>
              </a:gs>
              <a:gs pos="50000">
                <a:srgbClr val="FFFFF0"/>
              </a:gs>
              <a:gs pos="100000">
                <a:srgbClr val="FFFF66"/>
              </a:gs>
            </a:gsLst>
            <a:lin ang="5400000" scaled="1"/>
          </a:gradFill>
          <a:ln>
            <a:noFill/>
          </a:ln>
          <a:effectLst>
            <a:outerShdw dist="53882" dir="2700000" algn="ctr" rotWithShape="0">
              <a:srgbClr val="CC6600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en-US" altLang="zh-TW" sz="1600" b="1"/>
              <a:t>Scheduling</a:t>
            </a:r>
            <a:r>
              <a:rPr lang="en-US" altLang="zh-TW" sz="1600">
                <a:latin typeface="華康細圓體" pitchFamily="49" charset="-120"/>
                <a:ea typeface="華康細圓體" pitchFamily="49" charset="-120"/>
              </a:rPr>
              <a:t>(</a:t>
            </a:r>
            <a:r>
              <a:rPr lang="zh-TW" altLang="en-US" sz="1600">
                <a:latin typeface="華康細圓體" pitchFamily="49" charset="-120"/>
                <a:ea typeface="華康細圓體" pitchFamily="49" charset="-120"/>
              </a:rPr>
              <a:t>排程</a:t>
            </a:r>
            <a:r>
              <a:rPr lang="en-US" altLang="zh-TW" sz="1600">
                <a:latin typeface="華康細圓體" pitchFamily="49" charset="-120"/>
                <a:ea typeface="華康細圓體" pitchFamily="49" charset="-120"/>
              </a:rPr>
              <a:t>)</a:t>
            </a:r>
          </a:p>
        </p:txBody>
      </p:sp>
      <p:sp>
        <p:nvSpPr>
          <p:cNvPr id="50189" name="Rectangle 11">
            <a:extLst>
              <a:ext uri="{FF2B5EF4-FFF2-40B4-BE49-F238E27FC236}">
                <a16:creationId xmlns:a16="http://schemas.microsoft.com/office/drawing/2014/main" id="{C1013BDB-1DB7-FD89-7CA2-805938A201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4950" y="3470275"/>
            <a:ext cx="1806575" cy="290513"/>
          </a:xfrm>
          <a:prstGeom prst="rect">
            <a:avLst/>
          </a:prstGeom>
          <a:gradFill rotWithShape="0">
            <a:gsLst>
              <a:gs pos="0">
                <a:srgbClr val="FFFF66"/>
              </a:gs>
              <a:gs pos="50000">
                <a:srgbClr val="FFFFF0"/>
              </a:gs>
              <a:gs pos="100000">
                <a:srgbClr val="FFFF66"/>
              </a:gs>
            </a:gsLst>
            <a:lin ang="5400000" scaled="1"/>
          </a:gradFill>
          <a:ln>
            <a:noFill/>
          </a:ln>
          <a:effectLst>
            <a:outerShdw dist="53882" dir="2700000" algn="ctr" rotWithShape="0">
              <a:srgbClr val="CC6600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en-US" altLang="zh-TW" sz="1600" b="1"/>
              <a:t>Distribution</a:t>
            </a:r>
            <a:r>
              <a:rPr lang="en-US" altLang="zh-TW" sz="1600">
                <a:latin typeface="華康細圓體" pitchFamily="49" charset="-120"/>
                <a:ea typeface="華康細圓體" pitchFamily="49" charset="-120"/>
              </a:rPr>
              <a:t>(</a:t>
            </a:r>
            <a:r>
              <a:rPr lang="zh-TW" altLang="en-US" sz="1600">
                <a:latin typeface="華康細圓體" pitchFamily="49" charset="-120"/>
                <a:ea typeface="華康細圓體" pitchFamily="49" charset="-120"/>
              </a:rPr>
              <a:t>配銷</a:t>
            </a:r>
            <a:r>
              <a:rPr lang="en-US" altLang="zh-TW" sz="1600">
                <a:latin typeface="華康細圓體" pitchFamily="49" charset="-120"/>
                <a:ea typeface="華康細圓體" pitchFamily="49" charset="-120"/>
              </a:rPr>
              <a:t>)</a:t>
            </a:r>
          </a:p>
        </p:txBody>
      </p:sp>
      <p:sp>
        <p:nvSpPr>
          <p:cNvPr id="50190" name="Rectangle 12">
            <a:extLst>
              <a:ext uri="{FF2B5EF4-FFF2-40B4-BE49-F238E27FC236}">
                <a16:creationId xmlns:a16="http://schemas.microsoft.com/office/drawing/2014/main" id="{CFCFFE52-D1EE-D9E6-FDBF-438A20380D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4950" y="3906838"/>
            <a:ext cx="1806575" cy="436562"/>
          </a:xfrm>
          <a:prstGeom prst="rect">
            <a:avLst/>
          </a:prstGeom>
          <a:gradFill rotWithShape="0">
            <a:gsLst>
              <a:gs pos="0">
                <a:srgbClr val="FFFF66"/>
              </a:gs>
              <a:gs pos="50000">
                <a:srgbClr val="FFFFF0"/>
              </a:gs>
              <a:gs pos="100000">
                <a:srgbClr val="FFFF66"/>
              </a:gs>
            </a:gsLst>
            <a:lin ang="5400000" scaled="1"/>
          </a:gradFill>
          <a:ln>
            <a:noFill/>
          </a:ln>
          <a:effectLst>
            <a:outerShdw dist="53882" dir="2700000" algn="ctr" rotWithShape="0">
              <a:srgbClr val="CC6600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en-US" altLang="zh-TW" sz="1600" b="1"/>
              <a:t>MRPⅡ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altLang="zh-TW" sz="1600">
                <a:latin typeface="華康細圓體" pitchFamily="49" charset="-120"/>
                <a:ea typeface="華康細圓體" pitchFamily="49" charset="-120"/>
              </a:rPr>
              <a:t>(</a:t>
            </a:r>
            <a:r>
              <a:rPr lang="zh-TW" altLang="en-US" sz="1600">
                <a:latin typeface="華康細圓體" pitchFamily="49" charset="-120"/>
                <a:ea typeface="華康細圓體" pitchFamily="49" charset="-120"/>
              </a:rPr>
              <a:t>製造需求規劃</a:t>
            </a:r>
            <a:r>
              <a:rPr lang="en-US" altLang="zh-TW" sz="1600">
                <a:latin typeface="華康細圓體" pitchFamily="49" charset="-120"/>
                <a:ea typeface="華康細圓體" pitchFamily="49" charset="-120"/>
              </a:rPr>
              <a:t>)</a:t>
            </a:r>
          </a:p>
        </p:txBody>
      </p:sp>
      <p:sp>
        <p:nvSpPr>
          <p:cNvPr id="50191" name="Rectangle 13">
            <a:extLst>
              <a:ext uri="{FF2B5EF4-FFF2-40B4-BE49-F238E27FC236}">
                <a16:creationId xmlns:a16="http://schemas.microsoft.com/office/drawing/2014/main" id="{0AC02972-3392-1A46-3251-AF29A43045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4950" y="4416425"/>
            <a:ext cx="1806575" cy="436563"/>
          </a:xfrm>
          <a:prstGeom prst="rect">
            <a:avLst/>
          </a:prstGeom>
          <a:gradFill rotWithShape="0">
            <a:gsLst>
              <a:gs pos="0">
                <a:srgbClr val="FFFF66"/>
              </a:gs>
              <a:gs pos="50000">
                <a:srgbClr val="FFFFF0"/>
              </a:gs>
              <a:gs pos="100000">
                <a:srgbClr val="FFFF66"/>
              </a:gs>
            </a:gsLst>
            <a:lin ang="5400000" scaled="1"/>
          </a:gradFill>
          <a:ln>
            <a:noFill/>
          </a:ln>
          <a:effectLst>
            <a:outerShdw dist="53882" dir="2700000" algn="ctr" rotWithShape="0">
              <a:srgbClr val="CC6600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en-US" altLang="zh-TW" sz="1600" b="1"/>
              <a:t>HR</a:t>
            </a:r>
            <a:r>
              <a:rPr lang="en-US" altLang="zh-TW" sz="1600">
                <a:latin typeface="華康細圓體" pitchFamily="49" charset="-120"/>
                <a:ea typeface="華康細圓體" pitchFamily="49" charset="-120"/>
              </a:rPr>
              <a:t>(</a:t>
            </a:r>
            <a:r>
              <a:rPr lang="zh-TW" altLang="en-US" sz="1600">
                <a:latin typeface="華康細圓體" pitchFamily="49" charset="-120"/>
                <a:ea typeface="華康細圓體" pitchFamily="49" charset="-120"/>
              </a:rPr>
              <a:t>人力資源</a:t>
            </a:r>
            <a:r>
              <a:rPr lang="en-US" altLang="zh-TW" sz="1600">
                <a:latin typeface="華康細圓體" pitchFamily="49" charset="-120"/>
                <a:ea typeface="華康細圓體" pitchFamily="49" charset="-120"/>
              </a:rPr>
              <a:t>)</a:t>
            </a:r>
          </a:p>
        </p:txBody>
      </p:sp>
      <p:sp>
        <p:nvSpPr>
          <p:cNvPr id="50192" name="Rectangle 14">
            <a:extLst>
              <a:ext uri="{FF2B5EF4-FFF2-40B4-BE49-F238E27FC236}">
                <a16:creationId xmlns:a16="http://schemas.microsoft.com/office/drawing/2014/main" id="{246AF13B-9ADA-99AA-5486-6AE2903A08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4950" y="4926013"/>
            <a:ext cx="1806575" cy="1017587"/>
          </a:xfrm>
          <a:prstGeom prst="rect">
            <a:avLst/>
          </a:prstGeom>
          <a:gradFill rotWithShape="0">
            <a:gsLst>
              <a:gs pos="0">
                <a:srgbClr val="FFFF66"/>
              </a:gs>
              <a:gs pos="50000">
                <a:srgbClr val="FFFFF0"/>
              </a:gs>
              <a:gs pos="100000">
                <a:srgbClr val="FFFF66"/>
              </a:gs>
            </a:gsLst>
            <a:lin ang="5400000" scaled="1"/>
          </a:gradFill>
          <a:ln>
            <a:noFill/>
          </a:ln>
          <a:effectLst>
            <a:outerShdw dist="53882" dir="2700000" algn="ctr" rotWithShape="0">
              <a:srgbClr val="CC6600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en-US" altLang="zh-TW" sz="1600" b="1"/>
              <a:t>FMIS</a:t>
            </a:r>
            <a:r>
              <a:rPr lang="en-US" altLang="zh-TW" sz="1600">
                <a:latin typeface="華康細圓體" pitchFamily="49" charset="-120"/>
                <a:ea typeface="華康細圓體" pitchFamily="49" charset="-120"/>
              </a:rPr>
              <a:t>(</a:t>
            </a:r>
            <a:r>
              <a:rPr lang="zh-TW" altLang="en-US" sz="1600">
                <a:latin typeface="華康細圓體" pitchFamily="49" charset="-120"/>
                <a:ea typeface="華康細圓體" pitchFamily="49" charset="-120"/>
              </a:rPr>
              <a:t>財務系統</a:t>
            </a:r>
            <a:r>
              <a:rPr lang="en-US" altLang="zh-TW" sz="1600">
                <a:latin typeface="華康細圓體" pitchFamily="49" charset="-120"/>
                <a:ea typeface="華康細圓體" pitchFamily="49" charset="-120"/>
              </a:rPr>
              <a:t>)</a:t>
            </a:r>
          </a:p>
        </p:txBody>
      </p:sp>
      <p:sp>
        <p:nvSpPr>
          <p:cNvPr id="50193" name="Rectangle 15">
            <a:extLst>
              <a:ext uri="{FF2B5EF4-FFF2-40B4-BE49-F238E27FC236}">
                <a16:creationId xmlns:a16="http://schemas.microsoft.com/office/drawing/2014/main" id="{E1F3B9D8-AA87-7452-5667-4F1D4EC055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1563" y="1143000"/>
            <a:ext cx="1500187" cy="436563"/>
          </a:xfrm>
          <a:prstGeom prst="rect">
            <a:avLst/>
          </a:prstGeom>
          <a:gradFill rotWithShape="0">
            <a:gsLst>
              <a:gs pos="0">
                <a:srgbClr val="70E000"/>
              </a:gs>
              <a:gs pos="50000">
                <a:srgbClr val="F5FDEE"/>
              </a:gs>
              <a:gs pos="100000">
                <a:srgbClr val="70E000"/>
              </a:gs>
            </a:gsLst>
            <a:lin ang="5400000" scaled="1"/>
          </a:gradFill>
          <a:ln>
            <a:noFill/>
          </a:ln>
          <a:effectLst>
            <a:outerShdw dist="53882" dir="2700000" algn="ctr" rotWithShape="0">
              <a:srgbClr val="336600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lnSpc>
                <a:spcPct val="85000"/>
              </a:lnSpc>
            </a:pPr>
            <a:r>
              <a:rPr lang="en-US" altLang="zh-TW" sz="1600" b="1"/>
              <a:t>E-Commerce</a:t>
            </a:r>
          </a:p>
          <a:p>
            <a:pPr algn="ctr" eaLnBrk="1" hangingPunct="1">
              <a:lnSpc>
                <a:spcPct val="85000"/>
              </a:lnSpc>
            </a:pPr>
            <a:r>
              <a:rPr lang="en-US" altLang="zh-TW" sz="1600">
                <a:latin typeface="華康細圓體" pitchFamily="49" charset="-120"/>
                <a:ea typeface="華康細圓體" pitchFamily="49" charset="-120"/>
              </a:rPr>
              <a:t>(</a:t>
            </a:r>
            <a:r>
              <a:rPr lang="zh-TW" altLang="en-US" sz="1600">
                <a:latin typeface="華康細圓體" pitchFamily="49" charset="-120"/>
                <a:ea typeface="華康細圓體" pitchFamily="49" charset="-120"/>
              </a:rPr>
              <a:t>電子商務</a:t>
            </a:r>
            <a:r>
              <a:rPr lang="en-US" altLang="zh-TW" sz="1600">
                <a:latin typeface="華康細圓體" pitchFamily="49" charset="-120"/>
                <a:ea typeface="華康細圓體" pitchFamily="49" charset="-120"/>
              </a:rPr>
              <a:t>)</a:t>
            </a:r>
          </a:p>
        </p:txBody>
      </p:sp>
      <p:sp>
        <p:nvSpPr>
          <p:cNvPr id="50194" name="Rectangle 16">
            <a:extLst>
              <a:ext uri="{FF2B5EF4-FFF2-40B4-BE49-F238E27FC236}">
                <a16:creationId xmlns:a16="http://schemas.microsoft.com/office/drawing/2014/main" id="{088174CC-6EB6-27DF-3F1A-548CB1881D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1563" y="1652588"/>
            <a:ext cx="1500187" cy="436562"/>
          </a:xfrm>
          <a:prstGeom prst="rect">
            <a:avLst/>
          </a:prstGeom>
          <a:gradFill rotWithShape="0">
            <a:gsLst>
              <a:gs pos="0">
                <a:srgbClr val="70E000"/>
              </a:gs>
              <a:gs pos="50000">
                <a:srgbClr val="F5FDEE"/>
              </a:gs>
              <a:gs pos="100000">
                <a:srgbClr val="70E000"/>
              </a:gs>
            </a:gsLst>
            <a:lin ang="5400000" scaled="1"/>
          </a:gradFill>
          <a:ln>
            <a:noFill/>
          </a:ln>
          <a:effectLst>
            <a:outerShdw dist="53882" dir="2700000" algn="ctr" rotWithShape="0">
              <a:srgbClr val="336600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lnSpc>
                <a:spcPct val="85000"/>
              </a:lnSpc>
            </a:pPr>
            <a:r>
              <a:rPr lang="en-US" altLang="zh-TW" sz="1600" b="1"/>
              <a:t>SFA</a:t>
            </a:r>
          </a:p>
          <a:p>
            <a:pPr algn="ctr" eaLnBrk="1" hangingPunct="1">
              <a:lnSpc>
                <a:spcPct val="85000"/>
              </a:lnSpc>
            </a:pPr>
            <a:r>
              <a:rPr lang="en-US" altLang="zh-TW" sz="1600">
                <a:latin typeface="華康細圓體" pitchFamily="49" charset="-120"/>
                <a:ea typeface="華康細圓體" pitchFamily="49" charset="-120"/>
              </a:rPr>
              <a:t>(</a:t>
            </a:r>
            <a:r>
              <a:rPr lang="zh-TW" altLang="en-US" sz="1600">
                <a:latin typeface="華康細圓體" pitchFamily="49" charset="-120"/>
                <a:ea typeface="華康細圓體" pitchFamily="49" charset="-120"/>
              </a:rPr>
              <a:t>銷售自動化</a:t>
            </a:r>
            <a:r>
              <a:rPr lang="en-US" altLang="zh-TW" sz="1600">
                <a:latin typeface="華康細圓體" pitchFamily="49" charset="-120"/>
                <a:ea typeface="華康細圓體" pitchFamily="49" charset="-120"/>
              </a:rPr>
              <a:t>)</a:t>
            </a:r>
          </a:p>
        </p:txBody>
      </p:sp>
      <p:sp>
        <p:nvSpPr>
          <p:cNvPr id="50195" name="Rectangle 17">
            <a:extLst>
              <a:ext uri="{FF2B5EF4-FFF2-40B4-BE49-F238E27FC236}">
                <a16:creationId xmlns:a16="http://schemas.microsoft.com/office/drawing/2014/main" id="{B09B9E52-D91D-48D6-D58C-E9F34DE8FD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1563" y="2160588"/>
            <a:ext cx="1500187" cy="436562"/>
          </a:xfrm>
          <a:prstGeom prst="rect">
            <a:avLst/>
          </a:prstGeom>
          <a:gradFill rotWithShape="0">
            <a:gsLst>
              <a:gs pos="0">
                <a:srgbClr val="70E000"/>
              </a:gs>
              <a:gs pos="50000">
                <a:srgbClr val="F5FDEE"/>
              </a:gs>
              <a:gs pos="100000">
                <a:srgbClr val="70E000"/>
              </a:gs>
            </a:gsLst>
            <a:lin ang="5400000" scaled="1"/>
          </a:gradFill>
          <a:ln>
            <a:noFill/>
          </a:ln>
          <a:effectLst>
            <a:outerShdw dist="53882" dir="2700000" algn="ctr" rotWithShape="0">
              <a:srgbClr val="336600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lnSpc>
                <a:spcPct val="85000"/>
              </a:lnSpc>
            </a:pPr>
            <a:r>
              <a:rPr lang="en-US" altLang="zh-TW" sz="1600" b="1"/>
              <a:t>CRM</a:t>
            </a:r>
          </a:p>
          <a:p>
            <a:pPr algn="ctr" eaLnBrk="1" hangingPunct="1">
              <a:lnSpc>
                <a:spcPct val="85000"/>
              </a:lnSpc>
            </a:pPr>
            <a:r>
              <a:rPr lang="en-US" altLang="zh-TW" sz="1600">
                <a:latin typeface="華康細圓體" pitchFamily="49" charset="-120"/>
                <a:ea typeface="華康細圓體" pitchFamily="49" charset="-120"/>
              </a:rPr>
              <a:t>(</a:t>
            </a:r>
            <a:r>
              <a:rPr lang="zh-TW" altLang="en-US" sz="1600">
                <a:latin typeface="華康細圓體" pitchFamily="49" charset="-120"/>
                <a:ea typeface="華康細圓體" pitchFamily="49" charset="-120"/>
              </a:rPr>
              <a:t>客戶關係管理</a:t>
            </a:r>
            <a:r>
              <a:rPr lang="en-US" altLang="zh-TW" sz="1600">
                <a:latin typeface="華康細圓體" pitchFamily="49" charset="-120"/>
                <a:ea typeface="華康細圓體" pitchFamily="49" charset="-120"/>
              </a:rPr>
              <a:t>)</a:t>
            </a:r>
          </a:p>
        </p:txBody>
      </p:sp>
      <p:sp>
        <p:nvSpPr>
          <p:cNvPr id="50196" name="Rectangle 18">
            <a:extLst>
              <a:ext uri="{FF2B5EF4-FFF2-40B4-BE49-F238E27FC236}">
                <a16:creationId xmlns:a16="http://schemas.microsoft.com/office/drawing/2014/main" id="{CB43502B-DAA5-C8E8-0A06-0B17EF9987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1563" y="2743200"/>
            <a:ext cx="1500187" cy="1017588"/>
          </a:xfrm>
          <a:prstGeom prst="rect">
            <a:avLst/>
          </a:prstGeom>
          <a:gradFill rotWithShape="0">
            <a:gsLst>
              <a:gs pos="0">
                <a:srgbClr val="70E000"/>
              </a:gs>
              <a:gs pos="50000">
                <a:srgbClr val="F5FDEE"/>
              </a:gs>
              <a:gs pos="100000">
                <a:srgbClr val="70E000"/>
              </a:gs>
            </a:gsLst>
            <a:lin ang="5400000" scaled="1"/>
          </a:gradFill>
          <a:ln>
            <a:noFill/>
          </a:ln>
          <a:effectLst>
            <a:outerShdw dist="53882" dir="2700000" algn="ctr" rotWithShape="0">
              <a:srgbClr val="336600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en-US" altLang="zh-TW" sz="1600" b="1"/>
              <a:t>SCM</a:t>
            </a:r>
          </a:p>
          <a:p>
            <a:pPr algn="ctr" eaLnBrk="1" hangingPunct="1"/>
            <a:r>
              <a:rPr lang="en-US" altLang="zh-TW" sz="1600">
                <a:latin typeface="華康細圓體" pitchFamily="49" charset="-120"/>
                <a:ea typeface="華康細圓體" pitchFamily="49" charset="-120"/>
              </a:rPr>
              <a:t>(</a:t>
            </a:r>
            <a:r>
              <a:rPr lang="zh-TW" altLang="en-US" sz="1600">
                <a:latin typeface="華康細圓體" pitchFamily="49" charset="-120"/>
                <a:ea typeface="華康細圓體" pitchFamily="49" charset="-120"/>
              </a:rPr>
              <a:t>供應鏈管理</a:t>
            </a:r>
            <a:r>
              <a:rPr lang="en-US" altLang="zh-TW" sz="1600">
                <a:latin typeface="華康細圓體" pitchFamily="49" charset="-120"/>
                <a:ea typeface="華康細圓體" pitchFamily="49" charset="-120"/>
              </a:rPr>
              <a:t>)</a:t>
            </a:r>
          </a:p>
        </p:txBody>
      </p:sp>
      <p:sp>
        <p:nvSpPr>
          <p:cNvPr id="50197" name="Rectangle 19">
            <a:extLst>
              <a:ext uri="{FF2B5EF4-FFF2-40B4-BE49-F238E27FC236}">
                <a16:creationId xmlns:a16="http://schemas.microsoft.com/office/drawing/2014/main" id="{73112013-17D5-FF80-3D70-5998A985B4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1563" y="3906838"/>
            <a:ext cx="1500187" cy="2036762"/>
          </a:xfrm>
          <a:prstGeom prst="rect">
            <a:avLst/>
          </a:prstGeom>
          <a:gradFill rotWithShape="0">
            <a:gsLst>
              <a:gs pos="0">
                <a:srgbClr val="70E000"/>
              </a:gs>
              <a:gs pos="50000">
                <a:srgbClr val="F5FDEE"/>
              </a:gs>
              <a:gs pos="100000">
                <a:srgbClr val="70E000"/>
              </a:gs>
            </a:gsLst>
            <a:lin ang="5400000" scaled="1"/>
          </a:gradFill>
          <a:ln>
            <a:noFill/>
          </a:ln>
          <a:effectLst>
            <a:outerShdw dist="53882" dir="2700000" algn="ctr" rotWithShape="0">
              <a:srgbClr val="336600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en-US" altLang="zh-TW" sz="1600" b="1"/>
              <a:t>ERP</a:t>
            </a:r>
          </a:p>
          <a:p>
            <a:pPr algn="ctr" eaLnBrk="1" hangingPunct="1"/>
            <a:r>
              <a:rPr lang="en-US" altLang="zh-TW" sz="1600">
                <a:latin typeface="華康細圓體" pitchFamily="49" charset="-120"/>
                <a:ea typeface="華康細圓體" pitchFamily="49" charset="-120"/>
              </a:rPr>
              <a:t>(</a:t>
            </a:r>
            <a:r>
              <a:rPr lang="zh-TW" altLang="en-US" sz="1600">
                <a:latin typeface="華康細圓體" pitchFamily="49" charset="-120"/>
                <a:ea typeface="華康細圓體" pitchFamily="49" charset="-120"/>
              </a:rPr>
              <a:t>企業資源規畫</a:t>
            </a:r>
            <a:r>
              <a:rPr lang="en-US" altLang="zh-TW" sz="1600">
                <a:latin typeface="華康細圓體" pitchFamily="49" charset="-120"/>
                <a:ea typeface="華康細圓體" pitchFamily="49" charset="-120"/>
              </a:rPr>
              <a:t>)</a:t>
            </a:r>
          </a:p>
        </p:txBody>
      </p:sp>
      <p:sp>
        <p:nvSpPr>
          <p:cNvPr id="50198" name="Rectangle 20">
            <a:extLst>
              <a:ext uri="{FF2B5EF4-FFF2-40B4-BE49-F238E27FC236}">
                <a16:creationId xmlns:a16="http://schemas.microsoft.com/office/drawing/2014/main" id="{FAC431B6-34CB-3961-09FA-C3EAE26F1A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56400" y="1143000"/>
            <a:ext cx="1874838" cy="4800600"/>
          </a:xfrm>
          <a:prstGeom prst="rect">
            <a:avLst/>
          </a:prstGeom>
          <a:gradFill rotWithShape="0">
            <a:gsLst>
              <a:gs pos="0">
                <a:srgbClr val="3399FF"/>
              </a:gs>
              <a:gs pos="50000">
                <a:srgbClr val="EAF5FF"/>
              </a:gs>
              <a:gs pos="100000">
                <a:srgbClr val="3399FF"/>
              </a:gs>
            </a:gsLst>
            <a:lin ang="5400000" scaled="1"/>
          </a:gradFill>
          <a:ln>
            <a:noFill/>
          </a:ln>
          <a:effectLst>
            <a:outerShdw dist="45791" dir="2021404" algn="ctr" rotWithShape="0">
              <a:srgbClr val="000099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50199" name="Text Box 21">
            <a:extLst>
              <a:ext uri="{FF2B5EF4-FFF2-40B4-BE49-F238E27FC236}">
                <a16:creationId xmlns:a16="http://schemas.microsoft.com/office/drawing/2014/main" id="{E45A2CCF-B2D4-A97C-E6D4-AC47D4DE58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7538" y="1676400"/>
            <a:ext cx="16033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en-US" altLang="zh-TW" sz="1600" b="1">
                <a:ea typeface="華康細圓體" pitchFamily="49" charset="-120"/>
              </a:rPr>
              <a:t>E-Business</a:t>
            </a:r>
          </a:p>
          <a:p>
            <a:pPr algn="ctr" eaLnBrk="1" hangingPunct="1"/>
            <a:r>
              <a:rPr lang="en-US" altLang="zh-TW" sz="1600">
                <a:latin typeface="華康細圓體" pitchFamily="49" charset="-120"/>
                <a:ea typeface="華康細圓體" pitchFamily="49" charset="-120"/>
              </a:rPr>
              <a:t>(</a:t>
            </a:r>
            <a:r>
              <a:rPr lang="zh-TW" altLang="en-US" sz="1600">
                <a:latin typeface="華康細圓體" pitchFamily="49" charset="-120"/>
                <a:ea typeface="華康細圓體" pitchFamily="49" charset="-120"/>
              </a:rPr>
              <a:t>電子企業環境</a:t>
            </a:r>
            <a:r>
              <a:rPr lang="en-US" altLang="zh-TW" sz="1600">
                <a:latin typeface="華康細圓體" pitchFamily="49" charset="-120"/>
                <a:ea typeface="華康細圓體" pitchFamily="49" charset="-120"/>
              </a:rPr>
              <a:t>)</a:t>
            </a:r>
          </a:p>
        </p:txBody>
      </p:sp>
      <p:sp>
        <p:nvSpPr>
          <p:cNvPr id="50200" name="Text Box 22">
            <a:extLst>
              <a:ext uri="{FF2B5EF4-FFF2-40B4-BE49-F238E27FC236}">
                <a16:creationId xmlns:a16="http://schemas.microsoft.com/office/drawing/2014/main" id="{FB2101C2-8330-69D2-0726-3CEFCF2710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92900" y="2960688"/>
            <a:ext cx="20097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en-US" altLang="zh-TW" sz="1600" b="1">
                <a:ea typeface="華康細圓體" pitchFamily="49" charset="-120"/>
              </a:rPr>
              <a:t>ESCM</a:t>
            </a:r>
          </a:p>
          <a:p>
            <a:pPr algn="ctr" eaLnBrk="1" hangingPunct="1"/>
            <a:r>
              <a:rPr lang="en-US" altLang="zh-TW" sz="1600">
                <a:latin typeface="華康細圓體" pitchFamily="49" charset="-120"/>
                <a:ea typeface="華康細圓體" pitchFamily="49" charset="-120"/>
              </a:rPr>
              <a:t>(</a:t>
            </a:r>
            <a:r>
              <a:rPr lang="zh-TW" altLang="en-US" sz="1600">
                <a:latin typeface="華康細圓體" pitchFamily="49" charset="-120"/>
                <a:ea typeface="華康細圓體" pitchFamily="49" charset="-120"/>
              </a:rPr>
              <a:t>延伸型供應鏈管理</a:t>
            </a:r>
            <a:r>
              <a:rPr lang="en-US" altLang="zh-TW" sz="1600">
                <a:latin typeface="華康細圓體" pitchFamily="49" charset="-120"/>
                <a:ea typeface="華康細圓體" pitchFamily="49" charset="-120"/>
              </a:rPr>
              <a:t>)</a:t>
            </a:r>
          </a:p>
        </p:txBody>
      </p:sp>
      <p:sp>
        <p:nvSpPr>
          <p:cNvPr id="50201" name="Text Box 23">
            <a:extLst>
              <a:ext uri="{FF2B5EF4-FFF2-40B4-BE49-F238E27FC236}">
                <a16:creationId xmlns:a16="http://schemas.microsoft.com/office/drawing/2014/main" id="{A1B7D499-6E39-76BF-45A0-B56F750EDB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2425" y="4371975"/>
            <a:ext cx="19716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en-US" altLang="zh-TW" sz="1600" b="1">
                <a:ea typeface="華康細圓體" pitchFamily="49" charset="-120"/>
              </a:rPr>
              <a:t>EERP</a:t>
            </a:r>
          </a:p>
          <a:p>
            <a:pPr algn="ctr" eaLnBrk="1" hangingPunct="1"/>
            <a:r>
              <a:rPr lang="en-US" altLang="zh-TW" sz="1600">
                <a:latin typeface="華康細圓體" pitchFamily="49" charset="-120"/>
                <a:ea typeface="華康細圓體" pitchFamily="49" charset="-120"/>
              </a:rPr>
              <a:t>(</a:t>
            </a:r>
            <a:r>
              <a:rPr lang="zh-TW" altLang="en-US" sz="1400">
                <a:latin typeface="華康細圓體" pitchFamily="49" charset="-120"/>
                <a:ea typeface="華康細圓體" pitchFamily="49" charset="-120"/>
              </a:rPr>
              <a:t>延伸型企業資源規劃</a:t>
            </a:r>
            <a:r>
              <a:rPr lang="en-US" altLang="zh-TW" sz="1400">
                <a:latin typeface="華康細圓體" pitchFamily="49" charset="-120"/>
                <a:ea typeface="華康細圓體" pitchFamily="49" charset="-120"/>
              </a:rPr>
              <a:t>)</a:t>
            </a:r>
          </a:p>
        </p:txBody>
      </p:sp>
      <p:sp>
        <p:nvSpPr>
          <p:cNvPr id="50202" name="AutoShape 24">
            <a:extLst>
              <a:ext uri="{FF2B5EF4-FFF2-40B4-BE49-F238E27FC236}">
                <a16:creationId xmlns:a16="http://schemas.microsoft.com/office/drawing/2014/main" id="{CC6BF32E-5F82-6D57-55F3-5DDF2D284D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9350" y="3992563"/>
            <a:ext cx="336550" cy="241300"/>
          </a:xfrm>
          <a:prstGeom prst="rightArrow">
            <a:avLst>
              <a:gd name="adj1" fmla="val 50000"/>
              <a:gd name="adj2" fmla="val 34868"/>
            </a:avLst>
          </a:prstGeom>
          <a:gradFill rotWithShape="0">
            <a:gsLst>
              <a:gs pos="0">
                <a:srgbClr val="D3A791"/>
              </a:gs>
              <a:gs pos="100000">
                <a:srgbClr val="993300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50203" name="AutoShape 25">
            <a:extLst>
              <a:ext uri="{FF2B5EF4-FFF2-40B4-BE49-F238E27FC236}">
                <a16:creationId xmlns:a16="http://schemas.microsoft.com/office/drawing/2014/main" id="{D86B94CC-6C8B-CA99-4C10-EEA7F3BB70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9350" y="4489450"/>
            <a:ext cx="336550" cy="241300"/>
          </a:xfrm>
          <a:prstGeom prst="rightArrow">
            <a:avLst>
              <a:gd name="adj1" fmla="val 50000"/>
              <a:gd name="adj2" fmla="val 34868"/>
            </a:avLst>
          </a:prstGeom>
          <a:gradFill rotWithShape="0">
            <a:gsLst>
              <a:gs pos="0">
                <a:srgbClr val="D3A791"/>
              </a:gs>
              <a:gs pos="100000">
                <a:srgbClr val="993300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50204" name="AutoShape 26">
            <a:extLst>
              <a:ext uri="{FF2B5EF4-FFF2-40B4-BE49-F238E27FC236}">
                <a16:creationId xmlns:a16="http://schemas.microsoft.com/office/drawing/2014/main" id="{B14425AF-ADD1-72E7-C8C5-8BAF9786E3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4750" y="4986338"/>
            <a:ext cx="336550" cy="241300"/>
          </a:xfrm>
          <a:prstGeom prst="rightArrow">
            <a:avLst>
              <a:gd name="adj1" fmla="val 50000"/>
              <a:gd name="adj2" fmla="val 34868"/>
            </a:avLst>
          </a:prstGeom>
          <a:gradFill rotWithShape="0">
            <a:gsLst>
              <a:gs pos="0">
                <a:srgbClr val="D3A791"/>
              </a:gs>
              <a:gs pos="100000">
                <a:srgbClr val="993300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50205" name="AutoShape 27">
            <a:extLst>
              <a:ext uri="{FF2B5EF4-FFF2-40B4-BE49-F238E27FC236}">
                <a16:creationId xmlns:a16="http://schemas.microsoft.com/office/drawing/2014/main" id="{402DEE12-9821-FC9C-E943-1101EC1E9B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4750" y="5349875"/>
            <a:ext cx="336550" cy="242888"/>
          </a:xfrm>
          <a:prstGeom prst="rightArrow">
            <a:avLst>
              <a:gd name="adj1" fmla="val 50000"/>
              <a:gd name="adj2" fmla="val 34640"/>
            </a:avLst>
          </a:prstGeom>
          <a:gradFill rotWithShape="0">
            <a:gsLst>
              <a:gs pos="0">
                <a:srgbClr val="D3A791"/>
              </a:gs>
              <a:gs pos="100000">
                <a:srgbClr val="993300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50206" name="AutoShape 28">
            <a:extLst>
              <a:ext uri="{FF2B5EF4-FFF2-40B4-BE49-F238E27FC236}">
                <a16:creationId xmlns:a16="http://schemas.microsoft.com/office/drawing/2014/main" id="{793EB613-DC90-8E71-3D91-E7196D3C3B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4750" y="5700713"/>
            <a:ext cx="336550" cy="242887"/>
          </a:xfrm>
          <a:prstGeom prst="rightArrow">
            <a:avLst>
              <a:gd name="adj1" fmla="val 50000"/>
              <a:gd name="adj2" fmla="val 34641"/>
            </a:avLst>
          </a:prstGeom>
          <a:gradFill rotWithShape="0">
            <a:gsLst>
              <a:gs pos="0">
                <a:srgbClr val="D3A791"/>
              </a:gs>
              <a:gs pos="100000">
                <a:srgbClr val="993300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50207" name="AutoShape 29">
            <a:extLst>
              <a:ext uri="{FF2B5EF4-FFF2-40B4-BE49-F238E27FC236}">
                <a16:creationId xmlns:a16="http://schemas.microsoft.com/office/drawing/2014/main" id="{F1C37D1F-E541-C9C4-E8C0-5F153E1828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19625" y="2776538"/>
            <a:ext cx="261938" cy="266700"/>
          </a:xfrm>
          <a:prstGeom prst="rightArrow">
            <a:avLst>
              <a:gd name="adj1" fmla="val 50000"/>
              <a:gd name="adj2" fmla="val 42856"/>
            </a:avLst>
          </a:prstGeom>
          <a:gradFill rotWithShape="0">
            <a:gsLst>
              <a:gs pos="0">
                <a:srgbClr val="D3A791"/>
              </a:gs>
              <a:gs pos="100000">
                <a:srgbClr val="993300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50208" name="AutoShape 30">
            <a:extLst>
              <a:ext uri="{FF2B5EF4-FFF2-40B4-BE49-F238E27FC236}">
                <a16:creationId xmlns:a16="http://schemas.microsoft.com/office/drawing/2014/main" id="{A2E52FF7-A3AE-EAEB-B1FB-BF30E6DC3B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19625" y="3140075"/>
            <a:ext cx="261938" cy="266700"/>
          </a:xfrm>
          <a:prstGeom prst="rightArrow">
            <a:avLst>
              <a:gd name="adj1" fmla="val 50000"/>
              <a:gd name="adj2" fmla="val 42856"/>
            </a:avLst>
          </a:prstGeom>
          <a:gradFill rotWithShape="0">
            <a:gsLst>
              <a:gs pos="0">
                <a:srgbClr val="D3A791"/>
              </a:gs>
              <a:gs pos="100000">
                <a:srgbClr val="993300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50209" name="AutoShape 31">
            <a:extLst>
              <a:ext uri="{FF2B5EF4-FFF2-40B4-BE49-F238E27FC236}">
                <a16:creationId xmlns:a16="http://schemas.microsoft.com/office/drawing/2014/main" id="{E0402069-AA76-9328-B25E-EB08D88220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19625" y="3516313"/>
            <a:ext cx="261938" cy="266700"/>
          </a:xfrm>
          <a:prstGeom prst="rightArrow">
            <a:avLst>
              <a:gd name="adj1" fmla="val 50000"/>
              <a:gd name="adj2" fmla="val 42856"/>
            </a:avLst>
          </a:prstGeom>
          <a:gradFill rotWithShape="0">
            <a:gsLst>
              <a:gs pos="0">
                <a:srgbClr val="D3A791"/>
              </a:gs>
              <a:gs pos="100000">
                <a:srgbClr val="993300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50210" name="AutoShape 32">
            <a:extLst>
              <a:ext uri="{FF2B5EF4-FFF2-40B4-BE49-F238E27FC236}">
                <a16:creationId xmlns:a16="http://schemas.microsoft.com/office/drawing/2014/main" id="{4FAE58ED-5B4C-D0F9-576B-9BD1F1E958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19625" y="4030663"/>
            <a:ext cx="261938" cy="266700"/>
          </a:xfrm>
          <a:prstGeom prst="rightArrow">
            <a:avLst>
              <a:gd name="adj1" fmla="val 50000"/>
              <a:gd name="adj2" fmla="val 42856"/>
            </a:avLst>
          </a:prstGeom>
          <a:gradFill rotWithShape="0">
            <a:gsLst>
              <a:gs pos="0">
                <a:srgbClr val="D3A791"/>
              </a:gs>
              <a:gs pos="100000">
                <a:srgbClr val="993300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50211" name="AutoShape 33">
            <a:extLst>
              <a:ext uri="{FF2B5EF4-FFF2-40B4-BE49-F238E27FC236}">
                <a16:creationId xmlns:a16="http://schemas.microsoft.com/office/drawing/2014/main" id="{4A2D0231-5161-553B-69B3-16F9559296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19625" y="4513263"/>
            <a:ext cx="261938" cy="266700"/>
          </a:xfrm>
          <a:prstGeom prst="rightArrow">
            <a:avLst>
              <a:gd name="adj1" fmla="val 50000"/>
              <a:gd name="adj2" fmla="val 42856"/>
            </a:avLst>
          </a:prstGeom>
          <a:gradFill rotWithShape="0">
            <a:gsLst>
              <a:gs pos="0">
                <a:srgbClr val="D3A791"/>
              </a:gs>
              <a:gs pos="100000">
                <a:srgbClr val="993300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50212" name="AutoShape 34">
            <a:extLst>
              <a:ext uri="{FF2B5EF4-FFF2-40B4-BE49-F238E27FC236}">
                <a16:creationId xmlns:a16="http://schemas.microsoft.com/office/drawing/2014/main" id="{E18C0F93-0D86-A936-8E31-CE4AEE6571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19625" y="5249863"/>
            <a:ext cx="261938" cy="266700"/>
          </a:xfrm>
          <a:prstGeom prst="rightArrow">
            <a:avLst>
              <a:gd name="adj1" fmla="val 50000"/>
              <a:gd name="adj2" fmla="val 42856"/>
            </a:avLst>
          </a:prstGeom>
          <a:gradFill rotWithShape="0">
            <a:gsLst>
              <a:gs pos="0">
                <a:srgbClr val="D3A791"/>
              </a:gs>
              <a:gs pos="100000">
                <a:srgbClr val="993300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50213" name="AutoShape 35">
            <a:extLst>
              <a:ext uri="{FF2B5EF4-FFF2-40B4-BE49-F238E27FC236}">
                <a16:creationId xmlns:a16="http://schemas.microsoft.com/office/drawing/2014/main" id="{91476AD7-495F-5BA7-B426-35A59B6145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19625" y="1239838"/>
            <a:ext cx="261938" cy="266700"/>
          </a:xfrm>
          <a:prstGeom prst="rightArrow">
            <a:avLst>
              <a:gd name="adj1" fmla="val 50000"/>
              <a:gd name="adj2" fmla="val 42856"/>
            </a:avLst>
          </a:prstGeom>
          <a:gradFill rotWithShape="0">
            <a:gsLst>
              <a:gs pos="0">
                <a:srgbClr val="D3A791"/>
              </a:gs>
              <a:gs pos="100000">
                <a:srgbClr val="993300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50214" name="AutoShape 36">
            <a:extLst>
              <a:ext uri="{FF2B5EF4-FFF2-40B4-BE49-F238E27FC236}">
                <a16:creationId xmlns:a16="http://schemas.microsoft.com/office/drawing/2014/main" id="{2D51E497-F4B9-B472-749C-EAFECA6F7E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8263" y="1749425"/>
            <a:ext cx="338137" cy="266700"/>
          </a:xfrm>
          <a:prstGeom prst="rightArrow">
            <a:avLst>
              <a:gd name="adj1" fmla="val 50000"/>
              <a:gd name="adj2" fmla="val 54336"/>
            </a:avLst>
          </a:prstGeom>
          <a:gradFill rotWithShape="0">
            <a:gsLst>
              <a:gs pos="0">
                <a:srgbClr val="D3A791"/>
              </a:gs>
              <a:gs pos="100000">
                <a:srgbClr val="993300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50215" name="AutoShape 37">
            <a:extLst>
              <a:ext uri="{FF2B5EF4-FFF2-40B4-BE49-F238E27FC236}">
                <a16:creationId xmlns:a16="http://schemas.microsoft.com/office/drawing/2014/main" id="{8A474136-5891-43BB-C4DE-75C396443D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8263" y="2259013"/>
            <a:ext cx="338137" cy="266700"/>
          </a:xfrm>
          <a:prstGeom prst="rightArrow">
            <a:avLst>
              <a:gd name="adj1" fmla="val 50000"/>
              <a:gd name="adj2" fmla="val 54336"/>
            </a:avLst>
          </a:prstGeom>
          <a:gradFill rotWithShape="0">
            <a:gsLst>
              <a:gs pos="0">
                <a:srgbClr val="D3A791"/>
              </a:gs>
              <a:gs pos="100000">
                <a:srgbClr val="993300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50216" name="AutoShape 38">
            <a:extLst>
              <a:ext uri="{FF2B5EF4-FFF2-40B4-BE49-F238E27FC236}">
                <a16:creationId xmlns:a16="http://schemas.microsoft.com/office/drawing/2014/main" id="{EA07FD18-FEA8-B668-DD20-CAD7D25B16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8263" y="3103563"/>
            <a:ext cx="338137" cy="266700"/>
          </a:xfrm>
          <a:prstGeom prst="rightArrow">
            <a:avLst>
              <a:gd name="adj1" fmla="val 50000"/>
              <a:gd name="adj2" fmla="val 54336"/>
            </a:avLst>
          </a:prstGeom>
          <a:gradFill rotWithShape="0">
            <a:gsLst>
              <a:gs pos="0">
                <a:srgbClr val="D3A791"/>
              </a:gs>
              <a:gs pos="100000">
                <a:srgbClr val="993300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50217" name="AutoShape 39">
            <a:extLst>
              <a:ext uri="{FF2B5EF4-FFF2-40B4-BE49-F238E27FC236}">
                <a16:creationId xmlns:a16="http://schemas.microsoft.com/office/drawing/2014/main" id="{ABD9CE17-F8DE-023F-C3C6-DE3AEB7775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8263" y="4852988"/>
            <a:ext cx="338137" cy="266700"/>
          </a:xfrm>
          <a:prstGeom prst="rightArrow">
            <a:avLst>
              <a:gd name="adj1" fmla="val 50000"/>
              <a:gd name="adj2" fmla="val 54336"/>
            </a:avLst>
          </a:prstGeom>
          <a:gradFill rotWithShape="0">
            <a:gsLst>
              <a:gs pos="0">
                <a:srgbClr val="D3A791"/>
              </a:gs>
              <a:gs pos="100000">
                <a:srgbClr val="993300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50218" name="Text Box 40">
            <a:extLst>
              <a:ext uri="{FF2B5EF4-FFF2-40B4-BE49-F238E27FC236}">
                <a16:creationId xmlns:a16="http://schemas.microsoft.com/office/drawing/2014/main" id="{88101356-FAB2-836E-71AC-B8EEA1D84A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5850" y="5964238"/>
            <a:ext cx="641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1800" b="1"/>
              <a:t>1970</a:t>
            </a:r>
          </a:p>
        </p:txBody>
      </p:sp>
      <p:sp>
        <p:nvSpPr>
          <p:cNvPr id="50219" name="Text Box 41">
            <a:extLst>
              <a:ext uri="{FF2B5EF4-FFF2-40B4-BE49-F238E27FC236}">
                <a16:creationId xmlns:a16="http://schemas.microsoft.com/office/drawing/2014/main" id="{78AF5D46-1F6A-42A7-53C0-01CFFEEF6A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5943600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1800" b="1"/>
              <a:t>1980</a:t>
            </a:r>
          </a:p>
        </p:txBody>
      </p:sp>
      <p:sp>
        <p:nvSpPr>
          <p:cNvPr id="50220" name="Text Box 42">
            <a:extLst>
              <a:ext uri="{FF2B5EF4-FFF2-40B4-BE49-F238E27FC236}">
                <a16:creationId xmlns:a16="http://schemas.microsoft.com/office/drawing/2014/main" id="{F826FD15-03DC-97A7-CD20-CFC4E88C5F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4950" y="5962650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1800" b="1"/>
              <a:t>1990</a:t>
            </a:r>
          </a:p>
        </p:txBody>
      </p:sp>
      <p:sp>
        <p:nvSpPr>
          <p:cNvPr id="50221" name="Text Box 43">
            <a:extLst>
              <a:ext uri="{FF2B5EF4-FFF2-40B4-BE49-F238E27FC236}">
                <a16:creationId xmlns:a16="http://schemas.microsoft.com/office/drawing/2014/main" id="{6557E4A8-DC4C-E169-199F-BF33F1E6B2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5962650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1800" b="1"/>
              <a:t>2000</a:t>
            </a:r>
          </a:p>
        </p:txBody>
      </p:sp>
      <p:sp>
        <p:nvSpPr>
          <p:cNvPr id="50222" name="Text Box 44">
            <a:extLst>
              <a:ext uri="{FF2B5EF4-FFF2-40B4-BE49-F238E27FC236}">
                <a16:creationId xmlns:a16="http://schemas.microsoft.com/office/drawing/2014/main" id="{3B548EB7-0A95-142A-835D-DFE311D50E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225" y="6300788"/>
            <a:ext cx="1539875" cy="274637"/>
          </a:xfrm>
          <a:prstGeom prst="rect">
            <a:avLst/>
          </a:prstGeom>
          <a:solidFill>
            <a:srgbClr val="CCE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1200">
                <a:latin typeface="華康細圓體" pitchFamily="49" charset="-120"/>
                <a:ea typeface="華康細圓體" pitchFamily="49" charset="-120"/>
              </a:rPr>
              <a:t>*</a:t>
            </a:r>
            <a:r>
              <a:rPr lang="zh-TW" altLang="en-US" sz="1200">
                <a:latin typeface="華康細圓體" pitchFamily="49" charset="-120"/>
                <a:ea typeface="華康細圓體" pitchFamily="49" charset="-120"/>
              </a:rPr>
              <a:t>資料來源：</a:t>
            </a:r>
            <a:r>
              <a:rPr lang="en-US" altLang="zh-TW" sz="1200" b="1">
                <a:ea typeface="華康細圓體" pitchFamily="49" charset="-120"/>
              </a:rPr>
              <a:t>HP</a:t>
            </a:r>
            <a:r>
              <a:rPr lang="zh-TW" altLang="en-US" sz="1200">
                <a:latin typeface="華康細圓體" pitchFamily="49" charset="-120"/>
                <a:ea typeface="華康細圓體" pitchFamily="49" charset="-120"/>
              </a:rPr>
              <a:t>簡報</a:t>
            </a:r>
          </a:p>
        </p:txBody>
      </p:sp>
      <p:sp>
        <p:nvSpPr>
          <p:cNvPr id="50223" name="Rectangle 45">
            <a:extLst>
              <a:ext uri="{FF2B5EF4-FFF2-40B4-BE49-F238E27FC236}">
                <a16:creationId xmlns:a16="http://schemas.microsoft.com/office/drawing/2014/main" id="{56E75D90-6D41-587D-B315-63619949ECE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152400"/>
            <a:ext cx="6934200" cy="838200"/>
          </a:xfrm>
        </p:spPr>
        <p:txBody>
          <a:bodyPr/>
          <a:lstStyle/>
          <a:p>
            <a:pPr eaLnBrk="1" hangingPunct="1"/>
            <a:r>
              <a:rPr lang="en-US" altLang="zh-TW" sz="4200" dirty="0">
                <a:solidFill>
                  <a:schemeClr val="bg1"/>
                </a:solidFill>
              </a:rPr>
              <a:t>Integration of Systems</a:t>
            </a:r>
            <a:endParaRPr lang="zh-TW" altLang="en-US" sz="4800" dirty="0">
              <a:solidFill>
                <a:schemeClr val="bg1"/>
              </a:solidFill>
            </a:endParaRPr>
          </a:p>
        </p:txBody>
      </p:sp>
      <p:sp>
        <p:nvSpPr>
          <p:cNvPr id="2" name="頁尾版面配置區 1">
            <a:extLst>
              <a:ext uri="{FF2B5EF4-FFF2-40B4-BE49-F238E27FC236}">
                <a16:creationId xmlns:a16="http://schemas.microsoft.com/office/drawing/2014/main" id="{1B32E97A-2C0D-B7AD-1D99-562ADB9CDC9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CYCY— Prof CK Farn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投影片編號版面配置區 4">
            <a:extLst>
              <a:ext uri="{FF2B5EF4-FFF2-40B4-BE49-F238E27FC236}">
                <a16:creationId xmlns:a16="http://schemas.microsoft.com/office/drawing/2014/main" id="{B38192A5-F4F0-EB2D-94D8-3AF548A830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5ACFDDAA-E580-4455-992F-B5E18A79654E}" type="slidenum">
              <a:rPr lang="en-US" altLang="zh-TW" sz="1400">
                <a:solidFill>
                  <a:srgbClr val="333399"/>
                </a:solidFill>
              </a:rPr>
              <a:pPr/>
              <a:t>2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11268" name="Rectangle 2">
            <a:extLst>
              <a:ext uri="{FF2B5EF4-FFF2-40B4-BE49-F238E27FC236}">
                <a16:creationId xmlns:a16="http://schemas.microsoft.com/office/drawing/2014/main" id="{14BAF878-1EF7-FE11-BE0F-FDCC4E78B4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/>
              <a:t>Rapid improvement of IT</a:t>
            </a:r>
            <a:endParaRPr lang="zh-TW" altLang="en-US" dirty="0"/>
          </a:p>
        </p:txBody>
      </p:sp>
      <p:sp>
        <p:nvSpPr>
          <p:cNvPr id="11269" name="Rectangle 3">
            <a:extLst>
              <a:ext uri="{FF2B5EF4-FFF2-40B4-BE49-F238E27FC236}">
                <a16:creationId xmlns:a16="http://schemas.microsoft.com/office/drawing/2014/main" id="{1D52F125-2F46-3523-0001-8814CB2055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576" y="1700808"/>
            <a:ext cx="7772400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TW" sz="2800" dirty="0"/>
              <a:t>Computers (Mainframe)</a:t>
            </a:r>
            <a:endParaRPr lang="zh-TW" altLang="en-US" sz="2800" dirty="0"/>
          </a:p>
          <a:p>
            <a:pPr eaLnBrk="1" hangingPunct="1">
              <a:lnSpc>
                <a:spcPct val="80000"/>
              </a:lnSpc>
            </a:pPr>
            <a:r>
              <a:rPr lang="en-US" altLang="zh-TW" sz="2800" dirty="0">
                <a:latin typeface="標楷體" panose="03000509000000000000" pitchFamily="65" charset="-120"/>
              </a:rPr>
              <a:t>…</a:t>
            </a:r>
            <a:r>
              <a:rPr lang="en-US" altLang="zh-TW" sz="2800" dirty="0"/>
              <a:t>+ time sharing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800" dirty="0">
                <a:latin typeface="標楷體" panose="03000509000000000000" pitchFamily="65" charset="-120"/>
              </a:rPr>
              <a:t>…</a:t>
            </a:r>
            <a:r>
              <a:rPr lang="en-US" altLang="zh-TW" sz="2800" dirty="0"/>
              <a:t>+ direct access storage devices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800" dirty="0">
                <a:latin typeface="標楷體" panose="03000509000000000000" pitchFamily="65" charset="-120"/>
              </a:rPr>
              <a:t>…</a:t>
            </a:r>
            <a:r>
              <a:rPr lang="en-US" altLang="zh-TW" sz="2800" dirty="0"/>
              <a:t>+ personal computers</a:t>
            </a:r>
            <a:endParaRPr lang="zh-TW" altLang="en-US" sz="2800" dirty="0"/>
          </a:p>
          <a:p>
            <a:pPr eaLnBrk="1" hangingPunct="1">
              <a:lnSpc>
                <a:spcPct val="80000"/>
              </a:lnSpc>
            </a:pPr>
            <a:r>
              <a:rPr lang="en-US" altLang="zh-TW" sz="2800" dirty="0">
                <a:latin typeface="標楷體" panose="03000509000000000000" pitchFamily="65" charset="-120"/>
              </a:rPr>
              <a:t>…</a:t>
            </a:r>
            <a:r>
              <a:rPr lang="en-US" altLang="zh-TW" sz="2800" dirty="0"/>
              <a:t>+ networking</a:t>
            </a:r>
            <a:endParaRPr lang="zh-TW" altLang="en-US" sz="2800" dirty="0"/>
          </a:p>
          <a:p>
            <a:pPr eaLnBrk="1" hangingPunct="1">
              <a:lnSpc>
                <a:spcPct val="80000"/>
              </a:lnSpc>
            </a:pPr>
            <a:r>
              <a:rPr lang="en-US" altLang="zh-TW" sz="2800" dirty="0">
                <a:latin typeface="標楷體" panose="03000509000000000000" pitchFamily="65" charset="-120"/>
              </a:rPr>
              <a:t>…</a:t>
            </a:r>
            <a:r>
              <a:rPr lang="en-US" altLang="zh-TW" sz="2800" dirty="0"/>
              <a:t>+ Internet</a:t>
            </a:r>
            <a:endParaRPr lang="zh-TW" altLang="en-US" sz="2800" dirty="0"/>
          </a:p>
          <a:p>
            <a:pPr eaLnBrk="1" hangingPunct="1">
              <a:lnSpc>
                <a:spcPct val="80000"/>
              </a:lnSpc>
            </a:pPr>
            <a:r>
              <a:rPr lang="en-US" altLang="zh-TW" sz="2800" dirty="0">
                <a:latin typeface="標楷體" panose="03000509000000000000" pitchFamily="65" charset="-120"/>
              </a:rPr>
              <a:t>…</a:t>
            </a:r>
            <a:r>
              <a:rPr lang="en-US" altLang="zh-TW" sz="2800" dirty="0"/>
              <a:t>+ </a:t>
            </a:r>
            <a:r>
              <a:rPr lang="en-US" altLang="zh-TW" sz="2800" dirty="0" err="1"/>
              <a:t>Wifi</a:t>
            </a:r>
            <a:r>
              <a:rPr lang="en-US" altLang="zh-TW" sz="2800" dirty="0"/>
              <a:t> + </a:t>
            </a:r>
            <a:r>
              <a:rPr lang="en-US" altLang="zh-TW" dirty="0"/>
              <a:t>mobile networks + </a:t>
            </a:r>
            <a:r>
              <a:rPr lang="en-US" altLang="zh-TW" sz="2800" dirty="0"/>
              <a:t>display+ printing+ GPS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800" dirty="0">
                <a:latin typeface="標楷體" panose="03000509000000000000" pitchFamily="65" charset="-120"/>
              </a:rPr>
              <a:t>…</a:t>
            </a:r>
            <a:r>
              <a:rPr lang="en-US" altLang="zh-TW" sz="2800" dirty="0"/>
              <a:t>+ IoT, Big Data, AI</a:t>
            </a:r>
            <a:endParaRPr lang="zh-TW" altLang="en-US" sz="28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zh-TW" sz="2800" dirty="0"/>
          </a:p>
        </p:txBody>
      </p:sp>
      <p:sp>
        <p:nvSpPr>
          <p:cNvPr id="2" name="頁尾版面配置區 1">
            <a:extLst>
              <a:ext uri="{FF2B5EF4-FFF2-40B4-BE49-F238E27FC236}">
                <a16:creationId xmlns:a16="http://schemas.microsoft.com/office/drawing/2014/main" id="{C4E15EEB-064F-43E5-1EA8-E7922CD08F4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CYCY— Prof CK Farn</a:t>
            </a:r>
            <a:endParaRPr lang="en-US" altLang="zh-TW" dirty="0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投影片編號版面配置區 4">
            <a:extLst>
              <a:ext uri="{FF2B5EF4-FFF2-40B4-BE49-F238E27FC236}">
                <a16:creationId xmlns:a16="http://schemas.microsoft.com/office/drawing/2014/main" id="{1715C080-11DF-8BB0-C001-E1B6B4FE611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F6B25403-159D-4CE6-BB3F-BFF8A2C92724}" type="slidenum">
              <a:rPr lang="en-US" altLang="zh-TW" sz="1400">
                <a:solidFill>
                  <a:srgbClr val="333399"/>
                </a:solidFill>
              </a:rPr>
              <a:pPr/>
              <a:t>3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12292" name="AutoShape 11">
            <a:extLst>
              <a:ext uri="{FF2B5EF4-FFF2-40B4-BE49-F238E27FC236}">
                <a16:creationId xmlns:a16="http://schemas.microsoft.com/office/drawing/2014/main" id="{46297BEF-C6B1-4EFB-3DB2-67F6FC3BA5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810000"/>
            <a:ext cx="8458200" cy="457200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8100 h 21600"/>
              <a:gd name="T14" fmla="*/ 21075 w 21600"/>
              <a:gd name="T15" fmla="*/ 135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9500" y="0"/>
                </a:moveTo>
                <a:lnTo>
                  <a:pt x="19500" y="8100"/>
                </a:lnTo>
                <a:lnTo>
                  <a:pt x="3375" y="8100"/>
                </a:lnTo>
                <a:lnTo>
                  <a:pt x="3375" y="13500"/>
                </a:lnTo>
                <a:lnTo>
                  <a:pt x="19500" y="13500"/>
                </a:lnTo>
                <a:lnTo>
                  <a:pt x="19500" y="21600"/>
                </a:lnTo>
                <a:lnTo>
                  <a:pt x="21600" y="10800"/>
                </a:lnTo>
                <a:lnTo>
                  <a:pt x="19500" y="0"/>
                </a:lnTo>
                <a:close/>
              </a:path>
              <a:path w="21600" h="21600">
                <a:moveTo>
                  <a:pt x="1350" y="8100"/>
                </a:moveTo>
                <a:lnTo>
                  <a:pt x="1350" y="13500"/>
                </a:lnTo>
                <a:lnTo>
                  <a:pt x="2700" y="13500"/>
                </a:lnTo>
                <a:lnTo>
                  <a:pt x="2700" y="8100"/>
                </a:lnTo>
                <a:lnTo>
                  <a:pt x="1350" y="8100"/>
                </a:lnTo>
                <a:close/>
              </a:path>
              <a:path w="21600" h="21600">
                <a:moveTo>
                  <a:pt x="0" y="8100"/>
                </a:moveTo>
                <a:lnTo>
                  <a:pt x="0" y="13500"/>
                </a:lnTo>
                <a:lnTo>
                  <a:pt x="675" y="13500"/>
                </a:lnTo>
                <a:lnTo>
                  <a:pt x="675" y="8100"/>
                </a:lnTo>
                <a:lnTo>
                  <a:pt x="0" y="8100"/>
                </a:lnTo>
                <a:close/>
              </a:path>
            </a:pathLst>
          </a:cu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2293" name="Rectangle 2">
            <a:extLst>
              <a:ext uri="{FF2B5EF4-FFF2-40B4-BE49-F238E27FC236}">
                <a16:creationId xmlns:a16="http://schemas.microsoft.com/office/drawing/2014/main" id="{64F3ADF9-E9F2-B8C2-286C-3102C141CB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3999" y="381000"/>
            <a:ext cx="7375525" cy="1143000"/>
          </a:xfrm>
        </p:spPr>
        <p:txBody>
          <a:bodyPr/>
          <a:lstStyle/>
          <a:p>
            <a:pPr eaLnBrk="1" hangingPunct="1"/>
            <a:r>
              <a:rPr lang="en-US" altLang="zh-TW" dirty="0"/>
              <a:t>Applications of IT in Businesses</a:t>
            </a:r>
            <a:endParaRPr lang="zh-TW" altLang="en-US" dirty="0"/>
          </a:p>
        </p:txBody>
      </p:sp>
      <p:sp>
        <p:nvSpPr>
          <p:cNvPr id="12294" name="Text Box 4">
            <a:extLst>
              <a:ext uri="{FF2B5EF4-FFF2-40B4-BE49-F238E27FC236}">
                <a16:creationId xmlns:a16="http://schemas.microsoft.com/office/drawing/2014/main" id="{783CB2DF-7F51-8403-1610-91CDA4E27E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9482" y="3595688"/>
            <a:ext cx="1075936" cy="89255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en-US" altLang="zh-TW" sz="1800" dirty="0"/>
              <a:t>Data</a:t>
            </a:r>
          </a:p>
          <a:p>
            <a:pPr algn="ctr" eaLnBrk="1" hangingPunct="1"/>
            <a:r>
              <a:rPr lang="en-US" altLang="zh-TW" sz="1600" dirty="0"/>
              <a:t>Processing</a:t>
            </a:r>
            <a:endParaRPr lang="zh-TW" altLang="en-US" sz="1600" dirty="0"/>
          </a:p>
          <a:p>
            <a:pPr algn="ctr" eaLnBrk="1" hangingPunct="1"/>
            <a:r>
              <a:rPr lang="en-US" altLang="zh-TW" sz="1800" dirty="0"/>
              <a:t>DP/</a:t>
            </a:r>
            <a:r>
              <a:rPr lang="en-US" altLang="zh-TW" sz="1800" dirty="0" err="1"/>
              <a:t>EDP</a:t>
            </a:r>
            <a:endParaRPr lang="en-US" altLang="zh-TW" sz="1800" dirty="0"/>
          </a:p>
        </p:txBody>
      </p:sp>
      <p:sp>
        <p:nvSpPr>
          <p:cNvPr id="12295" name="Text Box 5">
            <a:extLst>
              <a:ext uri="{FF2B5EF4-FFF2-40B4-BE49-F238E27FC236}">
                <a16:creationId xmlns:a16="http://schemas.microsoft.com/office/drawing/2014/main" id="{7B887D9A-A846-931D-436F-D15CCA0A6E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457450"/>
            <a:ext cx="153439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dirty="0">
                <a:solidFill>
                  <a:srgbClr val="333399"/>
                </a:solidFill>
                <a:ea typeface="標楷體" panose="03000509000000000000" pitchFamily="65" charset="-120"/>
              </a:rPr>
              <a:t>Computers</a:t>
            </a:r>
            <a:endParaRPr lang="zh-TW" altLang="en-US" dirty="0">
              <a:solidFill>
                <a:srgbClr val="333399"/>
              </a:solidFill>
              <a:ea typeface="標楷體" panose="03000509000000000000" pitchFamily="65" charset="-120"/>
            </a:endParaRPr>
          </a:p>
        </p:txBody>
      </p:sp>
      <p:sp>
        <p:nvSpPr>
          <p:cNvPr id="12296" name="Text Box 7">
            <a:extLst>
              <a:ext uri="{FF2B5EF4-FFF2-40B4-BE49-F238E27FC236}">
                <a16:creationId xmlns:a16="http://schemas.microsoft.com/office/drawing/2014/main" id="{7F96B328-6E9F-7CE7-F874-E1AB40F4F6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9595" y="3595688"/>
            <a:ext cx="595035" cy="92333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endParaRPr lang="en-US" altLang="zh-TW" sz="1800" dirty="0"/>
          </a:p>
          <a:p>
            <a:pPr algn="ctr" eaLnBrk="1" hangingPunct="1"/>
            <a:r>
              <a:rPr lang="en-US" altLang="zh-TW" sz="1800" dirty="0"/>
              <a:t>MIS</a:t>
            </a:r>
          </a:p>
          <a:p>
            <a:pPr algn="ctr" eaLnBrk="1" hangingPunct="1"/>
            <a:endParaRPr lang="en-US" altLang="zh-TW" sz="1800" dirty="0"/>
          </a:p>
        </p:txBody>
      </p:sp>
      <p:sp>
        <p:nvSpPr>
          <p:cNvPr id="12297" name="Text Box 8">
            <a:extLst>
              <a:ext uri="{FF2B5EF4-FFF2-40B4-BE49-F238E27FC236}">
                <a16:creationId xmlns:a16="http://schemas.microsoft.com/office/drawing/2014/main" id="{C6EA9FE6-7E01-38C0-56EC-6BD5EA567F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463" y="1700213"/>
            <a:ext cx="2263120" cy="461665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dirty="0">
                <a:ea typeface="標楷體" panose="03000509000000000000" pitchFamily="65" charset="-120"/>
              </a:rPr>
              <a:t>Tech. Innovation</a:t>
            </a:r>
            <a:endParaRPr lang="zh-TW" altLang="en-US" dirty="0">
              <a:ea typeface="標楷體" panose="03000509000000000000" pitchFamily="65" charset="-120"/>
            </a:endParaRPr>
          </a:p>
        </p:txBody>
      </p:sp>
      <p:sp>
        <p:nvSpPr>
          <p:cNvPr id="12298" name="Text Box 9">
            <a:extLst>
              <a:ext uri="{FF2B5EF4-FFF2-40B4-BE49-F238E27FC236}">
                <a16:creationId xmlns:a16="http://schemas.microsoft.com/office/drawing/2014/main" id="{AEB02A45-AE35-E9FC-D7DA-3B06220AC4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9725" y="5718175"/>
            <a:ext cx="1988045" cy="461665"/>
          </a:xfrm>
          <a:prstGeom prst="rect">
            <a:avLst/>
          </a:prstGeom>
          <a:solidFill>
            <a:srgbClr val="FF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dirty="0">
                <a:ea typeface="標楷體" panose="03000509000000000000" pitchFamily="65" charset="-120"/>
              </a:rPr>
              <a:t>New Concepts</a:t>
            </a:r>
            <a:endParaRPr lang="zh-TW" altLang="en-US" dirty="0">
              <a:ea typeface="標楷體" panose="03000509000000000000" pitchFamily="65" charset="-120"/>
            </a:endParaRPr>
          </a:p>
        </p:txBody>
      </p:sp>
      <p:sp>
        <p:nvSpPr>
          <p:cNvPr id="12299" name="Line 10">
            <a:extLst>
              <a:ext uri="{FF2B5EF4-FFF2-40B4-BE49-F238E27FC236}">
                <a16:creationId xmlns:a16="http://schemas.microsoft.com/office/drawing/2014/main" id="{76E17E60-D882-6E9E-0311-E76DC0E52648}"/>
              </a:ext>
            </a:extLst>
          </p:cNvPr>
          <p:cNvSpPr>
            <a:spLocks noChangeShapeType="1"/>
          </p:cNvSpPr>
          <p:nvPr/>
        </p:nvSpPr>
        <p:spPr bwMode="auto">
          <a:xfrm>
            <a:off x="544513" y="2913063"/>
            <a:ext cx="476250" cy="606425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300" name="Text Box 12">
            <a:extLst>
              <a:ext uri="{FF2B5EF4-FFF2-40B4-BE49-F238E27FC236}">
                <a16:creationId xmlns:a16="http://schemas.microsoft.com/office/drawing/2014/main" id="{2076EB4D-5D84-667C-1FC7-339563D011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3147" y="4948982"/>
            <a:ext cx="108074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2000" dirty="0">
                <a:solidFill>
                  <a:srgbClr val="CC0000"/>
                </a:solidFill>
                <a:ea typeface="標楷體" panose="03000509000000000000" pitchFamily="65" charset="-120"/>
              </a:rPr>
              <a:t>Data </a:t>
            </a:r>
          </a:p>
          <a:p>
            <a:pPr eaLnBrk="1" hangingPunct="1"/>
            <a:r>
              <a:rPr lang="en-US" altLang="zh-TW" sz="2000" dirty="0">
                <a:solidFill>
                  <a:srgbClr val="CC0000"/>
                </a:solidFill>
                <a:ea typeface="標楷體" panose="03000509000000000000" pitchFamily="65" charset="-120"/>
              </a:rPr>
              <a:t>Analysis</a:t>
            </a:r>
            <a:endParaRPr lang="zh-TW" altLang="en-US" sz="2000" dirty="0">
              <a:solidFill>
                <a:srgbClr val="CC0000"/>
              </a:solidFill>
              <a:ea typeface="標楷體" panose="03000509000000000000" pitchFamily="65" charset="-120"/>
            </a:endParaRPr>
          </a:p>
        </p:txBody>
      </p:sp>
      <p:sp>
        <p:nvSpPr>
          <p:cNvPr id="12301" name="Line 13">
            <a:extLst>
              <a:ext uri="{FF2B5EF4-FFF2-40B4-BE49-F238E27FC236}">
                <a16:creationId xmlns:a16="http://schemas.microsoft.com/office/drawing/2014/main" id="{D5EE638A-EA62-52A9-9249-D5E90B932E7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31950" y="4579938"/>
            <a:ext cx="681038" cy="60642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302" name="Text Box 14">
            <a:extLst>
              <a:ext uri="{FF2B5EF4-FFF2-40B4-BE49-F238E27FC236}">
                <a16:creationId xmlns:a16="http://schemas.microsoft.com/office/drawing/2014/main" id="{0CCAB588-3BEB-718B-D1C0-618B98647E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0674" y="3595688"/>
            <a:ext cx="1018227" cy="92333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en-US" altLang="zh-TW" sz="1800" dirty="0"/>
              <a:t>Decision</a:t>
            </a:r>
          </a:p>
          <a:p>
            <a:pPr algn="ctr" eaLnBrk="1" hangingPunct="1"/>
            <a:r>
              <a:rPr lang="en-US" altLang="zh-TW" sz="1800" dirty="0"/>
              <a:t>Support</a:t>
            </a:r>
            <a:endParaRPr lang="zh-TW" altLang="en-US" sz="1800" dirty="0"/>
          </a:p>
          <a:p>
            <a:pPr algn="ctr" eaLnBrk="1" hangingPunct="1"/>
            <a:r>
              <a:rPr lang="en-US" altLang="zh-TW" sz="1800" dirty="0"/>
              <a:t>DSS/EIS</a:t>
            </a:r>
          </a:p>
        </p:txBody>
      </p:sp>
      <p:sp>
        <p:nvSpPr>
          <p:cNvPr id="12303" name="Text Box 15">
            <a:extLst>
              <a:ext uri="{FF2B5EF4-FFF2-40B4-BE49-F238E27FC236}">
                <a16:creationId xmlns:a16="http://schemas.microsoft.com/office/drawing/2014/main" id="{076DE957-B282-ECBD-F27A-2AE2133B73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7112" y="5093118"/>
            <a:ext cx="109517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2000" dirty="0">
                <a:solidFill>
                  <a:srgbClr val="CC0000"/>
                </a:solidFill>
                <a:ea typeface="標楷體" panose="03000509000000000000" pitchFamily="65" charset="-120"/>
              </a:rPr>
              <a:t>Decision</a:t>
            </a:r>
          </a:p>
          <a:p>
            <a:pPr eaLnBrk="1" hangingPunct="1"/>
            <a:r>
              <a:rPr lang="en-US" altLang="zh-TW" sz="2000" dirty="0">
                <a:solidFill>
                  <a:srgbClr val="CC0000"/>
                </a:solidFill>
                <a:ea typeface="標楷體" panose="03000509000000000000" pitchFamily="65" charset="-120"/>
              </a:rPr>
              <a:t>Models</a:t>
            </a:r>
            <a:endParaRPr lang="zh-TW" altLang="en-US" sz="2000" dirty="0">
              <a:solidFill>
                <a:srgbClr val="CC0000"/>
              </a:solidFill>
              <a:ea typeface="標楷體" panose="03000509000000000000" pitchFamily="65" charset="-120"/>
            </a:endParaRPr>
          </a:p>
        </p:txBody>
      </p:sp>
      <p:sp>
        <p:nvSpPr>
          <p:cNvPr id="12304" name="Line 16">
            <a:extLst>
              <a:ext uri="{FF2B5EF4-FFF2-40B4-BE49-F238E27FC236}">
                <a16:creationId xmlns:a16="http://schemas.microsoft.com/office/drawing/2014/main" id="{BC12119C-9C09-17E8-000C-59F7B72335E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20975" y="4579938"/>
            <a:ext cx="679450" cy="60642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305" name="Text Box 17">
            <a:extLst>
              <a:ext uri="{FF2B5EF4-FFF2-40B4-BE49-F238E27FC236}">
                <a16:creationId xmlns:a16="http://schemas.microsoft.com/office/drawing/2014/main" id="{D24BEF5C-6EDC-B53B-E52E-858C0959D9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6254" y="3595688"/>
            <a:ext cx="813043" cy="92333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en-US" altLang="zh-TW" sz="1800" dirty="0"/>
              <a:t>Online</a:t>
            </a:r>
          </a:p>
          <a:p>
            <a:pPr algn="ctr" eaLnBrk="1" hangingPunct="1"/>
            <a:r>
              <a:rPr lang="en-US" altLang="zh-TW" sz="1800" dirty="0"/>
              <a:t>Trans.</a:t>
            </a:r>
            <a:endParaRPr lang="zh-TW" altLang="en-US" sz="1800" dirty="0"/>
          </a:p>
          <a:p>
            <a:pPr algn="ctr" eaLnBrk="1" hangingPunct="1"/>
            <a:r>
              <a:rPr lang="en-US" altLang="zh-TW" sz="1800" dirty="0" err="1"/>
              <a:t>OLTP</a:t>
            </a:r>
            <a:endParaRPr lang="en-US" altLang="zh-TW" sz="1800" dirty="0"/>
          </a:p>
        </p:txBody>
      </p:sp>
      <p:sp>
        <p:nvSpPr>
          <p:cNvPr id="12306" name="Text Box 18">
            <a:extLst>
              <a:ext uri="{FF2B5EF4-FFF2-40B4-BE49-F238E27FC236}">
                <a16:creationId xmlns:a16="http://schemas.microsoft.com/office/drawing/2014/main" id="{07C8D71E-FA6A-5EC9-D422-257DB931AB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2588" y="2533650"/>
            <a:ext cx="131157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dirty="0">
                <a:solidFill>
                  <a:srgbClr val="333399"/>
                </a:solidFill>
                <a:ea typeface="標楷體" panose="03000509000000000000" pitchFamily="65" charset="-120"/>
              </a:rPr>
              <a:t>Database</a:t>
            </a:r>
            <a:endParaRPr lang="zh-TW" altLang="en-US" dirty="0">
              <a:solidFill>
                <a:srgbClr val="333399"/>
              </a:solidFill>
              <a:ea typeface="標楷體" panose="03000509000000000000" pitchFamily="65" charset="-120"/>
            </a:endParaRPr>
          </a:p>
        </p:txBody>
      </p:sp>
      <p:sp>
        <p:nvSpPr>
          <p:cNvPr id="12307" name="Line 19">
            <a:extLst>
              <a:ext uri="{FF2B5EF4-FFF2-40B4-BE49-F238E27FC236}">
                <a16:creationId xmlns:a16="http://schemas.microsoft.com/office/drawing/2014/main" id="{5CECE2C9-77F2-CB90-4BB9-38AD1B6F24F5}"/>
              </a:ext>
            </a:extLst>
          </p:cNvPr>
          <p:cNvSpPr>
            <a:spLocks noChangeShapeType="1"/>
          </p:cNvSpPr>
          <p:nvPr/>
        </p:nvSpPr>
        <p:spPr bwMode="auto">
          <a:xfrm>
            <a:off x="2720975" y="2989263"/>
            <a:ext cx="476250" cy="606425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308" name="Text Box 20">
            <a:extLst>
              <a:ext uri="{FF2B5EF4-FFF2-40B4-BE49-F238E27FC236}">
                <a16:creationId xmlns:a16="http://schemas.microsoft.com/office/drawing/2014/main" id="{E57CE923-A3C2-2BA9-6E07-2AA267A4E6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4195" y="2533799"/>
            <a:ext cx="135742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dirty="0">
                <a:solidFill>
                  <a:srgbClr val="333399"/>
                </a:solidFill>
                <a:ea typeface="標楷體" panose="03000509000000000000" pitchFamily="65" charset="-120"/>
              </a:rPr>
              <a:t>Telecoms</a:t>
            </a:r>
            <a:endParaRPr lang="zh-TW" altLang="en-US" dirty="0">
              <a:solidFill>
                <a:srgbClr val="333399"/>
              </a:solidFill>
              <a:ea typeface="標楷體" panose="03000509000000000000" pitchFamily="65" charset="-120"/>
            </a:endParaRPr>
          </a:p>
        </p:txBody>
      </p:sp>
      <p:sp>
        <p:nvSpPr>
          <p:cNvPr id="12309" name="Line 21">
            <a:extLst>
              <a:ext uri="{FF2B5EF4-FFF2-40B4-BE49-F238E27FC236}">
                <a16:creationId xmlns:a16="http://schemas.microsoft.com/office/drawing/2014/main" id="{1EECA0CC-45A5-8CBF-72D2-7E1029A450A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76675" y="2989263"/>
            <a:ext cx="476250" cy="606425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310" name="Text Box 22">
            <a:extLst>
              <a:ext uri="{FF2B5EF4-FFF2-40B4-BE49-F238E27FC236}">
                <a16:creationId xmlns:a16="http://schemas.microsoft.com/office/drawing/2014/main" id="{9E202B51-6EEB-1446-FB33-1E51BA5A7D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69758" y="3595688"/>
            <a:ext cx="607859" cy="92333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endParaRPr lang="en-US" altLang="zh-TW" sz="1800" dirty="0"/>
          </a:p>
          <a:p>
            <a:pPr algn="ctr" eaLnBrk="1" hangingPunct="1"/>
            <a:r>
              <a:rPr lang="en-US" altLang="zh-TW" sz="1800" dirty="0"/>
              <a:t>ERP</a:t>
            </a:r>
          </a:p>
          <a:p>
            <a:pPr algn="ctr" eaLnBrk="1" hangingPunct="1"/>
            <a:endParaRPr lang="en-US" altLang="zh-TW" sz="1800" dirty="0"/>
          </a:p>
        </p:txBody>
      </p:sp>
      <p:sp>
        <p:nvSpPr>
          <p:cNvPr id="12311" name="Text Box 23">
            <a:extLst>
              <a:ext uri="{FF2B5EF4-FFF2-40B4-BE49-F238E27FC236}">
                <a16:creationId xmlns:a16="http://schemas.microsoft.com/office/drawing/2014/main" id="{473992CE-6E74-0C04-8941-0989B217C6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7985" y="5157787"/>
            <a:ext cx="133882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2000" dirty="0">
                <a:solidFill>
                  <a:srgbClr val="CC0000"/>
                </a:solidFill>
                <a:ea typeface="標楷體" panose="03000509000000000000" pitchFamily="65" charset="-120"/>
              </a:rPr>
              <a:t>POM, Fin.,</a:t>
            </a:r>
            <a:endParaRPr lang="zh-TW" altLang="en-US" sz="2000" dirty="0">
              <a:solidFill>
                <a:srgbClr val="CC0000"/>
              </a:solidFill>
              <a:ea typeface="標楷體" panose="03000509000000000000" pitchFamily="65" charset="-120"/>
            </a:endParaRPr>
          </a:p>
          <a:p>
            <a:pPr eaLnBrk="1" hangingPunct="1"/>
            <a:r>
              <a:rPr lang="en-US" altLang="zh-TW" sz="2000" dirty="0" err="1">
                <a:solidFill>
                  <a:srgbClr val="CC0000"/>
                </a:solidFill>
                <a:ea typeface="標楷體" panose="03000509000000000000" pitchFamily="65" charset="-120"/>
              </a:rPr>
              <a:t>BPR</a:t>
            </a:r>
            <a:endParaRPr lang="zh-TW" altLang="en-US" sz="2000" dirty="0">
              <a:solidFill>
                <a:srgbClr val="CC0000"/>
              </a:solidFill>
              <a:ea typeface="標楷體" panose="03000509000000000000" pitchFamily="65" charset="-120"/>
            </a:endParaRPr>
          </a:p>
        </p:txBody>
      </p:sp>
      <p:sp>
        <p:nvSpPr>
          <p:cNvPr id="12312" name="Line 24">
            <a:extLst>
              <a:ext uri="{FF2B5EF4-FFF2-40B4-BE49-F238E27FC236}">
                <a16:creationId xmlns:a16="http://schemas.microsoft.com/office/drawing/2014/main" id="{EC307A18-7C99-4373-776A-EB5AEDF4DA7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56125" y="4579938"/>
            <a:ext cx="681038" cy="60642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313" name="Text Box 25">
            <a:extLst>
              <a:ext uri="{FF2B5EF4-FFF2-40B4-BE49-F238E27FC236}">
                <a16:creationId xmlns:a16="http://schemas.microsoft.com/office/drawing/2014/main" id="{25F9DD5B-FA87-780C-09C7-01346BA4F2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4578" y="3595688"/>
            <a:ext cx="1107996" cy="923330"/>
          </a:xfrm>
          <a:prstGeom prst="rect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en-US" altLang="zh-TW" sz="1800" dirty="0">
                <a:solidFill>
                  <a:srgbClr val="FFFF99"/>
                </a:solidFill>
              </a:rPr>
              <a:t>eBusiness</a:t>
            </a:r>
            <a:endParaRPr lang="zh-TW" altLang="en-US" sz="1800" dirty="0">
              <a:solidFill>
                <a:srgbClr val="FFFF99"/>
              </a:solidFill>
            </a:endParaRPr>
          </a:p>
          <a:p>
            <a:pPr algn="ctr" eaLnBrk="1" hangingPunct="1"/>
            <a:r>
              <a:rPr lang="en-US" altLang="zh-TW" sz="1800" dirty="0">
                <a:solidFill>
                  <a:srgbClr val="FFFF99"/>
                </a:solidFill>
              </a:rPr>
              <a:t>EB</a:t>
            </a:r>
          </a:p>
          <a:p>
            <a:pPr algn="ctr" eaLnBrk="1" hangingPunct="1"/>
            <a:endParaRPr lang="en-US" altLang="zh-TW" sz="1800" dirty="0">
              <a:solidFill>
                <a:srgbClr val="FFFF99"/>
              </a:solidFill>
            </a:endParaRPr>
          </a:p>
        </p:txBody>
      </p:sp>
      <p:sp>
        <p:nvSpPr>
          <p:cNvPr id="12314" name="Text Box 26">
            <a:extLst>
              <a:ext uri="{FF2B5EF4-FFF2-40B4-BE49-F238E27FC236}">
                <a16:creationId xmlns:a16="http://schemas.microsoft.com/office/drawing/2014/main" id="{3F969C89-AD31-9650-0B60-5D85F8F257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6813" y="5157787"/>
            <a:ext cx="161281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1800" dirty="0">
                <a:solidFill>
                  <a:srgbClr val="CC0000"/>
                </a:solidFill>
                <a:ea typeface="標楷體" panose="03000509000000000000" pitchFamily="65" charset="-120"/>
              </a:rPr>
              <a:t>Business</a:t>
            </a:r>
          </a:p>
          <a:p>
            <a:pPr eaLnBrk="1" hangingPunct="1"/>
            <a:r>
              <a:rPr lang="en-US" altLang="zh-TW" sz="1800" dirty="0">
                <a:solidFill>
                  <a:srgbClr val="CC0000"/>
                </a:solidFill>
                <a:ea typeface="標楷體" panose="03000509000000000000" pitchFamily="65" charset="-120"/>
              </a:rPr>
              <a:t>Transformation</a:t>
            </a:r>
            <a:endParaRPr lang="zh-TW" altLang="en-US" sz="1800" dirty="0">
              <a:solidFill>
                <a:srgbClr val="CC0000"/>
              </a:solidFill>
              <a:ea typeface="標楷體" panose="03000509000000000000" pitchFamily="65" charset="-120"/>
            </a:endParaRPr>
          </a:p>
        </p:txBody>
      </p:sp>
      <p:sp>
        <p:nvSpPr>
          <p:cNvPr id="12315" name="Line 27">
            <a:extLst>
              <a:ext uri="{FF2B5EF4-FFF2-40B4-BE49-F238E27FC236}">
                <a16:creationId xmlns:a16="http://schemas.microsoft.com/office/drawing/2014/main" id="{D579A048-4DC9-D54E-FC56-A02FE847222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13413" y="4579938"/>
            <a:ext cx="679450" cy="60642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316" name="Text Box 28">
            <a:extLst>
              <a:ext uri="{FF2B5EF4-FFF2-40B4-BE49-F238E27FC236}">
                <a16:creationId xmlns:a16="http://schemas.microsoft.com/office/drawing/2014/main" id="{B4A3B319-4F48-7283-EDF9-7164DB587F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0478" y="2533650"/>
            <a:ext cx="960519" cy="646331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en-US" altLang="zh-TW" sz="1800" dirty="0" err="1"/>
              <a:t>eC</a:t>
            </a:r>
            <a:endParaRPr lang="zh-TW" altLang="en-US" sz="1800" dirty="0"/>
          </a:p>
          <a:p>
            <a:pPr algn="ctr" eaLnBrk="1" hangingPunct="1"/>
            <a:r>
              <a:rPr lang="en-US" altLang="zh-TW" sz="1800" dirty="0" err="1"/>
              <a:t>B2C</a:t>
            </a:r>
            <a:r>
              <a:rPr lang="en-US" altLang="zh-TW" sz="1800" dirty="0"/>
              <a:t> EC</a:t>
            </a:r>
          </a:p>
        </p:txBody>
      </p:sp>
      <p:sp>
        <p:nvSpPr>
          <p:cNvPr id="12317" name="Text Box 29">
            <a:extLst>
              <a:ext uri="{FF2B5EF4-FFF2-40B4-BE49-F238E27FC236}">
                <a16:creationId xmlns:a16="http://schemas.microsoft.com/office/drawing/2014/main" id="{4FA8760C-F467-3BDD-24D8-3FB3A609BA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1188" y="1700213"/>
            <a:ext cx="11400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dirty="0">
                <a:solidFill>
                  <a:srgbClr val="333399"/>
                </a:solidFill>
                <a:ea typeface="標楷體" panose="03000509000000000000" pitchFamily="65" charset="-120"/>
              </a:rPr>
              <a:t>Internet</a:t>
            </a:r>
            <a:endParaRPr lang="zh-TW" altLang="en-US" dirty="0">
              <a:solidFill>
                <a:srgbClr val="333399"/>
              </a:solidFill>
              <a:ea typeface="標楷體" panose="03000509000000000000" pitchFamily="65" charset="-120"/>
            </a:endParaRPr>
          </a:p>
        </p:txBody>
      </p:sp>
      <p:sp>
        <p:nvSpPr>
          <p:cNvPr id="12318" name="Line 30">
            <a:extLst>
              <a:ext uri="{FF2B5EF4-FFF2-40B4-BE49-F238E27FC236}">
                <a16:creationId xmlns:a16="http://schemas.microsoft.com/office/drawing/2014/main" id="{16EAD107-3EF8-B0B3-ACEE-180EFB78B191}"/>
              </a:ext>
            </a:extLst>
          </p:cNvPr>
          <p:cNvSpPr>
            <a:spLocks noChangeShapeType="1"/>
          </p:cNvSpPr>
          <p:nvPr/>
        </p:nvSpPr>
        <p:spPr bwMode="auto">
          <a:xfrm>
            <a:off x="4897438" y="2079625"/>
            <a:ext cx="474662" cy="606425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319" name="Line 31">
            <a:extLst>
              <a:ext uri="{FF2B5EF4-FFF2-40B4-BE49-F238E27FC236}">
                <a16:creationId xmlns:a16="http://schemas.microsoft.com/office/drawing/2014/main" id="{FB5C5D5B-36EF-946C-9EC8-7E4FA71B8C4A}"/>
              </a:ext>
            </a:extLst>
          </p:cNvPr>
          <p:cNvSpPr>
            <a:spLocks noChangeShapeType="1"/>
          </p:cNvSpPr>
          <p:nvPr/>
        </p:nvSpPr>
        <p:spPr bwMode="auto">
          <a:xfrm>
            <a:off x="5984875" y="3216275"/>
            <a:ext cx="271463" cy="379413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320" name="Text Box 32">
            <a:extLst>
              <a:ext uri="{FF2B5EF4-FFF2-40B4-BE49-F238E27FC236}">
                <a16:creationId xmlns:a16="http://schemas.microsoft.com/office/drawing/2014/main" id="{9C746400-8E81-B197-A4B9-FC98200499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3963" y="4505325"/>
            <a:ext cx="501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1800" b="1">
                <a:solidFill>
                  <a:srgbClr val="333399"/>
                </a:solidFill>
              </a:rPr>
              <a:t>50s</a:t>
            </a:r>
          </a:p>
        </p:txBody>
      </p:sp>
      <p:sp>
        <p:nvSpPr>
          <p:cNvPr id="12321" name="Text Box 33">
            <a:extLst>
              <a:ext uri="{FF2B5EF4-FFF2-40B4-BE49-F238E27FC236}">
                <a16:creationId xmlns:a16="http://schemas.microsoft.com/office/drawing/2014/main" id="{15E3DAF1-4AF7-6CF0-A373-06A9237733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4725" y="4505325"/>
            <a:ext cx="501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1800" b="1">
                <a:solidFill>
                  <a:srgbClr val="333399"/>
                </a:solidFill>
              </a:rPr>
              <a:t>60s</a:t>
            </a:r>
          </a:p>
        </p:txBody>
      </p:sp>
      <p:sp>
        <p:nvSpPr>
          <p:cNvPr id="12322" name="Text Box 34">
            <a:extLst>
              <a:ext uri="{FF2B5EF4-FFF2-40B4-BE49-F238E27FC236}">
                <a16:creationId xmlns:a16="http://schemas.microsoft.com/office/drawing/2014/main" id="{D523A583-924A-C769-BDF0-825D0B0491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0425" y="4579938"/>
            <a:ext cx="501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1800" b="1">
                <a:solidFill>
                  <a:srgbClr val="333399"/>
                </a:solidFill>
              </a:rPr>
              <a:t>70s</a:t>
            </a:r>
          </a:p>
        </p:txBody>
      </p:sp>
      <p:sp>
        <p:nvSpPr>
          <p:cNvPr id="12323" name="Text Box 35">
            <a:extLst>
              <a:ext uri="{FF2B5EF4-FFF2-40B4-BE49-F238E27FC236}">
                <a16:creationId xmlns:a16="http://schemas.microsoft.com/office/drawing/2014/main" id="{DCCC3AAE-829D-C5C8-22B0-943126E3E6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2925" y="4505325"/>
            <a:ext cx="501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1800" b="1">
                <a:solidFill>
                  <a:srgbClr val="333399"/>
                </a:solidFill>
              </a:rPr>
              <a:t>80s</a:t>
            </a:r>
          </a:p>
        </p:txBody>
      </p:sp>
      <p:sp>
        <p:nvSpPr>
          <p:cNvPr id="12324" name="Text Box 36">
            <a:extLst>
              <a:ext uri="{FF2B5EF4-FFF2-40B4-BE49-F238E27FC236}">
                <a16:creationId xmlns:a16="http://schemas.microsoft.com/office/drawing/2014/main" id="{2D36AFD7-12BC-33B0-96EA-5DAA900E8B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5425" y="4505325"/>
            <a:ext cx="501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1800" b="1">
                <a:solidFill>
                  <a:srgbClr val="333399"/>
                </a:solidFill>
              </a:rPr>
              <a:t>90s</a:t>
            </a:r>
          </a:p>
        </p:txBody>
      </p:sp>
      <p:sp>
        <p:nvSpPr>
          <p:cNvPr id="12325" name="Text Box 37">
            <a:extLst>
              <a:ext uri="{FF2B5EF4-FFF2-40B4-BE49-F238E27FC236}">
                <a16:creationId xmlns:a16="http://schemas.microsoft.com/office/drawing/2014/main" id="{603FF332-46C8-AF85-819B-0359CEC553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2863" y="4505325"/>
            <a:ext cx="501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1800" b="1">
                <a:solidFill>
                  <a:srgbClr val="333399"/>
                </a:solidFill>
              </a:rPr>
              <a:t>00s</a:t>
            </a:r>
          </a:p>
        </p:txBody>
      </p:sp>
      <p:sp>
        <p:nvSpPr>
          <p:cNvPr id="12326" name="Text Box 38">
            <a:extLst>
              <a:ext uri="{FF2B5EF4-FFF2-40B4-BE49-F238E27FC236}">
                <a16:creationId xmlns:a16="http://schemas.microsoft.com/office/drawing/2014/main" id="{E851301A-9BED-1045-42A1-D5321FBF50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8900" y="20034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1800" b="1">
                <a:solidFill>
                  <a:srgbClr val="333399"/>
                </a:solidFill>
              </a:rPr>
              <a:t>1995</a:t>
            </a:r>
          </a:p>
        </p:txBody>
      </p:sp>
      <p:sp>
        <p:nvSpPr>
          <p:cNvPr id="12327" name="Text Box 39">
            <a:extLst>
              <a:ext uri="{FF2B5EF4-FFF2-40B4-BE49-F238E27FC236}">
                <a16:creationId xmlns:a16="http://schemas.microsoft.com/office/drawing/2014/main" id="{E438980E-E310-0CA5-F3F0-F5B6F5F8C6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34508" y="2179935"/>
            <a:ext cx="153279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dirty="0">
                <a:solidFill>
                  <a:srgbClr val="333399"/>
                </a:solidFill>
                <a:ea typeface="標楷體" panose="03000509000000000000" pitchFamily="65" charset="-120"/>
              </a:rPr>
              <a:t>Integration</a:t>
            </a:r>
            <a:endParaRPr lang="zh-TW" altLang="en-US" dirty="0">
              <a:solidFill>
                <a:srgbClr val="333399"/>
              </a:solidFill>
              <a:ea typeface="標楷體" panose="03000509000000000000" pitchFamily="65" charset="-120"/>
            </a:endParaRPr>
          </a:p>
        </p:txBody>
      </p:sp>
      <p:sp>
        <p:nvSpPr>
          <p:cNvPr id="12328" name="Line 40">
            <a:extLst>
              <a:ext uri="{FF2B5EF4-FFF2-40B4-BE49-F238E27FC236}">
                <a16:creationId xmlns:a16="http://schemas.microsoft.com/office/drawing/2014/main" id="{73C04024-0FCD-BAD0-9C40-77AD3758EA85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2559051"/>
            <a:ext cx="733425" cy="1036637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329" name="Text Box 42">
            <a:extLst>
              <a:ext uri="{FF2B5EF4-FFF2-40B4-BE49-F238E27FC236}">
                <a16:creationId xmlns:a16="http://schemas.microsoft.com/office/drawing/2014/main" id="{B504F6EC-560C-3E78-9D8B-422D5B4CE5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6763" y="3573463"/>
            <a:ext cx="685800" cy="923925"/>
          </a:xfrm>
          <a:prstGeom prst="rect">
            <a:avLst/>
          </a:prstGeom>
          <a:solidFill>
            <a:srgbClr val="8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endParaRPr lang="en-US" altLang="zh-TW" sz="1800">
              <a:solidFill>
                <a:srgbClr val="FFFF99"/>
              </a:solidFill>
            </a:endParaRPr>
          </a:p>
          <a:p>
            <a:pPr algn="ctr" eaLnBrk="1" hangingPunct="1"/>
            <a:r>
              <a:rPr lang="en-US" altLang="zh-TW" sz="1800">
                <a:solidFill>
                  <a:srgbClr val="FFFF99"/>
                </a:solidFill>
              </a:rPr>
              <a:t>XXX</a:t>
            </a:r>
          </a:p>
          <a:p>
            <a:pPr algn="ctr" eaLnBrk="1" hangingPunct="1"/>
            <a:r>
              <a:rPr lang="en-US" altLang="zh-TW" sz="1800">
                <a:solidFill>
                  <a:srgbClr val="FFFF99"/>
                </a:solidFill>
              </a:rPr>
              <a:t>4.0</a:t>
            </a:r>
          </a:p>
        </p:txBody>
      </p:sp>
      <p:sp>
        <p:nvSpPr>
          <p:cNvPr id="12330" name="Text Box 43">
            <a:extLst>
              <a:ext uri="{FF2B5EF4-FFF2-40B4-BE49-F238E27FC236}">
                <a16:creationId xmlns:a16="http://schemas.microsoft.com/office/drawing/2014/main" id="{A5D7512B-F7AD-049B-E932-18E39F0E59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1809750"/>
            <a:ext cx="2346325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2000" dirty="0">
                <a:solidFill>
                  <a:srgbClr val="333399"/>
                </a:solidFill>
                <a:ea typeface="標楷體" panose="03000509000000000000" pitchFamily="65" charset="-120"/>
              </a:rPr>
              <a:t>Cloud computing</a:t>
            </a:r>
            <a:endParaRPr lang="zh-TW" altLang="en-US" sz="2000" dirty="0">
              <a:solidFill>
                <a:srgbClr val="333399"/>
              </a:solidFill>
              <a:ea typeface="標楷體" panose="03000509000000000000" pitchFamily="65" charset="-120"/>
            </a:endParaRPr>
          </a:p>
          <a:p>
            <a:pPr eaLnBrk="1" hangingPunct="1"/>
            <a:r>
              <a:rPr lang="en-US" altLang="zh-TW" sz="2000" dirty="0">
                <a:solidFill>
                  <a:srgbClr val="333399"/>
                </a:solidFill>
                <a:ea typeface="標楷體" panose="03000509000000000000" pitchFamily="65" charset="-120"/>
              </a:rPr>
              <a:t>Mobile business</a:t>
            </a:r>
          </a:p>
          <a:p>
            <a:pPr eaLnBrk="1" hangingPunct="1"/>
            <a:r>
              <a:rPr lang="en-US" altLang="zh-TW" sz="2000" dirty="0" err="1">
                <a:solidFill>
                  <a:srgbClr val="333399"/>
                </a:solidFill>
                <a:ea typeface="標楷體" panose="03000509000000000000" pitchFamily="65" charset="-120"/>
              </a:rPr>
              <a:t>5G</a:t>
            </a:r>
            <a:r>
              <a:rPr lang="en-US" altLang="zh-TW" sz="2000" dirty="0">
                <a:solidFill>
                  <a:srgbClr val="333399"/>
                </a:solidFill>
                <a:ea typeface="標楷體" panose="03000509000000000000" pitchFamily="65" charset="-120"/>
              </a:rPr>
              <a:t>, IoT, AI, </a:t>
            </a:r>
            <a:r>
              <a:rPr lang="en-US" altLang="zh-TW" sz="2000" dirty="0" err="1">
                <a:solidFill>
                  <a:srgbClr val="333399"/>
                </a:solidFill>
                <a:ea typeface="標楷體" panose="03000509000000000000" pitchFamily="65" charset="-120"/>
              </a:rPr>
              <a:t>BigData</a:t>
            </a:r>
            <a:endParaRPr lang="zh-TW" altLang="en-US" sz="2000" dirty="0">
              <a:solidFill>
                <a:srgbClr val="333399"/>
              </a:solidFill>
              <a:ea typeface="標楷體" panose="03000509000000000000" pitchFamily="65" charset="-120"/>
            </a:endParaRPr>
          </a:p>
        </p:txBody>
      </p:sp>
      <p:sp>
        <p:nvSpPr>
          <p:cNvPr id="12331" name="Line 44">
            <a:extLst>
              <a:ext uri="{FF2B5EF4-FFF2-40B4-BE49-F238E27FC236}">
                <a16:creationId xmlns:a16="http://schemas.microsoft.com/office/drawing/2014/main" id="{29BD3689-BB78-3316-30FC-2253E4615F97}"/>
              </a:ext>
            </a:extLst>
          </p:cNvPr>
          <p:cNvSpPr>
            <a:spLocks noChangeShapeType="1"/>
          </p:cNvSpPr>
          <p:nvPr/>
        </p:nvSpPr>
        <p:spPr bwMode="auto">
          <a:xfrm>
            <a:off x="7019925" y="2924175"/>
            <a:ext cx="476250" cy="606425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332" name="Text Box 45">
            <a:extLst>
              <a:ext uri="{FF2B5EF4-FFF2-40B4-BE49-F238E27FC236}">
                <a16:creationId xmlns:a16="http://schemas.microsoft.com/office/drawing/2014/main" id="{DEE749ED-192B-54EE-FE7C-18E5781AD1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51600" y="5078482"/>
            <a:ext cx="1645001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en-US" altLang="zh-TW" sz="2000" dirty="0">
                <a:solidFill>
                  <a:srgbClr val="CC0000"/>
                </a:solidFill>
                <a:ea typeface="標楷體" panose="03000509000000000000" pitchFamily="65" charset="-120"/>
              </a:rPr>
              <a:t>New Business</a:t>
            </a:r>
          </a:p>
          <a:p>
            <a:pPr algn="ctr" eaLnBrk="1" hangingPunct="1"/>
            <a:r>
              <a:rPr lang="en-US" altLang="zh-TW" sz="2000" dirty="0">
                <a:solidFill>
                  <a:srgbClr val="CC0000"/>
                </a:solidFill>
                <a:ea typeface="標楷體" panose="03000509000000000000" pitchFamily="65" charset="-120"/>
              </a:rPr>
              <a:t>Models</a:t>
            </a:r>
            <a:endParaRPr lang="zh-TW" altLang="en-US" sz="2000" dirty="0">
              <a:solidFill>
                <a:srgbClr val="CC0000"/>
              </a:solidFill>
              <a:ea typeface="標楷體" panose="03000509000000000000" pitchFamily="65" charset="-120"/>
            </a:endParaRPr>
          </a:p>
        </p:txBody>
      </p:sp>
      <p:sp>
        <p:nvSpPr>
          <p:cNvPr id="12333" name="Line 46">
            <a:extLst>
              <a:ext uri="{FF2B5EF4-FFF2-40B4-BE49-F238E27FC236}">
                <a16:creationId xmlns:a16="http://schemas.microsoft.com/office/drawing/2014/main" id="{606759E9-11EB-C844-62E3-E12BEEF53FA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80213" y="4546600"/>
            <a:ext cx="679450" cy="60642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" name="頁尾版面配置區 1">
            <a:extLst>
              <a:ext uri="{FF2B5EF4-FFF2-40B4-BE49-F238E27FC236}">
                <a16:creationId xmlns:a16="http://schemas.microsoft.com/office/drawing/2014/main" id="{6ECD8CDF-DDDB-5072-7684-16BE75C9C9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CYCY— Prof CK Farn</a:t>
            </a:r>
            <a:endParaRPr lang="en-US" altLang="zh-TW" dirty="0"/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標題 1">
            <a:extLst>
              <a:ext uri="{FF2B5EF4-FFF2-40B4-BE49-F238E27FC236}">
                <a16:creationId xmlns:a16="http://schemas.microsoft.com/office/drawing/2014/main" id="{7DBFED2B-F5F4-4258-43A5-D09527987F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dirty="0"/>
              <a:t>Example: Changes in Channels</a:t>
            </a:r>
            <a:endParaRPr lang="zh-TW" altLang="en-US" sz="3600" dirty="0"/>
          </a:p>
        </p:txBody>
      </p:sp>
      <p:sp>
        <p:nvSpPr>
          <p:cNvPr id="14339" name="內容版面配置區 2">
            <a:extLst>
              <a:ext uri="{FF2B5EF4-FFF2-40B4-BE49-F238E27FC236}">
                <a16:creationId xmlns:a16="http://schemas.microsoft.com/office/drawing/2014/main" id="{6ED39368-1688-D1CC-9162-F5D03849256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628775"/>
            <a:ext cx="7772400" cy="4114800"/>
          </a:xfrm>
        </p:spPr>
        <p:txBody>
          <a:bodyPr/>
          <a:lstStyle/>
          <a:p>
            <a:r>
              <a:rPr lang="en-US" altLang="zh-TW" sz="2400" dirty="0"/>
              <a:t>Physical stores</a:t>
            </a:r>
          </a:p>
          <a:p>
            <a:r>
              <a:rPr lang="en-US" altLang="zh-TW" sz="2400" dirty="0"/>
              <a:t>eCommerce</a:t>
            </a:r>
          </a:p>
          <a:p>
            <a:pPr lvl="1"/>
            <a:r>
              <a:rPr lang="en-US" altLang="zh-TW" sz="2000" dirty="0"/>
              <a:t>Independent online channels</a:t>
            </a:r>
          </a:p>
          <a:p>
            <a:r>
              <a:rPr lang="en-US" altLang="zh-TW" sz="2400" dirty="0"/>
              <a:t>multi-channel</a:t>
            </a:r>
          </a:p>
          <a:p>
            <a:pPr lvl="1"/>
            <a:r>
              <a:rPr lang="en-US" altLang="zh-TW" sz="2000" dirty="0"/>
              <a:t>Physical and On-line (mobile) channels at the same time</a:t>
            </a:r>
          </a:p>
          <a:p>
            <a:pPr lvl="1"/>
            <a:r>
              <a:rPr lang="en-US" altLang="zh-TW" sz="2000" dirty="0"/>
              <a:t>Mutually independent</a:t>
            </a:r>
          </a:p>
          <a:p>
            <a:pPr lvl="1"/>
            <a:r>
              <a:rPr lang="en-US" altLang="zh-TW" sz="2000" dirty="0" err="1"/>
              <a:t>O2O</a:t>
            </a:r>
            <a:r>
              <a:rPr lang="en-US" altLang="zh-TW" sz="2000" dirty="0"/>
              <a:t> On-line</a:t>
            </a:r>
            <a:r>
              <a:rPr lang="zh-TW" altLang="en-US" sz="2000" dirty="0"/>
              <a:t> </a:t>
            </a:r>
            <a:r>
              <a:rPr lang="en-US" altLang="zh-TW" sz="2000" dirty="0"/>
              <a:t>to</a:t>
            </a:r>
            <a:r>
              <a:rPr lang="zh-TW" altLang="en-US" sz="2000" dirty="0"/>
              <a:t> </a:t>
            </a:r>
            <a:r>
              <a:rPr lang="en-US" altLang="zh-TW" sz="2000" dirty="0"/>
              <a:t>Off-line</a:t>
            </a:r>
          </a:p>
          <a:p>
            <a:r>
              <a:rPr lang="en-US" altLang="zh-TW" sz="2400" dirty="0"/>
              <a:t>Omni-Channel</a:t>
            </a:r>
          </a:p>
          <a:p>
            <a:pPr lvl="1"/>
            <a:r>
              <a:rPr lang="en-US" altLang="zh-TW" sz="2000" dirty="0"/>
              <a:t>Improving the customer experience with anywhere, anytime, any way access to information.</a:t>
            </a:r>
          </a:p>
          <a:p>
            <a:pPr lvl="1"/>
            <a:r>
              <a:rPr lang="en-US" altLang="zh-TW" sz="2000" dirty="0"/>
              <a:t>Fully integrated services</a:t>
            </a:r>
          </a:p>
          <a:p>
            <a:pPr lvl="1"/>
            <a:endParaRPr lang="en-US" altLang="zh-TW" sz="2000" dirty="0"/>
          </a:p>
          <a:p>
            <a:endParaRPr lang="en-US" altLang="zh-TW" sz="2400" dirty="0"/>
          </a:p>
          <a:p>
            <a:endParaRPr lang="zh-TW" altLang="en-US" sz="2400" dirty="0"/>
          </a:p>
        </p:txBody>
      </p:sp>
      <p:sp>
        <p:nvSpPr>
          <p:cNvPr id="14341" name="投影片編號版面配置區 4">
            <a:extLst>
              <a:ext uri="{FF2B5EF4-FFF2-40B4-BE49-F238E27FC236}">
                <a16:creationId xmlns:a16="http://schemas.microsoft.com/office/drawing/2014/main" id="{64C056FC-A7CE-6B9F-987E-22CD7FEE780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042F422B-9648-4D03-90B8-4E4F1F4D7E9A}" type="slidenum">
              <a:rPr lang="en-US" altLang="zh-TW" sz="1400">
                <a:solidFill>
                  <a:srgbClr val="333399"/>
                </a:solidFill>
              </a:rPr>
              <a:pPr/>
              <a:t>4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2" name="頁尾版面配置區 1">
            <a:extLst>
              <a:ext uri="{FF2B5EF4-FFF2-40B4-BE49-F238E27FC236}">
                <a16:creationId xmlns:a16="http://schemas.microsoft.com/office/drawing/2014/main" id="{87D73851-089E-8C45-930C-A027896AB7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CYCY— Prof CK Farn</a:t>
            </a:r>
            <a:endParaRPr lang="en-US" altLang="zh-TW" dirty="0"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>
            <a:extLst>
              <a:ext uri="{FF2B5EF4-FFF2-40B4-BE49-F238E27FC236}">
                <a16:creationId xmlns:a16="http://schemas.microsoft.com/office/drawing/2014/main" id="{F87594FE-06D4-5FB0-A973-2E98B5480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Typical Information Systems</a:t>
            </a:r>
            <a:endParaRPr lang="zh-TW" altLang="en-US" dirty="0"/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7209A478-0B2A-1674-A5BE-FED62AD273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err="1"/>
              <a:t>MRP</a:t>
            </a:r>
            <a:r>
              <a:rPr lang="en-US" altLang="zh-TW" dirty="0"/>
              <a:t> (Material Requirement Planning) </a:t>
            </a:r>
          </a:p>
          <a:p>
            <a:r>
              <a:rPr lang="en-US" altLang="zh-TW" dirty="0">
                <a:sym typeface="Wingdings" panose="05000000000000000000" pitchFamily="2" charset="2"/>
              </a:rPr>
              <a:t>ERP (Enterprise Resource Planning)</a:t>
            </a:r>
          </a:p>
          <a:p>
            <a:pPr lvl="1"/>
            <a:r>
              <a:rPr lang="en-US" altLang="zh-TW" dirty="0">
                <a:sym typeface="Wingdings" panose="05000000000000000000" pitchFamily="2" charset="2"/>
              </a:rPr>
              <a:t>Replacing </a:t>
            </a:r>
            <a:r>
              <a:rPr lang="en-US" altLang="zh-TW" dirty="0" err="1">
                <a:sym typeface="Wingdings" panose="05000000000000000000" pitchFamily="2" charset="2"/>
              </a:rPr>
              <a:t>MRP</a:t>
            </a:r>
            <a:endParaRPr lang="en-US" altLang="zh-TW" dirty="0">
              <a:sym typeface="Wingdings" panose="05000000000000000000" pitchFamily="2" charset="2"/>
            </a:endParaRPr>
          </a:p>
          <a:p>
            <a:r>
              <a:rPr lang="en-US" altLang="zh-TW" dirty="0">
                <a:sym typeface="Wingdings" panose="05000000000000000000" pitchFamily="2" charset="2"/>
              </a:rPr>
              <a:t>CRM (Customer Relationship Management)</a:t>
            </a:r>
          </a:p>
          <a:p>
            <a:pPr lvl="1"/>
            <a:r>
              <a:rPr lang="en-US" altLang="zh-TW" dirty="0">
                <a:sym typeface="Wingdings" panose="05000000000000000000" pitchFamily="2" charset="2"/>
              </a:rPr>
              <a:t>Sales management</a:t>
            </a:r>
          </a:p>
          <a:p>
            <a:r>
              <a:rPr lang="en-US" altLang="zh-TW" dirty="0" err="1">
                <a:sym typeface="Wingdings" panose="05000000000000000000" pitchFamily="2" charset="2"/>
              </a:rPr>
              <a:t>SCM</a:t>
            </a:r>
            <a:r>
              <a:rPr lang="en-US" altLang="zh-TW" dirty="0">
                <a:sym typeface="Wingdings" panose="05000000000000000000" pitchFamily="2" charset="2"/>
              </a:rPr>
              <a:t> (Supply Chain Management)</a:t>
            </a:r>
          </a:p>
          <a:p>
            <a:r>
              <a:rPr lang="en-US" altLang="zh-TW" dirty="0" err="1">
                <a:sym typeface="Wingdings" panose="05000000000000000000" pitchFamily="2" charset="2"/>
              </a:rPr>
              <a:t>PDM</a:t>
            </a:r>
            <a:r>
              <a:rPr lang="en-US" altLang="zh-TW" dirty="0">
                <a:sym typeface="Wingdings" panose="05000000000000000000" pitchFamily="2" charset="2"/>
              </a:rPr>
              <a:t> (Product Data Management)</a:t>
            </a:r>
          </a:p>
          <a:p>
            <a:r>
              <a:rPr lang="en-US" altLang="zh-TW" dirty="0" err="1">
                <a:sym typeface="Wingdings" panose="05000000000000000000" pitchFamily="2" charset="2"/>
              </a:rPr>
              <a:t>SFC</a:t>
            </a:r>
            <a:r>
              <a:rPr lang="en-US" altLang="zh-TW" dirty="0">
                <a:sym typeface="Wingdings" panose="05000000000000000000" pitchFamily="2" charset="2"/>
              </a:rPr>
              <a:t> (Shop Floor Control)</a:t>
            </a:r>
          </a:p>
          <a:p>
            <a:pPr lvl="1"/>
            <a:endParaRPr lang="en-US" altLang="zh-TW" dirty="0">
              <a:sym typeface="Wingdings" panose="05000000000000000000" pitchFamily="2" charset="2"/>
            </a:endParaRPr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9B748B68-FA11-A293-E18C-452A8EC5C36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9EB4404B-8406-1385-D59A-59DB205E5A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1D2F9BA-41B7-E240-B88D-36C390FD603C}" type="slidenum">
              <a:rPr lang="en-US" altLang="zh-TW" smtClean="0"/>
              <a:pPr/>
              <a:t>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4025154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投影片編號版面配置區 4">
            <a:extLst>
              <a:ext uri="{FF2B5EF4-FFF2-40B4-BE49-F238E27FC236}">
                <a16:creationId xmlns:a16="http://schemas.microsoft.com/office/drawing/2014/main" id="{15175795-6DF7-1D09-3AA8-478DE33E05B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37B4AC0B-1151-4832-8088-895BDFF0B548}" type="slidenum">
              <a:rPr lang="en-US" altLang="zh-TW" sz="1400">
                <a:solidFill>
                  <a:srgbClr val="333399"/>
                </a:solidFill>
              </a:rPr>
              <a:pPr/>
              <a:t>6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6388B02F-6612-6C9A-29CD-2C44A3811E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/>
              <a:t>Evolution of IT Applications</a:t>
            </a:r>
            <a:endParaRPr lang="zh-TW" altLang="en-US" dirty="0"/>
          </a:p>
        </p:txBody>
      </p:sp>
      <p:sp>
        <p:nvSpPr>
          <p:cNvPr id="15365" name="Rectangle 3">
            <a:extLst>
              <a:ext uri="{FF2B5EF4-FFF2-40B4-BE49-F238E27FC236}">
                <a16:creationId xmlns:a16="http://schemas.microsoft.com/office/drawing/2014/main" id="{EED33CCE-BBA6-32D5-9C2C-E48E42A371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dirty="0"/>
              <a:t>Internal </a:t>
            </a:r>
            <a:r>
              <a:rPr lang="en-US" altLang="zh-TW" dirty="0">
                <a:sym typeface="Wingdings" panose="05000000000000000000" pitchFamily="2" charset="2"/>
              </a:rPr>
              <a:t> External</a:t>
            </a:r>
          </a:p>
          <a:p>
            <a:pPr eaLnBrk="1" hangingPunct="1"/>
            <a:r>
              <a:rPr lang="en-US" altLang="zh-TW" dirty="0">
                <a:sym typeface="Wingdings" panose="05000000000000000000" pitchFamily="2" charset="2"/>
              </a:rPr>
              <a:t>Operational  Strategic</a:t>
            </a:r>
          </a:p>
          <a:p>
            <a:pPr eaLnBrk="1" hangingPunct="1"/>
            <a:r>
              <a:rPr lang="en-US" altLang="zh-TW" dirty="0">
                <a:sym typeface="Wingdings" panose="05000000000000000000" pitchFamily="2" charset="2"/>
              </a:rPr>
              <a:t>Independent  Integration</a:t>
            </a:r>
          </a:p>
          <a:p>
            <a:pPr eaLnBrk="1" hangingPunct="1"/>
            <a:r>
              <a:rPr lang="en-US" altLang="zh-TW" dirty="0"/>
              <a:t>Opportunity</a:t>
            </a:r>
            <a:r>
              <a:rPr lang="zh-TW" altLang="en-US" dirty="0"/>
              <a:t> </a:t>
            </a:r>
            <a:r>
              <a:rPr lang="en-US" altLang="zh-TW" dirty="0">
                <a:sym typeface="Wingdings" panose="05000000000000000000" pitchFamily="2" charset="2"/>
              </a:rPr>
              <a:t></a:t>
            </a:r>
            <a:r>
              <a:rPr lang="zh-TW" altLang="en-US" dirty="0">
                <a:sym typeface="Wingdings" panose="05000000000000000000" pitchFamily="2" charset="2"/>
              </a:rPr>
              <a:t> </a:t>
            </a:r>
            <a:r>
              <a:rPr lang="en-US" altLang="zh-TW" dirty="0">
                <a:sym typeface="Wingdings" panose="05000000000000000000" pitchFamily="2" charset="2"/>
              </a:rPr>
              <a:t>Investment</a:t>
            </a:r>
            <a:endParaRPr lang="zh-TW" altLang="en-US" dirty="0"/>
          </a:p>
        </p:txBody>
      </p:sp>
      <p:sp>
        <p:nvSpPr>
          <p:cNvPr id="2" name="頁尾版面配置區 1">
            <a:extLst>
              <a:ext uri="{FF2B5EF4-FFF2-40B4-BE49-F238E27FC236}">
                <a16:creationId xmlns:a16="http://schemas.microsoft.com/office/drawing/2014/main" id="{15E2E2E8-6A03-E76E-A4A6-01AE22BF6B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CYCY— Prof CK Farn</a:t>
            </a:r>
            <a:endParaRPr lang="en-US" altLang="zh-TW" dirty="0"/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投影片編號版面配置區 4">
            <a:extLst>
              <a:ext uri="{FF2B5EF4-FFF2-40B4-BE49-F238E27FC236}">
                <a16:creationId xmlns:a16="http://schemas.microsoft.com/office/drawing/2014/main" id="{FEC40869-03FF-A94F-B648-3CED9CC313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5719CD4C-E1FB-47AE-95A8-20136E887E2E}" type="slidenum">
              <a:rPr lang="en-US" altLang="zh-TW" sz="1400">
                <a:solidFill>
                  <a:srgbClr val="333399"/>
                </a:solidFill>
              </a:rPr>
              <a:pPr/>
              <a:t>7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37892" name="Rectangle 2">
            <a:extLst>
              <a:ext uri="{FF2B5EF4-FFF2-40B4-BE49-F238E27FC236}">
                <a16:creationId xmlns:a16="http://schemas.microsoft.com/office/drawing/2014/main" id="{B951DAB5-FC24-A5BF-F914-92BE618359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3600" dirty="0"/>
              <a:t>Operations of early businesses</a:t>
            </a:r>
            <a:endParaRPr lang="zh-TW" altLang="en-US" sz="3600" dirty="0"/>
          </a:p>
        </p:txBody>
      </p:sp>
      <p:sp>
        <p:nvSpPr>
          <p:cNvPr id="37893" name="Oval 3">
            <a:extLst>
              <a:ext uri="{FF2B5EF4-FFF2-40B4-BE49-F238E27FC236}">
                <a16:creationId xmlns:a16="http://schemas.microsoft.com/office/drawing/2014/main" id="{EFCF1A0E-62B0-E078-2425-49A1F3B99C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9350" y="3073400"/>
            <a:ext cx="911225" cy="1435100"/>
          </a:xfrm>
          <a:prstGeom prst="ellipse">
            <a:avLst/>
          </a:prstGeom>
          <a:solidFill>
            <a:srgbClr val="FFFF66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endParaRPr lang="zh-TW" altLang="en-US" sz="3200" dirty="0">
              <a:ea typeface="華康魏碑體" pitchFamily="65" charset="-120"/>
            </a:endParaRPr>
          </a:p>
        </p:txBody>
      </p:sp>
      <p:sp>
        <p:nvSpPr>
          <p:cNvPr id="37894" name="Oval 4">
            <a:extLst>
              <a:ext uri="{FF2B5EF4-FFF2-40B4-BE49-F238E27FC236}">
                <a16:creationId xmlns:a16="http://schemas.microsoft.com/office/drawing/2014/main" id="{0098999A-C898-8C06-2F0E-93BCD9FAF0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7800" y="3073400"/>
            <a:ext cx="911225" cy="1435100"/>
          </a:xfrm>
          <a:prstGeom prst="ellipse">
            <a:avLst/>
          </a:prstGeom>
          <a:solidFill>
            <a:srgbClr val="FFFF66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endParaRPr lang="zh-TW" altLang="en-US" sz="3200" dirty="0">
              <a:ea typeface="華康魏碑體" pitchFamily="65" charset="-120"/>
            </a:endParaRPr>
          </a:p>
        </p:txBody>
      </p:sp>
      <p:sp>
        <p:nvSpPr>
          <p:cNvPr id="37895" name="Oval 5">
            <a:extLst>
              <a:ext uri="{FF2B5EF4-FFF2-40B4-BE49-F238E27FC236}">
                <a16:creationId xmlns:a16="http://schemas.microsoft.com/office/drawing/2014/main" id="{241C0887-8BF2-A578-0E98-C9AD1C6F1C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54663" y="3073400"/>
            <a:ext cx="911225" cy="1435100"/>
          </a:xfrm>
          <a:prstGeom prst="ellipse">
            <a:avLst/>
          </a:prstGeom>
          <a:solidFill>
            <a:srgbClr val="FFFF66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endParaRPr lang="zh-TW" altLang="en-US" sz="3200" dirty="0">
              <a:ea typeface="華康魏碑體" pitchFamily="65" charset="-120"/>
            </a:endParaRPr>
          </a:p>
        </p:txBody>
      </p:sp>
      <p:sp>
        <p:nvSpPr>
          <p:cNvPr id="37896" name="Oval 6">
            <a:extLst>
              <a:ext uri="{FF2B5EF4-FFF2-40B4-BE49-F238E27FC236}">
                <a16:creationId xmlns:a16="http://schemas.microsoft.com/office/drawing/2014/main" id="{B334E9BA-2CC9-2813-0C9C-7CD274A7E7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1525" y="3073400"/>
            <a:ext cx="911225" cy="1435100"/>
          </a:xfrm>
          <a:prstGeom prst="ellipse">
            <a:avLst/>
          </a:prstGeom>
          <a:solidFill>
            <a:srgbClr val="FFFF66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endParaRPr lang="zh-TW" altLang="en-US" sz="3200" dirty="0">
              <a:ea typeface="華康魏碑體" pitchFamily="65" charset="-120"/>
            </a:endParaRPr>
          </a:p>
        </p:txBody>
      </p:sp>
      <p:sp>
        <p:nvSpPr>
          <p:cNvPr id="37897" name="Oval 7">
            <a:extLst>
              <a:ext uri="{FF2B5EF4-FFF2-40B4-BE49-F238E27FC236}">
                <a16:creationId xmlns:a16="http://schemas.microsoft.com/office/drawing/2014/main" id="{80A77037-4DA6-553D-4CBC-7249975F8F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2488" y="3073400"/>
            <a:ext cx="911225" cy="1435100"/>
          </a:xfrm>
          <a:prstGeom prst="ellipse">
            <a:avLst/>
          </a:prstGeom>
          <a:solidFill>
            <a:srgbClr val="FFFF66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endParaRPr lang="zh-TW" altLang="en-US" sz="3200" dirty="0">
              <a:ea typeface="華康魏碑體" pitchFamily="65" charset="-120"/>
            </a:endParaRPr>
          </a:p>
        </p:txBody>
      </p:sp>
      <p:sp>
        <p:nvSpPr>
          <p:cNvPr id="37898" name="AutoShape 8">
            <a:extLst>
              <a:ext uri="{FF2B5EF4-FFF2-40B4-BE49-F238E27FC236}">
                <a16:creationId xmlns:a16="http://schemas.microsoft.com/office/drawing/2014/main" id="{6ABC8A16-A219-E7F5-5C05-66C2EE4A756C}"/>
              </a:ext>
            </a:extLst>
          </p:cNvPr>
          <p:cNvSpPr>
            <a:spLocks/>
          </p:cNvSpPr>
          <p:nvPr/>
        </p:nvSpPr>
        <p:spPr bwMode="auto">
          <a:xfrm rot="16200000" flipV="1">
            <a:off x="4305300" y="1638300"/>
            <a:ext cx="304800" cy="6934200"/>
          </a:xfrm>
          <a:prstGeom prst="leftBrace">
            <a:avLst>
              <a:gd name="adj1" fmla="val 189583"/>
              <a:gd name="adj2" fmla="val 44009"/>
            </a:avLst>
          </a:prstGeom>
          <a:noFill/>
          <a:ln w="38100">
            <a:solidFill>
              <a:srgbClr val="A5002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endParaRPr lang="zh-TW" altLang="zh-TW">
              <a:solidFill>
                <a:srgbClr val="A50021"/>
              </a:solidFill>
            </a:endParaRPr>
          </a:p>
        </p:txBody>
      </p:sp>
      <p:sp>
        <p:nvSpPr>
          <p:cNvPr id="37899" name="Text Box 9">
            <a:extLst>
              <a:ext uri="{FF2B5EF4-FFF2-40B4-BE49-F238E27FC236}">
                <a16:creationId xmlns:a16="http://schemas.microsoft.com/office/drawing/2014/main" id="{4A321BBC-7612-9964-ED47-AB4C986083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2733" y="5389890"/>
            <a:ext cx="569258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2800" dirty="0">
                <a:ea typeface="標楷體" panose="03000509000000000000" pitchFamily="65" charset="-120"/>
              </a:rPr>
              <a:t>One or two individuals take care of all</a:t>
            </a:r>
            <a:endParaRPr lang="zh-TW" altLang="en-US" sz="2800" dirty="0">
              <a:ea typeface="標楷體" panose="03000509000000000000" pitchFamily="65" charset="-120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909039D-3CA0-DAAA-8C55-507C274CC36F}"/>
              </a:ext>
            </a:extLst>
          </p:cNvPr>
          <p:cNvSpPr txBox="1"/>
          <p:nvPr/>
        </p:nvSpPr>
        <p:spPr>
          <a:xfrm>
            <a:off x="430295" y="2628901"/>
            <a:ext cx="17556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Procurement</a:t>
            </a:r>
            <a:endParaRPr lang="zh-TW" altLang="en-US" dirty="0"/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89E7E197-080A-9C67-B806-FFFF5AA0A0F3}"/>
              </a:ext>
            </a:extLst>
          </p:cNvPr>
          <p:cNvSpPr txBox="1"/>
          <p:nvPr/>
        </p:nvSpPr>
        <p:spPr>
          <a:xfrm>
            <a:off x="2209446" y="4491334"/>
            <a:ext cx="13452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Materials</a:t>
            </a:r>
            <a:endParaRPr lang="zh-TW" altLang="en-US" dirty="0"/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6881BE5D-9599-7DD3-6104-69B23388B47F}"/>
              </a:ext>
            </a:extLst>
          </p:cNvPr>
          <p:cNvSpPr txBox="1"/>
          <p:nvPr/>
        </p:nvSpPr>
        <p:spPr>
          <a:xfrm>
            <a:off x="3676215" y="2546001"/>
            <a:ext cx="15343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Production</a:t>
            </a:r>
            <a:endParaRPr lang="zh-TW" altLang="en-US" dirty="0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55C400EC-E68F-7DC5-3B3C-7598757D2FC9}"/>
              </a:ext>
            </a:extLst>
          </p:cNvPr>
          <p:cNvSpPr txBox="1"/>
          <p:nvPr/>
        </p:nvSpPr>
        <p:spPr>
          <a:xfrm>
            <a:off x="5739955" y="4528640"/>
            <a:ext cx="8338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Sales</a:t>
            </a:r>
            <a:endParaRPr lang="zh-TW" altLang="en-US" dirty="0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C96CE916-8392-745E-754B-7E95490C135A}"/>
              </a:ext>
            </a:extLst>
          </p:cNvPr>
          <p:cNvSpPr txBox="1"/>
          <p:nvPr/>
        </p:nvSpPr>
        <p:spPr>
          <a:xfrm>
            <a:off x="6946996" y="2546000"/>
            <a:ext cx="12602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Delivery</a:t>
            </a:r>
            <a:endParaRPr lang="zh-TW" altLang="en-US" dirty="0"/>
          </a:p>
        </p:txBody>
      </p:sp>
      <p:sp>
        <p:nvSpPr>
          <p:cNvPr id="7" name="頁尾版面配置區 6">
            <a:extLst>
              <a:ext uri="{FF2B5EF4-FFF2-40B4-BE49-F238E27FC236}">
                <a16:creationId xmlns:a16="http://schemas.microsoft.com/office/drawing/2014/main" id="{309DD79B-DFF6-D996-755F-91B14160571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CYCY— Prof CK Farn</a:t>
            </a:r>
            <a:endParaRPr lang="en-US" altLang="zh-TW" dirty="0"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投影片編號版面配置區 4">
            <a:extLst>
              <a:ext uri="{FF2B5EF4-FFF2-40B4-BE49-F238E27FC236}">
                <a16:creationId xmlns:a16="http://schemas.microsoft.com/office/drawing/2014/main" id="{8580C794-E57D-47FE-B9FB-35CF57336F0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9F6F60A8-C468-4AAE-B064-4032FEB7C0E9}" type="slidenum">
              <a:rPr lang="en-US" altLang="zh-TW" sz="1400">
                <a:solidFill>
                  <a:srgbClr val="333399"/>
                </a:solidFill>
              </a:rPr>
              <a:pPr/>
              <a:t>8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39940" name="Rectangle 2">
            <a:extLst>
              <a:ext uri="{FF2B5EF4-FFF2-40B4-BE49-F238E27FC236}">
                <a16:creationId xmlns:a16="http://schemas.microsoft.com/office/drawing/2014/main" id="{7F175DD2-71D1-CB79-B723-3D07C52190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3600"/>
              <a:t>企業早期運作方式：各功能獨立</a:t>
            </a:r>
          </a:p>
        </p:txBody>
      </p:sp>
      <p:grpSp>
        <p:nvGrpSpPr>
          <p:cNvPr id="862216" name="Group 8">
            <a:extLst>
              <a:ext uri="{FF2B5EF4-FFF2-40B4-BE49-F238E27FC236}">
                <a16:creationId xmlns:a16="http://schemas.microsoft.com/office/drawing/2014/main" id="{7029C475-6296-40DE-7B5D-1F64F537C2D5}"/>
              </a:ext>
            </a:extLst>
          </p:cNvPr>
          <p:cNvGrpSpPr>
            <a:grpSpLocks/>
          </p:cNvGrpSpPr>
          <p:nvPr/>
        </p:nvGrpSpPr>
        <p:grpSpPr bwMode="auto">
          <a:xfrm>
            <a:off x="392113" y="2492375"/>
            <a:ext cx="8061325" cy="3565526"/>
            <a:chOff x="247" y="1389"/>
            <a:chExt cx="5078" cy="2246"/>
          </a:xfrm>
        </p:grpSpPr>
        <p:grpSp>
          <p:nvGrpSpPr>
            <p:cNvPr id="39947" name="Group 9">
              <a:extLst>
                <a:ext uri="{FF2B5EF4-FFF2-40B4-BE49-F238E27FC236}">
                  <a16:creationId xmlns:a16="http://schemas.microsoft.com/office/drawing/2014/main" id="{E7552A32-9335-B825-E744-A725C780D80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40" y="1389"/>
              <a:ext cx="2259" cy="2246"/>
              <a:chOff x="1247" y="1570"/>
              <a:chExt cx="2259" cy="2246"/>
            </a:xfrm>
          </p:grpSpPr>
          <p:sp>
            <p:nvSpPr>
              <p:cNvPr id="39963" name="Text Box 10" descr="草蓆">
                <a:extLst>
                  <a:ext uri="{FF2B5EF4-FFF2-40B4-BE49-F238E27FC236}">
                    <a16:creationId xmlns:a16="http://schemas.microsoft.com/office/drawing/2014/main" id="{D6761689-3CB0-51A6-5031-926C953B4D4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47" y="1570"/>
                <a:ext cx="111" cy="1587"/>
              </a:xfrm>
              <a:prstGeom prst="rect">
                <a:avLst/>
              </a:prstGeom>
              <a:blipFill dpi="0" rotWithShape="1">
                <a:blip r:embed="rId3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eaVert" lIns="18000" tIns="18000" rIns="18000" bIns="18000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/>
                <a:endParaRPr lang="zh-TW" altLang="zh-TW" sz="4400"/>
              </a:p>
            </p:txBody>
          </p:sp>
          <p:sp>
            <p:nvSpPr>
              <p:cNvPr id="39964" name="Rectangle 11">
                <a:extLst>
                  <a:ext uri="{FF2B5EF4-FFF2-40B4-BE49-F238E27FC236}">
                    <a16:creationId xmlns:a16="http://schemas.microsoft.com/office/drawing/2014/main" id="{14308241-08D4-9578-A352-B5B378C73E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36" y="3409"/>
                <a:ext cx="1070" cy="40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/>
                <a:r>
                  <a:rPr lang="en-US" altLang="zh-TW" sz="3600" dirty="0">
                    <a:solidFill>
                      <a:srgbClr val="A50021"/>
                    </a:solidFill>
                    <a:ea typeface="華康魏碑體" pitchFamily="65" charset="-120"/>
                  </a:rPr>
                  <a:t>obstacle</a:t>
                </a:r>
                <a:endParaRPr lang="zh-TW" altLang="en-US" sz="3600" dirty="0">
                  <a:solidFill>
                    <a:srgbClr val="A50021"/>
                  </a:solidFill>
                  <a:ea typeface="華康魏碑體" pitchFamily="65" charset="-120"/>
                </a:endParaRPr>
              </a:p>
            </p:txBody>
          </p:sp>
        </p:grpSp>
        <p:sp>
          <p:nvSpPr>
            <p:cNvPr id="39961" name="Text Box 13" descr="草蓆">
              <a:extLst>
                <a:ext uri="{FF2B5EF4-FFF2-40B4-BE49-F238E27FC236}">
                  <a16:creationId xmlns:a16="http://schemas.microsoft.com/office/drawing/2014/main" id="{E277EE98-2D88-D8E7-2811-351D076B635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33" y="1389"/>
              <a:ext cx="111" cy="1587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lIns="18000" tIns="18000" rIns="18000" bIns="18000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endParaRPr lang="zh-TW" altLang="zh-TW" sz="4400"/>
            </a:p>
          </p:txBody>
        </p:sp>
        <p:sp>
          <p:nvSpPr>
            <p:cNvPr id="39959" name="Text Box 16" descr="草蓆">
              <a:extLst>
                <a:ext uri="{FF2B5EF4-FFF2-40B4-BE49-F238E27FC236}">
                  <a16:creationId xmlns:a16="http://schemas.microsoft.com/office/drawing/2014/main" id="{D4061BE8-84CE-304C-33FC-A7835F2C0E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27" y="1389"/>
              <a:ext cx="111" cy="1587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lIns="18000" tIns="18000" rIns="18000" bIns="18000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endParaRPr lang="zh-TW" altLang="zh-TW" sz="4400"/>
            </a:p>
          </p:txBody>
        </p:sp>
        <p:sp>
          <p:nvSpPr>
            <p:cNvPr id="39957" name="Text Box 19" descr="草蓆">
              <a:extLst>
                <a:ext uri="{FF2B5EF4-FFF2-40B4-BE49-F238E27FC236}">
                  <a16:creationId xmlns:a16="http://schemas.microsoft.com/office/drawing/2014/main" id="{A105DB51-E327-51A8-CFBD-23584143056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20" y="1389"/>
              <a:ext cx="111" cy="1587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lIns="18000" tIns="18000" rIns="18000" bIns="18000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endParaRPr lang="zh-TW" altLang="zh-TW" sz="4400"/>
            </a:p>
          </p:txBody>
        </p:sp>
        <p:sp>
          <p:nvSpPr>
            <p:cNvPr id="39955" name="Text Box 22" descr="草蓆">
              <a:extLst>
                <a:ext uri="{FF2B5EF4-FFF2-40B4-BE49-F238E27FC236}">
                  <a16:creationId xmlns:a16="http://schemas.microsoft.com/office/drawing/2014/main" id="{7BE94970-D70A-6E2A-20FB-DE0CDAC2B1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14" y="1389"/>
              <a:ext cx="111" cy="1587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lIns="18000" tIns="18000" rIns="18000" bIns="18000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endParaRPr lang="zh-TW" altLang="zh-TW" sz="4400"/>
            </a:p>
          </p:txBody>
        </p:sp>
        <p:sp>
          <p:nvSpPr>
            <p:cNvPr id="39953" name="Text Box 25" descr="草蓆">
              <a:extLst>
                <a:ext uri="{FF2B5EF4-FFF2-40B4-BE49-F238E27FC236}">
                  <a16:creationId xmlns:a16="http://schemas.microsoft.com/office/drawing/2014/main" id="{18C42B20-B90C-5339-D192-AF19ABF1AF0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7" y="1389"/>
              <a:ext cx="111" cy="1587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lIns="18000" tIns="18000" rIns="18000" bIns="18000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endParaRPr lang="zh-TW" altLang="zh-TW" sz="4400"/>
            </a:p>
          </p:txBody>
        </p:sp>
      </p:grpSp>
      <p:sp>
        <p:nvSpPr>
          <p:cNvPr id="2" name="Oval 3">
            <a:extLst>
              <a:ext uri="{FF2B5EF4-FFF2-40B4-BE49-F238E27FC236}">
                <a16:creationId xmlns:a16="http://schemas.microsoft.com/office/drawing/2014/main" id="{8B68D6DA-CFF7-496D-999D-A14983EFBA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9350" y="3073400"/>
            <a:ext cx="911225" cy="1435100"/>
          </a:xfrm>
          <a:prstGeom prst="ellipse">
            <a:avLst/>
          </a:prstGeom>
          <a:solidFill>
            <a:srgbClr val="FFFF66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endParaRPr lang="zh-TW" altLang="en-US" sz="3200" dirty="0">
              <a:ea typeface="華康魏碑體" pitchFamily="65" charset="-120"/>
            </a:endParaRPr>
          </a:p>
        </p:txBody>
      </p:sp>
      <p:sp>
        <p:nvSpPr>
          <p:cNvPr id="3" name="Oval 4">
            <a:extLst>
              <a:ext uri="{FF2B5EF4-FFF2-40B4-BE49-F238E27FC236}">
                <a16:creationId xmlns:a16="http://schemas.microsoft.com/office/drawing/2014/main" id="{5039A4CB-F7CF-9A90-30DA-BA76B8F80D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7800" y="3073400"/>
            <a:ext cx="911225" cy="1435100"/>
          </a:xfrm>
          <a:prstGeom prst="ellipse">
            <a:avLst/>
          </a:prstGeom>
          <a:solidFill>
            <a:srgbClr val="FFFF66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endParaRPr lang="zh-TW" altLang="en-US" sz="3200" dirty="0">
              <a:ea typeface="華康魏碑體" pitchFamily="65" charset="-120"/>
            </a:endParaRPr>
          </a:p>
        </p:txBody>
      </p:sp>
      <p:sp>
        <p:nvSpPr>
          <p:cNvPr id="4" name="Oval 5">
            <a:extLst>
              <a:ext uri="{FF2B5EF4-FFF2-40B4-BE49-F238E27FC236}">
                <a16:creationId xmlns:a16="http://schemas.microsoft.com/office/drawing/2014/main" id="{125EF93B-B6D0-E0C6-6989-D56CF5E893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54663" y="3073400"/>
            <a:ext cx="911225" cy="1435100"/>
          </a:xfrm>
          <a:prstGeom prst="ellipse">
            <a:avLst/>
          </a:prstGeom>
          <a:solidFill>
            <a:srgbClr val="FFFF66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endParaRPr lang="zh-TW" altLang="en-US" sz="3200" dirty="0">
              <a:ea typeface="華康魏碑體" pitchFamily="65" charset="-120"/>
            </a:endParaRPr>
          </a:p>
        </p:txBody>
      </p:sp>
      <p:sp>
        <p:nvSpPr>
          <p:cNvPr id="5" name="Oval 6">
            <a:extLst>
              <a:ext uri="{FF2B5EF4-FFF2-40B4-BE49-F238E27FC236}">
                <a16:creationId xmlns:a16="http://schemas.microsoft.com/office/drawing/2014/main" id="{42D7D573-AEF6-CDA1-C598-0F17758B86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1525" y="3073400"/>
            <a:ext cx="911225" cy="1435100"/>
          </a:xfrm>
          <a:prstGeom prst="ellipse">
            <a:avLst/>
          </a:prstGeom>
          <a:solidFill>
            <a:srgbClr val="FFFF66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endParaRPr lang="zh-TW" altLang="en-US" sz="3200" dirty="0">
              <a:ea typeface="華康魏碑體" pitchFamily="65" charset="-120"/>
            </a:endParaRPr>
          </a:p>
        </p:txBody>
      </p:sp>
      <p:sp>
        <p:nvSpPr>
          <p:cNvPr id="6" name="Oval 7">
            <a:extLst>
              <a:ext uri="{FF2B5EF4-FFF2-40B4-BE49-F238E27FC236}">
                <a16:creationId xmlns:a16="http://schemas.microsoft.com/office/drawing/2014/main" id="{21A483BC-EA08-99F8-8DFF-00D863E658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2488" y="3073400"/>
            <a:ext cx="911225" cy="1435100"/>
          </a:xfrm>
          <a:prstGeom prst="ellipse">
            <a:avLst/>
          </a:prstGeom>
          <a:solidFill>
            <a:srgbClr val="FFFF66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endParaRPr lang="zh-TW" altLang="en-US" sz="3200" dirty="0">
              <a:ea typeface="華康魏碑體" pitchFamily="65" charset="-120"/>
            </a:endParaRP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65CF9EC3-A245-F679-8BFF-1EC1A778083D}"/>
              </a:ext>
            </a:extLst>
          </p:cNvPr>
          <p:cNvSpPr txBox="1"/>
          <p:nvPr/>
        </p:nvSpPr>
        <p:spPr>
          <a:xfrm>
            <a:off x="430295" y="2628901"/>
            <a:ext cx="17556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Procurement</a:t>
            </a:r>
            <a:endParaRPr lang="zh-TW" altLang="en-US" dirty="0"/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3314C3DB-C2A5-0F55-D8FF-6AD6D7110312}"/>
              </a:ext>
            </a:extLst>
          </p:cNvPr>
          <p:cNvSpPr txBox="1"/>
          <p:nvPr/>
        </p:nvSpPr>
        <p:spPr>
          <a:xfrm>
            <a:off x="2209446" y="4491334"/>
            <a:ext cx="13452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Materials</a:t>
            </a:r>
            <a:endParaRPr lang="zh-TW" altLang="en-US" dirty="0"/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38209093-F545-7C79-13D1-5863A33BB1C4}"/>
              </a:ext>
            </a:extLst>
          </p:cNvPr>
          <p:cNvSpPr txBox="1"/>
          <p:nvPr/>
        </p:nvSpPr>
        <p:spPr>
          <a:xfrm>
            <a:off x="3676215" y="2546001"/>
            <a:ext cx="15343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Production</a:t>
            </a:r>
            <a:endParaRPr lang="zh-TW" altLang="en-US" dirty="0"/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C6B426A6-BC14-264D-0C17-7DA31BC8B9A4}"/>
              </a:ext>
            </a:extLst>
          </p:cNvPr>
          <p:cNvSpPr txBox="1"/>
          <p:nvPr/>
        </p:nvSpPr>
        <p:spPr>
          <a:xfrm>
            <a:off x="6946996" y="2498229"/>
            <a:ext cx="12602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Delivery</a:t>
            </a:r>
            <a:endParaRPr lang="zh-TW" altLang="en-US" dirty="0"/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D5CD9414-708C-A808-AC1E-82D0F6208C2C}"/>
              </a:ext>
            </a:extLst>
          </p:cNvPr>
          <p:cNvSpPr txBox="1"/>
          <p:nvPr/>
        </p:nvSpPr>
        <p:spPr>
          <a:xfrm>
            <a:off x="5619307" y="4529138"/>
            <a:ext cx="8338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Sales</a:t>
            </a:r>
            <a:endParaRPr lang="zh-TW" altLang="en-US" dirty="0"/>
          </a:p>
        </p:txBody>
      </p:sp>
      <p:sp>
        <p:nvSpPr>
          <p:cNvPr id="12" name="頁尾版面配置區 11">
            <a:extLst>
              <a:ext uri="{FF2B5EF4-FFF2-40B4-BE49-F238E27FC236}">
                <a16:creationId xmlns:a16="http://schemas.microsoft.com/office/drawing/2014/main" id="{F5DED0C1-330E-102D-99CE-F0A6A8033C8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CYCY— Prof CK Farn</a:t>
            </a:r>
            <a:endParaRPr lang="en-US" altLang="zh-TW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62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62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投影片編號版面配置區 4">
            <a:extLst>
              <a:ext uri="{FF2B5EF4-FFF2-40B4-BE49-F238E27FC236}">
                <a16:creationId xmlns:a16="http://schemas.microsoft.com/office/drawing/2014/main" id="{C33F956C-F459-4B56-665E-322A64202E8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FE519BDB-C7C8-408B-A5DA-38EC285E0A93}" type="slidenum">
              <a:rPr lang="en-US" altLang="zh-TW" sz="1400">
                <a:solidFill>
                  <a:srgbClr val="333399"/>
                </a:solidFill>
              </a:rPr>
              <a:pPr/>
              <a:t>9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41988" name="Rectangle 2">
            <a:extLst>
              <a:ext uri="{FF2B5EF4-FFF2-40B4-BE49-F238E27FC236}">
                <a16:creationId xmlns:a16="http://schemas.microsoft.com/office/drawing/2014/main" id="{CDF5109B-E9D1-17A6-957D-9F43694821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/>
              <a:t>Early Information Systems</a:t>
            </a:r>
            <a:endParaRPr lang="zh-TW" altLang="en-US" dirty="0"/>
          </a:p>
        </p:txBody>
      </p:sp>
      <p:sp>
        <p:nvSpPr>
          <p:cNvPr id="41989" name="Text Box 3">
            <a:extLst>
              <a:ext uri="{FF2B5EF4-FFF2-40B4-BE49-F238E27FC236}">
                <a16:creationId xmlns:a16="http://schemas.microsoft.com/office/drawing/2014/main" id="{9F558728-86FF-68B9-2198-3B519D22CE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791200"/>
            <a:ext cx="4927631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20000"/>
              </a:spcBef>
            </a:pPr>
            <a:r>
              <a:rPr kumimoji="0" lang="en-US" altLang="zh-TW" dirty="0">
                <a:solidFill>
                  <a:srgbClr val="CC3300"/>
                </a:solidFill>
                <a:latin typeface="Arial" panose="020B0604020202020204" pitchFamily="34" charset="0"/>
              </a:rPr>
              <a:t>Lack of cross functional integration</a:t>
            </a:r>
            <a:endParaRPr kumimoji="0" lang="zh-TW" altLang="en-US" dirty="0">
              <a:solidFill>
                <a:srgbClr val="CC3300"/>
              </a:solidFill>
              <a:latin typeface="Arial" panose="020B0604020202020204" pitchFamily="34" charset="0"/>
            </a:endParaRPr>
          </a:p>
        </p:txBody>
      </p:sp>
      <p:sp>
        <p:nvSpPr>
          <p:cNvPr id="41990" name="Rectangle 4">
            <a:extLst>
              <a:ext uri="{FF2B5EF4-FFF2-40B4-BE49-F238E27FC236}">
                <a16:creationId xmlns:a16="http://schemas.microsoft.com/office/drawing/2014/main" id="{9CE6EB95-69DA-DF30-ACEA-B30BC77799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2286000"/>
            <a:ext cx="1219200" cy="27432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41991" name="Rectangle 5">
            <a:extLst>
              <a:ext uri="{FF2B5EF4-FFF2-40B4-BE49-F238E27FC236}">
                <a16:creationId xmlns:a16="http://schemas.microsoft.com/office/drawing/2014/main" id="{F3F01AAC-C37E-6E80-3EC7-CDC7AA6147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2286000"/>
            <a:ext cx="1219200" cy="2743200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41992" name="Rectangle 6">
            <a:extLst>
              <a:ext uri="{FF2B5EF4-FFF2-40B4-BE49-F238E27FC236}">
                <a16:creationId xmlns:a16="http://schemas.microsoft.com/office/drawing/2014/main" id="{EA2B05DC-9527-BD90-0E63-17B2EF4A96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2286000"/>
            <a:ext cx="1219200" cy="27432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41993" name="Text Box 7">
            <a:extLst>
              <a:ext uri="{FF2B5EF4-FFF2-40B4-BE49-F238E27FC236}">
                <a16:creationId xmlns:a16="http://schemas.microsoft.com/office/drawing/2014/main" id="{19E27F41-894E-C36F-6E57-5C132A3FC1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4346" y="2909108"/>
            <a:ext cx="1125308" cy="523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20000"/>
              </a:spcBef>
            </a:pPr>
            <a:r>
              <a:rPr kumimoji="0" lang="en-US" altLang="zh-TW" sz="2800" b="1" dirty="0">
                <a:solidFill>
                  <a:srgbClr val="333399"/>
                </a:solidFill>
                <a:latin typeface="Arial" panose="020B0604020202020204" pitchFamily="34" charset="0"/>
                <a:ea typeface="標楷體" panose="03000509000000000000" pitchFamily="65" charset="-120"/>
              </a:rPr>
              <a:t>Sales</a:t>
            </a:r>
            <a:endParaRPr kumimoji="0" lang="zh-TW" altLang="en-US" sz="2800" b="1" dirty="0">
              <a:solidFill>
                <a:srgbClr val="333399"/>
              </a:solidFill>
              <a:latin typeface="Arial" panose="020B0604020202020204" pitchFamily="34" charset="0"/>
              <a:ea typeface="標楷體" panose="03000509000000000000" pitchFamily="65" charset="-120"/>
            </a:endParaRPr>
          </a:p>
        </p:txBody>
      </p:sp>
      <p:sp>
        <p:nvSpPr>
          <p:cNvPr id="41994" name="Text Box 8">
            <a:extLst>
              <a:ext uri="{FF2B5EF4-FFF2-40B4-BE49-F238E27FC236}">
                <a16:creationId xmlns:a16="http://schemas.microsoft.com/office/drawing/2014/main" id="{356AC337-DFA9-9176-C176-AE0C5538E8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1706" y="2662238"/>
            <a:ext cx="1808187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20000"/>
              </a:spcBef>
            </a:pPr>
            <a:r>
              <a:rPr kumimoji="0" lang="en-US" altLang="zh-TW" b="1" dirty="0">
                <a:solidFill>
                  <a:srgbClr val="333399"/>
                </a:solidFill>
                <a:latin typeface="Arial" panose="020B0604020202020204" pitchFamily="34" charset="0"/>
                <a:ea typeface="標楷體" panose="03000509000000000000" pitchFamily="65" charset="-120"/>
              </a:rPr>
              <a:t>Production</a:t>
            </a:r>
            <a:endParaRPr kumimoji="0" lang="zh-TW" altLang="en-US" b="1" dirty="0">
              <a:solidFill>
                <a:srgbClr val="333399"/>
              </a:solidFill>
              <a:latin typeface="Arial" panose="020B0604020202020204" pitchFamily="34" charset="0"/>
              <a:ea typeface="標楷體" panose="03000509000000000000" pitchFamily="65" charset="-120"/>
            </a:endParaRPr>
          </a:p>
        </p:txBody>
      </p:sp>
      <p:sp>
        <p:nvSpPr>
          <p:cNvPr id="41995" name="Text Box 9">
            <a:extLst>
              <a:ext uri="{FF2B5EF4-FFF2-40B4-BE49-F238E27FC236}">
                <a16:creationId xmlns:a16="http://schemas.microsoft.com/office/drawing/2014/main" id="{6B2FB431-CA0D-08DE-C903-7FCEA57A91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1915" y="3057538"/>
            <a:ext cx="1585370" cy="523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20000"/>
              </a:spcBef>
            </a:pPr>
            <a:r>
              <a:rPr kumimoji="0" lang="en-US" altLang="zh-TW" sz="2800" b="1" dirty="0">
                <a:solidFill>
                  <a:srgbClr val="333399"/>
                </a:solidFill>
                <a:latin typeface="Arial" panose="020B0604020202020204" pitchFamily="34" charset="0"/>
                <a:ea typeface="標楷體" panose="03000509000000000000" pitchFamily="65" charset="-120"/>
              </a:rPr>
              <a:t>Delivery</a:t>
            </a:r>
            <a:endParaRPr kumimoji="0" lang="zh-TW" altLang="en-US" sz="2800" b="1" dirty="0">
              <a:solidFill>
                <a:srgbClr val="333399"/>
              </a:solidFill>
              <a:latin typeface="Arial" panose="020B0604020202020204" pitchFamily="34" charset="0"/>
              <a:ea typeface="標楷體" panose="03000509000000000000" pitchFamily="65" charset="-120"/>
            </a:endParaRPr>
          </a:p>
        </p:txBody>
      </p:sp>
      <p:sp>
        <p:nvSpPr>
          <p:cNvPr id="41996" name="Line 10">
            <a:extLst>
              <a:ext uri="{FF2B5EF4-FFF2-40B4-BE49-F238E27FC236}">
                <a16:creationId xmlns:a16="http://schemas.microsoft.com/office/drawing/2014/main" id="{C8035C38-F07D-0B6C-2814-B4F653DEDBA1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2522538"/>
            <a:ext cx="1371600" cy="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zh-TW" altLang="en-US"/>
          </a:p>
        </p:txBody>
      </p:sp>
      <p:sp>
        <p:nvSpPr>
          <p:cNvPr id="41997" name="Text Box 11">
            <a:extLst>
              <a:ext uri="{FF2B5EF4-FFF2-40B4-BE49-F238E27FC236}">
                <a16:creationId xmlns:a16="http://schemas.microsoft.com/office/drawing/2014/main" id="{DA83981D-997E-B8C7-EEF4-69F7CB282C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7250" y="2036763"/>
            <a:ext cx="1064394" cy="523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20000"/>
              </a:spcBef>
            </a:pPr>
            <a:r>
              <a:rPr kumimoji="0" lang="en-US" altLang="zh-TW" sz="2800" b="1" dirty="0">
                <a:solidFill>
                  <a:srgbClr val="006600"/>
                </a:solidFill>
                <a:latin typeface="Arial" panose="020B0604020202020204" pitchFamily="34" charset="0"/>
              </a:rPr>
              <a:t>Input</a:t>
            </a:r>
            <a:endParaRPr kumimoji="0" lang="zh-TW" altLang="en-US" sz="2800" b="1" dirty="0">
              <a:solidFill>
                <a:srgbClr val="006600"/>
              </a:solidFill>
              <a:latin typeface="Arial" panose="020B0604020202020204" pitchFamily="34" charset="0"/>
            </a:endParaRPr>
          </a:p>
        </p:txBody>
      </p:sp>
      <p:sp>
        <p:nvSpPr>
          <p:cNvPr id="41998" name="Line 12">
            <a:extLst>
              <a:ext uri="{FF2B5EF4-FFF2-40B4-BE49-F238E27FC236}">
                <a16:creationId xmlns:a16="http://schemas.microsoft.com/office/drawing/2014/main" id="{166ABF35-0C87-8225-280D-BE0216F89D45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5181600"/>
            <a:ext cx="0" cy="4572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zh-TW" altLang="en-US"/>
          </a:p>
        </p:txBody>
      </p:sp>
      <p:sp>
        <p:nvSpPr>
          <p:cNvPr id="41999" name="Line 13">
            <a:extLst>
              <a:ext uri="{FF2B5EF4-FFF2-40B4-BE49-F238E27FC236}">
                <a16:creationId xmlns:a16="http://schemas.microsoft.com/office/drawing/2014/main" id="{5682A799-CD5E-EEE0-07C3-31BF4F2A6066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5638800"/>
            <a:ext cx="1828800" cy="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zh-TW" altLang="en-US"/>
          </a:p>
        </p:txBody>
      </p:sp>
      <p:sp>
        <p:nvSpPr>
          <p:cNvPr id="42000" name="Line 14">
            <a:extLst>
              <a:ext uri="{FF2B5EF4-FFF2-40B4-BE49-F238E27FC236}">
                <a16:creationId xmlns:a16="http://schemas.microsoft.com/office/drawing/2014/main" id="{1B084A9A-2AC4-DCE5-0758-0DC5DA915B7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95800" y="5257800"/>
            <a:ext cx="0" cy="3810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zh-TW" altLang="en-US"/>
          </a:p>
        </p:txBody>
      </p:sp>
      <p:sp>
        <p:nvSpPr>
          <p:cNvPr id="42001" name="Line 15">
            <a:extLst>
              <a:ext uri="{FF2B5EF4-FFF2-40B4-BE49-F238E27FC236}">
                <a16:creationId xmlns:a16="http://schemas.microsoft.com/office/drawing/2014/main" id="{553D13AE-9811-39C5-54F4-089B8DBB4C65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2522538"/>
            <a:ext cx="1371600" cy="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zh-TW" altLang="en-US"/>
          </a:p>
        </p:txBody>
      </p:sp>
      <p:sp>
        <p:nvSpPr>
          <p:cNvPr id="42002" name="Line 16">
            <a:extLst>
              <a:ext uri="{FF2B5EF4-FFF2-40B4-BE49-F238E27FC236}">
                <a16:creationId xmlns:a16="http://schemas.microsoft.com/office/drawing/2014/main" id="{FA746599-DAE5-4DDF-9BAD-623256EF01DC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5181600"/>
            <a:ext cx="0" cy="4572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zh-TW" altLang="en-US"/>
          </a:p>
        </p:txBody>
      </p:sp>
      <p:sp>
        <p:nvSpPr>
          <p:cNvPr id="42003" name="Line 17">
            <a:extLst>
              <a:ext uri="{FF2B5EF4-FFF2-40B4-BE49-F238E27FC236}">
                <a16:creationId xmlns:a16="http://schemas.microsoft.com/office/drawing/2014/main" id="{ACE40035-861F-8321-2AD0-6886130BBDD9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5638800"/>
            <a:ext cx="1828800" cy="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zh-TW" altLang="en-US"/>
          </a:p>
        </p:txBody>
      </p:sp>
      <p:sp>
        <p:nvSpPr>
          <p:cNvPr id="42004" name="Line 18">
            <a:extLst>
              <a:ext uri="{FF2B5EF4-FFF2-40B4-BE49-F238E27FC236}">
                <a16:creationId xmlns:a16="http://schemas.microsoft.com/office/drawing/2014/main" id="{7C0B7FBE-87AE-BD6F-27CE-C25C712BE11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153400" y="5257800"/>
            <a:ext cx="0" cy="3810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zh-TW" altLang="en-US"/>
          </a:p>
        </p:txBody>
      </p:sp>
      <p:sp>
        <p:nvSpPr>
          <p:cNvPr id="42005" name="Text Box 19">
            <a:extLst>
              <a:ext uri="{FF2B5EF4-FFF2-40B4-BE49-F238E27FC236}">
                <a16:creationId xmlns:a16="http://schemas.microsoft.com/office/drawing/2014/main" id="{6BFD1559-D06F-74C5-7047-FDD404EE5F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77150" y="4695825"/>
            <a:ext cx="1364156" cy="523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20000"/>
              </a:spcBef>
            </a:pPr>
            <a:r>
              <a:rPr kumimoji="0" lang="en-US" altLang="zh-TW" sz="2800" b="1" dirty="0">
                <a:solidFill>
                  <a:srgbClr val="006600"/>
                </a:solidFill>
                <a:latin typeface="Arial" panose="020B0604020202020204" pitchFamily="34" charset="0"/>
              </a:rPr>
              <a:t>Output</a:t>
            </a:r>
            <a:endParaRPr kumimoji="0" lang="zh-TW" altLang="en-US" sz="2800" b="1" dirty="0">
              <a:solidFill>
                <a:srgbClr val="006600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42006" name="Object 20">
            <a:extLst>
              <a:ext uri="{FF2B5EF4-FFF2-40B4-BE49-F238E27FC236}">
                <a16:creationId xmlns:a16="http://schemas.microsoft.com/office/drawing/2014/main" id="{6EAC593D-A787-D21F-EF0F-7627D1DD18E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00200" y="3962400"/>
          <a:ext cx="1317625" cy="79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3" imgW="61302900" imgH="42929175" progId="MS_ClipArt_Gallery.2">
                  <p:embed/>
                </p:oleObj>
              </mc:Choice>
              <mc:Fallback>
                <p:oleObj name="Clip" r:id="rId3" imgW="61302900" imgH="42929175" progId="MS_ClipArt_Gallery.2">
                  <p:embed/>
                  <p:pic>
                    <p:nvPicPr>
                      <p:cNvPr id="42006" name="Object 20">
                        <a:extLst>
                          <a:ext uri="{FF2B5EF4-FFF2-40B4-BE49-F238E27FC236}">
                            <a16:creationId xmlns:a16="http://schemas.microsoft.com/office/drawing/2014/main" id="{6EAC593D-A787-D21F-EF0F-7627D1DD18E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3962400"/>
                        <a:ext cx="1317625" cy="793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007" name="Object 21">
            <a:extLst>
              <a:ext uri="{FF2B5EF4-FFF2-40B4-BE49-F238E27FC236}">
                <a16:creationId xmlns:a16="http://schemas.microsoft.com/office/drawing/2014/main" id="{DA8240EE-D36A-3D13-F0E4-B79B9577A96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505200" y="3962400"/>
          <a:ext cx="1317625" cy="79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5" imgW="61302900" imgH="42929175" progId="MS_ClipArt_Gallery.2">
                  <p:embed/>
                </p:oleObj>
              </mc:Choice>
              <mc:Fallback>
                <p:oleObj name="Clip" r:id="rId5" imgW="61302900" imgH="42929175" progId="MS_ClipArt_Gallery.2">
                  <p:embed/>
                  <p:pic>
                    <p:nvPicPr>
                      <p:cNvPr id="42007" name="Object 21">
                        <a:extLst>
                          <a:ext uri="{FF2B5EF4-FFF2-40B4-BE49-F238E27FC236}">
                            <a16:creationId xmlns:a16="http://schemas.microsoft.com/office/drawing/2014/main" id="{DA8240EE-D36A-3D13-F0E4-B79B9577A96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3962400"/>
                        <a:ext cx="1317625" cy="793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008" name="Object 22">
            <a:extLst>
              <a:ext uri="{FF2B5EF4-FFF2-40B4-BE49-F238E27FC236}">
                <a16:creationId xmlns:a16="http://schemas.microsoft.com/office/drawing/2014/main" id="{B58A3761-8934-1E57-3348-157A0B604EA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34000" y="3962400"/>
          <a:ext cx="1317625" cy="79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6" imgW="61302900" imgH="42929175" progId="MS_ClipArt_Gallery.2">
                  <p:embed/>
                </p:oleObj>
              </mc:Choice>
              <mc:Fallback>
                <p:oleObj name="Clip" r:id="rId6" imgW="61302900" imgH="42929175" progId="MS_ClipArt_Gallery.2">
                  <p:embed/>
                  <p:pic>
                    <p:nvPicPr>
                      <p:cNvPr id="42008" name="Object 22">
                        <a:extLst>
                          <a:ext uri="{FF2B5EF4-FFF2-40B4-BE49-F238E27FC236}">
                            <a16:creationId xmlns:a16="http://schemas.microsoft.com/office/drawing/2014/main" id="{B58A3761-8934-1E57-3348-157A0B604EA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3962400"/>
                        <a:ext cx="1317625" cy="793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009" name="AutoShape 23">
            <a:extLst>
              <a:ext uri="{FF2B5EF4-FFF2-40B4-BE49-F238E27FC236}">
                <a16:creationId xmlns:a16="http://schemas.microsoft.com/office/drawing/2014/main" id="{ADD708CE-69C3-146E-41C7-1FAE21CF25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5334000"/>
            <a:ext cx="685800" cy="528638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42010" name="AutoShape 24">
            <a:extLst>
              <a:ext uri="{FF2B5EF4-FFF2-40B4-BE49-F238E27FC236}">
                <a16:creationId xmlns:a16="http://schemas.microsoft.com/office/drawing/2014/main" id="{559F003E-6A0A-E4D3-09A2-69DD53C0A1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5334000"/>
            <a:ext cx="685800" cy="528638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42011" name="AutoShape 25">
            <a:extLst>
              <a:ext uri="{FF2B5EF4-FFF2-40B4-BE49-F238E27FC236}">
                <a16:creationId xmlns:a16="http://schemas.microsoft.com/office/drawing/2014/main" id="{6BDACC45-A03B-F615-CD9B-D459A21273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2590800"/>
            <a:ext cx="685800" cy="528638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42012" name="AutoShape 26">
            <a:extLst>
              <a:ext uri="{FF2B5EF4-FFF2-40B4-BE49-F238E27FC236}">
                <a16:creationId xmlns:a16="http://schemas.microsoft.com/office/drawing/2014/main" id="{4A7152DD-78ED-98B7-16C4-46D88175CB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1905000"/>
            <a:ext cx="685800" cy="528638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2" name="頁尾版面配置區 1">
            <a:extLst>
              <a:ext uri="{FF2B5EF4-FFF2-40B4-BE49-F238E27FC236}">
                <a16:creationId xmlns:a16="http://schemas.microsoft.com/office/drawing/2014/main" id="{AC99D7E6-88AD-60BF-0460-1862B4D22F4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CYCY— Prof CK Farn</a:t>
            </a:r>
            <a:endParaRPr lang="en-US" altLang="zh-TW" dirty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0ckf">
  <a:themeElements>
    <a:clrScheme name="0ckf 6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0C0C0"/>
      </a:accent1>
      <a:accent2>
        <a:srgbClr val="0066FF"/>
      </a:accent2>
      <a:accent3>
        <a:srgbClr val="FFFFFF"/>
      </a:accent3>
      <a:accent4>
        <a:srgbClr val="000000"/>
      </a:accent4>
      <a:accent5>
        <a:srgbClr val="DCDCDC"/>
      </a:accent5>
      <a:accent6>
        <a:srgbClr val="005CE7"/>
      </a:accent6>
      <a:hlink>
        <a:srgbClr val="FF0000"/>
      </a:hlink>
      <a:folHlink>
        <a:srgbClr val="009900"/>
      </a:folHlink>
    </a:clrScheme>
    <a:fontScheme name="0ckf">
      <a:majorFont>
        <a:latin typeface="Arial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0ckf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ckf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Settings\ckfarn\Application Data\Microsoft\Templates\0ckf.pot</Template>
  <TotalTime>2428</TotalTime>
  <Words>540</Words>
  <Application>Microsoft Office PowerPoint</Application>
  <PresentationFormat>如螢幕大小 (4:3)</PresentationFormat>
  <Paragraphs>204</Paragraphs>
  <Slides>13</Slides>
  <Notes>10</Notes>
  <HiddenSlides>0</HiddenSlides>
  <MMClips>0</MMClips>
  <ScaleCrop>false</ScaleCrop>
  <HeadingPairs>
    <vt:vector size="8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22" baseType="lpstr">
      <vt:lpstr>華康細圓體</vt:lpstr>
      <vt:lpstr>標楷體</vt:lpstr>
      <vt:lpstr>Arial</vt:lpstr>
      <vt:lpstr>Calibri</vt:lpstr>
      <vt:lpstr>Times New Roman</vt:lpstr>
      <vt:lpstr>Webdings</vt:lpstr>
      <vt:lpstr>Wingdings</vt:lpstr>
      <vt:lpstr>0ckf</vt:lpstr>
      <vt:lpstr>Clip</vt:lpstr>
      <vt:lpstr>Information Systems:     Integration of Functions</vt:lpstr>
      <vt:lpstr>Rapid improvement of IT</vt:lpstr>
      <vt:lpstr>Applications of IT in Businesses</vt:lpstr>
      <vt:lpstr>Example: Changes in Channels</vt:lpstr>
      <vt:lpstr>Typical Information Systems</vt:lpstr>
      <vt:lpstr>Evolution of IT Applications</vt:lpstr>
      <vt:lpstr>Operations of early businesses</vt:lpstr>
      <vt:lpstr>企業早期運作方式：各功能獨立</vt:lpstr>
      <vt:lpstr>Early Information Systems</vt:lpstr>
      <vt:lpstr>Integrated Systems</vt:lpstr>
      <vt:lpstr>Internal Functions</vt:lpstr>
      <vt:lpstr>Ideal ERP: Internal Functions</vt:lpstr>
      <vt:lpstr>Integration of Systems</vt:lpstr>
    </vt:vector>
  </TitlesOfParts>
  <Company>NCU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電子化企業 201009</dc:title>
  <dc:creator>CK Farn</dc:creator>
  <cp:lastModifiedBy>范錚強</cp:lastModifiedBy>
  <cp:revision>160</cp:revision>
  <dcterms:created xsi:type="dcterms:W3CDTF">1999-04-05T16:45:56Z</dcterms:created>
  <dcterms:modified xsi:type="dcterms:W3CDTF">2023-02-22T09:11:28Z</dcterms:modified>
</cp:coreProperties>
</file>