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565" r:id="rId2"/>
    <p:sldId id="926" r:id="rId3"/>
    <p:sldId id="925" r:id="rId4"/>
    <p:sldId id="930" r:id="rId5"/>
    <p:sldId id="931" r:id="rId6"/>
    <p:sldId id="932" r:id="rId7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BEB"/>
    <a:srgbClr val="EA54EA"/>
    <a:srgbClr val="FF7E79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5"/>
    <p:restoredTop sz="94674"/>
  </p:normalViewPr>
  <p:slideViewPr>
    <p:cSldViewPr>
      <p:cViewPr varScale="1">
        <p:scale>
          <a:sx n="100" d="100"/>
          <a:sy n="100" d="100"/>
        </p:scale>
        <p:origin x="208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8034EB18-95EC-69F1-6767-896A2A7ED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126AFDC-726E-527D-BB01-DF30DF2C07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8C9191-CF98-EB4C-BC1E-4FB44CBB033E}" type="datetimeFigureOut">
              <a:rPr lang="zh-TW" altLang="en-US"/>
              <a:pPr>
                <a:defRPr/>
              </a:pPr>
              <a:t>2023/3/1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1C1A833-A674-DDCF-9BFF-24048FCC1F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5F87EAE-6609-4A6B-2F18-3978A440D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85D2E5-4FC8-FE44-A032-A7A401D2827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6425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A54D24B-0877-876F-0B40-57FF1D6BFE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246999D-8B88-4FDC-09A1-17986BDBA9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4EE02E9-5479-3CCE-DFA6-C14011A2EF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34D761B-9415-B192-0E85-1AE8C2E207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C9C24D4-2F0E-1AA4-C4FA-F5BEE3AAF6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E7E72FA-FF22-3B54-0FA8-5933894EC7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7AF1A45-29C1-4E4D-99DE-7D409A251F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1908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2E6B964-4750-D2F9-2B93-E082ACF9C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A2C8529-812A-C944-89CA-149D72539F39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039E763-19B5-B932-7C09-37FFC30AF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9042D04-63CD-2704-15A5-7D04DCE97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99318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>
                <a:latin typeface="Arial" panose="020B0604020202020204" pitchFamily="34" charset="0"/>
              </a:defRPr>
            </a:lvl1pPr>
            <a:lvl2pPr>
              <a:defRPr sz="2400" baseline="0">
                <a:latin typeface="Times New Roman" panose="02020603050405020304" pitchFamily="18" charset="0"/>
              </a:defRPr>
            </a:lvl2pPr>
            <a:lvl3pPr>
              <a:defRPr sz="2000" baseline="0">
                <a:latin typeface="Times New Roman" panose="02020603050405020304" pitchFamily="18" charset="0"/>
              </a:defRPr>
            </a:lvl3pPr>
            <a:lvl4pPr>
              <a:defRPr sz="1800" baseline="0">
                <a:latin typeface="Times New Roman" panose="02020603050405020304" pitchFamily="18" charset="0"/>
              </a:defRPr>
            </a:lvl4pPr>
            <a:lvl5pPr>
              <a:defRPr sz="1800" baseline="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4E28DC65-BD20-645F-2012-487B81F430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zh-TW" dirty="0"/>
              <a:t>CYCY— Prof CK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9F469589-BAE8-71DF-727B-AA5D7532BC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AB1BC-A914-674B-A5E5-23985684147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9986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207F46A2-833E-2C80-1129-B6E63B095B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475BE585-0EB9-7E5B-DC10-76BA64075C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19964-AD3E-314F-8858-92A7F917012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39037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ED9EDD6F-BD0C-3F60-8827-7C1279B4651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3E5CA3E5-4DE4-CCB4-248F-CC23121D40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79845-3F75-5344-919C-52B7A3FC1F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51488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C6A91090-7B44-DBBC-F366-93E1756448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D43EC32B-4C5B-25BA-DBC8-826C00B6FD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E3B0D-42DF-DD40-A8FB-7E2FFBCECFF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660007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Horizontal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09"/>
            <a:ext cx="8458200" cy="28380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4343400"/>
            <a:ext cx="8458200" cy="1905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  <a:lvl4pPr marL="455613" indent="0">
              <a:buNone/>
              <a:defRPr/>
            </a:lvl4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Appendix Link">
            <a:extLst>
              <a:ext uri="{FF2B5EF4-FFF2-40B4-BE49-F238E27FC236}">
                <a16:creationId xmlns:a16="http://schemas.microsoft.com/office/drawing/2014/main" id="{BA2E2FDB-1128-47F8-861C-736E6687375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200400" y="6324600"/>
            <a:ext cx="2743200" cy="192024"/>
          </a:xfrm>
        </p:spPr>
        <p:txBody>
          <a:bodyPr anchor="b" anchorCtr="0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10" name="Image Credit">
            <a:extLst>
              <a:ext uri="{FF2B5EF4-FFF2-40B4-BE49-F238E27FC236}">
                <a16:creationId xmlns:a16="http://schemas.microsoft.com/office/drawing/2014/main" id="{96D29D1D-52C5-415C-8F04-01A8F120334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62101" y="6684963"/>
            <a:ext cx="6976872" cy="173736"/>
          </a:xfrm>
        </p:spPr>
        <p:txBody>
          <a:bodyPr anchor="ctr" anchorCtr="0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Insert 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4262934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x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10"/>
            <a:ext cx="8458200" cy="612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2070496"/>
            <a:ext cx="8458200" cy="649138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3356A590-66B5-4770-8441-82DC031F56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42900" y="2900944"/>
            <a:ext cx="8458200" cy="6731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0BD29E5-BD7B-4CD0-9B09-8F8B24F89FB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42900" y="375535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E908CA92-5DB2-4DC0-937B-1B178AA9178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42900" y="463516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8B728CCD-2639-461B-9841-57505AC1346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42900" y="5514975"/>
            <a:ext cx="8458200" cy="73342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6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Appendix Link">
            <a:extLst>
              <a:ext uri="{FF2B5EF4-FFF2-40B4-BE49-F238E27FC236}">
                <a16:creationId xmlns:a16="http://schemas.microsoft.com/office/drawing/2014/main" id="{97057F8C-50AA-46C4-9FEB-90CB82EBCB3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200400" y="6324600"/>
            <a:ext cx="2743200" cy="192024"/>
          </a:xfrm>
        </p:spPr>
        <p:txBody>
          <a:bodyPr anchor="b" anchorCtr="0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14" name="Image Credit">
            <a:extLst>
              <a:ext uri="{FF2B5EF4-FFF2-40B4-BE49-F238E27FC236}">
                <a16:creationId xmlns:a16="http://schemas.microsoft.com/office/drawing/2014/main" id="{1623EF09-AD07-4110-9BAD-C19C23C906E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62101" y="6684963"/>
            <a:ext cx="6976872" cy="173736"/>
          </a:xfrm>
        </p:spPr>
        <p:txBody>
          <a:bodyPr anchor="ctr" anchorCtr="0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Insert 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1568708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dden Slide Title">
            <a:extLst>
              <a:ext uri="{FF2B5EF4-FFF2-40B4-BE49-F238E27FC236}">
                <a16:creationId xmlns:a16="http://schemas.microsoft.com/office/drawing/2014/main" id="{D3229D0C-04EF-482F-B26C-8D49CD33DB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5949" y="418391"/>
            <a:ext cx="2292103" cy="2918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Add hidden title here </a:t>
            </a:r>
          </a:p>
        </p:txBody>
      </p:sp>
      <p:pic>
        <p:nvPicPr>
          <p:cNvPr id="6" name="MGH Logo">
            <a:extLst>
              <a:ext uri="{FF2B5EF4-FFF2-40B4-BE49-F238E27FC236}">
                <a16:creationId xmlns:a16="http://schemas.microsoft.com/office/drawing/2014/main" id="{60DCFDF5-2A5B-440E-888A-BC0BFEF9FF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211" y="1005697"/>
            <a:ext cx="2443579" cy="2443579"/>
          </a:xfrm>
          <a:prstGeom prst="rect">
            <a:avLst/>
          </a:prstGeom>
        </p:spPr>
      </p:pic>
      <p:sp>
        <p:nvSpPr>
          <p:cNvPr id="3" name="Long Copyright">
            <a:extLst>
              <a:ext uri="{FF2B5EF4-FFF2-40B4-BE49-F238E27FC236}">
                <a16:creationId xmlns:a16="http://schemas.microsoft.com/office/drawing/2014/main" id="{9AB572CE-E262-4FA6-8D47-02F068ADD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487064"/>
            <a:ext cx="9144000" cy="370936"/>
          </a:xfrm>
        </p:spPr>
        <p:txBody>
          <a:bodyPr/>
          <a:lstStyle>
            <a:lvl1pPr algn="ctr">
              <a:defRPr/>
            </a:lvl1pPr>
          </a:lstStyle>
          <a:p>
            <a:pPr defTabSz="457200">
              <a:spcBef>
                <a:spcPct val="20000"/>
              </a:spcBef>
              <a:defRPr/>
            </a:pPr>
            <a:r>
              <a:rPr lang="en-US"/>
              <a:t>CYCY— Prof CK Farn</a:t>
            </a:r>
            <a:endParaRPr lang="en-US" dirty="0"/>
          </a:p>
        </p:txBody>
      </p:sp>
      <p:sp>
        <p:nvSpPr>
          <p:cNvPr id="9" name="MGH Tagline">
            <a:extLst>
              <a:ext uri="{FF2B5EF4-FFF2-40B4-BE49-F238E27FC236}">
                <a16:creationId xmlns:a16="http://schemas.microsoft.com/office/drawing/2014/main" id="{F040BF5C-A78D-440C-93DF-72F3F641F3F1}"/>
              </a:ext>
            </a:extLst>
          </p:cNvPr>
          <p:cNvSpPr txBox="1"/>
          <p:nvPr userDrawn="1"/>
        </p:nvSpPr>
        <p:spPr>
          <a:xfrm>
            <a:off x="1730746" y="3796682"/>
            <a:ext cx="5682508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Because learning changes everything.</a:t>
            </a:r>
            <a:r>
              <a:rPr kumimoji="0" lang="en-US" sz="1400" b="0" i="0" u="none" strike="noStrike" kern="1200" cap="none" spc="40" normalizeH="0" baseline="6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®</a:t>
            </a:r>
            <a:endParaRPr kumimoji="0" lang="en-US" sz="2400" b="0" i="0" u="none" strike="noStrike" kern="1200" cap="none" spc="40" normalizeH="0" baseline="6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GH URL">
            <a:extLst>
              <a:ext uri="{FF2B5EF4-FFF2-40B4-BE49-F238E27FC236}">
                <a16:creationId xmlns:a16="http://schemas.microsoft.com/office/drawing/2014/main" id="{2215B5DD-E18E-478F-81B9-79BA83A9A251}"/>
              </a:ext>
            </a:extLst>
          </p:cNvPr>
          <p:cNvSpPr txBox="1"/>
          <p:nvPr userDrawn="1"/>
        </p:nvSpPr>
        <p:spPr>
          <a:xfrm>
            <a:off x="3269085" y="5329121"/>
            <a:ext cx="2605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www.mheducation.com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55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0C377B28-BF8A-EEF6-D4A2-79A5E24827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4B7EE926-19D3-58CB-FF8A-125A40BF023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2F9BA-41B7-E240-B88D-36C390FD603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001DA0A8-02AB-95EC-6EA2-05BD4118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30827227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A1DA3B-6783-2CFB-215D-60BC0D2B5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6F2D7BC-F34C-2C44-9170-502FA865C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C55FDB0-324C-15E4-3461-74DA92F538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72E0FF-5F19-C644-A2E2-F7EF43F1B50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48507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6F2B1097-9278-369F-0937-40C9525AC8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7B6DA826-9DA1-305F-587C-B847ED2FF1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58A68-8AA4-0D4C-8AA9-AEB169A04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783760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3E6C6DF5-6B8E-66BF-79BF-7271F3AC9F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A5D0CF9F-36C0-2416-124E-9928501373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26AB39-7657-374E-8AAF-B484D7300FF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782537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029">
            <a:extLst>
              <a:ext uri="{FF2B5EF4-FFF2-40B4-BE49-F238E27FC236}">
                <a16:creationId xmlns:a16="http://schemas.microsoft.com/office/drawing/2014/main" id="{0F82C8CE-49D7-C91B-614C-200FAFB4448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8" name="Rectangle 1030">
            <a:extLst>
              <a:ext uri="{FF2B5EF4-FFF2-40B4-BE49-F238E27FC236}">
                <a16:creationId xmlns:a16="http://schemas.microsoft.com/office/drawing/2014/main" id="{2BBE46B2-4806-44F3-DE4A-83348E5E53F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AA41B-D822-2E4B-8CBB-A3188492B7E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487135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id="{9EF2CFAA-9041-AA6B-8DCE-DCF24636880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D5CF0188-7D62-1294-D8D3-CFFF1F2599C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958719-B143-C845-AFDC-58F0A78FF6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532731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>
            <a:extLst>
              <a:ext uri="{FF2B5EF4-FFF2-40B4-BE49-F238E27FC236}">
                <a16:creationId xmlns:a16="http://schemas.microsoft.com/office/drawing/2014/main" id="{B1771199-AD15-4CD7-0E4F-0A93ADED642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Rectangle 1030">
            <a:extLst>
              <a:ext uri="{FF2B5EF4-FFF2-40B4-BE49-F238E27FC236}">
                <a16:creationId xmlns:a16="http://schemas.microsoft.com/office/drawing/2014/main" id="{3E000FFA-08ED-0835-564E-CF1DB8C6D3B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BA98C8-60C3-9E4B-BBFA-4CEA4084B3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80632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CD323207-4308-3C2B-BA0B-AF479031EA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8EB93747-EE87-DA44-85E9-4D04FCF86E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91618-606D-6E4E-9CF5-1B966F4DA6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226567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>
            <a:extLst>
              <a:ext uri="{FF2B5EF4-FFF2-40B4-BE49-F238E27FC236}">
                <a16:creationId xmlns:a16="http://schemas.microsoft.com/office/drawing/2014/main" id="{A214717D-9A4A-D525-AB7F-7C3402AD7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1027">
            <a:extLst>
              <a:ext uri="{FF2B5EF4-FFF2-40B4-BE49-F238E27FC236}">
                <a16:creationId xmlns:a16="http://schemas.microsoft.com/office/drawing/2014/main" id="{A454BFF6-A1E1-25CD-234F-364F3A6DB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028">
            <a:extLst>
              <a:ext uri="{FF2B5EF4-FFF2-40B4-BE49-F238E27FC236}">
                <a16:creationId xmlns:a16="http://schemas.microsoft.com/office/drawing/2014/main" id="{9530B8D9-7C62-0B47-A5B5-1F55D3BD5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395269" name="Rectangle 1029">
            <a:extLst>
              <a:ext uri="{FF2B5EF4-FFF2-40B4-BE49-F238E27FC236}">
                <a16:creationId xmlns:a16="http://schemas.microsoft.com/office/drawing/2014/main" id="{BCB8EED7-9755-7287-0733-811A9C551A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395270" name="Rectangle 1030">
            <a:extLst>
              <a:ext uri="{FF2B5EF4-FFF2-40B4-BE49-F238E27FC236}">
                <a16:creationId xmlns:a16="http://schemas.microsoft.com/office/drawing/2014/main" id="{09F7F4E3-9B6E-6FB6-A6DA-64BD16CCF5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fld id="{E472E0FF-5F19-C644-A2E2-F7EF43F1B506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31" name="AutoShape 1031">
            <a:extLst>
              <a:ext uri="{FF2B5EF4-FFF2-40B4-BE49-F238E27FC236}">
                <a16:creationId xmlns:a16="http://schemas.microsoft.com/office/drawing/2014/main" id="{77EC55D7-5EEB-DFB9-9CAA-AFD0EBD32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32" name="Line 1032">
            <a:extLst>
              <a:ext uri="{FF2B5EF4-FFF2-40B4-BE49-F238E27FC236}">
                <a16:creationId xmlns:a16="http://schemas.microsoft.com/office/drawing/2014/main" id="{805148A9-B2FE-9504-CF08-83CAB59F0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6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4" r:id="rId14"/>
    <p:sldLayoutId id="2147483665" r:id="rId15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 baseline="0">
          <a:solidFill>
            <a:srgbClr val="FFFF66"/>
          </a:solidFill>
          <a:latin typeface="Arial" panose="020B0604020202020204" pitchFamily="34" charset="0"/>
          <a:ea typeface="+mj-ea"/>
          <a:cs typeface="標楷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7"/>
        </a:buBlip>
        <a:defRPr kumimoji="1" sz="3200" kern="1200" baseline="0">
          <a:solidFill>
            <a:srgbClr val="000099"/>
          </a:solidFill>
          <a:latin typeface="Arial" panose="020B0604020202020204" pitchFamily="34" charset="0"/>
          <a:ea typeface="+mn-ea"/>
          <a:cs typeface="標楷體" charset="0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itchFamily="2" charset="2"/>
        <a:buBlip>
          <a:blip r:embed="rId18"/>
        </a:buBlip>
        <a:defRPr kumimoji="1" sz="2800" kern="1200" baseline="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Blip>
          <a:blip r:embed="rId19"/>
        </a:buBlip>
        <a:defRPr kumimoji="1" sz="2400" kern="1200" baseline="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kumimoji="1" sz="2000" kern="1200" baseline="0">
          <a:solidFill>
            <a:srgbClr val="CC0000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kumimoji="1" sz="2000" kern="1200" baseline="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F0A16FC8-6B61-9942-8904-C2B3536EF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D84D74D-059B-63D3-508C-473556F557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28515" y="642938"/>
            <a:ext cx="7389813" cy="2387600"/>
          </a:xfrm>
        </p:spPr>
        <p:txBody>
          <a:bodyPr/>
          <a:lstStyle/>
          <a:p>
            <a:r>
              <a:rPr lang="en-US" altLang="zh-TW" sz="4400" dirty="0">
                <a:ea typeface="微軟正黑體" panose="020B0604030504040204" pitchFamily="34" charset="-120"/>
              </a:rPr>
              <a:t>Business Simulation</a:t>
            </a:r>
            <a:br>
              <a:rPr lang="en-US" altLang="zh-TW" sz="4400" dirty="0">
                <a:ea typeface="微軟正黑體" panose="020B0604030504040204" pitchFamily="34" charset="-120"/>
              </a:rPr>
            </a:br>
            <a:endParaRPr lang="zh-TW" altLang="en-US" sz="44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370E5135-44A7-D58A-C682-DD236433B4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en-US" altLang="en-US" dirty="0"/>
              <a:t>CYCU</a:t>
            </a:r>
            <a:endParaRPr lang="en-US" altLang="zh-TW" dirty="0"/>
          </a:p>
          <a:p>
            <a:pPr lvl="1"/>
            <a:r>
              <a:rPr lang="en-US" altLang="en-US" dirty="0"/>
              <a:t>Prof. CK </a:t>
            </a:r>
            <a:r>
              <a:rPr lang="en-US" altLang="en-US" dirty="0" err="1"/>
              <a:t>Farn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1600" dirty="0" err="1"/>
              <a:t>mailto</a:t>
            </a:r>
            <a:r>
              <a:rPr lang="en-US" altLang="zh-TW" sz="1600" dirty="0"/>
              <a:t>: </a:t>
            </a:r>
            <a:r>
              <a:rPr lang="en-US" altLang="zh-TW" sz="1600" dirty="0" err="1"/>
              <a:t>ckfarn@gmail.com</a:t>
            </a:r>
            <a:endParaRPr lang="en-US" altLang="zh-TW" sz="1600" dirty="0"/>
          </a:p>
          <a:p>
            <a:r>
              <a:rPr lang="en-US" altLang="zh-TW" sz="1600" dirty="0"/>
              <a:t>http://</a:t>
            </a:r>
            <a:r>
              <a:rPr lang="en-US" altLang="zh-TW" sz="1600" dirty="0" err="1"/>
              <a:t>www.mgt.ncu.edu.tw</a:t>
            </a:r>
            <a:r>
              <a:rPr lang="en-US" altLang="zh-TW" sz="1600" dirty="0"/>
              <a:t>/~</a:t>
            </a:r>
            <a:r>
              <a:rPr lang="en-US" altLang="zh-TW" sz="1600" dirty="0" err="1"/>
              <a:t>ckfarn</a:t>
            </a:r>
            <a:r>
              <a:rPr lang="en-US" altLang="zh-TW" sz="1600" dirty="0"/>
              <a:t>/</a:t>
            </a:r>
            <a:r>
              <a:rPr lang="en-US" altLang="zh-TW" sz="1600" dirty="0" err="1"/>
              <a:t>cycu</a:t>
            </a:r>
            <a:endParaRPr lang="en-US" altLang="zh-TW" sz="1600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/>
              <a:t>2023.03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3BA15794-E58F-06E0-D712-AEE06DF71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1FDE43AD-8971-69FB-9EC7-FFF8FE146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Simulation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A5B8748-A500-B16F-8CAB-52366F966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simulation is the imitation of the operation of a real-world process or system over time</a:t>
            </a:r>
          </a:p>
          <a:p>
            <a:r>
              <a:rPr lang="en-US" altLang="zh-TW" dirty="0"/>
              <a:t>Simulations require the use of models</a:t>
            </a:r>
          </a:p>
          <a:p>
            <a:pPr lvl="1"/>
            <a:r>
              <a:rPr lang="en-US" altLang="zh-TW" dirty="0"/>
              <a:t>the model represents the key characteristics or behaviors of the selected system or process</a:t>
            </a:r>
          </a:p>
          <a:p>
            <a:pPr lvl="1"/>
            <a:r>
              <a:rPr lang="en-US" altLang="zh-TW" dirty="0"/>
              <a:t>the simulation represents the evolution of the model over time</a:t>
            </a:r>
          </a:p>
          <a:p>
            <a:r>
              <a:rPr lang="en-US" altLang="zh-TW" dirty="0"/>
              <a:t>Often, computers are used to execute the simulation</a:t>
            </a:r>
            <a:endParaRPr lang="zh-TW" altLang="en-US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2A044B1-0B64-00F8-58C4-597D5585AA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C07988F-9735-88F0-7AA5-0A59ED8EFB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680347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1B2B2B9D-561C-4385-9091-BBBFF8C3C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Business Simulation </a:t>
            </a:r>
            <a:endParaRPr lang="zh-TW" altLang="en-US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8B959A60-E4BD-7861-63E3-5B31EADDA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altLang="zh-TW" sz="2400" dirty="0">
                <a:solidFill>
                  <a:srgbClr val="C00000"/>
                </a:solidFill>
              </a:rPr>
              <a:t>Business simulation</a:t>
            </a:r>
            <a:r>
              <a:rPr lang="en-US" altLang="zh-TW" sz="2400" dirty="0"/>
              <a:t> or </a:t>
            </a:r>
            <a:r>
              <a:rPr lang="en-US" altLang="zh-TW" sz="2400" dirty="0">
                <a:solidFill>
                  <a:srgbClr val="C00000"/>
                </a:solidFill>
              </a:rPr>
              <a:t>corporate simulation </a:t>
            </a:r>
            <a:r>
              <a:rPr lang="en-US" altLang="zh-TW" sz="2400" dirty="0"/>
              <a:t>is simulation used for business training, education or analysis. It can be scenario-based or numeric-based</a:t>
            </a:r>
          </a:p>
          <a:p>
            <a:r>
              <a:rPr lang="en-US" altLang="zh-TW" sz="2400" dirty="0"/>
              <a:t>Learning objectives include: </a:t>
            </a:r>
          </a:p>
          <a:p>
            <a:pPr lvl="1"/>
            <a:r>
              <a:rPr lang="en-US" altLang="zh-TW" sz="2000" dirty="0"/>
              <a:t>strategic thinking</a:t>
            </a:r>
          </a:p>
          <a:p>
            <a:pPr lvl="1"/>
            <a:r>
              <a:rPr lang="en-US" altLang="zh-TW" sz="2000" dirty="0"/>
              <a:t>decision making</a:t>
            </a:r>
          </a:p>
          <a:p>
            <a:pPr lvl="1"/>
            <a:r>
              <a:rPr lang="en-US" altLang="zh-TW" sz="2000" dirty="0"/>
              <a:t>problem solving</a:t>
            </a:r>
          </a:p>
          <a:p>
            <a:pPr lvl="1"/>
            <a:r>
              <a:rPr lang="en-US" altLang="zh-TW" sz="2000" dirty="0"/>
              <a:t>financial analysis</a:t>
            </a:r>
          </a:p>
          <a:p>
            <a:pPr lvl="1"/>
            <a:r>
              <a:rPr lang="en-US" altLang="zh-TW" sz="2000" dirty="0"/>
              <a:t>market analysis</a:t>
            </a:r>
          </a:p>
          <a:p>
            <a:pPr lvl="1"/>
            <a:r>
              <a:rPr lang="en-US" altLang="zh-TW" sz="2000" dirty="0"/>
              <a:t>Operations</a:t>
            </a:r>
          </a:p>
          <a:p>
            <a:pPr lvl="1"/>
            <a:r>
              <a:rPr lang="en-US" altLang="zh-TW" sz="2000" dirty="0"/>
              <a:t>teamwork and leadership</a:t>
            </a:r>
            <a:endParaRPr lang="zh-TW" altLang="en-US" sz="2000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A473D11-ACB7-F30A-9D9F-375BEA9AF2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/>
              <a:t>CYCY</a:t>
            </a:r>
            <a:r>
              <a:rPr lang="en-US" altLang="zh-TW" dirty="0"/>
              <a:t>— Prof CK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C2DB2C8-C4C7-2BCF-0072-9625C69E74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183410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1B2B2B9D-561C-4385-9091-BBBFF8C3C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Business Simulation Games </a:t>
            </a:r>
            <a:endParaRPr lang="zh-TW" altLang="en-US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8B959A60-E4BD-7861-63E3-5B31EADDA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altLang="zh-TW" sz="2400" dirty="0"/>
              <a:t>Refers to simulation games that are used as an educational tool for teaching business</a:t>
            </a:r>
          </a:p>
          <a:p>
            <a:pPr lvl="1"/>
            <a:r>
              <a:rPr lang="en-US" altLang="zh-TW" sz="2000" dirty="0"/>
              <a:t>a game with a business environment that can lead to one or both of the following results: the training of players in business skills</a:t>
            </a:r>
          </a:p>
          <a:p>
            <a:r>
              <a:rPr lang="en-US" altLang="zh-TW" sz="2400" dirty="0"/>
              <a:t>Originated from military war games, and came into existence during the late </a:t>
            </a:r>
            <a:r>
              <a:rPr lang="en-US" altLang="zh-TW" sz="2400" dirty="0" err="1"/>
              <a:t>1950’s</a:t>
            </a:r>
            <a:endParaRPr lang="en-US" altLang="zh-TW" sz="2400" dirty="0"/>
          </a:p>
          <a:p>
            <a:r>
              <a:rPr lang="en-US" altLang="zh-TW" sz="2400" dirty="0"/>
              <a:t>Evolution</a:t>
            </a:r>
          </a:p>
          <a:p>
            <a:pPr lvl="1"/>
            <a:r>
              <a:rPr lang="en-US" altLang="zh-TW" sz="2000" dirty="0"/>
              <a:t>non-computer-based board games, table games</a:t>
            </a:r>
          </a:p>
          <a:p>
            <a:pPr lvl="1"/>
            <a:r>
              <a:rPr lang="en-US" altLang="zh-TW" sz="2000" dirty="0"/>
              <a:t>experiential activities</a:t>
            </a:r>
          </a:p>
          <a:p>
            <a:pPr lvl="1"/>
            <a:r>
              <a:rPr lang="en-US" altLang="zh-TW" sz="2000" dirty="0"/>
              <a:t>computer-supported business games</a:t>
            </a: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A473D11-ACB7-F30A-9D9F-375BEA9AF2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/>
              <a:t>CYCY</a:t>
            </a:r>
            <a:r>
              <a:rPr lang="en-US" altLang="zh-TW" dirty="0"/>
              <a:t>— Prof CK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C2DB2C8-C4C7-2BCF-0072-9625C69E74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876733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54EA9B8A-3F77-49ED-F953-6BC674059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81000"/>
            <a:ext cx="7296472" cy="1143000"/>
          </a:xfrm>
        </p:spPr>
        <p:txBody>
          <a:bodyPr/>
          <a:lstStyle/>
          <a:p>
            <a:r>
              <a:rPr lang="en-US" altLang="zh-TW" sz="3200" dirty="0"/>
              <a:t>Characteristics of Simulation Games</a:t>
            </a:r>
            <a:endParaRPr lang="zh-TW" altLang="en-US" sz="3200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9454B7C8-1FC9-BE5B-ABE0-5C38638A1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84104"/>
          </a:xfrm>
        </p:spPr>
        <p:txBody>
          <a:bodyPr/>
          <a:lstStyle/>
          <a:p>
            <a:r>
              <a:rPr lang="en-US" altLang="zh-TW" sz="2400" dirty="0"/>
              <a:t>Human, humanly controlled, </a:t>
            </a:r>
            <a:r>
              <a:rPr lang="en-US" altLang="zh-TW" sz="2400" dirty="0">
                <a:solidFill>
                  <a:srgbClr val="C00000"/>
                </a:solidFill>
              </a:rPr>
              <a:t>opponents</a:t>
            </a:r>
            <a:r>
              <a:rPr lang="en-US" altLang="zh-TW" sz="2400" dirty="0"/>
              <a:t>, whose actions have an effect upon each other and upon the environment (Role play)</a:t>
            </a:r>
          </a:p>
          <a:p>
            <a:r>
              <a:rPr lang="en-US" altLang="zh-TW" sz="2400" dirty="0"/>
              <a:t>an emphasis on competitiveness and </a:t>
            </a:r>
            <a:r>
              <a:rPr lang="en-US" altLang="zh-TW" sz="2400" dirty="0">
                <a:solidFill>
                  <a:srgbClr val="C00000"/>
                </a:solidFill>
              </a:rPr>
              <a:t>winning</a:t>
            </a:r>
            <a:endParaRPr lang="en-US" altLang="zh-TW" sz="2400" dirty="0"/>
          </a:p>
          <a:p>
            <a:r>
              <a:rPr lang="en-US" altLang="zh-TW" sz="2400" dirty="0"/>
              <a:t>an emphasis on pleasure, humor and </a:t>
            </a:r>
            <a:r>
              <a:rPr lang="en-US" altLang="zh-TW" sz="2400" dirty="0">
                <a:solidFill>
                  <a:srgbClr val="C00000"/>
                </a:solidFill>
              </a:rPr>
              <a:t>enjoyment</a:t>
            </a:r>
            <a:endParaRPr lang="en-US" altLang="zh-TW" sz="2400" dirty="0"/>
          </a:p>
          <a:p>
            <a:r>
              <a:rPr lang="en-US" altLang="zh-TW" sz="2400" dirty="0"/>
              <a:t>a </a:t>
            </a:r>
            <a:r>
              <a:rPr lang="en-US" altLang="zh-TW" sz="2400" dirty="0">
                <a:solidFill>
                  <a:srgbClr val="C00000"/>
                </a:solidFill>
              </a:rPr>
              <a:t>repetitive</a:t>
            </a:r>
            <a:r>
              <a:rPr lang="en-US" altLang="zh-TW" sz="2400" dirty="0"/>
              <a:t> cycle of making decisions and encountering a result, allowing the hope of improvement and </a:t>
            </a:r>
            <a:r>
              <a:rPr lang="en-US" altLang="zh-TW" sz="2400" dirty="0">
                <a:solidFill>
                  <a:srgbClr val="C00000"/>
                </a:solidFill>
              </a:rPr>
              <a:t>“doing better next time”</a:t>
            </a:r>
            <a:endParaRPr lang="zh-TW" altLang="en-US" sz="2400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0AE56C4-44AB-BB21-B932-8FC85F4731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/>
              <a:t>CYCY</a:t>
            </a:r>
            <a:r>
              <a:rPr lang="en-US" altLang="zh-TW" dirty="0"/>
              <a:t>— Prof CK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7D0AA1-EC7A-4B41-3377-7E8C726FBF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735275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350761DD-89CE-7656-CDE2-EBCFE4C60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Our Games this term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D7C1777-FFDD-F58F-B824-704EBDAAB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Beer game</a:t>
            </a:r>
          </a:p>
          <a:p>
            <a:endParaRPr lang="en-US" altLang="zh-TW" dirty="0"/>
          </a:p>
          <a:p>
            <a:r>
              <a:rPr lang="en-US" altLang="zh-TW" dirty="0"/>
              <a:t>Business strategy game</a:t>
            </a:r>
            <a:endParaRPr lang="zh-TW" altLang="en-US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DF462E1-503F-926A-0D02-CD7516CDDC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6E0D15F-455F-6D35-6ED7-1F2707D764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404798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2465</TotalTime>
  <Words>302</Words>
  <Application>Microsoft Office PowerPoint</Application>
  <PresentationFormat>如螢幕大小 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Webdings</vt:lpstr>
      <vt:lpstr>Wingdings</vt:lpstr>
      <vt:lpstr>0ckf</vt:lpstr>
      <vt:lpstr>Business Simulation </vt:lpstr>
      <vt:lpstr>Simulation</vt:lpstr>
      <vt:lpstr>Business Simulation </vt:lpstr>
      <vt:lpstr>Business Simulation Games </vt:lpstr>
      <vt:lpstr>Characteristics of Simulation Games</vt:lpstr>
      <vt:lpstr>Our Games this term</vt:lpstr>
    </vt:vector>
  </TitlesOfParts>
  <Company>NCU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電子化企業 201009</dc:title>
  <dc:creator>CK Farn</dc:creator>
  <cp:lastModifiedBy>范錚強</cp:lastModifiedBy>
  <cp:revision>162</cp:revision>
  <dcterms:created xsi:type="dcterms:W3CDTF">1999-04-05T16:45:56Z</dcterms:created>
  <dcterms:modified xsi:type="dcterms:W3CDTF">2023-03-01T12:11:02Z</dcterms:modified>
</cp:coreProperties>
</file>