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8"/>
  </p:notesMasterIdLst>
  <p:sldIdLst>
    <p:sldId id="590" r:id="rId2"/>
    <p:sldId id="933" r:id="rId3"/>
    <p:sldId id="645" r:id="rId4"/>
    <p:sldId id="644" r:id="rId5"/>
    <p:sldId id="646" r:id="rId6"/>
    <p:sldId id="651" r:id="rId7"/>
    <p:sldId id="653" r:id="rId8"/>
    <p:sldId id="654" r:id="rId9"/>
    <p:sldId id="652" r:id="rId10"/>
    <p:sldId id="650" r:id="rId11"/>
    <p:sldId id="656" r:id="rId12"/>
    <p:sldId id="655" r:id="rId13"/>
    <p:sldId id="657" r:id="rId14"/>
    <p:sldId id="658" r:id="rId15"/>
    <p:sldId id="671" r:id="rId16"/>
    <p:sldId id="659" r:id="rId17"/>
    <p:sldId id="660" r:id="rId18"/>
    <p:sldId id="661" r:id="rId19"/>
    <p:sldId id="662" r:id="rId20"/>
    <p:sldId id="935" r:id="rId21"/>
    <p:sldId id="663" r:id="rId22"/>
    <p:sldId id="666" r:id="rId23"/>
    <p:sldId id="665" r:id="rId24"/>
    <p:sldId id="670" r:id="rId25"/>
    <p:sldId id="667" r:id="rId26"/>
    <p:sldId id="934" r:id="rId2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A5EC08"/>
    <a:srgbClr val="60F82A"/>
    <a:srgbClr val="FFFF99"/>
    <a:srgbClr val="333399"/>
    <a:srgbClr val="CCE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47" autoAdjust="0"/>
    <p:restoredTop sz="90929"/>
  </p:normalViewPr>
  <p:slideViewPr>
    <p:cSldViewPr showGuides="1">
      <p:cViewPr varScale="1">
        <p:scale>
          <a:sx n="106" d="100"/>
          <a:sy n="106" d="100"/>
        </p:scale>
        <p:origin x="13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4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4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294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4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FE3B46-842A-477D-B6FA-CAAC2192BF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9164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61F4F7-CA7B-4FD9-ABC6-F95585A30217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62035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ECD5828-3B1F-4029-BDFF-BF7B14B20697}" type="slidenum">
              <a:rPr lang="en-US" altLang="zh-TW" sz="1200"/>
              <a:pPr/>
              <a:t>11</a:t>
            </a:fld>
            <a:endParaRPr lang="en-US" altLang="zh-TW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52310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A21425D-B43F-4255-BE92-76163F0E24AD}" type="slidenum">
              <a:rPr lang="en-US" altLang="zh-TW" sz="1200"/>
              <a:pPr/>
              <a:t>12</a:t>
            </a:fld>
            <a:endParaRPr lang="en-US" altLang="zh-TW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47017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D417FCD-008A-4629-89B7-E1AAEF15300F}" type="slidenum">
              <a:rPr lang="en-US" altLang="zh-TW" sz="1200"/>
              <a:pPr/>
              <a:t>13</a:t>
            </a:fld>
            <a:endParaRPr lang="en-US" altLang="zh-TW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33263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AE92872-A3EE-4607-8410-239D4A76B002}" type="slidenum">
              <a:rPr lang="en-US" altLang="zh-TW" sz="1200"/>
              <a:pPr/>
              <a:t>14</a:t>
            </a:fld>
            <a:endParaRPr lang="en-US" altLang="zh-TW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12787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D43BAD0-3684-4FCA-8F50-A15101D7FD48}" type="slidenum">
              <a:rPr lang="en-US" altLang="zh-TW" sz="1200"/>
              <a:pPr/>
              <a:t>15</a:t>
            </a:fld>
            <a:endParaRPr lang="en-US" altLang="zh-TW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55069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D43BAD0-3684-4FCA-8F50-A15101D7FD48}" type="slidenum">
              <a:rPr lang="en-US" altLang="zh-TW" sz="1200"/>
              <a:pPr/>
              <a:t>16</a:t>
            </a:fld>
            <a:endParaRPr lang="en-US" altLang="zh-TW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13571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79F1A20-24CC-4A7A-AC69-66B5831946FE}" type="slidenum">
              <a:rPr lang="en-US" altLang="zh-TW" sz="1200"/>
              <a:pPr/>
              <a:t>17</a:t>
            </a:fld>
            <a:endParaRPr lang="en-US" altLang="zh-TW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70107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9B2A403-8B50-4B36-9B9F-9056229D5693}" type="slidenum">
              <a:rPr lang="en-US" altLang="zh-TW" sz="1200"/>
              <a:pPr/>
              <a:t>18</a:t>
            </a:fld>
            <a:endParaRPr lang="en-US" altLang="zh-TW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45801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5D6D2F3-19B9-4F4A-BCEB-0E5B0D0C993D}" type="slidenum">
              <a:rPr lang="en-US" altLang="zh-TW" sz="1200"/>
              <a:pPr/>
              <a:t>19</a:t>
            </a:fld>
            <a:endParaRPr lang="en-US" altLang="zh-TW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19015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79F1A20-24CC-4A7A-AC69-66B5831946FE}" type="slidenum">
              <a:rPr lang="en-US" altLang="zh-TW" sz="1200"/>
              <a:pPr/>
              <a:t>20</a:t>
            </a:fld>
            <a:endParaRPr lang="en-US" altLang="zh-TW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35781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22D6398-CE8F-44A5-9BA2-DE064B6C6F18}" type="slidenum">
              <a:rPr lang="en-US" altLang="zh-TW" sz="1200"/>
              <a:pPr/>
              <a:t>3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694744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B736063-EB1C-48E0-8659-2BF94CD06B78}" type="slidenum">
              <a:rPr lang="en-US" altLang="zh-TW" sz="1200"/>
              <a:pPr/>
              <a:t>21</a:t>
            </a:fld>
            <a:endParaRPr lang="en-US" altLang="zh-TW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905720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D98D41D-2F96-4417-8FD0-2EDF753CF42F}" type="slidenum">
              <a:rPr lang="en-US" altLang="zh-TW" sz="1200"/>
              <a:pPr/>
              <a:t>22</a:t>
            </a:fld>
            <a:endParaRPr lang="en-US" altLang="zh-TW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17890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46F9861-9FA5-473B-9C20-70352DA93A1C}" type="slidenum">
              <a:rPr lang="en-US" altLang="zh-TW" sz="1200"/>
              <a:pPr/>
              <a:t>23</a:t>
            </a:fld>
            <a:endParaRPr lang="en-US" altLang="zh-TW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110137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55BF565-F109-4F2D-BC42-21C1EED90428}" type="slidenum">
              <a:rPr lang="en-US" altLang="zh-TW" sz="1200"/>
              <a:pPr/>
              <a:t>25</a:t>
            </a:fld>
            <a:endParaRPr lang="en-US" altLang="zh-TW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33632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99972B7-0A23-448D-B26A-A1CC4EDD968D}" type="slidenum">
              <a:rPr lang="en-US" altLang="zh-TW" sz="1200"/>
              <a:pPr/>
              <a:t>4</a:t>
            </a:fld>
            <a:endParaRPr lang="en-US" altLang="zh-TW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28122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CB9FEEC-FB79-4054-8590-D0A58B86F868}" type="slidenum">
              <a:rPr lang="en-US" altLang="zh-TW" sz="1200"/>
              <a:pPr/>
              <a:t>5</a:t>
            </a:fld>
            <a:endParaRPr lang="en-US" altLang="zh-TW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51107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3AFA23E-85AD-48B9-A56D-1E25765EDD7C}" type="slidenum">
              <a:rPr lang="en-US" altLang="zh-TW" sz="1200"/>
              <a:pPr/>
              <a:t>6</a:t>
            </a:fld>
            <a:endParaRPr lang="en-US" altLang="zh-TW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50607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5BC7843-6815-4BF0-8F2F-E8A97F062A8A}" type="slidenum">
              <a:rPr lang="en-US" altLang="zh-TW" sz="1200"/>
              <a:pPr/>
              <a:t>7</a:t>
            </a:fld>
            <a:endParaRPr lang="en-US" altLang="zh-TW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1601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1138854-0ACC-4FE6-A9EC-07E8281744F2}" type="slidenum">
              <a:rPr lang="en-US" altLang="zh-TW" sz="1200"/>
              <a:pPr/>
              <a:t>8</a:t>
            </a:fld>
            <a:endParaRPr lang="en-US" altLang="zh-TW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29792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33324B5-57A6-4827-B08B-40D3B15D3321}" type="slidenum">
              <a:rPr lang="en-US" altLang="zh-TW" sz="1200"/>
              <a:pPr/>
              <a:t>9</a:t>
            </a:fld>
            <a:endParaRPr lang="en-US" altLang="zh-TW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8751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0EBBBAD-0C1F-45B6-9F8B-1CD31984D4E9}" type="slidenum">
              <a:rPr lang="en-US" altLang="zh-TW" sz="1200"/>
              <a:pPr/>
              <a:t>10</a:t>
            </a:fld>
            <a:endParaRPr lang="en-US" altLang="zh-TW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7160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AEA2A-2828-4A54-8F24-CCCFACECEB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530630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93F9-343D-4FAC-9A15-361E7EA7FC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43334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35F99-F117-40D0-8211-A970BC94A4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318407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9C971-218F-4B94-94E9-4A956D0A4D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15949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789C9-2CBA-4B5D-8781-9D12649AB3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686789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D3E2C-A550-46B0-AE54-83262D6D76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410150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71455-D570-4329-8F08-B1D342A91D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181306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9C015-1449-4A23-A0DD-67A9DD5C14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38316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427DB-EE3B-40D6-9DF5-4E8C039CBE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813656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9EDB0-D702-4A5B-880B-5C2167AF54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80870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9C258-241F-4706-A5EF-F95CFD25A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86148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BE951-8FD9-421A-B474-DB9943017C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248103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64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E0806DEA-2F85-44E4-981C-AD98C0F1E7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29718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7800" y="1066800"/>
            <a:ext cx="7239000" cy="1143000"/>
          </a:xfrm>
        </p:spPr>
        <p:txBody>
          <a:bodyPr anchor="ctr"/>
          <a:lstStyle/>
          <a:p>
            <a:pPr algn="l" eaLnBrk="1" hangingPunct="1">
              <a:lnSpc>
                <a:spcPct val="130000"/>
              </a:lnSpc>
            </a:pPr>
            <a:r>
              <a:rPr lang="en-US" altLang="zh-TW" sz="5400">
                <a:latin typeface="Times New Roman" panose="02020603050405020304" pitchFamily="18" charset="0"/>
              </a:rPr>
              <a:t>Beer Game –</a:t>
            </a:r>
            <a:br>
              <a:rPr lang="en-US" altLang="zh-TW" sz="5400">
                <a:latin typeface="Times New Roman" panose="02020603050405020304" pitchFamily="18" charset="0"/>
              </a:rPr>
            </a:br>
            <a:r>
              <a:rPr lang="en-US" altLang="zh-TW" sz="5400">
                <a:latin typeface="Times New Roman" panose="02020603050405020304" pitchFamily="18" charset="0"/>
              </a:rPr>
              <a:t>    </a:t>
            </a:r>
            <a:r>
              <a:rPr lang="en-US" altLang="zh-TW" sz="4800">
                <a:latin typeface="Times New Roman" panose="02020603050405020304" pitchFamily="18" charset="0"/>
              </a:rPr>
              <a:t>Supply Chain Simulation</a:t>
            </a:r>
            <a:endParaRPr lang="en-US" altLang="zh-TW" sz="3200">
              <a:latin typeface="Times New Roman" panose="02020603050405020304" pitchFamily="18" charset="0"/>
            </a:endParaRP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TW" sz="3200" dirty="0"/>
              <a:t>Dr. </a:t>
            </a:r>
            <a:r>
              <a:rPr lang="en-US" altLang="zh-TW" sz="3200" dirty="0" err="1"/>
              <a:t>CK</a:t>
            </a:r>
            <a:r>
              <a:rPr lang="en-US" altLang="zh-TW" sz="3200" dirty="0"/>
              <a:t> </a:t>
            </a:r>
            <a:r>
              <a:rPr lang="en-US" altLang="zh-TW" sz="3200" dirty="0" err="1"/>
              <a:t>Farn</a:t>
            </a:r>
            <a:endParaRPr lang="en-US" altLang="zh-TW" sz="3200" dirty="0"/>
          </a:p>
          <a:p>
            <a:pPr eaLnBrk="1" hangingPunct="1"/>
            <a:r>
              <a:rPr lang="en-US" altLang="zh-TW" sz="3200" dirty="0"/>
              <a:t>2023 Spring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xmlns="" id="{AAD2E72B-B15B-59F4-BC6A-D7385E90F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945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E1D2C9F-987A-44D9-A032-373FACB06793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Cost structure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Inventory holding cost: </a:t>
            </a:r>
          </a:p>
          <a:p>
            <a:pPr lvl="1" eaLnBrk="1" hangingPunct="1"/>
            <a:r>
              <a:rPr lang="en-US" altLang="zh-TW">
                <a:solidFill>
                  <a:srgbClr val="CC0000"/>
                </a:solidFill>
              </a:rPr>
              <a:t>$1</a:t>
            </a:r>
            <a:r>
              <a:rPr lang="en-US" altLang="zh-TW"/>
              <a:t> for each keg of beer in the inventory at the end of each week</a:t>
            </a:r>
          </a:p>
          <a:p>
            <a:pPr eaLnBrk="1" hangingPunct="1"/>
            <a:r>
              <a:rPr lang="en-US" altLang="zh-TW"/>
              <a:t>Lost of sales cost</a:t>
            </a:r>
          </a:p>
          <a:p>
            <a:pPr lvl="1" eaLnBrk="1" hangingPunct="1"/>
            <a:r>
              <a:rPr lang="en-US" altLang="zh-TW">
                <a:solidFill>
                  <a:srgbClr val="CC0000"/>
                </a:solidFill>
              </a:rPr>
              <a:t>$2</a:t>
            </a:r>
            <a:r>
              <a:rPr lang="en-US" altLang="zh-TW"/>
              <a:t> for each keg of beer that is backlogged at the end of each week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150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85CF6C2-3068-4D90-9604-D570F57CB842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dirty="0"/>
              <a:t>What you should do every “week”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solidFill>
                  <a:schemeClr val="tx1"/>
                </a:solidFill>
              </a:rPr>
              <a:t>Receive beer from upstream supplier</a:t>
            </a:r>
          </a:p>
          <a:p>
            <a:pPr eaLnBrk="1" hangingPunct="1"/>
            <a:r>
              <a:rPr lang="en-US" altLang="zh-TW">
                <a:solidFill>
                  <a:schemeClr val="tx1"/>
                </a:solidFill>
              </a:rPr>
              <a:t>Receive order from downstream customer</a:t>
            </a:r>
          </a:p>
          <a:p>
            <a:pPr eaLnBrk="1" hangingPunct="1"/>
            <a:r>
              <a:rPr lang="en-US" altLang="zh-TW">
                <a:solidFill>
                  <a:schemeClr val="tx1"/>
                </a:solidFill>
              </a:rPr>
              <a:t>Ship the beer to fill the demand as much as possible, as inventory permit</a:t>
            </a:r>
          </a:p>
          <a:p>
            <a:pPr eaLnBrk="1" hangingPunct="1"/>
            <a:r>
              <a:rPr lang="en-US" altLang="zh-TW">
                <a:solidFill>
                  <a:schemeClr val="tx1"/>
                </a:solidFill>
              </a:rPr>
              <a:t>Backlogged orders must be filled in subsequent week, as inventory permit</a:t>
            </a:r>
          </a:p>
          <a:p>
            <a:pPr eaLnBrk="1" hangingPunct="1"/>
            <a:r>
              <a:rPr lang="en-US" altLang="zh-TW"/>
              <a:t>Send an order to your upstream supplier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355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79E5C94-2727-4D0F-861E-5E155317A4CA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Objectives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Minimize total channel costs</a:t>
            </a:r>
          </a:p>
          <a:p>
            <a:pPr lvl="1" eaLnBrk="1" hangingPunct="1"/>
            <a:r>
              <a:rPr lang="en-US" altLang="zh-TW"/>
              <a:t>The total cost that the four members incurred through the exercise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560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B04B055-88E1-402A-A353-BF4F178EDD3F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Scenarios/Round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1. lead time = 5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Order delay = 3, transport delay = 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2. lead time = 2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Order delay = 1, transport delay =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3. 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Visibility– weekly POS data, downstream inventory level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4. 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Known average weekly demand and demand pattern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5. 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4-week Rolling forecast available, 90% accurate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765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56DF59B-264F-4F40-88D8-A4C21CA4ABE1}" type="slidenum">
              <a:rPr lang="en-US" altLang="zh-TW" sz="1400">
                <a:solidFill>
                  <a:srgbClr val="333399"/>
                </a:solidFill>
              </a:rPr>
              <a:pPr/>
              <a:t>14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Beer Game Site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/>
              <a:t>TBA</a:t>
            </a:r>
            <a:r>
              <a:rPr lang="en-US" altLang="zh-TW" dirty="0"/>
              <a:t> in </a:t>
            </a:r>
            <a:r>
              <a:rPr lang="en-US" altLang="zh-TW" dirty="0" smtClean="0"/>
              <a:t>class</a:t>
            </a:r>
          </a:p>
          <a:p>
            <a:pPr eaLnBrk="1" hangingPunct="1"/>
            <a:r>
              <a:rPr lang="en-US" altLang="zh-TW" dirty="0" smtClean="0"/>
              <a:t>Rounds #1-#5, no discussions among supply </a:t>
            </a:r>
            <a:r>
              <a:rPr lang="en-US" altLang="zh-TW" smtClean="0"/>
              <a:t>chain partners</a:t>
            </a:r>
            <a:endParaRPr lang="en-US" altLang="zh-TW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969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1C2C6F-DF07-43B9-923E-C0F9BDE90418}" type="slidenum">
              <a:rPr lang="en-US" altLang="zh-TW" sz="140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Round #1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lead time = 5 weeks</a:t>
            </a:r>
          </a:p>
          <a:p>
            <a:pPr lvl="1" eaLnBrk="1" hangingPunct="1"/>
            <a:r>
              <a:rPr lang="en-US" altLang="zh-TW" dirty="0"/>
              <a:t>Order delay = 3, transport delay = 2</a:t>
            </a:r>
          </a:p>
          <a:p>
            <a:pPr eaLnBrk="1" hangingPunct="1"/>
            <a:r>
              <a:rPr lang="en-US" altLang="zh-TW" dirty="0"/>
              <a:t>Four roles </a:t>
            </a:r>
          </a:p>
          <a:p>
            <a:pPr lvl="1" eaLnBrk="1" hangingPunct="1"/>
            <a:r>
              <a:rPr lang="en-US" altLang="zh-TW" dirty="0"/>
              <a:t>R</a:t>
            </a:r>
            <a:endParaRPr lang="en-US" altLang="zh-TW" dirty="0"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zh-TW" dirty="0"/>
              <a:t>W</a:t>
            </a:r>
            <a:endParaRPr lang="en-US" altLang="zh-TW" dirty="0"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zh-TW" dirty="0"/>
              <a:t>D </a:t>
            </a:r>
          </a:p>
          <a:p>
            <a:pPr lvl="1" eaLnBrk="1" hangingPunct="1"/>
            <a:r>
              <a:rPr lang="en-US" altLang="zh-TW" dirty="0"/>
              <a:t>F</a:t>
            </a:r>
            <a:endParaRPr lang="en-US" altLang="zh-TW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95165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969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1C2C6F-DF07-43B9-923E-C0F9BDE90418}" type="slidenum">
              <a:rPr lang="en-US" altLang="zh-TW" sz="140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#2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lead time = 2 weeks</a:t>
            </a:r>
          </a:p>
          <a:p>
            <a:pPr lvl="1" eaLnBrk="1" hangingPunct="1"/>
            <a:r>
              <a:rPr lang="en-US" altLang="zh-TW"/>
              <a:t>Order delay = 1, transport delay = 1</a:t>
            </a:r>
          </a:p>
          <a:p>
            <a:pPr eaLnBrk="1" hangingPunct="1"/>
            <a:r>
              <a:rPr lang="en-US" altLang="zh-TW"/>
              <a:t>Change of roles</a:t>
            </a:r>
          </a:p>
          <a:p>
            <a:pPr lvl="1" eaLnBrk="1" hangingPunct="1"/>
            <a:r>
              <a:rPr lang="en-US" altLang="zh-TW"/>
              <a:t>R </a:t>
            </a:r>
            <a:r>
              <a:rPr lang="en-US" altLang="zh-TW">
                <a:sym typeface="Wingdings" panose="05000000000000000000" pitchFamily="2" charset="2"/>
              </a:rPr>
              <a:t> W</a:t>
            </a:r>
          </a:p>
          <a:p>
            <a:pPr lvl="1" eaLnBrk="1" hangingPunct="1"/>
            <a:r>
              <a:rPr lang="en-US" altLang="zh-TW"/>
              <a:t>W </a:t>
            </a:r>
            <a:r>
              <a:rPr lang="en-US" altLang="zh-TW">
                <a:sym typeface="Wingdings" panose="05000000000000000000" pitchFamily="2" charset="2"/>
              </a:rPr>
              <a:t> D</a:t>
            </a:r>
          </a:p>
          <a:p>
            <a:pPr lvl="1" eaLnBrk="1" hangingPunct="1"/>
            <a:r>
              <a:rPr lang="en-US" altLang="zh-TW"/>
              <a:t>D </a:t>
            </a:r>
            <a:r>
              <a:rPr lang="en-US" altLang="zh-TW">
                <a:sym typeface="Wingdings" panose="05000000000000000000" pitchFamily="2" charset="2"/>
              </a:rPr>
              <a:t> F</a:t>
            </a:r>
          </a:p>
          <a:p>
            <a:pPr lvl="1" eaLnBrk="1" hangingPunct="1"/>
            <a:r>
              <a:rPr lang="en-US" altLang="zh-TW"/>
              <a:t>F </a:t>
            </a:r>
            <a:r>
              <a:rPr lang="en-US" altLang="zh-TW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174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744608B-BC78-49C1-8360-65B3F96E9379}" type="slidenum">
              <a:rPr lang="en-US" altLang="zh-TW" sz="140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#3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/>
              <a:t>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Order delay = 2, transport delay =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Visibility– weekly POS data, downstream inventory level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Change of roles 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R </a:t>
            </a:r>
            <a:r>
              <a:rPr lang="en-US" altLang="zh-TW" sz="240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W </a:t>
            </a:r>
            <a:r>
              <a:rPr lang="en-US" altLang="zh-TW" sz="240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D </a:t>
            </a:r>
            <a:r>
              <a:rPr lang="en-US" altLang="zh-TW" sz="240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F </a:t>
            </a:r>
            <a:r>
              <a:rPr lang="en-US" altLang="zh-TW" sz="2400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379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88907BD-64CF-44B0-84A7-DCD71A8B3D9E}" type="slidenum">
              <a:rPr lang="en-US" altLang="zh-TW" sz="140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#4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lead time = 3 weeks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Order delay = 2, transport delay = 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Average demand = </a:t>
            </a:r>
            <a:r>
              <a:rPr lang="en-US" altLang="zh-TW" sz="2800" dirty="0" smtClean="0"/>
              <a:t>8</a:t>
            </a:r>
            <a:endParaRPr lang="en-US" altLang="zh-TW" sz="2800" dirty="0"/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Winter weeks 1-6; summer weeks 10-18; winter weeks 22-25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Change of roles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R </a:t>
            </a:r>
            <a:r>
              <a:rPr lang="en-US" altLang="zh-TW" sz="2400" dirty="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W </a:t>
            </a:r>
            <a:r>
              <a:rPr lang="en-US" altLang="zh-TW" sz="2400" dirty="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D </a:t>
            </a:r>
            <a:r>
              <a:rPr lang="en-US" altLang="zh-TW" sz="2400" dirty="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F </a:t>
            </a:r>
            <a:r>
              <a:rPr lang="en-US" altLang="zh-TW" sz="2400" dirty="0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584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07E5329-CE65-467C-90A5-F8FB3D90D632}" type="slidenum">
              <a:rPr lang="en-US" altLang="zh-TW" sz="140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#5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/>
              <a:t>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Order delay = 2, transport delay =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Rolling forecast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Change of roles 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R </a:t>
            </a:r>
            <a:r>
              <a:rPr lang="en-US" altLang="zh-TW" sz="240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W </a:t>
            </a:r>
            <a:r>
              <a:rPr lang="en-US" altLang="zh-TW" sz="240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D </a:t>
            </a:r>
            <a:r>
              <a:rPr lang="en-US" altLang="zh-TW" sz="240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F </a:t>
            </a:r>
            <a:r>
              <a:rPr lang="en-US" altLang="zh-TW" sz="2400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xmlns="" id="{350761DD-89CE-7656-CDE2-EBCFE4C6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Beer Game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8D7C1777-FFDD-F58F-B824-704EBDAAB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The beer distribution game is an educational game that is used to experience typical coordination problems of a supply chain process</a:t>
            </a:r>
          </a:p>
          <a:p>
            <a:r>
              <a:rPr lang="en-US" altLang="zh-TW" sz="2400" dirty="0"/>
              <a:t>It outlines the importance of information sharing, supply chain management and collaboration throughout a supply chain process</a:t>
            </a:r>
          </a:p>
          <a:p>
            <a:r>
              <a:rPr lang="en-US" altLang="zh-TW" sz="2400" dirty="0"/>
              <a:t>Invented by Jay Forrester at MIT in the </a:t>
            </a:r>
            <a:r>
              <a:rPr lang="en-US" altLang="zh-TW" sz="2400" dirty="0" err="1"/>
              <a:t>1960’s</a:t>
            </a:r>
            <a:endParaRPr lang="en-US" altLang="zh-TW" sz="2400" dirty="0"/>
          </a:p>
          <a:p>
            <a:r>
              <a:rPr lang="en-US" altLang="zh-TW" sz="2400" dirty="0"/>
              <a:t>8 Cross Strategy Simulation</a:t>
            </a:r>
            <a:endParaRPr lang="zh-TW" altLang="en-US" sz="2400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7DF462E1-503F-926A-0D02-CD7516CDDC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B6E0D15F-455F-6D35-6ED7-1F2707D764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505708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174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744608B-BC78-49C1-8360-65B3F96E9379}" type="slidenum">
              <a:rPr lang="en-US" altLang="zh-TW" sz="140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Round </a:t>
            </a:r>
            <a:r>
              <a:rPr lang="en-US" altLang="zh-TW" dirty="0" smtClean="0"/>
              <a:t>#6</a:t>
            </a:r>
            <a:endParaRPr lang="en-US" altLang="zh-TW" dirty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Order delay = 2, transport delay =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Visibility– weekly POS data, downstream inventory level </a:t>
            </a:r>
            <a:endParaRPr lang="en-US" altLang="zh-TW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Supply chain partners are allowed to discuss </a:t>
            </a:r>
            <a:endParaRPr lang="en-US" altLang="zh-TW" sz="2800" dirty="0"/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Change of roles 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R </a:t>
            </a:r>
            <a:r>
              <a:rPr lang="en-US" altLang="zh-TW" sz="2400" dirty="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W </a:t>
            </a:r>
            <a:r>
              <a:rPr lang="en-US" altLang="zh-TW" sz="2400" dirty="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D </a:t>
            </a:r>
            <a:r>
              <a:rPr lang="en-US" altLang="zh-TW" sz="2400" dirty="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F </a:t>
            </a:r>
            <a:r>
              <a:rPr lang="en-US" altLang="zh-TW" sz="2400" dirty="0">
                <a:sym typeface="Wingdings" panose="05000000000000000000" pitchFamily="2" charset="2"/>
              </a:rPr>
              <a:t> R</a:t>
            </a:r>
          </a:p>
        </p:txBody>
      </p:sp>
    </p:spTree>
    <p:extLst>
      <p:ext uri="{BB962C8B-B14F-4D97-AF65-F5344CB8AC3E}">
        <p14:creationId xmlns:p14="http://schemas.microsoft.com/office/powerpoint/2010/main" val="374814758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789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1FC8636-74B7-4033-9447-5B7F512A5AF7}" type="slidenum">
              <a:rPr lang="en-US" altLang="zh-TW" sz="1400">
                <a:solidFill>
                  <a:srgbClr val="333399"/>
                </a:solidFill>
              </a:rPr>
              <a:pPr/>
              <a:t>21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sym typeface="Wingdings" panose="05000000000000000000" pitchFamily="2" charset="2"/>
              </a:rPr>
              <a:t>Rolling forecast</a:t>
            </a:r>
          </a:p>
        </p:txBody>
      </p:sp>
      <p:graphicFrame>
        <p:nvGraphicFramePr>
          <p:cNvPr id="591731" name="Group 8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689563"/>
              </p:ext>
            </p:extLst>
          </p:nvPr>
        </p:nvGraphicFramePr>
        <p:xfrm>
          <a:off x="1524000" y="1676400"/>
          <a:ext cx="6336708" cy="4572000"/>
        </p:xfrm>
        <a:graphic>
          <a:graphicData uri="http://schemas.openxmlformats.org/drawingml/2006/table">
            <a:tbl>
              <a:tblPr/>
              <a:tblGrid>
                <a:gridCol w="487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57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70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870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8703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8573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8703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W#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993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5DF92AA-D2EB-4B42-9567-2A82B4CA7064}" type="slidenum">
              <a:rPr lang="en-US" altLang="zh-TW" sz="1400">
                <a:solidFill>
                  <a:srgbClr val="333399"/>
                </a:solidFill>
              </a:rPr>
              <a:pPr/>
              <a:t>22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04813"/>
            <a:ext cx="6934200" cy="1143000"/>
          </a:xfrm>
        </p:spPr>
        <p:txBody>
          <a:bodyPr/>
          <a:lstStyle/>
          <a:p>
            <a:pPr eaLnBrk="1" hangingPunct="1"/>
            <a:r>
              <a:rPr lang="en-US" altLang="zh-TW">
                <a:sym typeface="Wingdings" panose="05000000000000000000" pitchFamily="2" charset="2"/>
              </a:rPr>
              <a:t>Rolling forecast 2</a:t>
            </a:r>
          </a:p>
        </p:txBody>
      </p:sp>
      <p:graphicFrame>
        <p:nvGraphicFramePr>
          <p:cNvPr id="595295" name="Group 3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338667"/>
              </p:ext>
            </p:extLst>
          </p:nvPr>
        </p:nvGraphicFramePr>
        <p:xfrm>
          <a:off x="709613" y="1688306"/>
          <a:ext cx="7772400" cy="4572000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W#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198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D6ADB9C-9716-48B4-A1B0-402FF3A87FF5}" type="slidenum">
              <a:rPr lang="en-US" altLang="zh-TW" sz="1400">
                <a:solidFill>
                  <a:srgbClr val="333399"/>
                </a:solidFill>
              </a:rPr>
              <a:pPr/>
              <a:t>23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sym typeface="Wingdings" panose="05000000000000000000" pitchFamily="2" charset="2"/>
              </a:rPr>
              <a:t>Rolling forecast 3</a:t>
            </a:r>
          </a:p>
        </p:txBody>
      </p:sp>
      <p:graphicFrame>
        <p:nvGraphicFramePr>
          <p:cNvPr id="594259" name="Group 3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291736"/>
              </p:ext>
            </p:extLst>
          </p:nvPr>
        </p:nvGraphicFramePr>
        <p:xfrm>
          <a:off x="827584" y="1690682"/>
          <a:ext cx="7772400" cy="4572000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W#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Things to do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772816"/>
            <a:ext cx="7772400" cy="4114800"/>
          </a:xfrm>
        </p:spPr>
        <p:txBody>
          <a:bodyPr/>
          <a:lstStyle/>
          <a:p>
            <a:r>
              <a:rPr lang="en-US" altLang="zh-TW" sz="2800" dirty="0"/>
              <a:t>After each Round</a:t>
            </a:r>
          </a:p>
          <a:p>
            <a:pPr marL="1177925" lvl="1" indent="-514350">
              <a:buFont typeface="+mj-lt"/>
              <a:buAutoNum type="arabicPeriod"/>
            </a:pPr>
            <a:r>
              <a:rPr lang="en-US" altLang="zh-TW" sz="2400" dirty="0"/>
              <a:t>Download the operations data recorded during the process. </a:t>
            </a:r>
          </a:p>
          <a:p>
            <a:pPr marL="1177925" lvl="1" indent="-514350">
              <a:buFont typeface="+mj-lt"/>
              <a:buAutoNum type="arabicPeriod"/>
            </a:pPr>
            <a:r>
              <a:rPr lang="en-US" altLang="zh-TW" sz="2400" dirty="0"/>
              <a:t>Draw a time series diagram of weekly “order.”  Try to explain your ordering behavior, and any strategy that you took.</a:t>
            </a:r>
          </a:p>
          <a:p>
            <a:pPr marL="1177925" lvl="1" indent="-514350">
              <a:buFont typeface="+mj-lt"/>
              <a:buAutoNum type="arabicPeriod"/>
            </a:pPr>
            <a:r>
              <a:rPr lang="en-US" altLang="zh-TW" sz="2400" dirty="0"/>
              <a:t>Draw a time series diagram of weekly inventory level. </a:t>
            </a:r>
          </a:p>
          <a:p>
            <a:r>
              <a:rPr lang="en-US" altLang="zh-TW" sz="2800" dirty="0"/>
              <a:t>Prepare a Analysis Report to be presented in class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789C9-2CBA-4B5D-8781-9D12649AB35E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774956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ym typeface="Wingdings" panose="05000000000000000000" pitchFamily="2" charset="2"/>
              </a:rPr>
              <a:t>Analysis report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342" y="1772816"/>
            <a:ext cx="7772400" cy="4114800"/>
          </a:xfrm>
        </p:spPr>
        <p:txBody>
          <a:bodyPr/>
          <a:lstStyle/>
          <a:p>
            <a:r>
              <a:rPr lang="en-US" altLang="zh-TW" sz="2800" dirty="0"/>
              <a:t>Evaluate your team performance. What went wrong? </a:t>
            </a:r>
          </a:p>
          <a:p>
            <a:r>
              <a:rPr lang="en-US" altLang="zh-TW" sz="2800" dirty="0"/>
              <a:t>What can be done if you have “next time” so that performance can be improved? </a:t>
            </a:r>
          </a:p>
          <a:p>
            <a:r>
              <a:rPr lang="en-US" altLang="zh-TW" sz="2800" dirty="0"/>
              <a:t>Share your take aways:</a:t>
            </a:r>
          </a:p>
          <a:p>
            <a:pPr lvl="1"/>
            <a:r>
              <a:rPr lang="en-US" altLang="zh-TW" sz="2400" dirty="0"/>
              <a:t>What have you learnt through the game?</a:t>
            </a:r>
          </a:p>
          <a:p>
            <a:pPr lvl="1"/>
            <a:r>
              <a:rPr lang="en-US" altLang="zh-TW" sz="2400" dirty="0"/>
              <a:t>What are the important factors affecting supply chain performance?</a:t>
            </a:r>
          </a:p>
          <a:p>
            <a:pPr lvl="1"/>
            <a:r>
              <a:rPr lang="en-US" altLang="zh-TW" sz="2400" dirty="0"/>
              <a:t>How can IT help in improving supply chain performance?</a:t>
            </a:r>
          </a:p>
          <a:p>
            <a:endParaRPr lang="en-US" altLang="zh-TW" sz="2800" dirty="0"/>
          </a:p>
        </p:txBody>
      </p:sp>
      <p:sp>
        <p:nvSpPr>
          <p:cNvPr id="4403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CYCY— Prof CK Farn</a:t>
            </a:r>
          </a:p>
        </p:txBody>
      </p:sp>
      <p:sp>
        <p:nvSpPr>
          <p:cNvPr id="4403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A92989C-ECA0-430D-9DA7-620C7DA4140C}" type="slidenum">
              <a:rPr lang="en-US" altLang="zh-TW"/>
              <a:pPr/>
              <a:t>25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2C3C9F4-5D51-67E2-6526-C90E7AB3B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Assignment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EAF33E7-9157-433D-A597-DE61C8A1F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Due next week</a:t>
            </a:r>
          </a:p>
          <a:p>
            <a:r>
              <a:rPr lang="en-US" altLang="zh-TW" dirty="0"/>
              <a:t>Prepare the Analysis Report (pdf)</a:t>
            </a:r>
          </a:p>
          <a:p>
            <a:r>
              <a:rPr lang="en-US" altLang="zh-TW" dirty="0"/>
              <a:t>Prepare a 15-20 minutes presentation (ppt)</a:t>
            </a:r>
          </a:p>
          <a:p>
            <a:pPr lvl="1"/>
            <a:r>
              <a:rPr lang="en-US" altLang="zh-TW" dirty="0"/>
              <a:t>Summarize your </a:t>
            </a:r>
            <a:r>
              <a:rPr lang="en-US" altLang="zh-TW"/>
              <a:t>analysis report</a:t>
            </a:r>
          </a:p>
          <a:p>
            <a:pPr lvl="1"/>
            <a:r>
              <a:rPr lang="en-US" altLang="zh-TW" dirty="0"/>
              <a:t>What have been discussed on the Internet regarding the Beer Game?</a:t>
            </a:r>
          </a:p>
          <a:p>
            <a:endParaRPr lang="zh-TW" alt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E4F5A05A-DCB8-2CCB-DCDA-31E7055ABE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FD1F772A-EA7B-9840-CF64-5D764EAE35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789C9-2CBA-4B5D-8781-9D12649AB35E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3348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  <a:endParaRPr lang="en-US" altLang="zh-TW" sz="1400" dirty="0">
              <a:solidFill>
                <a:srgbClr val="333399"/>
              </a:solidFill>
            </a:endParaRPr>
          </a:p>
        </p:txBody>
      </p:sp>
      <p:sp>
        <p:nvSpPr>
          <p:cNvPr id="51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2E7F0D8-D87C-4593-A769-99D774705CF4}" type="slidenum">
              <a:rPr lang="en-US" altLang="zh-TW" sz="140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Simulation Settings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Overly simplified supply chain</a:t>
            </a:r>
          </a:p>
          <a:p>
            <a:pPr lvl="1" eaLnBrk="1" hangingPunct="1"/>
            <a:r>
              <a:rPr lang="en-US" altLang="zh-TW"/>
              <a:t>Selling kegs of beer</a:t>
            </a:r>
          </a:p>
          <a:p>
            <a:pPr eaLnBrk="1" hangingPunct="1"/>
            <a:r>
              <a:rPr lang="en-US" altLang="zh-TW"/>
              <a:t>Roles</a:t>
            </a:r>
          </a:p>
          <a:p>
            <a:pPr lvl="1" eaLnBrk="1" hangingPunct="1"/>
            <a:r>
              <a:rPr lang="en-US" altLang="zh-TW"/>
              <a:t>Factory (warehouse)</a:t>
            </a:r>
          </a:p>
          <a:p>
            <a:pPr lvl="1" eaLnBrk="1" hangingPunct="1"/>
            <a:r>
              <a:rPr lang="en-US" altLang="zh-TW"/>
              <a:t>Distributor</a:t>
            </a:r>
          </a:p>
          <a:p>
            <a:pPr lvl="1" eaLnBrk="1" hangingPunct="1"/>
            <a:r>
              <a:rPr lang="en-US" altLang="zh-TW"/>
              <a:t>Wholesaler</a:t>
            </a:r>
          </a:p>
          <a:p>
            <a:pPr lvl="1" eaLnBrk="1" hangingPunct="1"/>
            <a:r>
              <a:rPr lang="en-US" altLang="zh-TW"/>
              <a:t>Retailer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717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67C3A2C-B22C-4781-99A2-07D11DEA6D4A}" type="slidenum">
              <a:rPr lang="en-US" altLang="zh-TW" sz="140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Supply Channels</a:t>
            </a:r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133600"/>
            <a:ext cx="5749925" cy="4529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1979613" y="3068638"/>
            <a:ext cx="720725" cy="576262"/>
          </a:xfrm>
          <a:prstGeom prst="flowChartDocumen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>
                <a:latin typeface="Arial Narrow" panose="020B0606020202030204" pitchFamily="34" charset="0"/>
              </a:rPr>
              <a:t>Order</a:t>
            </a:r>
          </a:p>
        </p:txBody>
      </p:sp>
      <p:sp>
        <p:nvSpPr>
          <p:cNvPr id="7175" name="AutoShape 6"/>
          <p:cNvSpPr>
            <a:spLocks noChangeArrowheads="1"/>
          </p:cNvSpPr>
          <p:nvPr/>
        </p:nvSpPr>
        <p:spPr bwMode="auto">
          <a:xfrm>
            <a:off x="3203575" y="4292600"/>
            <a:ext cx="720725" cy="576263"/>
          </a:xfrm>
          <a:prstGeom prst="flowChartDocumen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>
                <a:latin typeface="Arial Narrow" panose="020B0606020202030204" pitchFamily="34" charset="0"/>
              </a:rPr>
              <a:t>Order</a:t>
            </a:r>
          </a:p>
        </p:txBody>
      </p:sp>
      <p:sp>
        <p:nvSpPr>
          <p:cNvPr id="7176" name="AutoShape 7"/>
          <p:cNvSpPr>
            <a:spLocks noChangeArrowheads="1"/>
          </p:cNvSpPr>
          <p:nvPr/>
        </p:nvSpPr>
        <p:spPr bwMode="auto">
          <a:xfrm>
            <a:off x="4643438" y="5589588"/>
            <a:ext cx="720725" cy="576262"/>
          </a:xfrm>
          <a:prstGeom prst="flowChartDocumen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>
                <a:latin typeface="Arial Narrow" panose="020B0606020202030204" pitchFamily="34" charset="0"/>
              </a:rPr>
              <a:t>Order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971550" y="4868863"/>
            <a:ext cx="139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Order 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processing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delays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 flipV="1">
            <a:off x="1763713" y="3716338"/>
            <a:ext cx="504825" cy="12969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2268538" y="5805488"/>
            <a:ext cx="2232025" cy="1444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V="1">
            <a:off x="2124075" y="4797425"/>
            <a:ext cx="1008063" cy="5032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6948488" y="2133600"/>
            <a:ext cx="1255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Transport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delays</a:t>
            </a:r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 flipH="1" flipV="1">
            <a:off x="4572000" y="2492375"/>
            <a:ext cx="2305050" cy="730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H="1">
            <a:off x="6011863" y="2925763"/>
            <a:ext cx="1009650" cy="7191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H="1">
            <a:off x="7164388" y="2997200"/>
            <a:ext cx="433387" cy="16557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611188" y="242093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250825" y="1989138"/>
            <a:ext cx="1428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333399"/>
                </a:solidFill>
              </a:rPr>
              <a:t>From 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</a:rPr>
              <a:t>shop floor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7588250" y="6035675"/>
            <a:ext cx="155575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To </a:t>
            </a:r>
          </a:p>
          <a:p>
            <a:pPr eaLnBrk="1" hangingPunct="1"/>
            <a:r>
              <a:rPr lang="en-US" altLang="zh-TW"/>
              <a:t>Consumers</a:t>
            </a:r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7451725" y="63817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92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65BE1DE-8C76-4A5F-AC1C-F49F388CE2A4}" type="slidenum">
              <a:rPr lang="en-US" altLang="zh-TW" sz="140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Retailer (R)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Order beer from wholesaler</a:t>
            </a:r>
          </a:p>
          <a:p>
            <a:pPr eaLnBrk="1" hangingPunct="1"/>
            <a:r>
              <a:rPr lang="en-US" altLang="zh-TW" dirty="0"/>
              <a:t>Manages inventory levels</a:t>
            </a:r>
          </a:p>
          <a:p>
            <a:pPr eaLnBrk="1" hangingPunct="1"/>
            <a:r>
              <a:rPr lang="en-US" altLang="zh-TW" dirty="0"/>
              <a:t>Sells/ships beer to fill end-consumer’s orders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1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E02A7BD-DA77-4C4A-8943-9CBC5EA900EA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Wholesaler (W)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Order beer from distributor</a:t>
            </a:r>
          </a:p>
          <a:p>
            <a:pPr eaLnBrk="1" hangingPunct="1"/>
            <a:r>
              <a:rPr lang="en-US" altLang="zh-TW"/>
              <a:t>Manages inventory levels</a:t>
            </a:r>
          </a:p>
          <a:p>
            <a:pPr eaLnBrk="1" hangingPunct="1"/>
            <a:r>
              <a:rPr lang="en-US" altLang="zh-TW"/>
              <a:t>Sells/ships beer to fill retailer’s orders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3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4E42899-ED44-4E76-A607-16D30B55AEC9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Distributor (D)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Order beer from factory warehouse</a:t>
            </a:r>
          </a:p>
          <a:p>
            <a:pPr eaLnBrk="1" hangingPunct="1"/>
            <a:r>
              <a:rPr lang="en-US" altLang="zh-TW"/>
              <a:t>Manages inventory levels</a:t>
            </a:r>
          </a:p>
          <a:p>
            <a:pPr eaLnBrk="1" hangingPunct="1"/>
            <a:r>
              <a:rPr lang="en-US" altLang="zh-TW"/>
              <a:t>Sells/ships beer to fill wholesaler’s orders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5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40620CD-72BE-40B5-B9DE-B0EF767D4641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Factory (F)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Schedule beer production in factory</a:t>
            </a:r>
          </a:p>
          <a:p>
            <a:pPr eaLnBrk="1" hangingPunct="1"/>
            <a:r>
              <a:rPr lang="en-US" altLang="zh-TW"/>
              <a:t>Manages finished goods inventory levels</a:t>
            </a:r>
          </a:p>
          <a:p>
            <a:pPr eaLnBrk="1" hangingPunct="1"/>
            <a:r>
              <a:rPr lang="en-US" altLang="zh-TW"/>
              <a:t>Sells/ships beer to fill distributor’s orders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74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2DA9B9D-B6E9-4F54-9972-D0F7B7B5CE56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Leadtimes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Order processing delay</a:t>
            </a:r>
          </a:p>
          <a:p>
            <a:pPr eaLnBrk="1" hangingPunct="1"/>
            <a:r>
              <a:rPr lang="en-US" altLang="zh-TW"/>
              <a:t>Transportation delay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Unit cycle time: one week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kf2">
  <a:themeElements>
    <a:clrScheme name="ckf2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ckf2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ckf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f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Data\Microsoft\Templates\ckf2.pot</Template>
  <TotalTime>4611</TotalTime>
  <Words>1019</Words>
  <Application>Microsoft Office PowerPoint</Application>
  <PresentationFormat>如螢幕大小 (4:3)</PresentationFormat>
  <Paragraphs>292</Paragraphs>
  <Slides>26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4" baseType="lpstr">
      <vt:lpstr>新細明體</vt:lpstr>
      <vt:lpstr>標楷體</vt:lpstr>
      <vt:lpstr>Arial</vt:lpstr>
      <vt:lpstr>Arial Narrow</vt:lpstr>
      <vt:lpstr>Times New Roman</vt:lpstr>
      <vt:lpstr>Webdings</vt:lpstr>
      <vt:lpstr>Wingdings</vt:lpstr>
      <vt:lpstr>ckf2</vt:lpstr>
      <vt:lpstr>Beer Game –     Supply Chain Simulation</vt:lpstr>
      <vt:lpstr>Beer Game</vt:lpstr>
      <vt:lpstr>Simulation Settings</vt:lpstr>
      <vt:lpstr>Supply Channels</vt:lpstr>
      <vt:lpstr>Retailer (R)</vt:lpstr>
      <vt:lpstr>Wholesaler (W)</vt:lpstr>
      <vt:lpstr>Distributor (D)</vt:lpstr>
      <vt:lpstr>Factory (F)</vt:lpstr>
      <vt:lpstr>Leadtimes</vt:lpstr>
      <vt:lpstr>Cost structure</vt:lpstr>
      <vt:lpstr>What you should do every “week”</vt:lpstr>
      <vt:lpstr>Objectives</vt:lpstr>
      <vt:lpstr>Scenarios/Round</vt:lpstr>
      <vt:lpstr>Beer Game Site</vt:lpstr>
      <vt:lpstr>Round #1</vt:lpstr>
      <vt:lpstr>Round #2</vt:lpstr>
      <vt:lpstr>Round #3</vt:lpstr>
      <vt:lpstr>Round #4</vt:lpstr>
      <vt:lpstr>Round #5</vt:lpstr>
      <vt:lpstr>Round #6</vt:lpstr>
      <vt:lpstr>Rolling forecast</vt:lpstr>
      <vt:lpstr>Rolling forecast 2</vt:lpstr>
      <vt:lpstr>Rolling forecast 3</vt:lpstr>
      <vt:lpstr>Things to do</vt:lpstr>
      <vt:lpstr>Analysis report</vt:lpstr>
      <vt:lpstr>Assignment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Beer Game</dc:title>
  <dc:creator>CK Farn</dc:creator>
  <cp:lastModifiedBy>CKFarn</cp:lastModifiedBy>
  <cp:revision>84</cp:revision>
  <dcterms:created xsi:type="dcterms:W3CDTF">1999-04-05T16:45:56Z</dcterms:created>
  <dcterms:modified xsi:type="dcterms:W3CDTF">2023-03-02T06:25:07Z</dcterms:modified>
</cp:coreProperties>
</file>