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7"/>
  </p:notesMasterIdLst>
  <p:sldIdLst>
    <p:sldId id="360" r:id="rId2"/>
    <p:sldId id="362" r:id="rId3"/>
    <p:sldId id="411" r:id="rId4"/>
    <p:sldId id="412" r:id="rId5"/>
    <p:sldId id="366" r:id="rId6"/>
    <p:sldId id="471" r:id="rId7"/>
    <p:sldId id="367" r:id="rId8"/>
    <p:sldId id="368" r:id="rId9"/>
    <p:sldId id="416" r:id="rId10"/>
    <p:sldId id="470" r:id="rId11"/>
    <p:sldId id="369" r:id="rId12"/>
    <p:sldId id="418" r:id="rId13"/>
    <p:sldId id="419" r:id="rId14"/>
    <p:sldId id="420" r:id="rId15"/>
    <p:sldId id="424" r:id="rId16"/>
    <p:sldId id="467" r:id="rId17"/>
    <p:sldId id="637" r:id="rId18"/>
    <p:sldId id="425" r:id="rId19"/>
    <p:sldId id="426" r:id="rId20"/>
    <p:sldId id="427" r:id="rId21"/>
    <p:sldId id="428" r:id="rId22"/>
    <p:sldId id="472" r:id="rId23"/>
    <p:sldId id="473" r:id="rId24"/>
    <p:sldId id="429" r:id="rId25"/>
    <p:sldId id="430" r:id="rId26"/>
    <p:sldId id="431" r:id="rId27"/>
    <p:sldId id="432" r:id="rId28"/>
    <p:sldId id="674" r:id="rId29"/>
    <p:sldId id="436" r:id="rId30"/>
    <p:sldId id="476" r:id="rId31"/>
    <p:sldId id="475" r:id="rId32"/>
    <p:sldId id="439" r:id="rId33"/>
    <p:sldId id="440" r:id="rId34"/>
    <p:sldId id="446" r:id="rId35"/>
    <p:sldId id="447" r:id="rId3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0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50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3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7A69B8A9-5E03-4EFF-1DC1-701E9814E5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B685E9C5-98C7-379A-135E-04341556FFC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3F43224B-136F-7BCC-03A9-3F3820447E7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5FB3803F-3251-FE9A-A7E9-B17A4DF59DC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  <a:endParaRPr lang="en-US" altLang="zh-TW" noProof="0"/>
          </a:p>
          <a:p>
            <a:pPr lvl="1"/>
            <a:r>
              <a:rPr lang="zh-TW" altLang="en-US" noProof="0"/>
              <a:t>第二層</a:t>
            </a:r>
            <a:endParaRPr lang="en-US" altLang="zh-TW" noProof="0"/>
          </a:p>
          <a:p>
            <a:pPr lvl="2"/>
            <a:r>
              <a:rPr lang="zh-TW" altLang="en-US" noProof="0"/>
              <a:t>第三層</a:t>
            </a:r>
            <a:endParaRPr lang="en-US" altLang="zh-TW" noProof="0"/>
          </a:p>
          <a:p>
            <a:pPr lvl="3"/>
            <a:r>
              <a:rPr lang="zh-TW" altLang="en-US" noProof="0"/>
              <a:t>第四層</a:t>
            </a:r>
            <a:endParaRPr lang="en-US" altLang="zh-TW" noProof="0"/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A6F053FE-B9AB-141F-65C8-15D26DB8E5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4621B66D-9D6E-6F2A-E334-42271C5910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13B141D-8071-1B45-8071-5A4318C8BB7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4088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xmlns="" id="{334B1263-11AF-0F5E-C6CE-5F88C31D3D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F85CB47-3E82-D040-837F-D9F3CDD6ECD2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xmlns="" id="{02AAE805-EA83-CD77-4AF0-015BA5583C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A7BAAC33-FE33-1D99-4A2D-AA0846E32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9235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>
            <a:extLst>
              <a:ext uri="{FF2B5EF4-FFF2-40B4-BE49-F238E27FC236}">
                <a16:creationId xmlns:a16="http://schemas.microsoft.com/office/drawing/2014/main" xmlns="" id="{21E245C3-9AF3-F769-603E-AF47D9E04D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備忘稿版面配置區 2">
            <a:extLst>
              <a:ext uri="{FF2B5EF4-FFF2-40B4-BE49-F238E27FC236}">
                <a16:creationId xmlns:a16="http://schemas.microsoft.com/office/drawing/2014/main" xmlns="" id="{3D7D2003-D2D7-5A06-395C-50FC4F918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0964" name="投影片編號版面配置區 3">
            <a:extLst>
              <a:ext uri="{FF2B5EF4-FFF2-40B4-BE49-F238E27FC236}">
                <a16:creationId xmlns:a16="http://schemas.microsoft.com/office/drawing/2014/main" xmlns="" id="{BAC8ABA3-F6D4-AB1B-B9A4-217C1379EB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A6C0145-2ED0-2649-AFFF-BBB101665082}" type="slidenum">
              <a:rPr lang="en-US" altLang="zh-TW" sz="1200"/>
              <a:pPr/>
              <a:t>17</a:t>
            </a:fld>
            <a:endParaRPr lang="en-US" altLang="zh-TW" sz="1200"/>
          </a:p>
        </p:txBody>
      </p:sp>
    </p:spTree>
    <p:extLst>
      <p:ext uri="{BB962C8B-B14F-4D97-AF65-F5344CB8AC3E}">
        <p14:creationId xmlns:p14="http://schemas.microsoft.com/office/powerpoint/2010/main" val="3098802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xmlns="" id="{9398096C-206F-EB23-CC94-93FD03D9BD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0CEC83C-366A-CF47-93AD-0D36E5F76E7B}" type="slidenum">
              <a:rPr lang="en-US" altLang="zh-TW" sz="1200"/>
              <a:pPr/>
              <a:t>25</a:t>
            </a:fld>
            <a:endParaRPr lang="en-US" altLang="zh-TW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xmlns="" id="{E96D56E4-55AF-1718-4D11-7C3153307E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xmlns="" id="{F508A062-1EDA-9B23-E042-203CCF68A5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6359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xmlns="" id="{43375382-151F-6057-E5D6-6770500D1A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BF4EA29-5511-5441-85DE-16B96B6AC626}" type="slidenum">
              <a:rPr lang="en-US" altLang="zh-TW" sz="1200"/>
              <a:pPr/>
              <a:t>26</a:t>
            </a:fld>
            <a:endParaRPr lang="en-US" altLang="zh-TW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xmlns="" id="{B4718E2A-24ED-5AEB-6860-718D47BDFC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xmlns="" id="{46179233-10CF-E57E-7298-8E1B1D581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705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xmlns="" id="{447DD695-75F7-9C59-A187-115E09BF07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FCAE56A-5118-264C-9547-AA7F9C0E3455}" type="slidenum">
              <a:rPr lang="en-US" altLang="zh-TW" sz="1200"/>
              <a:pPr/>
              <a:t>27</a:t>
            </a:fld>
            <a:endParaRPr lang="en-US" altLang="zh-TW" sz="12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xmlns="" id="{664EC744-F7F9-EAB2-F782-951CB98D7C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xmlns="" id="{8FAF2D0E-1131-96AE-659A-1E9F46C21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5502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xmlns="" id="{06C04C6A-986F-F136-9CCF-12B7DCCF07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A61F9F7-68CC-BC49-A20E-5B03477FBD84}" type="slidenum">
              <a:rPr lang="en-US" altLang="zh-TW" sz="1200"/>
              <a:pPr/>
              <a:t>32</a:t>
            </a:fld>
            <a:endParaRPr lang="en-US" altLang="zh-TW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xmlns="" id="{74C722E3-CEA6-1356-592A-09EA74A5EF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xmlns="" id="{2FA01384-BBAC-E600-6CDA-78BD09819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66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 按一下以編輯母片子標題樣式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890C8C76-57CA-DDDB-FD6E-2F549D4DE9B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A3286146-E721-0543-9417-B45D4852E6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3FE70-BF6C-DA46-901C-F5129784E9D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108345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476AB402-356D-2413-0563-0762AD7A16E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11A50B1-A935-39BC-8B2E-62FE3C9481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FD8B3-81B5-FB4C-BEF8-A9E334FB2C5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581210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E870A57E-0E26-45A8-2721-8E72F3334E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0553D1B8-59AD-F19D-8A73-329C5794D9D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7C54-9AC9-5147-8037-BA74428EBB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837826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AB07D14B-1DCD-EA40-BEAD-57FBE8AB44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FC87549B-FB00-E23C-1527-EC602AC37A4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685A89-AF55-FB42-91FF-53CFDDDA6A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974421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39E7C8B6-8BF8-BF87-1B55-FEFEBB4015A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B2463061-88F9-9CA3-284F-AE988D3877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FC4A57-54BF-E84D-93F8-E75D531B77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444512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7B5CD06-9441-89AE-E74F-D76178A5287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7D21E2A-80BA-C078-2155-ABA83BBA677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EEB950-4416-5A47-850F-24DD89F3C40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31935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47329173-5100-C1C5-1230-9EB63836169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103B52CE-8401-FDAB-145D-2636541726A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FC373-2543-EB40-868E-8F29E9C3398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277974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81FB62E8-E3E8-51F8-4E87-1F550EB0A5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23C7E7A6-DA8C-1186-EE33-A04FC4AE526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86A20-E865-BF47-B06A-F36DD9E210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253247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C9F5C09-2EEF-CDE9-D635-18CA629AFEF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A56953A-2C6B-DCFD-02EF-CAE43990F5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6D918-96A2-6943-B1B4-14ACB84A68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31157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E0E41117-CE7B-E161-CED8-68B319495B8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39DD1A4C-7993-F6AF-C957-F811F7822D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0829D-7038-6643-A0AC-2F1C51BFD8D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0907732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363812E3-722F-9D2E-F727-75EFCE3326A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75286DA7-1C0B-4E84-BD8C-2A028FF0E4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7B3D4-1ACB-594A-BD46-9F2DCC06303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889074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3ECD4D87-3BC2-5D69-1820-83B226FAB7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EF97EA33-DC30-F190-7AA7-8668801A374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08C67-B452-BA4D-8E9D-623EFD5D777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534664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75C622E-D9C5-D81F-F9E8-F1A3990C6C6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65842A0-3BB4-D0AA-1F5F-C5618AA484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A455BD-C5BD-3C49-952C-0A3B90D27B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300027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6B0D8AE-18E2-1082-2782-EA0FC0305B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00EB866-C08A-5EDB-FA69-6101F8F8858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C902B-F1AF-2F43-A98A-E837EB8181F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164506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DA6698DA-042F-6D78-ECD5-AD73B043B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2A3D9910-2E20-81F2-6F66-510E64B06C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7684EA6C-5CE5-DCDF-4433-6867496553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  <a:endParaRPr lang="en-US" altLang="zh-TW"/>
          </a:p>
          <a:p>
            <a:pPr lvl="1"/>
            <a:r>
              <a:rPr lang="zh-TW" altLang="en-US"/>
              <a:t>第二層</a:t>
            </a:r>
            <a:endParaRPr lang="en-US" altLang="zh-TW"/>
          </a:p>
          <a:p>
            <a:pPr lvl="2"/>
            <a:r>
              <a:rPr lang="zh-TW" altLang="en-US"/>
              <a:t>第三層</a:t>
            </a:r>
            <a:endParaRPr lang="en-US" altLang="zh-TW"/>
          </a:p>
          <a:p>
            <a:pPr lvl="3"/>
            <a:r>
              <a:rPr lang="zh-TW" altLang="en-US"/>
              <a:t>第四層</a:t>
            </a:r>
            <a:endParaRPr lang="en-US" altLang="zh-TW"/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46437" name="Rectangle 5">
            <a:extLst>
              <a:ext uri="{FF2B5EF4-FFF2-40B4-BE49-F238E27FC236}">
                <a16:creationId xmlns:a16="http://schemas.microsoft.com/office/drawing/2014/main" xmlns="" id="{31C48D55-7B30-D035-2772-0C6C24D12C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  <a:latin typeface="Times New Roman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146438" name="Rectangle 6">
            <a:extLst>
              <a:ext uri="{FF2B5EF4-FFF2-40B4-BE49-F238E27FC236}">
                <a16:creationId xmlns:a16="http://schemas.microsoft.com/office/drawing/2014/main" xmlns="" id="{2251D366-3986-8E57-3A19-A5A0F7F4F1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fld id="{31218F21-1E99-844E-B6F0-2C5AF018E82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46439" name="AutoShape 7">
            <a:extLst>
              <a:ext uri="{FF2B5EF4-FFF2-40B4-BE49-F238E27FC236}">
                <a16:creationId xmlns:a16="http://schemas.microsoft.com/office/drawing/2014/main" xmlns="" id="{B025F652-2515-36A8-06F5-0F4943628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blurRad="63500" dist="107763" dir="2700000" algn="ctr" rotWithShape="0">
              <a:schemeClr val="bg1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zh-TW" altLang="en-US">
              <a:latin typeface="Times New Roman" charset="0"/>
              <a:ea typeface="新細明體" charset="0"/>
              <a:cs typeface="新細明體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A9D5AC93-624B-A4E0-3997-DB69CB4A105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charset="0"/>
          <a:ea typeface="SimHei" charset="0"/>
          <a:cs typeface="SimHei" charset="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6"/>
        </a:buBlip>
        <a:defRPr kumimoji="1" sz="3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itchFamily="2" charset="2"/>
        <a:buBlip>
          <a:blip r:embed="rId17"/>
        </a:buBlip>
        <a:defRPr kumimoji="1" sz="2800">
          <a:solidFill>
            <a:schemeClr val="tx1"/>
          </a:solidFill>
          <a:latin typeface="Times New Roman" charset="0"/>
          <a:ea typeface="新細明體" charset="0"/>
          <a:cs typeface="新細明體" charset="0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sz="2400">
          <a:solidFill>
            <a:srgbClr val="006600"/>
          </a:solidFill>
          <a:latin typeface="Times New Roman" charset="0"/>
          <a:ea typeface="新細明體" charset="0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kumimoji="1" sz="2000">
          <a:solidFill>
            <a:srgbClr val="CC0000"/>
          </a:solidFill>
          <a:latin typeface="Times New Roman" charset="0"/>
          <a:ea typeface="新細明體" charset="0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Times New Roman" charset="0"/>
          <a:ea typeface="新細明體" charset="0"/>
        </a:defRPr>
      </a:lvl5pPr>
      <a:lvl6pPr marL="30702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Times New Roman" charset="0"/>
          <a:ea typeface="新細明體" charset="0"/>
        </a:defRPr>
      </a:lvl6pPr>
      <a:lvl7pPr marL="35274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Times New Roman" charset="0"/>
          <a:ea typeface="新細明體" charset="0"/>
        </a:defRPr>
      </a:lvl7pPr>
      <a:lvl8pPr marL="39846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Times New Roman" charset="0"/>
          <a:ea typeface="新細明體" charset="0"/>
        </a:defRPr>
      </a:lvl8pPr>
      <a:lvl9pPr marL="4441825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>
          <a:solidFill>
            <a:schemeClr val="folHlink"/>
          </a:solidFill>
          <a:latin typeface="Times New Roman" charset="0"/>
          <a:ea typeface="新細明體" charset="0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18531907-32A2-98A3-6596-4AE70D53B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9718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F0036822-4296-95FD-665C-7064D7FC6F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7800" y="1066800"/>
            <a:ext cx="7239000" cy="1143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altLang="zh-TW" sz="4800" dirty="0"/>
              <a:t>Business</a:t>
            </a:r>
            <a:r>
              <a:rPr lang="zh-TW" altLang="en-US" sz="4800" dirty="0"/>
              <a:t> </a:t>
            </a:r>
            <a:r>
              <a:rPr lang="en-US" altLang="zh-TW" sz="4800" dirty="0"/>
              <a:t>Model</a:t>
            </a:r>
            <a:endParaRPr lang="zh-TW" altLang="en-US" sz="4800" dirty="0"/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xmlns="" id="{B9CA8ABF-065F-04A5-ADD4-60DAE72FC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5" y="117475"/>
            <a:ext cx="623243" cy="1143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7CFA0150-00AA-FABB-7E3F-388C55009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3089275"/>
            <a:ext cx="7620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kumimoji="1" sz="3200">
                <a:solidFill>
                  <a:srgbClr val="000099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ebdings" pitchFamily="2" charset="2"/>
              <a:buNone/>
              <a:defRPr kumimoji="1" sz="2800">
                <a:solidFill>
                  <a:schemeClr val="tx1"/>
                </a:solidFill>
                <a:latin typeface="Times New Roman" charset="0"/>
                <a:ea typeface="新細明體" charset="0"/>
                <a:cs typeface="新細明體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kumimoji="1" sz="2400">
                <a:solidFill>
                  <a:srgbClr val="006600"/>
                </a:solidFill>
                <a:latin typeface="Times New Roman" charset="0"/>
                <a:ea typeface="新細明體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kumimoji="1" sz="2000">
                <a:solidFill>
                  <a:srgbClr val="CC0000"/>
                </a:solidFill>
                <a:latin typeface="Times New Roman" charset="0"/>
                <a:ea typeface="新細明體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folHlink"/>
                </a:solidFill>
                <a:latin typeface="Times New Roman" charset="0"/>
                <a:ea typeface="新細明體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folHlink"/>
                </a:solidFill>
                <a:latin typeface="Times New Roman" charset="0"/>
                <a:ea typeface="新細明體" charset="0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folHlink"/>
                </a:solidFill>
                <a:latin typeface="Times New Roman" charset="0"/>
                <a:ea typeface="新細明體" charset="0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folHlink"/>
                </a:solidFill>
                <a:latin typeface="Times New Roman" charset="0"/>
                <a:ea typeface="新細明體" charset="0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folHlink"/>
                </a:solidFill>
                <a:latin typeface="Times New Roman" charset="0"/>
                <a:ea typeface="新細明體" charset="0"/>
              </a:defRPr>
            </a:lvl9pPr>
          </a:lstStyle>
          <a:p>
            <a:pPr marL="190500" lvl="1" eaLnBrk="1" hangingPunct="1">
              <a:spcBef>
                <a:spcPts val="0"/>
              </a:spcBef>
            </a:pPr>
            <a:endParaRPr lang="en-US" altLang="zh-TW" sz="2400" kern="0" dirty="0">
              <a:ea typeface="標楷體" panose="03000509000000000000" pitchFamily="49" charset="-120"/>
            </a:endParaRPr>
          </a:p>
          <a:p>
            <a:pPr lvl="1">
              <a:spcBef>
                <a:spcPts val="0"/>
              </a:spcBef>
            </a:pPr>
            <a:r>
              <a:rPr lang="en-US" altLang="en-US" sz="2400" dirty="0" err="1"/>
              <a:t>CYCU</a:t>
            </a:r>
            <a:endParaRPr lang="en-US" altLang="zh-TW" sz="2400" dirty="0"/>
          </a:p>
          <a:p>
            <a:pPr lvl="1">
              <a:spcBef>
                <a:spcPts val="0"/>
              </a:spcBef>
            </a:pPr>
            <a:r>
              <a:rPr lang="en-US" altLang="en-US" sz="2400" dirty="0"/>
              <a:t>Prof. CK </a:t>
            </a:r>
            <a:r>
              <a:rPr lang="en-US" altLang="en-US" sz="2400" dirty="0" err="1"/>
              <a:t>Farn</a:t>
            </a:r>
            <a:endParaRPr lang="en-US" altLang="zh-TW" sz="2400" dirty="0"/>
          </a:p>
          <a:p>
            <a:pPr>
              <a:spcBef>
                <a:spcPts val="0"/>
              </a:spcBef>
            </a:pPr>
            <a:endParaRPr lang="en-US" altLang="zh-TW" sz="2800" dirty="0"/>
          </a:p>
          <a:p>
            <a:pPr>
              <a:spcBef>
                <a:spcPts val="0"/>
              </a:spcBef>
            </a:pPr>
            <a:r>
              <a:rPr lang="en-US" altLang="zh-TW" sz="1400" dirty="0" err="1"/>
              <a:t>mailto</a:t>
            </a:r>
            <a:r>
              <a:rPr lang="en-US" altLang="zh-TW" sz="1400" dirty="0"/>
              <a:t>: </a:t>
            </a:r>
            <a:r>
              <a:rPr lang="en-US" altLang="zh-TW" sz="1400" dirty="0" err="1"/>
              <a:t>ckfarn@gmail.com</a:t>
            </a:r>
            <a:endParaRPr lang="en-US" altLang="zh-TW" sz="1400" dirty="0"/>
          </a:p>
          <a:p>
            <a:pPr>
              <a:spcBef>
                <a:spcPts val="0"/>
              </a:spcBef>
            </a:pPr>
            <a:r>
              <a:rPr lang="en-US" altLang="zh-TW" sz="1400" dirty="0"/>
              <a:t>http://</a:t>
            </a:r>
            <a:r>
              <a:rPr lang="en-US" altLang="zh-TW" sz="1400" dirty="0" err="1"/>
              <a:t>www.mgt.ncu.edu.tw</a:t>
            </a:r>
            <a:r>
              <a:rPr lang="en-US" altLang="zh-TW" sz="1400" dirty="0"/>
              <a:t>/~</a:t>
            </a:r>
            <a:r>
              <a:rPr lang="en-US" altLang="zh-TW" sz="1400" dirty="0" err="1"/>
              <a:t>ckfarn</a:t>
            </a:r>
            <a:r>
              <a:rPr lang="en-US" altLang="zh-TW" sz="1400" dirty="0"/>
              <a:t>/</a:t>
            </a:r>
            <a:r>
              <a:rPr lang="en-US" altLang="zh-TW" sz="1400" dirty="0" err="1"/>
              <a:t>cycu</a:t>
            </a:r>
            <a:endParaRPr lang="en-US" altLang="zh-TW" sz="1400" dirty="0"/>
          </a:p>
          <a:p>
            <a:pPr lvl="1">
              <a:spcBef>
                <a:spcPts val="0"/>
              </a:spcBef>
            </a:pPr>
            <a:endParaRPr lang="en-US" altLang="zh-TW" sz="2400" dirty="0"/>
          </a:p>
          <a:p>
            <a:pPr lvl="1">
              <a:spcBef>
                <a:spcPts val="0"/>
              </a:spcBef>
            </a:pPr>
            <a:r>
              <a:rPr lang="en-US" altLang="zh-TW" sz="2400" dirty="0"/>
              <a:t>2023.03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xmlns="" id="{8CEA998E-FAB9-0C7E-4422-2CFFEA8459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What are the values for Giant Bike?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02AB70A-D6F6-AB9C-6E9D-CB30C900D7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Transportation</a:t>
            </a:r>
          </a:p>
          <a:p>
            <a:r>
              <a:rPr lang="en-US" altLang="zh-TW" dirty="0"/>
              <a:t>Health</a:t>
            </a:r>
          </a:p>
          <a:p>
            <a:r>
              <a:rPr lang="en-US" altLang="zh-TW" dirty="0"/>
              <a:t>Leisure</a:t>
            </a:r>
          </a:p>
          <a:p>
            <a:r>
              <a:rPr lang="en-US" altLang="zh-TW" dirty="0"/>
              <a:t>Life Style</a:t>
            </a:r>
          </a:p>
          <a:p>
            <a:endParaRPr lang="en-US" altLang="zh-TW" dirty="0"/>
          </a:p>
          <a:p>
            <a:r>
              <a:rPr lang="en-US" altLang="zh-TW" dirty="0">
                <a:solidFill>
                  <a:srgbClr val="CC0000"/>
                </a:solidFill>
              </a:rPr>
              <a:t>Value for U-Bike?</a:t>
            </a:r>
            <a:endParaRPr lang="zh-TW" altLang="en-US" dirty="0">
              <a:solidFill>
                <a:srgbClr val="CC0000"/>
              </a:solidFill>
            </a:endParaRPr>
          </a:p>
        </p:txBody>
      </p:sp>
      <p:sp>
        <p:nvSpPr>
          <p:cNvPr id="15364" name="頁尾版面配置區 3">
            <a:extLst>
              <a:ext uri="{FF2B5EF4-FFF2-40B4-BE49-F238E27FC236}">
                <a16:creationId xmlns:a16="http://schemas.microsoft.com/office/drawing/2014/main" xmlns="" id="{1223EFB4-F6A7-F789-09F8-A1A638CE53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5365" name="投影片編號版面配置區 4">
            <a:extLst>
              <a:ext uri="{FF2B5EF4-FFF2-40B4-BE49-F238E27FC236}">
                <a16:creationId xmlns:a16="http://schemas.microsoft.com/office/drawing/2014/main" xmlns="" id="{DB26A9E2-B155-BEE0-22EB-C464BF8FA3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D0CAFB0-6E7B-FA45-916D-061D8F3765D8}" type="slidenum">
              <a:rPr lang="en-US" altLang="zh-TW" sz="1400">
                <a:solidFill>
                  <a:srgbClr val="333399"/>
                </a:solidFill>
              </a:rPr>
              <a:pPr/>
              <a:t>10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頁尾版面配置區 3">
            <a:extLst>
              <a:ext uri="{FF2B5EF4-FFF2-40B4-BE49-F238E27FC236}">
                <a16:creationId xmlns:a16="http://schemas.microsoft.com/office/drawing/2014/main" xmlns="" id="{158DAFC8-18EE-06FD-C7FA-3C020859E6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6387" name="投影片編號版面配置區 4">
            <a:extLst>
              <a:ext uri="{FF2B5EF4-FFF2-40B4-BE49-F238E27FC236}">
                <a16:creationId xmlns:a16="http://schemas.microsoft.com/office/drawing/2014/main" xmlns="" id="{EC1AE21A-30B5-8CB8-4D72-0A8DDC8012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9C7D161-3466-C54B-8514-5227410F682B}" type="slidenum">
              <a:rPr lang="en-US" altLang="zh-TW" sz="1400">
                <a:solidFill>
                  <a:srgbClr val="333399"/>
                </a:solidFill>
              </a:rPr>
              <a:pPr/>
              <a:t>11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xmlns="" id="{189A898B-5D9B-7658-4732-A161CB3A1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Key Partners</a:t>
            </a:r>
            <a:endParaRPr lang="zh-TW" altLang="en-US" dirty="0"/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xmlns="" id="{CEBB970E-54D2-8472-1AEF-FAC6DF7FA4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/>
              <a:t>Who are your suppliers</a:t>
            </a:r>
          </a:p>
          <a:p>
            <a:pPr lvl="1" eaLnBrk="1" hangingPunct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Producer? intermediary/agent?</a:t>
            </a:r>
          </a:p>
          <a:p>
            <a:pPr eaLnBrk="1" hangingPunct="1"/>
            <a:r>
              <a:rPr lang="en-US" altLang="zh-TW" sz="2800" dirty="0"/>
              <a:t>What is your relationship with the supplier?</a:t>
            </a:r>
          </a:p>
          <a:p>
            <a:pPr lvl="1" eaLnBrk="1" hangingPunct="1"/>
            <a:r>
              <a:rPr lang="en-US" altLang="zh-TW" sz="2400" dirty="0"/>
              <a:t>Stranger</a:t>
            </a:r>
          </a:p>
          <a:p>
            <a:pPr lvl="1" eaLnBrk="1" hangingPunct="1"/>
            <a:r>
              <a:rPr lang="en-US" altLang="zh-TW" sz="2400" dirty="0"/>
              <a:t>Co-opetition (competition and cooperation)</a:t>
            </a:r>
          </a:p>
          <a:p>
            <a:pPr lvl="2" eaLnBrk="1" hangingPunct="1"/>
            <a:r>
              <a:rPr lang="en-US" altLang="zh-TW" sz="2000" dirty="0"/>
              <a:t>Apple and Samsung</a:t>
            </a:r>
          </a:p>
          <a:p>
            <a:pPr lvl="1" eaLnBrk="1" hangingPunct="1"/>
            <a:r>
              <a:rPr lang="en-US" altLang="zh-TW" sz="2400" dirty="0"/>
              <a:t>Long term cooperation</a:t>
            </a:r>
          </a:p>
          <a:p>
            <a:pPr lvl="2" eaLnBrk="1" hangingPunct="1"/>
            <a:r>
              <a:rPr lang="en-US" altLang="zh-TW" sz="2000" dirty="0"/>
              <a:t>Apple and </a:t>
            </a:r>
            <a:r>
              <a:rPr lang="en-US" altLang="zh-TW" sz="2000" dirty="0" err="1"/>
              <a:t>FoxConn</a:t>
            </a:r>
            <a:endParaRPr lang="en-US" altLang="zh-TW" sz="2000" dirty="0"/>
          </a:p>
          <a:p>
            <a:pPr marL="0" indent="0" eaLnBrk="1" hangingPunct="1">
              <a:buNone/>
            </a:pPr>
            <a:endParaRPr lang="en-US" altLang="zh-TW" sz="2800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頁尾版面配置區 3">
            <a:extLst>
              <a:ext uri="{FF2B5EF4-FFF2-40B4-BE49-F238E27FC236}">
                <a16:creationId xmlns:a16="http://schemas.microsoft.com/office/drawing/2014/main" xmlns="" id="{875F8B80-1046-ABF4-ADCF-D6C51B2D9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8435" name="投影片編號版面配置區 4">
            <a:extLst>
              <a:ext uri="{FF2B5EF4-FFF2-40B4-BE49-F238E27FC236}">
                <a16:creationId xmlns:a16="http://schemas.microsoft.com/office/drawing/2014/main" xmlns="" id="{F3054131-A695-25DC-FF58-23501B87C1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5E80AD1-96CF-FA40-8E71-E60B1C152055}" type="slidenum">
              <a:rPr lang="en-US" altLang="zh-TW" sz="1400">
                <a:solidFill>
                  <a:srgbClr val="333399"/>
                </a:solidFill>
              </a:rPr>
              <a:pPr/>
              <a:t>12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xmlns="" id="{AD04EB5E-3591-2BE0-D304-BA702BB7D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商業伙伴網路</a:t>
            </a:r>
          </a:p>
        </p:txBody>
      </p:sp>
      <p:sp>
        <p:nvSpPr>
          <p:cNvPr id="18437" name="AutoShape 3">
            <a:extLst>
              <a:ext uri="{FF2B5EF4-FFF2-40B4-BE49-F238E27FC236}">
                <a16:creationId xmlns:a16="http://schemas.microsoft.com/office/drawing/2014/main" xmlns="" id="{A1BC788B-1C09-58D2-4309-38A132234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2852738"/>
            <a:ext cx="1582738" cy="2087562"/>
          </a:xfrm>
          <a:prstGeom prst="smileyFace">
            <a:avLst>
              <a:gd name="adj" fmla="val 4653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dirty="0"/>
              <a:t>Customer</a:t>
            </a:r>
            <a:endParaRPr lang="zh-TW" altLang="en-US" dirty="0"/>
          </a:p>
        </p:txBody>
      </p:sp>
      <p:sp>
        <p:nvSpPr>
          <p:cNvPr id="18438" name="AutoShape 4">
            <a:extLst>
              <a:ext uri="{FF2B5EF4-FFF2-40B4-BE49-F238E27FC236}">
                <a16:creationId xmlns:a16="http://schemas.microsoft.com/office/drawing/2014/main" xmlns="" id="{71F8EC13-1646-E34C-8F46-FD67EF02A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060575"/>
            <a:ext cx="1008062" cy="865188"/>
          </a:xfrm>
          <a:prstGeom prst="octagon">
            <a:avLst>
              <a:gd name="adj" fmla="val 2928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dirty="0"/>
              <a:t>Supplier</a:t>
            </a:r>
            <a:endParaRPr lang="zh-TW" altLang="en-US" sz="2000" dirty="0"/>
          </a:p>
        </p:txBody>
      </p:sp>
      <p:sp>
        <p:nvSpPr>
          <p:cNvPr id="18439" name="AutoShape 5">
            <a:extLst>
              <a:ext uri="{FF2B5EF4-FFF2-40B4-BE49-F238E27FC236}">
                <a16:creationId xmlns:a16="http://schemas.microsoft.com/office/drawing/2014/main" xmlns="" id="{B294085D-1CFA-D210-0FFD-01AE0B88F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3141663"/>
            <a:ext cx="1008062" cy="865187"/>
          </a:xfrm>
          <a:prstGeom prst="octagon">
            <a:avLst>
              <a:gd name="adj" fmla="val 2928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dirty="0"/>
              <a:t>Supplier</a:t>
            </a:r>
            <a:endParaRPr lang="zh-TW" altLang="en-US" sz="2000" dirty="0"/>
          </a:p>
        </p:txBody>
      </p:sp>
      <p:sp>
        <p:nvSpPr>
          <p:cNvPr id="18440" name="AutoShape 6">
            <a:extLst>
              <a:ext uri="{FF2B5EF4-FFF2-40B4-BE49-F238E27FC236}">
                <a16:creationId xmlns:a16="http://schemas.microsoft.com/office/drawing/2014/main" xmlns="" id="{0414B288-8A31-E31E-6EC1-515D38E1D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4222750"/>
            <a:ext cx="1008062" cy="865188"/>
          </a:xfrm>
          <a:prstGeom prst="octagon">
            <a:avLst>
              <a:gd name="adj" fmla="val 2928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dirty="0"/>
              <a:t>Supplier</a:t>
            </a:r>
            <a:endParaRPr lang="zh-TW" altLang="en-US" sz="2000" dirty="0"/>
          </a:p>
        </p:txBody>
      </p:sp>
      <p:sp>
        <p:nvSpPr>
          <p:cNvPr id="18441" name="AutoShape 7">
            <a:extLst>
              <a:ext uri="{FF2B5EF4-FFF2-40B4-BE49-F238E27FC236}">
                <a16:creationId xmlns:a16="http://schemas.microsoft.com/office/drawing/2014/main" xmlns="" id="{46A8104B-181B-CCB0-CB3A-33EAECEF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303838"/>
            <a:ext cx="1008062" cy="865187"/>
          </a:xfrm>
          <a:prstGeom prst="octagon">
            <a:avLst>
              <a:gd name="adj" fmla="val 2928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dirty="0"/>
              <a:t>Supplier</a:t>
            </a:r>
            <a:endParaRPr lang="zh-TW" altLang="en-US" sz="2000" dirty="0"/>
          </a:p>
        </p:txBody>
      </p:sp>
      <p:grpSp>
        <p:nvGrpSpPr>
          <p:cNvPr id="357384" name="Group 8">
            <a:extLst>
              <a:ext uri="{FF2B5EF4-FFF2-40B4-BE49-F238E27FC236}">
                <a16:creationId xmlns:a16="http://schemas.microsoft.com/office/drawing/2014/main" xmlns="" id="{2F8BAEAF-4F91-70C8-FAA9-B52BC78C5645}"/>
              </a:ext>
            </a:extLst>
          </p:cNvPr>
          <p:cNvGrpSpPr>
            <a:grpSpLocks/>
          </p:cNvGrpSpPr>
          <p:nvPr/>
        </p:nvGrpSpPr>
        <p:grpSpPr bwMode="auto">
          <a:xfrm>
            <a:off x="2484438" y="2060575"/>
            <a:ext cx="4421187" cy="3744913"/>
            <a:chOff x="1565" y="1434"/>
            <a:chExt cx="2785" cy="2359"/>
          </a:xfrm>
        </p:grpSpPr>
        <p:sp>
          <p:nvSpPr>
            <p:cNvPr id="18452" name="Line 9">
              <a:extLst>
                <a:ext uri="{FF2B5EF4-FFF2-40B4-BE49-F238E27FC236}">
                  <a16:creationId xmlns:a16="http://schemas.microsoft.com/office/drawing/2014/main" xmlns="" id="{69E860CD-91A2-2D19-E0ED-3592C5B5C7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5" y="1797"/>
              <a:ext cx="952" cy="408"/>
            </a:xfrm>
            <a:prstGeom prst="line">
              <a:avLst/>
            </a:prstGeom>
            <a:noFill/>
            <a:ln w="63500" cmpd="dbl">
              <a:solidFill>
                <a:schemeClr val="accent2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18453" name="Line 10">
              <a:extLst>
                <a:ext uri="{FF2B5EF4-FFF2-40B4-BE49-F238E27FC236}">
                  <a16:creationId xmlns:a16="http://schemas.microsoft.com/office/drawing/2014/main" xmlns="" id="{03CE1421-F564-6AFB-D201-6C4B7843A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0" y="2432"/>
              <a:ext cx="726" cy="91"/>
            </a:xfrm>
            <a:prstGeom prst="line">
              <a:avLst/>
            </a:prstGeom>
            <a:noFill/>
            <a:ln w="63500" cmpd="dbl">
              <a:solidFill>
                <a:schemeClr val="accent2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18454" name="Line 11">
              <a:extLst>
                <a:ext uri="{FF2B5EF4-FFF2-40B4-BE49-F238E27FC236}">
                  <a16:creationId xmlns:a16="http://schemas.microsoft.com/office/drawing/2014/main" xmlns="" id="{360212CD-61FE-4D09-0AEB-8715AF2E60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55" y="2886"/>
              <a:ext cx="726" cy="181"/>
            </a:xfrm>
            <a:prstGeom prst="line">
              <a:avLst/>
            </a:prstGeom>
            <a:noFill/>
            <a:ln w="63500" cmpd="dbl">
              <a:solidFill>
                <a:schemeClr val="accent2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18455" name="Line 12">
              <a:extLst>
                <a:ext uri="{FF2B5EF4-FFF2-40B4-BE49-F238E27FC236}">
                  <a16:creationId xmlns:a16="http://schemas.microsoft.com/office/drawing/2014/main" xmlns="" id="{4972EF27-287C-9325-67ED-4B933C66B5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55" y="3203"/>
              <a:ext cx="907" cy="590"/>
            </a:xfrm>
            <a:prstGeom prst="line">
              <a:avLst/>
            </a:prstGeom>
            <a:noFill/>
            <a:ln w="63500" cmpd="dbl">
              <a:solidFill>
                <a:schemeClr val="accent2"/>
              </a:solidFill>
              <a:prstDash val="sysDot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18456" name="Text Box 13">
              <a:extLst>
                <a:ext uri="{FF2B5EF4-FFF2-40B4-BE49-F238E27FC236}">
                  <a16:creationId xmlns:a16="http://schemas.microsoft.com/office/drawing/2014/main" xmlns="" id="{78A7F6CF-E689-7EF6-1805-39D6123315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1434"/>
              <a:ext cx="210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b="1" dirty="0">
                  <a:solidFill>
                    <a:schemeClr val="accent2"/>
                  </a:solidFill>
                </a:rPr>
                <a:t>Arm length relationship</a:t>
              </a:r>
            </a:p>
          </p:txBody>
        </p:sp>
      </p:grpSp>
      <p:grpSp>
        <p:nvGrpSpPr>
          <p:cNvPr id="357390" name="Group 14">
            <a:extLst>
              <a:ext uri="{FF2B5EF4-FFF2-40B4-BE49-F238E27FC236}">
                <a16:creationId xmlns:a16="http://schemas.microsoft.com/office/drawing/2014/main" xmlns="" id="{733A6689-FC7B-99A0-E7CA-428C78CB8EC9}"/>
              </a:ext>
            </a:extLst>
          </p:cNvPr>
          <p:cNvGrpSpPr>
            <a:grpSpLocks/>
          </p:cNvGrpSpPr>
          <p:nvPr/>
        </p:nvGrpSpPr>
        <p:grpSpPr bwMode="auto">
          <a:xfrm>
            <a:off x="2484434" y="2636838"/>
            <a:ext cx="4008435" cy="3702049"/>
            <a:chOff x="2381" y="1525"/>
            <a:chExt cx="2525" cy="2332"/>
          </a:xfrm>
        </p:grpSpPr>
        <p:sp>
          <p:nvSpPr>
            <p:cNvPr id="18447" name="Line 15">
              <a:extLst>
                <a:ext uri="{FF2B5EF4-FFF2-40B4-BE49-F238E27FC236}">
                  <a16:creationId xmlns:a16="http://schemas.microsoft.com/office/drawing/2014/main" xmlns="" id="{E18D1588-881D-5346-7470-2AB47A341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1" y="1525"/>
              <a:ext cx="952" cy="408"/>
            </a:xfrm>
            <a:prstGeom prst="line">
              <a:avLst/>
            </a:prstGeom>
            <a:noFill/>
            <a:ln w="63500" cmpd="dbl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18448" name="Line 16">
              <a:extLst>
                <a:ext uri="{FF2B5EF4-FFF2-40B4-BE49-F238E27FC236}">
                  <a16:creationId xmlns:a16="http://schemas.microsoft.com/office/drawing/2014/main" xmlns="" id="{0432B95A-4430-FF39-10C4-A891E9EAB6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160"/>
              <a:ext cx="726" cy="91"/>
            </a:xfrm>
            <a:prstGeom prst="line">
              <a:avLst/>
            </a:prstGeom>
            <a:noFill/>
            <a:ln w="63500" cmpd="dbl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18449" name="Line 17">
              <a:extLst>
                <a:ext uri="{FF2B5EF4-FFF2-40B4-BE49-F238E27FC236}">
                  <a16:creationId xmlns:a16="http://schemas.microsoft.com/office/drawing/2014/main" xmlns="" id="{D86C617E-05B3-6AEB-3336-3BE5C1ED7F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1" y="2614"/>
              <a:ext cx="726" cy="181"/>
            </a:xfrm>
            <a:prstGeom prst="line">
              <a:avLst/>
            </a:prstGeom>
            <a:noFill/>
            <a:ln w="63500" cmpd="dbl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18450" name="Line 18">
              <a:extLst>
                <a:ext uri="{FF2B5EF4-FFF2-40B4-BE49-F238E27FC236}">
                  <a16:creationId xmlns:a16="http://schemas.microsoft.com/office/drawing/2014/main" xmlns="" id="{1927BA61-2679-4058-E4A1-9D88937E63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1" y="2931"/>
              <a:ext cx="907" cy="590"/>
            </a:xfrm>
            <a:prstGeom prst="line">
              <a:avLst/>
            </a:prstGeom>
            <a:noFill/>
            <a:ln w="63500" cmpd="dbl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18451" name="Text Box 19">
              <a:extLst>
                <a:ext uri="{FF2B5EF4-FFF2-40B4-BE49-F238E27FC236}">
                  <a16:creationId xmlns:a16="http://schemas.microsoft.com/office/drawing/2014/main" xmlns="" id="{33A77E3F-8244-7781-F354-2FEDAA2057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8" y="3566"/>
              <a:ext cx="161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b="1" dirty="0">
                  <a:solidFill>
                    <a:srgbClr val="CC0000"/>
                  </a:solidFill>
                </a:rPr>
                <a:t>Strategic partners</a:t>
              </a:r>
              <a:endParaRPr lang="zh-TW" altLang="en-US" b="1" dirty="0">
                <a:solidFill>
                  <a:srgbClr val="CC0000"/>
                </a:solidFill>
              </a:endParaRPr>
            </a:p>
          </p:txBody>
        </p:sp>
      </p:grpSp>
      <p:sp>
        <p:nvSpPr>
          <p:cNvPr id="357396" name="AutoShape 20">
            <a:extLst>
              <a:ext uri="{FF2B5EF4-FFF2-40B4-BE49-F238E27FC236}">
                <a16:creationId xmlns:a16="http://schemas.microsoft.com/office/drawing/2014/main" xmlns="" id="{95BD672E-B61E-0D86-C7FF-7B75931BE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614487"/>
            <a:ext cx="5903913" cy="4752975"/>
          </a:xfrm>
          <a:prstGeom prst="hexagon">
            <a:avLst>
              <a:gd name="adj" fmla="val 31054"/>
              <a:gd name="vf" fmla="val 115470"/>
            </a:avLst>
          </a:prstGeom>
          <a:solidFill>
            <a:srgbClr val="F9BB87">
              <a:alpha val="7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18445" name="AutoShape 21">
            <a:extLst>
              <a:ext uri="{FF2B5EF4-FFF2-40B4-BE49-F238E27FC236}">
                <a16:creationId xmlns:a16="http://schemas.microsoft.com/office/drawing/2014/main" xmlns="" id="{53938832-9315-DAFD-8A5F-0D7ECCE12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997200"/>
            <a:ext cx="2016125" cy="1871663"/>
          </a:xfrm>
          <a:prstGeom prst="star32">
            <a:avLst>
              <a:gd name="adj" fmla="val 37500"/>
            </a:avLst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dirty="0"/>
              <a:t>Focal</a:t>
            </a:r>
            <a:endParaRPr lang="zh-TW" altLang="en-US" dirty="0"/>
          </a:p>
        </p:txBody>
      </p:sp>
      <p:sp>
        <p:nvSpPr>
          <p:cNvPr id="18446" name="Line 22">
            <a:extLst>
              <a:ext uri="{FF2B5EF4-FFF2-40B4-BE49-F238E27FC236}">
                <a16:creationId xmlns:a16="http://schemas.microsoft.com/office/drawing/2014/main" xmlns="" id="{160E0700-C2B5-17F6-B16A-156989718F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863" y="3932238"/>
            <a:ext cx="792162" cy="15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x-non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357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9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頁尾版面配置區 3">
            <a:extLst>
              <a:ext uri="{FF2B5EF4-FFF2-40B4-BE49-F238E27FC236}">
                <a16:creationId xmlns:a16="http://schemas.microsoft.com/office/drawing/2014/main" xmlns="" id="{FBA08F54-3434-4B5C-2F97-2634E2A768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9459" name="投影片編號版面配置區 4">
            <a:extLst>
              <a:ext uri="{FF2B5EF4-FFF2-40B4-BE49-F238E27FC236}">
                <a16:creationId xmlns:a16="http://schemas.microsoft.com/office/drawing/2014/main" xmlns="" id="{FFB3799B-DE8B-8BD0-CC97-A119ED52FA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B31FD77-BC64-504A-8B50-75BC2FDE40E5}" type="slidenum">
              <a:rPr lang="en-US" altLang="zh-TW" sz="1400">
                <a:solidFill>
                  <a:srgbClr val="333399"/>
                </a:solidFill>
              </a:rPr>
              <a:pPr/>
              <a:t>13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xmlns="" id="{2CA66C2E-C95C-2313-E5F9-48A5E5DD6D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620000" cy="1143000"/>
          </a:xfrm>
        </p:spPr>
        <p:txBody>
          <a:bodyPr/>
          <a:lstStyle/>
          <a:p>
            <a:pPr eaLnBrk="1" hangingPunct="1"/>
            <a:r>
              <a:rPr lang="en-US" altLang="zh-TW" sz="4800" dirty="0"/>
              <a:t>Key Resources</a:t>
            </a:r>
            <a:endParaRPr lang="zh-TW" altLang="en-US" sz="4800" dirty="0"/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xmlns="" id="{7E54703E-25AB-520A-C9DB-E53B21C0B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/>
              <a:t>What special resources do you have?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Human relationships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Brands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Human 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Technology, pattern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Money reserve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Special market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Physical resources</a:t>
            </a:r>
            <a:endParaRPr lang="zh-TW" altLang="en-US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頁尾版面配置區 3">
            <a:extLst>
              <a:ext uri="{FF2B5EF4-FFF2-40B4-BE49-F238E27FC236}">
                <a16:creationId xmlns:a16="http://schemas.microsoft.com/office/drawing/2014/main" xmlns="" id="{EDB69227-6EF1-0F77-63BE-216EF27ED5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20483" name="投影片編號版面配置區 4">
            <a:extLst>
              <a:ext uri="{FF2B5EF4-FFF2-40B4-BE49-F238E27FC236}">
                <a16:creationId xmlns:a16="http://schemas.microsoft.com/office/drawing/2014/main" xmlns="" id="{641B62AD-B92C-1E99-ADC3-3B0DAE55BD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DB7A154-407A-9B4D-9D90-CBF98B31EE1B}" type="slidenum">
              <a:rPr lang="en-US" altLang="zh-TW" sz="1400">
                <a:solidFill>
                  <a:srgbClr val="333399"/>
                </a:solidFill>
              </a:rPr>
              <a:pPr/>
              <a:t>14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xmlns="" id="{F2A9811D-B319-7E1B-C975-7D24B1011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800" dirty="0"/>
              <a:t>Key Activities</a:t>
            </a:r>
            <a:endParaRPr lang="zh-TW" altLang="en-US" sz="4800" dirty="0"/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xmlns="" id="{8038D52E-FA84-803A-0B50-19EFB9C4E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0916" y="1690195"/>
            <a:ext cx="7815263" cy="1337568"/>
          </a:xfrm>
        </p:spPr>
        <p:txBody>
          <a:bodyPr/>
          <a:lstStyle/>
          <a:p>
            <a:pPr eaLnBrk="1" hangingPunct="1"/>
            <a:r>
              <a:rPr lang="en-US" altLang="zh-TW" sz="2800" dirty="0"/>
              <a:t>Value Chain </a:t>
            </a:r>
          </a:p>
          <a:p>
            <a:pPr lvl="1" eaLnBrk="1" hangingPunct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A business has to decide which activities to pursue</a:t>
            </a:r>
          </a:p>
          <a:p>
            <a:pPr lvl="1" eaLnBrk="1" hangingPunct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Leaving others to its partners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xmlns="" id="{A6FA0932-CDC6-B8D7-F860-C0C6CAC1880D}"/>
              </a:ext>
            </a:extLst>
          </p:cNvPr>
          <p:cNvSpPr txBox="1"/>
          <p:nvPr/>
        </p:nvSpPr>
        <p:spPr>
          <a:xfrm>
            <a:off x="103175" y="5599961"/>
            <a:ext cx="1045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</a:rPr>
              <a:t>Product </a:t>
            </a:r>
          </a:p>
          <a:p>
            <a:r>
              <a:rPr lang="en-US" altLang="zh-TW" sz="2000" dirty="0">
                <a:solidFill>
                  <a:srgbClr val="C00000"/>
                </a:solidFill>
              </a:rPr>
              <a:t>Design</a:t>
            </a:r>
            <a:endParaRPr lang="zh-TW" altLang="en-US" sz="2000" dirty="0">
              <a:solidFill>
                <a:srgbClr val="C00000"/>
              </a:solidFill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xmlns="" id="{AC3E4C50-42F0-3E87-1CD2-53B040203100}"/>
              </a:ext>
            </a:extLst>
          </p:cNvPr>
          <p:cNvSpPr txBox="1"/>
          <p:nvPr/>
        </p:nvSpPr>
        <p:spPr>
          <a:xfrm>
            <a:off x="1704406" y="5464627"/>
            <a:ext cx="1372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</a:rPr>
              <a:t>Production </a:t>
            </a:r>
          </a:p>
          <a:p>
            <a:r>
              <a:rPr lang="en-US" altLang="zh-TW" sz="2000" dirty="0">
                <a:solidFill>
                  <a:srgbClr val="C00000"/>
                </a:solidFill>
              </a:rPr>
              <a:t>Process</a:t>
            </a:r>
            <a:endParaRPr lang="zh-TW" altLang="en-US" sz="2000" dirty="0">
              <a:solidFill>
                <a:srgbClr val="C00000"/>
              </a:solidFill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xmlns="" id="{3E79293C-9076-03BE-E495-D55089FBD0D7}"/>
              </a:ext>
            </a:extLst>
          </p:cNvPr>
          <p:cNvSpPr txBox="1"/>
          <p:nvPr/>
        </p:nvSpPr>
        <p:spPr>
          <a:xfrm>
            <a:off x="3258548" y="5826146"/>
            <a:ext cx="1308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</a:rPr>
              <a:t>Production</a:t>
            </a: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xmlns="" id="{EFC3B7FF-8334-1C6B-6C84-43926D9892A5}"/>
              </a:ext>
            </a:extLst>
          </p:cNvPr>
          <p:cNvSpPr txBox="1"/>
          <p:nvPr/>
        </p:nvSpPr>
        <p:spPr>
          <a:xfrm>
            <a:off x="4861072" y="5675416"/>
            <a:ext cx="1250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</a:rPr>
              <a:t>Marketing</a:t>
            </a:r>
          </a:p>
        </p:txBody>
      </p:sp>
      <p:sp>
        <p:nvSpPr>
          <p:cNvPr id="20486" name="AutoShape 4">
            <a:extLst>
              <a:ext uri="{FF2B5EF4-FFF2-40B4-BE49-F238E27FC236}">
                <a16:creationId xmlns:a16="http://schemas.microsoft.com/office/drawing/2014/main" xmlns="" id="{DB974373-4256-52E1-B052-560B8F53C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5" y="4291780"/>
            <a:ext cx="976313" cy="1103476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endParaRPr lang="zh-TW" altLang="en-US" dirty="0"/>
          </a:p>
        </p:txBody>
      </p:sp>
      <p:sp>
        <p:nvSpPr>
          <p:cNvPr id="20487" name="AutoShape 5">
            <a:extLst>
              <a:ext uri="{FF2B5EF4-FFF2-40B4-BE49-F238E27FC236}">
                <a16:creationId xmlns:a16="http://schemas.microsoft.com/office/drawing/2014/main" xmlns="" id="{3483DDEE-15FC-8E45-0A08-613633DBC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5" y="4291780"/>
            <a:ext cx="976313" cy="1103476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0" lang="zh-TW" altLang="en-US" sz="2000" dirty="0">
              <a:ea typeface="標楷體" panose="03000509000000000000" pitchFamily="49" charset="-120"/>
            </a:endParaRPr>
          </a:p>
        </p:txBody>
      </p:sp>
      <p:sp>
        <p:nvSpPr>
          <p:cNvPr id="20488" name="AutoShape 6">
            <a:extLst>
              <a:ext uri="{FF2B5EF4-FFF2-40B4-BE49-F238E27FC236}">
                <a16:creationId xmlns:a16="http://schemas.microsoft.com/office/drawing/2014/main" xmlns="" id="{1ED82038-42E5-AC95-2209-6C25EEFDE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5" y="4291780"/>
            <a:ext cx="976313" cy="1103476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0" lang="zh-TW" altLang="en-US" sz="2000" dirty="0">
              <a:ea typeface="標楷體" panose="03000509000000000000" pitchFamily="49" charset="-120"/>
            </a:endParaRPr>
          </a:p>
        </p:txBody>
      </p:sp>
      <p:sp>
        <p:nvSpPr>
          <p:cNvPr id="20489" name="AutoShape 7">
            <a:extLst>
              <a:ext uri="{FF2B5EF4-FFF2-40B4-BE49-F238E27FC236}">
                <a16:creationId xmlns:a16="http://schemas.microsoft.com/office/drawing/2014/main" xmlns="" id="{5F2424DD-F8AE-4AC2-48A2-39B01ECFE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5" y="4291780"/>
            <a:ext cx="976313" cy="1103476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endParaRPr lang="zh-TW" altLang="en-US" dirty="0"/>
          </a:p>
        </p:txBody>
      </p:sp>
      <p:sp>
        <p:nvSpPr>
          <p:cNvPr id="20490" name="AutoShape 8">
            <a:extLst>
              <a:ext uri="{FF2B5EF4-FFF2-40B4-BE49-F238E27FC236}">
                <a16:creationId xmlns:a16="http://schemas.microsoft.com/office/drawing/2014/main" xmlns="" id="{95D3425D-41BB-147D-096C-D89ADB01D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5" y="4291780"/>
            <a:ext cx="976313" cy="1103476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0" lang="zh-TW" altLang="en-US" sz="2000" dirty="0">
              <a:ea typeface="標楷體" panose="03000509000000000000" pitchFamily="49" charset="-120"/>
            </a:endParaRPr>
          </a:p>
        </p:txBody>
      </p:sp>
      <p:sp>
        <p:nvSpPr>
          <p:cNvPr id="20491" name="AutoShape 9">
            <a:extLst>
              <a:ext uri="{FF2B5EF4-FFF2-40B4-BE49-F238E27FC236}">
                <a16:creationId xmlns:a16="http://schemas.microsoft.com/office/drawing/2014/main" xmlns="" id="{563369D7-A46F-E953-0057-10834B9B6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5" y="4291780"/>
            <a:ext cx="976313" cy="1103476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/>
            <a:endParaRPr lang="zh-TW" altLang="en-US" dirty="0"/>
          </a:p>
        </p:txBody>
      </p:sp>
      <p:sp>
        <p:nvSpPr>
          <p:cNvPr id="20492" name="AutoShape 10">
            <a:extLst>
              <a:ext uri="{FF2B5EF4-FFF2-40B4-BE49-F238E27FC236}">
                <a16:creationId xmlns:a16="http://schemas.microsoft.com/office/drawing/2014/main" xmlns="" id="{1B96211C-A3F8-FF6A-8F03-5A522510D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5" y="4291780"/>
            <a:ext cx="976313" cy="1103476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0" lang="zh-TW" altLang="en-US" sz="2000" dirty="0">
              <a:ea typeface="標楷體" panose="03000509000000000000" pitchFamily="49" charset="-120"/>
            </a:endParaRPr>
          </a:p>
        </p:txBody>
      </p:sp>
      <p:sp>
        <p:nvSpPr>
          <p:cNvPr id="20493" name="AutoShape 11">
            <a:extLst>
              <a:ext uri="{FF2B5EF4-FFF2-40B4-BE49-F238E27FC236}">
                <a16:creationId xmlns:a16="http://schemas.microsoft.com/office/drawing/2014/main" xmlns="" id="{C7994EBD-AC3D-2DF4-A60F-0EA63E5B1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5" y="4291780"/>
            <a:ext cx="976313" cy="1103476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0" lang="zh-TW" altLang="en-US" sz="2000" dirty="0">
              <a:ea typeface="標楷體" panose="03000509000000000000" pitchFamily="49" charset="-120"/>
            </a:endParaRPr>
          </a:p>
        </p:txBody>
      </p:sp>
      <p:sp>
        <p:nvSpPr>
          <p:cNvPr id="20494" name="AutoShape 12">
            <a:extLst>
              <a:ext uri="{FF2B5EF4-FFF2-40B4-BE49-F238E27FC236}">
                <a16:creationId xmlns:a16="http://schemas.microsoft.com/office/drawing/2014/main" xmlns="" id="{863E0E87-3200-8200-34AB-D3451BE1B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5" y="4291780"/>
            <a:ext cx="976313" cy="1103476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0" lang="zh-TW" altLang="en-US" sz="2000" dirty="0">
              <a:ea typeface="標楷體" panose="03000509000000000000" pitchFamily="49" charset="-120"/>
            </a:endParaRPr>
          </a:p>
        </p:txBody>
      </p:sp>
      <p:sp>
        <p:nvSpPr>
          <p:cNvPr id="20495" name="AutoShape 13">
            <a:extLst>
              <a:ext uri="{FF2B5EF4-FFF2-40B4-BE49-F238E27FC236}">
                <a16:creationId xmlns:a16="http://schemas.microsoft.com/office/drawing/2014/main" xmlns="" id="{C48E6081-8B02-CEA2-2905-0B6856279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5" y="4291780"/>
            <a:ext cx="976313" cy="1103476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0" lang="zh-TW" altLang="en-US" sz="2000" dirty="0">
              <a:ea typeface="標楷體" panose="03000509000000000000" pitchFamily="49" charset="-120"/>
            </a:endParaRPr>
          </a:p>
        </p:txBody>
      </p:sp>
      <p:sp>
        <p:nvSpPr>
          <p:cNvPr id="20496" name="AutoShape 14">
            <a:extLst>
              <a:ext uri="{FF2B5EF4-FFF2-40B4-BE49-F238E27FC236}">
                <a16:creationId xmlns:a16="http://schemas.microsoft.com/office/drawing/2014/main" xmlns="" id="{87A5E564-1F05-F4EE-7732-ACBB4B8B1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5" y="4291780"/>
            <a:ext cx="976313" cy="1103476"/>
          </a:xfrm>
          <a:prstGeom prst="chevro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kumimoji="0" lang="zh-TW" altLang="en-US" sz="2000" dirty="0">
              <a:ea typeface="標楷體" panose="03000509000000000000" pitchFamily="49" charset="-120"/>
            </a:endParaRP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xmlns="" id="{B20F60A4-8A86-06A3-D58D-F8BEBCD02F15}"/>
              </a:ext>
            </a:extLst>
          </p:cNvPr>
          <p:cNvCxnSpPr>
            <a:cxnSpLocks/>
          </p:cNvCxnSpPr>
          <p:nvPr/>
        </p:nvCxnSpPr>
        <p:spPr>
          <a:xfrm>
            <a:off x="748623" y="4129943"/>
            <a:ext cx="353331" cy="449640"/>
          </a:xfrm>
          <a:prstGeom prst="straightConnector1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xmlns="" id="{C69EAB8E-2A0D-1491-52AD-D4A8F813E8CC}"/>
              </a:ext>
            </a:extLst>
          </p:cNvPr>
          <p:cNvCxnSpPr>
            <a:cxnSpLocks/>
          </p:cNvCxnSpPr>
          <p:nvPr/>
        </p:nvCxnSpPr>
        <p:spPr>
          <a:xfrm flipV="1">
            <a:off x="807151" y="5195999"/>
            <a:ext cx="854967" cy="537257"/>
          </a:xfrm>
          <a:prstGeom prst="straightConnector1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xmlns="" id="{D74CFC57-415A-9875-4557-14A1B65481E5}"/>
              </a:ext>
            </a:extLst>
          </p:cNvPr>
          <p:cNvCxnSpPr>
            <a:cxnSpLocks/>
          </p:cNvCxnSpPr>
          <p:nvPr/>
        </p:nvCxnSpPr>
        <p:spPr>
          <a:xfrm flipV="1">
            <a:off x="2743205" y="5223583"/>
            <a:ext cx="445404" cy="272048"/>
          </a:xfrm>
          <a:prstGeom prst="straightConnector1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xmlns="" id="{8DA24833-4CF7-FDE3-4E2F-7144B1DB6664}"/>
              </a:ext>
            </a:extLst>
          </p:cNvPr>
          <p:cNvCxnSpPr>
            <a:cxnSpLocks/>
            <a:stCxn id="20" idx="0"/>
          </p:cNvCxnSpPr>
          <p:nvPr/>
        </p:nvCxnSpPr>
        <p:spPr>
          <a:xfrm flipV="1">
            <a:off x="3912734" y="5259233"/>
            <a:ext cx="676010" cy="566913"/>
          </a:xfrm>
          <a:prstGeom prst="straightConnector1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xmlns="" id="{6107A9FD-D7A5-5715-C3A6-DCA21C930C73}"/>
              </a:ext>
            </a:extLst>
          </p:cNvPr>
          <p:cNvCxnSpPr>
            <a:cxnSpLocks/>
          </p:cNvCxnSpPr>
          <p:nvPr/>
        </p:nvCxnSpPr>
        <p:spPr>
          <a:xfrm>
            <a:off x="4997834" y="3986109"/>
            <a:ext cx="218919" cy="511285"/>
          </a:xfrm>
          <a:prstGeom prst="straightConnector1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xmlns="" id="{77694971-A5F5-EE88-90C8-54D5F90C624B}"/>
              </a:ext>
            </a:extLst>
          </p:cNvPr>
          <p:cNvCxnSpPr>
            <a:cxnSpLocks/>
          </p:cNvCxnSpPr>
          <p:nvPr/>
        </p:nvCxnSpPr>
        <p:spPr>
          <a:xfrm flipV="1">
            <a:off x="5486404" y="5259233"/>
            <a:ext cx="488208" cy="441694"/>
          </a:xfrm>
          <a:prstGeom prst="straightConnector1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文字方塊 2">
            <a:extLst>
              <a:ext uri="{FF2B5EF4-FFF2-40B4-BE49-F238E27FC236}">
                <a16:creationId xmlns:a16="http://schemas.microsoft.com/office/drawing/2014/main" xmlns="" id="{82AC40A8-112A-714A-B50E-4618C18EDBD2}"/>
              </a:ext>
            </a:extLst>
          </p:cNvPr>
          <p:cNvSpPr txBox="1"/>
          <p:nvPr/>
        </p:nvSpPr>
        <p:spPr>
          <a:xfrm>
            <a:off x="180761" y="3422057"/>
            <a:ext cx="16065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</a:rPr>
              <a:t>Market </a:t>
            </a:r>
          </a:p>
          <a:p>
            <a:r>
              <a:rPr lang="en-US" altLang="zh-TW" sz="2000" dirty="0">
                <a:solidFill>
                  <a:srgbClr val="C00000"/>
                </a:solidFill>
              </a:rPr>
              <a:t>Requirements</a:t>
            </a:r>
            <a:endParaRPr lang="zh-TW" altLang="en-US" sz="2000" dirty="0">
              <a:solidFill>
                <a:srgbClr val="C00000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xmlns="" id="{E45BA76E-C001-3A11-7F6A-F6A00526B393}"/>
              </a:ext>
            </a:extLst>
          </p:cNvPr>
          <p:cNvSpPr txBox="1"/>
          <p:nvPr/>
        </p:nvSpPr>
        <p:spPr>
          <a:xfrm>
            <a:off x="1730124" y="3195515"/>
            <a:ext cx="13067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</a:rPr>
              <a:t>System</a:t>
            </a:r>
          </a:p>
          <a:p>
            <a:r>
              <a:rPr lang="en-US" altLang="zh-TW" sz="2000" dirty="0">
                <a:solidFill>
                  <a:srgbClr val="C00000"/>
                </a:solidFill>
              </a:rPr>
              <a:t>Integration</a:t>
            </a:r>
            <a:endParaRPr lang="zh-TW" altLang="en-US" sz="2000" dirty="0">
              <a:solidFill>
                <a:srgbClr val="C00000"/>
              </a:solidFill>
            </a:endParaRPr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xmlns="" id="{DA14AFC5-ADF5-AC1D-500F-2F8142326724}"/>
              </a:ext>
            </a:extLst>
          </p:cNvPr>
          <p:cNvCxnSpPr>
            <a:cxnSpLocks/>
          </p:cNvCxnSpPr>
          <p:nvPr/>
        </p:nvCxnSpPr>
        <p:spPr>
          <a:xfrm>
            <a:off x="2293474" y="3873333"/>
            <a:ext cx="276897" cy="659750"/>
          </a:xfrm>
          <a:prstGeom prst="straightConnector1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文字方塊 16">
            <a:extLst>
              <a:ext uri="{FF2B5EF4-FFF2-40B4-BE49-F238E27FC236}">
                <a16:creationId xmlns:a16="http://schemas.microsoft.com/office/drawing/2014/main" xmlns="" id="{6B391632-A2A6-F864-2544-7815A85A56AA}"/>
              </a:ext>
            </a:extLst>
          </p:cNvPr>
          <p:cNvSpPr txBox="1"/>
          <p:nvPr/>
        </p:nvSpPr>
        <p:spPr>
          <a:xfrm>
            <a:off x="3098333" y="3285629"/>
            <a:ext cx="1492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</a:rPr>
              <a:t>Procurement</a:t>
            </a:r>
            <a:endParaRPr lang="zh-TW" altLang="en-US" sz="2000" dirty="0">
              <a:solidFill>
                <a:srgbClr val="C00000"/>
              </a:solidFill>
            </a:endParaRPr>
          </a:p>
        </p:txBody>
      </p: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xmlns="" id="{A3EDE07B-3E29-0534-CDC4-D62087E879EB}"/>
              </a:ext>
            </a:extLst>
          </p:cNvPr>
          <p:cNvCxnSpPr>
            <a:cxnSpLocks/>
          </p:cNvCxnSpPr>
          <p:nvPr/>
        </p:nvCxnSpPr>
        <p:spPr>
          <a:xfrm>
            <a:off x="3679813" y="3671207"/>
            <a:ext cx="342641" cy="768363"/>
          </a:xfrm>
          <a:prstGeom prst="straightConnector1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文字方塊 21">
            <a:extLst>
              <a:ext uri="{FF2B5EF4-FFF2-40B4-BE49-F238E27FC236}">
                <a16:creationId xmlns:a16="http://schemas.microsoft.com/office/drawing/2014/main" xmlns="" id="{A9A150D2-0380-8FA4-6E86-A3F0C2A18A81}"/>
              </a:ext>
            </a:extLst>
          </p:cNvPr>
          <p:cNvSpPr txBox="1"/>
          <p:nvPr/>
        </p:nvSpPr>
        <p:spPr>
          <a:xfrm>
            <a:off x="4424107" y="3585999"/>
            <a:ext cx="1122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</a:rPr>
              <a:t>Logistics</a:t>
            </a:r>
            <a:endParaRPr lang="zh-TW" altLang="en-US" sz="2000" dirty="0">
              <a:solidFill>
                <a:srgbClr val="C00000"/>
              </a:solidFill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xmlns="" id="{C58998AB-68A2-4B1C-9E02-8A3B39D21D5D}"/>
              </a:ext>
            </a:extLst>
          </p:cNvPr>
          <p:cNvSpPr txBox="1"/>
          <p:nvPr/>
        </p:nvSpPr>
        <p:spPr>
          <a:xfrm>
            <a:off x="5550205" y="3064360"/>
            <a:ext cx="1521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</a:rPr>
              <a:t>Channel</a:t>
            </a:r>
          </a:p>
          <a:p>
            <a:r>
              <a:rPr lang="en-US" altLang="zh-TW" sz="2000" dirty="0">
                <a:solidFill>
                  <a:srgbClr val="C00000"/>
                </a:solidFill>
              </a:rPr>
              <a:t>Management</a:t>
            </a:r>
            <a:endParaRPr lang="zh-TW" altLang="en-US" sz="2000" dirty="0">
              <a:solidFill>
                <a:srgbClr val="C00000"/>
              </a:solidFill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xmlns="" id="{4BEC4F67-B746-1E26-BE82-40F1A6571BDC}"/>
              </a:ext>
            </a:extLst>
          </p:cNvPr>
          <p:cNvCxnSpPr>
            <a:cxnSpLocks/>
          </p:cNvCxnSpPr>
          <p:nvPr/>
        </p:nvCxnSpPr>
        <p:spPr>
          <a:xfrm>
            <a:off x="6449917" y="3693537"/>
            <a:ext cx="192683" cy="746033"/>
          </a:xfrm>
          <a:prstGeom prst="straightConnector1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8" name="文字方塊 37">
            <a:extLst>
              <a:ext uri="{FF2B5EF4-FFF2-40B4-BE49-F238E27FC236}">
                <a16:creationId xmlns:a16="http://schemas.microsoft.com/office/drawing/2014/main" xmlns="" id="{89CB55F9-86D1-86D3-2E54-FC3CEB711A80}"/>
              </a:ext>
            </a:extLst>
          </p:cNvPr>
          <p:cNvSpPr txBox="1"/>
          <p:nvPr/>
        </p:nvSpPr>
        <p:spPr>
          <a:xfrm>
            <a:off x="6349095" y="5815416"/>
            <a:ext cx="724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</a:rPr>
              <a:t>Sales</a:t>
            </a: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xmlns="" id="{83434C91-831A-CCF8-D4E9-68AF15C56CDF}"/>
              </a:ext>
            </a:extLst>
          </p:cNvPr>
          <p:cNvCxnSpPr>
            <a:cxnSpLocks/>
          </p:cNvCxnSpPr>
          <p:nvPr/>
        </p:nvCxnSpPr>
        <p:spPr>
          <a:xfrm flipV="1">
            <a:off x="6765291" y="5291562"/>
            <a:ext cx="488208" cy="441694"/>
          </a:xfrm>
          <a:prstGeom prst="straightConnector1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0" name="文字方塊 39">
            <a:extLst>
              <a:ext uri="{FF2B5EF4-FFF2-40B4-BE49-F238E27FC236}">
                <a16:creationId xmlns:a16="http://schemas.microsoft.com/office/drawing/2014/main" xmlns="" id="{662EB409-3F3B-01CF-A62E-EB34135EC26C}"/>
              </a:ext>
            </a:extLst>
          </p:cNvPr>
          <p:cNvSpPr txBox="1"/>
          <p:nvPr/>
        </p:nvSpPr>
        <p:spPr>
          <a:xfrm>
            <a:off x="7299058" y="3350585"/>
            <a:ext cx="13292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rgbClr val="C00000"/>
                </a:solidFill>
              </a:rPr>
              <a:t>After Sales</a:t>
            </a:r>
          </a:p>
          <a:p>
            <a:r>
              <a:rPr lang="en-US" altLang="zh-TW" sz="2000" dirty="0">
                <a:solidFill>
                  <a:srgbClr val="C00000"/>
                </a:solidFill>
              </a:rPr>
              <a:t>Service</a:t>
            </a:r>
            <a:endParaRPr lang="zh-TW" altLang="en-US" sz="2000" dirty="0">
              <a:solidFill>
                <a:srgbClr val="C00000"/>
              </a:solidFill>
            </a:endParaRPr>
          </a:p>
        </p:txBody>
      </p: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xmlns="" id="{4CCCFD24-5B38-EE63-8BD0-A4397AE5D660}"/>
              </a:ext>
            </a:extLst>
          </p:cNvPr>
          <p:cNvCxnSpPr>
            <a:cxnSpLocks/>
          </p:cNvCxnSpPr>
          <p:nvPr/>
        </p:nvCxnSpPr>
        <p:spPr>
          <a:xfrm>
            <a:off x="7895913" y="4008276"/>
            <a:ext cx="136048" cy="431294"/>
          </a:xfrm>
          <a:prstGeom prst="straightConnector1">
            <a:avLst/>
          </a:prstGeom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頁尾版面配置區 3">
            <a:extLst>
              <a:ext uri="{FF2B5EF4-FFF2-40B4-BE49-F238E27FC236}">
                <a16:creationId xmlns:a16="http://schemas.microsoft.com/office/drawing/2014/main" xmlns="" id="{84B3628D-1D31-3DB6-3548-3944608D5F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7891" name="投影片編號版面配置區 4">
            <a:extLst>
              <a:ext uri="{FF2B5EF4-FFF2-40B4-BE49-F238E27FC236}">
                <a16:creationId xmlns:a16="http://schemas.microsoft.com/office/drawing/2014/main" xmlns="" id="{C3477109-7127-BC41-4E27-CD8EA836AD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A2345DF-6C8A-9143-A45A-ABEB6C690550}" type="slidenum">
              <a:rPr lang="en-US" altLang="zh-TW" sz="1400">
                <a:solidFill>
                  <a:srgbClr val="333399"/>
                </a:solidFill>
              </a:rPr>
              <a:pPr/>
              <a:t>15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xmlns="" id="{4625BC54-1FE2-EBCE-6011-50E8C3BE2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400" dirty="0"/>
              <a:t>Customer Segments</a:t>
            </a:r>
            <a:endParaRPr lang="zh-TW" altLang="en-US" sz="4400" dirty="0"/>
          </a:p>
        </p:txBody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xmlns="" id="{F4FD03AB-FC56-761E-6F2F-C14AAE5B6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pPr eaLnBrk="1" hangingPunct="1"/>
            <a:r>
              <a:rPr lang="en-US" altLang="zh-TW" sz="2800" dirty="0"/>
              <a:t>The Target audience of the value propositions</a:t>
            </a:r>
          </a:p>
          <a:p>
            <a:pPr eaLnBrk="1" hangingPunct="1"/>
            <a:r>
              <a:rPr lang="en-US" altLang="zh-TW" sz="2800" dirty="0"/>
              <a:t>TA</a:t>
            </a:r>
            <a:endParaRPr lang="en-US" altLang="zh-TW" sz="28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Business customer (to B)</a:t>
            </a:r>
          </a:p>
          <a:p>
            <a:pPr lvl="1" eaLnBrk="1" hangingPunct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Consumer (to C)</a:t>
            </a:r>
          </a:p>
          <a:p>
            <a:pPr lvl="1" eaLnBrk="1" hangingPunct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Specific segments (e.g. education, military, …)</a:t>
            </a:r>
          </a:p>
          <a:p>
            <a:pPr lvl="1" eaLnBrk="1" hangingPunct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First-time users or replacement market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3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>
            <a:extLst>
              <a:ext uri="{FF2B5EF4-FFF2-40B4-BE49-F238E27FC236}">
                <a16:creationId xmlns:a16="http://schemas.microsoft.com/office/drawing/2014/main" xmlns="" id="{DBAC85B7-2465-FA88-6C07-E7D38D8C2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Many types of customers</a:t>
            </a:r>
            <a:endParaRPr lang="zh-TW" altLang="en-US" dirty="0"/>
          </a:p>
        </p:txBody>
      </p:sp>
      <p:sp>
        <p:nvSpPr>
          <p:cNvPr id="38915" name="內容版面配置區 2">
            <a:extLst>
              <a:ext uri="{FF2B5EF4-FFF2-40B4-BE49-F238E27FC236}">
                <a16:creationId xmlns:a16="http://schemas.microsoft.com/office/drawing/2014/main" xmlns="" id="{01401BCB-F05A-FC6D-2E6D-F958623B82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Who are the customers of Google Search?</a:t>
            </a:r>
          </a:p>
          <a:p>
            <a:pPr eaLnBrk="1" hangingPunct="1"/>
            <a:r>
              <a:rPr lang="en-US" altLang="zh-TW" dirty="0"/>
              <a:t>Easy to identify customers in a two-way transaction, but what if there are multi-way exchange?</a:t>
            </a:r>
          </a:p>
          <a:p>
            <a:pPr eaLnBrk="1" hangingPunct="1"/>
            <a:endParaRPr lang="en-US" altLang="zh-TW" dirty="0"/>
          </a:p>
          <a:p>
            <a:pPr eaLnBrk="1" hangingPunct="1"/>
            <a:r>
              <a:rPr lang="en-US" altLang="zh-TW" dirty="0"/>
              <a:t>All </a:t>
            </a:r>
            <a:r>
              <a:rPr lang="en-US" altLang="zh-TW" dirty="0">
                <a:solidFill>
                  <a:srgbClr val="C00000"/>
                </a:solidFill>
              </a:rPr>
              <a:t>customers</a:t>
            </a:r>
            <a:r>
              <a:rPr lang="en-US" altLang="zh-TW" dirty="0"/>
              <a:t> must me treated well</a:t>
            </a:r>
            <a:endParaRPr lang="zh-TW" altLang="en-US" dirty="0"/>
          </a:p>
        </p:txBody>
      </p:sp>
      <p:sp>
        <p:nvSpPr>
          <p:cNvPr id="38916" name="頁尾版面配置區 3">
            <a:extLst>
              <a:ext uri="{FF2B5EF4-FFF2-40B4-BE49-F238E27FC236}">
                <a16:creationId xmlns:a16="http://schemas.microsoft.com/office/drawing/2014/main" xmlns="" id="{92F9E365-238F-2956-7039-5C58806B6A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8917" name="投影片編號版面配置區 4">
            <a:extLst>
              <a:ext uri="{FF2B5EF4-FFF2-40B4-BE49-F238E27FC236}">
                <a16:creationId xmlns:a16="http://schemas.microsoft.com/office/drawing/2014/main" xmlns="" id="{73A01AF8-F528-34E5-66F7-5AE498028D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A1BD70C-A251-7346-B16A-D25534EB3B22}" type="slidenum">
              <a:rPr lang="en-US" altLang="zh-TW" sz="1400">
                <a:solidFill>
                  <a:srgbClr val="333399"/>
                </a:solidFill>
              </a:rPr>
              <a:pPr/>
              <a:t>16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D4FFAF00-BCD2-615D-E747-919E77AC10F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sz="3600" dirty="0"/>
              <a:t>Multi-way value exchange</a:t>
            </a:r>
            <a:r>
              <a:rPr lang="zh-TW" altLang="en-US" sz="3600" dirty="0"/>
              <a:t>：</a:t>
            </a:r>
            <a:r>
              <a:rPr lang="en-US" altLang="zh-TW" sz="3200" dirty="0">
                <a:solidFill>
                  <a:schemeClr val="bg1"/>
                </a:solidFill>
              </a:rPr>
              <a:t>Google Search</a:t>
            </a:r>
          </a:p>
        </p:txBody>
      </p:sp>
      <p:sp>
        <p:nvSpPr>
          <p:cNvPr id="39939" name="Oval 3">
            <a:extLst>
              <a:ext uri="{FF2B5EF4-FFF2-40B4-BE49-F238E27FC236}">
                <a16:creationId xmlns:a16="http://schemas.microsoft.com/office/drawing/2014/main" xmlns="" id="{DA4D7786-6EFD-F0C2-16B7-60C4F9731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205038"/>
            <a:ext cx="1439863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dirty="0">
                <a:solidFill>
                  <a:schemeClr val="bg1"/>
                </a:solidFill>
                <a:latin typeface="+mn-lt"/>
                <a:ea typeface="SimHei" panose="02010609060101010101" pitchFamily="49" charset="-122"/>
              </a:rPr>
              <a:t>Web</a:t>
            </a:r>
          </a:p>
          <a:p>
            <a:pPr algn="ctr" eaLnBrk="1" hangingPunct="1"/>
            <a:r>
              <a:rPr lang="en-US" altLang="zh-TW" sz="2800" dirty="0">
                <a:solidFill>
                  <a:schemeClr val="bg1"/>
                </a:solidFill>
                <a:latin typeface="+mn-lt"/>
                <a:ea typeface="SimHei" panose="02010609060101010101" pitchFamily="49" charset="-122"/>
              </a:rPr>
              <a:t>Sites</a:t>
            </a:r>
            <a:endParaRPr lang="zh-TW" altLang="en-US" sz="2800" dirty="0">
              <a:solidFill>
                <a:schemeClr val="bg1"/>
              </a:solidFill>
              <a:latin typeface="+mn-lt"/>
              <a:ea typeface="SimHei" panose="02010609060101010101" pitchFamily="49" charset="-122"/>
            </a:endParaRPr>
          </a:p>
        </p:txBody>
      </p:sp>
      <p:sp>
        <p:nvSpPr>
          <p:cNvPr id="39940" name="Oval 4">
            <a:extLst>
              <a:ext uri="{FF2B5EF4-FFF2-40B4-BE49-F238E27FC236}">
                <a16:creationId xmlns:a16="http://schemas.microsoft.com/office/drawing/2014/main" xmlns="" id="{10F12A32-34A6-BC89-C9DE-42BA1AD7C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2997200"/>
            <a:ext cx="1439863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b="1">
                <a:solidFill>
                  <a:schemeClr val="bg1"/>
                </a:solidFill>
                <a:latin typeface="+mn-lt"/>
              </a:rPr>
              <a:t>Google</a:t>
            </a:r>
          </a:p>
        </p:txBody>
      </p:sp>
      <p:sp>
        <p:nvSpPr>
          <p:cNvPr id="39941" name="Oval 5">
            <a:extLst>
              <a:ext uri="{FF2B5EF4-FFF2-40B4-BE49-F238E27FC236}">
                <a16:creationId xmlns:a16="http://schemas.microsoft.com/office/drawing/2014/main" xmlns="" id="{5DCE7F37-FFB6-6277-D120-3624330E8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276475"/>
            <a:ext cx="1439863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800">
                <a:solidFill>
                  <a:schemeClr val="bg1"/>
                </a:solidFill>
                <a:latin typeface="+mn-lt"/>
                <a:ea typeface="SimHei" panose="02010609060101010101" pitchFamily="49" charset="-122"/>
              </a:rPr>
              <a:t>使用者</a:t>
            </a:r>
          </a:p>
        </p:txBody>
      </p:sp>
      <p:sp>
        <p:nvSpPr>
          <p:cNvPr id="39942" name="Oval 6">
            <a:extLst>
              <a:ext uri="{FF2B5EF4-FFF2-40B4-BE49-F238E27FC236}">
                <a16:creationId xmlns:a16="http://schemas.microsoft.com/office/drawing/2014/main" xmlns="" id="{23D09E41-5750-7757-62E4-98791E5FA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5084763"/>
            <a:ext cx="1439862" cy="10795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2800">
                <a:solidFill>
                  <a:schemeClr val="bg1"/>
                </a:solidFill>
                <a:latin typeface="+mn-lt"/>
                <a:ea typeface="SimHei" panose="02010609060101010101" pitchFamily="49" charset="-122"/>
              </a:rPr>
              <a:t>廣告商</a:t>
            </a:r>
            <a:r>
              <a:rPr lang="en-US" altLang="zh-TW" sz="2800">
                <a:solidFill>
                  <a:schemeClr val="bg1"/>
                </a:solidFill>
                <a:latin typeface="+mn-lt"/>
                <a:ea typeface="SimHei" panose="02010609060101010101" pitchFamily="49" charset="-122"/>
              </a:rPr>
              <a:t>/</a:t>
            </a:r>
          </a:p>
          <a:p>
            <a:pPr algn="ctr" eaLnBrk="1" hangingPunct="1"/>
            <a:r>
              <a:rPr lang="zh-TW" altLang="en-US" sz="2800">
                <a:solidFill>
                  <a:schemeClr val="bg1"/>
                </a:solidFill>
                <a:latin typeface="+mn-lt"/>
                <a:ea typeface="SimHei" panose="02010609060101010101" pitchFamily="49" charset="-122"/>
              </a:rPr>
              <a:t>業者</a:t>
            </a:r>
          </a:p>
        </p:txBody>
      </p:sp>
      <p:sp>
        <p:nvSpPr>
          <p:cNvPr id="39943" name="Line 7">
            <a:extLst>
              <a:ext uri="{FF2B5EF4-FFF2-40B4-BE49-F238E27FC236}">
                <a16:creationId xmlns:a16="http://schemas.microsoft.com/office/drawing/2014/main" xmlns="" id="{40577A09-933C-3B37-C4A5-7A29E30AC6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03800" y="2781300"/>
            <a:ext cx="1368425" cy="503238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44" name="Line 8">
            <a:extLst>
              <a:ext uri="{FF2B5EF4-FFF2-40B4-BE49-F238E27FC236}">
                <a16:creationId xmlns:a16="http://schemas.microsoft.com/office/drawing/2014/main" xmlns="" id="{E0615D60-A79B-ECB4-2321-F46B87FD0D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8263" y="3141663"/>
            <a:ext cx="1368425" cy="503237"/>
          </a:xfrm>
          <a:prstGeom prst="line">
            <a:avLst/>
          </a:prstGeom>
          <a:noFill/>
          <a:ln w="57150">
            <a:solidFill>
              <a:srgbClr val="CC00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45" name="Line 9">
            <a:extLst>
              <a:ext uri="{FF2B5EF4-FFF2-40B4-BE49-F238E27FC236}">
                <a16:creationId xmlns:a16="http://schemas.microsoft.com/office/drawing/2014/main" xmlns="" id="{1C2CE800-47CE-4F2A-D757-E5BE9A3291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27313" y="2708275"/>
            <a:ext cx="1223962" cy="433388"/>
          </a:xfrm>
          <a:prstGeom prst="line">
            <a:avLst/>
          </a:prstGeom>
          <a:noFill/>
          <a:ln w="57150">
            <a:solidFill>
              <a:srgbClr val="0080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46" name="Line 10">
            <a:extLst>
              <a:ext uri="{FF2B5EF4-FFF2-40B4-BE49-F238E27FC236}">
                <a16:creationId xmlns:a16="http://schemas.microsoft.com/office/drawing/2014/main" xmlns="" id="{5771A2AB-442E-9EAB-D9DC-4E9CDE380A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39975" y="3141663"/>
            <a:ext cx="1368425" cy="503237"/>
          </a:xfrm>
          <a:prstGeom prst="line">
            <a:avLst/>
          </a:prstGeom>
          <a:noFill/>
          <a:ln w="57150">
            <a:solidFill>
              <a:srgbClr val="008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47" name="Text Box 11">
            <a:extLst>
              <a:ext uri="{FF2B5EF4-FFF2-40B4-BE49-F238E27FC236}">
                <a16:creationId xmlns:a16="http://schemas.microsoft.com/office/drawing/2014/main" xmlns="" id="{2A04E2A5-46C3-61CE-B799-8100D3AE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2831" y="2459980"/>
            <a:ext cx="1710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CC0000"/>
                </a:solidFill>
                <a:latin typeface="+mn-lt"/>
              </a:rPr>
              <a:t>Knowledge</a:t>
            </a:r>
            <a:endParaRPr lang="zh-TW" altLang="en-US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39948" name="Text Box 12">
            <a:extLst>
              <a:ext uri="{FF2B5EF4-FFF2-40B4-BE49-F238E27FC236}">
                <a16:creationId xmlns:a16="http://schemas.microsoft.com/office/drawing/2014/main" xmlns="" id="{D0659CDB-5FA2-0389-F443-9A935D39E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8930" y="3397093"/>
            <a:ext cx="10919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CC0000"/>
                </a:solidFill>
                <a:latin typeface="+mn-lt"/>
              </a:rPr>
              <a:t>Head </a:t>
            </a:r>
          </a:p>
          <a:p>
            <a:pPr eaLnBrk="1" hangingPunct="1"/>
            <a:r>
              <a:rPr lang="en-US" altLang="zh-TW" dirty="0">
                <a:solidFill>
                  <a:srgbClr val="CC0000"/>
                </a:solidFill>
                <a:latin typeface="+mn-lt"/>
              </a:rPr>
              <a:t>counts</a:t>
            </a:r>
            <a:endParaRPr lang="zh-TW" altLang="en-US" dirty="0">
              <a:solidFill>
                <a:srgbClr val="CC0000"/>
              </a:solidFill>
              <a:latin typeface="+mn-lt"/>
            </a:endParaRPr>
          </a:p>
        </p:txBody>
      </p:sp>
      <p:sp>
        <p:nvSpPr>
          <p:cNvPr id="39949" name="Text Box 13">
            <a:extLst>
              <a:ext uri="{FF2B5EF4-FFF2-40B4-BE49-F238E27FC236}">
                <a16:creationId xmlns:a16="http://schemas.microsoft.com/office/drawing/2014/main" xmlns="" id="{75B1F1D1-5E95-048F-6B8B-638D2500C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9810" y="2528888"/>
            <a:ext cx="18614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008000"/>
                </a:solidFill>
                <a:latin typeface="+mn-lt"/>
              </a:rPr>
              <a:t>Info sources</a:t>
            </a:r>
            <a:endParaRPr lang="zh-TW" altLang="en-US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39950" name="Text Box 14">
            <a:extLst>
              <a:ext uri="{FF2B5EF4-FFF2-40B4-BE49-F238E27FC236}">
                <a16:creationId xmlns:a16="http://schemas.microsoft.com/office/drawing/2014/main" xmlns="" id="{64C6BDAC-9DD1-FD2C-F192-C95956CDA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921" y="3411686"/>
            <a:ext cx="20505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008000"/>
                </a:solidFill>
                <a:latin typeface="+mn-lt"/>
              </a:rPr>
              <a:t>Info exposure</a:t>
            </a:r>
            <a:endParaRPr lang="zh-TW" altLang="en-US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39951" name="Line 15">
            <a:extLst>
              <a:ext uri="{FF2B5EF4-FFF2-40B4-BE49-F238E27FC236}">
                <a16:creationId xmlns:a16="http://schemas.microsoft.com/office/drawing/2014/main" xmlns="" id="{9DB9113E-3B46-57EB-6960-D272F8496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4221163"/>
            <a:ext cx="0" cy="720725"/>
          </a:xfrm>
          <a:prstGeom prst="line">
            <a:avLst/>
          </a:prstGeom>
          <a:noFill/>
          <a:ln w="57150">
            <a:solidFill>
              <a:srgbClr val="6600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52" name="Line 16">
            <a:extLst>
              <a:ext uri="{FF2B5EF4-FFF2-40B4-BE49-F238E27FC236}">
                <a16:creationId xmlns:a16="http://schemas.microsoft.com/office/drawing/2014/main" xmlns="" id="{8C4346EE-A536-C74A-431F-B5B3FA4FA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4221163"/>
            <a:ext cx="0" cy="720725"/>
          </a:xfrm>
          <a:prstGeom prst="line">
            <a:avLst/>
          </a:prstGeom>
          <a:noFill/>
          <a:ln w="57150">
            <a:solidFill>
              <a:srgbClr val="660066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53" name="Text Box 17">
            <a:extLst>
              <a:ext uri="{FF2B5EF4-FFF2-40B4-BE49-F238E27FC236}">
                <a16:creationId xmlns:a16="http://schemas.microsoft.com/office/drawing/2014/main" xmlns="" id="{E2F7ED52-B90A-BD48-2D00-90E0842C2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443865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660066"/>
                </a:solidFill>
                <a:latin typeface="+mn-lt"/>
              </a:rPr>
              <a:t>$$</a:t>
            </a:r>
          </a:p>
        </p:txBody>
      </p:sp>
      <p:sp>
        <p:nvSpPr>
          <p:cNvPr id="39954" name="Text Box 18">
            <a:extLst>
              <a:ext uri="{FF2B5EF4-FFF2-40B4-BE49-F238E27FC236}">
                <a16:creationId xmlns:a16="http://schemas.microsoft.com/office/drawing/2014/main" xmlns="" id="{50664BA7-C1CE-1BF2-26CB-C43160D05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1265" y="4348311"/>
            <a:ext cx="20681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660066"/>
                </a:solidFill>
                <a:latin typeface="+mn-lt"/>
              </a:rPr>
              <a:t>Ads exposure</a:t>
            </a:r>
            <a:endParaRPr lang="zh-TW" altLang="en-US" dirty="0">
              <a:solidFill>
                <a:srgbClr val="660066"/>
              </a:solidFill>
              <a:latin typeface="+mn-lt"/>
            </a:endParaRPr>
          </a:p>
        </p:txBody>
      </p:sp>
      <p:sp>
        <p:nvSpPr>
          <p:cNvPr id="39955" name="Line 20">
            <a:extLst>
              <a:ext uri="{FF2B5EF4-FFF2-40B4-BE49-F238E27FC236}">
                <a16:creationId xmlns:a16="http://schemas.microsoft.com/office/drawing/2014/main" xmlns="" id="{E959FA27-FDA7-D076-9151-17BD303B5D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32588" y="3429000"/>
            <a:ext cx="288925" cy="1512888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56" name="Line 21">
            <a:extLst>
              <a:ext uri="{FF2B5EF4-FFF2-40B4-BE49-F238E27FC236}">
                <a16:creationId xmlns:a16="http://schemas.microsoft.com/office/drawing/2014/main" xmlns="" id="{41A645FE-22C4-388E-C18C-40498DB024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19700" y="4941888"/>
            <a:ext cx="1512888" cy="574675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57" name="Line 22">
            <a:extLst>
              <a:ext uri="{FF2B5EF4-FFF2-40B4-BE49-F238E27FC236}">
                <a16:creationId xmlns:a16="http://schemas.microsoft.com/office/drawing/2014/main" xmlns="" id="{A8AD02A6-98A6-36A0-2950-5CAF6315F4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48488" y="3357563"/>
            <a:ext cx="360362" cy="1800225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58" name="Line 23">
            <a:extLst>
              <a:ext uri="{FF2B5EF4-FFF2-40B4-BE49-F238E27FC236}">
                <a16:creationId xmlns:a16="http://schemas.microsoft.com/office/drawing/2014/main" xmlns="" id="{1512CF2D-8047-B69E-DC7B-48B127E09A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19700" y="5157788"/>
            <a:ext cx="1728788" cy="647700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59" name="Text Box 24">
            <a:extLst>
              <a:ext uri="{FF2B5EF4-FFF2-40B4-BE49-F238E27FC236}">
                <a16:creationId xmlns:a16="http://schemas.microsoft.com/office/drawing/2014/main" xmlns="" id="{7936B201-FD90-6457-A86E-7340B09EF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4437063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>
                <a:solidFill>
                  <a:srgbClr val="0000CC"/>
                </a:solidFill>
                <a:latin typeface="+mn-lt"/>
              </a:rPr>
              <a:t>$$</a:t>
            </a:r>
          </a:p>
        </p:txBody>
      </p:sp>
      <p:sp>
        <p:nvSpPr>
          <p:cNvPr id="39960" name="Text Box 25">
            <a:extLst>
              <a:ext uri="{FF2B5EF4-FFF2-40B4-BE49-F238E27FC236}">
                <a16:creationId xmlns:a16="http://schemas.microsoft.com/office/drawing/2014/main" xmlns="" id="{E495F95C-9DE8-4A5B-C266-878CB9343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4725988"/>
            <a:ext cx="124585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0000CC"/>
                </a:solidFill>
                <a:latin typeface="+mn-lt"/>
              </a:rPr>
              <a:t>Product</a:t>
            </a:r>
          </a:p>
          <a:p>
            <a:pPr eaLnBrk="1" hangingPunct="1"/>
            <a:r>
              <a:rPr lang="en-US" altLang="zh-TW" dirty="0">
                <a:solidFill>
                  <a:srgbClr val="0000CC"/>
                </a:solidFill>
                <a:latin typeface="+mn-lt"/>
              </a:rPr>
              <a:t>Info</a:t>
            </a:r>
            <a:endParaRPr lang="zh-TW" altLang="en-US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39961" name="Line 26">
            <a:extLst>
              <a:ext uri="{FF2B5EF4-FFF2-40B4-BE49-F238E27FC236}">
                <a16:creationId xmlns:a16="http://schemas.microsoft.com/office/drawing/2014/main" xmlns="" id="{4FADB342-25F6-2E75-E643-0F5C6A4F0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275" y="1628775"/>
            <a:ext cx="2736850" cy="792163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62" name="Line 27">
            <a:extLst>
              <a:ext uri="{FF2B5EF4-FFF2-40B4-BE49-F238E27FC236}">
                <a16:creationId xmlns:a16="http://schemas.microsoft.com/office/drawing/2014/main" xmlns="" id="{4B2961AB-F5E4-44EE-F62C-15B03B28C6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4075" y="1628775"/>
            <a:ext cx="1727200" cy="576263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63" name="Line 28">
            <a:extLst>
              <a:ext uri="{FF2B5EF4-FFF2-40B4-BE49-F238E27FC236}">
                <a16:creationId xmlns:a16="http://schemas.microsoft.com/office/drawing/2014/main" xmlns="" id="{889775AE-5E70-A222-F00B-DCA0BE006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275" y="1844675"/>
            <a:ext cx="2520950" cy="720725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64" name="Line 29">
            <a:extLst>
              <a:ext uri="{FF2B5EF4-FFF2-40B4-BE49-F238E27FC236}">
                <a16:creationId xmlns:a16="http://schemas.microsoft.com/office/drawing/2014/main" xmlns="" id="{9E7535C2-E97D-8EDE-53C6-57307A0F9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1413" y="1844675"/>
            <a:ext cx="1439862" cy="504825"/>
          </a:xfrm>
          <a:prstGeom prst="line">
            <a:avLst/>
          </a:prstGeom>
          <a:noFill/>
          <a:ln w="57150">
            <a:solidFill>
              <a:srgbClr val="0000CC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>
              <a:latin typeface="+mn-lt"/>
            </a:endParaRPr>
          </a:p>
        </p:txBody>
      </p:sp>
      <p:sp>
        <p:nvSpPr>
          <p:cNvPr id="39965" name="Text Box 30">
            <a:extLst>
              <a:ext uri="{FF2B5EF4-FFF2-40B4-BE49-F238E27FC236}">
                <a16:creationId xmlns:a16="http://schemas.microsoft.com/office/drawing/2014/main" xmlns="" id="{2A2C6F3F-7E5F-9F53-1DC7-CB0311C44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9130" y="1671141"/>
            <a:ext cx="17940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0000CC"/>
                </a:solidFill>
                <a:latin typeface="+mn-lt"/>
              </a:rPr>
              <a:t>Info release</a:t>
            </a:r>
            <a:endParaRPr lang="zh-TW" altLang="en-US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39966" name="Text Box 31">
            <a:extLst>
              <a:ext uri="{FF2B5EF4-FFF2-40B4-BE49-F238E27FC236}">
                <a16:creationId xmlns:a16="http://schemas.microsoft.com/office/drawing/2014/main" xmlns="" id="{CAF6F5CC-7BDF-BF5D-491F-998C109C2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5481" y="1906092"/>
            <a:ext cx="14863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0000CC"/>
                </a:solidFill>
                <a:latin typeface="+mn-lt"/>
              </a:rPr>
              <a:t>Exposure</a:t>
            </a:r>
            <a:endParaRPr lang="zh-TW" altLang="en-US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39967" name="頁尾版面配置區 1">
            <a:extLst>
              <a:ext uri="{FF2B5EF4-FFF2-40B4-BE49-F238E27FC236}">
                <a16:creationId xmlns:a16="http://schemas.microsoft.com/office/drawing/2014/main" xmlns="" id="{65575AFA-E854-7648-3C59-7B3C2872C5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39968" name="投影片編號版面配置區 2">
            <a:extLst>
              <a:ext uri="{FF2B5EF4-FFF2-40B4-BE49-F238E27FC236}">
                <a16:creationId xmlns:a16="http://schemas.microsoft.com/office/drawing/2014/main" xmlns="" id="{90385FB6-5951-1F19-BFC6-D1D1566EBC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EBE9099-280F-C24E-B12F-AC7D979562E4}" type="slidenum">
              <a:rPr lang="en-US" altLang="zh-TW" sz="1400">
                <a:solidFill>
                  <a:srgbClr val="333399"/>
                </a:solidFill>
              </a:rPr>
              <a:pPr/>
              <a:t>17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3" name="Oval 5">
            <a:extLst>
              <a:ext uri="{FF2B5EF4-FFF2-40B4-BE49-F238E27FC236}">
                <a16:creationId xmlns:a16="http://schemas.microsoft.com/office/drawing/2014/main" xmlns="" id="{268FB658-4FFC-9480-1DFA-A5FDDA7C8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8575" y="2295525"/>
            <a:ext cx="1439863" cy="1079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dirty="0">
                <a:solidFill>
                  <a:schemeClr val="bg1"/>
                </a:solidFill>
                <a:latin typeface="+mn-lt"/>
                <a:ea typeface="SimHei" panose="02010609060101010101" pitchFamily="49" charset="-122"/>
              </a:rPr>
              <a:t>Users</a:t>
            </a:r>
            <a:endParaRPr lang="zh-TW" altLang="en-US" sz="2800" dirty="0">
              <a:solidFill>
                <a:schemeClr val="bg1"/>
              </a:solidFill>
              <a:latin typeface="+mn-lt"/>
              <a:ea typeface="SimHei" panose="02010609060101010101" pitchFamily="49" charset="-122"/>
            </a:endParaRPr>
          </a:p>
        </p:txBody>
      </p:sp>
      <p:sp>
        <p:nvSpPr>
          <p:cNvPr id="34" name="Oval 6">
            <a:extLst>
              <a:ext uri="{FF2B5EF4-FFF2-40B4-BE49-F238E27FC236}">
                <a16:creationId xmlns:a16="http://schemas.microsoft.com/office/drawing/2014/main" xmlns="" id="{66B1C0C6-026E-E60B-0A40-F418E6CDA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6812" y="5095874"/>
            <a:ext cx="1512888" cy="12112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dirty="0">
                <a:solidFill>
                  <a:schemeClr val="bg1"/>
                </a:solidFill>
                <a:latin typeface="Arial Narrow" panose="020B0606020202030204" pitchFamily="34" charset="0"/>
                <a:ea typeface="SimHei" panose="02010609060101010101" pitchFamily="49" charset="-122"/>
              </a:rPr>
              <a:t>Advertisers/</a:t>
            </a:r>
          </a:p>
          <a:p>
            <a:pPr algn="ctr" eaLnBrk="1" hangingPunct="1"/>
            <a:r>
              <a:rPr lang="en-US" altLang="zh-TW" dirty="0">
                <a:solidFill>
                  <a:schemeClr val="bg1"/>
                </a:solidFill>
                <a:latin typeface="Arial Narrow" panose="020B0606020202030204" pitchFamily="34" charset="0"/>
                <a:ea typeface="SimHei" panose="02010609060101010101" pitchFamily="49" charset="-122"/>
              </a:rPr>
              <a:t>Brand owner</a:t>
            </a:r>
            <a:endParaRPr lang="zh-TW" altLang="en-US" dirty="0">
              <a:solidFill>
                <a:schemeClr val="bg1"/>
              </a:solidFill>
              <a:latin typeface="Arial Narrow" panose="020B0606020202030204" pitchFamily="34" charset="0"/>
              <a:ea typeface="SimHei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頁尾版面配置區 3">
            <a:extLst>
              <a:ext uri="{FF2B5EF4-FFF2-40B4-BE49-F238E27FC236}">
                <a16:creationId xmlns:a16="http://schemas.microsoft.com/office/drawing/2014/main" xmlns="" id="{26EA799D-A8BB-43E7-D714-678F362F7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41987" name="投影片編號版面配置區 4">
            <a:extLst>
              <a:ext uri="{FF2B5EF4-FFF2-40B4-BE49-F238E27FC236}">
                <a16:creationId xmlns:a16="http://schemas.microsoft.com/office/drawing/2014/main" xmlns="" id="{853B4414-1557-3C34-700A-FE69463C52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B2338DB-91DE-3A43-A259-73C6C578944F}" type="slidenum">
              <a:rPr lang="en-US" altLang="zh-TW" sz="1400">
                <a:solidFill>
                  <a:srgbClr val="333399"/>
                </a:solidFill>
              </a:rPr>
              <a:pPr/>
              <a:t>18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xmlns="" id="{98A0871D-AF56-F871-2D3A-6E517F539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400" dirty="0"/>
              <a:t>Customer relationship</a:t>
            </a:r>
            <a:endParaRPr lang="zh-TW" altLang="en-US" dirty="0"/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xmlns="" id="{81201E9D-809E-5825-D969-8ED5F92DC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772400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/>
              <a:t>Do you know your customers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Why and why not?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Single transactions (may repeat)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7-11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How to increase loyalty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Long term customers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Repeated sales to known members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Costco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頁尾版面配置區 3">
            <a:extLst>
              <a:ext uri="{FF2B5EF4-FFF2-40B4-BE49-F238E27FC236}">
                <a16:creationId xmlns:a16="http://schemas.microsoft.com/office/drawing/2014/main" xmlns="" id="{E233AB19-2F2F-F19F-8D8D-14771CC9DA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43011" name="投影片編號版面配置區 4">
            <a:extLst>
              <a:ext uri="{FF2B5EF4-FFF2-40B4-BE49-F238E27FC236}">
                <a16:creationId xmlns:a16="http://schemas.microsoft.com/office/drawing/2014/main" xmlns="" id="{10624D5F-132B-5A9B-3383-86CB30066D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96B9425-C0C1-4F42-98B0-53AFA5FF7616}" type="slidenum">
              <a:rPr lang="en-US" altLang="zh-TW" sz="1400">
                <a:solidFill>
                  <a:srgbClr val="333399"/>
                </a:solidFill>
              </a:rPr>
              <a:pPr/>
              <a:t>19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xmlns="" id="{2DC320DC-C997-CE42-0B87-9DF1D93E3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400" dirty="0"/>
              <a:t>Channels</a:t>
            </a:r>
            <a:endParaRPr lang="zh-TW" altLang="en-US" sz="4400" dirty="0"/>
          </a:p>
        </p:txBody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xmlns="" id="{093274CD-962A-5A7F-8B92-4703308F75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3600" dirty="0"/>
              <a:t>How do you sale your products or services?</a:t>
            </a:r>
          </a:p>
          <a:p>
            <a:pPr lvl="1" eaLnBrk="1" hangingPunct="1"/>
            <a:r>
              <a:rPr lang="en-US" altLang="zh-TW" sz="3200" dirty="0"/>
              <a:t>By yourself</a:t>
            </a:r>
          </a:p>
          <a:p>
            <a:pPr lvl="1" eaLnBrk="1" hangingPunct="1"/>
            <a:r>
              <a:rPr lang="en-US" altLang="zh-TW" sz="3200" dirty="0"/>
              <a:t>Agents</a:t>
            </a:r>
          </a:p>
          <a:p>
            <a:pPr lvl="1" eaLnBrk="1" hangingPunct="1"/>
            <a:r>
              <a:rPr lang="en-US" altLang="zh-TW" sz="3200" dirty="0"/>
              <a:t>Networks</a:t>
            </a:r>
          </a:p>
          <a:p>
            <a:pPr eaLnBrk="1" hangingPunct="1"/>
            <a:r>
              <a:rPr lang="en-US" altLang="zh-TW" sz="3600" dirty="0"/>
              <a:t>The values of channels?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>
            <a:extLst>
              <a:ext uri="{FF2B5EF4-FFF2-40B4-BE49-F238E27FC236}">
                <a16:creationId xmlns:a16="http://schemas.microsoft.com/office/drawing/2014/main" xmlns="" id="{45704AE1-ED84-8DEE-C65C-5E2D9909F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Business</a:t>
            </a:r>
            <a:r>
              <a:rPr lang="zh-TW" altLang="en-US" dirty="0"/>
              <a:t> </a:t>
            </a:r>
            <a:r>
              <a:rPr lang="en-US" altLang="zh-TW" dirty="0"/>
              <a:t>Model</a:t>
            </a:r>
            <a:endParaRPr lang="en-US" altLang="zh-TW" baseline="-25000" dirty="0"/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xmlns="" id="{98753284-1042-621B-96EA-F13077EA3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dirty="0"/>
              <a:t>A company's core strategy for profitably doing business. Include: </a:t>
            </a:r>
          </a:p>
          <a:p>
            <a:pPr lvl="1"/>
            <a:r>
              <a:rPr lang="en-US" altLang="zh-TW" sz="2000" dirty="0"/>
              <a:t>Products or services the business plans to sell</a:t>
            </a:r>
          </a:p>
          <a:p>
            <a:pPr lvl="1"/>
            <a:r>
              <a:rPr lang="en-US" altLang="zh-TW" sz="2000" dirty="0"/>
              <a:t>Target markets</a:t>
            </a:r>
          </a:p>
          <a:p>
            <a:pPr lvl="1"/>
            <a:r>
              <a:rPr lang="en-US" altLang="zh-TW" sz="2000" dirty="0"/>
              <a:t>Any anticipated expenses</a:t>
            </a:r>
          </a:p>
          <a:p>
            <a:r>
              <a:rPr lang="en-US" altLang="zh-TW" sz="2400" dirty="0"/>
              <a:t>Different models for different types of business</a:t>
            </a:r>
          </a:p>
          <a:p>
            <a:pPr lvl="1"/>
            <a:r>
              <a:rPr lang="en-US" altLang="zh-TW" sz="2000" dirty="0"/>
              <a:t>e.g. retailer, manufacturing, OEM, …. </a:t>
            </a:r>
          </a:p>
          <a:p>
            <a:r>
              <a:rPr lang="en-US" altLang="zh-TW" sz="2400" dirty="0"/>
              <a:t>When evaluating a business model as an investor, consider whether the product being offer matches a true need in the market</a:t>
            </a:r>
          </a:p>
        </p:txBody>
      </p:sp>
      <p:sp>
        <p:nvSpPr>
          <p:cNvPr id="2" name="頁尾版面配置區 1">
            <a:extLst>
              <a:ext uri="{FF2B5EF4-FFF2-40B4-BE49-F238E27FC236}">
                <a16:creationId xmlns:a16="http://schemas.microsoft.com/office/drawing/2014/main" xmlns="" id="{5382631B-532A-7A78-5A13-CD24684EEC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xmlns="" id="{2085E346-3981-8560-CC62-207DC6D1CE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3FC373-2543-EB40-868E-8F29E9C3398D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頁尾版面配置區 3">
            <a:extLst>
              <a:ext uri="{FF2B5EF4-FFF2-40B4-BE49-F238E27FC236}">
                <a16:creationId xmlns:a16="http://schemas.microsoft.com/office/drawing/2014/main" xmlns="" id="{2983021B-3DA1-5755-7FFC-BC7C32E51F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44035" name="投影片編號版面配置區 4">
            <a:extLst>
              <a:ext uri="{FF2B5EF4-FFF2-40B4-BE49-F238E27FC236}">
                <a16:creationId xmlns:a16="http://schemas.microsoft.com/office/drawing/2014/main" xmlns="" id="{494F30CA-E308-F710-DCD8-5F4DEF4347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A34B46A-EAE4-964F-ADDD-B9338A1228A8}" type="slidenum">
              <a:rPr lang="en-US" altLang="zh-TW" sz="1400">
                <a:solidFill>
                  <a:srgbClr val="333399"/>
                </a:solidFill>
              </a:rPr>
              <a:pPr/>
              <a:t>20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xmlns="" id="{80F9146C-E3D2-0977-1ACC-487495913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400" dirty="0" err="1"/>
              <a:t>Customes</a:t>
            </a:r>
            <a:r>
              <a:rPr lang="en-US" altLang="zh-TW" sz="4400" dirty="0"/>
              <a:t> and Channels</a:t>
            </a:r>
            <a:endParaRPr lang="zh-TW" altLang="en-US" sz="4400" dirty="0"/>
          </a:p>
        </p:txBody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xmlns="" id="{6B0EAB00-CC34-ABAE-446B-14F054DF8B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3600" dirty="0"/>
              <a:t>Think about the scenario</a:t>
            </a:r>
          </a:p>
          <a:p>
            <a:pPr lvl="1" eaLnBrk="1" hangingPunct="1"/>
            <a:r>
              <a:rPr lang="en-US" altLang="zh-TW" sz="3200" dirty="0"/>
              <a:t>Airlines</a:t>
            </a:r>
          </a:p>
          <a:p>
            <a:pPr lvl="1" eaLnBrk="1" hangingPunct="1"/>
            <a:r>
              <a:rPr lang="en-US" altLang="zh-TW" sz="3200" dirty="0"/>
              <a:t>Travel agents</a:t>
            </a:r>
          </a:p>
          <a:p>
            <a:pPr lvl="1" eaLnBrk="1" hangingPunct="1"/>
            <a:r>
              <a:rPr lang="en-US" altLang="zh-TW" sz="3200" dirty="0"/>
              <a:t>Consumers</a:t>
            </a:r>
          </a:p>
          <a:p>
            <a:pPr eaLnBrk="1" hangingPunct="1"/>
            <a:r>
              <a:rPr lang="en-US" altLang="zh-TW" sz="3600" dirty="0"/>
              <a:t>Channel conflict</a:t>
            </a:r>
          </a:p>
          <a:p>
            <a:pPr lvl="1" eaLnBrk="1" hangingPunct="1"/>
            <a:r>
              <a:rPr lang="en-US" altLang="zh-TW" sz="32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If you are an airline, are the travel agents your competitors?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頁尾版面配置區 3">
            <a:extLst>
              <a:ext uri="{FF2B5EF4-FFF2-40B4-BE49-F238E27FC236}">
                <a16:creationId xmlns:a16="http://schemas.microsoft.com/office/drawing/2014/main" xmlns="" id="{6B207EAF-C646-8BDC-FEE3-1A5CC83161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45059" name="投影片編號版面配置區 4">
            <a:extLst>
              <a:ext uri="{FF2B5EF4-FFF2-40B4-BE49-F238E27FC236}">
                <a16:creationId xmlns:a16="http://schemas.microsoft.com/office/drawing/2014/main" xmlns="" id="{5DEF3B5F-33FA-A4C7-5DE1-0FA220FC1E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68F0D57-6BA8-9943-B027-D4A8C9FCCA44}" type="slidenum">
              <a:rPr lang="en-US" altLang="zh-TW" sz="1400">
                <a:solidFill>
                  <a:srgbClr val="333399"/>
                </a:solidFill>
              </a:rPr>
              <a:pPr/>
              <a:t>21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xmlns="" id="{D447F546-EC88-8E95-2DC9-1A395D16B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The Airline case</a:t>
            </a:r>
            <a:endParaRPr lang="zh-TW" altLang="en-US" dirty="0"/>
          </a:p>
        </p:txBody>
      </p:sp>
      <p:sp>
        <p:nvSpPr>
          <p:cNvPr id="45061" name="Oval 3">
            <a:extLst>
              <a:ext uri="{FF2B5EF4-FFF2-40B4-BE49-F238E27FC236}">
                <a16:creationId xmlns:a16="http://schemas.microsoft.com/office/drawing/2014/main" xmlns="" id="{313F6671-C9D9-3DD0-0C36-E6ECC80D9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276600"/>
            <a:ext cx="1219200" cy="11430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dirty="0"/>
              <a:t>Travel</a:t>
            </a:r>
          </a:p>
          <a:p>
            <a:pPr algn="ctr" eaLnBrk="1" hangingPunct="1"/>
            <a:r>
              <a:rPr lang="en-US" altLang="zh-TW" dirty="0"/>
              <a:t>Agents</a:t>
            </a:r>
            <a:endParaRPr lang="zh-TW" altLang="en-US" dirty="0"/>
          </a:p>
        </p:txBody>
      </p:sp>
      <p:sp>
        <p:nvSpPr>
          <p:cNvPr id="45062" name="Oval 4">
            <a:extLst>
              <a:ext uri="{FF2B5EF4-FFF2-40B4-BE49-F238E27FC236}">
                <a16:creationId xmlns:a16="http://schemas.microsoft.com/office/drawing/2014/main" xmlns="" id="{074AE021-2FA7-2782-F7C2-143CE11A4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257800"/>
            <a:ext cx="1219200" cy="1143000"/>
          </a:xfrm>
          <a:prstGeom prst="ellipse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dirty="0"/>
              <a:t>Ticket</a:t>
            </a:r>
          </a:p>
          <a:p>
            <a:pPr algn="ctr" eaLnBrk="1" hangingPunct="1"/>
            <a:r>
              <a:rPr lang="en-US" altLang="zh-TW" dirty="0"/>
              <a:t>Agents</a:t>
            </a:r>
            <a:endParaRPr lang="zh-TW" altLang="en-US" dirty="0"/>
          </a:p>
        </p:txBody>
      </p:sp>
      <p:sp>
        <p:nvSpPr>
          <p:cNvPr id="45063" name="Oval 5">
            <a:extLst>
              <a:ext uri="{FF2B5EF4-FFF2-40B4-BE49-F238E27FC236}">
                <a16:creationId xmlns:a16="http://schemas.microsoft.com/office/drawing/2014/main" xmlns="" id="{1C7474EC-C4E9-1110-1191-C5882DDF7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62300"/>
            <a:ext cx="1219200" cy="1143000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dirty="0"/>
              <a:t>Airline</a:t>
            </a:r>
            <a:endParaRPr lang="zh-TW" altLang="en-US" dirty="0"/>
          </a:p>
        </p:txBody>
      </p:sp>
      <p:grpSp>
        <p:nvGrpSpPr>
          <p:cNvPr id="45064" name="Group 6">
            <a:extLst>
              <a:ext uri="{FF2B5EF4-FFF2-40B4-BE49-F238E27FC236}">
                <a16:creationId xmlns:a16="http://schemas.microsoft.com/office/drawing/2014/main" xmlns="" id="{2A759E4D-161C-C151-FB7A-1C0DDD14946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7772400" y="1752600"/>
            <a:ext cx="1177925" cy="985838"/>
            <a:chOff x="2869" y="910"/>
            <a:chExt cx="742" cy="621"/>
          </a:xfrm>
        </p:grpSpPr>
        <p:grpSp>
          <p:nvGrpSpPr>
            <p:cNvPr id="45076" name="Group 7">
              <a:extLst>
                <a:ext uri="{FF2B5EF4-FFF2-40B4-BE49-F238E27FC236}">
                  <a16:creationId xmlns:a16="http://schemas.microsoft.com/office/drawing/2014/main" xmlns="" id="{3D3DC42F-DB31-E982-4624-B3D4FB63EC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30" y="910"/>
              <a:ext cx="381" cy="428"/>
              <a:chOff x="3230" y="910"/>
              <a:chExt cx="381" cy="428"/>
            </a:xfrm>
          </p:grpSpPr>
          <p:grpSp>
            <p:nvGrpSpPr>
              <p:cNvPr id="45107" name="Group 8">
                <a:extLst>
                  <a:ext uri="{FF2B5EF4-FFF2-40B4-BE49-F238E27FC236}">
                    <a16:creationId xmlns:a16="http://schemas.microsoft.com/office/drawing/2014/main" xmlns="" id="{10FE7B10-DC02-F511-1245-BFB041A112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30" y="910"/>
                <a:ext cx="381" cy="428"/>
                <a:chOff x="3230" y="910"/>
                <a:chExt cx="381" cy="428"/>
              </a:xfrm>
            </p:grpSpPr>
            <p:grpSp>
              <p:nvGrpSpPr>
                <p:cNvPr id="45114" name="Group 9">
                  <a:extLst>
                    <a:ext uri="{FF2B5EF4-FFF2-40B4-BE49-F238E27FC236}">
                      <a16:creationId xmlns:a16="http://schemas.microsoft.com/office/drawing/2014/main" xmlns="" id="{3A040295-9CAF-9350-DBC9-E9A2B862931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30" y="910"/>
                  <a:ext cx="376" cy="428"/>
                  <a:chOff x="3230" y="910"/>
                  <a:chExt cx="376" cy="428"/>
                </a:xfrm>
              </p:grpSpPr>
              <p:grpSp>
                <p:nvGrpSpPr>
                  <p:cNvPr id="45119" name="Group 10">
                    <a:extLst>
                      <a:ext uri="{FF2B5EF4-FFF2-40B4-BE49-F238E27FC236}">
                        <a16:creationId xmlns:a16="http://schemas.microsoft.com/office/drawing/2014/main" xmlns="" id="{4C481FB0-40FC-303F-5822-7BAED780F65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30" y="910"/>
                    <a:ext cx="376" cy="428"/>
                    <a:chOff x="3230" y="910"/>
                    <a:chExt cx="376" cy="428"/>
                  </a:xfrm>
                </p:grpSpPr>
                <p:sp>
                  <p:nvSpPr>
                    <p:cNvPr id="45140" name="Freeform 11">
                      <a:extLst>
                        <a:ext uri="{FF2B5EF4-FFF2-40B4-BE49-F238E27FC236}">
                          <a16:creationId xmlns:a16="http://schemas.microsoft.com/office/drawing/2014/main" xmlns="" id="{12FA8FE3-01C6-35DE-F448-BA5E7F56B84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230" y="910"/>
                      <a:ext cx="376" cy="428"/>
                    </a:xfrm>
                    <a:custGeom>
                      <a:avLst/>
                      <a:gdLst>
                        <a:gd name="T0" fmla="*/ 0 w 376"/>
                        <a:gd name="T1" fmla="*/ 357 h 428"/>
                        <a:gd name="T2" fmla="*/ 37 w 376"/>
                        <a:gd name="T3" fmla="*/ 311 h 428"/>
                        <a:gd name="T4" fmla="*/ 62 w 376"/>
                        <a:gd name="T5" fmla="*/ 283 h 428"/>
                        <a:gd name="T6" fmla="*/ 78 w 376"/>
                        <a:gd name="T7" fmla="*/ 263 h 428"/>
                        <a:gd name="T8" fmla="*/ 80 w 376"/>
                        <a:gd name="T9" fmla="*/ 238 h 428"/>
                        <a:gd name="T10" fmla="*/ 72 w 376"/>
                        <a:gd name="T11" fmla="*/ 218 h 428"/>
                        <a:gd name="T12" fmla="*/ 61 w 376"/>
                        <a:gd name="T13" fmla="*/ 200 h 428"/>
                        <a:gd name="T14" fmla="*/ 56 w 376"/>
                        <a:gd name="T15" fmla="*/ 184 h 428"/>
                        <a:gd name="T16" fmla="*/ 50 w 376"/>
                        <a:gd name="T17" fmla="*/ 172 h 428"/>
                        <a:gd name="T18" fmla="*/ 44 w 376"/>
                        <a:gd name="T19" fmla="*/ 144 h 428"/>
                        <a:gd name="T20" fmla="*/ 45 w 376"/>
                        <a:gd name="T21" fmla="*/ 126 h 428"/>
                        <a:gd name="T22" fmla="*/ 48 w 376"/>
                        <a:gd name="T23" fmla="*/ 101 h 428"/>
                        <a:gd name="T24" fmla="*/ 55 w 376"/>
                        <a:gd name="T25" fmla="*/ 79 h 428"/>
                        <a:gd name="T26" fmla="*/ 67 w 376"/>
                        <a:gd name="T27" fmla="*/ 56 h 428"/>
                        <a:gd name="T28" fmla="*/ 80 w 376"/>
                        <a:gd name="T29" fmla="*/ 43 h 428"/>
                        <a:gd name="T30" fmla="*/ 99 w 376"/>
                        <a:gd name="T31" fmla="*/ 25 h 428"/>
                        <a:gd name="T32" fmla="*/ 126 w 376"/>
                        <a:gd name="T33" fmla="*/ 12 h 428"/>
                        <a:gd name="T34" fmla="*/ 150 w 376"/>
                        <a:gd name="T35" fmla="*/ 6 h 428"/>
                        <a:gd name="T36" fmla="*/ 179 w 376"/>
                        <a:gd name="T37" fmla="*/ 0 h 428"/>
                        <a:gd name="T38" fmla="*/ 208 w 376"/>
                        <a:gd name="T39" fmla="*/ 0 h 428"/>
                        <a:gd name="T40" fmla="*/ 231 w 376"/>
                        <a:gd name="T41" fmla="*/ 2 h 428"/>
                        <a:gd name="T42" fmla="*/ 261 w 376"/>
                        <a:gd name="T43" fmla="*/ 9 h 428"/>
                        <a:gd name="T44" fmla="*/ 288 w 376"/>
                        <a:gd name="T45" fmla="*/ 18 h 428"/>
                        <a:gd name="T46" fmla="*/ 307 w 376"/>
                        <a:gd name="T47" fmla="*/ 29 h 428"/>
                        <a:gd name="T48" fmla="*/ 330 w 376"/>
                        <a:gd name="T49" fmla="*/ 47 h 428"/>
                        <a:gd name="T50" fmla="*/ 349 w 376"/>
                        <a:gd name="T51" fmla="*/ 71 h 428"/>
                        <a:gd name="T52" fmla="*/ 362 w 376"/>
                        <a:gd name="T53" fmla="*/ 95 h 428"/>
                        <a:gd name="T54" fmla="*/ 370 w 376"/>
                        <a:gd name="T55" fmla="*/ 113 h 428"/>
                        <a:gd name="T56" fmla="*/ 375 w 376"/>
                        <a:gd name="T57" fmla="*/ 143 h 428"/>
                        <a:gd name="T58" fmla="*/ 373 w 376"/>
                        <a:gd name="T59" fmla="*/ 175 h 428"/>
                        <a:gd name="T60" fmla="*/ 371 w 376"/>
                        <a:gd name="T61" fmla="*/ 199 h 428"/>
                        <a:gd name="T62" fmla="*/ 362 w 376"/>
                        <a:gd name="T63" fmla="*/ 231 h 428"/>
                        <a:gd name="T64" fmla="*/ 351 w 376"/>
                        <a:gd name="T65" fmla="*/ 263 h 428"/>
                        <a:gd name="T66" fmla="*/ 337 w 376"/>
                        <a:gd name="T67" fmla="*/ 288 h 428"/>
                        <a:gd name="T68" fmla="*/ 318 w 376"/>
                        <a:gd name="T69" fmla="*/ 314 h 428"/>
                        <a:gd name="T70" fmla="*/ 296 w 376"/>
                        <a:gd name="T71" fmla="*/ 330 h 428"/>
                        <a:gd name="T72" fmla="*/ 274 w 376"/>
                        <a:gd name="T73" fmla="*/ 339 h 428"/>
                        <a:gd name="T74" fmla="*/ 250 w 376"/>
                        <a:gd name="T75" fmla="*/ 344 h 428"/>
                        <a:gd name="T76" fmla="*/ 228 w 376"/>
                        <a:gd name="T77" fmla="*/ 343 h 428"/>
                        <a:gd name="T78" fmla="*/ 211 w 376"/>
                        <a:gd name="T79" fmla="*/ 337 h 428"/>
                        <a:gd name="T80" fmla="*/ 196 w 376"/>
                        <a:gd name="T81" fmla="*/ 328 h 428"/>
                        <a:gd name="T82" fmla="*/ 188 w 376"/>
                        <a:gd name="T83" fmla="*/ 326 h 428"/>
                        <a:gd name="T84" fmla="*/ 195 w 376"/>
                        <a:gd name="T85" fmla="*/ 342 h 428"/>
                        <a:gd name="T86" fmla="*/ 206 w 376"/>
                        <a:gd name="T87" fmla="*/ 358 h 428"/>
                        <a:gd name="T88" fmla="*/ 211 w 376"/>
                        <a:gd name="T89" fmla="*/ 382 h 428"/>
                        <a:gd name="T90" fmla="*/ 211 w 376"/>
                        <a:gd name="T91" fmla="*/ 427 h 428"/>
                        <a:gd name="T92" fmla="*/ 163 w 376"/>
                        <a:gd name="T93" fmla="*/ 423 h 428"/>
                        <a:gd name="T94" fmla="*/ 115 w 376"/>
                        <a:gd name="T95" fmla="*/ 404 h 428"/>
                        <a:gd name="T96" fmla="*/ 80 w 376"/>
                        <a:gd name="T97" fmla="*/ 383 h 428"/>
                        <a:gd name="T98" fmla="*/ 0 w 376"/>
                        <a:gd name="T99" fmla="*/ 357 h 428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</a:gdLst>
                      <a:ahLst/>
                      <a:cxnLst>
                        <a:cxn ang="T100">
                          <a:pos x="T0" y="T1"/>
                        </a:cxn>
                        <a:cxn ang="T101">
                          <a:pos x="T2" y="T3"/>
                        </a:cxn>
                        <a:cxn ang="T102">
                          <a:pos x="T4" y="T5"/>
                        </a:cxn>
                        <a:cxn ang="T103">
                          <a:pos x="T6" y="T7"/>
                        </a:cxn>
                        <a:cxn ang="T104">
                          <a:pos x="T8" y="T9"/>
                        </a:cxn>
                        <a:cxn ang="T105">
                          <a:pos x="T10" y="T11"/>
                        </a:cxn>
                        <a:cxn ang="T106">
                          <a:pos x="T12" y="T13"/>
                        </a:cxn>
                        <a:cxn ang="T107">
                          <a:pos x="T14" y="T15"/>
                        </a:cxn>
                        <a:cxn ang="T108">
                          <a:pos x="T16" y="T17"/>
                        </a:cxn>
                        <a:cxn ang="T109">
                          <a:pos x="T18" y="T19"/>
                        </a:cxn>
                        <a:cxn ang="T110">
                          <a:pos x="T20" y="T21"/>
                        </a:cxn>
                        <a:cxn ang="T111">
                          <a:pos x="T22" y="T23"/>
                        </a:cxn>
                        <a:cxn ang="T112">
                          <a:pos x="T24" y="T25"/>
                        </a:cxn>
                        <a:cxn ang="T113">
                          <a:pos x="T26" y="T27"/>
                        </a:cxn>
                        <a:cxn ang="T114">
                          <a:pos x="T28" y="T29"/>
                        </a:cxn>
                        <a:cxn ang="T115">
                          <a:pos x="T30" y="T31"/>
                        </a:cxn>
                        <a:cxn ang="T116">
                          <a:pos x="T32" y="T33"/>
                        </a:cxn>
                        <a:cxn ang="T117">
                          <a:pos x="T34" y="T35"/>
                        </a:cxn>
                        <a:cxn ang="T118">
                          <a:pos x="T36" y="T37"/>
                        </a:cxn>
                        <a:cxn ang="T119">
                          <a:pos x="T38" y="T39"/>
                        </a:cxn>
                        <a:cxn ang="T120">
                          <a:pos x="T40" y="T41"/>
                        </a:cxn>
                        <a:cxn ang="T121">
                          <a:pos x="T42" y="T43"/>
                        </a:cxn>
                        <a:cxn ang="T122">
                          <a:pos x="T44" y="T45"/>
                        </a:cxn>
                        <a:cxn ang="T123">
                          <a:pos x="T46" y="T47"/>
                        </a:cxn>
                        <a:cxn ang="T124">
                          <a:pos x="T48" y="T49"/>
                        </a:cxn>
                        <a:cxn ang="T125">
                          <a:pos x="T50" y="T51"/>
                        </a:cxn>
                        <a:cxn ang="T126">
                          <a:pos x="T52" y="T53"/>
                        </a:cxn>
                        <a:cxn ang="T127">
                          <a:pos x="T54" y="T55"/>
                        </a:cxn>
                        <a:cxn ang="T128">
                          <a:pos x="T56" y="T57"/>
                        </a:cxn>
                        <a:cxn ang="T129">
                          <a:pos x="T58" y="T59"/>
                        </a:cxn>
                        <a:cxn ang="T130">
                          <a:pos x="T60" y="T61"/>
                        </a:cxn>
                        <a:cxn ang="T131">
                          <a:pos x="T62" y="T63"/>
                        </a:cxn>
                        <a:cxn ang="T132">
                          <a:pos x="T64" y="T65"/>
                        </a:cxn>
                        <a:cxn ang="T133">
                          <a:pos x="T66" y="T67"/>
                        </a:cxn>
                        <a:cxn ang="T134">
                          <a:pos x="T68" y="T69"/>
                        </a:cxn>
                        <a:cxn ang="T135">
                          <a:pos x="T70" y="T71"/>
                        </a:cxn>
                        <a:cxn ang="T136">
                          <a:pos x="T72" y="T73"/>
                        </a:cxn>
                        <a:cxn ang="T137">
                          <a:pos x="T74" y="T75"/>
                        </a:cxn>
                        <a:cxn ang="T138">
                          <a:pos x="T76" y="T77"/>
                        </a:cxn>
                        <a:cxn ang="T139">
                          <a:pos x="T78" y="T79"/>
                        </a:cxn>
                        <a:cxn ang="T140">
                          <a:pos x="T80" y="T81"/>
                        </a:cxn>
                        <a:cxn ang="T141">
                          <a:pos x="T82" y="T83"/>
                        </a:cxn>
                        <a:cxn ang="T142">
                          <a:pos x="T84" y="T85"/>
                        </a:cxn>
                        <a:cxn ang="T143">
                          <a:pos x="T86" y="T87"/>
                        </a:cxn>
                        <a:cxn ang="T144">
                          <a:pos x="T88" y="T89"/>
                        </a:cxn>
                        <a:cxn ang="T145">
                          <a:pos x="T90" y="T91"/>
                        </a:cxn>
                        <a:cxn ang="T146">
                          <a:pos x="T92" y="T93"/>
                        </a:cxn>
                        <a:cxn ang="T147">
                          <a:pos x="T94" y="T95"/>
                        </a:cxn>
                        <a:cxn ang="T148">
                          <a:pos x="T96" y="T97"/>
                        </a:cxn>
                        <a:cxn ang="T149">
                          <a:pos x="T98" y="T99"/>
                        </a:cxn>
                      </a:cxnLst>
                      <a:rect l="0" t="0" r="r" b="b"/>
                      <a:pathLst>
                        <a:path w="376" h="428">
                          <a:moveTo>
                            <a:pt x="0" y="357"/>
                          </a:moveTo>
                          <a:lnTo>
                            <a:pt x="37" y="311"/>
                          </a:lnTo>
                          <a:lnTo>
                            <a:pt x="62" y="283"/>
                          </a:lnTo>
                          <a:lnTo>
                            <a:pt x="78" y="263"/>
                          </a:lnTo>
                          <a:lnTo>
                            <a:pt x="80" y="238"/>
                          </a:lnTo>
                          <a:lnTo>
                            <a:pt x="72" y="218"/>
                          </a:lnTo>
                          <a:lnTo>
                            <a:pt x="61" y="200"/>
                          </a:lnTo>
                          <a:lnTo>
                            <a:pt x="56" y="184"/>
                          </a:lnTo>
                          <a:lnTo>
                            <a:pt x="50" y="172"/>
                          </a:lnTo>
                          <a:lnTo>
                            <a:pt x="44" y="144"/>
                          </a:lnTo>
                          <a:lnTo>
                            <a:pt x="45" y="126"/>
                          </a:lnTo>
                          <a:lnTo>
                            <a:pt x="48" y="101"/>
                          </a:lnTo>
                          <a:lnTo>
                            <a:pt x="55" y="79"/>
                          </a:lnTo>
                          <a:lnTo>
                            <a:pt x="67" y="56"/>
                          </a:lnTo>
                          <a:lnTo>
                            <a:pt x="80" y="43"/>
                          </a:lnTo>
                          <a:lnTo>
                            <a:pt x="99" y="25"/>
                          </a:lnTo>
                          <a:lnTo>
                            <a:pt x="126" y="12"/>
                          </a:lnTo>
                          <a:lnTo>
                            <a:pt x="150" y="6"/>
                          </a:lnTo>
                          <a:lnTo>
                            <a:pt x="179" y="0"/>
                          </a:lnTo>
                          <a:lnTo>
                            <a:pt x="208" y="0"/>
                          </a:lnTo>
                          <a:lnTo>
                            <a:pt x="231" y="2"/>
                          </a:lnTo>
                          <a:lnTo>
                            <a:pt x="261" y="9"/>
                          </a:lnTo>
                          <a:lnTo>
                            <a:pt x="288" y="18"/>
                          </a:lnTo>
                          <a:lnTo>
                            <a:pt x="307" y="29"/>
                          </a:lnTo>
                          <a:lnTo>
                            <a:pt x="330" y="47"/>
                          </a:lnTo>
                          <a:lnTo>
                            <a:pt x="349" y="71"/>
                          </a:lnTo>
                          <a:lnTo>
                            <a:pt x="362" y="95"/>
                          </a:lnTo>
                          <a:lnTo>
                            <a:pt x="370" y="113"/>
                          </a:lnTo>
                          <a:lnTo>
                            <a:pt x="375" y="143"/>
                          </a:lnTo>
                          <a:lnTo>
                            <a:pt x="373" y="175"/>
                          </a:lnTo>
                          <a:lnTo>
                            <a:pt x="371" y="199"/>
                          </a:lnTo>
                          <a:lnTo>
                            <a:pt x="362" y="231"/>
                          </a:lnTo>
                          <a:lnTo>
                            <a:pt x="351" y="263"/>
                          </a:lnTo>
                          <a:lnTo>
                            <a:pt x="337" y="288"/>
                          </a:lnTo>
                          <a:lnTo>
                            <a:pt x="318" y="314"/>
                          </a:lnTo>
                          <a:lnTo>
                            <a:pt x="296" y="330"/>
                          </a:lnTo>
                          <a:lnTo>
                            <a:pt x="274" y="339"/>
                          </a:lnTo>
                          <a:lnTo>
                            <a:pt x="250" y="344"/>
                          </a:lnTo>
                          <a:lnTo>
                            <a:pt x="228" y="343"/>
                          </a:lnTo>
                          <a:lnTo>
                            <a:pt x="211" y="337"/>
                          </a:lnTo>
                          <a:lnTo>
                            <a:pt x="196" y="328"/>
                          </a:lnTo>
                          <a:lnTo>
                            <a:pt x="188" y="326"/>
                          </a:lnTo>
                          <a:lnTo>
                            <a:pt x="195" y="342"/>
                          </a:lnTo>
                          <a:lnTo>
                            <a:pt x="206" y="358"/>
                          </a:lnTo>
                          <a:lnTo>
                            <a:pt x="211" y="382"/>
                          </a:lnTo>
                          <a:lnTo>
                            <a:pt x="211" y="427"/>
                          </a:lnTo>
                          <a:lnTo>
                            <a:pt x="163" y="423"/>
                          </a:lnTo>
                          <a:lnTo>
                            <a:pt x="115" y="404"/>
                          </a:lnTo>
                          <a:lnTo>
                            <a:pt x="80" y="383"/>
                          </a:lnTo>
                          <a:lnTo>
                            <a:pt x="0" y="357"/>
                          </a:lnTo>
                        </a:path>
                      </a:pathLst>
                    </a:custGeom>
                    <a:solidFill>
                      <a:srgbClr val="E0A080"/>
                    </a:solidFill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141" name="Freeform 12">
                      <a:extLst>
                        <a:ext uri="{FF2B5EF4-FFF2-40B4-BE49-F238E27FC236}">
                          <a16:creationId xmlns:a16="http://schemas.microsoft.com/office/drawing/2014/main" xmlns="" id="{2D7B021F-AA9D-0B5F-C933-0635AFDB865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437" y="1069"/>
                      <a:ext cx="24" cy="72"/>
                    </a:xfrm>
                    <a:custGeom>
                      <a:avLst/>
                      <a:gdLst>
                        <a:gd name="T0" fmla="*/ 23 w 24"/>
                        <a:gd name="T1" fmla="*/ 71 h 72"/>
                        <a:gd name="T2" fmla="*/ 13 w 24"/>
                        <a:gd name="T3" fmla="*/ 68 h 72"/>
                        <a:gd name="T4" fmla="*/ 7 w 24"/>
                        <a:gd name="T5" fmla="*/ 62 h 72"/>
                        <a:gd name="T6" fmla="*/ 2 w 24"/>
                        <a:gd name="T7" fmla="*/ 52 h 72"/>
                        <a:gd name="T8" fmla="*/ 0 w 24"/>
                        <a:gd name="T9" fmla="*/ 39 h 72"/>
                        <a:gd name="T10" fmla="*/ 1 w 24"/>
                        <a:gd name="T11" fmla="*/ 24 h 72"/>
                        <a:gd name="T12" fmla="*/ 5 w 24"/>
                        <a:gd name="T13" fmla="*/ 15 h 72"/>
                        <a:gd name="T14" fmla="*/ 11 w 24"/>
                        <a:gd name="T15" fmla="*/ 6 h 72"/>
                        <a:gd name="T16" fmla="*/ 17 w 24"/>
                        <a:gd name="T17" fmla="*/ 0 h 72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0" t="0" r="r" b="b"/>
                      <a:pathLst>
                        <a:path w="24" h="72">
                          <a:moveTo>
                            <a:pt x="23" y="71"/>
                          </a:moveTo>
                          <a:lnTo>
                            <a:pt x="13" y="68"/>
                          </a:lnTo>
                          <a:lnTo>
                            <a:pt x="7" y="62"/>
                          </a:lnTo>
                          <a:lnTo>
                            <a:pt x="2" y="52"/>
                          </a:lnTo>
                          <a:lnTo>
                            <a:pt x="0" y="39"/>
                          </a:lnTo>
                          <a:lnTo>
                            <a:pt x="1" y="24"/>
                          </a:lnTo>
                          <a:lnTo>
                            <a:pt x="5" y="15"/>
                          </a:lnTo>
                          <a:lnTo>
                            <a:pt x="11" y="6"/>
                          </a:lnTo>
                          <a:lnTo>
                            <a:pt x="17" y="0"/>
                          </a:lnTo>
                        </a:path>
                      </a:pathLst>
                    </a:custGeom>
                    <a:noFill/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</p:grpSp>
              <p:grpSp>
                <p:nvGrpSpPr>
                  <p:cNvPr id="45120" name="Group 13">
                    <a:extLst>
                      <a:ext uri="{FF2B5EF4-FFF2-40B4-BE49-F238E27FC236}">
                        <a16:creationId xmlns:a16="http://schemas.microsoft.com/office/drawing/2014/main" xmlns="" id="{9E54E3F0-3939-3C48-ED18-3636BAE0B5A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243" y="911"/>
                    <a:ext cx="329" cy="274"/>
                    <a:chOff x="3243" y="911"/>
                    <a:chExt cx="329" cy="274"/>
                  </a:xfrm>
                </p:grpSpPr>
                <p:grpSp>
                  <p:nvGrpSpPr>
                    <p:cNvPr id="45121" name="Group 14">
                      <a:extLst>
                        <a:ext uri="{FF2B5EF4-FFF2-40B4-BE49-F238E27FC236}">
                          <a16:creationId xmlns:a16="http://schemas.microsoft.com/office/drawing/2014/main" xmlns="" id="{EC96F9E3-57A5-EE2C-AFAE-49316149568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24" y="911"/>
                      <a:ext cx="216" cy="80"/>
                      <a:chOff x="3324" y="911"/>
                      <a:chExt cx="216" cy="80"/>
                    </a:xfrm>
                  </p:grpSpPr>
                  <p:sp>
                    <p:nvSpPr>
                      <p:cNvPr id="45138" name="Freeform 15">
                        <a:extLst>
                          <a:ext uri="{FF2B5EF4-FFF2-40B4-BE49-F238E27FC236}">
                            <a16:creationId xmlns:a16="http://schemas.microsoft.com/office/drawing/2014/main" xmlns="" id="{D3395FB9-FB74-82B3-B325-9E8FA806FC6B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39" y="922"/>
                        <a:ext cx="201" cy="69"/>
                      </a:xfrm>
                      <a:custGeom>
                        <a:avLst/>
                        <a:gdLst>
                          <a:gd name="T0" fmla="*/ 0 w 201"/>
                          <a:gd name="T1" fmla="*/ 68 h 69"/>
                          <a:gd name="T2" fmla="*/ 17 w 201"/>
                          <a:gd name="T3" fmla="*/ 46 h 69"/>
                          <a:gd name="T4" fmla="*/ 37 w 201"/>
                          <a:gd name="T5" fmla="*/ 30 h 69"/>
                          <a:gd name="T6" fmla="*/ 60 w 201"/>
                          <a:gd name="T7" fmla="*/ 17 h 69"/>
                          <a:gd name="T8" fmla="*/ 84 w 201"/>
                          <a:gd name="T9" fmla="*/ 8 h 69"/>
                          <a:gd name="T10" fmla="*/ 111 w 201"/>
                          <a:gd name="T11" fmla="*/ 3 h 69"/>
                          <a:gd name="T12" fmla="*/ 145 w 201"/>
                          <a:gd name="T13" fmla="*/ 0 h 69"/>
                          <a:gd name="T14" fmla="*/ 169 w 201"/>
                          <a:gd name="T15" fmla="*/ 5 h 69"/>
                          <a:gd name="T16" fmla="*/ 200 w 201"/>
                          <a:gd name="T17" fmla="*/ 15 h 69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</a:gdLst>
                        <a:ahLst/>
                        <a:cxnLst>
                          <a:cxn ang="T18">
                            <a:pos x="T0" y="T1"/>
                          </a:cxn>
                          <a:cxn ang="T19">
                            <a:pos x="T2" y="T3"/>
                          </a:cxn>
                          <a:cxn ang="T20">
                            <a:pos x="T4" y="T5"/>
                          </a:cxn>
                          <a:cxn ang="T21">
                            <a:pos x="T6" y="T7"/>
                          </a:cxn>
                          <a:cxn ang="T22">
                            <a:pos x="T8" y="T9"/>
                          </a:cxn>
                          <a:cxn ang="T23">
                            <a:pos x="T10" y="T11"/>
                          </a:cxn>
                          <a:cxn ang="T24">
                            <a:pos x="T12" y="T13"/>
                          </a:cxn>
                          <a:cxn ang="T25">
                            <a:pos x="T14" y="T15"/>
                          </a:cxn>
                          <a:cxn ang="T26">
                            <a:pos x="T16" y="T17"/>
                          </a:cxn>
                        </a:cxnLst>
                        <a:rect l="0" t="0" r="r" b="b"/>
                        <a:pathLst>
                          <a:path w="201" h="69">
                            <a:moveTo>
                              <a:pt x="0" y="68"/>
                            </a:moveTo>
                            <a:lnTo>
                              <a:pt x="17" y="46"/>
                            </a:lnTo>
                            <a:lnTo>
                              <a:pt x="37" y="30"/>
                            </a:lnTo>
                            <a:lnTo>
                              <a:pt x="60" y="17"/>
                            </a:lnTo>
                            <a:lnTo>
                              <a:pt x="84" y="8"/>
                            </a:lnTo>
                            <a:lnTo>
                              <a:pt x="111" y="3"/>
                            </a:lnTo>
                            <a:lnTo>
                              <a:pt x="145" y="0"/>
                            </a:lnTo>
                            <a:lnTo>
                              <a:pt x="169" y="5"/>
                            </a:lnTo>
                            <a:lnTo>
                              <a:pt x="200" y="15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804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x-none"/>
                      </a:p>
                    </p:txBody>
                  </p:sp>
                  <p:sp>
                    <p:nvSpPr>
                      <p:cNvPr id="45139" name="Freeform 16">
                        <a:extLst>
                          <a:ext uri="{FF2B5EF4-FFF2-40B4-BE49-F238E27FC236}">
                            <a16:creationId xmlns:a16="http://schemas.microsoft.com/office/drawing/2014/main" xmlns="" id="{79882AB4-9A40-8C9C-CA77-54EF07CAC617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324" y="911"/>
                        <a:ext cx="202" cy="75"/>
                      </a:xfrm>
                      <a:custGeom>
                        <a:avLst/>
                        <a:gdLst>
                          <a:gd name="T0" fmla="*/ 0 w 202"/>
                          <a:gd name="T1" fmla="*/ 74 h 75"/>
                          <a:gd name="T2" fmla="*/ 11 w 202"/>
                          <a:gd name="T3" fmla="*/ 53 h 75"/>
                          <a:gd name="T4" fmla="*/ 23 w 202"/>
                          <a:gd name="T5" fmla="*/ 36 h 75"/>
                          <a:gd name="T6" fmla="*/ 38 w 202"/>
                          <a:gd name="T7" fmla="*/ 22 h 75"/>
                          <a:gd name="T8" fmla="*/ 59 w 202"/>
                          <a:gd name="T9" fmla="*/ 9 h 75"/>
                          <a:gd name="T10" fmla="*/ 89 w 202"/>
                          <a:gd name="T11" fmla="*/ 1 h 75"/>
                          <a:gd name="T12" fmla="*/ 117 w 202"/>
                          <a:gd name="T13" fmla="*/ 0 h 75"/>
                          <a:gd name="T14" fmla="*/ 147 w 202"/>
                          <a:gd name="T15" fmla="*/ 3 h 75"/>
                          <a:gd name="T16" fmla="*/ 173 w 202"/>
                          <a:gd name="T17" fmla="*/ 10 h 75"/>
                          <a:gd name="T18" fmla="*/ 188 w 202"/>
                          <a:gd name="T19" fmla="*/ 16 h 75"/>
                          <a:gd name="T20" fmla="*/ 201 w 202"/>
                          <a:gd name="T21" fmla="*/ 22 h 75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</a:gdLst>
                        <a:ahLst/>
                        <a:cxnLst>
                          <a:cxn ang="T22">
                            <a:pos x="T0" y="T1"/>
                          </a:cxn>
                          <a:cxn ang="T23">
                            <a:pos x="T2" y="T3"/>
                          </a:cxn>
                          <a:cxn ang="T24">
                            <a:pos x="T4" y="T5"/>
                          </a:cxn>
                          <a:cxn ang="T25">
                            <a:pos x="T6" y="T7"/>
                          </a:cxn>
                          <a:cxn ang="T26">
                            <a:pos x="T8" y="T9"/>
                          </a:cxn>
                          <a:cxn ang="T27">
                            <a:pos x="T10" y="T11"/>
                          </a:cxn>
                          <a:cxn ang="T28">
                            <a:pos x="T12" y="T13"/>
                          </a:cxn>
                          <a:cxn ang="T29">
                            <a:pos x="T14" y="T15"/>
                          </a:cxn>
                          <a:cxn ang="T30">
                            <a:pos x="T16" y="T17"/>
                          </a:cxn>
                          <a:cxn ang="T31">
                            <a:pos x="T18" y="T19"/>
                          </a:cxn>
                          <a:cxn ang="T32">
                            <a:pos x="T20" y="T21"/>
                          </a:cxn>
                        </a:cxnLst>
                        <a:rect l="0" t="0" r="r" b="b"/>
                        <a:pathLst>
                          <a:path w="202" h="75">
                            <a:moveTo>
                              <a:pt x="0" y="74"/>
                            </a:moveTo>
                            <a:lnTo>
                              <a:pt x="11" y="53"/>
                            </a:lnTo>
                            <a:lnTo>
                              <a:pt x="23" y="36"/>
                            </a:lnTo>
                            <a:lnTo>
                              <a:pt x="38" y="22"/>
                            </a:lnTo>
                            <a:lnTo>
                              <a:pt x="59" y="9"/>
                            </a:lnTo>
                            <a:lnTo>
                              <a:pt x="89" y="1"/>
                            </a:lnTo>
                            <a:lnTo>
                              <a:pt x="117" y="0"/>
                            </a:lnTo>
                            <a:lnTo>
                              <a:pt x="147" y="3"/>
                            </a:lnTo>
                            <a:lnTo>
                              <a:pt x="173" y="10"/>
                            </a:lnTo>
                            <a:lnTo>
                              <a:pt x="188" y="16"/>
                            </a:lnTo>
                            <a:lnTo>
                              <a:pt x="201" y="22"/>
                            </a:lnTo>
                          </a:path>
                        </a:pathLst>
                      </a:custGeom>
                      <a:noFill/>
                      <a:ln w="12700" cap="rnd" cmpd="sng">
                        <a:solidFill>
                          <a:srgbClr val="804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x-none"/>
                      </a:p>
                    </p:txBody>
                  </p:sp>
                </p:grpSp>
                <p:grpSp>
                  <p:nvGrpSpPr>
                    <p:cNvPr id="45122" name="Group 17">
                      <a:extLst>
                        <a:ext uri="{FF2B5EF4-FFF2-40B4-BE49-F238E27FC236}">
                          <a16:creationId xmlns:a16="http://schemas.microsoft.com/office/drawing/2014/main" xmlns="" id="{D28146DC-7C05-6B81-F6A2-94EBAAF377E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43" y="960"/>
                      <a:ext cx="329" cy="225"/>
                      <a:chOff x="3243" y="960"/>
                      <a:chExt cx="329" cy="225"/>
                    </a:xfrm>
                  </p:grpSpPr>
                  <p:grpSp>
                    <p:nvGrpSpPr>
                      <p:cNvPr id="45123" name="Group 18">
                        <a:extLst>
                          <a:ext uri="{FF2B5EF4-FFF2-40B4-BE49-F238E27FC236}">
                            <a16:creationId xmlns:a16="http://schemas.microsoft.com/office/drawing/2014/main" xmlns="" id="{277E49AF-B576-D59E-8F99-E5A81855A78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43" y="960"/>
                        <a:ext cx="118" cy="130"/>
                        <a:chOff x="3243" y="960"/>
                        <a:chExt cx="118" cy="130"/>
                      </a:xfrm>
                    </p:grpSpPr>
                    <p:sp>
                      <p:nvSpPr>
                        <p:cNvPr id="45131" name="Freeform 19">
                          <a:extLst>
                            <a:ext uri="{FF2B5EF4-FFF2-40B4-BE49-F238E27FC236}">
                              <a16:creationId xmlns:a16="http://schemas.microsoft.com/office/drawing/2014/main" xmlns="" id="{209E2C44-99B6-00CD-B56C-9666FFE5B60C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243" y="960"/>
                          <a:ext cx="118" cy="130"/>
                        </a:xfrm>
                        <a:custGeom>
                          <a:avLst/>
                          <a:gdLst>
                            <a:gd name="T0" fmla="*/ 7 w 118"/>
                            <a:gd name="T1" fmla="*/ 106 h 130"/>
                            <a:gd name="T2" fmla="*/ 5 w 118"/>
                            <a:gd name="T3" fmla="*/ 56 h 130"/>
                            <a:gd name="T4" fmla="*/ 20 w 118"/>
                            <a:gd name="T5" fmla="*/ 24 h 130"/>
                            <a:gd name="T6" fmla="*/ 31 w 118"/>
                            <a:gd name="T7" fmla="*/ 6 h 130"/>
                            <a:gd name="T8" fmla="*/ 43 w 118"/>
                            <a:gd name="T9" fmla="*/ 0 h 130"/>
                            <a:gd name="T10" fmla="*/ 49 w 118"/>
                            <a:gd name="T11" fmla="*/ 11 h 130"/>
                            <a:gd name="T12" fmla="*/ 58 w 118"/>
                            <a:gd name="T13" fmla="*/ 7 h 130"/>
                            <a:gd name="T14" fmla="*/ 63 w 118"/>
                            <a:gd name="T15" fmla="*/ 18 h 130"/>
                            <a:gd name="T16" fmla="*/ 69 w 118"/>
                            <a:gd name="T17" fmla="*/ 26 h 130"/>
                            <a:gd name="T18" fmla="*/ 76 w 118"/>
                            <a:gd name="T19" fmla="*/ 33 h 130"/>
                            <a:gd name="T20" fmla="*/ 75 w 118"/>
                            <a:gd name="T21" fmla="*/ 44 h 130"/>
                            <a:gd name="T22" fmla="*/ 84 w 118"/>
                            <a:gd name="T23" fmla="*/ 37 h 130"/>
                            <a:gd name="T24" fmla="*/ 92 w 118"/>
                            <a:gd name="T25" fmla="*/ 43 h 130"/>
                            <a:gd name="T26" fmla="*/ 92 w 118"/>
                            <a:gd name="T27" fmla="*/ 52 h 130"/>
                            <a:gd name="T28" fmla="*/ 102 w 118"/>
                            <a:gd name="T29" fmla="*/ 53 h 130"/>
                            <a:gd name="T30" fmla="*/ 106 w 118"/>
                            <a:gd name="T31" fmla="*/ 63 h 130"/>
                            <a:gd name="T32" fmla="*/ 113 w 118"/>
                            <a:gd name="T33" fmla="*/ 73 h 130"/>
                            <a:gd name="T34" fmla="*/ 110 w 118"/>
                            <a:gd name="T35" fmla="*/ 95 h 130"/>
                            <a:gd name="T36" fmla="*/ 114 w 118"/>
                            <a:gd name="T37" fmla="*/ 110 h 130"/>
                            <a:gd name="T38" fmla="*/ 116 w 118"/>
                            <a:gd name="T39" fmla="*/ 122 h 130"/>
                            <a:gd name="T40" fmla="*/ 109 w 118"/>
                            <a:gd name="T41" fmla="*/ 129 h 130"/>
                            <a:gd name="T42" fmla="*/ 100 w 118"/>
                            <a:gd name="T43" fmla="*/ 127 h 130"/>
                            <a:gd name="T44" fmla="*/ 92 w 118"/>
                            <a:gd name="T45" fmla="*/ 118 h 130"/>
                            <a:gd name="T46" fmla="*/ 86 w 118"/>
                            <a:gd name="T47" fmla="*/ 117 h 130"/>
                            <a:gd name="T48" fmla="*/ 76 w 118"/>
                            <a:gd name="T49" fmla="*/ 114 h 130"/>
                            <a:gd name="T50" fmla="*/ 69 w 118"/>
                            <a:gd name="T51" fmla="*/ 112 h 130"/>
                            <a:gd name="T52" fmla="*/ 65 w 118"/>
                            <a:gd name="T53" fmla="*/ 110 h 130"/>
                            <a:gd name="T54" fmla="*/ 58 w 118"/>
                            <a:gd name="T55" fmla="*/ 108 h 130"/>
                            <a:gd name="T56" fmla="*/ 53 w 118"/>
                            <a:gd name="T57" fmla="*/ 100 h 130"/>
                            <a:gd name="T58" fmla="*/ 49 w 118"/>
                            <a:gd name="T59" fmla="*/ 109 h 130"/>
                            <a:gd name="T60" fmla="*/ 42 w 118"/>
                            <a:gd name="T61" fmla="*/ 111 h 130"/>
                            <a:gd name="T62" fmla="*/ 38 w 118"/>
                            <a:gd name="T63" fmla="*/ 114 h 130"/>
                            <a:gd name="T64" fmla="*/ 31 w 118"/>
                            <a:gd name="T65" fmla="*/ 122 h 130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</a:gdLst>
                          <a:ahLst/>
                          <a:cxnLst>
                            <a:cxn ang="T66">
                              <a:pos x="T0" y="T1"/>
                            </a:cxn>
                            <a:cxn ang="T67">
                              <a:pos x="T2" y="T3"/>
                            </a:cxn>
                            <a:cxn ang="T68">
                              <a:pos x="T4" y="T5"/>
                            </a:cxn>
                            <a:cxn ang="T69">
                              <a:pos x="T6" y="T7"/>
                            </a:cxn>
                            <a:cxn ang="T70">
                              <a:pos x="T8" y="T9"/>
                            </a:cxn>
                            <a:cxn ang="T71">
                              <a:pos x="T10" y="T11"/>
                            </a:cxn>
                            <a:cxn ang="T72">
                              <a:pos x="T12" y="T13"/>
                            </a:cxn>
                            <a:cxn ang="T73">
                              <a:pos x="T14" y="T15"/>
                            </a:cxn>
                            <a:cxn ang="T74">
                              <a:pos x="T16" y="T17"/>
                            </a:cxn>
                            <a:cxn ang="T75">
                              <a:pos x="T18" y="T19"/>
                            </a:cxn>
                            <a:cxn ang="T76">
                              <a:pos x="T20" y="T21"/>
                            </a:cxn>
                            <a:cxn ang="T77">
                              <a:pos x="T22" y="T23"/>
                            </a:cxn>
                            <a:cxn ang="T78">
                              <a:pos x="T24" y="T25"/>
                            </a:cxn>
                            <a:cxn ang="T79">
                              <a:pos x="T26" y="T27"/>
                            </a:cxn>
                            <a:cxn ang="T80">
                              <a:pos x="T28" y="T29"/>
                            </a:cxn>
                            <a:cxn ang="T81">
                              <a:pos x="T30" y="T31"/>
                            </a:cxn>
                            <a:cxn ang="T82">
                              <a:pos x="T32" y="T33"/>
                            </a:cxn>
                            <a:cxn ang="T83">
                              <a:pos x="T34" y="T35"/>
                            </a:cxn>
                            <a:cxn ang="T84">
                              <a:pos x="T36" y="T37"/>
                            </a:cxn>
                            <a:cxn ang="T85">
                              <a:pos x="T38" y="T39"/>
                            </a:cxn>
                            <a:cxn ang="T86">
                              <a:pos x="T40" y="T41"/>
                            </a:cxn>
                            <a:cxn ang="T87">
                              <a:pos x="T42" y="T43"/>
                            </a:cxn>
                            <a:cxn ang="T88">
                              <a:pos x="T44" y="T45"/>
                            </a:cxn>
                            <a:cxn ang="T89">
                              <a:pos x="T46" y="T47"/>
                            </a:cxn>
                            <a:cxn ang="T90">
                              <a:pos x="T48" y="T49"/>
                            </a:cxn>
                            <a:cxn ang="T91">
                              <a:pos x="T50" y="T51"/>
                            </a:cxn>
                            <a:cxn ang="T92">
                              <a:pos x="T52" y="T53"/>
                            </a:cxn>
                            <a:cxn ang="T93">
                              <a:pos x="T54" y="T55"/>
                            </a:cxn>
                            <a:cxn ang="T94">
                              <a:pos x="T56" y="T57"/>
                            </a:cxn>
                            <a:cxn ang="T95">
                              <a:pos x="T58" y="T59"/>
                            </a:cxn>
                            <a:cxn ang="T96">
                              <a:pos x="T60" y="T61"/>
                            </a:cxn>
                            <a:cxn ang="T97">
                              <a:pos x="T62" y="T63"/>
                            </a:cxn>
                            <a:cxn ang="T98">
                              <a:pos x="T64" y="T65"/>
                            </a:cxn>
                          </a:cxnLst>
                          <a:rect l="0" t="0" r="r" b="b"/>
                          <a:pathLst>
                            <a:path w="118" h="130">
                              <a:moveTo>
                                <a:pt x="22" y="122"/>
                              </a:moveTo>
                              <a:lnTo>
                                <a:pt x="7" y="106"/>
                              </a:lnTo>
                              <a:lnTo>
                                <a:pt x="0" y="84"/>
                              </a:lnTo>
                              <a:lnTo>
                                <a:pt x="5" y="56"/>
                              </a:lnTo>
                              <a:lnTo>
                                <a:pt x="13" y="35"/>
                              </a:lnTo>
                              <a:lnTo>
                                <a:pt x="20" y="24"/>
                              </a:lnTo>
                              <a:lnTo>
                                <a:pt x="28" y="10"/>
                              </a:lnTo>
                              <a:lnTo>
                                <a:pt x="31" y="6"/>
                              </a:lnTo>
                              <a:lnTo>
                                <a:pt x="37" y="0"/>
                              </a:lnTo>
                              <a:lnTo>
                                <a:pt x="43" y="0"/>
                              </a:lnTo>
                              <a:lnTo>
                                <a:pt x="46" y="5"/>
                              </a:lnTo>
                              <a:lnTo>
                                <a:pt x="49" y="11"/>
                              </a:lnTo>
                              <a:lnTo>
                                <a:pt x="51" y="7"/>
                              </a:lnTo>
                              <a:lnTo>
                                <a:pt x="58" y="7"/>
                              </a:lnTo>
                              <a:lnTo>
                                <a:pt x="61" y="11"/>
                              </a:lnTo>
                              <a:lnTo>
                                <a:pt x="63" y="18"/>
                              </a:lnTo>
                              <a:lnTo>
                                <a:pt x="65" y="29"/>
                              </a:lnTo>
                              <a:lnTo>
                                <a:pt x="69" y="26"/>
                              </a:lnTo>
                              <a:lnTo>
                                <a:pt x="75" y="29"/>
                              </a:lnTo>
                              <a:lnTo>
                                <a:pt x="76" y="33"/>
                              </a:lnTo>
                              <a:lnTo>
                                <a:pt x="76" y="39"/>
                              </a:lnTo>
                              <a:lnTo>
                                <a:pt x="75" y="44"/>
                              </a:lnTo>
                              <a:lnTo>
                                <a:pt x="78" y="39"/>
                              </a:lnTo>
                              <a:lnTo>
                                <a:pt x="84" y="37"/>
                              </a:lnTo>
                              <a:lnTo>
                                <a:pt x="91" y="39"/>
                              </a:lnTo>
                              <a:lnTo>
                                <a:pt x="92" y="43"/>
                              </a:lnTo>
                              <a:lnTo>
                                <a:pt x="92" y="47"/>
                              </a:lnTo>
                              <a:lnTo>
                                <a:pt x="92" y="52"/>
                              </a:lnTo>
                              <a:lnTo>
                                <a:pt x="97" y="50"/>
                              </a:lnTo>
                              <a:lnTo>
                                <a:pt x="102" y="53"/>
                              </a:lnTo>
                              <a:lnTo>
                                <a:pt x="104" y="57"/>
                              </a:lnTo>
                              <a:lnTo>
                                <a:pt x="106" y="63"/>
                              </a:lnTo>
                              <a:lnTo>
                                <a:pt x="110" y="66"/>
                              </a:lnTo>
                              <a:lnTo>
                                <a:pt x="113" y="73"/>
                              </a:lnTo>
                              <a:lnTo>
                                <a:pt x="112" y="81"/>
                              </a:lnTo>
                              <a:lnTo>
                                <a:pt x="110" y="95"/>
                              </a:lnTo>
                              <a:lnTo>
                                <a:pt x="111" y="103"/>
                              </a:lnTo>
                              <a:lnTo>
                                <a:pt x="114" y="110"/>
                              </a:lnTo>
                              <a:lnTo>
                                <a:pt x="117" y="115"/>
                              </a:lnTo>
                              <a:lnTo>
                                <a:pt x="116" y="122"/>
                              </a:lnTo>
                              <a:lnTo>
                                <a:pt x="113" y="127"/>
                              </a:lnTo>
                              <a:lnTo>
                                <a:pt x="109" y="129"/>
                              </a:lnTo>
                              <a:lnTo>
                                <a:pt x="104" y="129"/>
                              </a:lnTo>
                              <a:lnTo>
                                <a:pt x="100" y="127"/>
                              </a:lnTo>
                              <a:lnTo>
                                <a:pt x="94" y="122"/>
                              </a:lnTo>
                              <a:lnTo>
                                <a:pt x="92" y="118"/>
                              </a:lnTo>
                              <a:lnTo>
                                <a:pt x="91" y="115"/>
                              </a:lnTo>
                              <a:lnTo>
                                <a:pt x="86" y="117"/>
                              </a:lnTo>
                              <a:lnTo>
                                <a:pt x="80" y="116"/>
                              </a:lnTo>
                              <a:lnTo>
                                <a:pt x="76" y="114"/>
                              </a:lnTo>
                              <a:lnTo>
                                <a:pt x="74" y="112"/>
                              </a:lnTo>
                              <a:lnTo>
                                <a:pt x="69" y="112"/>
                              </a:lnTo>
                              <a:lnTo>
                                <a:pt x="67" y="111"/>
                              </a:lnTo>
                              <a:lnTo>
                                <a:pt x="65" y="110"/>
                              </a:lnTo>
                              <a:lnTo>
                                <a:pt x="61" y="110"/>
                              </a:lnTo>
                              <a:lnTo>
                                <a:pt x="58" y="108"/>
                              </a:lnTo>
                              <a:lnTo>
                                <a:pt x="55" y="103"/>
                              </a:lnTo>
                              <a:lnTo>
                                <a:pt x="53" y="100"/>
                              </a:lnTo>
                              <a:lnTo>
                                <a:pt x="51" y="103"/>
                              </a:lnTo>
                              <a:lnTo>
                                <a:pt x="49" y="109"/>
                              </a:lnTo>
                              <a:lnTo>
                                <a:pt x="45" y="111"/>
                              </a:lnTo>
                              <a:lnTo>
                                <a:pt x="42" y="111"/>
                              </a:lnTo>
                              <a:lnTo>
                                <a:pt x="39" y="111"/>
                              </a:lnTo>
                              <a:lnTo>
                                <a:pt x="38" y="114"/>
                              </a:lnTo>
                              <a:lnTo>
                                <a:pt x="35" y="118"/>
                              </a:lnTo>
                              <a:lnTo>
                                <a:pt x="31" y="122"/>
                              </a:lnTo>
                              <a:lnTo>
                                <a:pt x="22" y="122"/>
                              </a:lnTo>
                            </a:path>
                          </a:pathLst>
                        </a:custGeom>
                        <a:solidFill>
                          <a:srgbClr val="C08040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x-none"/>
                        </a:p>
                      </p:txBody>
                    </p:sp>
                    <p:grpSp>
                      <p:nvGrpSpPr>
                        <p:cNvPr id="45132" name="Group 20">
                          <a:extLst>
                            <a:ext uri="{FF2B5EF4-FFF2-40B4-BE49-F238E27FC236}">
                              <a16:creationId xmlns:a16="http://schemas.microsoft.com/office/drawing/2014/main" xmlns="" id="{99FCA708-C316-000E-D58D-40C60810984E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249" y="967"/>
                          <a:ext cx="89" cy="113"/>
                          <a:chOff x="3249" y="967"/>
                          <a:chExt cx="89" cy="113"/>
                        </a:xfrm>
                      </p:grpSpPr>
                      <p:sp>
                        <p:nvSpPr>
                          <p:cNvPr id="45133" name="Freeform 21">
                            <a:extLst>
                              <a:ext uri="{FF2B5EF4-FFF2-40B4-BE49-F238E27FC236}">
                                <a16:creationId xmlns:a16="http://schemas.microsoft.com/office/drawing/2014/main" xmlns="" id="{F713C0B7-6854-5BD2-C2CF-F073E6BAEC30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320" y="1041"/>
                            <a:ext cx="18" cy="25"/>
                          </a:xfrm>
                          <a:custGeom>
                            <a:avLst/>
                            <a:gdLst>
                              <a:gd name="T0" fmla="*/ 5 w 18"/>
                              <a:gd name="T1" fmla="*/ 24 h 25"/>
                              <a:gd name="T2" fmla="*/ 4 w 18"/>
                              <a:gd name="T3" fmla="*/ 12 h 25"/>
                              <a:gd name="T4" fmla="*/ 7 w 18"/>
                              <a:gd name="T5" fmla="*/ 5 h 25"/>
                              <a:gd name="T6" fmla="*/ 17 w 18"/>
                              <a:gd name="T7" fmla="*/ 0 h 25"/>
                              <a:gd name="T8" fmla="*/ 11 w 18"/>
                              <a:gd name="T9" fmla="*/ 1 h 25"/>
                              <a:gd name="T10" fmla="*/ 3 w 18"/>
                              <a:gd name="T11" fmla="*/ 4 h 25"/>
                              <a:gd name="T12" fmla="*/ 0 w 18"/>
                              <a:gd name="T13" fmla="*/ 10 h 25"/>
                              <a:gd name="T14" fmla="*/ 5 w 18"/>
                              <a:gd name="T15" fmla="*/ 24 h 25"/>
                              <a:gd name="T16" fmla="*/ 0 60000 65536"/>
                              <a:gd name="T17" fmla="*/ 0 60000 65536"/>
                              <a:gd name="T18" fmla="*/ 0 60000 65536"/>
                              <a:gd name="T19" fmla="*/ 0 60000 65536"/>
                              <a:gd name="T20" fmla="*/ 0 60000 65536"/>
                              <a:gd name="T21" fmla="*/ 0 60000 65536"/>
                              <a:gd name="T22" fmla="*/ 0 60000 65536"/>
                              <a:gd name="T23" fmla="*/ 0 60000 65536"/>
                            </a:gdLst>
                            <a:ahLst/>
                            <a:cxnLst>
                              <a:cxn ang="T16">
                                <a:pos x="T0" y="T1"/>
                              </a:cxn>
                              <a:cxn ang="T17">
                                <a:pos x="T2" y="T3"/>
                              </a:cxn>
                              <a:cxn ang="T18">
                                <a:pos x="T4" y="T5"/>
                              </a:cxn>
                              <a:cxn ang="T19">
                                <a:pos x="T6" y="T7"/>
                              </a:cxn>
                              <a:cxn ang="T20">
                                <a:pos x="T8" y="T9"/>
                              </a:cxn>
                              <a:cxn ang="T21">
                                <a:pos x="T10" y="T11"/>
                              </a:cxn>
                              <a:cxn ang="T22">
                                <a:pos x="T12" y="T13"/>
                              </a:cxn>
                              <a:cxn ang="T23">
                                <a:pos x="T14" y="T15"/>
                              </a:cxn>
                            </a:cxnLst>
                            <a:rect l="0" t="0" r="r" b="b"/>
                            <a:pathLst>
                              <a:path w="18" h="25">
                                <a:moveTo>
                                  <a:pt x="5" y="24"/>
                                </a:moveTo>
                                <a:lnTo>
                                  <a:pt x="4" y="12"/>
                                </a:lnTo>
                                <a:lnTo>
                                  <a:pt x="7" y="5"/>
                                </a:lnTo>
                                <a:lnTo>
                                  <a:pt x="17" y="0"/>
                                </a:lnTo>
                                <a:lnTo>
                                  <a:pt x="11" y="1"/>
                                </a:lnTo>
                                <a:lnTo>
                                  <a:pt x="3" y="4"/>
                                </a:lnTo>
                                <a:lnTo>
                                  <a:pt x="0" y="10"/>
                                </a:lnTo>
                                <a:lnTo>
                                  <a:pt x="5" y="24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x-none"/>
                          </a:p>
                        </p:txBody>
                      </p:sp>
                      <p:sp>
                        <p:nvSpPr>
                          <p:cNvPr id="45134" name="Freeform 22">
                            <a:extLst>
                              <a:ext uri="{FF2B5EF4-FFF2-40B4-BE49-F238E27FC236}">
                                <a16:creationId xmlns:a16="http://schemas.microsoft.com/office/drawing/2014/main" xmlns="" id="{D13DA756-7FB0-4000-FFD6-54E2012DAC16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287" y="1004"/>
                            <a:ext cx="29" cy="57"/>
                          </a:xfrm>
                          <a:custGeom>
                            <a:avLst/>
                            <a:gdLst>
                              <a:gd name="T0" fmla="*/ 11 w 29"/>
                              <a:gd name="T1" fmla="*/ 56 h 57"/>
                              <a:gd name="T2" fmla="*/ 6 w 29"/>
                              <a:gd name="T3" fmla="*/ 44 h 57"/>
                              <a:gd name="T4" fmla="*/ 7 w 29"/>
                              <a:gd name="T5" fmla="*/ 27 h 57"/>
                              <a:gd name="T6" fmla="*/ 16 w 29"/>
                              <a:gd name="T7" fmla="*/ 13 h 57"/>
                              <a:gd name="T8" fmla="*/ 28 w 29"/>
                              <a:gd name="T9" fmla="*/ 0 h 57"/>
                              <a:gd name="T10" fmla="*/ 21 w 29"/>
                              <a:gd name="T11" fmla="*/ 7 h 57"/>
                              <a:gd name="T12" fmla="*/ 8 w 29"/>
                              <a:gd name="T13" fmla="*/ 17 h 57"/>
                              <a:gd name="T14" fmla="*/ 0 w 29"/>
                              <a:gd name="T15" fmla="*/ 25 h 57"/>
                              <a:gd name="T16" fmla="*/ 1 w 29"/>
                              <a:gd name="T17" fmla="*/ 31 h 57"/>
                              <a:gd name="T18" fmla="*/ 1 w 29"/>
                              <a:gd name="T19" fmla="*/ 40 h 57"/>
                              <a:gd name="T20" fmla="*/ 1 w 29"/>
                              <a:gd name="T21" fmla="*/ 48 h 57"/>
                              <a:gd name="T22" fmla="*/ 11 w 29"/>
                              <a:gd name="T23" fmla="*/ 56 h 57"/>
                              <a:gd name="T24" fmla="*/ 0 60000 65536"/>
                              <a:gd name="T25" fmla="*/ 0 60000 65536"/>
                              <a:gd name="T26" fmla="*/ 0 60000 65536"/>
                              <a:gd name="T27" fmla="*/ 0 60000 65536"/>
                              <a:gd name="T28" fmla="*/ 0 60000 65536"/>
                              <a:gd name="T29" fmla="*/ 0 60000 65536"/>
                              <a:gd name="T30" fmla="*/ 0 60000 65536"/>
                              <a:gd name="T31" fmla="*/ 0 60000 65536"/>
                              <a:gd name="T32" fmla="*/ 0 60000 65536"/>
                              <a:gd name="T33" fmla="*/ 0 60000 65536"/>
                              <a:gd name="T34" fmla="*/ 0 60000 65536"/>
                              <a:gd name="T35" fmla="*/ 0 60000 65536"/>
                            </a:gdLst>
                            <a:ahLst/>
                            <a:cxnLst>
                              <a:cxn ang="T24">
                                <a:pos x="T0" y="T1"/>
                              </a:cxn>
                              <a:cxn ang="T25">
                                <a:pos x="T2" y="T3"/>
                              </a:cxn>
                              <a:cxn ang="T26">
                                <a:pos x="T4" y="T5"/>
                              </a:cxn>
                              <a:cxn ang="T27">
                                <a:pos x="T6" y="T7"/>
                              </a:cxn>
                              <a:cxn ang="T28">
                                <a:pos x="T8" y="T9"/>
                              </a:cxn>
                              <a:cxn ang="T29">
                                <a:pos x="T10" y="T11"/>
                              </a:cxn>
                              <a:cxn ang="T30">
                                <a:pos x="T12" y="T13"/>
                              </a:cxn>
                              <a:cxn ang="T31">
                                <a:pos x="T14" y="T15"/>
                              </a:cxn>
                              <a:cxn ang="T32">
                                <a:pos x="T16" y="T17"/>
                              </a:cxn>
                              <a:cxn ang="T33">
                                <a:pos x="T18" y="T19"/>
                              </a:cxn>
                              <a:cxn ang="T34">
                                <a:pos x="T20" y="T21"/>
                              </a:cxn>
                              <a:cxn ang="T35">
                                <a:pos x="T22" y="T23"/>
                              </a:cxn>
                            </a:cxnLst>
                            <a:rect l="0" t="0" r="r" b="b"/>
                            <a:pathLst>
                              <a:path w="29" h="57">
                                <a:moveTo>
                                  <a:pt x="11" y="56"/>
                                </a:moveTo>
                                <a:lnTo>
                                  <a:pt x="6" y="44"/>
                                </a:lnTo>
                                <a:lnTo>
                                  <a:pt x="7" y="27"/>
                                </a:lnTo>
                                <a:lnTo>
                                  <a:pt x="16" y="13"/>
                                </a:lnTo>
                                <a:lnTo>
                                  <a:pt x="28" y="0"/>
                                </a:lnTo>
                                <a:lnTo>
                                  <a:pt x="21" y="7"/>
                                </a:lnTo>
                                <a:lnTo>
                                  <a:pt x="8" y="17"/>
                                </a:lnTo>
                                <a:lnTo>
                                  <a:pt x="0" y="25"/>
                                </a:lnTo>
                                <a:lnTo>
                                  <a:pt x="1" y="31"/>
                                </a:lnTo>
                                <a:lnTo>
                                  <a:pt x="1" y="40"/>
                                </a:lnTo>
                                <a:lnTo>
                                  <a:pt x="1" y="48"/>
                                </a:lnTo>
                                <a:lnTo>
                                  <a:pt x="11" y="56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x-none"/>
                          </a:p>
                        </p:txBody>
                      </p:sp>
                      <p:sp>
                        <p:nvSpPr>
                          <p:cNvPr id="45135" name="Freeform 23">
                            <a:extLst>
                              <a:ext uri="{FF2B5EF4-FFF2-40B4-BE49-F238E27FC236}">
                                <a16:creationId xmlns:a16="http://schemas.microsoft.com/office/drawing/2014/main" xmlns="" id="{8C930473-D463-4263-0077-0DCDCAD3C7B9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249" y="1034"/>
                            <a:ext cx="21" cy="46"/>
                          </a:xfrm>
                          <a:custGeom>
                            <a:avLst/>
                            <a:gdLst>
                              <a:gd name="T0" fmla="*/ 9 w 21"/>
                              <a:gd name="T1" fmla="*/ 38 h 46"/>
                              <a:gd name="T2" fmla="*/ 0 w 21"/>
                              <a:gd name="T3" fmla="*/ 24 h 46"/>
                              <a:gd name="T4" fmla="*/ 4 w 21"/>
                              <a:gd name="T5" fmla="*/ 14 h 46"/>
                              <a:gd name="T6" fmla="*/ 11 w 21"/>
                              <a:gd name="T7" fmla="*/ 0 h 46"/>
                              <a:gd name="T8" fmla="*/ 5 w 21"/>
                              <a:gd name="T9" fmla="*/ 24 h 46"/>
                              <a:gd name="T10" fmla="*/ 10 w 21"/>
                              <a:gd name="T11" fmla="*/ 35 h 46"/>
                              <a:gd name="T12" fmla="*/ 20 w 21"/>
                              <a:gd name="T13" fmla="*/ 45 h 46"/>
                              <a:gd name="T14" fmla="*/ 9 w 21"/>
                              <a:gd name="T15" fmla="*/ 38 h 46"/>
                              <a:gd name="T16" fmla="*/ 0 60000 65536"/>
                              <a:gd name="T17" fmla="*/ 0 60000 65536"/>
                              <a:gd name="T18" fmla="*/ 0 60000 65536"/>
                              <a:gd name="T19" fmla="*/ 0 60000 65536"/>
                              <a:gd name="T20" fmla="*/ 0 60000 65536"/>
                              <a:gd name="T21" fmla="*/ 0 60000 65536"/>
                              <a:gd name="T22" fmla="*/ 0 60000 65536"/>
                              <a:gd name="T23" fmla="*/ 0 60000 65536"/>
                            </a:gdLst>
                            <a:ahLst/>
                            <a:cxnLst>
                              <a:cxn ang="T16">
                                <a:pos x="T0" y="T1"/>
                              </a:cxn>
                              <a:cxn ang="T17">
                                <a:pos x="T2" y="T3"/>
                              </a:cxn>
                              <a:cxn ang="T18">
                                <a:pos x="T4" y="T5"/>
                              </a:cxn>
                              <a:cxn ang="T19">
                                <a:pos x="T6" y="T7"/>
                              </a:cxn>
                              <a:cxn ang="T20">
                                <a:pos x="T8" y="T9"/>
                              </a:cxn>
                              <a:cxn ang="T21">
                                <a:pos x="T10" y="T11"/>
                              </a:cxn>
                              <a:cxn ang="T22">
                                <a:pos x="T12" y="T13"/>
                              </a:cxn>
                              <a:cxn ang="T23">
                                <a:pos x="T14" y="T15"/>
                              </a:cxn>
                            </a:cxnLst>
                            <a:rect l="0" t="0" r="r" b="b"/>
                            <a:pathLst>
                              <a:path w="21" h="46">
                                <a:moveTo>
                                  <a:pt x="9" y="38"/>
                                </a:moveTo>
                                <a:lnTo>
                                  <a:pt x="0" y="24"/>
                                </a:lnTo>
                                <a:lnTo>
                                  <a:pt x="4" y="14"/>
                                </a:lnTo>
                                <a:lnTo>
                                  <a:pt x="11" y="0"/>
                                </a:lnTo>
                                <a:lnTo>
                                  <a:pt x="5" y="24"/>
                                </a:lnTo>
                                <a:lnTo>
                                  <a:pt x="10" y="35"/>
                                </a:lnTo>
                                <a:lnTo>
                                  <a:pt x="20" y="45"/>
                                </a:lnTo>
                                <a:lnTo>
                                  <a:pt x="9" y="38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x-none"/>
                          </a:p>
                        </p:txBody>
                      </p:sp>
                      <p:sp>
                        <p:nvSpPr>
                          <p:cNvPr id="45136" name="Freeform 24">
                            <a:extLst>
                              <a:ext uri="{FF2B5EF4-FFF2-40B4-BE49-F238E27FC236}">
                                <a16:creationId xmlns:a16="http://schemas.microsoft.com/office/drawing/2014/main" xmlns="" id="{FC48BDFC-FFD7-A4E6-B112-AC181824D95B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265" y="967"/>
                            <a:ext cx="27" cy="45"/>
                          </a:xfrm>
                          <a:custGeom>
                            <a:avLst/>
                            <a:gdLst>
                              <a:gd name="T0" fmla="*/ 26 w 27"/>
                              <a:gd name="T1" fmla="*/ 0 h 45"/>
                              <a:gd name="T2" fmla="*/ 14 w 27"/>
                              <a:gd name="T3" fmla="*/ 11 h 45"/>
                              <a:gd name="T4" fmla="*/ 4 w 27"/>
                              <a:gd name="T5" fmla="*/ 22 h 45"/>
                              <a:gd name="T6" fmla="*/ 2 w 27"/>
                              <a:gd name="T7" fmla="*/ 32 h 45"/>
                              <a:gd name="T8" fmla="*/ 0 w 27"/>
                              <a:gd name="T9" fmla="*/ 44 h 45"/>
                              <a:gd name="T10" fmla="*/ 4 w 27"/>
                              <a:gd name="T11" fmla="*/ 34 h 45"/>
                              <a:gd name="T12" fmla="*/ 8 w 27"/>
                              <a:gd name="T13" fmla="*/ 23 h 45"/>
                              <a:gd name="T14" fmla="*/ 19 w 27"/>
                              <a:gd name="T15" fmla="*/ 9 h 45"/>
                              <a:gd name="T16" fmla="*/ 26 w 27"/>
                              <a:gd name="T17" fmla="*/ 0 h 45"/>
                              <a:gd name="T18" fmla="*/ 0 60000 65536"/>
                              <a:gd name="T19" fmla="*/ 0 60000 65536"/>
                              <a:gd name="T20" fmla="*/ 0 60000 65536"/>
                              <a:gd name="T21" fmla="*/ 0 60000 65536"/>
                              <a:gd name="T22" fmla="*/ 0 60000 65536"/>
                              <a:gd name="T23" fmla="*/ 0 60000 65536"/>
                              <a:gd name="T24" fmla="*/ 0 60000 65536"/>
                              <a:gd name="T25" fmla="*/ 0 60000 65536"/>
                              <a:gd name="T26" fmla="*/ 0 60000 65536"/>
                            </a:gdLst>
                            <a:ahLst/>
                            <a:cxnLst>
                              <a:cxn ang="T18">
                                <a:pos x="T0" y="T1"/>
                              </a:cxn>
                              <a:cxn ang="T19">
                                <a:pos x="T2" y="T3"/>
                              </a:cxn>
                              <a:cxn ang="T20">
                                <a:pos x="T4" y="T5"/>
                              </a:cxn>
                              <a:cxn ang="T21">
                                <a:pos x="T6" y="T7"/>
                              </a:cxn>
                              <a:cxn ang="T22">
                                <a:pos x="T8" y="T9"/>
                              </a:cxn>
                              <a:cxn ang="T23">
                                <a:pos x="T10" y="T11"/>
                              </a:cxn>
                              <a:cxn ang="T24">
                                <a:pos x="T12" y="T13"/>
                              </a:cxn>
                              <a:cxn ang="T25">
                                <a:pos x="T14" y="T15"/>
                              </a:cxn>
                              <a:cxn ang="T26">
                                <a:pos x="T16" y="T17"/>
                              </a:cxn>
                            </a:cxnLst>
                            <a:rect l="0" t="0" r="r" b="b"/>
                            <a:pathLst>
                              <a:path w="27" h="45">
                                <a:moveTo>
                                  <a:pt x="26" y="0"/>
                                </a:moveTo>
                                <a:lnTo>
                                  <a:pt x="14" y="11"/>
                                </a:lnTo>
                                <a:lnTo>
                                  <a:pt x="4" y="22"/>
                                </a:lnTo>
                                <a:lnTo>
                                  <a:pt x="2" y="32"/>
                                </a:lnTo>
                                <a:lnTo>
                                  <a:pt x="0" y="44"/>
                                </a:lnTo>
                                <a:lnTo>
                                  <a:pt x="4" y="34"/>
                                </a:lnTo>
                                <a:lnTo>
                                  <a:pt x="8" y="23"/>
                                </a:lnTo>
                                <a:lnTo>
                                  <a:pt x="19" y="9"/>
                                </a:lnTo>
                                <a:lnTo>
                                  <a:pt x="26" y="0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x-none"/>
                          </a:p>
                        </p:txBody>
                      </p:sp>
                      <p:sp>
                        <p:nvSpPr>
                          <p:cNvPr id="45137" name="Freeform 25">
                            <a:extLst>
                              <a:ext uri="{FF2B5EF4-FFF2-40B4-BE49-F238E27FC236}">
                                <a16:creationId xmlns:a16="http://schemas.microsoft.com/office/drawing/2014/main" xmlns="" id="{BC8B6258-2244-CB67-FACC-177E075C8528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262" y="1050"/>
                            <a:ext cx="16" cy="30"/>
                          </a:xfrm>
                          <a:custGeom>
                            <a:avLst/>
                            <a:gdLst>
                              <a:gd name="T0" fmla="*/ 5 w 16"/>
                              <a:gd name="T1" fmla="*/ 29 h 30"/>
                              <a:gd name="T2" fmla="*/ 2 w 16"/>
                              <a:gd name="T3" fmla="*/ 20 h 30"/>
                              <a:gd name="T4" fmla="*/ 0 w 16"/>
                              <a:gd name="T5" fmla="*/ 14 h 30"/>
                              <a:gd name="T6" fmla="*/ 4 w 16"/>
                              <a:gd name="T7" fmla="*/ 6 h 30"/>
                              <a:gd name="T8" fmla="*/ 13 w 16"/>
                              <a:gd name="T9" fmla="*/ 0 h 30"/>
                              <a:gd name="T10" fmla="*/ 8 w 16"/>
                              <a:gd name="T11" fmla="*/ 9 h 30"/>
                              <a:gd name="T12" fmla="*/ 5 w 16"/>
                              <a:gd name="T13" fmla="*/ 17 h 30"/>
                              <a:gd name="T14" fmla="*/ 9 w 16"/>
                              <a:gd name="T15" fmla="*/ 20 h 30"/>
                              <a:gd name="T16" fmla="*/ 15 w 16"/>
                              <a:gd name="T17" fmla="*/ 12 h 30"/>
                              <a:gd name="T18" fmla="*/ 12 w 16"/>
                              <a:gd name="T19" fmla="*/ 19 h 30"/>
                              <a:gd name="T20" fmla="*/ 5 w 16"/>
                              <a:gd name="T21" fmla="*/ 29 h 30"/>
                              <a:gd name="T22" fmla="*/ 0 60000 65536"/>
                              <a:gd name="T23" fmla="*/ 0 60000 65536"/>
                              <a:gd name="T24" fmla="*/ 0 60000 65536"/>
                              <a:gd name="T25" fmla="*/ 0 60000 65536"/>
                              <a:gd name="T26" fmla="*/ 0 60000 65536"/>
                              <a:gd name="T27" fmla="*/ 0 60000 65536"/>
                              <a:gd name="T28" fmla="*/ 0 60000 65536"/>
                              <a:gd name="T29" fmla="*/ 0 60000 65536"/>
                              <a:gd name="T30" fmla="*/ 0 60000 65536"/>
                              <a:gd name="T31" fmla="*/ 0 60000 65536"/>
                              <a:gd name="T32" fmla="*/ 0 60000 65536"/>
                            </a:gdLst>
                            <a:ahLst/>
                            <a:cxnLst>
                              <a:cxn ang="T22">
                                <a:pos x="T0" y="T1"/>
                              </a:cxn>
                              <a:cxn ang="T23">
                                <a:pos x="T2" y="T3"/>
                              </a:cxn>
                              <a:cxn ang="T24">
                                <a:pos x="T4" y="T5"/>
                              </a:cxn>
                              <a:cxn ang="T25">
                                <a:pos x="T6" y="T7"/>
                              </a:cxn>
                              <a:cxn ang="T26">
                                <a:pos x="T8" y="T9"/>
                              </a:cxn>
                              <a:cxn ang="T27">
                                <a:pos x="T10" y="T11"/>
                              </a:cxn>
                              <a:cxn ang="T28">
                                <a:pos x="T12" y="T13"/>
                              </a:cxn>
                              <a:cxn ang="T29">
                                <a:pos x="T14" y="T15"/>
                              </a:cxn>
                              <a:cxn ang="T30">
                                <a:pos x="T16" y="T17"/>
                              </a:cxn>
                              <a:cxn ang="T31">
                                <a:pos x="T18" y="T19"/>
                              </a:cxn>
                              <a:cxn ang="T32">
                                <a:pos x="T20" y="T21"/>
                              </a:cxn>
                            </a:cxnLst>
                            <a:rect l="0" t="0" r="r" b="b"/>
                            <a:pathLst>
                              <a:path w="16" h="30">
                                <a:moveTo>
                                  <a:pt x="5" y="29"/>
                                </a:moveTo>
                                <a:lnTo>
                                  <a:pt x="2" y="20"/>
                                </a:lnTo>
                                <a:lnTo>
                                  <a:pt x="0" y="14"/>
                                </a:lnTo>
                                <a:lnTo>
                                  <a:pt x="4" y="6"/>
                                </a:lnTo>
                                <a:lnTo>
                                  <a:pt x="13" y="0"/>
                                </a:lnTo>
                                <a:lnTo>
                                  <a:pt x="8" y="9"/>
                                </a:lnTo>
                                <a:lnTo>
                                  <a:pt x="5" y="17"/>
                                </a:lnTo>
                                <a:lnTo>
                                  <a:pt x="9" y="20"/>
                                </a:lnTo>
                                <a:lnTo>
                                  <a:pt x="15" y="12"/>
                                </a:lnTo>
                                <a:lnTo>
                                  <a:pt x="12" y="19"/>
                                </a:lnTo>
                                <a:lnTo>
                                  <a:pt x="5" y="29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x-none"/>
                          </a:p>
                        </p:txBody>
                      </p:sp>
                    </p:grpSp>
                  </p:grpSp>
                  <p:grpSp>
                    <p:nvGrpSpPr>
                      <p:cNvPr id="45124" name="Group 26">
                        <a:extLst>
                          <a:ext uri="{FF2B5EF4-FFF2-40B4-BE49-F238E27FC236}">
                            <a16:creationId xmlns:a16="http://schemas.microsoft.com/office/drawing/2014/main" xmlns="" id="{FE609B4F-C8F5-EBEF-FE06-9580C4940C0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446" y="1117"/>
                        <a:ext cx="126" cy="68"/>
                        <a:chOff x="3446" y="1117"/>
                        <a:chExt cx="126" cy="68"/>
                      </a:xfrm>
                    </p:grpSpPr>
                    <p:sp>
                      <p:nvSpPr>
                        <p:cNvPr id="45125" name="Freeform 27">
                          <a:extLst>
                            <a:ext uri="{FF2B5EF4-FFF2-40B4-BE49-F238E27FC236}">
                              <a16:creationId xmlns:a16="http://schemas.microsoft.com/office/drawing/2014/main" xmlns="" id="{0A2EC277-2AD6-8A3D-468C-E69D52F8827B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446" y="1117"/>
                          <a:ext cx="126" cy="68"/>
                        </a:xfrm>
                        <a:custGeom>
                          <a:avLst/>
                          <a:gdLst>
                            <a:gd name="T0" fmla="*/ 8 w 126"/>
                            <a:gd name="T1" fmla="*/ 16 h 68"/>
                            <a:gd name="T2" fmla="*/ 30 w 126"/>
                            <a:gd name="T3" fmla="*/ 17 h 68"/>
                            <a:gd name="T4" fmla="*/ 46 w 126"/>
                            <a:gd name="T5" fmla="*/ 17 h 68"/>
                            <a:gd name="T6" fmla="*/ 65 w 126"/>
                            <a:gd name="T7" fmla="*/ 8 h 68"/>
                            <a:gd name="T8" fmla="*/ 80 w 126"/>
                            <a:gd name="T9" fmla="*/ 1 h 68"/>
                            <a:gd name="T10" fmla="*/ 94 w 126"/>
                            <a:gd name="T11" fmla="*/ 0 h 68"/>
                            <a:gd name="T12" fmla="*/ 101 w 126"/>
                            <a:gd name="T13" fmla="*/ 6 h 68"/>
                            <a:gd name="T14" fmla="*/ 110 w 126"/>
                            <a:gd name="T15" fmla="*/ 11 h 68"/>
                            <a:gd name="T16" fmla="*/ 122 w 126"/>
                            <a:gd name="T17" fmla="*/ 12 h 68"/>
                            <a:gd name="T18" fmla="*/ 125 w 126"/>
                            <a:gd name="T19" fmla="*/ 17 h 68"/>
                            <a:gd name="T20" fmla="*/ 123 w 126"/>
                            <a:gd name="T21" fmla="*/ 30 h 68"/>
                            <a:gd name="T22" fmla="*/ 121 w 126"/>
                            <a:gd name="T23" fmla="*/ 39 h 68"/>
                            <a:gd name="T24" fmla="*/ 115 w 126"/>
                            <a:gd name="T25" fmla="*/ 45 h 68"/>
                            <a:gd name="T26" fmla="*/ 107 w 126"/>
                            <a:gd name="T27" fmla="*/ 54 h 68"/>
                            <a:gd name="T28" fmla="*/ 103 w 126"/>
                            <a:gd name="T29" fmla="*/ 62 h 68"/>
                            <a:gd name="T30" fmla="*/ 97 w 126"/>
                            <a:gd name="T31" fmla="*/ 66 h 68"/>
                            <a:gd name="T32" fmla="*/ 93 w 126"/>
                            <a:gd name="T33" fmla="*/ 67 h 68"/>
                            <a:gd name="T34" fmla="*/ 85 w 126"/>
                            <a:gd name="T35" fmla="*/ 60 h 68"/>
                            <a:gd name="T36" fmla="*/ 81 w 126"/>
                            <a:gd name="T37" fmla="*/ 63 h 68"/>
                            <a:gd name="T38" fmla="*/ 74 w 126"/>
                            <a:gd name="T39" fmla="*/ 63 h 68"/>
                            <a:gd name="T40" fmla="*/ 69 w 126"/>
                            <a:gd name="T41" fmla="*/ 53 h 68"/>
                            <a:gd name="T42" fmla="*/ 65 w 126"/>
                            <a:gd name="T43" fmla="*/ 55 h 68"/>
                            <a:gd name="T44" fmla="*/ 60 w 126"/>
                            <a:gd name="T45" fmla="*/ 55 h 68"/>
                            <a:gd name="T46" fmla="*/ 58 w 126"/>
                            <a:gd name="T47" fmla="*/ 49 h 68"/>
                            <a:gd name="T48" fmla="*/ 52 w 126"/>
                            <a:gd name="T49" fmla="*/ 53 h 68"/>
                            <a:gd name="T50" fmla="*/ 47 w 126"/>
                            <a:gd name="T51" fmla="*/ 56 h 68"/>
                            <a:gd name="T52" fmla="*/ 41 w 126"/>
                            <a:gd name="T53" fmla="*/ 53 h 68"/>
                            <a:gd name="T54" fmla="*/ 39 w 126"/>
                            <a:gd name="T55" fmla="*/ 48 h 68"/>
                            <a:gd name="T56" fmla="*/ 38 w 126"/>
                            <a:gd name="T57" fmla="*/ 42 h 68"/>
                            <a:gd name="T58" fmla="*/ 29 w 126"/>
                            <a:gd name="T59" fmla="*/ 43 h 68"/>
                            <a:gd name="T60" fmla="*/ 21 w 126"/>
                            <a:gd name="T61" fmla="*/ 45 h 68"/>
                            <a:gd name="T62" fmla="*/ 19 w 126"/>
                            <a:gd name="T63" fmla="*/ 41 h 68"/>
                            <a:gd name="T64" fmla="*/ 13 w 126"/>
                            <a:gd name="T65" fmla="*/ 41 h 68"/>
                            <a:gd name="T66" fmla="*/ 4 w 126"/>
                            <a:gd name="T67" fmla="*/ 35 h 68"/>
                            <a:gd name="T68" fmla="*/ 0 w 126"/>
                            <a:gd name="T69" fmla="*/ 27 h 68"/>
                            <a:gd name="T70" fmla="*/ 2 w 126"/>
                            <a:gd name="T71" fmla="*/ 24 h 68"/>
                            <a:gd name="T72" fmla="*/ 0 w 126"/>
                            <a:gd name="T73" fmla="*/ 17 h 68"/>
                            <a:gd name="T74" fmla="*/ 8 w 126"/>
                            <a:gd name="T75" fmla="*/ 16 h 68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  <a:gd name="T99" fmla="*/ 0 60000 65536"/>
                            <a:gd name="T100" fmla="*/ 0 60000 65536"/>
                            <a:gd name="T101" fmla="*/ 0 60000 65536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60000 65536"/>
                            <a:gd name="T112" fmla="*/ 0 60000 65536"/>
                            <a:gd name="T113" fmla="*/ 0 60000 65536"/>
                          </a:gdLst>
                          <a:ahLst/>
                          <a:cxnLst>
                            <a:cxn ang="T76">
                              <a:pos x="T0" y="T1"/>
                            </a:cxn>
                            <a:cxn ang="T77">
                              <a:pos x="T2" y="T3"/>
                            </a:cxn>
                            <a:cxn ang="T78">
                              <a:pos x="T4" y="T5"/>
                            </a:cxn>
                            <a:cxn ang="T79">
                              <a:pos x="T6" y="T7"/>
                            </a:cxn>
                            <a:cxn ang="T80">
                              <a:pos x="T8" y="T9"/>
                            </a:cxn>
                            <a:cxn ang="T81">
                              <a:pos x="T10" y="T11"/>
                            </a:cxn>
                            <a:cxn ang="T82">
                              <a:pos x="T12" y="T13"/>
                            </a:cxn>
                            <a:cxn ang="T83">
                              <a:pos x="T14" y="T15"/>
                            </a:cxn>
                            <a:cxn ang="T84">
                              <a:pos x="T16" y="T17"/>
                            </a:cxn>
                            <a:cxn ang="T85">
                              <a:pos x="T18" y="T19"/>
                            </a:cxn>
                            <a:cxn ang="T86">
                              <a:pos x="T20" y="T21"/>
                            </a:cxn>
                            <a:cxn ang="T87">
                              <a:pos x="T22" y="T23"/>
                            </a:cxn>
                            <a:cxn ang="T88">
                              <a:pos x="T24" y="T25"/>
                            </a:cxn>
                            <a:cxn ang="T89">
                              <a:pos x="T26" y="T27"/>
                            </a:cxn>
                            <a:cxn ang="T90">
                              <a:pos x="T28" y="T29"/>
                            </a:cxn>
                            <a:cxn ang="T91">
                              <a:pos x="T30" y="T31"/>
                            </a:cxn>
                            <a:cxn ang="T92">
                              <a:pos x="T32" y="T33"/>
                            </a:cxn>
                            <a:cxn ang="T93">
                              <a:pos x="T34" y="T35"/>
                            </a:cxn>
                            <a:cxn ang="T94">
                              <a:pos x="T36" y="T37"/>
                            </a:cxn>
                            <a:cxn ang="T95">
                              <a:pos x="T38" y="T39"/>
                            </a:cxn>
                            <a:cxn ang="T96">
                              <a:pos x="T40" y="T41"/>
                            </a:cxn>
                            <a:cxn ang="T97">
                              <a:pos x="T42" y="T43"/>
                            </a:cxn>
                            <a:cxn ang="T98">
                              <a:pos x="T44" y="T45"/>
                            </a:cxn>
                            <a:cxn ang="T99">
                              <a:pos x="T46" y="T47"/>
                            </a:cxn>
                            <a:cxn ang="T100">
                              <a:pos x="T48" y="T49"/>
                            </a:cxn>
                            <a:cxn ang="T101">
                              <a:pos x="T50" y="T51"/>
                            </a:cxn>
                            <a:cxn ang="T102">
                              <a:pos x="T52" y="T53"/>
                            </a:cxn>
                            <a:cxn ang="T103">
                              <a:pos x="T54" y="T55"/>
                            </a:cxn>
                            <a:cxn ang="T104">
                              <a:pos x="T56" y="T57"/>
                            </a:cxn>
                            <a:cxn ang="T105">
                              <a:pos x="T58" y="T59"/>
                            </a:cxn>
                            <a:cxn ang="T106">
                              <a:pos x="T60" y="T61"/>
                            </a:cxn>
                            <a:cxn ang="T107">
                              <a:pos x="T62" y="T63"/>
                            </a:cxn>
                            <a:cxn ang="T108">
                              <a:pos x="T64" y="T65"/>
                            </a:cxn>
                            <a:cxn ang="T109">
                              <a:pos x="T66" y="T67"/>
                            </a:cxn>
                            <a:cxn ang="T110">
                              <a:pos x="T68" y="T69"/>
                            </a:cxn>
                            <a:cxn ang="T111">
                              <a:pos x="T70" y="T71"/>
                            </a:cxn>
                            <a:cxn ang="T112">
                              <a:pos x="T72" y="T73"/>
                            </a:cxn>
                            <a:cxn ang="T113">
                              <a:pos x="T74" y="T75"/>
                            </a:cxn>
                          </a:cxnLst>
                          <a:rect l="0" t="0" r="r" b="b"/>
                          <a:pathLst>
                            <a:path w="126" h="68">
                              <a:moveTo>
                                <a:pt x="8" y="16"/>
                              </a:moveTo>
                              <a:lnTo>
                                <a:pt x="30" y="17"/>
                              </a:lnTo>
                              <a:lnTo>
                                <a:pt x="46" y="17"/>
                              </a:lnTo>
                              <a:lnTo>
                                <a:pt x="65" y="8"/>
                              </a:lnTo>
                              <a:lnTo>
                                <a:pt x="80" y="1"/>
                              </a:lnTo>
                              <a:lnTo>
                                <a:pt x="94" y="0"/>
                              </a:lnTo>
                              <a:lnTo>
                                <a:pt x="101" y="6"/>
                              </a:lnTo>
                              <a:lnTo>
                                <a:pt x="110" y="11"/>
                              </a:lnTo>
                              <a:lnTo>
                                <a:pt x="122" y="12"/>
                              </a:lnTo>
                              <a:lnTo>
                                <a:pt x="125" y="17"/>
                              </a:lnTo>
                              <a:lnTo>
                                <a:pt x="123" y="30"/>
                              </a:lnTo>
                              <a:lnTo>
                                <a:pt x="121" y="39"/>
                              </a:lnTo>
                              <a:lnTo>
                                <a:pt x="115" y="45"/>
                              </a:lnTo>
                              <a:lnTo>
                                <a:pt x="107" y="54"/>
                              </a:lnTo>
                              <a:lnTo>
                                <a:pt x="103" y="62"/>
                              </a:lnTo>
                              <a:lnTo>
                                <a:pt x="97" y="66"/>
                              </a:lnTo>
                              <a:lnTo>
                                <a:pt x="93" y="67"/>
                              </a:lnTo>
                              <a:lnTo>
                                <a:pt x="85" y="60"/>
                              </a:lnTo>
                              <a:lnTo>
                                <a:pt x="81" y="63"/>
                              </a:lnTo>
                              <a:lnTo>
                                <a:pt x="74" y="63"/>
                              </a:lnTo>
                              <a:lnTo>
                                <a:pt x="69" y="53"/>
                              </a:lnTo>
                              <a:lnTo>
                                <a:pt x="65" y="55"/>
                              </a:lnTo>
                              <a:lnTo>
                                <a:pt x="60" y="55"/>
                              </a:lnTo>
                              <a:lnTo>
                                <a:pt x="58" y="49"/>
                              </a:lnTo>
                              <a:lnTo>
                                <a:pt x="52" y="53"/>
                              </a:lnTo>
                              <a:lnTo>
                                <a:pt x="47" y="56"/>
                              </a:lnTo>
                              <a:lnTo>
                                <a:pt x="41" y="53"/>
                              </a:lnTo>
                              <a:lnTo>
                                <a:pt x="39" y="48"/>
                              </a:lnTo>
                              <a:lnTo>
                                <a:pt x="38" y="42"/>
                              </a:lnTo>
                              <a:lnTo>
                                <a:pt x="29" y="43"/>
                              </a:lnTo>
                              <a:lnTo>
                                <a:pt x="21" y="45"/>
                              </a:lnTo>
                              <a:lnTo>
                                <a:pt x="19" y="41"/>
                              </a:lnTo>
                              <a:lnTo>
                                <a:pt x="13" y="41"/>
                              </a:lnTo>
                              <a:lnTo>
                                <a:pt x="4" y="35"/>
                              </a:lnTo>
                              <a:lnTo>
                                <a:pt x="0" y="27"/>
                              </a:lnTo>
                              <a:lnTo>
                                <a:pt x="2" y="24"/>
                              </a:lnTo>
                              <a:lnTo>
                                <a:pt x="0" y="17"/>
                              </a:lnTo>
                              <a:lnTo>
                                <a:pt x="8" y="16"/>
                              </a:lnTo>
                            </a:path>
                          </a:pathLst>
                        </a:custGeom>
                        <a:solidFill>
                          <a:srgbClr val="C08040"/>
                        </a:solidFill>
                        <a:ln w="12700" cap="rnd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lstStyle/>
                        <a:p>
                          <a:endParaRPr lang="x-none"/>
                        </a:p>
                      </p:txBody>
                    </p:sp>
                    <p:grpSp>
                      <p:nvGrpSpPr>
                        <p:cNvPr id="45126" name="Group 28">
                          <a:extLst>
                            <a:ext uri="{FF2B5EF4-FFF2-40B4-BE49-F238E27FC236}">
                              <a16:creationId xmlns:a16="http://schemas.microsoft.com/office/drawing/2014/main" xmlns="" id="{59145708-1C92-6A0A-B85A-AF697FB2A09D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3464" y="1128"/>
                          <a:ext cx="95" cy="52"/>
                          <a:chOff x="3464" y="1128"/>
                          <a:chExt cx="95" cy="52"/>
                        </a:xfrm>
                      </p:grpSpPr>
                      <p:sp>
                        <p:nvSpPr>
                          <p:cNvPr id="45127" name="Freeform 29">
                            <a:extLst>
                              <a:ext uri="{FF2B5EF4-FFF2-40B4-BE49-F238E27FC236}">
                                <a16:creationId xmlns:a16="http://schemas.microsoft.com/office/drawing/2014/main" xmlns="" id="{27D8338C-07BA-3766-C638-61BB9CA758A4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64" y="1144"/>
                            <a:ext cx="30" cy="15"/>
                          </a:xfrm>
                          <a:custGeom>
                            <a:avLst/>
                            <a:gdLst>
                              <a:gd name="T0" fmla="*/ 0 w 30"/>
                              <a:gd name="T1" fmla="*/ 14 h 15"/>
                              <a:gd name="T2" fmla="*/ 15 w 30"/>
                              <a:gd name="T3" fmla="*/ 10 h 15"/>
                              <a:gd name="T4" fmla="*/ 29 w 30"/>
                              <a:gd name="T5" fmla="*/ 0 h 15"/>
                              <a:gd name="T6" fmla="*/ 24 w 30"/>
                              <a:gd name="T7" fmla="*/ 8 h 15"/>
                              <a:gd name="T8" fmla="*/ 18 w 30"/>
                              <a:gd name="T9" fmla="*/ 13 h 15"/>
                              <a:gd name="T10" fmla="*/ 0 w 30"/>
                              <a:gd name="T11" fmla="*/ 14 h 15"/>
                              <a:gd name="T12" fmla="*/ 0 60000 65536"/>
                              <a:gd name="T13" fmla="*/ 0 60000 65536"/>
                              <a:gd name="T14" fmla="*/ 0 60000 65536"/>
                              <a:gd name="T15" fmla="*/ 0 60000 65536"/>
                              <a:gd name="T16" fmla="*/ 0 60000 65536"/>
                              <a:gd name="T17" fmla="*/ 0 60000 65536"/>
                            </a:gdLst>
                            <a:ahLst/>
                            <a:cxnLst>
                              <a:cxn ang="T12">
                                <a:pos x="T0" y="T1"/>
                              </a:cxn>
                              <a:cxn ang="T13">
                                <a:pos x="T2" y="T3"/>
                              </a:cxn>
                              <a:cxn ang="T14">
                                <a:pos x="T4" y="T5"/>
                              </a:cxn>
                              <a:cxn ang="T15">
                                <a:pos x="T6" y="T7"/>
                              </a:cxn>
                              <a:cxn ang="T16">
                                <a:pos x="T8" y="T9"/>
                              </a:cxn>
                              <a:cxn ang="T17">
                                <a:pos x="T10" y="T11"/>
                              </a:cxn>
                            </a:cxnLst>
                            <a:rect l="0" t="0" r="r" b="b"/>
                            <a:pathLst>
                              <a:path w="30" h="15">
                                <a:moveTo>
                                  <a:pt x="0" y="14"/>
                                </a:moveTo>
                                <a:lnTo>
                                  <a:pt x="15" y="10"/>
                                </a:lnTo>
                                <a:lnTo>
                                  <a:pt x="29" y="0"/>
                                </a:lnTo>
                                <a:lnTo>
                                  <a:pt x="24" y="8"/>
                                </a:lnTo>
                                <a:lnTo>
                                  <a:pt x="18" y="13"/>
                                </a:lnTo>
                                <a:lnTo>
                                  <a:pt x="0" y="14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x-none"/>
                          </a:p>
                        </p:txBody>
                      </p:sp>
                      <p:sp>
                        <p:nvSpPr>
                          <p:cNvPr id="45128" name="Freeform 30">
                            <a:extLst>
                              <a:ext uri="{FF2B5EF4-FFF2-40B4-BE49-F238E27FC236}">
                                <a16:creationId xmlns:a16="http://schemas.microsoft.com/office/drawing/2014/main" xmlns="" id="{5E97480B-11C7-2BAC-DC2B-8BF8F5C2D3FB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503" y="1128"/>
                            <a:ext cx="24" cy="42"/>
                          </a:xfrm>
                          <a:custGeom>
                            <a:avLst/>
                            <a:gdLst>
                              <a:gd name="T0" fmla="*/ 0 w 24"/>
                              <a:gd name="T1" fmla="*/ 41 h 42"/>
                              <a:gd name="T2" fmla="*/ 8 w 24"/>
                              <a:gd name="T3" fmla="*/ 27 h 42"/>
                              <a:gd name="T4" fmla="*/ 23 w 24"/>
                              <a:gd name="T5" fmla="*/ 0 h 42"/>
                              <a:gd name="T6" fmla="*/ 18 w 24"/>
                              <a:gd name="T7" fmla="*/ 15 h 42"/>
                              <a:gd name="T8" fmla="*/ 15 w 24"/>
                              <a:gd name="T9" fmla="*/ 28 h 42"/>
                              <a:gd name="T10" fmla="*/ 0 w 24"/>
                              <a:gd name="T11" fmla="*/ 41 h 42"/>
                              <a:gd name="T12" fmla="*/ 0 60000 65536"/>
                              <a:gd name="T13" fmla="*/ 0 60000 65536"/>
                              <a:gd name="T14" fmla="*/ 0 60000 65536"/>
                              <a:gd name="T15" fmla="*/ 0 60000 65536"/>
                              <a:gd name="T16" fmla="*/ 0 60000 65536"/>
                              <a:gd name="T17" fmla="*/ 0 60000 65536"/>
                            </a:gdLst>
                            <a:ahLst/>
                            <a:cxnLst>
                              <a:cxn ang="T12">
                                <a:pos x="T0" y="T1"/>
                              </a:cxn>
                              <a:cxn ang="T13">
                                <a:pos x="T2" y="T3"/>
                              </a:cxn>
                              <a:cxn ang="T14">
                                <a:pos x="T4" y="T5"/>
                              </a:cxn>
                              <a:cxn ang="T15">
                                <a:pos x="T6" y="T7"/>
                              </a:cxn>
                              <a:cxn ang="T16">
                                <a:pos x="T8" y="T9"/>
                              </a:cxn>
                              <a:cxn ang="T17">
                                <a:pos x="T10" y="T11"/>
                              </a:cxn>
                            </a:cxnLst>
                            <a:rect l="0" t="0" r="r" b="b"/>
                            <a:pathLst>
                              <a:path w="24" h="42">
                                <a:moveTo>
                                  <a:pt x="0" y="41"/>
                                </a:moveTo>
                                <a:lnTo>
                                  <a:pt x="8" y="27"/>
                                </a:lnTo>
                                <a:lnTo>
                                  <a:pt x="23" y="0"/>
                                </a:lnTo>
                                <a:lnTo>
                                  <a:pt x="18" y="15"/>
                                </a:lnTo>
                                <a:lnTo>
                                  <a:pt x="15" y="28"/>
                                </a:lnTo>
                                <a:lnTo>
                                  <a:pt x="0" y="41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x-none"/>
                          </a:p>
                        </p:txBody>
                      </p:sp>
                      <p:sp>
                        <p:nvSpPr>
                          <p:cNvPr id="45129" name="Freeform 31">
                            <a:extLst>
                              <a:ext uri="{FF2B5EF4-FFF2-40B4-BE49-F238E27FC236}">
                                <a16:creationId xmlns:a16="http://schemas.microsoft.com/office/drawing/2014/main" xmlns="" id="{13E5F4B4-E492-63E2-8550-F4970F7656F3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530" y="1129"/>
                            <a:ext cx="18" cy="51"/>
                          </a:xfrm>
                          <a:custGeom>
                            <a:avLst/>
                            <a:gdLst>
                              <a:gd name="T0" fmla="*/ 0 w 18"/>
                              <a:gd name="T1" fmla="*/ 50 h 51"/>
                              <a:gd name="T2" fmla="*/ 12 w 18"/>
                              <a:gd name="T3" fmla="*/ 39 h 51"/>
                              <a:gd name="T4" fmla="*/ 11 w 18"/>
                              <a:gd name="T5" fmla="*/ 15 h 51"/>
                              <a:gd name="T6" fmla="*/ 3 w 18"/>
                              <a:gd name="T7" fmla="*/ 0 h 51"/>
                              <a:gd name="T8" fmla="*/ 13 w 18"/>
                              <a:gd name="T9" fmla="*/ 15 h 51"/>
                              <a:gd name="T10" fmla="*/ 17 w 18"/>
                              <a:gd name="T11" fmla="*/ 30 h 51"/>
                              <a:gd name="T12" fmla="*/ 16 w 18"/>
                              <a:gd name="T13" fmla="*/ 43 h 51"/>
                              <a:gd name="T14" fmla="*/ 0 w 18"/>
                              <a:gd name="T15" fmla="*/ 50 h 51"/>
                              <a:gd name="T16" fmla="*/ 0 60000 65536"/>
                              <a:gd name="T17" fmla="*/ 0 60000 65536"/>
                              <a:gd name="T18" fmla="*/ 0 60000 65536"/>
                              <a:gd name="T19" fmla="*/ 0 60000 65536"/>
                              <a:gd name="T20" fmla="*/ 0 60000 65536"/>
                              <a:gd name="T21" fmla="*/ 0 60000 65536"/>
                              <a:gd name="T22" fmla="*/ 0 60000 65536"/>
                              <a:gd name="T23" fmla="*/ 0 60000 65536"/>
                            </a:gdLst>
                            <a:ahLst/>
                            <a:cxnLst>
                              <a:cxn ang="T16">
                                <a:pos x="T0" y="T1"/>
                              </a:cxn>
                              <a:cxn ang="T17">
                                <a:pos x="T2" y="T3"/>
                              </a:cxn>
                              <a:cxn ang="T18">
                                <a:pos x="T4" y="T5"/>
                              </a:cxn>
                              <a:cxn ang="T19">
                                <a:pos x="T6" y="T7"/>
                              </a:cxn>
                              <a:cxn ang="T20">
                                <a:pos x="T8" y="T9"/>
                              </a:cxn>
                              <a:cxn ang="T21">
                                <a:pos x="T10" y="T11"/>
                              </a:cxn>
                              <a:cxn ang="T22">
                                <a:pos x="T12" y="T13"/>
                              </a:cxn>
                              <a:cxn ang="T23">
                                <a:pos x="T14" y="T15"/>
                              </a:cxn>
                            </a:cxnLst>
                            <a:rect l="0" t="0" r="r" b="b"/>
                            <a:pathLst>
                              <a:path w="18" h="51">
                                <a:moveTo>
                                  <a:pt x="0" y="50"/>
                                </a:moveTo>
                                <a:lnTo>
                                  <a:pt x="12" y="39"/>
                                </a:lnTo>
                                <a:lnTo>
                                  <a:pt x="11" y="15"/>
                                </a:lnTo>
                                <a:lnTo>
                                  <a:pt x="3" y="0"/>
                                </a:lnTo>
                                <a:lnTo>
                                  <a:pt x="13" y="15"/>
                                </a:lnTo>
                                <a:lnTo>
                                  <a:pt x="17" y="30"/>
                                </a:lnTo>
                                <a:lnTo>
                                  <a:pt x="16" y="43"/>
                                </a:lnTo>
                                <a:lnTo>
                                  <a:pt x="0" y="50"/>
                                </a:lnTo>
                              </a:path>
                            </a:pathLst>
                          </a:custGeom>
                          <a:solidFill>
                            <a:srgbClr val="804000"/>
                          </a:solidFill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</p:spPr>
                        <p:txBody>
                          <a:bodyPr/>
                          <a:lstStyle/>
                          <a:p>
                            <a:endParaRPr lang="x-none"/>
                          </a:p>
                        </p:txBody>
                      </p:sp>
                      <p:sp>
                        <p:nvSpPr>
                          <p:cNvPr id="45130" name="Freeform 32">
                            <a:extLst>
                              <a:ext uri="{FF2B5EF4-FFF2-40B4-BE49-F238E27FC236}">
                                <a16:creationId xmlns:a16="http://schemas.microsoft.com/office/drawing/2014/main" xmlns="" id="{0F959DCE-79F9-AEF2-0325-AC1D4CA9F4DB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553" y="1144"/>
                            <a:ext cx="6" cy="21"/>
                          </a:xfrm>
                          <a:custGeom>
                            <a:avLst/>
                            <a:gdLst>
                              <a:gd name="T0" fmla="*/ 0 w 6"/>
                              <a:gd name="T1" fmla="*/ 0 h 21"/>
                              <a:gd name="T2" fmla="*/ 5 w 6"/>
                              <a:gd name="T3" fmla="*/ 13 h 21"/>
                              <a:gd name="T4" fmla="*/ 3 w 6"/>
                              <a:gd name="T5" fmla="*/ 20 h 21"/>
                              <a:gd name="T6" fmla="*/ 0 60000 65536"/>
                              <a:gd name="T7" fmla="*/ 0 60000 65536"/>
                              <a:gd name="T8" fmla="*/ 0 60000 65536"/>
                            </a:gdLst>
                            <a:ahLst/>
                            <a:cxnLst>
                              <a:cxn ang="T6">
                                <a:pos x="T0" y="T1"/>
                              </a:cxn>
                              <a:cxn ang="T7">
                                <a:pos x="T2" y="T3"/>
                              </a:cxn>
                              <a:cxn ang="T8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6" h="21">
                                <a:moveTo>
                                  <a:pt x="0" y="0"/>
                                </a:moveTo>
                                <a:lnTo>
                                  <a:pt x="5" y="13"/>
                                </a:lnTo>
                                <a:lnTo>
                                  <a:pt x="3" y="20"/>
                                </a:lnTo>
                              </a:path>
                            </a:pathLst>
                          </a:custGeom>
                          <a:noFill/>
                          <a:ln w="12700" cap="rnd" cmpd="sng">
                            <a:solidFill>
                              <a:srgbClr val="000000"/>
                            </a:solidFill>
                            <a:prstDash val="solid"/>
                            <a:round/>
                            <a:headEnd type="none" w="med" len="med"/>
                            <a:tailEnd type="none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x-none"/>
                          </a:p>
                        </p:txBody>
                      </p:sp>
                    </p:grpSp>
                  </p:grpSp>
                </p:grpSp>
              </p:grpSp>
            </p:grpSp>
            <p:grpSp>
              <p:nvGrpSpPr>
                <p:cNvPr id="45115" name="Group 33">
                  <a:extLst>
                    <a:ext uri="{FF2B5EF4-FFF2-40B4-BE49-F238E27FC236}">
                      <a16:creationId xmlns:a16="http://schemas.microsoft.com/office/drawing/2014/main" xmlns="" id="{7F0E588B-9E23-EA42-431F-406F890C8AF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533" y="992"/>
                  <a:ext cx="78" cy="112"/>
                  <a:chOff x="3533" y="992"/>
                  <a:chExt cx="78" cy="112"/>
                </a:xfrm>
              </p:grpSpPr>
              <p:sp>
                <p:nvSpPr>
                  <p:cNvPr id="45116" name="Freeform 34">
                    <a:extLst>
                      <a:ext uri="{FF2B5EF4-FFF2-40B4-BE49-F238E27FC236}">
                        <a16:creationId xmlns:a16="http://schemas.microsoft.com/office/drawing/2014/main" xmlns="" id="{FF4BF71E-ECBE-2F83-438D-BB7087773DB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33" y="1017"/>
                    <a:ext cx="70" cy="87"/>
                  </a:xfrm>
                  <a:custGeom>
                    <a:avLst/>
                    <a:gdLst>
                      <a:gd name="T0" fmla="*/ 4 w 70"/>
                      <a:gd name="T1" fmla="*/ 37 h 87"/>
                      <a:gd name="T2" fmla="*/ 12 w 70"/>
                      <a:gd name="T3" fmla="*/ 20 h 87"/>
                      <a:gd name="T4" fmla="*/ 17 w 70"/>
                      <a:gd name="T5" fmla="*/ 14 h 87"/>
                      <a:gd name="T6" fmla="*/ 24 w 70"/>
                      <a:gd name="T7" fmla="*/ 5 h 87"/>
                      <a:gd name="T8" fmla="*/ 37 w 70"/>
                      <a:gd name="T9" fmla="*/ 0 h 87"/>
                      <a:gd name="T10" fmla="*/ 47 w 70"/>
                      <a:gd name="T11" fmla="*/ 2 h 87"/>
                      <a:gd name="T12" fmla="*/ 55 w 70"/>
                      <a:gd name="T13" fmla="*/ 7 h 87"/>
                      <a:gd name="T14" fmla="*/ 63 w 70"/>
                      <a:gd name="T15" fmla="*/ 17 h 87"/>
                      <a:gd name="T16" fmla="*/ 69 w 70"/>
                      <a:gd name="T17" fmla="*/ 32 h 87"/>
                      <a:gd name="T18" fmla="*/ 69 w 70"/>
                      <a:gd name="T19" fmla="*/ 44 h 87"/>
                      <a:gd name="T20" fmla="*/ 65 w 70"/>
                      <a:gd name="T21" fmla="*/ 56 h 87"/>
                      <a:gd name="T22" fmla="*/ 58 w 70"/>
                      <a:gd name="T23" fmla="*/ 67 h 87"/>
                      <a:gd name="T24" fmla="*/ 51 w 70"/>
                      <a:gd name="T25" fmla="*/ 75 h 87"/>
                      <a:gd name="T26" fmla="*/ 39 w 70"/>
                      <a:gd name="T27" fmla="*/ 84 h 87"/>
                      <a:gd name="T28" fmla="*/ 25 w 70"/>
                      <a:gd name="T29" fmla="*/ 86 h 87"/>
                      <a:gd name="T30" fmla="*/ 13 w 70"/>
                      <a:gd name="T31" fmla="*/ 83 h 87"/>
                      <a:gd name="T32" fmla="*/ 2 w 70"/>
                      <a:gd name="T33" fmla="*/ 73 h 87"/>
                      <a:gd name="T34" fmla="*/ 0 w 70"/>
                      <a:gd name="T35" fmla="*/ 59 h 87"/>
                      <a:gd name="T36" fmla="*/ 4 w 70"/>
                      <a:gd name="T37" fmla="*/ 37 h 8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70" h="87">
                        <a:moveTo>
                          <a:pt x="4" y="37"/>
                        </a:moveTo>
                        <a:lnTo>
                          <a:pt x="12" y="20"/>
                        </a:lnTo>
                        <a:lnTo>
                          <a:pt x="17" y="14"/>
                        </a:lnTo>
                        <a:lnTo>
                          <a:pt x="24" y="5"/>
                        </a:lnTo>
                        <a:lnTo>
                          <a:pt x="37" y="0"/>
                        </a:lnTo>
                        <a:lnTo>
                          <a:pt x="47" y="2"/>
                        </a:lnTo>
                        <a:lnTo>
                          <a:pt x="55" y="7"/>
                        </a:lnTo>
                        <a:lnTo>
                          <a:pt x="63" y="17"/>
                        </a:lnTo>
                        <a:lnTo>
                          <a:pt x="69" y="32"/>
                        </a:lnTo>
                        <a:lnTo>
                          <a:pt x="69" y="44"/>
                        </a:lnTo>
                        <a:lnTo>
                          <a:pt x="65" y="56"/>
                        </a:lnTo>
                        <a:lnTo>
                          <a:pt x="58" y="67"/>
                        </a:lnTo>
                        <a:lnTo>
                          <a:pt x="51" y="75"/>
                        </a:lnTo>
                        <a:lnTo>
                          <a:pt x="39" y="84"/>
                        </a:lnTo>
                        <a:lnTo>
                          <a:pt x="25" y="86"/>
                        </a:lnTo>
                        <a:lnTo>
                          <a:pt x="13" y="83"/>
                        </a:lnTo>
                        <a:lnTo>
                          <a:pt x="2" y="73"/>
                        </a:lnTo>
                        <a:lnTo>
                          <a:pt x="0" y="59"/>
                        </a:lnTo>
                        <a:lnTo>
                          <a:pt x="4" y="37"/>
                        </a:lnTo>
                      </a:path>
                    </a:pathLst>
                  </a:custGeom>
                  <a:solidFill>
                    <a:srgbClr val="F0F0F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x-none"/>
                  </a:p>
                </p:txBody>
              </p:sp>
              <p:sp>
                <p:nvSpPr>
                  <p:cNvPr id="45117" name="Oval 35">
                    <a:extLst>
                      <a:ext uri="{FF2B5EF4-FFF2-40B4-BE49-F238E27FC236}">
                        <a16:creationId xmlns:a16="http://schemas.microsoft.com/office/drawing/2014/main" xmlns="" id="{43CF74A2-DEB7-332B-10C4-C0FAF675E76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68" y="1046"/>
                    <a:ext cx="6" cy="8"/>
                  </a:xfrm>
                  <a:prstGeom prst="ellipse">
                    <a:avLst/>
                  </a:prstGeom>
                  <a:solidFill>
                    <a:srgbClr val="00008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/>
                    <a:endParaRPr lang="zh-TW" altLang="en-US"/>
                  </a:p>
                </p:txBody>
              </p:sp>
              <p:sp>
                <p:nvSpPr>
                  <p:cNvPr id="45118" name="Freeform 36">
                    <a:extLst>
                      <a:ext uri="{FF2B5EF4-FFF2-40B4-BE49-F238E27FC236}">
                        <a16:creationId xmlns:a16="http://schemas.microsoft.com/office/drawing/2014/main" xmlns="" id="{EF3B60B7-BCE6-2F7D-CC0C-B089706E319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43" y="992"/>
                    <a:ext cx="68" cy="56"/>
                  </a:xfrm>
                  <a:custGeom>
                    <a:avLst/>
                    <a:gdLst>
                      <a:gd name="T0" fmla="*/ 67 w 68"/>
                      <a:gd name="T1" fmla="*/ 38 h 56"/>
                      <a:gd name="T2" fmla="*/ 65 w 68"/>
                      <a:gd name="T3" fmla="*/ 33 h 56"/>
                      <a:gd name="T4" fmla="*/ 17 w 68"/>
                      <a:gd name="T5" fmla="*/ 0 h 56"/>
                      <a:gd name="T6" fmla="*/ 13 w 68"/>
                      <a:gd name="T7" fmla="*/ 0 h 56"/>
                      <a:gd name="T8" fmla="*/ 8 w 68"/>
                      <a:gd name="T9" fmla="*/ 2 h 56"/>
                      <a:gd name="T10" fmla="*/ 4 w 68"/>
                      <a:gd name="T11" fmla="*/ 6 h 56"/>
                      <a:gd name="T12" fmla="*/ 0 w 68"/>
                      <a:gd name="T13" fmla="*/ 12 h 56"/>
                      <a:gd name="T14" fmla="*/ 1 w 68"/>
                      <a:gd name="T15" fmla="*/ 17 h 56"/>
                      <a:gd name="T16" fmla="*/ 3 w 68"/>
                      <a:gd name="T17" fmla="*/ 22 h 56"/>
                      <a:gd name="T18" fmla="*/ 5 w 68"/>
                      <a:gd name="T19" fmla="*/ 25 h 56"/>
                      <a:gd name="T20" fmla="*/ 10 w 68"/>
                      <a:gd name="T21" fmla="*/ 28 h 56"/>
                      <a:gd name="T22" fmla="*/ 46 w 68"/>
                      <a:gd name="T23" fmla="*/ 53 h 56"/>
                      <a:gd name="T24" fmla="*/ 49 w 68"/>
                      <a:gd name="T25" fmla="*/ 54 h 56"/>
                      <a:gd name="T26" fmla="*/ 53 w 68"/>
                      <a:gd name="T27" fmla="*/ 55 h 56"/>
                      <a:gd name="T28" fmla="*/ 58 w 68"/>
                      <a:gd name="T29" fmla="*/ 54 h 56"/>
                      <a:gd name="T30" fmla="*/ 63 w 68"/>
                      <a:gd name="T31" fmla="*/ 51 h 56"/>
                      <a:gd name="T32" fmla="*/ 66 w 68"/>
                      <a:gd name="T33" fmla="*/ 47 h 56"/>
                      <a:gd name="T34" fmla="*/ 67 w 68"/>
                      <a:gd name="T35" fmla="*/ 41 h 56"/>
                      <a:gd name="T36" fmla="*/ 67 w 68"/>
                      <a:gd name="T37" fmla="*/ 38 h 5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68" h="56">
                        <a:moveTo>
                          <a:pt x="67" y="38"/>
                        </a:moveTo>
                        <a:lnTo>
                          <a:pt x="65" y="33"/>
                        </a:lnTo>
                        <a:lnTo>
                          <a:pt x="17" y="0"/>
                        </a:lnTo>
                        <a:lnTo>
                          <a:pt x="13" y="0"/>
                        </a:lnTo>
                        <a:lnTo>
                          <a:pt x="8" y="2"/>
                        </a:lnTo>
                        <a:lnTo>
                          <a:pt x="4" y="6"/>
                        </a:lnTo>
                        <a:lnTo>
                          <a:pt x="0" y="12"/>
                        </a:lnTo>
                        <a:lnTo>
                          <a:pt x="1" y="17"/>
                        </a:lnTo>
                        <a:lnTo>
                          <a:pt x="3" y="22"/>
                        </a:lnTo>
                        <a:lnTo>
                          <a:pt x="5" y="25"/>
                        </a:lnTo>
                        <a:lnTo>
                          <a:pt x="10" y="28"/>
                        </a:lnTo>
                        <a:lnTo>
                          <a:pt x="46" y="53"/>
                        </a:lnTo>
                        <a:lnTo>
                          <a:pt x="49" y="54"/>
                        </a:lnTo>
                        <a:lnTo>
                          <a:pt x="53" y="55"/>
                        </a:lnTo>
                        <a:lnTo>
                          <a:pt x="58" y="54"/>
                        </a:lnTo>
                        <a:lnTo>
                          <a:pt x="63" y="51"/>
                        </a:lnTo>
                        <a:lnTo>
                          <a:pt x="66" y="47"/>
                        </a:lnTo>
                        <a:lnTo>
                          <a:pt x="67" y="41"/>
                        </a:lnTo>
                        <a:lnTo>
                          <a:pt x="67" y="38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x-none"/>
                  </a:p>
                </p:txBody>
              </p:sp>
            </p:grpSp>
          </p:grpSp>
          <p:grpSp>
            <p:nvGrpSpPr>
              <p:cNvPr id="45108" name="Group 37">
                <a:extLst>
                  <a:ext uri="{FF2B5EF4-FFF2-40B4-BE49-F238E27FC236}">
                    <a16:creationId xmlns:a16="http://schemas.microsoft.com/office/drawing/2014/main" xmlns="" id="{A3442272-8215-762D-143F-697631044F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1" y="992"/>
                <a:ext cx="158" cy="143"/>
                <a:chOff x="3451" y="992"/>
                <a:chExt cx="158" cy="143"/>
              </a:xfrm>
            </p:grpSpPr>
            <p:sp>
              <p:nvSpPr>
                <p:cNvPr id="45109" name="Freeform 38">
                  <a:extLst>
                    <a:ext uri="{FF2B5EF4-FFF2-40B4-BE49-F238E27FC236}">
                      <a16:creationId xmlns:a16="http://schemas.microsoft.com/office/drawing/2014/main" xmlns="" id="{B6758F9E-B574-6F23-8346-CD810FD019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03" y="1022"/>
                  <a:ext cx="106" cy="113"/>
                </a:xfrm>
                <a:custGeom>
                  <a:avLst/>
                  <a:gdLst>
                    <a:gd name="T0" fmla="*/ 38 w 106"/>
                    <a:gd name="T1" fmla="*/ 0 h 113"/>
                    <a:gd name="T2" fmla="*/ 56 w 106"/>
                    <a:gd name="T3" fmla="*/ 13 h 113"/>
                    <a:gd name="T4" fmla="*/ 78 w 106"/>
                    <a:gd name="T5" fmla="*/ 37 h 113"/>
                    <a:gd name="T6" fmla="*/ 89 w 106"/>
                    <a:gd name="T7" fmla="*/ 51 h 113"/>
                    <a:gd name="T8" fmla="*/ 97 w 106"/>
                    <a:gd name="T9" fmla="*/ 61 h 113"/>
                    <a:gd name="T10" fmla="*/ 103 w 106"/>
                    <a:gd name="T11" fmla="*/ 72 h 113"/>
                    <a:gd name="T12" fmla="*/ 105 w 106"/>
                    <a:gd name="T13" fmla="*/ 84 h 113"/>
                    <a:gd name="T14" fmla="*/ 105 w 106"/>
                    <a:gd name="T15" fmla="*/ 95 h 113"/>
                    <a:gd name="T16" fmla="*/ 99 w 106"/>
                    <a:gd name="T17" fmla="*/ 104 h 113"/>
                    <a:gd name="T18" fmla="*/ 92 w 106"/>
                    <a:gd name="T19" fmla="*/ 110 h 113"/>
                    <a:gd name="T20" fmla="*/ 76 w 106"/>
                    <a:gd name="T21" fmla="*/ 112 h 113"/>
                    <a:gd name="T22" fmla="*/ 55 w 106"/>
                    <a:gd name="T23" fmla="*/ 106 h 113"/>
                    <a:gd name="T24" fmla="*/ 36 w 106"/>
                    <a:gd name="T25" fmla="*/ 100 h 113"/>
                    <a:gd name="T26" fmla="*/ 27 w 106"/>
                    <a:gd name="T27" fmla="*/ 93 h 113"/>
                    <a:gd name="T28" fmla="*/ 12 w 106"/>
                    <a:gd name="T29" fmla="*/ 82 h 113"/>
                    <a:gd name="T30" fmla="*/ 0 w 106"/>
                    <a:gd name="T31" fmla="*/ 63 h 113"/>
                    <a:gd name="T32" fmla="*/ 9 w 106"/>
                    <a:gd name="T33" fmla="*/ 60 h 113"/>
                    <a:gd name="T34" fmla="*/ 19 w 106"/>
                    <a:gd name="T35" fmla="*/ 25 h 113"/>
                    <a:gd name="T36" fmla="*/ 38 w 106"/>
                    <a:gd name="T37" fmla="*/ 0 h 11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06" h="113">
                      <a:moveTo>
                        <a:pt x="38" y="0"/>
                      </a:moveTo>
                      <a:lnTo>
                        <a:pt x="56" y="13"/>
                      </a:lnTo>
                      <a:lnTo>
                        <a:pt x="78" y="37"/>
                      </a:lnTo>
                      <a:lnTo>
                        <a:pt x="89" y="51"/>
                      </a:lnTo>
                      <a:lnTo>
                        <a:pt x="97" y="61"/>
                      </a:lnTo>
                      <a:lnTo>
                        <a:pt x="103" y="72"/>
                      </a:lnTo>
                      <a:lnTo>
                        <a:pt x="105" y="84"/>
                      </a:lnTo>
                      <a:lnTo>
                        <a:pt x="105" y="95"/>
                      </a:lnTo>
                      <a:lnTo>
                        <a:pt x="99" y="104"/>
                      </a:lnTo>
                      <a:lnTo>
                        <a:pt x="92" y="110"/>
                      </a:lnTo>
                      <a:lnTo>
                        <a:pt x="76" y="112"/>
                      </a:lnTo>
                      <a:lnTo>
                        <a:pt x="55" y="106"/>
                      </a:lnTo>
                      <a:lnTo>
                        <a:pt x="36" y="100"/>
                      </a:lnTo>
                      <a:lnTo>
                        <a:pt x="27" y="93"/>
                      </a:lnTo>
                      <a:lnTo>
                        <a:pt x="12" y="82"/>
                      </a:lnTo>
                      <a:lnTo>
                        <a:pt x="0" y="63"/>
                      </a:lnTo>
                      <a:lnTo>
                        <a:pt x="9" y="60"/>
                      </a:lnTo>
                      <a:lnTo>
                        <a:pt x="19" y="25"/>
                      </a:lnTo>
                      <a:lnTo>
                        <a:pt x="38" y="0"/>
                      </a:lnTo>
                    </a:path>
                  </a:pathLst>
                </a:custGeom>
                <a:solidFill>
                  <a:srgbClr val="E0A08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x-none"/>
                </a:p>
              </p:txBody>
            </p:sp>
            <p:grpSp>
              <p:nvGrpSpPr>
                <p:cNvPr id="45110" name="Group 39">
                  <a:extLst>
                    <a:ext uri="{FF2B5EF4-FFF2-40B4-BE49-F238E27FC236}">
                      <a16:creationId xmlns:a16="http://schemas.microsoft.com/office/drawing/2014/main" xmlns="" id="{9DF006B2-2CB5-006B-5943-EDD0E4AADD5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451" y="992"/>
                  <a:ext cx="98" cy="102"/>
                  <a:chOff x="3451" y="992"/>
                  <a:chExt cx="98" cy="102"/>
                </a:xfrm>
              </p:grpSpPr>
              <p:sp>
                <p:nvSpPr>
                  <p:cNvPr id="45111" name="Freeform 40">
                    <a:extLst>
                      <a:ext uri="{FF2B5EF4-FFF2-40B4-BE49-F238E27FC236}">
                        <a16:creationId xmlns:a16="http://schemas.microsoft.com/office/drawing/2014/main" xmlns="" id="{45A1BA14-599B-7367-BE8F-3B253250A8C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64" y="1013"/>
                    <a:ext cx="69" cy="81"/>
                  </a:xfrm>
                  <a:custGeom>
                    <a:avLst/>
                    <a:gdLst>
                      <a:gd name="T0" fmla="*/ 5 w 69"/>
                      <a:gd name="T1" fmla="*/ 31 h 81"/>
                      <a:gd name="T2" fmla="*/ 11 w 69"/>
                      <a:gd name="T3" fmla="*/ 18 h 81"/>
                      <a:gd name="T4" fmla="*/ 17 w 69"/>
                      <a:gd name="T5" fmla="*/ 10 h 81"/>
                      <a:gd name="T6" fmla="*/ 27 w 69"/>
                      <a:gd name="T7" fmla="*/ 4 h 81"/>
                      <a:gd name="T8" fmla="*/ 40 w 69"/>
                      <a:gd name="T9" fmla="*/ 0 h 81"/>
                      <a:gd name="T10" fmla="*/ 53 w 69"/>
                      <a:gd name="T11" fmla="*/ 1 h 81"/>
                      <a:gd name="T12" fmla="*/ 60 w 69"/>
                      <a:gd name="T13" fmla="*/ 4 h 81"/>
                      <a:gd name="T14" fmla="*/ 65 w 69"/>
                      <a:gd name="T15" fmla="*/ 11 h 81"/>
                      <a:gd name="T16" fmla="*/ 68 w 69"/>
                      <a:gd name="T17" fmla="*/ 22 h 81"/>
                      <a:gd name="T18" fmla="*/ 67 w 69"/>
                      <a:gd name="T19" fmla="*/ 36 h 81"/>
                      <a:gd name="T20" fmla="*/ 65 w 69"/>
                      <a:gd name="T21" fmla="*/ 49 h 81"/>
                      <a:gd name="T22" fmla="*/ 59 w 69"/>
                      <a:gd name="T23" fmla="*/ 61 h 81"/>
                      <a:gd name="T24" fmla="*/ 51 w 69"/>
                      <a:gd name="T25" fmla="*/ 72 h 81"/>
                      <a:gd name="T26" fmla="*/ 36 w 69"/>
                      <a:gd name="T27" fmla="*/ 80 h 81"/>
                      <a:gd name="T28" fmla="*/ 19 w 69"/>
                      <a:gd name="T29" fmla="*/ 78 h 81"/>
                      <a:gd name="T30" fmla="*/ 8 w 69"/>
                      <a:gd name="T31" fmla="*/ 73 h 81"/>
                      <a:gd name="T32" fmla="*/ 0 w 69"/>
                      <a:gd name="T33" fmla="*/ 61 h 81"/>
                      <a:gd name="T34" fmla="*/ 0 w 69"/>
                      <a:gd name="T35" fmla="*/ 46 h 81"/>
                      <a:gd name="T36" fmla="*/ 5 w 69"/>
                      <a:gd name="T37" fmla="*/ 31 h 81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69" h="81">
                        <a:moveTo>
                          <a:pt x="5" y="31"/>
                        </a:moveTo>
                        <a:lnTo>
                          <a:pt x="11" y="18"/>
                        </a:lnTo>
                        <a:lnTo>
                          <a:pt x="17" y="10"/>
                        </a:lnTo>
                        <a:lnTo>
                          <a:pt x="27" y="4"/>
                        </a:lnTo>
                        <a:lnTo>
                          <a:pt x="40" y="0"/>
                        </a:lnTo>
                        <a:lnTo>
                          <a:pt x="53" y="1"/>
                        </a:lnTo>
                        <a:lnTo>
                          <a:pt x="60" y="4"/>
                        </a:lnTo>
                        <a:lnTo>
                          <a:pt x="65" y="11"/>
                        </a:lnTo>
                        <a:lnTo>
                          <a:pt x="68" y="22"/>
                        </a:lnTo>
                        <a:lnTo>
                          <a:pt x="67" y="36"/>
                        </a:lnTo>
                        <a:lnTo>
                          <a:pt x="65" y="49"/>
                        </a:lnTo>
                        <a:lnTo>
                          <a:pt x="59" y="61"/>
                        </a:lnTo>
                        <a:lnTo>
                          <a:pt x="51" y="72"/>
                        </a:lnTo>
                        <a:lnTo>
                          <a:pt x="36" y="80"/>
                        </a:lnTo>
                        <a:lnTo>
                          <a:pt x="19" y="78"/>
                        </a:lnTo>
                        <a:lnTo>
                          <a:pt x="8" y="73"/>
                        </a:lnTo>
                        <a:lnTo>
                          <a:pt x="0" y="61"/>
                        </a:lnTo>
                        <a:lnTo>
                          <a:pt x="0" y="46"/>
                        </a:lnTo>
                        <a:lnTo>
                          <a:pt x="5" y="31"/>
                        </a:lnTo>
                      </a:path>
                    </a:pathLst>
                  </a:custGeom>
                  <a:solidFill>
                    <a:srgbClr val="F0F0F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x-none"/>
                  </a:p>
                </p:txBody>
              </p:sp>
              <p:sp>
                <p:nvSpPr>
                  <p:cNvPr id="45112" name="Oval 41">
                    <a:extLst>
                      <a:ext uri="{FF2B5EF4-FFF2-40B4-BE49-F238E27FC236}">
                        <a16:creationId xmlns:a16="http://schemas.microsoft.com/office/drawing/2014/main" xmlns="" id="{FCA86FB7-98AD-3EF8-E97E-1F7BD6E1FAB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481" y="1062"/>
                    <a:ext cx="5" cy="8"/>
                  </a:xfrm>
                  <a:prstGeom prst="ellipse">
                    <a:avLst/>
                  </a:prstGeom>
                  <a:solidFill>
                    <a:srgbClr val="00008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1pPr>
                    <a:lvl2pPr marL="742950" indent="-28575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2pPr>
                    <a:lvl3pPr marL="11430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3pPr>
                    <a:lvl4pPr marL="16002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4pPr>
                    <a:lvl5pPr marL="2057400" indent="-228600"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新細明體" panose="02020500000000000000" pitchFamily="18" charset="-120"/>
                      </a:defRPr>
                    </a:lvl9pPr>
                  </a:lstStyle>
                  <a:p>
                    <a:pPr eaLnBrk="1" hangingPunct="1"/>
                    <a:endParaRPr lang="zh-TW" altLang="en-US"/>
                  </a:p>
                </p:txBody>
              </p:sp>
              <p:sp>
                <p:nvSpPr>
                  <p:cNvPr id="45113" name="Freeform 42">
                    <a:extLst>
                      <a:ext uri="{FF2B5EF4-FFF2-40B4-BE49-F238E27FC236}">
                        <a16:creationId xmlns:a16="http://schemas.microsoft.com/office/drawing/2014/main" xmlns="" id="{D9C8B0B5-6094-27F3-FB5F-7E8E84A2F3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51" y="992"/>
                    <a:ext cx="98" cy="56"/>
                  </a:xfrm>
                  <a:custGeom>
                    <a:avLst/>
                    <a:gdLst>
                      <a:gd name="T0" fmla="*/ 3 w 98"/>
                      <a:gd name="T1" fmla="*/ 32 h 56"/>
                      <a:gd name="T2" fmla="*/ 8 w 98"/>
                      <a:gd name="T3" fmla="*/ 29 h 56"/>
                      <a:gd name="T4" fmla="*/ 80 w 98"/>
                      <a:gd name="T5" fmla="*/ 1 h 56"/>
                      <a:gd name="T6" fmla="*/ 84 w 98"/>
                      <a:gd name="T7" fmla="*/ 0 h 56"/>
                      <a:gd name="T8" fmla="*/ 89 w 98"/>
                      <a:gd name="T9" fmla="*/ 2 h 56"/>
                      <a:gd name="T10" fmla="*/ 94 w 98"/>
                      <a:gd name="T11" fmla="*/ 6 h 56"/>
                      <a:gd name="T12" fmla="*/ 97 w 98"/>
                      <a:gd name="T13" fmla="*/ 12 h 56"/>
                      <a:gd name="T14" fmla="*/ 96 w 98"/>
                      <a:gd name="T15" fmla="*/ 17 h 56"/>
                      <a:gd name="T16" fmla="*/ 95 w 98"/>
                      <a:gd name="T17" fmla="*/ 23 h 56"/>
                      <a:gd name="T18" fmla="*/ 92 w 98"/>
                      <a:gd name="T19" fmla="*/ 26 h 56"/>
                      <a:gd name="T20" fmla="*/ 87 w 98"/>
                      <a:gd name="T21" fmla="*/ 28 h 56"/>
                      <a:gd name="T22" fmla="*/ 18 w 98"/>
                      <a:gd name="T23" fmla="*/ 54 h 56"/>
                      <a:gd name="T24" fmla="*/ 14 w 98"/>
                      <a:gd name="T25" fmla="*/ 55 h 56"/>
                      <a:gd name="T26" fmla="*/ 10 w 98"/>
                      <a:gd name="T27" fmla="*/ 53 h 56"/>
                      <a:gd name="T28" fmla="*/ 6 w 98"/>
                      <a:gd name="T29" fmla="*/ 51 h 56"/>
                      <a:gd name="T30" fmla="*/ 2 w 98"/>
                      <a:gd name="T31" fmla="*/ 48 h 56"/>
                      <a:gd name="T32" fmla="*/ 0 w 98"/>
                      <a:gd name="T33" fmla="*/ 43 h 56"/>
                      <a:gd name="T34" fmla="*/ 1 w 98"/>
                      <a:gd name="T35" fmla="*/ 37 h 56"/>
                      <a:gd name="T36" fmla="*/ 3 w 98"/>
                      <a:gd name="T37" fmla="*/ 32 h 5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98" h="56">
                        <a:moveTo>
                          <a:pt x="3" y="32"/>
                        </a:moveTo>
                        <a:lnTo>
                          <a:pt x="8" y="29"/>
                        </a:lnTo>
                        <a:lnTo>
                          <a:pt x="80" y="1"/>
                        </a:lnTo>
                        <a:lnTo>
                          <a:pt x="84" y="0"/>
                        </a:lnTo>
                        <a:lnTo>
                          <a:pt x="89" y="2"/>
                        </a:lnTo>
                        <a:lnTo>
                          <a:pt x="94" y="6"/>
                        </a:lnTo>
                        <a:lnTo>
                          <a:pt x="97" y="12"/>
                        </a:lnTo>
                        <a:lnTo>
                          <a:pt x="96" y="17"/>
                        </a:lnTo>
                        <a:lnTo>
                          <a:pt x="95" y="23"/>
                        </a:lnTo>
                        <a:lnTo>
                          <a:pt x="92" y="26"/>
                        </a:lnTo>
                        <a:lnTo>
                          <a:pt x="87" y="28"/>
                        </a:lnTo>
                        <a:lnTo>
                          <a:pt x="18" y="54"/>
                        </a:lnTo>
                        <a:lnTo>
                          <a:pt x="14" y="55"/>
                        </a:lnTo>
                        <a:lnTo>
                          <a:pt x="10" y="53"/>
                        </a:lnTo>
                        <a:lnTo>
                          <a:pt x="6" y="51"/>
                        </a:lnTo>
                        <a:lnTo>
                          <a:pt x="2" y="48"/>
                        </a:lnTo>
                        <a:lnTo>
                          <a:pt x="0" y="43"/>
                        </a:lnTo>
                        <a:lnTo>
                          <a:pt x="1" y="37"/>
                        </a:lnTo>
                        <a:lnTo>
                          <a:pt x="3" y="32"/>
                        </a:lnTo>
                      </a:path>
                    </a:pathLst>
                  </a:custGeom>
                  <a:solidFill>
                    <a:srgbClr val="C0804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x-none"/>
                  </a:p>
                </p:txBody>
              </p:sp>
            </p:grpSp>
          </p:grpSp>
        </p:grpSp>
        <p:grpSp>
          <p:nvGrpSpPr>
            <p:cNvPr id="45077" name="Group 43">
              <a:extLst>
                <a:ext uri="{FF2B5EF4-FFF2-40B4-BE49-F238E27FC236}">
                  <a16:creationId xmlns:a16="http://schemas.microsoft.com/office/drawing/2014/main" xmlns="" id="{BFBB78D6-2EDD-0961-E2C3-804BA02B74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9" y="1050"/>
              <a:ext cx="480" cy="481"/>
              <a:chOff x="2869" y="1050"/>
              <a:chExt cx="480" cy="481"/>
            </a:xfrm>
          </p:grpSpPr>
          <p:grpSp>
            <p:nvGrpSpPr>
              <p:cNvPr id="45078" name="Group 44">
                <a:extLst>
                  <a:ext uri="{FF2B5EF4-FFF2-40B4-BE49-F238E27FC236}">
                    <a16:creationId xmlns:a16="http://schemas.microsoft.com/office/drawing/2014/main" xmlns="" id="{07C0F3EB-55EA-6792-0F86-E737AC6859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26" y="1214"/>
                <a:ext cx="423" cy="300"/>
                <a:chOff x="2926" y="1214"/>
                <a:chExt cx="423" cy="300"/>
              </a:xfrm>
            </p:grpSpPr>
            <p:sp>
              <p:nvSpPr>
                <p:cNvPr id="45105" name="Freeform 45">
                  <a:extLst>
                    <a:ext uri="{FF2B5EF4-FFF2-40B4-BE49-F238E27FC236}">
                      <a16:creationId xmlns:a16="http://schemas.microsoft.com/office/drawing/2014/main" xmlns="" id="{52A222BF-597A-7853-8CFE-0CD3B8B7E6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6" y="1214"/>
                  <a:ext cx="423" cy="227"/>
                </a:xfrm>
                <a:custGeom>
                  <a:avLst/>
                  <a:gdLst>
                    <a:gd name="T0" fmla="*/ 0 w 423"/>
                    <a:gd name="T1" fmla="*/ 100 h 227"/>
                    <a:gd name="T2" fmla="*/ 33 w 423"/>
                    <a:gd name="T3" fmla="*/ 100 h 227"/>
                    <a:gd name="T4" fmla="*/ 52 w 423"/>
                    <a:gd name="T5" fmla="*/ 115 h 227"/>
                    <a:gd name="T6" fmla="*/ 64 w 423"/>
                    <a:gd name="T7" fmla="*/ 130 h 227"/>
                    <a:gd name="T8" fmla="*/ 91 w 423"/>
                    <a:gd name="T9" fmla="*/ 138 h 227"/>
                    <a:gd name="T10" fmla="*/ 110 w 423"/>
                    <a:gd name="T11" fmla="*/ 163 h 227"/>
                    <a:gd name="T12" fmla="*/ 139 w 423"/>
                    <a:gd name="T13" fmla="*/ 175 h 227"/>
                    <a:gd name="T14" fmla="*/ 176 w 423"/>
                    <a:gd name="T15" fmla="*/ 200 h 227"/>
                    <a:gd name="T16" fmla="*/ 222 w 423"/>
                    <a:gd name="T17" fmla="*/ 213 h 227"/>
                    <a:gd name="T18" fmla="*/ 282 w 423"/>
                    <a:gd name="T19" fmla="*/ 223 h 227"/>
                    <a:gd name="T20" fmla="*/ 341 w 423"/>
                    <a:gd name="T21" fmla="*/ 226 h 227"/>
                    <a:gd name="T22" fmla="*/ 394 w 423"/>
                    <a:gd name="T23" fmla="*/ 200 h 227"/>
                    <a:gd name="T24" fmla="*/ 422 w 423"/>
                    <a:gd name="T25" fmla="*/ 163 h 227"/>
                    <a:gd name="T26" fmla="*/ 362 w 423"/>
                    <a:gd name="T27" fmla="*/ 0 h 227"/>
                    <a:gd name="T28" fmla="*/ 337 w 423"/>
                    <a:gd name="T29" fmla="*/ 0 h 227"/>
                    <a:gd name="T30" fmla="*/ 303 w 423"/>
                    <a:gd name="T31" fmla="*/ 19 h 227"/>
                    <a:gd name="T32" fmla="*/ 236 w 423"/>
                    <a:gd name="T33" fmla="*/ 84 h 227"/>
                    <a:gd name="T34" fmla="*/ 207 w 423"/>
                    <a:gd name="T35" fmla="*/ 78 h 227"/>
                    <a:gd name="T36" fmla="*/ 151 w 423"/>
                    <a:gd name="T37" fmla="*/ 65 h 227"/>
                    <a:gd name="T38" fmla="*/ 118 w 423"/>
                    <a:gd name="T39" fmla="*/ 50 h 227"/>
                    <a:gd name="T40" fmla="*/ 68 w 423"/>
                    <a:gd name="T41" fmla="*/ 21 h 227"/>
                    <a:gd name="T42" fmla="*/ 54 w 423"/>
                    <a:gd name="T43" fmla="*/ 21 h 227"/>
                    <a:gd name="T44" fmla="*/ 18 w 423"/>
                    <a:gd name="T45" fmla="*/ 32 h 227"/>
                    <a:gd name="T46" fmla="*/ 0 w 423"/>
                    <a:gd name="T47" fmla="*/ 100 h 227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423" h="227">
                      <a:moveTo>
                        <a:pt x="0" y="100"/>
                      </a:moveTo>
                      <a:lnTo>
                        <a:pt x="33" y="100"/>
                      </a:lnTo>
                      <a:lnTo>
                        <a:pt x="52" y="115"/>
                      </a:lnTo>
                      <a:lnTo>
                        <a:pt x="64" y="130"/>
                      </a:lnTo>
                      <a:lnTo>
                        <a:pt x="91" y="138"/>
                      </a:lnTo>
                      <a:lnTo>
                        <a:pt x="110" y="163"/>
                      </a:lnTo>
                      <a:lnTo>
                        <a:pt x="139" y="175"/>
                      </a:lnTo>
                      <a:lnTo>
                        <a:pt x="176" y="200"/>
                      </a:lnTo>
                      <a:lnTo>
                        <a:pt x="222" y="213"/>
                      </a:lnTo>
                      <a:lnTo>
                        <a:pt x="282" y="223"/>
                      </a:lnTo>
                      <a:lnTo>
                        <a:pt x="341" y="226"/>
                      </a:lnTo>
                      <a:lnTo>
                        <a:pt x="394" y="200"/>
                      </a:lnTo>
                      <a:lnTo>
                        <a:pt x="422" y="163"/>
                      </a:lnTo>
                      <a:lnTo>
                        <a:pt x="362" y="0"/>
                      </a:lnTo>
                      <a:lnTo>
                        <a:pt x="337" y="0"/>
                      </a:lnTo>
                      <a:lnTo>
                        <a:pt x="303" y="19"/>
                      </a:lnTo>
                      <a:lnTo>
                        <a:pt x="236" y="84"/>
                      </a:lnTo>
                      <a:lnTo>
                        <a:pt x="207" y="78"/>
                      </a:lnTo>
                      <a:lnTo>
                        <a:pt x="151" y="65"/>
                      </a:lnTo>
                      <a:lnTo>
                        <a:pt x="118" y="50"/>
                      </a:lnTo>
                      <a:lnTo>
                        <a:pt x="68" y="21"/>
                      </a:lnTo>
                      <a:lnTo>
                        <a:pt x="54" y="21"/>
                      </a:lnTo>
                      <a:lnTo>
                        <a:pt x="18" y="32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rgbClr val="00FFFF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x-none"/>
                </a:p>
              </p:txBody>
            </p:sp>
            <p:sp>
              <p:nvSpPr>
                <p:cNvPr id="45106" name="Freeform 46">
                  <a:extLst>
                    <a:ext uri="{FF2B5EF4-FFF2-40B4-BE49-F238E27FC236}">
                      <a16:creationId xmlns:a16="http://schemas.microsoft.com/office/drawing/2014/main" xmlns="" id="{74B248F2-22AB-D0F6-69B4-CCD40B3807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168" y="1439"/>
                  <a:ext cx="58" cy="75"/>
                </a:xfrm>
                <a:custGeom>
                  <a:avLst/>
                  <a:gdLst>
                    <a:gd name="T0" fmla="*/ 57 w 58"/>
                    <a:gd name="T1" fmla="*/ 0 h 75"/>
                    <a:gd name="T2" fmla="*/ 48 w 58"/>
                    <a:gd name="T3" fmla="*/ 19 h 75"/>
                    <a:gd name="T4" fmla="*/ 42 w 58"/>
                    <a:gd name="T5" fmla="*/ 31 h 75"/>
                    <a:gd name="T6" fmla="*/ 28 w 58"/>
                    <a:gd name="T7" fmla="*/ 43 h 75"/>
                    <a:gd name="T8" fmla="*/ 18 w 58"/>
                    <a:gd name="T9" fmla="*/ 56 h 75"/>
                    <a:gd name="T10" fmla="*/ 7 w 58"/>
                    <a:gd name="T11" fmla="*/ 68 h 75"/>
                    <a:gd name="T12" fmla="*/ 0 w 58"/>
                    <a:gd name="T13" fmla="*/ 74 h 75"/>
                    <a:gd name="T14" fmla="*/ 9 w 58"/>
                    <a:gd name="T15" fmla="*/ 73 h 75"/>
                    <a:gd name="T16" fmla="*/ 17 w 58"/>
                    <a:gd name="T17" fmla="*/ 68 h 75"/>
                    <a:gd name="T18" fmla="*/ 27 w 58"/>
                    <a:gd name="T19" fmla="*/ 63 h 75"/>
                    <a:gd name="T20" fmla="*/ 33 w 58"/>
                    <a:gd name="T21" fmla="*/ 59 h 75"/>
                    <a:gd name="T22" fmla="*/ 35 w 58"/>
                    <a:gd name="T23" fmla="*/ 52 h 75"/>
                    <a:gd name="T24" fmla="*/ 39 w 58"/>
                    <a:gd name="T25" fmla="*/ 46 h 75"/>
                    <a:gd name="T26" fmla="*/ 44 w 58"/>
                    <a:gd name="T27" fmla="*/ 38 h 75"/>
                    <a:gd name="T28" fmla="*/ 50 w 58"/>
                    <a:gd name="T29" fmla="*/ 31 h 75"/>
                    <a:gd name="T30" fmla="*/ 54 w 58"/>
                    <a:gd name="T31" fmla="*/ 20 h 75"/>
                    <a:gd name="T32" fmla="*/ 57 w 58"/>
                    <a:gd name="T33" fmla="*/ 0 h 7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58" h="75">
                      <a:moveTo>
                        <a:pt x="57" y="0"/>
                      </a:moveTo>
                      <a:lnTo>
                        <a:pt x="48" y="19"/>
                      </a:lnTo>
                      <a:lnTo>
                        <a:pt x="42" y="31"/>
                      </a:lnTo>
                      <a:lnTo>
                        <a:pt x="28" y="43"/>
                      </a:lnTo>
                      <a:lnTo>
                        <a:pt x="18" y="56"/>
                      </a:lnTo>
                      <a:lnTo>
                        <a:pt x="7" y="68"/>
                      </a:lnTo>
                      <a:lnTo>
                        <a:pt x="0" y="74"/>
                      </a:lnTo>
                      <a:lnTo>
                        <a:pt x="9" y="73"/>
                      </a:lnTo>
                      <a:lnTo>
                        <a:pt x="17" y="68"/>
                      </a:lnTo>
                      <a:lnTo>
                        <a:pt x="27" y="63"/>
                      </a:lnTo>
                      <a:lnTo>
                        <a:pt x="33" y="59"/>
                      </a:lnTo>
                      <a:lnTo>
                        <a:pt x="35" y="52"/>
                      </a:lnTo>
                      <a:lnTo>
                        <a:pt x="39" y="46"/>
                      </a:lnTo>
                      <a:lnTo>
                        <a:pt x="44" y="38"/>
                      </a:lnTo>
                      <a:lnTo>
                        <a:pt x="50" y="31"/>
                      </a:lnTo>
                      <a:lnTo>
                        <a:pt x="54" y="20"/>
                      </a:lnTo>
                      <a:lnTo>
                        <a:pt x="57" y="0"/>
                      </a:lnTo>
                    </a:path>
                  </a:pathLst>
                </a:custGeom>
                <a:solidFill>
                  <a:srgbClr val="00C0E0"/>
                </a:solidFill>
                <a:ln w="12700" cap="rnd" cmpd="sng">
                  <a:solidFill>
                    <a:srgbClr val="00C0E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x-none"/>
                </a:p>
              </p:txBody>
            </p:sp>
          </p:grpSp>
          <p:grpSp>
            <p:nvGrpSpPr>
              <p:cNvPr id="45079" name="Group 47">
                <a:extLst>
                  <a:ext uri="{FF2B5EF4-FFF2-40B4-BE49-F238E27FC236}">
                    <a16:creationId xmlns:a16="http://schemas.microsoft.com/office/drawing/2014/main" xmlns="" id="{036CB5F1-877F-0803-A08E-1AC57EA922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69" y="1050"/>
                <a:ext cx="336" cy="481"/>
                <a:chOff x="2869" y="1050"/>
                <a:chExt cx="336" cy="481"/>
              </a:xfrm>
            </p:grpSpPr>
            <p:grpSp>
              <p:nvGrpSpPr>
                <p:cNvPr id="45080" name="Group 48">
                  <a:extLst>
                    <a:ext uri="{FF2B5EF4-FFF2-40B4-BE49-F238E27FC236}">
                      <a16:creationId xmlns:a16="http://schemas.microsoft.com/office/drawing/2014/main" xmlns="" id="{4D4EFB82-52EE-C3CB-ADC0-CE89FCD9988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69" y="1050"/>
                  <a:ext cx="336" cy="481"/>
                  <a:chOff x="2869" y="1050"/>
                  <a:chExt cx="336" cy="481"/>
                </a:xfrm>
              </p:grpSpPr>
              <p:grpSp>
                <p:nvGrpSpPr>
                  <p:cNvPr id="45087" name="Group 49">
                    <a:extLst>
                      <a:ext uri="{FF2B5EF4-FFF2-40B4-BE49-F238E27FC236}">
                        <a16:creationId xmlns:a16="http://schemas.microsoft.com/office/drawing/2014/main" xmlns="" id="{B0D57A44-6EC0-EBEE-08A0-9833BB3EDC4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869" y="1069"/>
                    <a:ext cx="269" cy="462"/>
                    <a:chOff x="2869" y="1069"/>
                    <a:chExt cx="269" cy="462"/>
                  </a:xfrm>
                </p:grpSpPr>
                <p:sp>
                  <p:nvSpPr>
                    <p:cNvPr id="45097" name="Freeform 50">
                      <a:extLst>
                        <a:ext uri="{FF2B5EF4-FFF2-40B4-BE49-F238E27FC236}">
                          <a16:creationId xmlns:a16="http://schemas.microsoft.com/office/drawing/2014/main" xmlns="" id="{C5AA5D0A-0AFD-E32C-F913-44278E12DAC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56" y="1085"/>
                      <a:ext cx="171" cy="237"/>
                    </a:xfrm>
                    <a:custGeom>
                      <a:avLst/>
                      <a:gdLst>
                        <a:gd name="T0" fmla="*/ 85 w 171"/>
                        <a:gd name="T1" fmla="*/ 236 h 237"/>
                        <a:gd name="T2" fmla="*/ 89 w 171"/>
                        <a:gd name="T3" fmla="*/ 202 h 237"/>
                        <a:gd name="T4" fmla="*/ 91 w 171"/>
                        <a:gd name="T5" fmla="*/ 177 h 237"/>
                        <a:gd name="T6" fmla="*/ 83 w 171"/>
                        <a:gd name="T7" fmla="*/ 150 h 237"/>
                        <a:gd name="T8" fmla="*/ 68 w 171"/>
                        <a:gd name="T9" fmla="*/ 129 h 237"/>
                        <a:gd name="T10" fmla="*/ 49 w 171"/>
                        <a:gd name="T11" fmla="*/ 108 h 237"/>
                        <a:gd name="T12" fmla="*/ 29 w 171"/>
                        <a:gd name="T13" fmla="*/ 94 h 237"/>
                        <a:gd name="T14" fmla="*/ 0 w 171"/>
                        <a:gd name="T15" fmla="*/ 83 h 237"/>
                        <a:gd name="T16" fmla="*/ 31 w 171"/>
                        <a:gd name="T17" fmla="*/ 52 h 237"/>
                        <a:gd name="T18" fmla="*/ 45 w 171"/>
                        <a:gd name="T19" fmla="*/ 0 h 237"/>
                        <a:gd name="T20" fmla="*/ 83 w 171"/>
                        <a:gd name="T21" fmla="*/ 21 h 237"/>
                        <a:gd name="T22" fmla="*/ 116 w 171"/>
                        <a:gd name="T23" fmla="*/ 42 h 237"/>
                        <a:gd name="T24" fmla="*/ 133 w 171"/>
                        <a:gd name="T25" fmla="*/ 64 h 237"/>
                        <a:gd name="T26" fmla="*/ 159 w 171"/>
                        <a:gd name="T27" fmla="*/ 119 h 237"/>
                        <a:gd name="T28" fmla="*/ 166 w 171"/>
                        <a:gd name="T29" fmla="*/ 171 h 237"/>
                        <a:gd name="T30" fmla="*/ 170 w 171"/>
                        <a:gd name="T31" fmla="*/ 204 h 237"/>
                        <a:gd name="T32" fmla="*/ 133 w 171"/>
                        <a:gd name="T33" fmla="*/ 211 h 237"/>
                        <a:gd name="T34" fmla="*/ 85 w 171"/>
                        <a:gd name="T35" fmla="*/ 236 h 23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7">
                          <a:moveTo>
                            <a:pt x="85" y="236"/>
                          </a:moveTo>
                          <a:lnTo>
                            <a:pt x="89" y="202"/>
                          </a:lnTo>
                          <a:lnTo>
                            <a:pt x="91" y="177"/>
                          </a:lnTo>
                          <a:lnTo>
                            <a:pt x="83" y="150"/>
                          </a:lnTo>
                          <a:lnTo>
                            <a:pt x="68" y="129"/>
                          </a:lnTo>
                          <a:lnTo>
                            <a:pt x="49" y="108"/>
                          </a:lnTo>
                          <a:lnTo>
                            <a:pt x="29" y="94"/>
                          </a:lnTo>
                          <a:lnTo>
                            <a:pt x="0" y="83"/>
                          </a:lnTo>
                          <a:lnTo>
                            <a:pt x="31" y="52"/>
                          </a:lnTo>
                          <a:lnTo>
                            <a:pt x="45" y="0"/>
                          </a:lnTo>
                          <a:lnTo>
                            <a:pt x="83" y="21"/>
                          </a:lnTo>
                          <a:lnTo>
                            <a:pt x="116" y="42"/>
                          </a:lnTo>
                          <a:lnTo>
                            <a:pt x="133" y="64"/>
                          </a:lnTo>
                          <a:lnTo>
                            <a:pt x="159" y="119"/>
                          </a:lnTo>
                          <a:lnTo>
                            <a:pt x="166" y="171"/>
                          </a:lnTo>
                          <a:lnTo>
                            <a:pt x="170" y="204"/>
                          </a:lnTo>
                          <a:lnTo>
                            <a:pt x="133" y="211"/>
                          </a:lnTo>
                          <a:lnTo>
                            <a:pt x="85" y="236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098" name="Freeform 51">
                      <a:extLst>
                        <a:ext uri="{FF2B5EF4-FFF2-40B4-BE49-F238E27FC236}">
                          <a16:creationId xmlns:a16="http://schemas.microsoft.com/office/drawing/2014/main" xmlns="" id="{7AF9925F-47C0-80B2-D35E-89DEE58B18F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889" y="1156"/>
                      <a:ext cx="172" cy="236"/>
                    </a:xfrm>
                    <a:custGeom>
                      <a:avLst/>
                      <a:gdLst>
                        <a:gd name="T0" fmla="*/ 85 w 172"/>
                        <a:gd name="T1" fmla="*/ 0 h 236"/>
                        <a:gd name="T2" fmla="*/ 81 w 172"/>
                        <a:gd name="T3" fmla="*/ 33 h 236"/>
                        <a:gd name="T4" fmla="*/ 79 w 172"/>
                        <a:gd name="T5" fmla="*/ 58 h 236"/>
                        <a:gd name="T6" fmla="*/ 87 w 172"/>
                        <a:gd name="T7" fmla="*/ 85 h 236"/>
                        <a:gd name="T8" fmla="*/ 102 w 172"/>
                        <a:gd name="T9" fmla="*/ 106 h 236"/>
                        <a:gd name="T10" fmla="*/ 121 w 172"/>
                        <a:gd name="T11" fmla="*/ 127 h 236"/>
                        <a:gd name="T12" fmla="*/ 141 w 172"/>
                        <a:gd name="T13" fmla="*/ 142 h 236"/>
                        <a:gd name="T14" fmla="*/ 171 w 172"/>
                        <a:gd name="T15" fmla="*/ 152 h 236"/>
                        <a:gd name="T16" fmla="*/ 139 w 172"/>
                        <a:gd name="T17" fmla="*/ 184 h 236"/>
                        <a:gd name="T18" fmla="*/ 125 w 172"/>
                        <a:gd name="T19" fmla="*/ 235 h 236"/>
                        <a:gd name="T20" fmla="*/ 87 w 172"/>
                        <a:gd name="T21" fmla="*/ 215 h 236"/>
                        <a:gd name="T22" fmla="*/ 54 w 172"/>
                        <a:gd name="T23" fmla="*/ 194 h 236"/>
                        <a:gd name="T24" fmla="*/ 37 w 172"/>
                        <a:gd name="T25" fmla="*/ 171 h 236"/>
                        <a:gd name="T26" fmla="*/ 10 w 172"/>
                        <a:gd name="T27" fmla="*/ 117 h 236"/>
                        <a:gd name="T28" fmla="*/ 4 w 172"/>
                        <a:gd name="T29" fmla="*/ 65 h 236"/>
                        <a:gd name="T30" fmla="*/ 0 w 172"/>
                        <a:gd name="T31" fmla="*/ 31 h 236"/>
                        <a:gd name="T32" fmla="*/ 37 w 172"/>
                        <a:gd name="T33" fmla="*/ 25 h 236"/>
                        <a:gd name="T34" fmla="*/ 85 w 172"/>
                        <a:gd name="T35" fmla="*/ 0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2" h="236">
                          <a:moveTo>
                            <a:pt x="85" y="0"/>
                          </a:moveTo>
                          <a:lnTo>
                            <a:pt x="81" y="33"/>
                          </a:lnTo>
                          <a:lnTo>
                            <a:pt x="79" y="58"/>
                          </a:lnTo>
                          <a:lnTo>
                            <a:pt x="87" y="85"/>
                          </a:lnTo>
                          <a:lnTo>
                            <a:pt x="102" y="106"/>
                          </a:lnTo>
                          <a:lnTo>
                            <a:pt x="121" y="127"/>
                          </a:lnTo>
                          <a:lnTo>
                            <a:pt x="141" y="142"/>
                          </a:lnTo>
                          <a:lnTo>
                            <a:pt x="171" y="152"/>
                          </a:lnTo>
                          <a:lnTo>
                            <a:pt x="139" y="184"/>
                          </a:lnTo>
                          <a:lnTo>
                            <a:pt x="125" y="235"/>
                          </a:lnTo>
                          <a:lnTo>
                            <a:pt x="87" y="215"/>
                          </a:lnTo>
                          <a:lnTo>
                            <a:pt x="54" y="194"/>
                          </a:lnTo>
                          <a:lnTo>
                            <a:pt x="37" y="171"/>
                          </a:lnTo>
                          <a:lnTo>
                            <a:pt x="10" y="117"/>
                          </a:lnTo>
                          <a:lnTo>
                            <a:pt x="4" y="65"/>
                          </a:lnTo>
                          <a:lnTo>
                            <a:pt x="0" y="31"/>
                          </a:lnTo>
                          <a:lnTo>
                            <a:pt x="37" y="25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099" name="Freeform 52">
                      <a:extLst>
                        <a:ext uri="{FF2B5EF4-FFF2-40B4-BE49-F238E27FC236}">
                          <a16:creationId xmlns:a16="http://schemas.microsoft.com/office/drawing/2014/main" xmlns="" id="{E3BCB095-7400-07C1-DECA-B5F7D95687C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08" y="1069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235 h 236"/>
                        <a:gd name="T2" fmla="*/ 89 w 171"/>
                        <a:gd name="T3" fmla="*/ 202 h 236"/>
                        <a:gd name="T4" fmla="*/ 91 w 171"/>
                        <a:gd name="T5" fmla="*/ 177 h 236"/>
                        <a:gd name="T6" fmla="*/ 83 w 171"/>
                        <a:gd name="T7" fmla="*/ 149 h 236"/>
                        <a:gd name="T8" fmla="*/ 68 w 171"/>
                        <a:gd name="T9" fmla="*/ 128 h 236"/>
                        <a:gd name="T10" fmla="*/ 50 w 171"/>
                        <a:gd name="T11" fmla="*/ 108 h 236"/>
                        <a:gd name="T12" fmla="*/ 29 w 171"/>
                        <a:gd name="T13" fmla="*/ 93 h 236"/>
                        <a:gd name="T14" fmla="*/ 0 w 171"/>
                        <a:gd name="T15" fmla="*/ 83 h 236"/>
                        <a:gd name="T16" fmla="*/ 31 w 171"/>
                        <a:gd name="T17" fmla="*/ 52 h 236"/>
                        <a:gd name="T18" fmla="*/ 46 w 171"/>
                        <a:gd name="T19" fmla="*/ 0 h 236"/>
                        <a:gd name="T20" fmla="*/ 83 w 171"/>
                        <a:gd name="T21" fmla="*/ 20 h 236"/>
                        <a:gd name="T22" fmla="*/ 116 w 171"/>
                        <a:gd name="T23" fmla="*/ 41 h 236"/>
                        <a:gd name="T24" fmla="*/ 133 w 171"/>
                        <a:gd name="T25" fmla="*/ 64 h 236"/>
                        <a:gd name="T26" fmla="*/ 160 w 171"/>
                        <a:gd name="T27" fmla="*/ 118 h 236"/>
                        <a:gd name="T28" fmla="*/ 166 w 171"/>
                        <a:gd name="T29" fmla="*/ 170 h 236"/>
                        <a:gd name="T30" fmla="*/ 170 w 171"/>
                        <a:gd name="T31" fmla="*/ 204 h 236"/>
                        <a:gd name="T32" fmla="*/ 133 w 171"/>
                        <a:gd name="T33" fmla="*/ 210 h 236"/>
                        <a:gd name="T34" fmla="*/ 85 w 171"/>
                        <a:gd name="T35" fmla="*/ 235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235"/>
                          </a:moveTo>
                          <a:lnTo>
                            <a:pt x="89" y="202"/>
                          </a:lnTo>
                          <a:lnTo>
                            <a:pt x="91" y="177"/>
                          </a:lnTo>
                          <a:lnTo>
                            <a:pt x="83" y="149"/>
                          </a:lnTo>
                          <a:lnTo>
                            <a:pt x="68" y="128"/>
                          </a:lnTo>
                          <a:lnTo>
                            <a:pt x="50" y="108"/>
                          </a:lnTo>
                          <a:lnTo>
                            <a:pt x="29" y="93"/>
                          </a:lnTo>
                          <a:lnTo>
                            <a:pt x="0" y="83"/>
                          </a:lnTo>
                          <a:lnTo>
                            <a:pt x="31" y="52"/>
                          </a:lnTo>
                          <a:lnTo>
                            <a:pt x="46" y="0"/>
                          </a:lnTo>
                          <a:lnTo>
                            <a:pt x="83" y="20"/>
                          </a:lnTo>
                          <a:lnTo>
                            <a:pt x="116" y="41"/>
                          </a:lnTo>
                          <a:lnTo>
                            <a:pt x="133" y="64"/>
                          </a:lnTo>
                          <a:lnTo>
                            <a:pt x="160" y="118"/>
                          </a:lnTo>
                          <a:lnTo>
                            <a:pt x="166" y="170"/>
                          </a:lnTo>
                          <a:lnTo>
                            <a:pt x="170" y="204"/>
                          </a:lnTo>
                          <a:lnTo>
                            <a:pt x="133" y="210"/>
                          </a:lnTo>
                          <a:lnTo>
                            <a:pt x="85" y="23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100" name="Freeform 53">
                      <a:extLst>
                        <a:ext uri="{FF2B5EF4-FFF2-40B4-BE49-F238E27FC236}">
                          <a16:creationId xmlns:a16="http://schemas.microsoft.com/office/drawing/2014/main" xmlns="" id="{428989C1-AD70-3A11-0F07-809ACDF5F68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22" y="1243"/>
                      <a:ext cx="171" cy="237"/>
                    </a:xfrm>
                    <a:custGeom>
                      <a:avLst/>
                      <a:gdLst>
                        <a:gd name="T0" fmla="*/ 85 w 171"/>
                        <a:gd name="T1" fmla="*/ 0 h 237"/>
                        <a:gd name="T2" fmla="*/ 81 w 171"/>
                        <a:gd name="T3" fmla="*/ 34 h 237"/>
                        <a:gd name="T4" fmla="*/ 79 w 171"/>
                        <a:gd name="T5" fmla="*/ 59 h 237"/>
                        <a:gd name="T6" fmla="*/ 88 w 171"/>
                        <a:gd name="T7" fmla="*/ 86 h 237"/>
                        <a:gd name="T8" fmla="*/ 102 w 171"/>
                        <a:gd name="T9" fmla="*/ 107 h 237"/>
                        <a:gd name="T10" fmla="*/ 121 w 171"/>
                        <a:gd name="T11" fmla="*/ 128 h 237"/>
                        <a:gd name="T12" fmla="*/ 142 w 171"/>
                        <a:gd name="T13" fmla="*/ 142 h 237"/>
                        <a:gd name="T14" fmla="*/ 170 w 171"/>
                        <a:gd name="T15" fmla="*/ 152 h 237"/>
                        <a:gd name="T16" fmla="*/ 140 w 171"/>
                        <a:gd name="T17" fmla="*/ 184 h 237"/>
                        <a:gd name="T18" fmla="*/ 125 w 171"/>
                        <a:gd name="T19" fmla="*/ 236 h 237"/>
                        <a:gd name="T20" fmla="*/ 88 w 171"/>
                        <a:gd name="T21" fmla="*/ 215 h 237"/>
                        <a:gd name="T22" fmla="*/ 54 w 171"/>
                        <a:gd name="T23" fmla="*/ 194 h 237"/>
                        <a:gd name="T24" fmla="*/ 38 w 171"/>
                        <a:gd name="T25" fmla="*/ 171 h 237"/>
                        <a:gd name="T26" fmla="*/ 11 w 171"/>
                        <a:gd name="T27" fmla="*/ 117 h 237"/>
                        <a:gd name="T28" fmla="*/ 4 w 171"/>
                        <a:gd name="T29" fmla="*/ 65 h 237"/>
                        <a:gd name="T30" fmla="*/ 0 w 171"/>
                        <a:gd name="T31" fmla="*/ 32 h 237"/>
                        <a:gd name="T32" fmla="*/ 38 w 171"/>
                        <a:gd name="T33" fmla="*/ 25 h 237"/>
                        <a:gd name="T34" fmla="*/ 85 w 171"/>
                        <a:gd name="T35" fmla="*/ 0 h 23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7">
                          <a:moveTo>
                            <a:pt x="85" y="0"/>
                          </a:moveTo>
                          <a:lnTo>
                            <a:pt x="81" y="34"/>
                          </a:lnTo>
                          <a:lnTo>
                            <a:pt x="79" y="59"/>
                          </a:lnTo>
                          <a:lnTo>
                            <a:pt x="88" y="86"/>
                          </a:lnTo>
                          <a:lnTo>
                            <a:pt x="102" y="107"/>
                          </a:lnTo>
                          <a:lnTo>
                            <a:pt x="121" y="128"/>
                          </a:lnTo>
                          <a:lnTo>
                            <a:pt x="142" y="142"/>
                          </a:lnTo>
                          <a:lnTo>
                            <a:pt x="170" y="152"/>
                          </a:lnTo>
                          <a:lnTo>
                            <a:pt x="140" y="184"/>
                          </a:lnTo>
                          <a:lnTo>
                            <a:pt x="125" y="236"/>
                          </a:lnTo>
                          <a:lnTo>
                            <a:pt x="88" y="215"/>
                          </a:lnTo>
                          <a:lnTo>
                            <a:pt x="54" y="194"/>
                          </a:lnTo>
                          <a:lnTo>
                            <a:pt x="38" y="171"/>
                          </a:lnTo>
                          <a:lnTo>
                            <a:pt x="11" y="117"/>
                          </a:lnTo>
                          <a:lnTo>
                            <a:pt x="4" y="65"/>
                          </a:lnTo>
                          <a:lnTo>
                            <a:pt x="0" y="32"/>
                          </a:lnTo>
                          <a:lnTo>
                            <a:pt x="38" y="25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101" name="Freeform 54">
                      <a:extLst>
                        <a:ext uri="{FF2B5EF4-FFF2-40B4-BE49-F238E27FC236}">
                          <a16:creationId xmlns:a16="http://schemas.microsoft.com/office/drawing/2014/main" xmlns="" id="{BFC0E1B2-89E6-BAA3-9B44-68FD28BF3FA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45" y="1174"/>
                      <a:ext cx="171" cy="237"/>
                    </a:xfrm>
                    <a:custGeom>
                      <a:avLst/>
                      <a:gdLst>
                        <a:gd name="T0" fmla="*/ 85 w 171"/>
                        <a:gd name="T1" fmla="*/ 0 h 237"/>
                        <a:gd name="T2" fmla="*/ 81 w 171"/>
                        <a:gd name="T3" fmla="*/ 34 h 237"/>
                        <a:gd name="T4" fmla="*/ 79 w 171"/>
                        <a:gd name="T5" fmla="*/ 59 h 237"/>
                        <a:gd name="T6" fmla="*/ 87 w 171"/>
                        <a:gd name="T7" fmla="*/ 86 h 237"/>
                        <a:gd name="T8" fmla="*/ 102 w 171"/>
                        <a:gd name="T9" fmla="*/ 107 h 237"/>
                        <a:gd name="T10" fmla="*/ 121 w 171"/>
                        <a:gd name="T11" fmla="*/ 128 h 237"/>
                        <a:gd name="T12" fmla="*/ 142 w 171"/>
                        <a:gd name="T13" fmla="*/ 142 h 237"/>
                        <a:gd name="T14" fmla="*/ 170 w 171"/>
                        <a:gd name="T15" fmla="*/ 153 h 237"/>
                        <a:gd name="T16" fmla="*/ 139 w 171"/>
                        <a:gd name="T17" fmla="*/ 184 h 237"/>
                        <a:gd name="T18" fmla="*/ 125 w 171"/>
                        <a:gd name="T19" fmla="*/ 236 h 237"/>
                        <a:gd name="T20" fmla="*/ 87 w 171"/>
                        <a:gd name="T21" fmla="*/ 215 h 237"/>
                        <a:gd name="T22" fmla="*/ 54 w 171"/>
                        <a:gd name="T23" fmla="*/ 194 h 237"/>
                        <a:gd name="T24" fmla="*/ 38 w 171"/>
                        <a:gd name="T25" fmla="*/ 172 h 237"/>
                        <a:gd name="T26" fmla="*/ 11 w 171"/>
                        <a:gd name="T27" fmla="*/ 118 h 237"/>
                        <a:gd name="T28" fmla="*/ 5 w 171"/>
                        <a:gd name="T29" fmla="*/ 65 h 237"/>
                        <a:gd name="T30" fmla="*/ 0 w 171"/>
                        <a:gd name="T31" fmla="*/ 32 h 237"/>
                        <a:gd name="T32" fmla="*/ 38 w 171"/>
                        <a:gd name="T33" fmla="*/ 26 h 237"/>
                        <a:gd name="T34" fmla="*/ 85 w 171"/>
                        <a:gd name="T35" fmla="*/ 0 h 23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7">
                          <a:moveTo>
                            <a:pt x="85" y="0"/>
                          </a:moveTo>
                          <a:lnTo>
                            <a:pt x="81" y="34"/>
                          </a:lnTo>
                          <a:lnTo>
                            <a:pt x="79" y="59"/>
                          </a:lnTo>
                          <a:lnTo>
                            <a:pt x="87" y="86"/>
                          </a:lnTo>
                          <a:lnTo>
                            <a:pt x="102" y="107"/>
                          </a:lnTo>
                          <a:lnTo>
                            <a:pt x="121" y="128"/>
                          </a:lnTo>
                          <a:lnTo>
                            <a:pt x="142" y="142"/>
                          </a:lnTo>
                          <a:lnTo>
                            <a:pt x="170" y="153"/>
                          </a:lnTo>
                          <a:lnTo>
                            <a:pt x="139" y="184"/>
                          </a:lnTo>
                          <a:lnTo>
                            <a:pt x="125" y="236"/>
                          </a:lnTo>
                          <a:lnTo>
                            <a:pt x="87" y="215"/>
                          </a:lnTo>
                          <a:lnTo>
                            <a:pt x="54" y="194"/>
                          </a:lnTo>
                          <a:lnTo>
                            <a:pt x="38" y="172"/>
                          </a:lnTo>
                          <a:lnTo>
                            <a:pt x="11" y="118"/>
                          </a:lnTo>
                          <a:lnTo>
                            <a:pt x="5" y="65"/>
                          </a:lnTo>
                          <a:lnTo>
                            <a:pt x="0" y="32"/>
                          </a:lnTo>
                          <a:lnTo>
                            <a:pt x="38" y="26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102" name="Freeform 55">
                      <a:extLst>
                        <a:ext uri="{FF2B5EF4-FFF2-40B4-BE49-F238E27FC236}">
                          <a16:creationId xmlns:a16="http://schemas.microsoft.com/office/drawing/2014/main" xmlns="" id="{65A57A64-07CE-C638-D2FD-00A1DB35A06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02" y="1190"/>
                      <a:ext cx="236" cy="172"/>
                    </a:xfrm>
                    <a:custGeom>
                      <a:avLst/>
                      <a:gdLst>
                        <a:gd name="T0" fmla="*/ 0 w 236"/>
                        <a:gd name="T1" fmla="*/ 86 h 172"/>
                        <a:gd name="T2" fmla="*/ 34 w 236"/>
                        <a:gd name="T3" fmla="*/ 90 h 172"/>
                        <a:gd name="T4" fmla="*/ 59 w 236"/>
                        <a:gd name="T5" fmla="*/ 92 h 172"/>
                        <a:gd name="T6" fmla="*/ 86 w 236"/>
                        <a:gd name="T7" fmla="*/ 84 h 172"/>
                        <a:gd name="T8" fmla="*/ 106 w 236"/>
                        <a:gd name="T9" fmla="*/ 69 h 172"/>
                        <a:gd name="T10" fmla="*/ 127 w 236"/>
                        <a:gd name="T11" fmla="*/ 50 h 172"/>
                        <a:gd name="T12" fmla="*/ 142 w 236"/>
                        <a:gd name="T13" fmla="*/ 29 h 172"/>
                        <a:gd name="T14" fmla="*/ 152 w 236"/>
                        <a:gd name="T15" fmla="*/ 0 h 172"/>
                        <a:gd name="T16" fmla="*/ 183 w 236"/>
                        <a:gd name="T17" fmla="*/ 31 h 172"/>
                        <a:gd name="T18" fmla="*/ 235 w 236"/>
                        <a:gd name="T19" fmla="*/ 46 h 172"/>
                        <a:gd name="T20" fmla="*/ 214 w 236"/>
                        <a:gd name="T21" fmla="*/ 84 h 172"/>
                        <a:gd name="T22" fmla="*/ 194 w 236"/>
                        <a:gd name="T23" fmla="*/ 117 h 172"/>
                        <a:gd name="T24" fmla="*/ 171 w 236"/>
                        <a:gd name="T25" fmla="*/ 134 h 172"/>
                        <a:gd name="T26" fmla="*/ 117 w 236"/>
                        <a:gd name="T27" fmla="*/ 161 h 172"/>
                        <a:gd name="T28" fmla="*/ 65 w 236"/>
                        <a:gd name="T29" fmla="*/ 167 h 172"/>
                        <a:gd name="T30" fmla="*/ 32 w 236"/>
                        <a:gd name="T31" fmla="*/ 171 h 172"/>
                        <a:gd name="T32" fmla="*/ 25 w 236"/>
                        <a:gd name="T33" fmla="*/ 134 h 172"/>
                        <a:gd name="T34" fmla="*/ 0 w 236"/>
                        <a:gd name="T35" fmla="*/ 86 h 172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236" h="172">
                          <a:moveTo>
                            <a:pt x="0" y="86"/>
                          </a:moveTo>
                          <a:lnTo>
                            <a:pt x="34" y="90"/>
                          </a:lnTo>
                          <a:lnTo>
                            <a:pt x="59" y="92"/>
                          </a:lnTo>
                          <a:lnTo>
                            <a:pt x="86" y="84"/>
                          </a:lnTo>
                          <a:lnTo>
                            <a:pt x="106" y="69"/>
                          </a:lnTo>
                          <a:lnTo>
                            <a:pt x="127" y="50"/>
                          </a:lnTo>
                          <a:lnTo>
                            <a:pt x="142" y="29"/>
                          </a:lnTo>
                          <a:lnTo>
                            <a:pt x="152" y="0"/>
                          </a:lnTo>
                          <a:lnTo>
                            <a:pt x="183" y="31"/>
                          </a:lnTo>
                          <a:lnTo>
                            <a:pt x="235" y="46"/>
                          </a:lnTo>
                          <a:lnTo>
                            <a:pt x="214" y="84"/>
                          </a:lnTo>
                          <a:lnTo>
                            <a:pt x="194" y="117"/>
                          </a:lnTo>
                          <a:lnTo>
                            <a:pt x="171" y="134"/>
                          </a:lnTo>
                          <a:lnTo>
                            <a:pt x="117" y="161"/>
                          </a:lnTo>
                          <a:lnTo>
                            <a:pt x="65" y="167"/>
                          </a:lnTo>
                          <a:lnTo>
                            <a:pt x="32" y="171"/>
                          </a:lnTo>
                          <a:lnTo>
                            <a:pt x="25" y="134"/>
                          </a:lnTo>
                          <a:lnTo>
                            <a:pt x="0" y="86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103" name="Freeform 56">
                      <a:extLst>
                        <a:ext uri="{FF2B5EF4-FFF2-40B4-BE49-F238E27FC236}">
                          <a16:creationId xmlns:a16="http://schemas.microsoft.com/office/drawing/2014/main" xmlns="" id="{3BD551E6-6497-A57B-4DB7-F481D72C58C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869" y="1225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235 h 236"/>
                        <a:gd name="T2" fmla="*/ 89 w 171"/>
                        <a:gd name="T3" fmla="*/ 202 h 236"/>
                        <a:gd name="T4" fmla="*/ 91 w 171"/>
                        <a:gd name="T5" fmla="*/ 177 h 236"/>
                        <a:gd name="T6" fmla="*/ 82 w 171"/>
                        <a:gd name="T7" fmla="*/ 150 h 236"/>
                        <a:gd name="T8" fmla="*/ 68 w 171"/>
                        <a:gd name="T9" fmla="*/ 129 h 236"/>
                        <a:gd name="T10" fmla="*/ 49 w 171"/>
                        <a:gd name="T11" fmla="*/ 108 h 236"/>
                        <a:gd name="T12" fmla="*/ 28 w 171"/>
                        <a:gd name="T13" fmla="*/ 94 h 236"/>
                        <a:gd name="T14" fmla="*/ 0 w 171"/>
                        <a:gd name="T15" fmla="*/ 83 h 236"/>
                        <a:gd name="T16" fmla="*/ 30 w 171"/>
                        <a:gd name="T17" fmla="*/ 52 h 236"/>
                        <a:gd name="T18" fmla="*/ 45 w 171"/>
                        <a:gd name="T19" fmla="*/ 0 h 236"/>
                        <a:gd name="T20" fmla="*/ 82 w 171"/>
                        <a:gd name="T21" fmla="*/ 21 h 236"/>
                        <a:gd name="T22" fmla="*/ 116 w 171"/>
                        <a:gd name="T23" fmla="*/ 42 h 236"/>
                        <a:gd name="T24" fmla="*/ 132 w 171"/>
                        <a:gd name="T25" fmla="*/ 64 h 236"/>
                        <a:gd name="T26" fmla="*/ 159 w 171"/>
                        <a:gd name="T27" fmla="*/ 119 h 236"/>
                        <a:gd name="T28" fmla="*/ 166 w 171"/>
                        <a:gd name="T29" fmla="*/ 170 h 236"/>
                        <a:gd name="T30" fmla="*/ 170 w 171"/>
                        <a:gd name="T31" fmla="*/ 204 h 236"/>
                        <a:gd name="T32" fmla="*/ 132 w 171"/>
                        <a:gd name="T33" fmla="*/ 210 h 236"/>
                        <a:gd name="T34" fmla="*/ 85 w 171"/>
                        <a:gd name="T35" fmla="*/ 235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235"/>
                          </a:moveTo>
                          <a:lnTo>
                            <a:pt x="89" y="202"/>
                          </a:lnTo>
                          <a:lnTo>
                            <a:pt x="91" y="177"/>
                          </a:lnTo>
                          <a:lnTo>
                            <a:pt x="82" y="150"/>
                          </a:lnTo>
                          <a:lnTo>
                            <a:pt x="68" y="129"/>
                          </a:lnTo>
                          <a:lnTo>
                            <a:pt x="49" y="108"/>
                          </a:lnTo>
                          <a:lnTo>
                            <a:pt x="28" y="94"/>
                          </a:lnTo>
                          <a:lnTo>
                            <a:pt x="0" y="83"/>
                          </a:lnTo>
                          <a:lnTo>
                            <a:pt x="30" y="52"/>
                          </a:lnTo>
                          <a:lnTo>
                            <a:pt x="45" y="0"/>
                          </a:lnTo>
                          <a:lnTo>
                            <a:pt x="82" y="21"/>
                          </a:lnTo>
                          <a:lnTo>
                            <a:pt x="116" y="42"/>
                          </a:lnTo>
                          <a:lnTo>
                            <a:pt x="132" y="64"/>
                          </a:lnTo>
                          <a:lnTo>
                            <a:pt x="159" y="119"/>
                          </a:lnTo>
                          <a:lnTo>
                            <a:pt x="166" y="170"/>
                          </a:lnTo>
                          <a:lnTo>
                            <a:pt x="170" y="204"/>
                          </a:lnTo>
                          <a:lnTo>
                            <a:pt x="132" y="210"/>
                          </a:lnTo>
                          <a:lnTo>
                            <a:pt x="85" y="23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104" name="Freeform 57">
                      <a:extLst>
                        <a:ext uri="{FF2B5EF4-FFF2-40B4-BE49-F238E27FC236}">
                          <a16:creationId xmlns:a16="http://schemas.microsoft.com/office/drawing/2014/main" xmlns="" id="{4C39ED1B-EF67-1E79-0D0E-C4322476A68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869" y="1296"/>
                      <a:ext cx="171" cy="235"/>
                    </a:xfrm>
                    <a:custGeom>
                      <a:avLst/>
                      <a:gdLst>
                        <a:gd name="T0" fmla="*/ 85 w 171"/>
                        <a:gd name="T1" fmla="*/ 234 h 235"/>
                        <a:gd name="T2" fmla="*/ 89 w 171"/>
                        <a:gd name="T3" fmla="*/ 201 h 235"/>
                        <a:gd name="T4" fmla="*/ 91 w 171"/>
                        <a:gd name="T5" fmla="*/ 176 h 235"/>
                        <a:gd name="T6" fmla="*/ 82 w 171"/>
                        <a:gd name="T7" fmla="*/ 149 h 235"/>
                        <a:gd name="T8" fmla="*/ 68 w 171"/>
                        <a:gd name="T9" fmla="*/ 129 h 235"/>
                        <a:gd name="T10" fmla="*/ 49 w 171"/>
                        <a:gd name="T11" fmla="*/ 108 h 235"/>
                        <a:gd name="T12" fmla="*/ 28 w 171"/>
                        <a:gd name="T13" fmla="*/ 93 h 235"/>
                        <a:gd name="T14" fmla="*/ 0 w 171"/>
                        <a:gd name="T15" fmla="*/ 83 h 235"/>
                        <a:gd name="T16" fmla="*/ 30 w 171"/>
                        <a:gd name="T17" fmla="*/ 52 h 235"/>
                        <a:gd name="T18" fmla="*/ 45 w 171"/>
                        <a:gd name="T19" fmla="*/ 0 h 235"/>
                        <a:gd name="T20" fmla="*/ 82 w 171"/>
                        <a:gd name="T21" fmla="*/ 20 h 235"/>
                        <a:gd name="T22" fmla="*/ 116 w 171"/>
                        <a:gd name="T23" fmla="*/ 41 h 235"/>
                        <a:gd name="T24" fmla="*/ 132 w 171"/>
                        <a:gd name="T25" fmla="*/ 64 h 235"/>
                        <a:gd name="T26" fmla="*/ 159 w 171"/>
                        <a:gd name="T27" fmla="*/ 118 h 235"/>
                        <a:gd name="T28" fmla="*/ 166 w 171"/>
                        <a:gd name="T29" fmla="*/ 170 h 235"/>
                        <a:gd name="T30" fmla="*/ 170 w 171"/>
                        <a:gd name="T31" fmla="*/ 203 h 235"/>
                        <a:gd name="T32" fmla="*/ 132 w 171"/>
                        <a:gd name="T33" fmla="*/ 209 h 235"/>
                        <a:gd name="T34" fmla="*/ 85 w 171"/>
                        <a:gd name="T35" fmla="*/ 234 h 235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5">
                          <a:moveTo>
                            <a:pt x="85" y="234"/>
                          </a:moveTo>
                          <a:lnTo>
                            <a:pt x="89" y="201"/>
                          </a:lnTo>
                          <a:lnTo>
                            <a:pt x="91" y="176"/>
                          </a:lnTo>
                          <a:lnTo>
                            <a:pt x="82" y="149"/>
                          </a:lnTo>
                          <a:lnTo>
                            <a:pt x="68" y="129"/>
                          </a:lnTo>
                          <a:lnTo>
                            <a:pt x="49" y="108"/>
                          </a:lnTo>
                          <a:lnTo>
                            <a:pt x="28" y="93"/>
                          </a:lnTo>
                          <a:lnTo>
                            <a:pt x="0" y="83"/>
                          </a:lnTo>
                          <a:lnTo>
                            <a:pt x="30" y="52"/>
                          </a:lnTo>
                          <a:lnTo>
                            <a:pt x="45" y="0"/>
                          </a:lnTo>
                          <a:lnTo>
                            <a:pt x="82" y="20"/>
                          </a:lnTo>
                          <a:lnTo>
                            <a:pt x="116" y="41"/>
                          </a:lnTo>
                          <a:lnTo>
                            <a:pt x="132" y="64"/>
                          </a:lnTo>
                          <a:lnTo>
                            <a:pt x="159" y="118"/>
                          </a:lnTo>
                          <a:lnTo>
                            <a:pt x="166" y="170"/>
                          </a:lnTo>
                          <a:lnTo>
                            <a:pt x="170" y="203"/>
                          </a:lnTo>
                          <a:lnTo>
                            <a:pt x="132" y="209"/>
                          </a:lnTo>
                          <a:lnTo>
                            <a:pt x="85" y="234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</p:grpSp>
              <p:grpSp>
                <p:nvGrpSpPr>
                  <p:cNvPr id="45088" name="Group 58">
                    <a:extLst>
                      <a:ext uri="{FF2B5EF4-FFF2-40B4-BE49-F238E27FC236}">
                        <a16:creationId xmlns:a16="http://schemas.microsoft.com/office/drawing/2014/main" xmlns="" id="{83F71169-69FA-DA4F-34D7-E27BD468B2C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935" y="1050"/>
                    <a:ext cx="270" cy="463"/>
                    <a:chOff x="2935" y="1050"/>
                    <a:chExt cx="270" cy="463"/>
                  </a:xfrm>
                </p:grpSpPr>
                <p:sp>
                  <p:nvSpPr>
                    <p:cNvPr id="45089" name="Freeform 59">
                      <a:extLst>
                        <a:ext uri="{FF2B5EF4-FFF2-40B4-BE49-F238E27FC236}">
                          <a16:creationId xmlns:a16="http://schemas.microsoft.com/office/drawing/2014/main" xmlns="" id="{56739289-8D5D-1CCD-5B47-0FA4C271831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47" y="1066"/>
                      <a:ext cx="170" cy="237"/>
                    </a:xfrm>
                    <a:custGeom>
                      <a:avLst/>
                      <a:gdLst>
                        <a:gd name="T0" fmla="*/ 85 w 170"/>
                        <a:gd name="T1" fmla="*/ 236 h 237"/>
                        <a:gd name="T2" fmla="*/ 81 w 170"/>
                        <a:gd name="T3" fmla="*/ 202 h 237"/>
                        <a:gd name="T4" fmla="*/ 78 w 170"/>
                        <a:gd name="T5" fmla="*/ 177 h 237"/>
                        <a:gd name="T6" fmla="*/ 87 w 170"/>
                        <a:gd name="T7" fmla="*/ 150 h 237"/>
                        <a:gd name="T8" fmla="*/ 101 w 170"/>
                        <a:gd name="T9" fmla="*/ 129 h 237"/>
                        <a:gd name="T10" fmla="*/ 120 w 170"/>
                        <a:gd name="T11" fmla="*/ 108 h 237"/>
                        <a:gd name="T12" fmla="*/ 141 w 170"/>
                        <a:gd name="T13" fmla="*/ 94 h 237"/>
                        <a:gd name="T14" fmla="*/ 169 w 170"/>
                        <a:gd name="T15" fmla="*/ 83 h 237"/>
                        <a:gd name="T16" fmla="*/ 139 w 170"/>
                        <a:gd name="T17" fmla="*/ 52 h 237"/>
                        <a:gd name="T18" fmla="*/ 124 w 170"/>
                        <a:gd name="T19" fmla="*/ 0 h 237"/>
                        <a:gd name="T20" fmla="*/ 87 w 170"/>
                        <a:gd name="T21" fmla="*/ 21 h 237"/>
                        <a:gd name="T22" fmla="*/ 53 w 170"/>
                        <a:gd name="T23" fmla="*/ 42 h 237"/>
                        <a:gd name="T24" fmla="*/ 37 w 170"/>
                        <a:gd name="T25" fmla="*/ 65 h 237"/>
                        <a:gd name="T26" fmla="*/ 10 w 170"/>
                        <a:gd name="T27" fmla="*/ 119 h 237"/>
                        <a:gd name="T28" fmla="*/ 4 w 170"/>
                        <a:gd name="T29" fmla="*/ 171 h 237"/>
                        <a:gd name="T30" fmla="*/ 0 w 170"/>
                        <a:gd name="T31" fmla="*/ 205 h 237"/>
                        <a:gd name="T32" fmla="*/ 37 w 170"/>
                        <a:gd name="T33" fmla="*/ 211 h 237"/>
                        <a:gd name="T34" fmla="*/ 85 w 170"/>
                        <a:gd name="T35" fmla="*/ 236 h 237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0" h="237">
                          <a:moveTo>
                            <a:pt x="85" y="236"/>
                          </a:moveTo>
                          <a:lnTo>
                            <a:pt x="81" y="202"/>
                          </a:lnTo>
                          <a:lnTo>
                            <a:pt x="78" y="177"/>
                          </a:lnTo>
                          <a:lnTo>
                            <a:pt x="87" y="150"/>
                          </a:lnTo>
                          <a:lnTo>
                            <a:pt x="101" y="129"/>
                          </a:lnTo>
                          <a:lnTo>
                            <a:pt x="120" y="108"/>
                          </a:lnTo>
                          <a:lnTo>
                            <a:pt x="141" y="94"/>
                          </a:lnTo>
                          <a:lnTo>
                            <a:pt x="169" y="83"/>
                          </a:lnTo>
                          <a:lnTo>
                            <a:pt x="139" y="52"/>
                          </a:lnTo>
                          <a:lnTo>
                            <a:pt x="124" y="0"/>
                          </a:lnTo>
                          <a:lnTo>
                            <a:pt x="87" y="21"/>
                          </a:lnTo>
                          <a:lnTo>
                            <a:pt x="53" y="42"/>
                          </a:lnTo>
                          <a:lnTo>
                            <a:pt x="37" y="65"/>
                          </a:lnTo>
                          <a:lnTo>
                            <a:pt x="10" y="119"/>
                          </a:lnTo>
                          <a:lnTo>
                            <a:pt x="4" y="171"/>
                          </a:lnTo>
                          <a:lnTo>
                            <a:pt x="0" y="205"/>
                          </a:lnTo>
                          <a:lnTo>
                            <a:pt x="37" y="211"/>
                          </a:lnTo>
                          <a:lnTo>
                            <a:pt x="85" y="236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090" name="Freeform 60">
                      <a:extLst>
                        <a:ext uri="{FF2B5EF4-FFF2-40B4-BE49-F238E27FC236}">
                          <a16:creationId xmlns:a16="http://schemas.microsoft.com/office/drawing/2014/main" xmlns="" id="{2CD5A4BB-D3F5-AB6B-84E9-B22C218D784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13" y="1137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0 h 236"/>
                        <a:gd name="T2" fmla="*/ 89 w 171"/>
                        <a:gd name="T3" fmla="*/ 33 h 236"/>
                        <a:gd name="T4" fmla="*/ 92 w 171"/>
                        <a:gd name="T5" fmla="*/ 58 h 236"/>
                        <a:gd name="T6" fmla="*/ 83 w 171"/>
                        <a:gd name="T7" fmla="*/ 85 h 236"/>
                        <a:gd name="T8" fmla="*/ 69 w 171"/>
                        <a:gd name="T9" fmla="*/ 106 h 236"/>
                        <a:gd name="T10" fmla="*/ 50 w 171"/>
                        <a:gd name="T11" fmla="*/ 127 h 236"/>
                        <a:gd name="T12" fmla="*/ 29 w 171"/>
                        <a:gd name="T13" fmla="*/ 142 h 236"/>
                        <a:gd name="T14" fmla="*/ 0 w 171"/>
                        <a:gd name="T15" fmla="*/ 152 h 236"/>
                        <a:gd name="T16" fmla="*/ 31 w 171"/>
                        <a:gd name="T17" fmla="*/ 184 h 236"/>
                        <a:gd name="T18" fmla="*/ 46 w 171"/>
                        <a:gd name="T19" fmla="*/ 235 h 236"/>
                        <a:gd name="T20" fmla="*/ 83 w 171"/>
                        <a:gd name="T21" fmla="*/ 215 h 236"/>
                        <a:gd name="T22" fmla="*/ 116 w 171"/>
                        <a:gd name="T23" fmla="*/ 194 h 236"/>
                        <a:gd name="T24" fmla="*/ 133 w 171"/>
                        <a:gd name="T25" fmla="*/ 171 h 236"/>
                        <a:gd name="T26" fmla="*/ 160 w 171"/>
                        <a:gd name="T27" fmla="*/ 117 h 236"/>
                        <a:gd name="T28" fmla="*/ 166 w 171"/>
                        <a:gd name="T29" fmla="*/ 65 h 236"/>
                        <a:gd name="T30" fmla="*/ 170 w 171"/>
                        <a:gd name="T31" fmla="*/ 31 h 236"/>
                        <a:gd name="T32" fmla="*/ 133 w 171"/>
                        <a:gd name="T33" fmla="*/ 25 h 236"/>
                        <a:gd name="T34" fmla="*/ 85 w 171"/>
                        <a:gd name="T35" fmla="*/ 0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0"/>
                          </a:moveTo>
                          <a:lnTo>
                            <a:pt x="89" y="33"/>
                          </a:lnTo>
                          <a:lnTo>
                            <a:pt x="92" y="58"/>
                          </a:lnTo>
                          <a:lnTo>
                            <a:pt x="83" y="85"/>
                          </a:lnTo>
                          <a:lnTo>
                            <a:pt x="69" y="106"/>
                          </a:lnTo>
                          <a:lnTo>
                            <a:pt x="50" y="127"/>
                          </a:lnTo>
                          <a:lnTo>
                            <a:pt x="29" y="142"/>
                          </a:lnTo>
                          <a:lnTo>
                            <a:pt x="0" y="152"/>
                          </a:lnTo>
                          <a:lnTo>
                            <a:pt x="31" y="184"/>
                          </a:lnTo>
                          <a:lnTo>
                            <a:pt x="46" y="235"/>
                          </a:lnTo>
                          <a:lnTo>
                            <a:pt x="83" y="215"/>
                          </a:lnTo>
                          <a:lnTo>
                            <a:pt x="116" y="194"/>
                          </a:lnTo>
                          <a:lnTo>
                            <a:pt x="133" y="171"/>
                          </a:lnTo>
                          <a:lnTo>
                            <a:pt x="160" y="117"/>
                          </a:lnTo>
                          <a:lnTo>
                            <a:pt x="166" y="65"/>
                          </a:lnTo>
                          <a:lnTo>
                            <a:pt x="170" y="31"/>
                          </a:lnTo>
                          <a:lnTo>
                            <a:pt x="133" y="25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091" name="Freeform 61">
                      <a:extLst>
                        <a:ext uri="{FF2B5EF4-FFF2-40B4-BE49-F238E27FC236}">
                          <a16:creationId xmlns:a16="http://schemas.microsoft.com/office/drawing/2014/main" xmlns="" id="{893E86B7-8BDF-5408-C0FB-06B89E00300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94" y="1050"/>
                      <a:ext cx="171" cy="236"/>
                    </a:xfrm>
                    <a:custGeom>
                      <a:avLst/>
                      <a:gdLst>
                        <a:gd name="T0" fmla="*/ 86 w 171"/>
                        <a:gd name="T1" fmla="*/ 235 h 236"/>
                        <a:gd name="T2" fmla="*/ 81 w 171"/>
                        <a:gd name="T3" fmla="*/ 202 h 236"/>
                        <a:gd name="T4" fmla="*/ 79 w 171"/>
                        <a:gd name="T5" fmla="*/ 177 h 236"/>
                        <a:gd name="T6" fmla="*/ 88 w 171"/>
                        <a:gd name="T7" fmla="*/ 150 h 236"/>
                        <a:gd name="T8" fmla="*/ 102 w 171"/>
                        <a:gd name="T9" fmla="*/ 129 h 236"/>
                        <a:gd name="T10" fmla="*/ 121 w 171"/>
                        <a:gd name="T11" fmla="*/ 108 h 236"/>
                        <a:gd name="T12" fmla="*/ 142 w 171"/>
                        <a:gd name="T13" fmla="*/ 93 h 236"/>
                        <a:gd name="T14" fmla="*/ 170 w 171"/>
                        <a:gd name="T15" fmla="*/ 83 h 236"/>
                        <a:gd name="T16" fmla="*/ 139 w 171"/>
                        <a:gd name="T17" fmla="*/ 52 h 236"/>
                        <a:gd name="T18" fmla="*/ 125 w 171"/>
                        <a:gd name="T19" fmla="*/ 0 h 236"/>
                        <a:gd name="T20" fmla="*/ 88 w 171"/>
                        <a:gd name="T21" fmla="*/ 21 h 236"/>
                        <a:gd name="T22" fmla="*/ 54 w 171"/>
                        <a:gd name="T23" fmla="*/ 42 h 236"/>
                        <a:gd name="T24" fmla="*/ 38 w 171"/>
                        <a:gd name="T25" fmla="*/ 64 h 236"/>
                        <a:gd name="T26" fmla="*/ 11 w 171"/>
                        <a:gd name="T27" fmla="*/ 118 h 236"/>
                        <a:gd name="T28" fmla="*/ 4 w 171"/>
                        <a:gd name="T29" fmla="*/ 171 h 236"/>
                        <a:gd name="T30" fmla="*/ 0 w 171"/>
                        <a:gd name="T31" fmla="*/ 204 h 236"/>
                        <a:gd name="T32" fmla="*/ 38 w 171"/>
                        <a:gd name="T33" fmla="*/ 210 h 236"/>
                        <a:gd name="T34" fmla="*/ 86 w 171"/>
                        <a:gd name="T35" fmla="*/ 235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6" y="235"/>
                          </a:moveTo>
                          <a:lnTo>
                            <a:pt x="81" y="202"/>
                          </a:lnTo>
                          <a:lnTo>
                            <a:pt x="79" y="177"/>
                          </a:lnTo>
                          <a:lnTo>
                            <a:pt x="88" y="150"/>
                          </a:lnTo>
                          <a:lnTo>
                            <a:pt x="102" y="129"/>
                          </a:lnTo>
                          <a:lnTo>
                            <a:pt x="121" y="108"/>
                          </a:lnTo>
                          <a:lnTo>
                            <a:pt x="142" y="93"/>
                          </a:lnTo>
                          <a:lnTo>
                            <a:pt x="170" y="83"/>
                          </a:lnTo>
                          <a:lnTo>
                            <a:pt x="139" y="52"/>
                          </a:lnTo>
                          <a:lnTo>
                            <a:pt x="125" y="0"/>
                          </a:lnTo>
                          <a:lnTo>
                            <a:pt x="88" y="21"/>
                          </a:lnTo>
                          <a:lnTo>
                            <a:pt x="54" y="42"/>
                          </a:lnTo>
                          <a:lnTo>
                            <a:pt x="38" y="64"/>
                          </a:lnTo>
                          <a:lnTo>
                            <a:pt x="11" y="118"/>
                          </a:lnTo>
                          <a:lnTo>
                            <a:pt x="4" y="171"/>
                          </a:lnTo>
                          <a:lnTo>
                            <a:pt x="0" y="204"/>
                          </a:lnTo>
                          <a:lnTo>
                            <a:pt x="38" y="210"/>
                          </a:lnTo>
                          <a:lnTo>
                            <a:pt x="86" y="23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092" name="Freeform 62">
                      <a:extLst>
                        <a:ext uri="{FF2B5EF4-FFF2-40B4-BE49-F238E27FC236}">
                          <a16:creationId xmlns:a16="http://schemas.microsoft.com/office/drawing/2014/main" xmlns="" id="{FC5DC51E-E843-5BB1-702E-842AF84EC63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80" y="1225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0 h 236"/>
                        <a:gd name="T2" fmla="*/ 89 w 171"/>
                        <a:gd name="T3" fmla="*/ 33 h 236"/>
                        <a:gd name="T4" fmla="*/ 91 w 171"/>
                        <a:gd name="T5" fmla="*/ 58 h 236"/>
                        <a:gd name="T6" fmla="*/ 83 w 171"/>
                        <a:gd name="T7" fmla="*/ 85 h 236"/>
                        <a:gd name="T8" fmla="*/ 68 w 171"/>
                        <a:gd name="T9" fmla="*/ 106 h 236"/>
                        <a:gd name="T10" fmla="*/ 49 w 171"/>
                        <a:gd name="T11" fmla="*/ 127 h 236"/>
                        <a:gd name="T12" fmla="*/ 29 w 171"/>
                        <a:gd name="T13" fmla="*/ 141 h 236"/>
                        <a:gd name="T14" fmla="*/ 0 w 171"/>
                        <a:gd name="T15" fmla="*/ 152 h 236"/>
                        <a:gd name="T16" fmla="*/ 31 w 171"/>
                        <a:gd name="T17" fmla="*/ 183 h 236"/>
                        <a:gd name="T18" fmla="*/ 45 w 171"/>
                        <a:gd name="T19" fmla="*/ 235 h 236"/>
                        <a:gd name="T20" fmla="*/ 83 w 171"/>
                        <a:gd name="T21" fmla="*/ 214 h 236"/>
                        <a:gd name="T22" fmla="*/ 116 w 171"/>
                        <a:gd name="T23" fmla="*/ 193 h 236"/>
                        <a:gd name="T24" fmla="*/ 133 w 171"/>
                        <a:gd name="T25" fmla="*/ 170 h 236"/>
                        <a:gd name="T26" fmla="*/ 159 w 171"/>
                        <a:gd name="T27" fmla="*/ 116 h 236"/>
                        <a:gd name="T28" fmla="*/ 166 w 171"/>
                        <a:gd name="T29" fmla="*/ 64 h 236"/>
                        <a:gd name="T30" fmla="*/ 170 w 171"/>
                        <a:gd name="T31" fmla="*/ 31 h 236"/>
                        <a:gd name="T32" fmla="*/ 133 w 171"/>
                        <a:gd name="T33" fmla="*/ 25 h 236"/>
                        <a:gd name="T34" fmla="*/ 85 w 171"/>
                        <a:gd name="T35" fmla="*/ 0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0"/>
                          </a:moveTo>
                          <a:lnTo>
                            <a:pt x="89" y="33"/>
                          </a:lnTo>
                          <a:lnTo>
                            <a:pt x="91" y="58"/>
                          </a:lnTo>
                          <a:lnTo>
                            <a:pt x="83" y="85"/>
                          </a:lnTo>
                          <a:lnTo>
                            <a:pt x="68" y="106"/>
                          </a:lnTo>
                          <a:lnTo>
                            <a:pt x="49" y="127"/>
                          </a:lnTo>
                          <a:lnTo>
                            <a:pt x="29" y="141"/>
                          </a:lnTo>
                          <a:lnTo>
                            <a:pt x="0" y="152"/>
                          </a:lnTo>
                          <a:lnTo>
                            <a:pt x="31" y="183"/>
                          </a:lnTo>
                          <a:lnTo>
                            <a:pt x="45" y="235"/>
                          </a:lnTo>
                          <a:lnTo>
                            <a:pt x="83" y="214"/>
                          </a:lnTo>
                          <a:lnTo>
                            <a:pt x="116" y="193"/>
                          </a:lnTo>
                          <a:lnTo>
                            <a:pt x="133" y="170"/>
                          </a:lnTo>
                          <a:lnTo>
                            <a:pt x="159" y="116"/>
                          </a:lnTo>
                          <a:lnTo>
                            <a:pt x="166" y="64"/>
                          </a:lnTo>
                          <a:lnTo>
                            <a:pt x="170" y="31"/>
                          </a:lnTo>
                          <a:lnTo>
                            <a:pt x="133" y="25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093" name="Freeform 63">
                      <a:extLst>
                        <a:ext uri="{FF2B5EF4-FFF2-40B4-BE49-F238E27FC236}">
                          <a16:creationId xmlns:a16="http://schemas.microsoft.com/office/drawing/2014/main" xmlns="" id="{A51A7C62-58D1-5678-FCC3-5508FCFDEEB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57" y="1156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0 h 236"/>
                        <a:gd name="T2" fmla="*/ 89 w 171"/>
                        <a:gd name="T3" fmla="*/ 33 h 236"/>
                        <a:gd name="T4" fmla="*/ 91 w 171"/>
                        <a:gd name="T5" fmla="*/ 58 h 236"/>
                        <a:gd name="T6" fmla="*/ 83 w 171"/>
                        <a:gd name="T7" fmla="*/ 85 h 236"/>
                        <a:gd name="T8" fmla="*/ 68 w 171"/>
                        <a:gd name="T9" fmla="*/ 106 h 236"/>
                        <a:gd name="T10" fmla="*/ 50 w 171"/>
                        <a:gd name="T11" fmla="*/ 127 h 236"/>
                        <a:gd name="T12" fmla="*/ 29 w 171"/>
                        <a:gd name="T13" fmla="*/ 142 h 236"/>
                        <a:gd name="T14" fmla="*/ 0 w 171"/>
                        <a:gd name="T15" fmla="*/ 152 h 236"/>
                        <a:gd name="T16" fmla="*/ 32 w 171"/>
                        <a:gd name="T17" fmla="*/ 184 h 236"/>
                        <a:gd name="T18" fmla="*/ 46 w 171"/>
                        <a:gd name="T19" fmla="*/ 235 h 236"/>
                        <a:gd name="T20" fmla="*/ 83 w 171"/>
                        <a:gd name="T21" fmla="*/ 215 h 236"/>
                        <a:gd name="T22" fmla="*/ 116 w 171"/>
                        <a:gd name="T23" fmla="*/ 194 h 236"/>
                        <a:gd name="T24" fmla="*/ 133 w 171"/>
                        <a:gd name="T25" fmla="*/ 171 h 236"/>
                        <a:gd name="T26" fmla="*/ 159 w 171"/>
                        <a:gd name="T27" fmla="*/ 117 h 236"/>
                        <a:gd name="T28" fmla="*/ 166 w 171"/>
                        <a:gd name="T29" fmla="*/ 65 h 236"/>
                        <a:gd name="T30" fmla="*/ 170 w 171"/>
                        <a:gd name="T31" fmla="*/ 31 h 236"/>
                        <a:gd name="T32" fmla="*/ 133 w 171"/>
                        <a:gd name="T33" fmla="*/ 25 h 236"/>
                        <a:gd name="T34" fmla="*/ 85 w 171"/>
                        <a:gd name="T35" fmla="*/ 0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0"/>
                          </a:moveTo>
                          <a:lnTo>
                            <a:pt x="89" y="33"/>
                          </a:lnTo>
                          <a:lnTo>
                            <a:pt x="91" y="58"/>
                          </a:lnTo>
                          <a:lnTo>
                            <a:pt x="83" y="85"/>
                          </a:lnTo>
                          <a:lnTo>
                            <a:pt x="68" y="106"/>
                          </a:lnTo>
                          <a:lnTo>
                            <a:pt x="50" y="127"/>
                          </a:lnTo>
                          <a:lnTo>
                            <a:pt x="29" y="142"/>
                          </a:lnTo>
                          <a:lnTo>
                            <a:pt x="0" y="152"/>
                          </a:lnTo>
                          <a:lnTo>
                            <a:pt x="32" y="184"/>
                          </a:lnTo>
                          <a:lnTo>
                            <a:pt x="46" y="235"/>
                          </a:lnTo>
                          <a:lnTo>
                            <a:pt x="83" y="215"/>
                          </a:lnTo>
                          <a:lnTo>
                            <a:pt x="116" y="194"/>
                          </a:lnTo>
                          <a:lnTo>
                            <a:pt x="133" y="171"/>
                          </a:lnTo>
                          <a:lnTo>
                            <a:pt x="159" y="117"/>
                          </a:lnTo>
                          <a:lnTo>
                            <a:pt x="166" y="65"/>
                          </a:lnTo>
                          <a:lnTo>
                            <a:pt x="170" y="31"/>
                          </a:lnTo>
                          <a:lnTo>
                            <a:pt x="133" y="25"/>
                          </a:lnTo>
                          <a:lnTo>
                            <a:pt x="85" y="0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094" name="Freeform 64">
                      <a:extLst>
                        <a:ext uri="{FF2B5EF4-FFF2-40B4-BE49-F238E27FC236}">
                          <a16:creationId xmlns:a16="http://schemas.microsoft.com/office/drawing/2014/main" xmlns="" id="{5C883ADE-CC78-E763-28B0-ADBBA236493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935" y="1172"/>
                      <a:ext cx="236" cy="171"/>
                    </a:xfrm>
                    <a:custGeom>
                      <a:avLst/>
                      <a:gdLst>
                        <a:gd name="T0" fmla="*/ 235 w 236"/>
                        <a:gd name="T1" fmla="*/ 85 h 171"/>
                        <a:gd name="T2" fmla="*/ 202 w 236"/>
                        <a:gd name="T3" fmla="*/ 89 h 171"/>
                        <a:gd name="T4" fmla="*/ 177 w 236"/>
                        <a:gd name="T5" fmla="*/ 91 h 171"/>
                        <a:gd name="T6" fmla="*/ 150 w 236"/>
                        <a:gd name="T7" fmla="*/ 83 h 171"/>
                        <a:gd name="T8" fmla="*/ 129 w 236"/>
                        <a:gd name="T9" fmla="*/ 68 h 171"/>
                        <a:gd name="T10" fmla="*/ 108 w 236"/>
                        <a:gd name="T11" fmla="*/ 49 h 171"/>
                        <a:gd name="T12" fmla="*/ 93 w 236"/>
                        <a:gd name="T13" fmla="*/ 29 h 171"/>
                        <a:gd name="T14" fmla="*/ 83 w 236"/>
                        <a:gd name="T15" fmla="*/ 0 h 171"/>
                        <a:gd name="T16" fmla="*/ 52 w 236"/>
                        <a:gd name="T17" fmla="*/ 31 h 171"/>
                        <a:gd name="T18" fmla="*/ 0 w 236"/>
                        <a:gd name="T19" fmla="*/ 45 h 171"/>
                        <a:gd name="T20" fmla="*/ 21 w 236"/>
                        <a:gd name="T21" fmla="*/ 83 h 171"/>
                        <a:gd name="T22" fmla="*/ 42 w 236"/>
                        <a:gd name="T23" fmla="*/ 116 h 171"/>
                        <a:gd name="T24" fmla="*/ 64 w 236"/>
                        <a:gd name="T25" fmla="*/ 133 h 171"/>
                        <a:gd name="T26" fmla="*/ 118 w 236"/>
                        <a:gd name="T27" fmla="*/ 160 h 171"/>
                        <a:gd name="T28" fmla="*/ 171 w 236"/>
                        <a:gd name="T29" fmla="*/ 166 h 171"/>
                        <a:gd name="T30" fmla="*/ 204 w 236"/>
                        <a:gd name="T31" fmla="*/ 170 h 171"/>
                        <a:gd name="T32" fmla="*/ 210 w 236"/>
                        <a:gd name="T33" fmla="*/ 133 h 171"/>
                        <a:gd name="T34" fmla="*/ 235 w 236"/>
                        <a:gd name="T35" fmla="*/ 85 h 171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236" h="171">
                          <a:moveTo>
                            <a:pt x="235" y="85"/>
                          </a:moveTo>
                          <a:lnTo>
                            <a:pt x="202" y="89"/>
                          </a:lnTo>
                          <a:lnTo>
                            <a:pt x="177" y="91"/>
                          </a:lnTo>
                          <a:lnTo>
                            <a:pt x="150" y="83"/>
                          </a:lnTo>
                          <a:lnTo>
                            <a:pt x="129" y="68"/>
                          </a:lnTo>
                          <a:lnTo>
                            <a:pt x="108" y="49"/>
                          </a:lnTo>
                          <a:lnTo>
                            <a:pt x="93" y="29"/>
                          </a:lnTo>
                          <a:lnTo>
                            <a:pt x="83" y="0"/>
                          </a:lnTo>
                          <a:lnTo>
                            <a:pt x="52" y="31"/>
                          </a:lnTo>
                          <a:lnTo>
                            <a:pt x="0" y="45"/>
                          </a:lnTo>
                          <a:lnTo>
                            <a:pt x="21" y="83"/>
                          </a:lnTo>
                          <a:lnTo>
                            <a:pt x="42" y="116"/>
                          </a:lnTo>
                          <a:lnTo>
                            <a:pt x="64" y="133"/>
                          </a:lnTo>
                          <a:lnTo>
                            <a:pt x="118" y="160"/>
                          </a:lnTo>
                          <a:lnTo>
                            <a:pt x="171" y="166"/>
                          </a:lnTo>
                          <a:lnTo>
                            <a:pt x="204" y="170"/>
                          </a:lnTo>
                          <a:lnTo>
                            <a:pt x="210" y="133"/>
                          </a:lnTo>
                          <a:lnTo>
                            <a:pt x="235" y="8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095" name="Freeform 65">
                      <a:extLst>
                        <a:ext uri="{FF2B5EF4-FFF2-40B4-BE49-F238E27FC236}">
                          <a16:creationId xmlns:a16="http://schemas.microsoft.com/office/drawing/2014/main" xmlns="" id="{D81AEC56-733A-DEE2-4734-42ECEC7026C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34" y="1206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235 h 236"/>
                        <a:gd name="T2" fmla="*/ 81 w 171"/>
                        <a:gd name="T3" fmla="*/ 202 h 236"/>
                        <a:gd name="T4" fmla="*/ 79 w 171"/>
                        <a:gd name="T5" fmla="*/ 177 h 236"/>
                        <a:gd name="T6" fmla="*/ 87 w 171"/>
                        <a:gd name="T7" fmla="*/ 150 h 236"/>
                        <a:gd name="T8" fmla="*/ 102 w 171"/>
                        <a:gd name="T9" fmla="*/ 129 h 236"/>
                        <a:gd name="T10" fmla="*/ 120 w 171"/>
                        <a:gd name="T11" fmla="*/ 108 h 236"/>
                        <a:gd name="T12" fmla="*/ 141 w 171"/>
                        <a:gd name="T13" fmla="*/ 94 h 236"/>
                        <a:gd name="T14" fmla="*/ 170 w 171"/>
                        <a:gd name="T15" fmla="*/ 83 h 236"/>
                        <a:gd name="T16" fmla="*/ 139 w 171"/>
                        <a:gd name="T17" fmla="*/ 52 h 236"/>
                        <a:gd name="T18" fmla="*/ 124 w 171"/>
                        <a:gd name="T19" fmla="*/ 0 h 236"/>
                        <a:gd name="T20" fmla="*/ 87 w 171"/>
                        <a:gd name="T21" fmla="*/ 21 h 236"/>
                        <a:gd name="T22" fmla="*/ 54 w 171"/>
                        <a:gd name="T23" fmla="*/ 42 h 236"/>
                        <a:gd name="T24" fmla="*/ 37 w 171"/>
                        <a:gd name="T25" fmla="*/ 65 h 236"/>
                        <a:gd name="T26" fmla="*/ 10 w 171"/>
                        <a:gd name="T27" fmla="*/ 119 h 236"/>
                        <a:gd name="T28" fmla="*/ 4 w 171"/>
                        <a:gd name="T29" fmla="*/ 171 h 236"/>
                        <a:gd name="T30" fmla="*/ 0 w 171"/>
                        <a:gd name="T31" fmla="*/ 204 h 236"/>
                        <a:gd name="T32" fmla="*/ 37 w 171"/>
                        <a:gd name="T33" fmla="*/ 210 h 236"/>
                        <a:gd name="T34" fmla="*/ 85 w 171"/>
                        <a:gd name="T35" fmla="*/ 235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235"/>
                          </a:moveTo>
                          <a:lnTo>
                            <a:pt x="81" y="202"/>
                          </a:lnTo>
                          <a:lnTo>
                            <a:pt x="79" y="177"/>
                          </a:lnTo>
                          <a:lnTo>
                            <a:pt x="87" y="150"/>
                          </a:lnTo>
                          <a:lnTo>
                            <a:pt x="102" y="129"/>
                          </a:lnTo>
                          <a:lnTo>
                            <a:pt x="120" y="108"/>
                          </a:lnTo>
                          <a:lnTo>
                            <a:pt x="141" y="94"/>
                          </a:lnTo>
                          <a:lnTo>
                            <a:pt x="170" y="83"/>
                          </a:lnTo>
                          <a:lnTo>
                            <a:pt x="139" y="52"/>
                          </a:lnTo>
                          <a:lnTo>
                            <a:pt x="124" y="0"/>
                          </a:lnTo>
                          <a:lnTo>
                            <a:pt x="87" y="21"/>
                          </a:lnTo>
                          <a:lnTo>
                            <a:pt x="54" y="42"/>
                          </a:lnTo>
                          <a:lnTo>
                            <a:pt x="37" y="65"/>
                          </a:lnTo>
                          <a:lnTo>
                            <a:pt x="10" y="119"/>
                          </a:lnTo>
                          <a:lnTo>
                            <a:pt x="4" y="171"/>
                          </a:lnTo>
                          <a:lnTo>
                            <a:pt x="0" y="204"/>
                          </a:lnTo>
                          <a:lnTo>
                            <a:pt x="37" y="210"/>
                          </a:lnTo>
                          <a:lnTo>
                            <a:pt x="85" y="23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  <p:sp>
                  <p:nvSpPr>
                    <p:cNvPr id="45096" name="Freeform 66">
                      <a:extLst>
                        <a:ext uri="{FF2B5EF4-FFF2-40B4-BE49-F238E27FC236}">
                          <a16:creationId xmlns:a16="http://schemas.microsoft.com/office/drawing/2014/main" xmlns="" id="{5DA63428-5930-5358-13A4-FF75DBBC21F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3034" y="1277"/>
                      <a:ext cx="171" cy="236"/>
                    </a:xfrm>
                    <a:custGeom>
                      <a:avLst/>
                      <a:gdLst>
                        <a:gd name="T0" fmla="*/ 85 w 171"/>
                        <a:gd name="T1" fmla="*/ 235 h 236"/>
                        <a:gd name="T2" fmla="*/ 81 w 171"/>
                        <a:gd name="T3" fmla="*/ 202 h 236"/>
                        <a:gd name="T4" fmla="*/ 79 w 171"/>
                        <a:gd name="T5" fmla="*/ 177 h 236"/>
                        <a:gd name="T6" fmla="*/ 87 w 171"/>
                        <a:gd name="T7" fmla="*/ 150 h 236"/>
                        <a:gd name="T8" fmla="*/ 102 w 171"/>
                        <a:gd name="T9" fmla="*/ 129 h 236"/>
                        <a:gd name="T10" fmla="*/ 120 w 171"/>
                        <a:gd name="T11" fmla="*/ 108 h 236"/>
                        <a:gd name="T12" fmla="*/ 141 w 171"/>
                        <a:gd name="T13" fmla="*/ 94 h 236"/>
                        <a:gd name="T14" fmla="*/ 170 w 171"/>
                        <a:gd name="T15" fmla="*/ 83 h 236"/>
                        <a:gd name="T16" fmla="*/ 139 w 171"/>
                        <a:gd name="T17" fmla="*/ 52 h 236"/>
                        <a:gd name="T18" fmla="*/ 124 w 171"/>
                        <a:gd name="T19" fmla="*/ 0 h 236"/>
                        <a:gd name="T20" fmla="*/ 87 w 171"/>
                        <a:gd name="T21" fmla="*/ 21 h 236"/>
                        <a:gd name="T22" fmla="*/ 54 w 171"/>
                        <a:gd name="T23" fmla="*/ 42 h 236"/>
                        <a:gd name="T24" fmla="*/ 37 w 171"/>
                        <a:gd name="T25" fmla="*/ 64 h 236"/>
                        <a:gd name="T26" fmla="*/ 10 w 171"/>
                        <a:gd name="T27" fmla="*/ 118 h 236"/>
                        <a:gd name="T28" fmla="*/ 4 w 171"/>
                        <a:gd name="T29" fmla="*/ 171 h 236"/>
                        <a:gd name="T30" fmla="*/ 0 w 171"/>
                        <a:gd name="T31" fmla="*/ 203 h 236"/>
                        <a:gd name="T32" fmla="*/ 37 w 171"/>
                        <a:gd name="T33" fmla="*/ 210 h 236"/>
                        <a:gd name="T34" fmla="*/ 85 w 171"/>
                        <a:gd name="T35" fmla="*/ 235 h 2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0" t="0" r="r" b="b"/>
                      <a:pathLst>
                        <a:path w="171" h="236">
                          <a:moveTo>
                            <a:pt x="85" y="235"/>
                          </a:moveTo>
                          <a:lnTo>
                            <a:pt x="81" y="202"/>
                          </a:lnTo>
                          <a:lnTo>
                            <a:pt x="79" y="177"/>
                          </a:lnTo>
                          <a:lnTo>
                            <a:pt x="87" y="150"/>
                          </a:lnTo>
                          <a:lnTo>
                            <a:pt x="102" y="129"/>
                          </a:lnTo>
                          <a:lnTo>
                            <a:pt x="120" y="108"/>
                          </a:lnTo>
                          <a:lnTo>
                            <a:pt x="141" y="94"/>
                          </a:lnTo>
                          <a:lnTo>
                            <a:pt x="170" y="83"/>
                          </a:lnTo>
                          <a:lnTo>
                            <a:pt x="139" y="52"/>
                          </a:lnTo>
                          <a:lnTo>
                            <a:pt x="124" y="0"/>
                          </a:lnTo>
                          <a:lnTo>
                            <a:pt x="87" y="21"/>
                          </a:lnTo>
                          <a:lnTo>
                            <a:pt x="54" y="42"/>
                          </a:lnTo>
                          <a:lnTo>
                            <a:pt x="37" y="64"/>
                          </a:lnTo>
                          <a:lnTo>
                            <a:pt x="10" y="118"/>
                          </a:lnTo>
                          <a:lnTo>
                            <a:pt x="4" y="171"/>
                          </a:lnTo>
                          <a:lnTo>
                            <a:pt x="0" y="203"/>
                          </a:lnTo>
                          <a:lnTo>
                            <a:pt x="37" y="210"/>
                          </a:lnTo>
                          <a:lnTo>
                            <a:pt x="85" y="235"/>
                          </a:lnTo>
                        </a:path>
                      </a:pathLst>
                    </a:custGeom>
                    <a:solidFill>
                      <a:srgbClr val="00FF00"/>
                    </a:solidFill>
                    <a:ln w="12700" cap="rnd" cmpd="sng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/>
                    <a:lstStyle/>
                    <a:p>
                      <a:endParaRPr lang="x-none"/>
                    </a:p>
                  </p:txBody>
                </p:sp>
              </p:grpSp>
            </p:grpSp>
            <p:grpSp>
              <p:nvGrpSpPr>
                <p:cNvPr id="45081" name="Group 67">
                  <a:extLst>
                    <a:ext uri="{FF2B5EF4-FFF2-40B4-BE49-F238E27FC236}">
                      <a16:creationId xmlns:a16="http://schemas.microsoft.com/office/drawing/2014/main" xmlns="" id="{A9FD0B51-45BC-AF54-04D6-3706E269635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874" y="1209"/>
                  <a:ext cx="123" cy="155"/>
                  <a:chOff x="2874" y="1209"/>
                  <a:chExt cx="123" cy="155"/>
                </a:xfrm>
              </p:grpSpPr>
              <p:sp>
                <p:nvSpPr>
                  <p:cNvPr id="45082" name="Freeform 68">
                    <a:extLst>
                      <a:ext uri="{FF2B5EF4-FFF2-40B4-BE49-F238E27FC236}">
                        <a16:creationId xmlns:a16="http://schemas.microsoft.com/office/drawing/2014/main" xmlns="" id="{707DECF7-FAF7-60C4-1A13-712624055D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74" y="1209"/>
                    <a:ext cx="123" cy="155"/>
                  </a:xfrm>
                  <a:custGeom>
                    <a:avLst/>
                    <a:gdLst>
                      <a:gd name="T0" fmla="*/ 77 w 123"/>
                      <a:gd name="T1" fmla="*/ 9 h 155"/>
                      <a:gd name="T2" fmla="*/ 99 w 123"/>
                      <a:gd name="T3" fmla="*/ 0 h 155"/>
                      <a:gd name="T4" fmla="*/ 107 w 123"/>
                      <a:gd name="T5" fmla="*/ 1 h 155"/>
                      <a:gd name="T6" fmla="*/ 113 w 123"/>
                      <a:gd name="T7" fmla="*/ 10 h 155"/>
                      <a:gd name="T8" fmla="*/ 110 w 123"/>
                      <a:gd name="T9" fmla="*/ 20 h 155"/>
                      <a:gd name="T10" fmla="*/ 102 w 123"/>
                      <a:gd name="T11" fmla="*/ 27 h 155"/>
                      <a:gd name="T12" fmla="*/ 91 w 123"/>
                      <a:gd name="T13" fmla="*/ 33 h 155"/>
                      <a:gd name="T14" fmla="*/ 76 w 123"/>
                      <a:gd name="T15" fmla="*/ 38 h 155"/>
                      <a:gd name="T16" fmla="*/ 63 w 123"/>
                      <a:gd name="T17" fmla="*/ 40 h 155"/>
                      <a:gd name="T18" fmla="*/ 53 w 123"/>
                      <a:gd name="T19" fmla="*/ 42 h 155"/>
                      <a:gd name="T20" fmla="*/ 62 w 123"/>
                      <a:gd name="T21" fmla="*/ 44 h 155"/>
                      <a:gd name="T22" fmla="*/ 74 w 123"/>
                      <a:gd name="T23" fmla="*/ 45 h 155"/>
                      <a:gd name="T24" fmla="*/ 92 w 123"/>
                      <a:gd name="T25" fmla="*/ 39 h 155"/>
                      <a:gd name="T26" fmla="*/ 112 w 123"/>
                      <a:gd name="T27" fmla="*/ 30 h 155"/>
                      <a:gd name="T28" fmla="*/ 117 w 123"/>
                      <a:gd name="T29" fmla="*/ 33 h 155"/>
                      <a:gd name="T30" fmla="*/ 119 w 123"/>
                      <a:gd name="T31" fmla="*/ 39 h 155"/>
                      <a:gd name="T32" fmla="*/ 118 w 123"/>
                      <a:gd name="T33" fmla="*/ 50 h 155"/>
                      <a:gd name="T34" fmla="*/ 111 w 123"/>
                      <a:gd name="T35" fmla="*/ 58 h 155"/>
                      <a:gd name="T36" fmla="*/ 97 w 123"/>
                      <a:gd name="T37" fmla="*/ 66 h 155"/>
                      <a:gd name="T38" fmla="*/ 58 w 123"/>
                      <a:gd name="T39" fmla="*/ 77 h 155"/>
                      <a:gd name="T40" fmla="*/ 81 w 123"/>
                      <a:gd name="T41" fmla="*/ 76 h 155"/>
                      <a:gd name="T42" fmla="*/ 98 w 123"/>
                      <a:gd name="T43" fmla="*/ 73 h 155"/>
                      <a:gd name="T44" fmla="*/ 115 w 123"/>
                      <a:gd name="T45" fmla="*/ 69 h 155"/>
                      <a:gd name="T46" fmla="*/ 122 w 123"/>
                      <a:gd name="T47" fmla="*/ 75 h 155"/>
                      <a:gd name="T48" fmla="*/ 120 w 123"/>
                      <a:gd name="T49" fmla="*/ 83 h 155"/>
                      <a:gd name="T50" fmla="*/ 115 w 123"/>
                      <a:gd name="T51" fmla="*/ 91 h 155"/>
                      <a:gd name="T52" fmla="*/ 102 w 123"/>
                      <a:gd name="T53" fmla="*/ 98 h 155"/>
                      <a:gd name="T54" fmla="*/ 85 w 123"/>
                      <a:gd name="T55" fmla="*/ 103 h 155"/>
                      <a:gd name="T56" fmla="*/ 60 w 123"/>
                      <a:gd name="T57" fmla="*/ 107 h 155"/>
                      <a:gd name="T58" fmla="*/ 50 w 123"/>
                      <a:gd name="T59" fmla="*/ 121 h 155"/>
                      <a:gd name="T60" fmla="*/ 45 w 123"/>
                      <a:gd name="T61" fmla="*/ 139 h 155"/>
                      <a:gd name="T62" fmla="*/ 33 w 123"/>
                      <a:gd name="T63" fmla="*/ 149 h 155"/>
                      <a:gd name="T64" fmla="*/ 23 w 123"/>
                      <a:gd name="T65" fmla="*/ 154 h 155"/>
                      <a:gd name="T66" fmla="*/ 13 w 123"/>
                      <a:gd name="T67" fmla="*/ 153 h 155"/>
                      <a:gd name="T68" fmla="*/ 6 w 123"/>
                      <a:gd name="T69" fmla="*/ 147 h 155"/>
                      <a:gd name="T70" fmla="*/ 4 w 123"/>
                      <a:gd name="T71" fmla="*/ 135 h 155"/>
                      <a:gd name="T72" fmla="*/ 6 w 123"/>
                      <a:gd name="T73" fmla="*/ 122 h 155"/>
                      <a:gd name="T74" fmla="*/ 12 w 123"/>
                      <a:gd name="T75" fmla="*/ 109 h 155"/>
                      <a:gd name="T76" fmla="*/ 22 w 123"/>
                      <a:gd name="T77" fmla="*/ 102 h 155"/>
                      <a:gd name="T78" fmla="*/ 13 w 123"/>
                      <a:gd name="T79" fmla="*/ 99 h 155"/>
                      <a:gd name="T80" fmla="*/ 7 w 123"/>
                      <a:gd name="T81" fmla="*/ 94 h 155"/>
                      <a:gd name="T82" fmla="*/ 6 w 123"/>
                      <a:gd name="T83" fmla="*/ 86 h 155"/>
                      <a:gd name="T84" fmla="*/ 8 w 123"/>
                      <a:gd name="T85" fmla="*/ 76 h 155"/>
                      <a:gd name="T86" fmla="*/ 12 w 123"/>
                      <a:gd name="T87" fmla="*/ 71 h 155"/>
                      <a:gd name="T88" fmla="*/ 6 w 123"/>
                      <a:gd name="T89" fmla="*/ 68 h 155"/>
                      <a:gd name="T90" fmla="*/ 0 w 123"/>
                      <a:gd name="T91" fmla="*/ 61 h 155"/>
                      <a:gd name="T92" fmla="*/ 0 w 123"/>
                      <a:gd name="T93" fmla="*/ 52 h 155"/>
                      <a:gd name="T94" fmla="*/ 4 w 123"/>
                      <a:gd name="T95" fmla="*/ 44 h 155"/>
                      <a:gd name="T96" fmla="*/ 9 w 123"/>
                      <a:gd name="T97" fmla="*/ 40 h 155"/>
                      <a:gd name="T98" fmla="*/ 3 w 123"/>
                      <a:gd name="T99" fmla="*/ 32 h 155"/>
                      <a:gd name="T100" fmla="*/ 4 w 123"/>
                      <a:gd name="T101" fmla="*/ 23 h 155"/>
                      <a:gd name="T102" fmla="*/ 8 w 123"/>
                      <a:gd name="T103" fmla="*/ 15 h 155"/>
                      <a:gd name="T104" fmla="*/ 15 w 123"/>
                      <a:gd name="T105" fmla="*/ 8 h 155"/>
                      <a:gd name="T106" fmla="*/ 26 w 123"/>
                      <a:gd name="T107" fmla="*/ 6 h 155"/>
                      <a:gd name="T108" fmla="*/ 38 w 123"/>
                      <a:gd name="T109" fmla="*/ 9 h 155"/>
                      <a:gd name="T110" fmla="*/ 57 w 123"/>
                      <a:gd name="T111" fmla="*/ 12 h 155"/>
                      <a:gd name="T112" fmla="*/ 77 w 123"/>
                      <a:gd name="T113" fmla="*/ 9 h 155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  <a:gd name="T165" fmla="*/ 0 60000 65536"/>
                      <a:gd name="T166" fmla="*/ 0 60000 65536"/>
                      <a:gd name="T167" fmla="*/ 0 60000 65536"/>
                      <a:gd name="T168" fmla="*/ 0 60000 65536"/>
                      <a:gd name="T169" fmla="*/ 0 60000 65536"/>
                      <a:gd name="T170" fmla="*/ 0 60000 65536"/>
                    </a:gdLst>
                    <a:ahLst/>
                    <a:cxnLst>
                      <a:cxn ang="T114">
                        <a:pos x="T0" y="T1"/>
                      </a:cxn>
                      <a:cxn ang="T115">
                        <a:pos x="T2" y="T3"/>
                      </a:cxn>
                      <a:cxn ang="T116">
                        <a:pos x="T4" y="T5"/>
                      </a:cxn>
                      <a:cxn ang="T117">
                        <a:pos x="T6" y="T7"/>
                      </a:cxn>
                      <a:cxn ang="T118">
                        <a:pos x="T8" y="T9"/>
                      </a:cxn>
                      <a:cxn ang="T119">
                        <a:pos x="T10" y="T11"/>
                      </a:cxn>
                      <a:cxn ang="T120">
                        <a:pos x="T12" y="T13"/>
                      </a:cxn>
                      <a:cxn ang="T121">
                        <a:pos x="T14" y="T15"/>
                      </a:cxn>
                      <a:cxn ang="T122">
                        <a:pos x="T16" y="T17"/>
                      </a:cxn>
                      <a:cxn ang="T123">
                        <a:pos x="T18" y="T19"/>
                      </a:cxn>
                      <a:cxn ang="T124">
                        <a:pos x="T20" y="T21"/>
                      </a:cxn>
                      <a:cxn ang="T125">
                        <a:pos x="T22" y="T23"/>
                      </a:cxn>
                      <a:cxn ang="T126">
                        <a:pos x="T24" y="T25"/>
                      </a:cxn>
                      <a:cxn ang="T127">
                        <a:pos x="T26" y="T27"/>
                      </a:cxn>
                      <a:cxn ang="T128">
                        <a:pos x="T28" y="T29"/>
                      </a:cxn>
                      <a:cxn ang="T129">
                        <a:pos x="T30" y="T31"/>
                      </a:cxn>
                      <a:cxn ang="T130">
                        <a:pos x="T32" y="T33"/>
                      </a:cxn>
                      <a:cxn ang="T131">
                        <a:pos x="T34" y="T35"/>
                      </a:cxn>
                      <a:cxn ang="T132">
                        <a:pos x="T36" y="T37"/>
                      </a:cxn>
                      <a:cxn ang="T133">
                        <a:pos x="T38" y="T39"/>
                      </a:cxn>
                      <a:cxn ang="T134">
                        <a:pos x="T40" y="T41"/>
                      </a:cxn>
                      <a:cxn ang="T135">
                        <a:pos x="T42" y="T43"/>
                      </a:cxn>
                      <a:cxn ang="T136">
                        <a:pos x="T44" y="T45"/>
                      </a:cxn>
                      <a:cxn ang="T137">
                        <a:pos x="T46" y="T47"/>
                      </a:cxn>
                      <a:cxn ang="T138">
                        <a:pos x="T48" y="T49"/>
                      </a:cxn>
                      <a:cxn ang="T139">
                        <a:pos x="T50" y="T51"/>
                      </a:cxn>
                      <a:cxn ang="T140">
                        <a:pos x="T52" y="T53"/>
                      </a:cxn>
                      <a:cxn ang="T141">
                        <a:pos x="T54" y="T55"/>
                      </a:cxn>
                      <a:cxn ang="T142">
                        <a:pos x="T56" y="T57"/>
                      </a:cxn>
                      <a:cxn ang="T143">
                        <a:pos x="T58" y="T59"/>
                      </a:cxn>
                      <a:cxn ang="T144">
                        <a:pos x="T60" y="T61"/>
                      </a:cxn>
                      <a:cxn ang="T145">
                        <a:pos x="T62" y="T63"/>
                      </a:cxn>
                      <a:cxn ang="T146">
                        <a:pos x="T64" y="T65"/>
                      </a:cxn>
                      <a:cxn ang="T147">
                        <a:pos x="T66" y="T67"/>
                      </a:cxn>
                      <a:cxn ang="T148">
                        <a:pos x="T68" y="T69"/>
                      </a:cxn>
                      <a:cxn ang="T149">
                        <a:pos x="T70" y="T71"/>
                      </a:cxn>
                      <a:cxn ang="T150">
                        <a:pos x="T72" y="T73"/>
                      </a:cxn>
                      <a:cxn ang="T151">
                        <a:pos x="T74" y="T75"/>
                      </a:cxn>
                      <a:cxn ang="T152">
                        <a:pos x="T76" y="T77"/>
                      </a:cxn>
                      <a:cxn ang="T153">
                        <a:pos x="T78" y="T79"/>
                      </a:cxn>
                      <a:cxn ang="T154">
                        <a:pos x="T80" y="T81"/>
                      </a:cxn>
                      <a:cxn ang="T155">
                        <a:pos x="T82" y="T83"/>
                      </a:cxn>
                      <a:cxn ang="T156">
                        <a:pos x="T84" y="T85"/>
                      </a:cxn>
                      <a:cxn ang="T157">
                        <a:pos x="T86" y="T87"/>
                      </a:cxn>
                      <a:cxn ang="T158">
                        <a:pos x="T88" y="T89"/>
                      </a:cxn>
                      <a:cxn ang="T159">
                        <a:pos x="T90" y="T91"/>
                      </a:cxn>
                      <a:cxn ang="T160">
                        <a:pos x="T92" y="T93"/>
                      </a:cxn>
                      <a:cxn ang="T161">
                        <a:pos x="T94" y="T95"/>
                      </a:cxn>
                      <a:cxn ang="T162">
                        <a:pos x="T96" y="T97"/>
                      </a:cxn>
                      <a:cxn ang="T163">
                        <a:pos x="T98" y="T99"/>
                      </a:cxn>
                      <a:cxn ang="T164">
                        <a:pos x="T100" y="T101"/>
                      </a:cxn>
                      <a:cxn ang="T165">
                        <a:pos x="T102" y="T103"/>
                      </a:cxn>
                      <a:cxn ang="T166">
                        <a:pos x="T104" y="T105"/>
                      </a:cxn>
                      <a:cxn ang="T167">
                        <a:pos x="T106" y="T107"/>
                      </a:cxn>
                      <a:cxn ang="T168">
                        <a:pos x="T108" y="T109"/>
                      </a:cxn>
                      <a:cxn ang="T169">
                        <a:pos x="T110" y="T111"/>
                      </a:cxn>
                      <a:cxn ang="T170">
                        <a:pos x="T112" y="T113"/>
                      </a:cxn>
                    </a:cxnLst>
                    <a:rect l="0" t="0" r="r" b="b"/>
                    <a:pathLst>
                      <a:path w="123" h="155">
                        <a:moveTo>
                          <a:pt x="77" y="9"/>
                        </a:moveTo>
                        <a:lnTo>
                          <a:pt x="99" y="0"/>
                        </a:lnTo>
                        <a:lnTo>
                          <a:pt x="107" y="1"/>
                        </a:lnTo>
                        <a:lnTo>
                          <a:pt x="113" y="10"/>
                        </a:lnTo>
                        <a:lnTo>
                          <a:pt x="110" y="20"/>
                        </a:lnTo>
                        <a:lnTo>
                          <a:pt x="102" y="27"/>
                        </a:lnTo>
                        <a:lnTo>
                          <a:pt x="91" y="33"/>
                        </a:lnTo>
                        <a:lnTo>
                          <a:pt x="76" y="38"/>
                        </a:lnTo>
                        <a:lnTo>
                          <a:pt x="63" y="40"/>
                        </a:lnTo>
                        <a:lnTo>
                          <a:pt x="53" y="42"/>
                        </a:lnTo>
                        <a:lnTo>
                          <a:pt x="62" y="44"/>
                        </a:lnTo>
                        <a:lnTo>
                          <a:pt x="74" y="45"/>
                        </a:lnTo>
                        <a:lnTo>
                          <a:pt x="92" y="39"/>
                        </a:lnTo>
                        <a:lnTo>
                          <a:pt x="112" y="30"/>
                        </a:lnTo>
                        <a:lnTo>
                          <a:pt x="117" y="33"/>
                        </a:lnTo>
                        <a:lnTo>
                          <a:pt x="119" y="39"/>
                        </a:lnTo>
                        <a:lnTo>
                          <a:pt x="118" y="50"/>
                        </a:lnTo>
                        <a:lnTo>
                          <a:pt x="111" y="58"/>
                        </a:lnTo>
                        <a:lnTo>
                          <a:pt x="97" y="66"/>
                        </a:lnTo>
                        <a:lnTo>
                          <a:pt x="58" y="77"/>
                        </a:lnTo>
                        <a:lnTo>
                          <a:pt x="81" y="76"/>
                        </a:lnTo>
                        <a:lnTo>
                          <a:pt x="98" y="73"/>
                        </a:lnTo>
                        <a:lnTo>
                          <a:pt x="115" y="69"/>
                        </a:lnTo>
                        <a:lnTo>
                          <a:pt x="122" y="75"/>
                        </a:lnTo>
                        <a:lnTo>
                          <a:pt x="120" y="83"/>
                        </a:lnTo>
                        <a:lnTo>
                          <a:pt x="115" y="91"/>
                        </a:lnTo>
                        <a:lnTo>
                          <a:pt x="102" y="98"/>
                        </a:lnTo>
                        <a:lnTo>
                          <a:pt x="85" y="103"/>
                        </a:lnTo>
                        <a:lnTo>
                          <a:pt x="60" y="107"/>
                        </a:lnTo>
                        <a:lnTo>
                          <a:pt x="50" y="121"/>
                        </a:lnTo>
                        <a:lnTo>
                          <a:pt x="45" y="139"/>
                        </a:lnTo>
                        <a:lnTo>
                          <a:pt x="33" y="149"/>
                        </a:lnTo>
                        <a:lnTo>
                          <a:pt x="23" y="154"/>
                        </a:lnTo>
                        <a:lnTo>
                          <a:pt x="13" y="153"/>
                        </a:lnTo>
                        <a:lnTo>
                          <a:pt x="6" y="147"/>
                        </a:lnTo>
                        <a:lnTo>
                          <a:pt x="4" y="135"/>
                        </a:lnTo>
                        <a:lnTo>
                          <a:pt x="6" y="122"/>
                        </a:lnTo>
                        <a:lnTo>
                          <a:pt x="12" y="109"/>
                        </a:lnTo>
                        <a:lnTo>
                          <a:pt x="22" y="102"/>
                        </a:lnTo>
                        <a:lnTo>
                          <a:pt x="13" y="99"/>
                        </a:lnTo>
                        <a:lnTo>
                          <a:pt x="7" y="94"/>
                        </a:lnTo>
                        <a:lnTo>
                          <a:pt x="6" y="86"/>
                        </a:lnTo>
                        <a:lnTo>
                          <a:pt x="8" y="76"/>
                        </a:lnTo>
                        <a:lnTo>
                          <a:pt x="12" y="71"/>
                        </a:lnTo>
                        <a:lnTo>
                          <a:pt x="6" y="68"/>
                        </a:lnTo>
                        <a:lnTo>
                          <a:pt x="0" y="61"/>
                        </a:lnTo>
                        <a:lnTo>
                          <a:pt x="0" y="52"/>
                        </a:lnTo>
                        <a:lnTo>
                          <a:pt x="4" y="44"/>
                        </a:lnTo>
                        <a:lnTo>
                          <a:pt x="9" y="40"/>
                        </a:lnTo>
                        <a:lnTo>
                          <a:pt x="3" y="32"/>
                        </a:lnTo>
                        <a:lnTo>
                          <a:pt x="4" y="23"/>
                        </a:lnTo>
                        <a:lnTo>
                          <a:pt x="8" y="15"/>
                        </a:lnTo>
                        <a:lnTo>
                          <a:pt x="15" y="8"/>
                        </a:lnTo>
                        <a:lnTo>
                          <a:pt x="26" y="6"/>
                        </a:lnTo>
                        <a:lnTo>
                          <a:pt x="38" y="9"/>
                        </a:lnTo>
                        <a:lnTo>
                          <a:pt x="57" y="12"/>
                        </a:lnTo>
                        <a:lnTo>
                          <a:pt x="77" y="9"/>
                        </a:lnTo>
                      </a:path>
                    </a:pathLst>
                  </a:custGeom>
                  <a:solidFill>
                    <a:srgbClr val="E0A080"/>
                  </a:solidFill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x-none"/>
                  </a:p>
                </p:txBody>
              </p:sp>
              <p:sp>
                <p:nvSpPr>
                  <p:cNvPr id="45083" name="Freeform 69">
                    <a:extLst>
                      <a:ext uri="{FF2B5EF4-FFF2-40B4-BE49-F238E27FC236}">
                        <a16:creationId xmlns:a16="http://schemas.microsoft.com/office/drawing/2014/main" xmlns="" id="{58873637-22AD-A90D-F8C2-39062119C68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5" y="1251"/>
                    <a:ext cx="41" cy="6"/>
                  </a:xfrm>
                  <a:custGeom>
                    <a:avLst/>
                    <a:gdLst>
                      <a:gd name="T0" fmla="*/ 0 w 41"/>
                      <a:gd name="T1" fmla="*/ 0 h 6"/>
                      <a:gd name="T2" fmla="*/ 10 w 41"/>
                      <a:gd name="T3" fmla="*/ 4 h 6"/>
                      <a:gd name="T4" fmla="*/ 24 w 41"/>
                      <a:gd name="T5" fmla="*/ 5 h 6"/>
                      <a:gd name="T6" fmla="*/ 40 w 41"/>
                      <a:gd name="T7" fmla="*/ 0 h 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1" h="6">
                        <a:moveTo>
                          <a:pt x="0" y="0"/>
                        </a:moveTo>
                        <a:lnTo>
                          <a:pt x="10" y="4"/>
                        </a:lnTo>
                        <a:lnTo>
                          <a:pt x="24" y="5"/>
                        </a:lnTo>
                        <a:lnTo>
                          <a:pt x="40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x-none"/>
                  </a:p>
                </p:txBody>
              </p:sp>
              <p:sp>
                <p:nvSpPr>
                  <p:cNvPr id="45084" name="Freeform 70">
                    <a:extLst>
                      <a:ext uri="{FF2B5EF4-FFF2-40B4-BE49-F238E27FC236}">
                        <a16:creationId xmlns:a16="http://schemas.microsoft.com/office/drawing/2014/main" xmlns="" id="{3E535575-AB65-3132-C5E2-8C9FD36BAC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2" y="1278"/>
                    <a:ext cx="44" cy="9"/>
                  </a:xfrm>
                  <a:custGeom>
                    <a:avLst/>
                    <a:gdLst>
                      <a:gd name="T0" fmla="*/ 0 w 44"/>
                      <a:gd name="T1" fmla="*/ 0 h 9"/>
                      <a:gd name="T2" fmla="*/ 12 w 44"/>
                      <a:gd name="T3" fmla="*/ 6 h 9"/>
                      <a:gd name="T4" fmla="*/ 21 w 44"/>
                      <a:gd name="T5" fmla="*/ 8 h 9"/>
                      <a:gd name="T6" fmla="*/ 30 w 44"/>
                      <a:gd name="T7" fmla="*/ 8 h 9"/>
                      <a:gd name="T8" fmla="*/ 43 w 44"/>
                      <a:gd name="T9" fmla="*/ 7 h 9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44" h="9">
                        <a:moveTo>
                          <a:pt x="0" y="0"/>
                        </a:moveTo>
                        <a:lnTo>
                          <a:pt x="12" y="6"/>
                        </a:lnTo>
                        <a:lnTo>
                          <a:pt x="21" y="8"/>
                        </a:lnTo>
                        <a:lnTo>
                          <a:pt x="30" y="8"/>
                        </a:lnTo>
                        <a:lnTo>
                          <a:pt x="43" y="7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x-none"/>
                  </a:p>
                </p:txBody>
              </p:sp>
              <p:sp>
                <p:nvSpPr>
                  <p:cNvPr id="45085" name="Freeform 71">
                    <a:extLst>
                      <a:ext uri="{FF2B5EF4-FFF2-40B4-BE49-F238E27FC236}">
                        <a16:creationId xmlns:a16="http://schemas.microsoft.com/office/drawing/2014/main" xmlns="" id="{48F2C6B1-5CCE-9C44-4C6A-18A71D444F7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8" y="1311"/>
                    <a:ext cx="36" cy="6"/>
                  </a:xfrm>
                  <a:custGeom>
                    <a:avLst/>
                    <a:gdLst>
                      <a:gd name="T0" fmla="*/ 0 w 36"/>
                      <a:gd name="T1" fmla="*/ 0 h 6"/>
                      <a:gd name="T2" fmla="*/ 10 w 36"/>
                      <a:gd name="T3" fmla="*/ 3 h 6"/>
                      <a:gd name="T4" fmla="*/ 22 w 36"/>
                      <a:gd name="T5" fmla="*/ 5 h 6"/>
                      <a:gd name="T6" fmla="*/ 35 w 36"/>
                      <a:gd name="T7" fmla="*/ 4 h 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6" h="6">
                        <a:moveTo>
                          <a:pt x="0" y="0"/>
                        </a:moveTo>
                        <a:lnTo>
                          <a:pt x="10" y="3"/>
                        </a:lnTo>
                        <a:lnTo>
                          <a:pt x="22" y="5"/>
                        </a:lnTo>
                        <a:lnTo>
                          <a:pt x="35" y="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x-none"/>
                  </a:p>
                </p:txBody>
              </p:sp>
              <p:sp>
                <p:nvSpPr>
                  <p:cNvPr id="45086" name="Freeform 72">
                    <a:extLst>
                      <a:ext uri="{FF2B5EF4-FFF2-40B4-BE49-F238E27FC236}">
                        <a16:creationId xmlns:a16="http://schemas.microsoft.com/office/drawing/2014/main" xmlns="" id="{5098F9A5-B657-2433-B9D5-85574BFD18C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1" y="1329"/>
                    <a:ext cx="29" cy="29"/>
                  </a:xfrm>
                  <a:custGeom>
                    <a:avLst/>
                    <a:gdLst>
                      <a:gd name="T0" fmla="*/ 0 w 29"/>
                      <a:gd name="T1" fmla="*/ 15 h 29"/>
                      <a:gd name="T2" fmla="*/ 6 w 29"/>
                      <a:gd name="T3" fmla="*/ 9 h 29"/>
                      <a:gd name="T4" fmla="*/ 11 w 29"/>
                      <a:gd name="T5" fmla="*/ 1 h 29"/>
                      <a:gd name="T6" fmla="*/ 19 w 29"/>
                      <a:gd name="T7" fmla="*/ 0 h 29"/>
                      <a:gd name="T8" fmla="*/ 26 w 29"/>
                      <a:gd name="T9" fmla="*/ 3 h 29"/>
                      <a:gd name="T10" fmla="*/ 28 w 29"/>
                      <a:gd name="T11" fmla="*/ 10 h 29"/>
                      <a:gd name="T12" fmla="*/ 27 w 29"/>
                      <a:gd name="T13" fmla="*/ 16 h 29"/>
                      <a:gd name="T14" fmla="*/ 25 w 29"/>
                      <a:gd name="T15" fmla="*/ 22 h 29"/>
                      <a:gd name="T16" fmla="*/ 19 w 29"/>
                      <a:gd name="T17" fmla="*/ 28 h 29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29" h="29">
                        <a:moveTo>
                          <a:pt x="0" y="15"/>
                        </a:moveTo>
                        <a:lnTo>
                          <a:pt x="6" y="9"/>
                        </a:lnTo>
                        <a:lnTo>
                          <a:pt x="11" y="1"/>
                        </a:lnTo>
                        <a:lnTo>
                          <a:pt x="19" y="0"/>
                        </a:lnTo>
                        <a:lnTo>
                          <a:pt x="26" y="3"/>
                        </a:lnTo>
                        <a:lnTo>
                          <a:pt x="28" y="10"/>
                        </a:lnTo>
                        <a:lnTo>
                          <a:pt x="27" y="16"/>
                        </a:lnTo>
                        <a:lnTo>
                          <a:pt x="25" y="22"/>
                        </a:lnTo>
                        <a:lnTo>
                          <a:pt x="19" y="28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x-none"/>
                  </a:p>
                </p:txBody>
              </p:sp>
            </p:grpSp>
          </p:grpSp>
        </p:grpSp>
      </p:grpSp>
      <p:sp>
        <p:nvSpPr>
          <p:cNvPr id="45065" name="Line 73">
            <a:extLst>
              <a:ext uri="{FF2B5EF4-FFF2-40B4-BE49-F238E27FC236}">
                <a16:creationId xmlns:a16="http://schemas.microsoft.com/office/drawing/2014/main" xmlns="" id="{A70D6F18-1A4B-AFB9-0A5E-F09624E514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2667000"/>
            <a:ext cx="1143000" cy="762000"/>
          </a:xfrm>
          <a:prstGeom prst="line">
            <a:avLst/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x-none"/>
          </a:p>
        </p:txBody>
      </p:sp>
      <p:grpSp>
        <p:nvGrpSpPr>
          <p:cNvPr id="367690" name="Group 74">
            <a:extLst>
              <a:ext uri="{FF2B5EF4-FFF2-40B4-BE49-F238E27FC236}">
                <a16:creationId xmlns:a16="http://schemas.microsoft.com/office/drawing/2014/main" xmlns="" id="{98E78ED0-F4D0-24B8-26BD-6D771DAB431F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114800"/>
            <a:ext cx="4495800" cy="1447800"/>
            <a:chOff x="960" y="2544"/>
            <a:chExt cx="3648" cy="960"/>
          </a:xfrm>
        </p:grpSpPr>
        <p:sp>
          <p:nvSpPr>
            <p:cNvPr id="45072" name="Line 75">
              <a:extLst>
                <a:ext uri="{FF2B5EF4-FFF2-40B4-BE49-F238E27FC236}">
                  <a16:creationId xmlns:a16="http://schemas.microsoft.com/office/drawing/2014/main" xmlns="" id="{6EE94351-4539-9B61-87FD-DB6556AE0F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0" y="2544"/>
              <a:ext cx="1391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45073" name="Line 76">
              <a:extLst>
                <a:ext uri="{FF2B5EF4-FFF2-40B4-BE49-F238E27FC236}">
                  <a16:creationId xmlns:a16="http://schemas.microsoft.com/office/drawing/2014/main" xmlns="" id="{9F7D9FA6-3FFB-6C97-8159-246AD3CE3D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7" y="2592"/>
              <a:ext cx="1391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45074" name="Line 77">
              <a:extLst>
                <a:ext uri="{FF2B5EF4-FFF2-40B4-BE49-F238E27FC236}">
                  <a16:creationId xmlns:a16="http://schemas.microsoft.com/office/drawing/2014/main" xmlns="" id="{9862BD0B-5F73-2503-1C24-294B0A7A57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688"/>
              <a:ext cx="1392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45075" name="Line 78">
              <a:extLst>
                <a:ext uri="{FF2B5EF4-FFF2-40B4-BE49-F238E27FC236}">
                  <a16:creationId xmlns:a16="http://schemas.microsoft.com/office/drawing/2014/main" xmlns="" id="{02596C43-F06C-1050-7D1D-82DDE3F468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640"/>
              <a:ext cx="1392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miter lim="800000"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</p:grpSp>
      <p:grpSp>
        <p:nvGrpSpPr>
          <p:cNvPr id="367695" name="Group 79">
            <a:extLst>
              <a:ext uri="{FF2B5EF4-FFF2-40B4-BE49-F238E27FC236}">
                <a16:creationId xmlns:a16="http://schemas.microsoft.com/office/drawing/2014/main" xmlns="" id="{5C435935-70FE-5C30-9D4C-39BEA150B95C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170114"/>
            <a:ext cx="7273928" cy="1736726"/>
            <a:chOff x="1008" y="1367"/>
            <a:chExt cx="4582" cy="1094"/>
          </a:xfrm>
        </p:grpSpPr>
        <p:sp>
          <p:nvSpPr>
            <p:cNvPr id="45068" name="Line 80">
              <a:extLst>
                <a:ext uri="{FF2B5EF4-FFF2-40B4-BE49-F238E27FC236}">
                  <a16:creationId xmlns:a16="http://schemas.microsoft.com/office/drawing/2014/main" xmlns="" id="{2422D392-1BAF-2619-BD01-6655445BF1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08" y="1488"/>
              <a:ext cx="3840" cy="672"/>
            </a:xfrm>
            <a:prstGeom prst="line">
              <a:avLst/>
            </a:prstGeom>
            <a:noFill/>
            <a:ln w="38100">
              <a:solidFill>
                <a:srgbClr val="9900CC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45069" name="Line 81">
              <a:extLst>
                <a:ext uri="{FF2B5EF4-FFF2-40B4-BE49-F238E27FC236}">
                  <a16:creationId xmlns:a16="http://schemas.microsoft.com/office/drawing/2014/main" xmlns="" id="{E6CC85E9-EE74-7193-1B67-1F34B2AA3F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64" y="1680"/>
              <a:ext cx="720" cy="480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x-none"/>
            </a:p>
          </p:txBody>
        </p:sp>
        <p:sp>
          <p:nvSpPr>
            <p:cNvPr id="45070" name="Text Box 82">
              <a:extLst>
                <a:ext uri="{FF2B5EF4-FFF2-40B4-BE49-F238E27FC236}">
                  <a16:creationId xmlns:a16="http://schemas.microsoft.com/office/drawing/2014/main" xmlns="" id="{8A43DC02-2E68-89BA-FD6E-972214F258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9" y="1938"/>
              <a:ext cx="891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dirty="0">
                  <a:solidFill>
                    <a:srgbClr val="9900CC"/>
                  </a:solidFill>
                </a:rPr>
                <a:t>Designate</a:t>
              </a:r>
            </a:p>
            <a:p>
              <a:pPr eaLnBrk="1" hangingPunct="1"/>
              <a:r>
                <a:rPr lang="en-US" altLang="zh-TW" dirty="0">
                  <a:solidFill>
                    <a:srgbClr val="9900CC"/>
                  </a:solidFill>
                </a:rPr>
                <a:t>airline</a:t>
              </a:r>
              <a:endParaRPr lang="zh-TW" altLang="en-US" dirty="0">
                <a:solidFill>
                  <a:srgbClr val="9900CC"/>
                </a:solidFill>
              </a:endParaRPr>
            </a:p>
          </p:txBody>
        </p:sp>
        <p:sp>
          <p:nvSpPr>
            <p:cNvPr id="45071" name="Text Box 83">
              <a:extLst>
                <a:ext uri="{FF2B5EF4-FFF2-40B4-BE49-F238E27FC236}">
                  <a16:creationId xmlns:a16="http://schemas.microsoft.com/office/drawing/2014/main" xmlns="" id="{FFB6BFC2-3921-6D34-D84A-9609DA9570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5" y="1367"/>
              <a:ext cx="2298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dirty="0">
                  <a:solidFill>
                    <a:srgbClr val="9900CC"/>
                  </a:solidFill>
                </a:rPr>
                <a:t>Membership, VIP cards</a:t>
              </a:r>
            </a:p>
            <a:p>
              <a:pPr algn="ctr" eaLnBrk="1" hangingPunct="1"/>
              <a:r>
                <a:rPr lang="en-US" altLang="zh-TW" sz="1600" dirty="0"/>
                <a:t>Accumulate milage, upgrades, free tickets</a:t>
              </a:r>
              <a:endParaRPr lang="zh-TW" altLang="en-US" sz="1600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7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7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76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99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7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7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xmlns="" id="{176E2FE1-D552-4D15-A842-419A13C03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  Financial aspects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B5A63E-5948-67FF-08A9-5CD753DB9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altLang="zh-TW" dirty="0"/>
              <a:t>Revenue sources</a:t>
            </a:r>
          </a:p>
          <a:p>
            <a:pPr>
              <a:defRPr/>
            </a:pPr>
            <a:r>
              <a:rPr lang="en-US" altLang="zh-TW" dirty="0"/>
              <a:t>cost driver</a:t>
            </a:r>
          </a:p>
          <a:p>
            <a:pPr>
              <a:defRPr/>
            </a:pPr>
            <a:r>
              <a:rPr lang="en-US" altLang="zh-TW" dirty="0"/>
              <a:t>Investment scale</a:t>
            </a:r>
          </a:p>
          <a:p>
            <a:pPr>
              <a:defRPr/>
            </a:pPr>
            <a:r>
              <a:rPr lang="en-US" altLang="zh-TW" dirty="0"/>
              <a:t>Success factors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altLang="zh-TW" dirty="0"/>
              <a:t>Estimate revenue scale, cash flow </a:t>
            </a:r>
          </a:p>
          <a:p>
            <a:pPr>
              <a:defRPr/>
            </a:pPr>
            <a:r>
              <a:rPr lang="en-US" altLang="zh-TW" dirty="0"/>
              <a:t>Estimate expenditure scale, cash flow </a:t>
            </a:r>
          </a:p>
          <a:p>
            <a:pPr>
              <a:defRPr/>
            </a:pPr>
            <a:r>
              <a:rPr lang="en-US" altLang="zh-TW" dirty="0"/>
              <a:t>Project investment to achieve positive case flow</a:t>
            </a:r>
          </a:p>
          <a:p>
            <a:pPr>
              <a:defRPr/>
            </a:pPr>
            <a:r>
              <a:rPr lang="en-US" altLang="zh-TW" dirty="0"/>
              <a:t>Cash flow curve</a:t>
            </a:r>
          </a:p>
          <a:p>
            <a:pPr>
              <a:defRPr/>
            </a:pPr>
            <a:r>
              <a:rPr lang="en-US" altLang="zh-TW" dirty="0"/>
              <a:t>Sensitivity analysis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16B83F9A-7EED-5725-1A24-308F208987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500B906-EA30-AF8D-4299-1B00B29D58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3FC373-2543-EB40-868E-8F29E9C3398D}" type="slidenum">
              <a:rPr lang="en-US" altLang="zh-TW" smtClean="0"/>
              <a:pPr/>
              <a:t>22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xmlns="" id="{9D2F4975-B94C-97E4-3986-0DD916A2E7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Cost driver and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1744C0-3D32-B270-BEDB-D54E1B90F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zh-TW" dirty="0"/>
              <a:t>Personnel costs (direct)</a:t>
            </a:r>
          </a:p>
          <a:p>
            <a:pPr>
              <a:defRPr/>
            </a:pPr>
            <a:r>
              <a:rPr lang="en-US" altLang="zh-TW" dirty="0"/>
              <a:t>Personnel costs (indirect)</a:t>
            </a:r>
          </a:p>
          <a:p>
            <a:pPr>
              <a:defRPr/>
            </a:pPr>
            <a:r>
              <a:rPr lang="en-US" altLang="zh-TW" dirty="0"/>
              <a:t>Inventory</a:t>
            </a:r>
          </a:p>
          <a:p>
            <a:pPr>
              <a:defRPr/>
            </a:pPr>
            <a:r>
              <a:rPr lang="en-US" altLang="zh-TW" dirty="0"/>
              <a:t>Space / rents</a:t>
            </a:r>
          </a:p>
          <a:p>
            <a:pPr>
              <a:defRPr/>
            </a:pPr>
            <a:r>
              <a:rPr lang="en-US" altLang="zh-TW" dirty="0"/>
              <a:t>Marketing / advertising</a:t>
            </a:r>
          </a:p>
          <a:p>
            <a:pPr>
              <a:defRPr/>
            </a:pPr>
            <a:endParaRPr lang="en-US" altLang="zh-TW" dirty="0"/>
          </a:p>
          <a:p>
            <a:pPr>
              <a:defRPr/>
            </a:pPr>
            <a:r>
              <a:rPr lang="en-US" altLang="zh-TW" dirty="0"/>
              <a:t>Fixed costs</a:t>
            </a:r>
            <a:endParaRPr lang="zh-TW" altLang="en-US" dirty="0"/>
          </a:p>
          <a:p>
            <a:pPr>
              <a:defRPr/>
            </a:pPr>
            <a:r>
              <a:rPr lang="en-US" altLang="zh-TW" dirty="0"/>
              <a:t>Variable</a:t>
            </a:r>
            <a:r>
              <a:rPr lang="zh-TW" altLang="en-US" dirty="0"/>
              <a:t> </a:t>
            </a:r>
            <a:r>
              <a:rPr lang="en-US" altLang="zh-TW" dirty="0"/>
              <a:t>costs</a:t>
            </a:r>
          </a:p>
          <a:p>
            <a:pPr>
              <a:defRPr/>
            </a:pPr>
            <a:r>
              <a:rPr lang="en-US" altLang="zh-TW" dirty="0"/>
              <a:t>Semi variable costs</a:t>
            </a:r>
          </a:p>
          <a:p>
            <a:pPr>
              <a:defRPr/>
            </a:pPr>
            <a:endParaRPr lang="en-US" altLang="zh-TW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B3D359F8-2F5B-FB49-28B1-422E9DC018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1664B8E-C85C-002A-0768-8BBB069CC5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3FC373-2543-EB40-868E-8F29E9C3398D}" type="slidenum">
              <a:rPr lang="en-US" altLang="zh-TW" smtClean="0"/>
              <a:pPr/>
              <a:t>23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頁尾版面配置區 3">
            <a:extLst>
              <a:ext uri="{FF2B5EF4-FFF2-40B4-BE49-F238E27FC236}">
                <a16:creationId xmlns:a16="http://schemas.microsoft.com/office/drawing/2014/main" xmlns="" id="{D68C2A8E-3BAA-4BD0-16CB-451E16D30A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48131" name="投影片編號版面配置區 4">
            <a:extLst>
              <a:ext uri="{FF2B5EF4-FFF2-40B4-BE49-F238E27FC236}">
                <a16:creationId xmlns:a16="http://schemas.microsoft.com/office/drawing/2014/main" xmlns="" id="{1F8A18EB-4A3D-EDBE-76F5-41056E8F13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F999E0B-63FE-8E46-9BE0-ECF79A3BD9E4}" type="slidenum">
              <a:rPr lang="en-US" altLang="zh-TW" sz="1400">
                <a:solidFill>
                  <a:srgbClr val="333399"/>
                </a:solidFill>
              </a:rPr>
              <a:pPr/>
              <a:t>24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xmlns="" id="{AE5091A6-7A0C-61BA-07C2-4C4693E84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400" dirty="0"/>
              <a:t>Cost structure</a:t>
            </a:r>
            <a:endParaRPr lang="zh-TW" altLang="en-US" sz="4400" dirty="0"/>
          </a:p>
        </p:txBody>
      </p:sp>
      <p:sp>
        <p:nvSpPr>
          <p:cNvPr id="48133" name="Rectangle 3">
            <a:extLst>
              <a:ext uri="{FF2B5EF4-FFF2-40B4-BE49-F238E27FC236}">
                <a16:creationId xmlns:a16="http://schemas.microsoft.com/office/drawing/2014/main" xmlns="" id="{F2E6516F-64A7-EE8F-3D08-51C1C712EA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/>
              <a:t>Cost structure: pure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Small capital operations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Economy of scale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Economy of scope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Example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Producing handmade handicraft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Mass production of specific handicraft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Machine made customized handicraft</a:t>
            </a:r>
            <a:endParaRPr lang="zh-TW" altLang="en-US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頁尾版面配置區 3">
            <a:extLst>
              <a:ext uri="{FF2B5EF4-FFF2-40B4-BE49-F238E27FC236}">
                <a16:creationId xmlns:a16="http://schemas.microsoft.com/office/drawing/2014/main" xmlns="" id="{055AD11B-93E9-B4EF-E772-BB540D82F8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49155" name="投影片編號版面配置區 4">
            <a:extLst>
              <a:ext uri="{FF2B5EF4-FFF2-40B4-BE49-F238E27FC236}">
                <a16:creationId xmlns:a16="http://schemas.microsoft.com/office/drawing/2014/main" xmlns="" id="{386AAA7E-0DB6-B2B6-92B7-09F98E27C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D757E8B-6357-AF4A-8A4D-A096ADA3C253}" type="slidenum">
              <a:rPr lang="en-US" altLang="zh-TW" sz="1400">
                <a:solidFill>
                  <a:srgbClr val="333399"/>
                </a:solidFill>
              </a:rPr>
              <a:pPr/>
              <a:t>25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9156" name="Rectangle 2">
            <a:extLst>
              <a:ext uri="{FF2B5EF4-FFF2-40B4-BE49-F238E27FC236}">
                <a16:creationId xmlns:a16="http://schemas.microsoft.com/office/drawing/2014/main" xmlns="" id="{D422BC71-4A90-84AA-71D0-EE245008A6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Cost structure: </a:t>
            </a:r>
            <a:br>
              <a:rPr lang="en-US" altLang="zh-TW" dirty="0"/>
            </a:br>
            <a:r>
              <a:rPr lang="en-US" altLang="zh-TW" dirty="0"/>
              <a:t>operations leverage</a:t>
            </a:r>
            <a:endParaRPr lang="zh-TW" altLang="en-US" dirty="0"/>
          </a:p>
        </p:txBody>
      </p:sp>
      <p:grpSp>
        <p:nvGrpSpPr>
          <p:cNvPr id="369693" name="Group 29">
            <a:extLst>
              <a:ext uri="{FF2B5EF4-FFF2-40B4-BE49-F238E27FC236}">
                <a16:creationId xmlns:a16="http://schemas.microsoft.com/office/drawing/2014/main" xmlns="" id="{6F3B7A9D-54E0-CAEB-B7DC-5F4E9BC45644}"/>
              </a:ext>
            </a:extLst>
          </p:cNvPr>
          <p:cNvGrpSpPr>
            <a:grpSpLocks/>
          </p:cNvGrpSpPr>
          <p:nvPr/>
        </p:nvGrpSpPr>
        <p:grpSpPr bwMode="auto">
          <a:xfrm>
            <a:off x="468315" y="2420938"/>
            <a:ext cx="4144963" cy="3482975"/>
            <a:chOff x="2911" y="1577"/>
            <a:chExt cx="2611" cy="2194"/>
          </a:xfrm>
        </p:grpSpPr>
        <p:sp>
          <p:nvSpPr>
            <p:cNvPr id="49172" name="Line 10">
              <a:extLst>
                <a:ext uri="{FF2B5EF4-FFF2-40B4-BE49-F238E27FC236}">
                  <a16:creationId xmlns:a16="http://schemas.microsoft.com/office/drawing/2014/main" xmlns="" id="{D265A901-A0F5-7795-874F-78709C84B2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2" y="1634"/>
              <a:ext cx="0" cy="1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73" name="Line 11">
              <a:extLst>
                <a:ext uri="{FF2B5EF4-FFF2-40B4-BE49-F238E27FC236}">
                  <a16:creationId xmlns:a16="http://schemas.microsoft.com/office/drawing/2014/main" xmlns="" id="{143A62BF-B7C2-523F-00B2-C24321A106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2" y="3061"/>
              <a:ext cx="202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74" name="Line 12">
              <a:extLst>
                <a:ext uri="{FF2B5EF4-FFF2-40B4-BE49-F238E27FC236}">
                  <a16:creationId xmlns:a16="http://schemas.microsoft.com/office/drawing/2014/main" xmlns="" id="{02AC699C-E2C7-4C05-87DB-C7BCAAA021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2" y="2976"/>
              <a:ext cx="1948" cy="0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75" name="Line 13">
              <a:extLst>
                <a:ext uri="{FF2B5EF4-FFF2-40B4-BE49-F238E27FC236}">
                  <a16:creationId xmlns:a16="http://schemas.microsoft.com/office/drawing/2014/main" xmlns="" id="{352C4A27-9DB2-9AF0-30F2-F09D59EF14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2" y="1970"/>
              <a:ext cx="1849" cy="1006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76" name="Line 14">
              <a:extLst>
                <a:ext uri="{FF2B5EF4-FFF2-40B4-BE49-F238E27FC236}">
                  <a16:creationId xmlns:a16="http://schemas.microsoft.com/office/drawing/2014/main" xmlns="" id="{118F41E3-DA3A-9B5D-E378-75407D5452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2" y="1749"/>
              <a:ext cx="1792" cy="1312"/>
            </a:xfrm>
            <a:prstGeom prst="line">
              <a:avLst/>
            </a:prstGeom>
            <a:noFill/>
            <a:ln w="50800">
              <a:solidFill>
                <a:srgbClr val="577D5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77" name="Rectangle 15">
              <a:extLst>
                <a:ext uri="{FF2B5EF4-FFF2-40B4-BE49-F238E27FC236}">
                  <a16:creationId xmlns:a16="http://schemas.microsoft.com/office/drawing/2014/main" xmlns="" id="{E0C8A136-D66D-8381-195E-8046422A3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4" y="3065"/>
              <a:ext cx="6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2000" dirty="0">
                  <a:latin typeface="GE Black-Medium+N" charset="0"/>
                  <a:ea typeface="華康中楷體" pitchFamily="49" charset="-120"/>
                </a:rPr>
                <a:t>Volume</a:t>
              </a:r>
              <a:endParaRPr lang="zh-TW" altLang="en-US" sz="2000" dirty="0">
                <a:latin typeface="GE Black-Medium+N" charset="0"/>
                <a:ea typeface="華康中楷體" pitchFamily="49" charset="-120"/>
              </a:endParaRPr>
            </a:p>
          </p:txBody>
        </p:sp>
        <p:sp>
          <p:nvSpPr>
            <p:cNvPr id="49178" name="Rectangle 16">
              <a:extLst>
                <a:ext uri="{FF2B5EF4-FFF2-40B4-BE49-F238E27FC236}">
                  <a16:creationId xmlns:a16="http://schemas.microsoft.com/office/drawing/2014/main" xmlns="" id="{02A0F2E0-067E-5713-8685-4D9FBECA3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1" y="1577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>
                  <a:latin typeface="Times" pitchFamily="2" charset="0"/>
                  <a:ea typeface="華康中楷體" pitchFamily="49" charset="-120"/>
                </a:rPr>
                <a:t>$</a:t>
              </a:r>
            </a:p>
          </p:txBody>
        </p:sp>
        <p:sp>
          <p:nvSpPr>
            <p:cNvPr id="49179" name="Line 18">
              <a:extLst>
                <a:ext uri="{FF2B5EF4-FFF2-40B4-BE49-F238E27FC236}">
                  <a16:creationId xmlns:a16="http://schemas.microsoft.com/office/drawing/2014/main" xmlns="" id="{B4E0718F-F001-A058-9CC0-DF6A326A37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28" y="2738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80" name="Rectangle 20">
              <a:extLst>
                <a:ext uri="{FF2B5EF4-FFF2-40B4-BE49-F238E27FC236}">
                  <a16:creationId xmlns:a16="http://schemas.microsoft.com/office/drawing/2014/main" xmlns="" id="{CF433DF5-FDD6-4AEF-CF35-E07982033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3" y="2864"/>
              <a:ext cx="56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200" dirty="0">
                  <a:solidFill>
                    <a:srgbClr val="002060"/>
                  </a:solidFill>
                  <a:latin typeface="GE Ming+N" charset="-120"/>
                  <a:ea typeface="華康中楷體" pitchFamily="49" charset="-120"/>
                </a:rPr>
                <a:t>Fixed cost</a:t>
              </a:r>
              <a:endParaRPr lang="zh-TW" altLang="en-US" sz="1200" dirty="0">
                <a:solidFill>
                  <a:srgbClr val="002060"/>
                </a:solidFill>
                <a:latin typeface="GE Ming+N" charset="-120"/>
                <a:ea typeface="華康中楷體" pitchFamily="49" charset="-120"/>
              </a:endParaRPr>
            </a:p>
          </p:txBody>
        </p:sp>
        <p:sp>
          <p:nvSpPr>
            <p:cNvPr id="49181" name="Rectangle 22">
              <a:extLst>
                <a:ext uri="{FF2B5EF4-FFF2-40B4-BE49-F238E27FC236}">
                  <a16:creationId xmlns:a16="http://schemas.microsoft.com/office/drawing/2014/main" xmlns="" id="{EDD61498-6F61-446E-2E5B-97385D65F8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7" y="1874"/>
              <a:ext cx="56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200" dirty="0">
                  <a:solidFill>
                    <a:srgbClr val="C00000"/>
                  </a:solidFill>
                  <a:latin typeface="GE Ming+N" charset="-120"/>
                  <a:ea typeface="華康中楷體" pitchFamily="49" charset="-120"/>
                </a:rPr>
                <a:t>Total Cost</a:t>
              </a:r>
              <a:endParaRPr lang="zh-TW" altLang="en-US" sz="1200" dirty="0">
                <a:solidFill>
                  <a:srgbClr val="C00000"/>
                </a:solidFill>
                <a:latin typeface="GE Ming+N" charset="-120"/>
                <a:ea typeface="華康中楷體" pitchFamily="49" charset="-120"/>
              </a:endParaRPr>
            </a:p>
          </p:txBody>
        </p:sp>
        <p:sp>
          <p:nvSpPr>
            <p:cNvPr id="49182" name="Rectangle 24">
              <a:extLst>
                <a:ext uri="{FF2B5EF4-FFF2-40B4-BE49-F238E27FC236}">
                  <a16:creationId xmlns:a16="http://schemas.microsoft.com/office/drawing/2014/main" xmlns="" id="{DEE010A7-84B2-2011-CC84-BCC8DC5108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9" y="1664"/>
              <a:ext cx="5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200" dirty="0">
                  <a:solidFill>
                    <a:srgbClr val="003300"/>
                  </a:solidFill>
                  <a:latin typeface="GE Ming+N" charset="-120"/>
                  <a:ea typeface="華康中楷體" pitchFamily="49" charset="-120"/>
                </a:rPr>
                <a:t>Revenue</a:t>
              </a:r>
              <a:endParaRPr lang="zh-TW" altLang="en-US" sz="1200" dirty="0">
                <a:solidFill>
                  <a:srgbClr val="003300"/>
                </a:solidFill>
                <a:latin typeface="GE Ming+N" charset="-120"/>
                <a:ea typeface="華康中楷體" pitchFamily="49" charset="-120"/>
              </a:endParaRPr>
            </a:p>
          </p:txBody>
        </p:sp>
        <p:sp>
          <p:nvSpPr>
            <p:cNvPr id="49183" name="Rectangle 26">
              <a:extLst>
                <a:ext uri="{FF2B5EF4-FFF2-40B4-BE49-F238E27FC236}">
                  <a16:creationId xmlns:a16="http://schemas.microsoft.com/office/drawing/2014/main" xmlns="" id="{BE5212D2-D41E-0E89-A11D-A08A703F4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1" y="3104"/>
              <a:ext cx="46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200" dirty="0">
                  <a:latin typeface="GE Ming+N" charset="-120"/>
                  <a:ea typeface="華康中楷體" pitchFamily="49" charset="-120"/>
                </a:rPr>
                <a:t>Break even</a:t>
              </a:r>
              <a:endParaRPr lang="zh-TW" altLang="en-US" sz="1200" dirty="0">
                <a:latin typeface="GE Ming+N" charset="-120"/>
                <a:ea typeface="華康中楷體" pitchFamily="49" charset="-120"/>
              </a:endParaRPr>
            </a:p>
          </p:txBody>
        </p:sp>
        <p:sp>
          <p:nvSpPr>
            <p:cNvPr id="49184" name="Text Box 27">
              <a:extLst>
                <a:ext uri="{FF2B5EF4-FFF2-40B4-BE49-F238E27FC236}">
                  <a16:creationId xmlns:a16="http://schemas.microsoft.com/office/drawing/2014/main" xmlns="" id="{3955C6C2-D382-14A5-54B8-5C5775DAE9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9" y="3519"/>
              <a:ext cx="17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2000" dirty="0">
                  <a:solidFill>
                    <a:srgbClr val="333399"/>
                  </a:solidFill>
                  <a:ea typeface="標楷體" panose="03000509000000000000" pitchFamily="49" charset="-120"/>
                </a:rPr>
                <a:t>Small Capital operations</a:t>
              </a:r>
              <a:endParaRPr lang="zh-TW" altLang="en-US" sz="2000" dirty="0">
                <a:solidFill>
                  <a:srgbClr val="333399"/>
                </a:solidFill>
                <a:ea typeface="標楷體" panose="03000509000000000000" pitchFamily="49" charset="-120"/>
              </a:endParaRPr>
            </a:p>
          </p:txBody>
        </p:sp>
      </p:grpSp>
      <p:grpSp>
        <p:nvGrpSpPr>
          <p:cNvPr id="369694" name="Group 30">
            <a:extLst>
              <a:ext uri="{FF2B5EF4-FFF2-40B4-BE49-F238E27FC236}">
                <a16:creationId xmlns:a16="http://schemas.microsoft.com/office/drawing/2014/main" xmlns="" id="{FFFC63CA-40A1-7A56-4D8A-2C843C7001A0}"/>
              </a:ext>
            </a:extLst>
          </p:cNvPr>
          <p:cNvGrpSpPr>
            <a:grpSpLocks/>
          </p:cNvGrpSpPr>
          <p:nvPr/>
        </p:nvGrpSpPr>
        <p:grpSpPr bwMode="auto">
          <a:xfrm>
            <a:off x="4643438" y="2492375"/>
            <a:ext cx="4400548" cy="3489325"/>
            <a:chOff x="435" y="1623"/>
            <a:chExt cx="2772" cy="2198"/>
          </a:xfrm>
        </p:grpSpPr>
        <p:sp>
          <p:nvSpPr>
            <p:cNvPr id="49159" name="Line 3">
              <a:extLst>
                <a:ext uri="{FF2B5EF4-FFF2-40B4-BE49-F238E27FC236}">
                  <a16:creationId xmlns:a16="http://schemas.microsoft.com/office/drawing/2014/main" xmlns="" id="{CCF07A90-7B6D-D63F-FA54-E66D0950C4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7" y="1680"/>
              <a:ext cx="0" cy="142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60" name="Line 4">
              <a:extLst>
                <a:ext uri="{FF2B5EF4-FFF2-40B4-BE49-F238E27FC236}">
                  <a16:creationId xmlns:a16="http://schemas.microsoft.com/office/drawing/2014/main" xmlns="" id="{0967B1B0-6A0E-0D89-29D5-7155016538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7" y="3107"/>
              <a:ext cx="20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61" name="Line 5">
              <a:extLst>
                <a:ext uri="{FF2B5EF4-FFF2-40B4-BE49-F238E27FC236}">
                  <a16:creationId xmlns:a16="http://schemas.microsoft.com/office/drawing/2014/main" xmlns="" id="{AAFE51F7-2B20-25DA-EF35-1EC2F254CE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208"/>
              <a:ext cx="1947" cy="0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62" name="Line 6">
              <a:extLst>
                <a:ext uri="{FF2B5EF4-FFF2-40B4-BE49-F238E27FC236}">
                  <a16:creationId xmlns:a16="http://schemas.microsoft.com/office/drawing/2014/main" xmlns="" id="{50000086-18CC-6A49-BDCA-21BE0611B5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2" y="1824"/>
              <a:ext cx="1947" cy="349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63" name="Line 7">
              <a:extLst>
                <a:ext uri="{FF2B5EF4-FFF2-40B4-BE49-F238E27FC236}">
                  <a16:creationId xmlns:a16="http://schemas.microsoft.com/office/drawing/2014/main" xmlns="" id="{41B3C630-7DD5-9D3F-34B1-C0AC492DCC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7" y="1795"/>
              <a:ext cx="1791" cy="1312"/>
            </a:xfrm>
            <a:prstGeom prst="line">
              <a:avLst/>
            </a:prstGeom>
            <a:noFill/>
            <a:ln w="50800">
              <a:solidFill>
                <a:srgbClr val="577D5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64" name="Rectangle 8">
              <a:extLst>
                <a:ext uri="{FF2B5EF4-FFF2-40B4-BE49-F238E27FC236}">
                  <a16:creationId xmlns:a16="http://schemas.microsoft.com/office/drawing/2014/main" xmlns="" id="{E6CECE32-188C-D29B-B8FC-A84FBCD31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" y="3118"/>
              <a:ext cx="6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2000" dirty="0">
                  <a:latin typeface="GE Black-Medium+N" charset="0"/>
                  <a:ea typeface="華康中楷體" pitchFamily="49" charset="-120"/>
                </a:rPr>
                <a:t>Volume</a:t>
              </a:r>
              <a:endParaRPr lang="zh-TW" altLang="en-US" sz="2000" dirty="0">
                <a:latin typeface="GE Black-Medium+N" charset="0"/>
                <a:ea typeface="華康中楷體" pitchFamily="49" charset="-120"/>
              </a:endParaRPr>
            </a:p>
          </p:txBody>
        </p:sp>
        <p:sp>
          <p:nvSpPr>
            <p:cNvPr id="49165" name="Rectangle 9">
              <a:extLst>
                <a:ext uri="{FF2B5EF4-FFF2-40B4-BE49-F238E27FC236}">
                  <a16:creationId xmlns:a16="http://schemas.microsoft.com/office/drawing/2014/main" xmlns="" id="{63A82529-60C5-EA64-E10F-94FEA969C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" y="1623"/>
              <a:ext cx="21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>
                  <a:latin typeface="Times" pitchFamily="2" charset="0"/>
                  <a:ea typeface="華康中楷體" pitchFamily="49" charset="-120"/>
                </a:rPr>
                <a:t>$</a:t>
              </a:r>
            </a:p>
          </p:txBody>
        </p:sp>
        <p:sp>
          <p:nvSpPr>
            <p:cNvPr id="49166" name="Line 17">
              <a:extLst>
                <a:ext uri="{FF2B5EF4-FFF2-40B4-BE49-F238E27FC236}">
                  <a16:creationId xmlns:a16="http://schemas.microsoft.com/office/drawing/2014/main" xmlns="" id="{B3F63765-666B-5D84-7B1B-1A398DA7C8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1872"/>
              <a:ext cx="0" cy="12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49167" name="Rectangle 19">
              <a:extLst>
                <a:ext uri="{FF2B5EF4-FFF2-40B4-BE49-F238E27FC236}">
                  <a16:creationId xmlns:a16="http://schemas.microsoft.com/office/drawing/2014/main" xmlns="" id="{7E5F52F2-F4C9-629F-350A-E2B7EB439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112"/>
              <a:ext cx="56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200" dirty="0">
                  <a:solidFill>
                    <a:srgbClr val="002060"/>
                  </a:solidFill>
                  <a:latin typeface="GE Ming+N" charset="-120"/>
                  <a:ea typeface="華康中楷體" pitchFamily="49" charset="-120"/>
                </a:rPr>
                <a:t>Fixed cost</a:t>
              </a:r>
              <a:endParaRPr lang="zh-TW" altLang="en-US" sz="1200" dirty="0">
                <a:solidFill>
                  <a:srgbClr val="002060"/>
                </a:solidFill>
                <a:latin typeface="GE Ming+N" charset="-120"/>
                <a:ea typeface="華康中楷體" pitchFamily="49" charset="-120"/>
              </a:endParaRPr>
            </a:p>
          </p:txBody>
        </p:sp>
        <p:sp>
          <p:nvSpPr>
            <p:cNvPr id="49168" name="Rectangle 21">
              <a:extLst>
                <a:ext uri="{FF2B5EF4-FFF2-40B4-BE49-F238E27FC236}">
                  <a16:creationId xmlns:a16="http://schemas.microsoft.com/office/drawing/2014/main" xmlns="" id="{EF84CE6A-D0B3-582B-4DC1-9B1A262D6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872"/>
              <a:ext cx="56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200" dirty="0">
                  <a:solidFill>
                    <a:srgbClr val="C00000"/>
                  </a:solidFill>
                  <a:latin typeface="GE Ming+N" charset="-120"/>
                  <a:ea typeface="華康中楷體" pitchFamily="49" charset="-120"/>
                </a:rPr>
                <a:t>Total Cost</a:t>
              </a:r>
              <a:endParaRPr lang="zh-TW" altLang="en-US" sz="1200" dirty="0">
                <a:solidFill>
                  <a:srgbClr val="C00000"/>
                </a:solidFill>
                <a:latin typeface="GE Ming+N" charset="-120"/>
                <a:ea typeface="華康中楷體" pitchFamily="49" charset="-120"/>
              </a:endParaRPr>
            </a:p>
          </p:txBody>
        </p:sp>
        <p:sp>
          <p:nvSpPr>
            <p:cNvPr id="49169" name="Rectangle 23">
              <a:extLst>
                <a:ext uri="{FF2B5EF4-FFF2-40B4-BE49-F238E27FC236}">
                  <a16:creationId xmlns:a16="http://schemas.microsoft.com/office/drawing/2014/main" xmlns="" id="{FE046D26-AEEB-5782-3D50-92308AB779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544"/>
              <a:ext cx="5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200" dirty="0">
                  <a:solidFill>
                    <a:srgbClr val="003300"/>
                  </a:solidFill>
                  <a:latin typeface="GE Ming+N" charset="-120"/>
                  <a:ea typeface="華康中楷體" pitchFamily="49" charset="-120"/>
                </a:rPr>
                <a:t>Revenue</a:t>
              </a:r>
              <a:endParaRPr lang="zh-TW" altLang="en-US" sz="1200" dirty="0">
                <a:solidFill>
                  <a:srgbClr val="003300"/>
                </a:solidFill>
                <a:latin typeface="GE Ming+N" charset="-120"/>
                <a:ea typeface="華康中楷體" pitchFamily="49" charset="-120"/>
              </a:endParaRPr>
            </a:p>
          </p:txBody>
        </p:sp>
        <p:sp>
          <p:nvSpPr>
            <p:cNvPr id="49170" name="Rectangle 25">
              <a:extLst>
                <a:ext uri="{FF2B5EF4-FFF2-40B4-BE49-F238E27FC236}">
                  <a16:creationId xmlns:a16="http://schemas.microsoft.com/office/drawing/2014/main" xmlns="" id="{D9548E25-E6A3-BBF8-0C06-1DDDE26D2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0" y="3105"/>
              <a:ext cx="410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0488" tIns="44450" rIns="90488" bIns="44450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200" dirty="0">
                  <a:latin typeface="GE Ming+N" charset="-120"/>
                  <a:ea typeface="華康中楷體" pitchFamily="49" charset="-120"/>
                </a:rPr>
                <a:t>Break</a:t>
              </a:r>
            </a:p>
            <a:p>
              <a:r>
                <a:rPr lang="en-US" altLang="zh-TW" sz="1200" dirty="0">
                  <a:latin typeface="GE Ming+N" charset="-120"/>
                  <a:ea typeface="華康中楷體" pitchFamily="49" charset="-120"/>
                </a:rPr>
                <a:t>even</a:t>
              </a:r>
              <a:endParaRPr lang="zh-TW" altLang="en-US" sz="1200" dirty="0">
                <a:latin typeface="GE Ming+N" charset="-120"/>
                <a:ea typeface="華康中楷體" pitchFamily="49" charset="-120"/>
              </a:endParaRPr>
            </a:p>
          </p:txBody>
        </p:sp>
        <p:sp>
          <p:nvSpPr>
            <p:cNvPr id="49171" name="Text Box 28">
              <a:extLst>
                <a:ext uri="{FF2B5EF4-FFF2-40B4-BE49-F238E27FC236}">
                  <a16:creationId xmlns:a16="http://schemas.microsoft.com/office/drawing/2014/main" xmlns="" id="{AF08FE3D-77CE-909F-5D3D-D23E86B8D7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0" y="3569"/>
              <a:ext cx="156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2000" dirty="0">
                  <a:solidFill>
                    <a:srgbClr val="333399"/>
                  </a:solidFill>
                  <a:ea typeface="標楷體" panose="03000509000000000000" pitchFamily="49" charset="-120"/>
                </a:rPr>
                <a:t>Large scale operations</a:t>
              </a:r>
              <a:endParaRPr lang="zh-TW" altLang="en-US" sz="2000" dirty="0">
                <a:solidFill>
                  <a:srgbClr val="333399"/>
                </a:solidFill>
                <a:ea typeface="標楷體" panose="03000509000000000000" pitchFamily="49" charset="-12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頁尾版面配置區 3">
            <a:extLst>
              <a:ext uri="{FF2B5EF4-FFF2-40B4-BE49-F238E27FC236}">
                <a16:creationId xmlns:a16="http://schemas.microsoft.com/office/drawing/2014/main" xmlns="" id="{04AF5AA0-B6A4-76AF-B7A8-1E0E92A5CD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51203" name="投影片編號版面配置區 4">
            <a:extLst>
              <a:ext uri="{FF2B5EF4-FFF2-40B4-BE49-F238E27FC236}">
                <a16:creationId xmlns:a16="http://schemas.microsoft.com/office/drawing/2014/main" xmlns="" id="{4B5AC4A2-DBF1-C822-3319-12152CD1A9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7B78FCB-2696-524E-B9CD-ED8283E669CC}" type="slidenum">
              <a:rPr lang="en-US" altLang="zh-TW" sz="1400">
                <a:solidFill>
                  <a:srgbClr val="333399"/>
                </a:solidFill>
              </a:rPr>
              <a:pPr/>
              <a:t>26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1204" name="Rectangle 2">
            <a:extLst>
              <a:ext uri="{FF2B5EF4-FFF2-40B4-BE49-F238E27FC236}">
                <a16:creationId xmlns:a16="http://schemas.microsoft.com/office/drawing/2014/main" xmlns="" id="{378F279F-BA25-DF1E-91A6-5DA364349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620000" cy="1143000"/>
          </a:xfrm>
        </p:spPr>
        <p:txBody>
          <a:bodyPr/>
          <a:lstStyle/>
          <a:p>
            <a:pPr eaLnBrk="1" hangingPunct="1"/>
            <a:r>
              <a:rPr lang="en-US" altLang="zh-TW" dirty="0"/>
              <a:t>Unit cost</a:t>
            </a:r>
            <a:endParaRPr lang="zh-TW" altLang="en-US" dirty="0"/>
          </a:p>
        </p:txBody>
      </p:sp>
      <p:sp>
        <p:nvSpPr>
          <p:cNvPr id="51205" name="Rectangle 3">
            <a:extLst>
              <a:ext uri="{FF2B5EF4-FFF2-40B4-BE49-F238E27FC236}">
                <a16:creationId xmlns:a16="http://schemas.microsoft.com/office/drawing/2014/main" xmlns="" id="{0CF88B35-D8DA-7235-9282-C6699715C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667000"/>
            <a:ext cx="3276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51206" name="Line 4">
            <a:extLst>
              <a:ext uri="{FF2B5EF4-FFF2-40B4-BE49-F238E27FC236}">
                <a16:creationId xmlns:a16="http://schemas.microsoft.com/office/drawing/2014/main" xmlns="" id="{0F67C253-6824-1F53-8566-1B536FEF6A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133600"/>
            <a:ext cx="0" cy="320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1207" name="Line 5">
            <a:extLst>
              <a:ext uri="{FF2B5EF4-FFF2-40B4-BE49-F238E27FC236}">
                <a16:creationId xmlns:a16="http://schemas.microsoft.com/office/drawing/2014/main" xmlns="" id="{E9C0DAE8-CF20-C35D-F601-3D0297D1BC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334000"/>
            <a:ext cx="61722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x-none"/>
          </a:p>
        </p:txBody>
      </p:sp>
      <p:sp>
        <p:nvSpPr>
          <p:cNvPr id="51208" name="Text Box 6">
            <a:extLst>
              <a:ext uri="{FF2B5EF4-FFF2-40B4-BE49-F238E27FC236}">
                <a16:creationId xmlns:a16="http://schemas.microsoft.com/office/drawing/2014/main" xmlns="" id="{200DCDCF-4CA3-239A-62C6-2A824410B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486400"/>
            <a:ext cx="12941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>
                <a:solidFill>
                  <a:srgbClr val="000099"/>
                </a:solidFill>
                <a:ea typeface="標楷體" panose="03000509000000000000" pitchFamily="49" charset="-120"/>
              </a:rPr>
              <a:t>Volume</a:t>
            </a:r>
            <a:endParaRPr lang="zh-TW" altLang="en-US" dirty="0">
              <a:solidFill>
                <a:srgbClr val="000099"/>
              </a:solidFill>
            </a:endParaRPr>
          </a:p>
        </p:txBody>
      </p:sp>
      <p:sp>
        <p:nvSpPr>
          <p:cNvPr id="51209" name="Text Box 7">
            <a:extLst>
              <a:ext uri="{FF2B5EF4-FFF2-40B4-BE49-F238E27FC236}">
                <a16:creationId xmlns:a16="http://schemas.microsoft.com/office/drawing/2014/main" xmlns="" id="{5DB86AE7-3AFC-EA74-FD50-89C1288DF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410200"/>
            <a:ext cx="748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/>
              <a:t>Low</a:t>
            </a:r>
            <a:endParaRPr lang="zh-TW" altLang="en-US" dirty="0"/>
          </a:p>
        </p:txBody>
      </p:sp>
      <p:sp>
        <p:nvSpPr>
          <p:cNvPr id="51210" name="Text Box 8">
            <a:extLst>
              <a:ext uri="{FF2B5EF4-FFF2-40B4-BE49-F238E27FC236}">
                <a16:creationId xmlns:a16="http://schemas.microsoft.com/office/drawing/2014/main" xmlns="" id="{4F9FCEA5-A669-7A6E-6EF6-F4BD389E6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410200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/>
              <a:t>High</a:t>
            </a:r>
            <a:endParaRPr lang="zh-TW" altLang="en-US" dirty="0"/>
          </a:p>
        </p:txBody>
      </p:sp>
      <p:sp>
        <p:nvSpPr>
          <p:cNvPr id="51212" name="Text Box 10">
            <a:extLst>
              <a:ext uri="{FF2B5EF4-FFF2-40B4-BE49-F238E27FC236}">
                <a16:creationId xmlns:a16="http://schemas.microsoft.com/office/drawing/2014/main" xmlns="" id="{D8D037AA-D3CB-1D0F-50A6-0814E1C2D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2024063"/>
            <a:ext cx="8002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/>
              <a:t>High</a:t>
            </a:r>
            <a:endParaRPr lang="zh-TW" altLang="en-US" dirty="0"/>
          </a:p>
        </p:txBody>
      </p:sp>
      <p:sp>
        <p:nvSpPr>
          <p:cNvPr id="51213" name="Text Box 11">
            <a:extLst>
              <a:ext uri="{FF2B5EF4-FFF2-40B4-BE49-F238E27FC236}">
                <a16:creationId xmlns:a16="http://schemas.microsoft.com/office/drawing/2014/main" xmlns="" id="{A5FCAF20-45E8-C7A4-25A1-B845C5303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4843463"/>
            <a:ext cx="748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/>
              <a:t>Low</a:t>
            </a:r>
            <a:endParaRPr lang="zh-TW" altLang="en-US" dirty="0"/>
          </a:p>
        </p:txBody>
      </p:sp>
      <p:grpSp>
        <p:nvGrpSpPr>
          <p:cNvPr id="371724" name="Group 12">
            <a:extLst>
              <a:ext uri="{FF2B5EF4-FFF2-40B4-BE49-F238E27FC236}">
                <a16:creationId xmlns:a16="http://schemas.microsoft.com/office/drawing/2014/main" xmlns="" id="{730DC98D-B1A2-B2F0-D7FD-2A60933A337C}"/>
              </a:ext>
            </a:extLst>
          </p:cNvPr>
          <p:cNvGrpSpPr>
            <a:grpSpLocks/>
          </p:cNvGrpSpPr>
          <p:nvPr/>
        </p:nvGrpSpPr>
        <p:grpSpPr bwMode="auto">
          <a:xfrm>
            <a:off x="1782763" y="1646237"/>
            <a:ext cx="6207124" cy="1606549"/>
            <a:chOff x="1123" y="1037"/>
            <a:chExt cx="3910" cy="1012"/>
          </a:xfrm>
        </p:grpSpPr>
        <p:sp>
          <p:nvSpPr>
            <p:cNvPr id="51218" name="Text Box 13">
              <a:extLst>
                <a:ext uri="{FF2B5EF4-FFF2-40B4-BE49-F238E27FC236}">
                  <a16:creationId xmlns:a16="http://schemas.microsoft.com/office/drawing/2014/main" xmlns="" id="{7A6253A1-52C8-B471-2BAE-9C5C5F2AF0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5" y="1758"/>
              <a:ext cx="91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dirty="0"/>
                <a:t>Fixed cost</a:t>
              </a:r>
              <a:endParaRPr lang="zh-TW" altLang="en-US" dirty="0"/>
            </a:p>
          </p:txBody>
        </p:sp>
        <p:grpSp>
          <p:nvGrpSpPr>
            <p:cNvPr id="51219" name="Group 14">
              <a:extLst>
                <a:ext uri="{FF2B5EF4-FFF2-40B4-BE49-F238E27FC236}">
                  <a16:creationId xmlns:a16="http://schemas.microsoft.com/office/drawing/2014/main" xmlns="" id="{6EBC2E02-8B3B-58C8-BA1C-E2917F3FBE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3" y="1037"/>
              <a:ext cx="3869" cy="787"/>
              <a:chOff x="1123" y="1037"/>
              <a:chExt cx="3869" cy="787"/>
            </a:xfrm>
          </p:grpSpPr>
          <p:sp>
            <p:nvSpPr>
              <p:cNvPr id="51220" name="Line 15">
                <a:extLst>
                  <a:ext uri="{FF2B5EF4-FFF2-40B4-BE49-F238E27FC236}">
                    <a16:creationId xmlns:a16="http://schemas.microsoft.com/office/drawing/2014/main" xmlns="" id="{C807BA97-1FFD-57AC-E33A-E1FDE70744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123" y="1075"/>
                <a:ext cx="3869" cy="739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51221" name="Line 16">
                <a:extLst>
                  <a:ext uri="{FF2B5EF4-FFF2-40B4-BE49-F238E27FC236}">
                    <a16:creationId xmlns:a16="http://schemas.microsoft.com/office/drawing/2014/main" xmlns="" id="{D79E7E32-86F6-ADF8-C0D8-E1C604CC42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3" y="1824"/>
                <a:ext cx="3744" cy="0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51222" name="Text Box 17">
                <a:extLst>
                  <a:ext uri="{FF2B5EF4-FFF2-40B4-BE49-F238E27FC236}">
                    <a16:creationId xmlns:a16="http://schemas.microsoft.com/office/drawing/2014/main" xmlns="" id="{50289F85-367C-797B-55BA-BD60FD2589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1" y="1037"/>
                <a:ext cx="2108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>
                    <a:solidFill>
                      <a:srgbClr val="CC0000"/>
                    </a:solidFill>
                  </a:rPr>
                  <a:t>Total cost =</a:t>
                </a:r>
              </a:p>
              <a:p>
                <a:pPr eaLnBrk="1" hangingPunct="1"/>
                <a:r>
                  <a:rPr lang="en-US" altLang="zh-TW" dirty="0">
                    <a:solidFill>
                      <a:srgbClr val="CC0000"/>
                    </a:solidFill>
                  </a:rPr>
                  <a:t>Fixed cost + variable cost</a:t>
                </a:r>
                <a:endParaRPr lang="zh-TW" altLang="en-US" dirty="0">
                  <a:solidFill>
                    <a:srgbClr val="CC0000"/>
                  </a:solidFill>
                </a:endParaRPr>
              </a:p>
            </p:txBody>
          </p:sp>
        </p:grpSp>
      </p:grpSp>
      <p:grpSp>
        <p:nvGrpSpPr>
          <p:cNvPr id="371730" name="Group 18">
            <a:extLst>
              <a:ext uri="{FF2B5EF4-FFF2-40B4-BE49-F238E27FC236}">
                <a16:creationId xmlns:a16="http://schemas.microsoft.com/office/drawing/2014/main" xmlns="" id="{51FABB47-F99F-E002-0980-989559342259}"/>
              </a:ext>
            </a:extLst>
          </p:cNvPr>
          <p:cNvGrpSpPr>
            <a:grpSpLocks/>
          </p:cNvGrpSpPr>
          <p:nvPr/>
        </p:nvGrpSpPr>
        <p:grpSpPr bwMode="auto">
          <a:xfrm>
            <a:off x="1935188" y="3446461"/>
            <a:ext cx="6224591" cy="1447800"/>
            <a:chOff x="1296" y="2227"/>
            <a:chExt cx="3921" cy="912"/>
          </a:xfrm>
        </p:grpSpPr>
        <p:sp>
          <p:nvSpPr>
            <p:cNvPr id="51216" name="Freeform 19">
              <a:extLst>
                <a:ext uri="{FF2B5EF4-FFF2-40B4-BE49-F238E27FC236}">
                  <a16:creationId xmlns:a16="http://schemas.microsoft.com/office/drawing/2014/main" xmlns="" id="{1309B31F-361F-4B5A-7AFC-3FE39080A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6" y="2227"/>
              <a:ext cx="3360" cy="912"/>
            </a:xfrm>
            <a:custGeom>
              <a:avLst/>
              <a:gdLst>
                <a:gd name="T0" fmla="*/ 0 w 3408"/>
                <a:gd name="T1" fmla="*/ 0 h 1824"/>
                <a:gd name="T2" fmla="*/ 134 w 3408"/>
                <a:gd name="T3" fmla="*/ 14 h 1824"/>
                <a:gd name="T4" fmla="*/ 312 w 3408"/>
                <a:gd name="T5" fmla="*/ 27 h 1824"/>
                <a:gd name="T6" fmla="*/ 715 w 3408"/>
                <a:gd name="T7" fmla="*/ 42 h 1824"/>
                <a:gd name="T8" fmla="*/ 1208 w 3408"/>
                <a:gd name="T9" fmla="*/ 50 h 1824"/>
                <a:gd name="T10" fmla="*/ 2102 w 3408"/>
                <a:gd name="T11" fmla="*/ 54 h 1824"/>
                <a:gd name="T12" fmla="*/ 2638 w 3408"/>
                <a:gd name="T13" fmla="*/ 56 h 1824"/>
                <a:gd name="T14" fmla="*/ 3175 w 3408"/>
                <a:gd name="T15" fmla="*/ 57 h 18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08" h="1824">
                  <a:moveTo>
                    <a:pt x="0" y="0"/>
                  </a:moveTo>
                  <a:cubicBezTo>
                    <a:pt x="44" y="144"/>
                    <a:pt x="88" y="288"/>
                    <a:pt x="144" y="432"/>
                  </a:cubicBezTo>
                  <a:cubicBezTo>
                    <a:pt x="200" y="576"/>
                    <a:pt x="232" y="712"/>
                    <a:pt x="336" y="864"/>
                  </a:cubicBezTo>
                  <a:cubicBezTo>
                    <a:pt x="440" y="1016"/>
                    <a:pt x="608" y="1224"/>
                    <a:pt x="768" y="1344"/>
                  </a:cubicBezTo>
                  <a:cubicBezTo>
                    <a:pt x="928" y="1464"/>
                    <a:pt x="1048" y="1520"/>
                    <a:pt x="1296" y="1584"/>
                  </a:cubicBezTo>
                  <a:cubicBezTo>
                    <a:pt x="1544" y="1648"/>
                    <a:pt x="2000" y="1696"/>
                    <a:pt x="2256" y="1728"/>
                  </a:cubicBezTo>
                  <a:cubicBezTo>
                    <a:pt x="2512" y="1760"/>
                    <a:pt x="2640" y="1760"/>
                    <a:pt x="2832" y="1776"/>
                  </a:cubicBezTo>
                  <a:cubicBezTo>
                    <a:pt x="3024" y="1792"/>
                    <a:pt x="3216" y="1808"/>
                    <a:pt x="3408" y="1824"/>
                  </a:cubicBezTo>
                </a:path>
              </a:pathLst>
            </a:custGeom>
            <a:noFill/>
            <a:ln w="38100" cmpd="sng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x-none"/>
            </a:p>
          </p:txBody>
        </p:sp>
        <p:sp>
          <p:nvSpPr>
            <p:cNvPr id="51217" name="Text Box 20">
              <a:extLst>
                <a:ext uri="{FF2B5EF4-FFF2-40B4-BE49-F238E27FC236}">
                  <a16:creationId xmlns:a16="http://schemas.microsoft.com/office/drawing/2014/main" xmlns="" id="{77363A14-1EC8-489E-01E0-7CC5EC13BF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1" y="2538"/>
              <a:ext cx="1916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2800" dirty="0">
                  <a:solidFill>
                    <a:srgbClr val="000099"/>
                  </a:solidFill>
                  <a:ea typeface="標楷體" panose="03000509000000000000" pitchFamily="49" charset="-120"/>
                </a:rPr>
                <a:t>Unit cost decreases </a:t>
              </a:r>
            </a:p>
            <a:p>
              <a:pPr eaLnBrk="1" hangingPunct="1"/>
              <a:r>
                <a:rPr lang="en-US" altLang="zh-TW" sz="2800" dirty="0">
                  <a:solidFill>
                    <a:srgbClr val="000099"/>
                  </a:solidFill>
                  <a:ea typeface="標楷體" panose="03000509000000000000" pitchFamily="49" charset="-120"/>
                </a:rPr>
                <a:t>as volume increase</a:t>
              </a:r>
              <a:endParaRPr lang="zh-TW" altLang="en-US" sz="2800" dirty="0">
                <a:solidFill>
                  <a:srgbClr val="000099"/>
                </a:solidFill>
                <a:ea typeface="標楷體" panose="03000509000000000000" pitchFamily="49" charset="-120"/>
              </a:endParaRPr>
            </a:p>
          </p:txBody>
        </p:sp>
      </p:grpSp>
      <p:sp>
        <p:nvSpPr>
          <p:cNvPr id="2" name="文字方塊 1">
            <a:extLst>
              <a:ext uri="{FF2B5EF4-FFF2-40B4-BE49-F238E27FC236}">
                <a16:creationId xmlns:a16="http://schemas.microsoft.com/office/drawing/2014/main" xmlns="" id="{AF8B1649-C5EF-98E8-5A3F-DB1825D3B0FE}"/>
              </a:ext>
            </a:extLst>
          </p:cNvPr>
          <p:cNvSpPr txBox="1"/>
          <p:nvPr/>
        </p:nvSpPr>
        <p:spPr>
          <a:xfrm>
            <a:off x="910380" y="3429000"/>
            <a:ext cx="841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solidFill>
                  <a:srgbClr val="002060"/>
                </a:solidFill>
              </a:rPr>
              <a:t>Cost</a:t>
            </a:r>
            <a:endParaRPr lang="zh-TW" alt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1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1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1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頁尾版面配置區 3">
            <a:extLst>
              <a:ext uri="{FF2B5EF4-FFF2-40B4-BE49-F238E27FC236}">
                <a16:creationId xmlns:a16="http://schemas.microsoft.com/office/drawing/2014/main" xmlns="" id="{6D4C5CE2-A13B-DADF-3AE4-46CCE11B71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53251" name="投影片編號版面配置區 4">
            <a:extLst>
              <a:ext uri="{FF2B5EF4-FFF2-40B4-BE49-F238E27FC236}">
                <a16:creationId xmlns:a16="http://schemas.microsoft.com/office/drawing/2014/main" xmlns="" id="{A578791C-0CD9-4561-FCE6-6DD39EB885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975ECCF-3B53-7341-8236-A83296882E1D}" type="slidenum">
              <a:rPr lang="en-US" altLang="zh-TW" sz="1400">
                <a:solidFill>
                  <a:srgbClr val="333399"/>
                </a:solidFill>
              </a:rPr>
              <a:pPr/>
              <a:t>27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3252" name="Rectangle 2">
            <a:extLst>
              <a:ext uri="{FF2B5EF4-FFF2-40B4-BE49-F238E27FC236}">
                <a16:creationId xmlns:a16="http://schemas.microsoft.com/office/drawing/2014/main" xmlns="" id="{5EB6929E-B401-D00C-161C-008F8A2EC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Economy of Scale and Scope</a:t>
            </a:r>
            <a:endParaRPr lang="zh-TW" altLang="en-US" dirty="0"/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xmlns="" id="{0A6C84A1-3180-E3B4-8143-BDC55ED5F126}"/>
              </a:ext>
            </a:extLst>
          </p:cNvPr>
          <p:cNvGrpSpPr/>
          <p:nvPr/>
        </p:nvGrpSpPr>
        <p:grpSpPr>
          <a:xfrm>
            <a:off x="383871" y="2555878"/>
            <a:ext cx="4096847" cy="3482974"/>
            <a:chOff x="383871" y="2555878"/>
            <a:chExt cx="4096847" cy="3482974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xmlns="" id="{82D21474-3BEB-128D-0820-005FD7A6BA55}"/>
                </a:ext>
              </a:extLst>
            </p:cNvPr>
            <p:cNvGrpSpPr/>
            <p:nvPr/>
          </p:nvGrpSpPr>
          <p:grpSpPr>
            <a:xfrm>
              <a:off x="383871" y="2555878"/>
              <a:ext cx="4096847" cy="2813050"/>
              <a:chOff x="690563" y="2576513"/>
              <a:chExt cx="4096847" cy="2813050"/>
            </a:xfrm>
          </p:grpSpPr>
          <p:sp>
            <p:nvSpPr>
              <p:cNvPr id="53253" name="Line 3">
                <a:extLst>
                  <a:ext uri="{FF2B5EF4-FFF2-40B4-BE49-F238E27FC236}">
                    <a16:creationId xmlns:a16="http://schemas.microsoft.com/office/drawing/2014/main" xmlns="" id="{AAF0AC11-AC05-8C45-BEDC-690CE68763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4738" y="2667000"/>
                <a:ext cx="0" cy="22653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53254" name="Line 4">
                <a:extLst>
                  <a:ext uri="{FF2B5EF4-FFF2-40B4-BE49-F238E27FC236}">
                    <a16:creationId xmlns:a16="http://schemas.microsoft.com/office/drawing/2014/main" xmlns="" id="{FD529856-8FC5-6E6F-D020-050C609DA3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4738" y="4932363"/>
                <a:ext cx="32162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53255" name="Line 5">
                <a:extLst>
                  <a:ext uri="{FF2B5EF4-FFF2-40B4-BE49-F238E27FC236}">
                    <a16:creationId xmlns:a16="http://schemas.microsoft.com/office/drawing/2014/main" xmlns="" id="{0CD2B1EE-F488-5722-D8C0-F521E8E938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6800" y="3505200"/>
                <a:ext cx="3090863" cy="0"/>
              </a:xfrm>
              <a:prstGeom prst="line">
                <a:avLst/>
              </a:prstGeom>
              <a:noFill/>
              <a:ln w="12700">
                <a:solidFill>
                  <a:srgbClr val="33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53256" name="Line 6">
                <a:extLst>
                  <a:ext uri="{FF2B5EF4-FFF2-40B4-BE49-F238E27FC236}">
                    <a16:creationId xmlns:a16="http://schemas.microsoft.com/office/drawing/2014/main" xmlns="" id="{E412FE9C-B724-CA32-6BC3-0A2718F9B1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66800" y="2895600"/>
                <a:ext cx="3090863" cy="554038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53257" name="Line 7">
                <a:extLst>
                  <a:ext uri="{FF2B5EF4-FFF2-40B4-BE49-F238E27FC236}">
                    <a16:creationId xmlns:a16="http://schemas.microsoft.com/office/drawing/2014/main" xmlns="" id="{AE3F8D1A-C17A-16A5-ADAA-91167D7B47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74738" y="2849563"/>
                <a:ext cx="2843212" cy="2082800"/>
              </a:xfrm>
              <a:prstGeom prst="line">
                <a:avLst/>
              </a:prstGeom>
              <a:noFill/>
              <a:ln w="50800">
                <a:solidFill>
                  <a:srgbClr val="577D5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53258" name="Rectangle 8">
                <a:extLst>
                  <a:ext uri="{FF2B5EF4-FFF2-40B4-BE49-F238E27FC236}">
                    <a16:creationId xmlns:a16="http://schemas.microsoft.com/office/drawing/2014/main" xmlns="" id="{9695A430-9E53-C523-D9D0-111666F376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3560" y="4930463"/>
                <a:ext cx="1138005" cy="459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dirty="0">
                    <a:latin typeface="GE Black-Medium+N" charset="0"/>
                    <a:ea typeface="華康中楷體" pitchFamily="49" charset="-120"/>
                  </a:rPr>
                  <a:t>Volume</a:t>
                </a:r>
                <a:endParaRPr lang="zh-TW" altLang="en-US" dirty="0">
                  <a:latin typeface="GE Black-Medium+N" charset="0"/>
                  <a:ea typeface="華康中楷體" pitchFamily="49" charset="-120"/>
                </a:endParaRPr>
              </a:p>
            </p:txBody>
          </p:sp>
          <p:sp>
            <p:nvSpPr>
              <p:cNvPr id="53259" name="Rectangle 9">
                <a:extLst>
                  <a:ext uri="{FF2B5EF4-FFF2-40B4-BE49-F238E27FC236}">
                    <a16:creationId xmlns:a16="http://schemas.microsoft.com/office/drawing/2014/main" xmlns="" id="{A8664DBE-1C4A-C68E-C61C-E733C03EF5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0563" y="2576513"/>
                <a:ext cx="333375" cy="454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>
                    <a:latin typeface="Times" pitchFamily="2" charset="0"/>
                    <a:ea typeface="華康中楷體" pitchFamily="49" charset="-120"/>
                  </a:rPr>
                  <a:t>$</a:t>
                </a:r>
              </a:p>
            </p:txBody>
          </p:sp>
          <p:sp>
            <p:nvSpPr>
              <p:cNvPr id="53260" name="Rectangle 10">
                <a:extLst>
                  <a:ext uri="{FF2B5EF4-FFF2-40B4-BE49-F238E27FC236}">
                    <a16:creationId xmlns:a16="http://schemas.microsoft.com/office/drawing/2014/main" xmlns="" id="{3843087D-D412-F27F-6EC4-D34F3B3DB9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6200" y="3352800"/>
                <a:ext cx="901210" cy="274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1200" dirty="0">
                    <a:solidFill>
                      <a:srgbClr val="002060"/>
                    </a:solidFill>
                    <a:latin typeface="GE Ming+N" charset="-120"/>
                    <a:ea typeface="華康中楷體" pitchFamily="49" charset="-120"/>
                  </a:rPr>
                  <a:t>Fixed cost</a:t>
                </a:r>
                <a:endParaRPr lang="zh-TW" altLang="en-US" sz="1200" dirty="0">
                  <a:solidFill>
                    <a:srgbClr val="002060"/>
                  </a:solidFill>
                  <a:latin typeface="GE Ming+N" charset="-120"/>
                  <a:ea typeface="華康中楷體" pitchFamily="49" charset="-120"/>
                </a:endParaRPr>
              </a:p>
            </p:txBody>
          </p:sp>
          <p:sp>
            <p:nvSpPr>
              <p:cNvPr id="53261" name="Rectangle 11">
                <a:extLst>
                  <a:ext uri="{FF2B5EF4-FFF2-40B4-BE49-F238E27FC236}">
                    <a16:creationId xmlns:a16="http://schemas.microsoft.com/office/drawing/2014/main" xmlns="" id="{6B9017D2-7C66-6FBC-7E10-99EE00A931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600" y="2971800"/>
                <a:ext cx="896593" cy="274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1200" dirty="0">
                    <a:solidFill>
                      <a:srgbClr val="C00000"/>
                    </a:solidFill>
                    <a:latin typeface="GE Ming+N" charset="-120"/>
                    <a:ea typeface="華康中楷體" pitchFamily="49" charset="-120"/>
                  </a:rPr>
                  <a:t>Total Cost</a:t>
                </a:r>
                <a:endParaRPr lang="zh-TW" altLang="en-US" sz="1200" dirty="0">
                  <a:solidFill>
                    <a:srgbClr val="C00000"/>
                  </a:solidFill>
                  <a:latin typeface="GE Ming+N" charset="-120"/>
                  <a:ea typeface="華康中楷體" pitchFamily="49" charset="-120"/>
                </a:endParaRPr>
              </a:p>
            </p:txBody>
          </p:sp>
          <p:sp>
            <p:nvSpPr>
              <p:cNvPr id="53262" name="Rectangle 12">
                <a:extLst>
                  <a:ext uri="{FF2B5EF4-FFF2-40B4-BE49-F238E27FC236}">
                    <a16:creationId xmlns:a16="http://schemas.microsoft.com/office/drawing/2014/main" xmlns="" id="{D12ECCEA-7B49-D32A-5F3A-E17B41CF38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9800" y="4038600"/>
                <a:ext cx="800669" cy="274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1200" dirty="0">
                    <a:solidFill>
                      <a:srgbClr val="003300"/>
                    </a:solidFill>
                    <a:latin typeface="GE Ming+N" charset="-120"/>
                    <a:ea typeface="華康中楷體" pitchFamily="49" charset="-120"/>
                  </a:rPr>
                  <a:t>Revenue</a:t>
                </a:r>
                <a:endParaRPr lang="zh-TW" altLang="en-US" sz="1200" dirty="0">
                  <a:solidFill>
                    <a:srgbClr val="003300"/>
                  </a:solidFill>
                  <a:latin typeface="GE Ming+N" charset="-120"/>
                  <a:ea typeface="華康中楷體" pitchFamily="49" charset="-120"/>
                </a:endParaRPr>
              </a:p>
            </p:txBody>
          </p:sp>
        </p:grpSp>
        <p:grpSp>
          <p:nvGrpSpPr>
            <p:cNvPr id="373773" name="Group 13">
              <a:extLst>
                <a:ext uri="{FF2B5EF4-FFF2-40B4-BE49-F238E27FC236}">
                  <a16:creationId xmlns:a16="http://schemas.microsoft.com/office/drawing/2014/main" xmlns="" id="{A87BF5B9-275E-4425-EF47-49BB9EE208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19200" y="3581401"/>
              <a:ext cx="2971801" cy="2457451"/>
              <a:chOff x="768" y="2256"/>
              <a:chExt cx="1872" cy="1548"/>
            </a:xfrm>
          </p:grpSpPr>
          <p:sp>
            <p:nvSpPr>
              <p:cNvPr id="53279" name="Text Box 14">
                <a:extLst>
                  <a:ext uri="{FF2B5EF4-FFF2-40B4-BE49-F238E27FC236}">
                    <a16:creationId xmlns:a16="http://schemas.microsoft.com/office/drawing/2014/main" xmlns="" id="{E4561DA2-75ED-4CFC-7C44-C7CECBB3A2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79" y="3513"/>
                <a:ext cx="153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>
                    <a:solidFill>
                      <a:srgbClr val="6600CC"/>
                    </a:solidFill>
                    <a:ea typeface="標楷體" panose="03000509000000000000" pitchFamily="49" charset="-120"/>
                  </a:rPr>
                  <a:t>Economy of Scale</a:t>
                </a:r>
                <a:endParaRPr lang="zh-TW" altLang="en-US" dirty="0">
                  <a:solidFill>
                    <a:srgbClr val="6600CC"/>
                  </a:solidFill>
                  <a:ea typeface="標楷體" panose="03000509000000000000" pitchFamily="49" charset="-120"/>
                </a:endParaRPr>
              </a:p>
            </p:txBody>
          </p:sp>
          <p:sp>
            <p:nvSpPr>
              <p:cNvPr id="53280" name="Freeform 15">
                <a:extLst>
                  <a:ext uri="{FF2B5EF4-FFF2-40B4-BE49-F238E27FC236}">
                    <a16:creationId xmlns:a16="http://schemas.microsoft.com/office/drawing/2014/main" xmlns="" id="{DC050DA5-2307-FEA1-4567-25F769E32D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" y="2256"/>
                <a:ext cx="1872" cy="768"/>
              </a:xfrm>
              <a:custGeom>
                <a:avLst/>
                <a:gdLst>
                  <a:gd name="T0" fmla="*/ 0 w 1872"/>
                  <a:gd name="T1" fmla="*/ 0 h 768"/>
                  <a:gd name="T2" fmla="*/ 384 w 1872"/>
                  <a:gd name="T3" fmla="*/ 576 h 768"/>
                  <a:gd name="T4" fmla="*/ 1872 w 1872"/>
                  <a:gd name="T5" fmla="*/ 768 h 7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72" h="768">
                    <a:moveTo>
                      <a:pt x="0" y="0"/>
                    </a:moveTo>
                    <a:cubicBezTo>
                      <a:pt x="36" y="224"/>
                      <a:pt x="72" y="448"/>
                      <a:pt x="384" y="576"/>
                    </a:cubicBezTo>
                    <a:cubicBezTo>
                      <a:pt x="696" y="704"/>
                      <a:pt x="1284" y="736"/>
                      <a:pt x="1872" y="768"/>
                    </a:cubicBezTo>
                  </a:path>
                </a:pathLst>
              </a:custGeom>
              <a:noFill/>
              <a:ln w="28575" cap="flat" cmpd="sng">
                <a:solidFill>
                  <a:srgbClr val="6600CC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x-none"/>
              </a:p>
            </p:txBody>
          </p:sp>
          <p:sp>
            <p:nvSpPr>
              <p:cNvPr id="53281" name="Text Box 16">
                <a:extLst>
                  <a:ext uri="{FF2B5EF4-FFF2-40B4-BE49-F238E27FC236}">
                    <a16:creationId xmlns:a16="http://schemas.microsoft.com/office/drawing/2014/main" xmlns="" id="{CBF428CA-686C-381B-A26D-9D654C5BAD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42" y="2781"/>
                <a:ext cx="58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en-US" altLang="zh-TW" sz="1600" dirty="0">
                    <a:solidFill>
                      <a:srgbClr val="6600CC"/>
                    </a:solidFill>
                  </a:rPr>
                  <a:t>Unit cost</a:t>
                </a:r>
                <a:endParaRPr lang="zh-TW" altLang="en-US" dirty="0">
                  <a:solidFill>
                    <a:srgbClr val="6600CC"/>
                  </a:solidFill>
                </a:endParaRPr>
              </a:p>
            </p:txBody>
          </p:sp>
        </p:grpSp>
      </p:grpSp>
      <p:grpSp>
        <p:nvGrpSpPr>
          <p:cNvPr id="16" name="群組 15">
            <a:extLst>
              <a:ext uri="{FF2B5EF4-FFF2-40B4-BE49-F238E27FC236}">
                <a16:creationId xmlns:a16="http://schemas.microsoft.com/office/drawing/2014/main" xmlns="" id="{027578EA-47F4-73C4-A15F-8A631C67A180}"/>
              </a:ext>
            </a:extLst>
          </p:cNvPr>
          <p:cNvGrpSpPr/>
          <p:nvPr/>
        </p:nvGrpSpPr>
        <p:grpSpPr>
          <a:xfrm>
            <a:off x="4689048" y="2576714"/>
            <a:ext cx="4096847" cy="3482974"/>
            <a:chOff x="383871" y="2555878"/>
            <a:chExt cx="4096847" cy="3482974"/>
          </a:xfrm>
        </p:grpSpPr>
        <p:grpSp>
          <p:nvGrpSpPr>
            <p:cNvPr id="17" name="群組 16">
              <a:extLst>
                <a:ext uri="{FF2B5EF4-FFF2-40B4-BE49-F238E27FC236}">
                  <a16:creationId xmlns:a16="http://schemas.microsoft.com/office/drawing/2014/main" xmlns="" id="{018D628D-696E-F748-2ABF-91300A5DFD37}"/>
                </a:ext>
              </a:extLst>
            </p:cNvPr>
            <p:cNvGrpSpPr/>
            <p:nvPr/>
          </p:nvGrpSpPr>
          <p:grpSpPr>
            <a:xfrm>
              <a:off x="383871" y="2555878"/>
              <a:ext cx="4096847" cy="2813050"/>
              <a:chOff x="690563" y="2576513"/>
              <a:chExt cx="4096847" cy="2813050"/>
            </a:xfrm>
          </p:grpSpPr>
          <p:sp>
            <p:nvSpPr>
              <p:cNvPr id="22" name="Line 3">
                <a:extLst>
                  <a:ext uri="{FF2B5EF4-FFF2-40B4-BE49-F238E27FC236}">
                    <a16:creationId xmlns:a16="http://schemas.microsoft.com/office/drawing/2014/main" xmlns="" id="{3842F372-5FD5-BE96-A37A-D145F553B8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4738" y="2667000"/>
                <a:ext cx="0" cy="22653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23" name="Line 4">
                <a:extLst>
                  <a:ext uri="{FF2B5EF4-FFF2-40B4-BE49-F238E27FC236}">
                    <a16:creationId xmlns:a16="http://schemas.microsoft.com/office/drawing/2014/main" xmlns="" id="{B1CA7F24-39EE-44AE-4655-65302FC29D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4738" y="4932363"/>
                <a:ext cx="32162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24" name="Line 5">
                <a:extLst>
                  <a:ext uri="{FF2B5EF4-FFF2-40B4-BE49-F238E27FC236}">
                    <a16:creationId xmlns:a16="http://schemas.microsoft.com/office/drawing/2014/main" xmlns="" id="{9FA41B75-554D-7A1F-A263-7C08882175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6800" y="3505200"/>
                <a:ext cx="3090863" cy="0"/>
              </a:xfrm>
              <a:prstGeom prst="line">
                <a:avLst/>
              </a:prstGeom>
              <a:noFill/>
              <a:ln w="12700">
                <a:solidFill>
                  <a:srgbClr val="3333C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25" name="Line 6">
                <a:extLst>
                  <a:ext uri="{FF2B5EF4-FFF2-40B4-BE49-F238E27FC236}">
                    <a16:creationId xmlns:a16="http://schemas.microsoft.com/office/drawing/2014/main" xmlns="" id="{C6311242-735F-CAD2-8F7C-B87FE1B8E7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66800" y="2895600"/>
                <a:ext cx="3090863" cy="554038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26" name="Line 7">
                <a:extLst>
                  <a:ext uri="{FF2B5EF4-FFF2-40B4-BE49-F238E27FC236}">
                    <a16:creationId xmlns:a16="http://schemas.microsoft.com/office/drawing/2014/main" xmlns="" id="{F1E9CB74-403F-5C06-DE9D-AA77D45C27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74738" y="2849563"/>
                <a:ext cx="2843212" cy="2082800"/>
              </a:xfrm>
              <a:prstGeom prst="line">
                <a:avLst/>
              </a:prstGeom>
              <a:noFill/>
              <a:ln w="50800">
                <a:solidFill>
                  <a:srgbClr val="577D5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x-none"/>
              </a:p>
            </p:txBody>
          </p:sp>
          <p:sp>
            <p:nvSpPr>
              <p:cNvPr id="27" name="Rectangle 8">
                <a:extLst>
                  <a:ext uri="{FF2B5EF4-FFF2-40B4-BE49-F238E27FC236}">
                    <a16:creationId xmlns:a16="http://schemas.microsoft.com/office/drawing/2014/main" xmlns="" id="{64291B40-F719-2A51-9F57-BC498C6FAB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3560" y="4930463"/>
                <a:ext cx="928781" cy="459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dirty="0">
                    <a:latin typeface="GE Black-Medium+N" charset="0"/>
                    <a:ea typeface="華康中楷體" pitchFamily="49" charset="-120"/>
                  </a:rPr>
                  <a:t>Scope</a:t>
                </a:r>
                <a:endParaRPr lang="zh-TW" altLang="en-US" dirty="0">
                  <a:latin typeface="GE Black-Medium+N" charset="0"/>
                  <a:ea typeface="華康中楷體" pitchFamily="49" charset="-120"/>
                </a:endParaRPr>
              </a:p>
            </p:txBody>
          </p:sp>
          <p:sp>
            <p:nvSpPr>
              <p:cNvPr id="28" name="Rectangle 9">
                <a:extLst>
                  <a:ext uri="{FF2B5EF4-FFF2-40B4-BE49-F238E27FC236}">
                    <a16:creationId xmlns:a16="http://schemas.microsoft.com/office/drawing/2014/main" xmlns="" id="{BFF3030C-066F-ADEA-6855-048DC50242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0563" y="2576513"/>
                <a:ext cx="333375" cy="454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>
                    <a:latin typeface="Times" pitchFamily="2" charset="0"/>
                    <a:ea typeface="華康中楷體" pitchFamily="49" charset="-120"/>
                  </a:rPr>
                  <a:t>$</a:t>
                </a:r>
              </a:p>
            </p:txBody>
          </p:sp>
          <p:sp>
            <p:nvSpPr>
              <p:cNvPr id="29" name="Rectangle 10">
                <a:extLst>
                  <a:ext uri="{FF2B5EF4-FFF2-40B4-BE49-F238E27FC236}">
                    <a16:creationId xmlns:a16="http://schemas.microsoft.com/office/drawing/2014/main" xmlns="" id="{AB2FAB24-B205-B7DD-1D09-72AE7BC36F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6200" y="3352800"/>
                <a:ext cx="901210" cy="274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1200" dirty="0">
                    <a:solidFill>
                      <a:srgbClr val="002060"/>
                    </a:solidFill>
                    <a:latin typeface="GE Ming+N" charset="-120"/>
                    <a:ea typeface="華康中楷體" pitchFamily="49" charset="-120"/>
                  </a:rPr>
                  <a:t>Fixed cost</a:t>
                </a:r>
                <a:endParaRPr lang="zh-TW" altLang="en-US" sz="1200" dirty="0">
                  <a:solidFill>
                    <a:srgbClr val="002060"/>
                  </a:solidFill>
                  <a:latin typeface="GE Ming+N" charset="-120"/>
                  <a:ea typeface="華康中楷體" pitchFamily="49" charset="-120"/>
                </a:endParaRPr>
              </a:p>
            </p:txBody>
          </p:sp>
          <p:sp>
            <p:nvSpPr>
              <p:cNvPr id="30" name="Rectangle 11">
                <a:extLst>
                  <a:ext uri="{FF2B5EF4-FFF2-40B4-BE49-F238E27FC236}">
                    <a16:creationId xmlns:a16="http://schemas.microsoft.com/office/drawing/2014/main" xmlns="" id="{ABB98C8F-23BF-4308-7682-2A6701CB6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2600" y="2971800"/>
                <a:ext cx="896593" cy="274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1200" dirty="0">
                    <a:solidFill>
                      <a:srgbClr val="C00000"/>
                    </a:solidFill>
                    <a:latin typeface="GE Ming+N" charset="-120"/>
                    <a:ea typeface="華康中楷體" pitchFamily="49" charset="-120"/>
                  </a:rPr>
                  <a:t>Total Cost</a:t>
                </a:r>
                <a:endParaRPr lang="zh-TW" altLang="en-US" sz="1200" dirty="0">
                  <a:solidFill>
                    <a:srgbClr val="C00000"/>
                  </a:solidFill>
                  <a:latin typeface="GE Ming+N" charset="-120"/>
                  <a:ea typeface="華康中楷體" pitchFamily="49" charset="-120"/>
                </a:endParaRPr>
              </a:p>
            </p:txBody>
          </p:sp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xmlns="" id="{BAA2C0BA-10D1-4A19-5ACD-0348555133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9800" y="4038600"/>
                <a:ext cx="800669" cy="274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r>
                  <a:rPr lang="en-US" altLang="zh-TW" sz="1200" dirty="0">
                    <a:solidFill>
                      <a:srgbClr val="003300"/>
                    </a:solidFill>
                    <a:latin typeface="GE Ming+N" charset="-120"/>
                    <a:ea typeface="華康中楷體" pitchFamily="49" charset="-120"/>
                  </a:rPr>
                  <a:t>Revenue</a:t>
                </a:r>
                <a:endParaRPr lang="zh-TW" altLang="en-US" sz="1200" dirty="0">
                  <a:solidFill>
                    <a:srgbClr val="003300"/>
                  </a:solidFill>
                  <a:latin typeface="GE Ming+N" charset="-120"/>
                  <a:ea typeface="華康中楷體" pitchFamily="49" charset="-120"/>
                </a:endParaRPr>
              </a:p>
            </p:txBody>
          </p:sp>
        </p:grpSp>
        <p:grpSp>
          <p:nvGrpSpPr>
            <p:cNvPr id="18" name="Group 13">
              <a:extLst>
                <a:ext uri="{FF2B5EF4-FFF2-40B4-BE49-F238E27FC236}">
                  <a16:creationId xmlns:a16="http://schemas.microsoft.com/office/drawing/2014/main" xmlns="" id="{EAF01E29-CE91-4399-0439-8416C2F5D4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19200" y="3581401"/>
              <a:ext cx="2971801" cy="2457451"/>
              <a:chOff x="768" y="2256"/>
              <a:chExt cx="1872" cy="1548"/>
            </a:xfrm>
          </p:grpSpPr>
          <p:sp>
            <p:nvSpPr>
              <p:cNvPr id="19" name="Text Box 14">
                <a:extLst>
                  <a:ext uri="{FF2B5EF4-FFF2-40B4-BE49-F238E27FC236}">
                    <a16:creationId xmlns:a16="http://schemas.microsoft.com/office/drawing/2014/main" xmlns="" id="{75FD84AB-9851-BC7C-CDDD-FFF5C8DCF0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79" y="3513"/>
                <a:ext cx="159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en-US" altLang="zh-TW" dirty="0">
                    <a:solidFill>
                      <a:srgbClr val="6600CC"/>
                    </a:solidFill>
                    <a:ea typeface="標楷體" panose="03000509000000000000" pitchFamily="49" charset="-120"/>
                  </a:rPr>
                  <a:t>Economy of Scope</a:t>
                </a:r>
                <a:endParaRPr lang="zh-TW" altLang="en-US" dirty="0">
                  <a:solidFill>
                    <a:srgbClr val="6600CC"/>
                  </a:solidFill>
                  <a:ea typeface="標楷體" panose="03000509000000000000" pitchFamily="49" charset="-120"/>
                </a:endParaRPr>
              </a:p>
            </p:txBody>
          </p:sp>
          <p:sp>
            <p:nvSpPr>
              <p:cNvPr id="20" name="Freeform 15">
                <a:extLst>
                  <a:ext uri="{FF2B5EF4-FFF2-40B4-BE49-F238E27FC236}">
                    <a16:creationId xmlns:a16="http://schemas.microsoft.com/office/drawing/2014/main" xmlns="" id="{F5655B99-809E-5647-FF56-5BC99B06FC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" y="2256"/>
                <a:ext cx="1872" cy="768"/>
              </a:xfrm>
              <a:custGeom>
                <a:avLst/>
                <a:gdLst>
                  <a:gd name="T0" fmla="*/ 0 w 1872"/>
                  <a:gd name="T1" fmla="*/ 0 h 768"/>
                  <a:gd name="T2" fmla="*/ 384 w 1872"/>
                  <a:gd name="T3" fmla="*/ 576 h 768"/>
                  <a:gd name="T4" fmla="*/ 1872 w 1872"/>
                  <a:gd name="T5" fmla="*/ 768 h 7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72" h="768">
                    <a:moveTo>
                      <a:pt x="0" y="0"/>
                    </a:moveTo>
                    <a:cubicBezTo>
                      <a:pt x="36" y="224"/>
                      <a:pt x="72" y="448"/>
                      <a:pt x="384" y="576"/>
                    </a:cubicBezTo>
                    <a:cubicBezTo>
                      <a:pt x="696" y="704"/>
                      <a:pt x="1284" y="736"/>
                      <a:pt x="1872" y="768"/>
                    </a:cubicBezTo>
                  </a:path>
                </a:pathLst>
              </a:custGeom>
              <a:noFill/>
              <a:ln w="28575" cap="flat" cmpd="sng">
                <a:solidFill>
                  <a:srgbClr val="6600CC"/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x-none"/>
              </a:p>
            </p:txBody>
          </p:sp>
          <p:sp>
            <p:nvSpPr>
              <p:cNvPr id="21" name="Text Box 16">
                <a:extLst>
                  <a:ext uri="{FF2B5EF4-FFF2-40B4-BE49-F238E27FC236}">
                    <a16:creationId xmlns:a16="http://schemas.microsoft.com/office/drawing/2014/main" xmlns="" id="{DBB2CB0D-A27C-3A7D-B0AF-AE0F93D26E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42" y="2781"/>
                <a:ext cx="58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en-US" altLang="zh-TW" sz="1600" dirty="0">
                    <a:solidFill>
                      <a:srgbClr val="6600CC"/>
                    </a:solidFill>
                  </a:rPr>
                  <a:t>Unit cost</a:t>
                </a:r>
                <a:endParaRPr lang="zh-TW" altLang="en-US" dirty="0">
                  <a:solidFill>
                    <a:srgbClr val="6600CC"/>
                  </a:solidFill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 1">
            <a:extLst>
              <a:ext uri="{FF2B5EF4-FFF2-40B4-BE49-F238E27FC236}">
                <a16:creationId xmlns:a16="http://schemas.microsoft.com/office/drawing/2014/main" xmlns="" id="{9BB533FC-D7FB-1CFA-C01A-EF8609702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Assembly line production and</a:t>
            </a:r>
            <a:br>
              <a:rPr lang="en-US" altLang="zh-TW" dirty="0"/>
            </a:br>
            <a:r>
              <a:rPr lang="en-US" altLang="zh-TW" dirty="0"/>
              <a:t>Flexible manufacturing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C64D68C-19D0-1159-4C80-063EB16BC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Assembly Line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Fixed workstation,  each accomplish one task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Jig, fixture, measurement tools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Large batch size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Every change of product: stop production for setup</a:t>
            </a:r>
          </a:p>
          <a:p>
            <a:r>
              <a:rPr lang="en-US" altLang="zh-TW" sz="2800" dirty="0"/>
              <a:t>FMS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Making use of generic tools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Automated job shop operations, customized products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Batch size can be as small as one</a:t>
            </a:r>
          </a:p>
          <a:p>
            <a:pPr lvl="1">
              <a:buFont typeface="Webdings" pitchFamily="2" charset="2"/>
              <a:buNone/>
            </a:pP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6324" name="頁尾版面配置區 3">
            <a:extLst>
              <a:ext uri="{FF2B5EF4-FFF2-40B4-BE49-F238E27FC236}">
                <a16:creationId xmlns:a16="http://schemas.microsoft.com/office/drawing/2014/main" xmlns="" id="{904C74A8-5FD6-A405-0539-4AA02E98CF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56325" name="投影片編號版面配置區 4">
            <a:extLst>
              <a:ext uri="{FF2B5EF4-FFF2-40B4-BE49-F238E27FC236}">
                <a16:creationId xmlns:a16="http://schemas.microsoft.com/office/drawing/2014/main" xmlns="" id="{D7DE1679-1A5B-F857-CC9E-D39C5BBDCB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7585F04-4D23-7B43-963C-0AF5B8D8A7E3}" type="slidenum">
              <a:rPr lang="en-US" altLang="zh-TW" sz="1400">
                <a:solidFill>
                  <a:srgbClr val="333399"/>
                </a:solidFill>
              </a:rPr>
              <a:pPr/>
              <a:t>28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201ED91F-02BB-1C47-5441-FB0C1A67D520}"/>
              </a:ext>
            </a:extLst>
          </p:cNvPr>
          <p:cNvSpPr txBox="1"/>
          <p:nvPr/>
        </p:nvSpPr>
        <p:spPr>
          <a:xfrm rot="21013641">
            <a:off x="4954588" y="4006850"/>
            <a:ext cx="3473450" cy="6461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36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Which is better?</a:t>
            </a:r>
            <a:endParaRPr lang="zh-TW" altLang="en-US" sz="3600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頁尾版面配置區 3">
            <a:extLst>
              <a:ext uri="{FF2B5EF4-FFF2-40B4-BE49-F238E27FC236}">
                <a16:creationId xmlns:a16="http://schemas.microsoft.com/office/drawing/2014/main" xmlns="" id="{72D2595B-E031-9E47-D2BE-27E208F568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59395" name="投影片編號版面配置區 4">
            <a:extLst>
              <a:ext uri="{FF2B5EF4-FFF2-40B4-BE49-F238E27FC236}">
                <a16:creationId xmlns:a16="http://schemas.microsoft.com/office/drawing/2014/main" xmlns="" id="{7960E4AB-5513-6D51-3132-2FE917AA7F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DA5553C-4EA2-C04A-AE73-78E22A24007B}" type="slidenum">
              <a:rPr lang="en-US" altLang="zh-TW" sz="1400">
                <a:solidFill>
                  <a:srgbClr val="333399"/>
                </a:solidFill>
              </a:rPr>
              <a:pPr/>
              <a:t>29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59396" name="Rectangle 2">
            <a:extLst>
              <a:ext uri="{FF2B5EF4-FFF2-40B4-BE49-F238E27FC236}">
                <a16:creationId xmlns:a16="http://schemas.microsoft.com/office/drawing/2014/main" xmlns="" id="{1E80D71D-C23A-2CAF-97A3-B6EC80515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Revenue stream</a:t>
            </a:r>
            <a:endParaRPr lang="zh-TW" altLang="en-US" dirty="0"/>
          </a:p>
        </p:txBody>
      </p:sp>
      <p:sp>
        <p:nvSpPr>
          <p:cNvPr id="59397" name="Rectangle 3">
            <a:extLst>
              <a:ext uri="{FF2B5EF4-FFF2-40B4-BE49-F238E27FC236}">
                <a16:creationId xmlns:a16="http://schemas.microsoft.com/office/drawing/2014/main" xmlns="" id="{E96C4471-4F42-E303-D502-725DE04DF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/>
              <a:t>How do you make profit?</a:t>
            </a:r>
          </a:p>
          <a:p>
            <a:pPr eaLnBrk="1" hangingPunct="1"/>
            <a:r>
              <a:rPr lang="en-US" altLang="zh-TW" sz="2800" dirty="0"/>
              <a:t>How do you collect money?</a:t>
            </a:r>
          </a:p>
          <a:p>
            <a:pPr lvl="1" eaLnBrk="1" hangingPunct="1"/>
            <a:r>
              <a:rPr lang="en-US" altLang="zh-TW" sz="2400" dirty="0"/>
              <a:t>One time? Every month? Pay as you use? </a:t>
            </a:r>
          </a:p>
          <a:p>
            <a:pPr eaLnBrk="1" hangingPunct="1"/>
            <a:r>
              <a:rPr lang="en-US" altLang="zh-TW" sz="2800" dirty="0"/>
              <a:t>Who pays (Consumer? Other parties?)</a:t>
            </a:r>
          </a:p>
          <a:p>
            <a:pPr lvl="1" eaLnBrk="1" hangingPunct="1"/>
            <a:r>
              <a:rPr lang="en-US" altLang="zh-TW" sz="2400" dirty="0"/>
              <a:t>Multi-party income: television programs, free hand phones</a:t>
            </a:r>
            <a:endParaRPr lang="en-US" altLang="zh-TW" sz="2000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頁尾版面配置區 3">
            <a:extLst>
              <a:ext uri="{FF2B5EF4-FFF2-40B4-BE49-F238E27FC236}">
                <a16:creationId xmlns:a16="http://schemas.microsoft.com/office/drawing/2014/main" xmlns="" id="{6B0B5855-DEEA-282F-4C6A-0ABD6AFD33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7171" name="投影片編號版面配置區 4">
            <a:extLst>
              <a:ext uri="{FF2B5EF4-FFF2-40B4-BE49-F238E27FC236}">
                <a16:creationId xmlns:a16="http://schemas.microsoft.com/office/drawing/2014/main" xmlns="" id="{519EA96C-ABE4-316D-5729-B78ADCC698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8BB72D7-DEEB-EE4D-9904-43B4C2F8A482}" type="slidenum">
              <a:rPr lang="en-US" altLang="zh-TW" sz="1400">
                <a:solidFill>
                  <a:srgbClr val="333399"/>
                </a:solidFill>
              </a:rPr>
              <a:pPr/>
              <a:t>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xmlns="" id="{2D45A580-6C3E-98F4-8D3E-DA483E85CA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dirty="0"/>
              <a:t>Confusion in Business Models</a:t>
            </a:r>
            <a:endParaRPr lang="zh-TW" altLang="en-US" sz="3600" dirty="0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xmlns="" id="{FB6412F7-948F-5A84-D581-9E811C893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/>
              <a:t>Different people talking about different things</a:t>
            </a:r>
          </a:p>
          <a:p>
            <a:pPr lvl="1" eaLnBrk="1" hangingPunct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Levels, domains, …</a:t>
            </a:r>
          </a:p>
          <a:p>
            <a:pPr eaLnBrk="1" hangingPunct="1"/>
            <a:r>
              <a:rPr lang="en-US" altLang="zh-TW" sz="2800" dirty="0"/>
              <a:t>Many specific models</a:t>
            </a:r>
          </a:p>
          <a:p>
            <a:pPr lvl="1" eaLnBrk="1" hangingPunct="1">
              <a:buFont typeface="Webdings" pitchFamily="2" charset="2"/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 eaLnBrk="1" hangingPunct="1"/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50212" name="Text Box 4">
            <a:extLst>
              <a:ext uri="{FF2B5EF4-FFF2-40B4-BE49-F238E27FC236}">
                <a16:creationId xmlns:a16="http://schemas.microsoft.com/office/drawing/2014/main" xmlns="" id="{272F4474-3D68-B49E-CD66-D173B1309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32086"/>
            <a:ext cx="5303837" cy="30130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lvl="1" eaLnBrk="1" hangingPunct="1"/>
            <a:r>
              <a:rPr lang="en-US" altLang="zh-TW" dirty="0"/>
              <a:t>    * Auction business model</a:t>
            </a:r>
          </a:p>
          <a:p>
            <a:pPr lvl="1" eaLnBrk="1" hangingPunct="1"/>
            <a:r>
              <a:rPr lang="en-US" altLang="zh-TW" dirty="0"/>
              <a:t>    * Bricks and clicks business model</a:t>
            </a:r>
          </a:p>
          <a:p>
            <a:pPr lvl="1" eaLnBrk="1" hangingPunct="1"/>
            <a:r>
              <a:rPr lang="en-US" altLang="zh-TW" dirty="0"/>
              <a:t>    * Collective business models</a:t>
            </a:r>
          </a:p>
          <a:p>
            <a:pPr lvl="1" eaLnBrk="1" hangingPunct="1"/>
            <a:r>
              <a:rPr lang="en-US" altLang="zh-TW" dirty="0"/>
              <a:t>    * Cutting out the middleman model</a:t>
            </a:r>
          </a:p>
          <a:p>
            <a:pPr lvl="1" eaLnBrk="1" hangingPunct="1"/>
            <a:r>
              <a:rPr lang="en-US" altLang="zh-TW" dirty="0"/>
              <a:t>    * Direct sales model</a:t>
            </a:r>
          </a:p>
          <a:p>
            <a:pPr lvl="1" eaLnBrk="1" hangingPunct="1"/>
            <a:r>
              <a:rPr lang="en-US" altLang="zh-TW" dirty="0"/>
              <a:t>    * Distribution business models, various</a:t>
            </a:r>
          </a:p>
          <a:p>
            <a:pPr lvl="1" eaLnBrk="1" hangingPunct="1"/>
            <a:r>
              <a:rPr lang="en-US" altLang="zh-TW" dirty="0"/>
              <a:t>    * Franchise</a:t>
            </a:r>
          </a:p>
          <a:p>
            <a:pPr lvl="1" eaLnBrk="1" hangingPunct="1"/>
            <a:r>
              <a:rPr lang="en-US" altLang="zh-TW" dirty="0"/>
              <a:t>    * Freemium business model</a:t>
            </a:r>
          </a:p>
        </p:txBody>
      </p:sp>
      <p:sp>
        <p:nvSpPr>
          <p:cNvPr id="350213" name="Text Box 5">
            <a:extLst>
              <a:ext uri="{FF2B5EF4-FFF2-40B4-BE49-F238E27FC236}">
                <a16:creationId xmlns:a16="http://schemas.microsoft.com/office/drawing/2014/main" xmlns="" id="{00DF07A1-256C-E808-5FFE-412B54C88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896" y="1701924"/>
            <a:ext cx="6502400" cy="264795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lvl="1" eaLnBrk="1" hangingPunct="1"/>
            <a:r>
              <a:rPr lang="en-US" altLang="zh-TW" dirty="0"/>
              <a:t>    * Industrialization of services business model</a:t>
            </a:r>
          </a:p>
          <a:p>
            <a:pPr lvl="1" eaLnBrk="1" hangingPunct="1"/>
            <a:r>
              <a:rPr lang="en-US" altLang="zh-TW" dirty="0"/>
              <a:t>    * Low-cost carrier business model</a:t>
            </a:r>
          </a:p>
          <a:p>
            <a:pPr lvl="1" eaLnBrk="1" hangingPunct="1"/>
            <a:r>
              <a:rPr lang="en-US" altLang="zh-TW" dirty="0"/>
              <a:t>    * Loyalty business models</a:t>
            </a:r>
          </a:p>
          <a:p>
            <a:pPr lvl="1" eaLnBrk="1" hangingPunct="1"/>
            <a:r>
              <a:rPr lang="en-US" altLang="zh-TW" dirty="0"/>
              <a:t>    * Monopolistic business model</a:t>
            </a:r>
          </a:p>
          <a:p>
            <a:pPr lvl="1" eaLnBrk="1" hangingPunct="1"/>
            <a:r>
              <a:rPr lang="en-US" altLang="zh-TW" dirty="0"/>
              <a:t>    * Multi-level marketing business model</a:t>
            </a:r>
          </a:p>
          <a:p>
            <a:pPr lvl="1" eaLnBrk="1" hangingPunct="1"/>
            <a:r>
              <a:rPr lang="en-US" altLang="zh-TW" dirty="0"/>
              <a:t>    * Network effects business model</a:t>
            </a:r>
          </a:p>
          <a:p>
            <a:pPr lvl="1" eaLnBrk="1" hangingPunct="1"/>
            <a:r>
              <a:rPr lang="en-US" altLang="zh-TW" dirty="0"/>
              <a:t>    * Online auction business model</a:t>
            </a:r>
          </a:p>
        </p:txBody>
      </p:sp>
      <p:sp>
        <p:nvSpPr>
          <p:cNvPr id="350214" name="Text Box 6">
            <a:extLst>
              <a:ext uri="{FF2B5EF4-FFF2-40B4-BE49-F238E27FC236}">
                <a16:creationId xmlns:a16="http://schemas.microsoft.com/office/drawing/2014/main" xmlns="" id="{BB805DED-F6E9-EA8D-2F5E-74415B8AC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357563"/>
            <a:ext cx="7154863" cy="3013075"/>
          </a:xfrm>
          <a:prstGeom prst="rect">
            <a:avLst/>
          </a:prstGeom>
          <a:solidFill>
            <a:srgbClr val="FF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lvl="1" eaLnBrk="1" hangingPunct="1"/>
            <a:r>
              <a:rPr lang="en-US" altLang="zh-TW"/>
              <a:t>    * Online content business model</a:t>
            </a:r>
          </a:p>
          <a:p>
            <a:pPr lvl="1" eaLnBrk="1" hangingPunct="1"/>
            <a:r>
              <a:rPr lang="en-US" altLang="zh-TW"/>
              <a:t>    * Premium business model</a:t>
            </a:r>
          </a:p>
          <a:p>
            <a:pPr lvl="1" eaLnBrk="1" hangingPunct="1"/>
            <a:r>
              <a:rPr lang="en-US" altLang="zh-TW"/>
              <a:t>    * Professional open-source model</a:t>
            </a:r>
          </a:p>
          <a:p>
            <a:pPr lvl="1" eaLnBrk="1" hangingPunct="1"/>
            <a:r>
              <a:rPr lang="en-US" altLang="zh-TW"/>
              <a:t>    * Pyramid scheme business model</a:t>
            </a:r>
          </a:p>
          <a:p>
            <a:pPr lvl="1" eaLnBrk="1" hangingPunct="1"/>
            <a:r>
              <a:rPr lang="en-US" altLang="zh-TW"/>
              <a:t>    * Razor and blades business model (bait and hook)</a:t>
            </a:r>
          </a:p>
          <a:p>
            <a:pPr lvl="1" eaLnBrk="1" hangingPunct="1"/>
            <a:r>
              <a:rPr lang="en-US" altLang="zh-TW"/>
              <a:t>    * Servitization of products business model</a:t>
            </a:r>
          </a:p>
          <a:p>
            <a:pPr lvl="1" eaLnBrk="1" hangingPunct="1"/>
            <a:r>
              <a:rPr lang="en-US" altLang="zh-TW"/>
              <a:t>    * Subscription business model</a:t>
            </a:r>
          </a:p>
          <a:p>
            <a:pPr lvl="1" eaLnBrk="1" hangingPunct="1"/>
            <a:r>
              <a:rPr lang="en-US" altLang="zh-TW"/>
              <a:t>    * Value Added Reseller model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350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5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50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2" grpId="0" animBg="1"/>
      <p:bldP spid="350212" grpId="1" animBg="1"/>
      <p:bldP spid="350213" grpId="0" animBg="1"/>
      <p:bldP spid="350213" grpId="1" animBg="1"/>
      <p:bldP spid="350214" grpId="0" animBg="1"/>
      <p:bldP spid="350214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頁尾版面配置區 3">
            <a:extLst>
              <a:ext uri="{FF2B5EF4-FFF2-40B4-BE49-F238E27FC236}">
                <a16:creationId xmlns:a16="http://schemas.microsoft.com/office/drawing/2014/main" xmlns="" id="{22DC0054-CE83-D0C2-CFAA-0570AFC924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60419" name="投影片編號版面配置區 4">
            <a:extLst>
              <a:ext uri="{FF2B5EF4-FFF2-40B4-BE49-F238E27FC236}">
                <a16:creationId xmlns:a16="http://schemas.microsoft.com/office/drawing/2014/main" xmlns="" id="{9B29F626-3EEA-01A2-13BB-E671B0763A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86DCF9AE-D2D5-1340-90EF-1D80B0CBF98C}" type="slidenum">
              <a:rPr lang="en-US" altLang="zh-TW" sz="1400">
                <a:solidFill>
                  <a:srgbClr val="333399"/>
                </a:solidFill>
              </a:rPr>
              <a:pPr/>
              <a:t>30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0420" name="Rectangle 2">
            <a:extLst>
              <a:ext uri="{FF2B5EF4-FFF2-40B4-BE49-F238E27FC236}">
                <a16:creationId xmlns:a16="http://schemas.microsoft.com/office/drawing/2014/main" xmlns="" id="{18D4A796-B090-C9C7-D4F2-C686960E31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Revenue streams</a:t>
            </a:r>
            <a:endParaRPr lang="zh-TW" altLang="en-US" dirty="0"/>
          </a:p>
        </p:txBody>
      </p:sp>
      <p:sp>
        <p:nvSpPr>
          <p:cNvPr id="60421" name="Rectangle 3">
            <a:extLst>
              <a:ext uri="{FF2B5EF4-FFF2-40B4-BE49-F238E27FC236}">
                <a16:creationId xmlns:a16="http://schemas.microsoft.com/office/drawing/2014/main" xmlns="" id="{FC67C432-DF4E-3F5F-E533-A07832C2C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/>
              <a:t>Who pays (Consumer? Other parties?)</a:t>
            </a:r>
          </a:p>
          <a:p>
            <a:pPr lvl="1" eaLnBrk="1" hangingPunct="1"/>
            <a:r>
              <a:rPr lang="en-US" altLang="zh-TW" sz="2400" dirty="0"/>
              <a:t>Single stream</a:t>
            </a:r>
          </a:p>
          <a:p>
            <a:pPr lvl="1" eaLnBrk="1" hangingPunct="1"/>
            <a:r>
              <a:rPr lang="en-US" altLang="zh-TW" sz="2400" dirty="0"/>
              <a:t>Multiple streams</a:t>
            </a:r>
          </a:p>
          <a:p>
            <a:pPr lvl="1" eaLnBrk="1" hangingPunct="1"/>
            <a:r>
              <a:rPr lang="en-US" altLang="zh-TW" sz="2400" dirty="0"/>
              <a:t>Hybrid</a:t>
            </a:r>
          </a:p>
          <a:p>
            <a:pPr lvl="1" eaLnBrk="1" hangingPunct="1"/>
            <a:r>
              <a:rPr lang="en-US" altLang="zh-TW" sz="2400" dirty="0"/>
              <a:t>Cross subsidies</a:t>
            </a:r>
          </a:p>
          <a:p>
            <a:pPr lvl="2" eaLnBrk="1" hangingPunct="1"/>
            <a:r>
              <a:rPr lang="en-US" altLang="zh-TW" sz="2000" dirty="0"/>
              <a:t>Freemium</a:t>
            </a:r>
          </a:p>
          <a:p>
            <a:pPr lvl="2" eaLnBrk="1" hangingPunct="1"/>
            <a:r>
              <a:rPr lang="en-US" altLang="zh-TW" sz="2000" dirty="0"/>
              <a:t>Laser printers</a:t>
            </a:r>
          </a:p>
          <a:p>
            <a:pPr lvl="2" eaLnBrk="1" hangingPunct="1"/>
            <a:r>
              <a:rPr lang="en-US" altLang="zh-TW" sz="2000" dirty="0"/>
              <a:t>Razor/Shaver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xmlns="" id="{2C065D62-7381-FAF6-22CA-946F29A182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Payments</a:t>
            </a:r>
          </a:p>
        </p:txBody>
      </p:sp>
      <p:sp>
        <p:nvSpPr>
          <p:cNvPr id="61443" name="Content Placeholder 2">
            <a:extLst>
              <a:ext uri="{FF2B5EF4-FFF2-40B4-BE49-F238E27FC236}">
                <a16:creationId xmlns:a16="http://schemas.microsoft.com/office/drawing/2014/main" xmlns="" id="{7377163B-5A67-AC26-9DF0-59493087BD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576" y="1772816"/>
            <a:ext cx="7772400" cy="4114800"/>
          </a:xfrm>
        </p:spPr>
        <p:txBody>
          <a:bodyPr/>
          <a:lstStyle/>
          <a:p>
            <a:r>
              <a:rPr lang="en-US" altLang="zh-TW" dirty="0"/>
              <a:t>Membership</a:t>
            </a:r>
          </a:p>
          <a:p>
            <a:r>
              <a:rPr lang="en-US" altLang="zh-TW" dirty="0"/>
              <a:t>Licensing</a:t>
            </a:r>
          </a:p>
          <a:p>
            <a:r>
              <a:rPr lang="en-US" altLang="zh-TW" dirty="0"/>
              <a:t>Pay as you use</a:t>
            </a:r>
          </a:p>
          <a:p>
            <a:r>
              <a:rPr lang="en-US" altLang="zh-TW" dirty="0"/>
              <a:t>Advertising 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Cost per exposure?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Cost per impression?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CPI, CPM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Cost per click?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CPC</a:t>
            </a:r>
          </a:p>
          <a:p>
            <a:pPr lvl="1"/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Cost per action? Cost per Sales?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CPA, CPS</a:t>
            </a:r>
          </a:p>
          <a:p>
            <a:r>
              <a:rPr lang="en-US" altLang="zh-TW" dirty="0"/>
              <a:t>Transaction fee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0C4721C1-9BE0-234D-DE4C-AC8D02A59C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340819E9-4098-FAB6-3D40-337F0231BC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3FC373-2543-EB40-868E-8F29E9C3398D}" type="slidenum">
              <a:rPr lang="en-US" altLang="zh-TW" smtClean="0"/>
              <a:pPr/>
              <a:t>31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頁尾版面配置區 3">
            <a:extLst>
              <a:ext uri="{FF2B5EF4-FFF2-40B4-BE49-F238E27FC236}">
                <a16:creationId xmlns:a16="http://schemas.microsoft.com/office/drawing/2014/main" xmlns="" id="{35E4F78B-63E3-ACA0-C522-0AAF079CC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65539" name="投影片編號版面配置區 4">
            <a:extLst>
              <a:ext uri="{FF2B5EF4-FFF2-40B4-BE49-F238E27FC236}">
                <a16:creationId xmlns:a16="http://schemas.microsoft.com/office/drawing/2014/main" xmlns="" id="{400D56E6-2ED1-0CCC-1827-8C31159D42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318F7FD-C54E-E345-BF8B-EA0FB16C7C06}" type="slidenum">
              <a:rPr lang="en-US" altLang="zh-TW" sz="1400">
                <a:solidFill>
                  <a:srgbClr val="333399"/>
                </a:solidFill>
              </a:rPr>
              <a:pPr/>
              <a:t>32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5540" name="Rectangle 2">
            <a:extLst>
              <a:ext uri="{FF2B5EF4-FFF2-40B4-BE49-F238E27FC236}">
                <a16:creationId xmlns:a16="http://schemas.microsoft.com/office/drawing/2014/main" xmlns="" id="{8091EC96-081B-ED2D-E82F-86D39E69E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Inventory cost</a:t>
            </a:r>
            <a:endParaRPr lang="zh-TW" altLang="en-US" dirty="0"/>
          </a:p>
        </p:txBody>
      </p:sp>
      <p:sp>
        <p:nvSpPr>
          <p:cNvPr id="65541" name="Rectangle 3">
            <a:extLst>
              <a:ext uri="{FF2B5EF4-FFF2-40B4-BE49-F238E27FC236}">
                <a16:creationId xmlns:a16="http://schemas.microsoft.com/office/drawing/2014/main" xmlns="" id="{60D03A92-6DB8-864C-4A66-9A88A82584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dirty="0" smtClean="0">
                <a:solidFill>
                  <a:srgbClr val="FF0000"/>
                </a:solidFill>
              </a:rPr>
              <a:t>Assuming: </a:t>
            </a:r>
            <a:r>
              <a:rPr lang="en-US" altLang="zh-TW" sz="2800" dirty="0" smtClean="0"/>
              <a:t>a company with 1 billion revenue, and the raw material cost is 60%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 smtClean="0"/>
              <a:t>If inventory (raw material, </a:t>
            </a:r>
            <a:r>
              <a:rPr lang="en-US" altLang="zh-TW" sz="2800" dirty="0" err="1" smtClean="0"/>
              <a:t>WIP</a:t>
            </a:r>
            <a:r>
              <a:rPr lang="en-US" altLang="zh-TW" sz="2800" dirty="0" smtClean="0"/>
              <a:t> and finished goods) cycle time is 120 days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 smtClean="0"/>
              <a:t>Total average inventory 200 million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/>
              <a:t>If inventory </a:t>
            </a:r>
            <a:r>
              <a:rPr lang="en-US" altLang="zh-TW" sz="2800" dirty="0" smtClean="0"/>
              <a:t>cycle </a:t>
            </a:r>
            <a:r>
              <a:rPr lang="en-US" altLang="zh-TW" sz="2800" dirty="0"/>
              <a:t>time </a:t>
            </a:r>
            <a:r>
              <a:rPr lang="en-US" altLang="zh-TW" sz="2800" dirty="0" smtClean="0"/>
              <a:t>is 30 days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Total average inventory </a:t>
            </a:r>
            <a:r>
              <a:rPr lang="en-US" altLang="zh-TW" sz="2400" dirty="0" smtClean="0"/>
              <a:t>50 </a:t>
            </a:r>
            <a:r>
              <a:rPr lang="en-US" altLang="zh-TW" sz="2400" dirty="0"/>
              <a:t>million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 smtClean="0"/>
              <a:t>Inventory cycle 120</a:t>
            </a:r>
            <a:r>
              <a:rPr lang="en-US" altLang="zh-TW" sz="2800" dirty="0" smtClean="0">
                <a:sym typeface="Wingdings" pitchFamily="2" charset="2"/>
              </a:rPr>
              <a:t> </a:t>
            </a:r>
            <a:r>
              <a:rPr lang="en-US" altLang="zh-TW" sz="2800" dirty="0" smtClean="0"/>
              <a:t>30 days</a:t>
            </a:r>
            <a:endParaRPr lang="en-US" altLang="zh-TW" sz="2800" dirty="0"/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Inventory reduction </a:t>
            </a:r>
            <a:r>
              <a:rPr lang="en-US" altLang="zh-TW" sz="2400" dirty="0" smtClean="0"/>
              <a:t>150 </a:t>
            </a:r>
            <a:r>
              <a:rPr lang="en-US" altLang="zh-TW" sz="2400" dirty="0"/>
              <a:t>million 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800" dirty="0" smtClean="0"/>
              <a:t>Assuming 5% cost of capital, savings amounts to 7.5 million!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頁尾版面配置區 3">
            <a:extLst>
              <a:ext uri="{FF2B5EF4-FFF2-40B4-BE49-F238E27FC236}">
                <a16:creationId xmlns:a16="http://schemas.microsoft.com/office/drawing/2014/main" xmlns="" id="{E3DA1D4F-7635-A594-8FE5-9495B1255D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67587" name="投影片編號版面配置區 4">
            <a:extLst>
              <a:ext uri="{FF2B5EF4-FFF2-40B4-BE49-F238E27FC236}">
                <a16:creationId xmlns:a16="http://schemas.microsoft.com/office/drawing/2014/main" xmlns="" id="{217FA6B5-4D93-AC7F-CADA-EE38A44200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3665B3A-1397-4E46-9632-BD8451BAD18E}" type="slidenum">
              <a:rPr lang="en-US" altLang="zh-TW" sz="1400">
                <a:solidFill>
                  <a:srgbClr val="333399"/>
                </a:solidFill>
              </a:rPr>
              <a:pPr/>
              <a:t>33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67588" name="Rectangle 2">
            <a:extLst>
              <a:ext uri="{FF2B5EF4-FFF2-40B4-BE49-F238E27FC236}">
                <a16:creationId xmlns:a16="http://schemas.microsoft.com/office/drawing/2014/main" xmlns="" id="{FE89954F-1F85-61C4-9C18-E8A980CE08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CCC: Cash Conversion Cycle</a:t>
            </a:r>
          </a:p>
        </p:txBody>
      </p:sp>
      <p:sp>
        <p:nvSpPr>
          <p:cNvPr id="67589" name="Rectangle 3">
            <a:extLst>
              <a:ext uri="{FF2B5EF4-FFF2-40B4-BE49-F238E27FC236}">
                <a16:creationId xmlns:a16="http://schemas.microsoft.com/office/drawing/2014/main" xmlns="" id="{FB6505E0-6DBE-7AF8-7A3C-75C084B88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Inventory cycle + Accounts receivable – Accounts payable </a:t>
            </a:r>
          </a:p>
          <a:p>
            <a:pPr eaLnBrk="1" hangingPunct="1">
              <a:lnSpc>
                <a:spcPct val="90000"/>
              </a:lnSpc>
            </a:pPr>
            <a:endParaRPr lang="en-US" altLang="zh-TW" dirty="0"/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Cash Rich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Negative CCC </a:t>
            </a:r>
            <a:endParaRPr lang="en-US" altLang="zh-TW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dirty="0"/>
              <a:t>Cash Poor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Positive CCC </a:t>
            </a:r>
            <a:endParaRPr lang="zh-TW" altLang="en-US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頁尾版面配置區 3">
            <a:extLst>
              <a:ext uri="{FF2B5EF4-FFF2-40B4-BE49-F238E27FC236}">
                <a16:creationId xmlns:a16="http://schemas.microsoft.com/office/drawing/2014/main" xmlns="" id="{3662B661-56B8-C5DA-63F6-E9EDF18490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74755" name="投影片編號版面配置區 4">
            <a:extLst>
              <a:ext uri="{FF2B5EF4-FFF2-40B4-BE49-F238E27FC236}">
                <a16:creationId xmlns:a16="http://schemas.microsoft.com/office/drawing/2014/main" xmlns="" id="{960479AD-0150-FFC4-9D7A-1AFB33979E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CA0A340-BBE1-E640-86B2-077F5ECA76D8}" type="slidenum">
              <a:rPr lang="en-US" altLang="zh-TW" sz="1400">
                <a:solidFill>
                  <a:srgbClr val="333399"/>
                </a:solidFill>
              </a:rPr>
              <a:pPr/>
              <a:t>34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4756" name="Rectangle 2">
            <a:extLst>
              <a:ext uri="{FF2B5EF4-FFF2-40B4-BE49-F238E27FC236}">
                <a16:creationId xmlns:a16="http://schemas.microsoft.com/office/drawing/2014/main" xmlns="" id="{B2ACE8FD-8BCD-851D-5D33-5CAD6162D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Financial considerations</a:t>
            </a:r>
            <a:endParaRPr lang="zh-TW" altLang="en-US" dirty="0"/>
          </a:p>
        </p:txBody>
      </p:sp>
      <p:sp>
        <p:nvSpPr>
          <p:cNvPr id="74757" name="Rectangle 3">
            <a:extLst>
              <a:ext uri="{FF2B5EF4-FFF2-40B4-BE49-F238E27FC236}">
                <a16:creationId xmlns:a16="http://schemas.microsoft.com/office/drawing/2014/main" xmlns="" id="{CFA15A57-6B3D-068E-7B29-AC1ADCFC6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Cost structure and revenue streams</a:t>
            </a:r>
            <a:endParaRPr lang="en-US" altLang="zh-TW" dirty="0"/>
          </a:p>
          <a:p>
            <a:pPr eaLnBrk="1" hangingPunct="1"/>
            <a:r>
              <a:rPr lang="en-US" altLang="zh-TW" dirty="0" smtClean="0"/>
              <a:t>Operations leverage</a:t>
            </a:r>
            <a:endParaRPr lang="en-US" altLang="zh-TW" dirty="0"/>
          </a:p>
          <a:p>
            <a:pPr lvl="1" eaLnBrk="1" hangingPunct="1"/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Economy of scale</a:t>
            </a:r>
          </a:p>
          <a:p>
            <a:pPr lvl="1" eaLnBrk="1" hangingPunct="1"/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Economy of scope</a:t>
            </a:r>
            <a:endParaRPr lang="en-US" altLang="zh-TW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smtClean="0"/>
              <a:t>Cash </a:t>
            </a:r>
            <a:r>
              <a:rPr lang="en-US" altLang="zh-TW" dirty="0"/>
              <a:t>rich/Cash poor operations</a:t>
            </a:r>
          </a:p>
          <a:p>
            <a:pPr eaLnBrk="1" hangingPunct="1"/>
            <a:r>
              <a:rPr lang="en-US" altLang="zh-TW" dirty="0" smtClean="0"/>
              <a:t>Value propositions to generate income</a:t>
            </a:r>
            <a:endParaRPr lang="en-US" altLang="zh-TW" dirty="0"/>
          </a:p>
          <a:p>
            <a:pPr eaLnBrk="1" hangingPunct="1"/>
            <a:endParaRPr lang="zh-TW" altLang="en-US" dirty="0"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頁尾版面配置區 3">
            <a:extLst>
              <a:ext uri="{FF2B5EF4-FFF2-40B4-BE49-F238E27FC236}">
                <a16:creationId xmlns:a16="http://schemas.microsoft.com/office/drawing/2014/main" xmlns="" id="{2BE7700D-55B5-C83A-EA3C-1AEB5608E1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75779" name="投影片編號版面配置區 4">
            <a:extLst>
              <a:ext uri="{FF2B5EF4-FFF2-40B4-BE49-F238E27FC236}">
                <a16:creationId xmlns:a16="http://schemas.microsoft.com/office/drawing/2014/main" xmlns="" id="{C18A891D-C6DB-DE46-B6B2-6FE52CB125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5323A5E-5B5F-7443-8EB6-142BFDC4CBE4}" type="slidenum">
              <a:rPr lang="en-US" altLang="zh-TW" sz="1400">
                <a:solidFill>
                  <a:srgbClr val="333399"/>
                </a:solidFill>
              </a:rPr>
              <a:pPr/>
              <a:t>35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5780" name="Rectangle 2">
            <a:extLst>
              <a:ext uri="{FF2B5EF4-FFF2-40B4-BE49-F238E27FC236}">
                <a16:creationId xmlns:a16="http://schemas.microsoft.com/office/drawing/2014/main" xmlns="" id="{A9ACE778-D934-9F88-776E-DC72C00A2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Summary: Business Models</a:t>
            </a:r>
            <a:endParaRPr lang="zh-TW" altLang="en-US" dirty="0"/>
          </a:p>
        </p:txBody>
      </p:sp>
      <p:sp>
        <p:nvSpPr>
          <p:cNvPr id="75781" name="Rectangle 3">
            <a:extLst>
              <a:ext uri="{FF2B5EF4-FFF2-40B4-BE49-F238E27FC236}">
                <a16:creationId xmlns:a16="http://schemas.microsoft.com/office/drawing/2014/main" xmlns="" id="{60DC2B77-FFA4-062E-9D7B-D4650E572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A hybrid of the nine factors</a:t>
            </a:r>
          </a:p>
          <a:p>
            <a:pPr eaLnBrk="1" hangingPunct="1"/>
            <a:r>
              <a:rPr lang="en-US" altLang="zh-TW" dirty="0" smtClean="0"/>
              <a:t>What business are you in</a:t>
            </a:r>
          </a:p>
          <a:p>
            <a:pPr lvl="1" eaLnBrk="1" hangingPunct="1"/>
            <a:r>
              <a:rPr lang="en-US" altLang="zh-TW" dirty="0" smtClean="0"/>
              <a:t>Take department stores as an example</a:t>
            </a:r>
          </a:p>
          <a:p>
            <a:pPr lvl="2" eaLnBrk="1" hangingPunct="1"/>
            <a:r>
              <a:rPr lang="en-US" altLang="zh-TW" dirty="0" smtClean="0"/>
              <a:t>Buy and sell</a:t>
            </a:r>
          </a:p>
          <a:p>
            <a:pPr lvl="2" eaLnBrk="1" hangingPunct="1"/>
            <a:r>
              <a:rPr lang="en-US" altLang="zh-TW" dirty="0" smtClean="0"/>
              <a:t>Consign </a:t>
            </a:r>
            <a:r>
              <a:rPr lang="en-US" altLang="zh-TW" dirty="0"/>
              <a:t>for sale on </a:t>
            </a:r>
            <a:r>
              <a:rPr lang="en-US" altLang="zh-TW" dirty="0" smtClean="0"/>
              <a:t>commission</a:t>
            </a:r>
          </a:p>
          <a:p>
            <a:pPr lvl="2" eaLnBrk="1" hangingPunct="1"/>
            <a:r>
              <a:rPr lang="en-US" altLang="zh-TW" dirty="0" smtClean="0"/>
              <a:t>Property rental</a:t>
            </a:r>
          </a:p>
          <a:p>
            <a:pPr lvl="2" eaLnBrk="1" hangingPunct="1"/>
            <a:endParaRPr lang="en-US" altLang="zh-TW" dirty="0" smtClean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頁尾版面配置區 3">
            <a:extLst>
              <a:ext uri="{FF2B5EF4-FFF2-40B4-BE49-F238E27FC236}">
                <a16:creationId xmlns:a16="http://schemas.microsoft.com/office/drawing/2014/main" xmlns="" id="{A0B3A852-8618-11F3-932D-427D0EE1A3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8195" name="投影片編號版面配置區 4">
            <a:extLst>
              <a:ext uri="{FF2B5EF4-FFF2-40B4-BE49-F238E27FC236}">
                <a16:creationId xmlns:a16="http://schemas.microsoft.com/office/drawing/2014/main" xmlns="" id="{11D1C3DB-DDBB-3107-B408-74A83472C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B6BEA6D9-C0A8-D54B-B79A-ED3A8548E2B6}" type="slidenum">
              <a:rPr lang="en-US" altLang="zh-TW" sz="1400">
                <a:solidFill>
                  <a:srgbClr val="333399"/>
                </a:solidFill>
              </a:rPr>
              <a:pPr/>
              <a:t>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xmlns="" id="{B5CC3FD4-407F-BAFA-0F21-E472AAE4C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Business</a:t>
            </a:r>
            <a:r>
              <a:rPr lang="zh-TW" altLang="en-US" dirty="0"/>
              <a:t> </a:t>
            </a:r>
            <a:r>
              <a:rPr lang="en-US" altLang="zh-TW" dirty="0"/>
              <a:t>Model</a:t>
            </a:r>
            <a:r>
              <a:rPr lang="zh-TW" altLang="en-US" dirty="0"/>
              <a:t> </a:t>
            </a:r>
            <a:r>
              <a:rPr lang="en-US" altLang="zh-TW" dirty="0"/>
              <a:t>Canvas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2CB513B6-4650-653B-7542-DD37826ED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681162"/>
            <a:ext cx="6934200" cy="459891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頁尾版面配置區 3">
            <a:extLst>
              <a:ext uri="{FF2B5EF4-FFF2-40B4-BE49-F238E27FC236}">
                <a16:creationId xmlns:a16="http://schemas.microsoft.com/office/drawing/2014/main" xmlns="" id="{BDF6C142-F358-DAFA-2D3A-712418490F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9219" name="投影片編號版面配置區 4">
            <a:extLst>
              <a:ext uri="{FF2B5EF4-FFF2-40B4-BE49-F238E27FC236}">
                <a16:creationId xmlns:a16="http://schemas.microsoft.com/office/drawing/2014/main" xmlns="" id="{D3D9CFF2-515A-5C7B-0A31-955013D3C5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AF09CED-33D2-D042-8B01-D3D9681FDA68}" type="slidenum">
              <a:rPr lang="en-US" altLang="zh-TW" sz="1400">
                <a:solidFill>
                  <a:srgbClr val="333399"/>
                </a:solidFill>
              </a:rPr>
              <a:pPr/>
              <a:t>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xmlns="" id="{0EDDF501-ACB4-0D70-4BA2-61347DC98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28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 sz="1400"/>
          </a:p>
          <a:p>
            <a:pPr algn="ctr" eaLnBrk="1" hangingPunct="1"/>
            <a:r>
              <a:rPr lang="en-US" altLang="zh-TW" sz="1800"/>
              <a:t>Business model design template: Nine building blocks and their relationships, </a:t>
            </a:r>
          </a:p>
          <a:p>
            <a:pPr algn="ctr" eaLnBrk="1" hangingPunct="1"/>
            <a:r>
              <a:rPr lang="en-US" altLang="zh-TW" sz="1800"/>
              <a:t>Osterwalder 2004.</a:t>
            </a:r>
          </a:p>
          <a:p>
            <a:pPr algn="ctr" eaLnBrk="1" hangingPunct="1"/>
            <a:endParaRPr lang="zh-TW" altLang="en-US" sz="1800"/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xmlns="" id="{BFC1DA90-995E-FED7-7D85-04A7937CD6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商業模式</a:t>
            </a:r>
          </a:p>
        </p:txBody>
      </p:sp>
      <p:sp>
        <p:nvSpPr>
          <p:cNvPr id="9222" name="Rectangle 4">
            <a:extLst>
              <a:ext uri="{FF2B5EF4-FFF2-40B4-BE49-F238E27FC236}">
                <a16:creationId xmlns:a16="http://schemas.microsoft.com/office/drawing/2014/main" xmlns="" id="{F7C0CC8B-EC9A-3D4C-53AE-CE7A5612FB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  <p:pic>
        <p:nvPicPr>
          <p:cNvPr id="9223" name="Picture 5" descr="Business-Model-Canvas">
            <a:extLst>
              <a:ext uri="{FF2B5EF4-FFF2-40B4-BE49-F238E27FC236}">
                <a16:creationId xmlns:a16="http://schemas.microsoft.com/office/drawing/2014/main" xmlns="" id="{1D3BF52F-F7CE-381F-EEBE-6BFD24B8F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050"/>
            <a:ext cx="9144000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Rectangle 6">
            <a:extLst>
              <a:ext uri="{FF2B5EF4-FFF2-40B4-BE49-F238E27FC236}">
                <a16:creationId xmlns:a16="http://schemas.microsoft.com/office/drawing/2014/main" xmlns="" id="{9CCBF9EF-0B66-1AA4-05C9-12FB07A9E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229225"/>
            <a:ext cx="7775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>
                <a:latin typeface="Arial" panose="020B0604020202020204" pitchFamily="34" charset="0"/>
              </a:rPr>
              <a:t>A business model is nothing else than a representation of how an organization makes (or intends to make) money. This can be nicely described through the 9 building blocks illustrated in the graphic below, which we call "business model canvas".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>
            <a:extLst>
              <a:ext uri="{FF2B5EF4-FFF2-40B4-BE49-F238E27FC236}">
                <a16:creationId xmlns:a16="http://schemas.microsoft.com/office/drawing/2014/main" xmlns="" id="{83B6AE8D-50D9-15DD-5D30-CB2C7BE52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Target</a:t>
            </a:r>
            <a:r>
              <a:rPr lang="zh-TW" altLang="en-US" dirty="0"/>
              <a:t> </a:t>
            </a:r>
            <a:r>
              <a:rPr lang="en-US" altLang="zh-TW" dirty="0"/>
              <a:t>of business</a:t>
            </a:r>
            <a:endParaRPr lang="zh-TW" altLang="en-US" dirty="0"/>
          </a:p>
        </p:txBody>
      </p:sp>
      <p:sp>
        <p:nvSpPr>
          <p:cNvPr id="10243" name="內容版面配置區 2">
            <a:extLst>
              <a:ext uri="{FF2B5EF4-FFF2-40B4-BE49-F238E27FC236}">
                <a16:creationId xmlns:a16="http://schemas.microsoft.com/office/drawing/2014/main" xmlns="" id="{763292D0-9CFC-B93E-A8EF-34B6A51219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altLang="zh-TW" dirty="0"/>
              <a:t>Identify</a:t>
            </a:r>
            <a:r>
              <a:rPr lang="zh-TW" altLang="en-US" dirty="0"/>
              <a:t> </a:t>
            </a:r>
            <a:r>
              <a:rPr lang="en-US" altLang="zh-TW" dirty="0"/>
              <a:t>the target the business plans to sell</a:t>
            </a:r>
            <a:endParaRPr lang="en-US" altLang="zh-TW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1"/>
            <a:r>
              <a:rPr lang="en-US" altLang="zh-TW" dirty="0"/>
              <a:t>Products</a:t>
            </a:r>
          </a:p>
          <a:p>
            <a:pPr lvl="1"/>
            <a:r>
              <a:rPr lang="en-US" altLang="zh-TW" dirty="0"/>
              <a:t>Services</a:t>
            </a:r>
          </a:p>
          <a:p>
            <a:r>
              <a:rPr lang="en-US" altLang="zh-TW" dirty="0"/>
              <a:t>Multiple targets?</a:t>
            </a:r>
          </a:p>
          <a:p>
            <a:pPr marL="663575" lvl="1" indent="0">
              <a:buNone/>
            </a:pPr>
            <a:endParaRPr lang="zh-TW" altLang="en-US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244" name="頁尾版面配置區 3">
            <a:extLst>
              <a:ext uri="{FF2B5EF4-FFF2-40B4-BE49-F238E27FC236}">
                <a16:creationId xmlns:a16="http://schemas.microsoft.com/office/drawing/2014/main" xmlns="" id="{E3F75642-6679-5135-F6D2-0A0AD535A5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0245" name="投影片編號版面配置區 4">
            <a:extLst>
              <a:ext uri="{FF2B5EF4-FFF2-40B4-BE49-F238E27FC236}">
                <a16:creationId xmlns:a16="http://schemas.microsoft.com/office/drawing/2014/main" xmlns="" id="{5F04BC95-D4E3-2BA4-A1F8-D57B4A254D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BDB3666-27CE-6040-BED6-E5EE3295E708}" type="slidenum">
              <a:rPr lang="en-US" altLang="zh-TW" sz="1400">
                <a:solidFill>
                  <a:srgbClr val="333399"/>
                </a:solidFill>
              </a:rPr>
              <a:pPr/>
              <a:t>6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頁尾版面配置區 3">
            <a:extLst>
              <a:ext uri="{FF2B5EF4-FFF2-40B4-BE49-F238E27FC236}">
                <a16:creationId xmlns:a16="http://schemas.microsoft.com/office/drawing/2014/main" xmlns="" id="{4BD05C15-FB1A-D20E-AF5E-0622702CFF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1267" name="投影片編號版面配置區 4">
            <a:extLst>
              <a:ext uri="{FF2B5EF4-FFF2-40B4-BE49-F238E27FC236}">
                <a16:creationId xmlns:a16="http://schemas.microsoft.com/office/drawing/2014/main" xmlns="" id="{FD92D03D-7CE1-5781-1F12-837FA813F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9D4605D-3C26-4C49-847B-BD3CE8EFF427}" type="slidenum">
              <a:rPr lang="en-US" altLang="zh-TW" sz="1400">
                <a:solidFill>
                  <a:srgbClr val="333399"/>
                </a:solidFill>
              </a:rPr>
              <a:pPr/>
              <a:t>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xmlns="" id="{AA1B1DA9-29F7-64E2-6018-08098D9CA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Business</a:t>
            </a:r>
            <a:r>
              <a:rPr lang="zh-TW" altLang="en-US" dirty="0"/>
              <a:t> </a:t>
            </a:r>
            <a:r>
              <a:rPr lang="en-US" altLang="zh-TW" dirty="0"/>
              <a:t>model</a:t>
            </a:r>
            <a:r>
              <a:rPr lang="zh-TW" altLang="en-US" dirty="0"/>
              <a:t> </a:t>
            </a:r>
            <a:r>
              <a:rPr lang="en-US" altLang="zh-TW" dirty="0"/>
              <a:t>canvas</a:t>
            </a:r>
            <a:endParaRPr lang="zh-TW" altLang="en-US" dirty="0"/>
          </a:p>
        </p:txBody>
      </p:sp>
      <p:sp>
        <p:nvSpPr>
          <p:cNvPr id="10250" name="AutoShape 4">
            <a:extLst>
              <a:ext uri="{FF2B5EF4-FFF2-40B4-BE49-F238E27FC236}">
                <a16:creationId xmlns:a16="http://schemas.microsoft.com/office/drawing/2014/main" xmlns="" id="{2D613657-50FA-11D4-179C-1BEAA60F6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2349500"/>
            <a:ext cx="1427162" cy="2665413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b="1" dirty="0">
                <a:solidFill>
                  <a:schemeClr val="bg1"/>
                </a:solidFill>
                <a:latin typeface="+mn-lt"/>
              </a:rPr>
              <a:t>Key</a:t>
            </a:r>
          </a:p>
          <a:p>
            <a:pPr algn="ctr" eaLnBrk="1" hangingPunct="1"/>
            <a:r>
              <a:rPr lang="en-US" altLang="zh-TW" sz="2000" b="1" dirty="0">
                <a:solidFill>
                  <a:schemeClr val="bg1"/>
                </a:solidFill>
                <a:latin typeface="+mn-lt"/>
              </a:rPr>
              <a:t>Partners</a:t>
            </a:r>
          </a:p>
          <a:p>
            <a:pPr algn="ctr" eaLnBrk="1" hangingPunct="1"/>
            <a:endParaRPr lang="zh-TW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251" name="AutoShape 5">
            <a:extLst>
              <a:ext uri="{FF2B5EF4-FFF2-40B4-BE49-F238E27FC236}">
                <a16:creationId xmlns:a16="http://schemas.microsoft.com/office/drawing/2014/main" xmlns="" id="{7803DF60-AC86-9CCD-6C96-42D0DBC6C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413" y="2349500"/>
            <a:ext cx="1425575" cy="136683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b="1" dirty="0">
                <a:latin typeface="+mn-lt"/>
              </a:rPr>
              <a:t>Key</a:t>
            </a:r>
          </a:p>
          <a:p>
            <a:pPr algn="ctr" eaLnBrk="1" hangingPunct="1"/>
            <a:r>
              <a:rPr lang="en-US" altLang="zh-TW" sz="2000" b="1" dirty="0">
                <a:latin typeface="+mn-lt"/>
              </a:rPr>
              <a:t>Activities</a:t>
            </a:r>
            <a:endParaRPr lang="zh-TW" altLang="en-US" sz="2000" b="1" dirty="0">
              <a:latin typeface="+mn-lt"/>
            </a:endParaRPr>
          </a:p>
        </p:txBody>
      </p:sp>
      <p:sp>
        <p:nvSpPr>
          <p:cNvPr id="10252" name="AutoShape 6">
            <a:extLst>
              <a:ext uri="{FF2B5EF4-FFF2-40B4-BE49-F238E27FC236}">
                <a16:creationId xmlns:a16="http://schemas.microsoft.com/office/drawing/2014/main" xmlns="" id="{F97C80A3-C971-C10F-469B-CC535062E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1013" y="2349500"/>
            <a:ext cx="1425575" cy="2665413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Value</a:t>
            </a:r>
          </a:p>
          <a:p>
            <a:pPr algn="ctr" eaLnBrk="1" hangingPunct="1"/>
            <a:r>
              <a:rPr lang="en-US" altLang="zh-TW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Propositions</a:t>
            </a:r>
            <a:endParaRPr lang="zh-TW" altLang="en-US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253" name="AutoShape 7">
            <a:extLst>
              <a:ext uri="{FF2B5EF4-FFF2-40B4-BE49-F238E27FC236}">
                <a16:creationId xmlns:a16="http://schemas.microsoft.com/office/drawing/2014/main" xmlns="" id="{4CB26337-5A06-8CD6-6AC3-E3A46F055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5" y="2349500"/>
            <a:ext cx="1427163" cy="2665413"/>
          </a:xfrm>
          <a:prstGeom prst="roundRect">
            <a:avLst>
              <a:gd name="adj" fmla="val 16667"/>
            </a:avLst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b="1" dirty="0">
                <a:solidFill>
                  <a:schemeClr val="bg1"/>
                </a:solidFill>
                <a:latin typeface="+mn-lt"/>
              </a:rPr>
              <a:t>Customer</a:t>
            </a:r>
          </a:p>
          <a:p>
            <a:pPr algn="ctr" eaLnBrk="1" hangingPunct="1"/>
            <a:r>
              <a:rPr lang="en-US" altLang="zh-TW" sz="2000" b="1" dirty="0">
                <a:solidFill>
                  <a:schemeClr val="bg1"/>
                </a:solidFill>
                <a:latin typeface="+mn-lt"/>
              </a:rPr>
              <a:t>Segments</a:t>
            </a:r>
            <a:endParaRPr lang="zh-TW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254" name="AutoShape 8">
            <a:extLst>
              <a:ext uri="{FF2B5EF4-FFF2-40B4-BE49-F238E27FC236}">
                <a16:creationId xmlns:a16="http://schemas.microsoft.com/office/drawing/2014/main" xmlns="" id="{5F7B4C1D-AF78-F7B6-1298-2F1B0D1C1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651250"/>
            <a:ext cx="1425575" cy="1363663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</a:rPr>
              <a:t>Key</a:t>
            </a:r>
          </a:p>
          <a:p>
            <a:pPr algn="ctr" eaLnBrk="1" hangingPunct="1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</a:rPr>
              <a:t>Resources</a:t>
            </a:r>
            <a:endParaRPr lang="zh-TW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255" name="AutoShape 9">
            <a:extLst>
              <a:ext uri="{FF2B5EF4-FFF2-40B4-BE49-F238E27FC236}">
                <a16:creationId xmlns:a16="http://schemas.microsoft.com/office/drawing/2014/main" xmlns="" id="{3C281F27-4472-BDB8-A1E4-EA9015FAA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7850" y="2349500"/>
            <a:ext cx="1423988" cy="1366838"/>
          </a:xfrm>
          <a:prstGeom prst="roundRect">
            <a:avLst>
              <a:gd name="adj" fmla="val 16667"/>
            </a:avLst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b="1" dirty="0">
                <a:latin typeface="Arial Narrow" panose="020B0606020202030204" pitchFamily="34" charset="0"/>
              </a:rPr>
              <a:t>Customer</a:t>
            </a:r>
          </a:p>
          <a:p>
            <a:pPr algn="ctr" eaLnBrk="1" hangingPunct="1"/>
            <a:r>
              <a:rPr lang="en-US" altLang="zh-TW" sz="2000" b="1" dirty="0">
                <a:latin typeface="Arial Narrow" panose="020B0606020202030204" pitchFamily="34" charset="0"/>
              </a:rPr>
              <a:t>Relationships</a:t>
            </a:r>
            <a:endParaRPr lang="zh-TW" altLang="en-US" sz="2000" b="1" dirty="0">
              <a:latin typeface="Arial Narrow" panose="020B0606020202030204" pitchFamily="34" charset="0"/>
            </a:endParaRPr>
          </a:p>
        </p:txBody>
      </p:sp>
      <p:sp>
        <p:nvSpPr>
          <p:cNvPr id="10256" name="AutoShape 10">
            <a:extLst>
              <a:ext uri="{FF2B5EF4-FFF2-40B4-BE49-F238E27FC236}">
                <a16:creationId xmlns:a16="http://schemas.microsoft.com/office/drawing/2014/main" xmlns="" id="{96CB0E79-8E65-96BE-6AD8-A55B6F283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3651250"/>
            <a:ext cx="1425575" cy="1363663"/>
          </a:xfrm>
          <a:prstGeom prst="roundRect">
            <a:avLst>
              <a:gd name="adj" fmla="val 16667"/>
            </a:avLst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b="1" dirty="0">
                <a:solidFill>
                  <a:schemeClr val="bg1"/>
                </a:solidFill>
                <a:latin typeface="+mn-lt"/>
              </a:rPr>
              <a:t>Channels</a:t>
            </a:r>
            <a:endParaRPr lang="zh-TW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257" name="AutoShape 11">
            <a:extLst>
              <a:ext uri="{FF2B5EF4-FFF2-40B4-BE49-F238E27FC236}">
                <a16:creationId xmlns:a16="http://schemas.microsoft.com/office/drawing/2014/main" xmlns="" id="{43300B45-6EA2-8FC8-57F7-AEE021F35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5014913"/>
            <a:ext cx="2801937" cy="13668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b="1" dirty="0">
                <a:latin typeface="+mn-lt"/>
              </a:rPr>
              <a:t>Cost</a:t>
            </a:r>
          </a:p>
          <a:p>
            <a:pPr algn="ctr" eaLnBrk="1" hangingPunct="1"/>
            <a:r>
              <a:rPr lang="en-US" altLang="zh-TW" sz="2000" b="1" dirty="0">
                <a:latin typeface="+mn-lt"/>
              </a:rPr>
              <a:t>Structure</a:t>
            </a:r>
            <a:endParaRPr lang="zh-TW" altLang="en-US" sz="2000" b="1" dirty="0">
              <a:latin typeface="+mn-lt"/>
            </a:endParaRPr>
          </a:p>
        </p:txBody>
      </p:sp>
      <p:sp>
        <p:nvSpPr>
          <p:cNvPr id="10258" name="AutoShape 12">
            <a:extLst>
              <a:ext uri="{FF2B5EF4-FFF2-40B4-BE49-F238E27FC236}">
                <a16:creationId xmlns:a16="http://schemas.microsoft.com/office/drawing/2014/main" xmlns="" id="{9F66FF2A-6506-4660-507E-FB6FC8D61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5014913"/>
            <a:ext cx="4110038" cy="1366837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 b="1" dirty="0">
                <a:solidFill>
                  <a:schemeClr val="bg1"/>
                </a:solidFill>
                <a:latin typeface="+mn-lt"/>
              </a:rPr>
              <a:t>Revenue</a:t>
            </a:r>
          </a:p>
          <a:p>
            <a:pPr algn="ctr" eaLnBrk="1" hangingPunct="1"/>
            <a:r>
              <a:rPr lang="en-US" altLang="zh-TW" sz="2000" b="1" dirty="0">
                <a:solidFill>
                  <a:schemeClr val="bg1"/>
                </a:solidFill>
                <a:latin typeface="+mn-lt"/>
              </a:rPr>
              <a:t>Streams</a:t>
            </a:r>
            <a:endParaRPr lang="zh-TW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246" name="Rectangle 13">
            <a:extLst>
              <a:ext uri="{FF2B5EF4-FFF2-40B4-BE49-F238E27FC236}">
                <a16:creationId xmlns:a16="http://schemas.microsoft.com/office/drawing/2014/main" xmlns="" id="{C72CABD7-B39E-2C48-1704-BB02FD900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860" y="1764011"/>
            <a:ext cx="1726755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dirty="0">
                <a:solidFill>
                  <a:schemeClr val="accent2">
                    <a:lumMod val="75000"/>
                  </a:schemeClr>
                </a:solidFill>
                <a:latin typeface="+mn-lt"/>
                <a:ea typeface="SimHei" panose="02010609060101010101" pitchFamily="49" charset="-122"/>
              </a:rPr>
              <a:t>Foundation</a:t>
            </a:r>
            <a:endParaRPr lang="zh-TW" altLang="en-US" dirty="0">
              <a:solidFill>
                <a:schemeClr val="accent2">
                  <a:lumMod val="75000"/>
                </a:schemeClr>
              </a:solidFill>
              <a:latin typeface="+mn-lt"/>
              <a:ea typeface="SimHei" panose="02010609060101010101" pitchFamily="49" charset="-122"/>
            </a:endParaRPr>
          </a:p>
        </p:txBody>
      </p:sp>
      <p:sp>
        <p:nvSpPr>
          <p:cNvPr id="10247" name="Rectangle 14">
            <a:extLst>
              <a:ext uri="{FF2B5EF4-FFF2-40B4-BE49-F238E27FC236}">
                <a16:creationId xmlns:a16="http://schemas.microsoft.com/office/drawing/2014/main" xmlns="" id="{875E87F7-2EE3-250D-D1B6-9AD443F1E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745753"/>
            <a:ext cx="15199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00B050"/>
                </a:solidFill>
                <a:latin typeface="+mn-lt"/>
                <a:ea typeface="SimHei" panose="02010609060101010101" pitchFamily="49" charset="-122"/>
              </a:rPr>
              <a:t>Customer</a:t>
            </a:r>
            <a:endParaRPr lang="zh-TW" altLang="en-US" dirty="0">
              <a:solidFill>
                <a:srgbClr val="00B050"/>
              </a:solidFill>
              <a:latin typeface="+mn-lt"/>
              <a:ea typeface="SimHei" panose="02010609060101010101" pitchFamily="49" charset="-122"/>
            </a:endParaRPr>
          </a:p>
        </p:txBody>
      </p:sp>
      <p:sp>
        <p:nvSpPr>
          <p:cNvPr id="10248" name="Rectangle 15">
            <a:extLst>
              <a:ext uri="{FF2B5EF4-FFF2-40B4-BE49-F238E27FC236}">
                <a16:creationId xmlns:a16="http://schemas.microsoft.com/office/drawing/2014/main" xmlns="" id="{666144F3-26B8-735C-2AE4-6AD78007E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3795" y="1536700"/>
            <a:ext cx="133081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dirty="0">
                <a:solidFill>
                  <a:schemeClr val="hlink"/>
                </a:solidFill>
                <a:latin typeface="+mn-lt"/>
                <a:ea typeface="SimHei" panose="02010609060101010101" pitchFamily="49" charset="-122"/>
              </a:rPr>
              <a:t>Product/</a:t>
            </a:r>
          </a:p>
          <a:p>
            <a:pPr algn="ctr" eaLnBrk="1" hangingPunct="1"/>
            <a:r>
              <a:rPr lang="en-US" altLang="zh-TW" dirty="0">
                <a:solidFill>
                  <a:schemeClr val="hlink"/>
                </a:solidFill>
                <a:latin typeface="+mn-lt"/>
                <a:ea typeface="SimHei" panose="02010609060101010101" pitchFamily="49" charset="-122"/>
              </a:rPr>
              <a:t>Service</a:t>
            </a:r>
            <a:endParaRPr lang="zh-TW" altLang="en-US" dirty="0">
              <a:solidFill>
                <a:schemeClr val="hlink"/>
              </a:solidFill>
              <a:latin typeface="+mn-lt"/>
              <a:ea typeface="SimHei" panose="02010609060101010101" pitchFamily="49" charset="-122"/>
            </a:endParaRPr>
          </a:p>
        </p:txBody>
      </p:sp>
      <p:sp>
        <p:nvSpPr>
          <p:cNvPr id="10249" name="Text Box 16">
            <a:extLst>
              <a:ext uri="{FF2B5EF4-FFF2-40B4-BE49-F238E27FC236}">
                <a16:creationId xmlns:a16="http://schemas.microsoft.com/office/drawing/2014/main" xmlns="" id="{0A2FB348-50EC-8698-5CB3-B5AA506DD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5491857"/>
            <a:ext cx="12811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CC6600"/>
                </a:solidFill>
                <a:latin typeface="+mn-lt"/>
                <a:ea typeface="SimHei" panose="02010609060101010101" pitchFamily="49" charset="-122"/>
              </a:rPr>
              <a:t>Finance</a:t>
            </a:r>
            <a:endParaRPr lang="zh-TW" altLang="en-US" dirty="0">
              <a:solidFill>
                <a:srgbClr val="CC6600"/>
              </a:solidFill>
              <a:latin typeface="+mn-lt"/>
              <a:ea typeface="SimHei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7" grpId="0" animBg="1"/>
      <p:bldP spid="10258" grpId="0" animBg="1"/>
      <p:bldP spid="10246" grpId="0"/>
      <p:bldP spid="10247" grpId="0"/>
      <p:bldP spid="10248" grpId="0"/>
      <p:bldP spid="102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>
            <a:extLst>
              <a:ext uri="{FF2B5EF4-FFF2-40B4-BE49-F238E27FC236}">
                <a16:creationId xmlns:a16="http://schemas.microsoft.com/office/drawing/2014/main" xmlns="" id="{99E3B529-E5BE-CC2B-97D0-B37CDA19FD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Value Propositions</a:t>
            </a:r>
            <a:endParaRPr lang="zh-TW" altLang="en-US" dirty="0"/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xmlns="" id="{A47EC4F6-18D6-EB3A-E95A-1FBAC9284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800" dirty="0"/>
              <a:t>What are the values provided to the customers</a:t>
            </a:r>
          </a:p>
          <a:p>
            <a:r>
              <a:rPr lang="en-US" altLang="zh-TW" sz="2800" dirty="0"/>
              <a:t>Q:</a:t>
            </a:r>
          </a:p>
          <a:p>
            <a:pPr lvl="1"/>
            <a:r>
              <a:rPr lang="en-US" altLang="zh-TW" sz="2400" dirty="0"/>
              <a:t>What are the differences between Sogo and 7-11</a:t>
            </a:r>
          </a:p>
          <a:p>
            <a:pPr lvl="1"/>
            <a:r>
              <a:rPr lang="en-US" altLang="zh-TW" sz="2400" dirty="0"/>
              <a:t>What are the differences Apple and Xiaomi</a:t>
            </a:r>
          </a:p>
          <a:p>
            <a:r>
              <a:rPr lang="en-US" altLang="zh-TW" sz="2800" dirty="0"/>
              <a:t>Different value propositions in the same industry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DBF09798-E5FE-107F-2494-6208FBAFE9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CYCY— Prof CK Farn</a:t>
            </a: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5DA81433-F6DE-3049-90F4-6414D8E366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3FC373-2543-EB40-868E-8F29E9C3398D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頁尾版面配置區 3">
            <a:extLst>
              <a:ext uri="{FF2B5EF4-FFF2-40B4-BE49-F238E27FC236}">
                <a16:creationId xmlns:a16="http://schemas.microsoft.com/office/drawing/2014/main" xmlns="" id="{6C6CFD15-FDCA-CBB0-2C2D-08E358641A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>
                <a:solidFill>
                  <a:srgbClr val="333399"/>
                </a:solidFill>
              </a:rPr>
              <a:t>CYCY— Prof CK Farn</a:t>
            </a:r>
          </a:p>
        </p:txBody>
      </p:sp>
      <p:sp>
        <p:nvSpPr>
          <p:cNvPr id="14339" name="投影片編號版面配置區 4">
            <a:extLst>
              <a:ext uri="{FF2B5EF4-FFF2-40B4-BE49-F238E27FC236}">
                <a16:creationId xmlns:a16="http://schemas.microsoft.com/office/drawing/2014/main" xmlns="" id="{08DE054C-01D8-E8CD-3E35-03FDD22555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D693A3D-440F-1D4A-AA50-DD254ADB6AC9}" type="slidenum">
              <a:rPr lang="en-US" altLang="zh-TW" sz="1400">
                <a:solidFill>
                  <a:srgbClr val="333399"/>
                </a:solidFill>
              </a:rPr>
              <a:pPr/>
              <a:t>9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xmlns="" id="{726363EC-0063-6D76-B309-5CA765DA48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What does Perrier sell?</a:t>
            </a:r>
            <a:endParaRPr lang="zh-TW" altLang="en-US" dirty="0"/>
          </a:p>
        </p:txBody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xmlns="" id="{E15BAAE4-1022-03D9-E194-F8F877E7C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04864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dirty="0"/>
              <a:t>Water?</a:t>
            </a:r>
          </a:p>
          <a:p>
            <a:pPr lvl="1" eaLnBrk="1" hangingPunct="1"/>
            <a:r>
              <a:rPr lang="en-US" altLang="zh-TW" dirty="0">
                <a:latin typeface="Times New Roman" panose="02020603050405020304" pitchFamily="18" charset="0"/>
                <a:ea typeface="新細明體" panose="02020500000000000000" pitchFamily="18" charset="-120"/>
              </a:rPr>
              <a:t>Can water be that expansive?</a:t>
            </a:r>
          </a:p>
          <a:p>
            <a:pPr eaLnBrk="1" hangingPunct="1"/>
            <a:endParaRPr lang="en-US" altLang="zh-TW" dirty="0"/>
          </a:p>
          <a:p>
            <a:pPr eaLnBrk="1" hangingPunct="1"/>
            <a:r>
              <a:rPr lang="en-US" altLang="zh-TW" dirty="0">
                <a:solidFill>
                  <a:srgbClr val="CC0000"/>
                </a:solidFill>
              </a:rPr>
              <a:t>Life Style!!</a:t>
            </a:r>
          </a:p>
        </p:txBody>
      </p:sp>
      <p:pic>
        <p:nvPicPr>
          <p:cNvPr id="14342" name="Picture 4">
            <a:extLst>
              <a:ext uri="{FF2B5EF4-FFF2-40B4-BE49-F238E27FC236}">
                <a16:creationId xmlns:a16="http://schemas.microsoft.com/office/drawing/2014/main" xmlns="" id="{2660A6E2-FCF2-B8AA-3A48-61761B3DD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941888"/>
            <a:ext cx="23764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5">
            <a:extLst>
              <a:ext uri="{FF2B5EF4-FFF2-40B4-BE49-F238E27FC236}">
                <a16:creationId xmlns:a16="http://schemas.microsoft.com/office/drawing/2014/main" xmlns="" id="{124EC530-8C8E-9A3A-E91B-7AFF72B71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515" y="1654324"/>
            <a:ext cx="28813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SimHei"/>
      </a:majorFont>
      <a:minorFont>
        <a:latin typeface="Arial"/>
        <a:ea typeface="標楷體"/>
        <a:cs typeface="標楷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1025</TotalTime>
  <Words>1411</Words>
  <Application>Microsoft Office PowerPoint</Application>
  <PresentationFormat>如螢幕大小 (4:3)</PresentationFormat>
  <Paragraphs>423</Paragraphs>
  <Slides>35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48" baseType="lpstr">
      <vt:lpstr>GE Black-Medium+N</vt:lpstr>
      <vt:lpstr>GE Ming+N</vt:lpstr>
      <vt:lpstr>SimHei</vt:lpstr>
      <vt:lpstr>華康中楷體</vt:lpstr>
      <vt:lpstr>新細明體</vt:lpstr>
      <vt:lpstr>標楷體</vt:lpstr>
      <vt:lpstr>Arial</vt:lpstr>
      <vt:lpstr>Arial Narrow</vt:lpstr>
      <vt:lpstr>Times</vt:lpstr>
      <vt:lpstr>Times New Roman</vt:lpstr>
      <vt:lpstr>Webdings</vt:lpstr>
      <vt:lpstr>Wingdings</vt:lpstr>
      <vt:lpstr>0ckf</vt:lpstr>
      <vt:lpstr>Business Model</vt:lpstr>
      <vt:lpstr>Business Model</vt:lpstr>
      <vt:lpstr>Confusion in Business Models</vt:lpstr>
      <vt:lpstr>Business Model Canvas</vt:lpstr>
      <vt:lpstr>商業模式</vt:lpstr>
      <vt:lpstr>Target of business</vt:lpstr>
      <vt:lpstr>Business model canvas</vt:lpstr>
      <vt:lpstr>Value Propositions</vt:lpstr>
      <vt:lpstr>What does Perrier sell?</vt:lpstr>
      <vt:lpstr>What are the values for Giant Bike?</vt:lpstr>
      <vt:lpstr>Key Partners</vt:lpstr>
      <vt:lpstr>商業伙伴網路</vt:lpstr>
      <vt:lpstr>Key Resources</vt:lpstr>
      <vt:lpstr>Key Activities</vt:lpstr>
      <vt:lpstr>Customer Segments</vt:lpstr>
      <vt:lpstr>Many types of customers</vt:lpstr>
      <vt:lpstr>Multi-way value exchange：Google Search</vt:lpstr>
      <vt:lpstr>Customer relationship</vt:lpstr>
      <vt:lpstr>Channels</vt:lpstr>
      <vt:lpstr>Customes and Channels</vt:lpstr>
      <vt:lpstr>The Airline case</vt:lpstr>
      <vt:lpstr>  Financial aspects</vt:lpstr>
      <vt:lpstr>Cost driver and structure</vt:lpstr>
      <vt:lpstr>Cost structure</vt:lpstr>
      <vt:lpstr>Cost structure:  operations leverage</vt:lpstr>
      <vt:lpstr>Unit cost</vt:lpstr>
      <vt:lpstr>Economy of Scale and Scope</vt:lpstr>
      <vt:lpstr>Assembly line production and Flexible manufacturing</vt:lpstr>
      <vt:lpstr>Revenue stream</vt:lpstr>
      <vt:lpstr>Revenue streams</vt:lpstr>
      <vt:lpstr>Payments</vt:lpstr>
      <vt:lpstr>Inventory cost</vt:lpstr>
      <vt:lpstr>CCC: Cash Conversion Cycle</vt:lpstr>
      <vt:lpstr>Financial considerations</vt:lpstr>
      <vt:lpstr>Summary: Business Models</vt:lpstr>
    </vt:vector>
  </TitlesOfParts>
  <Company>NCU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和企業經營模式</dc:title>
  <dc:subject>中央大學管理學院</dc:subject>
  <dc:creator>范錚強</dc:creator>
  <cp:lastModifiedBy>CKFarn</cp:lastModifiedBy>
  <cp:revision>98</cp:revision>
  <dcterms:modified xsi:type="dcterms:W3CDTF">2023-03-23T06:28:06Z</dcterms:modified>
</cp:coreProperties>
</file>