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4" r:id="rId2"/>
    <p:sldId id="930" r:id="rId3"/>
    <p:sldId id="931" r:id="rId4"/>
    <p:sldId id="839" r:id="rId5"/>
    <p:sldId id="840" r:id="rId6"/>
    <p:sldId id="762" r:id="rId7"/>
    <p:sldId id="929" r:id="rId8"/>
    <p:sldId id="908" r:id="rId9"/>
    <p:sldId id="883" r:id="rId10"/>
    <p:sldId id="475" r:id="rId11"/>
    <p:sldId id="477" r:id="rId12"/>
    <p:sldId id="479" r:id="rId13"/>
    <p:sldId id="481" r:id="rId14"/>
    <p:sldId id="480" r:id="rId15"/>
    <p:sldId id="482" r:id="rId16"/>
    <p:sldId id="932" r:id="rId17"/>
    <p:sldId id="933" r:id="rId18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674" autoAdjust="0"/>
  </p:normalViewPr>
  <p:slideViewPr>
    <p:cSldViewPr showGuides="1">
      <p:cViewPr varScale="1">
        <p:scale>
          <a:sx n="100" d="100"/>
          <a:sy n="100" d="100"/>
        </p:scale>
        <p:origin x="191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0D300DE-8148-45FD-958E-5D07CD10149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509442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DAF3CCA4-33E5-47F9-934E-901C561FD0F3}" type="slidenum">
              <a:rPr lang="en-US" altLang="zh-TW" sz="1200"/>
              <a:pPr/>
              <a:t>1</a:t>
            </a:fld>
            <a:endParaRPr lang="en-US" altLang="zh-TW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82883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2252D72-0ED0-43A8-A7C9-E496F1C57529}" type="slidenum">
              <a:rPr lang="en-US" altLang="zh-TW" sz="1200"/>
              <a:pPr/>
              <a:t>2</a:t>
            </a:fld>
            <a:endParaRPr lang="en-US" altLang="zh-TW" sz="120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685592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3E7711C4-01FD-4519-8816-AD560A75FBCF}" type="slidenum">
              <a:rPr lang="en-US" altLang="zh-TW" sz="1200"/>
              <a:pPr/>
              <a:t>4</a:t>
            </a:fld>
            <a:endParaRPr lang="en-US" altLang="zh-TW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939583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1C1970D-2D2A-4A35-9582-D4C59ED01972}" type="slidenum">
              <a:rPr lang="en-US" altLang="zh-TW" sz="1200"/>
              <a:pPr/>
              <a:t>5</a:t>
            </a:fld>
            <a:endParaRPr lang="en-US" altLang="zh-TW" sz="120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517796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32E7D6B3-9C3E-4BD4-B74C-DA961EABE179}" type="slidenum">
              <a:rPr lang="en-US" altLang="zh-TW" sz="1200"/>
              <a:pPr/>
              <a:t>6</a:t>
            </a:fld>
            <a:endParaRPr lang="en-US" altLang="zh-TW" sz="120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526472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aseline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1E229C-B356-4220-8466-D4FE14A0656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22605361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695D71-150B-4E2D-97FB-2878B601998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809781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59A798-CC02-44A0-80F5-29855E78210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59543519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69342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D01CBE-8E98-4E3B-AAA9-315BA8A659E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5976136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579A4F-AFDA-455A-8BFF-990565418BC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7318176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 baseline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D11D48-80EF-4003-902C-796EFE19193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2405484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FAC82C-0D14-47B4-8EF4-8959EE2B361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5269216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01F845-D713-4070-8393-4B42842BA7D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1147018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9729C4-B3ED-4970-AE8C-01116BCFE17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7358477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5128BC-82CF-4B0D-8C0A-BBCECAA5265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624139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59E654-C936-4AEC-93EB-95DEB721068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7134672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C9FF33-7AB3-4337-8EE4-7F09CD24485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2491610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5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81000"/>
            <a:ext cx="6934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333399"/>
                </a:solidFill>
              </a:defRPr>
            </a:lvl1pPr>
          </a:lstStyle>
          <a:p>
            <a:fld id="{F71D29BC-7A4C-4DDB-B1CB-B9C9C63CF5C4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1031" name="AutoShape 10"/>
          <p:cNvSpPr>
            <a:spLocks noChangeArrowheads="1"/>
          </p:cNvSpPr>
          <p:nvPr/>
        </p:nvSpPr>
        <p:spPr bwMode="auto">
          <a:xfrm>
            <a:off x="685800" y="685800"/>
            <a:ext cx="609600" cy="685800"/>
          </a:xfrm>
          <a:prstGeom prst="rightArrow">
            <a:avLst>
              <a:gd name="adj1" fmla="val 38426"/>
              <a:gd name="adj2" fmla="val 100000"/>
            </a:avLst>
          </a:prstGeom>
          <a:solidFill>
            <a:srgbClr val="FFFF66"/>
          </a:solidFill>
          <a:ln>
            <a:noFill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32" name="Line 13"/>
          <p:cNvSpPr>
            <a:spLocks noChangeShapeType="1"/>
          </p:cNvSpPr>
          <p:nvPr/>
        </p:nvSpPr>
        <p:spPr bwMode="auto">
          <a:xfrm>
            <a:off x="533400" y="6400800"/>
            <a:ext cx="8305800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kern="1200">
          <a:solidFill>
            <a:srgbClr val="FFFF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9pPr>
    </p:titleStyle>
    <p:bodyStyle>
      <a:lvl1pPr marL="473075" indent="-473075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4"/>
        </a:buBlip>
        <a:defRPr kumimoji="1" sz="3200" kern="1200">
          <a:solidFill>
            <a:srgbClr val="000099"/>
          </a:solidFill>
          <a:latin typeface="+mn-lt"/>
          <a:ea typeface="+mn-ea"/>
          <a:cs typeface="+mn-cs"/>
        </a:defRPr>
      </a:lvl1pPr>
      <a:lvl2pPr marL="1050925" indent="-3873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ebdings" panose="05030102010509060703" pitchFamily="18" charset="2"/>
        <a:buBlip>
          <a:blip r:embed="rId15"/>
        </a:buBlip>
        <a:defRPr kumimoji="1" sz="2800" kern="1200">
          <a:solidFill>
            <a:schemeClr val="tx1"/>
          </a:solidFill>
          <a:latin typeface="Times New Roman" panose="02020603050405020304" pitchFamily="18" charset="0"/>
          <a:ea typeface="新細明體" panose="02020500000000000000" pitchFamily="18" charset="-120"/>
          <a:cs typeface="+mn-cs"/>
        </a:defRPr>
      </a:lvl2pPr>
      <a:lvl3pPr marL="1616075" indent="-3746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Blip>
          <a:blip r:embed="rId16"/>
        </a:buBlip>
        <a:defRPr kumimoji="1" sz="2400" kern="1200">
          <a:solidFill>
            <a:srgbClr val="336600"/>
          </a:solidFill>
          <a:latin typeface="Times New Roman" panose="02020603050405020304" pitchFamily="18" charset="0"/>
          <a:ea typeface="新細明體" panose="02020500000000000000" pitchFamily="18" charset="-120"/>
          <a:cs typeface="+mn-cs"/>
        </a:defRPr>
      </a:lvl3pPr>
      <a:lvl4pPr marL="2193925" indent="-3873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q"/>
        <a:defRPr kumimoji="1" sz="2000" kern="1200">
          <a:solidFill>
            <a:srgbClr val="CC0000"/>
          </a:solidFill>
          <a:latin typeface="Times New Roman" panose="02020603050405020304" pitchFamily="18" charset="0"/>
          <a:ea typeface="新細明體" panose="02020500000000000000" pitchFamily="18" charset="-120"/>
          <a:cs typeface="+mn-cs"/>
        </a:defRPr>
      </a:lvl4pPr>
      <a:lvl5pPr marL="2613025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kumimoji="1" sz="2000" kern="1200">
          <a:solidFill>
            <a:schemeClr val="folHlink"/>
          </a:solidFill>
          <a:latin typeface="Times New Roman" panose="02020603050405020304" pitchFamily="18" charset="0"/>
          <a:ea typeface="新細明體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GPT-3" TargetMode="External"/><Relationship Id="rId2" Type="http://schemas.openxmlformats.org/officeDocument/2006/relationships/hyperlink" Target="https://case.ntu.edu.tw/blog/?p=2634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GPT-4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WizoCwjEKs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ChangeArrowheads="1"/>
          </p:cNvSpPr>
          <p:nvPr/>
        </p:nvSpPr>
        <p:spPr bwMode="auto">
          <a:xfrm>
            <a:off x="0" y="0"/>
            <a:ext cx="9144000" cy="29718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zh-TW" altLang="zh-TW">
              <a:solidFill>
                <a:schemeClr val="bg1"/>
              </a:solidFill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8888" y="1125538"/>
            <a:ext cx="7239000" cy="1143000"/>
          </a:xfrm>
        </p:spPr>
        <p:txBody>
          <a:bodyPr anchor="ctr"/>
          <a:lstStyle/>
          <a:p>
            <a:pPr eaLnBrk="1" hangingPunct="1">
              <a:lnSpc>
                <a:spcPct val="130000"/>
              </a:lnSpc>
            </a:pPr>
            <a:r>
              <a:rPr lang="zh-TW" altLang="en-US" sz="4400" dirty="0">
                <a:latin typeface="Times New Roman" panose="02020603050405020304" pitchFamily="18" charset="0"/>
              </a:rPr>
              <a:t>企業電子化策略</a:t>
            </a:r>
            <a:r>
              <a:rPr lang="en-US" altLang="zh-TW" sz="4400" dirty="0">
                <a:latin typeface="Times New Roman" panose="02020603050405020304" pitchFamily="18" charset="0"/>
              </a:rPr>
              <a:t>─ </a:t>
            </a:r>
            <a:br>
              <a:rPr lang="en-US" altLang="zh-TW" sz="4400" dirty="0">
                <a:latin typeface="Times New Roman" panose="02020603050405020304" pitchFamily="18" charset="0"/>
              </a:rPr>
            </a:br>
            <a:r>
              <a:rPr lang="zh-TW" altLang="en-US" sz="4400" dirty="0">
                <a:latin typeface="Times New Roman" panose="02020603050405020304" pitchFamily="18" charset="0"/>
              </a:rPr>
              <a:t>課程概述</a:t>
            </a:r>
            <a:endParaRPr lang="zh-TW" altLang="en-US" sz="44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938" y="4076700"/>
            <a:ext cx="8208962" cy="1944688"/>
          </a:xfrm>
        </p:spPr>
        <p:txBody>
          <a:bodyPr/>
          <a:lstStyle/>
          <a:p>
            <a:pPr marL="190500" lvl="1" eaLnBrk="1" hangingPunct="1">
              <a:defRPr/>
            </a:pPr>
            <a:r>
              <a:rPr lang="en-US" altLang="en-US" sz="28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中央大學</a:t>
            </a:r>
            <a:r>
              <a:rPr lang="en-US" altLang="zh-TW" sz="28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en-US" altLang="en-US" sz="28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資訊管理系</a:t>
            </a:r>
            <a:endParaRPr lang="en-US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90500" lvl="1" eaLnBrk="1" hangingPunct="1">
              <a:defRPr/>
            </a:pPr>
            <a:r>
              <a:rPr lang="en-US" altLang="en-US" sz="28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范錚強</a:t>
            </a:r>
            <a:endParaRPr lang="en-US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90500" lvl="1" eaLnBrk="1" hangingPunct="1">
              <a:defRPr/>
            </a:pPr>
            <a:endParaRPr lang="zh-TW" altLang="en-US" dirty="0"/>
          </a:p>
          <a:p>
            <a:pPr lvl="1" indent="206375" eaLnBrk="1" hangingPunct="1">
              <a:lnSpc>
                <a:spcPct val="80000"/>
              </a:lnSpc>
              <a:defRPr/>
            </a:pPr>
            <a:r>
              <a:rPr lang="en-US" altLang="zh-TW" dirty="0"/>
              <a:t>2023.02</a:t>
            </a: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60325" y="117475"/>
            <a:ext cx="701675" cy="113665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6600" dirty="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5365" name="頁尾版面配置區 1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5366" name="投影片編號版面配置區 1"/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646BBA2-AFF9-4D0B-ADCC-FD6A752CCDCC}" type="slidenum">
              <a:rPr lang="en-US" altLang="zh-TW" sz="1400">
                <a:solidFill>
                  <a:srgbClr val="333399"/>
                </a:solidFill>
              </a:rPr>
              <a:pPr/>
              <a:t>1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5G: </a:t>
            </a:r>
            <a:r>
              <a:rPr lang="zh-TW" altLang="en-US"/>
              <a:t>下一波的經營方式革命</a:t>
            </a:r>
            <a:r>
              <a:rPr lang="en-US" altLang="zh-TW" baseline="-25000"/>
              <a:t>1</a:t>
            </a:r>
            <a:endParaRPr lang="zh-TW" altLang="en-US" baseline="-25000"/>
          </a:p>
        </p:txBody>
      </p:sp>
      <p:sp>
        <p:nvSpPr>
          <p:cNvPr id="3" name="內容版面配置區 2"/>
          <p:cNvSpPr>
            <a:spLocks noGrp="1" noChangeArrowheads="1"/>
          </p:cNvSpPr>
          <p:nvPr>
            <p:ph idx="1"/>
          </p:nvPr>
        </p:nvSpPr>
        <p:spPr>
          <a:xfrm>
            <a:off x="468313" y="1995488"/>
            <a:ext cx="6500812" cy="4114800"/>
          </a:xfrm>
        </p:spPr>
        <p:txBody>
          <a:bodyPr/>
          <a:lstStyle/>
          <a:p>
            <a:r>
              <a:rPr lang="zh-TW" altLang="en-US" sz="2800"/>
              <a:t>前面現象主要是 </a:t>
            </a:r>
            <a:r>
              <a:rPr lang="en-US" altLang="zh-TW" sz="2800"/>
              <a:t>Internet </a:t>
            </a:r>
            <a:r>
              <a:rPr lang="zh-TW" altLang="en-US" sz="2800"/>
              <a:t>和智慧型手機的貢獻。未來呢？</a:t>
            </a:r>
            <a:endParaRPr lang="en-US" altLang="zh-TW" sz="2800"/>
          </a:p>
          <a:p>
            <a:endParaRPr lang="en-US" altLang="zh-TW" sz="2800"/>
          </a:p>
          <a:p>
            <a:r>
              <a:rPr lang="en-US" altLang="zh-TW" sz="2800"/>
              <a:t>5G</a:t>
            </a:r>
            <a:r>
              <a:rPr lang="zh-TW" altLang="en-US" sz="2800"/>
              <a:t> 帶來什麼？</a:t>
            </a:r>
            <a:endParaRPr lang="en-US" altLang="zh-TW" sz="2800"/>
          </a:p>
          <a:p>
            <a:pPr lvl="1"/>
            <a:r>
              <a:rPr lang="zh-TW" altLang="en-US" sz="2400"/>
              <a:t>速度快？現在不夠快嗎？</a:t>
            </a:r>
            <a:endParaRPr lang="en-US" altLang="zh-TW" sz="2400"/>
          </a:p>
          <a:p>
            <a:r>
              <a:rPr lang="zh-TW" altLang="en-US" sz="2800"/>
              <a:t>重點：去中心化</a:t>
            </a:r>
            <a:endParaRPr lang="en-US" altLang="zh-TW" sz="2800"/>
          </a:p>
          <a:p>
            <a:pPr lvl="1"/>
            <a:r>
              <a:rPr lang="zh-TW" altLang="en-US" sz="2400"/>
              <a:t>設備和設備之間的溝通</a:t>
            </a:r>
            <a:endParaRPr lang="en-US" altLang="zh-TW" sz="2400"/>
          </a:p>
          <a:p>
            <a:pPr lvl="1"/>
            <a:r>
              <a:rPr lang="en-US" altLang="zh-TW" sz="2400"/>
              <a:t>D2D, V2V</a:t>
            </a:r>
          </a:p>
          <a:p>
            <a:pPr lvl="1"/>
            <a:r>
              <a:rPr lang="en-US" altLang="zh-TW" sz="2400"/>
              <a:t>Small Cell </a:t>
            </a:r>
            <a:r>
              <a:rPr lang="zh-TW" altLang="en-US" sz="2400"/>
              <a:t>組成的螞蟻雄兵</a:t>
            </a:r>
          </a:p>
        </p:txBody>
      </p:sp>
      <p:sp>
        <p:nvSpPr>
          <p:cNvPr id="49156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7E9DB7A6-A993-4C5F-9924-CFBF27FE747A}" type="slidenum">
              <a:rPr lang="en-US" altLang="zh-TW" sz="1400">
                <a:solidFill>
                  <a:srgbClr val="333399"/>
                </a:solidFill>
              </a:rPr>
              <a:pPr/>
              <a:t>10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grpSp>
        <p:nvGrpSpPr>
          <p:cNvPr id="47" name="群組 46"/>
          <p:cNvGrpSpPr>
            <a:grpSpLocks/>
          </p:cNvGrpSpPr>
          <p:nvPr/>
        </p:nvGrpSpPr>
        <p:grpSpPr bwMode="auto">
          <a:xfrm>
            <a:off x="6516688" y="2133600"/>
            <a:ext cx="2563812" cy="1346200"/>
            <a:chOff x="6516216" y="2132856"/>
            <a:chExt cx="2564085" cy="1346956"/>
          </a:xfrm>
        </p:grpSpPr>
        <p:sp>
          <p:nvSpPr>
            <p:cNvPr id="6" name="橢圓 5"/>
            <p:cNvSpPr/>
            <p:nvPr/>
          </p:nvSpPr>
          <p:spPr>
            <a:xfrm>
              <a:off x="7092539" y="2132856"/>
              <a:ext cx="1224093" cy="57658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dirty="0">
                  <a:solidFill>
                    <a:srgbClr val="FF0000"/>
                  </a:solidFill>
                </a:rPr>
                <a:t>中心</a:t>
              </a:r>
            </a:p>
          </p:txBody>
        </p:sp>
        <p:sp>
          <p:nvSpPr>
            <p:cNvPr id="7" name="矩形 6"/>
            <p:cNvSpPr/>
            <p:nvPr/>
          </p:nvSpPr>
          <p:spPr>
            <a:xfrm>
              <a:off x="6516216" y="3068419"/>
              <a:ext cx="503291" cy="360564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7229079" y="3068419"/>
              <a:ext cx="503292" cy="360564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8577010" y="3068419"/>
              <a:ext cx="503291" cy="360564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49174" name="文字方塊 10"/>
            <p:cNvSpPr txBox="1">
              <a:spLocks noChangeArrowheads="1"/>
            </p:cNvSpPr>
            <p:nvPr/>
          </p:nvSpPr>
          <p:spPr bwMode="auto">
            <a:xfrm>
              <a:off x="7799218" y="3018147"/>
              <a:ext cx="8002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/>
                <a:t>。。</a:t>
              </a:r>
            </a:p>
          </p:txBody>
        </p:sp>
        <p:cxnSp>
          <p:nvCxnSpPr>
            <p:cNvPr id="13" name="直線單箭頭接點 12"/>
            <p:cNvCxnSpPr>
              <a:endCxn id="6" idx="3"/>
            </p:cNvCxnSpPr>
            <p:nvPr/>
          </p:nvCxnSpPr>
          <p:spPr>
            <a:xfrm flipV="1">
              <a:off x="6768655" y="2625257"/>
              <a:ext cx="503292" cy="392333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單箭頭接點 14"/>
            <p:cNvCxnSpPr>
              <a:stCxn id="8" idx="0"/>
            </p:cNvCxnSpPr>
            <p:nvPr/>
          </p:nvCxnSpPr>
          <p:spPr>
            <a:xfrm flipV="1">
              <a:off x="7479931" y="2718973"/>
              <a:ext cx="34929" cy="349446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單箭頭接點 16"/>
            <p:cNvCxnSpPr>
              <a:stCxn id="10" idx="0"/>
              <a:endCxn id="6" idx="5"/>
            </p:cNvCxnSpPr>
            <p:nvPr/>
          </p:nvCxnSpPr>
          <p:spPr>
            <a:xfrm flipH="1" flipV="1">
              <a:off x="8137226" y="2625257"/>
              <a:ext cx="690637" cy="443162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群組 47"/>
          <p:cNvGrpSpPr>
            <a:grpSpLocks/>
          </p:cNvGrpSpPr>
          <p:nvPr/>
        </p:nvGrpSpPr>
        <p:grpSpPr bwMode="auto">
          <a:xfrm>
            <a:off x="6292850" y="4140200"/>
            <a:ext cx="2563813" cy="2087563"/>
            <a:chOff x="6292391" y="4139834"/>
            <a:chExt cx="2564085" cy="2087826"/>
          </a:xfrm>
        </p:grpSpPr>
        <p:sp>
          <p:nvSpPr>
            <p:cNvPr id="22" name="橢圓 21"/>
            <p:cNvSpPr/>
            <p:nvPr/>
          </p:nvSpPr>
          <p:spPr>
            <a:xfrm>
              <a:off x="6868715" y="4139834"/>
              <a:ext cx="1224092" cy="57633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dirty="0">
                  <a:solidFill>
                    <a:srgbClr val="FF0000"/>
                  </a:solidFill>
                </a:rPr>
                <a:t>中心</a:t>
              </a:r>
            </a:p>
          </p:txBody>
        </p:sp>
        <p:sp>
          <p:nvSpPr>
            <p:cNvPr id="23" name="矩形 22"/>
            <p:cNvSpPr/>
            <p:nvPr/>
          </p:nvSpPr>
          <p:spPr>
            <a:xfrm>
              <a:off x="6292391" y="5076577"/>
              <a:ext cx="503291" cy="35882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7005255" y="5076577"/>
              <a:ext cx="503290" cy="35882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8353185" y="5076577"/>
              <a:ext cx="503291" cy="35882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49163" name="文字方塊 25"/>
            <p:cNvSpPr txBox="1">
              <a:spLocks noChangeArrowheads="1"/>
            </p:cNvSpPr>
            <p:nvPr/>
          </p:nvSpPr>
          <p:spPr bwMode="auto">
            <a:xfrm>
              <a:off x="7575393" y="5025125"/>
              <a:ext cx="8002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/>
                <a:t>。。</a:t>
              </a:r>
            </a:p>
          </p:txBody>
        </p:sp>
        <p:cxnSp>
          <p:nvCxnSpPr>
            <p:cNvPr id="27" name="直線單箭頭接點 26"/>
            <p:cNvCxnSpPr>
              <a:endCxn id="22" idx="3"/>
            </p:cNvCxnSpPr>
            <p:nvPr/>
          </p:nvCxnSpPr>
          <p:spPr>
            <a:xfrm flipV="1">
              <a:off x="6544831" y="4632021"/>
              <a:ext cx="503290" cy="393750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prstDash val="sysDot"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單箭頭接點 27"/>
            <p:cNvCxnSpPr>
              <a:stCxn id="24" idx="0"/>
            </p:cNvCxnSpPr>
            <p:nvPr/>
          </p:nvCxnSpPr>
          <p:spPr>
            <a:xfrm flipV="1">
              <a:off x="7256106" y="4727283"/>
              <a:ext cx="34929" cy="349294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prstDash val="sysDot"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單箭頭接點 28"/>
            <p:cNvCxnSpPr>
              <a:stCxn id="25" idx="0"/>
              <a:endCxn id="22" idx="5"/>
            </p:cNvCxnSpPr>
            <p:nvPr/>
          </p:nvCxnSpPr>
          <p:spPr>
            <a:xfrm flipH="1" flipV="1">
              <a:off x="7913401" y="4632021"/>
              <a:ext cx="690635" cy="444556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prstDash val="sysDot"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手繪多邊形 43"/>
            <p:cNvSpPr/>
            <p:nvPr/>
          </p:nvSpPr>
          <p:spPr>
            <a:xfrm>
              <a:off x="6495613" y="5560826"/>
              <a:ext cx="733503" cy="357232"/>
            </a:xfrm>
            <a:custGeom>
              <a:avLst/>
              <a:gdLst>
                <a:gd name="connsiteX0" fmla="*/ 0 w 895350"/>
                <a:gd name="connsiteY0" fmla="*/ 19050 h 634490"/>
                <a:gd name="connsiteX1" fmla="*/ 171450 w 895350"/>
                <a:gd name="connsiteY1" fmla="*/ 485775 h 634490"/>
                <a:gd name="connsiteX2" fmla="*/ 466725 w 895350"/>
                <a:gd name="connsiteY2" fmla="*/ 619125 h 634490"/>
                <a:gd name="connsiteX3" fmla="*/ 704850 w 895350"/>
                <a:gd name="connsiteY3" fmla="*/ 561975 h 634490"/>
                <a:gd name="connsiteX4" fmla="*/ 895350 w 895350"/>
                <a:gd name="connsiteY4" fmla="*/ 0 h 634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5350" h="634490">
                  <a:moveTo>
                    <a:pt x="0" y="19050"/>
                  </a:moveTo>
                  <a:cubicBezTo>
                    <a:pt x="46831" y="202406"/>
                    <a:pt x="93663" y="385763"/>
                    <a:pt x="171450" y="485775"/>
                  </a:cubicBezTo>
                  <a:cubicBezTo>
                    <a:pt x="249238" y="585788"/>
                    <a:pt x="377825" y="606425"/>
                    <a:pt x="466725" y="619125"/>
                  </a:cubicBezTo>
                  <a:cubicBezTo>
                    <a:pt x="555625" y="631825"/>
                    <a:pt x="633412" y="665163"/>
                    <a:pt x="704850" y="561975"/>
                  </a:cubicBezTo>
                  <a:cubicBezTo>
                    <a:pt x="776288" y="458787"/>
                    <a:pt x="835819" y="229393"/>
                    <a:pt x="895350" y="0"/>
                  </a:cubicBezTo>
                </a:path>
              </a:pathLst>
            </a:custGeom>
            <a:noFill/>
            <a:ln>
              <a:solidFill>
                <a:srgbClr val="6600CC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45" name="手繪多邊形 44"/>
            <p:cNvSpPr/>
            <p:nvPr/>
          </p:nvSpPr>
          <p:spPr>
            <a:xfrm>
              <a:off x="7365655" y="5557651"/>
              <a:ext cx="1233619" cy="366758"/>
            </a:xfrm>
            <a:custGeom>
              <a:avLst/>
              <a:gdLst>
                <a:gd name="connsiteX0" fmla="*/ 0 w 895350"/>
                <a:gd name="connsiteY0" fmla="*/ 19050 h 634490"/>
                <a:gd name="connsiteX1" fmla="*/ 171450 w 895350"/>
                <a:gd name="connsiteY1" fmla="*/ 485775 h 634490"/>
                <a:gd name="connsiteX2" fmla="*/ 466725 w 895350"/>
                <a:gd name="connsiteY2" fmla="*/ 619125 h 634490"/>
                <a:gd name="connsiteX3" fmla="*/ 704850 w 895350"/>
                <a:gd name="connsiteY3" fmla="*/ 561975 h 634490"/>
                <a:gd name="connsiteX4" fmla="*/ 895350 w 895350"/>
                <a:gd name="connsiteY4" fmla="*/ 0 h 634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5350" h="634490">
                  <a:moveTo>
                    <a:pt x="0" y="19050"/>
                  </a:moveTo>
                  <a:cubicBezTo>
                    <a:pt x="46831" y="202406"/>
                    <a:pt x="93663" y="385763"/>
                    <a:pt x="171450" y="485775"/>
                  </a:cubicBezTo>
                  <a:cubicBezTo>
                    <a:pt x="249238" y="585788"/>
                    <a:pt x="377825" y="606425"/>
                    <a:pt x="466725" y="619125"/>
                  </a:cubicBezTo>
                  <a:cubicBezTo>
                    <a:pt x="555625" y="631825"/>
                    <a:pt x="633412" y="665163"/>
                    <a:pt x="704850" y="561975"/>
                  </a:cubicBezTo>
                  <a:cubicBezTo>
                    <a:pt x="776288" y="458787"/>
                    <a:pt x="835819" y="229393"/>
                    <a:pt x="895350" y="0"/>
                  </a:cubicBezTo>
                </a:path>
              </a:pathLst>
            </a:custGeom>
            <a:noFill/>
            <a:ln>
              <a:solidFill>
                <a:srgbClr val="6600CC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46" name="手繪多邊形 45"/>
            <p:cNvSpPr/>
            <p:nvPr/>
          </p:nvSpPr>
          <p:spPr>
            <a:xfrm>
              <a:off x="6430519" y="5608457"/>
              <a:ext cx="2168755" cy="619203"/>
            </a:xfrm>
            <a:custGeom>
              <a:avLst/>
              <a:gdLst>
                <a:gd name="connsiteX0" fmla="*/ 0 w 895350"/>
                <a:gd name="connsiteY0" fmla="*/ 19050 h 634490"/>
                <a:gd name="connsiteX1" fmla="*/ 171450 w 895350"/>
                <a:gd name="connsiteY1" fmla="*/ 485775 h 634490"/>
                <a:gd name="connsiteX2" fmla="*/ 466725 w 895350"/>
                <a:gd name="connsiteY2" fmla="*/ 619125 h 634490"/>
                <a:gd name="connsiteX3" fmla="*/ 704850 w 895350"/>
                <a:gd name="connsiteY3" fmla="*/ 561975 h 634490"/>
                <a:gd name="connsiteX4" fmla="*/ 895350 w 895350"/>
                <a:gd name="connsiteY4" fmla="*/ 0 h 634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5350" h="634490">
                  <a:moveTo>
                    <a:pt x="0" y="19050"/>
                  </a:moveTo>
                  <a:cubicBezTo>
                    <a:pt x="46831" y="202406"/>
                    <a:pt x="93663" y="385763"/>
                    <a:pt x="171450" y="485775"/>
                  </a:cubicBezTo>
                  <a:cubicBezTo>
                    <a:pt x="249238" y="585788"/>
                    <a:pt x="377825" y="606425"/>
                    <a:pt x="466725" y="619125"/>
                  </a:cubicBezTo>
                  <a:cubicBezTo>
                    <a:pt x="555625" y="631825"/>
                    <a:pt x="633412" y="665163"/>
                    <a:pt x="704850" y="561975"/>
                  </a:cubicBezTo>
                  <a:cubicBezTo>
                    <a:pt x="776288" y="458787"/>
                    <a:pt x="835819" y="229393"/>
                    <a:pt x="895350" y="0"/>
                  </a:cubicBezTo>
                </a:path>
              </a:pathLst>
            </a:custGeom>
            <a:noFill/>
            <a:ln>
              <a:solidFill>
                <a:srgbClr val="6600CC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AI: </a:t>
            </a:r>
            <a:r>
              <a:rPr lang="zh-TW" altLang="en-US"/>
              <a:t>下一波的經營方式革命</a:t>
            </a:r>
            <a:r>
              <a:rPr lang="en-US" altLang="zh-TW" baseline="-25000"/>
              <a:t>2</a:t>
            </a:r>
            <a:endParaRPr lang="zh-TW" altLang="en-US" baseline="-25000"/>
          </a:p>
        </p:txBody>
      </p:sp>
      <p:sp>
        <p:nvSpPr>
          <p:cNvPr id="3" name="內容版面配置區 2"/>
          <p:cNvSpPr>
            <a:spLocks noGrp="1" noChangeArrowheads="1"/>
          </p:cNvSpPr>
          <p:nvPr>
            <p:ph idx="1"/>
          </p:nvPr>
        </p:nvSpPr>
        <p:spPr>
          <a:xfrm>
            <a:off x="468313" y="1995488"/>
            <a:ext cx="8207375" cy="4114800"/>
          </a:xfrm>
        </p:spPr>
        <p:txBody>
          <a:bodyPr/>
          <a:lstStyle/>
          <a:p>
            <a:r>
              <a:rPr lang="en-US" altLang="zh-TW" sz="2400" dirty="0"/>
              <a:t>Artificial</a:t>
            </a:r>
            <a:r>
              <a:rPr lang="zh-TW" altLang="en-US" sz="2400" dirty="0"/>
              <a:t> </a:t>
            </a:r>
            <a:r>
              <a:rPr lang="en-US" altLang="zh-TW" sz="2400" dirty="0" err="1"/>
              <a:t>Intelligience</a:t>
            </a:r>
            <a:r>
              <a:rPr lang="en-US" altLang="zh-TW" sz="2400" dirty="0"/>
              <a:t> </a:t>
            </a:r>
            <a:r>
              <a:rPr lang="zh-TW" altLang="en-US" sz="2400" dirty="0"/>
              <a:t>早期的應用</a:t>
            </a:r>
            <a:r>
              <a:rPr lang="en-US" altLang="zh-TW" sz="2400" dirty="0"/>
              <a:t>:</a:t>
            </a:r>
          </a:p>
          <a:p>
            <a:pPr lvl="1"/>
            <a:r>
              <a:rPr lang="en-US" altLang="zh-TW" sz="2000" dirty="0"/>
              <a:t>NLP</a:t>
            </a:r>
            <a:r>
              <a:rPr lang="zh-TW" altLang="en-US" sz="2000" dirty="0"/>
              <a:t> 自然語言處理</a:t>
            </a:r>
            <a:endParaRPr lang="en-US" altLang="zh-TW" sz="2000" dirty="0"/>
          </a:p>
          <a:p>
            <a:pPr lvl="1"/>
            <a:r>
              <a:rPr lang="en-US" altLang="zh-TW" sz="2000" dirty="0"/>
              <a:t>Robotics </a:t>
            </a:r>
            <a:r>
              <a:rPr lang="zh-TW" altLang="en-US" sz="2000" dirty="0"/>
              <a:t>機器人 </a:t>
            </a:r>
            <a:r>
              <a:rPr lang="en-US" altLang="zh-TW" sz="2000" dirty="0"/>
              <a:t>(vision, sensing, actions….)</a:t>
            </a:r>
          </a:p>
          <a:p>
            <a:pPr lvl="1"/>
            <a:r>
              <a:rPr lang="en-US" altLang="zh-TW" sz="2000" dirty="0"/>
              <a:t>Expert</a:t>
            </a:r>
            <a:r>
              <a:rPr lang="zh-TW" altLang="en-US" sz="2000" dirty="0"/>
              <a:t> </a:t>
            </a:r>
            <a:r>
              <a:rPr lang="en-US" altLang="zh-TW" sz="2000" dirty="0"/>
              <a:t>System</a:t>
            </a:r>
            <a:r>
              <a:rPr lang="zh-TW" altLang="en-US" sz="2000" dirty="0"/>
              <a:t> </a:t>
            </a:r>
            <a:endParaRPr lang="en-US" altLang="zh-TW" sz="2000" dirty="0"/>
          </a:p>
          <a:p>
            <a:r>
              <a:rPr lang="en-US" altLang="zh-TW" sz="2400" dirty="0"/>
              <a:t>AI</a:t>
            </a:r>
            <a:r>
              <a:rPr lang="zh-TW" altLang="en-US" sz="2400" dirty="0"/>
              <a:t> 帶來什麼？</a:t>
            </a:r>
            <a:endParaRPr lang="en-US" altLang="zh-TW" sz="2400" dirty="0"/>
          </a:p>
          <a:p>
            <a:pPr lvl="1"/>
            <a:r>
              <a:rPr lang="zh-TW" altLang="en-US" sz="2000" dirty="0"/>
              <a:t>近年的突破：回饋學習 </a:t>
            </a:r>
            <a:r>
              <a:rPr lang="en-US" altLang="zh-TW" sz="2000" dirty="0"/>
              <a:t>reinforced learning; </a:t>
            </a:r>
            <a:r>
              <a:rPr lang="zh-TW" altLang="en-US" sz="2000" dirty="0"/>
              <a:t>深度學習 </a:t>
            </a:r>
            <a:r>
              <a:rPr lang="en-US" altLang="zh-TW" sz="2000" dirty="0"/>
              <a:t>deep learning…</a:t>
            </a:r>
          </a:p>
          <a:p>
            <a:r>
              <a:rPr lang="en-US" altLang="zh-TW" sz="2400" dirty="0"/>
              <a:t>Open AI </a:t>
            </a:r>
            <a:r>
              <a:rPr lang="zh-TW" altLang="en-US" sz="2400" dirty="0"/>
              <a:t>的突破</a:t>
            </a:r>
            <a:endParaRPr lang="en-US" altLang="zh-TW" sz="2400" dirty="0"/>
          </a:p>
          <a:p>
            <a:pPr lvl="1"/>
            <a:r>
              <a:rPr lang="en-US" altLang="zh-TW" sz="1800" dirty="0" err="1"/>
              <a:t>ChatGPT</a:t>
            </a:r>
            <a:r>
              <a:rPr lang="en-US" altLang="zh-TW" sz="1800" dirty="0"/>
              <a:t> </a:t>
            </a:r>
            <a:r>
              <a:rPr lang="zh-TW" altLang="en-US" sz="1800" dirty="0"/>
              <a:t>（</a:t>
            </a:r>
            <a:r>
              <a:rPr lang="en-US" altLang="zh-TW" sz="1800" dirty="0"/>
              <a:t>2022/11 </a:t>
            </a:r>
            <a:r>
              <a:rPr lang="zh-TW" altLang="en-US" sz="1800" dirty="0"/>
              <a:t>發佈）</a:t>
            </a:r>
            <a:endParaRPr lang="en-US" altLang="zh-TW" sz="1800" dirty="0"/>
          </a:p>
          <a:p>
            <a:pPr lvl="1"/>
            <a:r>
              <a:rPr lang="en-US" altLang="zh-TW" sz="1800" dirty="0"/>
              <a:t>DALL-E</a:t>
            </a:r>
            <a:r>
              <a:rPr lang="zh-TW" altLang="en-US" sz="1800" dirty="0"/>
              <a:t> （製圖）</a:t>
            </a:r>
            <a:endParaRPr lang="en-US" altLang="zh-TW" sz="1800" dirty="0"/>
          </a:p>
          <a:p>
            <a:pPr lvl="1"/>
            <a:r>
              <a:rPr lang="zh-TW" altLang="en-US" sz="1800" dirty="0"/>
              <a:t>引爆 </a:t>
            </a:r>
            <a:r>
              <a:rPr lang="en-US" altLang="zh-TW" sz="1800" dirty="0"/>
              <a:t>AI</a:t>
            </a:r>
            <a:r>
              <a:rPr lang="zh-TW" altLang="en-US" sz="1800" dirty="0"/>
              <a:t> 的應用戰場：</a:t>
            </a:r>
            <a:r>
              <a:rPr lang="en-US" altLang="zh-TW" sz="1800" dirty="0"/>
              <a:t>Bard, Ernie, Notion</a:t>
            </a:r>
            <a:r>
              <a:rPr lang="zh-TW" altLang="en-US" sz="1800" dirty="0"/>
              <a:t> </a:t>
            </a:r>
            <a:r>
              <a:rPr lang="en-US" altLang="zh-TW" sz="1800" dirty="0"/>
              <a:t>AI…</a:t>
            </a:r>
            <a:endParaRPr lang="zh-TW" altLang="en-US" sz="1800" dirty="0"/>
          </a:p>
        </p:txBody>
      </p:sp>
      <p:sp>
        <p:nvSpPr>
          <p:cNvPr id="50180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A4EA1436-AD5A-43B4-A0DD-A44FF7DB2230}" type="slidenum">
              <a:rPr lang="en-US" altLang="zh-TW" sz="1400">
                <a:solidFill>
                  <a:srgbClr val="333399"/>
                </a:solidFill>
              </a:rPr>
              <a:pPr/>
              <a:t>11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有關 </a:t>
            </a:r>
            <a:r>
              <a:rPr lang="en-US" altLang="zh-TW" dirty="0" err="1"/>
              <a:t>ChatGPT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533" y="1628800"/>
            <a:ext cx="8239125" cy="4114800"/>
          </a:xfrm>
        </p:spPr>
        <p:txBody>
          <a:bodyPr/>
          <a:lstStyle/>
          <a:p>
            <a:r>
              <a:rPr lang="zh-TW" altLang="en-US" sz="2800" dirty="0"/>
              <a:t>新創公司 </a:t>
            </a:r>
            <a:r>
              <a:rPr lang="en-US" altLang="zh-TW" sz="2800" dirty="0" err="1"/>
              <a:t>OpenAI</a:t>
            </a:r>
            <a:endParaRPr lang="en-US" altLang="zh-TW" sz="2800" dirty="0"/>
          </a:p>
          <a:p>
            <a:pPr lvl="1"/>
            <a:r>
              <a:rPr lang="en-US" altLang="zh-TW" sz="2400" dirty="0"/>
              <a:t>2015</a:t>
            </a:r>
            <a:r>
              <a:rPr lang="zh-TW" altLang="en-US" sz="2400" dirty="0"/>
              <a:t> 新創於美國舊金山，為非營利組織</a:t>
            </a:r>
            <a:endParaRPr lang="en-US" altLang="zh-TW" sz="2400" dirty="0"/>
          </a:p>
          <a:p>
            <a:pPr lvl="1"/>
            <a:r>
              <a:rPr lang="en-US" altLang="zh-TW" sz="2400" dirty="0"/>
              <a:t>2019</a:t>
            </a:r>
            <a:r>
              <a:rPr lang="zh-TW" altLang="en-US" sz="2400" dirty="0"/>
              <a:t> 成立營利組織 </a:t>
            </a:r>
            <a:r>
              <a:rPr lang="en-US" altLang="zh-TW" sz="2000" dirty="0" err="1"/>
              <a:t>OpenAI</a:t>
            </a:r>
            <a:r>
              <a:rPr lang="en-US" altLang="zh-TW" sz="2000" dirty="0"/>
              <a:t> LP </a:t>
            </a:r>
            <a:r>
              <a:rPr lang="zh-TW" altLang="en-US" sz="2400" dirty="0"/>
              <a:t>，獲微軟投資</a:t>
            </a:r>
            <a:r>
              <a:rPr lang="en-US" altLang="zh-TW" sz="2400" dirty="0"/>
              <a:t>10</a:t>
            </a:r>
            <a:r>
              <a:rPr lang="zh-TW" altLang="en-US" sz="2400" dirty="0"/>
              <a:t>億美元</a:t>
            </a:r>
            <a:r>
              <a:rPr lang="en-US" altLang="zh-TW" sz="2400" dirty="0"/>
              <a:t> (2023</a:t>
            </a:r>
            <a:r>
              <a:rPr lang="zh-TW" altLang="en-US" sz="2400" dirty="0"/>
              <a:t>增加投資</a:t>
            </a:r>
            <a:r>
              <a:rPr lang="en-US" altLang="zh-TW" sz="2400" dirty="0"/>
              <a:t>100</a:t>
            </a:r>
            <a:r>
              <a:rPr lang="zh-TW" altLang="en-US" sz="2400" dirty="0"/>
              <a:t>億</a:t>
            </a:r>
            <a:r>
              <a:rPr lang="en-US" altLang="zh-TW" sz="2400" dirty="0"/>
              <a:t>)</a:t>
            </a:r>
          </a:p>
          <a:p>
            <a:pPr lvl="1"/>
            <a:r>
              <a:rPr lang="en-US" altLang="zh-TW" sz="2400" dirty="0"/>
              <a:t>2020</a:t>
            </a:r>
            <a:r>
              <a:rPr lang="zh-TW" altLang="en-US" sz="2400" dirty="0"/>
              <a:t>年</a:t>
            </a:r>
            <a:r>
              <a:rPr lang="en-US" altLang="zh-TW" sz="2400" dirty="0"/>
              <a:t>6</a:t>
            </a:r>
            <a:r>
              <a:rPr lang="zh-TW" altLang="en-US" sz="2400" dirty="0"/>
              <a:t>月</a:t>
            </a:r>
            <a:r>
              <a:rPr lang="en-US" altLang="zh-TW" sz="2400" dirty="0"/>
              <a:t>11</a:t>
            </a:r>
            <a:r>
              <a:rPr lang="zh-TW" altLang="en-US" sz="2400" dirty="0"/>
              <a:t>日宣布了</a:t>
            </a:r>
            <a:r>
              <a:rPr lang="en-US" altLang="zh-TW" sz="2400" dirty="0" err="1"/>
              <a:t>GPT</a:t>
            </a:r>
            <a:r>
              <a:rPr lang="en-US" altLang="zh-TW" sz="2400" dirty="0"/>
              <a:t>-3</a:t>
            </a:r>
            <a:r>
              <a:rPr lang="zh-TW" altLang="en-US" sz="2400" dirty="0"/>
              <a:t>語言模型 </a:t>
            </a:r>
            <a:r>
              <a:rPr lang="en-US" altLang="zh-TW" sz="2400" dirty="0"/>
              <a:t>(</a:t>
            </a:r>
            <a:r>
              <a:rPr lang="zh-TW" altLang="en-US" sz="2400" dirty="0"/>
              <a:t>後續有 </a:t>
            </a:r>
            <a:r>
              <a:rPr lang="en-US" altLang="zh-TW" sz="2400" dirty="0" err="1"/>
              <a:t>GPT</a:t>
            </a:r>
            <a:r>
              <a:rPr lang="en-US" altLang="zh-TW" sz="2400" dirty="0"/>
              <a:t>-4)</a:t>
            </a:r>
          </a:p>
          <a:p>
            <a:pPr lvl="1"/>
            <a:r>
              <a:rPr lang="en-US" altLang="zh-TW" sz="2400" dirty="0"/>
              <a:t>2022</a:t>
            </a:r>
            <a:r>
              <a:rPr lang="zh-TW" altLang="en-US" sz="2400" dirty="0"/>
              <a:t>年</a:t>
            </a:r>
            <a:r>
              <a:rPr lang="en-US" altLang="zh-TW" sz="2400" dirty="0"/>
              <a:t>11</a:t>
            </a:r>
            <a:r>
              <a:rPr lang="zh-TW" altLang="en-US" sz="2400" dirty="0"/>
              <a:t>月</a:t>
            </a:r>
            <a:r>
              <a:rPr lang="en-US" altLang="zh-TW" sz="2400" dirty="0"/>
              <a:t>30</a:t>
            </a:r>
            <a:r>
              <a:rPr lang="zh-TW" altLang="en-US" sz="2400" dirty="0"/>
              <a:t>日，發布 </a:t>
            </a:r>
            <a:r>
              <a:rPr lang="en-US" altLang="zh-TW" sz="2400" dirty="0" err="1"/>
              <a:t>ChatGPT</a:t>
            </a:r>
            <a:r>
              <a:rPr lang="zh-TW" altLang="en-US" sz="2400" dirty="0"/>
              <a:t> </a:t>
            </a:r>
            <a:endParaRPr lang="en-US" altLang="zh-TW" sz="2400" dirty="0"/>
          </a:p>
          <a:p>
            <a:pPr lvl="1"/>
            <a:r>
              <a:rPr lang="en-US" altLang="zh-TW" sz="2400" dirty="0"/>
              <a:t>2023</a:t>
            </a:r>
            <a:r>
              <a:rPr lang="zh-TW" altLang="en-US" sz="2400" dirty="0"/>
              <a:t>年</a:t>
            </a:r>
            <a:r>
              <a:rPr lang="en-US" altLang="zh-TW" sz="2400" dirty="0"/>
              <a:t>2</a:t>
            </a:r>
            <a:r>
              <a:rPr lang="zh-TW" altLang="en-US" sz="2400" dirty="0"/>
              <a:t>月中，</a:t>
            </a:r>
            <a:r>
              <a:rPr lang="en-US" altLang="zh-TW" sz="2400" dirty="0" err="1"/>
              <a:t>DAU</a:t>
            </a:r>
            <a:r>
              <a:rPr lang="zh-TW" altLang="en-US" sz="2400" dirty="0"/>
              <a:t> 超過一億人</a:t>
            </a:r>
            <a:r>
              <a:rPr lang="en-US" altLang="zh-TW" sz="2400" dirty="0"/>
              <a:t>) </a:t>
            </a:r>
            <a:r>
              <a:rPr lang="en-US" altLang="zh-TW" sz="2000" dirty="0" err="1">
                <a:solidFill>
                  <a:schemeClr val="accent2">
                    <a:lumMod val="75000"/>
                  </a:schemeClr>
                </a:solidFill>
              </a:rPr>
              <a:t>DAU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</a:rPr>
              <a:t>: Daily</a:t>
            </a:r>
            <a:r>
              <a:rPr lang="zh-TW" altLang="en-US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</a:rPr>
              <a:t>Active</a:t>
            </a:r>
            <a:r>
              <a:rPr lang="zh-TW" altLang="en-US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</a:rPr>
              <a:t>User</a:t>
            </a:r>
          </a:p>
          <a:p>
            <a:r>
              <a:rPr lang="en-US" altLang="zh-TW" sz="2800" dirty="0" err="1"/>
              <a:t>OpenAI</a:t>
            </a:r>
            <a:r>
              <a:rPr lang="zh-TW" altLang="en-US" sz="2800" dirty="0"/>
              <a:t>其他研究計畫</a:t>
            </a:r>
            <a:endParaRPr lang="en-US" altLang="zh-TW" sz="2800" dirty="0"/>
          </a:p>
          <a:p>
            <a:pPr lvl="1"/>
            <a:r>
              <a:rPr lang="en-US" altLang="zh-TW" sz="2400" dirty="0" err="1"/>
              <a:t>OpenAI</a:t>
            </a:r>
            <a:r>
              <a:rPr lang="en-US" altLang="zh-TW" sz="2400" dirty="0"/>
              <a:t> Gym</a:t>
            </a:r>
          </a:p>
          <a:p>
            <a:pPr lvl="1"/>
            <a:r>
              <a:rPr lang="en-US" altLang="zh-TW" sz="2400" dirty="0"/>
              <a:t>Dall-E </a:t>
            </a:r>
            <a:endParaRPr lang="en-US" altLang="zh-TW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A5C646-D288-4BA4-BA0E-3D8D4FA18216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55852677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有關深度學習、 </a:t>
            </a:r>
            <a:r>
              <a:rPr lang="en-US" altLang="zh-TW" dirty="0" err="1"/>
              <a:t>GPT</a:t>
            </a:r>
            <a:r>
              <a:rPr lang="en-US" altLang="zh-TW" dirty="0"/>
              <a:t> </a:t>
            </a:r>
            <a:r>
              <a:rPr lang="zh-TW" altLang="en-US" dirty="0"/>
              <a:t>的背景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/>
              <a:t>機器學習與類神經網路 </a:t>
            </a:r>
            <a:r>
              <a:rPr lang="zh-TW" altLang="en-US" sz="2400" dirty="0"/>
              <a:t>（陳奕廷）</a:t>
            </a:r>
            <a:endParaRPr lang="en-US" altLang="zh-TW" sz="2400" dirty="0"/>
          </a:p>
          <a:p>
            <a:pPr lvl="1"/>
            <a:r>
              <a:rPr lang="zh-TW" altLang="en-US" sz="2400" dirty="0"/>
              <a:t>類神經網路 </a:t>
            </a:r>
            <a:r>
              <a:rPr lang="en-US" altLang="zh-TW" sz="2400" dirty="0"/>
              <a:t>https://</a:t>
            </a:r>
            <a:r>
              <a:rPr lang="en-US" altLang="zh-TW" sz="2400" dirty="0" err="1"/>
              <a:t>case.ntu.edu.tw</a:t>
            </a:r>
            <a:r>
              <a:rPr lang="en-US" altLang="zh-TW" sz="2400" dirty="0"/>
              <a:t>/blog/?p=26248</a:t>
            </a:r>
          </a:p>
          <a:p>
            <a:pPr lvl="1"/>
            <a:r>
              <a:rPr lang="zh-TW" altLang="en-US" sz="2400" dirty="0"/>
              <a:t>深度學習 </a:t>
            </a:r>
            <a:r>
              <a:rPr lang="en-US" altLang="zh-TW" sz="2400" dirty="0">
                <a:hlinkClick r:id="rId2"/>
              </a:rPr>
              <a:t>https://</a:t>
            </a:r>
            <a:r>
              <a:rPr lang="en-US" altLang="zh-TW" sz="2400" dirty="0" err="1">
                <a:hlinkClick r:id="rId2"/>
              </a:rPr>
              <a:t>case.ntu.edu.tw</a:t>
            </a:r>
            <a:r>
              <a:rPr lang="en-US" altLang="zh-TW" sz="2400" dirty="0">
                <a:hlinkClick r:id="rId2"/>
              </a:rPr>
              <a:t>/blog/?p=26340</a:t>
            </a:r>
            <a:endParaRPr lang="en-US" altLang="zh-TW" sz="2400" dirty="0"/>
          </a:p>
          <a:p>
            <a:endParaRPr lang="en-US" altLang="zh-TW" sz="2800" dirty="0"/>
          </a:p>
          <a:p>
            <a:r>
              <a:rPr lang="en-US" altLang="zh-TW" sz="2800" dirty="0" err="1"/>
              <a:t>GPT</a:t>
            </a:r>
            <a:r>
              <a:rPr lang="en-US" altLang="zh-TW" sz="2800" dirty="0"/>
              <a:t>: Generative Pre-trained Transformer</a:t>
            </a:r>
          </a:p>
          <a:p>
            <a:pPr lvl="1"/>
            <a:r>
              <a:rPr lang="en-US" altLang="zh-TW" sz="2400" dirty="0" err="1"/>
              <a:t>GPT</a:t>
            </a:r>
            <a:r>
              <a:rPr lang="en-US" altLang="zh-TW" sz="2400" dirty="0"/>
              <a:t>-3</a:t>
            </a:r>
            <a:r>
              <a:rPr lang="zh-TW" altLang="en-US" sz="2400" dirty="0"/>
              <a:t> </a:t>
            </a:r>
            <a:r>
              <a:rPr lang="en-US" altLang="zh-TW" sz="2400" dirty="0"/>
              <a:t>175</a:t>
            </a:r>
            <a:r>
              <a:rPr lang="zh-TW" altLang="en-US" sz="2400" dirty="0"/>
              <a:t> </a:t>
            </a:r>
            <a:r>
              <a:rPr lang="en-US" altLang="zh-TW" sz="2400" dirty="0"/>
              <a:t>Billion </a:t>
            </a:r>
            <a:r>
              <a:rPr lang="zh-TW" altLang="en-US" sz="2400" dirty="0"/>
              <a:t>參數</a:t>
            </a:r>
            <a:r>
              <a:rPr lang="en-US" altLang="zh-TW" sz="2400" dirty="0">
                <a:hlinkClick r:id="rId3"/>
              </a:rPr>
              <a:t>https://</a:t>
            </a:r>
            <a:r>
              <a:rPr lang="en-US" altLang="zh-TW" sz="2400" dirty="0" err="1">
                <a:hlinkClick r:id="rId3"/>
              </a:rPr>
              <a:t>en.wikipedia.org</a:t>
            </a:r>
            <a:r>
              <a:rPr lang="en-US" altLang="zh-TW" sz="2400" dirty="0">
                <a:hlinkClick r:id="rId3"/>
              </a:rPr>
              <a:t>/wiki/</a:t>
            </a:r>
            <a:r>
              <a:rPr lang="en-US" altLang="zh-TW" sz="2400" dirty="0" err="1">
                <a:hlinkClick r:id="rId3"/>
              </a:rPr>
              <a:t>GPT</a:t>
            </a:r>
            <a:r>
              <a:rPr lang="en-US" altLang="zh-TW" sz="2400" dirty="0">
                <a:hlinkClick r:id="rId3"/>
              </a:rPr>
              <a:t>-3</a:t>
            </a:r>
            <a:r>
              <a:rPr lang="zh-TW" altLang="en-US" sz="2400" dirty="0"/>
              <a:t> </a:t>
            </a:r>
            <a:endParaRPr lang="en-US" altLang="zh-TW" sz="2400" dirty="0"/>
          </a:p>
          <a:p>
            <a:pPr lvl="1"/>
            <a:r>
              <a:rPr lang="en-US" altLang="zh-TW" sz="2400" dirty="0" err="1"/>
              <a:t>GPT</a:t>
            </a:r>
            <a:r>
              <a:rPr lang="en-US" altLang="zh-TW" sz="2400" dirty="0"/>
              <a:t>-4</a:t>
            </a:r>
            <a:r>
              <a:rPr lang="zh-TW" altLang="en-US" sz="2400" dirty="0"/>
              <a:t> </a:t>
            </a:r>
            <a:r>
              <a:rPr lang="en-US" altLang="zh-TW" sz="2400" dirty="0"/>
              <a:t>100</a:t>
            </a:r>
            <a:r>
              <a:rPr lang="zh-TW" altLang="en-US" sz="2400" dirty="0"/>
              <a:t> </a:t>
            </a:r>
            <a:r>
              <a:rPr lang="en-US" altLang="zh-TW" sz="2400" dirty="0"/>
              <a:t>Trillion </a:t>
            </a:r>
            <a:r>
              <a:rPr lang="zh-TW" altLang="en-US" sz="2400" dirty="0"/>
              <a:t>參數</a:t>
            </a:r>
            <a:r>
              <a:rPr lang="en-US" altLang="zh-TW" sz="2400" dirty="0">
                <a:hlinkClick r:id="rId4"/>
              </a:rPr>
              <a:t>https://</a:t>
            </a:r>
            <a:r>
              <a:rPr lang="en-US" altLang="zh-TW" sz="2400" dirty="0" err="1">
                <a:hlinkClick r:id="rId4"/>
              </a:rPr>
              <a:t>en.wikipedia.org</a:t>
            </a:r>
            <a:r>
              <a:rPr lang="en-US" altLang="zh-TW" sz="2400" dirty="0">
                <a:hlinkClick r:id="rId4"/>
              </a:rPr>
              <a:t>/wiki/</a:t>
            </a:r>
            <a:r>
              <a:rPr lang="en-US" altLang="zh-TW" sz="2400" dirty="0" err="1">
                <a:hlinkClick r:id="rId4"/>
              </a:rPr>
              <a:t>GPT</a:t>
            </a:r>
            <a:r>
              <a:rPr lang="en-US" altLang="zh-TW" sz="2400" dirty="0">
                <a:hlinkClick r:id="rId4"/>
              </a:rPr>
              <a:t>-4</a:t>
            </a:r>
            <a:endParaRPr lang="en-US" altLang="zh-TW" sz="2400" dirty="0"/>
          </a:p>
          <a:p>
            <a:pPr lvl="1"/>
            <a:endParaRPr lang="zh-TW" altLang="en-US" sz="2400" dirty="0"/>
          </a:p>
          <a:p>
            <a:pPr lvl="1"/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A5C646-D288-4BA4-BA0E-3D8D4FA18216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7303156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使用 </a:t>
            </a:r>
            <a:r>
              <a:rPr lang="en-US" altLang="zh-TW" dirty="0" err="1"/>
              <a:t>ChatGPT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直接到</a:t>
            </a:r>
            <a:r>
              <a:rPr lang="en-US" altLang="zh-TW" dirty="0"/>
              <a:t>https://</a:t>
            </a:r>
            <a:r>
              <a:rPr lang="en-US" altLang="zh-TW" dirty="0" err="1"/>
              <a:t>chat.openai.com</a:t>
            </a:r>
            <a:r>
              <a:rPr lang="en-US" altLang="zh-TW" dirty="0"/>
              <a:t>/chat</a:t>
            </a:r>
            <a:r>
              <a:rPr lang="zh-TW" altLang="en-US" dirty="0"/>
              <a:t> 註冊就可以使用</a:t>
            </a:r>
            <a:endParaRPr lang="en-US" altLang="zh-TW" dirty="0"/>
          </a:p>
          <a:p>
            <a:pPr lvl="1"/>
            <a:r>
              <a:rPr lang="en-US" altLang="zh-TW" dirty="0">
                <a:hlinkClick r:id="rId2"/>
              </a:rPr>
              <a:t>https://</a:t>
            </a:r>
            <a:r>
              <a:rPr lang="en-US" altLang="zh-TW" dirty="0" err="1">
                <a:hlinkClick r:id="rId2"/>
              </a:rPr>
              <a:t>youtu.be</a:t>
            </a:r>
            <a:r>
              <a:rPr lang="en-US" altLang="zh-TW" dirty="0">
                <a:hlinkClick r:id="rId2"/>
              </a:rPr>
              <a:t>/</a:t>
            </a:r>
            <a:r>
              <a:rPr lang="en-US" altLang="zh-TW" dirty="0" err="1">
                <a:hlinkClick r:id="rId2"/>
              </a:rPr>
              <a:t>WizoCwjEKsg</a:t>
            </a:r>
            <a:endParaRPr lang="en-US" altLang="zh-TW" dirty="0"/>
          </a:p>
          <a:p>
            <a:pPr lvl="1"/>
            <a:r>
              <a:rPr lang="zh-TW" altLang="en-US" dirty="0"/>
              <a:t>支持多種語言</a:t>
            </a:r>
            <a:endParaRPr lang="en-US" altLang="zh-TW" dirty="0"/>
          </a:p>
          <a:p>
            <a:r>
              <a:rPr lang="zh-TW" altLang="en-US" dirty="0"/>
              <a:t>輸入問項 </a:t>
            </a:r>
            <a:r>
              <a:rPr lang="en-US" altLang="zh-TW" dirty="0"/>
              <a:t>Prompt</a:t>
            </a:r>
          </a:p>
          <a:p>
            <a:pPr lvl="1"/>
            <a:r>
              <a:rPr lang="zh-TW" altLang="en-US" dirty="0"/>
              <a:t>可以追問</a:t>
            </a:r>
            <a:r>
              <a:rPr lang="en-US" altLang="zh-TW" dirty="0"/>
              <a:t>…</a:t>
            </a:r>
          </a:p>
          <a:p>
            <a:r>
              <a:rPr lang="en-US" altLang="zh-TW" dirty="0"/>
              <a:t>Demo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A5C646-D288-4BA4-BA0E-3D8D4FA18216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3967750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作業一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628800"/>
            <a:ext cx="8062664" cy="4114800"/>
          </a:xfrm>
        </p:spPr>
        <p:txBody>
          <a:bodyPr/>
          <a:lstStyle/>
          <a:p>
            <a:r>
              <a:rPr lang="zh-TW" altLang="en-US" sz="2800" dirty="0"/>
              <a:t>如果你沒有 </a:t>
            </a:r>
            <a:r>
              <a:rPr lang="en-US" altLang="zh-TW" sz="2800" dirty="0" err="1"/>
              <a:t>ChatGPT</a:t>
            </a:r>
            <a:r>
              <a:rPr lang="en-US" altLang="zh-TW" sz="2800" dirty="0"/>
              <a:t> </a:t>
            </a:r>
            <a:r>
              <a:rPr lang="zh-TW" altLang="en-US" sz="2800" dirty="0"/>
              <a:t>的帳號，註冊一個</a:t>
            </a:r>
            <a:endParaRPr lang="en-US" altLang="zh-TW" sz="2800" dirty="0"/>
          </a:p>
          <a:p>
            <a:r>
              <a:rPr lang="zh-TW" altLang="en-US" sz="2800" dirty="0"/>
              <a:t>嘗試和 </a:t>
            </a:r>
            <a:r>
              <a:rPr lang="en-US" altLang="zh-TW" sz="2800" dirty="0" err="1"/>
              <a:t>ChatGPT</a:t>
            </a:r>
            <a:r>
              <a:rPr lang="en-US" altLang="zh-TW" sz="2800" dirty="0"/>
              <a:t> </a:t>
            </a:r>
            <a:r>
              <a:rPr lang="zh-TW" altLang="en-US" sz="2800" dirty="0"/>
              <a:t>對話</a:t>
            </a:r>
            <a:endParaRPr lang="en-US" altLang="zh-TW" sz="2800" dirty="0"/>
          </a:p>
          <a:p>
            <a:r>
              <a:rPr lang="zh-TW" altLang="en-US" sz="2800" dirty="0"/>
              <a:t>挑選一個你有興趣的話題，詢問 </a:t>
            </a:r>
            <a:r>
              <a:rPr lang="en-US" altLang="zh-TW" sz="2800" dirty="0" err="1"/>
              <a:t>ChatGPT</a:t>
            </a:r>
            <a:r>
              <a:rPr lang="zh-TW" altLang="en-US" sz="2800" dirty="0"/>
              <a:t>。然後追問最少</a:t>
            </a:r>
            <a:r>
              <a:rPr lang="en-US" altLang="zh-TW" sz="2800" dirty="0"/>
              <a:t>8</a:t>
            </a:r>
            <a:r>
              <a:rPr lang="zh-TW" altLang="en-US" sz="2800" dirty="0"/>
              <a:t>次。最後請它以 </a:t>
            </a:r>
            <a:r>
              <a:rPr lang="en-US" altLang="zh-TW" sz="2800" dirty="0"/>
              <a:t>1000</a:t>
            </a:r>
            <a:r>
              <a:rPr lang="zh-TW" altLang="en-US" sz="2800" dirty="0"/>
              <a:t>字以上的中文回答。</a:t>
            </a:r>
            <a:endParaRPr lang="en-US" altLang="zh-TW" sz="2800" dirty="0"/>
          </a:p>
          <a:p>
            <a:r>
              <a:rPr lang="zh-TW" altLang="en-US" sz="2800" dirty="0"/>
              <a:t>繳交報告</a:t>
            </a:r>
            <a:endParaRPr lang="en-US" altLang="zh-TW" sz="2800" dirty="0"/>
          </a:p>
          <a:p>
            <a:pPr marL="1120775" lvl="1" indent="-457200">
              <a:buFont typeface="+mj-lt"/>
              <a:buAutoNum type="arabicPeriod"/>
            </a:pPr>
            <a:r>
              <a:rPr lang="zh-TW" altLang="en-US" sz="2400" dirty="0"/>
              <a:t>把你的問題，和</a:t>
            </a:r>
            <a:r>
              <a:rPr lang="en-US" altLang="zh-TW" sz="2400" dirty="0"/>
              <a:t>1000</a:t>
            </a:r>
            <a:r>
              <a:rPr lang="zh-TW" altLang="en-US" sz="2400" dirty="0"/>
              <a:t>字回答彙整在一個文件中。</a:t>
            </a:r>
            <a:endParaRPr lang="en-US" altLang="zh-TW" sz="2400" dirty="0"/>
          </a:p>
          <a:p>
            <a:pPr marL="1120775" lvl="1" indent="-457200">
              <a:buFont typeface="+mj-lt"/>
              <a:buAutoNum type="arabicPeriod"/>
            </a:pPr>
            <a:r>
              <a:rPr lang="zh-TW" altLang="en-US" sz="2400" dirty="0"/>
              <a:t>請提出你對這項體驗的心得和感想。</a:t>
            </a:r>
            <a:endParaRPr lang="en-US" altLang="zh-TW" sz="2400" dirty="0"/>
          </a:p>
          <a:p>
            <a:pPr marL="1120775" lvl="1" indent="-457200">
              <a:buFont typeface="+mj-lt"/>
              <a:buAutoNum type="arabicPeriod"/>
            </a:pPr>
            <a:r>
              <a:rPr lang="zh-TW" altLang="en-US" sz="2400" dirty="0"/>
              <a:t>你認為它對你自己未來的工作會產生什麼挑戰？</a:t>
            </a:r>
            <a:endParaRPr lang="en-US" altLang="zh-TW" sz="2400" dirty="0"/>
          </a:p>
          <a:p>
            <a:pPr marL="663575" lvl="1" indent="0">
              <a:buNone/>
            </a:pPr>
            <a:r>
              <a:rPr lang="zh-TW" altLang="en-US" sz="2400" dirty="0">
                <a:solidFill>
                  <a:srgbClr val="FF0000"/>
                </a:solidFill>
              </a:rPr>
              <a:t>後兩項請勿由 </a:t>
            </a:r>
            <a:r>
              <a:rPr lang="en-US" altLang="zh-TW" sz="2400" dirty="0" err="1">
                <a:solidFill>
                  <a:srgbClr val="FF0000"/>
                </a:solidFill>
              </a:rPr>
              <a:t>ChatGPT</a:t>
            </a:r>
            <a:r>
              <a:rPr lang="en-US" altLang="zh-TW" sz="2400" dirty="0">
                <a:solidFill>
                  <a:srgbClr val="FF0000"/>
                </a:solidFill>
              </a:rPr>
              <a:t> </a:t>
            </a:r>
            <a:r>
              <a:rPr lang="zh-TW" altLang="en-US" sz="2400" dirty="0">
                <a:solidFill>
                  <a:srgbClr val="FF0000"/>
                </a:solidFill>
              </a:rPr>
              <a:t>產生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A5C646-D288-4BA4-BA0E-3D8D4FA18216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22322696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119826-2CD4-BD5C-6175-1EFD17128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追問：參考銷售漏斗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D8CCE14-3838-50CD-36A4-266DD72C6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4EE1FB9-C31F-911D-6B0D-A266C52CE2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2F8E059-A5CB-10F6-EAF3-4E1D354D88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579A4F-AFDA-455A-8BFF-990565418BC2}" type="slidenum">
              <a:rPr lang="en-US" altLang="zh-TW" smtClean="0"/>
              <a:pPr/>
              <a:t>16</a:t>
            </a:fld>
            <a:endParaRPr lang="en-US" altLang="zh-TW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A85DCFB9-77D3-4422-7DF0-71DCE30B6D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3295"/>
            <a:ext cx="9144000" cy="4699993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05C0F7C8-A0C0-D4E1-3F1C-DE3A490AED5D}"/>
              </a:ext>
            </a:extLst>
          </p:cNvPr>
          <p:cNvSpPr txBox="1"/>
          <p:nvPr/>
        </p:nvSpPr>
        <p:spPr>
          <a:xfrm>
            <a:off x="7962478" y="1981200"/>
            <a:ext cx="115212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1400" dirty="0"/>
              <a:t>初步大範圍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BB0E78EB-D1F4-FA6F-69C0-38C6B316FCE3}"/>
              </a:ext>
            </a:extLst>
          </p:cNvPr>
          <p:cNvSpPr txBox="1"/>
          <p:nvPr/>
        </p:nvSpPr>
        <p:spPr>
          <a:xfrm>
            <a:off x="8011244" y="3501008"/>
            <a:ext cx="1103362" cy="30777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1400" dirty="0"/>
              <a:t>聚焦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ED8CDE9D-6034-EA56-784E-242123EA8492}"/>
              </a:ext>
            </a:extLst>
          </p:cNvPr>
          <p:cNvSpPr txBox="1"/>
          <p:nvPr/>
        </p:nvSpPr>
        <p:spPr>
          <a:xfrm>
            <a:off x="7986861" y="5786733"/>
            <a:ext cx="1103362" cy="30777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1400" dirty="0"/>
              <a:t>答案</a:t>
            </a:r>
          </a:p>
        </p:txBody>
      </p:sp>
    </p:spTree>
    <p:extLst>
      <p:ext uri="{BB962C8B-B14F-4D97-AF65-F5344CB8AC3E}">
        <p14:creationId xmlns:p14="http://schemas.microsoft.com/office/powerpoint/2010/main" val="437714644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作業二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628800"/>
            <a:ext cx="8062664" cy="4114800"/>
          </a:xfrm>
        </p:spPr>
        <p:txBody>
          <a:bodyPr/>
          <a:lstStyle/>
          <a:p>
            <a:r>
              <a:rPr lang="zh-TW" altLang="en-US" sz="2800" dirty="0"/>
              <a:t>閱讀南緯個案</a:t>
            </a:r>
            <a:endParaRPr lang="en-US" altLang="zh-TW" sz="2800" dirty="0"/>
          </a:p>
          <a:p>
            <a:r>
              <a:rPr lang="zh-TW" altLang="en-US" sz="2800" dirty="0"/>
              <a:t>評估在</a:t>
            </a:r>
            <a:r>
              <a:rPr lang="en-US" altLang="zh-TW" sz="2800" dirty="0"/>
              <a:t>2005</a:t>
            </a:r>
            <a:r>
              <a:rPr lang="zh-TW" altLang="en-US" sz="2800" dirty="0"/>
              <a:t>年左右，台灣的紡織業的狀況</a:t>
            </a:r>
            <a:endParaRPr lang="en-US" altLang="zh-TW" sz="2800" dirty="0"/>
          </a:p>
          <a:p>
            <a:pPr lvl="1"/>
            <a:r>
              <a:rPr lang="zh-TW" altLang="en-US" sz="2400" dirty="0"/>
              <a:t>社會的看法？</a:t>
            </a:r>
            <a:endParaRPr lang="en-US" altLang="zh-TW" sz="2400" dirty="0"/>
          </a:p>
          <a:p>
            <a:pPr lvl="1"/>
            <a:r>
              <a:rPr lang="zh-TW" altLang="en-US" sz="2400"/>
              <a:t>你的看法：是否</a:t>
            </a:r>
            <a:r>
              <a:rPr lang="zh-TW" altLang="en-US" sz="2400" dirty="0"/>
              <a:t>為一個「好」的產業？</a:t>
            </a:r>
            <a:endParaRPr lang="en-US" altLang="zh-TW" sz="2400" dirty="0"/>
          </a:p>
          <a:p>
            <a:pPr lvl="1"/>
            <a:r>
              <a:rPr lang="zh-TW" altLang="en-US" sz="2400" dirty="0"/>
              <a:t>有沒有具體證據</a:t>
            </a:r>
            <a:endParaRPr lang="en-US" altLang="zh-TW" sz="2400" dirty="0"/>
          </a:p>
          <a:p>
            <a:r>
              <a:rPr lang="zh-TW" altLang="en-US" sz="2800" dirty="0"/>
              <a:t>南緯進行全球運籌的困難點在哪裡？</a:t>
            </a:r>
            <a:endParaRPr lang="en-US" altLang="zh-TW" sz="2800" dirty="0"/>
          </a:p>
          <a:p>
            <a:r>
              <a:rPr lang="zh-TW" altLang="en-US" sz="2800" dirty="0"/>
              <a:t>繳交報告</a:t>
            </a:r>
            <a:endParaRPr lang="en-US" altLang="zh-TW" sz="2800" dirty="0"/>
          </a:p>
          <a:p>
            <a:pPr lvl="1"/>
            <a:r>
              <a:rPr lang="zh-TW" altLang="en-US" sz="2400" dirty="0"/>
              <a:t>一頁</a:t>
            </a:r>
            <a:r>
              <a:rPr lang="en-US" altLang="zh-TW" sz="2400" dirty="0" err="1"/>
              <a:t>A4</a:t>
            </a:r>
            <a:r>
              <a:rPr lang="zh-TW" altLang="en-US" sz="2400" dirty="0"/>
              <a:t>，</a:t>
            </a:r>
            <a:r>
              <a:rPr lang="en-US" altLang="zh-TW" sz="2400" dirty="0"/>
              <a:t>12</a:t>
            </a:r>
            <a:r>
              <a:rPr lang="zh-TW" altLang="en-US" sz="2400" dirty="0"/>
              <a:t>點字單行</a:t>
            </a:r>
            <a:endParaRPr lang="en-US" altLang="zh-TW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A5C646-D288-4BA4-BA0E-3D8D4FA18216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7447773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上課預備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78688" cy="411480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zh-TW" altLang="en-US" sz="2800" dirty="0"/>
              <a:t>教學網頁：</a:t>
            </a:r>
            <a:r>
              <a:rPr lang="en-US" altLang="zh-TW" sz="2400" dirty="0"/>
              <a:t>http://</a:t>
            </a:r>
            <a:r>
              <a:rPr lang="en-US" altLang="zh-TW" sz="2400" dirty="0" err="1"/>
              <a:t>www.mgt.ncu.edu.tw</a:t>
            </a:r>
            <a:r>
              <a:rPr lang="en-US" altLang="zh-TW" sz="2400" dirty="0"/>
              <a:t>/~</a:t>
            </a:r>
            <a:r>
              <a:rPr lang="en-US" altLang="zh-TW" sz="2400" dirty="0" err="1"/>
              <a:t>ckfarn</a:t>
            </a:r>
            <a:r>
              <a:rPr lang="en-US" altLang="zh-TW" sz="2400" dirty="0"/>
              <a:t>/</a:t>
            </a:r>
            <a:r>
              <a:rPr lang="en-US" altLang="zh-TW" sz="2400" dirty="0" err="1"/>
              <a:t>23S_e_Strategy.html</a:t>
            </a:r>
            <a:endParaRPr lang="en-US" altLang="zh-TW" sz="2400" dirty="0"/>
          </a:p>
          <a:p>
            <a:pPr eaLnBrk="1" hangingPunct="1">
              <a:spcAft>
                <a:spcPts val="600"/>
              </a:spcAft>
            </a:pPr>
            <a:endParaRPr lang="en-US" altLang="zh-TW" sz="2800" dirty="0"/>
          </a:p>
          <a:p>
            <a:pPr eaLnBrk="1" hangingPunct="1">
              <a:spcAft>
                <a:spcPts val="600"/>
              </a:spcAft>
            </a:pPr>
            <a:r>
              <a:rPr lang="zh-TW" altLang="en-US" sz="2800" dirty="0"/>
              <a:t>學生背景</a:t>
            </a:r>
            <a:endParaRPr lang="en-US" altLang="zh-TW" sz="2800" dirty="0"/>
          </a:p>
          <a:p>
            <a:pPr eaLnBrk="1" hangingPunct="1">
              <a:spcAft>
                <a:spcPts val="600"/>
              </a:spcAft>
            </a:pPr>
            <a:endParaRPr lang="en-US" altLang="zh-TW" sz="2800" dirty="0"/>
          </a:p>
          <a:p>
            <a:pPr eaLnBrk="1" hangingPunct="1">
              <a:spcAft>
                <a:spcPts val="600"/>
              </a:spcAft>
            </a:pPr>
            <a:r>
              <a:rPr lang="zh-TW" altLang="en-US" sz="2800" dirty="0"/>
              <a:t>討論上課方式</a:t>
            </a:r>
          </a:p>
        </p:txBody>
      </p:sp>
      <p:sp>
        <p:nvSpPr>
          <p:cNvPr id="30723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770C6EDF-2F07-4CA7-A005-81A1EBF9869F}" type="slidenum">
              <a:rPr lang="en-US" altLang="zh-TW" sz="1400">
                <a:solidFill>
                  <a:srgbClr val="333399"/>
                </a:solidFill>
              </a:rPr>
              <a:pPr/>
              <a:t>2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6166541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學期評分</a:t>
            </a:r>
          </a:p>
        </p:txBody>
      </p:sp>
      <p:sp>
        <p:nvSpPr>
          <p:cNvPr id="717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z="2800" dirty="0"/>
              <a:t>作業一（個人）</a:t>
            </a:r>
            <a:endParaRPr lang="en-US" altLang="zh-TW" sz="2800" dirty="0"/>
          </a:p>
          <a:p>
            <a:pPr lvl="1" eaLnBrk="1" hangingPunct="1"/>
            <a:r>
              <a:rPr lang="en-US" altLang="zh-TW" sz="2400" dirty="0" err="1">
                <a:ea typeface="標楷體" panose="03000509000000000000" pitchFamily="65" charset="-120"/>
              </a:rPr>
              <a:t>ChatGPT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pPr eaLnBrk="1" hangingPunct="1"/>
            <a:r>
              <a:rPr lang="zh-TW" altLang="en-US" sz="2800" dirty="0"/>
              <a:t>作業二、四～六（個人）</a:t>
            </a:r>
            <a:endParaRPr lang="en-US" altLang="zh-TW" sz="2800" dirty="0"/>
          </a:p>
          <a:p>
            <a:pPr lvl="1" eaLnBrk="1" hangingPunct="1"/>
            <a:r>
              <a:rPr lang="zh-TW" altLang="en-US" sz="2400" dirty="0"/>
              <a:t>一頁個案閱讀報告（</a:t>
            </a:r>
            <a:r>
              <a:rPr lang="en-US" altLang="zh-TW" sz="2400" dirty="0"/>
              <a:t>12</a:t>
            </a:r>
            <a:r>
              <a:rPr lang="zh-TW" altLang="en-US" sz="2400" dirty="0"/>
              <a:t>點字、單行）</a:t>
            </a:r>
            <a:endParaRPr lang="en-US" altLang="zh-TW" sz="2400" dirty="0"/>
          </a:p>
          <a:p>
            <a:pPr eaLnBrk="1" hangingPunct="1"/>
            <a:r>
              <a:rPr lang="zh-TW" altLang="en-US" sz="2800" dirty="0"/>
              <a:t>作業三（團體）</a:t>
            </a:r>
            <a:endParaRPr lang="en-US" altLang="zh-TW" sz="2800" dirty="0"/>
          </a:p>
          <a:p>
            <a:pPr lvl="1" eaLnBrk="1" hangingPunct="1"/>
            <a:r>
              <a:rPr lang="zh-TW" altLang="en-US" sz="2400" dirty="0">
                <a:ea typeface="標楷體" panose="03000509000000000000" pitchFamily="65" charset="-120"/>
              </a:rPr>
              <a:t>商業模式規劃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pPr lvl="1" eaLnBrk="1" hangingPunct="1"/>
            <a:r>
              <a:rPr lang="zh-TW" altLang="en-US" sz="2400" dirty="0">
                <a:ea typeface="標楷體" panose="03000509000000000000" pitchFamily="65" charset="-120"/>
              </a:rPr>
              <a:t>虛擬新創企業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pPr eaLnBrk="1" hangingPunct="1"/>
            <a:r>
              <a:rPr lang="zh-TW" altLang="en-US" sz="2800" dirty="0"/>
              <a:t>學期報告（個人）</a:t>
            </a:r>
            <a:endParaRPr lang="en-US" altLang="zh-TW" sz="2800" dirty="0"/>
          </a:p>
          <a:p>
            <a:pPr lvl="1" eaLnBrk="1" hangingPunct="1"/>
            <a:r>
              <a:rPr lang="zh-TW" altLang="en-US" sz="2400" dirty="0">
                <a:ea typeface="標楷體" panose="03000509000000000000" pitchFamily="65" charset="-120"/>
              </a:rPr>
              <a:t>個人生涯規劃</a:t>
            </a:r>
          </a:p>
        </p:txBody>
      </p:sp>
      <p:sp>
        <p:nvSpPr>
          <p:cNvPr id="7172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7173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6DBD0D4-CFA7-4070-9BAE-894A596DA05E}" type="slidenum">
              <a:rPr lang="en-US" altLang="zh-TW" sz="1400" smtClean="0">
                <a:solidFill>
                  <a:srgbClr val="333399"/>
                </a:solidFill>
              </a:rPr>
              <a:pPr/>
              <a:t>3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08710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7410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A9EBAED0-69FD-4A88-ACC9-02A18F15E868}" type="slidenum">
              <a:rPr lang="en-US" altLang="zh-TW" sz="1400">
                <a:solidFill>
                  <a:srgbClr val="333399"/>
                </a:solidFill>
              </a:rPr>
              <a:pPr/>
              <a:t>4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資訊管理學門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latin typeface="標楷體" panose="03000509000000000000" pitchFamily="65" charset="-120"/>
              </a:rPr>
              <a:t>“</a:t>
            </a:r>
            <a:r>
              <a:rPr lang="en-US" altLang="zh-TW"/>
              <a:t>The Study of the </a:t>
            </a:r>
            <a:r>
              <a:rPr lang="en-US" altLang="zh-TW">
                <a:solidFill>
                  <a:schemeClr val="hlink"/>
                </a:solidFill>
              </a:rPr>
              <a:t>effective</a:t>
            </a:r>
            <a:r>
              <a:rPr lang="en-US" altLang="zh-TW"/>
              <a:t> design, delivery and usage of information systems in </a:t>
            </a:r>
            <a:r>
              <a:rPr lang="en-US" altLang="zh-TW">
                <a:solidFill>
                  <a:schemeClr val="hlink"/>
                </a:solidFill>
              </a:rPr>
              <a:t>organizations</a:t>
            </a:r>
            <a:r>
              <a:rPr lang="en-US" altLang="zh-TW"/>
              <a:t>.</a:t>
            </a:r>
            <a:r>
              <a:rPr lang="en-US" altLang="zh-TW">
                <a:latin typeface="標楷體" panose="03000509000000000000" pitchFamily="65" charset="-120"/>
              </a:rPr>
              <a:t>”</a:t>
            </a:r>
            <a:r>
              <a:rPr lang="en-US" altLang="zh-TW"/>
              <a:t>  </a:t>
            </a:r>
            <a:r>
              <a:rPr lang="en-US" altLang="zh-TW" sz="2000"/>
              <a:t>Keen (1980)</a:t>
            </a:r>
            <a:endParaRPr lang="en-US" altLang="zh-TW"/>
          </a:p>
          <a:p>
            <a:pPr eaLnBrk="1" hangingPunct="1"/>
            <a:r>
              <a:rPr lang="zh-TW" altLang="en-US"/>
              <a:t>一種探討如何在</a:t>
            </a:r>
            <a:r>
              <a:rPr lang="zh-TW" altLang="en-US">
                <a:solidFill>
                  <a:schemeClr val="hlink"/>
                </a:solidFill>
              </a:rPr>
              <a:t>組織中</a:t>
            </a:r>
            <a:r>
              <a:rPr lang="en-US" altLang="zh-TW"/>
              <a:t>﹐</a:t>
            </a:r>
            <a:r>
              <a:rPr lang="zh-TW" altLang="en-US">
                <a:solidFill>
                  <a:schemeClr val="hlink"/>
                </a:solidFill>
              </a:rPr>
              <a:t>有效</a:t>
            </a:r>
            <a:r>
              <a:rPr lang="zh-TW" altLang="en-US"/>
              <a:t>地設計、導入、並運用資訊系統的學問。</a:t>
            </a:r>
          </a:p>
        </p:txBody>
      </p:sp>
    </p:spTree>
  </p:cSld>
  <p:clrMapOvr>
    <a:masterClrMapping/>
  </p:clrMapOvr>
  <p:transition spd="med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頁尾版面配置區 1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9458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2BCF79A-A5AF-4510-AD23-17018EC403AD}" type="slidenum">
              <a:rPr lang="en-US" altLang="zh-TW" sz="1400">
                <a:solidFill>
                  <a:srgbClr val="333399"/>
                </a:solidFill>
              </a:rPr>
              <a:pPr/>
              <a:t>5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根本的問題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800" dirty="0"/>
              <a:t>企業為何導入 </a:t>
            </a:r>
            <a:r>
              <a:rPr lang="en-US" altLang="zh-TW" sz="2800" dirty="0"/>
              <a:t>IT</a:t>
            </a:r>
            <a:r>
              <a:rPr lang="zh-TW" altLang="en-US" sz="2800" dirty="0"/>
              <a:t>？為何探討</a:t>
            </a:r>
            <a:r>
              <a:rPr lang="en-US" altLang="zh-TW" sz="2800" dirty="0"/>
              <a:t>MIS</a:t>
            </a:r>
            <a:r>
              <a:rPr lang="zh-TW" altLang="en-US" sz="2800" dirty="0"/>
              <a:t>？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dirty="0"/>
              <a:t>追隨時髦？</a:t>
            </a:r>
          </a:p>
          <a:p>
            <a:pPr eaLnBrk="1" hangingPunct="1">
              <a:lnSpc>
                <a:spcPct val="90000"/>
              </a:lnSpc>
            </a:pPr>
            <a:endParaRPr lang="zh-TW" altLang="en-US" sz="2800" dirty="0"/>
          </a:p>
          <a:p>
            <a:pPr eaLnBrk="1" hangingPunct="1">
              <a:lnSpc>
                <a:spcPct val="90000"/>
              </a:lnSpc>
            </a:pPr>
            <a:r>
              <a:rPr lang="zh-TW" altLang="en-US" sz="2800" dirty="0">
                <a:solidFill>
                  <a:srgbClr val="006600"/>
                </a:solidFill>
              </a:rPr>
              <a:t>增加價值：</a:t>
            </a:r>
            <a:r>
              <a:rPr lang="zh-TW" altLang="en-US" sz="2800" dirty="0">
                <a:solidFill>
                  <a:srgbClr val="A50021"/>
                </a:solidFill>
              </a:rPr>
              <a:t>價值</a:t>
            </a:r>
            <a:r>
              <a:rPr lang="zh-TW" altLang="en-US" sz="2800" dirty="0">
                <a:solidFill>
                  <a:srgbClr val="006600"/>
                </a:solidFill>
              </a:rPr>
              <a:t>在那裡？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dirty="0">
                <a:solidFill>
                  <a:srgbClr val="006600"/>
                </a:solidFill>
              </a:rPr>
              <a:t>科技改變下的營業條件改變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dirty="0"/>
              <a:t>提升內部效率、降低成本、增加營收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dirty="0">
                <a:solidFill>
                  <a:srgbClr val="006600"/>
                </a:solidFill>
              </a:rPr>
              <a:t>環境和顧客需求改變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dirty="0"/>
              <a:t>促成</a:t>
            </a:r>
            <a:r>
              <a:rPr lang="zh-TW" altLang="en-US" sz="2400" b="1" dirty="0">
                <a:solidFill>
                  <a:srgbClr val="FF0000"/>
                </a:solidFill>
              </a:rPr>
              <a:t>新的企業策略</a:t>
            </a:r>
          </a:p>
        </p:txBody>
      </p:sp>
    </p:spTree>
  </p:cSld>
  <p:clrMapOvr>
    <a:masterClrMapping/>
  </p:clrMapOvr>
  <p:transition spd="med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2530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DFB1000-62FB-432E-A01A-0937B8195629}" type="slidenum">
              <a:rPr lang="en-US" altLang="zh-TW" sz="1400">
                <a:solidFill>
                  <a:srgbClr val="333399"/>
                </a:solidFill>
              </a:rPr>
              <a:pPr/>
              <a:t>6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2531" name="AutoShape 11"/>
          <p:cNvSpPr>
            <a:spLocks noChangeArrowheads="1"/>
          </p:cNvSpPr>
          <p:nvPr/>
        </p:nvSpPr>
        <p:spPr bwMode="auto">
          <a:xfrm>
            <a:off x="381000" y="3810000"/>
            <a:ext cx="8458200" cy="4572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8100 h 21600"/>
              <a:gd name="T14" fmla="*/ 21075 w 21600"/>
              <a:gd name="T15" fmla="*/ 135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9500" y="0"/>
                </a:moveTo>
                <a:lnTo>
                  <a:pt x="19500" y="8100"/>
                </a:lnTo>
                <a:lnTo>
                  <a:pt x="3375" y="8100"/>
                </a:lnTo>
                <a:lnTo>
                  <a:pt x="3375" y="13500"/>
                </a:lnTo>
                <a:lnTo>
                  <a:pt x="19500" y="13500"/>
                </a:lnTo>
                <a:lnTo>
                  <a:pt x="19500" y="21600"/>
                </a:lnTo>
                <a:lnTo>
                  <a:pt x="21600" y="10800"/>
                </a:lnTo>
                <a:lnTo>
                  <a:pt x="19500" y="0"/>
                </a:lnTo>
                <a:close/>
              </a:path>
              <a:path w="21600" h="21600">
                <a:moveTo>
                  <a:pt x="1350" y="8100"/>
                </a:moveTo>
                <a:lnTo>
                  <a:pt x="1350" y="13500"/>
                </a:lnTo>
                <a:lnTo>
                  <a:pt x="2700" y="13500"/>
                </a:lnTo>
                <a:lnTo>
                  <a:pt x="2700" y="8100"/>
                </a:lnTo>
                <a:lnTo>
                  <a:pt x="1350" y="8100"/>
                </a:lnTo>
                <a:close/>
              </a:path>
              <a:path w="21600" h="21600">
                <a:moveTo>
                  <a:pt x="0" y="8100"/>
                </a:moveTo>
                <a:lnTo>
                  <a:pt x="0" y="13500"/>
                </a:lnTo>
                <a:lnTo>
                  <a:pt x="675" y="13500"/>
                </a:lnTo>
                <a:lnTo>
                  <a:pt x="675" y="8100"/>
                </a:lnTo>
                <a:lnTo>
                  <a:pt x="0" y="810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資訊科技的企業應用演進</a:t>
            </a:r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696913" y="3595688"/>
            <a:ext cx="981075" cy="92551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800"/>
              <a:t>資料</a:t>
            </a:r>
          </a:p>
          <a:p>
            <a:pPr algn="ctr" eaLnBrk="1" hangingPunct="1"/>
            <a:r>
              <a:rPr lang="zh-TW" altLang="en-US" sz="1800"/>
              <a:t>處理</a:t>
            </a:r>
          </a:p>
          <a:p>
            <a:pPr algn="ctr" eaLnBrk="1" hangingPunct="1"/>
            <a:r>
              <a:rPr lang="en-US" altLang="zh-TW" sz="1800"/>
              <a:t>DP/EDP</a:t>
            </a:r>
          </a:p>
        </p:txBody>
      </p:sp>
      <p:sp>
        <p:nvSpPr>
          <p:cNvPr id="22534" name="Text Box 5"/>
          <p:cNvSpPr txBox="1">
            <a:spLocks noChangeArrowheads="1"/>
          </p:cNvSpPr>
          <p:nvPr/>
        </p:nvSpPr>
        <p:spPr bwMode="auto">
          <a:xfrm>
            <a:off x="0" y="245745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333399"/>
                </a:solidFill>
                <a:ea typeface="標楷體" panose="03000509000000000000" pitchFamily="65" charset="-120"/>
              </a:rPr>
              <a:t>電腦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857375" y="3595688"/>
            <a:ext cx="879475" cy="92551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800"/>
              <a:t>管理資</a:t>
            </a:r>
          </a:p>
          <a:p>
            <a:pPr algn="ctr" eaLnBrk="1" hangingPunct="1"/>
            <a:r>
              <a:rPr lang="zh-TW" altLang="en-US" sz="1800"/>
              <a:t>訊系統</a:t>
            </a:r>
          </a:p>
          <a:p>
            <a:pPr algn="ctr" eaLnBrk="1" hangingPunct="1"/>
            <a:r>
              <a:rPr lang="en-US" altLang="zh-TW" sz="1800"/>
              <a:t>MIS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271463" y="1700213"/>
            <a:ext cx="1403350" cy="4572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ea typeface="標楷體" panose="03000509000000000000" pitchFamily="65" charset="-120"/>
              </a:rPr>
              <a:t>科技創新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339725" y="5718175"/>
            <a:ext cx="1403350" cy="457200"/>
          </a:xfrm>
          <a:prstGeom prst="rect">
            <a:avLst/>
          </a:prstGeom>
          <a:solidFill>
            <a:srgbClr val="FF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ea typeface="標楷體" panose="03000509000000000000" pitchFamily="65" charset="-120"/>
              </a:rPr>
              <a:t>觀念創新</a:t>
            </a:r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544513" y="2913063"/>
            <a:ext cx="476250" cy="60642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539" name="Text Box 12"/>
          <p:cNvSpPr txBox="1">
            <a:spLocks noChangeArrowheads="1"/>
          </p:cNvSpPr>
          <p:nvPr/>
        </p:nvSpPr>
        <p:spPr bwMode="auto">
          <a:xfrm>
            <a:off x="679450" y="5111750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資料分析</a:t>
            </a:r>
          </a:p>
        </p:txBody>
      </p:sp>
      <p:sp>
        <p:nvSpPr>
          <p:cNvPr id="22540" name="Line 13"/>
          <p:cNvSpPr>
            <a:spLocks noChangeShapeType="1"/>
          </p:cNvSpPr>
          <p:nvPr/>
        </p:nvSpPr>
        <p:spPr bwMode="auto">
          <a:xfrm flipV="1">
            <a:off x="1631950" y="4579938"/>
            <a:ext cx="681038" cy="606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541" name="Text Box 14"/>
          <p:cNvSpPr txBox="1">
            <a:spLocks noChangeArrowheads="1"/>
          </p:cNvSpPr>
          <p:nvPr/>
        </p:nvSpPr>
        <p:spPr bwMode="auto">
          <a:xfrm>
            <a:off x="2870200" y="3595688"/>
            <a:ext cx="1019175" cy="925512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800"/>
              <a:t>決策支</a:t>
            </a:r>
          </a:p>
          <a:p>
            <a:pPr algn="ctr" eaLnBrk="1" hangingPunct="1"/>
            <a:r>
              <a:rPr lang="zh-TW" altLang="en-US" sz="1800"/>
              <a:t>援系統</a:t>
            </a:r>
          </a:p>
          <a:p>
            <a:pPr algn="ctr" eaLnBrk="1" hangingPunct="1"/>
            <a:r>
              <a:rPr lang="en-US" altLang="zh-TW" sz="1800"/>
              <a:t>DSS/EIS</a:t>
            </a:r>
          </a:p>
        </p:txBody>
      </p:sp>
      <p:sp>
        <p:nvSpPr>
          <p:cNvPr id="22542" name="Text Box 15"/>
          <p:cNvSpPr txBox="1">
            <a:spLocks noChangeArrowheads="1"/>
          </p:cNvSpPr>
          <p:nvPr/>
        </p:nvSpPr>
        <p:spPr bwMode="auto">
          <a:xfrm>
            <a:off x="2039938" y="5111750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決策模型</a:t>
            </a:r>
          </a:p>
        </p:txBody>
      </p:sp>
      <p:sp>
        <p:nvSpPr>
          <p:cNvPr id="22543" name="Line 16"/>
          <p:cNvSpPr>
            <a:spLocks noChangeShapeType="1"/>
          </p:cNvSpPr>
          <p:nvPr/>
        </p:nvSpPr>
        <p:spPr bwMode="auto">
          <a:xfrm flipV="1">
            <a:off x="2720975" y="4579938"/>
            <a:ext cx="679450" cy="606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544" name="Text Box 17"/>
          <p:cNvSpPr txBox="1">
            <a:spLocks noChangeArrowheads="1"/>
          </p:cNvSpPr>
          <p:nvPr/>
        </p:nvSpPr>
        <p:spPr bwMode="auto">
          <a:xfrm>
            <a:off x="4040188" y="3595688"/>
            <a:ext cx="765175" cy="92551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800"/>
              <a:t>線上</a:t>
            </a:r>
          </a:p>
          <a:p>
            <a:pPr algn="ctr" eaLnBrk="1" hangingPunct="1"/>
            <a:r>
              <a:rPr lang="zh-TW" altLang="en-US" sz="1800"/>
              <a:t>交易</a:t>
            </a:r>
          </a:p>
          <a:p>
            <a:pPr algn="ctr" eaLnBrk="1" hangingPunct="1"/>
            <a:r>
              <a:rPr lang="en-US" altLang="zh-TW" sz="1800"/>
              <a:t>OLTP</a:t>
            </a:r>
          </a:p>
        </p:txBody>
      </p:sp>
      <p:sp>
        <p:nvSpPr>
          <p:cNvPr id="22545" name="Text Box 18"/>
          <p:cNvSpPr txBox="1">
            <a:spLocks noChangeArrowheads="1"/>
          </p:cNvSpPr>
          <p:nvPr/>
        </p:nvSpPr>
        <p:spPr bwMode="auto">
          <a:xfrm>
            <a:off x="2176463" y="253365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333399"/>
                </a:solidFill>
                <a:ea typeface="標楷體" panose="03000509000000000000" pitchFamily="65" charset="-120"/>
              </a:rPr>
              <a:t>資料庫</a:t>
            </a:r>
          </a:p>
        </p:txBody>
      </p:sp>
      <p:sp>
        <p:nvSpPr>
          <p:cNvPr id="22546" name="Line 19"/>
          <p:cNvSpPr>
            <a:spLocks noChangeShapeType="1"/>
          </p:cNvSpPr>
          <p:nvPr/>
        </p:nvSpPr>
        <p:spPr bwMode="auto">
          <a:xfrm>
            <a:off x="2720975" y="2989263"/>
            <a:ext cx="476250" cy="60642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547" name="Text Box 20"/>
          <p:cNvSpPr txBox="1">
            <a:spLocks noChangeArrowheads="1"/>
          </p:cNvSpPr>
          <p:nvPr/>
        </p:nvSpPr>
        <p:spPr bwMode="auto">
          <a:xfrm>
            <a:off x="3468688" y="253365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333399"/>
                </a:solidFill>
                <a:ea typeface="標楷體" panose="03000509000000000000" pitchFamily="65" charset="-120"/>
              </a:rPr>
              <a:t>通訊</a:t>
            </a:r>
          </a:p>
        </p:txBody>
      </p:sp>
      <p:sp>
        <p:nvSpPr>
          <p:cNvPr id="22548" name="Line 21"/>
          <p:cNvSpPr>
            <a:spLocks noChangeShapeType="1"/>
          </p:cNvSpPr>
          <p:nvPr/>
        </p:nvSpPr>
        <p:spPr bwMode="auto">
          <a:xfrm>
            <a:off x="3876675" y="2989263"/>
            <a:ext cx="476250" cy="60642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549" name="Text Box 22"/>
          <p:cNvSpPr txBox="1">
            <a:spLocks noChangeArrowheads="1"/>
          </p:cNvSpPr>
          <p:nvPr/>
        </p:nvSpPr>
        <p:spPr bwMode="auto">
          <a:xfrm>
            <a:off x="4933950" y="3595688"/>
            <a:ext cx="879475" cy="925512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800"/>
              <a:t>企業資</a:t>
            </a:r>
          </a:p>
          <a:p>
            <a:pPr algn="ctr" eaLnBrk="1" hangingPunct="1"/>
            <a:r>
              <a:rPr lang="zh-TW" altLang="en-US" sz="1800"/>
              <a:t>源規劃</a:t>
            </a:r>
          </a:p>
          <a:p>
            <a:pPr algn="ctr" eaLnBrk="1" hangingPunct="1"/>
            <a:r>
              <a:rPr lang="en-US" altLang="zh-TW" sz="1800"/>
              <a:t>ERP</a:t>
            </a:r>
          </a:p>
        </p:txBody>
      </p:sp>
      <p:sp>
        <p:nvSpPr>
          <p:cNvPr id="22550" name="Text Box 23"/>
          <p:cNvSpPr txBox="1">
            <a:spLocks noChangeArrowheads="1"/>
          </p:cNvSpPr>
          <p:nvPr/>
        </p:nvSpPr>
        <p:spPr bwMode="auto">
          <a:xfrm>
            <a:off x="3740150" y="5035550"/>
            <a:ext cx="14033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生管、</a:t>
            </a:r>
          </a:p>
          <a:p>
            <a:pPr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管會模型</a:t>
            </a:r>
          </a:p>
          <a:p>
            <a:pPr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企業再造</a:t>
            </a:r>
          </a:p>
        </p:txBody>
      </p:sp>
      <p:sp>
        <p:nvSpPr>
          <p:cNvPr id="22551" name="Line 24"/>
          <p:cNvSpPr>
            <a:spLocks noChangeShapeType="1"/>
          </p:cNvSpPr>
          <p:nvPr/>
        </p:nvSpPr>
        <p:spPr bwMode="auto">
          <a:xfrm flipV="1">
            <a:off x="4556125" y="4579938"/>
            <a:ext cx="681038" cy="606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552" name="Text Box 25"/>
          <p:cNvSpPr txBox="1">
            <a:spLocks noChangeArrowheads="1"/>
          </p:cNvSpPr>
          <p:nvPr/>
        </p:nvSpPr>
        <p:spPr bwMode="auto">
          <a:xfrm>
            <a:off x="5938838" y="3595688"/>
            <a:ext cx="879475" cy="925512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800">
                <a:solidFill>
                  <a:srgbClr val="FFFF99"/>
                </a:solidFill>
              </a:rPr>
              <a:t>電子化</a:t>
            </a:r>
          </a:p>
          <a:p>
            <a:pPr algn="ctr" eaLnBrk="1" hangingPunct="1"/>
            <a:r>
              <a:rPr lang="zh-TW" altLang="en-US" sz="1800">
                <a:solidFill>
                  <a:srgbClr val="FFFF99"/>
                </a:solidFill>
              </a:rPr>
              <a:t>企業</a:t>
            </a:r>
          </a:p>
          <a:p>
            <a:pPr algn="ctr" eaLnBrk="1" hangingPunct="1"/>
            <a:r>
              <a:rPr lang="en-US" altLang="zh-TW" sz="1800">
                <a:solidFill>
                  <a:srgbClr val="FFFF99"/>
                </a:solidFill>
              </a:rPr>
              <a:t>EB</a:t>
            </a:r>
          </a:p>
        </p:txBody>
      </p:sp>
      <p:sp>
        <p:nvSpPr>
          <p:cNvPr id="22553" name="Text Box 26"/>
          <p:cNvSpPr txBox="1">
            <a:spLocks noChangeArrowheads="1"/>
          </p:cNvSpPr>
          <p:nvPr/>
        </p:nvSpPr>
        <p:spPr bwMode="auto">
          <a:xfrm>
            <a:off x="5364163" y="5157788"/>
            <a:ext cx="7937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企業</a:t>
            </a:r>
          </a:p>
          <a:p>
            <a:pPr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再造</a:t>
            </a:r>
          </a:p>
        </p:txBody>
      </p:sp>
      <p:sp>
        <p:nvSpPr>
          <p:cNvPr id="22554" name="Line 27"/>
          <p:cNvSpPr>
            <a:spLocks noChangeShapeType="1"/>
          </p:cNvSpPr>
          <p:nvPr/>
        </p:nvSpPr>
        <p:spPr bwMode="auto">
          <a:xfrm flipV="1">
            <a:off x="5713413" y="4579938"/>
            <a:ext cx="679450" cy="606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555" name="Text Box 28"/>
          <p:cNvSpPr txBox="1">
            <a:spLocks noChangeArrowheads="1"/>
          </p:cNvSpPr>
          <p:nvPr/>
        </p:nvSpPr>
        <p:spPr bwMode="auto">
          <a:xfrm>
            <a:off x="5346700" y="2533650"/>
            <a:ext cx="1108075" cy="6508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800"/>
              <a:t>電子商務</a:t>
            </a:r>
          </a:p>
          <a:p>
            <a:pPr algn="ctr" eaLnBrk="1" hangingPunct="1"/>
            <a:r>
              <a:rPr lang="en-US" altLang="zh-TW" sz="1800"/>
              <a:t>B2C EC</a:t>
            </a:r>
          </a:p>
        </p:txBody>
      </p:sp>
      <p:sp>
        <p:nvSpPr>
          <p:cNvPr id="22556" name="Text Box 29"/>
          <p:cNvSpPr txBox="1">
            <a:spLocks noChangeArrowheads="1"/>
          </p:cNvSpPr>
          <p:nvPr/>
        </p:nvSpPr>
        <p:spPr bwMode="auto">
          <a:xfrm>
            <a:off x="4421188" y="1700213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333399"/>
                </a:solidFill>
                <a:ea typeface="標楷體" panose="03000509000000000000" pitchFamily="65" charset="-120"/>
              </a:rPr>
              <a:t>網際網路</a:t>
            </a:r>
          </a:p>
        </p:txBody>
      </p:sp>
      <p:sp>
        <p:nvSpPr>
          <p:cNvPr id="22557" name="Line 30"/>
          <p:cNvSpPr>
            <a:spLocks noChangeShapeType="1"/>
          </p:cNvSpPr>
          <p:nvPr/>
        </p:nvSpPr>
        <p:spPr bwMode="auto">
          <a:xfrm>
            <a:off x="4897438" y="2079625"/>
            <a:ext cx="474662" cy="60642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558" name="Line 31"/>
          <p:cNvSpPr>
            <a:spLocks noChangeShapeType="1"/>
          </p:cNvSpPr>
          <p:nvPr/>
        </p:nvSpPr>
        <p:spPr bwMode="auto">
          <a:xfrm>
            <a:off x="5984875" y="3216275"/>
            <a:ext cx="271463" cy="379413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559" name="Text Box 32"/>
          <p:cNvSpPr txBox="1">
            <a:spLocks noChangeArrowheads="1"/>
          </p:cNvSpPr>
          <p:nvPr/>
        </p:nvSpPr>
        <p:spPr bwMode="auto">
          <a:xfrm>
            <a:off x="1223963" y="4505325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b="1">
                <a:solidFill>
                  <a:srgbClr val="333399"/>
                </a:solidFill>
              </a:rPr>
              <a:t>50s</a:t>
            </a:r>
          </a:p>
        </p:txBody>
      </p:sp>
      <p:sp>
        <p:nvSpPr>
          <p:cNvPr id="22560" name="Text Box 33"/>
          <p:cNvSpPr txBox="1">
            <a:spLocks noChangeArrowheads="1"/>
          </p:cNvSpPr>
          <p:nvPr/>
        </p:nvSpPr>
        <p:spPr bwMode="auto">
          <a:xfrm>
            <a:off x="2244725" y="4505325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b="1">
                <a:solidFill>
                  <a:srgbClr val="333399"/>
                </a:solidFill>
              </a:rPr>
              <a:t>60s</a:t>
            </a:r>
          </a:p>
        </p:txBody>
      </p:sp>
      <p:sp>
        <p:nvSpPr>
          <p:cNvPr id="22561" name="Text Box 34"/>
          <p:cNvSpPr txBox="1">
            <a:spLocks noChangeArrowheads="1"/>
          </p:cNvSpPr>
          <p:nvPr/>
        </p:nvSpPr>
        <p:spPr bwMode="auto">
          <a:xfrm>
            <a:off x="3400425" y="4579938"/>
            <a:ext cx="501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b="1">
                <a:solidFill>
                  <a:srgbClr val="333399"/>
                </a:solidFill>
              </a:rPr>
              <a:t>70s</a:t>
            </a:r>
          </a:p>
        </p:txBody>
      </p:sp>
      <p:sp>
        <p:nvSpPr>
          <p:cNvPr id="22562" name="Text Box 35"/>
          <p:cNvSpPr txBox="1">
            <a:spLocks noChangeArrowheads="1"/>
          </p:cNvSpPr>
          <p:nvPr/>
        </p:nvSpPr>
        <p:spPr bwMode="auto">
          <a:xfrm>
            <a:off x="4352925" y="4505325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b="1">
                <a:solidFill>
                  <a:srgbClr val="333399"/>
                </a:solidFill>
              </a:rPr>
              <a:t>80s</a:t>
            </a:r>
          </a:p>
        </p:txBody>
      </p:sp>
      <p:sp>
        <p:nvSpPr>
          <p:cNvPr id="22563" name="Text Box 36"/>
          <p:cNvSpPr txBox="1">
            <a:spLocks noChangeArrowheads="1"/>
          </p:cNvSpPr>
          <p:nvPr/>
        </p:nvSpPr>
        <p:spPr bwMode="auto">
          <a:xfrm>
            <a:off x="5305425" y="4505325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b="1">
                <a:solidFill>
                  <a:srgbClr val="333399"/>
                </a:solidFill>
              </a:rPr>
              <a:t>90s</a:t>
            </a:r>
          </a:p>
        </p:txBody>
      </p:sp>
      <p:sp>
        <p:nvSpPr>
          <p:cNvPr id="22564" name="Text Box 37"/>
          <p:cNvSpPr txBox="1">
            <a:spLocks noChangeArrowheads="1"/>
          </p:cNvSpPr>
          <p:nvPr/>
        </p:nvSpPr>
        <p:spPr bwMode="auto">
          <a:xfrm>
            <a:off x="6392863" y="4505325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b="1">
                <a:solidFill>
                  <a:srgbClr val="333399"/>
                </a:solidFill>
              </a:rPr>
              <a:t>00s</a:t>
            </a:r>
          </a:p>
        </p:txBody>
      </p:sp>
      <p:sp>
        <p:nvSpPr>
          <p:cNvPr id="22565" name="Text Box 38"/>
          <p:cNvSpPr txBox="1">
            <a:spLocks noChangeArrowheads="1"/>
          </p:cNvSpPr>
          <p:nvPr/>
        </p:nvSpPr>
        <p:spPr bwMode="auto">
          <a:xfrm>
            <a:off x="5168900" y="20034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b="1">
                <a:solidFill>
                  <a:srgbClr val="333399"/>
                </a:solidFill>
              </a:rPr>
              <a:t>1995</a:t>
            </a:r>
          </a:p>
        </p:txBody>
      </p:sp>
      <p:sp>
        <p:nvSpPr>
          <p:cNvPr id="22566" name="Text Box 39"/>
          <p:cNvSpPr txBox="1">
            <a:spLocks noChangeArrowheads="1"/>
          </p:cNvSpPr>
          <p:nvPr/>
        </p:nvSpPr>
        <p:spPr bwMode="auto">
          <a:xfrm>
            <a:off x="4419600" y="253365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333399"/>
                </a:solidFill>
                <a:ea typeface="標楷體" panose="03000509000000000000" pitchFamily="65" charset="-120"/>
              </a:rPr>
              <a:t>整合</a:t>
            </a:r>
          </a:p>
        </p:txBody>
      </p:sp>
      <p:sp>
        <p:nvSpPr>
          <p:cNvPr id="22567" name="Line 40"/>
          <p:cNvSpPr>
            <a:spLocks noChangeShapeType="1"/>
          </p:cNvSpPr>
          <p:nvPr/>
        </p:nvSpPr>
        <p:spPr bwMode="auto">
          <a:xfrm>
            <a:off x="4829175" y="2989263"/>
            <a:ext cx="476250" cy="60642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568" name="Text Box 42"/>
          <p:cNvSpPr txBox="1">
            <a:spLocks noChangeArrowheads="1"/>
          </p:cNvSpPr>
          <p:nvPr/>
        </p:nvSpPr>
        <p:spPr bwMode="auto">
          <a:xfrm>
            <a:off x="7116763" y="3573463"/>
            <a:ext cx="685800" cy="923925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en-US" altLang="zh-TW" sz="1800">
              <a:solidFill>
                <a:srgbClr val="FFFF99"/>
              </a:solidFill>
            </a:endParaRPr>
          </a:p>
          <a:p>
            <a:pPr algn="ctr" eaLnBrk="1" hangingPunct="1"/>
            <a:r>
              <a:rPr lang="en-US" altLang="zh-TW" sz="1800">
                <a:solidFill>
                  <a:srgbClr val="FFFF99"/>
                </a:solidFill>
              </a:rPr>
              <a:t>XXX</a:t>
            </a:r>
          </a:p>
          <a:p>
            <a:pPr algn="ctr" eaLnBrk="1" hangingPunct="1"/>
            <a:r>
              <a:rPr lang="en-US" altLang="zh-TW" sz="1800">
                <a:solidFill>
                  <a:srgbClr val="FFFF99"/>
                </a:solidFill>
              </a:rPr>
              <a:t>4.0</a:t>
            </a:r>
          </a:p>
        </p:txBody>
      </p:sp>
      <p:sp>
        <p:nvSpPr>
          <p:cNvPr id="22569" name="Text Box 43"/>
          <p:cNvSpPr txBox="1">
            <a:spLocks noChangeArrowheads="1"/>
          </p:cNvSpPr>
          <p:nvPr/>
        </p:nvSpPr>
        <p:spPr bwMode="auto">
          <a:xfrm>
            <a:off x="6553200" y="1809750"/>
            <a:ext cx="234632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solidFill>
                  <a:srgbClr val="333399"/>
                </a:solidFill>
                <a:ea typeface="標楷體" panose="03000509000000000000" pitchFamily="65" charset="-120"/>
              </a:rPr>
              <a:t>雲端運算</a:t>
            </a:r>
          </a:p>
          <a:p>
            <a:pPr eaLnBrk="1" hangingPunct="1"/>
            <a:r>
              <a:rPr lang="zh-TW" altLang="en-US" sz="2000">
                <a:solidFill>
                  <a:srgbClr val="333399"/>
                </a:solidFill>
                <a:ea typeface="標楷體" panose="03000509000000000000" pitchFamily="65" charset="-120"/>
              </a:rPr>
              <a:t>行動商務</a:t>
            </a:r>
            <a:endParaRPr lang="en-US" altLang="zh-TW" sz="2000">
              <a:solidFill>
                <a:srgbClr val="333399"/>
              </a:solidFill>
              <a:ea typeface="標楷體" panose="03000509000000000000" pitchFamily="65" charset="-120"/>
            </a:endParaRPr>
          </a:p>
          <a:p>
            <a:pPr eaLnBrk="1" hangingPunct="1"/>
            <a:r>
              <a:rPr lang="en-US" altLang="zh-TW" sz="2000">
                <a:solidFill>
                  <a:srgbClr val="333399"/>
                </a:solidFill>
                <a:ea typeface="標楷體" panose="03000509000000000000" pitchFamily="65" charset="-120"/>
              </a:rPr>
              <a:t>5G, IoT, AI, BigData</a:t>
            </a:r>
            <a:endParaRPr lang="zh-TW" altLang="en-US" sz="2000">
              <a:solidFill>
                <a:srgbClr val="333399"/>
              </a:solidFill>
              <a:ea typeface="標楷體" panose="03000509000000000000" pitchFamily="65" charset="-120"/>
            </a:endParaRPr>
          </a:p>
        </p:txBody>
      </p:sp>
      <p:sp>
        <p:nvSpPr>
          <p:cNvPr id="22570" name="Line 44"/>
          <p:cNvSpPr>
            <a:spLocks noChangeShapeType="1"/>
          </p:cNvSpPr>
          <p:nvPr/>
        </p:nvSpPr>
        <p:spPr bwMode="auto">
          <a:xfrm>
            <a:off x="7019925" y="2924175"/>
            <a:ext cx="476250" cy="60642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571" name="Text Box 45"/>
          <p:cNvSpPr txBox="1">
            <a:spLocks noChangeArrowheads="1"/>
          </p:cNvSpPr>
          <p:nvPr/>
        </p:nvSpPr>
        <p:spPr bwMode="auto">
          <a:xfrm>
            <a:off x="6372225" y="5229225"/>
            <a:ext cx="14033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經營模式</a:t>
            </a:r>
          </a:p>
          <a:p>
            <a:pPr algn="ctr"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創新</a:t>
            </a:r>
          </a:p>
        </p:txBody>
      </p:sp>
      <p:sp>
        <p:nvSpPr>
          <p:cNvPr id="22572" name="Line 46"/>
          <p:cNvSpPr>
            <a:spLocks noChangeShapeType="1"/>
          </p:cNvSpPr>
          <p:nvPr/>
        </p:nvSpPr>
        <p:spPr bwMode="auto">
          <a:xfrm flipV="1">
            <a:off x="6780213" y="4546600"/>
            <a:ext cx="679450" cy="606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Information Management</a:t>
            </a:r>
            <a:br>
              <a:rPr lang="en-US" altLang="zh-TW"/>
            </a:br>
            <a:r>
              <a:rPr lang="en-US" altLang="zh-TW"/>
              <a:t>Body of Knowledge</a:t>
            </a:r>
            <a:endParaRPr lang="zh-TW" altLang="en-US"/>
          </a:p>
        </p:txBody>
      </p:sp>
      <p:sp>
        <p:nvSpPr>
          <p:cNvPr id="39938" name="頁尾版面配置區 3"/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39939" name="投影片編號版面配置區 4"/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8C563E0-27A9-4794-BF15-5040029476FE}" type="slidenum">
              <a:rPr lang="en-US" altLang="zh-TW" sz="1400">
                <a:solidFill>
                  <a:srgbClr val="333399"/>
                </a:solidFill>
              </a:rPr>
              <a:pPr/>
              <a:t>7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pic>
        <p:nvPicPr>
          <p:cNvPr id="39940" name="Picture 2" descr="The IMB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88" y="2781300"/>
            <a:ext cx="8226425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1" name="文字方塊 5"/>
          <p:cNvSpPr txBox="1">
            <a:spLocks noChangeArrowheads="1"/>
          </p:cNvSpPr>
          <p:nvPr/>
        </p:nvSpPr>
        <p:spPr bwMode="auto">
          <a:xfrm>
            <a:off x="6948488" y="6030913"/>
            <a:ext cx="138271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200"/>
              <a:t>Source: Imbok.info</a:t>
            </a:r>
            <a:endParaRPr lang="zh-TW" altLang="en-US" sz="120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40962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AB08848C-D068-4783-B766-5FF796B7C449}" type="slidenum">
              <a:rPr lang="en-US" altLang="zh-TW" sz="1400">
                <a:solidFill>
                  <a:srgbClr val="333399"/>
                </a:solidFill>
              </a:rPr>
              <a:pPr/>
              <a:t>8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MIS </a:t>
            </a:r>
            <a:r>
              <a:rPr lang="zh-TW" altLang="en-US"/>
              <a:t>和企業策略</a:t>
            </a:r>
          </a:p>
        </p:txBody>
      </p:sp>
      <p:sp>
        <p:nvSpPr>
          <p:cNvPr id="897028" name="Text Box 4"/>
          <p:cNvSpPr txBox="1">
            <a:spLocks noChangeArrowheads="1"/>
          </p:cNvSpPr>
          <p:nvPr/>
        </p:nvSpPr>
        <p:spPr bwMode="auto">
          <a:xfrm>
            <a:off x="411163" y="1978025"/>
            <a:ext cx="10652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3200">
                <a:solidFill>
                  <a:srgbClr val="333399"/>
                </a:solidFill>
                <a:ea typeface="標楷體" panose="03000509000000000000" pitchFamily="65" charset="-120"/>
              </a:rPr>
              <a:t>過去</a:t>
            </a:r>
          </a:p>
        </p:txBody>
      </p:sp>
      <p:sp>
        <p:nvSpPr>
          <p:cNvPr id="897029" name="Text Box 5"/>
          <p:cNvSpPr txBox="1">
            <a:spLocks noChangeArrowheads="1"/>
          </p:cNvSpPr>
          <p:nvPr/>
        </p:nvSpPr>
        <p:spPr bwMode="auto">
          <a:xfrm>
            <a:off x="7524750" y="4076700"/>
            <a:ext cx="10652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3200">
                <a:solidFill>
                  <a:srgbClr val="333399"/>
                </a:solidFill>
                <a:ea typeface="標楷體" panose="03000509000000000000" pitchFamily="65" charset="-120"/>
              </a:rPr>
              <a:t>現在</a:t>
            </a:r>
          </a:p>
        </p:txBody>
      </p:sp>
      <p:sp>
        <p:nvSpPr>
          <p:cNvPr id="897030" name="Oval 6"/>
          <p:cNvSpPr>
            <a:spLocks noChangeArrowheads="1"/>
          </p:cNvSpPr>
          <p:nvPr/>
        </p:nvSpPr>
        <p:spPr bwMode="auto">
          <a:xfrm>
            <a:off x="1116013" y="2636838"/>
            <a:ext cx="1295400" cy="1296987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企業</a:t>
            </a:r>
          </a:p>
          <a:p>
            <a:pPr algn="ctr" eaLnBrk="1" hangingPunct="1"/>
            <a:r>
              <a:rPr lang="zh-TW" altLang="en-US"/>
              <a:t>策略</a:t>
            </a:r>
          </a:p>
        </p:txBody>
      </p:sp>
      <p:sp>
        <p:nvSpPr>
          <p:cNvPr id="897031" name="Oval 7"/>
          <p:cNvSpPr>
            <a:spLocks noChangeArrowheads="1"/>
          </p:cNvSpPr>
          <p:nvPr/>
        </p:nvSpPr>
        <p:spPr bwMode="auto">
          <a:xfrm>
            <a:off x="3492500" y="2708275"/>
            <a:ext cx="1150938" cy="122555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/>
              <a:t>MIS</a:t>
            </a:r>
          </a:p>
          <a:p>
            <a:pPr algn="ctr" eaLnBrk="1" hangingPunct="1"/>
            <a:r>
              <a:rPr lang="zh-TW" altLang="en-US"/>
              <a:t>活動</a:t>
            </a:r>
          </a:p>
        </p:txBody>
      </p:sp>
      <p:sp>
        <p:nvSpPr>
          <p:cNvPr id="897032" name="AutoShape 8"/>
          <p:cNvSpPr>
            <a:spLocks noChangeArrowheads="1"/>
          </p:cNvSpPr>
          <p:nvPr/>
        </p:nvSpPr>
        <p:spPr bwMode="auto">
          <a:xfrm>
            <a:off x="2484438" y="2924175"/>
            <a:ext cx="935037" cy="720725"/>
          </a:xfrm>
          <a:prstGeom prst="rightArrow">
            <a:avLst>
              <a:gd name="adj1" fmla="val 50000"/>
              <a:gd name="adj2" fmla="val 32434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決定</a:t>
            </a:r>
          </a:p>
        </p:txBody>
      </p:sp>
      <p:sp>
        <p:nvSpPr>
          <p:cNvPr id="897033" name="Oval 9"/>
          <p:cNvSpPr>
            <a:spLocks noChangeArrowheads="1"/>
          </p:cNvSpPr>
          <p:nvPr/>
        </p:nvSpPr>
        <p:spPr bwMode="auto">
          <a:xfrm>
            <a:off x="4787900" y="4797425"/>
            <a:ext cx="1295400" cy="1296988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企業</a:t>
            </a:r>
          </a:p>
          <a:p>
            <a:pPr algn="ctr" eaLnBrk="1" hangingPunct="1"/>
            <a:r>
              <a:rPr lang="zh-TW" altLang="en-US"/>
              <a:t>策略</a:t>
            </a:r>
          </a:p>
        </p:txBody>
      </p:sp>
      <p:sp>
        <p:nvSpPr>
          <p:cNvPr id="897034" name="Oval 10"/>
          <p:cNvSpPr>
            <a:spLocks noChangeArrowheads="1"/>
          </p:cNvSpPr>
          <p:nvPr/>
        </p:nvSpPr>
        <p:spPr bwMode="auto">
          <a:xfrm>
            <a:off x="7164388" y="4868863"/>
            <a:ext cx="1150937" cy="122555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/>
              <a:t>MIS</a:t>
            </a:r>
          </a:p>
          <a:p>
            <a:pPr algn="ctr" eaLnBrk="1" hangingPunct="1"/>
            <a:r>
              <a:rPr lang="zh-TW" altLang="en-US"/>
              <a:t>活動</a:t>
            </a:r>
          </a:p>
        </p:txBody>
      </p:sp>
      <p:sp>
        <p:nvSpPr>
          <p:cNvPr id="897035" name="AutoShape 11"/>
          <p:cNvSpPr>
            <a:spLocks noChangeArrowheads="1"/>
          </p:cNvSpPr>
          <p:nvPr/>
        </p:nvSpPr>
        <p:spPr bwMode="auto">
          <a:xfrm>
            <a:off x="6156325" y="5516563"/>
            <a:ext cx="935038" cy="720725"/>
          </a:xfrm>
          <a:prstGeom prst="rightArrow">
            <a:avLst>
              <a:gd name="adj1" fmla="val 50000"/>
              <a:gd name="adj2" fmla="val 32434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決定</a:t>
            </a:r>
          </a:p>
        </p:txBody>
      </p:sp>
      <p:sp>
        <p:nvSpPr>
          <p:cNvPr id="897036" name="AutoShape 12"/>
          <p:cNvSpPr>
            <a:spLocks noChangeArrowheads="1"/>
          </p:cNvSpPr>
          <p:nvPr/>
        </p:nvSpPr>
        <p:spPr bwMode="auto">
          <a:xfrm flipH="1">
            <a:off x="6156325" y="4652963"/>
            <a:ext cx="935038" cy="720725"/>
          </a:xfrm>
          <a:prstGeom prst="rightArrow">
            <a:avLst>
              <a:gd name="adj1" fmla="val 50000"/>
              <a:gd name="adj2" fmla="val 32434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機會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97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97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97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97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897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897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97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897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897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7028" grpId="0"/>
      <p:bldP spid="897029" grpId="0"/>
      <p:bldP spid="897030" grpId="0" animBg="1"/>
      <p:bldP spid="897031" grpId="0" animBg="1"/>
      <p:bldP spid="897032" grpId="0" animBg="1"/>
      <p:bldP spid="897033" grpId="0" animBg="1"/>
      <p:bldP spid="897034" grpId="0" animBg="1"/>
      <p:bldP spid="897035" grpId="0" animBg="1"/>
      <p:bldP spid="8970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73730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C927FB3-7448-4BB8-B282-8B7F4F12EAFF}" type="slidenum">
              <a:rPr lang="en-US" altLang="zh-TW" sz="1400">
                <a:solidFill>
                  <a:srgbClr val="333399"/>
                </a:solidFill>
              </a:rPr>
              <a:pPr/>
              <a:t>9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為何會有這樣的趨勢？</a:t>
            </a:r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科技帶來突破時空侷限的機會</a:t>
            </a:r>
          </a:p>
          <a:p>
            <a:pPr eaLnBrk="1" hangingPunct="1"/>
            <a:r>
              <a:rPr lang="zh-TW" altLang="en-US"/>
              <a:t>過去，許多在</a:t>
            </a:r>
            <a:r>
              <a:rPr lang="zh-TW" altLang="en-US">
                <a:solidFill>
                  <a:srgbClr val="CC3300"/>
                </a:solidFill>
              </a:rPr>
              <a:t>「合理成本下」</a:t>
            </a:r>
            <a:r>
              <a:rPr lang="zh-TW" altLang="en-US"/>
              <a:t>無法達成的事，能夠實現</a:t>
            </a:r>
          </a:p>
          <a:p>
            <a:pPr lvl="1" eaLnBrk="1" hangingPunct="1"/>
            <a:r>
              <a:rPr lang="zh-TW" altLang="en-US"/>
              <a:t>創新帶來競爭優勢</a:t>
            </a:r>
          </a:p>
          <a:p>
            <a:pPr eaLnBrk="1" hangingPunct="1"/>
            <a:r>
              <a:rPr lang="zh-TW" altLang="en-US"/>
              <a:t>形成產業轉型壓力</a:t>
            </a:r>
          </a:p>
          <a:p>
            <a:pPr lvl="1" eaLnBrk="1" hangingPunct="1"/>
            <a:r>
              <a:rPr lang="zh-TW" altLang="en-US"/>
              <a:t>競爭者的壓力</a:t>
            </a:r>
          </a:p>
          <a:p>
            <a:pPr lvl="1" eaLnBrk="1" hangingPunct="1"/>
            <a:r>
              <a:rPr lang="zh-TW" altLang="en-US"/>
              <a:t>顧客的壓力</a:t>
            </a:r>
          </a:p>
          <a:p>
            <a:pPr lvl="1" eaLnBrk="1" hangingPunct="1">
              <a:buFont typeface="Webdings" panose="05030102010509060703" pitchFamily="18" charset="2"/>
              <a:buNone/>
            </a:pPr>
            <a:endParaRPr lang="en-US" altLang="zh-TW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預設簡報設計">
  <a:themeElements>
    <a:clrScheme name="預設簡報設計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預設簡報設計">
      <a:majorFont>
        <a:latin typeface="Arial"/>
        <a:ea typeface="SimHei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2786</TotalTime>
  <Words>921</Words>
  <Application>Microsoft Office PowerPoint</Application>
  <PresentationFormat>如螢幕大小 (4:3)</PresentationFormat>
  <Paragraphs>216</Paragraphs>
  <Slides>17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3" baseType="lpstr">
      <vt:lpstr>標楷體</vt:lpstr>
      <vt:lpstr>Arial</vt:lpstr>
      <vt:lpstr>Times New Roman</vt:lpstr>
      <vt:lpstr>Webdings</vt:lpstr>
      <vt:lpstr>Wingdings</vt:lpstr>
      <vt:lpstr>預設簡報設計</vt:lpstr>
      <vt:lpstr>企業電子化策略─  課程概述</vt:lpstr>
      <vt:lpstr>上課預備</vt:lpstr>
      <vt:lpstr>學期評分</vt:lpstr>
      <vt:lpstr>資訊管理學門</vt:lpstr>
      <vt:lpstr>根本的問題</vt:lpstr>
      <vt:lpstr>資訊科技的企業應用演進</vt:lpstr>
      <vt:lpstr>Information Management Body of Knowledge</vt:lpstr>
      <vt:lpstr>MIS 和企業策略</vt:lpstr>
      <vt:lpstr>為何會有這樣的趨勢？</vt:lpstr>
      <vt:lpstr>5G: 下一波的經營方式革命1</vt:lpstr>
      <vt:lpstr>AI: 下一波的經營方式革命2</vt:lpstr>
      <vt:lpstr>有關 ChatGPT</vt:lpstr>
      <vt:lpstr>有關深度學習、 GPT 的背景</vt:lpstr>
      <vt:lpstr>使用 ChatGPT</vt:lpstr>
      <vt:lpstr>作業一</vt:lpstr>
      <vt:lpstr>追問：參考銷售漏斗</vt:lpstr>
      <vt:lpstr>作業二</vt:lpstr>
    </vt:vector>
  </TitlesOfParts>
  <Company>NCU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管理資訊系統 MIS: Intro</dc:title>
  <dc:subject>中央大學資管系碩一</dc:subject>
  <dc:creator>CK Farn</dc:creator>
  <cp:lastModifiedBy>范錚強</cp:lastModifiedBy>
  <cp:revision>179</cp:revision>
  <dcterms:created xsi:type="dcterms:W3CDTF">1999-04-05T16:45:56Z</dcterms:created>
  <dcterms:modified xsi:type="dcterms:W3CDTF">2023-03-09T14:19:27Z</dcterms:modified>
</cp:coreProperties>
</file>