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1"/>
  </p:notesMasterIdLst>
  <p:handoutMasterIdLst>
    <p:handoutMasterId r:id="rId112"/>
  </p:handoutMasterIdLst>
  <p:sldIdLst>
    <p:sldId id="494" r:id="rId2"/>
    <p:sldId id="696" r:id="rId3"/>
    <p:sldId id="698" r:id="rId4"/>
    <p:sldId id="699" r:id="rId5"/>
    <p:sldId id="802" r:id="rId6"/>
    <p:sldId id="700" r:id="rId7"/>
    <p:sldId id="701" r:id="rId8"/>
    <p:sldId id="702" r:id="rId9"/>
    <p:sldId id="704" r:id="rId10"/>
    <p:sldId id="705" r:id="rId11"/>
    <p:sldId id="706" r:id="rId12"/>
    <p:sldId id="803" r:id="rId13"/>
    <p:sldId id="804" r:id="rId14"/>
    <p:sldId id="805" r:id="rId15"/>
    <p:sldId id="806" r:id="rId16"/>
    <p:sldId id="707" r:id="rId17"/>
    <p:sldId id="708" r:id="rId18"/>
    <p:sldId id="709" r:id="rId19"/>
    <p:sldId id="711" r:id="rId20"/>
    <p:sldId id="712" r:id="rId21"/>
    <p:sldId id="713" r:id="rId22"/>
    <p:sldId id="714" r:id="rId23"/>
    <p:sldId id="715" r:id="rId24"/>
    <p:sldId id="716" r:id="rId25"/>
    <p:sldId id="717" r:id="rId26"/>
    <p:sldId id="718" r:id="rId27"/>
    <p:sldId id="719" r:id="rId28"/>
    <p:sldId id="720" r:id="rId29"/>
    <p:sldId id="818" r:id="rId30"/>
    <p:sldId id="819" r:id="rId31"/>
    <p:sldId id="820" r:id="rId32"/>
    <p:sldId id="724" r:id="rId33"/>
    <p:sldId id="725" r:id="rId34"/>
    <p:sldId id="726" r:id="rId35"/>
    <p:sldId id="727" r:id="rId36"/>
    <p:sldId id="728" r:id="rId37"/>
    <p:sldId id="729" r:id="rId38"/>
    <p:sldId id="730" r:id="rId39"/>
    <p:sldId id="731" r:id="rId40"/>
    <p:sldId id="732" r:id="rId41"/>
    <p:sldId id="733" r:id="rId42"/>
    <p:sldId id="734" r:id="rId43"/>
    <p:sldId id="735" r:id="rId44"/>
    <p:sldId id="736" r:id="rId45"/>
    <p:sldId id="812" r:id="rId46"/>
    <p:sldId id="737" r:id="rId47"/>
    <p:sldId id="738" r:id="rId48"/>
    <p:sldId id="739" r:id="rId49"/>
    <p:sldId id="740" r:id="rId50"/>
    <p:sldId id="741" r:id="rId51"/>
    <p:sldId id="742" r:id="rId52"/>
    <p:sldId id="743" r:id="rId53"/>
    <p:sldId id="744" r:id="rId54"/>
    <p:sldId id="745" r:id="rId55"/>
    <p:sldId id="746" r:id="rId56"/>
    <p:sldId id="747" r:id="rId57"/>
    <p:sldId id="748" r:id="rId58"/>
    <p:sldId id="749" r:id="rId59"/>
    <p:sldId id="750" r:id="rId60"/>
    <p:sldId id="751" r:id="rId61"/>
    <p:sldId id="752" r:id="rId62"/>
    <p:sldId id="753" r:id="rId63"/>
    <p:sldId id="754" r:id="rId64"/>
    <p:sldId id="755" r:id="rId65"/>
    <p:sldId id="756" r:id="rId66"/>
    <p:sldId id="757" r:id="rId67"/>
    <p:sldId id="758" r:id="rId68"/>
    <p:sldId id="759" r:id="rId69"/>
    <p:sldId id="760" r:id="rId70"/>
    <p:sldId id="761" r:id="rId71"/>
    <p:sldId id="762" r:id="rId72"/>
    <p:sldId id="763" r:id="rId73"/>
    <p:sldId id="764" r:id="rId74"/>
    <p:sldId id="765" r:id="rId75"/>
    <p:sldId id="766" r:id="rId76"/>
    <p:sldId id="767" r:id="rId77"/>
    <p:sldId id="768" r:id="rId78"/>
    <p:sldId id="769" r:id="rId79"/>
    <p:sldId id="770" r:id="rId80"/>
    <p:sldId id="771" r:id="rId81"/>
    <p:sldId id="772" r:id="rId82"/>
    <p:sldId id="774" r:id="rId83"/>
    <p:sldId id="777" r:id="rId84"/>
    <p:sldId id="783" r:id="rId85"/>
    <p:sldId id="784" r:id="rId86"/>
    <p:sldId id="785" r:id="rId87"/>
    <p:sldId id="786" r:id="rId88"/>
    <p:sldId id="787" r:id="rId89"/>
    <p:sldId id="788" r:id="rId90"/>
    <p:sldId id="789" r:id="rId91"/>
    <p:sldId id="790" r:id="rId92"/>
    <p:sldId id="672" r:id="rId93"/>
    <p:sldId id="679" r:id="rId94"/>
    <p:sldId id="680" r:id="rId95"/>
    <p:sldId id="681" r:id="rId96"/>
    <p:sldId id="682" r:id="rId97"/>
    <p:sldId id="683" r:id="rId98"/>
    <p:sldId id="684" r:id="rId99"/>
    <p:sldId id="685" r:id="rId100"/>
    <p:sldId id="686" r:id="rId101"/>
    <p:sldId id="687" r:id="rId102"/>
    <p:sldId id="688" r:id="rId103"/>
    <p:sldId id="689" r:id="rId104"/>
    <p:sldId id="690" r:id="rId105"/>
    <p:sldId id="691" r:id="rId106"/>
    <p:sldId id="692" r:id="rId107"/>
    <p:sldId id="693" r:id="rId108"/>
    <p:sldId id="694" r:id="rId109"/>
    <p:sldId id="695" r:id="rId11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3" autoAdjust="0"/>
    <p:restoredTop sz="90945" autoAdjust="0"/>
  </p:normalViewPr>
  <p:slideViewPr>
    <p:cSldViewPr showGuides="1">
      <p:cViewPr varScale="1">
        <p:scale>
          <a:sx n="106" d="100"/>
          <a:sy n="106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-3173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45D8F9-8211-4523-B026-97222F2E63D7}" type="datetimeFigureOut">
              <a:rPr lang="zh-TW" altLang="en-US"/>
              <a:pPr>
                <a:defRPr/>
              </a:pPr>
              <a:t>2023/5/12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A413BA-ABE4-45D3-80FB-D35328ED9A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8461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FE8C94E-41D1-4107-9DA4-CF8F6FF332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9531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7E3CC58-4E5E-4485-B40C-C21C03AF172C}" type="slidenum">
              <a:rPr lang="en-US" altLang="zh-TW" sz="1200" smtClean="0"/>
              <a:pPr/>
              <a:t>1</a:t>
            </a:fld>
            <a:endParaRPr lang="en-US" altLang="zh-TW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12332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92E995-6726-4ABA-B10D-12391A8ED867}" type="slidenum">
              <a:rPr lang="en-US" altLang="zh-TW" sz="1200" smtClean="0"/>
              <a:pPr/>
              <a:t>16</a:t>
            </a:fld>
            <a:endParaRPr lang="en-US" altLang="zh-TW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29948381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A2DC1F0-3F9D-420F-879D-3E1A09135E28}" type="slidenum">
              <a:rPr lang="en-US" altLang="zh-TW" sz="1200"/>
              <a:pPr/>
              <a:t>109</a:t>
            </a:fld>
            <a:endParaRPr lang="en-US" altLang="zh-TW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21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DA7024-562F-4C46-B172-03860522D335}" type="slidenum">
              <a:rPr lang="en-US" altLang="zh-TW" sz="1200" smtClean="0"/>
              <a:pPr/>
              <a:t>17</a:t>
            </a:fld>
            <a:endParaRPr lang="en-US" altLang="zh-TW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707673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7D9849-6938-42F6-B17C-2A0AE3FDB149}" type="slidenum">
              <a:rPr lang="en-US" altLang="zh-TW" sz="1200" smtClean="0"/>
              <a:pPr/>
              <a:t>18</a:t>
            </a:fld>
            <a:endParaRPr lang="en-US" altLang="zh-TW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063827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167FCD-3E49-4B36-87C7-F24A38383FDE}" type="slidenum">
              <a:rPr lang="en-US" altLang="zh-TW" sz="1200" smtClean="0"/>
              <a:pPr/>
              <a:t>19</a:t>
            </a:fld>
            <a:endParaRPr lang="en-US" altLang="zh-TW" sz="12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99267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BE92239-CED9-4288-A293-8878D5FECF96}" type="slidenum">
              <a:rPr lang="en-US" altLang="zh-TW" sz="1200" smtClean="0"/>
              <a:pPr/>
              <a:t>20</a:t>
            </a:fld>
            <a:endParaRPr lang="en-US" altLang="zh-TW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670360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F8A063-7786-4076-AE80-65B530C0723D}" type="slidenum">
              <a:rPr lang="en-US" altLang="zh-TW" sz="1200" smtClean="0"/>
              <a:pPr/>
              <a:t>21</a:t>
            </a:fld>
            <a:endParaRPr lang="en-US" altLang="zh-TW" sz="12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017994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959063-6172-4800-9069-A906ED3C4BF8}" type="slidenum">
              <a:rPr lang="en-US" altLang="zh-TW" sz="1200" smtClean="0"/>
              <a:pPr/>
              <a:t>22</a:t>
            </a:fld>
            <a:endParaRPr lang="en-US" altLang="zh-TW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48631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B0432B-613A-4392-8119-89770525A8BA}" type="slidenum">
              <a:rPr lang="en-US" altLang="zh-TW" sz="1200" smtClean="0"/>
              <a:pPr/>
              <a:t>23</a:t>
            </a:fld>
            <a:endParaRPr lang="en-US" altLang="zh-TW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125740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BF7C742-889F-4B82-9047-9442FC3333A5}" type="slidenum">
              <a:rPr lang="en-US" altLang="zh-TW" sz="1200" smtClean="0"/>
              <a:pPr/>
              <a:t>24</a:t>
            </a:fld>
            <a:endParaRPr lang="en-US" altLang="zh-TW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40331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65427F-0A0A-45D6-B67F-02D50378FEC0}" type="slidenum">
              <a:rPr lang="en-US" altLang="zh-TW" sz="1200" smtClean="0"/>
              <a:pPr/>
              <a:t>25</a:t>
            </a:fld>
            <a:endParaRPr lang="en-US" altLang="zh-TW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4094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DFE78BD-49FA-414E-9AB2-9CC8FE75F651}" type="slidenum">
              <a:rPr lang="en-US" altLang="zh-TW" sz="1200" smtClean="0"/>
              <a:pPr/>
              <a:t>2</a:t>
            </a:fld>
            <a:endParaRPr lang="en-US" altLang="zh-TW" sz="120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032110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47F3E0-E866-460D-B676-3D62D783A046}" type="slidenum">
              <a:rPr lang="en-US" altLang="zh-TW" sz="1200" smtClean="0"/>
              <a:pPr/>
              <a:t>26</a:t>
            </a:fld>
            <a:endParaRPr lang="en-US" altLang="zh-TW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05689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5374B44-248C-43C4-BE30-BBCE7167FB21}" type="slidenum">
              <a:rPr lang="en-US" altLang="zh-TW" sz="1200" smtClean="0"/>
              <a:pPr/>
              <a:t>27</a:t>
            </a:fld>
            <a:endParaRPr lang="en-US" altLang="zh-TW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025905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C46CAD8-851B-4175-BB32-9F5239F4F3E8}" type="slidenum">
              <a:rPr lang="en-US" altLang="zh-TW" sz="1200" smtClean="0"/>
              <a:pPr/>
              <a:t>28</a:t>
            </a:fld>
            <a:endParaRPr lang="en-US" altLang="zh-TW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86622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D7470E-9182-4F69-9A63-3AD25EDCE2AB}" type="slidenum">
              <a:rPr lang="en-US" altLang="zh-TW" sz="1200" smtClean="0"/>
              <a:pPr/>
              <a:t>29</a:t>
            </a:fld>
            <a:endParaRPr lang="en-US" altLang="zh-TW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8809041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A7798F-8E46-4B1D-A67D-8F28B8BEDA4F}" type="slidenum">
              <a:rPr lang="en-US" altLang="zh-TW" sz="1200" smtClean="0"/>
              <a:pPr/>
              <a:t>30</a:t>
            </a:fld>
            <a:endParaRPr lang="en-US" altLang="zh-TW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6426352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28F3BB-C145-41FC-BA80-1AF595D534A0}" type="slidenum">
              <a:rPr lang="en-US" altLang="zh-TW" sz="1200" smtClean="0"/>
              <a:pPr/>
              <a:t>31</a:t>
            </a:fld>
            <a:endParaRPr lang="en-US" altLang="zh-TW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69042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520E35-12BB-4252-991E-C1FDBE73713C}" type="slidenum">
              <a:rPr lang="en-US" altLang="zh-TW" sz="1200" smtClean="0"/>
              <a:pPr/>
              <a:t>32</a:t>
            </a:fld>
            <a:endParaRPr lang="en-US" altLang="zh-TW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670636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6C03D5-9330-4A6F-ADF0-686594815EFC}" type="slidenum">
              <a:rPr lang="en-US" altLang="zh-TW" sz="1200" smtClean="0"/>
              <a:pPr/>
              <a:t>33</a:t>
            </a:fld>
            <a:endParaRPr lang="en-US" altLang="zh-TW" sz="12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04736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B92964E-686F-4C7A-92BB-E3CB8D63C8BE}" type="slidenum">
              <a:rPr lang="en-US" altLang="zh-TW" sz="1200" smtClean="0"/>
              <a:pPr/>
              <a:t>34</a:t>
            </a:fld>
            <a:endParaRPr lang="en-US" altLang="zh-TW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93945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D10DCB-040F-4AE3-9009-453B1882A73A}" type="slidenum">
              <a:rPr lang="en-US" altLang="zh-TW" sz="1200" smtClean="0"/>
              <a:pPr/>
              <a:t>35</a:t>
            </a:fld>
            <a:endParaRPr lang="en-US" altLang="zh-TW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8928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7773F27-55F3-4AFC-9262-6CA743D35B93}" type="slidenum">
              <a:rPr lang="en-US" altLang="zh-TW" sz="1200" smtClean="0"/>
              <a:pPr/>
              <a:t>4</a:t>
            </a:fld>
            <a:endParaRPr lang="en-US" altLang="zh-TW" sz="120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896459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A41BD6-1476-4655-B7F0-54DAAD65CEDA}" type="slidenum">
              <a:rPr lang="en-US" altLang="zh-TW" sz="1200" smtClean="0"/>
              <a:pPr/>
              <a:t>36</a:t>
            </a:fld>
            <a:endParaRPr lang="en-US" altLang="zh-TW" sz="12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5930867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50E821-702F-4276-A61A-B6E9CB5A68E0}" type="slidenum">
              <a:rPr lang="en-US" altLang="zh-TW" sz="1200" smtClean="0"/>
              <a:pPr/>
              <a:t>37</a:t>
            </a:fld>
            <a:endParaRPr lang="en-US" altLang="zh-TW" sz="12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731384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A97D2D-3FE5-4273-92D5-1AEC2CF68D3D}" type="slidenum">
              <a:rPr lang="en-US" altLang="zh-TW" sz="1200" smtClean="0"/>
              <a:pPr/>
              <a:t>38</a:t>
            </a:fld>
            <a:endParaRPr lang="en-US" altLang="zh-TW" sz="12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433171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CB1FD4-3D92-4C1B-8206-D459962CD34B}" type="slidenum">
              <a:rPr lang="en-US" altLang="zh-TW" sz="1200" smtClean="0"/>
              <a:pPr/>
              <a:t>39</a:t>
            </a:fld>
            <a:endParaRPr lang="en-US" altLang="zh-TW" sz="12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6898434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5BEDB26-A282-438A-8B46-23C4DF697964}" type="slidenum">
              <a:rPr lang="en-US" altLang="zh-TW" sz="1200" smtClean="0"/>
              <a:pPr/>
              <a:t>40</a:t>
            </a:fld>
            <a:endParaRPr lang="en-US" altLang="zh-TW" sz="12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439906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A77F6C-7CEE-42C1-8741-ACED98E0DB94}" type="slidenum">
              <a:rPr lang="en-US" altLang="zh-TW" sz="1200" smtClean="0"/>
              <a:pPr/>
              <a:t>41</a:t>
            </a:fld>
            <a:endParaRPr lang="en-US" altLang="zh-TW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5068515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D945B98-732C-4B4B-90C0-720590B2D499}" type="slidenum">
              <a:rPr lang="en-US" altLang="zh-TW" sz="1200" smtClean="0"/>
              <a:pPr/>
              <a:t>42</a:t>
            </a:fld>
            <a:endParaRPr lang="en-US" altLang="zh-TW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0482329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9846B78-1845-49BE-8135-CC36967D0D2E}" type="slidenum">
              <a:rPr lang="en-US" altLang="zh-TW" sz="1200" smtClean="0"/>
              <a:pPr/>
              <a:t>43</a:t>
            </a:fld>
            <a:endParaRPr lang="en-US" altLang="zh-TW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7667135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EF84EF5-04B6-40B7-B6B9-EDE3148A5F80}" type="slidenum">
              <a:rPr lang="en-US" altLang="zh-TW" sz="1200" smtClean="0"/>
              <a:pPr/>
              <a:t>44</a:t>
            </a:fld>
            <a:endParaRPr lang="en-US" altLang="zh-TW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792163"/>
            <a:ext cx="4252913" cy="3189287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5932488" cy="2306638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kumimoji="0" lang="en-US" altLang="zh-TW" sz="2400" smtClean="0">
              <a:ea typeface="Gulim" pitchFamily="34" charset="-127"/>
            </a:endParaRPr>
          </a:p>
          <a:p>
            <a:pPr>
              <a:spcBef>
                <a:spcPct val="0"/>
              </a:spcBef>
            </a:pPr>
            <a:r>
              <a:rPr kumimoji="0" lang="en-US" altLang="zh-TW" sz="2400" smtClean="0">
                <a:ea typeface="Gulim" pitchFamily="34" charset="-127"/>
              </a:rPr>
              <a:t>What is shown here is how divergent these various forecasts are in relation to real demand.</a:t>
            </a:r>
          </a:p>
          <a:p>
            <a:pPr>
              <a:spcBef>
                <a:spcPct val="0"/>
              </a:spcBef>
            </a:pPr>
            <a:r>
              <a:rPr kumimoji="0" lang="en-US" altLang="zh-TW" sz="2400" smtClean="0">
                <a:ea typeface="Gulim" pitchFamily="34" charset="-127"/>
              </a:rPr>
              <a:t>Why??  Because they are developed independently from each other and are dated, and unconnected to each other and the daily fluctuations in the market</a:t>
            </a:r>
          </a:p>
        </p:txBody>
      </p:sp>
    </p:spTree>
    <p:extLst>
      <p:ext uri="{BB962C8B-B14F-4D97-AF65-F5344CB8AC3E}">
        <p14:creationId xmlns:p14="http://schemas.microsoft.com/office/powerpoint/2010/main" val="15216529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6A0D44B-3806-4DA5-BFB6-58845AFFCB02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381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3290B12-348A-44F9-B446-EE341DF84014}" type="slidenum">
              <a:rPr lang="en-US" altLang="zh-TW" sz="1200" smtClean="0"/>
              <a:pPr/>
              <a:t>6</a:t>
            </a:fld>
            <a:endParaRPr lang="en-US" altLang="zh-TW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28667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8543569-19C4-4C42-A446-5C48FF551772}" type="slidenum">
              <a:rPr lang="en-US" altLang="zh-TW" sz="1200" smtClean="0"/>
              <a:pPr/>
              <a:t>46</a:t>
            </a:fld>
            <a:endParaRPr lang="en-US" altLang="zh-TW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6388658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6F7042-67FF-48C1-9245-8EDD69DCCA8B}" type="slidenum">
              <a:rPr lang="en-US" altLang="zh-TW" sz="1200" smtClean="0"/>
              <a:pPr/>
              <a:t>47</a:t>
            </a:fld>
            <a:endParaRPr lang="en-US" altLang="zh-TW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675584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FB927C1-227E-4BC4-8099-30E086EBC78B}" type="slidenum">
              <a:rPr lang="en-US" altLang="zh-TW" sz="1200" smtClean="0"/>
              <a:pPr/>
              <a:t>48</a:t>
            </a:fld>
            <a:endParaRPr lang="en-US" altLang="zh-TW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942351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1B0173-9207-41F7-B514-A6F843337D6F}" type="slidenum">
              <a:rPr lang="en-US" altLang="zh-TW" sz="1200" smtClean="0"/>
              <a:pPr/>
              <a:t>49</a:t>
            </a:fld>
            <a:endParaRPr lang="en-US" altLang="zh-TW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4596401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CD9822-B9F9-4EE2-9092-ADECBA417665}" type="slidenum">
              <a:rPr lang="en-US" altLang="zh-TW" sz="1200" smtClean="0"/>
              <a:pPr/>
              <a:t>50</a:t>
            </a:fld>
            <a:endParaRPr lang="en-US" altLang="zh-TW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836593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767755-6E40-4BB4-BF49-95AB9BE3B0F5}" type="slidenum">
              <a:rPr lang="en-US" altLang="zh-TW" sz="1200" smtClean="0"/>
              <a:pPr/>
              <a:t>51</a:t>
            </a:fld>
            <a:endParaRPr lang="en-US" altLang="zh-TW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2432875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C1DD4E-ABB8-41E7-9A86-A9CC4F6AAA5A}" type="slidenum">
              <a:rPr lang="en-US" altLang="zh-TW" sz="1200" smtClean="0"/>
              <a:pPr/>
              <a:t>52</a:t>
            </a:fld>
            <a:endParaRPr lang="en-US" altLang="zh-TW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1916675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4BE6087-9DAB-4A13-8B8B-CCC7A41230AA}" type="slidenum">
              <a:rPr lang="en-US" altLang="zh-TW" sz="1200" smtClean="0"/>
              <a:pPr/>
              <a:t>54</a:t>
            </a:fld>
            <a:endParaRPr lang="en-US" altLang="zh-TW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5746397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2E8D97-C823-49A7-B227-5FA281EB767F}" type="slidenum">
              <a:rPr lang="en-US" altLang="zh-TW" sz="1200" smtClean="0"/>
              <a:pPr/>
              <a:t>55</a:t>
            </a:fld>
            <a:endParaRPr lang="en-US" altLang="zh-TW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124072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58CD86-223D-4F10-AF7F-9F7A0F34ABAF}" type="slidenum">
              <a:rPr lang="en-US" altLang="zh-TW" sz="1200" smtClean="0"/>
              <a:pPr/>
              <a:t>56</a:t>
            </a:fld>
            <a:endParaRPr lang="en-US" altLang="zh-TW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05510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986417-3752-43F2-AA4E-99AA6F7ED239}" type="slidenum">
              <a:rPr lang="en-US" altLang="zh-TW" sz="1200" smtClean="0"/>
              <a:pPr/>
              <a:t>9</a:t>
            </a:fld>
            <a:endParaRPr lang="en-US" altLang="zh-TW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0640733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D82C9C-C964-416B-A527-79AC78F2AC95}" type="slidenum">
              <a:rPr lang="en-US" altLang="zh-TW" sz="1200" smtClean="0"/>
              <a:pPr/>
              <a:t>57</a:t>
            </a:fld>
            <a:endParaRPr lang="en-US" altLang="zh-TW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5691159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805D5A-FBBC-4849-B3BE-45D3F883B243}" type="slidenum">
              <a:rPr lang="en-US" altLang="zh-TW" sz="1200" smtClean="0"/>
              <a:pPr/>
              <a:t>58</a:t>
            </a:fld>
            <a:endParaRPr lang="en-US" altLang="zh-TW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2931848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84835B8-5483-478D-A785-82F5EE9BE82C}" type="slidenum">
              <a:rPr lang="en-US" altLang="zh-TW" sz="1200" smtClean="0"/>
              <a:pPr/>
              <a:t>59</a:t>
            </a:fld>
            <a:endParaRPr lang="en-US" altLang="zh-TW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94405757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4EDE073-5A33-4B21-86CF-152B86BC22FD}" type="slidenum">
              <a:rPr lang="en-US" altLang="zh-TW" sz="1200" smtClean="0"/>
              <a:pPr/>
              <a:t>60</a:t>
            </a:fld>
            <a:endParaRPr lang="en-US" altLang="zh-TW" sz="12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4263791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003B0C7-D2AA-449C-A80F-D263B3A20253}" type="slidenum">
              <a:rPr lang="en-US" altLang="zh-TW" sz="1200" smtClean="0"/>
              <a:pPr/>
              <a:t>61</a:t>
            </a:fld>
            <a:endParaRPr lang="en-US" altLang="zh-TW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60504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449318-74F8-4977-90A2-34E7BDFD66D2}" type="slidenum">
              <a:rPr lang="en-US" altLang="zh-TW" sz="1200" smtClean="0"/>
              <a:pPr/>
              <a:t>62</a:t>
            </a:fld>
            <a:endParaRPr lang="en-US" altLang="zh-TW" sz="12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5225656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5B776E-FC7F-44FC-B394-CD3C76D8D220}" type="slidenum">
              <a:rPr lang="en-US" altLang="zh-TW" sz="1200" smtClean="0"/>
              <a:pPr/>
              <a:t>63</a:t>
            </a:fld>
            <a:endParaRPr lang="en-US" altLang="zh-TW" sz="12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7862832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3DDB3DE-16DB-4821-BAC2-D54B016BC277}" type="slidenum">
              <a:rPr lang="en-US" altLang="zh-TW" sz="1200" smtClean="0"/>
              <a:pPr/>
              <a:t>64</a:t>
            </a:fld>
            <a:endParaRPr lang="en-US" altLang="zh-TW" sz="12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5456910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E60D429-D5BD-4C79-8C46-6659D39B47F5}" type="slidenum">
              <a:rPr lang="en-US" altLang="zh-TW" sz="1200" smtClean="0"/>
              <a:pPr/>
              <a:t>65</a:t>
            </a:fld>
            <a:endParaRPr lang="en-US" altLang="zh-TW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01264513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A2F1F02-FD33-49EC-88D6-A5AFEBAEC63A}" type="slidenum">
              <a:rPr lang="en-US" altLang="zh-TW" sz="1200" smtClean="0"/>
              <a:pPr/>
              <a:t>66</a:t>
            </a:fld>
            <a:endParaRPr lang="en-US" altLang="zh-TW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9159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2CAEF1F-0726-4414-92A0-DDA5D828FEE6}" type="slidenum">
              <a:rPr lang="en-US" altLang="zh-TW" sz="1200" smtClean="0"/>
              <a:pPr/>
              <a:t>10</a:t>
            </a:fld>
            <a:endParaRPr lang="en-US" altLang="zh-TW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4691496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C1F1D6-37EC-4321-BAF2-DDA27890E5BD}" type="slidenum">
              <a:rPr lang="en-US" altLang="zh-TW" sz="1200" smtClean="0"/>
              <a:pPr/>
              <a:t>67</a:t>
            </a:fld>
            <a:endParaRPr lang="en-US" altLang="zh-TW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35226662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6B816DD-3580-4B31-8DFB-26325296E2E9}" type="slidenum">
              <a:rPr lang="en-US" altLang="zh-TW" sz="1200" smtClean="0"/>
              <a:pPr/>
              <a:t>68</a:t>
            </a:fld>
            <a:endParaRPr lang="en-US" altLang="zh-TW" sz="12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04768858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224DE2-2CC7-4AC5-91A3-E704362F6E05}" type="slidenum">
              <a:rPr lang="en-US" altLang="zh-TW" sz="1200" smtClean="0"/>
              <a:pPr/>
              <a:t>69</a:t>
            </a:fld>
            <a:endParaRPr lang="en-US" altLang="zh-TW" sz="120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69584156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A447DD-2D3E-481A-A60E-C3A5E8A9F324}" type="slidenum">
              <a:rPr lang="en-US" altLang="zh-TW" sz="1200" smtClean="0"/>
              <a:pPr/>
              <a:t>70</a:t>
            </a:fld>
            <a:endParaRPr lang="en-US" altLang="zh-TW" sz="120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6440935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FFD9B3-1711-4F8E-8FAC-D12E35B2D898}" type="slidenum">
              <a:rPr lang="en-US" altLang="zh-TW" sz="1200" smtClean="0"/>
              <a:pPr/>
              <a:t>71</a:t>
            </a:fld>
            <a:endParaRPr lang="en-US" altLang="zh-TW" sz="120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3036997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047B87-A924-459A-B837-A8A59C3B0644}" type="slidenum">
              <a:rPr lang="en-US" altLang="zh-TW" sz="1200" smtClean="0"/>
              <a:pPr/>
              <a:t>72</a:t>
            </a:fld>
            <a:endParaRPr lang="en-US" altLang="zh-TW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206024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7B7B292-D13C-4DD2-B7EC-D5EB8B45BC21}" type="slidenum">
              <a:rPr lang="en-US" altLang="zh-TW" sz="1200" smtClean="0"/>
              <a:pPr/>
              <a:t>73</a:t>
            </a:fld>
            <a:endParaRPr lang="en-US" altLang="zh-TW" sz="12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2643225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886828-F2E1-4628-8F55-C3B6FF950A4F}" type="slidenum">
              <a:rPr lang="en-US" altLang="zh-TW" sz="1200" smtClean="0"/>
              <a:pPr/>
              <a:t>74</a:t>
            </a:fld>
            <a:endParaRPr lang="en-US" altLang="zh-TW" sz="12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2812073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C90BEE-8CB7-4347-B7F5-029369EF8F0F}" type="slidenum">
              <a:rPr lang="en-US" altLang="zh-TW" sz="1200" smtClean="0"/>
              <a:pPr/>
              <a:t>75</a:t>
            </a:fld>
            <a:endParaRPr lang="en-US" altLang="zh-TW" sz="12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16717393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9351254-9E71-44EB-8C04-073B04E4905B}" type="slidenum">
              <a:rPr lang="en-US" altLang="zh-TW" sz="1200" smtClean="0"/>
              <a:pPr/>
              <a:t>76</a:t>
            </a:fld>
            <a:endParaRPr lang="en-US" altLang="zh-TW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54111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5FC89A0-BAFD-4FEA-8FD6-330E35A23E8D}" type="slidenum">
              <a:rPr lang="en-US" altLang="zh-TW" sz="1200" smtClean="0"/>
              <a:pPr/>
              <a:t>11</a:t>
            </a:fld>
            <a:endParaRPr lang="en-US" altLang="zh-TW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6973184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907F25-1ADC-4C55-B86F-58C18FC433A2}" type="slidenum">
              <a:rPr lang="en-US" altLang="zh-TW" sz="1200" smtClean="0"/>
              <a:pPr/>
              <a:t>77</a:t>
            </a:fld>
            <a:endParaRPr lang="en-US" altLang="zh-TW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735531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BE8603-9AC5-48C5-AA8A-EFB2EEC82CEA}" type="slidenum">
              <a:rPr lang="en-US" altLang="zh-TW" sz="1200" smtClean="0"/>
              <a:pPr/>
              <a:t>78</a:t>
            </a:fld>
            <a:endParaRPr lang="en-US" altLang="zh-TW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908418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C4BFA5-BB9B-4E7F-B647-18084AE6D146}" type="slidenum">
              <a:rPr lang="en-US" altLang="zh-TW" sz="1200" smtClean="0"/>
              <a:pPr/>
              <a:t>79</a:t>
            </a:fld>
            <a:endParaRPr lang="en-US" altLang="zh-TW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2493580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0F6B625-BE8B-4C49-8A29-242037533B39}" type="slidenum">
              <a:rPr lang="en-US" altLang="zh-TW" sz="1200" smtClean="0"/>
              <a:pPr/>
              <a:t>80</a:t>
            </a:fld>
            <a:endParaRPr lang="en-US" altLang="zh-TW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2018800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5E3F46-8954-41DF-817D-8402D795B404}" type="slidenum">
              <a:rPr lang="en-US" altLang="zh-TW" sz="1200" smtClean="0"/>
              <a:pPr/>
              <a:t>81</a:t>
            </a:fld>
            <a:endParaRPr lang="en-US" altLang="zh-TW" sz="120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0817108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A0A6B52-21FD-435B-8310-94BB40389023}" type="slidenum">
              <a:rPr lang="en-US" altLang="zh-TW" sz="1200" smtClean="0"/>
              <a:pPr/>
              <a:t>82</a:t>
            </a:fld>
            <a:endParaRPr lang="en-US" altLang="zh-TW" sz="120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9719025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F44F93-2E9E-4408-B43F-9537F9701B5D}" type="slidenum">
              <a:rPr lang="en-US" altLang="zh-TW" sz="1200" smtClean="0"/>
              <a:pPr/>
              <a:t>83</a:t>
            </a:fld>
            <a:endParaRPr lang="en-US" altLang="zh-TW" sz="120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75492216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87988D7-BF27-4ACB-9F81-E26192215528}" type="slidenum">
              <a:rPr lang="en-US" altLang="zh-TW" sz="1200" smtClean="0"/>
              <a:pPr/>
              <a:t>84</a:t>
            </a:fld>
            <a:endParaRPr lang="en-US" altLang="zh-TW" sz="1200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8788060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F55EFA-5B2C-42A3-B5D6-0669BA8F4BEF}" type="slidenum">
              <a:rPr lang="en-US" altLang="zh-TW" sz="1200" smtClean="0"/>
              <a:pPr/>
              <a:t>85</a:t>
            </a:fld>
            <a:endParaRPr lang="en-US" altLang="zh-TW" sz="1200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0634320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6F2B429-22CB-49BF-A111-B2B503076039}" type="slidenum">
              <a:rPr lang="en-US" altLang="zh-TW" sz="1200" smtClean="0"/>
              <a:pPr/>
              <a:t>86</a:t>
            </a:fld>
            <a:endParaRPr lang="en-US" altLang="zh-TW" sz="1200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749920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2D6E6-CBCF-4F3E-A59C-238026757B4E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808197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1344BF-B268-4D39-BA2F-EFDD34E73BBA}" type="slidenum">
              <a:rPr lang="en-US" altLang="zh-TW" sz="1200" smtClean="0"/>
              <a:pPr/>
              <a:t>87</a:t>
            </a:fld>
            <a:endParaRPr lang="en-US" altLang="zh-TW" sz="1200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02428202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BF65AF-D6AE-42EB-9558-C8FC7F5DBA19}" type="slidenum">
              <a:rPr lang="en-US" altLang="zh-TW" sz="1200" smtClean="0"/>
              <a:pPr/>
              <a:t>88</a:t>
            </a:fld>
            <a:endParaRPr lang="en-US" altLang="zh-TW" sz="1200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76190463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D5165F8-C7E7-4748-B054-D95EDE7A6486}" type="slidenum">
              <a:rPr lang="en-US" altLang="zh-TW" sz="1200" smtClean="0"/>
              <a:pPr/>
              <a:t>89</a:t>
            </a:fld>
            <a:endParaRPr lang="en-US" altLang="zh-TW" sz="1200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3188105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E9D79C4-2528-41A1-8292-69F8F9725751}" type="slidenum">
              <a:rPr lang="en-US" altLang="zh-TW" sz="1200" smtClean="0"/>
              <a:pPr/>
              <a:t>90</a:t>
            </a:fld>
            <a:endParaRPr lang="en-US" altLang="zh-TW" sz="1200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98998173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44AC5F6-1C57-47BB-80D8-74065AE318C6}" type="slidenum">
              <a:rPr lang="en-US" altLang="zh-TW" sz="1200" smtClean="0"/>
              <a:pPr/>
              <a:t>91</a:t>
            </a:fld>
            <a:endParaRPr lang="en-US" altLang="zh-TW" sz="1200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86662487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C5CF41D-2D4A-4C4A-A395-510F248162A0}" type="slidenum">
              <a:rPr lang="en-US" altLang="zh-TW" sz="1200"/>
              <a:pPr/>
              <a:t>93</a:t>
            </a:fld>
            <a:endParaRPr lang="en-US" altLang="zh-TW" sz="1200"/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BAB1224-40CE-4779-AD77-361386FB939B}" type="slidenum">
              <a:rPr kumimoji="0" lang="en-US" altLang="zh-TW" sz="1200">
                <a:latin typeface="Calibri" panose="020F0502020204030204" pitchFamily="34" charset="0"/>
              </a:rPr>
              <a:pPr algn="r" eaLnBrk="1" hangingPunct="1"/>
              <a:t>93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6189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5FCB8AC-9B21-40B6-B2DE-20B91FAC1839}" type="slidenum">
              <a:rPr lang="en-US" altLang="zh-TW" sz="1200"/>
              <a:pPr/>
              <a:t>95</a:t>
            </a:fld>
            <a:endParaRPr lang="en-US" altLang="zh-TW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673114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72F4AE-A631-43CB-A46D-A8F6CE1BED00}" type="slidenum">
              <a:rPr lang="en-US" altLang="zh-TW" sz="1200"/>
              <a:pPr/>
              <a:t>96</a:t>
            </a:fld>
            <a:endParaRPr lang="en-US" altLang="zh-TW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536703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EBED02-758A-4C22-84CE-0F7550972887}" type="slidenum">
              <a:rPr lang="en-US" altLang="zh-TW" sz="1200"/>
              <a:pPr/>
              <a:t>97</a:t>
            </a:fld>
            <a:endParaRPr lang="en-US" altLang="zh-TW" sz="12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27240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848A0F-2701-482F-A9DB-81C289044E54}" type="slidenum">
              <a:rPr lang="en-US" altLang="zh-TW" sz="1200"/>
              <a:pPr/>
              <a:t>98</a:t>
            </a:fld>
            <a:endParaRPr lang="en-US" altLang="zh-TW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577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5B1DE-E21A-44E3-9C10-221F1E9F4C5C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65665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CED782-7528-4226-AB2D-95B4ADCCB1F9}" type="slidenum">
              <a:rPr lang="en-US" altLang="zh-TW" sz="1200"/>
              <a:pPr/>
              <a:t>99</a:t>
            </a:fld>
            <a:endParaRPr lang="en-US" altLang="zh-TW" sz="12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59926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82966CD-E9C7-4DF0-AF49-1C349EB63EA8}" type="slidenum">
              <a:rPr lang="en-US" altLang="zh-TW" sz="1200"/>
              <a:pPr/>
              <a:t>100</a:t>
            </a:fld>
            <a:endParaRPr lang="en-US" altLang="zh-TW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087145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6FF0F4-E744-4727-94DB-7E1CF354B924}" type="slidenum">
              <a:rPr lang="en-US" altLang="zh-TW" sz="1200"/>
              <a:pPr/>
              <a:t>101</a:t>
            </a:fld>
            <a:endParaRPr lang="en-US" altLang="zh-TW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513919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7D8CC4-BF6C-4149-A3A8-66D4198A8518}" type="slidenum">
              <a:rPr lang="en-US" altLang="zh-TW" sz="1200"/>
              <a:pPr/>
              <a:t>102</a:t>
            </a:fld>
            <a:endParaRPr lang="en-US" altLang="zh-TW" sz="120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47930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AC6A91-C3B4-417C-8EC9-8025627D8721}" type="slidenum">
              <a:rPr lang="en-US" altLang="zh-TW" sz="1200"/>
              <a:pPr/>
              <a:t>103</a:t>
            </a:fld>
            <a:endParaRPr lang="en-US" altLang="zh-TW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6483748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223DBF5-06E8-45D4-B17F-1DF6FA9D383E}" type="slidenum">
              <a:rPr lang="en-US" altLang="zh-TW" sz="1200"/>
              <a:pPr/>
              <a:t>104</a:t>
            </a:fld>
            <a:endParaRPr lang="en-US" altLang="zh-TW" sz="120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76777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866E34C-5C06-43F8-88FF-3986E6D8E4F7}" type="slidenum">
              <a:rPr lang="en-US" altLang="zh-TW" sz="1200"/>
              <a:pPr/>
              <a:t>105</a:t>
            </a:fld>
            <a:endParaRPr lang="en-US" altLang="zh-TW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837286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ABD065-D8C9-4A54-A91D-9B9BB509AFBD}" type="slidenum">
              <a:rPr lang="en-US" altLang="zh-TW" sz="1200"/>
              <a:pPr/>
              <a:t>106</a:t>
            </a:fld>
            <a:endParaRPr lang="en-US" altLang="zh-TW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858283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9AB25AF-CAF8-4CB6-A932-861811E3ABF3}" type="slidenum">
              <a:rPr lang="en-US" altLang="zh-TW" sz="1200"/>
              <a:pPr/>
              <a:t>107</a:t>
            </a:fld>
            <a:endParaRPr lang="en-US" altLang="zh-TW" sz="120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739575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EB4E12-DDEA-4473-91F5-4941139C4403}" type="slidenum">
              <a:rPr lang="en-US" altLang="zh-TW" sz="1200"/>
              <a:pPr/>
              <a:t>108</a:t>
            </a:fld>
            <a:endParaRPr lang="en-US" altLang="zh-TW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892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C5B93-0AFD-4E39-B173-90B2467901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96803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0E2B-5AA4-4914-91A1-2D00110C0D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822950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7C256-B281-48D0-A22E-5CEFC4B886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95699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5E832D-49F9-467D-8D2E-9E829060334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43243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及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63E61-2CA9-40E8-8103-40EA5B4ECA8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51649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324A6-9F6A-4DC6-A08F-CAAB0DDF2D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06828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E3D37-13BA-47DB-942A-4D5AF584D3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6385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058A-608E-4A39-9289-DE3BAC245F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58535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E7D7-3D66-4AC9-8C07-BFF5BB5B4A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158693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DE302-AD63-4E56-A2DC-D7AC41FDE7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95492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6E984-EE8A-4A98-9AB9-8EAA6CC0DF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254812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C0F64-DE39-44D8-B130-FA824419BE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52359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A08D4-AF7F-4D00-9534-8D94A322F9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292144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C0EF-8AA2-4794-8DD7-E7D318C224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8569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D0834ED7-7690-40AE-B1E0-212CEEB8CE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6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7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8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9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ttanet.org/rosettanet/Rooms/DisplayPages/LayoutInitial?Container=com.webridge.entity.Entity%5bOID%5b1A4ED9983F2CD411842300C04F689339%5d%5d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www.rosettanet.org/rosettanet/Rooms/DisplayPages/LayoutInitial?Container=com.webridge.entity.Entity%5bOID%5b0450D9983F2CD411842300C04F689339%5d%5d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ttanet.org/rosettanet/Rooms/DisplayPages/LayoutInitial?Container=com.webridge.entity.Entity%5bOID%5b554DD9983F2CD411842300C04F689339%5d%5d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ettanet.org/rosettanet/Rooms/DisplayPages/LayoutInitial?Container=com.webridge.entity.Entity%5bOID%5b874ED9983F2CD411842300C04F689339%5d%5d" TargetMode="External"/><Relationship Id="rId4" Type="http://schemas.openxmlformats.org/officeDocument/2006/relationships/hyperlink" Target="http://www.rosettanet.org/rosettanet/Rooms/DisplayPages/LayoutInitial?Container=com.webridge.entity.Entity%5bOID%5b7C4FD9983F2CD411842300C04F689339%5d%5d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ettanet.org/rosettanet/Rooms/DisplayPages/LayoutInitial?Container=com.webridge.entity.Entity%5bOID%5bB64DD9983F2CD411842300C04F689339%5d%5d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ettanet.org/rosettanet/Rooms/DisplayPages/LayoutInitial?Container=com.webridge.entity.Entity%5bOID%5b2982BB0BA9C4D411BD8C009027E33DD8%5d%5d" TargetMode="External"/><Relationship Id="rId4" Type="http://schemas.openxmlformats.org/officeDocument/2006/relationships/hyperlink" Target="http://www.rosettanet.org/rosettanet/Rooms/DisplayPages/LayoutInitial?Container=com.webridge.entity.Entity%5bOID%5bFD4ED9983F2CD411842300C04F689339%5d%5d" TargetMode="Externa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Microsoft_PowerPoint_97-2003___1.ppt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wmf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wmf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wmf"/><Relationship Id="rId1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3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6.wmf"/><Relationship Id="rId10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6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>
              <a:solidFill>
                <a:schemeClr val="bg1"/>
              </a:solidFill>
            </a:endParaRPr>
          </a:p>
        </p:txBody>
      </p:sp>
      <p:sp>
        <p:nvSpPr>
          <p:cNvPr id="4101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611188" y="1052513"/>
            <a:ext cx="8031162" cy="1143000"/>
          </a:xfrm>
        </p:spPr>
        <p:txBody>
          <a:bodyPr anchor="ctr"/>
          <a:lstStyle/>
          <a:p>
            <a:pPr eaLnBrk="1" hangingPunct="1">
              <a:lnSpc>
                <a:spcPct val="130000"/>
              </a:lnSpc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電子化供應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鍊管理、物流管理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e-</a:t>
            </a:r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SCM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and e-Logistics</a:t>
            </a:r>
            <a:endParaRPr lang="en-US" altLang="zh-TW" sz="4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0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907924" y="3645024"/>
            <a:ext cx="7543800" cy="2681064"/>
          </a:xfrm>
        </p:spPr>
        <p:txBody>
          <a:bodyPr/>
          <a:lstStyle/>
          <a:p>
            <a:pPr marL="190500" lvl="1" eaLnBrk="1" hangingPunct="1"/>
            <a:r>
              <a:rPr lang="en-US" altLang="en-US" dirty="0" err="1">
                <a:ea typeface="標楷體" panose="03000509000000000000" pitchFamily="65" charset="-120"/>
              </a:rPr>
              <a:t>范錚強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eaLnBrk="1" hangingPunct="1"/>
            <a:r>
              <a:rPr lang="en-US" altLang="zh-TW" sz="2000" dirty="0"/>
              <a:t>mailto: </a:t>
            </a:r>
            <a:r>
              <a:rPr lang="en-US" altLang="zh-TW" sz="2000" dirty="0" err="1"/>
              <a:t>ckfarn@gmail.com</a:t>
            </a:r>
            <a:endParaRPr lang="en-US" altLang="zh-TW" sz="2000" dirty="0"/>
          </a:p>
          <a:p>
            <a:pPr eaLnBrk="1" hangingPunct="1"/>
            <a:r>
              <a:rPr lang="en-US" altLang="zh-TW" sz="2000" dirty="0"/>
              <a:t>http://</a:t>
            </a:r>
            <a:r>
              <a:rPr lang="en-US" altLang="zh-TW" sz="2000" dirty="0" err="1"/>
              <a:t>www.mgt.ncu.edu.tw</a:t>
            </a:r>
            <a:r>
              <a:rPr lang="en-US" altLang="zh-TW" sz="2000" dirty="0"/>
              <a:t>/~</a:t>
            </a:r>
            <a:r>
              <a:rPr lang="en-US" altLang="zh-TW" sz="2000" dirty="0" err="1"/>
              <a:t>ckfarn</a:t>
            </a:r>
            <a:endParaRPr lang="en-US" altLang="zh-TW" sz="2000" dirty="0"/>
          </a:p>
          <a:p>
            <a:pPr marL="190500" lvl="1" eaLnBrk="1" hangingPunct="1"/>
            <a:endParaRPr lang="en-US" altLang="zh-TW" dirty="0">
              <a:ea typeface="標楷體" panose="03000509000000000000" pitchFamily="65" charset="-120"/>
            </a:endParaRPr>
          </a:p>
          <a:p>
            <a:pPr marL="190500" lvl="1" eaLnBrk="1" hangingPunct="1"/>
            <a:r>
              <a:rPr lang="en-US" altLang="zh-TW" dirty="0" smtClean="0"/>
              <a:t>2023.05</a:t>
            </a:r>
            <a:endParaRPr lang="en-US" altLang="zh-TW" sz="2800" dirty="0" smtClean="0"/>
          </a:p>
        </p:txBody>
      </p:sp>
      <p:sp>
        <p:nvSpPr>
          <p:cNvPr id="4103" name="Text Box 1029"/>
          <p:cNvSpPr txBox="1">
            <a:spLocks noChangeArrowheads="1"/>
          </p:cNvSpPr>
          <p:nvPr/>
        </p:nvSpPr>
        <p:spPr bwMode="auto">
          <a:xfrm>
            <a:off x="60325" y="117475"/>
            <a:ext cx="695251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6600" dirty="0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zh-TW" sz="6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334AFD3C-A843-A02F-BABA-BD1DA2BC64BB}"/>
              </a:ext>
            </a:extLst>
          </p:cNvPr>
          <p:cNvSpPr txBox="1"/>
          <p:nvPr/>
        </p:nvSpPr>
        <p:spPr>
          <a:xfrm>
            <a:off x="827584" y="117475"/>
            <a:ext cx="321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企業電子</a:t>
            </a:r>
            <a:r>
              <a:rPr lang="zh-TW" altLang="en-US" sz="1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化策略</a:t>
            </a:r>
            <a:endParaRPr lang="zh-TW" altLang="en-US" sz="1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中原大學。范錚強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5C5B93-0AFD-4E39-B173-90B246790104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9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AE438F-9A38-42D4-80D0-589B2FA4B174}" type="slidenum">
              <a:rPr lang="en-US" altLang="zh-TW" sz="1400" smtClean="0">
                <a:solidFill>
                  <a:srgbClr val="333399"/>
                </a:solidFill>
              </a:rPr>
              <a:pPr/>
              <a:t>10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供應鏈的上下游互動</a:t>
            </a:r>
            <a:r>
              <a:rPr lang="en-US" altLang="zh-TW" baseline="-25000" dirty="0" smtClean="0"/>
              <a:t>2</a:t>
            </a:r>
          </a:p>
        </p:txBody>
      </p:sp>
      <p:sp>
        <p:nvSpPr>
          <p:cNvPr id="19461" name="Oval 3"/>
          <p:cNvSpPr>
            <a:spLocks noChangeArrowheads="1"/>
          </p:cNvSpPr>
          <p:nvPr/>
        </p:nvSpPr>
        <p:spPr bwMode="auto">
          <a:xfrm>
            <a:off x="762000" y="4724400"/>
            <a:ext cx="1752600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Supplier</a:t>
            </a:r>
          </a:p>
        </p:txBody>
      </p:sp>
      <p:sp>
        <p:nvSpPr>
          <p:cNvPr id="19462" name="Oval 4"/>
          <p:cNvSpPr>
            <a:spLocks noChangeArrowheads="1"/>
          </p:cNvSpPr>
          <p:nvPr/>
        </p:nvSpPr>
        <p:spPr bwMode="auto">
          <a:xfrm>
            <a:off x="3810000" y="4724400"/>
            <a:ext cx="1752600" cy="1295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Focal</a:t>
            </a:r>
          </a:p>
        </p:txBody>
      </p:sp>
      <p:sp>
        <p:nvSpPr>
          <p:cNvPr id="19463" name="Oval 5"/>
          <p:cNvSpPr>
            <a:spLocks noChangeArrowheads="1"/>
          </p:cNvSpPr>
          <p:nvPr/>
        </p:nvSpPr>
        <p:spPr bwMode="auto">
          <a:xfrm>
            <a:off x="6705600" y="4724400"/>
            <a:ext cx="1752600" cy="12954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Buyer</a:t>
            </a:r>
          </a:p>
        </p:txBody>
      </p:sp>
      <p:sp>
        <p:nvSpPr>
          <p:cNvPr id="1946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外部活動增加</a:t>
            </a:r>
          </a:p>
          <a:p>
            <a:pPr lvl="1" eaLnBrk="1" hangingPunct="1"/>
            <a:r>
              <a:rPr lang="zh-TW" altLang="en-US" smtClean="0"/>
              <a:t>頻率低的活動</a:t>
            </a:r>
          </a:p>
          <a:p>
            <a:pPr lvl="2" eaLnBrk="1" hangingPunct="1"/>
            <a:r>
              <a:rPr lang="zh-TW" altLang="en-US" smtClean="0"/>
              <a:t>供應商選擇、產品協同設計</a:t>
            </a:r>
          </a:p>
          <a:p>
            <a:pPr lvl="1" eaLnBrk="1" hangingPunct="1"/>
            <a:r>
              <a:rPr lang="zh-TW" altLang="en-US" smtClean="0"/>
              <a:t>頻率高的活動</a:t>
            </a:r>
          </a:p>
          <a:p>
            <a:pPr lvl="2" eaLnBrk="1" hangingPunct="1"/>
            <a:r>
              <a:rPr lang="zh-TW" altLang="en-US" smtClean="0"/>
              <a:t>協同預測、訂單處理、協同運籌</a:t>
            </a:r>
          </a:p>
        </p:txBody>
      </p:sp>
      <p:sp>
        <p:nvSpPr>
          <p:cNvPr id="19465" name="Freeform 7"/>
          <p:cNvSpPr>
            <a:spLocks/>
          </p:cNvSpPr>
          <p:nvPr/>
        </p:nvSpPr>
        <p:spPr bwMode="auto">
          <a:xfrm>
            <a:off x="2362200" y="46482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6" name="Freeform 8"/>
          <p:cNvSpPr>
            <a:spLocks/>
          </p:cNvSpPr>
          <p:nvPr/>
        </p:nvSpPr>
        <p:spPr bwMode="auto">
          <a:xfrm>
            <a:off x="5410200" y="47244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7" name="Freeform 9"/>
          <p:cNvSpPr>
            <a:spLocks/>
          </p:cNvSpPr>
          <p:nvPr/>
        </p:nvSpPr>
        <p:spPr bwMode="auto">
          <a:xfrm>
            <a:off x="2286000" y="54102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8" name="Freeform 10"/>
          <p:cNvSpPr>
            <a:spLocks/>
          </p:cNvSpPr>
          <p:nvPr/>
        </p:nvSpPr>
        <p:spPr bwMode="auto">
          <a:xfrm>
            <a:off x="2286000" y="54864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9" name="Freeform 11"/>
          <p:cNvSpPr>
            <a:spLocks/>
          </p:cNvSpPr>
          <p:nvPr/>
        </p:nvSpPr>
        <p:spPr bwMode="auto">
          <a:xfrm>
            <a:off x="2286000" y="55626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0" name="Freeform 12"/>
          <p:cNvSpPr>
            <a:spLocks/>
          </p:cNvSpPr>
          <p:nvPr/>
        </p:nvSpPr>
        <p:spPr bwMode="auto">
          <a:xfrm>
            <a:off x="5181600" y="54102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1" name="Freeform 13"/>
          <p:cNvSpPr>
            <a:spLocks/>
          </p:cNvSpPr>
          <p:nvPr/>
        </p:nvSpPr>
        <p:spPr bwMode="auto">
          <a:xfrm>
            <a:off x="5181600" y="54864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2" name="Freeform 14"/>
          <p:cNvSpPr>
            <a:spLocks/>
          </p:cNvSpPr>
          <p:nvPr/>
        </p:nvSpPr>
        <p:spPr bwMode="auto">
          <a:xfrm>
            <a:off x="5181600" y="5562600"/>
            <a:ext cx="1765300" cy="685800"/>
          </a:xfrm>
          <a:custGeom>
            <a:avLst/>
            <a:gdLst>
              <a:gd name="T0" fmla="*/ 0 w 1112"/>
              <a:gd name="T1" fmla="*/ 2147483646 h 528"/>
              <a:gd name="T2" fmla="*/ 2147483646 w 1112"/>
              <a:gd name="T3" fmla="*/ 2147483646 h 528"/>
              <a:gd name="T4" fmla="*/ 2147483646 w 1112"/>
              <a:gd name="T5" fmla="*/ 2147483646 h 528"/>
              <a:gd name="T6" fmla="*/ 2147483646 w 1112"/>
              <a:gd name="T7" fmla="*/ 2147483646 h 528"/>
              <a:gd name="T8" fmla="*/ 2147483646 w 1112"/>
              <a:gd name="T9" fmla="*/ 2147483646 h 528"/>
              <a:gd name="T10" fmla="*/ 2147483646 w 1112"/>
              <a:gd name="T11" fmla="*/ 2147483646 h 528"/>
              <a:gd name="T12" fmla="*/ 0 w 1112"/>
              <a:gd name="T13" fmla="*/ 2147483646 h 5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12" h="528">
                <a:moveTo>
                  <a:pt x="0" y="184"/>
                </a:moveTo>
                <a:cubicBezTo>
                  <a:pt x="192" y="124"/>
                  <a:pt x="384" y="64"/>
                  <a:pt x="528" y="40"/>
                </a:cubicBezTo>
                <a:cubicBezTo>
                  <a:pt x="672" y="16"/>
                  <a:pt x="768" y="0"/>
                  <a:pt x="864" y="40"/>
                </a:cubicBezTo>
                <a:cubicBezTo>
                  <a:pt x="960" y="80"/>
                  <a:pt x="1096" y="216"/>
                  <a:pt x="1104" y="280"/>
                </a:cubicBezTo>
                <a:cubicBezTo>
                  <a:pt x="1112" y="344"/>
                  <a:pt x="1000" y="384"/>
                  <a:pt x="912" y="424"/>
                </a:cubicBezTo>
                <a:cubicBezTo>
                  <a:pt x="824" y="464"/>
                  <a:pt x="728" y="528"/>
                  <a:pt x="576" y="520"/>
                </a:cubicBezTo>
                <a:cubicBezTo>
                  <a:pt x="424" y="512"/>
                  <a:pt x="212" y="444"/>
                  <a:pt x="0" y="3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4961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7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C7C203-243D-41B4-B4F0-83B764FEB4BB}" type="slidenum">
              <a:rPr lang="en-US" altLang="zh-TW" sz="1400">
                <a:solidFill>
                  <a:srgbClr val="333399"/>
                </a:solidFill>
              </a:rPr>
              <a:pPr/>
              <a:t>100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XML</a:t>
            </a:r>
            <a:r>
              <a:rPr lang="zh-TW" altLang="en-US"/>
              <a:t>的優點</a:t>
            </a:r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開放平台：</a:t>
            </a:r>
            <a:r>
              <a:rPr lang="en-US" altLang="zh-TW" sz="2000"/>
              <a:t> </a:t>
            </a:r>
            <a:r>
              <a:rPr lang="en-US" altLang="zh-TW" sz="2800"/>
              <a:t>open, platform-independent</a:t>
            </a:r>
            <a:endParaRPr lang="en-US" altLang="zh-TW" sz="2000"/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Vocabulary</a:t>
            </a:r>
            <a:r>
              <a:rPr lang="en-US" altLang="zh-TW" sz="2000"/>
              <a:t>: </a:t>
            </a:r>
            <a:r>
              <a:rPr lang="zh-TW" altLang="en-US" sz="2400"/>
              <a:t>可以依</a:t>
            </a:r>
            <a:r>
              <a:rPr lang="en-US" altLang="zh-TW" sz="2400"/>
              <a:t>Application Domain </a:t>
            </a:r>
            <a:r>
              <a:rPr lang="zh-TW" altLang="en-US" sz="2400"/>
              <a:t>定義</a:t>
            </a:r>
            <a:r>
              <a:rPr lang="en-US" altLang="zh-TW" sz="2400"/>
              <a:t>tag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標楷體" panose="03000509000000000000" pitchFamily="65" charset="-120"/>
              </a:rPr>
              <a:t>An XML vocabulary is a description of XML data that is used as the medium for information exchange, often within a specific domain of human activity (business, chemistry, law, music, for example)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Program Readable</a:t>
            </a:r>
            <a:endParaRPr lang="en-US" altLang="zh-TW" sz="20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zh-TW" altLang="en-US" sz="2400">
                <a:solidFill>
                  <a:srgbClr val="FF0000"/>
                </a:solidFill>
              </a:rPr>
              <a:t>註：</a:t>
            </a:r>
            <a:r>
              <a:rPr lang="en-US" altLang="zh-TW" sz="2400"/>
              <a:t>XML is not a programming language, nor an object-based system, nor an operating system. It is a powerful, elegant technique for thinking about, exchanging, and presenting data in a platform-independent manner.</a:t>
            </a:r>
            <a:endParaRPr lang="en-US" altLang="zh-TW" sz="2000"/>
          </a:p>
        </p:txBody>
      </p:sp>
    </p:spTree>
    <p:extLst>
      <p:ext uri="{BB962C8B-B14F-4D97-AF65-F5344CB8AC3E}">
        <p14:creationId xmlns:p14="http://schemas.microsoft.com/office/powerpoint/2010/main" val="13840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902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2712B13-6FCE-4986-BC91-4D14B6075685}" type="slidenum">
              <a:rPr lang="en-US" altLang="zh-TW" sz="1400">
                <a:solidFill>
                  <a:srgbClr val="333399"/>
                </a:solidFill>
              </a:rPr>
              <a:pPr/>
              <a:t>101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XML</a:t>
            </a:r>
            <a:r>
              <a:rPr lang="zh-TW" altLang="en-US"/>
              <a:t>與瀏覽器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/>
              <a:t>XML</a:t>
            </a:r>
            <a:r>
              <a:rPr lang="zh-TW" altLang="en-US" sz="2800"/>
              <a:t>改變了瀏覽器的內部結構</a:t>
            </a:r>
            <a:endParaRPr lang="en-US" altLang="zh-TW" sz="2800"/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HTML Interpreter </a:t>
            </a:r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 XML Parser</a:t>
            </a:r>
          </a:p>
          <a:p>
            <a:pPr lvl="1" eaLnBrk="1" hangingPunct="1"/>
            <a:endParaRPr lang="en-US" altLang="zh-TW" sz="240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800"/>
              <a:t>XML</a:t>
            </a:r>
            <a:r>
              <a:rPr lang="zh-TW" altLang="en-US" sz="2800"/>
              <a:t>使“</a:t>
            </a:r>
            <a:r>
              <a:rPr lang="en-US" altLang="zh-TW" sz="2800"/>
              <a:t>Hypertext</a:t>
            </a:r>
            <a:r>
              <a:rPr lang="zh-TW" altLang="en-US" sz="2800"/>
              <a:t>”網頁變成“</a:t>
            </a:r>
            <a:r>
              <a:rPr lang="en-US" altLang="zh-TW" sz="2800"/>
              <a:t>Application</a:t>
            </a:r>
            <a:r>
              <a:rPr lang="zh-TW" altLang="en-US" sz="2800"/>
              <a:t>”網頁</a:t>
            </a:r>
            <a:endParaRPr lang="en-US" altLang="zh-TW" sz="2800"/>
          </a:p>
          <a:p>
            <a:pPr lvl="1" eaLnBrk="1" hangingPunct="1"/>
            <a:r>
              <a:rPr lang="en-US" altLang="zh-TW" sz="2400">
                <a:ea typeface="新細明體" panose="02020500000000000000" pitchFamily="18" charset="-120"/>
              </a:rPr>
              <a:t>Application Software </a:t>
            </a:r>
            <a:r>
              <a:rPr lang="en-US" altLang="zh-TW" sz="2400">
                <a:ea typeface="新細明體" panose="02020500000000000000" pitchFamily="18" charset="-120"/>
                <a:sym typeface="Symbol" panose="05050102010706020507" pitchFamily="18" charset="2"/>
              </a:rPr>
              <a:t> Browser Software</a:t>
            </a:r>
          </a:p>
          <a:p>
            <a:pPr lvl="1" eaLnBrk="1" hangingPunct="1"/>
            <a:endParaRPr lang="en-US" altLang="zh-TW" sz="2400"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eaLnBrk="1" hangingPunct="1"/>
            <a:r>
              <a:rPr lang="en-US" altLang="zh-TW" sz="2800"/>
              <a:t>XML</a:t>
            </a:r>
            <a:r>
              <a:rPr lang="zh-TW" altLang="en-US" sz="2800"/>
              <a:t>網頁不需瀏覽器，可經由應用系統直接處理</a:t>
            </a:r>
          </a:p>
        </p:txBody>
      </p:sp>
    </p:spTree>
    <p:extLst>
      <p:ext uri="{BB962C8B-B14F-4D97-AF65-F5344CB8AC3E}">
        <p14:creationId xmlns:p14="http://schemas.microsoft.com/office/powerpoint/2010/main" val="56353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107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6B82B9A-73DA-48A6-8EBC-23931BD2BCCE}" type="slidenum">
              <a:rPr lang="en-US" altLang="zh-TW" sz="1400">
                <a:solidFill>
                  <a:srgbClr val="333399"/>
                </a:solidFill>
              </a:rPr>
              <a:pPr/>
              <a:t>102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Client Side of Web-XML</a:t>
            </a:r>
          </a:p>
        </p:txBody>
      </p:sp>
      <p:sp>
        <p:nvSpPr>
          <p:cNvPr id="131077" name="Rectangle 3"/>
          <p:cNvSpPr>
            <a:spLocks noChangeArrowheads="1"/>
          </p:cNvSpPr>
          <p:nvPr/>
        </p:nvSpPr>
        <p:spPr bwMode="auto">
          <a:xfrm>
            <a:off x="1600200" y="2819400"/>
            <a:ext cx="4114800" cy="2438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78" name="Rectangle 4"/>
          <p:cNvSpPr>
            <a:spLocks noChangeArrowheads="1"/>
          </p:cNvSpPr>
          <p:nvPr/>
        </p:nvSpPr>
        <p:spPr bwMode="auto">
          <a:xfrm>
            <a:off x="4953000" y="3657600"/>
            <a:ext cx="685800" cy="838200"/>
          </a:xfrm>
          <a:prstGeom prst="rect">
            <a:avLst/>
          </a:prstGeom>
          <a:solidFill>
            <a:srgbClr val="FFFF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Parser</a:t>
            </a:r>
            <a:endParaRPr lang="en-US" altLang="zh-TW" sz="3200"/>
          </a:p>
        </p:txBody>
      </p:sp>
      <p:sp>
        <p:nvSpPr>
          <p:cNvPr id="131079" name="Rectangle 5"/>
          <p:cNvSpPr>
            <a:spLocks noChangeArrowheads="1"/>
          </p:cNvSpPr>
          <p:nvPr/>
        </p:nvSpPr>
        <p:spPr bwMode="auto">
          <a:xfrm>
            <a:off x="1676400" y="3657600"/>
            <a:ext cx="1143000" cy="1143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Present-ation Module</a:t>
            </a:r>
            <a:endParaRPr lang="en-US" altLang="zh-TW" sz="3200"/>
          </a:p>
        </p:txBody>
      </p:sp>
      <p:graphicFrame>
        <p:nvGraphicFramePr>
          <p:cNvPr id="131080" name="Object 6"/>
          <p:cNvGraphicFramePr>
            <a:graphicFrameLocks noChangeAspect="1"/>
          </p:cNvGraphicFramePr>
          <p:nvPr/>
        </p:nvGraphicFramePr>
        <p:xfrm>
          <a:off x="7467600" y="3733800"/>
          <a:ext cx="7143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多媒體項目" r:id="rId4" imgW="2733472" imgH="3819728" progId="MS_ClipArt_Gallery.2">
                  <p:embed/>
                </p:oleObj>
              </mc:Choice>
              <mc:Fallback>
                <p:oleObj name="多媒體項目" r:id="rId4" imgW="2733472" imgH="381972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7143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1" name="Text Box 7"/>
          <p:cNvSpPr txBox="1">
            <a:spLocks noChangeArrowheads="1"/>
          </p:cNvSpPr>
          <p:nvPr/>
        </p:nvSpPr>
        <p:spPr bwMode="auto">
          <a:xfrm>
            <a:off x="3124200" y="28956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>
                <a:solidFill>
                  <a:srgbClr val="FF0000"/>
                </a:solidFill>
              </a:rPr>
              <a:t>Browser</a:t>
            </a:r>
            <a:endParaRPr lang="en-US" altLang="zh-TW" sz="3200"/>
          </a:p>
        </p:txBody>
      </p:sp>
      <p:graphicFrame>
        <p:nvGraphicFramePr>
          <p:cNvPr id="131082" name="Object 8"/>
          <p:cNvGraphicFramePr>
            <a:graphicFrameLocks noChangeAspect="1"/>
          </p:cNvGraphicFramePr>
          <p:nvPr/>
        </p:nvGraphicFramePr>
        <p:xfrm>
          <a:off x="533400" y="3276600"/>
          <a:ext cx="993775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多媒體項目" r:id="rId6" imgW="943956" imgH="1180407" progId="MS_ClipArt_Gallery.2">
                  <p:embed/>
                </p:oleObj>
              </mc:Choice>
              <mc:Fallback>
                <p:oleObj name="多媒體項目" r:id="rId6" imgW="943956" imgH="118040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993775" cy="156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3" name="Text Box 9"/>
          <p:cNvSpPr txBox="1">
            <a:spLocks noChangeArrowheads="1"/>
          </p:cNvSpPr>
          <p:nvPr/>
        </p:nvSpPr>
        <p:spPr bwMode="auto">
          <a:xfrm>
            <a:off x="7239000" y="4953000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/>
              <a:t>HTTP Server</a:t>
            </a:r>
            <a:endParaRPr lang="en-US" altLang="zh-TW" sz="3200"/>
          </a:p>
        </p:txBody>
      </p:sp>
      <p:sp>
        <p:nvSpPr>
          <p:cNvPr id="131084" name="Line 10"/>
          <p:cNvSpPr>
            <a:spLocks noChangeShapeType="1"/>
          </p:cNvSpPr>
          <p:nvPr/>
        </p:nvSpPr>
        <p:spPr bwMode="auto">
          <a:xfrm>
            <a:off x="5791200" y="3810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1085" name="Text Box 11"/>
          <p:cNvSpPr txBox="1">
            <a:spLocks noChangeArrowheads="1"/>
          </p:cNvSpPr>
          <p:nvPr/>
        </p:nvSpPr>
        <p:spPr bwMode="auto">
          <a:xfrm>
            <a:off x="5943600" y="335280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/>
              <a:t>URL</a:t>
            </a:r>
            <a:endParaRPr lang="en-US" altLang="zh-TW" sz="3200"/>
          </a:p>
        </p:txBody>
      </p:sp>
      <p:sp>
        <p:nvSpPr>
          <p:cNvPr id="131086" name="Text Box 12"/>
          <p:cNvSpPr txBox="1">
            <a:spLocks noChangeArrowheads="1"/>
          </p:cNvSpPr>
          <p:nvPr/>
        </p:nvSpPr>
        <p:spPr bwMode="auto">
          <a:xfrm>
            <a:off x="5867400" y="4267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/>
              <a:t>XML File</a:t>
            </a:r>
            <a:endParaRPr lang="en-US" altLang="zh-TW" sz="3200"/>
          </a:p>
        </p:txBody>
      </p:sp>
      <p:sp>
        <p:nvSpPr>
          <p:cNvPr id="131087" name="Line 13"/>
          <p:cNvSpPr>
            <a:spLocks noChangeShapeType="1"/>
          </p:cNvSpPr>
          <p:nvPr/>
        </p:nvSpPr>
        <p:spPr bwMode="auto">
          <a:xfrm flipH="1">
            <a:off x="5791200" y="41148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1088" name="AutoShape 14"/>
          <p:cNvSpPr>
            <a:spLocks noChangeArrowheads="1"/>
          </p:cNvSpPr>
          <p:nvPr/>
        </p:nvSpPr>
        <p:spPr bwMode="auto">
          <a:xfrm>
            <a:off x="2895600" y="3581400"/>
            <a:ext cx="1905000" cy="12192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1089" name="Rectangle 15"/>
          <p:cNvSpPr>
            <a:spLocks noChangeArrowheads="1"/>
          </p:cNvSpPr>
          <p:nvPr/>
        </p:nvSpPr>
        <p:spPr bwMode="auto">
          <a:xfrm>
            <a:off x="3962400" y="4038600"/>
            <a:ext cx="762000" cy="609600"/>
          </a:xfrm>
          <a:prstGeom prst="rect">
            <a:avLst/>
          </a:prstGeom>
          <a:solidFill>
            <a:srgbClr val="E1DA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Valid-</a:t>
            </a:r>
          </a:p>
          <a:p>
            <a:pPr algn="ctr" eaLnBrk="1" hangingPunct="1"/>
            <a:r>
              <a:rPr lang="en-US" altLang="zh-TW" sz="1800"/>
              <a:t>ater</a:t>
            </a:r>
            <a:endParaRPr lang="en-US" altLang="zh-TW" sz="3200"/>
          </a:p>
        </p:txBody>
      </p:sp>
      <p:sp>
        <p:nvSpPr>
          <p:cNvPr id="131090" name="Rectangle 16"/>
          <p:cNvSpPr>
            <a:spLocks noChangeArrowheads="1"/>
          </p:cNvSpPr>
          <p:nvPr/>
        </p:nvSpPr>
        <p:spPr bwMode="auto">
          <a:xfrm>
            <a:off x="2971800" y="4038600"/>
            <a:ext cx="990600" cy="609600"/>
          </a:xfrm>
          <a:prstGeom prst="rect">
            <a:avLst/>
          </a:prstGeom>
          <a:solidFill>
            <a:srgbClr val="FCCD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Document</a:t>
            </a:r>
          </a:p>
          <a:p>
            <a:pPr algn="ctr" eaLnBrk="1" hangingPunct="1"/>
            <a:r>
              <a:rPr lang="en-US" altLang="zh-TW" sz="1800"/>
              <a:t>Handler</a:t>
            </a:r>
            <a:endParaRPr lang="en-US" altLang="zh-TW" sz="3200"/>
          </a:p>
        </p:txBody>
      </p:sp>
      <p:sp>
        <p:nvSpPr>
          <p:cNvPr id="131091" name="Text Box 17"/>
          <p:cNvSpPr txBox="1">
            <a:spLocks noChangeArrowheads="1"/>
          </p:cNvSpPr>
          <p:nvPr/>
        </p:nvSpPr>
        <p:spPr bwMode="auto">
          <a:xfrm>
            <a:off x="3124200" y="3581400"/>
            <a:ext cx="14478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/>
              <a:t>Application</a:t>
            </a:r>
            <a:endParaRPr lang="en-US" altLang="zh-TW" sz="3200"/>
          </a:p>
        </p:txBody>
      </p:sp>
    </p:spTree>
    <p:extLst>
      <p:ext uri="{BB962C8B-B14F-4D97-AF65-F5344CB8AC3E}">
        <p14:creationId xmlns:p14="http://schemas.microsoft.com/office/powerpoint/2010/main" val="25326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2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2AFE6B3-7CB0-421A-A7D4-37CA21898B53}" type="slidenum">
              <a:rPr lang="en-US" altLang="zh-TW" sz="1400">
                <a:solidFill>
                  <a:srgbClr val="333399"/>
                </a:solidFill>
              </a:rPr>
              <a:pPr/>
              <a:t>103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</a:t>
            </a:r>
          </a:p>
        </p:txBody>
      </p:sp>
      <p:sp>
        <p:nvSpPr>
          <p:cNvPr id="133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/>
              <a:t>RosettaNet is a consortium of major Information Technology, Electronic Components and Semiconductor Manufacturing companies working to create and implement industry-wide, open e-business process standards.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3"/>
              </a:rPr>
              <a:t>Cluster 0: </a:t>
            </a:r>
            <a:r>
              <a:rPr lang="en-US" altLang="zh-TW" sz="2400">
                <a:hlinkClick r:id="rId4"/>
              </a:rPr>
              <a:t>RosettaNet Support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Provides administrative functionality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3"/>
              </a:rPr>
              <a:t>Cluster 1: Partner, Product and Service Review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Allows information collection, maintenance and distribution for the development of trading-partner profiles and product-information subscriptions   </a:t>
            </a:r>
          </a:p>
        </p:txBody>
      </p:sp>
      <p:pic>
        <p:nvPicPr>
          <p:cNvPr id="133126" name="Picture 4" descr="topnav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8200"/>
            <a:ext cx="3578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1426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517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A2D3B21-1A2C-43C5-A10D-FDA998C8C23B}" type="slidenum">
              <a:rPr lang="en-US" altLang="zh-TW" sz="1400">
                <a:solidFill>
                  <a:srgbClr val="333399"/>
                </a:solidFill>
              </a:rPr>
              <a:pPr/>
              <a:t>104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3"/>
              </a:rPr>
              <a:t>Cluster 2: Product Information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Enables distribution and periodic update of product and detailed design information, including product change notices and product technical specifications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4"/>
              </a:rPr>
              <a:t>Cluster 3: Order Management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Lets partners order catalog products, create custom solutions, manage distribution and deliveries, and support product returns and financial transactions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hlinkClick r:id="rId5"/>
              </a:rPr>
              <a:t>Cluster 4: Inventory Management</a:t>
            </a:r>
            <a:endParaRPr lang="en-US" altLang="zh-TW" sz="2400"/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Enables inventory management, including collaboration, replenishment, price protection, reporting and allocation of constrained product    </a:t>
            </a:r>
          </a:p>
        </p:txBody>
      </p:sp>
    </p:spTree>
    <p:extLst>
      <p:ext uri="{BB962C8B-B14F-4D97-AF65-F5344CB8AC3E}">
        <p14:creationId xmlns:p14="http://schemas.microsoft.com/office/powerpoint/2010/main" val="225769566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721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BD1006F-F596-44D9-B21B-3EE7D1E5380D}" type="slidenum">
              <a:rPr lang="en-US" altLang="zh-TW" sz="1400">
                <a:solidFill>
                  <a:srgbClr val="333399"/>
                </a:solidFill>
              </a:rPr>
              <a:pPr/>
              <a:t>105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</a:t>
            </a:r>
          </a:p>
        </p:txBody>
      </p:sp>
      <p:sp>
        <p:nvSpPr>
          <p:cNvPr id="137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>
                <a:hlinkClick r:id="rId3"/>
              </a:rPr>
              <a:t>Cluster 5: Marketing Information Management</a:t>
            </a:r>
            <a:endParaRPr lang="en-US" altLang="zh-TW" sz="2400"/>
          </a:p>
          <a:p>
            <a:pPr lvl="1" eaLnBrk="1" hangingPunct="1"/>
            <a:r>
              <a:rPr lang="en-US" altLang="zh-TW" sz="2000">
                <a:ea typeface="新細明體" panose="02020500000000000000" pitchFamily="18" charset="-120"/>
              </a:rPr>
              <a:t>Enables communication of marketing information, including campaign plans, lead information and design registration   </a:t>
            </a:r>
          </a:p>
          <a:p>
            <a:pPr eaLnBrk="1" hangingPunct="1"/>
            <a:r>
              <a:rPr lang="en-US" altLang="zh-TW" sz="2400">
                <a:hlinkClick r:id="rId4"/>
              </a:rPr>
              <a:t>Cluster 6: Service and Support</a:t>
            </a:r>
            <a:endParaRPr lang="en-US" altLang="zh-TW" sz="2400"/>
          </a:p>
          <a:p>
            <a:pPr lvl="1" eaLnBrk="1" hangingPunct="1"/>
            <a:r>
              <a:rPr lang="en-US" altLang="zh-TW" sz="2000">
                <a:ea typeface="新細明體" panose="02020500000000000000" pitchFamily="18" charset="-120"/>
              </a:rPr>
              <a:t>Provides post-sales technical support, service warranty and asset management capabilities   </a:t>
            </a:r>
          </a:p>
          <a:p>
            <a:pPr eaLnBrk="1" hangingPunct="1"/>
            <a:r>
              <a:rPr lang="en-US" altLang="zh-TW" sz="2400">
                <a:hlinkClick r:id="rId5"/>
              </a:rPr>
              <a:t>Cluster 7: Manufacturing</a:t>
            </a:r>
            <a:endParaRPr lang="en-US" altLang="zh-TW" sz="2400"/>
          </a:p>
          <a:p>
            <a:pPr lvl="1" eaLnBrk="1" hangingPunct="1"/>
            <a:r>
              <a:rPr lang="en-US" altLang="zh-TW" sz="2000">
                <a:ea typeface="新細明體" panose="02020500000000000000" pitchFamily="18" charset="-120"/>
              </a:rPr>
              <a:t>Enables the exchange of design, configuration, process, quality and other manufacturing floor information to support the "Virtual Manufacturing" environment</a:t>
            </a:r>
          </a:p>
          <a:p>
            <a:pPr eaLnBrk="1" hangingPunct="1"/>
            <a:endParaRPr lang="en-US" altLang="zh-TW" sz="2800"/>
          </a:p>
        </p:txBody>
      </p:sp>
    </p:spTree>
    <p:extLst>
      <p:ext uri="{BB962C8B-B14F-4D97-AF65-F5344CB8AC3E}">
        <p14:creationId xmlns:p14="http://schemas.microsoft.com/office/powerpoint/2010/main" val="6618096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926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8E6E86-2B7D-4A8A-88DF-8104DE66FF8B}" type="slidenum">
              <a:rPr lang="en-US" altLang="zh-TW" sz="1400">
                <a:solidFill>
                  <a:srgbClr val="333399"/>
                </a:solidFill>
              </a:rPr>
              <a:pPr/>
              <a:t>106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 PIP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/>
              <a:t>Partner Interface Process (PIP)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message guidelines and XML DTD's (Document type definition).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/>
              <a:t>Understand what the PIP number represents.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 PIP number has 3 parts:  a number + a letter + another number.  Example: 3A4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first number represents the Cluster.   PIP 3A4 is in Cluster 3.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letter represents the Segment.  PIP 3A4 is in Segment A of Cluster 3.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second number is a sequential number which completes the PIP number.  PIP 3A4 is the 4th PIP in Segment A of Cluster 3. 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/>
          </a:p>
        </p:txBody>
      </p:sp>
    </p:spTree>
    <p:extLst>
      <p:ext uri="{BB962C8B-B14F-4D97-AF65-F5344CB8AC3E}">
        <p14:creationId xmlns:p14="http://schemas.microsoft.com/office/powerpoint/2010/main" val="123956520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131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2D6CC2-C4DC-4B72-958A-5E60E8474EEA}" type="slidenum">
              <a:rPr lang="en-US" altLang="zh-TW" sz="1400">
                <a:solidFill>
                  <a:srgbClr val="333399"/>
                </a:solidFill>
              </a:rPr>
              <a:pPr/>
              <a:t>107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 3A4 PIP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141318" name="Picture 4" descr="RNP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8295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870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6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D04FC6B-3CDD-45D4-B7C1-BD47FDA2A0FB}" type="slidenum">
              <a:rPr lang="en-US" altLang="zh-TW" sz="1400">
                <a:solidFill>
                  <a:srgbClr val="333399"/>
                </a:solidFill>
              </a:rPr>
              <a:pPr/>
              <a:t>108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RosettaNet 3A4 PIP</a:t>
            </a:r>
          </a:p>
        </p:txBody>
      </p:sp>
      <p:pic>
        <p:nvPicPr>
          <p:cNvPr id="143365" name="Picture 3" descr="3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1763"/>
            <a:ext cx="8926513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Text Box 4"/>
          <p:cNvSpPr txBox="1">
            <a:spLocks noChangeArrowheads="1"/>
          </p:cNvSpPr>
          <p:nvPr/>
        </p:nvSpPr>
        <p:spPr bwMode="auto">
          <a:xfrm>
            <a:off x="1219200" y="3657600"/>
            <a:ext cx="1273175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CC0000"/>
                </a:solidFill>
              </a:rPr>
              <a:t>RN 3A4</a:t>
            </a:r>
          </a:p>
        </p:txBody>
      </p:sp>
    </p:spTree>
    <p:extLst>
      <p:ext uri="{BB962C8B-B14F-4D97-AF65-F5344CB8AC3E}">
        <p14:creationId xmlns:p14="http://schemas.microsoft.com/office/powerpoint/2010/main" val="2692083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541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F2797C0-622F-4B62-A9F6-C9D0E5035B4D}" type="slidenum">
              <a:rPr lang="en-US" altLang="zh-TW" sz="1400">
                <a:solidFill>
                  <a:srgbClr val="333399"/>
                </a:solidFill>
              </a:rPr>
              <a:pPr/>
              <a:t>109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ebXML</a:t>
            </a:r>
          </a:p>
        </p:txBody>
      </p:sp>
      <p:sp>
        <p:nvSpPr>
          <p:cNvPr id="145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上述 </a:t>
            </a:r>
            <a:r>
              <a:rPr lang="en-US" altLang="zh-TW" sz="2800"/>
              <a:t>B2Bi </a:t>
            </a:r>
            <a:r>
              <a:rPr lang="zh-TW" altLang="en-US" sz="2800"/>
              <a:t>為固定交易伙伴間的交換標準</a:t>
            </a:r>
          </a:p>
          <a:p>
            <a:pPr eaLnBrk="1" hangingPunct="1"/>
            <a:r>
              <a:rPr lang="zh-TW" altLang="en-US" sz="2800"/>
              <a:t>如果是不固定的伙伴呢：</a:t>
            </a:r>
            <a:r>
              <a:rPr lang="en-US" altLang="zh-TW" sz="2800"/>
              <a:t>ebXML</a:t>
            </a:r>
            <a:endParaRPr lang="zh-TW" altLang="en-US" sz="2800"/>
          </a:p>
          <a:p>
            <a:pPr eaLnBrk="1" hangingPunct="1"/>
            <a:r>
              <a:rPr lang="zh-TW" altLang="en-US" sz="2800"/>
              <a:t>聯合國推動的企業間整合標準</a:t>
            </a:r>
            <a:endParaRPr lang="en-US" altLang="zh-TW" sz="2800"/>
          </a:p>
          <a:p>
            <a:pPr eaLnBrk="1" hangingPunct="1"/>
            <a:r>
              <a:rPr lang="zh-TW" altLang="en-US" sz="2800"/>
              <a:t>以</a:t>
            </a:r>
            <a:r>
              <a:rPr lang="en-US" altLang="zh-TW" sz="2800"/>
              <a:t>XML</a:t>
            </a:r>
            <a:r>
              <a:rPr lang="zh-TW" altLang="en-US" sz="2800"/>
              <a:t>為基礎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延伸過去的</a:t>
            </a:r>
            <a:r>
              <a:rPr lang="en-US" altLang="zh-TW" sz="2400">
                <a:ea typeface="新細明體" panose="02020500000000000000" pitchFamily="18" charset="-120"/>
              </a:rPr>
              <a:t>EDI</a:t>
            </a:r>
            <a:r>
              <a:rPr lang="zh-TW" altLang="en-US" sz="2400">
                <a:ea typeface="新細明體" panose="02020500000000000000" pitchFamily="18" charset="-120"/>
              </a:rPr>
              <a:t>資料交換標準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/>
            <a:r>
              <a:rPr lang="zh-TW" altLang="en-US" sz="2800"/>
              <a:t>動態的整合</a:t>
            </a:r>
            <a:endParaRPr lang="en-US" altLang="zh-TW" sz="2800"/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需要一個中心的文件格式庫</a:t>
            </a:r>
            <a:r>
              <a:rPr lang="en-US" altLang="zh-TW" sz="2400">
                <a:ea typeface="新細明體" panose="02020500000000000000" pitchFamily="18" charset="-120"/>
              </a:rPr>
              <a:t> repository</a:t>
            </a:r>
          </a:p>
          <a:p>
            <a:pPr lvl="1" eaLnBrk="1" hangingPunct="1"/>
            <a:r>
              <a:rPr lang="zh-TW" altLang="en-US" sz="2400">
                <a:ea typeface="新細明體" panose="02020500000000000000" pitchFamily="18" charset="-120"/>
              </a:rPr>
              <a:t>可能進行文件格式的轉換</a:t>
            </a:r>
          </a:p>
        </p:txBody>
      </p:sp>
    </p:spTree>
    <p:extLst>
      <p:ext uri="{BB962C8B-B14F-4D97-AF65-F5344CB8AC3E}">
        <p14:creationId xmlns:p14="http://schemas.microsoft.com/office/powerpoint/2010/main" val="3212265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1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8BA8293-6AA0-44F3-BDF0-00680EB4B6B5}" type="slidenum">
              <a:rPr lang="en-US" altLang="zh-TW" sz="1400" smtClean="0">
                <a:solidFill>
                  <a:srgbClr val="333399"/>
                </a:solidFill>
              </a:rPr>
              <a:pPr/>
              <a:t>11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企業之間的交易發展趨勢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去中間化？再中間化？</a:t>
            </a:r>
          </a:p>
          <a:p>
            <a:pPr lvl="1" eaLnBrk="1" hangingPunct="1"/>
            <a:r>
              <a:rPr lang="en-US" altLang="zh-TW" smtClean="0"/>
              <a:t>Disintermediation vs. Reintermediation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上下游解構？上下游緊密結合？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如何追求價值？</a:t>
            </a:r>
          </a:p>
        </p:txBody>
      </p:sp>
    </p:spTree>
    <p:extLst>
      <p:ext uri="{BB962C8B-B14F-4D97-AF65-F5344CB8AC3E}">
        <p14:creationId xmlns:p14="http://schemas.microsoft.com/office/powerpoint/2010/main" val="1302009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773ADC-9B17-4182-BACB-F0DCAF632CC5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特定對象企業</a:t>
            </a:r>
            <a:r>
              <a:rPr lang="zh-TW" altLang="en-US" sz="3600" dirty="0"/>
              <a:t>間商務</a:t>
            </a:r>
            <a:r>
              <a:rPr lang="zh-TW" altLang="en-US" sz="3600" dirty="0" smtClean="0"/>
              <a:t>：條件改變</a:t>
            </a:r>
            <a:endParaRPr lang="zh-TW" altLang="en-US" sz="3600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各種企業內、外整合的科技發展</a:t>
            </a:r>
          </a:p>
          <a:p>
            <a:r>
              <a:rPr lang="zh-TW" altLang="en-US" dirty="0"/>
              <a:t>溝通協調科技快速發展、成本下降</a:t>
            </a:r>
          </a:p>
          <a:p>
            <a:pPr lvl="1"/>
            <a:r>
              <a:rPr lang="zh-TW" altLang="en-US" dirty="0"/>
              <a:t>寬頻網路、無線網路</a:t>
            </a:r>
          </a:p>
          <a:p>
            <a:r>
              <a:rPr lang="zh-TW" altLang="en-US" dirty="0"/>
              <a:t>上下游之間協同合作需求增加</a:t>
            </a:r>
          </a:p>
          <a:p>
            <a:r>
              <a:rPr lang="zh-TW" altLang="en-US" dirty="0"/>
              <a:t>降低成本、減少延誤和增加價值的機會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2684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0BE524-13FA-4C26-BC47-122F8D34D7A4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速度和範圍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打破時間侷限</a:t>
            </a:r>
          </a:p>
          <a:p>
            <a:pPr lvl="1"/>
            <a:r>
              <a:rPr lang="zh-TW" altLang="en-US"/>
              <a:t>過去未有的速度</a:t>
            </a:r>
          </a:p>
          <a:p>
            <a:pPr lvl="1"/>
            <a:r>
              <a:rPr lang="zh-TW" altLang="en-US"/>
              <a:t>能處理更多的事</a:t>
            </a:r>
          </a:p>
          <a:p>
            <a:pPr lvl="1"/>
            <a:r>
              <a:rPr lang="zh-TW" altLang="en-US"/>
              <a:t>成本結構改變</a:t>
            </a:r>
          </a:p>
          <a:p>
            <a:r>
              <a:rPr lang="zh-TW" altLang="en-US"/>
              <a:t>打破空間侷限</a:t>
            </a:r>
          </a:p>
          <a:p>
            <a:pPr lvl="1"/>
            <a:r>
              <a:rPr lang="zh-TW" altLang="en-US"/>
              <a:t>全球化</a:t>
            </a:r>
          </a:p>
          <a:p>
            <a:pPr lvl="1"/>
            <a:r>
              <a:rPr lang="zh-TW" altLang="en-US"/>
              <a:t>能和更遠地方的伙伴進行交易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7156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815911-8D1D-4D28-AEC8-3A9EF8E80400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能見度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/>
              <a:t>水平能見度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看到更多的可能交易對象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瞭解更多的交易相關信息</a:t>
            </a:r>
          </a:p>
          <a:p>
            <a:pPr>
              <a:lnSpc>
                <a:spcPct val="90000"/>
              </a:lnSpc>
            </a:pPr>
            <a:r>
              <a:rPr lang="zh-TW" altLang="en-US"/>
              <a:t>垂直能見度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上下游之間能相互的瞭解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生產條件、交期、庫存等</a:t>
            </a:r>
          </a:p>
          <a:p>
            <a:pPr lvl="1">
              <a:lnSpc>
                <a:spcPct val="90000"/>
              </a:lnSpc>
            </a:pPr>
            <a:r>
              <a:rPr lang="zh-TW" altLang="en-US"/>
              <a:t>串聯價值鏈上下游，透過上下游的透明度，爭取更大的顧客價值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6292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8F80278-A6CD-42EE-ACBD-6F2A3E873108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072336" cy="1143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3200" dirty="0"/>
              <a:t>e-</a:t>
            </a:r>
            <a:r>
              <a:rPr lang="en-US" altLang="zh-TW" sz="3200" dirty="0"/>
              <a:t>S</a:t>
            </a:r>
            <a:r>
              <a:rPr lang="en-US" sz="3200" dirty="0"/>
              <a:t>upply </a:t>
            </a:r>
            <a:r>
              <a:rPr lang="en-US" altLang="zh-TW" sz="3200" dirty="0"/>
              <a:t>C</a:t>
            </a:r>
            <a:r>
              <a:rPr lang="en-US" sz="3200" dirty="0"/>
              <a:t>hain </a:t>
            </a:r>
            <a:r>
              <a:rPr lang="en-US" altLang="zh-TW" sz="3200" dirty="0"/>
              <a:t>M</a:t>
            </a:r>
            <a:r>
              <a:rPr lang="en-US" sz="3200" dirty="0"/>
              <a:t>anagement </a:t>
            </a:r>
            <a:r>
              <a:rPr lang="en-US" sz="3600" dirty="0"/>
              <a:t>(</a:t>
            </a:r>
            <a:r>
              <a:rPr lang="en-US" sz="3600" dirty="0" err="1" smtClean="0"/>
              <a:t>eSCM</a:t>
            </a:r>
            <a:r>
              <a:rPr lang="en-US" sz="3600" dirty="0"/>
              <a:t>)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Font typeface="Wingdings" charset="0"/>
              <a:buNone/>
              <a:defRPr/>
            </a:pPr>
            <a:r>
              <a:rPr lang="en-US" dirty="0"/>
              <a:t>	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hlink"/>
                </a:solidFill>
              </a:rPr>
              <a:t>collaborative</a:t>
            </a:r>
            <a:r>
              <a:rPr lang="en-US" sz="2800" dirty="0"/>
              <a:t> use of technology to improve the operations of supply chain  activities as well as the management of supply chains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Webdings" charset="0"/>
              <a:buBlip>
                <a:blip r:embed="rId2"/>
              </a:buBlip>
              <a:defRPr/>
            </a:pPr>
            <a:r>
              <a:rPr lang="en-US" sz="2400" b="1" dirty="0"/>
              <a:t>information visibility</a:t>
            </a:r>
            <a:r>
              <a:rPr lang="en-US" altLang="zh-TW" sz="2400" b="1" dirty="0"/>
              <a:t> </a:t>
            </a:r>
            <a:r>
              <a:rPr lang="zh-TW" altLang="en-US" sz="2400" b="1" dirty="0"/>
              <a:t>能見度</a:t>
            </a:r>
            <a:endParaRPr lang="en-US" altLang="zh-TW" sz="2400" b="1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Webdings" charset="0"/>
              <a:buNone/>
              <a:defRPr/>
            </a:pPr>
            <a:r>
              <a:rPr lang="en-US" sz="2400" dirty="0"/>
              <a:t>	The process of sharing critical data required to manage the flow of products, services, and information in real time between suppliers and customers</a:t>
            </a:r>
          </a:p>
        </p:txBody>
      </p:sp>
    </p:spTree>
    <p:extLst>
      <p:ext uri="{BB962C8B-B14F-4D97-AF65-F5344CB8AC3E}">
        <p14:creationId xmlns:p14="http://schemas.microsoft.com/office/powerpoint/2010/main" val="3990689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3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9FA435E-0EEC-46D5-BCC8-24590DE5702F}" type="slidenum">
              <a:rPr lang="en-US" altLang="zh-TW" sz="1400" smtClean="0">
                <a:solidFill>
                  <a:srgbClr val="333399"/>
                </a:solidFill>
              </a:rPr>
              <a:pPr/>
              <a:t>16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企業組織的目標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彈性</a:t>
            </a:r>
          </a:p>
          <a:p>
            <a:pPr eaLnBrk="1" hangingPunct="1"/>
            <a:r>
              <a:rPr lang="zh-TW" altLang="en-US" smtClean="0"/>
              <a:t>反應快速</a:t>
            </a:r>
          </a:p>
          <a:p>
            <a:pPr eaLnBrk="1" hangingPunct="1"/>
            <a:r>
              <a:rPr lang="zh-TW" altLang="en-US" smtClean="0"/>
              <a:t>價格有競爭力</a:t>
            </a:r>
          </a:p>
          <a:p>
            <a:pPr eaLnBrk="1" hangingPunct="1"/>
            <a:r>
              <a:rPr lang="zh-TW" altLang="en-US" smtClean="0"/>
              <a:t>高效率</a:t>
            </a:r>
          </a:p>
          <a:p>
            <a:pPr eaLnBrk="1" hangingPunct="1"/>
            <a:r>
              <a:rPr lang="zh-TW" altLang="en-US" smtClean="0"/>
              <a:t>良好的顧客服務</a:t>
            </a:r>
          </a:p>
        </p:txBody>
      </p:sp>
      <p:sp>
        <p:nvSpPr>
          <p:cNvPr id="413700" name="WordArt 4"/>
          <p:cNvSpPr>
            <a:spLocks noChangeArrowheads="1" noChangeShapeType="1" noTextEdit="1"/>
          </p:cNvSpPr>
          <p:nvPr/>
        </p:nvSpPr>
        <p:spPr bwMode="auto">
          <a:xfrm>
            <a:off x="3733800" y="5410200"/>
            <a:ext cx="444976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i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目標衝突！</a:t>
            </a:r>
          </a:p>
        </p:txBody>
      </p:sp>
    </p:spTree>
    <p:extLst>
      <p:ext uri="{BB962C8B-B14F-4D97-AF65-F5344CB8AC3E}">
        <p14:creationId xmlns:p14="http://schemas.microsoft.com/office/powerpoint/2010/main" val="5542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56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17D095E-7AA4-4017-A603-D202F49E779B}" type="slidenum">
              <a:rPr lang="en-US" altLang="zh-TW" sz="1400" smtClean="0">
                <a:solidFill>
                  <a:srgbClr val="333399"/>
                </a:solidFill>
              </a:rPr>
              <a:pPr/>
              <a:t>17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目標衝突─</a:t>
            </a:r>
            <a:r>
              <a:rPr lang="zh-TW" altLang="en-US" sz="2800" smtClean="0"/>
              <a:t>要多庫存還是減少庫存？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降低庫存的壓力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昂貴的庫存成本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呆滯料的價值低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增加庫存的壓力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前置時間長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顧客服務非常重要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需求極難預測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降低運輸成本（增加每次運量）</a:t>
            </a:r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>
            <a:off x="8077200" y="2362200"/>
            <a:ext cx="0" cy="1295400"/>
          </a:xfrm>
          <a:prstGeom prst="line">
            <a:avLst/>
          </a:prstGeom>
          <a:noFill/>
          <a:ln w="1778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07" name="Line 5"/>
          <p:cNvSpPr>
            <a:spLocks noChangeShapeType="1"/>
          </p:cNvSpPr>
          <p:nvPr/>
        </p:nvSpPr>
        <p:spPr bwMode="auto">
          <a:xfrm>
            <a:off x="8077200" y="4876800"/>
            <a:ext cx="0" cy="1295400"/>
          </a:xfrm>
          <a:prstGeom prst="line">
            <a:avLst/>
          </a:prstGeom>
          <a:noFill/>
          <a:ln w="177800">
            <a:solidFill>
              <a:schemeClr val="fol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5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76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7B1A48-A5F6-4AFA-8E72-5C90A6997F0B}" type="slidenum">
              <a:rPr lang="en-US" altLang="zh-TW" sz="1400" smtClean="0">
                <a:solidFill>
                  <a:srgbClr val="333399"/>
                </a:solidFill>
              </a:rPr>
              <a:pPr/>
              <a:t>18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無處沒有庫存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graphicFrame>
        <p:nvGraphicFramePr>
          <p:cNvPr id="2765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5" imgW="4572000" imgH="3429000" progId="PowerPoint.Show.8">
                  <p:embed/>
                </p:oleObj>
              </mc:Choice>
              <mc:Fallback>
                <p:oleObj r:id="rId5" imgW="4572000" imgH="3429000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49" name="WordArt 5"/>
          <p:cNvSpPr>
            <a:spLocks noChangeArrowheads="1" noChangeShapeType="1" noTextEdit="1"/>
          </p:cNvSpPr>
          <p:nvPr/>
        </p:nvSpPr>
        <p:spPr bwMode="auto">
          <a:xfrm>
            <a:off x="611188" y="2852738"/>
            <a:ext cx="7315200" cy="18684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TW" altLang="en-US" sz="9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新細明體" panose="02020500000000000000" pitchFamily="18" charset="-120"/>
              </a:rPr>
              <a:t>無處沒有庫存</a:t>
            </a:r>
          </a:p>
        </p:txBody>
      </p:sp>
    </p:spTree>
    <p:extLst>
      <p:ext uri="{BB962C8B-B14F-4D97-AF65-F5344CB8AC3E}">
        <p14:creationId xmlns:p14="http://schemas.microsoft.com/office/powerpoint/2010/main" val="216881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17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953111-259D-4D67-AE33-59A4F43A8AD8}" type="slidenum">
              <a:rPr lang="en-US" altLang="zh-TW" sz="1400" smtClean="0">
                <a:solidFill>
                  <a:srgbClr val="333399"/>
                </a:solidFill>
              </a:rPr>
              <a:pPr/>
              <a:t>19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174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供應鏈風險</a:t>
            </a:r>
          </a:p>
        </p:txBody>
      </p:sp>
      <p:sp>
        <p:nvSpPr>
          <p:cNvPr id="3174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市場動態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需求波動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價格波動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規格變動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特用性投資的程度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專用／通用？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交易的不確定性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無法掌握的交易成功機率</a:t>
            </a:r>
          </a:p>
        </p:txBody>
      </p:sp>
    </p:spTree>
    <p:extLst>
      <p:ext uri="{BB962C8B-B14F-4D97-AF65-F5344CB8AC3E}">
        <p14:creationId xmlns:p14="http://schemas.microsoft.com/office/powerpoint/2010/main" val="265363439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B98E57-C730-438B-B7B4-2D300A9D4E08}" type="slidenum">
              <a:rPr lang="en-US" altLang="zh-TW" sz="1400" smtClean="0">
                <a:solidFill>
                  <a:srgbClr val="333399"/>
                </a:solidFill>
              </a:rPr>
              <a:pPr/>
              <a:t>2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電子化供應鏈管理的發展背景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90656" cy="41148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IT</a:t>
            </a:r>
            <a:r>
              <a:rPr lang="zh-TW" altLang="en-US" dirty="0" smtClean="0"/>
              <a:t>使得製造業上下游關係改變</a:t>
            </a:r>
          </a:p>
          <a:p>
            <a:pPr eaLnBrk="1" hangingPunct="1"/>
            <a:r>
              <a:rPr lang="zh-TW" altLang="en-US" dirty="0" smtClean="0"/>
              <a:t>交易成本和監控成本平衡點改變</a:t>
            </a:r>
          </a:p>
          <a:p>
            <a:pPr eaLnBrk="1" hangingPunct="1"/>
            <a:endParaRPr lang="zh-TW" altLang="en-US" dirty="0" smtClean="0"/>
          </a:p>
          <a:p>
            <a:pPr eaLnBrk="1" hangingPunct="1"/>
            <a:r>
              <a:rPr lang="zh-TW" altLang="en-US" dirty="0" smtClean="0"/>
              <a:t>創新的經營模式產生，改變傳統競爭均勢</a:t>
            </a:r>
          </a:p>
        </p:txBody>
      </p:sp>
    </p:spTree>
    <p:extLst>
      <p:ext uri="{BB962C8B-B14F-4D97-AF65-F5344CB8AC3E}">
        <p14:creationId xmlns:p14="http://schemas.microsoft.com/office/powerpoint/2010/main" val="74178225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3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04F72E-B2A6-4049-9B88-34266A7440DA}" type="slidenum">
              <a:rPr lang="en-US" altLang="zh-TW" sz="1400" smtClean="0">
                <a:solidFill>
                  <a:srgbClr val="333399"/>
                </a:solidFill>
              </a:rPr>
              <a:pPr/>
              <a:t>20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379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能見度 </a:t>
            </a:r>
            <a:r>
              <a:rPr lang="en-US" altLang="zh-TW" smtClean="0"/>
              <a:t>Visibility</a:t>
            </a:r>
          </a:p>
        </p:txBody>
      </p:sp>
      <p:sp>
        <p:nvSpPr>
          <p:cNvPr id="3379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企業對未來的掌握</a:t>
            </a:r>
          </a:p>
          <a:p>
            <a:pPr eaLnBrk="1" hangingPunct="1"/>
            <a:r>
              <a:rPr lang="zh-TW" altLang="en-US" sz="2800" smtClean="0"/>
              <a:t>能見度為風險的一大類</a:t>
            </a:r>
          </a:p>
          <a:p>
            <a:pPr lvl="1" eaLnBrk="1" hangingPunct="1"/>
            <a:r>
              <a:rPr lang="zh-TW" altLang="en-US" sz="2400" smtClean="0"/>
              <a:t>增加能見度</a:t>
            </a:r>
            <a:r>
              <a:rPr lang="zh-TW" altLang="en-US" sz="2400" smtClean="0">
                <a:sym typeface="Wingdings" panose="05000000000000000000" pitchFamily="2" charset="2"/>
              </a:rPr>
              <a:t>降低不確定性降低營運風險</a:t>
            </a:r>
          </a:p>
          <a:p>
            <a:pPr lvl="1" eaLnBrk="1" hangingPunct="1"/>
            <a:r>
              <a:rPr lang="zh-TW" altLang="en-US" sz="2400" smtClean="0">
                <a:sym typeface="Wingdings" panose="05000000000000000000" pitchFamily="2" charset="2"/>
              </a:rPr>
              <a:t>降低長鞭效應</a:t>
            </a:r>
          </a:p>
          <a:p>
            <a:pPr eaLnBrk="1" hangingPunct="1"/>
            <a:r>
              <a:rPr lang="zh-TW" altLang="en-US" sz="2800" smtClean="0">
                <a:sym typeface="Wingdings" panose="05000000000000000000" pitchFamily="2" charset="2"/>
              </a:rPr>
              <a:t>市場動態的掌握，以及</a:t>
            </a:r>
          </a:p>
          <a:p>
            <a:pPr lvl="1" eaLnBrk="1" hangingPunct="1"/>
            <a:r>
              <a:rPr lang="en-US" altLang="zh-TW" sz="2400" smtClean="0">
                <a:sym typeface="Wingdings" panose="05000000000000000000" pitchFamily="2" charset="2"/>
              </a:rPr>
              <a:t>Focal</a:t>
            </a:r>
            <a:r>
              <a:rPr lang="zh-TW" altLang="en-US" sz="2400" smtClean="0">
                <a:sym typeface="Wingdings" panose="05000000000000000000" pitchFamily="2" charset="2"/>
              </a:rPr>
              <a:t>公司的應變</a:t>
            </a:r>
          </a:p>
          <a:p>
            <a:pPr lvl="1" eaLnBrk="1" hangingPunct="1"/>
            <a:r>
              <a:rPr lang="en-US" altLang="zh-TW" sz="2400" smtClean="0">
                <a:sym typeface="Wingdings" panose="05000000000000000000" pitchFamily="2" charset="2"/>
              </a:rPr>
              <a:t>Supplier</a:t>
            </a:r>
            <a:r>
              <a:rPr lang="zh-TW" altLang="en-US" sz="2400" smtClean="0">
                <a:sym typeface="Wingdings" panose="05000000000000000000" pitchFamily="2" charset="2"/>
              </a:rPr>
              <a:t>的產能</a:t>
            </a:r>
          </a:p>
          <a:p>
            <a:pPr eaLnBrk="1" hangingPunct="1"/>
            <a:r>
              <a:rPr lang="zh-TW" altLang="en-US" sz="2800" smtClean="0">
                <a:sym typeface="Wingdings" panose="05000000000000000000" pitchFamily="2" charset="2"/>
              </a:rPr>
              <a:t>品質因素的掌握</a:t>
            </a:r>
            <a:endParaRPr lang="zh-TW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14475901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600F3EF-960B-4249-844E-03F8651299D0}" type="slidenum">
              <a:rPr lang="en-US" altLang="zh-TW" sz="1400" smtClean="0">
                <a:solidFill>
                  <a:srgbClr val="333399"/>
                </a:solidFill>
              </a:rPr>
              <a:pPr/>
              <a:t>21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電子化採購：</a:t>
            </a:r>
            <a:r>
              <a:rPr lang="zh-TW" altLang="en-US" sz="3200" smtClean="0"/>
              <a:t>市場和產品特性</a:t>
            </a:r>
          </a:p>
        </p:txBody>
      </p:sp>
      <p:graphicFrame>
        <p:nvGraphicFramePr>
          <p:cNvPr id="290914" name="Group 98"/>
          <p:cNvGraphicFramePr>
            <a:graphicFrameLocks noGrp="1"/>
          </p:cNvGraphicFramePr>
          <p:nvPr/>
        </p:nvGraphicFramePr>
        <p:xfrm>
          <a:off x="2590800" y="2362200"/>
          <a:ext cx="4495800" cy="3598879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7409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低單價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高單價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759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多筆小交易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電子化標購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(MRO)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價值網路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eProcurement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3856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少量大交易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電子拍賣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律師議價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5867" name="Text Box 86"/>
          <p:cNvSpPr txBox="1">
            <a:spLocks noChangeArrowheads="1"/>
          </p:cNvSpPr>
          <p:nvPr/>
        </p:nvSpPr>
        <p:spPr bwMode="auto">
          <a:xfrm>
            <a:off x="4114800" y="16764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產品特性</a:t>
            </a:r>
          </a:p>
        </p:txBody>
      </p:sp>
      <p:sp>
        <p:nvSpPr>
          <p:cNvPr id="35868" name="Text Box 87"/>
          <p:cNvSpPr txBox="1">
            <a:spLocks noChangeArrowheads="1"/>
          </p:cNvSpPr>
          <p:nvPr/>
        </p:nvSpPr>
        <p:spPr bwMode="auto">
          <a:xfrm>
            <a:off x="1066800" y="3429000"/>
            <a:ext cx="611188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市場組織</a:t>
            </a:r>
          </a:p>
        </p:txBody>
      </p:sp>
      <p:sp>
        <p:nvSpPr>
          <p:cNvPr id="35869" name="Text Box 92"/>
          <p:cNvSpPr txBox="1">
            <a:spLocks noChangeArrowheads="1"/>
          </p:cNvSpPr>
          <p:nvPr/>
        </p:nvSpPr>
        <p:spPr bwMode="auto">
          <a:xfrm>
            <a:off x="746125" y="5957888"/>
            <a:ext cx="461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99"/>
                </a:solidFill>
                <a:ea typeface="標楷體" panose="03000509000000000000" pitchFamily="65" charset="-120"/>
              </a:rPr>
              <a:t>MRO: Maintenance, Repair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63588888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7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1B6D2E2-F155-4B57-B1FC-C10E57B48E21}" type="slidenum">
              <a:rPr lang="en-US" altLang="zh-TW" sz="1400" smtClean="0">
                <a:solidFill>
                  <a:srgbClr val="333399"/>
                </a:solidFill>
              </a:rPr>
              <a:pPr/>
              <a:t>22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管控機制</a:t>
            </a:r>
          </a:p>
        </p:txBody>
      </p:sp>
      <p:graphicFrame>
        <p:nvGraphicFramePr>
          <p:cNvPr id="289859" name="Group 67"/>
          <p:cNvGraphicFramePr>
            <a:graphicFrameLocks noGrp="1"/>
          </p:cNvGraphicFramePr>
          <p:nvPr/>
        </p:nvGraphicFramePr>
        <p:xfrm>
          <a:off x="1676400" y="2438400"/>
          <a:ext cx="5257800" cy="342900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37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通用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混合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特用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5725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有時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市場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95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市場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固定式價值網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7915" name="Oval 77"/>
          <p:cNvSpPr>
            <a:spLocks noChangeArrowheads="1"/>
          </p:cNvSpPr>
          <p:nvPr/>
        </p:nvSpPr>
        <p:spPr bwMode="auto">
          <a:xfrm>
            <a:off x="5334000" y="4343400"/>
            <a:ext cx="12954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16" name="Oval 74"/>
          <p:cNvSpPr>
            <a:spLocks noChangeArrowheads="1"/>
          </p:cNvSpPr>
          <p:nvPr/>
        </p:nvSpPr>
        <p:spPr bwMode="auto">
          <a:xfrm>
            <a:off x="2590800" y="4343400"/>
            <a:ext cx="1066800" cy="1143000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7917" name="Text Box 62"/>
          <p:cNvSpPr txBox="1">
            <a:spLocks noChangeArrowheads="1"/>
          </p:cNvSpPr>
          <p:nvPr/>
        </p:nvSpPr>
        <p:spPr bwMode="auto">
          <a:xfrm>
            <a:off x="990600" y="3124200"/>
            <a:ext cx="611188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交易頻率</a:t>
            </a:r>
          </a:p>
        </p:txBody>
      </p:sp>
      <p:sp>
        <p:nvSpPr>
          <p:cNvPr id="37918" name="Text Box 63"/>
          <p:cNvSpPr txBox="1">
            <a:spLocks noChangeArrowheads="1"/>
          </p:cNvSpPr>
          <p:nvPr/>
        </p:nvSpPr>
        <p:spPr bwMode="auto">
          <a:xfrm>
            <a:off x="3514725" y="1716088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投資專屬性</a:t>
            </a:r>
          </a:p>
        </p:txBody>
      </p:sp>
      <p:sp>
        <p:nvSpPr>
          <p:cNvPr id="37919" name="Line 68"/>
          <p:cNvSpPr>
            <a:spLocks noChangeShapeType="1"/>
          </p:cNvSpPr>
          <p:nvPr/>
        </p:nvSpPr>
        <p:spPr bwMode="auto">
          <a:xfrm flipV="1">
            <a:off x="3124200" y="3657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0" name="Line 69"/>
          <p:cNvSpPr>
            <a:spLocks noChangeShapeType="1"/>
          </p:cNvSpPr>
          <p:nvPr/>
        </p:nvSpPr>
        <p:spPr bwMode="auto">
          <a:xfrm flipV="1">
            <a:off x="3581400" y="3810000"/>
            <a:ext cx="685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1" name="Line 70"/>
          <p:cNvSpPr>
            <a:spLocks noChangeShapeType="1"/>
          </p:cNvSpPr>
          <p:nvPr/>
        </p:nvSpPr>
        <p:spPr bwMode="auto">
          <a:xfrm>
            <a:off x="3581400" y="5181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2" name="Line 71"/>
          <p:cNvSpPr>
            <a:spLocks noChangeShapeType="1"/>
          </p:cNvSpPr>
          <p:nvPr/>
        </p:nvSpPr>
        <p:spPr bwMode="auto">
          <a:xfrm flipH="1">
            <a:off x="4800600" y="5105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3" name="Line 72"/>
          <p:cNvSpPr>
            <a:spLocks noChangeShapeType="1"/>
          </p:cNvSpPr>
          <p:nvPr/>
        </p:nvSpPr>
        <p:spPr bwMode="auto">
          <a:xfrm flipV="1">
            <a:off x="6019800" y="3657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4" name="Line 73"/>
          <p:cNvSpPr>
            <a:spLocks noChangeShapeType="1"/>
          </p:cNvSpPr>
          <p:nvPr/>
        </p:nvSpPr>
        <p:spPr bwMode="auto">
          <a:xfrm flipH="1" flipV="1">
            <a:off x="4800600" y="3810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25" name="Rectangle 75"/>
          <p:cNvSpPr>
            <a:spLocks noChangeArrowheads="1"/>
          </p:cNvSpPr>
          <p:nvPr/>
        </p:nvSpPr>
        <p:spPr bwMode="auto">
          <a:xfrm>
            <a:off x="2667000" y="46482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chemeClr val="bg1"/>
                </a:solidFill>
                <a:ea typeface="標楷體" panose="03000509000000000000" pitchFamily="65" charset="-120"/>
              </a:rPr>
              <a:t>市場</a:t>
            </a:r>
          </a:p>
        </p:txBody>
      </p:sp>
      <p:sp>
        <p:nvSpPr>
          <p:cNvPr id="37926" name="Rectangle 76"/>
          <p:cNvSpPr>
            <a:spLocks noChangeArrowheads="1"/>
          </p:cNvSpPr>
          <p:nvPr/>
        </p:nvSpPr>
        <p:spPr bwMode="auto">
          <a:xfrm>
            <a:off x="5334000" y="4495800"/>
            <a:ext cx="137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chemeClr val="bg1"/>
                </a:solidFill>
                <a:ea typeface="標楷體" panose="03000509000000000000" pitchFamily="65" charset="-120"/>
              </a:rPr>
              <a:t>固定式價值網</a:t>
            </a:r>
          </a:p>
        </p:txBody>
      </p:sp>
    </p:spTree>
    <p:extLst>
      <p:ext uri="{BB962C8B-B14F-4D97-AF65-F5344CB8AC3E}">
        <p14:creationId xmlns:p14="http://schemas.microsoft.com/office/powerpoint/2010/main" val="415705494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99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EC9B06B-1BD6-4EB9-B222-87C1328498F7}" type="slidenum">
              <a:rPr lang="en-US" altLang="zh-TW" sz="1400" smtClean="0">
                <a:solidFill>
                  <a:srgbClr val="333399"/>
                </a:solidFill>
              </a:rPr>
              <a:pPr/>
              <a:t>23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價值網路和動態市場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42672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50292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7912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4770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7239000" y="2133600"/>
            <a:ext cx="3810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46" name="Line 9"/>
          <p:cNvSpPr>
            <a:spLocks noChangeShapeType="1"/>
          </p:cNvSpPr>
          <p:nvPr/>
        </p:nvSpPr>
        <p:spPr bwMode="auto">
          <a:xfrm>
            <a:off x="4648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7" name="Line 10"/>
          <p:cNvSpPr>
            <a:spLocks noChangeShapeType="1"/>
          </p:cNvSpPr>
          <p:nvPr/>
        </p:nvSpPr>
        <p:spPr bwMode="auto">
          <a:xfrm>
            <a:off x="5410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8" name="Line 11"/>
          <p:cNvSpPr>
            <a:spLocks noChangeShapeType="1"/>
          </p:cNvSpPr>
          <p:nvPr/>
        </p:nvSpPr>
        <p:spPr bwMode="auto">
          <a:xfrm>
            <a:off x="61722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49" name="Line 12"/>
          <p:cNvSpPr>
            <a:spLocks noChangeShapeType="1"/>
          </p:cNvSpPr>
          <p:nvPr/>
        </p:nvSpPr>
        <p:spPr bwMode="auto">
          <a:xfrm>
            <a:off x="6858000" y="2286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4114800" y="1981200"/>
            <a:ext cx="36576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1" name="Rectangle 14"/>
          <p:cNvSpPr>
            <a:spLocks noChangeArrowheads="1"/>
          </p:cNvSpPr>
          <p:nvPr/>
        </p:nvSpPr>
        <p:spPr bwMode="auto">
          <a:xfrm>
            <a:off x="457200" y="4191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1219200" y="4191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1981200" y="4191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2895600" y="3429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5" name="Rectangle 18"/>
          <p:cNvSpPr>
            <a:spLocks noChangeArrowheads="1"/>
          </p:cNvSpPr>
          <p:nvPr/>
        </p:nvSpPr>
        <p:spPr bwMode="auto">
          <a:xfrm>
            <a:off x="3657600" y="34290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>
            <a:off x="8382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7" name="Line 20"/>
          <p:cNvSpPr>
            <a:spLocks noChangeShapeType="1"/>
          </p:cNvSpPr>
          <p:nvPr/>
        </p:nvSpPr>
        <p:spPr bwMode="auto">
          <a:xfrm>
            <a:off x="16002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3276600" y="3581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304800" y="4038600"/>
            <a:ext cx="21336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2667000" y="3276600"/>
            <a:ext cx="16764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1" name="Rectangle 25"/>
          <p:cNvSpPr>
            <a:spLocks noChangeArrowheads="1"/>
          </p:cNvSpPr>
          <p:nvPr/>
        </p:nvSpPr>
        <p:spPr bwMode="auto">
          <a:xfrm>
            <a:off x="2971800" y="4648200"/>
            <a:ext cx="381000" cy="3810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2" name="Rectangle 28"/>
          <p:cNvSpPr>
            <a:spLocks noChangeArrowheads="1"/>
          </p:cNvSpPr>
          <p:nvPr/>
        </p:nvSpPr>
        <p:spPr bwMode="auto">
          <a:xfrm>
            <a:off x="2743200" y="4495800"/>
            <a:ext cx="8382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3" name="Line 29"/>
          <p:cNvSpPr>
            <a:spLocks noChangeShapeType="1"/>
          </p:cNvSpPr>
          <p:nvPr/>
        </p:nvSpPr>
        <p:spPr bwMode="auto">
          <a:xfrm flipV="1">
            <a:off x="2057400" y="3657600"/>
            <a:ext cx="6096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64" name="Line 30"/>
          <p:cNvSpPr>
            <a:spLocks noChangeShapeType="1"/>
          </p:cNvSpPr>
          <p:nvPr/>
        </p:nvSpPr>
        <p:spPr bwMode="auto">
          <a:xfrm>
            <a:off x="2209800" y="4724400"/>
            <a:ext cx="533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65" name="Rectangle 32"/>
          <p:cNvSpPr>
            <a:spLocks noChangeArrowheads="1"/>
          </p:cNvSpPr>
          <p:nvPr/>
        </p:nvSpPr>
        <p:spPr bwMode="auto">
          <a:xfrm>
            <a:off x="4800600" y="53340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6" name="Rectangle 33"/>
          <p:cNvSpPr>
            <a:spLocks noChangeArrowheads="1"/>
          </p:cNvSpPr>
          <p:nvPr/>
        </p:nvSpPr>
        <p:spPr bwMode="auto">
          <a:xfrm>
            <a:off x="5562600" y="53340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7" name="Rectangle 34"/>
          <p:cNvSpPr>
            <a:spLocks noChangeArrowheads="1"/>
          </p:cNvSpPr>
          <p:nvPr/>
        </p:nvSpPr>
        <p:spPr bwMode="auto">
          <a:xfrm>
            <a:off x="7162800" y="38862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8" name="Rectangle 35"/>
          <p:cNvSpPr>
            <a:spLocks noChangeArrowheads="1"/>
          </p:cNvSpPr>
          <p:nvPr/>
        </p:nvSpPr>
        <p:spPr bwMode="auto">
          <a:xfrm>
            <a:off x="7924800" y="38862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69" name="Line 37"/>
          <p:cNvSpPr>
            <a:spLocks noChangeShapeType="1"/>
          </p:cNvSpPr>
          <p:nvPr/>
        </p:nvSpPr>
        <p:spPr bwMode="auto">
          <a:xfrm>
            <a:off x="51816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0" name="Line 38"/>
          <p:cNvSpPr>
            <a:spLocks noChangeShapeType="1"/>
          </p:cNvSpPr>
          <p:nvPr/>
        </p:nvSpPr>
        <p:spPr bwMode="auto">
          <a:xfrm>
            <a:off x="75438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1" name="Rectangle 39"/>
          <p:cNvSpPr>
            <a:spLocks noChangeArrowheads="1"/>
          </p:cNvSpPr>
          <p:nvPr/>
        </p:nvSpPr>
        <p:spPr bwMode="auto">
          <a:xfrm>
            <a:off x="4648200" y="5181600"/>
            <a:ext cx="14478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2" name="Rectangle 40"/>
          <p:cNvSpPr>
            <a:spLocks noChangeArrowheads="1"/>
          </p:cNvSpPr>
          <p:nvPr/>
        </p:nvSpPr>
        <p:spPr bwMode="auto">
          <a:xfrm>
            <a:off x="6934200" y="3733800"/>
            <a:ext cx="16764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3" name="Rectangle 41"/>
          <p:cNvSpPr>
            <a:spLocks noChangeArrowheads="1"/>
          </p:cNvSpPr>
          <p:nvPr/>
        </p:nvSpPr>
        <p:spPr bwMode="auto">
          <a:xfrm>
            <a:off x="7924800" y="5715000"/>
            <a:ext cx="381000" cy="381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4" name="Rectangle 42"/>
          <p:cNvSpPr>
            <a:spLocks noChangeArrowheads="1"/>
          </p:cNvSpPr>
          <p:nvPr/>
        </p:nvSpPr>
        <p:spPr bwMode="auto">
          <a:xfrm>
            <a:off x="7696200" y="5562600"/>
            <a:ext cx="8382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5" name="Line 43"/>
          <p:cNvSpPr>
            <a:spLocks noChangeShapeType="1"/>
          </p:cNvSpPr>
          <p:nvPr/>
        </p:nvSpPr>
        <p:spPr bwMode="auto">
          <a:xfrm flipV="1">
            <a:off x="6096000" y="5105400"/>
            <a:ext cx="7620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6" name="Line 44"/>
          <p:cNvSpPr>
            <a:spLocks noChangeShapeType="1"/>
          </p:cNvSpPr>
          <p:nvPr/>
        </p:nvSpPr>
        <p:spPr bwMode="auto">
          <a:xfrm>
            <a:off x="6096000" y="5562600"/>
            <a:ext cx="6858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77" name="Oval 45"/>
          <p:cNvSpPr>
            <a:spLocks noChangeArrowheads="1"/>
          </p:cNvSpPr>
          <p:nvPr/>
        </p:nvSpPr>
        <p:spPr bwMode="auto">
          <a:xfrm>
            <a:off x="6858000" y="48006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8" name="Oval 46"/>
          <p:cNvSpPr>
            <a:spLocks noChangeArrowheads="1"/>
          </p:cNvSpPr>
          <p:nvPr/>
        </p:nvSpPr>
        <p:spPr bwMode="auto">
          <a:xfrm>
            <a:off x="6781800" y="5562600"/>
            <a:ext cx="533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9979" name="Line 47"/>
          <p:cNvSpPr>
            <a:spLocks noChangeShapeType="1"/>
          </p:cNvSpPr>
          <p:nvPr/>
        </p:nvSpPr>
        <p:spPr bwMode="auto">
          <a:xfrm flipV="1">
            <a:off x="7162800" y="4419600"/>
            <a:ext cx="762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0" name="Line 48"/>
          <p:cNvSpPr>
            <a:spLocks noChangeShapeType="1"/>
          </p:cNvSpPr>
          <p:nvPr/>
        </p:nvSpPr>
        <p:spPr bwMode="auto">
          <a:xfrm>
            <a:off x="7391400" y="5181600"/>
            <a:ext cx="4572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1" name="Line 49"/>
          <p:cNvSpPr>
            <a:spLocks noChangeShapeType="1"/>
          </p:cNvSpPr>
          <p:nvPr/>
        </p:nvSpPr>
        <p:spPr bwMode="auto">
          <a:xfrm>
            <a:off x="7315200" y="5943600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2" name="Line 50"/>
          <p:cNvSpPr>
            <a:spLocks noChangeShapeType="1"/>
          </p:cNvSpPr>
          <p:nvPr/>
        </p:nvSpPr>
        <p:spPr bwMode="auto">
          <a:xfrm flipV="1">
            <a:off x="7239000" y="4419600"/>
            <a:ext cx="990600" cy="1295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983" name="Text Box 51"/>
          <p:cNvSpPr txBox="1">
            <a:spLocks noChangeArrowheads="1"/>
          </p:cNvSpPr>
          <p:nvPr/>
        </p:nvSpPr>
        <p:spPr bwMode="auto">
          <a:xfrm>
            <a:off x="6003925" y="1566863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66"/>
                </a:solidFill>
                <a:ea typeface="標楷體" panose="03000509000000000000" pitchFamily="65" charset="-120"/>
              </a:rPr>
              <a:t>內部價值鏈</a:t>
            </a:r>
          </a:p>
        </p:txBody>
      </p:sp>
      <p:sp>
        <p:nvSpPr>
          <p:cNvPr id="39984" name="Text Box 52"/>
          <p:cNvSpPr txBox="1">
            <a:spLocks noChangeArrowheads="1"/>
          </p:cNvSpPr>
          <p:nvPr/>
        </p:nvSpPr>
        <p:spPr bwMode="auto">
          <a:xfrm>
            <a:off x="685800" y="5105400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66"/>
                </a:solidFill>
                <a:ea typeface="標楷體" panose="03000509000000000000" pitchFamily="65" charset="-120"/>
              </a:rPr>
              <a:t>產業價值網</a:t>
            </a:r>
          </a:p>
        </p:txBody>
      </p:sp>
      <p:sp>
        <p:nvSpPr>
          <p:cNvPr id="39985" name="Text Box 53"/>
          <p:cNvSpPr txBox="1">
            <a:spLocks noChangeArrowheads="1"/>
          </p:cNvSpPr>
          <p:nvPr/>
        </p:nvSpPr>
        <p:spPr bwMode="auto">
          <a:xfrm>
            <a:off x="4876800" y="43434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66"/>
                </a:solidFill>
                <a:ea typeface="標楷體" panose="03000509000000000000" pitchFamily="65" charset="-120"/>
              </a:rPr>
              <a:t>動態市場</a:t>
            </a:r>
          </a:p>
        </p:txBody>
      </p:sp>
    </p:spTree>
    <p:extLst>
      <p:ext uri="{BB962C8B-B14F-4D97-AF65-F5344CB8AC3E}">
        <p14:creationId xmlns:p14="http://schemas.microsoft.com/office/powerpoint/2010/main" val="380092931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19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0EFE6D-C817-49EE-A581-32C29A941858}" type="slidenum">
              <a:rPr lang="en-US" altLang="zh-TW" sz="1400" smtClean="0">
                <a:solidFill>
                  <a:srgbClr val="333399"/>
                </a:solidFill>
              </a:rPr>
              <a:pPr/>
              <a:t>24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價值網路和動態市場</a:t>
            </a:r>
          </a:p>
        </p:txBody>
      </p:sp>
      <p:graphicFrame>
        <p:nvGraphicFramePr>
          <p:cNvPr id="291887" name="Group 47"/>
          <p:cNvGraphicFramePr>
            <a:graphicFrameLocks noGrp="1"/>
          </p:cNvGraphicFramePr>
          <p:nvPr/>
        </p:nvGraphicFramePr>
        <p:xfrm>
          <a:off x="685800" y="1981200"/>
          <a:ext cx="7086600" cy="4332289"/>
        </p:xfrm>
        <a:graphic>
          <a:graphicData uri="http://schemas.openxmlformats.org/drawingml/2006/table">
            <a:tbl>
              <a:tblPr/>
              <a:tblGrid>
                <a:gridCol w="233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價值網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動態市場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4872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重點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經由相互內部關係增加價值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經由外部關係增加價值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時間性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中、長期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短、中期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相互承諾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高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低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21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每個關係投資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高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低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7801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關係量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少數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indent="2063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indent="3270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indent="4349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indent="5556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indent="555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眾多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2492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40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7B112A-E153-4300-879B-3FBE6F9E8BC7}" type="slidenum">
              <a:rPr lang="en-US" altLang="zh-TW" sz="1400" smtClean="0">
                <a:solidFill>
                  <a:srgbClr val="333399"/>
                </a:solidFill>
              </a:rPr>
              <a:pPr/>
              <a:t>25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動態市場</a:t>
            </a:r>
            <a:endParaRPr lang="zh-TW" altLang="en-US" baseline="-25000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動態的規格需求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動態的需求量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動態的品質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供需的動態</a:t>
            </a:r>
            <a:r>
              <a:rPr lang="en-US" altLang="zh-TW" smtClean="0"/>
              <a:t>﹕</a:t>
            </a:r>
            <a:r>
              <a:rPr lang="zh-TW" altLang="en-US" smtClean="0"/>
              <a:t>價格變動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動態定價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Dynamic pricing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招標、拍賣</a:t>
            </a:r>
          </a:p>
        </p:txBody>
      </p:sp>
    </p:spTree>
    <p:extLst>
      <p:ext uri="{BB962C8B-B14F-4D97-AF65-F5344CB8AC3E}">
        <p14:creationId xmlns:p14="http://schemas.microsoft.com/office/powerpoint/2010/main" val="19594233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60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8604A66-9C9F-4907-82E3-1B7ADA923346}" type="slidenum">
              <a:rPr lang="en-US" altLang="zh-TW" sz="1400" smtClean="0">
                <a:solidFill>
                  <a:srgbClr val="333399"/>
                </a:solidFill>
              </a:rPr>
              <a:pPr/>
              <a:t>26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i="1" smtClean="0"/>
              <a:t>Marketplaces</a:t>
            </a:r>
            <a:r>
              <a:rPr lang="en-US" altLang="zh-TW" sz="3600" smtClean="0"/>
              <a:t> : Direction of trade</a:t>
            </a:r>
          </a:p>
        </p:txBody>
      </p:sp>
      <p:graphicFrame>
        <p:nvGraphicFramePr>
          <p:cNvPr id="574467" name="Group 3"/>
          <p:cNvGraphicFramePr>
            <a:graphicFrameLocks noGrp="1"/>
          </p:cNvGraphicFramePr>
          <p:nvPr>
            <p:ph idx="1"/>
          </p:nvPr>
        </p:nvGraphicFramePr>
        <p:xfrm>
          <a:off x="2667000" y="3124200"/>
          <a:ext cx="5105400" cy="3108624"/>
        </p:xfrm>
        <a:graphic>
          <a:graphicData uri="http://schemas.openxmlformats.org/drawingml/2006/table">
            <a:tbl>
              <a:tblPr/>
              <a:tblGrid>
                <a:gridCol w="10207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7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7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07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8054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6129" name="Text Box 47"/>
          <p:cNvSpPr txBox="1">
            <a:spLocks noChangeArrowheads="1"/>
          </p:cNvSpPr>
          <p:nvPr/>
        </p:nvSpPr>
        <p:spPr bwMode="auto">
          <a:xfrm>
            <a:off x="4648200" y="1800225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chemeClr val="hlink"/>
                </a:solidFill>
                <a:ea typeface="SimHei" pitchFamily="49" charset="-122"/>
              </a:rPr>
              <a:t>產業</a:t>
            </a:r>
          </a:p>
        </p:txBody>
      </p:sp>
      <p:grpSp>
        <p:nvGrpSpPr>
          <p:cNvPr id="574512" name="Group 48"/>
          <p:cNvGrpSpPr>
            <a:grpSpLocks/>
          </p:cNvGrpSpPr>
          <p:nvPr/>
        </p:nvGrpSpPr>
        <p:grpSpPr bwMode="auto">
          <a:xfrm>
            <a:off x="4724400" y="2286000"/>
            <a:ext cx="2317750" cy="3962400"/>
            <a:chOff x="2976" y="1440"/>
            <a:chExt cx="1460" cy="2496"/>
          </a:xfrm>
        </p:grpSpPr>
        <p:sp>
          <p:nvSpPr>
            <p:cNvPr id="46136" name="AutoShape 49"/>
            <p:cNvSpPr>
              <a:spLocks noChangeArrowheads="1"/>
            </p:cNvSpPr>
            <p:nvPr/>
          </p:nvSpPr>
          <p:spPr bwMode="auto">
            <a:xfrm>
              <a:off x="2976" y="1584"/>
              <a:ext cx="528" cy="288"/>
            </a:xfrm>
            <a:prstGeom prst="downArrow">
              <a:avLst>
                <a:gd name="adj1" fmla="val 50000"/>
                <a:gd name="adj2" fmla="val 53472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6137" name="Text Box 50"/>
            <p:cNvSpPr txBox="1">
              <a:spLocks noChangeArrowheads="1"/>
            </p:cNvSpPr>
            <p:nvPr/>
          </p:nvSpPr>
          <p:spPr bwMode="auto">
            <a:xfrm>
              <a:off x="3552" y="1440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垂直市集</a:t>
              </a:r>
            </a:p>
          </p:txBody>
        </p:sp>
        <p:sp>
          <p:nvSpPr>
            <p:cNvPr id="46138" name="Rectangle 51"/>
            <p:cNvSpPr>
              <a:spLocks noChangeArrowheads="1"/>
            </p:cNvSpPr>
            <p:nvPr/>
          </p:nvSpPr>
          <p:spPr bwMode="auto">
            <a:xfrm>
              <a:off x="3024" y="1968"/>
              <a:ext cx="528" cy="1968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46131" name="Text Box 52"/>
          <p:cNvSpPr txBox="1">
            <a:spLocks noChangeArrowheads="1"/>
          </p:cNvSpPr>
          <p:nvPr/>
        </p:nvSpPr>
        <p:spPr bwMode="auto">
          <a:xfrm>
            <a:off x="669925" y="3192463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chemeClr val="folHlink"/>
                </a:solidFill>
                <a:ea typeface="SimHei" pitchFamily="49" charset="-122"/>
              </a:rPr>
              <a:t>商品</a:t>
            </a:r>
          </a:p>
        </p:txBody>
      </p:sp>
      <p:grpSp>
        <p:nvGrpSpPr>
          <p:cNvPr id="574517" name="Group 53"/>
          <p:cNvGrpSpPr>
            <a:grpSpLocks/>
          </p:cNvGrpSpPr>
          <p:nvPr/>
        </p:nvGrpSpPr>
        <p:grpSpPr bwMode="auto">
          <a:xfrm>
            <a:off x="609600" y="4114800"/>
            <a:ext cx="7239000" cy="990600"/>
            <a:chOff x="384" y="2592"/>
            <a:chExt cx="4560" cy="624"/>
          </a:xfrm>
        </p:grpSpPr>
        <p:sp>
          <p:nvSpPr>
            <p:cNvPr id="46133" name="AutoShape 54"/>
            <p:cNvSpPr>
              <a:spLocks noChangeArrowheads="1"/>
            </p:cNvSpPr>
            <p:nvPr/>
          </p:nvSpPr>
          <p:spPr bwMode="auto">
            <a:xfrm>
              <a:off x="1008" y="2688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46134" name="Text Box 55"/>
            <p:cNvSpPr txBox="1">
              <a:spLocks noChangeArrowheads="1"/>
            </p:cNvSpPr>
            <p:nvPr/>
          </p:nvSpPr>
          <p:spPr bwMode="auto">
            <a:xfrm>
              <a:off x="384" y="2928"/>
              <a:ext cx="8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水平市集</a:t>
              </a:r>
            </a:p>
          </p:txBody>
        </p:sp>
        <p:sp>
          <p:nvSpPr>
            <p:cNvPr id="46135" name="Rectangle 56"/>
            <p:cNvSpPr>
              <a:spLocks noChangeArrowheads="1"/>
            </p:cNvSpPr>
            <p:nvPr/>
          </p:nvSpPr>
          <p:spPr bwMode="auto">
            <a:xfrm>
              <a:off x="1680" y="2592"/>
              <a:ext cx="3264" cy="384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060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81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6171DEE-04C8-48E7-B374-C341E5356F98}" type="slidenum">
              <a:rPr lang="en-US" altLang="zh-TW" sz="1400" smtClean="0">
                <a:solidFill>
                  <a:srgbClr val="333399"/>
                </a:solidFill>
              </a:rPr>
              <a:pPr/>
              <a:t>27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電子交易市場 </a:t>
            </a:r>
            <a:r>
              <a:rPr lang="en-US" altLang="zh-TW" smtClean="0"/>
              <a:t>eMarkets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封閉、私領域的電子交易市場</a:t>
            </a:r>
          </a:p>
          <a:p>
            <a:pPr lvl="1" eaLnBrk="1" hangingPunct="1"/>
            <a:r>
              <a:rPr lang="en-US" altLang="zh-TW" smtClean="0"/>
              <a:t>Private market, private hub</a:t>
            </a:r>
          </a:p>
          <a:p>
            <a:pPr lvl="1" eaLnBrk="1" hangingPunct="1"/>
            <a:r>
              <a:rPr lang="zh-TW" altLang="en-US" smtClean="0"/>
              <a:t>買方、賣方</a:t>
            </a:r>
          </a:p>
          <a:p>
            <a:pPr eaLnBrk="1" hangingPunct="1"/>
            <a:endParaRPr lang="zh-TW" altLang="en-US" smtClean="0"/>
          </a:p>
          <a:p>
            <a:pPr eaLnBrk="1" hangingPunct="1"/>
            <a:r>
              <a:rPr lang="zh-TW" altLang="en-US" smtClean="0"/>
              <a:t>公開的市場</a:t>
            </a:r>
          </a:p>
          <a:p>
            <a:pPr lvl="1" eaLnBrk="1" hangingPunct="1"/>
            <a:r>
              <a:rPr lang="en-US" altLang="zh-TW" smtClean="0"/>
              <a:t>Public exchange</a:t>
            </a:r>
          </a:p>
        </p:txBody>
      </p:sp>
    </p:spTree>
    <p:extLst>
      <p:ext uri="{BB962C8B-B14F-4D97-AF65-F5344CB8AC3E}">
        <p14:creationId xmlns:p14="http://schemas.microsoft.com/office/powerpoint/2010/main" val="2588762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01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CCCE147-07C3-4358-B843-95B57D42B870}" type="slidenum">
              <a:rPr lang="en-US" altLang="zh-TW" sz="1400" smtClean="0">
                <a:solidFill>
                  <a:srgbClr val="333399"/>
                </a:solidFill>
              </a:rPr>
              <a:pPr/>
              <a:t>28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018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動態市場</a:t>
            </a:r>
            <a:r>
              <a:rPr lang="en-US" altLang="zh-TW" baseline="-25000" smtClean="0"/>
              <a:t>2</a:t>
            </a:r>
            <a:endParaRPr lang="en-US" altLang="zh-TW" smtClean="0"/>
          </a:p>
        </p:txBody>
      </p:sp>
      <p:sp>
        <p:nvSpPr>
          <p:cNvPr id="5018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買方市集：招標</a:t>
            </a:r>
          </a:p>
          <a:p>
            <a:pPr lvl="1" eaLnBrk="1" hangingPunct="1"/>
            <a:r>
              <a:rPr lang="zh-TW" altLang="en-US" sz="2400" smtClean="0"/>
              <a:t>例如： </a:t>
            </a:r>
            <a:r>
              <a:rPr lang="en-US" altLang="zh-TW" sz="2400" smtClean="0"/>
              <a:t>General Electric, Target</a:t>
            </a:r>
          </a:p>
          <a:p>
            <a:pPr eaLnBrk="1" hangingPunct="1"/>
            <a:r>
              <a:rPr lang="zh-TW" altLang="en-US" sz="2800" smtClean="0"/>
              <a:t>賣方市集：標售</a:t>
            </a:r>
          </a:p>
          <a:p>
            <a:pPr lvl="1" eaLnBrk="1" hangingPunct="1"/>
            <a:r>
              <a:rPr lang="zh-TW" altLang="en-US" sz="2400" smtClean="0"/>
              <a:t>例如：農產品、原產品</a:t>
            </a:r>
          </a:p>
          <a:p>
            <a:pPr eaLnBrk="1" hangingPunct="1"/>
            <a:r>
              <a:rPr lang="zh-TW" altLang="en-US" sz="2800" smtClean="0"/>
              <a:t>仲介商市集：聚眾採購或聚眾銷售</a:t>
            </a:r>
          </a:p>
          <a:p>
            <a:pPr lvl="1" eaLnBrk="1" hangingPunct="1"/>
            <a:r>
              <a:rPr lang="zh-TW" altLang="en-US" sz="2400" smtClean="0"/>
              <a:t>多對多</a:t>
            </a:r>
          </a:p>
          <a:p>
            <a:pPr eaLnBrk="1" hangingPunct="1"/>
            <a:r>
              <a:rPr lang="zh-TW" altLang="en-US" sz="2800" smtClean="0"/>
              <a:t>仲介商市集：撮合</a:t>
            </a:r>
          </a:p>
          <a:p>
            <a:pPr lvl="1" eaLnBrk="1" hangingPunct="1"/>
            <a:r>
              <a:rPr lang="zh-TW" altLang="en-US" sz="2400" smtClean="0"/>
              <a:t>例如：股票市場</a:t>
            </a:r>
          </a:p>
        </p:txBody>
      </p:sp>
    </p:spTree>
    <p:extLst>
      <p:ext uri="{BB962C8B-B14F-4D97-AF65-F5344CB8AC3E}">
        <p14:creationId xmlns:p14="http://schemas.microsoft.com/office/powerpoint/2010/main" val="11382654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22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790C95C-5508-4784-B1C1-E51E5369B958}" type="slidenum">
              <a:rPr lang="en-US" altLang="zh-TW" sz="1400" smtClean="0">
                <a:solidFill>
                  <a:srgbClr val="333399"/>
                </a:solidFill>
              </a:rPr>
              <a:pPr/>
              <a:t>29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虛擬層級的成本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867400"/>
            <a:ext cx="7239000" cy="533400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zh-TW" altLang="en-US" smtClean="0">
                <a:solidFill>
                  <a:srgbClr val="006600"/>
                </a:solidFill>
              </a:rPr>
              <a:t>魚與熊掌兼得</a:t>
            </a:r>
          </a:p>
        </p:txBody>
      </p:sp>
      <p:sp>
        <p:nvSpPr>
          <p:cNvPr id="52230" name="Line 4"/>
          <p:cNvSpPr>
            <a:spLocks noChangeShapeType="1"/>
          </p:cNvSpPr>
          <p:nvPr/>
        </p:nvSpPr>
        <p:spPr bwMode="auto">
          <a:xfrm>
            <a:off x="1981200" y="1828800"/>
            <a:ext cx="0" cy="32004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1" name="Line 5"/>
          <p:cNvSpPr>
            <a:spLocks noChangeShapeType="1"/>
          </p:cNvSpPr>
          <p:nvPr/>
        </p:nvSpPr>
        <p:spPr bwMode="auto">
          <a:xfrm>
            <a:off x="1981200" y="5029200"/>
            <a:ext cx="61722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2" name="Text Box 6"/>
          <p:cNvSpPr txBox="1">
            <a:spLocks noChangeArrowheads="1"/>
          </p:cNvSpPr>
          <p:nvPr/>
        </p:nvSpPr>
        <p:spPr bwMode="auto">
          <a:xfrm>
            <a:off x="4038600" y="5181600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組織規模</a:t>
            </a:r>
            <a:endParaRPr lang="zh-TW" altLang="en-US">
              <a:solidFill>
                <a:srgbClr val="000099"/>
              </a:solidFill>
            </a:endParaRPr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2057400" y="5105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小</a:t>
            </a:r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7467600" y="5105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大</a:t>
            </a:r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1206500" y="2895600"/>
            <a:ext cx="611188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000099"/>
                </a:solidFill>
                <a:ea typeface="標楷體" panose="03000509000000000000" pitchFamily="65" charset="-120"/>
              </a:rPr>
              <a:t>成本</a:t>
            </a:r>
          </a:p>
        </p:txBody>
      </p:sp>
      <p:sp>
        <p:nvSpPr>
          <p:cNvPr id="52236" name="Text Box 10"/>
          <p:cNvSpPr txBox="1">
            <a:spLocks noChangeArrowheads="1"/>
          </p:cNvSpPr>
          <p:nvPr/>
        </p:nvSpPr>
        <p:spPr bwMode="auto">
          <a:xfrm>
            <a:off x="1279525" y="17192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高</a:t>
            </a:r>
          </a:p>
        </p:txBody>
      </p:sp>
      <p:sp>
        <p:nvSpPr>
          <p:cNvPr id="52237" name="Text Box 11"/>
          <p:cNvSpPr txBox="1">
            <a:spLocks noChangeArrowheads="1"/>
          </p:cNvSpPr>
          <p:nvPr/>
        </p:nvSpPr>
        <p:spPr bwMode="auto">
          <a:xfrm>
            <a:off x="1279525" y="45386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低</a:t>
            </a:r>
          </a:p>
        </p:txBody>
      </p:sp>
      <p:sp>
        <p:nvSpPr>
          <p:cNvPr id="52238" name="Freeform 12"/>
          <p:cNvSpPr>
            <a:spLocks/>
          </p:cNvSpPr>
          <p:nvPr/>
        </p:nvSpPr>
        <p:spPr bwMode="auto">
          <a:xfrm>
            <a:off x="2819400" y="1676400"/>
            <a:ext cx="5410200" cy="2895600"/>
          </a:xfrm>
          <a:custGeom>
            <a:avLst/>
            <a:gdLst>
              <a:gd name="T0" fmla="*/ 0 w 3408"/>
              <a:gd name="T1" fmla="*/ 0 h 1824"/>
              <a:gd name="T2" fmla="*/ 2147483646 w 3408"/>
              <a:gd name="T3" fmla="*/ 2147483646 h 1824"/>
              <a:gd name="T4" fmla="*/ 2147483646 w 3408"/>
              <a:gd name="T5" fmla="*/ 2147483646 h 1824"/>
              <a:gd name="T6" fmla="*/ 2147483646 w 3408"/>
              <a:gd name="T7" fmla="*/ 2147483646 h 1824"/>
              <a:gd name="T8" fmla="*/ 2147483646 w 3408"/>
              <a:gd name="T9" fmla="*/ 2147483646 h 1824"/>
              <a:gd name="T10" fmla="*/ 2147483646 w 3408"/>
              <a:gd name="T11" fmla="*/ 2147483646 h 1824"/>
              <a:gd name="T12" fmla="*/ 2147483646 w 3408"/>
              <a:gd name="T13" fmla="*/ 2147483646 h 1824"/>
              <a:gd name="T14" fmla="*/ 2147483646 w 3408"/>
              <a:gd name="T15" fmla="*/ 2147483646 h 18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08" h="1824">
                <a:moveTo>
                  <a:pt x="0" y="0"/>
                </a:moveTo>
                <a:cubicBezTo>
                  <a:pt x="44" y="144"/>
                  <a:pt x="88" y="288"/>
                  <a:pt x="144" y="432"/>
                </a:cubicBezTo>
                <a:cubicBezTo>
                  <a:pt x="200" y="576"/>
                  <a:pt x="232" y="712"/>
                  <a:pt x="336" y="864"/>
                </a:cubicBezTo>
                <a:cubicBezTo>
                  <a:pt x="440" y="1016"/>
                  <a:pt x="608" y="1224"/>
                  <a:pt x="768" y="1344"/>
                </a:cubicBezTo>
                <a:cubicBezTo>
                  <a:pt x="928" y="1464"/>
                  <a:pt x="1048" y="1520"/>
                  <a:pt x="1296" y="1584"/>
                </a:cubicBezTo>
                <a:cubicBezTo>
                  <a:pt x="1544" y="1648"/>
                  <a:pt x="2000" y="1696"/>
                  <a:pt x="2256" y="1728"/>
                </a:cubicBezTo>
                <a:cubicBezTo>
                  <a:pt x="2512" y="1760"/>
                  <a:pt x="2640" y="1760"/>
                  <a:pt x="2832" y="1776"/>
                </a:cubicBezTo>
                <a:cubicBezTo>
                  <a:pt x="3024" y="1792"/>
                  <a:pt x="3216" y="1808"/>
                  <a:pt x="3408" y="1824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39" name="Freeform 13"/>
          <p:cNvSpPr>
            <a:spLocks/>
          </p:cNvSpPr>
          <p:nvPr/>
        </p:nvSpPr>
        <p:spPr bwMode="auto">
          <a:xfrm flipH="1">
            <a:off x="2286000" y="1524000"/>
            <a:ext cx="5410200" cy="2895600"/>
          </a:xfrm>
          <a:custGeom>
            <a:avLst/>
            <a:gdLst>
              <a:gd name="T0" fmla="*/ 0 w 3408"/>
              <a:gd name="T1" fmla="*/ 0 h 1824"/>
              <a:gd name="T2" fmla="*/ 2147483646 w 3408"/>
              <a:gd name="T3" fmla="*/ 2147483646 h 1824"/>
              <a:gd name="T4" fmla="*/ 2147483646 w 3408"/>
              <a:gd name="T5" fmla="*/ 2147483646 h 1824"/>
              <a:gd name="T6" fmla="*/ 2147483646 w 3408"/>
              <a:gd name="T7" fmla="*/ 2147483646 h 1824"/>
              <a:gd name="T8" fmla="*/ 2147483646 w 3408"/>
              <a:gd name="T9" fmla="*/ 2147483646 h 1824"/>
              <a:gd name="T10" fmla="*/ 2147483646 w 3408"/>
              <a:gd name="T11" fmla="*/ 2147483646 h 1824"/>
              <a:gd name="T12" fmla="*/ 2147483646 w 3408"/>
              <a:gd name="T13" fmla="*/ 2147483646 h 1824"/>
              <a:gd name="T14" fmla="*/ 2147483646 w 3408"/>
              <a:gd name="T15" fmla="*/ 2147483646 h 18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08" h="1824">
                <a:moveTo>
                  <a:pt x="0" y="0"/>
                </a:moveTo>
                <a:cubicBezTo>
                  <a:pt x="44" y="144"/>
                  <a:pt x="88" y="288"/>
                  <a:pt x="144" y="432"/>
                </a:cubicBezTo>
                <a:cubicBezTo>
                  <a:pt x="200" y="576"/>
                  <a:pt x="232" y="712"/>
                  <a:pt x="336" y="864"/>
                </a:cubicBezTo>
                <a:cubicBezTo>
                  <a:pt x="440" y="1016"/>
                  <a:pt x="608" y="1224"/>
                  <a:pt x="768" y="1344"/>
                </a:cubicBezTo>
                <a:cubicBezTo>
                  <a:pt x="928" y="1464"/>
                  <a:pt x="1048" y="1520"/>
                  <a:pt x="1296" y="1584"/>
                </a:cubicBezTo>
                <a:cubicBezTo>
                  <a:pt x="1544" y="1648"/>
                  <a:pt x="2000" y="1696"/>
                  <a:pt x="2256" y="1728"/>
                </a:cubicBezTo>
                <a:cubicBezTo>
                  <a:pt x="2512" y="1760"/>
                  <a:pt x="2640" y="1760"/>
                  <a:pt x="2832" y="1776"/>
                </a:cubicBezTo>
                <a:cubicBezTo>
                  <a:pt x="3024" y="1792"/>
                  <a:pt x="3216" y="1808"/>
                  <a:pt x="3408" y="1824"/>
                </a:cubicBezTo>
              </a:path>
            </a:pathLst>
          </a:custGeom>
          <a:noFill/>
          <a:ln w="38100" cmpd="sng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2240" name="Freeform 14"/>
          <p:cNvSpPr>
            <a:spLocks/>
          </p:cNvSpPr>
          <p:nvPr/>
        </p:nvSpPr>
        <p:spPr bwMode="auto">
          <a:xfrm>
            <a:off x="3581400" y="1600200"/>
            <a:ext cx="3200400" cy="1562100"/>
          </a:xfrm>
          <a:custGeom>
            <a:avLst/>
            <a:gdLst>
              <a:gd name="T0" fmla="*/ 0 w 2016"/>
              <a:gd name="T1" fmla="*/ 2147483646 h 984"/>
              <a:gd name="T2" fmla="*/ 2147483646 w 2016"/>
              <a:gd name="T3" fmla="*/ 2147483646 h 984"/>
              <a:gd name="T4" fmla="*/ 2147483646 w 2016"/>
              <a:gd name="T5" fmla="*/ 2147483646 h 984"/>
              <a:gd name="T6" fmla="*/ 2147483646 w 2016"/>
              <a:gd name="T7" fmla="*/ 2147483646 h 984"/>
              <a:gd name="T8" fmla="*/ 2147483646 w 2016"/>
              <a:gd name="T9" fmla="*/ 0 h 9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6" h="984">
                <a:moveTo>
                  <a:pt x="0" y="48"/>
                </a:moveTo>
                <a:cubicBezTo>
                  <a:pt x="56" y="236"/>
                  <a:pt x="112" y="424"/>
                  <a:pt x="240" y="576"/>
                </a:cubicBezTo>
                <a:cubicBezTo>
                  <a:pt x="368" y="728"/>
                  <a:pt x="568" y="936"/>
                  <a:pt x="768" y="960"/>
                </a:cubicBezTo>
                <a:cubicBezTo>
                  <a:pt x="968" y="984"/>
                  <a:pt x="1232" y="880"/>
                  <a:pt x="1440" y="720"/>
                </a:cubicBezTo>
                <a:cubicBezTo>
                  <a:pt x="1648" y="560"/>
                  <a:pt x="1832" y="280"/>
                  <a:pt x="2016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2241" name="AutoShape 15"/>
          <p:cNvSpPr>
            <a:spLocks noChangeArrowheads="1"/>
          </p:cNvSpPr>
          <p:nvPr/>
        </p:nvSpPr>
        <p:spPr bwMode="auto">
          <a:xfrm>
            <a:off x="2971800" y="4343400"/>
            <a:ext cx="533400" cy="838200"/>
          </a:xfrm>
          <a:prstGeom prst="upArrow">
            <a:avLst>
              <a:gd name="adj1" fmla="val 50000"/>
              <a:gd name="adj2" fmla="val 3928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2242" name="AutoShape 16"/>
          <p:cNvSpPr>
            <a:spLocks noChangeArrowheads="1"/>
          </p:cNvSpPr>
          <p:nvPr/>
        </p:nvSpPr>
        <p:spPr bwMode="auto">
          <a:xfrm>
            <a:off x="6629400" y="4495800"/>
            <a:ext cx="533400" cy="838200"/>
          </a:xfrm>
          <a:prstGeom prst="upArrow">
            <a:avLst>
              <a:gd name="adj1" fmla="val 50000"/>
              <a:gd name="adj2" fmla="val 3928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2243" name="Text Box 17"/>
          <p:cNvSpPr txBox="1">
            <a:spLocks noChangeArrowheads="1"/>
          </p:cNvSpPr>
          <p:nvPr/>
        </p:nvSpPr>
        <p:spPr bwMode="auto">
          <a:xfrm>
            <a:off x="6629400" y="5334000"/>
            <a:ext cx="549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層級</a:t>
            </a:r>
          </a:p>
        </p:txBody>
      </p:sp>
      <p:sp>
        <p:nvSpPr>
          <p:cNvPr id="52244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549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市場</a:t>
            </a:r>
          </a:p>
        </p:txBody>
      </p:sp>
    </p:spTree>
    <p:extLst>
      <p:ext uri="{BB962C8B-B14F-4D97-AF65-F5344CB8AC3E}">
        <p14:creationId xmlns:p14="http://schemas.microsoft.com/office/powerpoint/2010/main" val="13475851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D556F9-9383-4F61-99AE-8939B923FC2B}" type="slidenum">
              <a:rPr lang="en-US" altLang="zh-TW" sz="1400" smtClean="0">
                <a:solidFill>
                  <a:srgbClr val="333399"/>
                </a:solidFill>
              </a:rPr>
              <a:pPr/>
              <a:t>3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供應鍊的兩層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dirty="0" smtClean="0"/>
              <a:t>價值鍊：</a:t>
            </a:r>
            <a:r>
              <a:rPr lang="en-US" altLang="zh-TW" sz="2800" dirty="0" smtClean="0"/>
              <a:t>Value generating</a:t>
            </a:r>
          </a:p>
          <a:p>
            <a:pPr lvl="1" eaLnBrk="1" hangingPunct="1"/>
            <a:r>
              <a:rPr lang="zh-TW" altLang="en-US" sz="2400" dirty="0" smtClean="0"/>
              <a:t>上下游供應商</a:t>
            </a:r>
          </a:p>
          <a:p>
            <a:pPr eaLnBrk="1" hangingPunct="1"/>
            <a:r>
              <a:rPr lang="zh-TW" altLang="en-US" sz="2800" dirty="0" smtClean="0"/>
              <a:t>實體物流</a:t>
            </a:r>
          </a:p>
          <a:p>
            <a:pPr lvl="1" eaLnBrk="1" hangingPunct="1"/>
            <a:r>
              <a:rPr lang="zh-TW" altLang="en-US" sz="2400" dirty="0" smtClean="0"/>
              <a:t>確保供應</a:t>
            </a:r>
          </a:p>
          <a:p>
            <a:pPr lvl="1" eaLnBrk="1" hangingPunct="1"/>
            <a:r>
              <a:rPr lang="zh-TW" altLang="en-US" sz="2400" dirty="0" smtClean="0"/>
              <a:t>交通運輸、倉儲</a:t>
            </a:r>
          </a:p>
          <a:p>
            <a:pPr lvl="1" eaLnBrk="1" hangingPunct="1"/>
            <a:r>
              <a:rPr lang="zh-TW" altLang="en-US" sz="2400" dirty="0" smtClean="0"/>
              <a:t>國際貿易手續</a:t>
            </a:r>
          </a:p>
          <a:p>
            <a:pPr lvl="1" eaLnBrk="1" hangingPunct="1"/>
            <a:r>
              <a:rPr lang="zh-TW" altLang="en-US" sz="2400" dirty="0" smtClean="0"/>
              <a:t>買賣雙方自行負責？委外由第三方進行？</a:t>
            </a:r>
          </a:p>
          <a:p>
            <a:pPr lvl="2" eaLnBrk="1" hangingPunct="1"/>
            <a:r>
              <a:rPr lang="en-US" altLang="zh-TW" sz="2000" dirty="0" err="1" smtClean="0"/>
              <a:t>LSP</a:t>
            </a:r>
            <a:r>
              <a:rPr lang="en-US" altLang="zh-TW" sz="2000" dirty="0" smtClean="0"/>
              <a:t>: Logistics Service Provider</a:t>
            </a:r>
          </a:p>
          <a:p>
            <a:pPr lvl="2" eaLnBrk="1" hangingPunct="1"/>
            <a:r>
              <a:rPr lang="en-US" altLang="zh-TW" sz="2000" dirty="0" err="1" smtClean="0"/>
              <a:t>3PL</a:t>
            </a:r>
            <a:r>
              <a:rPr lang="en-US" altLang="zh-TW" sz="2000" dirty="0" smtClean="0"/>
              <a:t>: 3rd Party Logistics</a:t>
            </a:r>
          </a:p>
          <a:p>
            <a:pPr eaLnBrk="1" hangingPunct="1"/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5916887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42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F5F641F-8CA8-4902-A5A6-8AAB48578A42}" type="slidenum">
              <a:rPr lang="en-US" altLang="zh-TW" sz="1400" smtClean="0">
                <a:solidFill>
                  <a:srgbClr val="333399"/>
                </a:solidFill>
              </a:rPr>
              <a:pPr/>
              <a:t>30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傳統說法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5111750" y="3717925"/>
            <a:ext cx="2124075" cy="14398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CC0000"/>
                </a:solidFill>
                <a:ea typeface="標楷體" panose="03000509000000000000" pitchFamily="65" charset="-120"/>
              </a:rPr>
              <a:t>市場競爭</a:t>
            </a: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5111750" y="2276475"/>
            <a:ext cx="2124075" cy="144145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rgbClr val="FFFF66"/>
                </a:solidFill>
                <a:ea typeface="標楷體" panose="03000509000000000000" pitchFamily="65" charset="-120"/>
              </a:rPr>
              <a:t>缺乏競爭力</a:t>
            </a: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4572000" y="5756275"/>
            <a:ext cx="1606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333399"/>
                </a:solidFill>
                <a:ea typeface="標楷體" panose="03000509000000000000" pitchFamily="65" charset="-120"/>
              </a:rPr>
              <a:t>交易成本</a:t>
            </a:r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6732588" y="52292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高</a:t>
            </a:r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3059113" y="5229225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低</a:t>
            </a:r>
          </a:p>
        </p:txBody>
      </p:sp>
      <p:sp>
        <p:nvSpPr>
          <p:cNvPr id="54282" name="Rectangle 8"/>
          <p:cNvSpPr>
            <a:spLocks noChangeArrowheads="1"/>
          </p:cNvSpPr>
          <p:nvPr/>
        </p:nvSpPr>
        <p:spPr bwMode="auto">
          <a:xfrm>
            <a:off x="2987675" y="2276475"/>
            <a:ext cx="2124075" cy="14414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階層組織</a:t>
            </a:r>
          </a:p>
          <a:p>
            <a:pPr algn="ctr" eaLnBrk="1" hangingPunct="1"/>
            <a:r>
              <a:rPr lang="zh-TW" altLang="en-US">
                <a:solidFill>
                  <a:srgbClr val="333399"/>
                </a:solidFill>
                <a:ea typeface="標楷體" panose="03000509000000000000" pitchFamily="65" charset="-120"/>
              </a:rPr>
              <a:t>中央控制</a:t>
            </a:r>
          </a:p>
        </p:txBody>
      </p:sp>
      <p:sp>
        <p:nvSpPr>
          <p:cNvPr id="54283" name="Rectangle 9"/>
          <p:cNvSpPr>
            <a:spLocks noChangeArrowheads="1"/>
          </p:cNvSpPr>
          <p:nvPr/>
        </p:nvSpPr>
        <p:spPr bwMode="auto">
          <a:xfrm>
            <a:off x="2987675" y="3717925"/>
            <a:ext cx="2124075" cy="1439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b="1">
                <a:solidFill>
                  <a:schemeClr val="bg1"/>
                </a:solidFill>
                <a:ea typeface="標楷體" panose="03000509000000000000" pitchFamily="65" charset="-120"/>
              </a:rPr>
              <a:t>做不到</a:t>
            </a:r>
          </a:p>
        </p:txBody>
      </p:sp>
      <p:sp>
        <p:nvSpPr>
          <p:cNvPr id="54284" name="Text Box 10"/>
          <p:cNvSpPr txBox="1">
            <a:spLocks noChangeArrowheads="1"/>
          </p:cNvSpPr>
          <p:nvPr/>
        </p:nvSpPr>
        <p:spPr bwMode="auto">
          <a:xfrm>
            <a:off x="2411413" y="4652963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低</a:t>
            </a:r>
          </a:p>
        </p:txBody>
      </p: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2411413" y="23495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高</a:t>
            </a:r>
          </a:p>
        </p:txBody>
      </p:sp>
      <p:sp>
        <p:nvSpPr>
          <p:cNvPr id="54286" name="Text Box 12"/>
          <p:cNvSpPr txBox="1">
            <a:spLocks noChangeArrowheads="1"/>
          </p:cNvSpPr>
          <p:nvPr/>
        </p:nvSpPr>
        <p:spPr bwMode="auto">
          <a:xfrm>
            <a:off x="1341438" y="2708275"/>
            <a:ext cx="61118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800">
                <a:solidFill>
                  <a:srgbClr val="333399"/>
                </a:solidFill>
                <a:ea typeface="標楷體" panose="03000509000000000000" pitchFamily="65" charset="-120"/>
              </a:rPr>
              <a:t>代理成本</a:t>
            </a:r>
          </a:p>
        </p:txBody>
      </p:sp>
      <p:grpSp>
        <p:nvGrpSpPr>
          <p:cNvPr id="394253" name="Group 13"/>
          <p:cNvGrpSpPr>
            <a:grpSpLocks/>
          </p:cNvGrpSpPr>
          <p:nvPr/>
        </p:nvGrpSpPr>
        <p:grpSpPr bwMode="auto">
          <a:xfrm>
            <a:off x="1476375" y="692150"/>
            <a:ext cx="3635375" cy="4464050"/>
            <a:chOff x="930" y="436"/>
            <a:chExt cx="2290" cy="2812"/>
          </a:xfrm>
        </p:grpSpPr>
        <p:sp>
          <p:nvSpPr>
            <p:cNvPr id="54288" name="Rectangle 14"/>
            <p:cNvSpPr>
              <a:spLocks noChangeArrowheads="1"/>
            </p:cNvSpPr>
            <p:nvPr/>
          </p:nvSpPr>
          <p:spPr bwMode="auto">
            <a:xfrm>
              <a:off x="1882" y="2341"/>
              <a:ext cx="1338" cy="90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zh-TW" altLang="en-US" b="1">
                  <a:solidFill>
                    <a:schemeClr val="bg1"/>
                  </a:solidFill>
                  <a:ea typeface="標楷體" panose="03000509000000000000" pitchFamily="65" charset="-120"/>
                </a:rPr>
                <a:t>虛擬整合</a:t>
              </a:r>
            </a:p>
          </p:txBody>
        </p:sp>
        <p:sp>
          <p:nvSpPr>
            <p:cNvPr id="54289" name="Text Box 15"/>
            <p:cNvSpPr txBox="1">
              <a:spLocks noChangeArrowheads="1"/>
            </p:cNvSpPr>
            <p:nvPr/>
          </p:nvSpPr>
          <p:spPr bwMode="auto">
            <a:xfrm>
              <a:off x="930" y="436"/>
              <a:ext cx="1556" cy="404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3600">
                  <a:solidFill>
                    <a:schemeClr val="bg1"/>
                  </a:solidFill>
                  <a:ea typeface="標楷體" panose="03000509000000000000" pitchFamily="65" charset="-120"/>
                </a:rPr>
                <a:t>電子化企業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829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63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4F3B1D-4016-4DF9-9A1E-F390B5C4AC7A}" type="slidenum">
              <a:rPr lang="en-US" altLang="zh-TW" sz="1400" smtClean="0">
                <a:solidFill>
                  <a:srgbClr val="333399"/>
                </a:solidFill>
              </a:rPr>
              <a:pPr/>
              <a:t>31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價值網路式的供應鏈管理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虛擬層級組織 </a:t>
            </a:r>
            <a:r>
              <a:rPr lang="en-US" altLang="zh-TW" smtClean="0"/>
              <a:t>Virtual Hierarchy</a:t>
            </a:r>
          </a:p>
          <a:p>
            <a:pPr eaLnBrk="1" hangingPunct="1"/>
            <a:r>
              <a:rPr lang="zh-TW" altLang="en-US" smtClean="0"/>
              <a:t>有層級組織的低交易成本</a:t>
            </a:r>
          </a:p>
          <a:p>
            <a:pPr eaLnBrk="1" hangingPunct="1"/>
            <a:r>
              <a:rPr lang="zh-TW" altLang="en-US" smtClean="0"/>
              <a:t>有市場交易的低代理成本</a:t>
            </a:r>
          </a:p>
        </p:txBody>
      </p:sp>
    </p:spTree>
    <p:extLst>
      <p:ext uri="{BB962C8B-B14F-4D97-AF65-F5344CB8AC3E}">
        <p14:creationId xmlns:p14="http://schemas.microsoft.com/office/powerpoint/2010/main" val="3268371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83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714187-F245-4E8E-B157-7EDA55071B5C}" type="slidenum">
              <a:rPr lang="en-US" altLang="zh-TW" sz="1400" smtClean="0">
                <a:solidFill>
                  <a:srgbClr val="333399"/>
                </a:solidFill>
              </a:rPr>
              <a:pPr/>
              <a:t>32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/>
              <a:t>台灣的狀況</a:t>
            </a:r>
          </a:p>
        </p:txBody>
      </p:sp>
      <p:sp>
        <p:nvSpPr>
          <p:cNvPr id="584707" name="WordArt 3"/>
          <p:cNvSpPr>
            <a:spLocks noChangeArrowheads="1" noChangeShapeType="1" noTextEdit="1"/>
          </p:cNvSpPr>
          <p:nvPr/>
        </p:nvSpPr>
        <p:spPr bwMode="auto">
          <a:xfrm>
            <a:off x="539750" y="1844675"/>
            <a:ext cx="6480175" cy="1727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新細明體" panose="02020500000000000000" pitchFamily="18" charset="-120"/>
              </a:rPr>
              <a:t>哪一種的價值較高？</a:t>
            </a:r>
          </a:p>
        </p:txBody>
      </p:sp>
      <p:sp>
        <p:nvSpPr>
          <p:cNvPr id="584708" name="WordArt 4"/>
          <p:cNvSpPr>
            <a:spLocks noChangeArrowheads="1" noChangeShapeType="1" noTextEdit="1"/>
          </p:cNvSpPr>
          <p:nvPr/>
        </p:nvSpPr>
        <p:spPr bwMode="auto">
          <a:xfrm>
            <a:off x="3851275" y="4581525"/>
            <a:ext cx="4764088" cy="1511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有沒有混合的可能？</a:t>
            </a:r>
          </a:p>
        </p:txBody>
      </p:sp>
    </p:spTree>
    <p:extLst>
      <p:ext uri="{BB962C8B-B14F-4D97-AF65-F5344CB8AC3E}">
        <p14:creationId xmlns:p14="http://schemas.microsoft.com/office/powerpoint/2010/main" val="3736240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4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4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animBg="1"/>
      <p:bldP spid="58470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04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B8D0781-DF6F-451A-AE3D-D99855063F8D}" type="slidenum">
              <a:rPr lang="en-US" altLang="zh-TW" sz="1400" smtClean="0">
                <a:solidFill>
                  <a:srgbClr val="333399"/>
                </a:solidFill>
              </a:rPr>
              <a:pPr/>
              <a:t>33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通用系統觀念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輸入、處理、輸出、回饋</a:t>
            </a:r>
          </a:p>
        </p:txBody>
      </p:sp>
      <p:grpSp>
        <p:nvGrpSpPr>
          <p:cNvPr id="60422" name="Group 4"/>
          <p:cNvGrpSpPr>
            <a:grpSpLocks/>
          </p:cNvGrpSpPr>
          <p:nvPr/>
        </p:nvGrpSpPr>
        <p:grpSpPr bwMode="auto">
          <a:xfrm>
            <a:off x="838200" y="3505200"/>
            <a:ext cx="7696200" cy="2438400"/>
            <a:chOff x="528" y="2208"/>
            <a:chExt cx="4848" cy="1536"/>
          </a:xfrm>
        </p:grpSpPr>
        <p:sp>
          <p:nvSpPr>
            <p:cNvPr id="60423" name="Rectangle 5"/>
            <p:cNvSpPr>
              <a:spLocks noChangeArrowheads="1"/>
            </p:cNvSpPr>
            <p:nvPr/>
          </p:nvSpPr>
          <p:spPr bwMode="auto">
            <a:xfrm>
              <a:off x="1968" y="2208"/>
              <a:ext cx="1968" cy="816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Process</a:t>
              </a:r>
            </a:p>
          </p:txBody>
        </p:sp>
        <p:sp>
          <p:nvSpPr>
            <p:cNvPr id="60424" name="AutoShape 6"/>
            <p:cNvSpPr>
              <a:spLocks noChangeArrowheads="1"/>
            </p:cNvSpPr>
            <p:nvPr/>
          </p:nvSpPr>
          <p:spPr bwMode="auto">
            <a:xfrm>
              <a:off x="528" y="2400"/>
              <a:ext cx="1440" cy="384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Input</a:t>
              </a:r>
            </a:p>
          </p:txBody>
        </p:sp>
        <p:sp>
          <p:nvSpPr>
            <p:cNvPr id="60425" name="AutoShape 7"/>
            <p:cNvSpPr>
              <a:spLocks noChangeArrowheads="1"/>
            </p:cNvSpPr>
            <p:nvPr/>
          </p:nvSpPr>
          <p:spPr bwMode="auto">
            <a:xfrm>
              <a:off x="3936" y="2400"/>
              <a:ext cx="1440" cy="384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Output</a:t>
              </a:r>
            </a:p>
          </p:txBody>
        </p:sp>
        <p:sp>
          <p:nvSpPr>
            <p:cNvPr id="60426" name="Line 8"/>
            <p:cNvSpPr>
              <a:spLocks noChangeShapeType="1"/>
            </p:cNvSpPr>
            <p:nvPr/>
          </p:nvSpPr>
          <p:spPr bwMode="auto">
            <a:xfrm>
              <a:off x="4512" y="2688"/>
              <a:ext cx="0" cy="105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0427" name="Line 9"/>
            <p:cNvSpPr>
              <a:spLocks noChangeShapeType="1"/>
            </p:cNvSpPr>
            <p:nvPr/>
          </p:nvSpPr>
          <p:spPr bwMode="auto">
            <a:xfrm flipH="1">
              <a:off x="1152" y="3744"/>
              <a:ext cx="3360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0428" name="Line 10"/>
            <p:cNvSpPr>
              <a:spLocks noChangeShapeType="1"/>
            </p:cNvSpPr>
            <p:nvPr/>
          </p:nvSpPr>
          <p:spPr bwMode="auto">
            <a:xfrm flipV="1">
              <a:off x="1152" y="2688"/>
              <a:ext cx="0" cy="1056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0429" name="Text Box 11"/>
            <p:cNvSpPr txBox="1">
              <a:spLocks noChangeArrowheads="1"/>
            </p:cNvSpPr>
            <p:nvPr/>
          </p:nvSpPr>
          <p:spPr bwMode="auto">
            <a:xfrm>
              <a:off x="2736" y="3408"/>
              <a:ext cx="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回饋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136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24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F58AA8-E162-4D46-9E53-992C560F376D}" type="slidenum">
              <a:rPr lang="en-US" altLang="zh-TW" sz="1400" smtClean="0">
                <a:solidFill>
                  <a:srgbClr val="333399"/>
                </a:solidFill>
              </a:rPr>
              <a:pPr/>
              <a:t>34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庫存</a:t>
            </a:r>
          </a:p>
        </p:txBody>
      </p:sp>
      <p:grpSp>
        <p:nvGrpSpPr>
          <p:cNvPr id="808963" name="Group 3"/>
          <p:cNvGrpSpPr>
            <a:grpSpLocks/>
          </p:cNvGrpSpPr>
          <p:nvPr/>
        </p:nvGrpSpPr>
        <p:grpSpPr bwMode="auto">
          <a:xfrm>
            <a:off x="762000" y="1828800"/>
            <a:ext cx="8001000" cy="3111500"/>
            <a:chOff x="480" y="1152"/>
            <a:chExt cx="5040" cy="1960"/>
          </a:xfrm>
        </p:grpSpPr>
        <p:grpSp>
          <p:nvGrpSpPr>
            <p:cNvPr id="62513" name="Group 4"/>
            <p:cNvGrpSpPr>
              <a:grpSpLocks/>
            </p:cNvGrpSpPr>
            <p:nvPr/>
          </p:nvGrpSpPr>
          <p:grpSpPr bwMode="auto">
            <a:xfrm>
              <a:off x="480" y="2520"/>
              <a:ext cx="1296" cy="592"/>
              <a:chOff x="528" y="2208"/>
              <a:chExt cx="4848" cy="1970"/>
            </a:xfrm>
          </p:grpSpPr>
          <p:sp>
            <p:nvSpPr>
              <p:cNvPr id="62531" name="Rectangle 5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1968" cy="816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Process</a:t>
                </a:r>
              </a:p>
            </p:txBody>
          </p:sp>
          <p:sp>
            <p:nvSpPr>
              <p:cNvPr id="62532" name="AutoShape 6"/>
              <p:cNvSpPr>
                <a:spLocks noChangeArrowheads="1"/>
              </p:cNvSpPr>
              <p:nvPr/>
            </p:nvSpPr>
            <p:spPr bwMode="auto">
              <a:xfrm>
                <a:off x="528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Input</a:t>
                </a:r>
              </a:p>
            </p:txBody>
          </p:sp>
          <p:sp>
            <p:nvSpPr>
              <p:cNvPr id="62533" name="AutoShape 7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Output</a:t>
                </a:r>
              </a:p>
            </p:txBody>
          </p:sp>
          <p:sp>
            <p:nvSpPr>
              <p:cNvPr id="62534" name="Line 8"/>
              <p:cNvSpPr>
                <a:spLocks noChangeShapeType="1"/>
              </p:cNvSpPr>
              <p:nvPr/>
            </p:nvSpPr>
            <p:spPr bwMode="auto">
              <a:xfrm>
                <a:off x="451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35" name="Line 9"/>
              <p:cNvSpPr>
                <a:spLocks noChangeShapeType="1"/>
              </p:cNvSpPr>
              <p:nvPr/>
            </p:nvSpPr>
            <p:spPr bwMode="auto">
              <a:xfrm flipH="1">
                <a:off x="1152" y="3744"/>
                <a:ext cx="336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36" name="Line 10"/>
              <p:cNvSpPr>
                <a:spLocks noChangeShapeType="1"/>
              </p:cNvSpPr>
              <p:nvPr/>
            </p:nvSpPr>
            <p:spPr bwMode="auto">
              <a:xfrm flipV="1">
                <a:off x="115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37" name="Text Box 11"/>
              <p:cNvSpPr txBox="1">
                <a:spLocks noChangeArrowheads="1"/>
              </p:cNvSpPr>
              <p:nvPr/>
            </p:nvSpPr>
            <p:spPr bwMode="auto">
              <a:xfrm>
                <a:off x="2735" y="3602"/>
                <a:ext cx="115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/>
                  <a:t>回饋</a:t>
                </a:r>
              </a:p>
            </p:txBody>
          </p:sp>
        </p:grpSp>
        <p:grpSp>
          <p:nvGrpSpPr>
            <p:cNvPr id="62514" name="Group 12"/>
            <p:cNvGrpSpPr>
              <a:grpSpLocks/>
            </p:cNvGrpSpPr>
            <p:nvPr/>
          </p:nvGrpSpPr>
          <p:grpSpPr bwMode="auto">
            <a:xfrm>
              <a:off x="2112" y="2520"/>
              <a:ext cx="1296" cy="592"/>
              <a:chOff x="528" y="2208"/>
              <a:chExt cx="4848" cy="1970"/>
            </a:xfrm>
          </p:grpSpPr>
          <p:sp>
            <p:nvSpPr>
              <p:cNvPr id="62524" name="Rectangle 13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1968" cy="816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Process</a:t>
                </a:r>
              </a:p>
            </p:txBody>
          </p:sp>
          <p:sp>
            <p:nvSpPr>
              <p:cNvPr id="62525" name="AutoShape 14"/>
              <p:cNvSpPr>
                <a:spLocks noChangeArrowheads="1"/>
              </p:cNvSpPr>
              <p:nvPr/>
            </p:nvSpPr>
            <p:spPr bwMode="auto">
              <a:xfrm>
                <a:off x="528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Input</a:t>
                </a:r>
              </a:p>
            </p:txBody>
          </p:sp>
          <p:sp>
            <p:nvSpPr>
              <p:cNvPr id="62526" name="AutoShape 15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Output</a:t>
                </a:r>
              </a:p>
            </p:txBody>
          </p:sp>
          <p:sp>
            <p:nvSpPr>
              <p:cNvPr id="62527" name="Line 16"/>
              <p:cNvSpPr>
                <a:spLocks noChangeShapeType="1"/>
              </p:cNvSpPr>
              <p:nvPr/>
            </p:nvSpPr>
            <p:spPr bwMode="auto">
              <a:xfrm>
                <a:off x="451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28" name="Line 17"/>
              <p:cNvSpPr>
                <a:spLocks noChangeShapeType="1"/>
              </p:cNvSpPr>
              <p:nvPr/>
            </p:nvSpPr>
            <p:spPr bwMode="auto">
              <a:xfrm flipH="1">
                <a:off x="1152" y="3744"/>
                <a:ext cx="336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29" name="Line 18"/>
              <p:cNvSpPr>
                <a:spLocks noChangeShapeType="1"/>
              </p:cNvSpPr>
              <p:nvPr/>
            </p:nvSpPr>
            <p:spPr bwMode="auto">
              <a:xfrm flipV="1">
                <a:off x="115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30" name="Text Box 19"/>
              <p:cNvSpPr txBox="1">
                <a:spLocks noChangeArrowheads="1"/>
              </p:cNvSpPr>
              <p:nvPr/>
            </p:nvSpPr>
            <p:spPr bwMode="auto">
              <a:xfrm>
                <a:off x="2735" y="3602"/>
                <a:ext cx="115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/>
                  <a:t>回饋</a:t>
                </a:r>
              </a:p>
            </p:txBody>
          </p:sp>
        </p:grpSp>
        <p:grpSp>
          <p:nvGrpSpPr>
            <p:cNvPr id="62515" name="Group 20"/>
            <p:cNvGrpSpPr>
              <a:grpSpLocks/>
            </p:cNvGrpSpPr>
            <p:nvPr/>
          </p:nvGrpSpPr>
          <p:grpSpPr bwMode="auto">
            <a:xfrm>
              <a:off x="3744" y="2520"/>
              <a:ext cx="1296" cy="592"/>
              <a:chOff x="528" y="2208"/>
              <a:chExt cx="4848" cy="1970"/>
            </a:xfrm>
          </p:grpSpPr>
          <p:sp>
            <p:nvSpPr>
              <p:cNvPr id="62517" name="Rectangle 21"/>
              <p:cNvSpPr>
                <a:spLocks noChangeArrowheads="1"/>
              </p:cNvSpPr>
              <p:nvPr/>
            </p:nvSpPr>
            <p:spPr bwMode="auto">
              <a:xfrm>
                <a:off x="1968" y="2208"/>
                <a:ext cx="1968" cy="816"/>
              </a:xfrm>
              <a:prstGeom prst="rect">
                <a:avLst/>
              </a:prstGeom>
              <a:solidFill>
                <a:srgbClr val="CC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Process</a:t>
                </a:r>
              </a:p>
            </p:txBody>
          </p:sp>
          <p:sp>
            <p:nvSpPr>
              <p:cNvPr id="62518" name="AutoShape 22"/>
              <p:cNvSpPr>
                <a:spLocks noChangeArrowheads="1"/>
              </p:cNvSpPr>
              <p:nvPr/>
            </p:nvSpPr>
            <p:spPr bwMode="auto">
              <a:xfrm>
                <a:off x="528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Input</a:t>
                </a:r>
              </a:p>
            </p:txBody>
          </p:sp>
          <p:sp>
            <p:nvSpPr>
              <p:cNvPr id="62519" name="AutoShape 23"/>
              <p:cNvSpPr>
                <a:spLocks noChangeArrowheads="1"/>
              </p:cNvSpPr>
              <p:nvPr/>
            </p:nvSpPr>
            <p:spPr bwMode="auto">
              <a:xfrm>
                <a:off x="3936" y="2400"/>
                <a:ext cx="1440" cy="384"/>
              </a:xfrm>
              <a:prstGeom prst="rightArrow">
                <a:avLst>
                  <a:gd name="adj1" fmla="val 50000"/>
                  <a:gd name="adj2" fmla="val 93750"/>
                </a:avLst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/>
                  <a:t>Output</a:t>
                </a:r>
              </a:p>
            </p:txBody>
          </p:sp>
          <p:sp>
            <p:nvSpPr>
              <p:cNvPr id="62520" name="Line 24"/>
              <p:cNvSpPr>
                <a:spLocks noChangeShapeType="1"/>
              </p:cNvSpPr>
              <p:nvPr/>
            </p:nvSpPr>
            <p:spPr bwMode="auto">
              <a:xfrm>
                <a:off x="451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21" name="Line 25"/>
              <p:cNvSpPr>
                <a:spLocks noChangeShapeType="1"/>
              </p:cNvSpPr>
              <p:nvPr/>
            </p:nvSpPr>
            <p:spPr bwMode="auto">
              <a:xfrm flipH="1">
                <a:off x="1152" y="3744"/>
                <a:ext cx="336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22" name="Line 26"/>
              <p:cNvSpPr>
                <a:spLocks noChangeShapeType="1"/>
              </p:cNvSpPr>
              <p:nvPr/>
            </p:nvSpPr>
            <p:spPr bwMode="auto">
              <a:xfrm flipV="1">
                <a:off x="1152" y="2688"/>
                <a:ext cx="0" cy="1056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  <p:sp>
            <p:nvSpPr>
              <p:cNvPr id="62523" name="Text Box 27"/>
              <p:cNvSpPr txBox="1">
                <a:spLocks noChangeArrowheads="1"/>
              </p:cNvSpPr>
              <p:nvPr/>
            </p:nvSpPr>
            <p:spPr bwMode="auto">
              <a:xfrm>
                <a:off x="2735" y="3602"/>
                <a:ext cx="1152" cy="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200"/>
                  <a:t>回饋</a:t>
                </a:r>
              </a:p>
            </p:txBody>
          </p:sp>
        </p:grpSp>
        <p:sp>
          <p:nvSpPr>
            <p:cNvPr id="62516" name="Text Box 28"/>
            <p:cNvSpPr txBox="1">
              <a:spLocks noChangeArrowheads="1"/>
            </p:cNvSpPr>
            <p:nvPr/>
          </p:nvSpPr>
          <p:spPr bwMode="auto">
            <a:xfrm>
              <a:off x="624" y="1152"/>
              <a:ext cx="48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zh-TW" sz="3200">
                  <a:solidFill>
                    <a:srgbClr val="000099"/>
                  </a:solidFill>
                  <a:ea typeface="標楷體" panose="03000509000000000000" pitchFamily="65" charset="-120"/>
                </a:rPr>
                <a:t> </a:t>
              </a:r>
              <a:r>
                <a:rPr lang="zh-TW" altLang="en-US" sz="3200">
                  <a:solidFill>
                    <a:srgbClr val="000099"/>
                  </a:solidFill>
                  <a:ea typeface="標楷體" panose="03000509000000000000" pitchFamily="65" charset="-120"/>
                </a:rPr>
                <a:t>系統和系統連接</a:t>
              </a:r>
              <a:r>
                <a:rPr lang="zh-TW" altLang="en-US" sz="3200">
                  <a:solidFill>
                    <a:schemeClr val="hlink"/>
                  </a:solidFill>
                  <a:ea typeface="標楷體" panose="03000509000000000000" pitchFamily="65" charset="-120"/>
                  <a:sym typeface="Wingdings" panose="05000000000000000000" pitchFamily="2" charset="2"/>
                </a:rPr>
                <a:t>互相摩擦</a:t>
              </a:r>
              <a:endParaRPr lang="zh-TW" altLang="en-US" sz="3200">
                <a:solidFill>
                  <a:schemeClr val="hlink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808989" name="Group 29"/>
          <p:cNvGrpSpPr>
            <a:grpSpLocks/>
          </p:cNvGrpSpPr>
          <p:nvPr/>
        </p:nvGrpSpPr>
        <p:grpSpPr bwMode="auto">
          <a:xfrm>
            <a:off x="990600" y="2590800"/>
            <a:ext cx="7772400" cy="1981200"/>
            <a:chOff x="624" y="1632"/>
            <a:chExt cx="4896" cy="1248"/>
          </a:xfrm>
        </p:grpSpPr>
        <p:sp>
          <p:nvSpPr>
            <p:cNvPr id="62472" name="Text Box 30"/>
            <p:cNvSpPr txBox="1">
              <a:spLocks noChangeArrowheads="1"/>
            </p:cNvSpPr>
            <p:nvPr/>
          </p:nvSpPr>
          <p:spPr bwMode="auto">
            <a:xfrm>
              <a:off x="624" y="1632"/>
              <a:ext cx="48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Wingdings" panose="05000000000000000000" pitchFamily="2" charset="2"/>
                <a:buBlip>
                  <a:blip r:embed="rId3"/>
                </a:buBlip>
              </a:pPr>
              <a:r>
                <a:rPr lang="en-US" altLang="zh-TW" sz="3200">
                  <a:solidFill>
                    <a:srgbClr val="000099"/>
                  </a:solidFill>
                  <a:ea typeface="標楷體" panose="03000509000000000000" pitchFamily="65" charset="-120"/>
                </a:rPr>
                <a:t> </a:t>
              </a:r>
              <a:r>
                <a:rPr lang="zh-TW" altLang="en-US" sz="3200">
                  <a:solidFill>
                    <a:srgbClr val="000099"/>
                  </a:solidFill>
                  <a:ea typeface="標楷體" panose="03000509000000000000" pitchFamily="65" charset="-120"/>
                </a:rPr>
                <a:t>避免摩擦</a:t>
              </a:r>
              <a:r>
                <a:rPr lang="zh-TW" altLang="en-US" sz="3200">
                  <a:solidFill>
                    <a:schemeClr val="hlink"/>
                  </a:solidFill>
                  <a:ea typeface="標楷體" panose="03000509000000000000" pitchFamily="65" charset="-120"/>
                  <a:sym typeface="Wingdings" panose="05000000000000000000" pitchFamily="2" charset="2"/>
                </a:rPr>
                <a:t>增加緩衝（庫存）</a:t>
              </a:r>
              <a:endParaRPr lang="zh-TW" altLang="en-US" sz="3200">
                <a:solidFill>
                  <a:schemeClr val="hlink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62473" name="Group 31"/>
            <p:cNvGrpSpPr>
              <a:grpSpLocks/>
            </p:cNvGrpSpPr>
            <p:nvPr/>
          </p:nvGrpSpPr>
          <p:grpSpPr bwMode="auto">
            <a:xfrm rot="5400000">
              <a:off x="1728" y="2448"/>
              <a:ext cx="432" cy="432"/>
              <a:chOff x="460" y="1717"/>
              <a:chExt cx="1136" cy="1431"/>
            </a:xfrm>
          </p:grpSpPr>
          <p:sp>
            <p:nvSpPr>
              <p:cNvPr id="62494" name="Arc 32"/>
              <p:cNvSpPr>
                <a:spLocks/>
              </p:cNvSpPr>
              <p:nvPr/>
            </p:nvSpPr>
            <p:spPr bwMode="auto">
              <a:xfrm>
                <a:off x="1031" y="2799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5" name="Arc 33"/>
              <p:cNvSpPr>
                <a:spLocks/>
              </p:cNvSpPr>
              <p:nvPr/>
            </p:nvSpPr>
            <p:spPr bwMode="auto">
              <a:xfrm>
                <a:off x="1031" y="2452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6" name="Arc 34"/>
              <p:cNvSpPr>
                <a:spLocks/>
              </p:cNvSpPr>
              <p:nvPr/>
            </p:nvSpPr>
            <p:spPr bwMode="auto">
              <a:xfrm>
                <a:off x="468" y="2453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7" name="Arc 35"/>
              <p:cNvSpPr>
                <a:spLocks/>
              </p:cNvSpPr>
              <p:nvPr/>
            </p:nvSpPr>
            <p:spPr bwMode="auto">
              <a:xfrm>
                <a:off x="468" y="2800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8" name="Arc 36"/>
              <p:cNvSpPr>
                <a:spLocks/>
              </p:cNvSpPr>
              <p:nvPr/>
            </p:nvSpPr>
            <p:spPr bwMode="auto">
              <a:xfrm>
                <a:off x="1031" y="2275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9" name="Arc 37"/>
              <p:cNvSpPr>
                <a:spLocks/>
              </p:cNvSpPr>
              <p:nvPr/>
            </p:nvSpPr>
            <p:spPr bwMode="auto">
              <a:xfrm>
                <a:off x="468" y="2276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0" name="Arc 38"/>
              <p:cNvSpPr>
                <a:spLocks/>
              </p:cNvSpPr>
              <p:nvPr/>
            </p:nvSpPr>
            <p:spPr bwMode="auto">
              <a:xfrm>
                <a:off x="468" y="2623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1" name="Arc 39"/>
              <p:cNvSpPr>
                <a:spLocks/>
              </p:cNvSpPr>
              <p:nvPr/>
            </p:nvSpPr>
            <p:spPr bwMode="auto">
              <a:xfrm>
                <a:off x="1023" y="2085"/>
                <a:ext cx="565" cy="348"/>
              </a:xfrm>
              <a:custGeom>
                <a:avLst/>
                <a:gdLst>
                  <a:gd name="T0" fmla="*/ 0 w 21638"/>
                  <a:gd name="T1" fmla="*/ 0 h 21600"/>
                  <a:gd name="T2" fmla="*/ 0 w 21638"/>
                  <a:gd name="T3" fmla="*/ 0 h 21600"/>
                  <a:gd name="T4" fmla="*/ 0 w 2163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8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67" y="0"/>
                      <a:pt x="21638" y="9670"/>
                      <a:pt x="21638" y="21600"/>
                    </a:cubicBezTo>
                  </a:path>
                  <a:path w="21638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67" y="0"/>
                      <a:pt x="21638" y="9670"/>
                      <a:pt x="21638" y="21600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2" name="Arc 40"/>
              <p:cNvSpPr>
                <a:spLocks/>
              </p:cNvSpPr>
              <p:nvPr/>
            </p:nvSpPr>
            <p:spPr bwMode="auto">
              <a:xfrm>
                <a:off x="460" y="2085"/>
                <a:ext cx="564" cy="348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98"/>
                    </a:moveTo>
                    <a:cubicBezTo>
                      <a:pt x="0" y="9684"/>
                      <a:pt x="9647" y="19"/>
                      <a:pt x="21561" y="-1"/>
                    </a:cubicBezTo>
                  </a:path>
                  <a:path w="21600" h="21599" stroke="0" extrusionOk="0">
                    <a:moveTo>
                      <a:pt x="0" y="21598"/>
                    </a:moveTo>
                    <a:cubicBezTo>
                      <a:pt x="0" y="9684"/>
                      <a:pt x="9647" y="19"/>
                      <a:pt x="21561" y="-1"/>
                    </a:cubicBezTo>
                    <a:lnTo>
                      <a:pt x="21600" y="21599"/>
                    </a:lnTo>
                    <a:lnTo>
                      <a:pt x="0" y="2159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3" name="Arc 41"/>
              <p:cNvSpPr>
                <a:spLocks/>
              </p:cNvSpPr>
              <p:nvPr/>
            </p:nvSpPr>
            <p:spPr bwMode="auto">
              <a:xfrm>
                <a:off x="460" y="2432"/>
                <a:ext cx="605" cy="169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0" y="11915"/>
                      <a:pt x="0" y="0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0" y="11915"/>
                      <a:pt x="0" y="0"/>
                    </a:cubicBezTo>
                    <a:lnTo>
                      <a:pt x="21600" y="0"/>
                    </a:lnTo>
                    <a:lnTo>
                      <a:pt x="21564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4" name="Arc 42"/>
              <p:cNvSpPr>
                <a:spLocks/>
              </p:cNvSpPr>
              <p:nvPr/>
            </p:nvSpPr>
            <p:spPr bwMode="auto">
              <a:xfrm>
                <a:off x="1031" y="1894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5" name="Arc 43"/>
              <p:cNvSpPr>
                <a:spLocks/>
              </p:cNvSpPr>
              <p:nvPr/>
            </p:nvSpPr>
            <p:spPr bwMode="auto">
              <a:xfrm>
                <a:off x="468" y="1895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6" name="Arc 44"/>
              <p:cNvSpPr>
                <a:spLocks/>
              </p:cNvSpPr>
              <p:nvPr/>
            </p:nvSpPr>
            <p:spPr bwMode="auto">
              <a:xfrm>
                <a:off x="468" y="2242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7" name="Line 45"/>
              <p:cNvSpPr>
                <a:spLocks noChangeShapeType="1"/>
              </p:cNvSpPr>
              <p:nvPr/>
            </p:nvSpPr>
            <p:spPr bwMode="auto">
              <a:xfrm flipH="1">
                <a:off x="936" y="1741"/>
                <a:ext cx="239" cy="0"/>
              </a:xfrm>
              <a:prstGeom prst="line">
                <a:avLst/>
              </a:prstGeom>
              <a:noFill/>
              <a:ln w="12700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8" name="Arc 46"/>
              <p:cNvSpPr>
                <a:spLocks/>
              </p:cNvSpPr>
              <p:nvPr/>
            </p:nvSpPr>
            <p:spPr bwMode="auto">
              <a:xfrm>
                <a:off x="1031" y="1717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09" name="Arc 47"/>
              <p:cNvSpPr>
                <a:spLocks/>
              </p:cNvSpPr>
              <p:nvPr/>
            </p:nvSpPr>
            <p:spPr bwMode="auto">
              <a:xfrm>
                <a:off x="1031" y="2631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0" name="Arc 48"/>
              <p:cNvSpPr>
                <a:spLocks/>
              </p:cNvSpPr>
              <p:nvPr/>
            </p:nvSpPr>
            <p:spPr bwMode="auto">
              <a:xfrm>
                <a:off x="1023" y="2432"/>
                <a:ext cx="564" cy="3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1" name="Arc 49"/>
              <p:cNvSpPr>
                <a:spLocks/>
              </p:cNvSpPr>
              <p:nvPr/>
            </p:nvSpPr>
            <p:spPr bwMode="auto">
              <a:xfrm>
                <a:off x="1031" y="2242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512" name="Arc 50"/>
              <p:cNvSpPr>
                <a:spLocks/>
              </p:cNvSpPr>
              <p:nvPr/>
            </p:nvSpPr>
            <p:spPr bwMode="auto">
              <a:xfrm>
                <a:off x="1023" y="2065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62474" name="Group 51"/>
            <p:cNvGrpSpPr>
              <a:grpSpLocks/>
            </p:cNvGrpSpPr>
            <p:nvPr/>
          </p:nvGrpSpPr>
          <p:grpSpPr bwMode="auto">
            <a:xfrm rot="5400000">
              <a:off x="3312" y="2448"/>
              <a:ext cx="432" cy="432"/>
              <a:chOff x="460" y="1717"/>
              <a:chExt cx="1136" cy="1431"/>
            </a:xfrm>
          </p:grpSpPr>
          <p:sp>
            <p:nvSpPr>
              <p:cNvPr id="62475" name="Arc 52"/>
              <p:cNvSpPr>
                <a:spLocks/>
              </p:cNvSpPr>
              <p:nvPr/>
            </p:nvSpPr>
            <p:spPr bwMode="auto">
              <a:xfrm>
                <a:off x="1031" y="2799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76" name="Arc 53"/>
              <p:cNvSpPr>
                <a:spLocks/>
              </p:cNvSpPr>
              <p:nvPr/>
            </p:nvSpPr>
            <p:spPr bwMode="auto">
              <a:xfrm>
                <a:off x="1031" y="2452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77" name="Arc 54"/>
              <p:cNvSpPr>
                <a:spLocks/>
              </p:cNvSpPr>
              <p:nvPr/>
            </p:nvSpPr>
            <p:spPr bwMode="auto">
              <a:xfrm>
                <a:off x="468" y="2453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78" name="Arc 55"/>
              <p:cNvSpPr>
                <a:spLocks/>
              </p:cNvSpPr>
              <p:nvPr/>
            </p:nvSpPr>
            <p:spPr bwMode="auto">
              <a:xfrm>
                <a:off x="468" y="2800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79" name="Arc 56"/>
              <p:cNvSpPr>
                <a:spLocks/>
              </p:cNvSpPr>
              <p:nvPr/>
            </p:nvSpPr>
            <p:spPr bwMode="auto">
              <a:xfrm>
                <a:off x="1031" y="2275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0" name="Arc 57"/>
              <p:cNvSpPr>
                <a:spLocks/>
              </p:cNvSpPr>
              <p:nvPr/>
            </p:nvSpPr>
            <p:spPr bwMode="auto">
              <a:xfrm>
                <a:off x="468" y="2276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1" name="Arc 58"/>
              <p:cNvSpPr>
                <a:spLocks/>
              </p:cNvSpPr>
              <p:nvPr/>
            </p:nvSpPr>
            <p:spPr bwMode="auto">
              <a:xfrm>
                <a:off x="468" y="2623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2" name="Arc 59"/>
              <p:cNvSpPr>
                <a:spLocks/>
              </p:cNvSpPr>
              <p:nvPr/>
            </p:nvSpPr>
            <p:spPr bwMode="auto">
              <a:xfrm>
                <a:off x="1023" y="2085"/>
                <a:ext cx="565" cy="348"/>
              </a:xfrm>
              <a:custGeom>
                <a:avLst/>
                <a:gdLst>
                  <a:gd name="T0" fmla="*/ 0 w 21638"/>
                  <a:gd name="T1" fmla="*/ 0 h 21600"/>
                  <a:gd name="T2" fmla="*/ 0 w 21638"/>
                  <a:gd name="T3" fmla="*/ 0 h 21600"/>
                  <a:gd name="T4" fmla="*/ 0 w 21638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8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67" y="0"/>
                      <a:pt x="21638" y="9670"/>
                      <a:pt x="21638" y="21600"/>
                    </a:cubicBezTo>
                  </a:path>
                  <a:path w="21638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67" y="0"/>
                      <a:pt x="21638" y="9670"/>
                      <a:pt x="21638" y="21600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3" name="Arc 60"/>
              <p:cNvSpPr>
                <a:spLocks/>
              </p:cNvSpPr>
              <p:nvPr/>
            </p:nvSpPr>
            <p:spPr bwMode="auto">
              <a:xfrm>
                <a:off x="460" y="2085"/>
                <a:ext cx="564" cy="348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0" y="21598"/>
                    </a:moveTo>
                    <a:cubicBezTo>
                      <a:pt x="0" y="9684"/>
                      <a:pt x="9647" y="19"/>
                      <a:pt x="21561" y="-1"/>
                    </a:cubicBezTo>
                  </a:path>
                  <a:path w="21600" h="21599" stroke="0" extrusionOk="0">
                    <a:moveTo>
                      <a:pt x="0" y="21598"/>
                    </a:moveTo>
                    <a:cubicBezTo>
                      <a:pt x="0" y="9684"/>
                      <a:pt x="9647" y="19"/>
                      <a:pt x="21561" y="-1"/>
                    </a:cubicBezTo>
                    <a:lnTo>
                      <a:pt x="21600" y="21599"/>
                    </a:lnTo>
                    <a:lnTo>
                      <a:pt x="0" y="21598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4" name="Arc 61"/>
              <p:cNvSpPr>
                <a:spLocks/>
              </p:cNvSpPr>
              <p:nvPr/>
            </p:nvSpPr>
            <p:spPr bwMode="auto">
              <a:xfrm>
                <a:off x="460" y="2432"/>
                <a:ext cx="605" cy="169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0" y="11915"/>
                      <a:pt x="0" y="0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0" y="11915"/>
                      <a:pt x="0" y="0"/>
                    </a:cubicBezTo>
                    <a:lnTo>
                      <a:pt x="21600" y="0"/>
                    </a:lnTo>
                    <a:lnTo>
                      <a:pt x="21564" y="21599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5" name="Arc 62"/>
              <p:cNvSpPr>
                <a:spLocks/>
              </p:cNvSpPr>
              <p:nvPr/>
            </p:nvSpPr>
            <p:spPr bwMode="auto">
              <a:xfrm>
                <a:off x="1031" y="1894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6" name="Arc 63"/>
              <p:cNvSpPr>
                <a:spLocks/>
              </p:cNvSpPr>
              <p:nvPr/>
            </p:nvSpPr>
            <p:spPr bwMode="auto">
              <a:xfrm>
                <a:off x="468" y="1895"/>
                <a:ext cx="564" cy="348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599" h="21599" fill="none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</a:path>
                  <a:path w="21599" h="21599" stroke="0" extrusionOk="0">
                    <a:moveTo>
                      <a:pt x="-1" y="21537"/>
                    </a:moveTo>
                    <a:cubicBezTo>
                      <a:pt x="32" y="9647"/>
                      <a:pt x="9670" y="19"/>
                      <a:pt x="21560" y="-1"/>
                    </a:cubicBezTo>
                    <a:lnTo>
                      <a:pt x="21599" y="21599"/>
                    </a:lnTo>
                    <a:lnTo>
                      <a:pt x="-1" y="21537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9900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7" name="Arc 64"/>
              <p:cNvSpPr>
                <a:spLocks/>
              </p:cNvSpPr>
              <p:nvPr/>
            </p:nvSpPr>
            <p:spPr bwMode="auto">
              <a:xfrm>
                <a:off x="468" y="2242"/>
                <a:ext cx="605" cy="170"/>
              </a:xfrm>
              <a:custGeom>
                <a:avLst/>
                <a:gdLst>
                  <a:gd name="T0" fmla="*/ 0 w 21600"/>
                  <a:gd name="T1" fmla="*/ 0 h 21726"/>
                  <a:gd name="T2" fmla="*/ 0 w 21600"/>
                  <a:gd name="T3" fmla="*/ 0 h 21726"/>
                  <a:gd name="T4" fmla="*/ 0 w 21600"/>
                  <a:gd name="T5" fmla="*/ 0 h 217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726" fill="none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</a:path>
                  <a:path w="21600" h="21726" stroke="0" extrusionOk="0">
                    <a:moveTo>
                      <a:pt x="21564" y="21726"/>
                    </a:moveTo>
                    <a:cubicBezTo>
                      <a:pt x="9649" y="21707"/>
                      <a:pt x="0" y="12042"/>
                      <a:pt x="0" y="127"/>
                    </a:cubicBezTo>
                    <a:cubicBezTo>
                      <a:pt x="-1" y="84"/>
                      <a:pt x="0" y="42"/>
                      <a:pt x="0" y="-1"/>
                    </a:cubicBezTo>
                    <a:lnTo>
                      <a:pt x="21600" y="127"/>
                    </a:lnTo>
                    <a:lnTo>
                      <a:pt x="21564" y="21726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8" name="Line 65"/>
              <p:cNvSpPr>
                <a:spLocks noChangeShapeType="1"/>
              </p:cNvSpPr>
              <p:nvPr/>
            </p:nvSpPr>
            <p:spPr bwMode="auto">
              <a:xfrm flipH="1">
                <a:off x="936" y="1741"/>
                <a:ext cx="239" cy="0"/>
              </a:xfrm>
              <a:prstGeom prst="line">
                <a:avLst/>
              </a:prstGeom>
              <a:noFill/>
              <a:ln w="12700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89" name="Arc 66"/>
              <p:cNvSpPr>
                <a:spLocks/>
              </p:cNvSpPr>
              <p:nvPr/>
            </p:nvSpPr>
            <p:spPr bwMode="auto">
              <a:xfrm>
                <a:off x="1031" y="1717"/>
                <a:ext cx="565" cy="349"/>
              </a:xfrm>
              <a:custGeom>
                <a:avLst/>
                <a:gdLst>
                  <a:gd name="T0" fmla="*/ 0 w 21637"/>
                  <a:gd name="T1" fmla="*/ 0 h 21600"/>
                  <a:gd name="T2" fmla="*/ 0 w 21637"/>
                  <a:gd name="T3" fmla="*/ 0 h 21600"/>
                  <a:gd name="T4" fmla="*/ 0 w 21637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37" h="21600" fill="none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</a:path>
                  <a:path w="21637" h="21600" stroke="0" extrusionOk="0">
                    <a:moveTo>
                      <a:pt x="-1" y="0"/>
                    </a:moveTo>
                    <a:cubicBezTo>
                      <a:pt x="12" y="0"/>
                      <a:pt x="25" y="-1"/>
                      <a:pt x="38" y="0"/>
                    </a:cubicBezTo>
                    <a:cubicBezTo>
                      <a:pt x="11943" y="0"/>
                      <a:pt x="21604" y="9633"/>
                      <a:pt x="21637" y="21538"/>
                    </a:cubicBezTo>
                    <a:lnTo>
                      <a:pt x="38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0" name="Arc 67"/>
              <p:cNvSpPr>
                <a:spLocks/>
              </p:cNvSpPr>
              <p:nvPr/>
            </p:nvSpPr>
            <p:spPr bwMode="auto">
              <a:xfrm>
                <a:off x="1031" y="2631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1" name="Arc 68"/>
              <p:cNvSpPr>
                <a:spLocks/>
              </p:cNvSpPr>
              <p:nvPr/>
            </p:nvSpPr>
            <p:spPr bwMode="auto">
              <a:xfrm>
                <a:off x="1023" y="2432"/>
                <a:ext cx="564" cy="3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2" name="Arc 69"/>
              <p:cNvSpPr>
                <a:spLocks/>
              </p:cNvSpPr>
              <p:nvPr/>
            </p:nvSpPr>
            <p:spPr bwMode="auto">
              <a:xfrm>
                <a:off x="1031" y="2242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493" name="Arc 70"/>
              <p:cNvSpPr>
                <a:spLocks/>
              </p:cNvSpPr>
              <p:nvPr/>
            </p:nvSpPr>
            <p:spPr bwMode="auto">
              <a:xfrm>
                <a:off x="1023" y="2065"/>
                <a:ext cx="564" cy="349"/>
              </a:xfrm>
              <a:custGeom>
                <a:avLst/>
                <a:gdLst>
                  <a:gd name="T0" fmla="*/ 0 w 21600"/>
                  <a:gd name="T1" fmla="*/ 0 h 21661"/>
                  <a:gd name="T2" fmla="*/ 0 w 21600"/>
                  <a:gd name="T3" fmla="*/ 0 h 21661"/>
                  <a:gd name="T4" fmla="*/ 0 w 21600"/>
                  <a:gd name="T5" fmla="*/ 0 h 21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61" fill="none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</a:path>
                  <a:path w="21600" h="21661" stroke="0" extrusionOk="0">
                    <a:moveTo>
                      <a:pt x="21599" y="-1"/>
                    </a:moveTo>
                    <a:cubicBezTo>
                      <a:pt x="21599" y="20"/>
                      <a:pt x="21600" y="40"/>
                      <a:pt x="21600" y="61"/>
                    </a:cubicBezTo>
                    <a:cubicBezTo>
                      <a:pt x="21600" y="11990"/>
                      <a:pt x="11929" y="21660"/>
                      <a:pt x="0" y="21661"/>
                    </a:cubicBezTo>
                    <a:lnTo>
                      <a:pt x="0" y="61"/>
                    </a:lnTo>
                    <a:lnTo>
                      <a:pt x="21599" y="-1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66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809031" name="Text Box 71"/>
          <p:cNvSpPr txBox="1">
            <a:spLocks noChangeArrowheads="1"/>
          </p:cNvSpPr>
          <p:nvPr/>
        </p:nvSpPr>
        <p:spPr bwMode="auto">
          <a:xfrm>
            <a:off x="1066800" y="5105400"/>
            <a:ext cx="777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3"/>
              </a:buBlip>
            </a:pPr>
            <a:r>
              <a:rPr lang="en-US" altLang="zh-TW" sz="3200">
                <a:solidFill>
                  <a:srgbClr val="0000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3200">
                <a:solidFill>
                  <a:srgbClr val="000099"/>
                </a:solidFill>
                <a:ea typeface="標楷體" panose="03000509000000000000" pitchFamily="65" charset="-120"/>
              </a:rPr>
              <a:t>庫存為企業又愛又恨的東西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Blip>
                <a:blip r:embed="rId3"/>
              </a:buBlip>
            </a:pPr>
            <a:r>
              <a:rPr lang="zh-TW" altLang="en-US" sz="3200">
                <a:solidFill>
                  <a:srgbClr val="000099"/>
                </a:solidFill>
                <a:ea typeface="標楷體" panose="03000509000000000000" pitchFamily="65" charset="-120"/>
              </a:rPr>
              <a:t>最佳的庫存管理：沒有庫存</a:t>
            </a:r>
            <a:endParaRPr lang="zh-TW" altLang="en-US" sz="3200">
              <a:solidFill>
                <a:schemeClr val="hlink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53190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45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216FFD-D3C3-45B9-9C6B-646A0FB5C526}" type="slidenum">
              <a:rPr lang="en-US" altLang="zh-TW" sz="1400" smtClean="0">
                <a:solidFill>
                  <a:srgbClr val="333399"/>
                </a:solidFill>
              </a:rPr>
              <a:pPr/>
              <a:t>35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庫存和訂貨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733800"/>
            <a:ext cx="3124200" cy="1371600"/>
          </a:xfrm>
        </p:spPr>
        <p:txBody>
          <a:bodyPr/>
          <a:lstStyle/>
          <a:p>
            <a:pPr eaLnBrk="1" hangingPunct="1"/>
            <a:r>
              <a:rPr lang="zh-TW" altLang="en-US" smtClean="0"/>
              <a:t>假設需求確定</a:t>
            </a:r>
          </a:p>
        </p:txBody>
      </p:sp>
      <p:grpSp>
        <p:nvGrpSpPr>
          <p:cNvPr id="64518" name="Group 4"/>
          <p:cNvGrpSpPr>
            <a:grpSpLocks/>
          </p:cNvGrpSpPr>
          <p:nvPr/>
        </p:nvGrpSpPr>
        <p:grpSpPr bwMode="auto">
          <a:xfrm>
            <a:off x="3352800" y="1981200"/>
            <a:ext cx="5359400" cy="4254500"/>
            <a:chOff x="432" y="816"/>
            <a:chExt cx="3376" cy="2680"/>
          </a:xfrm>
        </p:grpSpPr>
        <p:sp>
          <p:nvSpPr>
            <p:cNvPr id="64519" name="Line 5"/>
            <p:cNvSpPr>
              <a:spLocks noChangeShapeType="1"/>
            </p:cNvSpPr>
            <p:nvPr/>
          </p:nvSpPr>
          <p:spPr bwMode="auto">
            <a:xfrm>
              <a:off x="1080" y="2308"/>
              <a:ext cx="23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20" name="Text Box 6"/>
            <p:cNvSpPr txBox="1">
              <a:spLocks noChangeArrowheads="1"/>
            </p:cNvSpPr>
            <p:nvPr/>
          </p:nvSpPr>
          <p:spPr bwMode="auto">
            <a:xfrm>
              <a:off x="884" y="816"/>
              <a:ext cx="15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600">
                  <a:solidFill>
                    <a:srgbClr val="000000"/>
                  </a:solidFill>
                  <a:ea typeface="標楷體" panose="03000509000000000000" pitchFamily="65" charset="-120"/>
                </a:rPr>
                <a:t>數量</a:t>
              </a:r>
            </a:p>
          </p:txBody>
        </p:sp>
        <p:sp>
          <p:nvSpPr>
            <p:cNvPr id="64521" name="Text Box 7"/>
            <p:cNvSpPr txBox="1">
              <a:spLocks noChangeArrowheads="1"/>
            </p:cNvSpPr>
            <p:nvPr/>
          </p:nvSpPr>
          <p:spPr bwMode="auto">
            <a:xfrm>
              <a:off x="3552" y="2208"/>
              <a:ext cx="2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600">
                  <a:solidFill>
                    <a:srgbClr val="000000"/>
                  </a:solidFill>
                  <a:ea typeface="標楷體" panose="03000509000000000000" pitchFamily="65" charset="-120"/>
                </a:rPr>
                <a:t>時間</a:t>
              </a:r>
            </a:p>
          </p:txBody>
        </p:sp>
        <p:sp>
          <p:nvSpPr>
            <p:cNvPr id="64522" name="Text Box 8"/>
            <p:cNvSpPr txBox="1">
              <a:spLocks noChangeArrowheads="1"/>
            </p:cNvSpPr>
            <p:nvPr/>
          </p:nvSpPr>
          <p:spPr bwMode="auto">
            <a:xfrm>
              <a:off x="879" y="2302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en-US" altLang="zh-TW" sz="16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4523" name="Line 9"/>
            <p:cNvSpPr>
              <a:spLocks noChangeShapeType="1"/>
            </p:cNvSpPr>
            <p:nvPr/>
          </p:nvSpPr>
          <p:spPr bwMode="auto">
            <a:xfrm>
              <a:off x="1080" y="1590"/>
              <a:ext cx="204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24" name="Text Box 10"/>
            <p:cNvSpPr txBox="1">
              <a:spLocks noChangeArrowheads="1"/>
            </p:cNvSpPr>
            <p:nvPr/>
          </p:nvSpPr>
          <p:spPr bwMode="auto">
            <a:xfrm>
              <a:off x="432" y="1392"/>
              <a:ext cx="5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200">
                  <a:solidFill>
                    <a:srgbClr val="000000"/>
                  </a:solidFill>
                </a:rPr>
                <a:t>EOQ: </a:t>
              </a:r>
            </a:p>
            <a:p>
              <a:r>
                <a:rPr kumimoji="0" lang="zh-TW" altLang="en-US" sz="1200">
                  <a:solidFill>
                    <a:srgbClr val="000000"/>
                  </a:solidFill>
                </a:rPr>
                <a:t>理性訂貨量</a:t>
              </a:r>
              <a:r>
                <a:rPr kumimoji="0" lang="en-US" altLang="zh-TW" sz="120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64525" name="AutoShape 11"/>
            <p:cNvSpPr>
              <a:spLocks noChangeArrowheads="1"/>
            </p:cNvSpPr>
            <p:nvPr/>
          </p:nvSpPr>
          <p:spPr bwMode="auto">
            <a:xfrm>
              <a:off x="1080" y="1588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4526" name="AutoShape 12"/>
            <p:cNvSpPr>
              <a:spLocks noChangeArrowheads="1"/>
            </p:cNvSpPr>
            <p:nvPr/>
          </p:nvSpPr>
          <p:spPr bwMode="auto">
            <a:xfrm>
              <a:off x="1808" y="1588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4527" name="AutoShape 13"/>
            <p:cNvSpPr>
              <a:spLocks noChangeArrowheads="1"/>
            </p:cNvSpPr>
            <p:nvPr/>
          </p:nvSpPr>
          <p:spPr bwMode="auto">
            <a:xfrm>
              <a:off x="2537" y="1588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64528" name="Line 14"/>
            <p:cNvSpPr>
              <a:spLocks noChangeShapeType="1"/>
            </p:cNvSpPr>
            <p:nvPr/>
          </p:nvSpPr>
          <p:spPr bwMode="auto">
            <a:xfrm flipV="1">
              <a:off x="1080" y="1032"/>
              <a:ext cx="0" cy="1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29" name="Line 15"/>
            <p:cNvSpPr>
              <a:spLocks noChangeShapeType="1"/>
            </p:cNvSpPr>
            <p:nvPr/>
          </p:nvSpPr>
          <p:spPr bwMode="auto">
            <a:xfrm>
              <a:off x="1834" y="2347"/>
              <a:ext cx="0" cy="382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30" name="Text Box 16"/>
            <p:cNvSpPr txBox="1">
              <a:spLocks noChangeArrowheads="1"/>
            </p:cNvSpPr>
            <p:nvPr/>
          </p:nvSpPr>
          <p:spPr bwMode="auto">
            <a:xfrm>
              <a:off x="1921" y="2729"/>
              <a:ext cx="11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006600"/>
                  </a:solidFill>
                </a:rPr>
                <a:t>交貨時間點</a:t>
              </a:r>
            </a:p>
          </p:txBody>
        </p:sp>
        <p:sp>
          <p:nvSpPr>
            <p:cNvPr id="64531" name="Line 17"/>
            <p:cNvSpPr>
              <a:spLocks noChangeShapeType="1"/>
            </p:cNvSpPr>
            <p:nvPr/>
          </p:nvSpPr>
          <p:spPr bwMode="auto">
            <a:xfrm>
              <a:off x="2552" y="2347"/>
              <a:ext cx="0" cy="382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32" name="Text Box 18"/>
            <p:cNvSpPr txBox="1">
              <a:spLocks noChangeArrowheads="1"/>
            </p:cNvSpPr>
            <p:nvPr/>
          </p:nvSpPr>
          <p:spPr bwMode="auto">
            <a:xfrm>
              <a:off x="2639" y="2729"/>
              <a:ext cx="11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006600"/>
                  </a:solidFill>
                </a:rPr>
                <a:t>交貨時間點</a:t>
              </a:r>
            </a:p>
          </p:txBody>
        </p:sp>
        <p:sp>
          <p:nvSpPr>
            <p:cNvPr id="64533" name="Line 19"/>
            <p:cNvSpPr>
              <a:spLocks noChangeShapeType="1"/>
            </p:cNvSpPr>
            <p:nvPr/>
          </p:nvSpPr>
          <p:spPr bwMode="auto">
            <a:xfrm>
              <a:off x="1403" y="2347"/>
              <a:ext cx="0" cy="66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34" name="Text Box 20"/>
            <p:cNvSpPr txBox="1">
              <a:spLocks noChangeArrowheads="1"/>
            </p:cNvSpPr>
            <p:nvPr/>
          </p:nvSpPr>
          <p:spPr bwMode="auto">
            <a:xfrm>
              <a:off x="1490" y="3016"/>
              <a:ext cx="11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CC0000"/>
                  </a:solidFill>
                </a:rPr>
                <a:t>訂貨時間點</a:t>
              </a:r>
            </a:p>
          </p:txBody>
        </p:sp>
        <p:sp>
          <p:nvSpPr>
            <p:cNvPr id="64535" name="Line 21"/>
            <p:cNvSpPr>
              <a:spLocks noChangeShapeType="1"/>
            </p:cNvSpPr>
            <p:nvPr/>
          </p:nvSpPr>
          <p:spPr bwMode="auto">
            <a:xfrm>
              <a:off x="1403" y="2586"/>
              <a:ext cx="43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36" name="Line 22"/>
            <p:cNvSpPr>
              <a:spLocks noChangeShapeType="1"/>
            </p:cNvSpPr>
            <p:nvPr/>
          </p:nvSpPr>
          <p:spPr bwMode="auto">
            <a:xfrm flipV="1">
              <a:off x="912" y="2592"/>
              <a:ext cx="528" cy="528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4537" name="Text Box 23"/>
            <p:cNvSpPr txBox="1">
              <a:spLocks noChangeArrowheads="1"/>
            </p:cNvSpPr>
            <p:nvPr/>
          </p:nvSpPr>
          <p:spPr bwMode="auto">
            <a:xfrm>
              <a:off x="836" y="2832"/>
              <a:ext cx="11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zh-TW" altLang="en-US" sz="1200">
                  <a:solidFill>
                    <a:srgbClr val="800080"/>
                  </a:solidFill>
                </a:rPr>
                <a:t>交貨前置時間</a:t>
              </a:r>
            </a:p>
          </p:txBody>
        </p:sp>
        <p:sp>
          <p:nvSpPr>
            <p:cNvPr id="64538" name="Text Box 24"/>
            <p:cNvSpPr txBox="1">
              <a:spLocks noChangeArrowheads="1"/>
            </p:cNvSpPr>
            <p:nvPr/>
          </p:nvSpPr>
          <p:spPr bwMode="auto">
            <a:xfrm>
              <a:off x="1872" y="2352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D1</a:t>
              </a:r>
            </a:p>
          </p:txBody>
        </p:sp>
        <p:sp>
          <p:nvSpPr>
            <p:cNvPr id="64539" name="Text Box 25"/>
            <p:cNvSpPr txBox="1">
              <a:spLocks noChangeArrowheads="1"/>
            </p:cNvSpPr>
            <p:nvPr/>
          </p:nvSpPr>
          <p:spPr bwMode="auto">
            <a:xfrm>
              <a:off x="2592" y="2352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D2</a:t>
              </a:r>
            </a:p>
          </p:txBody>
        </p:sp>
        <p:sp>
          <p:nvSpPr>
            <p:cNvPr id="64540" name="Text Box 26"/>
            <p:cNvSpPr txBox="1">
              <a:spLocks noChangeArrowheads="1"/>
            </p:cNvSpPr>
            <p:nvPr/>
          </p:nvSpPr>
          <p:spPr bwMode="auto">
            <a:xfrm>
              <a:off x="3312" y="2352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D3</a:t>
              </a:r>
            </a:p>
          </p:txBody>
        </p:sp>
        <p:sp>
          <p:nvSpPr>
            <p:cNvPr id="64541" name="Text Box 27"/>
            <p:cNvSpPr txBox="1">
              <a:spLocks noChangeArrowheads="1"/>
            </p:cNvSpPr>
            <p:nvPr/>
          </p:nvSpPr>
          <p:spPr bwMode="auto">
            <a:xfrm>
              <a:off x="1440" y="2304"/>
              <a:ext cx="6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ts val="900"/>
                </a:spcBef>
              </a:pPr>
              <a:r>
                <a:rPr kumimoji="0" lang="en-US" altLang="zh-TW" sz="1200">
                  <a:solidFill>
                    <a:srgbClr val="000000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4136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65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21CB03-33FD-4368-AD82-66DE6C389054}" type="slidenum">
              <a:rPr lang="en-US" altLang="zh-TW" sz="1400" smtClean="0">
                <a:solidFill>
                  <a:srgbClr val="333399"/>
                </a:solidFill>
              </a:rPr>
              <a:pPr/>
              <a:t>36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庫存的決定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經濟訂貨量：</a:t>
            </a:r>
          </a:p>
          <a:p>
            <a:pPr lvl="1" eaLnBrk="1" hangingPunct="1"/>
            <a:r>
              <a:rPr lang="zh-TW" altLang="en-US" sz="2400" smtClean="0"/>
              <a:t>訂貨的交易成本</a:t>
            </a:r>
          </a:p>
          <a:p>
            <a:pPr lvl="2" eaLnBrk="1" hangingPunct="1"/>
            <a:r>
              <a:rPr lang="zh-TW" altLang="en-US" sz="2000" smtClean="0"/>
              <a:t>訂貨的手續</a:t>
            </a:r>
          </a:p>
          <a:p>
            <a:pPr lvl="2" eaLnBrk="1" hangingPunct="1"/>
            <a:r>
              <a:rPr lang="zh-TW" altLang="en-US" sz="2000" smtClean="0"/>
              <a:t>物流</a:t>
            </a:r>
          </a:p>
          <a:p>
            <a:pPr lvl="1" eaLnBrk="1" hangingPunct="1"/>
            <a:r>
              <a:rPr lang="zh-TW" altLang="en-US" sz="2400" smtClean="0"/>
              <a:t>庫存成本</a:t>
            </a:r>
          </a:p>
          <a:p>
            <a:pPr lvl="2" eaLnBrk="1" hangingPunct="1"/>
            <a:r>
              <a:rPr lang="zh-TW" altLang="en-US" sz="2000" smtClean="0"/>
              <a:t>資金積壓</a:t>
            </a:r>
          </a:p>
          <a:p>
            <a:pPr lvl="2" eaLnBrk="1" hangingPunct="1"/>
            <a:r>
              <a:rPr lang="zh-TW" altLang="en-US" sz="2000" smtClean="0"/>
              <a:t>缺貨</a:t>
            </a:r>
          </a:p>
          <a:p>
            <a:pPr eaLnBrk="1" hangingPunct="1"/>
            <a:r>
              <a:rPr lang="zh-TW" altLang="en-US" sz="2800" smtClean="0"/>
              <a:t>但，交易成本的成本結構改變了！</a:t>
            </a:r>
          </a:p>
          <a:p>
            <a:pPr eaLnBrk="1" hangingPunct="1"/>
            <a:r>
              <a:rPr lang="zh-TW" altLang="en-US" sz="2800" smtClean="0"/>
              <a:t>不確定性降低了！</a:t>
            </a:r>
          </a:p>
        </p:txBody>
      </p:sp>
    </p:spTree>
    <p:extLst>
      <p:ext uri="{BB962C8B-B14F-4D97-AF65-F5344CB8AC3E}">
        <p14:creationId xmlns:p14="http://schemas.microsoft.com/office/powerpoint/2010/main" val="404743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86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910123-FD70-425F-A2D0-4FEF6C66085A}" type="slidenum">
              <a:rPr lang="en-US" altLang="zh-TW" sz="1400" smtClean="0">
                <a:solidFill>
                  <a:srgbClr val="333399"/>
                </a:solidFill>
              </a:rPr>
              <a:pPr/>
              <a:t>37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平均存貨</a:t>
            </a:r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4443413" y="3959225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3810000" y="2540000"/>
            <a:ext cx="101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>
                <a:solidFill>
                  <a:srgbClr val="000000"/>
                </a:solidFill>
              </a:rPr>
              <a:t>EOQ: </a:t>
            </a:r>
          </a:p>
          <a:p>
            <a:r>
              <a:rPr kumimoji="0" lang="zh-TW" altLang="en-US" sz="1600">
                <a:solidFill>
                  <a:srgbClr val="000000"/>
                </a:solidFill>
              </a:rPr>
              <a:t>理性訂貨量</a:t>
            </a:r>
          </a:p>
        </p:txBody>
      </p:sp>
      <p:sp>
        <p:nvSpPr>
          <p:cNvPr id="68617" name="Line 7"/>
          <p:cNvSpPr>
            <a:spLocks noChangeShapeType="1"/>
          </p:cNvSpPr>
          <p:nvPr/>
        </p:nvSpPr>
        <p:spPr bwMode="auto">
          <a:xfrm>
            <a:off x="5943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59436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68619" name="Line 9"/>
          <p:cNvSpPr>
            <a:spLocks noChangeShapeType="1"/>
          </p:cNvSpPr>
          <p:nvPr/>
        </p:nvSpPr>
        <p:spPr bwMode="auto">
          <a:xfrm>
            <a:off x="7086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0" name="Text Box 10"/>
          <p:cNvSpPr txBox="1">
            <a:spLocks noChangeArrowheads="1"/>
          </p:cNvSpPr>
          <p:nvPr/>
        </p:nvSpPr>
        <p:spPr bwMode="auto">
          <a:xfrm>
            <a:off x="70104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68621" name="Line 11"/>
          <p:cNvSpPr>
            <a:spLocks noChangeShapeType="1"/>
          </p:cNvSpPr>
          <p:nvPr/>
        </p:nvSpPr>
        <p:spPr bwMode="auto">
          <a:xfrm>
            <a:off x="5257800" y="4038600"/>
            <a:ext cx="0" cy="990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2" name="Text Box 12"/>
          <p:cNvSpPr txBox="1">
            <a:spLocks noChangeArrowheads="1"/>
          </p:cNvSpPr>
          <p:nvPr/>
        </p:nvSpPr>
        <p:spPr bwMode="auto">
          <a:xfrm>
            <a:off x="5275263" y="51054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CC0000"/>
                </a:solidFill>
              </a:rPr>
              <a:t>訂貨時間點</a:t>
            </a:r>
          </a:p>
        </p:txBody>
      </p:sp>
      <p:sp>
        <p:nvSpPr>
          <p:cNvPr id="68623" name="Line 13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4" name="Line 14"/>
          <p:cNvSpPr>
            <a:spLocks noChangeShapeType="1"/>
          </p:cNvSpPr>
          <p:nvPr/>
        </p:nvSpPr>
        <p:spPr bwMode="auto">
          <a:xfrm>
            <a:off x="4773613" y="2822575"/>
            <a:ext cx="32448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68625" name="AutoShape 15"/>
          <p:cNvSpPr>
            <a:spLocks noChangeArrowheads="1"/>
          </p:cNvSpPr>
          <p:nvPr/>
        </p:nvSpPr>
        <p:spPr bwMode="auto">
          <a:xfrm>
            <a:off x="4773613" y="2819400"/>
            <a:ext cx="1155700" cy="1135063"/>
          </a:xfrm>
          <a:prstGeom prst="rtTriangl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26" name="AutoShape 16"/>
          <p:cNvSpPr>
            <a:spLocks noChangeArrowheads="1"/>
          </p:cNvSpPr>
          <p:nvPr/>
        </p:nvSpPr>
        <p:spPr bwMode="auto">
          <a:xfrm>
            <a:off x="5929313" y="2819400"/>
            <a:ext cx="1157287" cy="1135063"/>
          </a:xfrm>
          <a:prstGeom prst="rtTriangl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27" name="AutoShape 17"/>
          <p:cNvSpPr>
            <a:spLocks noChangeArrowheads="1"/>
          </p:cNvSpPr>
          <p:nvPr/>
        </p:nvSpPr>
        <p:spPr bwMode="auto">
          <a:xfrm>
            <a:off x="7086600" y="2819400"/>
            <a:ext cx="1154113" cy="1135063"/>
          </a:xfrm>
          <a:prstGeom prst="rtTriangl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8628" name="Line 18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847891" name="Group 19"/>
          <p:cNvGrpSpPr>
            <a:grpSpLocks/>
          </p:cNvGrpSpPr>
          <p:nvPr/>
        </p:nvGrpSpPr>
        <p:grpSpPr bwMode="auto">
          <a:xfrm>
            <a:off x="5257800" y="1779588"/>
            <a:ext cx="2311400" cy="2868612"/>
            <a:chOff x="3312" y="1121"/>
            <a:chExt cx="1456" cy="1807"/>
          </a:xfrm>
        </p:grpSpPr>
        <p:sp>
          <p:nvSpPr>
            <p:cNvPr id="68647" name="Line 20"/>
            <p:cNvSpPr>
              <a:spLocks noChangeShapeType="1"/>
            </p:cNvSpPr>
            <p:nvPr/>
          </p:nvSpPr>
          <p:spPr bwMode="auto">
            <a:xfrm>
              <a:off x="3360" y="2112"/>
              <a:ext cx="576" cy="38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68648" name="Group 21"/>
            <p:cNvGrpSpPr>
              <a:grpSpLocks/>
            </p:cNvGrpSpPr>
            <p:nvPr/>
          </p:nvGrpSpPr>
          <p:grpSpPr bwMode="auto">
            <a:xfrm>
              <a:off x="3312" y="1121"/>
              <a:ext cx="1456" cy="1807"/>
              <a:chOff x="3312" y="1121"/>
              <a:chExt cx="1456" cy="1807"/>
            </a:xfrm>
          </p:grpSpPr>
          <p:sp>
            <p:nvSpPr>
              <p:cNvPr id="68649" name="Line 22"/>
              <p:cNvSpPr>
                <a:spLocks noChangeShapeType="1"/>
              </p:cNvSpPr>
              <p:nvPr/>
            </p:nvSpPr>
            <p:spPr bwMode="auto">
              <a:xfrm>
                <a:off x="3312" y="2064"/>
                <a:ext cx="432" cy="86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8650" name="Line 23"/>
              <p:cNvSpPr>
                <a:spLocks noChangeShapeType="1"/>
              </p:cNvSpPr>
              <p:nvPr/>
            </p:nvSpPr>
            <p:spPr bwMode="auto">
              <a:xfrm flipV="1">
                <a:off x="3648" y="1344"/>
                <a:ext cx="480" cy="9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8651" name="Line 24"/>
              <p:cNvSpPr>
                <a:spLocks noChangeShapeType="1"/>
              </p:cNvSpPr>
              <p:nvPr/>
            </p:nvSpPr>
            <p:spPr bwMode="auto">
              <a:xfrm flipV="1">
                <a:off x="3456" y="1344"/>
                <a:ext cx="672" cy="9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68652" name="Text Box 25"/>
              <p:cNvSpPr txBox="1">
                <a:spLocks noChangeArrowheads="1"/>
              </p:cNvSpPr>
              <p:nvPr/>
            </p:nvSpPr>
            <p:spPr bwMode="auto">
              <a:xfrm>
                <a:off x="4128" y="1121"/>
                <a:ext cx="64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ts val="900"/>
                  </a:spcBef>
                </a:pPr>
                <a:r>
                  <a:rPr kumimoji="0" lang="zh-TW" altLang="en-US" sz="1600">
                    <a:solidFill>
                      <a:srgbClr val="000000"/>
                    </a:solidFill>
                  </a:rPr>
                  <a:t>需求不確定</a:t>
                </a:r>
              </a:p>
            </p:txBody>
          </p:sp>
        </p:grpSp>
      </p:grpSp>
      <p:sp>
        <p:nvSpPr>
          <p:cNvPr id="68630" name="Text Box 26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68631" name="Text Box 27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68632" name="Text Box 28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68633" name="Text Box 29"/>
          <p:cNvSpPr txBox="1">
            <a:spLocks noChangeArrowheads="1"/>
          </p:cNvSpPr>
          <p:nvPr/>
        </p:nvSpPr>
        <p:spPr bwMode="auto">
          <a:xfrm>
            <a:off x="5334000" y="39624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68634" name="Text Box 30"/>
          <p:cNvSpPr txBox="1">
            <a:spLocks noChangeArrowheads="1"/>
          </p:cNvSpPr>
          <p:nvPr/>
        </p:nvSpPr>
        <p:spPr bwMode="auto">
          <a:xfrm>
            <a:off x="6400800" y="36830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68635" name="Text Box 31"/>
          <p:cNvSpPr txBox="1">
            <a:spLocks noChangeArrowheads="1"/>
          </p:cNvSpPr>
          <p:nvPr/>
        </p:nvSpPr>
        <p:spPr bwMode="auto">
          <a:xfrm>
            <a:off x="5715000" y="45974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68636" name="Text Box 32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8637" name="Line 33"/>
          <p:cNvSpPr>
            <a:spLocks noChangeShapeType="1"/>
          </p:cNvSpPr>
          <p:nvPr/>
        </p:nvSpPr>
        <p:spPr bwMode="auto">
          <a:xfrm flipV="1">
            <a:off x="5257800" y="3276600"/>
            <a:ext cx="0" cy="68580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847906" name="Group 34"/>
          <p:cNvGrpSpPr>
            <a:grpSpLocks/>
          </p:cNvGrpSpPr>
          <p:nvPr/>
        </p:nvGrpSpPr>
        <p:grpSpPr bwMode="auto">
          <a:xfrm>
            <a:off x="2057400" y="3429000"/>
            <a:ext cx="2667000" cy="1219200"/>
            <a:chOff x="1296" y="2160"/>
            <a:chExt cx="1680" cy="768"/>
          </a:xfrm>
        </p:grpSpPr>
        <p:sp>
          <p:nvSpPr>
            <p:cNvPr id="68643" name="Line 35"/>
            <p:cNvSpPr>
              <a:spLocks noChangeShapeType="1"/>
            </p:cNvSpPr>
            <p:nvPr/>
          </p:nvSpPr>
          <p:spPr bwMode="auto">
            <a:xfrm>
              <a:off x="1824" y="2160"/>
              <a:ext cx="0" cy="7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8644" name="Line 36"/>
            <p:cNvSpPr>
              <a:spLocks noChangeShapeType="1"/>
            </p:cNvSpPr>
            <p:nvPr/>
          </p:nvSpPr>
          <p:spPr bwMode="auto">
            <a:xfrm>
              <a:off x="1728" y="2160"/>
              <a:ext cx="1248" cy="0"/>
            </a:xfrm>
            <a:prstGeom prst="line">
              <a:avLst/>
            </a:prstGeom>
            <a:noFill/>
            <a:ln w="19050" cap="sq">
              <a:solidFill>
                <a:srgbClr val="000099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1728" y="2928"/>
              <a:ext cx="1248" cy="0"/>
            </a:xfrm>
            <a:prstGeom prst="line">
              <a:avLst/>
            </a:prstGeom>
            <a:noFill/>
            <a:ln w="19050" cap="sq">
              <a:solidFill>
                <a:srgbClr val="000099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68646" name="Text Box 38"/>
            <p:cNvSpPr txBox="1">
              <a:spLocks noChangeArrowheads="1"/>
            </p:cNvSpPr>
            <p:nvPr/>
          </p:nvSpPr>
          <p:spPr bwMode="auto">
            <a:xfrm>
              <a:off x="1296" y="2400"/>
              <a:ext cx="88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/>
                <a:t>平均存貨</a:t>
              </a:r>
            </a:p>
          </p:txBody>
        </p:sp>
      </p:grpSp>
      <p:sp>
        <p:nvSpPr>
          <p:cNvPr id="68639" name="Text Box 39"/>
          <p:cNvSpPr txBox="1">
            <a:spLocks noChangeArrowheads="1"/>
          </p:cNvSpPr>
          <p:nvPr/>
        </p:nvSpPr>
        <p:spPr bwMode="auto">
          <a:xfrm>
            <a:off x="228600" y="6096000"/>
            <a:ext cx="5721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訂貨時間點</a:t>
            </a:r>
            <a:r>
              <a:rPr lang="en-US" altLang="zh-TW"/>
              <a:t>B</a:t>
            </a:r>
            <a:r>
              <a:rPr lang="zh-TW" altLang="en-US"/>
              <a:t>＝交貨時間點 ─ 訂貨前置期</a:t>
            </a:r>
          </a:p>
        </p:txBody>
      </p:sp>
      <p:grpSp>
        <p:nvGrpSpPr>
          <p:cNvPr id="847912" name="Group 40"/>
          <p:cNvGrpSpPr>
            <a:grpSpLocks/>
          </p:cNvGrpSpPr>
          <p:nvPr/>
        </p:nvGrpSpPr>
        <p:grpSpPr bwMode="auto">
          <a:xfrm>
            <a:off x="4800600" y="4437063"/>
            <a:ext cx="4067175" cy="396875"/>
            <a:chOff x="3024" y="2795"/>
            <a:chExt cx="2562" cy="250"/>
          </a:xfrm>
        </p:grpSpPr>
        <p:sp>
          <p:nvSpPr>
            <p:cNvPr id="68641" name="Line 41"/>
            <p:cNvSpPr>
              <a:spLocks noChangeShapeType="1"/>
            </p:cNvSpPr>
            <p:nvPr/>
          </p:nvSpPr>
          <p:spPr bwMode="auto">
            <a:xfrm>
              <a:off x="3024" y="2928"/>
              <a:ext cx="204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68642" name="Text Box 42"/>
            <p:cNvSpPr txBox="1">
              <a:spLocks noChangeArrowheads="1"/>
            </p:cNvSpPr>
            <p:nvPr/>
          </p:nvSpPr>
          <p:spPr bwMode="auto">
            <a:xfrm>
              <a:off x="4830" y="2795"/>
              <a:ext cx="7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000">
                  <a:solidFill>
                    <a:srgbClr val="CC0000"/>
                  </a:solidFill>
                </a:rPr>
                <a:t>安全庫存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368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4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06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6240F46-3FDE-4479-A3DD-F552605F9497}" type="slidenum">
              <a:rPr lang="en-US" altLang="zh-TW" sz="1400" smtClean="0">
                <a:solidFill>
                  <a:srgbClr val="333399"/>
                </a:solidFill>
              </a:rPr>
              <a:pPr/>
              <a:t>38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訂貨成本降低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3505200" cy="1905000"/>
          </a:xfrm>
        </p:spPr>
        <p:txBody>
          <a:bodyPr/>
          <a:lstStyle/>
          <a:p>
            <a:pPr eaLnBrk="1" hangingPunct="1"/>
            <a:r>
              <a:rPr lang="en-US" altLang="zh-TW" smtClean="0"/>
              <a:t>EOQ</a:t>
            </a:r>
            <a:r>
              <a:rPr lang="zh-TW" altLang="en-US" smtClean="0"/>
              <a:t>量降低</a:t>
            </a:r>
          </a:p>
        </p:txBody>
      </p:sp>
      <p:sp>
        <p:nvSpPr>
          <p:cNvPr id="70662" name="Text Box 4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70663" name="Text Box 5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70664" name="Text Box 6"/>
          <p:cNvSpPr txBox="1">
            <a:spLocks noChangeArrowheads="1"/>
          </p:cNvSpPr>
          <p:nvPr/>
        </p:nvSpPr>
        <p:spPr bwMode="auto">
          <a:xfrm>
            <a:off x="4443413" y="3959225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0665" name="Text Box 7"/>
          <p:cNvSpPr txBox="1">
            <a:spLocks noChangeArrowheads="1"/>
          </p:cNvSpPr>
          <p:nvPr/>
        </p:nvSpPr>
        <p:spPr bwMode="auto">
          <a:xfrm>
            <a:off x="3810000" y="2540000"/>
            <a:ext cx="101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>
                <a:solidFill>
                  <a:srgbClr val="000000"/>
                </a:solidFill>
              </a:rPr>
              <a:t>EOQ: </a:t>
            </a:r>
          </a:p>
          <a:p>
            <a:r>
              <a:rPr kumimoji="0" lang="zh-TW" altLang="en-US" sz="1600">
                <a:solidFill>
                  <a:srgbClr val="000000"/>
                </a:solidFill>
              </a:rPr>
              <a:t>理性訂貨量</a:t>
            </a:r>
          </a:p>
        </p:txBody>
      </p:sp>
      <p:sp>
        <p:nvSpPr>
          <p:cNvPr id="70666" name="Line 8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67" name="Line 9"/>
          <p:cNvSpPr>
            <a:spLocks noChangeShapeType="1"/>
          </p:cNvSpPr>
          <p:nvPr/>
        </p:nvSpPr>
        <p:spPr bwMode="auto">
          <a:xfrm>
            <a:off x="4773613" y="2822575"/>
            <a:ext cx="32448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70668" name="Group 10"/>
          <p:cNvGrpSpPr>
            <a:grpSpLocks/>
          </p:cNvGrpSpPr>
          <p:nvPr/>
        </p:nvGrpSpPr>
        <p:grpSpPr bwMode="auto">
          <a:xfrm>
            <a:off x="4773613" y="2819400"/>
            <a:ext cx="3467100" cy="1135063"/>
            <a:chOff x="3007" y="1776"/>
            <a:chExt cx="2184" cy="715"/>
          </a:xfrm>
        </p:grpSpPr>
        <p:sp>
          <p:nvSpPr>
            <p:cNvPr id="70687" name="AutoShape 11"/>
            <p:cNvSpPr>
              <a:spLocks noChangeArrowheads="1"/>
            </p:cNvSpPr>
            <p:nvPr/>
          </p:nvSpPr>
          <p:spPr bwMode="auto">
            <a:xfrm>
              <a:off x="3007" y="1776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0688" name="AutoShape 12"/>
            <p:cNvSpPr>
              <a:spLocks noChangeArrowheads="1"/>
            </p:cNvSpPr>
            <p:nvPr/>
          </p:nvSpPr>
          <p:spPr bwMode="auto">
            <a:xfrm>
              <a:off x="3735" y="1776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0689" name="AutoShape 13"/>
            <p:cNvSpPr>
              <a:spLocks noChangeArrowheads="1"/>
            </p:cNvSpPr>
            <p:nvPr/>
          </p:nvSpPr>
          <p:spPr bwMode="auto">
            <a:xfrm>
              <a:off x="4464" y="1776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70669" name="Line 14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0670" name="Text Box 15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70671" name="Text Box 16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70672" name="Text Box 17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70673" name="Text Box 18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grpSp>
        <p:nvGrpSpPr>
          <p:cNvPr id="849939" name="Group 19"/>
          <p:cNvGrpSpPr>
            <a:grpSpLocks/>
          </p:cNvGrpSpPr>
          <p:nvPr/>
        </p:nvGrpSpPr>
        <p:grpSpPr bwMode="auto">
          <a:xfrm>
            <a:off x="3886200" y="3314700"/>
            <a:ext cx="4697413" cy="647700"/>
            <a:chOff x="2448" y="2088"/>
            <a:chExt cx="2959" cy="408"/>
          </a:xfrm>
        </p:grpSpPr>
        <p:grpSp>
          <p:nvGrpSpPr>
            <p:cNvPr id="70676" name="Group 20"/>
            <p:cNvGrpSpPr>
              <a:grpSpLocks/>
            </p:cNvGrpSpPr>
            <p:nvPr/>
          </p:nvGrpSpPr>
          <p:grpSpPr bwMode="auto">
            <a:xfrm>
              <a:off x="3007" y="2088"/>
              <a:ext cx="2400" cy="408"/>
              <a:chOff x="3024" y="2064"/>
              <a:chExt cx="2400" cy="408"/>
            </a:xfrm>
          </p:grpSpPr>
          <p:grpSp>
            <p:nvGrpSpPr>
              <p:cNvPr id="70679" name="Group 21"/>
              <p:cNvGrpSpPr>
                <a:grpSpLocks/>
              </p:cNvGrpSpPr>
              <p:nvPr/>
            </p:nvGrpSpPr>
            <p:grpSpPr bwMode="auto">
              <a:xfrm>
                <a:off x="3024" y="2064"/>
                <a:ext cx="1200" cy="408"/>
                <a:chOff x="3007" y="1776"/>
                <a:chExt cx="2184" cy="715"/>
              </a:xfrm>
            </p:grpSpPr>
            <p:sp>
              <p:nvSpPr>
                <p:cNvPr id="70684" name="AutoShape 22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0685" name="AutoShape 23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0686" name="AutoShape 24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70680" name="Group 25"/>
              <p:cNvGrpSpPr>
                <a:grpSpLocks/>
              </p:cNvGrpSpPr>
              <p:nvPr/>
            </p:nvGrpSpPr>
            <p:grpSpPr bwMode="auto">
              <a:xfrm>
                <a:off x="4224" y="2064"/>
                <a:ext cx="1200" cy="408"/>
                <a:chOff x="3007" y="1776"/>
                <a:chExt cx="2184" cy="715"/>
              </a:xfrm>
            </p:grpSpPr>
            <p:sp>
              <p:nvSpPr>
                <p:cNvPr id="70681" name="AutoShape 26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0682" name="AutoShape 27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0683" name="AutoShape 28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</p:grpSp>
        <p:sp>
          <p:nvSpPr>
            <p:cNvPr id="70677" name="Line 29"/>
            <p:cNvSpPr>
              <a:spLocks noChangeShapeType="1"/>
            </p:cNvSpPr>
            <p:nvPr/>
          </p:nvSpPr>
          <p:spPr bwMode="auto">
            <a:xfrm>
              <a:off x="2784" y="2304"/>
              <a:ext cx="240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0678" name="Text Box 30"/>
            <p:cNvSpPr txBox="1">
              <a:spLocks noChangeArrowheads="1"/>
            </p:cNvSpPr>
            <p:nvPr/>
          </p:nvSpPr>
          <p:spPr bwMode="auto">
            <a:xfrm>
              <a:off x="2448" y="220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600">
                  <a:solidFill>
                    <a:srgbClr val="FF0000"/>
                  </a:solidFill>
                </a:rPr>
                <a:t>平均</a:t>
              </a:r>
            </a:p>
          </p:txBody>
        </p:sp>
      </p:grpSp>
      <p:sp>
        <p:nvSpPr>
          <p:cNvPr id="70675" name="Line 31"/>
          <p:cNvSpPr>
            <a:spLocks noChangeShapeType="1"/>
          </p:cNvSpPr>
          <p:nvPr/>
        </p:nvSpPr>
        <p:spPr bwMode="auto">
          <a:xfrm>
            <a:off x="2916238" y="3429000"/>
            <a:ext cx="1873250" cy="0"/>
          </a:xfrm>
          <a:prstGeom prst="line">
            <a:avLst/>
          </a:prstGeom>
          <a:noFill/>
          <a:ln w="9525">
            <a:solidFill>
              <a:srgbClr val="333399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353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27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77B6B3-809A-43FC-8C9F-C1AF1B6B3343}" type="slidenum">
              <a:rPr lang="en-US" altLang="zh-TW" sz="1400" smtClean="0">
                <a:solidFill>
                  <a:srgbClr val="333399"/>
                </a:solidFill>
              </a:rPr>
              <a:pPr/>
              <a:t>39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前置期降低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3505200" cy="1905000"/>
          </a:xfrm>
        </p:spPr>
        <p:txBody>
          <a:bodyPr/>
          <a:lstStyle/>
          <a:p>
            <a:pPr eaLnBrk="1" hangingPunct="1"/>
            <a:r>
              <a:rPr lang="zh-TW" altLang="en-US" smtClean="0"/>
              <a:t>安全存量降低</a:t>
            </a:r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72711" name="Text Box 5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72712" name="Text Box 6"/>
          <p:cNvSpPr txBox="1">
            <a:spLocks noChangeArrowheads="1"/>
          </p:cNvSpPr>
          <p:nvPr/>
        </p:nvSpPr>
        <p:spPr bwMode="auto">
          <a:xfrm>
            <a:off x="4648200" y="3810000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713" name="Text Box 7"/>
          <p:cNvSpPr txBox="1">
            <a:spLocks noChangeArrowheads="1"/>
          </p:cNvSpPr>
          <p:nvPr/>
        </p:nvSpPr>
        <p:spPr bwMode="auto">
          <a:xfrm>
            <a:off x="3810000" y="2540000"/>
            <a:ext cx="101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600">
                <a:solidFill>
                  <a:srgbClr val="000000"/>
                </a:solidFill>
              </a:rPr>
              <a:t>EOQ: </a:t>
            </a:r>
          </a:p>
          <a:p>
            <a:r>
              <a:rPr kumimoji="0" lang="zh-TW" altLang="en-US" sz="1600">
                <a:solidFill>
                  <a:srgbClr val="000000"/>
                </a:solidFill>
              </a:rPr>
              <a:t>理性訂貨量</a:t>
            </a:r>
          </a:p>
        </p:txBody>
      </p:sp>
      <p:sp>
        <p:nvSpPr>
          <p:cNvPr id="72714" name="Line 8"/>
          <p:cNvSpPr>
            <a:spLocks noChangeShapeType="1"/>
          </p:cNvSpPr>
          <p:nvPr/>
        </p:nvSpPr>
        <p:spPr bwMode="auto">
          <a:xfrm>
            <a:off x="5943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2715" name="Text Box 9"/>
          <p:cNvSpPr txBox="1">
            <a:spLocks noChangeArrowheads="1"/>
          </p:cNvSpPr>
          <p:nvPr/>
        </p:nvSpPr>
        <p:spPr bwMode="auto">
          <a:xfrm>
            <a:off x="59436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72716" name="Line 10"/>
          <p:cNvSpPr>
            <a:spLocks noChangeShapeType="1"/>
          </p:cNvSpPr>
          <p:nvPr/>
        </p:nvSpPr>
        <p:spPr bwMode="auto">
          <a:xfrm>
            <a:off x="7086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2717" name="Text Box 11"/>
          <p:cNvSpPr txBox="1">
            <a:spLocks noChangeArrowheads="1"/>
          </p:cNvSpPr>
          <p:nvPr/>
        </p:nvSpPr>
        <p:spPr bwMode="auto">
          <a:xfrm>
            <a:off x="70104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72718" name="Line 12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2719" name="Line 13"/>
          <p:cNvSpPr>
            <a:spLocks noChangeShapeType="1"/>
          </p:cNvSpPr>
          <p:nvPr/>
        </p:nvSpPr>
        <p:spPr bwMode="auto">
          <a:xfrm>
            <a:off x="4773613" y="2822575"/>
            <a:ext cx="3244850" cy="0"/>
          </a:xfrm>
          <a:prstGeom prst="line">
            <a:avLst/>
          </a:prstGeom>
          <a:noFill/>
          <a:ln w="952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72720" name="Group 14"/>
          <p:cNvGrpSpPr>
            <a:grpSpLocks/>
          </p:cNvGrpSpPr>
          <p:nvPr/>
        </p:nvGrpSpPr>
        <p:grpSpPr bwMode="auto">
          <a:xfrm>
            <a:off x="4773613" y="2819400"/>
            <a:ext cx="3467100" cy="1135063"/>
            <a:chOff x="3007" y="1776"/>
            <a:chExt cx="2184" cy="715"/>
          </a:xfrm>
        </p:grpSpPr>
        <p:sp>
          <p:nvSpPr>
            <p:cNvPr id="72752" name="AutoShape 15"/>
            <p:cNvSpPr>
              <a:spLocks noChangeArrowheads="1"/>
            </p:cNvSpPr>
            <p:nvPr/>
          </p:nvSpPr>
          <p:spPr bwMode="auto">
            <a:xfrm>
              <a:off x="3007" y="1776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2753" name="AutoShape 16"/>
            <p:cNvSpPr>
              <a:spLocks noChangeArrowheads="1"/>
            </p:cNvSpPr>
            <p:nvPr/>
          </p:nvSpPr>
          <p:spPr bwMode="auto">
            <a:xfrm>
              <a:off x="3735" y="1776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2754" name="AutoShape 17"/>
            <p:cNvSpPr>
              <a:spLocks noChangeArrowheads="1"/>
            </p:cNvSpPr>
            <p:nvPr/>
          </p:nvSpPr>
          <p:spPr bwMode="auto">
            <a:xfrm>
              <a:off x="4464" y="1776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72721" name="Line 18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2722" name="Text Box 19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72723" name="Text Box 20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72724" name="Text Box 21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72725" name="Text Box 22"/>
          <p:cNvSpPr txBox="1">
            <a:spLocks noChangeArrowheads="1"/>
          </p:cNvSpPr>
          <p:nvPr/>
        </p:nvSpPr>
        <p:spPr bwMode="auto">
          <a:xfrm>
            <a:off x="5334000" y="39624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2726" name="Text Box 23"/>
          <p:cNvSpPr txBox="1">
            <a:spLocks noChangeArrowheads="1"/>
          </p:cNvSpPr>
          <p:nvPr/>
        </p:nvSpPr>
        <p:spPr bwMode="auto">
          <a:xfrm>
            <a:off x="6400800" y="36830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72727" name="Text Box 24"/>
          <p:cNvSpPr txBox="1">
            <a:spLocks noChangeArrowheads="1"/>
          </p:cNvSpPr>
          <p:nvPr/>
        </p:nvSpPr>
        <p:spPr bwMode="auto">
          <a:xfrm>
            <a:off x="5715000" y="45974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2728" name="Text Box 25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72729" name="Line 26"/>
          <p:cNvSpPr>
            <a:spLocks noChangeShapeType="1"/>
          </p:cNvSpPr>
          <p:nvPr/>
        </p:nvSpPr>
        <p:spPr bwMode="auto">
          <a:xfrm>
            <a:off x="5257800" y="4038600"/>
            <a:ext cx="0" cy="990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2730" name="Text Box 27"/>
          <p:cNvSpPr txBox="1">
            <a:spLocks noChangeArrowheads="1"/>
          </p:cNvSpPr>
          <p:nvPr/>
        </p:nvSpPr>
        <p:spPr bwMode="auto">
          <a:xfrm>
            <a:off x="5276850" y="5105400"/>
            <a:ext cx="2444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chemeClr val="bg2"/>
                </a:solidFill>
              </a:rPr>
              <a:t>訂貨時間點</a:t>
            </a:r>
            <a:r>
              <a:rPr kumimoji="0" lang="en-US" altLang="zh-TW" sz="160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72731" name="Line 28"/>
          <p:cNvSpPr>
            <a:spLocks noChangeShapeType="1"/>
          </p:cNvSpPr>
          <p:nvPr/>
        </p:nvSpPr>
        <p:spPr bwMode="auto">
          <a:xfrm flipV="1">
            <a:off x="5257800" y="3276600"/>
            <a:ext cx="0" cy="68580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grpSp>
        <p:nvGrpSpPr>
          <p:cNvPr id="851997" name="Group 29"/>
          <p:cNvGrpSpPr>
            <a:grpSpLocks/>
          </p:cNvGrpSpPr>
          <p:nvPr/>
        </p:nvGrpSpPr>
        <p:grpSpPr bwMode="auto">
          <a:xfrm>
            <a:off x="4800600" y="3276600"/>
            <a:ext cx="3244850" cy="2946400"/>
            <a:chOff x="3024" y="2064"/>
            <a:chExt cx="2044" cy="1856"/>
          </a:xfrm>
        </p:grpSpPr>
        <p:sp>
          <p:nvSpPr>
            <p:cNvPr id="72745" name="Line 30"/>
            <p:cNvSpPr>
              <a:spLocks noChangeShapeType="1"/>
            </p:cNvSpPr>
            <p:nvPr/>
          </p:nvSpPr>
          <p:spPr bwMode="auto">
            <a:xfrm>
              <a:off x="3600" y="2352"/>
              <a:ext cx="144" cy="336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sp>
          <p:nvSpPr>
            <p:cNvPr id="72746" name="Line 31"/>
            <p:cNvSpPr>
              <a:spLocks noChangeShapeType="1"/>
            </p:cNvSpPr>
            <p:nvPr/>
          </p:nvSpPr>
          <p:spPr bwMode="auto">
            <a:xfrm>
              <a:off x="3600" y="2352"/>
              <a:ext cx="336" cy="14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72747" name="Group 32"/>
            <p:cNvGrpSpPr>
              <a:grpSpLocks/>
            </p:cNvGrpSpPr>
            <p:nvPr/>
          </p:nvGrpSpPr>
          <p:grpSpPr bwMode="auto">
            <a:xfrm>
              <a:off x="3600" y="2064"/>
              <a:ext cx="166" cy="1856"/>
              <a:chOff x="3312" y="2064"/>
              <a:chExt cx="166" cy="1856"/>
            </a:xfrm>
          </p:grpSpPr>
          <p:sp>
            <p:nvSpPr>
              <p:cNvPr id="72749" name="Line 33"/>
              <p:cNvSpPr>
                <a:spLocks noChangeShapeType="1"/>
              </p:cNvSpPr>
              <p:nvPr/>
            </p:nvSpPr>
            <p:spPr bwMode="auto">
              <a:xfrm>
                <a:off x="3312" y="2544"/>
                <a:ext cx="0" cy="624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72750" name="Text Box 34"/>
              <p:cNvSpPr txBox="1">
                <a:spLocks noChangeArrowheads="1"/>
              </p:cNvSpPr>
              <p:nvPr/>
            </p:nvSpPr>
            <p:spPr bwMode="auto">
              <a:xfrm>
                <a:off x="3324" y="3216"/>
                <a:ext cx="154" cy="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ts val="900"/>
                  </a:spcBef>
                </a:pPr>
                <a:r>
                  <a:rPr kumimoji="0" lang="zh-TW" altLang="en-US" sz="1600">
                    <a:solidFill>
                      <a:srgbClr val="CC0000"/>
                    </a:solidFill>
                  </a:rPr>
                  <a:t>訂貨時間點</a:t>
                </a:r>
                <a:r>
                  <a:rPr kumimoji="0" lang="en-US" altLang="zh-TW" sz="1600">
                    <a:solidFill>
                      <a:srgbClr val="CC0000"/>
                    </a:solidFill>
                  </a:rPr>
                  <a:t>2</a:t>
                </a:r>
              </a:p>
            </p:txBody>
          </p:sp>
          <p:sp>
            <p:nvSpPr>
              <p:cNvPr id="72751" name="Line 35"/>
              <p:cNvSpPr>
                <a:spLocks noChangeShapeType="1"/>
              </p:cNvSpPr>
              <p:nvPr/>
            </p:nvSpPr>
            <p:spPr bwMode="auto">
              <a:xfrm flipV="1">
                <a:off x="3312" y="2064"/>
                <a:ext cx="0" cy="432"/>
              </a:xfrm>
              <a:prstGeom prst="line">
                <a:avLst/>
              </a:prstGeom>
              <a:noFill/>
              <a:ln w="12700" cap="rnd">
                <a:solidFill>
                  <a:srgbClr val="FF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72748" name="Line 36"/>
            <p:cNvSpPr>
              <a:spLocks noChangeShapeType="1"/>
            </p:cNvSpPr>
            <p:nvPr/>
          </p:nvSpPr>
          <p:spPr bwMode="auto">
            <a:xfrm>
              <a:off x="3024" y="2688"/>
              <a:ext cx="2044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grpSp>
        <p:nvGrpSpPr>
          <p:cNvPr id="852005" name="Group 37"/>
          <p:cNvGrpSpPr>
            <a:grpSpLocks/>
          </p:cNvGrpSpPr>
          <p:nvPr/>
        </p:nvGrpSpPr>
        <p:grpSpPr bwMode="auto">
          <a:xfrm>
            <a:off x="4800600" y="1779588"/>
            <a:ext cx="3244850" cy="2868612"/>
            <a:chOff x="3024" y="1121"/>
            <a:chExt cx="2044" cy="1807"/>
          </a:xfrm>
        </p:grpSpPr>
        <p:sp>
          <p:nvSpPr>
            <p:cNvPr id="72737" name="Line 38"/>
            <p:cNvSpPr>
              <a:spLocks noChangeShapeType="1"/>
            </p:cNvSpPr>
            <p:nvPr/>
          </p:nvSpPr>
          <p:spPr bwMode="auto">
            <a:xfrm>
              <a:off x="3024" y="2928"/>
              <a:ext cx="204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  <p:grpSp>
          <p:nvGrpSpPr>
            <p:cNvPr id="72738" name="Group 39"/>
            <p:cNvGrpSpPr>
              <a:grpSpLocks/>
            </p:cNvGrpSpPr>
            <p:nvPr/>
          </p:nvGrpSpPr>
          <p:grpSpPr bwMode="auto">
            <a:xfrm>
              <a:off x="3312" y="1121"/>
              <a:ext cx="1456" cy="1807"/>
              <a:chOff x="3312" y="1121"/>
              <a:chExt cx="1456" cy="1807"/>
            </a:xfrm>
          </p:grpSpPr>
          <p:sp>
            <p:nvSpPr>
              <p:cNvPr id="72739" name="Line 40"/>
              <p:cNvSpPr>
                <a:spLocks noChangeShapeType="1"/>
              </p:cNvSpPr>
              <p:nvPr/>
            </p:nvSpPr>
            <p:spPr bwMode="auto">
              <a:xfrm>
                <a:off x="3360" y="2112"/>
                <a:ext cx="576" cy="384"/>
              </a:xfrm>
              <a:prstGeom prst="line">
                <a:avLst/>
              </a:prstGeom>
              <a:noFill/>
              <a:ln w="28575" cap="rnd">
                <a:solidFill>
                  <a:srgbClr val="666699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grpSp>
            <p:nvGrpSpPr>
              <p:cNvPr id="72740" name="Group 41"/>
              <p:cNvGrpSpPr>
                <a:grpSpLocks/>
              </p:cNvGrpSpPr>
              <p:nvPr/>
            </p:nvGrpSpPr>
            <p:grpSpPr bwMode="auto">
              <a:xfrm>
                <a:off x="3312" y="1121"/>
                <a:ext cx="1456" cy="1807"/>
                <a:chOff x="3312" y="1121"/>
                <a:chExt cx="1456" cy="1807"/>
              </a:xfrm>
            </p:grpSpPr>
            <p:sp>
              <p:nvSpPr>
                <p:cNvPr id="72741" name="Line 42"/>
                <p:cNvSpPr>
                  <a:spLocks noChangeShapeType="1"/>
                </p:cNvSpPr>
                <p:nvPr/>
              </p:nvSpPr>
              <p:spPr bwMode="auto">
                <a:xfrm>
                  <a:off x="3312" y="2064"/>
                  <a:ext cx="432" cy="864"/>
                </a:xfrm>
                <a:prstGeom prst="line">
                  <a:avLst/>
                </a:prstGeom>
                <a:noFill/>
                <a:ln w="28575" cap="rnd">
                  <a:solidFill>
                    <a:srgbClr val="666699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7274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648" y="1344"/>
                  <a:ext cx="480" cy="912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72743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456" y="1344"/>
                  <a:ext cx="672" cy="960"/>
                </a:xfrm>
                <a:prstGeom prst="line">
                  <a:avLst/>
                </a:prstGeom>
                <a:noFill/>
                <a:ln w="9525">
                  <a:solidFill>
                    <a:srgbClr val="666699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72744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128" y="1121"/>
                  <a:ext cx="640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6699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ts val="900"/>
                    </a:spcBef>
                  </a:pPr>
                  <a:r>
                    <a:rPr kumimoji="0" lang="zh-TW" altLang="en-US" sz="1600">
                      <a:solidFill>
                        <a:srgbClr val="666699"/>
                      </a:solidFill>
                    </a:rPr>
                    <a:t>需求不確定</a:t>
                  </a:r>
                </a:p>
              </p:txBody>
            </p:sp>
          </p:grpSp>
        </p:grpSp>
      </p:grpSp>
      <p:grpSp>
        <p:nvGrpSpPr>
          <p:cNvPr id="852014" name="Group 46"/>
          <p:cNvGrpSpPr>
            <a:grpSpLocks/>
          </p:cNvGrpSpPr>
          <p:nvPr/>
        </p:nvGrpSpPr>
        <p:grpSpPr bwMode="auto">
          <a:xfrm>
            <a:off x="3492500" y="4292600"/>
            <a:ext cx="1223963" cy="360363"/>
            <a:chOff x="2200" y="2704"/>
            <a:chExt cx="771" cy="227"/>
          </a:xfrm>
        </p:grpSpPr>
        <p:sp>
          <p:nvSpPr>
            <p:cNvPr id="72735" name="Line 47"/>
            <p:cNvSpPr>
              <a:spLocks noChangeShapeType="1"/>
            </p:cNvSpPr>
            <p:nvPr/>
          </p:nvSpPr>
          <p:spPr bwMode="auto">
            <a:xfrm>
              <a:off x="2200" y="2704"/>
              <a:ext cx="771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2736" name="Line 48"/>
            <p:cNvSpPr>
              <a:spLocks noChangeShapeType="1"/>
            </p:cNvSpPr>
            <p:nvPr/>
          </p:nvSpPr>
          <p:spPr bwMode="auto">
            <a:xfrm>
              <a:off x="2200" y="2931"/>
              <a:ext cx="771" cy="0"/>
            </a:xfrm>
            <a:prstGeom prst="line">
              <a:avLst/>
            </a:prstGeom>
            <a:noFill/>
            <a:ln w="9525">
              <a:solidFill>
                <a:srgbClr val="FF7C80"/>
              </a:solidFill>
              <a:prstDash val="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6150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9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2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87F9855-1B85-4602-B12E-861102FF2093}" type="slidenum">
              <a:rPr lang="en-US" altLang="zh-TW" sz="1400" smtClean="0">
                <a:solidFill>
                  <a:srgbClr val="333399"/>
                </a:solidFill>
              </a:rPr>
              <a:pPr/>
              <a:t>4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什麼是供應鏈？價值創造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4648200" y="3962400"/>
            <a:ext cx="838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聯強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6019800" y="4572000"/>
            <a:ext cx="838200" cy="685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燦坤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7543800" y="5410200"/>
            <a:ext cx="838200" cy="685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顧客</a:t>
            </a: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3429000" y="3200400"/>
            <a:ext cx="838200" cy="685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華碩</a:t>
            </a: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1981200" y="2057400"/>
            <a:ext cx="838200" cy="685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友達</a:t>
            </a: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1981200" y="2971800"/>
            <a:ext cx="838200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Intel</a:t>
            </a: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1981200" y="3886200"/>
            <a:ext cx="838200" cy="6858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世平</a:t>
            </a: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609600" y="1752600"/>
            <a:ext cx="8382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TSMC</a:t>
            </a: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609600" y="2743200"/>
            <a:ext cx="838200" cy="6858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華通</a:t>
            </a: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1981200" y="4876800"/>
            <a:ext cx="838200" cy="685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國巨</a:t>
            </a: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609600" y="3657600"/>
            <a:ext cx="838200" cy="6858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三星</a:t>
            </a:r>
          </a:p>
        </p:txBody>
      </p:sp>
      <p:sp>
        <p:nvSpPr>
          <p:cNvPr id="10256" name="Line 14"/>
          <p:cNvSpPr>
            <a:spLocks noChangeShapeType="1"/>
          </p:cNvSpPr>
          <p:nvPr/>
        </p:nvSpPr>
        <p:spPr bwMode="auto">
          <a:xfrm>
            <a:off x="1447800" y="2133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7" name="Line 15"/>
          <p:cNvSpPr>
            <a:spLocks noChangeShapeType="1"/>
          </p:cNvSpPr>
          <p:nvPr/>
        </p:nvSpPr>
        <p:spPr bwMode="auto">
          <a:xfrm>
            <a:off x="1447800" y="2286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8" name="Line 16"/>
          <p:cNvSpPr>
            <a:spLocks noChangeShapeType="1"/>
          </p:cNvSpPr>
          <p:nvPr/>
        </p:nvSpPr>
        <p:spPr bwMode="auto">
          <a:xfrm>
            <a:off x="1447800" y="3124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9" name="Line 17"/>
          <p:cNvSpPr>
            <a:spLocks noChangeShapeType="1"/>
          </p:cNvSpPr>
          <p:nvPr/>
        </p:nvSpPr>
        <p:spPr bwMode="auto">
          <a:xfrm>
            <a:off x="1447800" y="40386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0" name="Line 18"/>
          <p:cNvSpPr>
            <a:spLocks noChangeShapeType="1"/>
          </p:cNvSpPr>
          <p:nvPr/>
        </p:nvSpPr>
        <p:spPr bwMode="auto">
          <a:xfrm>
            <a:off x="1447800" y="42672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1" name="Line 19"/>
          <p:cNvSpPr>
            <a:spLocks noChangeShapeType="1"/>
          </p:cNvSpPr>
          <p:nvPr/>
        </p:nvSpPr>
        <p:spPr bwMode="auto">
          <a:xfrm>
            <a:off x="2819400" y="24384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2" name="Line 20"/>
          <p:cNvSpPr>
            <a:spLocks noChangeShapeType="1"/>
          </p:cNvSpPr>
          <p:nvPr/>
        </p:nvSpPr>
        <p:spPr bwMode="auto">
          <a:xfrm>
            <a:off x="2819400" y="33528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3" name="Line 21"/>
          <p:cNvSpPr>
            <a:spLocks noChangeShapeType="1"/>
          </p:cNvSpPr>
          <p:nvPr/>
        </p:nvSpPr>
        <p:spPr bwMode="auto">
          <a:xfrm flipV="1">
            <a:off x="2819400" y="3733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4" name="Line 22"/>
          <p:cNvSpPr>
            <a:spLocks noChangeShapeType="1"/>
          </p:cNvSpPr>
          <p:nvPr/>
        </p:nvSpPr>
        <p:spPr bwMode="auto">
          <a:xfrm flipV="1">
            <a:off x="2819400" y="3886200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5" name="Line 23"/>
          <p:cNvSpPr>
            <a:spLocks noChangeShapeType="1"/>
          </p:cNvSpPr>
          <p:nvPr/>
        </p:nvSpPr>
        <p:spPr bwMode="auto">
          <a:xfrm>
            <a:off x="4267200" y="3657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6" name="Line 24"/>
          <p:cNvSpPr>
            <a:spLocks noChangeShapeType="1"/>
          </p:cNvSpPr>
          <p:nvPr/>
        </p:nvSpPr>
        <p:spPr bwMode="auto">
          <a:xfrm>
            <a:off x="5562600" y="4495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7" name="Line 25"/>
          <p:cNvSpPr>
            <a:spLocks noChangeShapeType="1"/>
          </p:cNvSpPr>
          <p:nvPr/>
        </p:nvSpPr>
        <p:spPr bwMode="auto">
          <a:xfrm>
            <a:off x="6858000" y="5105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216438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47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A913BA-1BC0-4676-9E5A-E7B80B952B6B}" type="slidenum">
              <a:rPr lang="en-US" altLang="zh-TW" sz="1400" smtClean="0">
                <a:solidFill>
                  <a:srgbClr val="333399"/>
                </a:solidFill>
              </a:rPr>
              <a:pPr/>
              <a:t>40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庫存的改變</a:t>
            </a:r>
          </a:p>
        </p:txBody>
      </p:sp>
      <p:sp>
        <p:nvSpPr>
          <p:cNvPr id="74757" name="Line 3"/>
          <p:cNvSpPr>
            <a:spLocks noChangeShapeType="1"/>
          </p:cNvSpPr>
          <p:nvPr/>
        </p:nvSpPr>
        <p:spPr bwMode="auto">
          <a:xfrm>
            <a:off x="2895600" y="3429000"/>
            <a:ext cx="0" cy="1219200"/>
          </a:xfrm>
          <a:prstGeom prst="line">
            <a:avLst/>
          </a:prstGeom>
          <a:noFill/>
          <a:ln w="12700" cap="sq">
            <a:solidFill>
              <a:srgbClr val="66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58" name="Text Box 4"/>
          <p:cNvSpPr txBox="1">
            <a:spLocks noChangeArrowheads="1"/>
          </p:cNvSpPr>
          <p:nvPr/>
        </p:nvSpPr>
        <p:spPr bwMode="auto">
          <a:xfrm>
            <a:off x="4451350" y="1600200"/>
            <a:ext cx="244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數量</a:t>
            </a:r>
          </a:p>
        </p:txBody>
      </p:sp>
      <p:sp>
        <p:nvSpPr>
          <p:cNvPr id="74759" name="Text Box 5"/>
          <p:cNvSpPr txBox="1">
            <a:spLocks noChangeArrowheads="1"/>
          </p:cNvSpPr>
          <p:nvPr/>
        </p:nvSpPr>
        <p:spPr bwMode="auto">
          <a:xfrm>
            <a:off x="8458200" y="3810000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4443413" y="3959225"/>
            <a:ext cx="10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4761" name="Line 7"/>
          <p:cNvSpPr>
            <a:spLocks noChangeShapeType="1"/>
          </p:cNvSpPr>
          <p:nvPr/>
        </p:nvSpPr>
        <p:spPr bwMode="auto">
          <a:xfrm>
            <a:off x="5943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62" name="Text Box 8"/>
          <p:cNvSpPr txBox="1">
            <a:spLocks noChangeArrowheads="1"/>
          </p:cNvSpPr>
          <p:nvPr/>
        </p:nvSpPr>
        <p:spPr bwMode="auto">
          <a:xfrm>
            <a:off x="59436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74763" name="Line 9"/>
          <p:cNvSpPr>
            <a:spLocks noChangeShapeType="1"/>
          </p:cNvSpPr>
          <p:nvPr/>
        </p:nvSpPr>
        <p:spPr bwMode="auto">
          <a:xfrm>
            <a:off x="7086600" y="4038600"/>
            <a:ext cx="0" cy="6064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64" name="Text Box 10"/>
          <p:cNvSpPr txBox="1">
            <a:spLocks noChangeArrowheads="1"/>
          </p:cNvSpPr>
          <p:nvPr/>
        </p:nvSpPr>
        <p:spPr bwMode="auto">
          <a:xfrm>
            <a:off x="7010400" y="48768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6600"/>
                </a:solidFill>
              </a:rPr>
              <a:t>交貨時間點</a:t>
            </a:r>
          </a:p>
        </p:txBody>
      </p:sp>
      <p:sp>
        <p:nvSpPr>
          <p:cNvPr id="74765" name="Line 11"/>
          <p:cNvSpPr>
            <a:spLocks noChangeShapeType="1"/>
          </p:cNvSpPr>
          <p:nvPr/>
        </p:nvSpPr>
        <p:spPr bwMode="auto">
          <a:xfrm>
            <a:off x="5257800" y="4038600"/>
            <a:ext cx="0" cy="990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66" name="Text Box 12"/>
          <p:cNvSpPr txBox="1">
            <a:spLocks noChangeArrowheads="1"/>
          </p:cNvSpPr>
          <p:nvPr/>
        </p:nvSpPr>
        <p:spPr bwMode="auto">
          <a:xfrm>
            <a:off x="5275263" y="5105400"/>
            <a:ext cx="244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7C8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66CCFF"/>
                </a:solidFill>
              </a:rPr>
              <a:t>訂貨時間點</a:t>
            </a:r>
          </a:p>
        </p:txBody>
      </p:sp>
      <p:sp>
        <p:nvSpPr>
          <p:cNvPr id="74767" name="Line 13"/>
          <p:cNvSpPr>
            <a:spLocks noChangeShapeType="1"/>
          </p:cNvSpPr>
          <p:nvPr/>
        </p:nvSpPr>
        <p:spPr bwMode="auto">
          <a:xfrm>
            <a:off x="4800600" y="3962400"/>
            <a:ext cx="3657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74768" name="Group 14"/>
          <p:cNvGrpSpPr>
            <a:grpSpLocks/>
          </p:cNvGrpSpPr>
          <p:nvPr/>
        </p:nvGrpSpPr>
        <p:grpSpPr bwMode="auto">
          <a:xfrm>
            <a:off x="4773613" y="2819400"/>
            <a:ext cx="3467100" cy="1135063"/>
            <a:chOff x="3007" y="1776"/>
            <a:chExt cx="2184" cy="715"/>
          </a:xfrm>
        </p:grpSpPr>
        <p:sp>
          <p:nvSpPr>
            <p:cNvPr id="74808" name="AutoShape 15"/>
            <p:cNvSpPr>
              <a:spLocks noChangeArrowheads="1"/>
            </p:cNvSpPr>
            <p:nvPr/>
          </p:nvSpPr>
          <p:spPr bwMode="auto">
            <a:xfrm>
              <a:off x="3007" y="1776"/>
              <a:ext cx="728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4809" name="AutoShape 16"/>
            <p:cNvSpPr>
              <a:spLocks noChangeArrowheads="1"/>
            </p:cNvSpPr>
            <p:nvPr/>
          </p:nvSpPr>
          <p:spPr bwMode="auto">
            <a:xfrm>
              <a:off x="3735" y="1776"/>
              <a:ext cx="729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4810" name="AutoShape 17"/>
            <p:cNvSpPr>
              <a:spLocks noChangeArrowheads="1"/>
            </p:cNvSpPr>
            <p:nvPr/>
          </p:nvSpPr>
          <p:spPr bwMode="auto">
            <a:xfrm>
              <a:off x="4464" y="1776"/>
              <a:ext cx="727" cy="715"/>
            </a:xfrm>
            <a:prstGeom prst="rtTriangle">
              <a:avLst/>
            </a:prstGeom>
            <a:noFill/>
            <a:ln w="9525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74769" name="Line 18"/>
          <p:cNvSpPr>
            <a:spLocks noChangeShapeType="1"/>
          </p:cNvSpPr>
          <p:nvPr/>
        </p:nvSpPr>
        <p:spPr bwMode="auto">
          <a:xfrm>
            <a:off x="4773613" y="1981200"/>
            <a:ext cx="0" cy="388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0" name="Line 19"/>
          <p:cNvSpPr>
            <a:spLocks noChangeShapeType="1"/>
          </p:cNvSpPr>
          <p:nvPr/>
        </p:nvSpPr>
        <p:spPr bwMode="auto">
          <a:xfrm>
            <a:off x="4800600" y="4648200"/>
            <a:ext cx="3244850" cy="0"/>
          </a:xfrm>
          <a:prstGeom prst="line">
            <a:avLst/>
          </a:prstGeom>
          <a:noFill/>
          <a:ln w="9525">
            <a:solidFill>
              <a:srgbClr val="66C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1" name="Line 20"/>
          <p:cNvSpPr>
            <a:spLocks noChangeShapeType="1"/>
          </p:cNvSpPr>
          <p:nvPr/>
        </p:nvSpPr>
        <p:spPr bwMode="auto">
          <a:xfrm>
            <a:off x="5257800" y="3276600"/>
            <a:ext cx="685800" cy="137160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2" name="Line 21"/>
          <p:cNvSpPr>
            <a:spLocks noChangeShapeType="1"/>
          </p:cNvSpPr>
          <p:nvPr/>
        </p:nvSpPr>
        <p:spPr bwMode="auto">
          <a:xfrm>
            <a:off x="5334000" y="3352800"/>
            <a:ext cx="914400" cy="60960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 flipV="1">
            <a:off x="5791200" y="2133600"/>
            <a:ext cx="762000" cy="1447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4" name="Line 23"/>
          <p:cNvSpPr>
            <a:spLocks noChangeShapeType="1"/>
          </p:cNvSpPr>
          <p:nvPr/>
        </p:nvSpPr>
        <p:spPr bwMode="auto">
          <a:xfrm flipV="1">
            <a:off x="5486400" y="2133600"/>
            <a:ext cx="106680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4775" name="Text Box 24"/>
          <p:cNvSpPr txBox="1">
            <a:spLocks noChangeArrowheads="1"/>
          </p:cNvSpPr>
          <p:nvPr/>
        </p:nvSpPr>
        <p:spPr bwMode="auto">
          <a:xfrm>
            <a:off x="6553200" y="1779588"/>
            <a:ext cx="1016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zh-TW" altLang="en-US" sz="1600">
                <a:solidFill>
                  <a:srgbClr val="000000"/>
                </a:solidFill>
              </a:rPr>
              <a:t>需求不確定</a:t>
            </a:r>
          </a:p>
        </p:txBody>
      </p:sp>
      <p:sp>
        <p:nvSpPr>
          <p:cNvPr id="74776" name="Text Box 25"/>
          <p:cNvSpPr txBox="1">
            <a:spLocks noChangeArrowheads="1"/>
          </p:cNvSpPr>
          <p:nvPr/>
        </p:nvSpPr>
        <p:spPr bwMode="auto">
          <a:xfrm>
            <a:off x="6019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D1</a:t>
            </a:r>
          </a:p>
        </p:txBody>
      </p:sp>
      <p:sp>
        <p:nvSpPr>
          <p:cNvPr id="74777" name="Text Box 26"/>
          <p:cNvSpPr txBox="1">
            <a:spLocks noChangeArrowheads="1"/>
          </p:cNvSpPr>
          <p:nvPr/>
        </p:nvSpPr>
        <p:spPr bwMode="auto">
          <a:xfrm>
            <a:off x="7162800" y="40386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D2</a:t>
            </a:r>
          </a:p>
        </p:txBody>
      </p:sp>
      <p:sp>
        <p:nvSpPr>
          <p:cNvPr id="74778" name="Text Box 27"/>
          <p:cNvSpPr txBox="1">
            <a:spLocks noChangeArrowheads="1"/>
          </p:cNvSpPr>
          <p:nvPr/>
        </p:nvSpPr>
        <p:spPr bwMode="auto">
          <a:xfrm>
            <a:off x="8229600" y="3987800"/>
            <a:ext cx="247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D3</a:t>
            </a:r>
          </a:p>
        </p:txBody>
      </p:sp>
      <p:sp>
        <p:nvSpPr>
          <p:cNvPr id="74779" name="Text Box 28"/>
          <p:cNvSpPr txBox="1">
            <a:spLocks noChangeArrowheads="1"/>
          </p:cNvSpPr>
          <p:nvPr/>
        </p:nvSpPr>
        <p:spPr bwMode="auto">
          <a:xfrm>
            <a:off x="5334000" y="3962400"/>
            <a:ext cx="134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4780" name="Text Box 29"/>
          <p:cNvSpPr txBox="1">
            <a:spLocks noChangeArrowheads="1"/>
          </p:cNvSpPr>
          <p:nvPr/>
        </p:nvSpPr>
        <p:spPr bwMode="auto">
          <a:xfrm>
            <a:off x="6400800" y="36830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74781" name="Text Box 30"/>
          <p:cNvSpPr txBox="1">
            <a:spLocks noChangeArrowheads="1"/>
          </p:cNvSpPr>
          <p:nvPr/>
        </p:nvSpPr>
        <p:spPr bwMode="auto">
          <a:xfrm>
            <a:off x="5715000" y="4597400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74782" name="Text Box 31"/>
          <p:cNvSpPr txBox="1">
            <a:spLocks noChangeArrowheads="1"/>
          </p:cNvSpPr>
          <p:nvPr/>
        </p:nvSpPr>
        <p:spPr bwMode="auto">
          <a:xfrm>
            <a:off x="4572000" y="4673600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900"/>
              </a:spcBef>
            </a:pPr>
            <a:r>
              <a:rPr kumimoji="0" lang="en-US" altLang="zh-TW" sz="16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74783" name="Line 32"/>
          <p:cNvSpPr>
            <a:spLocks noChangeShapeType="1"/>
          </p:cNvSpPr>
          <p:nvPr/>
        </p:nvSpPr>
        <p:spPr bwMode="auto">
          <a:xfrm flipV="1">
            <a:off x="5257800" y="3276600"/>
            <a:ext cx="0" cy="685800"/>
          </a:xfrm>
          <a:prstGeom prst="line">
            <a:avLst/>
          </a:prstGeom>
          <a:noFill/>
          <a:ln w="12700" cap="rnd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84" name="Line 33"/>
          <p:cNvSpPr>
            <a:spLocks noChangeShapeType="1"/>
          </p:cNvSpPr>
          <p:nvPr/>
        </p:nvSpPr>
        <p:spPr bwMode="auto">
          <a:xfrm>
            <a:off x="2743200" y="3429000"/>
            <a:ext cx="1981200" cy="0"/>
          </a:xfrm>
          <a:prstGeom prst="line">
            <a:avLst/>
          </a:prstGeom>
          <a:noFill/>
          <a:ln w="19050" cap="sq">
            <a:solidFill>
              <a:srgbClr val="66CC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85" name="Line 34"/>
          <p:cNvSpPr>
            <a:spLocks noChangeShapeType="1"/>
          </p:cNvSpPr>
          <p:nvPr/>
        </p:nvSpPr>
        <p:spPr bwMode="auto">
          <a:xfrm>
            <a:off x="2743200" y="4648200"/>
            <a:ext cx="1981200" cy="0"/>
          </a:xfrm>
          <a:prstGeom prst="line">
            <a:avLst/>
          </a:prstGeom>
          <a:noFill/>
          <a:ln w="19050" cap="sq">
            <a:solidFill>
              <a:srgbClr val="66CCFF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86" name="Text Box 35"/>
          <p:cNvSpPr txBox="1">
            <a:spLocks noChangeArrowheads="1"/>
          </p:cNvSpPr>
          <p:nvPr/>
        </p:nvSpPr>
        <p:spPr bwMode="auto">
          <a:xfrm>
            <a:off x="2057400" y="3810000"/>
            <a:ext cx="140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CCFF"/>
                </a:solidFill>
              </a:rPr>
              <a:t>平均存貨</a:t>
            </a:r>
          </a:p>
        </p:txBody>
      </p:sp>
      <p:grpSp>
        <p:nvGrpSpPr>
          <p:cNvPr id="854052" name="Group 36"/>
          <p:cNvGrpSpPr>
            <a:grpSpLocks/>
          </p:cNvGrpSpPr>
          <p:nvPr/>
        </p:nvGrpSpPr>
        <p:grpSpPr bwMode="auto">
          <a:xfrm>
            <a:off x="3492500" y="3276600"/>
            <a:ext cx="5056188" cy="2946400"/>
            <a:chOff x="2200" y="2064"/>
            <a:chExt cx="3185" cy="1856"/>
          </a:xfrm>
        </p:grpSpPr>
        <p:grpSp>
          <p:nvGrpSpPr>
            <p:cNvPr id="74788" name="Group 37"/>
            <p:cNvGrpSpPr>
              <a:grpSpLocks/>
            </p:cNvGrpSpPr>
            <p:nvPr/>
          </p:nvGrpSpPr>
          <p:grpSpPr bwMode="auto">
            <a:xfrm>
              <a:off x="2985" y="2069"/>
              <a:ext cx="2400" cy="408"/>
              <a:chOff x="3024" y="2064"/>
              <a:chExt cx="2400" cy="408"/>
            </a:xfrm>
          </p:grpSpPr>
          <p:grpSp>
            <p:nvGrpSpPr>
              <p:cNvPr id="74800" name="Group 38"/>
              <p:cNvGrpSpPr>
                <a:grpSpLocks/>
              </p:cNvGrpSpPr>
              <p:nvPr/>
            </p:nvGrpSpPr>
            <p:grpSpPr bwMode="auto">
              <a:xfrm>
                <a:off x="3024" y="2064"/>
                <a:ext cx="1200" cy="408"/>
                <a:chOff x="3007" y="1776"/>
                <a:chExt cx="2184" cy="715"/>
              </a:xfrm>
            </p:grpSpPr>
            <p:sp>
              <p:nvSpPr>
                <p:cNvPr id="74805" name="AutoShape 39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4806" name="AutoShape 40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4807" name="AutoShape 41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grpSp>
            <p:nvGrpSpPr>
              <p:cNvPr id="74801" name="Group 42"/>
              <p:cNvGrpSpPr>
                <a:grpSpLocks/>
              </p:cNvGrpSpPr>
              <p:nvPr/>
            </p:nvGrpSpPr>
            <p:grpSpPr bwMode="auto">
              <a:xfrm>
                <a:off x="4224" y="2064"/>
                <a:ext cx="1200" cy="408"/>
                <a:chOff x="3007" y="1776"/>
                <a:chExt cx="2184" cy="715"/>
              </a:xfrm>
            </p:grpSpPr>
            <p:sp>
              <p:nvSpPr>
                <p:cNvPr id="74802" name="AutoShape 43"/>
                <p:cNvSpPr>
                  <a:spLocks noChangeArrowheads="1"/>
                </p:cNvSpPr>
                <p:nvPr/>
              </p:nvSpPr>
              <p:spPr bwMode="auto">
                <a:xfrm>
                  <a:off x="3007" y="1776"/>
                  <a:ext cx="728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4803" name="AutoShape 44"/>
                <p:cNvSpPr>
                  <a:spLocks noChangeArrowheads="1"/>
                </p:cNvSpPr>
                <p:nvPr/>
              </p:nvSpPr>
              <p:spPr bwMode="auto">
                <a:xfrm>
                  <a:off x="3735" y="1776"/>
                  <a:ext cx="729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4804" name="AutoShape 45"/>
                <p:cNvSpPr>
                  <a:spLocks noChangeArrowheads="1"/>
                </p:cNvSpPr>
                <p:nvPr/>
              </p:nvSpPr>
              <p:spPr bwMode="auto">
                <a:xfrm>
                  <a:off x="4464" y="1776"/>
                  <a:ext cx="727" cy="715"/>
                </a:xfrm>
                <a:prstGeom prst="rtTriangle">
                  <a:avLst/>
                </a:prstGeom>
                <a:noFill/>
                <a:ln w="38100">
                  <a:solidFill>
                    <a:srgbClr val="333399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</a:extLst>
              </p:spPr>
              <p:txBody>
                <a:bodyPr wrap="none" lIns="0" tIns="0" rIns="0" bIns="0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</p:grpSp>
        <p:sp>
          <p:nvSpPr>
            <p:cNvPr id="74789" name="Line 46"/>
            <p:cNvSpPr>
              <a:spLocks noChangeShapeType="1"/>
            </p:cNvSpPr>
            <p:nvPr/>
          </p:nvSpPr>
          <p:spPr bwMode="auto">
            <a:xfrm>
              <a:off x="2200" y="2285"/>
              <a:ext cx="802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4790" name="Text Box 47"/>
            <p:cNvSpPr txBox="1">
              <a:spLocks noChangeArrowheads="1"/>
            </p:cNvSpPr>
            <p:nvPr/>
          </p:nvSpPr>
          <p:spPr bwMode="auto">
            <a:xfrm>
              <a:off x="2200" y="2387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CC0000"/>
                  </a:solidFill>
                  <a:ea typeface="SimHei" pitchFamily="49" charset="-122"/>
                </a:rPr>
                <a:t>平均存貨</a:t>
              </a:r>
            </a:p>
          </p:txBody>
        </p:sp>
        <p:grpSp>
          <p:nvGrpSpPr>
            <p:cNvPr id="74791" name="Group 48"/>
            <p:cNvGrpSpPr>
              <a:grpSpLocks/>
            </p:cNvGrpSpPr>
            <p:nvPr/>
          </p:nvGrpSpPr>
          <p:grpSpPr bwMode="auto">
            <a:xfrm>
              <a:off x="3024" y="2064"/>
              <a:ext cx="2044" cy="1856"/>
              <a:chOff x="3024" y="2064"/>
              <a:chExt cx="2044" cy="1856"/>
            </a:xfrm>
          </p:grpSpPr>
          <p:sp>
            <p:nvSpPr>
              <p:cNvPr id="74793" name="Line 49"/>
              <p:cNvSpPr>
                <a:spLocks noChangeShapeType="1"/>
              </p:cNvSpPr>
              <p:nvPr/>
            </p:nvSpPr>
            <p:spPr bwMode="auto">
              <a:xfrm>
                <a:off x="3600" y="2352"/>
                <a:ext cx="144" cy="336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sp>
            <p:nvSpPr>
              <p:cNvPr id="74794" name="Line 50"/>
              <p:cNvSpPr>
                <a:spLocks noChangeShapeType="1"/>
              </p:cNvSpPr>
              <p:nvPr/>
            </p:nvSpPr>
            <p:spPr bwMode="auto">
              <a:xfrm>
                <a:off x="3600" y="2352"/>
                <a:ext cx="336" cy="144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  <p:grpSp>
            <p:nvGrpSpPr>
              <p:cNvPr id="74795" name="Group 51"/>
              <p:cNvGrpSpPr>
                <a:grpSpLocks/>
              </p:cNvGrpSpPr>
              <p:nvPr/>
            </p:nvGrpSpPr>
            <p:grpSpPr bwMode="auto">
              <a:xfrm>
                <a:off x="3600" y="2064"/>
                <a:ext cx="166" cy="1856"/>
                <a:chOff x="3312" y="2064"/>
                <a:chExt cx="166" cy="1856"/>
              </a:xfrm>
            </p:grpSpPr>
            <p:sp>
              <p:nvSpPr>
                <p:cNvPr id="74797" name="Line 52"/>
                <p:cNvSpPr>
                  <a:spLocks noChangeShapeType="1"/>
                </p:cNvSpPr>
                <p:nvPr/>
              </p:nvSpPr>
              <p:spPr bwMode="auto">
                <a:xfrm>
                  <a:off x="3312" y="2544"/>
                  <a:ext cx="0" cy="624"/>
                </a:xfrm>
                <a:prstGeom prst="line">
                  <a:avLst/>
                </a:prstGeom>
                <a:noFill/>
                <a:ln w="9525">
                  <a:solidFill>
                    <a:srgbClr val="CC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zh-TW" altLang="en-US"/>
                </a:p>
              </p:txBody>
            </p:sp>
            <p:sp>
              <p:nvSpPr>
                <p:cNvPr id="747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324" y="3216"/>
                  <a:ext cx="154" cy="7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lIns="0" tIns="0" rIns="0" bIns="0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ts val="900"/>
                    </a:spcBef>
                  </a:pPr>
                  <a:r>
                    <a:rPr kumimoji="0" lang="zh-TW" altLang="en-US" sz="1600">
                      <a:solidFill>
                        <a:srgbClr val="CC0000"/>
                      </a:solidFill>
                    </a:rPr>
                    <a:t>訂貨時間點</a:t>
                  </a:r>
                  <a:r>
                    <a:rPr kumimoji="0" lang="en-US" altLang="zh-TW" sz="1600">
                      <a:solidFill>
                        <a:srgbClr val="CC0000"/>
                      </a:solidFill>
                    </a:rPr>
                    <a:t>2</a:t>
                  </a:r>
                </a:p>
              </p:txBody>
            </p:sp>
            <p:sp>
              <p:nvSpPr>
                <p:cNvPr id="74799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3312" y="2064"/>
                  <a:ext cx="0" cy="432"/>
                </a:xfrm>
                <a:prstGeom prst="line">
                  <a:avLst/>
                </a:prstGeom>
                <a:noFill/>
                <a:ln w="12700" cap="rnd">
                  <a:solidFill>
                    <a:srgbClr val="FF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TW" altLang="en-US"/>
                </a:p>
              </p:txBody>
            </p:sp>
          </p:grpSp>
          <p:sp>
            <p:nvSpPr>
              <p:cNvPr id="74796" name="Line 55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2044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TW" altLang="en-US"/>
              </a:p>
            </p:txBody>
          </p:sp>
        </p:grpSp>
        <p:sp>
          <p:nvSpPr>
            <p:cNvPr id="74792" name="Line 56"/>
            <p:cNvSpPr>
              <a:spLocks noChangeShapeType="1"/>
            </p:cNvSpPr>
            <p:nvPr/>
          </p:nvSpPr>
          <p:spPr bwMode="auto">
            <a:xfrm>
              <a:off x="2245" y="2704"/>
              <a:ext cx="802" cy="0"/>
            </a:xfrm>
            <a:prstGeom prst="line">
              <a:avLst/>
            </a:prstGeom>
            <a:noFill/>
            <a:ln w="12700" cap="sq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3243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68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C97B32-78E1-4527-8C21-7088C1446601}" type="slidenum">
              <a:rPr lang="en-US" altLang="zh-TW" sz="1400" smtClean="0">
                <a:solidFill>
                  <a:srgbClr val="333399"/>
                </a:solidFill>
              </a:rPr>
              <a:pPr/>
              <a:t>41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庫存的成本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假設：某公司</a:t>
            </a:r>
            <a:r>
              <a:rPr lang="en-US" altLang="zh-TW" sz="2800" smtClean="0"/>
              <a:t>10</a:t>
            </a:r>
            <a:r>
              <a:rPr lang="zh-TW" altLang="en-US" sz="2800" smtClean="0"/>
              <a:t>億營業額，</a:t>
            </a:r>
            <a:r>
              <a:rPr lang="en-US" altLang="zh-TW" sz="2800" smtClean="0"/>
              <a:t>60%</a:t>
            </a:r>
            <a:r>
              <a:rPr lang="zh-TW" altLang="en-US" sz="2800" smtClean="0"/>
              <a:t>原料成本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庫存週期</a:t>
            </a:r>
            <a:r>
              <a:rPr lang="en-US" altLang="zh-TW" sz="2800" smtClean="0"/>
              <a:t>120</a:t>
            </a:r>
            <a:r>
              <a:rPr lang="zh-TW" altLang="en-US" sz="2800" smtClean="0"/>
              <a:t>天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庫存金額：</a:t>
            </a:r>
            <a:r>
              <a:rPr lang="en-US" altLang="zh-TW" sz="2400" smtClean="0"/>
              <a:t>2 </a:t>
            </a:r>
            <a:r>
              <a:rPr lang="zh-TW" altLang="en-US" sz="2400" smtClean="0"/>
              <a:t>億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庫存週期</a:t>
            </a:r>
            <a:r>
              <a:rPr lang="en-US" altLang="zh-TW" sz="2800" smtClean="0"/>
              <a:t>30</a:t>
            </a:r>
            <a:r>
              <a:rPr lang="zh-TW" altLang="en-US" sz="2800" smtClean="0"/>
              <a:t>天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庫存金額： </a:t>
            </a:r>
            <a:r>
              <a:rPr lang="en-US" altLang="zh-TW" sz="2400" smtClean="0"/>
              <a:t>5</a:t>
            </a:r>
            <a:r>
              <a:rPr lang="zh-TW" altLang="en-US" sz="2400" smtClean="0"/>
              <a:t>千萬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庫存週期</a:t>
            </a:r>
            <a:r>
              <a:rPr lang="en-US" altLang="zh-TW" sz="2800" smtClean="0"/>
              <a:t>120</a:t>
            </a:r>
            <a:r>
              <a:rPr lang="zh-TW" altLang="en-US" sz="2800" smtClean="0"/>
              <a:t>天</a:t>
            </a:r>
            <a:r>
              <a:rPr lang="zh-TW" altLang="en-US" sz="2800" smtClean="0">
                <a:sym typeface="Wingdings" panose="05000000000000000000" pitchFamily="2" charset="2"/>
              </a:rPr>
              <a:t> </a:t>
            </a:r>
            <a:r>
              <a:rPr lang="en-US" altLang="zh-TW" sz="2800" smtClean="0"/>
              <a:t>30</a:t>
            </a:r>
            <a:r>
              <a:rPr lang="zh-TW" altLang="en-US" sz="2800" smtClean="0"/>
              <a:t>天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400" smtClean="0"/>
              <a:t>庫存減少： </a:t>
            </a:r>
            <a:r>
              <a:rPr lang="en-US" altLang="zh-TW" sz="2400" smtClean="0"/>
              <a:t>1 </a:t>
            </a:r>
            <a:r>
              <a:rPr lang="zh-TW" altLang="en-US" sz="2400" smtClean="0"/>
              <a:t>億</a:t>
            </a:r>
            <a:r>
              <a:rPr lang="en-US" altLang="zh-TW" sz="2400" smtClean="0"/>
              <a:t>5</a:t>
            </a:r>
            <a:r>
              <a:rPr lang="zh-TW" altLang="en-US" sz="2400" smtClean="0"/>
              <a:t>千萬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800" smtClean="0"/>
              <a:t>假設利率</a:t>
            </a:r>
            <a:r>
              <a:rPr lang="en-US" altLang="zh-TW" sz="2800" smtClean="0"/>
              <a:t>5</a:t>
            </a:r>
            <a:r>
              <a:rPr lang="zh-TW" altLang="en-US" sz="2800" smtClean="0"/>
              <a:t>％，光是資金壓積的成本</a:t>
            </a:r>
            <a:r>
              <a:rPr lang="en-US" altLang="zh-TW" sz="2800" smtClean="0"/>
              <a:t>﹐</a:t>
            </a:r>
            <a:r>
              <a:rPr lang="zh-TW" altLang="en-US" sz="2800" smtClean="0"/>
              <a:t>每年節省</a:t>
            </a:r>
            <a:r>
              <a:rPr lang="en-US" altLang="zh-TW" sz="2800" smtClean="0"/>
              <a:t>7.5</a:t>
            </a:r>
            <a:r>
              <a:rPr lang="zh-TW" altLang="en-US" sz="2800" smtClean="0"/>
              <a:t>百萬。</a:t>
            </a:r>
          </a:p>
        </p:txBody>
      </p:sp>
    </p:spTree>
    <p:extLst>
      <p:ext uri="{BB962C8B-B14F-4D97-AF65-F5344CB8AC3E}">
        <p14:creationId xmlns:p14="http://schemas.microsoft.com/office/powerpoint/2010/main" val="3311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88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587C371-2A48-49AB-BCB3-A49712561DC0}" type="slidenum">
              <a:rPr lang="en-US" altLang="zh-TW" sz="1400" smtClean="0">
                <a:solidFill>
                  <a:srgbClr val="333399"/>
                </a:solidFill>
              </a:rPr>
              <a:pPr/>
              <a:t>42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長鞭效應 </a:t>
            </a:r>
            <a:r>
              <a:rPr lang="en-US" altLang="zh-TW" smtClean="0"/>
              <a:t>The Bullwhip Effect</a:t>
            </a:r>
          </a:p>
        </p:txBody>
      </p:sp>
      <p:grpSp>
        <p:nvGrpSpPr>
          <p:cNvPr id="78853" name="Group 3"/>
          <p:cNvGrpSpPr>
            <a:grpSpLocks/>
          </p:cNvGrpSpPr>
          <p:nvPr/>
        </p:nvGrpSpPr>
        <p:grpSpPr bwMode="auto">
          <a:xfrm>
            <a:off x="2743200" y="2590800"/>
            <a:ext cx="1066800" cy="1981200"/>
            <a:chOff x="864" y="1728"/>
            <a:chExt cx="1872" cy="1824"/>
          </a:xfrm>
        </p:grpSpPr>
        <p:grpSp>
          <p:nvGrpSpPr>
            <p:cNvPr id="78870" name="Group 4"/>
            <p:cNvGrpSpPr>
              <a:grpSpLocks/>
            </p:cNvGrpSpPr>
            <p:nvPr/>
          </p:nvGrpSpPr>
          <p:grpSpPr bwMode="auto">
            <a:xfrm>
              <a:off x="864" y="2112"/>
              <a:ext cx="240" cy="384"/>
              <a:chOff x="864" y="2112"/>
              <a:chExt cx="385" cy="401"/>
            </a:xfrm>
          </p:grpSpPr>
          <p:sp>
            <p:nvSpPr>
              <p:cNvPr id="78880" name="Arc 5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81" name="Arc 6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71" name="Group 7"/>
            <p:cNvGrpSpPr>
              <a:grpSpLocks/>
            </p:cNvGrpSpPr>
            <p:nvPr/>
          </p:nvGrpSpPr>
          <p:grpSpPr bwMode="auto">
            <a:xfrm flipV="1">
              <a:off x="1104" y="2496"/>
              <a:ext cx="336" cy="528"/>
              <a:chOff x="864" y="2112"/>
              <a:chExt cx="385" cy="401"/>
            </a:xfrm>
          </p:grpSpPr>
          <p:sp>
            <p:nvSpPr>
              <p:cNvPr id="78878" name="Arc 8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79" name="Arc 9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72" name="Group 10"/>
            <p:cNvGrpSpPr>
              <a:grpSpLocks/>
            </p:cNvGrpSpPr>
            <p:nvPr/>
          </p:nvGrpSpPr>
          <p:grpSpPr bwMode="auto">
            <a:xfrm flipH="1">
              <a:off x="1440" y="1728"/>
              <a:ext cx="528" cy="768"/>
              <a:chOff x="864" y="2112"/>
              <a:chExt cx="385" cy="401"/>
            </a:xfrm>
          </p:grpSpPr>
          <p:sp>
            <p:nvSpPr>
              <p:cNvPr id="78876" name="Arc 11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77" name="Arc 12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73" name="Group 13"/>
            <p:cNvGrpSpPr>
              <a:grpSpLocks/>
            </p:cNvGrpSpPr>
            <p:nvPr/>
          </p:nvGrpSpPr>
          <p:grpSpPr bwMode="auto">
            <a:xfrm flipH="1" flipV="1">
              <a:off x="1968" y="2496"/>
              <a:ext cx="768" cy="1056"/>
              <a:chOff x="864" y="2112"/>
              <a:chExt cx="385" cy="401"/>
            </a:xfrm>
          </p:grpSpPr>
          <p:sp>
            <p:nvSpPr>
              <p:cNvPr id="78874" name="Arc 14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75" name="Arc 15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78854" name="Group 16"/>
          <p:cNvGrpSpPr>
            <a:grpSpLocks/>
          </p:cNvGrpSpPr>
          <p:nvPr/>
        </p:nvGrpSpPr>
        <p:grpSpPr bwMode="auto">
          <a:xfrm>
            <a:off x="3810000" y="1371600"/>
            <a:ext cx="2438400" cy="5029200"/>
            <a:chOff x="864" y="1728"/>
            <a:chExt cx="1872" cy="18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864" y="2112"/>
              <a:ext cx="240" cy="384"/>
              <a:chOff x="864" y="2112"/>
              <a:chExt cx="385" cy="401"/>
            </a:xfrm>
          </p:grpSpPr>
          <p:sp>
            <p:nvSpPr>
              <p:cNvPr id="78868" name="Arc 18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69" name="Arc 19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59" name="Group 20"/>
            <p:cNvGrpSpPr>
              <a:grpSpLocks/>
            </p:cNvGrpSpPr>
            <p:nvPr/>
          </p:nvGrpSpPr>
          <p:grpSpPr bwMode="auto">
            <a:xfrm flipV="1">
              <a:off x="1104" y="2496"/>
              <a:ext cx="336" cy="528"/>
              <a:chOff x="864" y="2112"/>
              <a:chExt cx="385" cy="401"/>
            </a:xfrm>
          </p:grpSpPr>
          <p:sp>
            <p:nvSpPr>
              <p:cNvPr id="78866" name="Arc 21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67" name="Arc 22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60" name="Group 23"/>
            <p:cNvGrpSpPr>
              <a:grpSpLocks/>
            </p:cNvGrpSpPr>
            <p:nvPr/>
          </p:nvGrpSpPr>
          <p:grpSpPr bwMode="auto">
            <a:xfrm flipH="1">
              <a:off x="1440" y="1728"/>
              <a:ext cx="528" cy="768"/>
              <a:chOff x="864" y="2112"/>
              <a:chExt cx="385" cy="401"/>
            </a:xfrm>
          </p:grpSpPr>
          <p:sp>
            <p:nvSpPr>
              <p:cNvPr id="78864" name="Arc 24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65" name="Arc 25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8861" name="Group 26"/>
            <p:cNvGrpSpPr>
              <a:grpSpLocks/>
            </p:cNvGrpSpPr>
            <p:nvPr/>
          </p:nvGrpSpPr>
          <p:grpSpPr bwMode="auto">
            <a:xfrm flipH="1" flipV="1">
              <a:off x="1968" y="2496"/>
              <a:ext cx="768" cy="1056"/>
              <a:chOff x="864" y="2112"/>
              <a:chExt cx="385" cy="401"/>
            </a:xfrm>
          </p:grpSpPr>
          <p:sp>
            <p:nvSpPr>
              <p:cNvPr id="78862" name="Arc 27"/>
              <p:cNvSpPr>
                <a:spLocks/>
              </p:cNvSpPr>
              <p:nvPr/>
            </p:nvSpPr>
            <p:spPr bwMode="auto">
              <a:xfrm>
                <a:off x="1056" y="2114"/>
                <a:ext cx="193" cy="399"/>
              </a:xfrm>
              <a:custGeom>
                <a:avLst/>
                <a:gdLst>
                  <a:gd name="T0" fmla="*/ 0 w 21600"/>
                  <a:gd name="T1" fmla="*/ 0 h 22456"/>
                  <a:gd name="T2" fmla="*/ 0 w 21600"/>
                  <a:gd name="T3" fmla="*/ 0 h 22456"/>
                  <a:gd name="T4" fmla="*/ 0 w 21600"/>
                  <a:gd name="T5" fmla="*/ 0 h 22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2456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</a:path>
                  <a:path w="21600" h="22456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885"/>
                      <a:pt x="21594" y="22170"/>
                      <a:pt x="21583" y="22456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78863" name="Arc 28"/>
              <p:cNvSpPr>
                <a:spLocks/>
              </p:cNvSpPr>
              <p:nvPr/>
            </p:nvSpPr>
            <p:spPr bwMode="auto">
              <a:xfrm flipH="1">
                <a:off x="864" y="2112"/>
                <a:ext cx="192" cy="394"/>
              </a:xfrm>
              <a:custGeom>
                <a:avLst/>
                <a:gdLst>
                  <a:gd name="T0" fmla="*/ 0 w 22191"/>
                  <a:gd name="T1" fmla="*/ 0 h 21600"/>
                  <a:gd name="T2" fmla="*/ 0 w 22191"/>
                  <a:gd name="T3" fmla="*/ 0 h 21600"/>
                  <a:gd name="T4" fmla="*/ 0 w 2219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2191" h="21600" fill="none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</a:path>
                  <a:path w="22191" h="21600" stroke="0" extrusionOk="0">
                    <a:moveTo>
                      <a:pt x="0" y="8"/>
                    </a:moveTo>
                    <a:cubicBezTo>
                      <a:pt x="196" y="2"/>
                      <a:pt x="393" y="-1"/>
                      <a:pt x="591" y="0"/>
                    </a:cubicBezTo>
                    <a:cubicBezTo>
                      <a:pt x="12520" y="0"/>
                      <a:pt x="22191" y="9670"/>
                      <a:pt x="22191" y="21600"/>
                    </a:cubicBezTo>
                    <a:lnTo>
                      <a:pt x="591" y="21600"/>
                    </a:lnTo>
                    <a:lnTo>
                      <a:pt x="0" y="8"/>
                    </a:lnTo>
                    <a:close/>
                  </a:path>
                </a:pathLst>
              </a:custGeom>
              <a:noFill/>
              <a:ln w="28575">
                <a:solidFill>
                  <a:srgbClr val="CC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78855" name="Line 29"/>
          <p:cNvSpPr>
            <a:spLocks noChangeShapeType="1"/>
          </p:cNvSpPr>
          <p:nvPr/>
        </p:nvSpPr>
        <p:spPr bwMode="auto">
          <a:xfrm>
            <a:off x="914400" y="35814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8856" name="Text Box 30"/>
          <p:cNvSpPr txBox="1">
            <a:spLocks noChangeArrowheads="1"/>
          </p:cNvSpPr>
          <p:nvPr/>
        </p:nvSpPr>
        <p:spPr bwMode="auto">
          <a:xfrm>
            <a:off x="762000" y="3735388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傳播方向</a:t>
            </a:r>
          </a:p>
        </p:txBody>
      </p:sp>
      <p:sp>
        <p:nvSpPr>
          <p:cNvPr id="78857" name="Text Box 31"/>
          <p:cNvSpPr txBox="1">
            <a:spLocks noChangeArrowheads="1"/>
          </p:cNvSpPr>
          <p:nvPr/>
        </p:nvSpPr>
        <p:spPr bwMode="auto">
          <a:xfrm>
            <a:off x="5148263" y="2781300"/>
            <a:ext cx="374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b="1">
                <a:solidFill>
                  <a:schemeClr val="accent2"/>
                </a:solidFill>
              </a:rPr>
              <a:t>訂單的變異往上游增加</a:t>
            </a:r>
          </a:p>
        </p:txBody>
      </p:sp>
    </p:spTree>
    <p:extLst>
      <p:ext uri="{BB962C8B-B14F-4D97-AF65-F5344CB8AC3E}">
        <p14:creationId xmlns:p14="http://schemas.microsoft.com/office/powerpoint/2010/main" val="1629542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08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D53C971-228E-41CC-963F-29F4E22C7D85}" type="slidenum">
              <a:rPr lang="en-US" altLang="zh-TW" sz="1400" smtClean="0">
                <a:solidFill>
                  <a:srgbClr val="333399"/>
                </a:solidFill>
              </a:rPr>
              <a:pPr/>
              <a:t>43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/>
              <a:t>長鞭效應的原因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>
                <a:solidFill>
                  <a:srgbClr val="CC0000"/>
                </a:solidFill>
              </a:rPr>
              <a:t>需求預測不準</a:t>
            </a:r>
            <a:r>
              <a:rPr lang="zh-TW" altLang="en-US" smtClean="0"/>
              <a:t>：預測的鐵律</a:t>
            </a:r>
            <a:endParaRPr lang="zh-TW" altLang="en-US" sz="360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b="1" smtClean="0"/>
              <a:t>預測永遠不準確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b="1" smtClean="0"/>
              <a:t>預測時間越長越不準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b="1" smtClean="0"/>
              <a:t>預測項目越細越不準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前置時間長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訂購批量大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價格變動快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被誇大的訂單</a:t>
            </a:r>
          </a:p>
        </p:txBody>
      </p:sp>
    </p:spTree>
    <p:extLst>
      <p:ext uri="{BB962C8B-B14F-4D97-AF65-F5344CB8AC3E}">
        <p14:creationId xmlns:p14="http://schemas.microsoft.com/office/powerpoint/2010/main" val="81190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29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3A625E3-16E7-42F3-BF5A-5C31A1C7EBA9}" type="slidenum">
              <a:rPr lang="en-US" altLang="zh-TW" sz="1400" smtClean="0">
                <a:solidFill>
                  <a:srgbClr val="333399"/>
                </a:solidFill>
              </a:rPr>
              <a:pPr/>
              <a:t>44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/>
              <a:t>長鞭效應和供應鏈動態</a:t>
            </a:r>
            <a:endParaRPr lang="zh-TW" altLang="en-US" smtClean="0"/>
          </a:p>
        </p:txBody>
      </p:sp>
      <p:sp>
        <p:nvSpPr>
          <p:cNvPr id="82949" name="Freeform 3"/>
          <p:cNvSpPr>
            <a:spLocks/>
          </p:cNvSpPr>
          <p:nvPr/>
        </p:nvSpPr>
        <p:spPr bwMode="auto">
          <a:xfrm>
            <a:off x="533400" y="1600200"/>
            <a:ext cx="7316788" cy="4246563"/>
          </a:xfrm>
          <a:custGeom>
            <a:avLst/>
            <a:gdLst>
              <a:gd name="T0" fmla="*/ 0 w 4873"/>
              <a:gd name="T1" fmla="*/ 0 h 2828"/>
              <a:gd name="T2" fmla="*/ 0 w 4873"/>
              <a:gd name="T3" fmla="*/ 2147483646 h 2828"/>
              <a:gd name="T4" fmla="*/ 2147483646 w 4873"/>
              <a:gd name="T5" fmla="*/ 2147483646 h 28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873" h="2828">
                <a:moveTo>
                  <a:pt x="0" y="0"/>
                </a:moveTo>
                <a:lnTo>
                  <a:pt x="0" y="2828"/>
                </a:lnTo>
                <a:lnTo>
                  <a:pt x="4873" y="2828"/>
                </a:lnTo>
              </a:path>
            </a:pathLst>
          </a:custGeom>
          <a:noFill/>
          <a:ln w="28575" cap="flat" cmpd="sng">
            <a:solidFill>
              <a:srgbClr val="003399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0" name="Line 4"/>
          <p:cNvSpPr>
            <a:spLocks noChangeShapeType="1"/>
          </p:cNvSpPr>
          <p:nvPr/>
        </p:nvSpPr>
        <p:spPr bwMode="auto">
          <a:xfrm>
            <a:off x="563563" y="4060825"/>
            <a:ext cx="7518400" cy="1588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1" name="Line 5"/>
          <p:cNvSpPr>
            <a:spLocks noChangeShapeType="1"/>
          </p:cNvSpPr>
          <p:nvPr/>
        </p:nvSpPr>
        <p:spPr bwMode="auto">
          <a:xfrm>
            <a:off x="563563" y="2479675"/>
            <a:ext cx="7518400" cy="1588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2" name="Line 6"/>
          <p:cNvSpPr>
            <a:spLocks noChangeShapeType="1"/>
          </p:cNvSpPr>
          <p:nvPr/>
        </p:nvSpPr>
        <p:spPr bwMode="auto">
          <a:xfrm>
            <a:off x="563563" y="3270250"/>
            <a:ext cx="7518400" cy="1588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3" name="Line 7"/>
          <p:cNvSpPr>
            <a:spLocks noChangeShapeType="1"/>
          </p:cNvSpPr>
          <p:nvPr/>
        </p:nvSpPr>
        <p:spPr bwMode="auto">
          <a:xfrm>
            <a:off x="563563" y="5429250"/>
            <a:ext cx="7518400" cy="0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4" name="Line 8"/>
          <p:cNvSpPr>
            <a:spLocks noChangeShapeType="1"/>
          </p:cNvSpPr>
          <p:nvPr/>
        </p:nvSpPr>
        <p:spPr bwMode="auto">
          <a:xfrm>
            <a:off x="563563" y="4852988"/>
            <a:ext cx="7518400" cy="1587"/>
          </a:xfrm>
          <a:prstGeom prst="line">
            <a:avLst/>
          </a:prstGeom>
          <a:noFill/>
          <a:ln w="12700" cap="rnd">
            <a:solidFill>
              <a:srgbClr val="000099"/>
            </a:solidFill>
            <a:prstDash val="sysDot"/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955" name="Text Box 9"/>
          <p:cNvSpPr txBox="1">
            <a:spLocks noChangeArrowheads="1"/>
          </p:cNvSpPr>
          <p:nvPr/>
        </p:nvSpPr>
        <p:spPr bwMode="auto">
          <a:xfrm>
            <a:off x="7924800" y="5715000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000" b="1">
                <a:solidFill>
                  <a:srgbClr val="003399"/>
                </a:solidFill>
                <a:latin typeface="Arial" panose="020B0604020202020204" pitchFamily="34" charset="0"/>
                <a:ea typeface="標楷體" panose="03000509000000000000" pitchFamily="65" charset="-120"/>
              </a:rPr>
              <a:t>時間</a:t>
            </a:r>
          </a:p>
        </p:txBody>
      </p:sp>
      <p:sp>
        <p:nvSpPr>
          <p:cNvPr id="82956" name="Text Box 10"/>
          <p:cNvSpPr txBox="1">
            <a:spLocks noChangeArrowheads="1"/>
          </p:cNvSpPr>
          <p:nvPr/>
        </p:nvSpPr>
        <p:spPr bwMode="auto">
          <a:xfrm>
            <a:off x="2971800" y="6096000"/>
            <a:ext cx="5813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1200">
                <a:latin typeface="Arial" panose="020B0604020202020204" pitchFamily="34" charset="0"/>
                <a:ea typeface="Gulim" pitchFamily="34" charset="-127"/>
              </a:rPr>
              <a:t>Source: Tom Mc Guffry, Electronic Commerce and Value Chain Management, 1998</a:t>
            </a:r>
          </a:p>
        </p:txBody>
      </p:sp>
      <p:sp>
        <p:nvSpPr>
          <p:cNvPr id="82957" name="Text Box 11"/>
          <p:cNvSpPr txBox="1">
            <a:spLocks noChangeArrowheads="1"/>
          </p:cNvSpPr>
          <p:nvPr/>
        </p:nvSpPr>
        <p:spPr bwMode="auto">
          <a:xfrm>
            <a:off x="0" y="2590800"/>
            <a:ext cx="5492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333399"/>
                </a:solidFill>
                <a:ea typeface="標楷體" panose="03000509000000000000" pitchFamily="65" charset="-120"/>
              </a:rPr>
              <a:t>訂單數量</a:t>
            </a:r>
          </a:p>
        </p:txBody>
      </p:sp>
      <p:grpSp>
        <p:nvGrpSpPr>
          <p:cNvPr id="815116" name="Group 12"/>
          <p:cNvGrpSpPr>
            <a:grpSpLocks/>
          </p:cNvGrpSpPr>
          <p:nvPr/>
        </p:nvGrpSpPr>
        <p:grpSpPr bwMode="auto">
          <a:xfrm>
            <a:off x="609600" y="2971800"/>
            <a:ext cx="7277100" cy="1649413"/>
            <a:chOff x="384" y="1872"/>
            <a:chExt cx="4584" cy="1039"/>
          </a:xfrm>
        </p:grpSpPr>
        <p:sp>
          <p:nvSpPr>
            <p:cNvPr id="82968" name="Freeform 13"/>
            <p:cNvSpPr>
              <a:spLocks/>
            </p:cNvSpPr>
            <p:nvPr/>
          </p:nvSpPr>
          <p:spPr bwMode="auto">
            <a:xfrm>
              <a:off x="384" y="1872"/>
              <a:ext cx="4584" cy="1039"/>
            </a:xfrm>
            <a:custGeom>
              <a:avLst/>
              <a:gdLst>
                <a:gd name="T0" fmla="*/ 0 w 4584"/>
                <a:gd name="T1" fmla="*/ 2592 h 766"/>
                <a:gd name="T2" fmla="*/ 1018 w 4584"/>
                <a:gd name="T3" fmla="*/ 2224 h 766"/>
                <a:gd name="T4" fmla="*/ 1146 w 4584"/>
                <a:gd name="T5" fmla="*/ 2071 h 766"/>
                <a:gd name="T6" fmla="*/ 1255 w 4584"/>
                <a:gd name="T7" fmla="*/ 1946 h 766"/>
                <a:gd name="T8" fmla="*/ 1355 w 4584"/>
                <a:gd name="T9" fmla="*/ 1826 h 766"/>
                <a:gd name="T10" fmla="*/ 1464 w 4584"/>
                <a:gd name="T11" fmla="*/ 1702 h 766"/>
                <a:gd name="T12" fmla="*/ 1555 w 4584"/>
                <a:gd name="T13" fmla="*/ 1518 h 766"/>
                <a:gd name="T14" fmla="*/ 1600 w 4584"/>
                <a:gd name="T15" fmla="*/ 1455 h 766"/>
                <a:gd name="T16" fmla="*/ 1700 w 4584"/>
                <a:gd name="T17" fmla="*/ 1238 h 766"/>
                <a:gd name="T18" fmla="*/ 1873 w 4584"/>
                <a:gd name="T19" fmla="*/ 871 h 766"/>
                <a:gd name="T20" fmla="*/ 1982 w 4584"/>
                <a:gd name="T21" fmla="*/ 590 h 766"/>
                <a:gd name="T22" fmla="*/ 2073 w 4584"/>
                <a:gd name="T23" fmla="*/ 439 h 766"/>
                <a:gd name="T24" fmla="*/ 2227 w 4584"/>
                <a:gd name="T25" fmla="*/ 191 h 766"/>
                <a:gd name="T26" fmla="*/ 2255 w 4584"/>
                <a:gd name="T27" fmla="*/ 133 h 766"/>
                <a:gd name="T28" fmla="*/ 2391 w 4584"/>
                <a:gd name="T29" fmla="*/ 7 h 766"/>
                <a:gd name="T30" fmla="*/ 2673 w 4584"/>
                <a:gd name="T31" fmla="*/ 103 h 766"/>
                <a:gd name="T32" fmla="*/ 2764 w 4584"/>
                <a:gd name="T33" fmla="*/ 254 h 766"/>
                <a:gd name="T34" fmla="*/ 2991 w 4584"/>
                <a:gd name="T35" fmla="*/ 719 h 766"/>
                <a:gd name="T36" fmla="*/ 3055 w 4584"/>
                <a:gd name="T37" fmla="*/ 871 h 766"/>
                <a:gd name="T38" fmla="*/ 3309 w 4584"/>
                <a:gd name="T39" fmla="*/ 1731 h 766"/>
                <a:gd name="T40" fmla="*/ 3500 w 4584"/>
                <a:gd name="T41" fmla="*/ 2286 h 766"/>
                <a:gd name="T42" fmla="*/ 3845 w 4584"/>
                <a:gd name="T43" fmla="*/ 2410 h 766"/>
                <a:gd name="T44" fmla="*/ 4109 w 4584"/>
                <a:gd name="T45" fmla="*/ 2007 h 766"/>
                <a:gd name="T46" fmla="*/ 4227 w 4584"/>
                <a:gd name="T47" fmla="*/ 1731 h 766"/>
                <a:gd name="T48" fmla="*/ 4327 w 4584"/>
                <a:gd name="T49" fmla="*/ 1426 h 766"/>
                <a:gd name="T50" fmla="*/ 4436 w 4584"/>
                <a:gd name="T51" fmla="*/ 960 h 766"/>
                <a:gd name="T52" fmla="*/ 4491 w 4584"/>
                <a:gd name="T53" fmla="*/ 685 h 766"/>
                <a:gd name="T54" fmla="*/ 4554 w 4584"/>
                <a:gd name="T55" fmla="*/ 408 h 766"/>
                <a:gd name="T56" fmla="*/ 4582 w 4584"/>
                <a:gd name="T57" fmla="*/ 315 h 76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584" h="766">
                  <a:moveTo>
                    <a:pt x="0" y="766"/>
                  </a:moveTo>
                  <a:cubicBezTo>
                    <a:pt x="170" y="748"/>
                    <a:pt x="827" y="683"/>
                    <a:pt x="1018" y="657"/>
                  </a:cubicBezTo>
                  <a:cubicBezTo>
                    <a:pt x="1057" y="632"/>
                    <a:pt x="1101" y="623"/>
                    <a:pt x="1146" y="612"/>
                  </a:cubicBezTo>
                  <a:cubicBezTo>
                    <a:pt x="1185" y="584"/>
                    <a:pt x="1206" y="585"/>
                    <a:pt x="1255" y="575"/>
                  </a:cubicBezTo>
                  <a:cubicBezTo>
                    <a:pt x="1293" y="568"/>
                    <a:pt x="1320" y="552"/>
                    <a:pt x="1355" y="539"/>
                  </a:cubicBezTo>
                  <a:cubicBezTo>
                    <a:pt x="1391" y="525"/>
                    <a:pt x="1431" y="523"/>
                    <a:pt x="1464" y="503"/>
                  </a:cubicBezTo>
                  <a:cubicBezTo>
                    <a:pt x="1494" y="485"/>
                    <a:pt x="1525" y="466"/>
                    <a:pt x="1555" y="448"/>
                  </a:cubicBezTo>
                  <a:cubicBezTo>
                    <a:pt x="1569" y="440"/>
                    <a:pt x="1586" y="438"/>
                    <a:pt x="1600" y="430"/>
                  </a:cubicBezTo>
                  <a:cubicBezTo>
                    <a:pt x="1719" y="357"/>
                    <a:pt x="1632" y="389"/>
                    <a:pt x="1700" y="366"/>
                  </a:cubicBezTo>
                  <a:cubicBezTo>
                    <a:pt x="1756" y="325"/>
                    <a:pt x="1815" y="293"/>
                    <a:pt x="1873" y="257"/>
                  </a:cubicBezTo>
                  <a:cubicBezTo>
                    <a:pt x="1911" y="233"/>
                    <a:pt x="1942" y="195"/>
                    <a:pt x="1982" y="175"/>
                  </a:cubicBezTo>
                  <a:cubicBezTo>
                    <a:pt x="2012" y="160"/>
                    <a:pt x="2043" y="147"/>
                    <a:pt x="2073" y="130"/>
                  </a:cubicBezTo>
                  <a:cubicBezTo>
                    <a:pt x="2114" y="110"/>
                    <a:pt x="2197" y="72"/>
                    <a:pt x="2227" y="57"/>
                  </a:cubicBezTo>
                  <a:cubicBezTo>
                    <a:pt x="2238" y="53"/>
                    <a:pt x="2245" y="44"/>
                    <a:pt x="2255" y="39"/>
                  </a:cubicBezTo>
                  <a:cubicBezTo>
                    <a:pt x="2295" y="20"/>
                    <a:pt x="2348" y="11"/>
                    <a:pt x="2391" y="2"/>
                  </a:cubicBezTo>
                  <a:cubicBezTo>
                    <a:pt x="2613" y="14"/>
                    <a:pt x="2519" y="0"/>
                    <a:pt x="2673" y="30"/>
                  </a:cubicBezTo>
                  <a:cubicBezTo>
                    <a:pt x="2707" y="37"/>
                    <a:pt x="2734" y="59"/>
                    <a:pt x="2764" y="75"/>
                  </a:cubicBezTo>
                  <a:cubicBezTo>
                    <a:pt x="2848" y="120"/>
                    <a:pt x="2916" y="156"/>
                    <a:pt x="2991" y="212"/>
                  </a:cubicBezTo>
                  <a:cubicBezTo>
                    <a:pt x="3012" y="228"/>
                    <a:pt x="3037" y="238"/>
                    <a:pt x="3055" y="257"/>
                  </a:cubicBezTo>
                  <a:cubicBezTo>
                    <a:pt x="3140" y="344"/>
                    <a:pt x="3224" y="427"/>
                    <a:pt x="3309" y="512"/>
                  </a:cubicBezTo>
                  <a:cubicBezTo>
                    <a:pt x="3369" y="572"/>
                    <a:pt x="3426" y="633"/>
                    <a:pt x="3500" y="675"/>
                  </a:cubicBezTo>
                  <a:cubicBezTo>
                    <a:pt x="3589" y="708"/>
                    <a:pt x="3744" y="726"/>
                    <a:pt x="3845" y="712"/>
                  </a:cubicBezTo>
                  <a:cubicBezTo>
                    <a:pt x="3925" y="658"/>
                    <a:pt x="4025" y="641"/>
                    <a:pt x="4109" y="593"/>
                  </a:cubicBezTo>
                  <a:cubicBezTo>
                    <a:pt x="4149" y="570"/>
                    <a:pt x="4193" y="542"/>
                    <a:pt x="4227" y="512"/>
                  </a:cubicBezTo>
                  <a:cubicBezTo>
                    <a:pt x="4261" y="482"/>
                    <a:pt x="4289" y="447"/>
                    <a:pt x="4327" y="421"/>
                  </a:cubicBezTo>
                  <a:cubicBezTo>
                    <a:pt x="4359" y="371"/>
                    <a:pt x="4403" y="337"/>
                    <a:pt x="4436" y="284"/>
                  </a:cubicBezTo>
                  <a:cubicBezTo>
                    <a:pt x="4453" y="257"/>
                    <a:pt x="4470" y="227"/>
                    <a:pt x="4491" y="202"/>
                  </a:cubicBezTo>
                  <a:cubicBezTo>
                    <a:pt x="4558" y="122"/>
                    <a:pt x="4469" y="249"/>
                    <a:pt x="4554" y="121"/>
                  </a:cubicBezTo>
                  <a:cubicBezTo>
                    <a:pt x="4584" y="75"/>
                    <a:pt x="4582" y="120"/>
                    <a:pt x="4582" y="93"/>
                  </a:cubicBezTo>
                </a:path>
              </a:pathLst>
            </a:custGeom>
            <a:noFill/>
            <a:ln w="57150" cap="flat" cmpd="sng">
              <a:solidFill>
                <a:srgbClr val="FF33CC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969" name="Text Box 14"/>
            <p:cNvSpPr txBox="1">
              <a:spLocks noChangeArrowheads="1"/>
            </p:cNvSpPr>
            <p:nvPr/>
          </p:nvSpPr>
          <p:spPr bwMode="auto">
            <a:xfrm>
              <a:off x="3264" y="1920"/>
              <a:ext cx="842" cy="237"/>
            </a:xfrm>
            <a:prstGeom prst="rect">
              <a:avLst/>
            </a:prstGeom>
            <a:noFill/>
            <a:ln w="9525">
              <a:solidFill>
                <a:srgbClr val="D6009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D60093"/>
                  </a:solidFill>
                </a:rPr>
                <a:t>零售商訂單</a:t>
              </a:r>
            </a:p>
          </p:txBody>
        </p:sp>
      </p:grpSp>
      <p:grpSp>
        <p:nvGrpSpPr>
          <p:cNvPr id="815119" name="Group 15"/>
          <p:cNvGrpSpPr>
            <a:grpSpLocks/>
          </p:cNvGrpSpPr>
          <p:nvPr/>
        </p:nvGrpSpPr>
        <p:grpSpPr bwMode="auto">
          <a:xfrm>
            <a:off x="547688" y="1898650"/>
            <a:ext cx="7750175" cy="3638550"/>
            <a:chOff x="345" y="1196"/>
            <a:chExt cx="4882" cy="2292"/>
          </a:xfrm>
        </p:grpSpPr>
        <p:sp>
          <p:nvSpPr>
            <p:cNvPr id="82966" name="Freeform 16"/>
            <p:cNvSpPr>
              <a:spLocks/>
            </p:cNvSpPr>
            <p:nvPr/>
          </p:nvSpPr>
          <p:spPr bwMode="auto">
            <a:xfrm>
              <a:off x="345" y="1196"/>
              <a:ext cx="4882" cy="2292"/>
            </a:xfrm>
            <a:custGeom>
              <a:avLst/>
              <a:gdLst>
                <a:gd name="T0" fmla="*/ 0 w 4882"/>
                <a:gd name="T1" fmla="*/ 2146 h 1691"/>
                <a:gd name="T2" fmla="*/ 228 w 4882"/>
                <a:gd name="T3" fmla="*/ 2822 h 1691"/>
                <a:gd name="T4" fmla="*/ 282 w 4882"/>
                <a:gd name="T5" fmla="*/ 3039 h 1691"/>
                <a:gd name="T6" fmla="*/ 573 w 4882"/>
                <a:gd name="T7" fmla="*/ 3834 h 1691"/>
                <a:gd name="T8" fmla="*/ 782 w 4882"/>
                <a:gd name="T9" fmla="*/ 4387 h 1691"/>
                <a:gd name="T10" fmla="*/ 828 w 4882"/>
                <a:gd name="T11" fmla="*/ 4511 h 1691"/>
                <a:gd name="T12" fmla="*/ 1073 w 4882"/>
                <a:gd name="T13" fmla="*/ 4664 h 1691"/>
                <a:gd name="T14" fmla="*/ 1173 w 4882"/>
                <a:gd name="T15" fmla="*/ 4633 h 1691"/>
                <a:gd name="T16" fmla="*/ 1228 w 4882"/>
                <a:gd name="T17" fmla="*/ 4569 h 1691"/>
                <a:gd name="T18" fmla="*/ 1409 w 4882"/>
                <a:gd name="T19" fmla="*/ 4082 h 1691"/>
                <a:gd name="T20" fmla="*/ 1491 w 4882"/>
                <a:gd name="T21" fmla="*/ 3712 h 1691"/>
                <a:gd name="T22" fmla="*/ 1564 w 4882"/>
                <a:gd name="T23" fmla="*/ 3496 h 1691"/>
                <a:gd name="T24" fmla="*/ 1700 w 4882"/>
                <a:gd name="T25" fmla="*/ 2915 h 1691"/>
                <a:gd name="T26" fmla="*/ 1864 w 4882"/>
                <a:gd name="T27" fmla="*/ 2239 h 1691"/>
                <a:gd name="T28" fmla="*/ 1991 w 4882"/>
                <a:gd name="T29" fmla="*/ 1532 h 1691"/>
                <a:gd name="T30" fmla="*/ 2046 w 4882"/>
                <a:gd name="T31" fmla="*/ 1164 h 1691"/>
                <a:gd name="T32" fmla="*/ 2200 w 4882"/>
                <a:gd name="T33" fmla="*/ 645 h 1691"/>
                <a:gd name="T34" fmla="*/ 2255 w 4882"/>
                <a:gd name="T35" fmla="*/ 583 h 1691"/>
                <a:gd name="T36" fmla="*/ 2482 w 4882"/>
                <a:gd name="T37" fmla="*/ 674 h 1691"/>
                <a:gd name="T38" fmla="*/ 2537 w 4882"/>
                <a:gd name="T39" fmla="*/ 705 h 1691"/>
                <a:gd name="T40" fmla="*/ 2682 w 4882"/>
                <a:gd name="T41" fmla="*/ 797 h 1691"/>
                <a:gd name="T42" fmla="*/ 2782 w 4882"/>
                <a:gd name="T43" fmla="*/ 766 h 1691"/>
                <a:gd name="T44" fmla="*/ 2891 w 4882"/>
                <a:gd name="T45" fmla="*/ 705 h 1691"/>
                <a:gd name="T46" fmla="*/ 2982 w 4882"/>
                <a:gd name="T47" fmla="*/ 615 h 1691"/>
                <a:gd name="T48" fmla="*/ 3055 w 4882"/>
                <a:gd name="T49" fmla="*/ 491 h 1691"/>
                <a:gd name="T50" fmla="*/ 3118 w 4882"/>
                <a:gd name="T51" fmla="*/ 369 h 1691"/>
                <a:gd name="T52" fmla="*/ 3173 w 4882"/>
                <a:gd name="T53" fmla="*/ 247 h 1691"/>
                <a:gd name="T54" fmla="*/ 3191 w 4882"/>
                <a:gd name="T55" fmla="*/ 182 h 1691"/>
                <a:gd name="T56" fmla="*/ 3355 w 4882"/>
                <a:gd name="T57" fmla="*/ 0 h 1691"/>
                <a:gd name="T58" fmla="*/ 3591 w 4882"/>
                <a:gd name="T59" fmla="*/ 211 h 1691"/>
                <a:gd name="T60" fmla="*/ 3727 w 4882"/>
                <a:gd name="T61" fmla="*/ 552 h 1691"/>
                <a:gd name="T62" fmla="*/ 3855 w 4882"/>
                <a:gd name="T63" fmla="*/ 951 h 1691"/>
                <a:gd name="T64" fmla="*/ 3918 w 4882"/>
                <a:gd name="T65" fmla="*/ 1225 h 1691"/>
                <a:gd name="T66" fmla="*/ 3936 w 4882"/>
                <a:gd name="T67" fmla="*/ 1319 h 1691"/>
                <a:gd name="T68" fmla="*/ 3955 w 4882"/>
                <a:gd name="T69" fmla="*/ 1412 h 1691"/>
                <a:gd name="T70" fmla="*/ 4018 w 4882"/>
                <a:gd name="T71" fmla="*/ 1841 h 1691"/>
                <a:gd name="T72" fmla="*/ 4073 w 4882"/>
                <a:gd name="T73" fmla="*/ 2207 h 1691"/>
                <a:gd name="T74" fmla="*/ 4091 w 4882"/>
                <a:gd name="T75" fmla="*/ 2362 h 1691"/>
                <a:gd name="T76" fmla="*/ 4200 w 4882"/>
                <a:gd name="T77" fmla="*/ 2976 h 1691"/>
                <a:gd name="T78" fmla="*/ 4282 w 4882"/>
                <a:gd name="T79" fmla="*/ 3467 h 1691"/>
                <a:gd name="T80" fmla="*/ 4336 w 4882"/>
                <a:gd name="T81" fmla="*/ 3712 h 1691"/>
                <a:gd name="T82" fmla="*/ 4500 w 4882"/>
                <a:gd name="T83" fmla="*/ 4416 h 1691"/>
                <a:gd name="T84" fmla="*/ 4554 w 4882"/>
                <a:gd name="T85" fmla="*/ 4694 h 1691"/>
                <a:gd name="T86" fmla="*/ 4664 w 4882"/>
                <a:gd name="T87" fmla="*/ 5064 h 1691"/>
                <a:gd name="T88" fmla="*/ 4718 w 4882"/>
                <a:gd name="T89" fmla="*/ 5309 h 1691"/>
                <a:gd name="T90" fmla="*/ 4882 w 4882"/>
                <a:gd name="T91" fmla="*/ 5708 h 16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82" h="1691">
                  <a:moveTo>
                    <a:pt x="0" y="636"/>
                  </a:moveTo>
                  <a:cubicBezTo>
                    <a:pt x="73" y="706"/>
                    <a:pt x="148" y="773"/>
                    <a:pt x="228" y="836"/>
                  </a:cubicBezTo>
                  <a:cubicBezTo>
                    <a:pt x="250" y="853"/>
                    <a:pt x="261" y="882"/>
                    <a:pt x="282" y="900"/>
                  </a:cubicBezTo>
                  <a:cubicBezTo>
                    <a:pt x="378" y="981"/>
                    <a:pt x="467" y="1065"/>
                    <a:pt x="573" y="1136"/>
                  </a:cubicBezTo>
                  <a:cubicBezTo>
                    <a:pt x="647" y="1185"/>
                    <a:pt x="710" y="1248"/>
                    <a:pt x="782" y="1300"/>
                  </a:cubicBezTo>
                  <a:cubicBezTo>
                    <a:pt x="798" y="1311"/>
                    <a:pt x="811" y="1327"/>
                    <a:pt x="828" y="1336"/>
                  </a:cubicBezTo>
                  <a:cubicBezTo>
                    <a:pt x="898" y="1370"/>
                    <a:pt x="1000" y="1375"/>
                    <a:pt x="1073" y="1382"/>
                  </a:cubicBezTo>
                  <a:cubicBezTo>
                    <a:pt x="1106" y="1379"/>
                    <a:pt x="1140" y="1379"/>
                    <a:pt x="1173" y="1373"/>
                  </a:cubicBezTo>
                  <a:cubicBezTo>
                    <a:pt x="1192" y="1370"/>
                    <a:pt x="1228" y="1354"/>
                    <a:pt x="1228" y="1354"/>
                  </a:cubicBezTo>
                  <a:cubicBezTo>
                    <a:pt x="1280" y="1302"/>
                    <a:pt x="1359" y="1264"/>
                    <a:pt x="1409" y="1209"/>
                  </a:cubicBezTo>
                  <a:cubicBezTo>
                    <a:pt x="1439" y="1175"/>
                    <a:pt x="1458" y="1132"/>
                    <a:pt x="1491" y="1100"/>
                  </a:cubicBezTo>
                  <a:cubicBezTo>
                    <a:pt x="1514" y="1077"/>
                    <a:pt x="1541" y="1059"/>
                    <a:pt x="1564" y="1036"/>
                  </a:cubicBezTo>
                  <a:cubicBezTo>
                    <a:pt x="1615" y="984"/>
                    <a:pt x="1654" y="921"/>
                    <a:pt x="1700" y="864"/>
                  </a:cubicBezTo>
                  <a:cubicBezTo>
                    <a:pt x="1754" y="798"/>
                    <a:pt x="1813" y="732"/>
                    <a:pt x="1864" y="663"/>
                  </a:cubicBezTo>
                  <a:cubicBezTo>
                    <a:pt x="1913" y="597"/>
                    <a:pt x="1955" y="527"/>
                    <a:pt x="1991" y="454"/>
                  </a:cubicBezTo>
                  <a:cubicBezTo>
                    <a:pt x="2009" y="417"/>
                    <a:pt x="2015" y="374"/>
                    <a:pt x="2046" y="345"/>
                  </a:cubicBezTo>
                  <a:cubicBezTo>
                    <a:pt x="2070" y="272"/>
                    <a:pt x="2139" y="232"/>
                    <a:pt x="2200" y="191"/>
                  </a:cubicBezTo>
                  <a:cubicBezTo>
                    <a:pt x="2216" y="180"/>
                    <a:pt x="2255" y="173"/>
                    <a:pt x="2255" y="173"/>
                  </a:cubicBezTo>
                  <a:cubicBezTo>
                    <a:pt x="2411" y="185"/>
                    <a:pt x="2333" y="176"/>
                    <a:pt x="2482" y="200"/>
                  </a:cubicBezTo>
                  <a:cubicBezTo>
                    <a:pt x="2500" y="203"/>
                    <a:pt x="2537" y="209"/>
                    <a:pt x="2537" y="209"/>
                  </a:cubicBezTo>
                  <a:cubicBezTo>
                    <a:pt x="2587" y="226"/>
                    <a:pt x="2628" y="230"/>
                    <a:pt x="2682" y="236"/>
                  </a:cubicBezTo>
                  <a:cubicBezTo>
                    <a:pt x="2715" y="233"/>
                    <a:pt x="2749" y="231"/>
                    <a:pt x="2782" y="227"/>
                  </a:cubicBezTo>
                  <a:cubicBezTo>
                    <a:pt x="2819" y="222"/>
                    <a:pt x="2891" y="209"/>
                    <a:pt x="2891" y="209"/>
                  </a:cubicBezTo>
                  <a:cubicBezTo>
                    <a:pt x="2921" y="199"/>
                    <a:pt x="2952" y="192"/>
                    <a:pt x="2982" y="182"/>
                  </a:cubicBezTo>
                  <a:cubicBezTo>
                    <a:pt x="3061" y="127"/>
                    <a:pt x="2942" y="207"/>
                    <a:pt x="3055" y="145"/>
                  </a:cubicBezTo>
                  <a:cubicBezTo>
                    <a:pt x="3139" y="99"/>
                    <a:pt x="3051" y="131"/>
                    <a:pt x="3118" y="109"/>
                  </a:cubicBezTo>
                  <a:cubicBezTo>
                    <a:pt x="3198" y="32"/>
                    <a:pt x="3101" y="118"/>
                    <a:pt x="3173" y="73"/>
                  </a:cubicBezTo>
                  <a:cubicBezTo>
                    <a:pt x="3180" y="68"/>
                    <a:pt x="3184" y="59"/>
                    <a:pt x="3191" y="54"/>
                  </a:cubicBezTo>
                  <a:cubicBezTo>
                    <a:pt x="3241" y="23"/>
                    <a:pt x="3298" y="9"/>
                    <a:pt x="3355" y="0"/>
                  </a:cubicBezTo>
                  <a:cubicBezTo>
                    <a:pt x="3486" y="10"/>
                    <a:pt x="3486" y="10"/>
                    <a:pt x="3591" y="63"/>
                  </a:cubicBezTo>
                  <a:cubicBezTo>
                    <a:pt x="3630" y="104"/>
                    <a:pt x="3685" y="125"/>
                    <a:pt x="3727" y="163"/>
                  </a:cubicBezTo>
                  <a:cubicBezTo>
                    <a:pt x="3771" y="203"/>
                    <a:pt x="3810" y="243"/>
                    <a:pt x="3855" y="282"/>
                  </a:cubicBezTo>
                  <a:cubicBezTo>
                    <a:pt x="3888" y="310"/>
                    <a:pt x="3891" y="323"/>
                    <a:pt x="3918" y="363"/>
                  </a:cubicBezTo>
                  <a:cubicBezTo>
                    <a:pt x="3924" y="372"/>
                    <a:pt x="3930" y="382"/>
                    <a:pt x="3936" y="391"/>
                  </a:cubicBezTo>
                  <a:cubicBezTo>
                    <a:pt x="3942" y="400"/>
                    <a:pt x="3955" y="418"/>
                    <a:pt x="3955" y="418"/>
                  </a:cubicBezTo>
                  <a:cubicBezTo>
                    <a:pt x="3970" y="464"/>
                    <a:pt x="3996" y="502"/>
                    <a:pt x="4018" y="545"/>
                  </a:cubicBezTo>
                  <a:cubicBezTo>
                    <a:pt x="4030" y="592"/>
                    <a:pt x="4050" y="613"/>
                    <a:pt x="4073" y="654"/>
                  </a:cubicBezTo>
                  <a:cubicBezTo>
                    <a:pt x="4081" y="668"/>
                    <a:pt x="4084" y="685"/>
                    <a:pt x="4091" y="700"/>
                  </a:cubicBezTo>
                  <a:cubicBezTo>
                    <a:pt x="4122" y="763"/>
                    <a:pt x="4163" y="822"/>
                    <a:pt x="4200" y="882"/>
                  </a:cubicBezTo>
                  <a:cubicBezTo>
                    <a:pt x="4229" y="930"/>
                    <a:pt x="4256" y="977"/>
                    <a:pt x="4282" y="1027"/>
                  </a:cubicBezTo>
                  <a:cubicBezTo>
                    <a:pt x="4296" y="1054"/>
                    <a:pt x="4318" y="1076"/>
                    <a:pt x="4336" y="1100"/>
                  </a:cubicBezTo>
                  <a:cubicBezTo>
                    <a:pt x="4390" y="1173"/>
                    <a:pt x="4435" y="1244"/>
                    <a:pt x="4500" y="1309"/>
                  </a:cubicBezTo>
                  <a:cubicBezTo>
                    <a:pt x="4523" y="1332"/>
                    <a:pt x="4536" y="1364"/>
                    <a:pt x="4554" y="1391"/>
                  </a:cubicBezTo>
                  <a:cubicBezTo>
                    <a:pt x="4578" y="1427"/>
                    <a:pt x="4631" y="1468"/>
                    <a:pt x="4664" y="1500"/>
                  </a:cubicBezTo>
                  <a:cubicBezTo>
                    <a:pt x="4686" y="1521"/>
                    <a:pt x="4693" y="1556"/>
                    <a:pt x="4718" y="1573"/>
                  </a:cubicBezTo>
                  <a:cubicBezTo>
                    <a:pt x="4776" y="1612"/>
                    <a:pt x="4819" y="1660"/>
                    <a:pt x="4882" y="1691"/>
                  </a:cubicBezTo>
                </a:path>
              </a:pathLst>
            </a:custGeom>
            <a:noFill/>
            <a:ln w="57150" cap="flat" cmpd="sng">
              <a:solidFill>
                <a:srgbClr val="339966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967" name="Text Box 17"/>
            <p:cNvSpPr txBox="1">
              <a:spLocks noChangeArrowheads="1"/>
            </p:cNvSpPr>
            <p:nvPr/>
          </p:nvSpPr>
          <p:spPr bwMode="auto">
            <a:xfrm>
              <a:off x="4032" y="1200"/>
              <a:ext cx="842" cy="237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006600"/>
                  </a:solidFill>
                </a:rPr>
                <a:t>批發商訂單</a:t>
              </a:r>
            </a:p>
          </p:txBody>
        </p:sp>
      </p:grpSp>
      <p:grpSp>
        <p:nvGrpSpPr>
          <p:cNvPr id="815122" name="Group 18"/>
          <p:cNvGrpSpPr>
            <a:grpSpLocks/>
          </p:cNvGrpSpPr>
          <p:nvPr/>
        </p:nvGrpSpPr>
        <p:grpSpPr bwMode="auto">
          <a:xfrm>
            <a:off x="547688" y="1724025"/>
            <a:ext cx="7432675" cy="3833813"/>
            <a:chOff x="345" y="1086"/>
            <a:chExt cx="4682" cy="2415"/>
          </a:xfrm>
        </p:grpSpPr>
        <p:sp>
          <p:nvSpPr>
            <p:cNvPr id="82964" name="Freeform 19"/>
            <p:cNvSpPr>
              <a:spLocks/>
            </p:cNvSpPr>
            <p:nvPr/>
          </p:nvSpPr>
          <p:spPr bwMode="auto">
            <a:xfrm>
              <a:off x="345" y="1086"/>
              <a:ext cx="4682" cy="2329"/>
            </a:xfrm>
            <a:custGeom>
              <a:avLst/>
              <a:gdLst>
                <a:gd name="T0" fmla="*/ 0 w 4682"/>
                <a:gd name="T1" fmla="*/ 4608 h 1718"/>
                <a:gd name="T2" fmla="*/ 264 w 4682"/>
                <a:gd name="T3" fmla="*/ 4789 h 1718"/>
                <a:gd name="T4" fmla="*/ 1009 w 4682"/>
                <a:gd name="T5" fmla="*/ 4667 h 1718"/>
                <a:gd name="T6" fmla="*/ 1109 w 4682"/>
                <a:gd name="T7" fmla="*/ 4541 h 1718"/>
                <a:gd name="T8" fmla="*/ 1155 w 4682"/>
                <a:gd name="T9" fmla="*/ 4453 h 1718"/>
                <a:gd name="T10" fmla="*/ 1264 w 4682"/>
                <a:gd name="T11" fmla="*/ 4236 h 1718"/>
                <a:gd name="T12" fmla="*/ 1382 w 4682"/>
                <a:gd name="T13" fmla="*/ 3896 h 1718"/>
                <a:gd name="T14" fmla="*/ 1400 w 4682"/>
                <a:gd name="T15" fmla="*/ 3807 h 1718"/>
                <a:gd name="T16" fmla="*/ 1428 w 4682"/>
                <a:gd name="T17" fmla="*/ 3746 h 1718"/>
                <a:gd name="T18" fmla="*/ 1473 w 4682"/>
                <a:gd name="T19" fmla="*/ 3592 h 1718"/>
                <a:gd name="T20" fmla="*/ 1609 w 4682"/>
                <a:gd name="T21" fmla="*/ 2947 h 1718"/>
                <a:gd name="T22" fmla="*/ 1655 w 4682"/>
                <a:gd name="T23" fmla="*/ 2641 h 1718"/>
                <a:gd name="T24" fmla="*/ 1709 w 4682"/>
                <a:gd name="T25" fmla="*/ 2272 h 1718"/>
                <a:gd name="T26" fmla="*/ 1737 w 4682"/>
                <a:gd name="T27" fmla="*/ 2177 h 1718"/>
                <a:gd name="T28" fmla="*/ 1773 w 4682"/>
                <a:gd name="T29" fmla="*/ 1967 h 1718"/>
                <a:gd name="T30" fmla="*/ 1809 w 4682"/>
                <a:gd name="T31" fmla="*/ 1719 h 1718"/>
                <a:gd name="T32" fmla="*/ 1900 w 4682"/>
                <a:gd name="T33" fmla="*/ 1197 h 1718"/>
                <a:gd name="T34" fmla="*/ 1946 w 4682"/>
                <a:gd name="T35" fmla="*/ 923 h 1718"/>
                <a:gd name="T36" fmla="*/ 2064 w 4682"/>
                <a:gd name="T37" fmla="*/ 458 h 1718"/>
                <a:gd name="T38" fmla="*/ 2109 w 4682"/>
                <a:gd name="T39" fmla="*/ 306 h 1718"/>
                <a:gd name="T40" fmla="*/ 2155 w 4682"/>
                <a:gd name="T41" fmla="*/ 153 h 1718"/>
                <a:gd name="T42" fmla="*/ 2182 w 4682"/>
                <a:gd name="T43" fmla="*/ 121 h 1718"/>
                <a:gd name="T44" fmla="*/ 2237 w 4682"/>
                <a:gd name="T45" fmla="*/ 0 h 1718"/>
                <a:gd name="T46" fmla="*/ 2337 w 4682"/>
                <a:gd name="T47" fmla="*/ 30 h 1718"/>
                <a:gd name="T48" fmla="*/ 2482 w 4682"/>
                <a:gd name="T49" fmla="*/ 211 h 1718"/>
                <a:gd name="T50" fmla="*/ 2573 w 4682"/>
                <a:gd name="T51" fmla="*/ 857 h 1718"/>
                <a:gd name="T52" fmla="*/ 3291 w 4682"/>
                <a:gd name="T53" fmla="*/ 5621 h 1718"/>
                <a:gd name="T54" fmla="*/ 4027 w 4682"/>
                <a:gd name="T55" fmla="*/ 4910 h 1718"/>
                <a:gd name="T56" fmla="*/ 4682 w 4682"/>
                <a:gd name="T57" fmla="*/ 1533 h 17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682" h="1718">
                  <a:moveTo>
                    <a:pt x="0" y="1364"/>
                  </a:moveTo>
                  <a:cubicBezTo>
                    <a:pt x="91" y="1386"/>
                    <a:pt x="170" y="1408"/>
                    <a:pt x="264" y="1418"/>
                  </a:cubicBezTo>
                  <a:cubicBezTo>
                    <a:pt x="505" y="1412"/>
                    <a:pt x="769" y="1430"/>
                    <a:pt x="1009" y="1382"/>
                  </a:cubicBezTo>
                  <a:cubicBezTo>
                    <a:pt x="1042" y="1366"/>
                    <a:pt x="1074" y="1357"/>
                    <a:pt x="1109" y="1345"/>
                  </a:cubicBezTo>
                  <a:cubicBezTo>
                    <a:pt x="1147" y="1309"/>
                    <a:pt x="1107" y="1342"/>
                    <a:pt x="1155" y="1318"/>
                  </a:cubicBezTo>
                  <a:cubicBezTo>
                    <a:pt x="1194" y="1298"/>
                    <a:pt x="1223" y="1269"/>
                    <a:pt x="1264" y="1254"/>
                  </a:cubicBezTo>
                  <a:cubicBezTo>
                    <a:pt x="1301" y="1217"/>
                    <a:pt x="1346" y="1191"/>
                    <a:pt x="1382" y="1154"/>
                  </a:cubicBezTo>
                  <a:cubicBezTo>
                    <a:pt x="1390" y="1146"/>
                    <a:pt x="1392" y="1135"/>
                    <a:pt x="1400" y="1127"/>
                  </a:cubicBezTo>
                  <a:cubicBezTo>
                    <a:pt x="1408" y="1119"/>
                    <a:pt x="1420" y="1116"/>
                    <a:pt x="1428" y="1109"/>
                  </a:cubicBezTo>
                  <a:cubicBezTo>
                    <a:pt x="1444" y="1095"/>
                    <a:pt x="1459" y="1080"/>
                    <a:pt x="1473" y="1064"/>
                  </a:cubicBezTo>
                  <a:cubicBezTo>
                    <a:pt x="1526" y="1003"/>
                    <a:pt x="1565" y="940"/>
                    <a:pt x="1609" y="873"/>
                  </a:cubicBezTo>
                  <a:cubicBezTo>
                    <a:pt x="1623" y="815"/>
                    <a:pt x="1611" y="846"/>
                    <a:pt x="1655" y="782"/>
                  </a:cubicBezTo>
                  <a:cubicBezTo>
                    <a:pt x="1678" y="749"/>
                    <a:pt x="1691" y="709"/>
                    <a:pt x="1709" y="673"/>
                  </a:cubicBezTo>
                  <a:cubicBezTo>
                    <a:pt x="1715" y="661"/>
                    <a:pt x="1729" y="656"/>
                    <a:pt x="1737" y="645"/>
                  </a:cubicBezTo>
                  <a:cubicBezTo>
                    <a:pt x="1751" y="625"/>
                    <a:pt x="1760" y="602"/>
                    <a:pt x="1773" y="582"/>
                  </a:cubicBezTo>
                  <a:cubicBezTo>
                    <a:pt x="1791" y="509"/>
                    <a:pt x="1768" y="580"/>
                    <a:pt x="1809" y="509"/>
                  </a:cubicBezTo>
                  <a:cubicBezTo>
                    <a:pt x="1838" y="458"/>
                    <a:pt x="1870" y="406"/>
                    <a:pt x="1900" y="354"/>
                  </a:cubicBezTo>
                  <a:cubicBezTo>
                    <a:pt x="1910" y="314"/>
                    <a:pt x="1923" y="304"/>
                    <a:pt x="1946" y="273"/>
                  </a:cubicBezTo>
                  <a:cubicBezTo>
                    <a:pt x="1983" y="224"/>
                    <a:pt x="2012" y="170"/>
                    <a:pt x="2064" y="136"/>
                  </a:cubicBezTo>
                  <a:cubicBezTo>
                    <a:pt x="2115" y="60"/>
                    <a:pt x="2046" y="155"/>
                    <a:pt x="2109" y="91"/>
                  </a:cubicBezTo>
                  <a:cubicBezTo>
                    <a:pt x="2146" y="53"/>
                    <a:pt x="2104" y="70"/>
                    <a:pt x="2155" y="45"/>
                  </a:cubicBezTo>
                  <a:cubicBezTo>
                    <a:pt x="2164" y="41"/>
                    <a:pt x="2174" y="41"/>
                    <a:pt x="2182" y="36"/>
                  </a:cubicBezTo>
                  <a:cubicBezTo>
                    <a:pt x="2201" y="25"/>
                    <a:pt x="2237" y="0"/>
                    <a:pt x="2237" y="0"/>
                  </a:cubicBezTo>
                  <a:cubicBezTo>
                    <a:pt x="2270" y="3"/>
                    <a:pt x="2305" y="0"/>
                    <a:pt x="2337" y="9"/>
                  </a:cubicBezTo>
                  <a:cubicBezTo>
                    <a:pt x="2374" y="27"/>
                    <a:pt x="2443" y="22"/>
                    <a:pt x="2482" y="63"/>
                  </a:cubicBezTo>
                  <a:cubicBezTo>
                    <a:pt x="2521" y="104"/>
                    <a:pt x="2496" y="34"/>
                    <a:pt x="2573" y="254"/>
                  </a:cubicBezTo>
                  <a:cubicBezTo>
                    <a:pt x="2708" y="521"/>
                    <a:pt x="2736" y="1473"/>
                    <a:pt x="3291" y="1664"/>
                  </a:cubicBezTo>
                  <a:cubicBezTo>
                    <a:pt x="3527" y="1718"/>
                    <a:pt x="3936" y="1527"/>
                    <a:pt x="4027" y="1454"/>
                  </a:cubicBezTo>
                  <a:cubicBezTo>
                    <a:pt x="4291" y="1263"/>
                    <a:pt x="4546" y="672"/>
                    <a:pt x="4682" y="454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35921" dir="2700000" algn="ctr" rotWithShape="0">
                <a:schemeClr val="tx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965" name="Text Box 20"/>
            <p:cNvSpPr txBox="1">
              <a:spLocks noChangeArrowheads="1"/>
            </p:cNvSpPr>
            <p:nvPr/>
          </p:nvSpPr>
          <p:spPr bwMode="auto">
            <a:xfrm>
              <a:off x="3840" y="3264"/>
              <a:ext cx="698" cy="237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chemeClr val="hlink"/>
                  </a:solidFill>
                </a:rPr>
                <a:t>生產計畫</a:t>
              </a:r>
            </a:p>
          </p:txBody>
        </p:sp>
      </p:grpSp>
      <p:grpSp>
        <p:nvGrpSpPr>
          <p:cNvPr id="815125" name="Group 21"/>
          <p:cNvGrpSpPr>
            <a:grpSpLocks/>
          </p:cNvGrpSpPr>
          <p:nvPr/>
        </p:nvGrpSpPr>
        <p:grpSpPr bwMode="auto">
          <a:xfrm>
            <a:off x="533400" y="3505200"/>
            <a:ext cx="8423275" cy="800100"/>
            <a:chOff x="336" y="2208"/>
            <a:chExt cx="5306" cy="504"/>
          </a:xfrm>
        </p:grpSpPr>
        <p:sp>
          <p:nvSpPr>
            <p:cNvPr id="82962" name="Freeform 22"/>
            <p:cNvSpPr>
              <a:spLocks/>
            </p:cNvSpPr>
            <p:nvPr/>
          </p:nvSpPr>
          <p:spPr bwMode="auto">
            <a:xfrm>
              <a:off x="336" y="2400"/>
              <a:ext cx="4768" cy="312"/>
            </a:xfrm>
            <a:custGeom>
              <a:avLst/>
              <a:gdLst>
                <a:gd name="T0" fmla="*/ 0 w 4768"/>
                <a:gd name="T1" fmla="*/ 160 h 312"/>
                <a:gd name="T2" fmla="*/ 384 w 4768"/>
                <a:gd name="T3" fmla="*/ 64 h 312"/>
                <a:gd name="T4" fmla="*/ 1488 w 4768"/>
                <a:gd name="T5" fmla="*/ 304 h 312"/>
                <a:gd name="T6" fmla="*/ 3024 w 4768"/>
                <a:gd name="T7" fmla="*/ 16 h 312"/>
                <a:gd name="T8" fmla="*/ 3936 w 4768"/>
                <a:gd name="T9" fmla="*/ 208 h 312"/>
                <a:gd name="T10" fmla="*/ 4368 w 4768"/>
                <a:gd name="T11" fmla="*/ 256 h 312"/>
                <a:gd name="T12" fmla="*/ 4704 w 4768"/>
                <a:gd name="T13" fmla="*/ 64 h 312"/>
                <a:gd name="T14" fmla="*/ 4752 w 4768"/>
                <a:gd name="T15" fmla="*/ 16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68" h="312">
                  <a:moveTo>
                    <a:pt x="0" y="160"/>
                  </a:moveTo>
                  <a:cubicBezTo>
                    <a:pt x="68" y="100"/>
                    <a:pt x="136" y="40"/>
                    <a:pt x="384" y="64"/>
                  </a:cubicBezTo>
                  <a:cubicBezTo>
                    <a:pt x="632" y="88"/>
                    <a:pt x="1048" y="312"/>
                    <a:pt x="1488" y="304"/>
                  </a:cubicBezTo>
                  <a:cubicBezTo>
                    <a:pt x="1928" y="296"/>
                    <a:pt x="2616" y="32"/>
                    <a:pt x="3024" y="16"/>
                  </a:cubicBezTo>
                  <a:cubicBezTo>
                    <a:pt x="3432" y="0"/>
                    <a:pt x="3712" y="168"/>
                    <a:pt x="3936" y="208"/>
                  </a:cubicBezTo>
                  <a:cubicBezTo>
                    <a:pt x="4160" y="248"/>
                    <a:pt x="4240" y="280"/>
                    <a:pt x="4368" y="256"/>
                  </a:cubicBezTo>
                  <a:cubicBezTo>
                    <a:pt x="4496" y="232"/>
                    <a:pt x="4640" y="104"/>
                    <a:pt x="4704" y="64"/>
                  </a:cubicBezTo>
                  <a:cubicBezTo>
                    <a:pt x="4768" y="24"/>
                    <a:pt x="4760" y="20"/>
                    <a:pt x="4752" y="16"/>
                  </a:cubicBezTo>
                </a:path>
              </a:pathLst>
            </a:custGeom>
            <a:noFill/>
            <a:ln w="5715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2963" name="Text Box 23"/>
            <p:cNvSpPr txBox="1">
              <a:spLocks noChangeArrowheads="1"/>
            </p:cNvSpPr>
            <p:nvPr/>
          </p:nvSpPr>
          <p:spPr bwMode="auto">
            <a:xfrm>
              <a:off x="4944" y="2208"/>
              <a:ext cx="698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/>
                <a:t>顧客需求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6718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5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5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fld id="{A2F87AC0-44A2-48F6-93C2-8C755198FAF7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訂單的變異往上游增加</a:t>
            </a:r>
            <a:endParaRPr lang="ko-KR" altLang="en-US" dirty="0"/>
          </a:p>
        </p:txBody>
      </p:sp>
      <p:graphicFrame>
        <p:nvGraphicFramePr>
          <p:cNvPr id="4403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871538" y="1981200"/>
          <a:ext cx="34385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Bitmap Image" r:id="rId4" imgW="12450120" imgH="7201923" progId="Paint.Picture">
                  <p:embed/>
                </p:oleObj>
              </mc:Choice>
              <mc:Fallback>
                <p:oleObj name="Bitmap Image" r:id="rId4" imgW="12450120" imgH="72019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981200"/>
                        <a:ext cx="34385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78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78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786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77863" name="Text Box 7"/>
          <p:cNvSpPr txBox="1">
            <a:spLocks noChangeArrowheads="1"/>
          </p:cNvSpPr>
          <p:nvPr/>
        </p:nvSpPr>
        <p:spPr bwMode="auto">
          <a:xfrm>
            <a:off x="1143000" y="5943600"/>
            <a:ext cx="698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b">
            <a:spAutoFit/>
          </a:bodyPr>
          <a:lstStyle/>
          <a:p>
            <a:pPr eaLnBrk="0" hangingPunct="0">
              <a:defRPr/>
            </a:pPr>
            <a:r>
              <a:rPr kumimoji="0" lang="en-US" altLang="zh-TW" sz="1800">
                <a:latin typeface="Times New Roman" charset="0"/>
                <a:ea typeface="新細明體" charset="0"/>
                <a:cs typeface="新細明體" charset="0"/>
              </a:rPr>
              <a:t>Lee, H, P. Padmanabhan and S. Wang (1997), Sloan Management Review</a:t>
            </a:r>
          </a:p>
        </p:txBody>
      </p:sp>
      <p:sp>
        <p:nvSpPr>
          <p:cNvPr id="377864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1403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顧客銷售</a:t>
            </a:r>
          </a:p>
        </p:txBody>
      </p:sp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5562600" y="1828800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零售商向批發商訂貨</a:t>
            </a:r>
          </a:p>
        </p:txBody>
      </p:sp>
      <p:sp>
        <p:nvSpPr>
          <p:cNvPr id="377866" name="Text Box 10"/>
          <p:cNvSpPr txBox="1">
            <a:spLocks noChangeArrowheads="1"/>
          </p:cNvSpPr>
          <p:nvPr/>
        </p:nvSpPr>
        <p:spPr bwMode="auto">
          <a:xfrm>
            <a:off x="1524000" y="3962400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批發商向製造商訂貨</a:t>
            </a:r>
          </a:p>
        </p:txBody>
      </p:sp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5486400" y="3962400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>
                <a:solidFill>
                  <a:srgbClr val="333399"/>
                </a:solidFill>
                <a:latin typeface="Times New Roman" charset="0"/>
                <a:ea typeface="標楷體" charset="0"/>
              </a:rPr>
              <a:t>製造商向供應商訂貨</a:t>
            </a:r>
          </a:p>
        </p:txBody>
      </p:sp>
    </p:spTree>
    <p:extLst>
      <p:ext uri="{BB962C8B-B14F-4D97-AF65-F5344CB8AC3E}">
        <p14:creationId xmlns:p14="http://schemas.microsoft.com/office/powerpoint/2010/main" val="438456708"/>
      </p:ext>
    </p:extLst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49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FFF18A-8206-4A0E-AB50-D54F92D719A4}" type="slidenum">
              <a:rPr lang="en-US" altLang="zh-TW" sz="1400" smtClean="0">
                <a:solidFill>
                  <a:srgbClr val="333399"/>
                </a:solidFill>
              </a:rPr>
              <a:pPr/>
              <a:t>46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增加能見度的結果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過去，大家只看到：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手邊的原料倉庫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成品倉庫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歷史售貨資料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傳統的庫存管理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低於安全庫存</a:t>
            </a:r>
            <a:r>
              <a:rPr lang="zh-TW" altLang="en-US" smtClean="0">
                <a:sym typeface="Wingdings" panose="05000000000000000000" pitchFamily="2" charset="2"/>
              </a:rPr>
              <a:t>採購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日本豐田汽車的</a:t>
            </a:r>
            <a:r>
              <a:rPr lang="en-US" altLang="zh-TW" smtClean="0"/>
              <a:t>JIT</a:t>
            </a:r>
            <a:r>
              <a:rPr lang="zh-TW" altLang="en-US" smtClean="0"/>
              <a:t>零庫存管理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庫存成本和溝通協調成本的拉鋸</a:t>
            </a:r>
          </a:p>
        </p:txBody>
      </p:sp>
    </p:spTree>
    <p:extLst>
      <p:ext uri="{BB962C8B-B14F-4D97-AF65-F5344CB8AC3E}">
        <p14:creationId xmlns:p14="http://schemas.microsoft.com/office/powerpoint/2010/main" val="7120489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70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D88D663-AE08-4CA1-B0DC-94EBE0FFD9CD}" type="slidenum">
              <a:rPr lang="en-US" altLang="zh-TW" sz="1400" smtClean="0">
                <a:solidFill>
                  <a:srgbClr val="333399"/>
                </a:solidFill>
              </a:rPr>
              <a:pPr/>
              <a:t>47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成本結構改變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例如：庫存和溝通協調成本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傳統物料管理方式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溝通協調成本：無窮高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庫存成本：</a:t>
            </a:r>
            <a:r>
              <a:rPr lang="zh-TW" altLang="en-US" sz="2400" smtClean="0">
                <a:solidFill>
                  <a:schemeClr val="hlink"/>
                </a:solidFill>
              </a:rPr>
              <a:t>極高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日本豐田式的零庫存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/>
              <a:t>JIT: Just-in-time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溝通協調成本：</a:t>
            </a:r>
            <a:r>
              <a:rPr lang="zh-TW" altLang="en-US" sz="2400" smtClean="0">
                <a:solidFill>
                  <a:schemeClr val="hlink"/>
                </a:solidFill>
              </a:rPr>
              <a:t>相當高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庫存成本：極高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溝通協調：增加能見度</a:t>
            </a:r>
          </a:p>
        </p:txBody>
      </p:sp>
    </p:spTree>
    <p:extLst>
      <p:ext uri="{BB962C8B-B14F-4D97-AF65-F5344CB8AC3E}">
        <p14:creationId xmlns:p14="http://schemas.microsoft.com/office/powerpoint/2010/main" val="3115724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90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06996F9-B6E3-4A47-A04C-DF42E348C35D}" type="slidenum">
              <a:rPr lang="en-US" altLang="zh-TW" sz="1400" smtClean="0">
                <a:solidFill>
                  <a:srgbClr val="333399"/>
                </a:solidFill>
              </a:rPr>
              <a:pPr/>
              <a:t>48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舒緩供應鏈的困難</a:t>
            </a:r>
          </a:p>
        </p:txBody>
      </p:sp>
      <p:sp>
        <p:nvSpPr>
          <p:cNvPr id="89093" name="Rectangle 3"/>
          <p:cNvSpPr>
            <a:spLocks noChangeArrowheads="1"/>
          </p:cNvSpPr>
          <p:nvPr/>
        </p:nvSpPr>
        <p:spPr bwMode="auto">
          <a:xfrm>
            <a:off x="1752600" y="2971800"/>
            <a:ext cx="1219200" cy="45720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094" name="Rectangle 4"/>
          <p:cNvSpPr>
            <a:spLocks noChangeArrowheads="1"/>
          </p:cNvSpPr>
          <p:nvPr/>
        </p:nvSpPr>
        <p:spPr bwMode="auto">
          <a:xfrm>
            <a:off x="1752600" y="4008438"/>
            <a:ext cx="1219200" cy="45720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095" name="Text Box 5"/>
          <p:cNvSpPr txBox="1">
            <a:spLocks noChangeArrowheads="1"/>
          </p:cNvSpPr>
          <p:nvPr/>
        </p:nvSpPr>
        <p:spPr bwMode="auto">
          <a:xfrm>
            <a:off x="1714500" y="4071938"/>
            <a:ext cx="1282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D5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Distributor</a:t>
            </a:r>
          </a:p>
        </p:txBody>
      </p:sp>
      <p:sp>
        <p:nvSpPr>
          <p:cNvPr id="89096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Manufacturer</a:t>
            </a:r>
          </a:p>
        </p:txBody>
      </p:sp>
      <p:sp>
        <p:nvSpPr>
          <p:cNvPr id="89097" name="Line 7"/>
          <p:cNvSpPr>
            <a:spLocks noChangeShapeType="1"/>
          </p:cNvSpPr>
          <p:nvPr/>
        </p:nvSpPr>
        <p:spPr bwMode="auto">
          <a:xfrm flipH="1">
            <a:off x="1600200" y="4465638"/>
            <a:ext cx="4572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89098" name="Line 8"/>
          <p:cNvSpPr>
            <a:spLocks noChangeShapeType="1"/>
          </p:cNvSpPr>
          <p:nvPr/>
        </p:nvSpPr>
        <p:spPr bwMode="auto">
          <a:xfrm>
            <a:off x="2590800" y="4465638"/>
            <a:ext cx="3048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89099" name="Line 9"/>
          <p:cNvSpPr>
            <a:spLocks noChangeShapeType="1"/>
          </p:cNvSpPr>
          <p:nvPr/>
        </p:nvSpPr>
        <p:spPr bwMode="auto">
          <a:xfrm>
            <a:off x="3124200" y="3627438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89100" name="Line 10"/>
          <p:cNvSpPr>
            <a:spLocks noChangeShapeType="1"/>
          </p:cNvSpPr>
          <p:nvPr/>
        </p:nvSpPr>
        <p:spPr bwMode="auto">
          <a:xfrm>
            <a:off x="3124200" y="4800600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89101" name="Line 11"/>
          <p:cNvSpPr>
            <a:spLocks noChangeShapeType="1"/>
          </p:cNvSpPr>
          <p:nvPr/>
        </p:nvSpPr>
        <p:spPr bwMode="auto">
          <a:xfrm flipH="1">
            <a:off x="2286000" y="4465638"/>
            <a:ext cx="762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89102" name="Rectangle 12"/>
          <p:cNvSpPr>
            <a:spLocks noChangeArrowheads="1"/>
          </p:cNvSpPr>
          <p:nvPr/>
        </p:nvSpPr>
        <p:spPr bwMode="auto">
          <a:xfrm>
            <a:off x="26670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103" name="Rectangle 13"/>
          <p:cNvSpPr>
            <a:spLocks noChangeArrowheads="1"/>
          </p:cNvSpPr>
          <p:nvPr/>
        </p:nvSpPr>
        <p:spPr bwMode="auto">
          <a:xfrm>
            <a:off x="19812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104" name="Rectangle 14"/>
          <p:cNvSpPr>
            <a:spLocks noChangeArrowheads="1"/>
          </p:cNvSpPr>
          <p:nvPr/>
        </p:nvSpPr>
        <p:spPr bwMode="auto">
          <a:xfrm>
            <a:off x="12954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9105" name="Text Box 15"/>
          <p:cNvSpPr txBox="1">
            <a:spLocks noChangeArrowheads="1"/>
          </p:cNvSpPr>
          <p:nvPr/>
        </p:nvSpPr>
        <p:spPr bwMode="auto">
          <a:xfrm>
            <a:off x="12954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106" name="Text Box 16"/>
          <p:cNvSpPr txBox="1">
            <a:spLocks noChangeArrowheads="1"/>
          </p:cNvSpPr>
          <p:nvPr/>
        </p:nvSpPr>
        <p:spPr bwMode="auto">
          <a:xfrm>
            <a:off x="19812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107" name="Text Box 17"/>
          <p:cNvSpPr txBox="1">
            <a:spLocks noChangeArrowheads="1"/>
          </p:cNvSpPr>
          <p:nvPr/>
        </p:nvSpPr>
        <p:spPr bwMode="auto">
          <a:xfrm>
            <a:off x="26670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108" name="Line 18"/>
          <p:cNvSpPr>
            <a:spLocks noChangeShapeType="1"/>
          </p:cNvSpPr>
          <p:nvPr/>
        </p:nvSpPr>
        <p:spPr bwMode="auto">
          <a:xfrm>
            <a:off x="2362200" y="3429000"/>
            <a:ext cx="0" cy="579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89109" name="Group 19"/>
          <p:cNvGrpSpPr>
            <a:grpSpLocks/>
          </p:cNvGrpSpPr>
          <p:nvPr/>
        </p:nvGrpSpPr>
        <p:grpSpPr bwMode="auto">
          <a:xfrm>
            <a:off x="4830763" y="2813050"/>
            <a:ext cx="2789237" cy="1530350"/>
            <a:chOff x="3283" y="2153"/>
            <a:chExt cx="1882" cy="1033"/>
          </a:xfrm>
        </p:grpSpPr>
        <p:sp>
          <p:nvSpPr>
            <p:cNvPr id="89115" name="Rectangle 20"/>
            <p:cNvSpPr>
              <a:spLocks noChangeArrowheads="1"/>
            </p:cNvSpPr>
            <p:nvPr/>
          </p:nvSpPr>
          <p:spPr bwMode="auto">
            <a:xfrm>
              <a:off x="3283" y="2153"/>
              <a:ext cx="1882" cy="103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116" name="Rectangle 21"/>
            <p:cNvSpPr>
              <a:spLocks noChangeArrowheads="1"/>
            </p:cNvSpPr>
            <p:nvPr/>
          </p:nvSpPr>
          <p:spPr bwMode="auto">
            <a:xfrm>
              <a:off x="3339" y="2281"/>
              <a:ext cx="1788" cy="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117" name="Line 22"/>
            <p:cNvSpPr>
              <a:spLocks noChangeShapeType="1"/>
            </p:cNvSpPr>
            <p:nvPr/>
          </p:nvSpPr>
          <p:spPr bwMode="auto">
            <a:xfrm>
              <a:off x="3339" y="2986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18" name="Line 23"/>
            <p:cNvSpPr>
              <a:spLocks noChangeShapeType="1"/>
            </p:cNvSpPr>
            <p:nvPr/>
          </p:nvSpPr>
          <p:spPr bwMode="auto">
            <a:xfrm>
              <a:off x="3339" y="2872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19" name="Line 24"/>
            <p:cNvSpPr>
              <a:spLocks noChangeShapeType="1"/>
            </p:cNvSpPr>
            <p:nvPr/>
          </p:nvSpPr>
          <p:spPr bwMode="auto">
            <a:xfrm>
              <a:off x="3339" y="2753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0" name="Line 25"/>
            <p:cNvSpPr>
              <a:spLocks noChangeShapeType="1"/>
            </p:cNvSpPr>
            <p:nvPr/>
          </p:nvSpPr>
          <p:spPr bwMode="auto">
            <a:xfrm>
              <a:off x="3339" y="2634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1" name="Line 26"/>
            <p:cNvSpPr>
              <a:spLocks noChangeShapeType="1"/>
            </p:cNvSpPr>
            <p:nvPr/>
          </p:nvSpPr>
          <p:spPr bwMode="auto">
            <a:xfrm>
              <a:off x="3339" y="2515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2" name="Line 27"/>
            <p:cNvSpPr>
              <a:spLocks noChangeShapeType="1"/>
            </p:cNvSpPr>
            <p:nvPr/>
          </p:nvSpPr>
          <p:spPr bwMode="auto">
            <a:xfrm>
              <a:off x="3339" y="2400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3" name="Line 28"/>
            <p:cNvSpPr>
              <a:spLocks noChangeShapeType="1"/>
            </p:cNvSpPr>
            <p:nvPr/>
          </p:nvSpPr>
          <p:spPr bwMode="auto">
            <a:xfrm>
              <a:off x="3339" y="2281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4" name="Rectangle 29"/>
            <p:cNvSpPr>
              <a:spLocks noChangeArrowheads="1"/>
            </p:cNvSpPr>
            <p:nvPr/>
          </p:nvSpPr>
          <p:spPr bwMode="auto">
            <a:xfrm>
              <a:off x="3339" y="2281"/>
              <a:ext cx="1788" cy="824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89125" name="Line 30"/>
            <p:cNvSpPr>
              <a:spLocks noChangeShapeType="1"/>
            </p:cNvSpPr>
            <p:nvPr/>
          </p:nvSpPr>
          <p:spPr bwMode="auto">
            <a:xfrm>
              <a:off x="3339" y="2281"/>
              <a:ext cx="1" cy="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6" name="Line 31"/>
            <p:cNvSpPr>
              <a:spLocks noChangeShapeType="1"/>
            </p:cNvSpPr>
            <p:nvPr/>
          </p:nvSpPr>
          <p:spPr bwMode="auto">
            <a:xfrm>
              <a:off x="3335" y="310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7" name="Line 32"/>
            <p:cNvSpPr>
              <a:spLocks noChangeShapeType="1"/>
            </p:cNvSpPr>
            <p:nvPr/>
          </p:nvSpPr>
          <p:spPr bwMode="auto">
            <a:xfrm>
              <a:off x="3335" y="2986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8" name="Line 33"/>
            <p:cNvSpPr>
              <a:spLocks noChangeShapeType="1"/>
            </p:cNvSpPr>
            <p:nvPr/>
          </p:nvSpPr>
          <p:spPr bwMode="auto">
            <a:xfrm>
              <a:off x="3335" y="2872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29" name="Line 34"/>
            <p:cNvSpPr>
              <a:spLocks noChangeShapeType="1"/>
            </p:cNvSpPr>
            <p:nvPr/>
          </p:nvSpPr>
          <p:spPr bwMode="auto">
            <a:xfrm>
              <a:off x="3335" y="275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0" name="Line 35"/>
            <p:cNvSpPr>
              <a:spLocks noChangeShapeType="1"/>
            </p:cNvSpPr>
            <p:nvPr/>
          </p:nvSpPr>
          <p:spPr bwMode="auto">
            <a:xfrm>
              <a:off x="3335" y="263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1" name="Line 36"/>
            <p:cNvSpPr>
              <a:spLocks noChangeShapeType="1"/>
            </p:cNvSpPr>
            <p:nvPr/>
          </p:nvSpPr>
          <p:spPr bwMode="auto">
            <a:xfrm>
              <a:off x="3335" y="251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2" name="Line 37"/>
            <p:cNvSpPr>
              <a:spLocks noChangeShapeType="1"/>
            </p:cNvSpPr>
            <p:nvPr/>
          </p:nvSpPr>
          <p:spPr bwMode="auto">
            <a:xfrm>
              <a:off x="3335" y="2400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3" name="Line 38"/>
            <p:cNvSpPr>
              <a:spLocks noChangeShapeType="1"/>
            </p:cNvSpPr>
            <p:nvPr/>
          </p:nvSpPr>
          <p:spPr bwMode="auto">
            <a:xfrm>
              <a:off x="3335" y="2281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4" name="Line 39"/>
            <p:cNvSpPr>
              <a:spLocks noChangeShapeType="1"/>
            </p:cNvSpPr>
            <p:nvPr/>
          </p:nvSpPr>
          <p:spPr bwMode="auto">
            <a:xfrm>
              <a:off x="3339" y="3105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5" name="Line 40"/>
            <p:cNvSpPr>
              <a:spLocks noChangeShapeType="1"/>
            </p:cNvSpPr>
            <p:nvPr/>
          </p:nvSpPr>
          <p:spPr bwMode="auto">
            <a:xfrm flipV="1">
              <a:off x="333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6" name="Line 41"/>
            <p:cNvSpPr>
              <a:spLocks noChangeShapeType="1"/>
            </p:cNvSpPr>
            <p:nvPr/>
          </p:nvSpPr>
          <p:spPr bwMode="auto">
            <a:xfrm flipV="1">
              <a:off x="335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7" name="Line 42"/>
            <p:cNvSpPr>
              <a:spLocks noChangeShapeType="1"/>
            </p:cNvSpPr>
            <p:nvPr/>
          </p:nvSpPr>
          <p:spPr bwMode="auto">
            <a:xfrm flipV="1">
              <a:off x="338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8" name="Line 43"/>
            <p:cNvSpPr>
              <a:spLocks noChangeShapeType="1"/>
            </p:cNvSpPr>
            <p:nvPr/>
          </p:nvSpPr>
          <p:spPr bwMode="auto">
            <a:xfrm flipV="1">
              <a:off x="339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39" name="Line 44"/>
            <p:cNvSpPr>
              <a:spLocks noChangeShapeType="1"/>
            </p:cNvSpPr>
            <p:nvPr/>
          </p:nvSpPr>
          <p:spPr bwMode="auto">
            <a:xfrm flipV="1">
              <a:off x="342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0" name="Line 45"/>
            <p:cNvSpPr>
              <a:spLocks noChangeShapeType="1"/>
            </p:cNvSpPr>
            <p:nvPr/>
          </p:nvSpPr>
          <p:spPr bwMode="auto">
            <a:xfrm flipV="1">
              <a:off x="344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1" name="Line 46"/>
            <p:cNvSpPr>
              <a:spLocks noChangeShapeType="1"/>
            </p:cNvSpPr>
            <p:nvPr/>
          </p:nvSpPr>
          <p:spPr bwMode="auto">
            <a:xfrm flipV="1">
              <a:off x="345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2" name="Line 47"/>
            <p:cNvSpPr>
              <a:spLocks noChangeShapeType="1"/>
            </p:cNvSpPr>
            <p:nvPr/>
          </p:nvSpPr>
          <p:spPr bwMode="auto">
            <a:xfrm flipV="1">
              <a:off x="348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3" name="Line 48"/>
            <p:cNvSpPr>
              <a:spLocks noChangeShapeType="1"/>
            </p:cNvSpPr>
            <p:nvPr/>
          </p:nvSpPr>
          <p:spPr bwMode="auto">
            <a:xfrm flipV="1">
              <a:off x="350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4" name="Line 49"/>
            <p:cNvSpPr>
              <a:spLocks noChangeShapeType="1"/>
            </p:cNvSpPr>
            <p:nvPr/>
          </p:nvSpPr>
          <p:spPr bwMode="auto">
            <a:xfrm flipV="1">
              <a:off x="352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5" name="Line 50"/>
            <p:cNvSpPr>
              <a:spLocks noChangeShapeType="1"/>
            </p:cNvSpPr>
            <p:nvPr/>
          </p:nvSpPr>
          <p:spPr bwMode="auto">
            <a:xfrm flipV="1">
              <a:off x="354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6" name="Line 51"/>
            <p:cNvSpPr>
              <a:spLocks noChangeShapeType="1"/>
            </p:cNvSpPr>
            <p:nvPr/>
          </p:nvSpPr>
          <p:spPr bwMode="auto">
            <a:xfrm flipV="1">
              <a:off x="356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7" name="Line 52"/>
            <p:cNvSpPr>
              <a:spLocks noChangeShapeType="1"/>
            </p:cNvSpPr>
            <p:nvPr/>
          </p:nvSpPr>
          <p:spPr bwMode="auto">
            <a:xfrm flipV="1">
              <a:off x="358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8" name="Line 53"/>
            <p:cNvSpPr>
              <a:spLocks noChangeShapeType="1"/>
            </p:cNvSpPr>
            <p:nvPr/>
          </p:nvSpPr>
          <p:spPr bwMode="auto">
            <a:xfrm flipV="1">
              <a:off x="360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49" name="Line 54"/>
            <p:cNvSpPr>
              <a:spLocks noChangeShapeType="1"/>
            </p:cNvSpPr>
            <p:nvPr/>
          </p:nvSpPr>
          <p:spPr bwMode="auto">
            <a:xfrm flipV="1">
              <a:off x="362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0" name="Line 55"/>
            <p:cNvSpPr>
              <a:spLocks noChangeShapeType="1"/>
            </p:cNvSpPr>
            <p:nvPr/>
          </p:nvSpPr>
          <p:spPr bwMode="auto">
            <a:xfrm flipV="1">
              <a:off x="364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1" name="Line 56"/>
            <p:cNvSpPr>
              <a:spLocks noChangeShapeType="1"/>
            </p:cNvSpPr>
            <p:nvPr/>
          </p:nvSpPr>
          <p:spPr bwMode="auto">
            <a:xfrm flipV="1">
              <a:off x="366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2" name="Line 57"/>
            <p:cNvSpPr>
              <a:spLocks noChangeShapeType="1"/>
            </p:cNvSpPr>
            <p:nvPr/>
          </p:nvSpPr>
          <p:spPr bwMode="auto">
            <a:xfrm flipV="1">
              <a:off x="368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3" name="Line 58"/>
            <p:cNvSpPr>
              <a:spLocks noChangeShapeType="1"/>
            </p:cNvSpPr>
            <p:nvPr/>
          </p:nvSpPr>
          <p:spPr bwMode="auto">
            <a:xfrm flipV="1">
              <a:off x="370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4" name="Line 59"/>
            <p:cNvSpPr>
              <a:spLocks noChangeShapeType="1"/>
            </p:cNvSpPr>
            <p:nvPr/>
          </p:nvSpPr>
          <p:spPr bwMode="auto">
            <a:xfrm flipV="1">
              <a:off x="372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5" name="Line 60"/>
            <p:cNvSpPr>
              <a:spLocks noChangeShapeType="1"/>
            </p:cNvSpPr>
            <p:nvPr/>
          </p:nvSpPr>
          <p:spPr bwMode="auto">
            <a:xfrm flipV="1">
              <a:off x="374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6" name="Line 61"/>
            <p:cNvSpPr>
              <a:spLocks noChangeShapeType="1"/>
            </p:cNvSpPr>
            <p:nvPr/>
          </p:nvSpPr>
          <p:spPr bwMode="auto">
            <a:xfrm flipV="1">
              <a:off x="376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7" name="Line 62"/>
            <p:cNvSpPr>
              <a:spLocks noChangeShapeType="1"/>
            </p:cNvSpPr>
            <p:nvPr/>
          </p:nvSpPr>
          <p:spPr bwMode="auto">
            <a:xfrm flipV="1">
              <a:off x="378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8" name="Line 63"/>
            <p:cNvSpPr>
              <a:spLocks noChangeShapeType="1"/>
            </p:cNvSpPr>
            <p:nvPr/>
          </p:nvSpPr>
          <p:spPr bwMode="auto">
            <a:xfrm flipV="1">
              <a:off x="380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59" name="Line 64"/>
            <p:cNvSpPr>
              <a:spLocks noChangeShapeType="1"/>
            </p:cNvSpPr>
            <p:nvPr/>
          </p:nvSpPr>
          <p:spPr bwMode="auto">
            <a:xfrm flipV="1">
              <a:off x="382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0" name="Line 65"/>
            <p:cNvSpPr>
              <a:spLocks noChangeShapeType="1"/>
            </p:cNvSpPr>
            <p:nvPr/>
          </p:nvSpPr>
          <p:spPr bwMode="auto">
            <a:xfrm flipV="1">
              <a:off x="384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1" name="Line 66"/>
            <p:cNvSpPr>
              <a:spLocks noChangeShapeType="1"/>
            </p:cNvSpPr>
            <p:nvPr/>
          </p:nvSpPr>
          <p:spPr bwMode="auto">
            <a:xfrm flipV="1">
              <a:off x="386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2" name="Line 67"/>
            <p:cNvSpPr>
              <a:spLocks noChangeShapeType="1"/>
            </p:cNvSpPr>
            <p:nvPr/>
          </p:nvSpPr>
          <p:spPr bwMode="auto">
            <a:xfrm flipV="1">
              <a:off x="388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3" name="Line 68"/>
            <p:cNvSpPr>
              <a:spLocks noChangeShapeType="1"/>
            </p:cNvSpPr>
            <p:nvPr/>
          </p:nvSpPr>
          <p:spPr bwMode="auto">
            <a:xfrm flipV="1">
              <a:off x="390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4" name="Line 69"/>
            <p:cNvSpPr>
              <a:spLocks noChangeShapeType="1"/>
            </p:cNvSpPr>
            <p:nvPr/>
          </p:nvSpPr>
          <p:spPr bwMode="auto">
            <a:xfrm flipV="1">
              <a:off x="392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5" name="Line 70"/>
            <p:cNvSpPr>
              <a:spLocks noChangeShapeType="1"/>
            </p:cNvSpPr>
            <p:nvPr/>
          </p:nvSpPr>
          <p:spPr bwMode="auto">
            <a:xfrm flipV="1">
              <a:off x="394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6" name="Line 71"/>
            <p:cNvSpPr>
              <a:spLocks noChangeShapeType="1"/>
            </p:cNvSpPr>
            <p:nvPr/>
          </p:nvSpPr>
          <p:spPr bwMode="auto">
            <a:xfrm flipV="1">
              <a:off x="397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7" name="Line 72"/>
            <p:cNvSpPr>
              <a:spLocks noChangeShapeType="1"/>
            </p:cNvSpPr>
            <p:nvPr/>
          </p:nvSpPr>
          <p:spPr bwMode="auto">
            <a:xfrm flipV="1">
              <a:off x="398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8" name="Line 73"/>
            <p:cNvSpPr>
              <a:spLocks noChangeShapeType="1"/>
            </p:cNvSpPr>
            <p:nvPr/>
          </p:nvSpPr>
          <p:spPr bwMode="auto">
            <a:xfrm flipV="1">
              <a:off x="401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69" name="Line 74"/>
            <p:cNvSpPr>
              <a:spLocks noChangeShapeType="1"/>
            </p:cNvSpPr>
            <p:nvPr/>
          </p:nvSpPr>
          <p:spPr bwMode="auto">
            <a:xfrm flipV="1">
              <a:off x="403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0" name="Line 75"/>
            <p:cNvSpPr>
              <a:spLocks noChangeShapeType="1"/>
            </p:cNvSpPr>
            <p:nvPr/>
          </p:nvSpPr>
          <p:spPr bwMode="auto">
            <a:xfrm flipV="1">
              <a:off x="404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1" name="Line 76"/>
            <p:cNvSpPr>
              <a:spLocks noChangeShapeType="1"/>
            </p:cNvSpPr>
            <p:nvPr/>
          </p:nvSpPr>
          <p:spPr bwMode="auto">
            <a:xfrm flipV="1">
              <a:off x="407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2" name="Line 77"/>
            <p:cNvSpPr>
              <a:spLocks noChangeShapeType="1"/>
            </p:cNvSpPr>
            <p:nvPr/>
          </p:nvSpPr>
          <p:spPr bwMode="auto">
            <a:xfrm flipV="1">
              <a:off x="409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3" name="Line 78"/>
            <p:cNvSpPr>
              <a:spLocks noChangeShapeType="1"/>
            </p:cNvSpPr>
            <p:nvPr/>
          </p:nvSpPr>
          <p:spPr bwMode="auto">
            <a:xfrm flipV="1">
              <a:off x="411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4" name="Line 79"/>
            <p:cNvSpPr>
              <a:spLocks noChangeShapeType="1"/>
            </p:cNvSpPr>
            <p:nvPr/>
          </p:nvSpPr>
          <p:spPr bwMode="auto">
            <a:xfrm flipV="1">
              <a:off x="413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5" name="Line 80"/>
            <p:cNvSpPr>
              <a:spLocks noChangeShapeType="1"/>
            </p:cNvSpPr>
            <p:nvPr/>
          </p:nvSpPr>
          <p:spPr bwMode="auto">
            <a:xfrm flipV="1">
              <a:off x="415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6" name="Line 81"/>
            <p:cNvSpPr>
              <a:spLocks noChangeShapeType="1"/>
            </p:cNvSpPr>
            <p:nvPr/>
          </p:nvSpPr>
          <p:spPr bwMode="auto">
            <a:xfrm flipV="1">
              <a:off x="417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7" name="Line 82"/>
            <p:cNvSpPr>
              <a:spLocks noChangeShapeType="1"/>
            </p:cNvSpPr>
            <p:nvPr/>
          </p:nvSpPr>
          <p:spPr bwMode="auto">
            <a:xfrm flipV="1">
              <a:off x="419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8" name="Line 83"/>
            <p:cNvSpPr>
              <a:spLocks noChangeShapeType="1"/>
            </p:cNvSpPr>
            <p:nvPr/>
          </p:nvSpPr>
          <p:spPr bwMode="auto">
            <a:xfrm flipV="1">
              <a:off x="421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79" name="Line 84"/>
            <p:cNvSpPr>
              <a:spLocks noChangeShapeType="1"/>
            </p:cNvSpPr>
            <p:nvPr/>
          </p:nvSpPr>
          <p:spPr bwMode="auto">
            <a:xfrm flipV="1">
              <a:off x="423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0" name="Line 85"/>
            <p:cNvSpPr>
              <a:spLocks noChangeShapeType="1"/>
            </p:cNvSpPr>
            <p:nvPr/>
          </p:nvSpPr>
          <p:spPr bwMode="auto">
            <a:xfrm flipV="1">
              <a:off x="425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1" name="Line 86"/>
            <p:cNvSpPr>
              <a:spLocks noChangeShapeType="1"/>
            </p:cNvSpPr>
            <p:nvPr/>
          </p:nvSpPr>
          <p:spPr bwMode="auto">
            <a:xfrm flipV="1">
              <a:off x="427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2" name="Line 87"/>
            <p:cNvSpPr>
              <a:spLocks noChangeShapeType="1"/>
            </p:cNvSpPr>
            <p:nvPr/>
          </p:nvSpPr>
          <p:spPr bwMode="auto">
            <a:xfrm flipV="1">
              <a:off x="429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3" name="Line 88"/>
            <p:cNvSpPr>
              <a:spLocks noChangeShapeType="1"/>
            </p:cNvSpPr>
            <p:nvPr/>
          </p:nvSpPr>
          <p:spPr bwMode="auto">
            <a:xfrm flipV="1">
              <a:off x="431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4" name="Line 89"/>
            <p:cNvSpPr>
              <a:spLocks noChangeShapeType="1"/>
            </p:cNvSpPr>
            <p:nvPr/>
          </p:nvSpPr>
          <p:spPr bwMode="auto">
            <a:xfrm flipV="1">
              <a:off x="433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5" name="Line 90"/>
            <p:cNvSpPr>
              <a:spLocks noChangeShapeType="1"/>
            </p:cNvSpPr>
            <p:nvPr/>
          </p:nvSpPr>
          <p:spPr bwMode="auto">
            <a:xfrm flipV="1">
              <a:off x="435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6" name="Line 91"/>
            <p:cNvSpPr>
              <a:spLocks noChangeShapeType="1"/>
            </p:cNvSpPr>
            <p:nvPr/>
          </p:nvSpPr>
          <p:spPr bwMode="auto">
            <a:xfrm flipV="1">
              <a:off x="437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7" name="Line 92"/>
            <p:cNvSpPr>
              <a:spLocks noChangeShapeType="1"/>
            </p:cNvSpPr>
            <p:nvPr/>
          </p:nvSpPr>
          <p:spPr bwMode="auto">
            <a:xfrm flipV="1">
              <a:off x="439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8" name="Line 93"/>
            <p:cNvSpPr>
              <a:spLocks noChangeShapeType="1"/>
            </p:cNvSpPr>
            <p:nvPr/>
          </p:nvSpPr>
          <p:spPr bwMode="auto">
            <a:xfrm flipV="1">
              <a:off x="441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89" name="Line 94"/>
            <p:cNvSpPr>
              <a:spLocks noChangeShapeType="1"/>
            </p:cNvSpPr>
            <p:nvPr/>
          </p:nvSpPr>
          <p:spPr bwMode="auto">
            <a:xfrm flipV="1">
              <a:off x="443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0" name="Line 95"/>
            <p:cNvSpPr>
              <a:spLocks noChangeShapeType="1"/>
            </p:cNvSpPr>
            <p:nvPr/>
          </p:nvSpPr>
          <p:spPr bwMode="auto">
            <a:xfrm flipV="1">
              <a:off x="445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1" name="Line 96"/>
            <p:cNvSpPr>
              <a:spLocks noChangeShapeType="1"/>
            </p:cNvSpPr>
            <p:nvPr/>
          </p:nvSpPr>
          <p:spPr bwMode="auto">
            <a:xfrm flipV="1">
              <a:off x="447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2" name="Line 97"/>
            <p:cNvSpPr>
              <a:spLocks noChangeShapeType="1"/>
            </p:cNvSpPr>
            <p:nvPr/>
          </p:nvSpPr>
          <p:spPr bwMode="auto">
            <a:xfrm flipV="1">
              <a:off x="449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3" name="Line 98"/>
            <p:cNvSpPr>
              <a:spLocks noChangeShapeType="1"/>
            </p:cNvSpPr>
            <p:nvPr/>
          </p:nvSpPr>
          <p:spPr bwMode="auto">
            <a:xfrm flipV="1">
              <a:off x="451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4" name="Line 99"/>
            <p:cNvSpPr>
              <a:spLocks noChangeShapeType="1"/>
            </p:cNvSpPr>
            <p:nvPr/>
          </p:nvSpPr>
          <p:spPr bwMode="auto">
            <a:xfrm flipV="1">
              <a:off x="453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5" name="Line 100"/>
            <p:cNvSpPr>
              <a:spLocks noChangeShapeType="1"/>
            </p:cNvSpPr>
            <p:nvPr/>
          </p:nvSpPr>
          <p:spPr bwMode="auto">
            <a:xfrm flipV="1">
              <a:off x="456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6" name="Line 101"/>
            <p:cNvSpPr>
              <a:spLocks noChangeShapeType="1"/>
            </p:cNvSpPr>
            <p:nvPr/>
          </p:nvSpPr>
          <p:spPr bwMode="auto">
            <a:xfrm flipV="1">
              <a:off x="457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7" name="Line 102"/>
            <p:cNvSpPr>
              <a:spLocks noChangeShapeType="1"/>
            </p:cNvSpPr>
            <p:nvPr/>
          </p:nvSpPr>
          <p:spPr bwMode="auto">
            <a:xfrm flipV="1">
              <a:off x="459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8" name="Line 103"/>
            <p:cNvSpPr>
              <a:spLocks noChangeShapeType="1"/>
            </p:cNvSpPr>
            <p:nvPr/>
          </p:nvSpPr>
          <p:spPr bwMode="auto">
            <a:xfrm flipV="1">
              <a:off x="462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199" name="Line 104"/>
            <p:cNvSpPr>
              <a:spLocks noChangeShapeType="1"/>
            </p:cNvSpPr>
            <p:nvPr/>
          </p:nvSpPr>
          <p:spPr bwMode="auto">
            <a:xfrm flipV="1">
              <a:off x="463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0" name="Line 105"/>
            <p:cNvSpPr>
              <a:spLocks noChangeShapeType="1"/>
            </p:cNvSpPr>
            <p:nvPr/>
          </p:nvSpPr>
          <p:spPr bwMode="auto">
            <a:xfrm flipV="1">
              <a:off x="466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1" name="Line 106"/>
            <p:cNvSpPr>
              <a:spLocks noChangeShapeType="1"/>
            </p:cNvSpPr>
            <p:nvPr/>
          </p:nvSpPr>
          <p:spPr bwMode="auto">
            <a:xfrm flipV="1">
              <a:off x="468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2" name="Line 107"/>
            <p:cNvSpPr>
              <a:spLocks noChangeShapeType="1"/>
            </p:cNvSpPr>
            <p:nvPr/>
          </p:nvSpPr>
          <p:spPr bwMode="auto">
            <a:xfrm flipV="1">
              <a:off x="469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3" name="Line 108"/>
            <p:cNvSpPr>
              <a:spLocks noChangeShapeType="1"/>
            </p:cNvSpPr>
            <p:nvPr/>
          </p:nvSpPr>
          <p:spPr bwMode="auto">
            <a:xfrm flipV="1">
              <a:off x="472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4" name="Line 109"/>
            <p:cNvSpPr>
              <a:spLocks noChangeShapeType="1"/>
            </p:cNvSpPr>
            <p:nvPr/>
          </p:nvSpPr>
          <p:spPr bwMode="auto">
            <a:xfrm flipV="1">
              <a:off x="474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5" name="Line 110"/>
            <p:cNvSpPr>
              <a:spLocks noChangeShapeType="1"/>
            </p:cNvSpPr>
            <p:nvPr/>
          </p:nvSpPr>
          <p:spPr bwMode="auto">
            <a:xfrm flipV="1">
              <a:off x="476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6" name="Line 111"/>
            <p:cNvSpPr>
              <a:spLocks noChangeShapeType="1"/>
            </p:cNvSpPr>
            <p:nvPr/>
          </p:nvSpPr>
          <p:spPr bwMode="auto">
            <a:xfrm flipV="1">
              <a:off x="478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7" name="Line 112"/>
            <p:cNvSpPr>
              <a:spLocks noChangeShapeType="1"/>
            </p:cNvSpPr>
            <p:nvPr/>
          </p:nvSpPr>
          <p:spPr bwMode="auto">
            <a:xfrm flipV="1">
              <a:off x="480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8" name="Line 113"/>
            <p:cNvSpPr>
              <a:spLocks noChangeShapeType="1"/>
            </p:cNvSpPr>
            <p:nvPr/>
          </p:nvSpPr>
          <p:spPr bwMode="auto">
            <a:xfrm flipV="1">
              <a:off x="482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09" name="Line 114"/>
            <p:cNvSpPr>
              <a:spLocks noChangeShapeType="1"/>
            </p:cNvSpPr>
            <p:nvPr/>
          </p:nvSpPr>
          <p:spPr bwMode="auto">
            <a:xfrm flipV="1">
              <a:off x="484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0" name="Line 115"/>
            <p:cNvSpPr>
              <a:spLocks noChangeShapeType="1"/>
            </p:cNvSpPr>
            <p:nvPr/>
          </p:nvSpPr>
          <p:spPr bwMode="auto">
            <a:xfrm flipV="1">
              <a:off x="486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1" name="Line 116"/>
            <p:cNvSpPr>
              <a:spLocks noChangeShapeType="1"/>
            </p:cNvSpPr>
            <p:nvPr/>
          </p:nvSpPr>
          <p:spPr bwMode="auto">
            <a:xfrm flipV="1">
              <a:off x="488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2" name="Line 117"/>
            <p:cNvSpPr>
              <a:spLocks noChangeShapeType="1"/>
            </p:cNvSpPr>
            <p:nvPr/>
          </p:nvSpPr>
          <p:spPr bwMode="auto">
            <a:xfrm flipV="1">
              <a:off x="490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3" name="Line 118"/>
            <p:cNvSpPr>
              <a:spLocks noChangeShapeType="1"/>
            </p:cNvSpPr>
            <p:nvPr/>
          </p:nvSpPr>
          <p:spPr bwMode="auto">
            <a:xfrm flipV="1">
              <a:off x="492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4" name="Line 119"/>
            <p:cNvSpPr>
              <a:spLocks noChangeShapeType="1"/>
            </p:cNvSpPr>
            <p:nvPr/>
          </p:nvSpPr>
          <p:spPr bwMode="auto">
            <a:xfrm flipV="1">
              <a:off x="494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5" name="Line 120"/>
            <p:cNvSpPr>
              <a:spLocks noChangeShapeType="1"/>
            </p:cNvSpPr>
            <p:nvPr/>
          </p:nvSpPr>
          <p:spPr bwMode="auto">
            <a:xfrm flipV="1">
              <a:off x="496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6" name="Line 121"/>
            <p:cNvSpPr>
              <a:spLocks noChangeShapeType="1"/>
            </p:cNvSpPr>
            <p:nvPr/>
          </p:nvSpPr>
          <p:spPr bwMode="auto">
            <a:xfrm flipV="1">
              <a:off x="498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7" name="Line 122"/>
            <p:cNvSpPr>
              <a:spLocks noChangeShapeType="1"/>
            </p:cNvSpPr>
            <p:nvPr/>
          </p:nvSpPr>
          <p:spPr bwMode="auto">
            <a:xfrm flipV="1">
              <a:off x="500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8" name="Line 123"/>
            <p:cNvSpPr>
              <a:spLocks noChangeShapeType="1"/>
            </p:cNvSpPr>
            <p:nvPr/>
          </p:nvSpPr>
          <p:spPr bwMode="auto">
            <a:xfrm flipV="1">
              <a:off x="502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19" name="Line 124"/>
            <p:cNvSpPr>
              <a:spLocks noChangeShapeType="1"/>
            </p:cNvSpPr>
            <p:nvPr/>
          </p:nvSpPr>
          <p:spPr bwMode="auto">
            <a:xfrm flipV="1">
              <a:off x="504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0" name="Line 125"/>
            <p:cNvSpPr>
              <a:spLocks noChangeShapeType="1"/>
            </p:cNvSpPr>
            <p:nvPr/>
          </p:nvSpPr>
          <p:spPr bwMode="auto">
            <a:xfrm flipV="1">
              <a:off x="506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1" name="Line 126"/>
            <p:cNvSpPr>
              <a:spLocks noChangeShapeType="1"/>
            </p:cNvSpPr>
            <p:nvPr/>
          </p:nvSpPr>
          <p:spPr bwMode="auto">
            <a:xfrm flipV="1">
              <a:off x="508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2" name="Line 127"/>
            <p:cNvSpPr>
              <a:spLocks noChangeShapeType="1"/>
            </p:cNvSpPr>
            <p:nvPr/>
          </p:nvSpPr>
          <p:spPr bwMode="auto">
            <a:xfrm flipV="1">
              <a:off x="510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3" name="Line 128"/>
            <p:cNvSpPr>
              <a:spLocks noChangeShapeType="1"/>
            </p:cNvSpPr>
            <p:nvPr/>
          </p:nvSpPr>
          <p:spPr bwMode="auto">
            <a:xfrm flipV="1">
              <a:off x="512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4" name="Freeform 129"/>
            <p:cNvSpPr>
              <a:spLocks/>
            </p:cNvSpPr>
            <p:nvPr/>
          </p:nvSpPr>
          <p:spPr bwMode="auto">
            <a:xfrm>
              <a:off x="3350" y="2425"/>
              <a:ext cx="1766" cy="680"/>
            </a:xfrm>
            <a:custGeom>
              <a:avLst/>
              <a:gdLst>
                <a:gd name="T0" fmla="*/ 1003 w 470"/>
                <a:gd name="T1" fmla="*/ 52203 h 160"/>
                <a:gd name="T2" fmla="*/ 3175 w 470"/>
                <a:gd name="T3" fmla="*/ 0 h 160"/>
                <a:gd name="T4" fmla="*/ 5366 w 470"/>
                <a:gd name="T5" fmla="*/ 52203 h 160"/>
                <a:gd name="T6" fmla="*/ 7583 w 470"/>
                <a:gd name="T7" fmla="*/ 52203 h 160"/>
                <a:gd name="T8" fmla="*/ 9544 w 470"/>
                <a:gd name="T9" fmla="*/ 52203 h 160"/>
                <a:gd name="T10" fmla="*/ 11776 w 470"/>
                <a:gd name="T11" fmla="*/ 52203 h 160"/>
                <a:gd name="T12" fmla="*/ 13948 w 470"/>
                <a:gd name="T13" fmla="*/ 52203 h 160"/>
                <a:gd name="T14" fmla="*/ 16123 w 470"/>
                <a:gd name="T15" fmla="*/ 52203 h 160"/>
                <a:gd name="T16" fmla="*/ 18355 w 470"/>
                <a:gd name="T17" fmla="*/ 0 h 160"/>
                <a:gd name="T18" fmla="*/ 20317 w 470"/>
                <a:gd name="T19" fmla="*/ 52203 h 160"/>
                <a:gd name="T20" fmla="*/ 22548 w 470"/>
                <a:gd name="T21" fmla="*/ 52203 h 160"/>
                <a:gd name="T22" fmla="*/ 24720 w 470"/>
                <a:gd name="T23" fmla="*/ 13060 h 160"/>
                <a:gd name="T24" fmla="*/ 26896 w 470"/>
                <a:gd name="T25" fmla="*/ 52203 h 160"/>
                <a:gd name="T26" fmla="*/ 29128 w 470"/>
                <a:gd name="T27" fmla="*/ 52203 h 160"/>
                <a:gd name="T28" fmla="*/ 31300 w 470"/>
                <a:gd name="T29" fmla="*/ 52203 h 160"/>
                <a:gd name="T30" fmla="*/ 33265 w 470"/>
                <a:gd name="T31" fmla="*/ 52203 h 160"/>
                <a:gd name="T32" fmla="*/ 35493 w 470"/>
                <a:gd name="T33" fmla="*/ 52203 h 160"/>
                <a:gd name="T34" fmla="*/ 37668 w 470"/>
                <a:gd name="T35" fmla="*/ 52203 h 160"/>
                <a:gd name="T36" fmla="*/ 39844 w 470"/>
                <a:gd name="T37" fmla="*/ 0 h 160"/>
                <a:gd name="T38" fmla="*/ 42072 w 470"/>
                <a:gd name="T39" fmla="*/ 52203 h 160"/>
                <a:gd name="T40" fmla="*/ 44034 w 470"/>
                <a:gd name="T41" fmla="*/ 52203 h 160"/>
                <a:gd name="T42" fmla="*/ 46250 w 470"/>
                <a:gd name="T43" fmla="*/ 0 h 160"/>
                <a:gd name="T44" fmla="*/ 48441 w 470"/>
                <a:gd name="T45" fmla="*/ 52203 h 160"/>
                <a:gd name="T46" fmla="*/ 50613 w 470"/>
                <a:gd name="T47" fmla="*/ 52203 h 160"/>
                <a:gd name="T48" fmla="*/ 52830 w 470"/>
                <a:gd name="T49" fmla="*/ 0 h 160"/>
                <a:gd name="T50" fmla="*/ 55005 w 470"/>
                <a:gd name="T51" fmla="*/ 52203 h 160"/>
                <a:gd name="T52" fmla="*/ 57023 w 470"/>
                <a:gd name="T53" fmla="*/ 52203 h 160"/>
                <a:gd name="T54" fmla="*/ 59199 w 470"/>
                <a:gd name="T55" fmla="*/ 52203 h 160"/>
                <a:gd name="T56" fmla="*/ 61374 w 470"/>
                <a:gd name="T57" fmla="*/ 13060 h 160"/>
                <a:gd name="T58" fmla="*/ 63602 w 470"/>
                <a:gd name="T59" fmla="*/ 52203 h 160"/>
                <a:gd name="T60" fmla="*/ 65778 w 470"/>
                <a:gd name="T61" fmla="*/ 52203 h 160"/>
                <a:gd name="T62" fmla="*/ 67796 w 470"/>
                <a:gd name="T63" fmla="*/ 0 h 160"/>
                <a:gd name="T64" fmla="*/ 69971 w 470"/>
                <a:gd name="T65" fmla="*/ 52203 h 160"/>
                <a:gd name="T66" fmla="*/ 72147 w 470"/>
                <a:gd name="T67" fmla="*/ 52203 h 160"/>
                <a:gd name="T68" fmla="*/ 74375 w 470"/>
                <a:gd name="T69" fmla="*/ 52203 h 160"/>
                <a:gd name="T70" fmla="*/ 76550 w 470"/>
                <a:gd name="T71" fmla="*/ 52203 h 160"/>
                <a:gd name="T72" fmla="*/ 78726 w 470"/>
                <a:gd name="T73" fmla="*/ 52203 h 160"/>
                <a:gd name="T74" fmla="*/ 80744 w 470"/>
                <a:gd name="T75" fmla="*/ 52203 h 160"/>
                <a:gd name="T76" fmla="*/ 82916 w 470"/>
                <a:gd name="T77" fmla="*/ 52203 h 160"/>
                <a:gd name="T78" fmla="*/ 85091 w 470"/>
                <a:gd name="T79" fmla="*/ 52203 h 160"/>
                <a:gd name="T80" fmla="*/ 87323 w 470"/>
                <a:gd name="T81" fmla="*/ 52203 h 160"/>
                <a:gd name="T82" fmla="*/ 89495 w 470"/>
                <a:gd name="T83" fmla="*/ 0 h 160"/>
                <a:gd name="T84" fmla="*/ 91516 w 470"/>
                <a:gd name="T85" fmla="*/ 52203 h 160"/>
                <a:gd name="T86" fmla="*/ 93688 w 470"/>
                <a:gd name="T87" fmla="*/ 52203 h 1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0" h="160">
                  <a:moveTo>
                    <a:pt x="0" y="160"/>
                  </a:moveTo>
                  <a:lnTo>
                    <a:pt x="5" y="160"/>
                  </a:lnTo>
                  <a:lnTo>
                    <a:pt x="11" y="160"/>
                  </a:lnTo>
                  <a:lnTo>
                    <a:pt x="16" y="0"/>
                  </a:lnTo>
                  <a:lnTo>
                    <a:pt x="21" y="160"/>
                  </a:lnTo>
                  <a:lnTo>
                    <a:pt x="27" y="160"/>
                  </a:lnTo>
                  <a:lnTo>
                    <a:pt x="32" y="160"/>
                  </a:lnTo>
                  <a:lnTo>
                    <a:pt x="38" y="160"/>
                  </a:lnTo>
                  <a:lnTo>
                    <a:pt x="43" y="160"/>
                  </a:lnTo>
                  <a:lnTo>
                    <a:pt x="48" y="160"/>
                  </a:lnTo>
                  <a:lnTo>
                    <a:pt x="54" y="160"/>
                  </a:lnTo>
                  <a:lnTo>
                    <a:pt x="59" y="160"/>
                  </a:lnTo>
                  <a:lnTo>
                    <a:pt x="65" y="160"/>
                  </a:lnTo>
                  <a:lnTo>
                    <a:pt x="70" y="160"/>
                  </a:lnTo>
                  <a:lnTo>
                    <a:pt x="75" y="40"/>
                  </a:lnTo>
                  <a:lnTo>
                    <a:pt x="81" y="160"/>
                  </a:lnTo>
                  <a:lnTo>
                    <a:pt x="86" y="160"/>
                  </a:lnTo>
                  <a:lnTo>
                    <a:pt x="92" y="0"/>
                  </a:lnTo>
                  <a:lnTo>
                    <a:pt x="97" y="160"/>
                  </a:lnTo>
                  <a:lnTo>
                    <a:pt x="102" y="160"/>
                  </a:lnTo>
                  <a:lnTo>
                    <a:pt x="108" y="160"/>
                  </a:lnTo>
                  <a:lnTo>
                    <a:pt x="113" y="160"/>
                  </a:lnTo>
                  <a:lnTo>
                    <a:pt x="119" y="160"/>
                  </a:lnTo>
                  <a:lnTo>
                    <a:pt x="124" y="40"/>
                  </a:lnTo>
                  <a:lnTo>
                    <a:pt x="130" y="160"/>
                  </a:lnTo>
                  <a:lnTo>
                    <a:pt x="135" y="160"/>
                  </a:lnTo>
                  <a:lnTo>
                    <a:pt x="140" y="160"/>
                  </a:lnTo>
                  <a:lnTo>
                    <a:pt x="146" y="160"/>
                  </a:lnTo>
                  <a:lnTo>
                    <a:pt x="151" y="160"/>
                  </a:lnTo>
                  <a:lnTo>
                    <a:pt x="157" y="160"/>
                  </a:lnTo>
                  <a:lnTo>
                    <a:pt x="162" y="0"/>
                  </a:lnTo>
                  <a:lnTo>
                    <a:pt x="167" y="160"/>
                  </a:lnTo>
                  <a:lnTo>
                    <a:pt x="173" y="160"/>
                  </a:lnTo>
                  <a:lnTo>
                    <a:pt x="178" y="160"/>
                  </a:lnTo>
                  <a:lnTo>
                    <a:pt x="184" y="160"/>
                  </a:lnTo>
                  <a:lnTo>
                    <a:pt x="189" y="160"/>
                  </a:lnTo>
                  <a:lnTo>
                    <a:pt x="194" y="160"/>
                  </a:lnTo>
                  <a:lnTo>
                    <a:pt x="200" y="0"/>
                  </a:lnTo>
                  <a:lnTo>
                    <a:pt x="205" y="160"/>
                  </a:lnTo>
                  <a:lnTo>
                    <a:pt x="211" y="160"/>
                  </a:lnTo>
                  <a:lnTo>
                    <a:pt x="216" y="160"/>
                  </a:lnTo>
                  <a:lnTo>
                    <a:pt x="221" y="160"/>
                  </a:lnTo>
                  <a:lnTo>
                    <a:pt x="227" y="160"/>
                  </a:lnTo>
                  <a:lnTo>
                    <a:pt x="232" y="0"/>
                  </a:lnTo>
                  <a:lnTo>
                    <a:pt x="238" y="160"/>
                  </a:lnTo>
                  <a:lnTo>
                    <a:pt x="243" y="160"/>
                  </a:lnTo>
                  <a:lnTo>
                    <a:pt x="249" y="160"/>
                  </a:lnTo>
                  <a:lnTo>
                    <a:pt x="254" y="160"/>
                  </a:lnTo>
                  <a:lnTo>
                    <a:pt x="259" y="160"/>
                  </a:lnTo>
                  <a:lnTo>
                    <a:pt x="265" y="0"/>
                  </a:lnTo>
                  <a:lnTo>
                    <a:pt x="270" y="160"/>
                  </a:lnTo>
                  <a:lnTo>
                    <a:pt x="276" y="160"/>
                  </a:lnTo>
                  <a:lnTo>
                    <a:pt x="281" y="160"/>
                  </a:lnTo>
                  <a:lnTo>
                    <a:pt x="286" y="160"/>
                  </a:lnTo>
                  <a:lnTo>
                    <a:pt x="292" y="160"/>
                  </a:lnTo>
                  <a:lnTo>
                    <a:pt x="297" y="160"/>
                  </a:lnTo>
                  <a:lnTo>
                    <a:pt x="303" y="160"/>
                  </a:lnTo>
                  <a:lnTo>
                    <a:pt x="308" y="40"/>
                  </a:lnTo>
                  <a:lnTo>
                    <a:pt x="313" y="160"/>
                  </a:lnTo>
                  <a:lnTo>
                    <a:pt x="319" y="160"/>
                  </a:lnTo>
                  <a:lnTo>
                    <a:pt x="324" y="160"/>
                  </a:lnTo>
                  <a:lnTo>
                    <a:pt x="330" y="160"/>
                  </a:lnTo>
                  <a:lnTo>
                    <a:pt x="335" y="160"/>
                  </a:lnTo>
                  <a:lnTo>
                    <a:pt x="340" y="0"/>
                  </a:lnTo>
                  <a:lnTo>
                    <a:pt x="346" y="160"/>
                  </a:lnTo>
                  <a:lnTo>
                    <a:pt x="351" y="160"/>
                  </a:lnTo>
                  <a:lnTo>
                    <a:pt x="357" y="160"/>
                  </a:lnTo>
                  <a:lnTo>
                    <a:pt x="362" y="160"/>
                  </a:lnTo>
                  <a:lnTo>
                    <a:pt x="368" y="160"/>
                  </a:lnTo>
                  <a:lnTo>
                    <a:pt x="373" y="160"/>
                  </a:lnTo>
                  <a:lnTo>
                    <a:pt x="378" y="0"/>
                  </a:lnTo>
                  <a:lnTo>
                    <a:pt x="384" y="160"/>
                  </a:lnTo>
                  <a:lnTo>
                    <a:pt x="389" y="160"/>
                  </a:lnTo>
                  <a:lnTo>
                    <a:pt x="395" y="160"/>
                  </a:lnTo>
                  <a:lnTo>
                    <a:pt x="400" y="0"/>
                  </a:lnTo>
                  <a:lnTo>
                    <a:pt x="405" y="160"/>
                  </a:lnTo>
                  <a:lnTo>
                    <a:pt x="411" y="160"/>
                  </a:lnTo>
                  <a:lnTo>
                    <a:pt x="416" y="160"/>
                  </a:lnTo>
                  <a:lnTo>
                    <a:pt x="422" y="160"/>
                  </a:lnTo>
                  <a:lnTo>
                    <a:pt x="427" y="160"/>
                  </a:lnTo>
                  <a:lnTo>
                    <a:pt x="432" y="160"/>
                  </a:lnTo>
                  <a:lnTo>
                    <a:pt x="438" y="160"/>
                  </a:lnTo>
                  <a:lnTo>
                    <a:pt x="443" y="160"/>
                  </a:lnTo>
                  <a:lnTo>
                    <a:pt x="449" y="0"/>
                  </a:lnTo>
                  <a:lnTo>
                    <a:pt x="454" y="160"/>
                  </a:lnTo>
                  <a:lnTo>
                    <a:pt x="459" y="160"/>
                  </a:lnTo>
                  <a:lnTo>
                    <a:pt x="465" y="40"/>
                  </a:lnTo>
                  <a:lnTo>
                    <a:pt x="470" y="16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225" name="Rectangle 130"/>
            <p:cNvSpPr>
              <a:spLocks noChangeArrowheads="1"/>
            </p:cNvSpPr>
            <p:nvPr/>
          </p:nvSpPr>
          <p:spPr bwMode="auto">
            <a:xfrm>
              <a:off x="3782" y="2179"/>
              <a:ext cx="125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Replenishments from  supplier</a:t>
              </a:r>
              <a:endParaRPr kumimoji="0" lang="en-US" altLang="zh-TW" sz="2800"/>
            </a:p>
          </p:txBody>
        </p:sp>
        <p:sp>
          <p:nvSpPr>
            <p:cNvPr id="89226" name="Rectangle 131"/>
            <p:cNvSpPr>
              <a:spLocks noChangeArrowheads="1"/>
            </p:cNvSpPr>
            <p:nvPr/>
          </p:nvSpPr>
          <p:spPr bwMode="auto">
            <a:xfrm>
              <a:off x="3324" y="3101"/>
              <a:ext cx="4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0</a:t>
              </a:r>
              <a:endParaRPr kumimoji="0" lang="en-US" altLang="zh-TW" sz="2800"/>
            </a:p>
          </p:txBody>
        </p:sp>
        <p:sp>
          <p:nvSpPr>
            <p:cNvPr id="89227" name="Rectangle 132"/>
            <p:cNvSpPr>
              <a:spLocks noChangeArrowheads="1"/>
            </p:cNvSpPr>
            <p:nvPr/>
          </p:nvSpPr>
          <p:spPr bwMode="auto">
            <a:xfrm>
              <a:off x="3313" y="2982"/>
              <a:ext cx="13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200</a:t>
              </a:r>
              <a:endParaRPr kumimoji="0" lang="en-US" altLang="zh-TW" sz="2800"/>
            </a:p>
          </p:txBody>
        </p:sp>
        <p:sp>
          <p:nvSpPr>
            <p:cNvPr id="89228" name="Rectangle 133"/>
            <p:cNvSpPr>
              <a:spLocks noChangeArrowheads="1"/>
            </p:cNvSpPr>
            <p:nvPr/>
          </p:nvSpPr>
          <p:spPr bwMode="auto">
            <a:xfrm>
              <a:off x="3313" y="2867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400</a:t>
              </a:r>
              <a:endParaRPr kumimoji="0" lang="en-US" altLang="zh-TW" sz="2800"/>
            </a:p>
          </p:txBody>
        </p:sp>
        <p:sp>
          <p:nvSpPr>
            <p:cNvPr id="89229" name="Rectangle 134"/>
            <p:cNvSpPr>
              <a:spLocks noChangeArrowheads="1"/>
            </p:cNvSpPr>
            <p:nvPr/>
          </p:nvSpPr>
          <p:spPr bwMode="auto">
            <a:xfrm>
              <a:off x="3313" y="2748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600</a:t>
              </a:r>
              <a:endParaRPr kumimoji="0" lang="en-US" altLang="zh-TW" sz="2800"/>
            </a:p>
          </p:txBody>
        </p:sp>
        <p:sp>
          <p:nvSpPr>
            <p:cNvPr id="89230" name="Rectangle 135"/>
            <p:cNvSpPr>
              <a:spLocks noChangeArrowheads="1"/>
            </p:cNvSpPr>
            <p:nvPr/>
          </p:nvSpPr>
          <p:spPr bwMode="auto">
            <a:xfrm>
              <a:off x="3313" y="2629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800</a:t>
              </a:r>
              <a:endParaRPr kumimoji="0" lang="en-US" altLang="zh-TW" sz="2800"/>
            </a:p>
          </p:txBody>
        </p:sp>
        <p:sp>
          <p:nvSpPr>
            <p:cNvPr id="89231" name="Rectangle 136"/>
            <p:cNvSpPr>
              <a:spLocks noChangeArrowheads="1"/>
            </p:cNvSpPr>
            <p:nvPr/>
          </p:nvSpPr>
          <p:spPr bwMode="auto">
            <a:xfrm>
              <a:off x="3309" y="2510"/>
              <a:ext cx="17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1000</a:t>
              </a:r>
              <a:endParaRPr kumimoji="0" lang="en-US" altLang="zh-TW" sz="2800"/>
            </a:p>
          </p:txBody>
        </p:sp>
        <p:sp>
          <p:nvSpPr>
            <p:cNvPr id="89232" name="Rectangle 137"/>
            <p:cNvSpPr>
              <a:spLocks noChangeArrowheads="1"/>
            </p:cNvSpPr>
            <p:nvPr/>
          </p:nvSpPr>
          <p:spPr bwMode="auto">
            <a:xfrm>
              <a:off x="3305" y="2396"/>
              <a:ext cx="18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1200</a:t>
              </a:r>
              <a:endParaRPr kumimoji="0" lang="en-US" altLang="zh-TW" sz="2800"/>
            </a:p>
          </p:txBody>
        </p:sp>
        <p:sp>
          <p:nvSpPr>
            <p:cNvPr id="89233" name="Rectangle 138"/>
            <p:cNvSpPr>
              <a:spLocks noChangeArrowheads="1"/>
            </p:cNvSpPr>
            <p:nvPr/>
          </p:nvSpPr>
          <p:spPr bwMode="auto">
            <a:xfrm>
              <a:off x="3305" y="2277"/>
              <a:ext cx="18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1400</a:t>
              </a:r>
              <a:endParaRPr kumimoji="0" lang="en-US" altLang="zh-TW" sz="2800"/>
            </a:p>
          </p:txBody>
        </p:sp>
        <p:pic>
          <p:nvPicPr>
            <p:cNvPr id="89234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35" name="Picture 1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36" name="Picture 1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37" name="Picture 1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38" name="Picture 1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39" name="Picture 1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0" name="Picture 1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1" name="Picture 1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2" name="Picture 1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3" name="Picture 1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4" name="Picture 1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5" name="Picture 1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6" name="Picture 1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7" name="Picture 15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8" name="Picture 15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49" name="Picture 15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0" name="Picture 15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1" name="Picture 15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2" name="Picture 15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3" name="Picture 15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4" name="Picture 1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5" name="Picture 16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6" name="Picture 16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7" name="Picture 16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8" name="Picture 16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59" name="Picture 16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0" name="Picture 16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118"/>
              <a:ext cx="11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1" name="Picture 16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118"/>
              <a:ext cx="11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2" name="Picture 16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3" name="Picture 16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4" name="Picture 16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5" name="Picture 17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6" name="Picture 17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7" name="Picture 17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8" name="Picture 1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69" name="Picture 17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0" name="Picture 17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1" name="Picture 1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2" name="Picture 17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3" name="Picture 17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4" name="Picture 17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5" name="Picture 18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6" name="Picture 18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7" name="Picture 18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8" name="Picture 1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79" name="Picture 18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0" name="Picture 18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1" name="Picture 18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2" name="Picture 18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3" name="Picture 18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4" name="Picture 18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5" name="Picture 19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6" name="Picture 19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7" name="Picture 19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8" name="Picture 19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89" name="Picture 19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90" name="Picture 19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91" name="Picture 19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92" name="Picture 19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293" name="Picture 19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294" name="Rectangle 199"/>
            <p:cNvSpPr>
              <a:spLocks noChangeArrowheads="1"/>
            </p:cNvSpPr>
            <p:nvPr/>
          </p:nvSpPr>
          <p:spPr bwMode="auto">
            <a:xfrm>
              <a:off x="3283" y="2153"/>
              <a:ext cx="1882" cy="10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89110" name="Picture 2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28956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111" name="AutoShape 201"/>
          <p:cNvCxnSpPr>
            <a:cxnSpLocks noChangeShapeType="1"/>
          </p:cNvCxnSpPr>
          <p:nvPr/>
        </p:nvCxnSpPr>
        <p:spPr bwMode="auto">
          <a:xfrm>
            <a:off x="7772400" y="3575050"/>
            <a:ext cx="76200" cy="1574800"/>
          </a:xfrm>
          <a:prstGeom prst="curvedConnector3">
            <a:avLst>
              <a:gd name="adj1" fmla="val 691667"/>
            </a:avLst>
          </a:prstGeom>
          <a:noFill/>
          <a:ln w="28575">
            <a:solidFill>
              <a:srgbClr val="660427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112" name="Text Box 202"/>
          <p:cNvSpPr txBox="1">
            <a:spLocks noChangeArrowheads="1"/>
          </p:cNvSpPr>
          <p:nvPr/>
        </p:nvSpPr>
        <p:spPr bwMode="auto">
          <a:xfrm>
            <a:off x="3352800" y="3346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600" b="1">
                <a:solidFill>
                  <a:srgbClr val="000000"/>
                </a:solidFill>
                <a:latin typeface="Arial" panose="020B0604020202020204" pitchFamily="34" charset="0"/>
              </a:rPr>
              <a:t>orders</a:t>
            </a:r>
          </a:p>
        </p:txBody>
      </p:sp>
      <p:sp>
        <p:nvSpPr>
          <p:cNvPr id="89113" name="Text Box 203"/>
          <p:cNvSpPr txBox="1">
            <a:spLocks noChangeArrowheads="1"/>
          </p:cNvSpPr>
          <p:nvPr/>
        </p:nvSpPr>
        <p:spPr bwMode="auto">
          <a:xfrm>
            <a:off x="3124200" y="45339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600" b="1">
                <a:solidFill>
                  <a:srgbClr val="000000"/>
                </a:solidFill>
                <a:latin typeface="Arial" panose="020B0604020202020204" pitchFamily="34" charset="0"/>
              </a:rPr>
              <a:t>sell-through</a:t>
            </a:r>
          </a:p>
        </p:txBody>
      </p:sp>
      <p:sp>
        <p:nvSpPr>
          <p:cNvPr id="89114" name="Rectangle 20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增加能見度</a:t>
            </a:r>
          </a:p>
        </p:txBody>
      </p:sp>
    </p:spTree>
    <p:extLst>
      <p:ext uri="{BB962C8B-B14F-4D97-AF65-F5344CB8AC3E}">
        <p14:creationId xmlns:p14="http://schemas.microsoft.com/office/powerpoint/2010/main" val="36365254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11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9F0E6FC-CCC2-4C9E-9D98-7F0CD2D19130}" type="slidenum">
              <a:rPr lang="en-US" altLang="zh-TW" sz="1400" smtClean="0">
                <a:solidFill>
                  <a:srgbClr val="333399"/>
                </a:solidFill>
              </a:rPr>
              <a:pPr/>
              <a:t>49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對付長鞭效應</a:t>
            </a:r>
            <a:r>
              <a:rPr lang="ko-KR" altLang="en-US" smtClean="0"/>
              <a:t> 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zh-TW" altLang="en-US" sz="2800" smtClean="0"/>
              <a:t>降低變異量和不確定性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ko-KR" sz="2400" smtClean="0"/>
              <a:t>POS</a:t>
            </a:r>
            <a:r>
              <a:rPr lang="zh-TW" altLang="en-US" sz="2400" smtClean="0"/>
              <a:t>：銷售點系統</a:t>
            </a:r>
            <a:endParaRPr lang="ko-KR" altLang="en-US" sz="2400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 smtClean="0"/>
              <a:t>資訊分享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 smtClean="0"/>
              <a:t>持續低價格</a:t>
            </a:r>
            <a:endParaRPr lang="en-US" altLang="ko-KR" sz="240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zh-TW" altLang="en-US" sz="2800" smtClean="0"/>
              <a:t>降低前置時間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 smtClean="0"/>
              <a:t>資料交換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 smtClean="0"/>
              <a:t>對預測的風險分攤和承諾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ko-KR" sz="2400" smtClean="0"/>
              <a:t>Cross Docking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zh-TW" altLang="en-US" sz="2800" smtClean="0"/>
              <a:t>策略聯盟</a:t>
            </a:r>
            <a:endParaRPr lang="en-US" altLang="ko-KR" sz="2800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ko-KR" sz="2400" smtClean="0"/>
              <a:t>VMI: Vendor Managed Inventory</a:t>
            </a:r>
          </a:p>
        </p:txBody>
      </p:sp>
    </p:spTree>
    <p:extLst>
      <p:ext uri="{BB962C8B-B14F-4D97-AF65-F5344CB8AC3E}">
        <p14:creationId xmlns:p14="http://schemas.microsoft.com/office/powerpoint/2010/main" val="3651652099"/>
      </p:ext>
    </p:extLst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供應鍊中不同的角色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品牌商</a:t>
            </a:r>
            <a:endParaRPr lang="en-US" altLang="zh-TW" sz="2400" dirty="0"/>
          </a:p>
          <a:p>
            <a:pPr lvl="1"/>
            <a:r>
              <a:rPr lang="en-US" altLang="zh-TW" sz="2000" dirty="0"/>
              <a:t>OBM: Own brand Manufacturer</a:t>
            </a:r>
          </a:p>
          <a:p>
            <a:pPr lvl="1"/>
            <a:r>
              <a:rPr lang="zh-TW" altLang="en-US" sz="2000" dirty="0"/>
              <a:t>宏碁、華碩、蘋果</a:t>
            </a:r>
            <a:r>
              <a:rPr lang="en-US" altLang="zh-TW" sz="2000" dirty="0"/>
              <a:t>…</a:t>
            </a:r>
          </a:p>
          <a:p>
            <a:r>
              <a:rPr lang="zh-TW" altLang="en-US" sz="2400" dirty="0"/>
              <a:t>設計組裝商（代工設計生產）</a:t>
            </a:r>
            <a:endParaRPr lang="en-US" altLang="zh-TW" sz="2400" dirty="0"/>
          </a:p>
          <a:p>
            <a:pPr lvl="1"/>
            <a:r>
              <a:rPr lang="en-US" altLang="zh-TW" sz="2000" dirty="0"/>
              <a:t>ODM: Original Design and Manufacturing</a:t>
            </a:r>
          </a:p>
          <a:p>
            <a:pPr lvl="1"/>
            <a:r>
              <a:rPr lang="zh-TW" altLang="en-US" sz="2000" dirty="0"/>
              <a:t>緯創、仁寶、廣達、和碩</a:t>
            </a:r>
            <a:r>
              <a:rPr lang="en-US" altLang="zh-TW" sz="2000" dirty="0"/>
              <a:t>…</a:t>
            </a:r>
          </a:p>
          <a:p>
            <a:r>
              <a:rPr lang="zh-TW" altLang="en-US" sz="2400" dirty="0"/>
              <a:t>組裝商（代工生產）</a:t>
            </a:r>
            <a:endParaRPr lang="en-US" altLang="zh-TW" sz="2400" dirty="0"/>
          </a:p>
          <a:p>
            <a:pPr lvl="1"/>
            <a:r>
              <a:rPr lang="en-US" altLang="zh-TW" sz="2000" dirty="0"/>
              <a:t>OEM: Original Equipment </a:t>
            </a:r>
            <a:r>
              <a:rPr lang="en-US" altLang="zh-TW" sz="2000" dirty="0" smtClean="0"/>
              <a:t>Manufacturer</a:t>
            </a:r>
          </a:p>
          <a:p>
            <a:pPr lvl="1"/>
            <a:r>
              <a:rPr lang="zh-TW" altLang="en-US" sz="2000" dirty="0" smtClean="0"/>
              <a:t>鴻</a:t>
            </a:r>
            <a:r>
              <a:rPr lang="zh-TW" altLang="en-US" sz="2000" dirty="0"/>
              <a:t>海、寶成、復盛</a:t>
            </a:r>
            <a:r>
              <a:rPr lang="en-US" altLang="zh-TW" sz="2000" dirty="0"/>
              <a:t>…</a:t>
            </a:r>
          </a:p>
          <a:p>
            <a:pPr lvl="1"/>
            <a:r>
              <a:rPr lang="zh-TW" altLang="en-US" sz="2000" dirty="0"/>
              <a:t>電子產品 </a:t>
            </a:r>
            <a:r>
              <a:rPr lang="en-US" altLang="zh-TW" sz="2000" dirty="0"/>
              <a:t>EMS: Electronic Manufacturing Service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0318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31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57AF501-ADF3-4448-A005-4F6816505520}" type="slidenum">
              <a:rPr lang="en-US" altLang="zh-TW" sz="1400" smtClean="0">
                <a:solidFill>
                  <a:srgbClr val="333399"/>
                </a:solidFill>
              </a:rPr>
              <a:pPr/>
              <a:t>50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rgbClr val="FFFF99"/>
                </a:solidFill>
              </a:rPr>
              <a:t>交易關係的</a:t>
            </a:r>
            <a:r>
              <a:rPr lang="zh-TW" altLang="en-US" smtClean="0">
                <a:solidFill>
                  <a:srgbClr val="99FFCC"/>
                </a:solidFill>
              </a:rPr>
              <a:t>整合</a:t>
            </a:r>
            <a:r>
              <a:rPr lang="zh-TW" altLang="en-US" smtClean="0"/>
              <a:t>或</a:t>
            </a:r>
            <a:r>
              <a:rPr lang="zh-TW" altLang="en-US" smtClean="0">
                <a:solidFill>
                  <a:srgbClr val="FFCCFF"/>
                </a:solidFill>
              </a:rPr>
              <a:t>分解</a:t>
            </a:r>
            <a:r>
              <a:rPr lang="zh-TW" altLang="en-US" smtClean="0"/>
              <a:t>？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Coupling OR uncoupling?</a:t>
            </a:r>
          </a:p>
          <a:p>
            <a:pPr eaLnBrk="1" hangingPunct="1"/>
            <a:r>
              <a:rPr lang="zh-TW" altLang="en-US" sz="2800" smtClean="0"/>
              <a:t>供應鏈走向兩極化發展</a:t>
            </a:r>
          </a:p>
          <a:p>
            <a:pPr eaLnBrk="1" hangingPunct="1"/>
            <a:r>
              <a:rPr lang="zh-TW" altLang="en-US" sz="2800" smtClean="0">
                <a:solidFill>
                  <a:srgbClr val="CC0000"/>
                </a:solidFill>
              </a:rPr>
              <a:t>價值網絡：</a:t>
            </a:r>
            <a:r>
              <a:rPr lang="zh-TW" altLang="en-US" sz="2800" smtClean="0"/>
              <a:t>上下游企業整合、緊密的價值鏈</a:t>
            </a:r>
          </a:p>
          <a:p>
            <a:pPr eaLnBrk="1" hangingPunct="1"/>
            <a:r>
              <a:rPr lang="zh-TW" altLang="en-US" sz="2800" smtClean="0">
                <a:solidFill>
                  <a:srgbClr val="CC0000"/>
                </a:solidFill>
              </a:rPr>
              <a:t>動態市場：</a:t>
            </a:r>
            <a:r>
              <a:rPr lang="zh-TW" altLang="en-US" sz="2800" smtClean="0"/>
              <a:t>上下游企業分散、市場交易</a:t>
            </a:r>
          </a:p>
          <a:p>
            <a:pPr eaLnBrk="1" hangingPunct="1"/>
            <a:r>
              <a:rPr lang="zh-TW" altLang="en-US" sz="2800" smtClean="0"/>
              <a:t>什麼狀況之下，會發生這兩類變動？</a:t>
            </a:r>
          </a:p>
          <a:p>
            <a:pPr lvl="1" eaLnBrk="1" hangingPunct="1"/>
            <a:r>
              <a:rPr lang="zh-TW" altLang="en-US" sz="2400" smtClean="0"/>
              <a:t>垂直能見度</a:t>
            </a:r>
            <a:r>
              <a:rPr lang="en-US" altLang="zh-TW" sz="2400" smtClean="0"/>
              <a:t>&lt;&gt;</a:t>
            </a:r>
            <a:r>
              <a:rPr lang="zh-TW" altLang="en-US" sz="2400" smtClean="0"/>
              <a:t>水平能見度</a:t>
            </a:r>
          </a:p>
          <a:p>
            <a:pPr lvl="1" eaLnBrk="1" hangingPunct="1"/>
            <a:r>
              <a:rPr lang="zh-TW" altLang="en-US" sz="2400" smtClean="0"/>
              <a:t>標準化產品</a:t>
            </a:r>
            <a:r>
              <a:rPr lang="en-US" altLang="zh-TW" sz="2400" smtClean="0"/>
              <a:t>&lt;&gt;</a:t>
            </a:r>
            <a:r>
              <a:rPr lang="zh-TW" altLang="en-US" sz="2400" smtClean="0"/>
              <a:t>特用產品</a:t>
            </a:r>
          </a:p>
        </p:txBody>
      </p:sp>
    </p:spTree>
    <p:extLst>
      <p:ext uri="{BB962C8B-B14F-4D97-AF65-F5344CB8AC3E}">
        <p14:creationId xmlns:p14="http://schemas.microsoft.com/office/powerpoint/2010/main" val="17316193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52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5D2047-A28A-469E-837C-7F69669CF35D}" type="slidenum">
              <a:rPr lang="en-US" altLang="zh-TW" sz="1400" smtClean="0">
                <a:solidFill>
                  <a:srgbClr val="333399"/>
                </a:solidFill>
              </a:rPr>
              <a:pPr/>
              <a:t>51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供應鏈管理內涵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物料採購	</a:t>
            </a:r>
            <a:r>
              <a:rPr lang="en-US" altLang="zh-TW" sz="2800" smtClean="0"/>
              <a:t>e-Procurement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詢價、訂單、確認、產能、交期、支付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市場預估	</a:t>
            </a:r>
            <a:r>
              <a:rPr lang="en-US" altLang="zh-TW" sz="2400" smtClean="0"/>
              <a:t>e-Forecast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物流管理	</a:t>
            </a:r>
            <a:r>
              <a:rPr lang="en-US" altLang="zh-TW" sz="2800" smtClean="0"/>
              <a:t>e-Logistics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物流監控、貨況追蹤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研發合作	</a:t>
            </a:r>
            <a:r>
              <a:rPr lang="en-US" altLang="zh-TW" sz="2800" smtClean="0"/>
              <a:t>e-Design collaboration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品質管理	</a:t>
            </a:r>
            <a:r>
              <a:rPr lang="en-US" altLang="zh-TW" sz="2800" smtClean="0"/>
              <a:t>e-Quality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付款融資 	</a:t>
            </a:r>
            <a:r>
              <a:rPr lang="en-US" altLang="zh-TW" sz="2800" smtClean="0"/>
              <a:t>e-Billing, e-Payment, e-Financing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>
                <a:solidFill>
                  <a:srgbClr val="FF0000"/>
                </a:solidFill>
              </a:rPr>
              <a:t>除資訊流之外，還牽涉到金流、物流的改變</a:t>
            </a:r>
          </a:p>
        </p:txBody>
      </p:sp>
    </p:spTree>
    <p:extLst>
      <p:ext uri="{BB962C8B-B14F-4D97-AF65-F5344CB8AC3E}">
        <p14:creationId xmlns:p14="http://schemas.microsoft.com/office/powerpoint/2010/main" val="239646372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72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AEA62B9-E649-4064-9459-0DD32E7F2139}" type="slidenum">
              <a:rPr lang="en-US" altLang="zh-TW" sz="1400" smtClean="0">
                <a:solidFill>
                  <a:srgbClr val="333399"/>
                </a:solidFill>
              </a:rPr>
              <a:pPr/>
              <a:t>52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電子化採購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經由網路的應用，加速採購作業</a:t>
            </a:r>
          </a:p>
          <a:p>
            <a:pPr eaLnBrk="1" hangingPunct="1"/>
            <a:r>
              <a:rPr lang="zh-TW" altLang="en-US" smtClean="0"/>
              <a:t>先調整雙方的關係──提供能見度</a:t>
            </a:r>
          </a:p>
          <a:p>
            <a:pPr eaLnBrk="1" hangingPunct="1"/>
            <a:r>
              <a:rPr lang="zh-TW" altLang="en-US" smtClean="0"/>
              <a:t>效果：</a:t>
            </a:r>
          </a:p>
          <a:p>
            <a:pPr lvl="1" eaLnBrk="1" hangingPunct="1"/>
            <a:r>
              <a:rPr lang="zh-TW" altLang="en-US" smtClean="0"/>
              <a:t>縮短訂單週期（訂單到出貨）</a:t>
            </a:r>
          </a:p>
          <a:p>
            <a:pPr lvl="1" eaLnBrk="1" hangingPunct="1"/>
            <a:r>
              <a:rPr lang="zh-TW" altLang="en-US" smtClean="0"/>
              <a:t>增加能見度，降低不確定性，提高達交率</a:t>
            </a:r>
          </a:p>
          <a:p>
            <a:pPr lvl="1" eaLnBrk="1" hangingPunct="1"/>
            <a:r>
              <a:rPr lang="zh-TW" altLang="en-US" smtClean="0"/>
              <a:t>提高存貨周轉率</a:t>
            </a:r>
          </a:p>
          <a:p>
            <a:pPr lvl="1" eaLnBrk="1" hangingPunct="1"/>
            <a:r>
              <a:rPr lang="zh-TW" altLang="en-US" smtClean="0"/>
              <a:t>降低錯誤、呆滯料</a:t>
            </a:r>
          </a:p>
        </p:txBody>
      </p:sp>
    </p:spTree>
    <p:extLst>
      <p:ext uri="{BB962C8B-B14F-4D97-AF65-F5344CB8AC3E}">
        <p14:creationId xmlns:p14="http://schemas.microsoft.com/office/powerpoint/2010/main" val="906603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93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623CEFA-85AF-4855-8EDD-4C4C86D64447}" type="slidenum">
              <a:rPr lang="en-US" altLang="zh-TW" sz="1400" smtClean="0">
                <a:solidFill>
                  <a:srgbClr val="333399"/>
                </a:solidFill>
              </a:rPr>
              <a:pPr/>
              <a:t>53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電子化採購 </a:t>
            </a:r>
            <a:r>
              <a:rPr lang="en-US" altLang="zh-TW" sz="3200" smtClean="0"/>
              <a:t>eProcurement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透過電子化採購降低長鞭效應</a:t>
            </a:r>
          </a:p>
          <a:p>
            <a:pPr eaLnBrk="1" hangingPunct="1"/>
            <a:r>
              <a:rPr lang="zh-TW" altLang="en-US" smtClean="0"/>
              <a:t>快速反應（減少前置期 </a:t>
            </a:r>
            <a:r>
              <a:rPr lang="en-US" altLang="zh-TW" smtClean="0"/>
              <a:t>lead time</a:t>
            </a:r>
            <a:r>
              <a:rPr lang="zh-TW" altLang="en-US" smtClean="0"/>
              <a:t>）</a:t>
            </a:r>
          </a:p>
          <a:p>
            <a:pPr eaLnBrk="1" hangingPunct="1"/>
            <a:r>
              <a:rPr lang="zh-TW" altLang="en-US" smtClean="0"/>
              <a:t>資訊透明度</a:t>
            </a:r>
          </a:p>
          <a:p>
            <a:pPr lvl="1" eaLnBrk="1" hangingPunct="1"/>
            <a:r>
              <a:rPr lang="zh-TW" altLang="en-US" smtClean="0"/>
              <a:t>銷售</a:t>
            </a:r>
          </a:p>
          <a:p>
            <a:pPr lvl="1" eaLnBrk="1" hangingPunct="1"/>
            <a:r>
              <a:rPr lang="zh-TW" altLang="en-US" smtClean="0"/>
              <a:t>訂單</a:t>
            </a:r>
          </a:p>
          <a:p>
            <a:pPr eaLnBrk="1" hangingPunct="1"/>
            <a:r>
              <a:rPr lang="zh-TW" altLang="en-US" smtClean="0"/>
              <a:t>預測</a:t>
            </a:r>
          </a:p>
        </p:txBody>
      </p:sp>
    </p:spTree>
    <p:extLst>
      <p:ext uri="{BB962C8B-B14F-4D97-AF65-F5344CB8AC3E}">
        <p14:creationId xmlns:p14="http://schemas.microsoft.com/office/powerpoint/2010/main" val="3853171770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03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C7B79A9-2214-47F3-84DF-D61FF809DDA5}" type="slidenum">
              <a:rPr lang="en-US" altLang="zh-TW" sz="1400" smtClean="0">
                <a:solidFill>
                  <a:srgbClr val="333399"/>
                </a:solidFill>
              </a:rPr>
              <a:pPr/>
              <a:t>54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階段性的改善 </a:t>
            </a:r>
            <a:r>
              <a:rPr lang="en-US" altLang="zh-TW" smtClean="0"/>
              <a:t>1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階段一：增加銷售點的能見度</a:t>
            </a:r>
          </a:p>
          <a:p>
            <a:pPr lvl="1" eaLnBrk="1" hangingPunct="1"/>
            <a:r>
              <a:rPr lang="en-US" altLang="zh-TW" smtClean="0"/>
              <a:t>POS </a:t>
            </a:r>
            <a:r>
              <a:rPr lang="zh-TW" altLang="en-US" smtClean="0"/>
              <a:t>能見度</a:t>
            </a:r>
            <a:r>
              <a:rPr lang="en-US" altLang="zh-TW" smtClean="0"/>
              <a:t>, QR, </a:t>
            </a:r>
            <a:r>
              <a:rPr lang="zh-TW" altLang="en-US" smtClean="0"/>
              <a:t>連續補貨 </a:t>
            </a:r>
            <a:r>
              <a:rPr lang="en-US" altLang="zh-TW" smtClean="0"/>
              <a:t>(CR)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階段二：增加供應商的預測的能見度</a:t>
            </a:r>
          </a:p>
          <a:p>
            <a:pPr lvl="1" eaLnBrk="1" hangingPunct="1"/>
            <a:r>
              <a:rPr lang="zh-TW" altLang="en-US" smtClean="0"/>
              <a:t>預測</a:t>
            </a:r>
          </a:p>
          <a:p>
            <a:pPr lvl="1" eaLnBrk="1" hangingPunct="1"/>
            <a:r>
              <a:rPr lang="zh-TW" altLang="en-US" smtClean="0"/>
              <a:t>更準確的預測</a:t>
            </a:r>
          </a:p>
          <a:p>
            <a:pPr lvl="1" eaLnBrk="1" hangingPunct="1"/>
            <a:r>
              <a:rPr lang="zh-TW" altLang="en-US" smtClean="0"/>
              <a:t>滾動預測</a:t>
            </a:r>
          </a:p>
        </p:txBody>
      </p:sp>
    </p:spTree>
    <p:extLst>
      <p:ext uri="{BB962C8B-B14F-4D97-AF65-F5344CB8AC3E}">
        <p14:creationId xmlns:p14="http://schemas.microsoft.com/office/powerpoint/2010/main" val="1380105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24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064B86B-4E70-41A6-9E52-0B30B11F4840}" type="slidenum">
              <a:rPr lang="en-US" altLang="zh-TW" sz="1400" smtClean="0">
                <a:solidFill>
                  <a:srgbClr val="333399"/>
                </a:solidFill>
              </a:rPr>
              <a:pPr/>
              <a:t>55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增加需求能見度</a:t>
            </a:r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1752600" y="2971800"/>
            <a:ext cx="1219200" cy="45720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06" name="Rectangle 4"/>
          <p:cNvSpPr>
            <a:spLocks noChangeArrowheads="1"/>
          </p:cNvSpPr>
          <p:nvPr/>
        </p:nvSpPr>
        <p:spPr bwMode="auto">
          <a:xfrm>
            <a:off x="1752600" y="4008438"/>
            <a:ext cx="1219200" cy="45720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07" name="Text Box 5"/>
          <p:cNvSpPr txBox="1">
            <a:spLocks noChangeArrowheads="1"/>
          </p:cNvSpPr>
          <p:nvPr/>
        </p:nvSpPr>
        <p:spPr bwMode="auto">
          <a:xfrm>
            <a:off x="1714500" y="4071938"/>
            <a:ext cx="1282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D56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Distributor</a:t>
            </a:r>
          </a:p>
        </p:txBody>
      </p:sp>
      <p:sp>
        <p:nvSpPr>
          <p:cNvPr id="102408" name="Text Box 6"/>
          <p:cNvSpPr txBox="1">
            <a:spLocks noChangeArrowheads="1"/>
          </p:cNvSpPr>
          <p:nvPr/>
        </p:nvSpPr>
        <p:spPr bwMode="auto">
          <a:xfrm>
            <a:off x="1676400" y="3048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Manufacturer</a:t>
            </a:r>
          </a:p>
        </p:txBody>
      </p:sp>
      <p:sp>
        <p:nvSpPr>
          <p:cNvPr id="102409" name="Line 7"/>
          <p:cNvSpPr>
            <a:spLocks noChangeShapeType="1"/>
          </p:cNvSpPr>
          <p:nvPr/>
        </p:nvSpPr>
        <p:spPr bwMode="auto">
          <a:xfrm flipH="1">
            <a:off x="1600200" y="4465638"/>
            <a:ext cx="4572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2410" name="Line 8"/>
          <p:cNvSpPr>
            <a:spLocks noChangeShapeType="1"/>
          </p:cNvSpPr>
          <p:nvPr/>
        </p:nvSpPr>
        <p:spPr bwMode="auto">
          <a:xfrm>
            <a:off x="2590800" y="4465638"/>
            <a:ext cx="3048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2411" name="Line 9"/>
          <p:cNvSpPr>
            <a:spLocks noChangeShapeType="1"/>
          </p:cNvSpPr>
          <p:nvPr/>
        </p:nvSpPr>
        <p:spPr bwMode="auto">
          <a:xfrm>
            <a:off x="3124200" y="3627438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2412" name="Line 10"/>
          <p:cNvSpPr>
            <a:spLocks noChangeShapeType="1"/>
          </p:cNvSpPr>
          <p:nvPr/>
        </p:nvSpPr>
        <p:spPr bwMode="auto">
          <a:xfrm>
            <a:off x="3124200" y="4800600"/>
            <a:ext cx="1447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2413" name="Line 11"/>
          <p:cNvSpPr>
            <a:spLocks noChangeShapeType="1"/>
          </p:cNvSpPr>
          <p:nvPr/>
        </p:nvSpPr>
        <p:spPr bwMode="auto">
          <a:xfrm flipH="1">
            <a:off x="2286000" y="4465638"/>
            <a:ext cx="76200" cy="715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2414" name="Rectangle 12"/>
          <p:cNvSpPr>
            <a:spLocks noChangeArrowheads="1"/>
          </p:cNvSpPr>
          <p:nvPr/>
        </p:nvSpPr>
        <p:spPr bwMode="auto">
          <a:xfrm>
            <a:off x="26670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5" name="Rectangle 13"/>
          <p:cNvSpPr>
            <a:spLocks noChangeArrowheads="1"/>
          </p:cNvSpPr>
          <p:nvPr/>
        </p:nvSpPr>
        <p:spPr bwMode="auto">
          <a:xfrm>
            <a:off x="19812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6" name="Rectangle 14"/>
          <p:cNvSpPr>
            <a:spLocks noChangeArrowheads="1"/>
          </p:cNvSpPr>
          <p:nvPr/>
        </p:nvSpPr>
        <p:spPr bwMode="auto">
          <a:xfrm>
            <a:off x="1295400" y="5181600"/>
            <a:ext cx="609600" cy="450850"/>
          </a:xfrm>
          <a:prstGeom prst="rect">
            <a:avLst/>
          </a:prstGeom>
          <a:solidFill>
            <a:srgbClr val="FCD566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2417" name="Text Box 15"/>
          <p:cNvSpPr txBox="1">
            <a:spLocks noChangeArrowheads="1"/>
          </p:cNvSpPr>
          <p:nvPr/>
        </p:nvSpPr>
        <p:spPr bwMode="auto">
          <a:xfrm>
            <a:off x="12954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18" name="Text Box 16"/>
          <p:cNvSpPr txBox="1">
            <a:spLocks noChangeArrowheads="1"/>
          </p:cNvSpPr>
          <p:nvPr/>
        </p:nvSpPr>
        <p:spPr bwMode="auto">
          <a:xfrm>
            <a:off x="19812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19" name="Text Box 17"/>
          <p:cNvSpPr txBox="1">
            <a:spLocks noChangeArrowheads="1"/>
          </p:cNvSpPr>
          <p:nvPr/>
        </p:nvSpPr>
        <p:spPr bwMode="auto">
          <a:xfrm>
            <a:off x="2667000" y="5281613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Arial" panose="020B0604020202020204" pitchFamily="34" charset="0"/>
              </a:rPr>
              <a:t>Store</a:t>
            </a:r>
            <a:endParaRPr kumimoji="0" lang="en-US" altLang="zh-TW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20" name="Line 18"/>
          <p:cNvSpPr>
            <a:spLocks noChangeShapeType="1"/>
          </p:cNvSpPr>
          <p:nvPr/>
        </p:nvSpPr>
        <p:spPr bwMode="auto">
          <a:xfrm>
            <a:off x="2362200" y="3429000"/>
            <a:ext cx="0" cy="5794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02421" name="Group 19"/>
          <p:cNvGrpSpPr>
            <a:grpSpLocks/>
          </p:cNvGrpSpPr>
          <p:nvPr/>
        </p:nvGrpSpPr>
        <p:grpSpPr bwMode="auto">
          <a:xfrm>
            <a:off x="4830763" y="2813050"/>
            <a:ext cx="2789237" cy="1530350"/>
            <a:chOff x="3283" y="2153"/>
            <a:chExt cx="1882" cy="1033"/>
          </a:xfrm>
        </p:grpSpPr>
        <p:sp>
          <p:nvSpPr>
            <p:cNvPr id="102426" name="Rectangle 20"/>
            <p:cNvSpPr>
              <a:spLocks noChangeArrowheads="1"/>
            </p:cNvSpPr>
            <p:nvPr/>
          </p:nvSpPr>
          <p:spPr bwMode="auto">
            <a:xfrm>
              <a:off x="3283" y="2153"/>
              <a:ext cx="1882" cy="1033"/>
            </a:xfrm>
            <a:prstGeom prst="rect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2427" name="Rectangle 21"/>
            <p:cNvSpPr>
              <a:spLocks noChangeArrowheads="1"/>
            </p:cNvSpPr>
            <p:nvPr/>
          </p:nvSpPr>
          <p:spPr bwMode="auto">
            <a:xfrm>
              <a:off x="3339" y="2281"/>
              <a:ext cx="1788" cy="8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2428" name="Line 22"/>
            <p:cNvSpPr>
              <a:spLocks noChangeShapeType="1"/>
            </p:cNvSpPr>
            <p:nvPr/>
          </p:nvSpPr>
          <p:spPr bwMode="auto">
            <a:xfrm>
              <a:off x="3339" y="2986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29" name="Line 23"/>
            <p:cNvSpPr>
              <a:spLocks noChangeShapeType="1"/>
            </p:cNvSpPr>
            <p:nvPr/>
          </p:nvSpPr>
          <p:spPr bwMode="auto">
            <a:xfrm>
              <a:off x="3339" y="2872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0" name="Line 24"/>
            <p:cNvSpPr>
              <a:spLocks noChangeShapeType="1"/>
            </p:cNvSpPr>
            <p:nvPr/>
          </p:nvSpPr>
          <p:spPr bwMode="auto">
            <a:xfrm>
              <a:off x="3339" y="2753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1" name="Line 25"/>
            <p:cNvSpPr>
              <a:spLocks noChangeShapeType="1"/>
            </p:cNvSpPr>
            <p:nvPr/>
          </p:nvSpPr>
          <p:spPr bwMode="auto">
            <a:xfrm>
              <a:off x="3339" y="2634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2" name="Line 26"/>
            <p:cNvSpPr>
              <a:spLocks noChangeShapeType="1"/>
            </p:cNvSpPr>
            <p:nvPr/>
          </p:nvSpPr>
          <p:spPr bwMode="auto">
            <a:xfrm>
              <a:off x="3339" y="2515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3" name="Line 27"/>
            <p:cNvSpPr>
              <a:spLocks noChangeShapeType="1"/>
            </p:cNvSpPr>
            <p:nvPr/>
          </p:nvSpPr>
          <p:spPr bwMode="auto">
            <a:xfrm>
              <a:off x="3339" y="2400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4" name="Line 28"/>
            <p:cNvSpPr>
              <a:spLocks noChangeShapeType="1"/>
            </p:cNvSpPr>
            <p:nvPr/>
          </p:nvSpPr>
          <p:spPr bwMode="auto">
            <a:xfrm>
              <a:off x="3339" y="2281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5" name="Rectangle 29"/>
            <p:cNvSpPr>
              <a:spLocks noChangeArrowheads="1"/>
            </p:cNvSpPr>
            <p:nvPr/>
          </p:nvSpPr>
          <p:spPr bwMode="auto">
            <a:xfrm>
              <a:off x="3339" y="2281"/>
              <a:ext cx="1788" cy="824"/>
            </a:xfrm>
            <a:prstGeom prst="rect">
              <a:avLst/>
            </a:prstGeom>
            <a:noFill/>
            <a:ln w="63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02436" name="Line 30"/>
            <p:cNvSpPr>
              <a:spLocks noChangeShapeType="1"/>
            </p:cNvSpPr>
            <p:nvPr/>
          </p:nvSpPr>
          <p:spPr bwMode="auto">
            <a:xfrm>
              <a:off x="3339" y="2281"/>
              <a:ext cx="1" cy="8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7" name="Line 31"/>
            <p:cNvSpPr>
              <a:spLocks noChangeShapeType="1"/>
            </p:cNvSpPr>
            <p:nvPr/>
          </p:nvSpPr>
          <p:spPr bwMode="auto">
            <a:xfrm>
              <a:off x="3335" y="310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8" name="Line 32"/>
            <p:cNvSpPr>
              <a:spLocks noChangeShapeType="1"/>
            </p:cNvSpPr>
            <p:nvPr/>
          </p:nvSpPr>
          <p:spPr bwMode="auto">
            <a:xfrm>
              <a:off x="3335" y="2986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39" name="Line 33"/>
            <p:cNvSpPr>
              <a:spLocks noChangeShapeType="1"/>
            </p:cNvSpPr>
            <p:nvPr/>
          </p:nvSpPr>
          <p:spPr bwMode="auto">
            <a:xfrm>
              <a:off x="3335" y="2872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0" name="Line 34"/>
            <p:cNvSpPr>
              <a:spLocks noChangeShapeType="1"/>
            </p:cNvSpPr>
            <p:nvPr/>
          </p:nvSpPr>
          <p:spPr bwMode="auto">
            <a:xfrm>
              <a:off x="3335" y="2753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1" name="Line 35"/>
            <p:cNvSpPr>
              <a:spLocks noChangeShapeType="1"/>
            </p:cNvSpPr>
            <p:nvPr/>
          </p:nvSpPr>
          <p:spPr bwMode="auto">
            <a:xfrm>
              <a:off x="3335" y="2634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2" name="Line 36"/>
            <p:cNvSpPr>
              <a:spLocks noChangeShapeType="1"/>
            </p:cNvSpPr>
            <p:nvPr/>
          </p:nvSpPr>
          <p:spPr bwMode="auto">
            <a:xfrm>
              <a:off x="3335" y="2515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3" name="Line 37"/>
            <p:cNvSpPr>
              <a:spLocks noChangeShapeType="1"/>
            </p:cNvSpPr>
            <p:nvPr/>
          </p:nvSpPr>
          <p:spPr bwMode="auto">
            <a:xfrm>
              <a:off x="3335" y="2400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4" name="Line 38"/>
            <p:cNvSpPr>
              <a:spLocks noChangeShapeType="1"/>
            </p:cNvSpPr>
            <p:nvPr/>
          </p:nvSpPr>
          <p:spPr bwMode="auto">
            <a:xfrm>
              <a:off x="3335" y="2281"/>
              <a:ext cx="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5" name="Line 39"/>
            <p:cNvSpPr>
              <a:spLocks noChangeShapeType="1"/>
            </p:cNvSpPr>
            <p:nvPr/>
          </p:nvSpPr>
          <p:spPr bwMode="auto">
            <a:xfrm>
              <a:off x="3339" y="3105"/>
              <a:ext cx="178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6" name="Line 40"/>
            <p:cNvSpPr>
              <a:spLocks noChangeShapeType="1"/>
            </p:cNvSpPr>
            <p:nvPr/>
          </p:nvSpPr>
          <p:spPr bwMode="auto">
            <a:xfrm flipV="1">
              <a:off x="333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7" name="Line 41"/>
            <p:cNvSpPr>
              <a:spLocks noChangeShapeType="1"/>
            </p:cNvSpPr>
            <p:nvPr/>
          </p:nvSpPr>
          <p:spPr bwMode="auto">
            <a:xfrm flipV="1">
              <a:off x="335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8" name="Line 42"/>
            <p:cNvSpPr>
              <a:spLocks noChangeShapeType="1"/>
            </p:cNvSpPr>
            <p:nvPr/>
          </p:nvSpPr>
          <p:spPr bwMode="auto">
            <a:xfrm flipV="1">
              <a:off x="338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49" name="Line 43"/>
            <p:cNvSpPr>
              <a:spLocks noChangeShapeType="1"/>
            </p:cNvSpPr>
            <p:nvPr/>
          </p:nvSpPr>
          <p:spPr bwMode="auto">
            <a:xfrm flipV="1">
              <a:off x="339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0" name="Line 44"/>
            <p:cNvSpPr>
              <a:spLocks noChangeShapeType="1"/>
            </p:cNvSpPr>
            <p:nvPr/>
          </p:nvSpPr>
          <p:spPr bwMode="auto">
            <a:xfrm flipV="1">
              <a:off x="342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1" name="Line 45"/>
            <p:cNvSpPr>
              <a:spLocks noChangeShapeType="1"/>
            </p:cNvSpPr>
            <p:nvPr/>
          </p:nvSpPr>
          <p:spPr bwMode="auto">
            <a:xfrm flipV="1">
              <a:off x="344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2" name="Line 46"/>
            <p:cNvSpPr>
              <a:spLocks noChangeShapeType="1"/>
            </p:cNvSpPr>
            <p:nvPr/>
          </p:nvSpPr>
          <p:spPr bwMode="auto">
            <a:xfrm flipV="1">
              <a:off x="345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3" name="Line 47"/>
            <p:cNvSpPr>
              <a:spLocks noChangeShapeType="1"/>
            </p:cNvSpPr>
            <p:nvPr/>
          </p:nvSpPr>
          <p:spPr bwMode="auto">
            <a:xfrm flipV="1">
              <a:off x="348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4" name="Line 48"/>
            <p:cNvSpPr>
              <a:spLocks noChangeShapeType="1"/>
            </p:cNvSpPr>
            <p:nvPr/>
          </p:nvSpPr>
          <p:spPr bwMode="auto">
            <a:xfrm flipV="1">
              <a:off x="350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5" name="Line 49"/>
            <p:cNvSpPr>
              <a:spLocks noChangeShapeType="1"/>
            </p:cNvSpPr>
            <p:nvPr/>
          </p:nvSpPr>
          <p:spPr bwMode="auto">
            <a:xfrm flipV="1">
              <a:off x="352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6" name="Line 50"/>
            <p:cNvSpPr>
              <a:spLocks noChangeShapeType="1"/>
            </p:cNvSpPr>
            <p:nvPr/>
          </p:nvSpPr>
          <p:spPr bwMode="auto">
            <a:xfrm flipV="1">
              <a:off x="354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7" name="Line 51"/>
            <p:cNvSpPr>
              <a:spLocks noChangeShapeType="1"/>
            </p:cNvSpPr>
            <p:nvPr/>
          </p:nvSpPr>
          <p:spPr bwMode="auto">
            <a:xfrm flipV="1">
              <a:off x="356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8" name="Line 52"/>
            <p:cNvSpPr>
              <a:spLocks noChangeShapeType="1"/>
            </p:cNvSpPr>
            <p:nvPr/>
          </p:nvSpPr>
          <p:spPr bwMode="auto">
            <a:xfrm flipV="1">
              <a:off x="358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59" name="Line 53"/>
            <p:cNvSpPr>
              <a:spLocks noChangeShapeType="1"/>
            </p:cNvSpPr>
            <p:nvPr/>
          </p:nvSpPr>
          <p:spPr bwMode="auto">
            <a:xfrm flipV="1">
              <a:off x="360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0" name="Line 54"/>
            <p:cNvSpPr>
              <a:spLocks noChangeShapeType="1"/>
            </p:cNvSpPr>
            <p:nvPr/>
          </p:nvSpPr>
          <p:spPr bwMode="auto">
            <a:xfrm flipV="1">
              <a:off x="362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1" name="Line 55"/>
            <p:cNvSpPr>
              <a:spLocks noChangeShapeType="1"/>
            </p:cNvSpPr>
            <p:nvPr/>
          </p:nvSpPr>
          <p:spPr bwMode="auto">
            <a:xfrm flipV="1">
              <a:off x="364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2" name="Line 56"/>
            <p:cNvSpPr>
              <a:spLocks noChangeShapeType="1"/>
            </p:cNvSpPr>
            <p:nvPr/>
          </p:nvSpPr>
          <p:spPr bwMode="auto">
            <a:xfrm flipV="1">
              <a:off x="366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3" name="Line 57"/>
            <p:cNvSpPr>
              <a:spLocks noChangeShapeType="1"/>
            </p:cNvSpPr>
            <p:nvPr/>
          </p:nvSpPr>
          <p:spPr bwMode="auto">
            <a:xfrm flipV="1">
              <a:off x="368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4" name="Line 58"/>
            <p:cNvSpPr>
              <a:spLocks noChangeShapeType="1"/>
            </p:cNvSpPr>
            <p:nvPr/>
          </p:nvSpPr>
          <p:spPr bwMode="auto">
            <a:xfrm flipV="1">
              <a:off x="370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5" name="Line 59"/>
            <p:cNvSpPr>
              <a:spLocks noChangeShapeType="1"/>
            </p:cNvSpPr>
            <p:nvPr/>
          </p:nvSpPr>
          <p:spPr bwMode="auto">
            <a:xfrm flipV="1">
              <a:off x="372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6" name="Line 60"/>
            <p:cNvSpPr>
              <a:spLocks noChangeShapeType="1"/>
            </p:cNvSpPr>
            <p:nvPr/>
          </p:nvSpPr>
          <p:spPr bwMode="auto">
            <a:xfrm flipV="1">
              <a:off x="374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7" name="Line 61"/>
            <p:cNvSpPr>
              <a:spLocks noChangeShapeType="1"/>
            </p:cNvSpPr>
            <p:nvPr/>
          </p:nvSpPr>
          <p:spPr bwMode="auto">
            <a:xfrm flipV="1">
              <a:off x="376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8" name="Line 62"/>
            <p:cNvSpPr>
              <a:spLocks noChangeShapeType="1"/>
            </p:cNvSpPr>
            <p:nvPr/>
          </p:nvSpPr>
          <p:spPr bwMode="auto">
            <a:xfrm flipV="1">
              <a:off x="378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69" name="Line 63"/>
            <p:cNvSpPr>
              <a:spLocks noChangeShapeType="1"/>
            </p:cNvSpPr>
            <p:nvPr/>
          </p:nvSpPr>
          <p:spPr bwMode="auto">
            <a:xfrm flipV="1">
              <a:off x="380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0" name="Line 64"/>
            <p:cNvSpPr>
              <a:spLocks noChangeShapeType="1"/>
            </p:cNvSpPr>
            <p:nvPr/>
          </p:nvSpPr>
          <p:spPr bwMode="auto">
            <a:xfrm flipV="1">
              <a:off x="382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1" name="Line 65"/>
            <p:cNvSpPr>
              <a:spLocks noChangeShapeType="1"/>
            </p:cNvSpPr>
            <p:nvPr/>
          </p:nvSpPr>
          <p:spPr bwMode="auto">
            <a:xfrm flipV="1">
              <a:off x="384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 flipV="1">
              <a:off x="386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 flipV="1">
              <a:off x="388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4" name="Line 68"/>
            <p:cNvSpPr>
              <a:spLocks noChangeShapeType="1"/>
            </p:cNvSpPr>
            <p:nvPr/>
          </p:nvSpPr>
          <p:spPr bwMode="auto">
            <a:xfrm flipV="1">
              <a:off x="390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5" name="Line 69"/>
            <p:cNvSpPr>
              <a:spLocks noChangeShapeType="1"/>
            </p:cNvSpPr>
            <p:nvPr/>
          </p:nvSpPr>
          <p:spPr bwMode="auto">
            <a:xfrm flipV="1">
              <a:off x="392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6" name="Line 70"/>
            <p:cNvSpPr>
              <a:spLocks noChangeShapeType="1"/>
            </p:cNvSpPr>
            <p:nvPr/>
          </p:nvSpPr>
          <p:spPr bwMode="auto">
            <a:xfrm flipV="1">
              <a:off x="394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7" name="Line 71"/>
            <p:cNvSpPr>
              <a:spLocks noChangeShapeType="1"/>
            </p:cNvSpPr>
            <p:nvPr/>
          </p:nvSpPr>
          <p:spPr bwMode="auto">
            <a:xfrm flipV="1">
              <a:off x="397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8" name="Line 72"/>
            <p:cNvSpPr>
              <a:spLocks noChangeShapeType="1"/>
            </p:cNvSpPr>
            <p:nvPr/>
          </p:nvSpPr>
          <p:spPr bwMode="auto">
            <a:xfrm flipV="1">
              <a:off x="398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79" name="Line 73"/>
            <p:cNvSpPr>
              <a:spLocks noChangeShapeType="1"/>
            </p:cNvSpPr>
            <p:nvPr/>
          </p:nvSpPr>
          <p:spPr bwMode="auto">
            <a:xfrm flipV="1">
              <a:off x="401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0" name="Line 74"/>
            <p:cNvSpPr>
              <a:spLocks noChangeShapeType="1"/>
            </p:cNvSpPr>
            <p:nvPr/>
          </p:nvSpPr>
          <p:spPr bwMode="auto">
            <a:xfrm flipV="1">
              <a:off x="403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1" name="Line 75"/>
            <p:cNvSpPr>
              <a:spLocks noChangeShapeType="1"/>
            </p:cNvSpPr>
            <p:nvPr/>
          </p:nvSpPr>
          <p:spPr bwMode="auto">
            <a:xfrm flipV="1">
              <a:off x="404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2" name="Line 76"/>
            <p:cNvSpPr>
              <a:spLocks noChangeShapeType="1"/>
            </p:cNvSpPr>
            <p:nvPr/>
          </p:nvSpPr>
          <p:spPr bwMode="auto">
            <a:xfrm flipV="1">
              <a:off x="407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3" name="Line 77"/>
            <p:cNvSpPr>
              <a:spLocks noChangeShapeType="1"/>
            </p:cNvSpPr>
            <p:nvPr/>
          </p:nvSpPr>
          <p:spPr bwMode="auto">
            <a:xfrm flipV="1">
              <a:off x="409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4" name="Line 78"/>
            <p:cNvSpPr>
              <a:spLocks noChangeShapeType="1"/>
            </p:cNvSpPr>
            <p:nvPr/>
          </p:nvSpPr>
          <p:spPr bwMode="auto">
            <a:xfrm flipV="1">
              <a:off x="411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5" name="Line 79"/>
            <p:cNvSpPr>
              <a:spLocks noChangeShapeType="1"/>
            </p:cNvSpPr>
            <p:nvPr/>
          </p:nvSpPr>
          <p:spPr bwMode="auto">
            <a:xfrm flipV="1">
              <a:off x="413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6" name="Line 80"/>
            <p:cNvSpPr>
              <a:spLocks noChangeShapeType="1"/>
            </p:cNvSpPr>
            <p:nvPr/>
          </p:nvSpPr>
          <p:spPr bwMode="auto">
            <a:xfrm flipV="1">
              <a:off x="415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7" name="Line 81"/>
            <p:cNvSpPr>
              <a:spLocks noChangeShapeType="1"/>
            </p:cNvSpPr>
            <p:nvPr/>
          </p:nvSpPr>
          <p:spPr bwMode="auto">
            <a:xfrm flipV="1">
              <a:off x="417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8" name="Line 82"/>
            <p:cNvSpPr>
              <a:spLocks noChangeShapeType="1"/>
            </p:cNvSpPr>
            <p:nvPr/>
          </p:nvSpPr>
          <p:spPr bwMode="auto">
            <a:xfrm flipV="1">
              <a:off x="419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89" name="Line 83"/>
            <p:cNvSpPr>
              <a:spLocks noChangeShapeType="1"/>
            </p:cNvSpPr>
            <p:nvPr/>
          </p:nvSpPr>
          <p:spPr bwMode="auto">
            <a:xfrm flipV="1">
              <a:off x="421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0" name="Line 84"/>
            <p:cNvSpPr>
              <a:spLocks noChangeShapeType="1"/>
            </p:cNvSpPr>
            <p:nvPr/>
          </p:nvSpPr>
          <p:spPr bwMode="auto">
            <a:xfrm flipV="1">
              <a:off x="423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1" name="Line 85"/>
            <p:cNvSpPr>
              <a:spLocks noChangeShapeType="1"/>
            </p:cNvSpPr>
            <p:nvPr/>
          </p:nvSpPr>
          <p:spPr bwMode="auto">
            <a:xfrm flipV="1">
              <a:off x="425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2" name="Line 86"/>
            <p:cNvSpPr>
              <a:spLocks noChangeShapeType="1"/>
            </p:cNvSpPr>
            <p:nvPr/>
          </p:nvSpPr>
          <p:spPr bwMode="auto">
            <a:xfrm flipV="1">
              <a:off x="427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3" name="Line 87"/>
            <p:cNvSpPr>
              <a:spLocks noChangeShapeType="1"/>
            </p:cNvSpPr>
            <p:nvPr/>
          </p:nvSpPr>
          <p:spPr bwMode="auto">
            <a:xfrm flipV="1">
              <a:off x="429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4" name="Line 88"/>
            <p:cNvSpPr>
              <a:spLocks noChangeShapeType="1"/>
            </p:cNvSpPr>
            <p:nvPr/>
          </p:nvSpPr>
          <p:spPr bwMode="auto">
            <a:xfrm flipV="1">
              <a:off x="431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5" name="Line 89"/>
            <p:cNvSpPr>
              <a:spLocks noChangeShapeType="1"/>
            </p:cNvSpPr>
            <p:nvPr/>
          </p:nvSpPr>
          <p:spPr bwMode="auto">
            <a:xfrm flipV="1">
              <a:off x="433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6" name="Line 90"/>
            <p:cNvSpPr>
              <a:spLocks noChangeShapeType="1"/>
            </p:cNvSpPr>
            <p:nvPr/>
          </p:nvSpPr>
          <p:spPr bwMode="auto">
            <a:xfrm flipV="1">
              <a:off x="435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7" name="Line 91"/>
            <p:cNvSpPr>
              <a:spLocks noChangeShapeType="1"/>
            </p:cNvSpPr>
            <p:nvPr/>
          </p:nvSpPr>
          <p:spPr bwMode="auto">
            <a:xfrm flipV="1">
              <a:off x="437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8" name="Line 92"/>
            <p:cNvSpPr>
              <a:spLocks noChangeShapeType="1"/>
            </p:cNvSpPr>
            <p:nvPr/>
          </p:nvSpPr>
          <p:spPr bwMode="auto">
            <a:xfrm flipV="1">
              <a:off x="439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499" name="Line 93"/>
            <p:cNvSpPr>
              <a:spLocks noChangeShapeType="1"/>
            </p:cNvSpPr>
            <p:nvPr/>
          </p:nvSpPr>
          <p:spPr bwMode="auto">
            <a:xfrm flipV="1">
              <a:off x="441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0" name="Line 94"/>
            <p:cNvSpPr>
              <a:spLocks noChangeShapeType="1"/>
            </p:cNvSpPr>
            <p:nvPr/>
          </p:nvSpPr>
          <p:spPr bwMode="auto">
            <a:xfrm flipV="1">
              <a:off x="443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1" name="Line 95"/>
            <p:cNvSpPr>
              <a:spLocks noChangeShapeType="1"/>
            </p:cNvSpPr>
            <p:nvPr/>
          </p:nvSpPr>
          <p:spPr bwMode="auto">
            <a:xfrm flipV="1">
              <a:off x="445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2" name="Line 96"/>
            <p:cNvSpPr>
              <a:spLocks noChangeShapeType="1"/>
            </p:cNvSpPr>
            <p:nvPr/>
          </p:nvSpPr>
          <p:spPr bwMode="auto">
            <a:xfrm flipV="1">
              <a:off x="447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3" name="Line 97"/>
            <p:cNvSpPr>
              <a:spLocks noChangeShapeType="1"/>
            </p:cNvSpPr>
            <p:nvPr/>
          </p:nvSpPr>
          <p:spPr bwMode="auto">
            <a:xfrm flipV="1">
              <a:off x="449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4" name="Line 98"/>
            <p:cNvSpPr>
              <a:spLocks noChangeShapeType="1"/>
            </p:cNvSpPr>
            <p:nvPr/>
          </p:nvSpPr>
          <p:spPr bwMode="auto">
            <a:xfrm flipV="1">
              <a:off x="451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5" name="Line 99"/>
            <p:cNvSpPr>
              <a:spLocks noChangeShapeType="1"/>
            </p:cNvSpPr>
            <p:nvPr/>
          </p:nvSpPr>
          <p:spPr bwMode="auto">
            <a:xfrm flipV="1">
              <a:off x="453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6" name="Line 100"/>
            <p:cNvSpPr>
              <a:spLocks noChangeShapeType="1"/>
            </p:cNvSpPr>
            <p:nvPr/>
          </p:nvSpPr>
          <p:spPr bwMode="auto">
            <a:xfrm flipV="1">
              <a:off x="456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7" name="Line 101"/>
            <p:cNvSpPr>
              <a:spLocks noChangeShapeType="1"/>
            </p:cNvSpPr>
            <p:nvPr/>
          </p:nvSpPr>
          <p:spPr bwMode="auto">
            <a:xfrm flipV="1">
              <a:off x="457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8" name="Line 102"/>
            <p:cNvSpPr>
              <a:spLocks noChangeShapeType="1"/>
            </p:cNvSpPr>
            <p:nvPr/>
          </p:nvSpPr>
          <p:spPr bwMode="auto">
            <a:xfrm flipV="1">
              <a:off x="4598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9" name="Line 103"/>
            <p:cNvSpPr>
              <a:spLocks noChangeShapeType="1"/>
            </p:cNvSpPr>
            <p:nvPr/>
          </p:nvSpPr>
          <p:spPr bwMode="auto">
            <a:xfrm flipV="1">
              <a:off x="462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0" name="Line 104"/>
            <p:cNvSpPr>
              <a:spLocks noChangeShapeType="1"/>
            </p:cNvSpPr>
            <p:nvPr/>
          </p:nvSpPr>
          <p:spPr bwMode="auto">
            <a:xfrm flipV="1">
              <a:off x="463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1" name="Line 105"/>
            <p:cNvSpPr>
              <a:spLocks noChangeShapeType="1"/>
            </p:cNvSpPr>
            <p:nvPr/>
          </p:nvSpPr>
          <p:spPr bwMode="auto">
            <a:xfrm flipV="1">
              <a:off x="466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2" name="Line 106"/>
            <p:cNvSpPr>
              <a:spLocks noChangeShapeType="1"/>
            </p:cNvSpPr>
            <p:nvPr/>
          </p:nvSpPr>
          <p:spPr bwMode="auto">
            <a:xfrm flipV="1">
              <a:off x="468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3" name="Line 107"/>
            <p:cNvSpPr>
              <a:spLocks noChangeShapeType="1"/>
            </p:cNvSpPr>
            <p:nvPr/>
          </p:nvSpPr>
          <p:spPr bwMode="auto">
            <a:xfrm flipV="1">
              <a:off x="469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4" name="Line 108"/>
            <p:cNvSpPr>
              <a:spLocks noChangeShapeType="1"/>
            </p:cNvSpPr>
            <p:nvPr/>
          </p:nvSpPr>
          <p:spPr bwMode="auto">
            <a:xfrm flipV="1">
              <a:off x="472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5" name="Line 109"/>
            <p:cNvSpPr>
              <a:spLocks noChangeShapeType="1"/>
            </p:cNvSpPr>
            <p:nvPr/>
          </p:nvSpPr>
          <p:spPr bwMode="auto">
            <a:xfrm flipV="1">
              <a:off x="4740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6" name="Line 110"/>
            <p:cNvSpPr>
              <a:spLocks noChangeShapeType="1"/>
            </p:cNvSpPr>
            <p:nvPr/>
          </p:nvSpPr>
          <p:spPr bwMode="auto">
            <a:xfrm flipV="1">
              <a:off x="476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7" name="Line 111"/>
            <p:cNvSpPr>
              <a:spLocks noChangeShapeType="1"/>
            </p:cNvSpPr>
            <p:nvPr/>
          </p:nvSpPr>
          <p:spPr bwMode="auto">
            <a:xfrm flipV="1">
              <a:off x="478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8" name="Line 112"/>
            <p:cNvSpPr>
              <a:spLocks noChangeShapeType="1"/>
            </p:cNvSpPr>
            <p:nvPr/>
          </p:nvSpPr>
          <p:spPr bwMode="auto">
            <a:xfrm flipV="1">
              <a:off x="4801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9" name="Line 113"/>
            <p:cNvSpPr>
              <a:spLocks noChangeShapeType="1"/>
            </p:cNvSpPr>
            <p:nvPr/>
          </p:nvSpPr>
          <p:spPr bwMode="auto">
            <a:xfrm flipV="1">
              <a:off x="482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0" name="Line 114"/>
            <p:cNvSpPr>
              <a:spLocks noChangeShapeType="1"/>
            </p:cNvSpPr>
            <p:nvPr/>
          </p:nvSpPr>
          <p:spPr bwMode="auto">
            <a:xfrm flipV="1">
              <a:off x="4842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1" name="Line 115"/>
            <p:cNvSpPr>
              <a:spLocks noChangeShapeType="1"/>
            </p:cNvSpPr>
            <p:nvPr/>
          </p:nvSpPr>
          <p:spPr bwMode="auto">
            <a:xfrm flipV="1">
              <a:off x="4864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2" name="Line 116"/>
            <p:cNvSpPr>
              <a:spLocks noChangeShapeType="1"/>
            </p:cNvSpPr>
            <p:nvPr/>
          </p:nvSpPr>
          <p:spPr bwMode="auto">
            <a:xfrm flipV="1">
              <a:off x="488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3" name="Line 117"/>
            <p:cNvSpPr>
              <a:spLocks noChangeShapeType="1"/>
            </p:cNvSpPr>
            <p:nvPr/>
          </p:nvSpPr>
          <p:spPr bwMode="auto">
            <a:xfrm flipV="1">
              <a:off x="490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4" name="Line 118"/>
            <p:cNvSpPr>
              <a:spLocks noChangeShapeType="1"/>
            </p:cNvSpPr>
            <p:nvPr/>
          </p:nvSpPr>
          <p:spPr bwMode="auto">
            <a:xfrm flipV="1">
              <a:off x="492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5" name="Line 119"/>
            <p:cNvSpPr>
              <a:spLocks noChangeShapeType="1"/>
            </p:cNvSpPr>
            <p:nvPr/>
          </p:nvSpPr>
          <p:spPr bwMode="auto">
            <a:xfrm flipV="1">
              <a:off x="4943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6" name="Line 120"/>
            <p:cNvSpPr>
              <a:spLocks noChangeShapeType="1"/>
            </p:cNvSpPr>
            <p:nvPr/>
          </p:nvSpPr>
          <p:spPr bwMode="auto">
            <a:xfrm flipV="1">
              <a:off x="496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7" name="Line 121"/>
            <p:cNvSpPr>
              <a:spLocks noChangeShapeType="1"/>
            </p:cNvSpPr>
            <p:nvPr/>
          </p:nvSpPr>
          <p:spPr bwMode="auto">
            <a:xfrm flipV="1">
              <a:off x="498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8" name="Line 122"/>
            <p:cNvSpPr>
              <a:spLocks noChangeShapeType="1"/>
            </p:cNvSpPr>
            <p:nvPr/>
          </p:nvSpPr>
          <p:spPr bwMode="auto">
            <a:xfrm flipV="1">
              <a:off x="500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29" name="Line 123"/>
            <p:cNvSpPr>
              <a:spLocks noChangeShapeType="1"/>
            </p:cNvSpPr>
            <p:nvPr/>
          </p:nvSpPr>
          <p:spPr bwMode="auto">
            <a:xfrm flipV="1">
              <a:off x="502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0" name="Line 124"/>
            <p:cNvSpPr>
              <a:spLocks noChangeShapeType="1"/>
            </p:cNvSpPr>
            <p:nvPr/>
          </p:nvSpPr>
          <p:spPr bwMode="auto">
            <a:xfrm flipV="1">
              <a:off x="5045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1" name="Line 125"/>
            <p:cNvSpPr>
              <a:spLocks noChangeShapeType="1"/>
            </p:cNvSpPr>
            <p:nvPr/>
          </p:nvSpPr>
          <p:spPr bwMode="auto">
            <a:xfrm flipV="1">
              <a:off x="506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2" name="Line 126"/>
            <p:cNvSpPr>
              <a:spLocks noChangeShapeType="1"/>
            </p:cNvSpPr>
            <p:nvPr/>
          </p:nvSpPr>
          <p:spPr bwMode="auto">
            <a:xfrm flipV="1">
              <a:off x="5086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3" name="Line 127"/>
            <p:cNvSpPr>
              <a:spLocks noChangeShapeType="1"/>
            </p:cNvSpPr>
            <p:nvPr/>
          </p:nvSpPr>
          <p:spPr bwMode="auto">
            <a:xfrm flipV="1">
              <a:off x="5109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4" name="Line 128"/>
            <p:cNvSpPr>
              <a:spLocks noChangeShapeType="1"/>
            </p:cNvSpPr>
            <p:nvPr/>
          </p:nvSpPr>
          <p:spPr bwMode="auto">
            <a:xfrm flipV="1">
              <a:off x="5127" y="3105"/>
              <a:ext cx="1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5" name="Freeform 129"/>
            <p:cNvSpPr>
              <a:spLocks/>
            </p:cNvSpPr>
            <p:nvPr/>
          </p:nvSpPr>
          <p:spPr bwMode="auto">
            <a:xfrm>
              <a:off x="3350" y="2425"/>
              <a:ext cx="1766" cy="680"/>
            </a:xfrm>
            <a:custGeom>
              <a:avLst/>
              <a:gdLst>
                <a:gd name="T0" fmla="*/ 1003 w 470"/>
                <a:gd name="T1" fmla="*/ 52203 h 160"/>
                <a:gd name="T2" fmla="*/ 3175 w 470"/>
                <a:gd name="T3" fmla="*/ 0 h 160"/>
                <a:gd name="T4" fmla="*/ 5366 w 470"/>
                <a:gd name="T5" fmla="*/ 52203 h 160"/>
                <a:gd name="T6" fmla="*/ 7583 w 470"/>
                <a:gd name="T7" fmla="*/ 52203 h 160"/>
                <a:gd name="T8" fmla="*/ 9544 w 470"/>
                <a:gd name="T9" fmla="*/ 52203 h 160"/>
                <a:gd name="T10" fmla="*/ 11776 w 470"/>
                <a:gd name="T11" fmla="*/ 52203 h 160"/>
                <a:gd name="T12" fmla="*/ 13948 w 470"/>
                <a:gd name="T13" fmla="*/ 52203 h 160"/>
                <a:gd name="T14" fmla="*/ 16123 w 470"/>
                <a:gd name="T15" fmla="*/ 52203 h 160"/>
                <a:gd name="T16" fmla="*/ 18355 w 470"/>
                <a:gd name="T17" fmla="*/ 0 h 160"/>
                <a:gd name="T18" fmla="*/ 20317 w 470"/>
                <a:gd name="T19" fmla="*/ 52203 h 160"/>
                <a:gd name="T20" fmla="*/ 22548 w 470"/>
                <a:gd name="T21" fmla="*/ 52203 h 160"/>
                <a:gd name="T22" fmla="*/ 24720 w 470"/>
                <a:gd name="T23" fmla="*/ 13060 h 160"/>
                <a:gd name="T24" fmla="*/ 26896 w 470"/>
                <a:gd name="T25" fmla="*/ 52203 h 160"/>
                <a:gd name="T26" fmla="*/ 29128 w 470"/>
                <a:gd name="T27" fmla="*/ 52203 h 160"/>
                <a:gd name="T28" fmla="*/ 31300 w 470"/>
                <a:gd name="T29" fmla="*/ 52203 h 160"/>
                <a:gd name="T30" fmla="*/ 33265 w 470"/>
                <a:gd name="T31" fmla="*/ 52203 h 160"/>
                <a:gd name="T32" fmla="*/ 35493 w 470"/>
                <a:gd name="T33" fmla="*/ 52203 h 160"/>
                <a:gd name="T34" fmla="*/ 37668 w 470"/>
                <a:gd name="T35" fmla="*/ 52203 h 160"/>
                <a:gd name="T36" fmla="*/ 39844 w 470"/>
                <a:gd name="T37" fmla="*/ 0 h 160"/>
                <a:gd name="T38" fmla="*/ 42072 w 470"/>
                <a:gd name="T39" fmla="*/ 52203 h 160"/>
                <a:gd name="T40" fmla="*/ 44034 w 470"/>
                <a:gd name="T41" fmla="*/ 52203 h 160"/>
                <a:gd name="T42" fmla="*/ 46250 w 470"/>
                <a:gd name="T43" fmla="*/ 0 h 160"/>
                <a:gd name="T44" fmla="*/ 48441 w 470"/>
                <a:gd name="T45" fmla="*/ 52203 h 160"/>
                <a:gd name="T46" fmla="*/ 50613 w 470"/>
                <a:gd name="T47" fmla="*/ 52203 h 160"/>
                <a:gd name="T48" fmla="*/ 52830 w 470"/>
                <a:gd name="T49" fmla="*/ 0 h 160"/>
                <a:gd name="T50" fmla="*/ 55005 w 470"/>
                <a:gd name="T51" fmla="*/ 52203 h 160"/>
                <a:gd name="T52" fmla="*/ 57023 w 470"/>
                <a:gd name="T53" fmla="*/ 52203 h 160"/>
                <a:gd name="T54" fmla="*/ 59199 w 470"/>
                <a:gd name="T55" fmla="*/ 52203 h 160"/>
                <a:gd name="T56" fmla="*/ 61374 w 470"/>
                <a:gd name="T57" fmla="*/ 13060 h 160"/>
                <a:gd name="T58" fmla="*/ 63602 w 470"/>
                <a:gd name="T59" fmla="*/ 52203 h 160"/>
                <a:gd name="T60" fmla="*/ 65778 w 470"/>
                <a:gd name="T61" fmla="*/ 52203 h 160"/>
                <a:gd name="T62" fmla="*/ 67796 w 470"/>
                <a:gd name="T63" fmla="*/ 0 h 160"/>
                <a:gd name="T64" fmla="*/ 69971 w 470"/>
                <a:gd name="T65" fmla="*/ 52203 h 160"/>
                <a:gd name="T66" fmla="*/ 72147 w 470"/>
                <a:gd name="T67" fmla="*/ 52203 h 160"/>
                <a:gd name="T68" fmla="*/ 74375 w 470"/>
                <a:gd name="T69" fmla="*/ 52203 h 160"/>
                <a:gd name="T70" fmla="*/ 76550 w 470"/>
                <a:gd name="T71" fmla="*/ 52203 h 160"/>
                <a:gd name="T72" fmla="*/ 78726 w 470"/>
                <a:gd name="T73" fmla="*/ 52203 h 160"/>
                <a:gd name="T74" fmla="*/ 80744 w 470"/>
                <a:gd name="T75" fmla="*/ 52203 h 160"/>
                <a:gd name="T76" fmla="*/ 82916 w 470"/>
                <a:gd name="T77" fmla="*/ 52203 h 160"/>
                <a:gd name="T78" fmla="*/ 85091 w 470"/>
                <a:gd name="T79" fmla="*/ 52203 h 160"/>
                <a:gd name="T80" fmla="*/ 87323 w 470"/>
                <a:gd name="T81" fmla="*/ 52203 h 160"/>
                <a:gd name="T82" fmla="*/ 89495 w 470"/>
                <a:gd name="T83" fmla="*/ 0 h 160"/>
                <a:gd name="T84" fmla="*/ 91516 w 470"/>
                <a:gd name="T85" fmla="*/ 52203 h 160"/>
                <a:gd name="T86" fmla="*/ 93688 w 470"/>
                <a:gd name="T87" fmla="*/ 52203 h 16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0" h="160">
                  <a:moveTo>
                    <a:pt x="0" y="160"/>
                  </a:moveTo>
                  <a:lnTo>
                    <a:pt x="5" y="160"/>
                  </a:lnTo>
                  <a:lnTo>
                    <a:pt x="11" y="160"/>
                  </a:lnTo>
                  <a:lnTo>
                    <a:pt x="16" y="0"/>
                  </a:lnTo>
                  <a:lnTo>
                    <a:pt x="21" y="160"/>
                  </a:lnTo>
                  <a:lnTo>
                    <a:pt x="27" y="160"/>
                  </a:lnTo>
                  <a:lnTo>
                    <a:pt x="32" y="160"/>
                  </a:lnTo>
                  <a:lnTo>
                    <a:pt x="38" y="160"/>
                  </a:lnTo>
                  <a:lnTo>
                    <a:pt x="43" y="160"/>
                  </a:lnTo>
                  <a:lnTo>
                    <a:pt x="48" y="160"/>
                  </a:lnTo>
                  <a:lnTo>
                    <a:pt x="54" y="160"/>
                  </a:lnTo>
                  <a:lnTo>
                    <a:pt x="59" y="160"/>
                  </a:lnTo>
                  <a:lnTo>
                    <a:pt x="65" y="160"/>
                  </a:lnTo>
                  <a:lnTo>
                    <a:pt x="70" y="160"/>
                  </a:lnTo>
                  <a:lnTo>
                    <a:pt x="75" y="40"/>
                  </a:lnTo>
                  <a:lnTo>
                    <a:pt x="81" y="160"/>
                  </a:lnTo>
                  <a:lnTo>
                    <a:pt x="86" y="160"/>
                  </a:lnTo>
                  <a:lnTo>
                    <a:pt x="92" y="0"/>
                  </a:lnTo>
                  <a:lnTo>
                    <a:pt x="97" y="160"/>
                  </a:lnTo>
                  <a:lnTo>
                    <a:pt x="102" y="160"/>
                  </a:lnTo>
                  <a:lnTo>
                    <a:pt x="108" y="160"/>
                  </a:lnTo>
                  <a:lnTo>
                    <a:pt x="113" y="160"/>
                  </a:lnTo>
                  <a:lnTo>
                    <a:pt x="119" y="160"/>
                  </a:lnTo>
                  <a:lnTo>
                    <a:pt x="124" y="40"/>
                  </a:lnTo>
                  <a:lnTo>
                    <a:pt x="130" y="160"/>
                  </a:lnTo>
                  <a:lnTo>
                    <a:pt x="135" y="160"/>
                  </a:lnTo>
                  <a:lnTo>
                    <a:pt x="140" y="160"/>
                  </a:lnTo>
                  <a:lnTo>
                    <a:pt x="146" y="160"/>
                  </a:lnTo>
                  <a:lnTo>
                    <a:pt x="151" y="160"/>
                  </a:lnTo>
                  <a:lnTo>
                    <a:pt x="157" y="160"/>
                  </a:lnTo>
                  <a:lnTo>
                    <a:pt x="162" y="0"/>
                  </a:lnTo>
                  <a:lnTo>
                    <a:pt x="167" y="160"/>
                  </a:lnTo>
                  <a:lnTo>
                    <a:pt x="173" y="160"/>
                  </a:lnTo>
                  <a:lnTo>
                    <a:pt x="178" y="160"/>
                  </a:lnTo>
                  <a:lnTo>
                    <a:pt x="184" y="160"/>
                  </a:lnTo>
                  <a:lnTo>
                    <a:pt x="189" y="160"/>
                  </a:lnTo>
                  <a:lnTo>
                    <a:pt x="194" y="160"/>
                  </a:lnTo>
                  <a:lnTo>
                    <a:pt x="200" y="0"/>
                  </a:lnTo>
                  <a:lnTo>
                    <a:pt x="205" y="160"/>
                  </a:lnTo>
                  <a:lnTo>
                    <a:pt x="211" y="160"/>
                  </a:lnTo>
                  <a:lnTo>
                    <a:pt x="216" y="160"/>
                  </a:lnTo>
                  <a:lnTo>
                    <a:pt x="221" y="160"/>
                  </a:lnTo>
                  <a:lnTo>
                    <a:pt x="227" y="160"/>
                  </a:lnTo>
                  <a:lnTo>
                    <a:pt x="232" y="0"/>
                  </a:lnTo>
                  <a:lnTo>
                    <a:pt x="238" y="160"/>
                  </a:lnTo>
                  <a:lnTo>
                    <a:pt x="243" y="160"/>
                  </a:lnTo>
                  <a:lnTo>
                    <a:pt x="249" y="160"/>
                  </a:lnTo>
                  <a:lnTo>
                    <a:pt x="254" y="160"/>
                  </a:lnTo>
                  <a:lnTo>
                    <a:pt x="259" y="160"/>
                  </a:lnTo>
                  <a:lnTo>
                    <a:pt x="265" y="0"/>
                  </a:lnTo>
                  <a:lnTo>
                    <a:pt x="270" y="160"/>
                  </a:lnTo>
                  <a:lnTo>
                    <a:pt x="276" y="160"/>
                  </a:lnTo>
                  <a:lnTo>
                    <a:pt x="281" y="160"/>
                  </a:lnTo>
                  <a:lnTo>
                    <a:pt x="286" y="160"/>
                  </a:lnTo>
                  <a:lnTo>
                    <a:pt x="292" y="160"/>
                  </a:lnTo>
                  <a:lnTo>
                    <a:pt x="297" y="160"/>
                  </a:lnTo>
                  <a:lnTo>
                    <a:pt x="303" y="160"/>
                  </a:lnTo>
                  <a:lnTo>
                    <a:pt x="308" y="40"/>
                  </a:lnTo>
                  <a:lnTo>
                    <a:pt x="313" y="160"/>
                  </a:lnTo>
                  <a:lnTo>
                    <a:pt x="319" y="160"/>
                  </a:lnTo>
                  <a:lnTo>
                    <a:pt x="324" y="160"/>
                  </a:lnTo>
                  <a:lnTo>
                    <a:pt x="330" y="160"/>
                  </a:lnTo>
                  <a:lnTo>
                    <a:pt x="335" y="160"/>
                  </a:lnTo>
                  <a:lnTo>
                    <a:pt x="340" y="0"/>
                  </a:lnTo>
                  <a:lnTo>
                    <a:pt x="346" y="160"/>
                  </a:lnTo>
                  <a:lnTo>
                    <a:pt x="351" y="160"/>
                  </a:lnTo>
                  <a:lnTo>
                    <a:pt x="357" y="160"/>
                  </a:lnTo>
                  <a:lnTo>
                    <a:pt x="362" y="160"/>
                  </a:lnTo>
                  <a:lnTo>
                    <a:pt x="368" y="160"/>
                  </a:lnTo>
                  <a:lnTo>
                    <a:pt x="373" y="160"/>
                  </a:lnTo>
                  <a:lnTo>
                    <a:pt x="378" y="0"/>
                  </a:lnTo>
                  <a:lnTo>
                    <a:pt x="384" y="160"/>
                  </a:lnTo>
                  <a:lnTo>
                    <a:pt x="389" y="160"/>
                  </a:lnTo>
                  <a:lnTo>
                    <a:pt x="395" y="160"/>
                  </a:lnTo>
                  <a:lnTo>
                    <a:pt x="400" y="0"/>
                  </a:lnTo>
                  <a:lnTo>
                    <a:pt x="405" y="160"/>
                  </a:lnTo>
                  <a:lnTo>
                    <a:pt x="411" y="160"/>
                  </a:lnTo>
                  <a:lnTo>
                    <a:pt x="416" y="160"/>
                  </a:lnTo>
                  <a:lnTo>
                    <a:pt x="422" y="160"/>
                  </a:lnTo>
                  <a:lnTo>
                    <a:pt x="427" y="160"/>
                  </a:lnTo>
                  <a:lnTo>
                    <a:pt x="432" y="160"/>
                  </a:lnTo>
                  <a:lnTo>
                    <a:pt x="438" y="160"/>
                  </a:lnTo>
                  <a:lnTo>
                    <a:pt x="443" y="160"/>
                  </a:lnTo>
                  <a:lnTo>
                    <a:pt x="449" y="0"/>
                  </a:lnTo>
                  <a:lnTo>
                    <a:pt x="454" y="160"/>
                  </a:lnTo>
                  <a:lnTo>
                    <a:pt x="459" y="160"/>
                  </a:lnTo>
                  <a:lnTo>
                    <a:pt x="465" y="40"/>
                  </a:lnTo>
                  <a:lnTo>
                    <a:pt x="470" y="16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36" name="Rectangle 130"/>
            <p:cNvSpPr>
              <a:spLocks noChangeArrowheads="1"/>
            </p:cNvSpPr>
            <p:nvPr/>
          </p:nvSpPr>
          <p:spPr bwMode="auto">
            <a:xfrm>
              <a:off x="3782" y="2179"/>
              <a:ext cx="1253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Replenishments from  supplier</a:t>
              </a:r>
              <a:endParaRPr kumimoji="0" lang="en-US" altLang="zh-TW" sz="2800"/>
            </a:p>
          </p:txBody>
        </p:sp>
        <p:sp>
          <p:nvSpPr>
            <p:cNvPr id="102537" name="Rectangle 131"/>
            <p:cNvSpPr>
              <a:spLocks noChangeArrowheads="1"/>
            </p:cNvSpPr>
            <p:nvPr/>
          </p:nvSpPr>
          <p:spPr bwMode="auto">
            <a:xfrm>
              <a:off x="3324" y="3101"/>
              <a:ext cx="4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0</a:t>
              </a:r>
              <a:endParaRPr kumimoji="0" lang="en-US" altLang="zh-TW" sz="2800"/>
            </a:p>
          </p:txBody>
        </p:sp>
        <p:sp>
          <p:nvSpPr>
            <p:cNvPr id="102538" name="Rectangle 132"/>
            <p:cNvSpPr>
              <a:spLocks noChangeArrowheads="1"/>
            </p:cNvSpPr>
            <p:nvPr/>
          </p:nvSpPr>
          <p:spPr bwMode="auto">
            <a:xfrm>
              <a:off x="3313" y="2982"/>
              <a:ext cx="13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200</a:t>
              </a:r>
              <a:endParaRPr kumimoji="0" lang="en-US" altLang="zh-TW" sz="2800"/>
            </a:p>
          </p:txBody>
        </p:sp>
        <p:sp>
          <p:nvSpPr>
            <p:cNvPr id="102539" name="Rectangle 133"/>
            <p:cNvSpPr>
              <a:spLocks noChangeArrowheads="1"/>
            </p:cNvSpPr>
            <p:nvPr/>
          </p:nvSpPr>
          <p:spPr bwMode="auto">
            <a:xfrm>
              <a:off x="3313" y="2867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400</a:t>
              </a:r>
              <a:endParaRPr kumimoji="0" lang="en-US" altLang="zh-TW" sz="2800"/>
            </a:p>
          </p:txBody>
        </p:sp>
        <p:sp>
          <p:nvSpPr>
            <p:cNvPr id="102540" name="Rectangle 134"/>
            <p:cNvSpPr>
              <a:spLocks noChangeArrowheads="1"/>
            </p:cNvSpPr>
            <p:nvPr/>
          </p:nvSpPr>
          <p:spPr bwMode="auto">
            <a:xfrm>
              <a:off x="3313" y="2748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600</a:t>
              </a:r>
              <a:endParaRPr kumimoji="0" lang="en-US" altLang="zh-TW" sz="2800"/>
            </a:p>
          </p:txBody>
        </p:sp>
        <p:sp>
          <p:nvSpPr>
            <p:cNvPr id="102541" name="Rectangle 135"/>
            <p:cNvSpPr>
              <a:spLocks noChangeArrowheads="1"/>
            </p:cNvSpPr>
            <p:nvPr/>
          </p:nvSpPr>
          <p:spPr bwMode="auto">
            <a:xfrm>
              <a:off x="3313" y="2629"/>
              <a:ext cx="13" cy="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800</a:t>
              </a:r>
              <a:endParaRPr kumimoji="0" lang="en-US" altLang="zh-TW" sz="2800"/>
            </a:p>
          </p:txBody>
        </p:sp>
        <p:sp>
          <p:nvSpPr>
            <p:cNvPr id="102542" name="Rectangle 136"/>
            <p:cNvSpPr>
              <a:spLocks noChangeArrowheads="1"/>
            </p:cNvSpPr>
            <p:nvPr/>
          </p:nvSpPr>
          <p:spPr bwMode="auto">
            <a:xfrm>
              <a:off x="3309" y="2510"/>
              <a:ext cx="17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1000</a:t>
              </a:r>
              <a:endParaRPr kumimoji="0" lang="en-US" altLang="zh-TW" sz="2800"/>
            </a:p>
          </p:txBody>
        </p:sp>
        <p:sp>
          <p:nvSpPr>
            <p:cNvPr id="102543" name="Rectangle 137"/>
            <p:cNvSpPr>
              <a:spLocks noChangeArrowheads="1"/>
            </p:cNvSpPr>
            <p:nvPr/>
          </p:nvSpPr>
          <p:spPr bwMode="auto">
            <a:xfrm>
              <a:off x="3305" y="2396"/>
              <a:ext cx="18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1200</a:t>
              </a:r>
              <a:endParaRPr kumimoji="0" lang="en-US" altLang="zh-TW" sz="2800"/>
            </a:p>
          </p:txBody>
        </p:sp>
        <p:sp>
          <p:nvSpPr>
            <p:cNvPr id="102544" name="Rectangle 138"/>
            <p:cNvSpPr>
              <a:spLocks noChangeArrowheads="1"/>
            </p:cNvSpPr>
            <p:nvPr/>
          </p:nvSpPr>
          <p:spPr bwMode="auto">
            <a:xfrm>
              <a:off x="3305" y="2277"/>
              <a:ext cx="18" cy="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en-US" altLang="zh-TW" sz="100">
                  <a:solidFill>
                    <a:srgbClr val="000000"/>
                  </a:solidFill>
                </a:rPr>
                <a:t>1400</a:t>
              </a:r>
              <a:endParaRPr kumimoji="0" lang="en-US" altLang="zh-TW" sz="2800"/>
            </a:p>
          </p:txBody>
        </p:sp>
        <p:pic>
          <p:nvPicPr>
            <p:cNvPr id="102545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6" name="Picture 1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7" name="Picture 1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8" name="Picture 1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9" name="Picture 1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0" name="Picture 1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" y="3118"/>
              <a:ext cx="11" cy="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1" name="Picture 14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2" name="Picture 14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3" name="Picture 14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4" name="Picture 14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5" name="Picture 1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6" name="Picture 15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7" name="Picture 1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8" name="Picture 15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9" name="Picture 15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0" name="Picture 15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1" name="Picture 15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2" name="Picture 15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3" name="Picture 15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4" name="Picture 15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5" name="Picture 1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6" name="Picture 16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7" name="Picture 16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8" name="Picture 16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9" name="Picture 16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0" name="Picture 16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1" name="Picture 16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118"/>
              <a:ext cx="11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2" name="Picture 16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2" y="3118"/>
              <a:ext cx="11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3" name="Picture 16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4" name="Picture 16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5" name="Picture 16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6" name="Picture 17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7" name="Picture 17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8" name="Picture 17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9" name="Picture 1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0" name="Picture 17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1" name="Picture 17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2" name="Picture 17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3" name="Picture 17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4" name="Picture 17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5" name="Picture 17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6" name="Picture 18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7" name="Picture 18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8" name="Picture 18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9" name="Picture 1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0" name="Picture 18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" y="3118"/>
              <a:ext cx="12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1" name="Picture 18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2" name="Picture 18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" y="3118"/>
              <a:ext cx="12" cy="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3" name="Picture 18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4" name="Picture 18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5" name="Picture 18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6" name="Picture 19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7" name="Picture 19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8" name="Picture 19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9" name="Picture 19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0" name="Picture 19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1" name="Picture 19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2" name="Picture 19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3" name="Picture 19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4" name="Picture 19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" y="3118"/>
              <a:ext cx="11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05" name="Rectangle 199"/>
            <p:cNvSpPr>
              <a:spLocks noChangeArrowheads="1"/>
            </p:cNvSpPr>
            <p:nvPr/>
          </p:nvSpPr>
          <p:spPr bwMode="auto">
            <a:xfrm>
              <a:off x="3283" y="2153"/>
              <a:ext cx="1882" cy="1033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102422" name="Picture 2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28956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2423" name="AutoShape 201"/>
          <p:cNvCxnSpPr>
            <a:cxnSpLocks noChangeShapeType="1"/>
          </p:cNvCxnSpPr>
          <p:nvPr/>
        </p:nvCxnSpPr>
        <p:spPr bwMode="auto">
          <a:xfrm>
            <a:off x="7772400" y="3575050"/>
            <a:ext cx="76200" cy="1574800"/>
          </a:xfrm>
          <a:prstGeom prst="curvedConnector3">
            <a:avLst>
              <a:gd name="adj1" fmla="val 691667"/>
            </a:avLst>
          </a:prstGeom>
          <a:noFill/>
          <a:ln w="28575">
            <a:solidFill>
              <a:srgbClr val="660427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424" name="Text Box 202"/>
          <p:cNvSpPr txBox="1">
            <a:spLocks noChangeArrowheads="1"/>
          </p:cNvSpPr>
          <p:nvPr/>
        </p:nvSpPr>
        <p:spPr bwMode="auto">
          <a:xfrm>
            <a:off x="3352800" y="33464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600" b="1">
                <a:solidFill>
                  <a:srgbClr val="000000"/>
                </a:solidFill>
                <a:latin typeface="Arial" panose="020B0604020202020204" pitchFamily="34" charset="0"/>
              </a:rPr>
              <a:t>orders</a:t>
            </a:r>
          </a:p>
        </p:txBody>
      </p:sp>
      <p:sp>
        <p:nvSpPr>
          <p:cNvPr id="102425" name="Text Box 203"/>
          <p:cNvSpPr txBox="1">
            <a:spLocks noChangeArrowheads="1"/>
          </p:cNvSpPr>
          <p:nvPr/>
        </p:nvSpPr>
        <p:spPr bwMode="auto">
          <a:xfrm>
            <a:off x="3124200" y="45339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600" b="1">
                <a:solidFill>
                  <a:srgbClr val="000000"/>
                </a:solidFill>
                <a:latin typeface="Arial" panose="020B0604020202020204" pitchFamily="34" charset="0"/>
              </a:rPr>
              <a:t>sell-through</a:t>
            </a:r>
          </a:p>
        </p:txBody>
      </p:sp>
    </p:spTree>
    <p:extLst>
      <p:ext uri="{BB962C8B-B14F-4D97-AF65-F5344CB8AC3E}">
        <p14:creationId xmlns:p14="http://schemas.microsoft.com/office/powerpoint/2010/main" val="23940655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44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D86842-7E40-40A4-A5CE-0B867FF16E9E}" type="slidenum">
              <a:rPr lang="en-US" altLang="zh-TW" sz="1400" smtClean="0">
                <a:solidFill>
                  <a:srgbClr val="333399"/>
                </a:solidFill>
              </a:rPr>
              <a:pPr/>
              <a:t>56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供應鏈的活動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訂單</a:t>
            </a:r>
          </a:p>
          <a:p>
            <a:pPr lvl="1" eaLnBrk="1" hangingPunct="1"/>
            <a:r>
              <a:rPr lang="zh-TW" altLang="en-US" smtClean="0"/>
              <a:t>議價、訂單、交貨、驗收、付款</a:t>
            </a:r>
          </a:p>
          <a:p>
            <a:pPr eaLnBrk="1" hangingPunct="1"/>
            <a:r>
              <a:rPr lang="zh-TW" altLang="en-US" smtClean="0"/>
              <a:t>緊密結合之下</a:t>
            </a:r>
          </a:p>
          <a:p>
            <a:pPr lvl="1" eaLnBrk="1" hangingPunct="1"/>
            <a:r>
              <a:rPr lang="zh-TW" altLang="en-US" smtClean="0"/>
              <a:t>選定供應商、議價、長期合約</a:t>
            </a:r>
          </a:p>
          <a:p>
            <a:pPr lvl="1" eaLnBrk="1" hangingPunct="1"/>
            <a:r>
              <a:rPr lang="zh-TW" altLang="en-US" smtClean="0"/>
              <a:t>需求預測的互動</a:t>
            </a:r>
          </a:p>
          <a:p>
            <a:pPr lvl="1" eaLnBrk="1" hangingPunct="1"/>
            <a:r>
              <a:rPr lang="zh-TW" altLang="en-US" smtClean="0"/>
              <a:t>產品設計的互動</a:t>
            </a:r>
          </a:p>
          <a:p>
            <a:pPr lvl="1" eaLnBrk="1" hangingPunct="1"/>
            <a:r>
              <a:rPr lang="zh-TW" altLang="en-US" smtClean="0"/>
              <a:t>重複多次的訂單</a:t>
            </a:r>
          </a:p>
        </p:txBody>
      </p:sp>
    </p:spTree>
    <p:extLst>
      <p:ext uri="{BB962C8B-B14F-4D97-AF65-F5344CB8AC3E}">
        <p14:creationId xmlns:p14="http://schemas.microsoft.com/office/powerpoint/2010/main" val="2952340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64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25915F2-A543-4EDC-97D6-D996D4C1B546}" type="slidenum">
              <a:rPr lang="en-US" altLang="zh-TW" sz="1400" smtClean="0">
                <a:solidFill>
                  <a:srgbClr val="333399"/>
                </a:solidFill>
              </a:rPr>
              <a:pPr/>
              <a:t>57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供應商：</a:t>
            </a:r>
            <a:r>
              <a:rPr lang="zh-TW" altLang="en-US" sz="3600" smtClean="0"/>
              <a:t>從單純供貨到確保有貨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Order-based operation: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mtClean="0"/>
              <a:t>Vendor-managed inventory (VMI):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mtClean="0"/>
          </a:p>
        </p:txBody>
      </p:sp>
      <p:sp>
        <p:nvSpPr>
          <p:cNvPr id="106502" name="Text Box 4"/>
          <p:cNvSpPr txBox="1">
            <a:spLocks noChangeArrowheads="1"/>
          </p:cNvSpPr>
          <p:nvPr/>
        </p:nvSpPr>
        <p:spPr bwMode="auto">
          <a:xfrm>
            <a:off x="762000" y="2514600"/>
            <a:ext cx="7924800" cy="3175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Planning	Inventory mgmt	Purchase order	Reception	Warehousing</a:t>
            </a:r>
          </a:p>
        </p:txBody>
      </p:sp>
      <p:sp>
        <p:nvSpPr>
          <p:cNvPr id="106503" name="Text Box 5"/>
          <p:cNvSpPr txBox="1">
            <a:spLocks noChangeArrowheads="1"/>
          </p:cNvSpPr>
          <p:nvPr/>
        </p:nvSpPr>
        <p:spPr bwMode="auto">
          <a:xfrm>
            <a:off x="762000" y="3276600"/>
            <a:ext cx="7924800" cy="3175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Inventory mgmt 	Warehousing	Sales order	Delivery	Planning</a:t>
            </a:r>
          </a:p>
        </p:txBody>
      </p:sp>
      <p:sp>
        <p:nvSpPr>
          <p:cNvPr id="106504" name="Text Box 6"/>
          <p:cNvSpPr txBox="1">
            <a:spLocks noChangeArrowheads="1"/>
          </p:cNvSpPr>
          <p:nvPr/>
        </p:nvSpPr>
        <p:spPr bwMode="auto">
          <a:xfrm>
            <a:off x="698500" y="22542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 i="1">
                <a:solidFill>
                  <a:srgbClr val="000000"/>
                </a:solidFill>
                <a:latin typeface="Arial" panose="020B0604020202020204" pitchFamily="34" charset="0"/>
              </a:rPr>
              <a:t>Buyer</a:t>
            </a:r>
          </a:p>
        </p:txBody>
      </p:sp>
      <p:sp>
        <p:nvSpPr>
          <p:cNvPr id="106505" name="Text Box 7"/>
          <p:cNvSpPr txBox="1">
            <a:spLocks noChangeArrowheads="1"/>
          </p:cNvSpPr>
          <p:nvPr/>
        </p:nvSpPr>
        <p:spPr bwMode="auto">
          <a:xfrm>
            <a:off x="685800" y="30162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 i="1">
                <a:solidFill>
                  <a:srgbClr val="000000"/>
                </a:solidFill>
                <a:latin typeface="Arial" panose="020B0604020202020204" pitchFamily="34" charset="0"/>
              </a:rPr>
              <a:t>Seller</a:t>
            </a:r>
          </a:p>
        </p:txBody>
      </p:sp>
      <p:sp>
        <p:nvSpPr>
          <p:cNvPr id="106506" name="Line 8"/>
          <p:cNvSpPr>
            <a:spLocks noChangeShapeType="1"/>
          </p:cNvSpPr>
          <p:nvPr/>
        </p:nvSpPr>
        <p:spPr bwMode="auto">
          <a:xfrm>
            <a:off x="4419600" y="2863850"/>
            <a:ext cx="2286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6507" name="Line 9"/>
          <p:cNvSpPr>
            <a:spLocks noChangeShapeType="1"/>
          </p:cNvSpPr>
          <p:nvPr/>
        </p:nvSpPr>
        <p:spPr bwMode="auto">
          <a:xfrm flipV="1">
            <a:off x="6019800" y="2863850"/>
            <a:ext cx="1524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6508" name="Text Box 10"/>
          <p:cNvSpPr txBox="1">
            <a:spLocks noChangeArrowheads="1"/>
          </p:cNvSpPr>
          <p:nvPr/>
        </p:nvSpPr>
        <p:spPr bwMode="auto">
          <a:xfrm>
            <a:off x="762000" y="5105400"/>
            <a:ext cx="7924800" cy="3175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Planning	</a:t>
            </a:r>
            <a:r>
              <a:rPr kumimoji="0" lang="en-US" altLang="zh-TW" sz="1400" b="1">
                <a:solidFill>
                  <a:srgbClr val="969696"/>
                </a:solidFill>
                <a:latin typeface="Arial" panose="020B0604020202020204" pitchFamily="34" charset="0"/>
              </a:rPr>
              <a:t>Inventory mgmt	Purchase order	Reception</a:t>
            </a: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	Warehousing</a:t>
            </a:r>
          </a:p>
        </p:txBody>
      </p:sp>
      <p:sp>
        <p:nvSpPr>
          <p:cNvPr id="106509" name="Text Box 11"/>
          <p:cNvSpPr txBox="1">
            <a:spLocks noChangeArrowheads="1"/>
          </p:cNvSpPr>
          <p:nvPr/>
        </p:nvSpPr>
        <p:spPr bwMode="auto">
          <a:xfrm>
            <a:off x="762000" y="5867400"/>
            <a:ext cx="7924800" cy="3175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17663" algn="l"/>
                <a:tab pos="3340100" algn="l"/>
                <a:tab pos="4854575" algn="l"/>
                <a:tab pos="6289675" algn="l"/>
              </a:tabLs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Arial" panose="020B0604020202020204" pitchFamily="34" charset="0"/>
              </a:rPr>
              <a:t>Planning	Inventory mgmt 	Warehousing	Sales order	Delivery	</a:t>
            </a:r>
          </a:p>
        </p:txBody>
      </p:sp>
      <p:sp>
        <p:nvSpPr>
          <p:cNvPr id="106510" name="Text Box 12"/>
          <p:cNvSpPr txBox="1">
            <a:spLocks noChangeArrowheads="1"/>
          </p:cNvSpPr>
          <p:nvPr/>
        </p:nvSpPr>
        <p:spPr bwMode="auto">
          <a:xfrm>
            <a:off x="698500" y="48450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 i="1">
                <a:solidFill>
                  <a:srgbClr val="000000"/>
                </a:solidFill>
                <a:latin typeface="Arial" panose="020B0604020202020204" pitchFamily="34" charset="0"/>
              </a:rPr>
              <a:t>Buyer</a:t>
            </a:r>
          </a:p>
        </p:txBody>
      </p:sp>
      <p:sp>
        <p:nvSpPr>
          <p:cNvPr id="106511" name="Text Box 13"/>
          <p:cNvSpPr txBox="1">
            <a:spLocks noChangeArrowheads="1"/>
          </p:cNvSpPr>
          <p:nvPr/>
        </p:nvSpPr>
        <p:spPr bwMode="auto">
          <a:xfrm>
            <a:off x="685800" y="560705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400" b="1" i="1">
                <a:solidFill>
                  <a:srgbClr val="000000"/>
                </a:solidFill>
                <a:latin typeface="Arial" panose="020B0604020202020204" pitchFamily="34" charset="0"/>
              </a:rPr>
              <a:t>Seller</a:t>
            </a:r>
          </a:p>
        </p:txBody>
      </p:sp>
      <p:sp>
        <p:nvSpPr>
          <p:cNvPr id="106512" name="Line 14"/>
          <p:cNvSpPr>
            <a:spLocks noChangeShapeType="1"/>
          </p:cNvSpPr>
          <p:nvPr/>
        </p:nvSpPr>
        <p:spPr bwMode="auto">
          <a:xfrm flipV="1">
            <a:off x="7467600" y="5454650"/>
            <a:ext cx="1524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zh-TW" altLang="en-US"/>
          </a:p>
        </p:txBody>
      </p:sp>
      <p:sp>
        <p:nvSpPr>
          <p:cNvPr id="106513" name="Line 15"/>
          <p:cNvSpPr>
            <a:spLocks noChangeShapeType="1"/>
          </p:cNvSpPr>
          <p:nvPr/>
        </p:nvSpPr>
        <p:spPr bwMode="auto">
          <a:xfrm>
            <a:off x="1490663" y="5422900"/>
            <a:ext cx="0" cy="414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3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85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C5D7C2E-2300-483F-8B06-5E350459A973}" type="slidenum">
              <a:rPr lang="en-US" altLang="zh-TW" sz="1400" smtClean="0">
                <a:solidFill>
                  <a:srgbClr val="333399"/>
                </a:solidFill>
              </a:rPr>
              <a:pPr/>
              <a:t>58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訂單、設計外的資料分享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市場預測</a:t>
            </a:r>
          </a:p>
          <a:p>
            <a:pPr eaLnBrk="1" hangingPunct="1"/>
            <a:r>
              <a:rPr lang="zh-TW" altLang="en-US" smtClean="0"/>
              <a:t>銷售預測</a:t>
            </a:r>
          </a:p>
          <a:p>
            <a:pPr eaLnBrk="1" hangingPunct="1"/>
            <a:r>
              <a:rPr lang="zh-TW" altLang="en-US" smtClean="0"/>
              <a:t>效能評估</a:t>
            </a:r>
          </a:p>
          <a:p>
            <a:pPr eaLnBrk="1" hangingPunct="1"/>
            <a:r>
              <a:rPr lang="zh-TW" altLang="en-US" smtClean="0"/>
              <a:t>產能</a:t>
            </a:r>
          </a:p>
          <a:p>
            <a:pPr eaLnBrk="1" hangingPunct="1"/>
            <a:r>
              <a:rPr lang="zh-TW" altLang="en-US" smtClean="0"/>
              <a:t>品質</a:t>
            </a:r>
          </a:p>
          <a:p>
            <a:pPr lvl="1" eaLnBrk="1" hangingPunct="1"/>
            <a:r>
              <a:rPr lang="zh-TW" altLang="en-US" smtClean="0"/>
              <a:t>雙向</a:t>
            </a:r>
          </a:p>
        </p:txBody>
      </p:sp>
    </p:spTree>
    <p:extLst>
      <p:ext uri="{BB962C8B-B14F-4D97-AF65-F5344CB8AC3E}">
        <p14:creationId xmlns:p14="http://schemas.microsoft.com/office/powerpoint/2010/main" val="415278053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05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10C3B90-4C98-460F-A7EE-2D3D862483C8}" type="slidenum">
              <a:rPr lang="en-US" altLang="zh-TW" sz="1400" smtClean="0">
                <a:solidFill>
                  <a:srgbClr val="333399"/>
                </a:solidFill>
              </a:rPr>
              <a:pPr/>
              <a:t>59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品質管理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品質控制</a:t>
            </a:r>
            <a:r>
              <a:rPr lang="en-US" altLang="zh-TW" smtClean="0"/>
              <a:t>QC </a:t>
            </a:r>
            <a:r>
              <a:rPr lang="zh-TW" altLang="en-US" smtClean="0"/>
              <a:t>和品質保證</a:t>
            </a:r>
            <a:r>
              <a:rPr lang="en-US" altLang="zh-TW" smtClean="0"/>
              <a:t>QA</a:t>
            </a:r>
          </a:p>
          <a:p>
            <a:pPr eaLnBrk="1" hangingPunct="1"/>
            <a:r>
              <a:rPr lang="zh-TW" altLang="en-US" smtClean="0"/>
              <a:t>提高能見度來確保品質</a:t>
            </a:r>
          </a:p>
          <a:p>
            <a:pPr lvl="1" eaLnBrk="1" hangingPunct="1"/>
            <a:r>
              <a:rPr lang="zh-TW" altLang="en-US" smtClean="0"/>
              <a:t>能見度究竟到哪裡？</a:t>
            </a:r>
          </a:p>
          <a:p>
            <a:pPr lvl="1" eaLnBrk="1" hangingPunct="1"/>
            <a:r>
              <a:rPr lang="zh-TW" altLang="en-US" smtClean="0"/>
              <a:t>品質有瑕疵，你知道得多細？</a:t>
            </a:r>
          </a:p>
          <a:p>
            <a:pPr lvl="1" eaLnBrk="1" hangingPunct="1"/>
            <a:r>
              <a:rPr lang="zh-TW" altLang="en-US" smtClean="0"/>
              <a:t>多久後才知道？</a:t>
            </a:r>
          </a:p>
        </p:txBody>
      </p:sp>
    </p:spTree>
    <p:extLst>
      <p:ext uri="{BB962C8B-B14F-4D97-AF65-F5344CB8AC3E}">
        <p14:creationId xmlns:p14="http://schemas.microsoft.com/office/powerpoint/2010/main" val="205284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026"/>
          <p:cNvGraphicFramePr>
            <a:graphicFrameLocks noChangeAspect="1"/>
          </p:cNvGraphicFramePr>
          <p:nvPr/>
        </p:nvGraphicFramePr>
        <p:xfrm flipH="1">
          <a:off x="6905625" y="1600200"/>
          <a:ext cx="8556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Clip" r:id="rId4" imgW="2385670" imgH="2371954" progId="MS_ClipArt_Gallery.2">
                  <p:embed/>
                </p:oleObj>
              </mc:Choice>
              <mc:Fallback>
                <p:oleObj name="Clip" r:id="rId4" imgW="2385670" imgH="237195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6905625" y="1600200"/>
                        <a:ext cx="8556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027"/>
          <p:cNvGraphicFramePr>
            <a:graphicFrameLocks noChangeAspect="1"/>
          </p:cNvGraphicFramePr>
          <p:nvPr/>
        </p:nvGraphicFramePr>
        <p:xfrm>
          <a:off x="6907213" y="5011738"/>
          <a:ext cx="8540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Clip" r:id="rId6" imgW="1158545" imgH="745236" progId="MS_ClipArt_Gallery.2">
                  <p:embed/>
                </p:oleObj>
              </mc:Choice>
              <mc:Fallback>
                <p:oleObj name="Clip" r:id="rId6" imgW="1158545" imgH="74523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13" y="5011738"/>
                        <a:ext cx="8540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1028" descr="ad0032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4008438"/>
            <a:ext cx="9223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29" descr="cobje1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4543425"/>
            <a:ext cx="83661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30" descr="comml00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2863850"/>
            <a:ext cx="1119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31" descr="comml0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2425700"/>
            <a:ext cx="9874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32" descr="comml0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4365625"/>
            <a:ext cx="9890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7" name="Rectangle 1033"/>
          <p:cNvGraphicFramePr>
            <a:graphicFrameLocks noChangeAspect="1"/>
          </p:cNvGraphicFramePr>
          <p:nvPr/>
        </p:nvGraphicFramePr>
        <p:xfrm>
          <a:off x="3152775" y="2470150"/>
          <a:ext cx="3952875" cy="267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Clip" r:id="rId12" imgW="0" imgH="0" progId="MS_ClipArt_Gallery.2">
                  <p:embed/>
                </p:oleObj>
              </mc:Choice>
              <mc:Fallback>
                <p:oleObj name="Clip" r:id="rId12" imgW="0" imgH="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2470150"/>
                        <a:ext cx="3952875" cy="267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8" name="Picture 1034" descr="indus09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3473450"/>
            <a:ext cx="8366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Line 1035"/>
          <p:cNvSpPr>
            <a:spLocks noChangeAspect="1" noChangeShapeType="1"/>
          </p:cNvSpPr>
          <p:nvPr/>
        </p:nvSpPr>
        <p:spPr bwMode="auto">
          <a:xfrm flipV="1">
            <a:off x="3152775" y="4543425"/>
            <a:ext cx="592138" cy="468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0" name="Line 1036"/>
          <p:cNvSpPr>
            <a:spLocks noChangeAspect="1" noChangeShapeType="1"/>
          </p:cNvSpPr>
          <p:nvPr/>
        </p:nvSpPr>
        <p:spPr bwMode="auto">
          <a:xfrm>
            <a:off x="3241675" y="3776663"/>
            <a:ext cx="503238" cy="7667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1" name="Line 1037"/>
          <p:cNvSpPr>
            <a:spLocks noChangeAspect="1" noChangeShapeType="1"/>
          </p:cNvSpPr>
          <p:nvPr/>
        </p:nvSpPr>
        <p:spPr bwMode="auto">
          <a:xfrm>
            <a:off x="3284538" y="2470150"/>
            <a:ext cx="460375" cy="20732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2" name="Freeform 1038"/>
          <p:cNvSpPr>
            <a:spLocks noChangeAspect="1"/>
          </p:cNvSpPr>
          <p:nvPr/>
        </p:nvSpPr>
        <p:spPr bwMode="auto">
          <a:xfrm>
            <a:off x="3276600" y="2452688"/>
            <a:ext cx="831850" cy="850900"/>
          </a:xfrm>
          <a:custGeom>
            <a:avLst/>
            <a:gdLst>
              <a:gd name="T0" fmla="*/ 0 w 606"/>
              <a:gd name="T1" fmla="*/ 0 h 610"/>
              <a:gd name="T2" fmla="*/ 2147483646 w 606"/>
              <a:gd name="T3" fmla="*/ 2147483646 h 6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06" h="610">
                <a:moveTo>
                  <a:pt x="0" y="0"/>
                </a:moveTo>
                <a:lnTo>
                  <a:pt x="606" y="61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3" name="Freeform 1039"/>
          <p:cNvSpPr>
            <a:spLocks noChangeAspect="1"/>
          </p:cNvSpPr>
          <p:nvPr/>
        </p:nvSpPr>
        <p:spPr bwMode="auto">
          <a:xfrm>
            <a:off x="3241675" y="3540125"/>
            <a:ext cx="792163" cy="236538"/>
          </a:xfrm>
          <a:custGeom>
            <a:avLst/>
            <a:gdLst>
              <a:gd name="T0" fmla="*/ 0 w 577"/>
              <a:gd name="T1" fmla="*/ 2147483646 h 170"/>
              <a:gd name="T2" fmla="*/ 2147483646 w 577"/>
              <a:gd name="T3" fmla="*/ 0 h 1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77" h="170">
                <a:moveTo>
                  <a:pt x="0" y="170"/>
                </a:moveTo>
                <a:lnTo>
                  <a:pt x="577" y="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4" name="Line 1040"/>
          <p:cNvSpPr>
            <a:spLocks noChangeAspect="1" noChangeShapeType="1"/>
          </p:cNvSpPr>
          <p:nvPr/>
        </p:nvSpPr>
        <p:spPr bwMode="auto">
          <a:xfrm flipV="1">
            <a:off x="3152775" y="3540125"/>
            <a:ext cx="881063" cy="14716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5" name="Line 1041"/>
          <p:cNvSpPr>
            <a:spLocks noChangeAspect="1" noChangeShapeType="1"/>
          </p:cNvSpPr>
          <p:nvPr/>
        </p:nvSpPr>
        <p:spPr bwMode="auto">
          <a:xfrm flipV="1">
            <a:off x="3276600" y="2068513"/>
            <a:ext cx="3630613" cy="3841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6" name="Line 1042"/>
          <p:cNvSpPr>
            <a:spLocks noChangeAspect="1" noChangeShapeType="1"/>
          </p:cNvSpPr>
          <p:nvPr/>
        </p:nvSpPr>
        <p:spPr bwMode="auto">
          <a:xfrm>
            <a:off x="3284538" y="2462213"/>
            <a:ext cx="2206625" cy="1314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7" name="Freeform 1043"/>
          <p:cNvSpPr>
            <a:spLocks noChangeAspect="1"/>
          </p:cNvSpPr>
          <p:nvPr/>
        </p:nvSpPr>
        <p:spPr bwMode="auto">
          <a:xfrm>
            <a:off x="4454525" y="3565525"/>
            <a:ext cx="971550" cy="476250"/>
          </a:xfrm>
          <a:custGeom>
            <a:avLst/>
            <a:gdLst>
              <a:gd name="T0" fmla="*/ 0 w 708"/>
              <a:gd name="T1" fmla="*/ 0 h 342"/>
              <a:gd name="T2" fmla="*/ 2147483646 w 708"/>
              <a:gd name="T3" fmla="*/ 2147483646 h 3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08" h="342">
                <a:moveTo>
                  <a:pt x="0" y="0"/>
                </a:moveTo>
                <a:lnTo>
                  <a:pt x="708" y="34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8" name="Line 1044"/>
          <p:cNvSpPr>
            <a:spLocks noChangeAspect="1" noChangeShapeType="1"/>
          </p:cNvSpPr>
          <p:nvPr/>
        </p:nvSpPr>
        <p:spPr bwMode="auto">
          <a:xfrm flipV="1">
            <a:off x="4733925" y="2863850"/>
            <a:ext cx="757238" cy="16795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9" name="Line 1045"/>
          <p:cNvSpPr>
            <a:spLocks noChangeAspect="1" noChangeShapeType="1"/>
          </p:cNvSpPr>
          <p:nvPr/>
        </p:nvSpPr>
        <p:spPr bwMode="auto">
          <a:xfrm flipV="1">
            <a:off x="4454525" y="2863850"/>
            <a:ext cx="1036638" cy="7016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0" name="Line 1046"/>
          <p:cNvSpPr>
            <a:spLocks noChangeAspect="1" noChangeShapeType="1"/>
          </p:cNvSpPr>
          <p:nvPr/>
        </p:nvSpPr>
        <p:spPr bwMode="auto">
          <a:xfrm>
            <a:off x="4733925" y="4543425"/>
            <a:ext cx="757238" cy="468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1" name="Line 1047"/>
          <p:cNvSpPr>
            <a:spLocks noChangeAspect="1" noChangeShapeType="1"/>
          </p:cNvSpPr>
          <p:nvPr/>
        </p:nvSpPr>
        <p:spPr bwMode="auto">
          <a:xfrm>
            <a:off x="4454525" y="3565525"/>
            <a:ext cx="1036638" cy="14462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2" name="Freeform 1048"/>
          <p:cNvSpPr>
            <a:spLocks noChangeAspect="1"/>
          </p:cNvSpPr>
          <p:nvPr/>
        </p:nvSpPr>
        <p:spPr bwMode="auto">
          <a:xfrm>
            <a:off x="5821363" y="5254625"/>
            <a:ext cx="1085850" cy="158750"/>
          </a:xfrm>
          <a:custGeom>
            <a:avLst/>
            <a:gdLst>
              <a:gd name="T0" fmla="*/ 0 w 792"/>
              <a:gd name="T1" fmla="*/ 0 h 114"/>
              <a:gd name="T2" fmla="*/ 2147483646 w 792"/>
              <a:gd name="T3" fmla="*/ 2147483646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92" h="114">
                <a:moveTo>
                  <a:pt x="0" y="0"/>
                </a:moveTo>
                <a:lnTo>
                  <a:pt x="792" y="114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3" name="Line 1049"/>
          <p:cNvSpPr>
            <a:spLocks noChangeAspect="1" noChangeShapeType="1"/>
          </p:cNvSpPr>
          <p:nvPr/>
        </p:nvSpPr>
        <p:spPr bwMode="auto">
          <a:xfrm flipV="1">
            <a:off x="5821363" y="4543425"/>
            <a:ext cx="1085850" cy="711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4" name="Line 1050"/>
          <p:cNvSpPr>
            <a:spLocks noChangeAspect="1" noChangeShapeType="1"/>
          </p:cNvSpPr>
          <p:nvPr/>
        </p:nvSpPr>
        <p:spPr bwMode="auto">
          <a:xfrm flipV="1">
            <a:off x="5754688" y="3473450"/>
            <a:ext cx="1614487" cy="15382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5" name="Line 1051"/>
          <p:cNvSpPr>
            <a:spLocks noChangeAspect="1" noChangeShapeType="1"/>
          </p:cNvSpPr>
          <p:nvPr/>
        </p:nvSpPr>
        <p:spPr bwMode="auto">
          <a:xfrm flipV="1">
            <a:off x="5754688" y="2257425"/>
            <a:ext cx="1350962" cy="27543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6" name="Freeform 1052"/>
          <p:cNvSpPr>
            <a:spLocks noChangeAspect="1"/>
          </p:cNvSpPr>
          <p:nvPr/>
        </p:nvSpPr>
        <p:spPr bwMode="auto">
          <a:xfrm>
            <a:off x="6116638" y="2670175"/>
            <a:ext cx="708025" cy="434975"/>
          </a:xfrm>
          <a:custGeom>
            <a:avLst/>
            <a:gdLst>
              <a:gd name="T0" fmla="*/ 0 w 516"/>
              <a:gd name="T1" fmla="*/ 0 h 312"/>
              <a:gd name="T2" fmla="*/ 2147483646 w 516"/>
              <a:gd name="T3" fmla="*/ 2147483646 h 31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16" h="312">
                <a:moveTo>
                  <a:pt x="0" y="0"/>
                </a:moveTo>
                <a:lnTo>
                  <a:pt x="516" y="31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7" name="Line 1053"/>
          <p:cNvSpPr>
            <a:spLocks noChangeAspect="1" noChangeShapeType="1"/>
          </p:cNvSpPr>
          <p:nvPr/>
        </p:nvSpPr>
        <p:spPr bwMode="auto">
          <a:xfrm flipV="1">
            <a:off x="5821363" y="3473450"/>
            <a:ext cx="952500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8" name="Line 1054"/>
          <p:cNvSpPr>
            <a:spLocks noChangeAspect="1" noChangeShapeType="1"/>
          </p:cNvSpPr>
          <p:nvPr/>
        </p:nvSpPr>
        <p:spPr bwMode="auto">
          <a:xfrm>
            <a:off x="6116638" y="2670175"/>
            <a:ext cx="790575" cy="16954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19" name="Line 1055"/>
          <p:cNvSpPr>
            <a:spLocks noChangeAspect="1" noChangeShapeType="1"/>
          </p:cNvSpPr>
          <p:nvPr/>
        </p:nvSpPr>
        <p:spPr bwMode="auto">
          <a:xfrm>
            <a:off x="6116638" y="2670175"/>
            <a:ext cx="790575" cy="2743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0" name="Line 1056"/>
          <p:cNvSpPr>
            <a:spLocks noChangeAspect="1" noChangeShapeType="1"/>
          </p:cNvSpPr>
          <p:nvPr/>
        </p:nvSpPr>
        <p:spPr bwMode="auto">
          <a:xfrm flipH="1">
            <a:off x="5754688" y="2257425"/>
            <a:ext cx="1350962" cy="15192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1" name="Line 1057"/>
          <p:cNvSpPr>
            <a:spLocks noChangeAspect="1" noChangeShapeType="1"/>
          </p:cNvSpPr>
          <p:nvPr/>
        </p:nvSpPr>
        <p:spPr bwMode="auto">
          <a:xfrm>
            <a:off x="5821363" y="4049713"/>
            <a:ext cx="1085850" cy="49371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2" name="Line 1058"/>
          <p:cNvSpPr>
            <a:spLocks noChangeAspect="1" noChangeShapeType="1"/>
          </p:cNvSpPr>
          <p:nvPr/>
        </p:nvSpPr>
        <p:spPr bwMode="auto">
          <a:xfrm>
            <a:off x="5821363" y="4049713"/>
            <a:ext cx="1085850" cy="13636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3" name="Text Box 1059"/>
          <p:cNvSpPr txBox="1">
            <a:spLocks noChangeArrowheads="1"/>
          </p:cNvSpPr>
          <p:nvPr/>
        </p:nvSpPr>
        <p:spPr bwMode="auto">
          <a:xfrm>
            <a:off x="990600" y="3657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b="1">
                <a:solidFill>
                  <a:srgbClr val="333399"/>
                </a:solidFill>
                <a:latin typeface="Garamond" panose="02020404030301010803" pitchFamily="18" charset="0"/>
              </a:rPr>
              <a:t>供應</a:t>
            </a:r>
          </a:p>
        </p:txBody>
      </p:sp>
      <p:sp>
        <p:nvSpPr>
          <p:cNvPr id="12324" name="Line 1060"/>
          <p:cNvSpPr>
            <a:spLocks noChangeShapeType="1"/>
          </p:cNvSpPr>
          <p:nvPr/>
        </p:nvSpPr>
        <p:spPr bwMode="auto">
          <a:xfrm>
            <a:off x="1066800" y="4038600"/>
            <a:ext cx="685800" cy="0"/>
          </a:xfrm>
          <a:prstGeom prst="line">
            <a:avLst/>
          </a:prstGeom>
          <a:noFill/>
          <a:ln w="22225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25" name="Text Box 1061"/>
          <p:cNvSpPr txBox="1">
            <a:spLocks noChangeArrowheads="1"/>
          </p:cNvSpPr>
          <p:nvPr/>
        </p:nvSpPr>
        <p:spPr bwMode="auto">
          <a:xfrm>
            <a:off x="2209800" y="914400"/>
            <a:ext cx="10239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latin typeface="Garamond" panose="02020404030301010803" pitchFamily="18" charset="0"/>
                <a:ea typeface="標楷體" panose="03000509000000000000" pitchFamily="65" charset="-120"/>
              </a:rPr>
              <a:t>源頭：</a:t>
            </a:r>
          </a:p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供應商</a:t>
            </a:r>
          </a:p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工廠</a:t>
            </a:r>
          </a:p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碼頭</a:t>
            </a:r>
          </a:p>
        </p:txBody>
      </p:sp>
      <p:sp>
        <p:nvSpPr>
          <p:cNvPr id="12326" name="Text Box 1062"/>
          <p:cNvSpPr txBox="1">
            <a:spLocks noChangeArrowheads="1"/>
          </p:cNvSpPr>
          <p:nvPr/>
        </p:nvSpPr>
        <p:spPr bwMode="auto">
          <a:xfrm>
            <a:off x="3505200" y="1219200"/>
            <a:ext cx="1011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區域性倉庫</a:t>
            </a:r>
          </a:p>
        </p:txBody>
      </p:sp>
      <p:sp>
        <p:nvSpPr>
          <p:cNvPr id="12327" name="Text Box 1063"/>
          <p:cNvSpPr txBox="1">
            <a:spLocks noChangeArrowheads="1"/>
          </p:cNvSpPr>
          <p:nvPr/>
        </p:nvSpPr>
        <p:spPr bwMode="auto">
          <a:xfrm>
            <a:off x="6858000" y="838200"/>
            <a:ext cx="109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latin typeface="Garamond" panose="02020404030301010803" pitchFamily="18" charset="0"/>
                <a:ea typeface="標楷體" panose="03000509000000000000" pitchFamily="65" charset="-120"/>
              </a:rPr>
              <a:t>需求點：</a:t>
            </a:r>
          </a:p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顧客</a:t>
            </a:r>
          </a:p>
        </p:txBody>
      </p:sp>
      <p:sp>
        <p:nvSpPr>
          <p:cNvPr id="12328" name="Text Box 1064"/>
          <p:cNvSpPr txBox="1">
            <a:spLocks noChangeArrowheads="1"/>
          </p:cNvSpPr>
          <p:nvPr/>
        </p:nvSpPr>
        <p:spPr bwMode="auto">
          <a:xfrm>
            <a:off x="2133600" y="5867400"/>
            <a:ext cx="1100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en-US" sz="1800">
                <a:solidFill>
                  <a:schemeClr val="folHlink"/>
                </a:solidFill>
                <a:latin typeface="Garamond" panose="02020404030301010803" pitchFamily="18" charset="0"/>
              </a:rPr>
              <a:t>生產與</a:t>
            </a:r>
          </a:p>
          <a:p>
            <a:pPr algn="ctr"/>
            <a:r>
              <a:rPr kumimoji="0" lang="zh-TW" altLang="en-US" sz="1800">
                <a:solidFill>
                  <a:schemeClr val="folHlink"/>
                </a:solidFill>
                <a:latin typeface="Garamond" panose="02020404030301010803" pitchFamily="18" charset="0"/>
              </a:rPr>
              <a:t>採購成本</a:t>
            </a:r>
          </a:p>
        </p:txBody>
      </p:sp>
      <p:sp>
        <p:nvSpPr>
          <p:cNvPr id="12329" name="Line 1065"/>
          <p:cNvSpPr>
            <a:spLocks noChangeShapeType="1"/>
          </p:cNvSpPr>
          <p:nvPr/>
        </p:nvSpPr>
        <p:spPr bwMode="auto">
          <a:xfrm flipV="1">
            <a:off x="2667000" y="5486400"/>
            <a:ext cx="0" cy="298450"/>
          </a:xfrm>
          <a:prstGeom prst="line">
            <a:avLst/>
          </a:prstGeom>
          <a:noFill/>
          <a:ln w="222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0" name="Text Box 1066"/>
          <p:cNvSpPr txBox="1">
            <a:spLocks noChangeArrowheads="1"/>
          </p:cNvSpPr>
          <p:nvPr/>
        </p:nvSpPr>
        <p:spPr bwMode="auto">
          <a:xfrm>
            <a:off x="3810000" y="5181600"/>
            <a:ext cx="114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倉儲成本</a:t>
            </a:r>
          </a:p>
        </p:txBody>
      </p:sp>
      <p:sp>
        <p:nvSpPr>
          <p:cNvPr id="12331" name="Freeform 1067"/>
          <p:cNvSpPr>
            <a:spLocks/>
          </p:cNvSpPr>
          <p:nvPr/>
        </p:nvSpPr>
        <p:spPr bwMode="auto">
          <a:xfrm>
            <a:off x="4191000" y="4876800"/>
            <a:ext cx="1588" cy="228600"/>
          </a:xfrm>
          <a:custGeom>
            <a:avLst/>
            <a:gdLst>
              <a:gd name="T0" fmla="*/ 0 w 1"/>
              <a:gd name="T1" fmla="*/ 2147483646 h 144"/>
              <a:gd name="T2" fmla="*/ 0 w 1"/>
              <a:gd name="T3" fmla="*/ 0 h 14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44">
                <a:moveTo>
                  <a:pt x="0" y="144"/>
                </a:move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2" name="Freeform 1068"/>
          <p:cNvSpPr>
            <a:spLocks/>
          </p:cNvSpPr>
          <p:nvPr/>
        </p:nvSpPr>
        <p:spPr bwMode="auto">
          <a:xfrm>
            <a:off x="3408363" y="6173788"/>
            <a:ext cx="182562" cy="7937"/>
          </a:xfrm>
          <a:custGeom>
            <a:avLst/>
            <a:gdLst>
              <a:gd name="T0" fmla="*/ 2147483646 w 115"/>
              <a:gd name="T1" fmla="*/ 2147483646 h 5"/>
              <a:gd name="T2" fmla="*/ 0 w 115"/>
              <a:gd name="T3" fmla="*/ 0 h 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5" h="5">
                <a:moveTo>
                  <a:pt x="115" y="5"/>
                </a:move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3" name="Line 1069"/>
          <p:cNvSpPr>
            <a:spLocks noChangeShapeType="1"/>
          </p:cNvSpPr>
          <p:nvPr/>
        </p:nvSpPr>
        <p:spPr bwMode="auto">
          <a:xfrm flipV="1">
            <a:off x="3408363" y="5254625"/>
            <a:ext cx="0" cy="917575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4" name="Line 1070"/>
          <p:cNvSpPr>
            <a:spLocks noChangeShapeType="1"/>
          </p:cNvSpPr>
          <p:nvPr/>
        </p:nvSpPr>
        <p:spPr bwMode="auto">
          <a:xfrm>
            <a:off x="4953000" y="6181725"/>
            <a:ext cx="176213" cy="0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5" name="Line 1071"/>
          <p:cNvSpPr>
            <a:spLocks noChangeShapeType="1"/>
          </p:cNvSpPr>
          <p:nvPr/>
        </p:nvSpPr>
        <p:spPr bwMode="auto">
          <a:xfrm flipV="1">
            <a:off x="5129213" y="5251450"/>
            <a:ext cx="0" cy="920750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6" name="Line 1072"/>
          <p:cNvSpPr>
            <a:spLocks noChangeShapeType="1"/>
          </p:cNvSpPr>
          <p:nvPr/>
        </p:nvSpPr>
        <p:spPr bwMode="auto">
          <a:xfrm flipV="1">
            <a:off x="5638800" y="5486400"/>
            <a:ext cx="0" cy="8382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37" name="Text Box 1073"/>
          <p:cNvSpPr txBox="1">
            <a:spLocks noChangeArrowheads="1"/>
          </p:cNvSpPr>
          <p:nvPr/>
        </p:nvSpPr>
        <p:spPr bwMode="auto">
          <a:xfrm>
            <a:off x="6248400" y="6019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CC0099"/>
                </a:solidFill>
                <a:latin typeface="Garamond" panose="02020404030301010803" pitchFamily="18" charset="0"/>
              </a:rPr>
              <a:t>運輸成本</a:t>
            </a:r>
          </a:p>
        </p:txBody>
      </p:sp>
      <p:sp>
        <p:nvSpPr>
          <p:cNvPr id="12338" name="Line 1074"/>
          <p:cNvSpPr>
            <a:spLocks noChangeShapeType="1"/>
          </p:cNvSpPr>
          <p:nvPr/>
        </p:nvSpPr>
        <p:spPr bwMode="auto">
          <a:xfrm flipV="1">
            <a:off x="6454775" y="5486400"/>
            <a:ext cx="0" cy="381000"/>
          </a:xfrm>
          <a:prstGeom prst="line">
            <a:avLst/>
          </a:prstGeom>
          <a:noFill/>
          <a:ln w="22225">
            <a:solidFill>
              <a:srgbClr val="CC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2339" name="Object 1075"/>
          <p:cNvGraphicFramePr>
            <a:graphicFrameLocks noChangeAspect="1"/>
          </p:cNvGraphicFramePr>
          <p:nvPr/>
        </p:nvGraphicFramePr>
        <p:xfrm>
          <a:off x="5105400" y="4953000"/>
          <a:ext cx="838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Clip" r:id="rId14" imgW="5281613" imgH="2430463" progId="MS_ClipArt_Gallery.2">
                  <p:embed/>
                </p:oleObj>
              </mc:Choice>
              <mc:Fallback>
                <p:oleObj name="Clip" r:id="rId14" imgW="5281613" imgH="24304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53000"/>
                        <a:ext cx="838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0" name="Object 1076"/>
          <p:cNvGraphicFramePr>
            <a:graphicFrameLocks noChangeAspect="1"/>
          </p:cNvGraphicFramePr>
          <p:nvPr/>
        </p:nvGraphicFramePr>
        <p:xfrm>
          <a:off x="5181600" y="3733800"/>
          <a:ext cx="838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Clip" r:id="rId16" imgW="5281613" imgH="2430463" progId="MS_ClipArt_Gallery.2">
                  <p:embed/>
                </p:oleObj>
              </mc:Choice>
              <mc:Fallback>
                <p:oleObj name="Clip" r:id="rId16" imgW="5281613" imgH="24304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33800"/>
                        <a:ext cx="838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41" name="Object 1077"/>
          <p:cNvGraphicFramePr>
            <a:graphicFrameLocks noChangeAspect="1"/>
          </p:cNvGraphicFramePr>
          <p:nvPr/>
        </p:nvGraphicFramePr>
        <p:xfrm>
          <a:off x="3886200" y="3352800"/>
          <a:ext cx="838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Clip" r:id="rId17" imgW="5281613" imgH="2430463" progId="MS_ClipArt_Gallery.2">
                  <p:embed/>
                </p:oleObj>
              </mc:Choice>
              <mc:Fallback>
                <p:oleObj name="Clip" r:id="rId17" imgW="5281613" imgH="24304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838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42" name="Picture 1078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762000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43" name="Text Box 1079"/>
          <p:cNvSpPr txBox="1">
            <a:spLocks noChangeArrowheads="1"/>
          </p:cNvSpPr>
          <p:nvPr/>
        </p:nvSpPr>
        <p:spPr bwMode="auto">
          <a:xfrm>
            <a:off x="5105400" y="1219200"/>
            <a:ext cx="10112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地方性倉庫</a:t>
            </a:r>
          </a:p>
        </p:txBody>
      </p:sp>
      <p:sp>
        <p:nvSpPr>
          <p:cNvPr id="12344" name="Text Box 1080"/>
          <p:cNvSpPr txBox="1">
            <a:spLocks noChangeArrowheads="1"/>
          </p:cNvSpPr>
          <p:nvPr/>
        </p:nvSpPr>
        <p:spPr bwMode="auto">
          <a:xfrm>
            <a:off x="5029200" y="6324600"/>
            <a:ext cx="1141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CC0000"/>
                </a:solidFill>
                <a:latin typeface="Garamond" panose="02020404030301010803" pitchFamily="18" charset="0"/>
              </a:rPr>
              <a:t>倉儲成本</a:t>
            </a:r>
          </a:p>
        </p:txBody>
      </p:sp>
      <p:sp>
        <p:nvSpPr>
          <p:cNvPr id="12345" name="Text Box 1081"/>
          <p:cNvSpPr txBox="1">
            <a:spLocks noChangeArrowheads="1"/>
          </p:cNvSpPr>
          <p:nvPr/>
        </p:nvSpPr>
        <p:spPr bwMode="auto">
          <a:xfrm>
            <a:off x="3657600" y="6019800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1800">
                <a:solidFill>
                  <a:srgbClr val="CC0099"/>
                </a:solidFill>
                <a:latin typeface="Garamond" panose="02020404030301010803" pitchFamily="18" charset="0"/>
              </a:rPr>
              <a:t>運輸成本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DC0F64-DE39-44D8-B130-FA824419BEEB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12346" name="Rectangle 1082"/>
          <p:cNvSpPr>
            <a:spLocks noGrp="1" noChangeArrowheads="1"/>
          </p:cNvSpPr>
          <p:nvPr>
            <p:ph type="title" idx="4294967295"/>
          </p:nvPr>
        </p:nvSpPr>
        <p:spPr>
          <a:xfrm>
            <a:off x="138906" y="148432"/>
            <a:ext cx="4953000" cy="7080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zh-TW" altLang="en-US" dirty="0" smtClean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實體供應鏈上下游</a:t>
            </a:r>
          </a:p>
        </p:txBody>
      </p:sp>
    </p:spTree>
    <p:extLst>
      <p:ext uri="{BB962C8B-B14F-4D97-AF65-F5344CB8AC3E}">
        <p14:creationId xmlns:p14="http://schemas.microsoft.com/office/powerpoint/2010/main" val="3928175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26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67CDCA-3870-465F-B81D-797481A8404B}" type="slidenum">
              <a:rPr lang="en-US" altLang="zh-TW" sz="1400" smtClean="0">
                <a:solidFill>
                  <a:srgbClr val="333399"/>
                </a:solidFill>
              </a:rPr>
              <a:pPr/>
              <a:t>60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品質瑕疵的能見度</a:t>
            </a:r>
          </a:p>
        </p:txBody>
      </p:sp>
      <p:sp>
        <p:nvSpPr>
          <p:cNvPr id="1126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產品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某類產品有問題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去年第二季生產的某類產品有問題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某批產品有問題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某件產品有問題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供應商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所有供應某種零件的供應商有問題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某個供應商的品質有問題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某個供應商的供的某種零件有問題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smtClean="0"/>
              <a:t>某個供應商的供的某種零件的某一批有問題</a:t>
            </a:r>
          </a:p>
        </p:txBody>
      </p:sp>
    </p:spTree>
    <p:extLst>
      <p:ext uri="{BB962C8B-B14F-4D97-AF65-F5344CB8AC3E}">
        <p14:creationId xmlns:p14="http://schemas.microsoft.com/office/powerpoint/2010/main" val="17914432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46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169498-B5F0-4AAE-AB09-2074FC1F38EC}" type="slidenum">
              <a:rPr lang="en-US" altLang="zh-TW" sz="1400" smtClean="0">
                <a:solidFill>
                  <a:srgbClr val="333399"/>
                </a:solidFill>
              </a:rPr>
              <a:pPr/>
              <a:t>61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品質瑕疵的能見度</a:t>
            </a:r>
            <a:r>
              <a:rPr lang="en-US" altLang="zh-TW" baseline="-25000" smtClean="0"/>
              <a:t>2</a:t>
            </a:r>
          </a:p>
        </p:txBody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時段、機臺、員工</a:t>
            </a:r>
          </a:p>
          <a:p>
            <a:pPr lvl="1" eaLnBrk="1" hangingPunct="1"/>
            <a:r>
              <a:rPr lang="zh-TW" altLang="en-US" smtClean="0"/>
              <a:t>去年六月後，有些產品有瑕疵</a:t>
            </a:r>
          </a:p>
          <a:p>
            <a:pPr lvl="1" eaLnBrk="1" hangingPunct="1"/>
            <a:r>
              <a:rPr lang="en-US" altLang="zh-TW" smtClean="0"/>
              <a:t>…</a:t>
            </a:r>
          </a:p>
          <a:p>
            <a:pPr lvl="1" eaLnBrk="1" hangingPunct="1"/>
            <a:r>
              <a:rPr lang="zh-TW" altLang="en-US" smtClean="0"/>
              <a:t>去年六月後，第</a:t>
            </a:r>
            <a:r>
              <a:rPr lang="en-US" altLang="zh-TW" smtClean="0"/>
              <a:t>A7</a:t>
            </a:r>
            <a:r>
              <a:rPr lang="zh-TW" altLang="en-US" smtClean="0"/>
              <a:t>號生產線、第三班、某一批員工當班的時候，產品有問題</a:t>
            </a:r>
          </a:p>
        </p:txBody>
      </p:sp>
    </p:spTree>
    <p:extLst>
      <p:ext uri="{BB962C8B-B14F-4D97-AF65-F5344CB8AC3E}">
        <p14:creationId xmlns:p14="http://schemas.microsoft.com/office/powerpoint/2010/main" val="3413375141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67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882EBD1-DBE8-43D3-98AA-0B17DF683350}" type="slidenum">
              <a:rPr lang="en-US" altLang="zh-TW" sz="1400" smtClean="0">
                <a:solidFill>
                  <a:srgbClr val="333399"/>
                </a:solidFill>
              </a:rPr>
              <a:pPr/>
              <a:t>62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品質改善的系統需求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你需要什麼樣的資訊能見度？</a:t>
            </a:r>
          </a:p>
          <a:p>
            <a:pPr lvl="1" eaLnBrk="1" hangingPunct="1"/>
            <a:r>
              <a:rPr lang="zh-TW" altLang="en-US" sz="2400" smtClean="0"/>
              <a:t>過去當然管不到那麼細節</a:t>
            </a:r>
          </a:p>
          <a:p>
            <a:pPr lvl="1" eaLnBrk="1" hangingPunct="1"/>
            <a:r>
              <a:rPr lang="zh-TW" altLang="en-US" sz="2400" smtClean="0"/>
              <a:t>過去做不到，沒關係，現在可能做得到</a:t>
            </a:r>
          </a:p>
          <a:p>
            <a:pPr eaLnBrk="1" hangingPunct="1"/>
            <a:r>
              <a:rPr lang="zh-TW" altLang="en-US" sz="2800" smtClean="0"/>
              <a:t>你的</a:t>
            </a:r>
            <a:r>
              <a:rPr lang="en-US" altLang="zh-TW" sz="2800" smtClean="0"/>
              <a:t>ERP</a:t>
            </a:r>
            <a:r>
              <a:rPr lang="zh-TW" altLang="en-US" sz="2800" smtClean="0"/>
              <a:t>系統能否處理足夠詳細的資料</a:t>
            </a:r>
          </a:p>
          <a:p>
            <a:pPr lvl="1" eaLnBrk="1" hangingPunct="1"/>
            <a:r>
              <a:rPr lang="zh-TW" altLang="en-US" sz="2400" smtClean="0"/>
              <a:t>系統需要支持足夠的詳細程度</a:t>
            </a:r>
          </a:p>
          <a:p>
            <a:pPr lvl="1" eaLnBrk="1" hangingPunct="1"/>
            <a:r>
              <a:rPr lang="zh-TW" altLang="en-US" sz="2400" smtClean="0"/>
              <a:t>你要如何蒐集詳細的資料？</a:t>
            </a:r>
          </a:p>
          <a:p>
            <a:pPr lvl="2" eaLnBrk="1" hangingPunct="1"/>
            <a:r>
              <a:rPr lang="zh-TW" altLang="en-US" sz="2000" smtClean="0"/>
              <a:t>例如：領料──料號；發料──料號</a:t>
            </a:r>
            <a:r>
              <a:rPr lang="en-US" altLang="zh-TW" sz="2000" smtClean="0"/>
              <a:t>/</a:t>
            </a:r>
            <a:r>
              <a:rPr lang="zh-TW" altLang="en-US" sz="2000" smtClean="0"/>
              <a:t>批號</a:t>
            </a:r>
          </a:p>
          <a:p>
            <a:pPr lvl="2" eaLnBrk="1" hangingPunct="1"/>
            <a:r>
              <a:rPr lang="zh-TW" altLang="en-US" sz="2000" smtClean="0"/>
              <a:t>生產排程、人力安排是否和產品批號有關？</a:t>
            </a:r>
          </a:p>
          <a:p>
            <a:pPr eaLnBrk="1" hangingPunct="1"/>
            <a:r>
              <a:rPr lang="zh-TW" altLang="en-US" sz="2800" smtClean="0"/>
              <a:t>如何不增加資料輸入的複雜度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34636508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87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BA022F-9179-4994-9F93-3AC1A583FACA}" type="slidenum">
              <a:rPr lang="en-US" altLang="zh-TW" sz="1400" smtClean="0">
                <a:solidFill>
                  <a:srgbClr val="333399"/>
                </a:solidFill>
              </a:rPr>
              <a:pPr/>
              <a:t>63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這些發展的特點</a:t>
            </a:r>
            <a:r>
              <a:rPr lang="en-US" altLang="zh-TW" smtClean="0"/>
              <a:t>…</a:t>
            </a:r>
          </a:p>
        </p:txBody>
      </p:sp>
      <p:sp>
        <p:nvSpPr>
          <p:cNvPr id="118789" name="WordArt 3"/>
          <p:cNvSpPr>
            <a:spLocks noChangeArrowheads="1" noChangeShapeType="1" noTextEdit="1"/>
          </p:cNvSpPr>
          <p:nvPr/>
        </p:nvSpPr>
        <p:spPr bwMode="auto">
          <a:xfrm rot="-599463">
            <a:off x="395288" y="3078163"/>
            <a:ext cx="8064500" cy="1863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940000" scaled="1"/>
                </a:gradFill>
                <a:latin typeface="新細明體" panose="02020500000000000000" pitchFamily="18" charset="-120"/>
              </a:rPr>
              <a:t>單方面提供資訊，供貨方純粹被動</a:t>
            </a:r>
          </a:p>
        </p:txBody>
      </p:sp>
    </p:spTree>
    <p:extLst>
      <p:ext uri="{BB962C8B-B14F-4D97-AF65-F5344CB8AC3E}">
        <p14:creationId xmlns:p14="http://schemas.microsoft.com/office/powerpoint/2010/main" val="8292625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08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15D8CB8-2E40-456F-ACB0-EFE108BFC0E0}" type="slidenum">
              <a:rPr lang="en-US" altLang="zh-TW" sz="1400" smtClean="0">
                <a:solidFill>
                  <a:srgbClr val="333399"/>
                </a:solidFill>
              </a:rPr>
              <a:pPr/>
              <a:t>64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階段性的改善 </a:t>
            </a:r>
            <a:r>
              <a:rPr lang="en-US" altLang="zh-TW" smtClean="0"/>
              <a:t>2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階段三：協同商務：彼此能見度</a:t>
            </a:r>
          </a:p>
          <a:p>
            <a:pPr lvl="1" eaLnBrk="1" hangingPunct="1"/>
            <a:r>
              <a:rPr lang="en-US" altLang="zh-TW" smtClean="0"/>
              <a:t>CPAR, CPFR …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746567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28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299738-07D4-4CDF-A373-1C3C2DFA818B}" type="slidenum">
              <a:rPr lang="en-US" altLang="zh-TW" sz="1400" smtClean="0">
                <a:solidFill>
                  <a:srgbClr val="333399"/>
                </a:solidFill>
              </a:rPr>
              <a:pPr/>
              <a:t>65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CPFR: </a:t>
            </a:r>
            <a:r>
              <a:rPr lang="zh-TW" altLang="en-US" smtClean="0"/>
              <a:t>協同規劃、預測和供貨</a:t>
            </a: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5334000" cy="5257800"/>
          </a:xfrm>
        </p:spPr>
        <p:txBody>
          <a:bodyPr/>
          <a:lstStyle/>
          <a:p>
            <a:pPr marL="342900" indent="-342900" eaLnBrk="1" hangingPunct="1"/>
            <a:r>
              <a:rPr lang="en-US" altLang="zh-TW" smtClean="0"/>
              <a:t>1990</a:t>
            </a:r>
            <a:r>
              <a:rPr lang="zh-TW" altLang="en-US" smtClean="0"/>
              <a:t>代初， </a:t>
            </a:r>
            <a:r>
              <a:rPr lang="en-US" altLang="zh-TW" sz="2800" smtClean="0"/>
              <a:t>Wal-Mart </a:t>
            </a:r>
            <a:r>
              <a:rPr lang="zh-TW" altLang="en-US" sz="2800" smtClean="0"/>
              <a:t>和 </a:t>
            </a:r>
            <a:r>
              <a:rPr lang="en-US" altLang="zh-TW" sz="2800" smtClean="0"/>
              <a:t>Warner-Lambert</a:t>
            </a:r>
            <a:r>
              <a:rPr lang="en-US" altLang="zh-TW" smtClean="0"/>
              <a:t> </a:t>
            </a:r>
            <a:r>
              <a:rPr lang="zh-TW" altLang="en-US" smtClean="0"/>
              <a:t>開始新嘗試</a:t>
            </a:r>
          </a:p>
          <a:p>
            <a:pPr marL="342900" indent="-342900" eaLnBrk="1" hangingPunct="1"/>
            <a:r>
              <a:rPr lang="zh-TW" altLang="en-US" smtClean="0"/>
              <a:t>根據此觀念 </a:t>
            </a:r>
            <a:r>
              <a:rPr lang="en-US" altLang="zh-TW" sz="2400" smtClean="0"/>
              <a:t>VICS (Voluntary Interindustry Commerce Standards ) </a:t>
            </a:r>
            <a:r>
              <a:rPr lang="zh-TW" altLang="en-US" sz="2800" smtClean="0"/>
              <a:t>發展</a:t>
            </a:r>
            <a:r>
              <a:rPr lang="en-US" altLang="zh-TW" sz="2800" smtClean="0"/>
              <a:t>CPFR</a:t>
            </a:r>
            <a:r>
              <a:rPr lang="zh-TW" altLang="en-US" sz="2800" smtClean="0"/>
              <a:t>模型</a:t>
            </a:r>
            <a:endParaRPr lang="zh-TW" altLang="en-US" smtClean="0"/>
          </a:p>
          <a:p>
            <a:pPr marL="342900" indent="-342900" eaLnBrk="1" hangingPunct="1"/>
            <a:r>
              <a:rPr lang="zh-TW" altLang="en-US" smtClean="0"/>
              <a:t>優點</a:t>
            </a:r>
          </a:p>
          <a:p>
            <a:pPr marL="742950" lvl="1" indent="-285750" eaLnBrk="1" hangingPunct="1"/>
            <a:r>
              <a:rPr lang="zh-TW" altLang="en-US" smtClean="0"/>
              <a:t>降低庫存</a:t>
            </a:r>
          </a:p>
          <a:p>
            <a:pPr marL="742950" lvl="1" indent="-285750" eaLnBrk="1" hangingPunct="1"/>
            <a:r>
              <a:rPr lang="zh-TW" altLang="en-US" smtClean="0"/>
              <a:t>降低缺貨</a:t>
            </a:r>
          </a:p>
          <a:p>
            <a:pPr marL="742950" lvl="1" indent="-285750" eaLnBrk="1" hangingPunct="1"/>
            <a:r>
              <a:rPr lang="zh-TW" altLang="en-US" smtClean="0"/>
              <a:t>增加營業額</a:t>
            </a:r>
          </a:p>
        </p:txBody>
      </p:sp>
      <p:sp>
        <p:nvSpPr>
          <p:cNvPr id="122886" name="Text Box 4"/>
          <p:cNvSpPr txBox="1">
            <a:spLocks noChangeArrowheads="1"/>
          </p:cNvSpPr>
          <p:nvPr/>
        </p:nvSpPr>
        <p:spPr bwMode="auto">
          <a:xfrm>
            <a:off x="5486400" y="22431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Develop front-end agreement</a:t>
            </a:r>
          </a:p>
        </p:txBody>
      </p:sp>
      <p:sp>
        <p:nvSpPr>
          <p:cNvPr id="122887" name="Text Box 5"/>
          <p:cNvSpPr txBox="1">
            <a:spLocks noChangeArrowheads="1"/>
          </p:cNvSpPr>
          <p:nvPr/>
        </p:nvSpPr>
        <p:spPr bwMode="auto">
          <a:xfrm>
            <a:off x="5486400" y="27765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Create joint business plan</a:t>
            </a:r>
          </a:p>
        </p:txBody>
      </p:sp>
      <p:sp>
        <p:nvSpPr>
          <p:cNvPr id="122888" name="Text Box 6"/>
          <p:cNvSpPr txBox="1">
            <a:spLocks noChangeArrowheads="1"/>
          </p:cNvSpPr>
          <p:nvPr/>
        </p:nvSpPr>
        <p:spPr bwMode="auto">
          <a:xfrm>
            <a:off x="5486400" y="33099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Create sales forecast</a:t>
            </a:r>
          </a:p>
        </p:txBody>
      </p:sp>
      <p:sp>
        <p:nvSpPr>
          <p:cNvPr id="122889" name="Text Box 7"/>
          <p:cNvSpPr txBox="1">
            <a:spLocks noChangeArrowheads="1"/>
          </p:cNvSpPr>
          <p:nvPr/>
        </p:nvSpPr>
        <p:spPr bwMode="auto">
          <a:xfrm>
            <a:off x="5486400" y="385603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Identify and resolve exceptions</a:t>
            </a:r>
          </a:p>
        </p:txBody>
      </p:sp>
      <p:sp>
        <p:nvSpPr>
          <p:cNvPr id="122890" name="Text Box 8"/>
          <p:cNvSpPr txBox="1">
            <a:spLocks noChangeArrowheads="1"/>
          </p:cNvSpPr>
          <p:nvPr/>
        </p:nvSpPr>
        <p:spPr bwMode="auto">
          <a:xfrm>
            <a:off x="5486400" y="440848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Create order forecast</a:t>
            </a:r>
          </a:p>
        </p:txBody>
      </p:sp>
      <p:sp>
        <p:nvSpPr>
          <p:cNvPr id="122891" name="Text Box 9"/>
          <p:cNvSpPr txBox="1">
            <a:spLocks noChangeArrowheads="1"/>
          </p:cNvSpPr>
          <p:nvPr/>
        </p:nvSpPr>
        <p:spPr bwMode="auto">
          <a:xfrm>
            <a:off x="5486400" y="494188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Identify and resolve exceptions</a:t>
            </a:r>
          </a:p>
        </p:txBody>
      </p:sp>
      <p:sp>
        <p:nvSpPr>
          <p:cNvPr id="122892" name="Text Box 10"/>
          <p:cNvSpPr txBox="1">
            <a:spLocks noChangeArrowheads="1"/>
          </p:cNvSpPr>
          <p:nvPr/>
        </p:nvSpPr>
        <p:spPr bwMode="auto">
          <a:xfrm>
            <a:off x="5486400" y="5475288"/>
            <a:ext cx="2819400" cy="333375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0" lang="en-US" altLang="zh-TW" sz="1500">
                <a:solidFill>
                  <a:srgbClr val="000000"/>
                </a:solidFill>
                <a:latin typeface="Arial" panose="020B0604020202020204" pitchFamily="34" charset="0"/>
              </a:rPr>
              <a:t>Order generation</a:t>
            </a:r>
          </a:p>
        </p:txBody>
      </p:sp>
      <p:sp>
        <p:nvSpPr>
          <p:cNvPr id="122893" name="Rectangle 11"/>
          <p:cNvSpPr>
            <a:spLocks noChangeArrowheads="1"/>
          </p:cNvSpPr>
          <p:nvPr/>
        </p:nvSpPr>
        <p:spPr bwMode="auto">
          <a:xfrm>
            <a:off x="708025" y="2232025"/>
            <a:ext cx="4397375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473075" indent="-473075"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1050925" indent="-387350">
              <a:spcBef>
                <a:spcPct val="20000"/>
              </a:spcBef>
              <a:buClr>
                <a:schemeClr val="hlink"/>
              </a:buClr>
              <a:buFont typeface="Webdings" panose="05030102010509060703" pitchFamily="18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616075" indent="-374650">
              <a:spcBef>
                <a:spcPct val="20000"/>
              </a:spcBef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2193925" indent="-387350">
              <a:spcBef>
                <a:spcPct val="20000"/>
              </a:spcBef>
              <a:buFont typeface="Wingdings" panose="05000000000000000000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613025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30702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5274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9846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441825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zh-TW"/>
          </a:p>
        </p:txBody>
      </p:sp>
      <p:cxnSp>
        <p:nvCxnSpPr>
          <p:cNvPr id="122894" name="AutoShape 12"/>
          <p:cNvCxnSpPr>
            <a:cxnSpLocks noChangeShapeType="1"/>
            <a:stCxn id="122886" idx="2"/>
            <a:endCxn id="122887" idx="0"/>
          </p:cNvCxnSpPr>
          <p:nvPr/>
        </p:nvCxnSpPr>
        <p:spPr bwMode="auto">
          <a:xfrm>
            <a:off x="6896100" y="257651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5" name="AutoShape 13"/>
          <p:cNvCxnSpPr>
            <a:cxnSpLocks noChangeShapeType="1"/>
            <a:stCxn id="122887" idx="2"/>
            <a:endCxn id="122888" idx="0"/>
          </p:cNvCxnSpPr>
          <p:nvPr/>
        </p:nvCxnSpPr>
        <p:spPr bwMode="auto">
          <a:xfrm>
            <a:off x="6896100" y="310991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6" name="AutoShape 14"/>
          <p:cNvCxnSpPr>
            <a:cxnSpLocks noChangeShapeType="1"/>
            <a:stCxn id="122888" idx="2"/>
            <a:endCxn id="122889" idx="0"/>
          </p:cNvCxnSpPr>
          <p:nvPr/>
        </p:nvCxnSpPr>
        <p:spPr bwMode="auto">
          <a:xfrm>
            <a:off x="6896100" y="3643313"/>
            <a:ext cx="0" cy="2127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7" name="AutoShape 15"/>
          <p:cNvCxnSpPr>
            <a:cxnSpLocks noChangeShapeType="1"/>
            <a:stCxn id="122889" idx="2"/>
            <a:endCxn id="122890" idx="0"/>
          </p:cNvCxnSpPr>
          <p:nvPr/>
        </p:nvCxnSpPr>
        <p:spPr bwMode="auto">
          <a:xfrm>
            <a:off x="6896100" y="4189413"/>
            <a:ext cx="0" cy="2190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8" name="AutoShape 16"/>
          <p:cNvCxnSpPr>
            <a:cxnSpLocks noChangeShapeType="1"/>
            <a:stCxn id="122890" idx="2"/>
            <a:endCxn id="122891" idx="0"/>
          </p:cNvCxnSpPr>
          <p:nvPr/>
        </p:nvCxnSpPr>
        <p:spPr bwMode="auto">
          <a:xfrm>
            <a:off x="6896100" y="474186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899" name="AutoShape 17"/>
          <p:cNvCxnSpPr>
            <a:cxnSpLocks noChangeShapeType="1"/>
            <a:stCxn id="122891" idx="2"/>
            <a:endCxn id="122892" idx="0"/>
          </p:cNvCxnSpPr>
          <p:nvPr/>
        </p:nvCxnSpPr>
        <p:spPr bwMode="auto">
          <a:xfrm>
            <a:off x="6896100" y="5275263"/>
            <a:ext cx="0" cy="2000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2900" name="Text Box 18"/>
          <p:cNvSpPr txBox="1">
            <a:spLocks noChangeArrowheads="1"/>
          </p:cNvSpPr>
          <p:nvPr/>
        </p:nvSpPr>
        <p:spPr bwMode="auto">
          <a:xfrm>
            <a:off x="1066800" y="6430963"/>
            <a:ext cx="1752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TW" sz="1200" i="1">
                <a:solidFill>
                  <a:srgbClr val="000000"/>
                </a:solidFill>
                <a:latin typeface="Arial" panose="020B0604020202020204" pitchFamily="34" charset="0"/>
              </a:rPr>
              <a:t>Source: www.cpfr.org</a:t>
            </a:r>
            <a:endParaRPr kumimoji="0" lang="en-US" altLang="zh-TW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49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7235EB-85B4-4FAB-BBEF-F2A502DF8C23}" type="slidenum">
              <a:rPr lang="en-US" altLang="zh-TW" sz="1400" smtClean="0">
                <a:solidFill>
                  <a:srgbClr val="333399"/>
                </a:solidFill>
              </a:rPr>
              <a:pPr/>
              <a:t>66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What is CPFR®?</a:t>
            </a:r>
            <a:endParaRPr lang="en-US" altLang="zh-TW" sz="3600" smtClean="0"/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A business practice that combines the intelligence of</a:t>
            </a:r>
            <a:br>
              <a:rPr lang="en-US" altLang="zh-TW" sz="2400" smtClean="0"/>
            </a:br>
            <a:r>
              <a:rPr lang="en-US" altLang="zh-TW" sz="2400" smtClean="0"/>
              <a:t>multiple trading partners in the planning and fulfillment</a:t>
            </a:r>
            <a:br>
              <a:rPr lang="en-US" altLang="zh-TW" sz="2400" smtClean="0"/>
            </a:br>
            <a:r>
              <a:rPr lang="en-US" altLang="zh-TW" sz="2400" smtClean="0"/>
              <a:t>of customer demand.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CPFR® links sales and Marketing best practices, such as category management, to supply chain planning and execution processes to increase availability while reducing inventory, transportation and logistics costs.</a:t>
            </a:r>
            <a:br>
              <a:rPr lang="en-US" altLang="zh-TW" sz="2400" smtClean="0"/>
            </a:br>
            <a:endParaRPr lang="en-US" altLang="zh-TW" sz="240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1. Collaborative Planning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2. Collaborative Forecasting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smtClean="0"/>
              <a:t>3. Collaborative Replenishment</a:t>
            </a:r>
          </a:p>
        </p:txBody>
      </p:sp>
    </p:spTree>
    <p:extLst>
      <p:ext uri="{BB962C8B-B14F-4D97-AF65-F5344CB8AC3E}">
        <p14:creationId xmlns:p14="http://schemas.microsoft.com/office/powerpoint/2010/main" val="1959860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69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FAF7DBD-AC92-42FD-A494-07905F770B91}" type="slidenum">
              <a:rPr lang="en-US" altLang="zh-TW" sz="1400" smtClean="0">
                <a:solidFill>
                  <a:srgbClr val="333399"/>
                </a:solidFill>
              </a:rPr>
              <a:pPr/>
              <a:t>67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269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1269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3" name="Text Box 5"/>
          <p:cNvSpPr txBox="1">
            <a:spLocks noChangeArrowheads="1"/>
          </p:cNvSpPr>
          <p:nvPr/>
        </p:nvSpPr>
        <p:spPr bwMode="auto">
          <a:xfrm>
            <a:off x="3348038" y="5518150"/>
            <a:ext cx="2160587" cy="327025"/>
          </a:xfrm>
          <a:prstGeom prst="rect">
            <a:avLst/>
          </a:prstGeom>
          <a:solidFill>
            <a:srgbClr val="FF99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rgbClr val="FF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9. Order Generation</a:t>
            </a:r>
          </a:p>
        </p:txBody>
      </p:sp>
      <p:sp>
        <p:nvSpPr>
          <p:cNvPr id="126984" name="Text Box 6"/>
          <p:cNvSpPr txBox="1">
            <a:spLocks noChangeArrowheads="1"/>
          </p:cNvSpPr>
          <p:nvPr/>
        </p:nvSpPr>
        <p:spPr bwMode="auto">
          <a:xfrm>
            <a:off x="3355975" y="6164263"/>
            <a:ext cx="2152650" cy="327025"/>
          </a:xfrm>
          <a:prstGeom prst="rect">
            <a:avLst/>
          </a:prstGeom>
          <a:solidFill>
            <a:srgbClr val="FF99FF">
              <a:alpha val="59999"/>
            </a:srgbClr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FF99FF"/>
            </a:extrusionClr>
            <a:contourClr>
              <a:srgbClr val="FF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600"/>
              <a:t>交貨執行</a:t>
            </a:r>
          </a:p>
        </p:txBody>
      </p:sp>
      <p:sp>
        <p:nvSpPr>
          <p:cNvPr id="126985" name="Text Box 7"/>
          <p:cNvSpPr txBox="1">
            <a:spLocks noChangeArrowheads="1"/>
          </p:cNvSpPr>
          <p:nvPr/>
        </p:nvSpPr>
        <p:spPr bwMode="auto">
          <a:xfrm>
            <a:off x="3355975" y="1844675"/>
            <a:ext cx="2152650" cy="3270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3. Create Sales Forecast</a:t>
            </a:r>
          </a:p>
        </p:txBody>
      </p:sp>
      <p:sp>
        <p:nvSpPr>
          <p:cNvPr id="126986" name="Text Box 8"/>
          <p:cNvSpPr txBox="1">
            <a:spLocks noChangeArrowheads="1"/>
          </p:cNvSpPr>
          <p:nvPr/>
        </p:nvSpPr>
        <p:spPr bwMode="auto">
          <a:xfrm>
            <a:off x="3348038" y="2381250"/>
            <a:ext cx="2160587" cy="3270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4. Identify SF exception</a:t>
            </a:r>
          </a:p>
        </p:txBody>
      </p:sp>
      <p:sp>
        <p:nvSpPr>
          <p:cNvPr id="126987" name="Text Box 9"/>
          <p:cNvSpPr txBox="1">
            <a:spLocks noChangeArrowheads="1"/>
          </p:cNvSpPr>
          <p:nvPr/>
        </p:nvSpPr>
        <p:spPr bwMode="auto">
          <a:xfrm>
            <a:off x="3348038" y="2924175"/>
            <a:ext cx="2160587" cy="327025"/>
          </a:xfrm>
          <a:prstGeom prst="rect">
            <a:avLst/>
          </a:prstGeom>
          <a:solidFill>
            <a:srgbClr val="CC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CCFF33"/>
            </a:extrusionClr>
            <a:contourClr>
              <a:srgbClr val="CCFF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5. solve SF exception</a:t>
            </a:r>
          </a:p>
        </p:txBody>
      </p:sp>
      <p:sp>
        <p:nvSpPr>
          <p:cNvPr id="126988" name="Text Box 10"/>
          <p:cNvSpPr txBox="1">
            <a:spLocks noChangeArrowheads="1"/>
          </p:cNvSpPr>
          <p:nvPr/>
        </p:nvSpPr>
        <p:spPr bwMode="auto">
          <a:xfrm>
            <a:off x="3355975" y="3462338"/>
            <a:ext cx="2152650" cy="3270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6. Create order Forecast</a:t>
            </a:r>
          </a:p>
        </p:txBody>
      </p:sp>
      <p:sp>
        <p:nvSpPr>
          <p:cNvPr id="126989" name="Text Box 11"/>
          <p:cNvSpPr txBox="1">
            <a:spLocks noChangeArrowheads="1"/>
          </p:cNvSpPr>
          <p:nvPr/>
        </p:nvSpPr>
        <p:spPr bwMode="auto">
          <a:xfrm>
            <a:off x="3348038" y="4433888"/>
            <a:ext cx="2160587" cy="3270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36000" rIns="72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7. Identify OF exception</a:t>
            </a:r>
          </a:p>
        </p:txBody>
      </p:sp>
      <p:sp>
        <p:nvSpPr>
          <p:cNvPr id="126990" name="Text Box 12"/>
          <p:cNvSpPr txBox="1">
            <a:spLocks noChangeArrowheads="1"/>
          </p:cNvSpPr>
          <p:nvPr/>
        </p:nvSpPr>
        <p:spPr bwMode="auto">
          <a:xfrm>
            <a:off x="3348038" y="4976813"/>
            <a:ext cx="2160587" cy="327025"/>
          </a:xfrm>
          <a:prstGeom prst="rect">
            <a:avLst/>
          </a:prstGeom>
          <a:solidFill>
            <a:srgbClr val="00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00CCFF"/>
            </a:extrusionClr>
            <a:contourClr>
              <a:srgbClr val="00C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8. solve OF exception</a:t>
            </a:r>
          </a:p>
        </p:txBody>
      </p:sp>
      <p:sp>
        <p:nvSpPr>
          <p:cNvPr id="126991" name="Text Box 13"/>
          <p:cNvSpPr txBox="1">
            <a:spLocks noChangeArrowheads="1"/>
          </p:cNvSpPr>
          <p:nvPr/>
        </p:nvSpPr>
        <p:spPr bwMode="auto">
          <a:xfrm>
            <a:off x="3348038" y="763588"/>
            <a:ext cx="2160587" cy="3270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36000" rIns="54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1. Frond-End Agreement</a:t>
            </a:r>
          </a:p>
        </p:txBody>
      </p:sp>
      <p:sp>
        <p:nvSpPr>
          <p:cNvPr id="126992" name="Text Box 14"/>
          <p:cNvSpPr txBox="1">
            <a:spLocks noChangeArrowheads="1"/>
          </p:cNvSpPr>
          <p:nvPr/>
        </p:nvSpPr>
        <p:spPr bwMode="auto">
          <a:xfrm>
            <a:off x="3355975" y="1300163"/>
            <a:ext cx="2152650" cy="327025"/>
          </a:xfrm>
          <a:prstGeom prst="rect">
            <a:avLst/>
          </a:prstGeom>
          <a:solidFill>
            <a:srgbClr val="66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27000" prstMaterial="legacyMatte">
            <a:bevelT w="13500" h="13500" prst="angle"/>
            <a:bevelB w="13500" h="13500" prst="angle"/>
            <a:extrusionClr>
              <a:srgbClr val="66FFFF"/>
            </a:extrusionClr>
            <a:contourClr>
              <a:srgbClr val="66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>
                <a:ea typeface="標楷體" panose="03000509000000000000" pitchFamily="65" charset="-120"/>
              </a:rPr>
              <a:t>2. Joint-Business Plan</a:t>
            </a:r>
          </a:p>
        </p:txBody>
      </p:sp>
      <p:sp>
        <p:nvSpPr>
          <p:cNvPr id="126993" name="AutoShape 15"/>
          <p:cNvSpPr>
            <a:spLocks noChangeArrowheads="1"/>
          </p:cNvSpPr>
          <p:nvPr/>
        </p:nvSpPr>
        <p:spPr bwMode="auto">
          <a:xfrm>
            <a:off x="827088" y="1304925"/>
            <a:ext cx="1728787" cy="322263"/>
          </a:xfrm>
          <a:prstGeom prst="flowChartDocumen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賣方商業發展活動</a:t>
            </a:r>
          </a:p>
        </p:txBody>
      </p:sp>
      <p:sp>
        <p:nvSpPr>
          <p:cNvPr id="126994" name="AutoShape 16"/>
          <p:cNvSpPr>
            <a:spLocks noChangeArrowheads="1"/>
          </p:cNvSpPr>
          <p:nvPr/>
        </p:nvSpPr>
        <p:spPr bwMode="auto">
          <a:xfrm>
            <a:off x="6516688" y="1304925"/>
            <a:ext cx="1728787" cy="322263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買方商業發展活動</a:t>
            </a:r>
          </a:p>
        </p:txBody>
      </p:sp>
      <p:cxnSp>
        <p:nvCxnSpPr>
          <p:cNvPr id="126995" name="AutoShape 17"/>
          <p:cNvCxnSpPr>
            <a:cxnSpLocks noChangeShapeType="1"/>
            <a:stCxn id="126991" idx="2"/>
            <a:endCxn id="126992" idx="0"/>
          </p:cNvCxnSpPr>
          <p:nvPr/>
        </p:nvCxnSpPr>
        <p:spPr bwMode="auto">
          <a:xfrm>
            <a:off x="4429125" y="1090613"/>
            <a:ext cx="3175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6" name="AutoShape 18"/>
          <p:cNvCxnSpPr>
            <a:cxnSpLocks noChangeShapeType="1"/>
            <a:stCxn id="126992" idx="2"/>
            <a:endCxn id="126985" idx="0"/>
          </p:cNvCxnSpPr>
          <p:nvPr/>
        </p:nvCxnSpPr>
        <p:spPr bwMode="auto">
          <a:xfrm>
            <a:off x="4432300" y="1627188"/>
            <a:ext cx="0" cy="217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7" name="AutoShape 19"/>
          <p:cNvCxnSpPr>
            <a:cxnSpLocks noChangeShapeType="1"/>
            <a:stCxn id="126985" idx="2"/>
            <a:endCxn id="126986" idx="0"/>
          </p:cNvCxnSpPr>
          <p:nvPr/>
        </p:nvCxnSpPr>
        <p:spPr bwMode="auto">
          <a:xfrm flipH="1">
            <a:off x="4429125" y="2171700"/>
            <a:ext cx="3175" cy="209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8" name="AutoShape 20"/>
          <p:cNvCxnSpPr>
            <a:cxnSpLocks noChangeShapeType="1"/>
            <a:stCxn id="126986" idx="2"/>
            <a:endCxn id="126987" idx="0"/>
          </p:cNvCxnSpPr>
          <p:nvPr/>
        </p:nvCxnSpPr>
        <p:spPr bwMode="auto">
          <a:xfrm>
            <a:off x="4429125" y="2708275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6999" name="AutoShape 21"/>
          <p:cNvCxnSpPr>
            <a:cxnSpLocks noChangeShapeType="1"/>
            <a:stCxn id="126987" idx="2"/>
            <a:endCxn id="126988" idx="0"/>
          </p:cNvCxnSpPr>
          <p:nvPr/>
        </p:nvCxnSpPr>
        <p:spPr bwMode="auto">
          <a:xfrm>
            <a:off x="4429125" y="3251200"/>
            <a:ext cx="3175" cy="211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0" name="AutoShape 22"/>
          <p:cNvCxnSpPr>
            <a:cxnSpLocks noChangeShapeType="1"/>
            <a:stCxn id="126988" idx="2"/>
            <a:endCxn id="127011" idx="0"/>
          </p:cNvCxnSpPr>
          <p:nvPr/>
        </p:nvCxnSpPr>
        <p:spPr bwMode="auto">
          <a:xfrm flipH="1">
            <a:off x="4427538" y="3789363"/>
            <a:ext cx="4762" cy="144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1" name="AutoShape 23"/>
          <p:cNvCxnSpPr>
            <a:cxnSpLocks noChangeShapeType="1"/>
            <a:stCxn id="126989" idx="2"/>
            <a:endCxn id="126990" idx="0"/>
          </p:cNvCxnSpPr>
          <p:nvPr/>
        </p:nvCxnSpPr>
        <p:spPr bwMode="auto">
          <a:xfrm>
            <a:off x="4429125" y="4760913"/>
            <a:ext cx="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2" name="AutoShape 24"/>
          <p:cNvCxnSpPr>
            <a:cxnSpLocks noChangeShapeType="1"/>
            <a:stCxn id="126990" idx="2"/>
            <a:endCxn id="126983" idx="0"/>
          </p:cNvCxnSpPr>
          <p:nvPr/>
        </p:nvCxnSpPr>
        <p:spPr bwMode="auto">
          <a:xfrm>
            <a:off x="4429125" y="5303838"/>
            <a:ext cx="0" cy="214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3" name="AutoShape 25"/>
          <p:cNvCxnSpPr>
            <a:cxnSpLocks noChangeShapeType="1"/>
            <a:stCxn id="126993" idx="3"/>
            <a:endCxn id="126992" idx="1"/>
          </p:cNvCxnSpPr>
          <p:nvPr/>
        </p:nvCxnSpPr>
        <p:spPr bwMode="auto">
          <a:xfrm flipV="1">
            <a:off x="2555875" y="1463675"/>
            <a:ext cx="8001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4" name="AutoShape 26"/>
          <p:cNvCxnSpPr>
            <a:cxnSpLocks noChangeShapeType="1"/>
            <a:stCxn id="126994" idx="1"/>
            <a:endCxn id="126992" idx="3"/>
          </p:cNvCxnSpPr>
          <p:nvPr/>
        </p:nvCxnSpPr>
        <p:spPr bwMode="auto">
          <a:xfrm flipH="1" flipV="1">
            <a:off x="5508625" y="1463675"/>
            <a:ext cx="1008063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5" name="AutoShape 27"/>
          <p:cNvCxnSpPr>
            <a:cxnSpLocks noChangeShapeType="1"/>
            <a:stCxn id="126987" idx="3"/>
            <a:endCxn id="126985" idx="3"/>
          </p:cNvCxnSpPr>
          <p:nvPr/>
        </p:nvCxnSpPr>
        <p:spPr bwMode="auto">
          <a:xfrm flipV="1">
            <a:off x="5508625" y="2008188"/>
            <a:ext cx="1588" cy="1079500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06" name="AutoShape 28"/>
          <p:cNvCxnSpPr>
            <a:cxnSpLocks noChangeShapeType="1"/>
            <a:stCxn id="126985" idx="1"/>
            <a:endCxn id="126988" idx="1"/>
          </p:cNvCxnSpPr>
          <p:nvPr/>
        </p:nvCxnSpPr>
        <p:spPr bwMode="auto">
          <a:xfrm rot="10800000" flipH="1" flipV="1">
            <a:off x="3355975" y="2008188"/>
            <a:ext cx="1588" cy="1617662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07" name="AutoShape 29"/>
          <p:cNvSpPr>
            <a:spLocks noChangeArrowheads="1"/>
          </p:cNvSpPr>
          <p:nvPr/>
        </p:nvSpPr>
        <p:spPr bwMode="auto">
          <a:xfrm>
            <a:off x="1908175" y="2781300"/>
            <a:ext cx="1008063" cy="587375"/>
          </a:xfrm>
          <a:prstGeom prst="flowChartDocumen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賣方決策支援資料</a:t>
            </a:r>
          </a:p>
        </p:txBody>
      </p:sp>
      <p:cxnSp>
        <p:nvCxnSpPr>
          <p:cNvPr id="127008" name="AutoShape 30"/>
          <p:cNvCxnSpPr>
            <a:cxnSpLocks noChangeShapeType="1"/>
            <a:stCxn id="127007" idx="3"/>
            <a:endCxn id="126987" idx="1"/>
          </p:cNvCxnSpPr>
          <p:nvPr/>
        </p:nvCxnSpPr>
        <p:spPr bwMode="auto">
          <a:xfrm>
            <a:off x="2916238" y="3074988"/>
            <a:ext cx="431800" cy="12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09" name="AutoShape 31"/>
          <p:cNvSpPr>
            <a:spLocks noChangeArrowheads="1"/>
          </p:cNvSpPr>
          <p:nvPr/>
        </p:nvSpPr>
        <p:spPr bwMode="auto">
          <a:xfrm>
            <a:off x="6084888" y="2798763"/>
            <a:ext cx="936625" cy="587375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買方決策支援資料</a:t>
            </a:r>
          </a:p>
        </p:txBody>
      </p:sp>
      <p:cxnSp>
        <p:nvCxnSpPr>
          <p:cNvPr id="127010" name="AutoShape 32"/>
          <p:cNvCxnSpPr>
            <a:cxnSpLocks noChangeShapeType="1"/>
            <a:stCxn id="127009" idx="1"/>
            <a:endCxn id="126987" idx="3"/>
          </p:cNvCxnSpPr>
          <p:nvPr/>
        </p:nvCxnSpPr>
        <p:spPr bwMode="auto">
          <a:xfrm flipH="1" flipV="1">
            <a:off x="5508625" y="3087688"/>
            <a:ext cx="576263" cy="4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11" name="AutoShape 33"/>
          <p:cNvSpPr>
            <a:spLocks noChangeArrowheads="1"/>
          </p:cNvSpPr>
          <p:nvPr/>
        </p:nvSpPr>
        <p:spPr bwMode="auto">
          <a:xfrm>
            <a:off x="4211638" y="3933825"/>
            <a:ext cx="431800" cy="215900"/>
          </a:xfrm>
          <a:prstGeom prst="flowChartDecision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27012" name="AutoShape 34"/>
          <p:cNvCxnSpPr>
            <a:cxnSpLocks noChangeShapeType="1"/>
            <a:stCxn id="127011" idx="1"/>
            <a:endCxn id="127058" idx="3"/>
          </p:cNvCxnSpPr>
          <p:nvPr/>
        </p:nvCxnSpPr>
        <p:spPr bwMode="auto">
          <a:xfrm rot="10800000" flipV="1">
            <a:off x="2484438" y="4041775"/>
            <a:ext cx="1727200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13" name="AutoShape 35"/>
          <p:cNvCxnSpPr>
            <a:cxnSpLocks noChangeShapeType="1"/>
            <a:stCxn id="127011" idx="2"/>
            <a:endCxn id="126983" idx="1"/>
          </p:cNvCxnSpPr>
          <p:nvPr/>
        </p:nvCxnSpPr>
        <p:spPr bwMode="auto">
          <a:xfrm rot="5400000">
            <a:off x="3121819" y="4375944"/>
            <a:ext cx="1531938" cy="1079500"/>
          </a:xfrm>
          <a:prstGeom prst="bentConnector4">
            <a:avLst>
              <a:gd name="adj1" fmla="val 9426"/>
              <a:gd name="adj2" fmla="val 12117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14" name="Text Box 36"/>
          <p:cNvSpPr txBox="1">
            <a:spLocks noChangeArrowheads="1"/>
          </p:cNvSpPr>
          <p:nvPr/>
        </p:nvSpPr>
        <p:spPr bwMode="auto">
          <a:xfrm>
            <a:off x="2700338" y="3789363"/>
            <a:ext cx="935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訂單預測</a:t>
            </a:r>
          </a:p>
        </p:txBody>
      </p:sp>
      <p:sp>
        <p:nvSpPr>
          <p:cNvPr id="127015" name="Text Box 37"/>
          <p:cNvSpPr txBox="1">
            <a:spLocks noChangeArrowheads="1"/>
          </p:cNvSpPr>
          <p:nvPr/>
        </p:nvSpPr>
        <p:spPr bwMode="auto">
          <a:xfrm>
            <a:off x="3635375" y="4065588"/>
            <a:ext cx="9350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凍結預測</a:t>
            </a:r>
          </a:p>
        </p:txBody>
      </p:sp>
      <p:sp>
        <p:nvSpPr>
          <p:cNvPr id="127016" name="AutoShape 38"/>
          <p:cNvSpPr>
            <a:spLocks noChangeArrowheads="1"/>
          </p:cNvSpPr>
          <p:nvPr/>
        </p:nvSpPr>
        <p:spPr bwMode="auto">
          <a:xfrm>
            <a:off x="1258888" y="6089650"/>
            <a:ext cx="1009650" cy="508000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訂單履行 </a:t>
            </a:r>
            <a:r>
              <a:rPr lang="en-US" altLang="zh-TW" sz="1400"/>
              <a:t>/ </a:t>
            </a:r>
            <a:r>
              <a:rPr lang="zh-TW" altLang="en-US" sz="1400"/>
              <a:t>運送執行</a:t>
            </a:r>
          </a:p>
        </p:txBody>
      </p:sp>
      <p:sp>
        <p:nvSpPr>
          <p:cNvPr id="127017" name="AutoShape 39"/>
          <p:cNvSpPr>
            <a:spLocks noChangeArrowheads="1"/>
          </p:cNvSpPr>
          <p:nvPr/>
        </p:nvSpPr>
        <p:spPr bwMode="auto">
          <a:xfrm>
            <a:off x="1258888" y="5583238"/>
            <a:ext cx="1009650" cy="295275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生產產品</a:t>
            </a:r>
          </a:p>
        </p:txBody>
      </p:sp>
      <p:sp>
        <p:nvSpPr>
          <p:cNvPr id="127018" name="Line 40"/>
          <p:cNvSpPr>
            <a:spLocks noChangeShapeType="1"/>
          </p:cNvSpPr>
          <p:nvPr/>
        </p:nvSpPr>
        <p:spPr bwMode="auto">
          <a:xfrm flipH="1">
            <a:off x="2339975" y="63801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cxnSp>
        <p:nvCxnSpPr>
          <p:cNvPr id="127019" name="AutoShape 41"/>
          <p:cNvCxnSpPr>
            <a:cxnSpLocks noChangeShapeType="1"/>
            <a:stCxn id="127017" idx="2"/>
            <a:endCxn id="127016" idx="0"/>
          </p:cNvCxnSpPr>
          <p:nvPr/>
        </p:nvCxnSpPr>
        <p:spPr bwMode="auto">
          <a:xfrm>
            <a:off x="1763713" y="5878513"/>
            <a:ext cx="0" cy="211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7020" name="Group 42"/>
          <p:cNvGrpSpPr>
            <a:grpSpLocks/>
          </p:cNvGrpSpPr>
          <p:nvPr/>
        </p:nvGrpSpPr>
        <p:grpSpPr bwMode="auto">
          <a:xfrm>
            <a:off x="4643438" y="4005263"/>
            <a:ext cx="433387" cy="360362"/>
            <a:chOff x="2925" y="2523"/>
            <a:chExt cx="273" cy="227"/>
          </a:xfrm>
        </p:grpSpPr>
        <p:sp>
          <p:nvSpPr>
            <p:cNvPr id="127092" name="Line 43"/>
            <p:cNvSpPr>
              <a:spLocks noChangeShapeType="1"/>
            </p:cNvSpPr>
            <p:nvPr/>
          </p:nvSpPr>
          <p:spPr bwMode="auto">
            <a:xfrm>
              <a:off x="2925" y="2523"/>
              <a:ext cx="2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93" name="Line 44"/>
            <p:cNvSpPr>
              <a:spLocks noChangeShapeType="1"/>
            </p:cNvSpPr>
            <p:nvPr/>
          </p:nvSpPr>
          <p:spPr bwMode="auto">
            <a:xfrm>
              <a:off x="3198" y="2523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7021" name="Text Box 45"/>
          <p:cNvSpPr txBox="1">
            <a:spLocks noChangeArrowheads="1"/>
          </p:cNvSpPr>
          <p:nvPr/>
        </p:nvSpPr>
        <p:spPr bwMode="auto">
          <a:xfrm>
            <a:off x="4500563" y="4713288"/>
            <a:ext cx="935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異常項目</a:t>
            </a:r>
          </a:p>
        </p:txBody>
      </p:sp>
      <p:sp>
        <p:nvSpPr>
          <p:cNvPr id="127022" name="Text Box 46"/>
          <p:cNvSpPr txBox="1">
            <a:spLocks noChangeArrowheads="1"/>
          </p:cNvSpPr>
          <p:nvPr/>
        </p:nvSpPr>
        <p:spPr bwMode="auto">
          <a:xfrm>
            <a:off x="4500563" y="2636838"/>
            <a:ext cx="935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異常項目</a:t>
            </a:r>
          </a:p>
        </p:txBody>
      </p:sp>
      <p:sp>
        <p:nvSpPr>
          <p:cNvPr id="127023" name="Line 47"/>
          <p:cNvSpPr>
            <a:spLocks noChangeShapeType="1"/>
          </p:cNvSpPr>
          <p:nvPr/>
        </p:nvSpPr>
        <p:spPr bwMode="auto">
          <a:xfrm flipH="1">
            <a:off x="2339975" y="5732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sp>
        <p:nvSpPr>
          <p:cNvPr id="127024" name="AutoShape 48"/>
          <p:cNvSpPr>
            <a:spLocks noChangeArrowheads="1"/>
          </p:cNvSpPr>
          <p:nvPr/>
        </p:nvSpPr>
        <p:spPr bwMode="auto">
          <a:xfrm>
            <a:off x="5795963" y="5518150"/>
            <a:ext cx="431800" cy="215900"/>
          </a:xfrm>
          <a:prstGeom prst="flowChartDecision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bg1"/>
            </a:extrusionClr>
            <a:contourClr>
              <a:schemeClr val="bg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cxnSp>
        <p:nvCxnSpPr>
          <p:cNvPr id="127025" name="AutoShape 49"/>
          <p:cNvCxnSpPr>
            <a:cxnSpLocks noChangeShapeType="1"/>
            <a:stCxn id="127024" idx="0"/>
            <a:endCxn id="126988" idx="3"/>
          </p:cNvCxnSpPr>
          <p:nvPr/>
        </p:nvCxnSpPr>
        <p:spPr bwMode="auto">
          <a:xfrm rot="5400000" flipH="1">
            <a:off x="4814094" y="4320381"/>
            <a:ext cx="1892300" cy="503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26" name="Line 50"/>
          <p:cNvSpPr>
            <a:spLocks noChangeShapeType="1"/>
          </p:cNvSpPr>
          <p:nvPr/>
        </p:nvSpPr>
        <p:spPr bwMode="auto">
          <a:xfrm flipH="1" flipV="1">
            <a:off x="5508625" y="566261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sp>
        <p:nvSpPr>
          <p:cNvPr id="127027" name="AutoShape 51"/>
          <p:cNvSpPr>
            <a:spLocks noChangeArrowheads="1"/>
          </p:cNvSpPr>
          <p:nvPr/>
        </p:nvSpPr>
        <p:spPr bwMode="auto">
          <a:xfrm>
            <a:off x="7092950" y="5230813"/>
            <a:ext cx="719138" cy="295275"/>
          </a:xfrm>
          <a:prstGeom prst="flowChart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</a:t>
            </a:r>
          </a:p>
        </p:txBody>
      </p:sp>
      <p:sp>
        <p:nvSpPr>
          <p:cNvPr id="127028" name="AutoShape 52"/>
          <p:cNvSpPr>
            <a:spLocks noChangeArrowheads="1"/>
          </p:cNvSpPr>
          <p:nvPr/>
        </p:nvSpPr>
        <p:spPr bwMode="auto">
          <a:xfrm>
            <a:off x="6804025" y="6015038"/>
            <a:ext cx="1295400" cy="295275"/>
          </a:xfrm>
          <a:prstGeom prst="flowChart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買方驗收進貨</a:t>
            </a:r>
          </a:p>
        </p:txBody>
      </p:sp>
      <p:sp>
        <p:nvSpPr>
          <p:cNvPr id="127029" name="Oval 53"/>
          <p:cNvSpPr>
            <a:spLocks noChangeArrowheads="1"/>
          </p:cNvSpPr>
          <p:nvPr/>
        </p:nvSpPr>
        <p:spPr bwMode="auto">
          <a:xfrm>
            <a:off x="7092950" y="4149725"/>
            <a:ext cx="719138" cy="647700"/>
          </a:xfrm>
          <a:prstGeom prst="ellipse">
            <a:avLst/>
          </a:prstGeom>
          <a:solidFill>
            <a:srgbClr val="FFFFC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消費者</a:t>
            </a:r>
          </a:p>
        </p:txBody>
      </p:sp>
      <p:cxnSp>
        <p:nvCxnSpPr>
          <p:cNvPr id="127030" name="AutoShape 54"/>
          <p:cNvCxnSpPr>
            <a:cxnSpLocks noChangeShapeType="1"/>
            <a:stCxn id="127016" idx="2"/>
            <a:endCxn id="127028" idx="2"/>
          </p:cNvCxnSpPr>
          <p:nvPr/>
        </p:nvCxnSpPr>
        <p:spPr bwMode="auto">
          <a:xfrm rot="5400000" flipH="1" flipV="1">
            <a:off x="4464050" y="3609976"/>
            <a:ext cx="287337" cy="5688012"/>
          </a:xfrm>
          <a:prstGeom prst="bentConnector3">
            <a:avLst>
              <a:gd name="adj1" fmla="val -458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31" name="AutoShape 55"/>
          <p:cNvCxnSpPr>
            <a:cxnSpLocks noChangeShapeType="1"/>
            <a:stCxn id="127028" idx="0"/>
            <a:endCxn id="127027" idx="2"/>
          </p:cNvCxnSpPr>
          <p:nvPr/>
        </p:nvCxnSpPr>
        <p:spPr bwMode="auto">
          <a:xfrm flipV="1">
            <a:off x="7451725" y="5526088"/>
            <a:ext cx="1588" cy="488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32" name="AutoShape 56"/>
          <p:cNvCxnSpPr>
            <a:cxnSpLocks noChangeShapeType="1"/>
            <a:stCxn id="127027" idx="0"/>
            <a:endCxn id="127029" idx="4"/>
          </p:cNvCxnSpPr>
          <p:nvPr/>
        </p:nvCxnSpPr>
        <p:spPr bwMode="auto">
          <a:xfrm flipV="1">
            <a:off x="7453313" y="4797425"/>
            <a:ext cx="0" cy="4333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33" name="AutoShape 57"/>
          <p:cNvCxnSpPr>
            <a:cxnSpLocks noChangeShapeType="1"/>
            <a:stCxn id="127029" idx="0"/>
          </p:cNvCxnSpPr>
          <p:nvPr/>
        </p:nvCxnSpPr>
        <p:spPr bwMode="auto">
          <a:xfrm rot="5400000" flipH="1">
            <a:off x="6175375" y="2871788"/>
            <a:ext cx="663575" cy="18923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34" name="AutoShape 58"/>
          <p:cNvCxnSpPr>
            <a:cxnSpLocks noChangeShapeType="1"/>
            <a:stCxn id="127029" idx="0"/>
          </p:cNvCxnSpPr>
          <p:nvPr/>
        </p:nvCxnSpPr>
        <p:spPr bwMode="auto">
          <a:xfrm rot="5400000" flipH="1">
            <a:off x="5364957" y="2061369"/>
            <a:ext cx="2293937" cy="1882775"/>
          </a:xfrm>
          <a:prstGeom prst="bentConnector3">
            <a:avLst>
              <a:gd name="adj1" fmla="val 9833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35" name="Text Box 59"/>
          <p:cNvSpPr txBox="1">
            <a:spLocks noChangeArrowheads="1"/>
          </p:cNvSpPr>
          <p:nvPr/>
        </p:nvSpPr>
        <p:spPr bwMode="auto">
          <a:xfrm>
            <a:off x="7092950" y="3862388"/>
            <a:ext cx="792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/>
              <a:t>POS</a:t>
            </a:r>
            <a:r>
              <a:rPr lang="zh-TW" altLang="en-US" sz="1200"/>
              <a:t>資料</a:t>
            </a:r>
          </a:p>
        </p:txBody>
      </p:sp>
      <p:grpSp>
        <p:nvGrpSpPr>
          <p:cNvPr id="127036" name="Group 60"/>
          <p:cNvGrpSpPr>
            <a:grpSpLocks/>
          </p:cNvGrpSpPr>
          <p:nvPr/>
        </p:nvGrpSpPr>
        <p:grpSpPr bwMode="auto">
          <a:xfrm>
            <a:off x="5148263" y="3717925"/>
            <a:ext cx="647700" cy="1655763"/>
            <a:chOff x="3243" y="2387"/>
            <a:chExt cx="408" cy="1043"/>
          </a:xfrm>
        </p:grpSpPr>
        <p:sp>
          <p:nvSpPr>
            <p:cNvPr id="127088" name="Line 61"/>
            <p:cNvSpPr>
              <a:spLocks noChangeShapeType="1"/>
            </p:cNvSpPr>
            <p:nvPr/>
          </p:nvSpPr>
          <p:spPr bwMode="auto">
            <a:xfrm>
              <a:off x="3243" y="3385"/>
              <a:ext cx="0" cy="45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9" name="Line 62"/>
            <p:cNvSpPr>
              <a:spLocks noChangeShapeType="1"/>
            </p:cNvSpPr>
            <p:nvPr/>
          </p:nvSpPr>
          <p:spPr bwMode="auto">
            <a:xfrm>
              <a:off x="3243" y="3430"/>
              <a:ext cx="40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90" name="Line 63"/>
            <p:cNvSpPr>
              <a:spLocks noChangeShapeType="1"/>
            </p:cNvSpPr>
            <p:nvPr/>
          </p:nvSpPr>
          <p:spPr bwMode="auto">
            <a:xfrm flipV="1">
              <a:off x="3651" y="2387"/>
              <a:ext cx="0" cy="104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91" name="Line 64"/>
            <p:cNvSpPr>
              <a:spLocks noChangeShapeType="1"/>
            </p:cNvSpPr>
            <p:nvPr/>
          </p:nvSpPr>
          <p:spPr bwMode="auto">
            <a:xfrm flipH="1">
              <a:off x="3470" y="2387"/>
              <a:ext cx="181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7037" name="Text Box 65"/>
          <p:cNvSpPr txBox="1">
            <a:spLocks noChangeArrowheads="1"/>
          </p:cNvSpPr>
          <p:nvPr/>
        </p:nvSpPr>
        <p:spPr bwMode="auto">
          <a:xfrm>
            <a:off x="5940425" y="4241800"/>
            <a:ext cx="2159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長期</a:t>
            </a:r>
          </a:p>
        </p:txBody>
      </p:sp>
      <p:sp>
        <p:nvSpPr>
          <p:cNvPr id="127038" name="Text Box 66"/>
          <p:cNvSpPr txBox="1">
            <a:spLocks noChangeArrowheads="1"/>
          </p:cNvSpPr>
          <p:nvPr/>
        </p:nvSpPr>
        <p:spPr bwMode="auto">
          <a:xfrm>
            <a:off x="5508625" y="5445125"/>
            <a:ext cx="2159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短期</a:t>
            </a:r>
          </a:p>
        </p:txBody>
      </p:sp>
      <p:cxnSp>
        <p:nvCxnSpPr>
          <p:cNvPr id="127039" name="AutoShape 67"/>
          <p:cNvCxnSpPr>
            <a:cxnSpLocks noChangeShapeType="1"/>
            <a:stCxn id="127058" idx="2"/>
            <a:endCxn id="127017" idx="0"/>
          </p:cNvCxnSpPr>
          <p:nvPr/>
        </p:nvCxnSpPr>
        <p:spPr bwMode="auto">
          <a:xfrm>
            <a:off x="1763713" y="4297363"/>
            <a:ext cx="0" cy="128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40" name="AutoShape 68"/>
          <p:cNvSpPr>
            <a:spLocks noChangeArrowheads="1"/>
          </p:cNvSpPr>
          <p:nvPr/>
        </p:nvSpPr>
        <p:spPr bwMode="auto">
          <a:xfrm>
            <a:off x="1908175" y="4857750"/>
            <a:ext cx="1008063" cy="587375"/>
          </a:xfrm>
          <a:prstGeom prst="flowChartDocumen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賣方決策支援資料</a:t>
            </a:r>
          </a:p>
        </p:txBody>
      </p:sp>
      <p:cxnSp>
        <p:nvCxnSpPr>
          <p:cNvPr id="127041" name="AutoShape 69"/>
          <p:cNvCxnSpPr>
            <a:cxnSpLocks noChangeShapeType="1"/>
            <a:stCxn id="127040" idx="3"/>
            <a:endCxn id="126990" idx="1"/>
          </p:cNvCxnSpPr>
          <p:nvPr/>
        </p:nvCxnSpPr>
        <p:spPr bwMode="auto">
          <a:xfrm flipV="1">
            <a:off x="2916238" y="5140325"/>
            <a:ext cx="431800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42" name="AutoShape 70"/>
          <p:cNvSpPr>
            <a:spLocks noChangeArrowheads="1"/>
          </p:cNvSpPr>
          <p:nvPr/>
        </p:nvSpPr>
        <p:spPr bwMode="auto">
          <a:xfrm>
            <a:off x="6084888" y="4857750"/>
            <a:ext cx="936625" cy="587375"/>
          </a:xfrm>
          <a:prstGeom prst="flowChartDocumen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買方決策支援資料</a:t>
            </a:r>
          </a:p>
        </p:txBody>
      </p:sp>
      <p:cxnSp>
        <p:nvCxnSpPr>
          <p:cNvPr id="127043" name="AutoShape 71"/>
          <p:cNvCxnSpPr>
            <a:cxnSpLocks noChangeShapeType="1"/>
            <a:stCxn id="127042" idx="1"/>
            <a:endCxn id="126990" idx="3"/>
          </p:cNvCxnSpPr>
          <p:nvPr/>
        </p:nvCxnSpPr>
        <p:spPr bwMode="auto">
          <a:xfrm flipH="1" flipV="1">
            <a:off x="5508625" y="5140325"/>
            <a:ext cx="576263" cy="11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44" name="Line 72"/>
          <p:cNvSpPr>
            <a:spLocks noChangeShapeType="1"/>
          </p:cNvSpPr>
          <p:nvPr/>
        </p:nvSpPr>
        <p:spPr bwMode="auto">
          <a:xfrm>
            <a:off x="5508625" y="62357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/>
          <a:p>
            <a:endParaRPr lang="zh-TW" altLang="en-US"/>
          </a:p>
        </p:txBody>
      </p:sp>
      <p:sp>
        <p:nvSpPr>
          <p:cNvPr id="127045" name="Text Box 73"/>
          <p:cNvSpPr txBox="1">
            <a:spLocks noChangeArrowheads="1"/>
          </p:cNvSpPr>
          <p:nvPr/>
        </p:nvSpPr>
        <p:spPr bwMode="auto">
          <a:xfrm>
            <a:off x="6011863" y="6223000"/>
            <a:ext cx="5762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產品</a:t>
            </a:r>
          </a:p>
        </p:txBody>
      </p:sp>
      <p:sp>
        <p:nvSpPr>
          <p:cNvPr id="127046" name="Text Box 74"/>
          <p:cNvSpPr txBox="1">
            <a:spLocks noChangeArrowheads="1"/>
          </p:cNvSpPr>
          <p:nvPr/>
        </p:nvSpPr>
        <p:spPr bwMode="auto">
          <a:xfrm>
            <a:off x="3995738" y="6513513"/>
            <a:ext cx="12239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訂單履行回覆</a:t>
            </a:r>
          </a:p>
        </p:txBody>
      </p:sp>
      <p:sp>
        <p:nvSpPr>
          <p:cNvPr id="127047" name="Text Box 75"/>
          <p:cNvSpPr txBox="1">
            <a:spLocks noChangeArrowheads="1"/>
          </p:cNvSpPr>
          <p:nvPr/>
        </p:nvSpPr>
        <p:spPr bwMode="auto">
          <a:xfrm>
            <a:off x="2339975" y="5791200"/>
            <a:ext cx="7921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訂單採購</a:t>
            </a:r>
          </a:p>
        </p:txBody>
      </p:sp>
      <p:cxnSp>
        <p:nvCxnSpPr>
          <p:cNvPr id="127048" name="AutoShape 76"/>
          <p:cNvCxnSpPr>
            <a:cxnSpLocks noChangeShapeType="1"/>
            <a:stCxn id="126991" idx="1"/>
            <a:endCxn id="126986" idx="1"/>
          </p:cNvCxnSpPr>
          <p:nvPr/>
        </p:nvCxnSpPr>
        <p:spPr bwMode="auto">
          <a:xfrm rot="10800000" flipH="1" flipV="1">
            <a:off x="3348038" y="927100"/>
            <a:ext cx="1587" cy="1617663"/>
          </a:xfrm>
          <a:prstGeom prst="bentConnector3">
            <a:avLst>
              <a:gd name="adj1" fmla="val -1849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49" name="AutoShape 77"/>
          <p:cNvCxnSpPr>
            <a:cxnSpLocks noChangeShapeType="1"/>
            <a:stCxn id="126991" idx="1"/>
            <a:endCxn id="126989" idx="1"/>
          </p:cNvCxnSpPr>
          <p:nvPr/>
        </p:nvCxnSpPr>
        <p:spPr bwMode="auto">
          <a:xfrm rot="10800000" flipH="1" flipV="1">
            <a:off x="3348038" y="927100"/>
            <a:ext cx="1587" cy="3670300"/>
          </a:xfrm>
          <a:prstGeom prst="bentConnector3">
            <a:avLst>
              <a:gd name="adj1" fmla="val -1849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50" name="AutoShape 78"/>
          <p:cNvCxnSpPr>
            <a:cxnSpLocks noChangeShapeType="1"/>
            <a:stCxn id="126991" idx="3"/>
            <a:endCxn id="126986" idx="3"/>
          </p:cNvCxnSpPr>
          <p:nvPr/>
        </p:nvCxnSpPr>
        <p:spPr bwMode="auto">
          <a:xfrm>
            <a:off x="5508625" y="927100"/>
            <a:ext cx="1588" cy="1617663"/>
          </a:xfrm>
          <a:prstGeom prst="bentConnector3">
            <a:avLst>
              <a:gd name="adj1" fmla="val 2006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051" name="AutoShape 79"/>
          <p:cNvCxnSpPr>
            <a:cxnSpLocks noChangeShapeType="1"/>
            <a:stCxn id="126991" idx="3"/>
            <a:endCxn id="126989" idx="3"/>
          </p:cNvCxnSpPr>
          <p:nvPr/>
        </p:nvCxnSpPr>
        <p:spPr bwMode="auto">
          <a:xfrm>
            <a:off x="5508625" y="927100"/>
            <a:ext cx="1588" cy="3670300"/>
          </a:xfrm>
          <a:prstGeom prst="bentConnector3">
            <a:avLst>
              <a:gd name="adj1" fmla="val 200600000"/>
            </a:avLst>
          </a:prstGeom>
          <a:noFill/>
          <a:ln w="9525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7052" name="Text Box 80"/>
          <p:cNvSpPr txBox="1">
            <a:spLocks noChangeArrowheads="1"/>
          </p:cNvSpPr>
          <p:nvPr/>
        </p:nvSpPr>
        <p:spPr bwMode="auto">
          <a:xfrm>
            <a:off x="6805613" y="896938"/>
            <a:ext cx="11509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異常狀況條件</a:t>
            </a:r>
          </a:p>
        </p:txBody>
      </p:sp>
      <p:sp>
        <p:nvSpPr>
          <p:cNvPr id="127053" name="Text Box 81"/>
          <p:cNvSpPr txBox="1">
            <a:spLocks noChangeArrowheads="1"/>
          </p:cNvSpPr>
          <p:nvPr/>
        </p:nvSpPr>
        <p:spPr bwMode="auto">
          <a:xfrm>
            <a:off x="7958138" y="4365625"/>
            <a:ext cx="11509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買方異常狀況條件觸發</a:t>
            </a:r>
          </a:p>
        </p:txBody>
      </p:sp>
      <p:sp>
        <p:nvSpPr>
          <p:cNvPr id="127054" name="Text Box 82"/>
          <p:cNvSpPr txBox="1">
            <a:spLocks noChangeArrowheads="1"/>
          </p:cNvSpPr>
          <p:nvPr/>
        </p:nvSpPr>
        <p:spPr bwMode="auto">
          <a:xfrm>
            <a:off x="107950" y="4365625"/>
            <a:ext cx="11509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賣方異常狀況條件觸發</a:t>
            </a:r>
          </a:p>
        </p:txBody>
      </p:sp>
      <p:sp>
        <p:nvSpPr>
          <p:cNvPr id="127055" name="Text Box 83"/>
          <p:cNvSpPr txBox="1">
            <a:spLocks noChangeArrowheads="1"/>
          </p:cNvSpPr>
          <p:nvPr/>
        </p:nvSpPr>
        <p:spPr bwMode="auto">
          <a:xfrm>
            <a:off x="7885113" y="2298700"/>
            <a:ext cx="1150937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買方異常狀況條件觸發</a:t>
            </a:r>
          </a:p>
        </p:txBody>
      </p:sp>
      <p:sp>
        <p:nvSpPr>
          <p:cNvPr id="127056" name="Text Box 84"/>
          <p:cNvSpPr txBox="1">
            <a:spLocks noChangeArrowheads="1"/>
          </p:cNvSpPr>
          <p:nvPr/>
        </p:nvSpPr>
        <p:spPr bwMode="auto">
          <a:xfrm>
            <a:off x="107950" y="2298700"/>
            <a:ext cx="11509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rgbClr val="FF3300"/>
                </a:solidFill>
              </a:rPr>
              <a:t>賣方異常狀況條件觸發</a:t>
            </a:r>
          </a:p>
        </p:txBody>
      </p:sp>
      <p:grpSp>
        <p:nvGrpSpPr>
          <p:cNvPr id="127057" name="Group 85"/>
          <p:cNvGrpSpPr>
            <a:grpSpLocks/>
          </p:cNvGrpSpPr>
          <p:nvPr/>
        </p:nvGrpSpPr>
        <p:grpSpPr bwMode="auto">
          <a:xfrm>
            <a:off x="1476375" y="2636838"/>
            <a:ext cx="2016125" cy="2808287"/>
            <a:chOff x="930" y="1752"/>
            <a:chExt cx="1270" cy="1723"/>
          </a:xfrm>
        </p:grpSpPr>
        <p:sp>
          <p:nvSpPr>
            <p:cNvPr id="127084" name="Line 86"/>
            <p:cNvSpPr>
              <a:spLocks noChangeShapeType="1"/>
            </p:cNvSpPr>
            <p:nvPr/>
          </p:nvSpPr>
          <p:spPr bwMode="auto">
            <a:xfrm>
              <a:off x="2200" y="3385"/>
              <a:ext cx="0" cy="9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5" name="Line 87"/>
            <p:cNvSpPr>
              <a:spLocks noChangeShapeType="1"/>
            </p:cNvSpPr>
            <p:nvPr/>
          </p:nvSpPr>
          <p:spPr bwMode="auto">
            <a:xfrm flipH="1">
              <a:off x="930" y="3475"/>
              <a:ext cx="127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6" name="Line 88"/>
            <p:cNvSpPr>
              <a:spLocks noChangeShapeType="1"/>
            </p:cNvSpPr>
            <p:nvPr/>
          </p:nvSpPr>
          <p:spPr bwMode="auto">
            <a:xfrm flipV="1">
              <a:off x="930" y="1752"/>
              <a:ext cx="0" cy="1723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7" name="Line 89"/>
            <p:cNvSpPr>
              <a:spLocks noChangeShapeType="1"/>
            </p:cNvSpPr>
            <p:nvPr/>
          </p:nvSpPr>
          <p:spPr bwMode="auto">
            <a:xfrm>
              <a:off x="930" y="1752"/>
              <a:ext cx="117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7058" name="AutoShape 90"/>
          <p:cNvSpPr>
            <a:spLocks noChangeArrowheads="1"/>
          </p:cNvSpPr>
          <p:nvPr/>
        </p:nvSpPr>
        <p:spPr bwMode="auto">
          <a:xfrm>
            <a:off x="1042988" y="3789363"/>
            <a:ext cx="1441450" cy="508000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/>
              <a:t>賣方原物料與</a:t>
            </a:r>
            <a:br>
              <a:rPr lang="zh-TW" altLang="en-US" sz="1400"/>
            </a:br>
            <a:r>
              <a:rPr lang="zh-TW" altLang="en-US" sz="1400"/>
              <a:t>生產規劃</a:t>
            </a:r>
          </a:p>
        </p:txBody>
      </p:sp>
      <p:sp>
        <p:nvSpPr>
          <p:cNvPr id="127059" name="Text Box 91"/>
          <p:cNvSpPr txBox="1">
            <a:spLocks noChangeArrowheads="1"/>
          </p:cNvSpPr>
          <p:nvPr/>
        </p:nvSpPr>
        <p:spPr bwMode="auto">
          <a:xfrm>
            <a:off x="971550" y="2565400"/>
            <a:ext cx="546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>
                <a:solidFill>
                  <a:schemeClr val="accent2"/>
                </a:solidFill>
              </a:rPr>
              <a:t>無法解決之供給限制因素</a:t>
            </a:r>
          </a:p>
        </p:txBody>
      </p:sp>
      <p:grpSp>
        <p:nvGrpSpPr>
          <p:cNvPr id="127060" name="Group 92"/>
          <p:cNvGrpSpPr>
            <a:grpSpLocks/>
          </p:cNvGrpSpPr>
          <p:nvPr/>
        </p:nvGrpSpPr>
        <p:grpSpPr bwMode="auto">
          <a:xfrm>
            <a:off x="1908175" y="4291013"/>
            <a:ext cx="1439863" cy="215900"/>
            <a:chOff x="1202" y="2704"/>
            <a:chExt cx="907" cy="136"/>
          </a:xfrm>
        </p:grpSpPr>
        <p:sp>
          <p:nvSpPr>
            <p:cNvPr id="127082" name="Line 93"/>
            <p:cNvSpPr>
              <a:spLocks noChangeShapeType="1"/>
            </p:cNvSpPr>
            <p:nvPr/>
          </p:nvSpPr>
          <p:spPr bwMode="auto">
            <a:xfrm>
              <a:off x="1202" y="2704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3" name="Line 94"/>
            <p:cNvSpPr>
              <a:spLocks noChangeShapeType="1"/>
            </p:cNvSpPr>
            <p:nvPr/>
          </p:nvSpPr>
          <p:spPr bwMode="auto">
            <a:xfrm>
              <a:off x="1202" y="284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7061" name="Text Box 95"/>
          <p:cNvSpPr txBox="1">
            <a:spLocks noChangeArrowheads="1"/>
          </p:cNvSpPr>
          <p:nvPr/>
        </p:nvSpPr>
        <p:spPr bwMode="auto">
          <a:xfrm>
            <a:off x="2051050" y="4291013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限制因素</a:t>
            </a:r>
            <a:r>
              <a:rPr lang="en-US" altLang="zh-TW" sz="1200"/>
              <a:t>/</a:t>
            </a:r>
            <a:r>
              <a:rPr lang="zh-TW" altLang="en-US" sz="1200"/>
              <a:t>條件</a:t>
            </a:r>
          </a:p>
        </p:txBody>
      </p:sp>
      <p:grpSp>
        <p:nvGrpSpPr>
          <p:cNvPr id="127062" name="Group 96"/>
          <p:cNvGrpSpPr>
            <a:grpSpLocks/>
          </p:cNvGrpSpPr>
          <p:nvPr/>
        </p:nvGrpSpPr>
        <p:grpSpPr bwMode="auto">
          <a:xfrm>
            <a:off x="2268538" y="5803900"/>
            <a:ext cx="1079500" cy="360363"/>
            <a:chOff x="1429" y="3657"/>
            <a:chExt cx="680" cy="227"/>
          </a:xfrm>
        </p:grpSpPr>
        <p:sp>
          <p:nvSpPr>
            <p:cNvPr id="127079" name="Line 97"/>
            <p:cNvSpPr>
              <a:spLocks noChangeShapeType="1"/>
            </p:cNvSpPr>
            <p:nvPr/>
          </p:nvSpPr>
          <p:spPr bwMode="auto">
            <a:xfrm flipH="1">
              <a:off x="1655" y="365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0" name="Line 98"/>
            <p:cNvSpPr>
              <a:spLocks noChangeShapeType="1"/>
            </p:cNvSpPr>
            <p:nvPr/>
          </p:nvSpPr>
          <p:spPr bwMode="auto">
            <a:xfrm>
              <a:off x="1655" y="365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81" name="Line 99"/>
            <p:cNvSpPr>
              <a:spLocks noChangeShapeType="1"/>
            </p:cNvSpPr>
            <p:nvPr/>
          </p:nvSpPr>
          <p:spPr bwMode="auto">
            <a:xfrm flipH="1">
              <a:off x="1429" y="3884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27063" name="Group 100"/>
          <p:cNvGrpSpPr>
            <a:grpSpLocks/>
          </p:cNvGrpSpPr>
          <p:nvPr/>
        </p:nvGrpSpPr>
        <p:grpSpPr bwMode="auto">
          <a:xfrm>
            <a:off x="2339975" y="5732463"/>
            <a:ext cx="3671888" cy="503237"/>
            <a:chOff x="1474" y="3612"/>
            <a:chExt cx="2313" cy="317"/>
          </a:xfrm>
        </p:grpSpPr>
        <p:sp>
          <p:nvSpPr>
            <p:cNvPr id="127075" name="Line 101"/>
            <p:cNvSpPr>
              <a:spLocks noChangeShapeType="1"/>
            </p:cNvSpPr>
            <p:nvPr/>
          </p:nvSpPr>
          <p:spPr bwMode="auto">
            <a:xfrm>
              <a:off x="1474" y="3929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76" name="Line 102"/>
            <p:cNvSpPr>
              <a:spLocks noChangeShapeType="1"/>
            </p:cNvSpPr>
            <p:nvPr/>
          </p:nvSpPr>
          <p:spPr bwMode="auto">
            <a:xfrm flipH="1" flipV="1">
              <a:off x="2018" y="3748"/>
              <a:ext cx="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77" name="Line 103"/>
            <p:cNvSpPr>
              <a:spLocks noChangeShapeType="1"/>
            </p:cNvSpPr>
            <p:nvPr/>
          </p:nvSpPr>
          <p:spPr bwMode="auto">
            <a:xfrm>
              <a:off x="2018" y="3748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  <p:sp>
          <p:nvSpPr>
            <p:cNvPr id="127078" name="Line 104"/>
            <p:cNvSpPr>
              <a:spLocks noChangeShapeType="1"/>
            </p:cNvSpPr>
            <p:nvPr/>
          </p:nvSpPr>
          <p:spPr bwMode="auto">
            <a:xfrm flipV="1">
              <a:off x="3787" y="3612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27064" name="Text Box 105"/>
          <p:cNvSpPr txBox="1">
            <a:spLocks noChangeArrowheads="1"/>
          </p:cNvSpPr>
          <p:nvPr/>
        </p:nvSpPr>
        <p:spPr bwMode="auto">
          <a:xfrm>
            <a:off x="4140200" y="5875338"/>
            <a:ext cx="576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回饋</a:t>
            </a:r>
          </a:p>
        </p:txBody>
      </p:sp>
      <p:sp>
        <p:nvSpPr>
          <p:cNvPr id="127065" name="AutoShape 106"/>
          <p:cNvSpPr>
            <a:spLocks noChangeArrowheads="1"/>
          </p:cNvSpPr>
          <p:nvPr/>
        </p:nvSpPr>
        <p:spPr bwMode="auto">
          <a:xfrm>
            <a:off x="107950" y="5949950"/>
            <a:ext cx="360363" cy="295275"/>
          </a:xfrm>
          <a:prstGeom prst="flowChartProcess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sz="1400"/>
          </a:p>
        </p:txBody>
      </p:sp>
      <p:sp>
        <p:nvSpPr>
          <p:cNvPr id="127066" name="Text Box 107"/>
          <p:cNvSpPr txBox="1">
            <a:spLocks noChangeArrowheads="1"/>
          </p:cNvSpPr>
          <p:nvPr/>
        </p:nvSpPr>
        <p:spPr bwMode="auto">
          <a:xfrm>
            <a:off x="539750" y="5907088"/>
            <a:ext cx="6477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賣方活動</a:t>
            </a:r>
          </a:p>
        </p:txBody>
      </p:sp>
      <p:sp>
        <p:nvSpPr>
          <p:cNvPr id="127067" name="AutoShape 108"/>
          <p:cNvSpPr>
            <a:spLocks noChangeArrowheads="1"/>
          </p:cNvSpPr>
          <p:nvPr/>
        </p:nvSpPr>
        <p:spPr bwMode="auto">
          <a:xfrm>
            <a:off x="107950" y="6373813"/>
            <a:ext cx="360363" cy="295275"/>
          </a:xfrm>
          <a:prstGeom prst="flowChartProcess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36000" rIns="90000" bIns="36000" anchor="ctr">
            <a:spAutoFit/>
            <a:flatTx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sz="1400"/>
          </a:p>
        </p:txBody>
      </p:sp>
      <p:sp>
        <p:nvSpPr>
          <p:cNvPr id="127068" name="Text Box 109"/>
          <p:cNvSpPr txBox="1">
            <a:spLocks noChangeArrowheads="1"/>
          </p:cNvSpPr>
          <p:nvPr/>
        </p:nvSpPr>
        <p:spPr bwMode="auto">
          <a:xfrm>
            <a:off x="539750" y="6381750"/>
            <a:ext cx="6477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200"/>
              <a:t>買方活動</a:t>
            </a:r>
          </a:p>
        </p:txBody>
      </p:sp>
      <p:sp>
        <p:nvSpPr>
          <p:cNvPr id="672878" name="Rectangle 110"/>
          <p:cNvSpPr>
            <a:spLocks noChangeArrowheads="1"/>
          </p:cNvSpPr>
          <p:nvPr/>
        </p:nvSpPr>
        <p:spPr bwMode="auto">
          <a:xfrm>
            <a:off x="3276600" y="620713"/>
            <a:ext cx="2374900" cy="1079500"/>
          </a:xfrm>
          <a:prstGeom prst="rect">
            <a:avLst/>
          </a:prstGeom>
          <a:solidFill>
            <a:srgbClr val="FFFF00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CP</a:t>
            </a:r>
          </a:p>
        </p:txBody>
      </p:sp>
      <p:sp>
        <p:nvSpPr>
          <p:cNvPr id="672879" name="Rectangle 111"/>
          <p:cNvSpPr>
            <a:spLocks noChangeArrowheads="1"/>
          </p:cNvSpPr>
          <p:nvPr/>
        </p:nvSpPr>
        <p:spPr bwMode="auto">
          <a:xfrm>
            <a:off x="3276600" y="3357563"/>
            <a:ext cx="2374900" cy="2016125"/>
          </a:xfrm>
          <a:prstGeom prst="rect">
            <a:avLst/>
          </a:prstGeom>
          <a:solidFill>
            <a:srgbClr val="CCFFFF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OF</a:t>
            </a:r>
          </a:p>
        </p:txBody>
      </p:sp>
      <p:sp>
        <p:nvSpPr>
          <p:cNvPr id="672880" name="Rectangle 112"/>
          <p:cNvSpPr>
            <a:spLocks noChangeArrowheads="1"/>
          </p:cNvSpPr>
          <p:nvPr/>
        </p:nvSpPr>
        <p:spPr bwMode="auto">
          <a:xfrm>
            <a:off x="3276600" y="5445125"/>
            <a:ext cx="2374900" cy="1079500"/>
          </a:xfrm>
          <a:prstGeom prst="rect">
            <a:avLst/>
          </a:prstGeom>
          <a:solidFill>
            <a:srgbClr val="99FF33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CR</a:t>
            </a:r>
          </a:p>
        </p:txBody>
      </p:sp>
      <p:sp>
        <p:nvSpPr>
          <p:cNvPr id="672881" name="Rectangle 113"/>
          <p:cNvSpPr>
            <a:spLocks noChangeArrowheads="1"/>
          </p:cNvSpPr>
          <p:nvPr/>
        </p:nvSpPr>
        <p:spPr bwMode="auto">
          <a:xfrm>
            <a:off x="3276600" y="1700213"/>
            <a:ext cx="2374900" cy="1511300"/>
          </a:xfrm>
          <a:prstGeom prst="rect">
            <a:avLst/>
          </a:prstGeom>
          <a:solidFill>
            <a:srgbClr val="CCFFFF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SF</a:t>
            </a:r>
          </a:p>
        </p:txBody>
      </p:sp>
      <p:sp>
        <p:nvSpPr>
          <p:cNvPr id="672882" name="Rectangle 114"/>
          <p:cNvSpPr>
            <a:spLocks noChangeArrowheads="1"/>
          </p:cNvSpPr>
          <p:nvPr/>
        </p:nvSpPr>
        <p:spPr bwMode="auto">
          <a:xfrm>
            <a:off x="3276600" y="1773238"/>
            <a:ext cx="2374900" cy="3600450"/>
          </a:xfrm>
          <a:prstGeom prst="rect">
            <a:avLst/>
          </a:prstGeom>
          <a:solidFill>
            <a:srgbClr val="FF9900">
              <a:alpha val="70195"/>
            </a:srgb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0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6000">
                <a:ea typeface="標楷體" panose="03000509000000000000" pitchFamily="65" charset="-120"/>
              </a:rPr>
              <a:t>CF</a:t>
            </a:r>
          </a:p>
        </p:txBody>
      </p:sp>
      <p:sp>
        <p:nvSpPr>
          <p:cNvPr id="127074" name="Rectangle 115"/>
          <p:cNvSpPr>
            <a:spLocks noChangeArrowheads="1"/>
          </p:cNvSpPr>
          <p:nvPr/>
        </p:nvSpPr>
        <p:spPr bwMode="auto">
          <a:xfrm>
            <a:off x="395288" y="0"/>
            <a:ext cx="6657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chemeClr val="tx2"/>
                </a:solidFill>
              </a:rPr>
              <a:t>Business Process Model- Generic (1998) </a:t>
            </a:r>
            <a:r>
              <a:rPr lang="zh-TW" altLang="en-US" b="1">
                <a:solidFill>
                  <a:schemeClr val="tx2"/>
                </a:solidFill>
              </a:rPr>
              <a:t>九大步驟</a:t>
            </a:r>
          </a:p>
        </p:txBody>
      </p:sp>
    </p:spTree>
    <p:extLst>
      <p:ext uri="{BB962C8B-B14F-4D97-AF65-F5344CB8AC3E}">
        <p14:creationId xmlns:p14="http://schemas.microsoft.com/office/powerpoint/2010/main" val="2608522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878" grpId="0" animBg="1"/>
      <p:bldP spid="672879" grpId="0" animBg="1"/>
      <p:bldP spid="672879" grpId="1" animBg="1"/>
      <p:bldP spid="672880" grpId="0" animBg="1"/>
      <p:bldP spid="672881" grpId="0" animBg="1"/>
      <p:bldP spid="672881" grpId="1" animBg="1"/>
      <p:bldP spid="67288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90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CEAA0D-0510-4EE5-9501-834EB30795E2}" type="slidenum">
              <a:rPr lang="en-US" altLang="zh-TW" sz="1400" smtClean="0">
                <a:solidFill>
                  <a:srgbClr val="333399"/>
                </a:solidFill>
              </a:rPr>
              <a:pPr/>
              <a:t>68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29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CPFR reference model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290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"/>
            <a:ext cx="9144000" cy="691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031" name="Text Box 5"/>
          <p:cNvSpPr txBox="1">
            <a:spLocks noChangeArrowheads="1"/>
          </p:cNvSpPr>
          <p:nvPr/>
        </p:nvSpPr>
        <p:spPr bwMode="auto">
          <a:xfrm>
            <a:off x="250825" y="188913"/>
            <a:ext cx="161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CPFR 2004</a:t>
            </a:r>
          </a:p>
        </p:txBody>
      </p:sp>
    </p:spTree>
    <p:extLst>
      <p:ext uri="{BB962C8B-B14F-4D97-AF65-F5344CB8AC3E}">
        <p14:creationId xmlns:p14="http://schemas.microsoft.com/office/powerpoint/2010/main" val="133777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10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AA60B29-1890-434E-9160-D2C5F5D2A74F}" type="slidenum">
              <a:rPr lang="en-US" altLang="zh-TW" sz="1400" smtClean="0">
                <a:solidFill>
                  <a:srgbClr val="333399"/>
                </a:solidFill>
              </a:rPr>
              <a:pPr/>
              <a:t>69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6934200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333399"/>
                </a:solidFill>
              </a:rPr>
              <a:t>CPFR Tasks</a:t>
            </a:r>
          </a:p>
        </p:txBody>
      </p:sp>
      <p:pic>
        <p:nvPicPr>
          <p:cNvPr id="13107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81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1078" name="Rectangle 4"/>
          <p:cNvSpPr>
            <a:spLocks noChangeArrowheads="1"/>
          </p:cNvSpPr>
          <p:nvPr/>
        </p:nvSpPr>
        <p:spPr bwMode="auto">
          <a:xfrm>
            <a:off x="5027613" y="1851025"/>
            <a:ext cx="1223962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協同品類與商品管理</a:t>
            </a:r>
          </a:p>
        </p:txBody>
      </p:sp>
      <p:sp>
        <p:nvSpPr>
          <p:cNvPr id="131079" name="Rectangle 5"/>
          <p:cNvSpPr>
            <a:spLocks noChangeArrowheads="1"/>
          </p:cNvSpPr>
          <p:nvPr/>
        </p:nvSpPr>
        <p:spPr bwMode="auto">
          <a:xfrm>
            <a:off x="6251575" y="3524250"/>
            <a:ext cx="1223963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協同促銷企劃管理</a:t>
            </a:r>
          </a:p>
        </p:txBody>
      </p:sp>
      <p:sp>
        <p:nvSpPr>
          <p:cNvPr id="131080" name="Rectangle 6"/>
          <p:cNvSpPr>
            <a:spLocks noChangeArrowheads="1"/>
          </p:cNvSpPr>
          <p:nvPr/>
        </p:nvSpPr>
        <p:spPr bwMode="auto">
          <a:xfrm>
            <a:off x="5675313" y="4605338"/>
            <a:ext cx="1223962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協同銷售預測管理</a:t>
            </a:r>
          </a:p>
        </p:txBody>
      </p:sp>
      <p:sp>
        <p:nvSpPr>
          <p:cNvPr id="131081" name="Rectangle 7"/>
          <p:cNvSpPr>
            <a:spLocks noChangeArrowheads="1"/>
          </p:cNvSpPr>
          <p:nvPr/>
        </p:nvSpPr>
        <p:spPr bwMode="auto">
          <a:xfrm>
            <a:off x="4667250" y="5397500"/>
            <a:ext cx="1223963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協同訂單預測管理</a:t>
            </a:r>
          </a:p>
        </p:txBody>
      </p:sp>
      <p:sp>
        <p:nvSpPr>
          <p:cNvPr id="131082" name="Rectangle 8"/>
          <p:cNvSpPr>
            <a:spLocks noChangeArrowheads="1"/>
          </p:cNvSpPr>
          <p:nvPr/>
        </p:nvSpPr>
        <p:spPr bwMode="auto">
          <a:xfrm>
            <a:off x="3155950" y="5397500"/>
            <a:ext cx="1008063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協同訂單管理</a:t>
            </a:r>
          </a:p>
        </p:txBody>
      </p:sp>
      <p:sp>
        <p:nvSpPr>
          <p:cNvPr id="131083" name="Rectangle 9"/>
          <p:cNvSpPr>
            <a:spLocks noChangeArrowheads="1"/>
          </p:cNvSpPr>
          <p:nvPr/>
        </p:nvSpPr>
        <p:spPr bwMode="auto">
          <a:xfrm>
            <a:off x="1716088" y="4173538"/>
            <a:ext cx="1079500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協同補貨管理</a:t>
            </a:r>
          </a:p>
        </p:txBody>
      </p:sp>
      <p:sp>
        <p:nvSpPr>
          <p:cNvPr id="131084" name="Rectangle 10"/>
          <p:cNvSpPr>
            <a:spLocks noChangeArrowheads="1"/>
          </p:cNvSpPr>
          <p:nvPr/>
        </p:nvSpPr>
        <p:spPr bwMode="auto">
          <a:xfrm>
            <a:off x="1643063" y="2947988"/>
            <a:ext cx="1081087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異常狀況處理</a:t>
            </a:r>
          </a:p>
        </p:txBody>
      </p:sp>
      <p:sp>
        <p:nvSpPr>
          <p:cNvPr id="131085" name="Rectangle 11"/>
          <p:cNvSpPr>
            <a:spLocks noChangeArrowheads="1"/>
          </p:cNvSpPr>
          <p:nvPr/>
        </p:nvSpPr>
        <p:spPr bwMode="auto">
          <a:xfrm>
            <a:off x="3300413" y="1838325"/>
            <a:ext cx="1008062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協同效益分析管理</a:t>
            </a:r>
          </a:p>
        </p:txBody>
      </p:sp>
    </p:spTree>
    <p:extLst>
      <p:ext uri="{BB962C8B-B14F-4D97-AF65-F5344CB8AC3E}">
        <p14:creationId xmlns:p14="http://schemas.microsoft.com/office/powerpoint/2010/main" val="4051144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3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EA4C82-F6A1-48AF-AEC2-F84A67E829B0}" type="slidenum">
              <a:rPr lang="en-US" altLang="zh-TW" sz="1400" smtClean="0">
                <a:solidFill>
                  <a:srgbClr val="333399"/>
                </a:solidFill>
              </a:rPr>
              <a:pPr/>
              <a:t>7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價值鍊</a:t>
            </a:r>
            <a:r>
              <a:rPr lang="en-US" altLang="zh-TW" smtClean="0"/>
              <a:t>/</a:t>
            </a:r>
            <a:r>
              <a:rPr lang="zh-TW" altLang="en-US" smtClean="0"/>
              <a:t>物流</a:t>
            </a:r>
          </a:p>
        </p:txBody>
      </p:sp>
      <p:sp>
        <p:nvSpPr>
          <p:cNvPr id="826371" name="Text Box 3"/>
          <p:cNvSpPr txBox="1">
            <a:spLocks noChangeArrowheads="1"/>
          </p:cNvSpPr>
          <p:nvPr/>
        </p:nvSpPr>
        <p:spPr bwMode="auto">
          <a:xfrm>
            <a:off x="900113" y="2492375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價值鍊：</a:t>
            </a:r>
          </a:p>
          <a:p>
            <a:pPr eaLnBrk="1" hangingPunct="1"/>
            <a:r>
              <a:rPr lang="zh-TW" altLang="en-US"/>
              <a:t>價值創造</a:t>
            </a:r>
          </a:p>
        </p:txBody>
      </p:sp>
      <p:grpSp>
        <p:nvGrpSpPr>
          <p:cNvPr id="14342" name="Group 4"/>
          <p:cNvGrpSpPr>
            <a:grpSpLocks/>
          </p:cNvGrpSpPr>
          <p:nvPr/>
        </p:nvGrpSpPr>
        <p:grpSpPr bwMode="auto">
          <a:xfrm>
            <a:off x="2771775" y="2349500"/>
            <a:ext cx="5903913" cy="3671888"/>
            <a:chOff x="1746" y="1480"/>
            <a:chExt cx="3357" cy="2313"/>
          </a:xfrm>
        </p:grpSpPr>
        <p:sp>
          <p:nvSpPr>
            <p:cNvPr id="14352" name="Rectangle 5"/>
            <p:cNvSpPr>
              <a:spLocks noChangeArrowheads="1"/>
            </p:cNvSpPr>
            <p:nvPr/>
          </p:nvSpPr>
          <p:spPr bwMode="auto">
            <a:xfrm>
              <a:off x="1746" y="1480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53" name="Rectangle 6"/>
            <p:cNvSpPr>
              <a:spLocks noChangeArrowheads="1"/>
            </p:cNvSpPr>
            <p:nvPr/>
          </p:nvSpPr>
          <p:spPr bwMode="auto">
            <a:xfrm>
              <a:off x="1746" y="2251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54" name="Rectangle 7"/>
            <p:cNvSpPr>
              <a:spLocks noChangeArrowheads="1"/>
            </p:cNvSpPr>
            <p:nvPr/>
          </p:nvSpPr>
          <p:spPr bwMode="auto">
            <a:xfrm>
              <a:off x="1746" y="3022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826376" name="Text Box 8"/>
          <p:cNvSpPr txBox="1">
            <a:spLocks noChangeArrowheads="1"/>
          </p:cNvSpPr>
          <p:nvPr/>
        </p:nvSpPr>
        <p:spPr bwMode="auto">
          <a:xfrm>
            <a:off x="900113" y="3570288"/>
            <a:ext cx="1866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安排：</a:t>
            </a:r>
          </a:p>
          <a:p>
            <a:pPr eaLnBrk="1" hangingPunct="1"/>
            <a:r>
              <a:rPr lang="en-US" altLang="zh-TW"/>
              <a:t>Arrangement,</a:t>
            </a:r>
          </a:p>
          <a:p>
            <a:pPr eaLnBrk="1" hangingPunct="1"/>
            <a:r>
              <a:rPr lang="en-US" altLang="zh-TW"/>
              <a:t>Non Asset</a:t>
            </a:r>
          </a:p>
        </p:txBody>
      </p:sp>
      <p:sp>
        <p:nvSpPr>
          <p:cNvPr id="826377" name="Text Box 9"/>
          <p:cNvSpPr txBox="1">
            <a:spLocks noChangeArrowheads="1"/>
          </p:cNvSpPr>
          <p:nvPr/>
        </p:nvSpPr>
        <p:spPr bwMode="auto">
          <a:xfrm>
            <a:off x="900113" y="5013325"/>
            <a:ext cx="1708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實體物流：</a:t>
            </a:r>
          </a:p>
          <a:p>
            <a:pPr eaLnBrk="1" hangingPunct="1"/>
            <a:r>
              <a:rPr lang="en-US" altLang="zh-TW"/>
              <a:t>Asset-based</a:t>
            </a:r>
          </a:p>
          <a:p>
            <a:pPr eaLnBrk="1" hangingPunct="1"/>
            <a:r>
              <a:rPr lang="en-US" altLang="zh-TW"/>
              <a:t>Service</a:t>
            </a:r>
          </a:p>
        </p:txBody>
      </p:sp>
      <p:sp>
        <p:nvSpPr>
          <p:cNvPr id="826378" name="Oval 10"/>
          <p:cNvSpPr>
            <a:spLocks noChangeArrowheads="1"/>
          </p:cNvSpPr>
          <p:nvPr/>
        </p:nvSpPr>
        <p:spPr bwMode="auto">
          <a:xfrm>
            <a:off x="3059113" y="2636838"/>
            <a:ext cx="1439862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Supplier</a:t>
            </a:r>
          </a:p>
        </p:txBody>
      </p:sp>
      <p:sp>
        <p:nvSpPr>
          <p:cNvPr id="826379" name="Oval 11"/>
          <p:cNvSpPr>
            <a:spLocks noChangeArrowheads="1"/>
          </p:cNvSpPr>
          <p:nvPr/>
        </p:nvSpPr>
        <p:spPr bwMode="auto">
          <a:xfrm>
            <a:off x="4967288" y="2636838"/>
            <a:ext cx="1439862" cy="6477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Focal</a:t>
            </a:r>
          </a:p>
        </p:txBody>
      </p:sp>
      <p:sp>
        <p:nvSpPr>
          <p:cNvPr id="826380" name="Oval 12"/>
          <p:cNvSpPr>
            <a:spLocks noChangeArrowheads="1"/>
          </p:cNvSpPr>
          <p:nvPr/>
        </p:nvSpPr>
        <p:spPr bwMode="auto">
          <a:xfrm>
            <a:off x="6877050" y="2636838"/>
            <a:ext cx="1439863" cy="647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Customer</a:t>
            </a:r>
          </a:p>
        </p:txBody>
      </p:sp>
      <p:sp>
        <p:nvSpPr>
          <p:cNvPr id="826381" name="Line 13"/>
          <p:cNvSpPr>
            <a:spLocks noChangeShapeType="1"/>
          </p:cNvSpPr>
          <p:nvPr/>
        </p:nvSpPr>
        <p:spPr bwMode="auto">
          <a:xfrm>
            <a:off x="4516438" y="29606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6382" name="Line 14"/>
          <p:cNvSpPr>
            <a:spLocks noChangeShapeType="1"/>
          </p:cNvSpPr>
          <p:nvPr/>
        </p:nvSpPr>
        <p:spPr bwMode="auto">
          <a:xfrm>
            <a:off x="6426200" y="29606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6383" name="Text Box 15"/>
          <p:cNvSpPr txBox="1">
            <a:spLocks noChangeArrowheads="1"/>
          </p:cNvSpPr>
          <p:nvPr/>
        </p:nvSpPr>
        <p:spPr bwMode="auto">
          <a:xfrm>
            <a:off x="2916238" y="3933825"/>
            <a:ext cx="488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貨物承攬、報關行、報驗行、</a:t>
            </a:r>
            <a:r>
              <a:rPr lang="en-US" altLang="zh-TW">
                <a:ea typeface="標楷體" panose="03000509000000000000" pitchFamily="65" charset="-120"/>
              </a:rPr>
              <a:t>4PL...</a:t>
            </a:r>
          </a:p>
        </p:txBody>
      </p:sp>
      <p:sp>
        <p:nvSpPr>
          <p:cNvPr id="826384" name="Text Box 16"/>
          <p:cNvSpPr txBox="1">
            <a:spLocks noChangeArrowheads="1"/>
          </p:cNvSpPr>
          <p:nvPr/>
        </p:nvSpPr>
        <p:spPr bwMode="auto">
          <a:xfrm>
            <a:off x="2987675" y="5157788"/>
            <a:ext cx="536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船公司、航空公司、倉庫、卡車、拖車</a:t>
            </a:r>
          </a:p>
        </p:txBody>
      </p:sp>
    </p:spTree>
    <p:extLst>
      <p:ext uri="{BB962C8B-B14F-4D97-AF65-F5344CB8AC3E}">
        <p14:creationId xmlns:p14="http://schemas.microsoft.com/office/powerpoint/2010/main" val="2302201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6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2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2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371" grpId="0"/>
      <p:bldP spid="826376" grpId="0"/>
      <p:bldP spid="826377" grpId="0"/>
      <p:bldP spid="826378" grpId="0" animBg="1"/>
      <p:bldP spid="826379" grpId="0" animBg="1"/>
      <p:bldP spid="826380" grpId="0" animBg="1"/>
      <p:bldP spid="826381" grpId="0" animBg="1"/>
      <p:bldP spid="826382" grpId="0" animBg="1"/>
      <p:bldP spid="826383" grpId="0"/>
      <p:bldP spid="82638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3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CF49E0-AF8C-4A7E-A5AA-D4527DA09B04}" type="slidenum">
              <a:rPr lang="en-US" altLang="zh-TW" sz="1400" smtClean="0">
                <a:solidFill>
                  <a:srgbClr val="333399"/>
                </a:solidFill>
              </a:rPr>
              <a:pPr/>
              <a:t>70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tasks  1: Collaboration Arrangement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951163" y="1628775"/>
            <a:ext cx="6192837" cy="5013325"/>
            <a:chOff x="1655" y="618"/>
            <a:chExt cx="3901" cy="3158"/>
          </a:xfrm>
        </p:grpSpPr>
        <p:pic>
          <p:nvPicPr>
            <p:cNvPr id="1331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618"/>
              <a:ext cx="3901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29" name="AutoShape 5"/>
            <p:cNvSpPr>
              <a:spLocks noChangeArrowheads="1"/>
            </p:cNvSpPr>
            <p:nvPr/>
          </p:nvSpPr>
          <p:spPr bwMode="auto">
            <a:xfrm rot="-9308483">
              <a:off x="2243" y="986"/>
              <a:ext cx="2565" cy="2494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3 h 21600"/>
                <a:gd name="T4" fmla="*/ 2 w 21600"/>
                <a:gd name="T5" fmla="*/ 2 h 21600"/>
                <a:gd name="T6" fmla="*/ 3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35" y="12557"/>
                  </a:moveTo>
                  <a:cubicBezTo>
                    <a:pt x="9335" y="12253"/>
                    <a:pt x="8883" y="11562"/>
                    <a:pt x="8883" y="10800"/>
                  </a:cubicBezTo>
                  <a:cubicBezTo>
                    <a:pt x="8883" y="9741"/>
                    <a:pt x="9741" y="8883"/>
                    <a:pt x="10800" y="8883"/>
                  </a:cubicBezTo>
                  <a:cubicBezTo>
                    <a:pt x="11858" y="8883"/>
                    <a:pt x="12717" y="9741"/>
                    <a:pt x="12717" y="10800"/>
                  </a:cubicBezTo>
                  <a:cubicBezTo>
                    <a:pt x="12717" y="11562"/>
                    <a:pt x="12264" y="12253"/>
                    <a:pt x="11564" y="12557"/>
                  </a:cubicBezTo>
                  <a:lnTo>
                    <a:pt x="15109" y="20703"/>
                  </a:lnTo>
                  <a:cubicBezTo>
                    <a:pt x="19050" y="18987"/>
                    <a:pt x="21600" y="150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98"/>
                    <a:pt x="2549" y="18987"/>
                    <a:pt x="6490" y="20703"/>
                  </a:cubicBezTo>
                  <a:lnTo>
                    <a:pt x="10035" y="12557"/>
                  </a:lnTo>
                  <a:close/>
                </a:path>
              </a:pathLst>
            </a:custGeom>
            <a:solidFill>
              <a:schemeClr val="bg1">
                <a:alpha val="5882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3348038" cy="5105400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Collaboration Arrangement:</a:t>
            </a:r>
          </a:p>
          <a:p>
            <a:pPr lvl="1" eaLnBrk="1" hangingPunct="1"/>
            <a:r>
              <a:rPr lang="en-US" altLang="zh-TW" sz="2000" smtClean="0"/>
              <a:t>Sets the business goals for the relationship.</a:t>
            </a:r>
          </a:p>
          <a:p>
            <a:pPr lvl="1" eaLnBrk="1" hangingPunct="1"/>
            <a:r>
              <a:rPr lang="en-US" altLang="zh-TW" sz="2000" smtClean="0"/>
              <a:t> Defines the scope of collaboration.</a:t>
            </a:r>
          </a:p>
          <a:p>
            <a:pPr lvl="1" eaLnBrk="1" hangingPunct="1"/>
            <a:r>
              <a:rPr lang="en-US" altLang="zh-TW" sz="2000" smtClean="0"/>
              <a:t>Assigns roles, responsibilities, checkpoints and escalation procedures.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6300788" y="1700213"/>
            <a:ext cx="1223962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1.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協同品類與商品管理</a:t>
            </a:r>
          </a:p>
        </p:txBody>
      </p:sp>
    </p:spTree>
    <p:extLst>
      <p:ext uri="{BB962C8B-B14F-4D97-AF65-F5344CB8AC3E}">
        <p14:creationId xmlns:p14="http://schemas.microsoft.com/office/powerpoint/2010/main" val="2231355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51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90BE75-DA58-4171-A807-9C4C3B890A60}" type="slidenum">
              <a:rPr lang="en-US" altLang="zh-TW" sz="1400" smtClean="0">
                <a:solidFill>
                  <a:srgbClr val="333399"/>
                </a:solidFill>
              </a:rPr>
              <a:pPr/>
              <a:t>71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tasks 2: Joint Business Plan</a:t>
            </a:r>
          </a:p>
        </p:txBody>
      </p:sp>
      <p:pic>
        <p:nvPicPr>
          <p:cNvPr id="13517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1163" y="1844675"/>
            <a:ext cx="6192837" cy="50133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5174" name="AutoShape 4"/>
          <p:cNvSpPr>
            <a:spLocks noChangeArrowheads="1"/>
          </p:cNvSpPr>
          <p:nvPr/>
        </p:nvSpPr>
        <p:spPr bwMode="auto">
          <a:xfrm rot="-6845270">
            <a:off x="3917950" y="2427288"/>
            <a:ext cx="4022725" cy="40100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7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35" y="12557"/>
                </a:moveTo>
                <a:cubicBezTo>
                  <a:pt x="9335" y="12253"/>
                  <a:pt x="8883" y="11562"/>
                  <a:pt x="8883" y="10800"/>
                </a:cubicBezTo>
                <a:cubicBezTo>
                  <a:pt x="8883" y="9741"/>
                  <a:pt x="9741" y="8883"/>
                  <a:pt x="10800" y="8883"/>
                </a:cubicBezTo>
                <a:cubicBezTo>
                  <a:pt x="11858" y="8883"/>
                  <a:pt x="12717" y="9741"/>
                  <a:pt x="12717" y="10800"/>
                </a:cubicBezTo>
                <a:cubicBezTo>
                  <a:pt x="12717" y="11562"/>
                  <a:pt x="12264" y="12253"/>
                  <a:pt x="11564" y="12557"/>
                </a:cubicBezTo>
                <a:lnTo>
                  <a:pt x="15109" y="20703"/>
                </a:lnTo>
                <a:cubicBezTo>
                  <a:pt x="19050" y="18987"/>
                  <a:pt x="21600" y="1509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098"/>
                  <a:pt x="2549" y="18987"/>
                  <a:pt x="6490" y="20703"/>
                </a:cubicBezTo>
                <a:lnTo>
                  <a:pt x="10035" y="12557"/>
                </a:lnTo>
                <a:close/>
              </a:path>
            </a:pathLst>
          </a:custGeom>
          <a:solidFill>
            <a:schemeClr val="bg1">
              <a:alpha val="5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/>
          <a:p>
            <a:endParaRPr lang="zh-TW" altLang="en-US"/>
          </a:p>
        </p:txBody>
      </p:sp>
      <p:sp>
        <p:nvSpPr>
          <p:cNvPr id="1351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916113"/>
            <a:ext cx="3022600" cy="3302000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Joint Business Plan:</a:t>
            </a:r>
          </a:p>
          <a:p>
            <a:pPr lvl="1" eaLnBrk="1" hangingPunct="1"/>
            <a:r>
              <a:rPr lang="en-US" altLang="zh-TW" sz="2000" smtClean="0"/>
              <a:t>Promotions.</a:t>
            </a:r>
          </a:p>
          <a:p>
            <a:pPr lvl="1" eaLnBrk="1" hangingPunct="1"/>
            <a:r>
              <a:rPr lang="en-US" altLang="zh-TW" sz="2000" smtClean="0"/>
              <a:t>Inventory policy changes.</a:t>
            </a:r>
          </a:p>
          <a:p>
            <a:pPr lvl="1" eaLnBrk="1" hangingPunct="1"/>
            <a:r>
              <a:rPr lang="en-US" altLang="zh-TW" sz="2000" smtClean="0"/>
              <a:t>Store opening/closing.</a:t>
            </a:r>
          </a:p>
          <a:p>
            <a:pPr lvl="1" eaLnBrk="1" hangingPunct="1"/>
            <a:r>
              <a:rPr lang="en-US" altLang="zh-TW" sz="2000" smtClean="0"/>
              <a:t>Product introduction.</a:t>
            </a:r>
          </a:p>
        </p:txBody>
      </p:sp>
      <p:sp>
        <p:nvSpPr>
          <p:cNvPr id="135176" name="Rectangle 6"/>
          <p:cNvSpPr>
            <a:spLocks noChangeArrowheads="1"/>
          </p:cNvSpPr>
          <p:nvPr/>
        </p:nvSpPr>
        <p:spPr bwMode="auto">
          <a:xfrm>
            <a:off x="7164388" y="3357563"/>
            <a:ext cx="1223962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2.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協同促銷企劃管理</a:t>
            </a:r>
          </a:p>
        </p:txBody>
      </p:sp>
    </p:spTree>
    <p:extLst>
      <p:ext uri="{BB962C8B-B14F-4D97-AF65-F5344CB8AC3E}">
        <p14:creationId xmlns:p14="http://schemas.microsoft.com/office/powerpoint/2010/main" val="2784447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7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601B1B-AA7C-4D07-AAF9-019DDA3FFF9E}" type="slidenum">
              <a:rPr lang="en-US" altLang="zh-TW" sz="1400" smtClean="0">
                <a:solidFill>
                  <a:srgbClr val="333399"/>
                </a:solidFill>
              </a:rPr>
              <a:pPr/>
              <a:t>72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7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tasks 3: Sales Forecasting</a:t>
            </a:r>
          </a:p>
        </p:txBody>
      </p:sp>
      <p:pic>
        <p:nvPicPr>
          <p:cNvPr id="13722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1163" y="1844675"/>
            <a:ext cx="6192837" cy="50133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7222" name="AutoShape 4"/>
          <p:cNvSpPr>
            <a:spLocks noChangeArrowheads="1"/>
          </p:cNvSpPr>
          <p:nvPr/>
        </p:nvSpPr>
        <p:spPr bwMode="auto">
          <a:xfrm rot="-3919512">
            <a:off x="3867944" y="2405856"/>
            <a:ext cx="4071938" cy="3959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7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35" y="12557"/>
                </a:moveTo>
                <a:cubicBezTo>
                  <a:pt x="9335" y="12253"/>
                  <a:pt x="8883" y="11562"/>
                  <a:pt x="8883" y="10800"/>
                </a:cubicBezTo>
                <a:cubicBezTo>
                  <a:pt x="8883" y="9741"/>
                  <a:pt x="9741" y="8883"/>
                  <a:pt x="10800" y="8883"/>
                </a:cubicBezTo>
                <a:cubicBezTo>
                  <a:pt x="11858" y="8883"/>
                  <a:pt x="12717" y="9741"/>
                  <a:pt x="12717" y="10800"/>
                </a:cubicBezTo>
                <a:cubicBezTo>
                  <a:pt x="12717" y="11562"/>
                  <a:pt x="12264" y="12253"/>
                  <a:pt x="11564" y="12557"/>
                </a:cubicBezTo>
                <a:lnTo>
                  <a:pt x="15109" y="20703"/>
                </a:lnTo>
                <a:cubicBezTo>
                  <a:pt x="19050" y="18987"/>
                  <a:pt x="21600" y="1509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098"/>
                  <a:pt x="2549" y="18987"/>
                  <a:pt x="6490" y="20703"/>
                </a:cubicBezTo>
                <a:lnTo>
                  <a:pt x="10035" y="12557"/>
                </a:lnTo>
                <a:close/>
              </a:path>
            </a:pathLst>
          </a:custGeom>
          <a:solidFill>
            <a:schemeClr val="bg1">
              <a:alpha val="5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/>
          <a:p>
            <a:endParaRPr lang="zh-TW" altLang="en-US"/>
          </a:p>
        </p:txBody>
      </p:sp>
      <p:sp>
        <p:nvSpPr>
          <p:cNvPr id="1372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2205038"/>
            <a:ext cx="2879725" cy="4114800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Sales Forecasting:</a:t>
            </a:r>
          </a:p>
          <a:p>
            <a:pPr lvl="1" eaLnBrk="1" hangingPunct="1"/>
            <a:r>
              <a:rPr lang="en-US" altLang="zh-TW" sz="2000" smtClean="0"/>
              <a:t>Projects consumer demand at the point of sale.</a:t>
            </a:r>
          </a:p>
        </p:txBody>
      </p:sp>
      <p:sp>
        <p:nvSpPr>
          <p:cNvPr id="137224" name="Rectangle 6"/>
          <p:cNvSpPr>
            <a:spLocks noChangeArrowheads="1"/>
          </p:cNvSpPr>
          <p:nvPr/>
        </p:nvSpPr>
        <p:spPr bwMode="auto">
          <a:xfrm>
            <a:off x="7308850" y="4724400"/>
            <a:ext cx="1223963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3.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協同銷售預測管理</a:t>
            </a:r>
          </a:p>
        </p:txBody>
      </p:sp>
    </p:spTree>
    <p:extLst>
      <p:ext uri="{BB962C8B-B14F-4D97-AF65-F5344CB8AC3E}">
        <p14:creationId xmlns:p14="http://schemas.microsoft.com/office/powerpoint/2010/main" val="2090273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92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EEAA81C-067F-4BDC-8073-EE5266750ADD}" type="slidenum">
              <a:rPr lang="en-US" altLang="zh-TW" sz="1400" smtClean="0">
                <a:solidFill>
                  <a:srgbClr val="333399"/>
                </a:solidFill>
              </a:rPr>
              <a:pPr/>
              <a:t>73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tasks 4: Order Planning/Forecasting</a:t>
            </a:r>
          </a:p>
        </p:txBody>
      </p:sp>
      <p:grpSp>
        <p:nvGrpSpPr>
          <p:cNvPr id="139269" name="Group 3"/>
          <p:cNvGrpSpPr>
            <a:grpSpLocks/>
          </p:cNvGrpSpPr>
          <p:nvPr/>
        </p:nvGrpSpPr>
        <p:grpSpPr bwMode="auto">
          <a:xfrm>
            <a:off x="2951163" y="1844675"/>
            <a:ext cx="6192837" cy="5013325"/>
            <a:chOff x="1837" y="618"/>
            <a:chExt cx="3901" cy="3158"/>
          </a:xfrm>
        </p:grpSpPr>
        <p:pic>
          <p:nvPicPr>
            <p:cNvPr id="1392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618"/>
              <a:ext cx="3901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9273" name="AutoShape 5"/>
            <p:cNvSpPr>
              <a:spLocks noChangeArrowheads="1"/>
            </p:cNvSpPr>
            <p:nvPr/>
          </p:nvSpPr>
          <p:spPr bwMode="auto">
            <a:xfrm rot="-1453045">
              <a:off x="2426" y="986"/>
              <a:ext cx="2565" cy="2494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3 h 21600"/>
                <a:gd name="T4" fmla="*/ 2 w 21600"/>
                <a:gd name="T5" fmla="*/ 2 h 21600"/>
                <a:gd name="T6" fmla="*/ 3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35" y="12557"/>
                  </a:moveTo>
                  <a:cubicBezTo>
                    <a:pt x="9335" y="12253"/>
                    <a:pt x="8883" y="11562"/>
                    <a:pt x="8883" y="10800"/>
                  </a:cubicBezTo>
                  <a:cubicBezTo>
                    <a:pt x="8883" y="9741"/>
                    <a:pt x="9741" y="8883"/>
                    <a:pt x="10800" y="8883"/>
                  </a:cubicBezTo>
                  <a:cubicBezTo>
                    <a:pt x="11858" y="8883"/>
                    <a:pt x="12717" y="9741"/>
                    <a:pt x="12717" y="10800"/>
                  </a:cubicBezTo>
                  <a:cubicBezTo>
                    <a:pt x="12717" y="11562"/>
                    <a:pt x="12264" y="12253"/>
                    <a:pt x="11564" y="12557"/>
                  </a:cubicBezTo>
                  <a:lnTo>
                    <a:pt x="15109" y="20703"/>
                  </a:lnTo>
                  <a:cubicBezTo>
                    <a:pt x="19050" y="18987"/>
                    <a:pt x="21600" y="150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98"/>
                    <a:pt x="2549" y="18987"/>
                    <a:pt x="6490" y="20703"/>
                  </a:cubicBezTo>
                  <a:lnTo>
                    <a:pt x="10035" y="12557"/>
                  </a:lnTo>
                  <a:close/>
                </a:path>
              </a:pathLst>
            </a:custGeom>
            <a:solidFill>
              <a:schemeClr val="bg1">
                <a:alpha val="5882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39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4032250" cy="5105400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solidFill>
                  <a:schemeClr val="accent2"/>
                </a:solidFill>
              </a:rPr>
              <a:t>Order Planning/Forecasting:</a:t>
            </a:r>
          </a:p>
          <a:p>
            <a:pPr lvl="1" eaLnBrk="1" hangingPunct="1"/>
            <a:r>
              <a:rPr lang="en-US" altLang="zh-TW" sz="2000" smtClean="0"/>
              <a:t>Determines future product ordering and delivery requirements base upon—</a:t>
            </a:r>
          </a:p>
          <a:p>
            <a:pPr lvl="1" eaLnBrk="1" hangingPunct="1"/>
            <a:endParaRPr lang="en-US" altLang="zh-TW" sz="2000" smtClean="0"/>
          </a:p>
          <a:p>
            <a:pPr lvl="1" eaLnBrk="1" hangingPunct="1"/>
            <a:r>
              <a:rPr lang="en-US" altLang="zh-TW" sz="2000" smtClean="0"/>
              <a:t>The sales forecast</a:t>
            </a:r>
          </a:p>
          <a:p>
            <a:pPr lvl="1" eaLnBrk="1" hangingPunct="1"/>
            <a:r>
              <a:rPr lang="en-US" altLang="zh-TW" sz="2000" smtClean="0"/>
              <a:t>Inventory positions</a:t>
            </a:r>
          </a:p>
          <a:p>
            <a:pPr lvl="1" eaLnBrk="1" hangingPunct="1"/>
            <a:r>
              <a:rPr lang="en-US" altLang="zh-TW" sz="2000" smtClean="0"/>
              <a:t>Transit lead times</a:t>
            </a:r>
          </a:p>
          <a:p>
            <a:pPr lvl="1" eaLnBrk="1" hangingPunct="1"/>
            <a:r>
              <a:rPr lang="en-US" altLang="zh-TW" sz="2000" smtClean="0"/>
              <a:t>Other factors, Depending on relationship.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6227763" y="5805488"/>
            <a:ext cx="1223962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4.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協同訂單預測管理</a:t>
            </a:r>
          </a:p>
        </p:txBody>
      </p:sp>
    </p:spTree>
    <p:extLst>
      <p:ext uri="{BB962C8B-B14F-4D97-AF65-F5344CB8AC3E}">
        <p14:creationId xmlns:p14="http://schemas.microsoft.com/office/powerpoint/2010/main" val="36893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13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4402EE-0B0A-4BE0-8EF6-D45022F058BE}" type="slidenum">
              <a:rPr lang="en-US" altLang="zh-TW" sz="1400" smtClean="0">
                <a:solidFill>
                  <a:srgbClr val="333399"/>
                </a:solidFill>
              </a:rPr>
              <a:pPr/>
              <a:t>74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tasks  5: Order Generation</a:t>
            </a:r>
          </a:p>
        </p:txBody>
      </p:sp>
      <p:grpSp>
        <p:nvGrpSpPr>
          <p:cNvPr id="141317" name="Group 3"/>
          <p:cNvGrpSpPr>
            <a:grpSpLocks/>
          </p:cNvGrpSpPr>
          <p:nvPr/>
        </p:nvGrpSpPr>
        <p:grpSpPr bwMode="auto">
          <a:xfrm>
            <a:off x="2951163" y="1844675"/>
            <a:ext cx="6192837" cy="5013325"/>
            <a:chOff x="1837" y="618"/>
            <a:chExt cx="3901" cy="3158"/>
          </a:xfrm>
        </p:grpSpPr>
        <p:pic>
          <p:nvPicPr>
            <p:cNvPr id="1413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618"/>
              <a:ext cx="3901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1321" name="AutoShape 5"/>
            <p:cNvSpPr>
              <a:spLocks noChangeArrowheads="1"/>
            </p:cNvSpPr>
            <p:nvPr/>
          </p:nvSpPr>
          <p:spPr bwMode="auto">
            <a:xfrm rot="1436385">
              <a:off x="2426" y="986"/>
              <a:ext cx="2565" cy="2494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3 h 21600"/>
                <a:gd name="T4" fmla="*/ 2 w 21600"/>
                <a:gd name="T5" fmla="*/ 2 h 21600"/>
                <a:gd name="T6" fmla="*/ 3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35" y="12557"/>
                  </a:moveTo>
                  <a:cubicBezTo>
                    <a:pt x="9335" y="12253"/>
                    <a:pt x="8883" y="11562"/>
                    <a:pt x="8883" y="10800"/>
                  </a:cubicBezTo>
                  <a:cubicBezTo>
                    <a:pt x="8883" y="9741"/>
                    <a:pt x="9741" y="8883"/>
                    <a:pt x="10800" y="8883"/>
                  </a:cubicBezTo>
                  <a:cubicBezTo>
                    <a:pt x="11858" y="8883"/>
                    <a:pt x="12717" y="9741"/>
                    <a:pt x="12717" y="10800"/>
                  </a:cubicBezTo>
                  <a:cubicBezTo>
                    <a:pt x="12717" y="11562"/>
                    <a:pt x="12264" y="12253"/>
                    <a:pt x="11564" y="12557"/>
                  </a:cubicBezTo>
                  <a:lnTo>
                    <a:pt x="15109" y="20703"/>
                  </a:lnTo>
                  <a:cubicBezTo>
                    <a:pt x="19050" y="18987"/>
                    <a:pt x="21600" y="150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98"/>
                    <a:pt x="2549" y="18987"/>
                    <a:pt x="6490" y="20703"/>
                  </a:cubicBezTo>
                  <a:lnTo>
                    <a:pt x="10035" y="12557"/>
                  </a:lnTo>
                  <a:close/>
                </a:path>
              </a:pathLst>
            </a:custGeom>
            <a:solidFill>
              <a:schemeClr val="bg1">
                <a:alpha val="5882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41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3419475" cy="3476625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solidFill>
                  <a:schemeClr val="accent2"/>
                </a:solidFill>
              </a:rPr>
              <a:t>Order Generation:</a:t>
            </a:r>
          </a:p>
          <a:p>
            <a:pPr lvl="1" eaLnBrk="1" hangingPunct="1"/>
            <a:r>
              <a:rPr lang="en-US" altLang="zh-TW" sz="2400" smtClean="0"/>
              <a:t>Transitions order forecasting to firm demand through an automated or release process.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4822825" y="5661025"/>
            <a:ext cx="1008063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5.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協同訂單管理</a:t>
            </a:r>
          </a:p>
        </p:txBody>
      </p:sp>
    </p:spTree>
    <p:extLst>
      <p:ext uri="{BB962C8B-B14F-4D97-AF65-F5344CB8AC3E}">
        <p14:creationId xmlns:p14="http://schemas.microsoft.com/office/powerpoint/2010/main" val="25468246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3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046E634-BF57-4DE7-B09C-4D0B6529966A}" type="slidenum">
              <a:rPr lang="en-US" altLang="zh-TW" sz="1400" smtClean="0">
                <a:solidFill>
                  <a:srgbClr val="333399"/>
                </a:solidFill>
              </a:rPr>
              <a:pPr/>
              <a:t>75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tasks 6: Order fulfillment</a:t>
            </a:r>
          </a:p>
        </p:txBody>
      </p:sp>
      <p:grpSp>
        <p:nvGrpSpPr>
          <p:cNvPr id="143365" name="Group 3"/>
          <p:cNvGrpSpPr>
            <a:grpSpLocks/>
          </p:cNvGrpSpPr>
          <p:nvPr/>
        </p:nvGrpSpPr>
        <p:grpSpPr bwMode="auto">
          <a:xfrm>
            <a:off x="2951163" y="1844675"/>
            <a:ext cx="6192837" cy="5013325"/>
            <a:chOff x="1837" y="618"/>
            <a:chExt cx="3901" cy="3158"/>
          </a:xfrm>
        </p:grpSpPr>
        <p:pic>
          <p:nvPicPr>
            <p:cNvPr id="1433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618"/>
              <a:ext cx="3901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369" name="AutoShape 5"/>
            <p:cNvSpPr>
              <a:spLocks noChangeArrowheads="1"/>
            </p:cNvSpPr>
            <p:nvPr/>
          </p:nvSpPr>
          <p:spPr bwMode="auto">
            <a:xfrm rot="3940984">
              <a:off x="2436" y="986"/>
              <a:ext cx="2565" cy="2494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3 h 21600"/>
                <a:gd name="T4" fmla="*/ 2 w 21600"/>
                <a:gd name="T5" fmla="*/ 2 h 21600"/>
                <a:gd name="T6" fmla="*/ 3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35" y="12557"/>
                  </a:moveTo>
                  <a:cubicBezTo>
                    <a:pt x="9335" y="12253"/>
                    <a:pt x="8883" y="11562"/>
                    <a:pt x="8883" y="10800"/>
                  </a:cubicBezTo>
                  <a:cubicBezTo>
                    <a:pt x="8883" y="9741"/>
                    <a:pt x="9741" y="8883"/>
                    <a:pt x="10800" y="8883"/>
                  </a:cubicBezTo>
                  <a:cubicBezTo>
                    <a:pt x="11858" y="8883"/>
                    <a:pt x="12717" y="9741"/>
                    <a:pt x="12717" y="10800"/>
                  </a:cubicBezTo>
                  <a:cubicBezTo>
                    <a:pt x="12717" y="11562"/>
                    <a:pt x="12264" y="12253"/>
                    <a:pt x="11564" y="12557"/>
                  </a:cubicBezTo>
                  <a:lnTo>
                    <a:pt x="15109" y="20703"/>
                  </a:lnTo>
                  <a:cubicBezTo>
                    <a:pt x="19050" y="18987"/>
                    <a:pt x="21600" y="150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98"/>
                    <a:pt x="2549" y="18987"/>
                    <a:pt x="6490" y="20703"/>
                  </a:cubicBezTo>
                  <a:lnTo>
                    <a:pt x="10035" y="12557"/>
                  </a:lnTo>
                  <a:close/>
                </a:path>
              </a:pathLst>
            </a:custGeom>
            <a:solidFill>
              <a:schemeClr val="bg1">
                <a:alpha val="5882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43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3419475" cy="3960812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solidFill>
                  <a:schemeClr val="accent2"/>
                </a:solidFill>
              </a:rPr>
              <a:t>Order fulfillment :</a:t>
            </a:r>
          </a:p>
          <a:p>
            <a:pPr lvl="1" eaLnBrk="1" hangingPunct="1"/>
            <a:r>
              <a:rPr lang="en-US" altLang="zh-TW" sz="2400" smtClean="0"/>
              <a:t>The process of producing, packaging, shipping, delivering, and stocking products for customer purchase.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392613" y="5156200"/>
            <a:ext cx="1079500" cy="534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6.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協同補貨管理</a:t>
            </a:r>
          </a:p>
        </p:txBody>
      </p:sp>
    </p:spTree>
    <p:extLst>
      <p:ext uri="{BB962C8B-B14F-4D97-AF65-F5344CB8AC3E}">
        <p14:creationId xmlns:p14="http://schemas.microsoft.com/office/powerpoint/2010/main" val="3910123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5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52E260C-95CE-4061-862B-FBD03283F841}" type="slidenum">
              <a:rPr lang="en-US" altLang="zh-TW" sz="1400" smtClean="0">
                <a:solidFill>
                  <a:srgbClr val="333399"/>
                </a:solidFill>
              </a:rPr>
              <a:pPr/>
              <a:t>76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tasks 7: Exception Management</a:t>
            </a:r>
          </a:p>
        </p:txBody>
      </p:sp>
      <p:grpSp>
        <p:nvGrpSpPr>
          <p:cNvPr id="145413" name="Group 3"/>
          <p:cNvGrpSpPr>
            <a:grpSpLocks/>
          </p:cNvGrpSpPr>
          <p:nvPr/>
        </p:nvGrpSpPr>
        <p:grpSpPr bwMode="auto">
          <a:xfrm>
            <a:off x="2951163" y="1844675"/>
            <a:ext cx="6192837" cy="5013325"/>
            <a:chOff x="1837" y="618"/>
            <a:chExt cx="3901" cy="3158"/>
          </a:xfrm>
        </p:grpSpPr>
        <p:pic>
          <p:nvPicPr>
            <p:cNvPr id="14541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618"/>
              <a:ext cx="3901" cy="3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5417" name="AutoShape 5"/>
            <p:cNvSpPr>
              <a:spLocks noChangeArrowheads="1"/>
            </p:cNvSpPr>
            <p:nvPr/>
          </p:nvSpPr>
          <p:spPr bwMode="auto">
            <a:xfrm rot="6827173">
              <a:off x="2425" y="986"/>
              <a:ext cx="2565" cy="2494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3 h 21600"/>
                <a:gd name="T4" fmla="*/ 2 w 21600"/>
                <a:gd name="T5" fmla="*/ 2 h 21600"/>
                <a:gd name="T6" fmla="*/ 3 w 21600"/>
                <a:gd name="T7" fmla="*/ 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97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35" y="12557"/>
                  </a:moveTo>
                  <a:cubicBezTo>
                    <a:pt x="9335" y="12253"/>
                    <a:pt x="8883" y="11562"/>
                    <a:pt x="8883" y="10800"/>
                  </a:cubicBezTo>
                  <a:cubicBezTo>
                    <a:pt x="8883" y="9741"/>
                    <a:pt x="9741" y="8883"/>
                    <a:pt x="10800" y="8883"/>
                  </a:cubicBezTo>
                  <a:cubicBezTo>
                    <a:pt x="11858" y="8883"/>
                    <a:pt x="12717" y="9741"/>
                    <a:pt x="12717" y="10800"/>
                  </a:cubicBezTo>
                  <a:cubicBezTo>
                    <a:pt x="12717" y="11562"/>
                    <a:pt x="12264" y="12253"/>
                    <a:pt x="11564" y="12557"/>
                  </a:cubicBezTo>
                  <a:lnTo>
                    <a:pt x="15109" y="20703"/>
                  </a:lnTo>
                  <a:cubicBezTo>
                    <a:pt x="19050" y="18987"/>
                    <a:pt x="21600" y="1509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5098"/>
                    <a:pt x="2549" y="18987"/>
                    <a:pt x="6490" y="20703"/>
                  </a:cubicBezTo>
                  <a:lnTo>
                    <a:pt x="10035" y="12557"/>
                  </a:lnTo>
                  <a:close/>
                </a:path>
              </a:pathLst>
            </a:custGeom>
            <a:solidFill>
              <a:schemeClr val="bg1">
                <a:alpha val="5882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0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45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3635375" cy="441325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solidFill>
                  <a:schemeClr val="accent2"/>
                </a:solidFill>
              </a:rPr>
              <a:t>Exception Management :</a:t>
            </a:r>
          </a:p>
          <a:p>
            <a:pPr lvl="1" eaLnBrk="1" hangingPunct="1"/>
            <a:r>
              <a:rPr lang="en-US" altLang="zh-TW" sz="1800" smtClean="0"/>
              <a:t>Evaluates planning and execution data against predefined tolerances and thresholds.</a:t>
            </a:r>
          </a:p>
          <a:p>
            <a:pPr lvl="1" eaLnBrk="1" hangingPunct="1"/>
            <a:r>
              <a:rPr lang="en-US" altLang="zh-TW" sz="1800" smtClean="0"/>
              <a:t>Alerts collaboration participants to out-of-bound conditions.</a:t>
            </a:r>
          </a:p>
          <a:p>
            <a:pPr lvl="1" eaLnBrk="1" hangingPunct="1"/>
            <a:r>
              <a:rPr lang="en-US" altLang="zh-TW" sz="1800" smtClean="0"/>
              <a:t>Provides an exception resolution process in which plans are adjusted or operational changes are made.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246563" y="4221163"/>
            <a:ext cx="1081087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7.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異常狀況處理</a:t>
            </a:r>
          </a:p>
        </p:txBody>
      </p:sp>
    </p:spTree>
    <p:extLst>
      <p:ext uri="{BB962C8B-B14F-4D97-AF65-F5344CB8AC3E}">
        <p14:creationId xmlns:p14="http://schemas.microsoft.com/office/powerpoint/2010/main" val="2258008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7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1338242-B139-4006-B478-F45ED790767D}" type="slidenum">
              <a:rPr lang="en-US" altLang="zh-TW" sz="1400" smtClean="0">
                <a:solidFill>
                  <a:srgbClr val="333399"/>
                </a:solidFill>
              </a:rPr>
              <a:pPr/>
              <a:t>77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7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/>
              <a:t>tasks 8: Performance Assessment</a:t>
            </a:r>
          </a:p>
        </p:txBody>
      </p:sp>
      <p:pic>
        <p:nvPicPr>
          <p:cNvPr id="14746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1163" y="1844675"/>
            <a:ext cx="6192837" cy="501332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7462" name="AutoShape 4"/>
          <p:cNvSpPr>
            <a:spLocks noChangeArrowheads="1"/>
          </p:cNvSpPr>
          <p:nvPr/>
        </p:nvSpPr>
        <p:spPr bwMode="auto">
          <a:xfrm rot="9321670">
            <a:off x="3884613" y="2428875"/>
            <a:ext cx="4071937" cy="39592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975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35" y="12557"/>
                </a:moveTo>
                <a:cubicBezTo>
                  <a:pt x="9335" y="12253"/>
                  <a:pt x="8883" y="11562"/>
                  <a:pt x="8883" y="10800"/>
                </a:cubicBezTo>
                <a:cubicBezTo>
                  <a:pt x="8883" y="9741"/>
                  <a:pt x="9741" y="8883"/>
                  <a:pt x="10800" y="8883"/>
                </a:cubicBezTo>
                <a:cubicBezTo>
                  <a:pt x="11858" y="8883"/>
                  <a:pt x="12717" y="9741"/>
                  <a:pt x="12717" y="10800"/>
                </a:cubicBezTo>
                <a:cubicBezTo>
                  <a:pt x="12717" y="11562"/>
                  <a:pt x="12264" y="12253"/>
                  <a:pt x="11564" y="12557"/>
                </a:cubicBezTo>
                <a:lnTo>
                  <a:pt x="15109" y="20703"/>
                </a:lnTo>
                <a:cubicBezTo>
                  <a:pt x="19050" y="18987"/>
                  <a:pt x="21600" y="1509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5098"/>
                  <a:pt x="2549" y="18987"/>
                  <a:pt x="6490" y="20703"/>
                </a:cubicBezTo>
                <a:lnTo>
                  <a:pt x="10035" y="12557"/>
                </a:lnTo>
                <a:close/>
              </a:path>
            </a:pathLst>
          </a:custGeom>
          <a:solidFill>
            <a:schemeClr val="bg1">
              <a:alpha val="58823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/>
          <a:p>
            <a:endParaRPr lang="zh-TW" altLang="en-US"/>
          </a:p>
        </p:txBody>
      </p:sp>
      <p:sp>
        <p:nvSpPr>
          <p:cNvPr id="1474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3419475" cy="3671887"/>
          </a:xfrm>
        </p:spPr>
        <p:txBody>
          <a:bodyPr/>
          <a:lstStyle/>
          <a:p>
            <a:pPr eaLnBrk="1" hangingPunct="1"/>
            <a:r>
              <a:rPr lang="en-US" altLang="zh-TW" sz="2400" smtClean="0"/>
              <a:t>Performance Assessment :</a:t>
            </a:r>
          </a:p>
          <a:p>
            <a:pPr lvl="1" eaLnBrk="1" hangingPunct="1"/>
            <a:r>
              <a:rPr lang="en-US" altLang="zh-TW" sz="2000" smtClean="0"/>
              <a:t>Use key metrics to:</a:t>
            </a:r>
          </a:p>
          <a:p>
            <a:pPr lvl="2" eaLnBrk="1" hangingPunct="1"/>
            <a:endParaRPr lang="en-US" altLang="zh-TW" sz="1800" smtClean="0"/>
          </a:p>
          <a:p>
            <a:pPr lvl="1" eaLnBrk="1" hangingPunct="1"/>
            <a:r>
              <a:rPr lang="en-US" altLang="zh-TW" sz="2000" smtClean="0"/>
              <a:t>Evaluate the achievement of business goals.</a:t>
            </a:r>
          </a:p>
          <a:p>
            <a:pPr lvl="1" eaLnBrk="1" hangingPunct="1"/>
            <a:r>
              <a:rPr lang="en-US" altLang="zh-TW" sz="2000" smtClean="0"/>
              <a:t>Uncover trends.</a:t>
            </a:r>
          </a:p>
          <a:p>
            <a:pPr lvl="1" eaLnBrk="1" hangingPunct="1"/>
            <a:r>
              <a:rPr lang="en-US" altLang="zh-TW" sz="2000" smtClean="0"/>
              <a:t>Develop alternative strategies.</a:t>
            </a:r>
          </a:p>
        </p:txBody>
      </p:sp>
      <p:sp>
        <p:nvSpPr>
          <p:cNvPr id="147464" name="Rectangle 6"/>
          <p:cNvSpPr>
            <a:spLocks noChangeArrowheads="1"/>
          </p:cNvSpPr>
          <p:nvPr/>
        </p:nvSpPr>
        <p:spPr bwMode="auto">
          <a:xfrm>
            <a:off x="4894263" y="2636838"/>
            <a:ext cx="1152525" cy="534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>
                <a:solidFill>
                  <a:srgbClr val="FF0066"/>
                </a:solidFill>
                <a:ea typeface="標楷體" panose="03000509000000000000" pitchFamily="65" charset="-120"/>
              </a:rPr>
              <a:t>8.</a:t>
            </a:r>
            <a:r>
              <a:rPr lang="zh-TW" altLang="en-US" sz="1600" b="1">
                <a:solidFill>
                  <a:schemeClr val="accent2"/>
                </a:solidFill>
                <a:ea typeface="標楷體" panose="03000509000000000000" pitchFamily="65" charset="-120"/>
              </a:rPr>
              <a:t>協同效益分析管理</a:t>
            </a:r>
          </a:p>
        </p:txBody>
      </p:sp>
    </p:spTree>
    <p:extLst>
      <p:ext uri="{BB962C8B-B14F-4D97-AF65-F5344CB8AC3E}">
        <p14:creationId xmlns:p14="http://schemas.microsoft.com/office/powerpoint/2010/main" val="983306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9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64E3084-4BBF-4D6D-8270-0DA869BA6157}" type="slidenum">
              <a:rPr lang="en-US" altLang="zh-TW" sz="1400" smtClean="0">
                <a:solidFill>
                  <a:srgbClr val="333399"/>
                </a:solidFill>
              </a:rPr>
              <a:pPr/>
              <a:t>78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49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觀念：例外處理</a:t>
            </a:r>
          </a:p>
        </p:txBody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雙方長期合作</a:t>
            </a:r>
          </a:p>
          <a:p>
            <a:pPr lvl="1" eaLnBrk="1" hangingPunct="1"/>
            <a:r>
              <a:rPr lang="zh-TW" altLang="en-US" sz="2400" smtClean="0"/>
              <a:t>對合作達成承諾</a:t>
            </a:r>
          </a:p>
          <a:p>
            <a:pPr eaLnBrk="1" hangingPunct="1"/>
            <a:r>
              <a:rPr lang="zh-TW" altLang="en-US" sz="2800" smtClean="0"/>
              <a:t>規劃</a:t>
            </a:r>
          </a:p>
          <a:p>
            <a:pPr lvl="1" eaLnBrk="1" hangingPunct="1"/>
            <a:r>
              <a:rPr lang="zh-TW" altLang="en-US" sz="2400" smtClean="0"/>
              <a:t>合作的營運計畫</a:t>
            </a:r>
          </a:p>
          <a:p>
            <a:pPr eaLnBrk="1" hangingPunct="1"/>
            <a:r>
              <a:rPr lang="zh-TW" altLang="en-US" sz="2800" smtClean="0"/>
              <a:t>預測</a:t>
            </a:r>
          </a:p>
          <a:p>
            <a:pPr lvl="1" eaLnBrk="1" hangingPunct="1"/>
            <a:r>
              <a:rPr lang="zh-TW" altLang="en-US" sz="2400" smtClean="0"/>
              <a:t>雙方預測間的差異的解決</a:t>
            </a:r>
          </a:p>
          <a:p>
            <a:pPr eaLnBrk="1" hangingPunct="1"/>
            <a:r>
              <a:rPr lang="zh-TW" altLang="en-US" sz="2800" smtClean="0"/>
              <a:t>供貨、訂單</a:t>
            </a:r>
          </a:p>
          <a:p>
            <a:pPr lvl="1" eaLnBrk="1" hangingPunct="1"/>
            <a:r>
              <a:rPr lang="zh-TW" altLang="en-US" sz="2400" smtClean="0"/>
              <a:t>雙方訂單間的差異的解決</a:t>
            </a:r>
          </a:p>
          <a:p>
            <a:pPr eaLnBrk="1" hangingPunct="1"/>
            <a:endParaRPr lang="en-US" altLang="zh-TW" sz="2800" smtClean="0"/>
          </a:p>
        </p:txBody>
      </p:sp>
    </p:spTree>
    <p:extLst>
      <p:ext uri="{BB962C8B-B14F-4D97-AF65-F5344CB8AC3E}">
        <p14:creationId xmlns:p14="http://schemas.microsoft.com/office/powerpoint/2010/main" val="3834129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1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0F56909-9771-4787-8C49-643460DE94DB}" type="slidenum">
              <a:rPr lang="en-US" altLang="zh-TW" sz="1400" smtClean="0">
                <a:solidFill>
                  <a:srgbClr val="333399"/>
                </a:solidFill>
              </a:rPr>
              <a:pPr/>
              <a:t>79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CPFR </a:t>
            </a:r>
            <a:r>
              <a:rPr lang="zh-TW" altLang="en-US" smtClean="0"/>
              <a:t>的改變</a:t>
            </a:r>
          </a:p>
        </p:txBody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5155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75688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0363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C6E03E4-C070-4016-8981-E9DD0F77DEDF}" type="slidenum">
              <a:rPr lang="en-US" altLang="zh-TW" sz="1400" smtClean="0">
                <a:solidFill>
                  <a:srgbClr val="333399"/>
                </a:solidFill>
              </a:rPr>
              <a:pPr/>
              <a:t>8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國際物流</a:t>
            </a: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900113" y="2492375"/>
            <a:ext cx="1403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價值鍊：</a:t>
            </a:r>
          </a:p>
          <a:p>
            <a:pPr eaLnBrk="1" hangingPunct="1"/>
            <a:r>
              <a:rPr lang="zh-TW" altLang="en-US"/>
              <a:t>價值創造</a:t>
            </a:r>
          </a:p>
        </p:txBody>
      </p:sp>
      <p:grpSp>
        <p:nvGrpSpPr>
          <p:cNvPr id="15366" name="Group 4"/>
          <p:cNvGrpSpPr>
            <a:grpSpLocks/>
          </p:cNvGrpSpPr>
          <p:nvPr/>
        </p:nvGrpSpPr>
        <p:grpSpPr bwMode="auto">
          <a:xfrm>
            <a:off x="2771775" y="2349500"/>
            <a:ext cx="5903913" cy="3671888"/>
            <a:chOff x="1746" y="1480"/>
            <a:chExt cx="3357" cy="2313"/>
          </a:xfrm>
        </p:grpSpPr>
        <p:sp>
          <p:nvSpPr>
            <p:cNvPr id="15382" name="Rectangle 5"/>
            <p:cNvSpPr>
              <a:spLocks noChangeArrowheads="1"/>
            </p:cNvSpPr>
            <p:nvPr/>
          </p:nvSpPr>
          <p:spPr bwMode="auto">
            <a:xfrm>
              <a:off x="1746" y="1480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383" name="Rectangle 6"/>
            <p:cNvSpPr>
              <a:spLocks noChangeArrowheads="1"/>
            </p:cNvSpPr>
            <p:nvPr/>
          </p:nvSpPr>
          <p:spPr bwMode="auto">
            <a:xfrm>
              <a:off x="1746" y="2251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384" name="Rectangle 7"/>
            <p:cNvSpPr>
              <a:spLocks noChangeArrowheads="1"/>
            </p:cNvSpPr>
            <p:nvPr/>
          </p:nvSpPr>
          <p:spPr bwMode="auto">
            <a:xfrm>
              <a:off x="1746" y="3022"/>
              <a:ext cx="3357" cy="7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900113" y="3570288"/>
            <a:ext cx="18669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安排：</a:t>
            </a:r>
          </a:p>
          <a:p>
            <a:pPr eaLnBrk="1" hangingPunct="1"/>
            <a:r>
              <a:rPr lang="en-US" altLang="zh-TW"/>
              <a:t>Arrangement,</a:t>
            </a:r>
          </a:p>
          <a:p>
            <a:pPr eaLnBrk="1" hangingPunct="1"/>
            <a:r>
              <a:rPr lang="en-US" altLang="zh-TW"/>
              <a:t>Non Asset</a:t>
            </a:r>
          </a:p>
        </p:txBody>
      </p:sp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900113" y="5013325"/>
            <a:ext cx="17081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實體物流：</a:t>
            </a:r>
          </a:p>
          <a:p>
            <a:pPr eaLnBrk="1" hangingPunct="1"/>
            <a:r>
              <a:rPr lang="en-US" altLang="zh-TW"/>
              <a:t>Asset-based</a:t>
            </a:r>
          </a:p>
          <a:p>
            <a:pPr eaLnBrk="1" hangingPunct="1"/>
            <a:r>
              <a:rPr lang="en-US" altLang="zh-TW"/>
              <a:t>Service</a:t>
            </a:r>
          </a:p>
        </p:txBody>
      </p:sp>
      <p:sp>
        <p:nvSpPr>
          <p:cNvPr id="15369" name="Oval 10"/>
          <p:cNvSpPr>
            <a:spLocks noChangeArrowheads="1"/>
          </p:cNvSpPr>
          <p:nvPr/>
        </p:nvSpPr>
        <p:spPr bwMode="auto">
          <a:xfrm>
            <a:off x="3059113" y="2636838"/>
            <a:ext cx="1439862" cy="6477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Supplier</a:t>
            </a:r>
          </a:p>
        </p:txBody>
      </p:sp>
      <p:sp>
        <p:nvSpPr>
          <p:cNvPr id="15370" name="Oval 11"/>
          <p:cNvSpPr>
            <a:spLocks noChangeArrowheads="1"/>
          </p:cNvSpPr>
          <p:nvPr/>
        </p:nvSpPr>
        <p:spPr bwMode="auto">
          <a:xfrm>
            <a:off x="4967288" y="2636838"/>
            <a:ext cx="1439862" cy="6477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Focal</a:t>
            </a:r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6877050" y="2636838"/>
            <a:ext cx="1439863" cy="647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Customer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2916238" y="3933825"/>
            <a:ext cx="488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貨物承攬、報關行、報驗行、</a:t>
            </a:r>
            <a:r>
              <a:rPr lang="en-US" altLang="zh-TW">
                <a:ea typeface="標楷體" panose="03000509000000000000" pitchFamily="65" charset="-120"/>
              </a:rPr>
              <a:t>4PL...</a:t>
            </a:r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2987675" y="5157788"/>
            <a:ext cx="536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船公司、航空公司、倉庫、卡車、拖車</a:t>
            </a:r>
          </a:p>
        </p:txBody>
      </p:sp>
      <p:sp>
        <p:nvSpPr>
          <p:cNvPr id="15376" name="Rectangle 17" descr="水平磚塊"/>
          <p:cNvSpPr>
            <a:spLocks noChangeArrowheads="1"/>
          </p:cNvSpPr>
          <p:nvPr/>
        </p:nvSpPr>
        <p:spPr bwMode="auto">
          <a:xfrm>
            <a:off x="4572000" y="2349500"/>
            <a:ext cx="287338" cy="27352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7" name="Rectangle 18" descr="水平磚塊"/>
          <p:cNvSpPr>
            <a:spLocks noChangeArrowheads="1"/>
          </p:cNvSpPr>
          <p:nvPr/>
        </p:nvSpPr>
        <p:spPr bwMode="auto">
          <a:xfrm>
            <a:off x="6516688" y="2349500"/>
            <a:ext cx="287337" cy="273526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8" name="Rectangle 19" descr="水平磚塊"/>
          <p:cNvSpPr>
            <a:spLocks noChangeArrowheads="1"/>
          </p:cNvSpPr>
          <p:nvPr/>
        </p:nvSpPr>
        <p:spPr bwMode="auto">
          <a:xfrm>
            <a:off x="4572000" y="5589588"/>
            <a:ext cx="287338" cy="430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79" name="Rectangle 20" descr="水平磚塊"/>
          <p:cNvSpPr>
            <a:spLocks noChangeArrowheads="1"/>
          </p:cNvSpPr>
          <p:nvPr/>
        </p:nvSpPr>
        <p:spPr bwMode="auto">
          <a:xfrm>
            <a:off x="6516688" y="5589588"/>
            <a:ext cx="287337" cy="4302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5380" name="Freeform 21"/>
          <p:cNvSpPr>
            <a:spLocks/>
          </p:cNvSpPr>
          <p:nvPr/>
        </p:nvSpPr>
        <p:spPr bwMode="auto">
          <a:xfrm>
            <a:off x="3708400" y="3357563"/>
            <a:ext cx="1511300" cy="2016125"/>
          </a:xfrm>
          <a:custGeom>
            <a:avLst/>
            <a:gdLst>
              <a:gd name="T0" fmla="*/ 0 w 952"/>
              <a:gd name="T1" fmla="*/ 0 h 1270"/>
              <a:gd name="T2" fmla="*/ 0 w 952"/>
              <a:gd name="T3" fmla="*/ 2147483646 h 1270"/>
              <a:gd name="T4" fmla="*/ 2147483646 w 952"/>
              <a:gd name="T5" fmla="*/ 2147483646 h 12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1270">
                <a:moveTo>
                  <a:pt x="0" y="0"/>
                </a:moveTo>
                <a:lnTo>
                  <a:pt x="0" y="1270"/>
                </a:lnTo>
                <a:lnTo>
                  <a:pt x="952" y="1270"/>
                </a:lnTo>
              </a:path>
            </a:pathLst>
          </a:custGeom>
          <a:noFill/>
          <a:ln w="762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81" name="Freeform 22"/>
          <p:cNvSpPr>
            <a:spLocks/>
          </p:cNvSpPr>
          <p:nvPr/>
        </p:nvSpPr>
        <p:spPr bwMode="auto">
          <a:xfrm rot="-5400000">
            <a:off x="6047582" y="3753644"/>
            <a:ext cx="1873250" cy="1366837"/>
          </a:xfrm>
          <a:custGeom>
            <a:avLst/>
            <a:gdLst>
              <a:gd name="T0" fmla="*/ 0 w 952"/>
              <a:gd name="T1" fmla="*/ 0 h 1270"/>
              <a:gd name="T2" fmla="*/ 0 w 952"/>
              <a:gd name="T3" fmla="*/ 2147483646 h 1270"/>
              <a:gd name="T4" fmla="*/ 2147483646 w 952"/>
              <a:gd name="T5" fmla="*/ 2147483646 h 127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1270">
                <a:moveTo>
                  <a:pt x="0" y="0"/>
                </a:moveTo>
                <a:lnTo>
                  <a:pt x="0" y="1270"/>
                </a:lnTo>
                <a:lnTo>
                  <a:pt x="952" y="1270"/>
                </a:lnTo>
              </a:path>
            </a:pathLst>
          </a:custGeom>
          <a:noFill/>
          <a:ln w="76200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6426200" y="2960688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4516438" y="2960688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3123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36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856511-1817-418B-B081-97FA4DBA0E27}" type="slidenum">
              <a:rPr lang="en-US" altLang="zh-TW" sz="1400" smtClean="0">
                <a:solidFill>
                  <a:srgbClr val="333399"/>
                </a:solidFill>
              </a:rPr>
              <a:pPr/>
              <a:t>80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3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原有單一接觸點</a:t>
            </a:r>
          </a:p>
        </p:txBody>
      </p:sp>
      <p:sp>
        <p:nvSpPr>
          <p:cNvPr id="153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5360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911975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756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56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D7C555E-AFCE-4EDA-A4F1-BCC9AEDD1AA8}" type="slidenum">
              <a:rPr lang="en-US" altLang="zh-TW" sz="1400" smtClean="0">
                <a:solidFill>
                  <a:srgbClr val="333399"/>
                </a:solidFill>
              </a:rPr>
              <a:pPr/>
              <a:t>81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5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全公司上下介入協同作業</a:t>
            </a:r>
          </a:p>
        </p:txBody>
      </p:sp>
      <p:sp>
        <p:nvSpPr>
          <p:cNvPr id="155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556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73238"/>
            <a:ext cx="5989637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534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97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EC4F46C-A320-4FBA-B723-DABEB62A2758}" type="slidenum">
              <a:rPr lang="en-US" altLang="zh-TW" sz="1400" smtClean="0">
                <a:solidFill>
                  <a:srgbClr val="333399"/>
                </a:solidFill>
              </a:rPr>
              <a:pPr/>
              <a:t>82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Demand-Driven Supply Network</a:t>
            </a:r>
          </a:p>
        </p:txBody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597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7921625" cy="44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244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65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0E518A2-2B9E-4E30-A6DD-BD0C04C3E772}" type="slidenum">
              <a:rPr lang="en-US" altLang="zh-TW" sz="1400" smtClean="0">
                <a:solidFill>
                  <a:srgbClr val="333399"/>
                </a:solidFill>
              </a:rPr>
              <a:pPr/>
              <a:t>83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65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CPFR </a:t>
            </a:r>
            <a:r>
              <a:rPr lang="zh-TW" altLang="en-US" smtClean="0"/>
              <a:t>的協同範疇</a:t>
            </a:r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1658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280400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588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781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5840049-1BA8-459D-AA97-2BF8C951B796}" type="slidenum">
              <a:rPr lang="en-US" altLang="zh-TW" sz="1400" smtClean="0">
                <a:solidFill>
                  <a:srgbClr val="333399"/>
                </a:solidFill>
              </a:rPr>
              <a:pPr/>
              <a:t>84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電子化物流管理</a:t>
            </a:r>
          </a:p>
        </p:txBody>
      </p:sp>
      <p:sp>
        <p:nvSpPr>
          <p:cNvPr id="178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419600"/>
          </a:xfrm>
        </p:spPr>
        <p:txBody>
          <a:bodyPr/>
          <a:lstStyle/>
          <a:p>
            <a:pPr eaLnBrk="1" hangingPunct="1"/>
            <a:r>
              <a:rPr lang="zh-TW" altLang="en-US" smtClean="0"/>
              <a:t>快速的物流活動</a:t>
            </a:r>
          </a:p>
          <a:p>
            <a:pPr lvl="1" eaLnBrk="1" hangingPunct="1"/>
            <a:r>
              <a:rPr lang="zh-TW" altLang="en-US" smtClean="0"/>
              <a:t>預定倉位、快速通關</a:t>
            </a:r>
          </a:p>
          <a:p>
            <a:pPr eaLnBrk="1" hangingPunct="1"/>
            <a:r>
              <a:rPr lang="zh-TW" altLang="en-US" smtClean="0"/>
              <a:t>提高物流能見度</a:t>
            </a:r>
          </a:p>
          <a:p>
            <a:pPr lvl="1" eaLnBrk="1" hangingPunct="1"/>
            <a:r>
              <a:rPr lang="en-US" altLang="zh-TW" smtClean="0"/>
              <a:t>Track and trace</a:t>
            </a:r>
          </a:p>
          <a:p>
            <a:pPr eaLnBrk="1" hangingPunct="1"/>
            <a:r>
              <a:rPr lang="zh-TW" altLang="en-US" smtClean="0"/>
              <a:t>掌握「在途庫存」</a:t>
            </a:r>
          </a:p>
        </p:txBody>
      </p:sp>
    </p:spTree>
    <p:extLst>
      <p:ext uri="{BB962C8B-B14F-4D97-AF65-F5344CB8AC3E}">
        <p14:creationId xmlns:p14="http://schemas.microsoft.com/office/powerpoint/2010/main" val="3723401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02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7FBBE6-9480-4324-9BF7-C4C85C5E57D2}" type="slidenum">
              <a:rPr lang="en-US" altLang="zh-TW" sz="1400" smtClean="0">
                <a:solidFill>
                  <a:srgbClr val="333399"/>
                </a:solidFill>
              </a:rPr>
              <a:pPr/>
              <a:t>85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0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一般企業的庫存</a:t>
            </a:r>
          </a:p>
        </p:txBody>
      </p:sp>
      <p:sp>
        <p:nvSpPr>
          <p:cNvPr id="180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傳統的庫存</a:t>
            </a:r>
          </a:p>
          <a:p>
            <a:pPr lvl="1" eaLnBrk="1" hangingPunct="1"/>
            <a:r>
              <a:rPr lang="zh-TW" altLang="en-US" smtClean="0"/>
              <a:t>原物料庫存</a:t>
            </a:r>
          </a:p>
          <a:p>
            <a:pPr lvl="1" eaLnBrk="1" hangingPunct="1"/>
            <a:r>
              <a:rPr lang="zh-TW" altLang="en-US" smtClean="0"/>
              <a:t>成品庫存</a:t>
            </a:r>
          </a:p>
          <a:p>
            <a:pPr lvl="1" eaLnBrk="1" hangingPunct="1"/>
            <a:r>
              <a:rPr lang="zh-TW" altLang="en-US" smtClean="0"/>
              <a:t>在製品庫存</a:t>
            </a:r>
          </a:p>
        </p:txBody>
      </p:sp>
    </p:spTree>
    <p:extLst>
      <p:ext uri="{BB962C8B-B14F-4D97-AF65-F5344CB8AC3E}">
        <p14:creationId xmlns:p14="http://schemas.microsoft.com/office/powerpoint/2010/main" val="3820999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22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D6F53D9-F196-4823-A407-C7A1A82FAD2F}" type="slidenum">
              <a:rPr lang="en-US" altLang="zh-TW" sz="1400" smtClean="0">
                <a:solidFill>
                  <a:srgbClr val="333399"/>
                </a:solidFill>
              </a:rPr>
              <a:pPr/>
              <a:t>86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2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TW" altLang="en-US" smtClean="0"/>
              <a:t>在途庫存</a:t>
            </a:r>
          </a:p>
        </p:txBody>
      </p:sp>
      <p:sp>
        <p:nvSpPr>
          <p:cNvPr id="182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zh-TW" altLang="en-US" smtClean="0"/>
              <a:t>一般將之視為外部不確定因素</a:t>
            </a:r>
          </a:p>
          <a:p>
            <a:pPr eaLnBrk="1" hangingPunct="1"/>
            <a:r>
              <a:rPr kumimoji="0" lang="zh-TW" altLang="en-US" smtClean="0"/>
              <a:t>由於庫存周轉加速</a:t>
            </a:r>
          </a:p>
          <a:p>
            <a:pPr lvl="1" eaLnBrk="1" hangingPunct="1"/>
            <a:r>
              <a:rPr kumimoji="0" lang="zh-TW" altLang="en-US" smtClean="0"/>
              <a:t>在途庫存所佔的比重增加，其重要性提高</a:t>
            </a:r>
          </a:p>
          <a:p>
            <a:pPr lvl="1" eaLnBrk="1" hangingPunct="1"/>
            <a:r>
              <a:rPr kumimoji="0" lang="zh-TW" altLang="en-US" smtClean="0"/>
              <a:t>庫存</a:t>
            </a:r>
            <a:r>
              <a:rPr kumimoji="0" lang="en-US" altLang="zh-TW" smtClean="0"/>
              <a:t>90</a:t>
            </a:r>
            <a:r>
              <a:rPr kumimoji="0" lang="zh-TW" altLang="en-US" smtClean="0"/>
              <a:t>天，</a:t>
            </a:r>
            <a:r>
              <a:rPr kumimoji="0" lang="en-US" altLang="zh-TW" smtClean="0"/>
              <a:t>10</a:t>
            </a:r>
            <a:r>
              <a:rPr kumimoji="0" lang="zh-TW" altLang="en-US" smtClean="0"/>
              <a:t>天的在途不重要</a:t>
            </a:r>
          </a:p>
          <a:p>
            <a:pPr lvl="1" eaLnBrk="1" hangingPunct="1"/>
            <a:r>
              <a:rPr kumimoji="0" lang="zh-TW" altLang="en-US" smtClean="0"/>
              <a:t>但庫存降為</a:t>
            </a:r>
            <a:r>
              <a:rPr kumimoji="0" lang="en-US" altLang="zh-TW" smtClean="0"/>
              <a:t>25</a:t>
            </a:r>
            <a:r>
              <a:rPr kumimoji="0" lang="zh-TW" altLang="en-US" smtClean="0"/>
              <a:t>天，</a:t>
            </a:r>
            <a:r>
              <a:rPr kumimoji="0" lang="en-US" altLang="zh-TW" smtClean="0"/>
              <a:t>10</a:t>
            </a:r>
            <a:r>
              <a:rPr kumimoji="0" lang="zh-TW" altLang="en-US" smtClean="0"/>
              <a:t>天的在途庫存就有關鍵的重要性</a:t>
            </a:r>
          </a:p>
        </p:txBody>
      </p:sp>
    </p:spTree>
    <p:extLst>
      <p:ext uri="{BB962C8B-B14F-4D97-AF65-F5344CB8AC3E}">
        <p14:creationId xmlns:p14="http://schemas.microsoft.com/office/powerpoint/2010/main" val="12228962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43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9D368F3-E8CA-41A1-A7EA-5881B78D1A51}" type="slidenum">
              <a:rPr lang="en-US" altLang="zh-TW" sz="1400" smtClean="0">
                <a:solidFill>
                  <a:srgbClr val="333399"/>
                </a:solidFill>
              </a:rPr>
              <a:pPr/>
              <a:t>87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4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運儲能見度</a:t>
            </a:r>
          </a:p>
        </p:txBody>
      </p:sp>
      <p:sp>
        <p:nvSpPr>
          <p:cNvPr id="184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掌握在途庫存</a:t>
            </a:r>
            <a:r>
              <a:rPr lang="en-US" altLang="zh-TW" smtClean="0"/>
              <a:t>﹐so what?</a:t>
            </a:r>
          </a:p>
          <a:p>
            <a:pPr lvl="1" eaLnBrk="1" hangingPunct="1"/>
            <a:r>
              <a:rPr lang="zh-TW" altLang="en-US" smtClean="0"/>
              <a:t>電子化使得在途庫存得以被掌握、納入決策</a:t>
            </a:r>
          </a:p>
          <a:p>
            <a:pPr lvl="1" eaLnBrk="1" hangingPunct="1"/>
            <a:r>
              <a:rPr lang="zh-TW" altLang="en-US" smtClean="0"/>
              <a:t>降低不確定性</a:t>
            </a:r>
          </a:p>
          <a:p>
            <a:pPr lvl="1" eaLnBrk="1" hangingPunct="1"/>
            <a:r>
              <a:rPr lang="zh-TW" altLang="en-US" smtClean="0"/>
              <a:t>掌握「條件機率」</a:t>
            </a:r>
            <a:r>
              <a:rPr lang="en-US" altLang="zh-TW" sz="2400" smtClean="0"/>
              <a:t>Conditional Probability</a:t>
            </a:r>
          </a:p>
          <a:p>
            <a:pPr eaLnBrk="1" hangingPunct="1"/>
            <a:r>
              <a:rPr lang="zh-TW" altLang="en-US" smtClean="0"/>
              <a:t>調整所需的安全庫存</a:t>
            </a:r>
          </a:p>
          <a:p>
            <a:pPr eaLnBrk="1" hangingPunct="1"/>
            <a:r>
              <a:rPr lang="zh-TW" altLang="en-US" smtClean="0"/>
              <a:t>壓縮整體供應鏈中的庫存</a:t>
            </a:r>
          </a:p>
        </p:txBody>
      </p:sp>
    </p:spTree>
    <p:extLst>
      <p:ext uri="{BB962C8B-B14F-4D97-AF65-F5344CB8AC3E}">
        <p14:creationId xmlns:p14="http://schemas.microsoft.com/office/powerpoint/2010/main" val="2665833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63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25D37B-EE0C-412C-B578-F47D441E6166}" type="slidenum">
              <a:rPr lang="en-US" altLang="zh-TW" sz="1400" smtClean="0">
                <a:solidFill>
                  <a:srgbClr val="333399"/>
                </a:solidFill>
              </a:rPr>
              <a:pPr/>
              <a:t>88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6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物流服務</a:t>
            </a:r>
          </a:p>
        </p:txBody>
      </p:sp>
      <p:sp>
        <p:nvSpPr>
          <p:cNvPr id="186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點對點：單純的運輸搬運</a:t>
            </a:r>
          </a:p>
          <a:p>
            <a:pPr eaLnBrk="1" hangingPunct="1"/>
            <a:r>
              <a:rPr lang="zh-TW" altLang="en-US" smtClean="0"/>
              <a:t>集散中轉 </a:t>
            </a:r>
            <a:r>
              <a:rPr lang="en-US" altLang="zh-TW" smtClean="0"/>
              <a:t>store-and-forward</a:t>
            </a:r>
          </a:p>
          <a:p>
            <a:pPr lvl="1" eaLnBrk="1" hangingPunct="1"/>
            <a:r>
              <a:rPr lang="zh-TW" altLang="en-US" smtClean="0"/>
              <a:t>暫存倉、共享倉</a:t>
            </a:r>
          </a:p>
          <a:p>
            <a:pPr eaLnBrk="1" hangingPunct="1"/>
            <a:r>
              <a:rPr lang="zh-TW" altLang="en-US" smtClean="0"/>
              <a:t>在途加值 </a:t>
            </a:r>
            <a:r>
              <a:rPr lang="en-US" altLang="zh-TW" smtClean="0"/>
              <a:t>value-added-logistics</a:t>
            </a:r>
          </a:p>
          <a:p>
            <a:pPr lvl="1" eaLnBrk="1" hangingPunct="1"/>
            <a:r>
              <a:rPr lang="zh-TW" altLang="en-US" smtClean="0"/>
              <a:t>最終加工、分裝、合併、包裝</a:t>
            </a:r>
          </a:p>
          <a:p>
            <a:pPr eaLnBrk="1" hangingPunct="1"/>
            <a:r>
              <a:rPr lang="zh-TW" altLang="en-US" smtClean="0"/>
              <a:t>全球委外的潮流帶動第三方物流 </a:t>
            </a:r>
            <a:r>
              <a:rPr lang="en-US" altLang="zh-TW" smtClean="0"/>
              <a:t>3PL</a:t>
            </a:r>
            <a:endParaRPr lang="en-US" altLang="zh-TW" sz="2800" smtClean="0"/>
          </a:p>
        </p:txBody>
      </p:sp>
    </p:spTree>
    <p:extLst>
      <p:ext uri="{BB962C8B-B14F-4D97-AF65-F5344CB8AC3E}">
        <p14:creationId xmlns:p14="http://schemas.microsoft.com/office/powerpoint/2010/main" val="42373855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84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FBCCC4D-4A45-4006-8C9E-0FE00D05D170}" type="slidenum">
              <a:rPr lang="en-US" altLang="zh-TW" sz="1400" smtClean="0">
                <a:solidFill>
                  <a:srgbClr val="333399"/>
                </a:solidFill>
              </a:rPr>
              <a:pPr/>
              <a:t>89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88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物流服務業</a:t>
            </a:r>
          </a:p>
        </p:txBody>
      </p:sp>
      <p:sp>
        <p:nvSpPr>
          <p:cNvPr id="188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zh-TW" altLang="en-US" smtClean="0"/>
              <a:t>物流服務 </a:t>
            </a:r>
            <a:r>
              <a:rPr lang="en-US" altLang="zh-TW" smtClean="0"/>
              <a:t>LSP</a:t>
            </a:r>
          </a:p>
          <a:p>
            <a:pPr lvl="1" eaLnBrk="1" hangingPunct="1"/>
            <a:r>
              <a:rPr lang="en-US" altLang="zh-TW" smtClean="0"/>
              <a:t>Logistics service provider</a:t>
            </a:r>
          </a:p>
          <a:p>
            <a:pPr eaLnBrk="1" hangingPunct="1"/>
            <a:r>
              <a:rPr lang="zh-TW" altLang="en-US" smtClean="0"/>
              <a:t>第三方物流業 </a:t>
            </a:r>
            <a:r>
              <a:rPr lang="en-US" altLang="zh-TW" smtClean="0"/>
              <a:t>3PL</a:t>
            </a:r>
          </a:p>
          <a:p>
            <a:pPr lvl="1" eaLnBrk="1" hangingPunct="1"/>
            <a:r>
              <a:rPr lang="en-US" altLang="zh-TW" smtClean="0"/>
              <a:t>3rd party logistics</a:t>
            </a:r>
          </a:p>
          <a:p>
            <a:pPr lvl="1" eaLnBrk="1" hangingPunct="1"/>
            <a:r>
              <a:rPr lang="zh-TW" altLang="en-US" smtClean="0"/>
              <a:t>提供運籌和倉儲的替代方案</a:t>
            </a:r>
          </a:p>
          <a:p>
            <a:pPr eaLnBrk="1" hangingPunct="1"/>
            <a:r>
              <a:rPr lang="zh-TW" altLang="en-US" smtClean="0"/>
              <a:t>第四方物流業 </a:t>
            </a:r>
            <a:r>
              <a:rPr lang="en-US" altLang="zh-TW" smtClean="0"/>
              <a:t>4PL</a:t>
            </a:r>
          </a:p>
          <a:p>
            <a:pPr lvl="1" eaLnBrk="1" hangingPunct="1"/>
            <a:r>
              <a:rPr lang="en-US" altLang="zh-TW" smtClean="0"/>
              <a:t>4th party logistics</a:t>
            </a:r>
          </a:p>
          <a:p>
            <a:pPr lvl="1" eaLnBrk="1" hangingPunct="1"/>
            <a:r>
              <a:rPr lang="zh-TW" altLang="en-US" smtClean="0"/>
              <a:t>提供運籌和倉儲資訊</a:t>
            </a:r>
          </a:p>
        </p:txBody>
      </p:sp>
    </p:spTree>
    <p:extLst>
      <p:ext uri="{BB962C8B-B14F-4D97-AF65-F5344CB8AC3E}">
        <p14:creationId xmlns:p14="http://schemas.microsoft.com/office/powerpoint/2010/main" val="179014935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7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B76717-B805-4DD2-BBF8-7621BA48A0C0}" type="slidenum">
              <a:rPr lang="en-US" altLang="zh-TW" sz="1400" smtClean="0">
                <a:solidFill>
                  <a:srgbClr val="333399"/>
                </a:solidFill>
              </a:rPr>
              <a:pPr/>
              <a:t>9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供應鏈的上下游互動</a:t>
            </a:r>
            <a:r>
              <a:rPr lang="en-US" altLang="zh-TW" baseline="-25000" dirty="0" smtClean="0"/>
              <a:t>1</a:t>
            </a:r>
          </a:p>
        </p:txBody>
      </p:sp>
      <p:sp>
        <p:nvSpPr>
          <p:cNvPr id="17413" name="Oval 3"/>
          <p:cNvSpPr>
            <a:spLocks noChangeArrowheads="1"/>
          </p:cNvSpPr>
          <p:nvPr/>
        </p:nvSpPr>
        <p:spPr bwMode="auto">
          <a:xfrm>
            <a:off x="685800" y="4800600"/>
            <a:ext cx="1752600" cy="1295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Supplier</a:t>
            </a:r>
          </a:p>
        </p:txBody>
      </p:sp>
      <p:sp>
        <p:nvSpPr>
          <p:cNvPr id="17414" name="Oval 4"/>
          <p:cNvSpPr>
            <a:spLocks noChangeArrowheads="1"/>
          </p:cNvSpPr>
          <p:nvPr/>
        </p:nvSpPr>
        <p:spPr bwMode="auto">
          <a:xfrm>
            <a:off x="3733800" y="4800600"/>
            <a:ext cx="1752600" cy="12954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Focal</a:t>
            </a:r>
          </a:p>
        </p:txBody>
      </p:sp>
      <p:sp>
        <p:nvSpPr>
          <p:cNvPr id="17415" name="Oval 5"/>
          <p:cNvSpPr>
            <a:spLocks noChangeArrowheads="1"/>
          </p:cNvSpPr>
          <p:nvPr/>
        </p:nvSpPr>
        <p:spPr bwMode="auto">
          <a:xfrm>
            <a:off x="6858000" y="4800600"/>
            <a:ext cx="1752600" cy="1295400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/>
              <a:t>Buyer</a:t>
            </a:r>
          </a:p>
        </p:txBody>
      </p:sp>
      <p:sp>
        <p:nvSpPr>
          <p:cNvPr id="1741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486600" cy="41148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內部活動</a:t>
            </a:r>
          </a:p>
          <a:p>
            <a:pPr lvl="1" eaLnBrk="1" hangingPunct="1"/>
            <a:r>
              <a:rPr lang="zh-TW" altLang="en-US" dirty="0" smtClean="0"/>
              <a:t>市場預測、產品設計、庫存管理、行銷銷售</a:t>
            </a:r>
          </a:p>
          <a:p>
            <a:pPr eaLnBrk="1" hangingPunct="1"/>
            <a:r>
              <a:rPr lang="zh-TW" altLang="en-US" dirty="0" smtClean="0"/>
              <a:t>外部活動</a:t>
            </a:r>
          </a:p>
          <a:p>
            <a:pPr lvl="1" eaLnBrk="1" hangingPunct="1"/>
            <a:r>
              <a:rPr lang="zh-TW" altLang="en-US" dirty="0" smtClean="0"/>
              <a:t>採購</a:t>
            </a:r>
          </a:p>
          <a:p>
            <a:pPr eaLnBrk="1" hangingPunct="1"/>
            <a:endParaRPr lang="en-US" altLang="zh-TW" dirty="0" smtClean="0"/>
          </a:p>
        </p:txBody>
      </p:sp>
      <p:sp>
        <p:nvSpPr>
          <p:cNvPr id="17417" name="Line 7"/>
          <p:cNvSpPr>
            <a:spLocks noChangeShapeType="1"/>
          </p:cNvSpPr>
          <p:nvPr/>
        </p:nvSpPr>
        <p:spPr bwMode="auto">
          <a:xfrm>
            <a:off x="2286000" y="5105400"/>
            <a:ext cx="1600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8" name="Line 8"/>
          <p:cNvSpPr>
            <a:spLocks noChangeShapeType="1"/>
          </p:cNvSpPr>
          <p:nvPr/>
        </p:nvSpPr>
        <p:spPr bwMode="auto">
          <a:xfrm>
            <a:off x="2286000" y="5791200"/>
            <a:ext cx="16002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9" name="Line 9"/>
          <p:cNvSpPr>
            <a:spLocks noChangeShapeType="1"/>
          </p:cNvSpPr>
          <p:nvPr/>
        </p:nvSpPr>
        <p:spPr bwMode="auto">
          <a:xfrm>
            <a:off x="5334000" y="5105400"/>
            <a:ext cx="1600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20" name="Line 10"/>
          <p:cNvSpPr>
            <a:spLocks noChangeShapeType="1"/>
          </p:cNvSpPr>
          <p:nvPr/>
        </p:nvSpPr>
        <p:spPr bwMode="auto">
          <a:xfrm>
            <a:off x="5334000" y="5791200"/>
            <a:ext cx="1600200" cy="0"/>
          </a:xfrm>
          <a:prstGeom prst="line">
            <a:avLst/>
          </a:prstGeom>
          <a:noFill/>
          <a:ln w="28575">
            <a:solidFill>
              <a:srgbClr val="6600CC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517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904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DFED7F7-FABC-4D51-91AC-81A1877E7644}" type="slidenum">
              <a:rPr lang="en-US" altLang="zh-TW" sz="1400" smtClean="0">
                <a:solidFill>
                  <a:srgbClr val="333399"/>
                </a:solidFill>
              </a:rPr>
              <a:pPr/>
              <a:t>90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90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供應鍊分工</a:t>
            </a:r>
          </a:p>
        </p:txBody>
      </p:sp>
      <p:sp>
        <p:nvSpPr>
          <p:cNvPr id="190469" name="Rectangle 3"/>
          <p:cNvSpPr>
            <a:spLocks noChangeArrowheads="1"/>
          </p:cNvSpPr>
          <p:nvPr/>
        </p:nvSpPr>
        <p:spPr bwMode="auto">
          <a:xfrm>
            <a:off x="539750" y="1989138"/>
            <a:ext cx="792163" cy="6477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3000509000000000000" pitchFamily="65" charset="-120"/>
              </a:rPr>
              <a:t>工廠</a:t>
            </a:r>
          </a:p>
        </p:txBody>
      </p:sp>
      <p:sp>
        <p:nvSpPr>
          <p:cNvPr id="190470" name="Rectangle 4"/>
          <p:cNvSpPr>
            <a:spLocks noChangeArrowheads="1"/>
          </p:cNvSpPr>
          <p:nvPr/>
        </p:nvSpPr>
        <p:spPr bwMode="auto">
          <a:xfrm>
            <a:off x="1763713" y="2592388"/>
            <a:ext cx="792162" cy="70643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600">
                <a:ea typeface="標楷體" panose="03000509000000000000" pitchFamily="65" charset="-120"/>
              </a:rPr>
              <a:t>進出</a:t>
            </a:r>
          </a:p>
          <a:p>
            <a:pPr algn="ctr" eaLnBrk="1" hangingPunct="1"/>
            <a:r>
              <a:rPr lang="zh-TW" altLang="en-US" sz="1600">
                <a:ea typeface="標楷體" panose="03000509000000000000" pitchFamily="65" charset="-120"/>
              </a:rPr>
              <a:t>口商</a:t>
            </a:r>
            <a:r>
              <a:rPr lang="en-US" altLang="zh-TW" sz="1600">
                <a:ea typeface="標楷體" panose="03000509000000000000" pitchFamily="65" charset="-120"/>
              </a:rPr>
              <a:t>/</a:t>
            </a:r>
          </a:p>
          <a:p>
            <a:pPr algn="ctr" eaLnBrk="1" hangingPunct="1"/>
            <a:r>
              <a:rPr lang="en-US" altLang="zh-TW" sz="1600">
                <a:ea typeface="標楷體" panose="03000509000000000000" pitchFamily="65" charset="-120"/>
              </a:rPr>
              <a:t>IPO</a:t>
            </a:r>
          </a:p>
        </p:txBody>
      </p:sp>
      <p:sp>
        <p:nvSpPr>
          <p:cNvPr id="190471" name="Rectangle 5"/>
          <p:cNvSpPr>
            <a:spLocks noChangeArrowheads="1"/>
          </p:cNvSpPr>
          <p:nvPr/>
        </p:nvSpPr>
        <p:spPr bwMode="auto">
          <a:xfrm>
            <a:off x="2987675" y="3252788"/>
            <a:ext cx="792163" cy="6477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物流</a:t>
            </a:r>
          </a:p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業者</a:t>
            </a:r>
          </a:p>
        </p:txBody>
      </p:sp>
      <p:sp>
        <p:nvSpPr>
          <p:cNvPr id="190472" name="Rectangle 6"/>
          <p:cNvSpPr>
            <a:spLocks noChangeArrowheads="1"/>
          </p:cNvSpPr>
          <p:nvPr/>
        </p:nvSpPr>
        <p:spPr bwMode="auto">
          <a:xfrm>
            <a:off x="4211638" y="3854450"/>
            <a:ext cx="792162" cy="6477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發貨</a:t>
            </a:r>
          </a:p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中心</a:t>
            </a:r>
          </a:p>
        </p:txBody>
      </p:sp>
      <p:sp>
        <p:nvSpPr>
          <p:cNvPr id="190473" name="Rectangle 7"/>
          <p:cNvSpPr>
            <a:spLocks noChangeArrowheads="1"/>
          </p:cNvSpPr>
          <p:nvPr/>
        </p:nvSpPr>
        <p:spPr bwMode="auto">
          <a:xfrm>
            <a:off x="5435600" y="4457700"/>
            <a:ext cx="792163" cy="647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800">
                <a:ea typeface="標楷體" panose="03000509000000000000" pitchFamily="65" charset="-120"/>
              </a:rPr>
              <a:t>通路商</a:t>
            </a:r>
          </a:p>
          <a:p>
            <a:pPr algn="ctr" eaLnBrk="1" hangingPunct="1"/>
            <a:r>
              <a:rPr lang="zh-TW" altLang="en-US" sz="1800">
                <a:ea typeface="標楷體" panose="03000509000000000000" pitchFamily="65" charset="-120"/>
              </a:rPr>
              <a:t>總部</a:t>
            </a:r>
          </a:p>
        </p:txBody>
      </p:sp>
      <p:sp>
        <p:nvSpPr>
          <p:cNvPr id="190474" name="Rectangle 8"/>
          <p:cNvSpPr>
            <a:spLocks noChangeArrowheads="1"/>
          </p:cNvSpPr>
          <p:nvPr/>
        </p:nvSpPr>
        <p:spPr bwMode="auto">
          <a:xfrm>
            <a:off x="7885113" y="5661025"/>
            <a:ext cx="792162" cy="6477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ea typeface="標楷體" panose="03000509000000000000" pitchFamily="65" charset="-120"/>
              </a:rPr>
              <a:t>門市</a:t>
            </a:r>
          </a:p>
        </p:txBody>
      </p:sp>
      <p:sp>
        <p:nvSpPr>
          <p:cNvPr id="190475" name="Rectangle 9"/>
          <p:cNvSpPr>
            <a:spLocks noChangeArrowheads="1"/>
          </p:cNvSpPr>
          <p:nvPr/>
        </p:nvSpPr>
        <p:spPr bwMode="auto">
          <a:xfrm>
            <a:off x="6659563" y="5059363"/>
            <a:ext cx="792162" cy="647700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發貨</a:t>
            </a:r>
          </a:p>
          <a:p>
            <a:pPr algn="ctr" eaLnBrk="1" hangingPunct="1"/>
            <a:r>
              <a:rPr lang="zh-TW" altLang="en-US" sz="2000">
                <a:ea typeface="標楷體" panose="03000509000000000000" pitchFamily="65" charset="-120"/>
              </a:rPr>
              <a:t>中心</a:t>
            </a:r>
          </a:p>
        </p:txBody>
      </p:sp>
      <p:sp>
        <p:nvSpPr>
          <p:cNvPr id="190476" name="Line 10"/>
          <p:cNvSpPr>
            <a:spLocks noChangeShapeType="1"/>
          </p:cNvSpPr>
          <p:nvPr/>
        </p:nvSpPr>
        <p:spPr bwMode="auto">
          <a:xfrm>
            <a:off x="1403350" y="25654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77" name="Line 11"/>
          <p:cNvSpPr>
            <a:spLocks noChangeShapeType="1"/>
          </p:cNvSpPr>
          <p:nvPr/>
        </p:nvSpPr>
        <p:spPr bwMode="auto">
          <a:xfrm>
            <a:off x="2627313" y="32131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78" name="Line 12"/>
          <p:cNvSpPr>
            <a:spLocks noChangeShapeType="1"/>
          </p:cNvSpPr>
          <p:nvPr/>
        </p:nvSpPr>
        <p:spPr bwMode="auto">
          <a:xfrm>
            <a:off x="3851275" y="38608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79" name="Line 13"/>
          <p:cNvSpPr>
            <a:spLocks noChangeShapeType="1"/>
          </p:cNvSpPr>
          <p:nvPr/>
        </p:nvSpPr>
        <p:spPr bwMode="auto">
          <a:xfrm>
            <a:off x="5075238" y="45085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80" name="Line 14"/>
          <p:cNvSpPr>
            <a:spLocks noChangeShapeType="1"/>
          </p:cNvSpPr>
          <p:nvPr/>
        </p:nvSpPr>
        <p:spPr bwMode="auto">
          <a:xfrm>
            <a:off x="6299200" y="51562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81" name="Line 15"/>
          <p:cNvSpPr>
            <a:spLocks noChangeShapeType="1"/>
          </p:cNvSpPr>
          <p:nvPr/>
        </p:nvSpPr>
        <p:spPr bwMode="auto">
          <a:xfrm>
            <a:off x="7523163" y="5803900"/>
            <a:ext cx="28892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90482" name="Text Box 16"/>
          <p:cNvSpPr txBox="1">
            <a:spLocks noChangeArrowheads="1"/>
          </p:cNvSpPr>
          <p:nvPr/>
        </p:nvSpPr>
        <p:spPr bwMode="auto">
          <a:xfrm>
            <a:off x="5795963" y="908050"/>
            <a:ext cx="2927350" cy="15525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從製造商角度來看，</a:t>
            </a:r>
          </a:p>
          <a:p>
            <a:pPr eaLnBrk="1" hangingPunct="1"/>
            <a:r>
              <a:rPr lang="zh-TW" altLang="en-US"/>
              <a:t>介面在哪裡：</a:t>
            </a:r>
          </a:p>
          <a:p>
            <a:pPr eaLnBrk="1" hangingPunct="1"/>
            <a:r>
              <a:rPr lang="zh-TW" altLang="en-US"/>
              <a:t>	貨物產權</a:t>
            </a:r>
          </a:p>
          <a:p>
            <a:pPr eaLnBrk="1" hangingPunct="1"/>
            <a:r>
              <a:rPr lang="zh-TW" altLang="en-US"/>
              <a:t>	控制範圍</a:t>
            </a:r>
          </a:p>
        </p:txBody>
      </p:sp>
      <p:grpSp>
        <p:nvGrpSpPr>
          <p:cNvPr id="611345" name="Group 17"/>
          <p:cNvGrpSpPr>
            <a:grpSpLocks/>
          </p:cNvGrpSpPr>
          <p:nvPr/>
        </p:nvGrpSpPr>
        <p:grpSpPr bwMode="auto">
          <a:xfrm>
            <a:off x="971550" y="1557338"/>
            <a:ext cx="2878138" cy="1584325"/>
            <a:chOff x="612" y="981"/>
            <a:chExt cx="1813" cy="998"/>
          </a:xfrm>
        </p:grpSpPr>
        <p:sp>
          <p:nvSpPr>
            <p:cNvPr id="190493" name="Line 18"/>
            <p:cNvSpPr>
              <a:spLocks noChangeShapeType="1"/>
            </p:cNvSpPr>
            <p:nvPr/>
          </p:nvSpPr>
          <p:spPr bwMode="auto">
            <a:xfrm flipV="1">
              <a:off x="612" y="1253"/>
              <a:ext cx="771" cy="72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90494" name="Text Box 19"/>
            <p:cNvSpPr txBox="1">
              <a:spLocks noChangeArrowheads="1"/>
            </p:cNvSpPr>
            <p:nvPr/>
          </p:nvSpPr>
          <p:spPr bwMode="auto">
            <a:xfrm>
              <a:off x="1066" y="981"/>
              <a:ext cx="135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FOB, Ex Works</a:t>
              </a:r>
            </a:p>
          </p:txBody>
        </p:sp>
      </p:grpSp>
      <p:grpSp>
        <p:nvGrpSpPr>
          <p:cNvPr id="611348" name="Group 20"/>
          <p:cNvGrpSpPr>
            <a:grpSpLocks/>
          </p:cNvGrpSpPr>
          <p:nvPr/>
        </p:nvGrpSpPr>
        <p:grpSpPr bwMode="auto">
          <a:xfrm>
            <a:off x="3419475" y="2924175"/>
            <a:ext cx="1570038" cy="1584325"/>
            <a:chOff x="612" y="981"/>
            <a:chExt cx="989" cy="998"/>
          </a:xfrm>
        </p:grpSpPr>
        <p:sp>
          <p:nvSpPr>
            <p:cNvPr id="190491" name="Line 21"/>
            <p:cNvSpPr>
              <a:spLocks noChangeShapeType="1"/>
            </p:cNvSpPr>
            <p:nvPr/>
          </p:nvSpPr>
          <p:spPr bwMode="auto">
            <a:xfrm flipV="1">
              <a:off x="612" y="1253"/>
              <a:ext cx="771" cy="72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90492" name="Text Box 22"/>
            <p:cNvSpPr txBox="1">
              <a:spLocks noChangeArrowheads="1"/>
            </p:cNvSpPr>
            <p:nvPr/>
          </p:nvSpPr>
          <p:spPr bwMode="auto">
            <a:xfrm>
              <a:off x="946" y="981"/>
              <a:ext cx="6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/>
              <a:r>
                <a:rPr lang="en-US" altLang="zh-TW"/>
                <a:t>     CIF</a:t>
              </a:r>
            </a:p>
          </p:txBody>
        </p:sp>
      </p:grpSp>
      <p:grpSp>
        <p:nvGrpSpPr>
          <p:cNvPr id="611351" name="Group 23"/>
          <p:cNvGrpSpPr>
            <a:grpSpLocks/>
          </p:cNvGrpSpPr>
          <p:nvPr/>
        </p:nvGrpSpPr>
        <p:grpSpPr bwMode="auto">
          <a:xfrm>
            <a:off x="4716463" y="3500438"/>
            <a:ext cx="1498600" cy="1584325"/>
            <a:chOff x="612" y="981"/>
            <a:chExt cx="944" cy="998"/>
          </a:xfrm>
        </p:grpSpPr>
        <p:sp>
          <p:nvSpPr>
            <p:cNvPr id="190489" name="Line 24"/>
            <p:cNvSpPr>
              <a:spLocks noChangeShapeType="1"/>
            </p:cNvSpPr>
            <p:nvPr/>
          </p:nvSpPr>
          <p:spPr bwMode="auto">
            <a:xfrm flipV="1">
              <a:off x="612" y="1253"/>
              <a:ext cx="771" cy="72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90490" name="Text Box 25"/>
            <p:cNvSpPr txBox="1">
              <a:spLocks noChangeArrowheads="1"/>
            </p:cNvSpPr>
            <p:nvPr/>
          </p:nvSpPr>
          <p:spPr bwMode="auto">
            <a:xfrm>
              <a:off x="1066" y="981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VMI</a:t>
              </a:r>
            </a:p>
          </p:txBody>
        </p:sp>
      </p:grpSp>
      <p:grpSp>
        <p:nvGrpSpPr>
          <p:cNvPr id="611354" name="Group 26"/>
          <p:cNvGrpSpPr>
            <a:grpSpLocks/>
          </p:cNvGrpSpPr>
          <p:nvPr/>
        </p:nvGrpSpPr>
        <p:grpSpPr bwMode="auto">
          <a:xfrm>
            <a:off x="5508625" y="5156200"/>
            <a:ext cx="2735263" cy="1250950"/>
            <a:chOff x="3470" y="3248"/>
            <a:chExt cx="1723" cy="788"/>
          </a:xfrm>
        </p:grpSpPr>
        <p:sp>
          <p:nvSpPr>
            <p:cNvPr id="190487" name="Line 27"/>
            <p:cNvSpPr>
              <a:spLocks noChangeShapeType="1"/>
            </p:cNvSpPr>
            <p:nvPr/>
          </p:nvSpPr>
          <p:spPr bwMode="auto">
            <a:xfrm flipV="1">
              <a:off x="4422" y="3248"/>
              <a:ext cx="771" cy="726"/>
            </a:xfrm>
            <a:prstGeom prst="line">
              <a:avLst/>
            </a:prstGeom>
            <a:noFill/>
            <a:ln w="76200" cmpd="tri">
              <a:solidFill>
                <a:schemeClr val="accent2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90488" name="Text Box 28"/>
            <p:cNvSpPr txBox="1">
              <a:spLocks noChangeArrowheads="1"/>
            </p:cNvSpPr>
            <p:nvPr/>
          </p:nvSpPr>
          <p:spPr bwMode="auto">
            <a:xfrm>
              <a:off x="3470" y="3748"/>
              <a:ext cx="12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Direct to Store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332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1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2" dur="2000"/>
                                        <p:tgtEl>
                                          <p:spTgt spid="61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925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ED4E32-E79A-4737-A3C3-6F394FC129B1}" type="slidenum">
              <a:rPr lang="en-US" altLang="zh-TW" sz="1400" smtClean="0">
                <a:solidFill>
                  <a:srgbClr val="333399"/>
                </a:solidFill>
              </a:rPr>
              <a:pPr/>
              <a:t>91</a:t>
            </a:fld>
            <a:endParaRPr lang="en-US" altLang="zh-TW" sz="1400" smtClean="0">
              <a:solidFill>
                <a:srgbClr val="333399"/>
              </a:solidFill>
            </a:endParaRPr>
          </a:p>
        </p:txBody>
      </p:sp>
      <p:sp>
        <p:nvSpPr>
          <p:cNvPr id="192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誰是伙伴？誰是貨運運達點？</a:t>
            </a:r>
          </a:p>
        </p:txBody>
      </p:sp>
      <p:sp>
        <p:nvSpPr>
          <p:cNvPr id="192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本國的進出口商</a:t>
            </a:r>
          </a:p>
          <a:p>
            <a:pPr eaLnBrk="1" hangingPunct="1"/>
            <a:r>
              <a:rPr lang="zh-TW" altLang="en-US" smtClean="0"/>
              <a:t>國外的進出口商</a:t>
            </a:r>
          </a:p>
          <a:p>
            <a:pPr eaLnBrk="1" hangingPunct="1"/>
            <a:r>
              <a:rPr lang="zh-TW" altLang="en-US" smtClean="0"/>
              <a:t>國外的顧客總部 </a:t>
            </a:r>
            <a:r>
              <a:rPr lang="en-US" altLang="zh-TW" smtClean="0"/>
              <a:t>/ </a:t>
            </a:r>
            <a:r>
              <a:rPr lang="zh-TW" altLang="en-US" smtClean="0"/>
              <a:t>發貨中心</a:t>
            </a:r>
          </a:p>
          <a:p>
            <a:pPr eaLnBrk="1" hangingPunct="1"/>
            <a:r>
              <a:rPr lang="zh-TW" altLang="en-US" smtClean="0"/>
              <a:t>自己在國外的分公司 </a:t>
            </a:r>
            <a:r>
              <a:rPr lang="en-US" altLang="zh-TW" smtClean="0"/>
              <a:t>/ </a:t>
            </a:r>
            <a:r>
              <a:rPr lang="zh-TW" altLang="en-US" smtClean="0"/>
              <a:t>物流中心</a:t>
            </a:r>
          </a:p>
          <a:p>
            <a:pPr eaLnBrk="1" hangingPunct="1"/>
            <a:r>
              <a:rPr lang="zh-TW" altLang="en-US" smtClean="0"/>
              <a:t>國外的顧客的門市</a:t>
            </a:r>
          </a:p>
        </p:txBody>
      </p:sp>
    </p:spTree>
    <p:extLst>
      <p:ext uri="{BB962C8B-B14F-4D97-AF65-F5344CB8AC3E}">
        <p14:creationId xmlns:p14="http://schemas.microsoft.com/office/powerpoint/2010/main" val="270397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其他重要 </a:t>
            </a:r>
            <a:r>
              <a:rPr lang="en-US" altLang="zh-TW" dirty="0"/>
              <a:t>B2B</a:t>
            </a:r>
            <a:r>
              <a:rPr lang="zh-TW" altLang="en-US" dirty="0"/>
              <a:t> 概念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752600"/>
            <a:ext cx="8153400" cy="4114800"/>
          </a:xfrm>
        </p:spPr>
        <p:txBody>
          <a:bodyPr/>
          <a:lstStyle/>
          <a:p>
            <a:r>
              <a:rPr lang="zh-TW" altLang="en-US" sz="2400" dirty="0"/>
              <a:t>貨況追蹤</a:t>
            </a:r>
            <a:endParaRPr lang="en-US" altLang="zh-TW" sz="2400" dirty="0"/>
          </a:p>
          <a:p>
            <a:pPr lvl="1"/>
            <a:r>
              <a:rPr lang="en-US" altLang="zh-TW" sz="2000" dirty="0"/>
              <a:t>Track and trace</a:t>
            </a:r>
          </a:p>
          <a:p>
            <a:pPr lvl="1"/>
            <a:r>
              <a:rPr lang="zh-TW" altLang="en-US" sz="2000" dirty="0"/>
              <a:t>貨物現在在哪裡？途徑哪裡？</a:t>
            </a:r>
            <a:endParaRPr lang="en-US" altLang="zh-TW" sz="2000" dirty="0"/>
          </a:p>
          <a:p>
            <a:r>
              <a:rPr lang="zh-TW" altLang="en-US" sz="2400" dirty="0"/>
              <a:t>協同設計、協同工程 </a:t>
            </a:r>
            <a:endParaRPr lang="en-US" altLang="zh-TW" sz="2400" dirty="0"/>
          </a:p>
          <a:p>
            <a:pPr lvl="1"/>
            <a:r>
              <a:rPr lang="en-US" altLang="zh-TW" sz="2000" dirty="0"/>
              <a:t>Collaborative design, collaborative engineering</a:t>
            </a:r>
          </a:p>
          <a:p>
            <a:pPr lvl="1"/>
            <a:r>
              <a:rPr lang="zh-TW" altLang="en-US" sz="2000" dirty="0"/>
              <a:t>把分階段循序的工作提早，進行協同合作</a:t>
            </a:r>
            <a:endParaRPr lang="en-US" altLang="zh-TW" sz="2000" dirty="0"/>
          </a:p>
          <a:p>
            <a:r>
              <a:rPr lang="zh-TW" altLang="en-US" sz="2400" dirty="0"/>
              <a:t>提早參與 </a:t>
            </a:r>
            <a:r>
              <a:rPr lang="en-US" altLang="zh-TW" sz="2400" dirty="0"/>
              <a:t>Early Involvement</a:t>
            </a:r>
          </a:p>
          <a:p>
            <a:pPr lvl="1"/>
            <a:r>
              <a:rPr lang="zh-TW" altLang="en-US" sz="2000" dirty="0"/>
              <a:t>和供應鍊伙伴的盡早針對新產品進行設計合作</a:t>
            </a:r>
            <a:endParaRPr lang="en-US" altLang="zh-TW" sz="2000" dirty="0"/>
          </a:p>
          <a:p>
            <a:r>
              <a:rPr lang="zh-TW" altLang="en-US" sz="2400" dirty="0"/>
              <a:t>規格導入 </a:t>
            </a:r>
            <a:r>
              <a:rPr lang="en-US" altLang="zh-TW" sz="2400" dirty="0"/>
              <a:t>Spec in</a:t>
            </a:r>
          </a:p>
          <a:p>
            <a:pPr lvl="1"/>
            <a:r>
              <a:rPr lang="zh-TW" altLang="en-US" sz="2000" dirty="0"/>
              <a:t>讓顧客產品中，部分組件的規格被綁死</a:t>
            </a:r>
            <a:endParaRPr lang="en-US" altLang="zh-TW" sz="2000" dirty="0"/>
          </a:p>
          <a:p>
            <a:r>
              <a:rPr lang="zh-TW" altLang="en-US" sz="2400" dirty="0"/>
              <a:t>協同商務</a:t>
            </a:r>
            <a:r>
              <a:rPr lang="zh-TW" altLang="en-US" sz="2000" dirty="0"/>
              <a:t> </a:t>
            </a:r>
            <a:r>
              <a:rPr lang="en-US" altLang="zh-TW" sz="2000" dirty="0"/>
              <a:t>collaborative commerce, c-Commerce</a:t>
            </a: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5F3638-2033-465B-95B3-8661205DC63B}" type="slidenum">
              <a:rPr lang="zh-TW" altLang="en-US" smtClean="0"/>
              <a:pPr/>
              <a:t>92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中原大學。范錚強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948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366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2C6B3FB-CDC3-42E3-B461-C7D8C6A4D3A7}" type="slidenum">
              <a:rPr lang="en-US" altLang="zh-TW" sz="1400">
                <a:solidFill>
                  <a:srgbClr val="333399"/>
                </a:solidFill>
              </a:rPr>
              <a:pPr/>
              <a:t>93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05677" y="3150336"/>
            <a:ext cx="7210409" cy="156105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0" lang="en-US" altLang="zh-TW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B2Bi</a:t>
            </a:r>
            <a:r>
              <a:rPr kumimoji="0" lang="en-US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kumimoji="0" lang="en-US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kumimoji="0" lang="en-US" sz="4400" b="1" kern="1200" dirty="0">
                <a:ln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Supply Chain Integration</a:t>
            </a:r>
          </a:p>
        </p:txBody>
      </p:sp>
    </p:spTree>
    <p:extLst>
      <p:ext uri="{BB962C8B-B14F-4D97-AF65-F5344CB8AC3E}">
        <p14:creationId xmlns:p14="http://schemas.microsoft.com/office/powerpoint/2010/main" val="1550363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5715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0B5C2FD-D27E-434B-8A71-247C3C65AE91}" type="slidenum">
              <a:rPr lang="en-US" altLang="zh-TW" sz="1400">
                <a:solidFill>
                  <a:srgbClr val="333399"/>
                </a:solidFill>
              </a:rPr>
              <a:pPr/>
              <a:t>94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224713" cy="1143000"/>
          </a:xfrm>
        </p:spPr>
        <p:txBody>
          <a:bodyPr/>
          <a:lstStyle/>
          <a:p>
            <a:pPr eaLnBrk="1" hangingPunct="1"/>
            <a:r>
              <a:rPr lang="en-US" altLang="zh-TW" sz="3200"/>
              <a:t>How Information Systems Are Integrated</a:t>
            </a:r>
          </a:p>
        </p:txBody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Web Services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An architecture enabling assembly of distributed applications from software services and tying them together</a:t>
            </a:r>
          </a:p>
          <a:p>
            <a:pPr eaLnBrk="1" hangingPunct="1"/>
            <a:r>
              <a:rPr lang="en-US" altLang="zh-TW"/>
              <a:t>B2Bi: Business to Business Integration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e.g. Rosettanet</a:t>
            </a:r>
          </a:p>
          <a:p>
            <a:pPr lvl="1" eaLnBrk="1" hangingPunct="1"/>
            <a:endParaRPr lang="zh-TW" altLang="en-US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8053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673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37B0E06-F574-42CF-B0D6-E0583D831D2D}" type="slidenum">
              <a:rPr lang="en-US" altLang="zh-TW" sz="1400">
                <a:solidFill>
                  <a:srgbClr val="333399"/>
                </a:solidFill>
              </a:rPr>
              <a:pPr/>
              <a:t>95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資料交換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資訊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資料欄位、編碼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需要資料交換標準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訊息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反映單一事件（如：訂貨、確認、交貨）所需的資訊，傳統文件（如：訂單、確認單、交貨單等）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訊息交換標準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程序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單一事件所牽涉到的過程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過程整合</a:t>
            </a:r>
            <a:r>
              <a:rPr lang="en-US" altLang="zh-TW" sz="2400">
                <a:ea typeface="新細明體" panose="02020500000000000000" pitchFamily="18" charset="-120"/>
              </a:rPr>
              <a:t>Process integration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/>
          </a:p>
        </p:txBody>
      </p:sp>
    </p:spTree>
    <p:extLst>
      <p:ext uri="{BB962C8B-B14F-4D97-AF65-F5344CB8AC3E}">
        <p14:creationId xmlns:p14="http://schemas.microsoft.com/office/powerpoint/2010/main" val="12784598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8787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446F425-7235-4491-B11E-6FA66DE88E72}" type="slidenum">
              <a:rPr lang="en-US" altLang="zh-TW" sz="1400">
                <a:solidFill>
                  <a:srgbClr val="333399"/>
                </a:solidFill>
              </a:rPr>
              <a:pPr/>
              <a:t>96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資料交換方式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8201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文字檔案、試算表檔案（批次，可多交易）</a:t>
            </a:r>
            <a:endParaRPr lang="en-US" altLang="zh-TW" sz="2800"/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書面、傳真、媒體（如磁片）、網路（如</a:t>
            </a:r>
            <a:r>
              <a:rPr lang="en-US" altLang="zh-TW" sz="2400">
                <a:ea typeface="新細明體" panose="02020500000000000000" pitchFamily="18" charset="-120"/>
              </a:rPr>
              <a:t>FTP, e-mail</a:t>
            </a:r>
            <a:r>
              <a:rPr lang="zh-TW" altLang="en-US" sz="2400">
                <a:ea typeface="新細明體" panose="02020500000000000000" pitchFamily="18" charset="-120"/>
              </a:rPr>
              <a:t>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EDI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單獨交易的交易資料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通常是專屬網路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>
                <a:ea typeface="新細明體" panose="02020500000000000000" pitchFamily="18" charset="-120"/>
              </a:rPr>
              <a:t>國際標準</a:t>
            </a:r>
            <a:r>
              <a:rPr lang="en-US" altLang="zh-TW" sz="2400">
                <a:ea typeface="新細明體" panose="02020500000000000000" pitchFamily="18" charset="-120"/>
              </a:rPr>
              <a:t>UN/EDIFACT</a:t>
            </a:r>
            <a:r>
              <a:rPr lang="zh-TW" altLang="en-US" sz="2400">
                <a:ea typeface="新細明體" panose="02020500000000000000" pitchFamily="18" charset="-120"/>
              </a:rPr>
              <a:t>等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EOI- EDI over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HTML </a:t>
            </a:r>
            <a:r>
              <a:rPr lang="zh-TW" altLang="en-US" sz="2800"/>
              <a:t>（目視）</a:t>
            </a:r>
            <a:endParaRPr lang="en-US" altLang="zh-TW" sz="2800"/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XML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/>
              <a:t>程序整合（如</a:t>
            </a:r>
            <a:r>
              <a:rPr lang="en-US" altLang="zh-TW" sz="2800"/>
              <a:t>RosettaNet, ebXML)</a:t>
            </a:r>
          </a:p>
        </p:txBody>
      </p:sp>
    </p:spTree>
    <p:extLst>
      <p:ext uri="{BB962C8B-B14F-4D97-AF65-F5344CB8AC3E}">
        <p14:creationId xmlns:p14="http://schemas.microsoft.com/office/powerpoint/2010/main" val="187628731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239000" cy="1143000"/>
          </a:xfrm>
        </p:spPr>
        <p:txBody>
          <a:bodyPr/>
          <a:lstStyle/>
          <a:p>
            <a:r>
              <a:rPr lang="zh-TW" altLang="en-US" dirty="0" smtClean="0"/>
              <a:t>什麼是標示語言</a:t>
            </a:r>
            <a:r>
              <a:rPr lang="en-US" altLang="zh-TW" sz="3200" dirty="0" smtClean="0"/>
              <a:t>(Markup Language)</a:t>
            </a:r>
            <a:endParaRPr lang="en-US" altLang="zh-TW" dirty="0"/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dirty="0" smtClean="0"/>
              <a:t>“</a:t>
            </a:r>
            <a:r>
              <a:rPr lang="en-US" altLang="zh-TW" sz="2800" dirty="0" smtClean="0"/>
              <a:t>Markup</a:t>
            </a:r>
            <a:r>
              <a:rPr lang="zh-TW" altLang="en-US" sz="2800" dirty="0" smtClean="0"/>
              <a:t>”</a:t>
            </a:r>
            <a:r>
              <a:rPr lang="en-US" altLang="zh-TW" sz="2800" dirty="0" smtClean="0"/>
              <a:t> is a method of conveying metadata (that is, information about a dataset). </a:t>
            </a:r>
          </a:p>
          <a:p>
            <a:r>
              <a:rPr lang="en-US" altLang="zh-TW" sz="2800" dirty="0" smtClean="0"/>
              <a:t>Markup Language use string literals, or </a:t>
            </a:r>
            <a:r>
              <a:rPr lang="zh-TW" altLang="en-US" sz="2800" dirty="0" smtClean="0"/>
              <a:t>“</a:t>
            </a:r>
            <a:r>
              <a:rPr lang="en-US" altLang="zh-TW" sz="2800" dirty="0" smtClean="0"/>
              <a:t>tags</a:t>
            </a:r>
            <a:r>
              <a:rPr lang="zh-TW" altLang="en-US" sz="2800" dirty="0" smtClean="0"/>
              <a:t>”</a:t>
            </a:r>
            <a:r>
              <a:rPr lang="en-US" altLang="zh-TW" sz="2800" dirty="0" smtClean="0"/>
              <a:t>, to delimit and describe this data.</a:t>
            </a:r>
          </a:p>
          <a:p>
            <a:r>
              <a:rPr lang="zh-TW" altLang="en-US" sz="2800" dirty="0" smtClean="0"/>
              <a:t>用途：方便閱讀、印刷、資訊交換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printer typesetting, proofreader, punctuation, ASCII, C, RTF</a:t>
            </a:r>
            <a:endParaRPr lang="en-US" altLang="zh-TW" sz="2400" dirty="0"/>
          </a:p>
        </p:txBody>
      </p:sp>
      <p:sp>
        <p:nvSpPr>
          <p:cNvPr id="12083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mtClean="0"/>
              <a:t>中原大學。范錚強</a:t>
            </a:r>
            <a:endParaRPr lang="en-US" altLang="zh-TW"/>
          </a:p>
        </p:txBody>
      </p:sp>
      <p:sp>
        <p:nvSpPr>
          <p:cNvPr id="12083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01C9940-AE82-4953-A5B5-A56FFD6FF81F}" type="slidenum">
              <a:rPr lang="en-US" altLang="zh-TW" smtClean="0"/>
              <a:pPr/>
              <a:t>97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01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3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F1AD84C-1316-42C2-B142-B29D8174A806}" type="slidenum">
              <a:rPr lang="en-US" altLang="zh-TW" sz="1400">
                <a:solidFill>
                  <a:srgbClr val="333399"/>
                </a:solidFill>
              </a:rPr>
              <a:pPr/>
              <a:t>98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Example: HTML Document</a:t>
            </a:r>
          </a:p>
        </p:txBody>
      </p:sp>
      <p:sp>
        <p:nvSpPr>
          <p:cNvPr id="122885" name="Text Box 3"/>
          <p:cNvSpPr txBox="1">
            <a:spLocks noChangeArrowheads="1"/>
          </p:cNvSpPr>
          <p:nvPr/>
        </p:nvSpPr>
        <p:spPr bwMode="auto">
          <a:xfrm>
            <a:off x="1295400" y="2438400"/>
            <a:ext cx="65786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&lt;HTML&gt;</a:t>
            </a:r>
          </a:p>
          <a:p>
            <a:pPr eaLnBrk="1" hangingPunct="1"/>
            <a:r>
              <a:rPr lang="en-US" altLang="zh-TW"/>
              <a:t>&lt;H1 ALIGN=CENTER&gt;</a:t>
            </a:r>
            <a:r>
              <a:rPr lang="zh-TW" altLang="en-US"/>
              <a:t>硬體</a:t>
            </a:r>
            <a:r>
              <a:rPr lang="en-US" altLang="zh-TW"/>
              <a:t>&lt;/H1&gt;</a:t>
            </a:r>
          </a:p>
          <a:p>
            <a:pPr eaLnBrk="1" hangingPunct="1"/>
            <a:r>
              <a:rPr lang="en-US" altLang="zh-TW"/>
              <a:t>&lt;FONT FACE size=2&gt;hTC One Max&lt;/FONT&gt;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智慧型手機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宏達電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神腦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</a:t>
            </a:r>
            <a:r>
              <a:rPr lang="zh-TW" altLang="en-US"/>
              <a:t>林甲乙</a:t>
            </a:r>
            <a:r>
              <a:rPr lang="en-US" altLang="zh-TW"/>
              <a:t>&lt;/FONT&gt;</a:t>
            </a:r>
          </a:p>
          <a:p>
            <a:pPr eaLnBrk="1" hangingPunct="1"/>
            <a:r>
              <a:rPr lang="en-US" altLang="zh-TW"/>
              <a:t>&lt;FONT FACE size=2&gt;AB_Lin@abc.com&lt;/FONT&gt;</a:t>
            </a:r>
          </a:p>
          <a:p>
            <a:pPr eaLnBrk="1" hangingPunct="1"/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03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12682E-1033-4A4D-8AD9-85A3ED158899}" type="slidenum">
              <a:rPr lang="en-US" altLang="zh-TW" sz="1400">
                <a:solidFill>
                  <a:srgbClr val="333399"/>
                </a:solidFill>
              </a:rPr>
              <a:pPr/>
              <a:t>99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Example: XML Document</a:t>
            </a:r>
          </a:p>
        </p:txBody>
      </p:sp>
      <p:sp>
        <p:nvSpPr>
          <p:cNvPr id="124933" name="Rectangle 3"/>
          <p:cNvSpPr>
            <a:spLocks noChangeArrowheads="1"/>
          </p:cNvSpPr>
          <p:nvPr/>
        </p:nvSpPr>
        <p:spPr bwMode="auto">
          <a:xfrm>
            <a:off x="1143000" y="1676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&lt;?xml version="1.0" encoding="Big5" ?&gt;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產品搜尋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摘要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  <a:r>
              <a:rPr lang="zh-TW" altLang="en-US" sz="1600">
                <a:ea typeface="標楷體" panose="03000509000000000000" pitchFamily="65" charset="-120"/>
              </a:rPr>
              <a:t>搜尋字串：“超薄手提電腦”，共找到</a:t>
            </a:r>
            <a:r>
              <a:rPr lang="en-US" altLang="zh-TW" sz="1600">
                <a:ea typeface="標楷體" panose="03000509000000000000" pitchFamily="65" charset="-120"/>
              </a:rPr>
              <a:t> 2 </a:t>
            </a:r>
            <a:r>
              <a:rPr lang="zh-TW" altLang="en-US" sz="1600">
                <a:ea typeface="標楷體" panose="03000509000000000000" pitchFamily="65" charset="-120"/>
              </a:rPr>
              <a:t>筆</a:t>
            </a:r>
            <a:r>
              <a:rPr lang="en-US" altLang="zh-TW" sz="1600">
                <a:ea typeface="標楷體" panose="03000509000000000000" pitchFamily="65" charset="-120"/>
              </a:rPr>
              <a:t>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摘要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&gt;12478943&lt;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&gt;IBM 240&lt;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&gt;$58,455&lt;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 </a:t>
            </a:r>
            <a:r>
              <a:rPr lang="zh-TW" altLang="en-US" sz="1600">
                <a:ea typeface="標楷體" panose="03000509000000000000" pitchFamily="65" charset="-120"/>
              </a:rPr>
              <a:t>網址</a:t>
            </a:r>
            <a:r>
              <a:rPr lang="en-US" altLang="zh-TW" sz="1600">
                <a:ea typeface="標楷體" panose="03000509000000000000" pitchFamily="65" charset="-120"/>
              </a:rPr>
              <a:t>="http:/www.ibm.com.tw/product/nb/tp240"&gt;ThinkPad 240&lt;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&gt;83424723&lt;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貨號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&gt;Dell A123&lt;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品名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&gt;$58,999&lt;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定價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 </a:t>
            </a:r>
            <a:r>
              <a:rPr lang="zh-TW" altLang="en-US" sz="1600">
                <a:ea typeface="標楷體" panose="03000509000000000000" pitchFamily="65" charset="-120"/>
              </a:rPr>
              <a:t>網址</a:t>
            </a:r>
            <a:r>
              <a:rPr lang="en-US" altLang="zh-TW" sz="1600">
                <a:ea typeface="標楷體" panose="03000509000000000000" pitchFamily="65" charset="-120"/>
              </a:rPr>
              <a:t>="http://www.dell.com.tw/product/nb/a123"&gt;NB A123&lt;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說明頁</a:t>
            </a:r>
            <a:r>
              <a:rPr lang="en-US" altLang="zh-TW" sz="1600">
                <a:ea typeface="標楷體" panose="03000509000000000000" pitchFamily="65" charset="-120"/>
              </a:rPr>
              <a:t>&gt;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  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zh-TW" sz="1600">
                <a:ea typeface="標楷體" panose="03000509000000000000" pitchFamily="65" charset="-120"/>
              </a:rPr>
              <a:t>  &lt;</a:t>
            </a:r>
            <a:r>
              <a:rPr lang="en-US" altLang="zh-TW" sz="1600">
                <a:solidFill>
                  <a:schemeClr val="accent2"/>
                </a:solidFill>
                <a:ea typeface="標楷體" panose="03000509000000000000" pitchFamily="65" charset="-120"/>
              </a:rPr>
              <a:t>/</a:t>
            </a:r>
            <a:r>
              <a:rPr lang="zh-TW" altLang="en-US" sz="1600">
                <a:solidFill>
                  <a:schemeClr val="accent2"/>
                </a:solidFill>
                <a:ea typeface="標楷體" panose="03000509000000000000" pitchFamily="65" charset="-120"/>
              </a:rPr>
              <a:t>產品搜尋</a:t>
            </a:r>
            <a:r>
              <a:rPr lang="en-US" altLang="zh-TW" sz="1600">
                <a:ea typeface="標楷體" panose="03000509000000000000" pitchFamily="65" charset="-120"/>
              </a:rPr>
              <a:t>&gt;</a:t>
            </a:r>
          </a:p>
        </p:txBody>
      </p:sp>
      <p:sp>
        <p:nvSpPr>
          <p:cNvPr id="124934" name="Text Box 4"/>
          <p:cNvSpPr txBox="1">
            <a:spLocks noChangeArrowheads="1"/>
          </p:cNvSpPr>
          <p:nvPr/>
        </p:nvSpPr>
        <p:spPr bwMode="auto">
          <a:xfrm>
            <a:off x="6172200" y="1447800"/>
            <a:ext cx="2701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accent2"/>
                </a:solidFill>
              </a:rPr>
              <a:t>“</a:t>
            </a:r>
            <a:r>
              <a:rPr lang="en-US" altLang="zh-TW">
                <a:solidFill>
                  <a:schemeClr val="accent2"/>
                </a:solidFill>
              </a:rPr>
              <a:t>e</a:t>
            </a:r>
            <a:r>
              <a:rPr lang="en-US" altLang="zh-TW">
                <a:solidFill>
                  <a:srgbClr val="FF0000"/>
                </a:solidFill>
              </a:rPr>
              <a:t>x</a:t>
            </a:r>
            <a:r>
              <a:rPr lang="en-US" altLang="zh-TW">
                <a:solidFill>
                  <a:schemeClr val="accent2"/>
                </a:solidFill>
              </a:rPr>
              <a:t>tended</a:t>
            </a:r>
            <a:r>
              <a:rPr lang="zh-TW" altLang="en-US">
                <a:solidFill>
                  <a:schemeClr val="accent2"/>
                </a:solidFill>
              </a:rPr>
              <a:t>”</a:t>
            </a:r>
            <a:r>
              <a:rPr lang="en-US" altLang="zh-TW">
                <a:solidFill>
                  <a:schemeClr val="accent2"/>
                </a:solidFill>
              </a:rPr>
              <a:t> data tags</a:t>
            </a:r>
          </a:p>
        </p:txBody>
      </p:sp>
    </p:spTree>
    <p:extLst>
      <p:ext uri="{BB962C8B-B14F-4D97-AF65-F5344CB8AC3E}">
        <p14:creationId xmlns:p14="http://schemas.microsoft.com/office/powerpoint/2010/main" val="37601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7EMBA_EB2_Basics">
  <a:themeElements>
    <a:clrScheme name="2007EMBA_EB2_Basics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2007EMBA_EB2_Basics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007EMBA_EB2_Basi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EMBA_EB2_Basic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7EMBA_EB2_Basic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EMBA_EB2_Basic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EMBA_EB2_Basic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EMBA_EB2_Basic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7EMBA_EB2_Basic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10177</TotalTime>
  <Words>4935</Words>
  <Application>Microsoft Office PowerPoint</Application>
  <PresentationFormat>如螢幕大小 (4:3)</PresentationFormat>
  <Paragraphs>1281</Paragraphs>
  <Slides>109</Slides>
  <Notes>100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109</vt:i4>
      </vt:variant>
    </vt:vector>
  </HeadingPairs>
  <TitlesOfParts>
    <vt:vector size="126" baseType="lpstr">
      <vt:lpstr>Gulim</vt:lpstr>
      <vt:lpstr>SimHei</vt:lpstr>
      <vt:lpstr>微軟正黑體</vt:lpstr>
      <vt:lpstr>新細明體</vt:lpstr>
      <vt:lpstr>標楷體</vt:lpstr>
      <vt:lpstr>Arial</vt:lpstr>
      <vt:lpstr>Calibri</vt:lpstr>
      <vt:lpstr>Garamond</vt:lpstr>
      <vt:lpstr>Symbol</vt:lpstr>
      <vt:lpstr>Times New Roman</vt:lpstr>
      <vt:lpstr>Webdings</vt:lpstr>
      <vt:lpstr>Wingdings</vt:lpstr>
      <vt:lpstr>2007EMBA_EB2_Basics</vt:lpstr>
      <vt:lpstr>Clip</vt:lpstr>
      <vt:lpstr>Microsoft PowerPoint 97-2003 簡報</vt:lpstr>
      <vt:lpstr>Bitmap Image</vt:lpstr>
      <vt:lpstr>多媒體項目</vt:lpstr>
      <vt:lpstr>電子化供應鍊管理、物流管理 e-SCM and e-Logistics</vt:lpstr>
      <vt:lpstr>電子化供應鏈管理的發展背景</vt:lpstr>
      <vt:lpstr>供應鍊的兩層</vt:lpstr>
      <vt:lpstr>什麼是供應鏈？價值創造</vt:lpstr>
      <vt:lpstr>供應鍊中不同的角色</vt:lpstr>
      <vt:lpstr>實體供應鏈上下游</vt:lpstr>
      <vt:lpstr>價值鍊/物流</vt:lpstr>
      <vt:lpstr>國際物流</vt:lpstr>
      <vt:lpstr>供應鏈的上下游互動1</vt:lpstr>
      <vt:lpstr>供應鏈的上下游互動2</vt:lpstr>
      <vt:lpstr>企業之間的交易發展趨勢</vt:lpstr>
      <vt:lpstr>特定對象企業間商務：條件改變</vt:lpstr>
      <vt:lpstr>速度和範圍</vt:lpstr>
      <vt:lpstr>能見度</vt:lpstr>
      <vt:lpstr>e-Supply Chain Management (eSCM)</vt:lpstr>
      <vt:lpstr>企業組織的目標</vt:lpstr>
      <vt:lpstr>目標衝突─要多庫存還是減少庫存？</vt:lpstr>
      <vt:lpstr>無處沒有庫存</vt:lpstr>
      <vt:lpstr>供應鏈風險</vt:lpstr>
      <vt:lpstr>能見度 Visibility</vt:lpstr>
      <vt:lpstr>電子化採購：市場和產品特性</vt:lpstr>
      <vt:lpstr>管控機制</vt:lpstr>
      <vt:lpstr>價值網路和動態市場</vt:lpstr>
      <vt:lpstr>價值網路和動態市場</vt:lpstr>
      <vt:lpstr>動態市場</vt:lpstr>
      <vt:lpstr>Marketplaces : Direction of trade</vt:lpstr>
      <vt:lpstr>電子交易市場 eMarkets</vt:lpstr>
      <vt:lpstr>動態市場2</vt:lpstr>
      <vt:lpstr>虛擬層級的成本</vt:lpstr>
      <vt:lpstr>傳統說法</vt:lpstr>
      <vt:lpstr>價值網路式的供應鏈管理</vt:lpstr>
      <vt:lpstr>台灣的狀況</vt:lpstr>
      <vt:lpstr>通用系統觀念</vt:lpstr>
      <vt:lpstr>庫存</vt:lpstr>
      <vt:lpstr>庫存和訂貨</vt:lpstr>
      <vt:lpstr>庫存的決定</vt:lpstr>
      <vt:lpstr>平均存貨</vt:lpstr>
      <vt:lpstr>訂貨成本降低</vt:lpstr>
      <vt:lpstr>前置期降低</vt:lpstr>
      <vt:lpstr>庫存的改變</vt:lpstr>
      <vt:lpstr>庫存的成本</vt:lpstr>
      <vt:lpstr>長鞭效應 The Bullwhip Effect</vt:lpstr>
      <vt:lpstr>長鞭效應的原因</vt:lpstr>
      <vt:lpstr>長鞭效應和供應鏈動態</vt:lpstr>
      <vt:lpstr>訂單的變異往上游增加</vt:lpstr>
      <vt:lpstr>增加能見度的結果</vt:lpstr>
      <vt:lpstr>成本結構改變</vt:lpstr>
      <vt:lpstr>舒緩供應鏈的困難</vt:lpstr>
      <vt:lpstr>對付長鞭效應 </vt:lpstr>
      <vt:lpstr>交易關係的整合或分解？</vt:lpstr>
      <vt:lpstr>供應鏈管理內涵</vt:lpstr>
      <vt:lpstr>電子化採購</vt:lpstr>
      <vt:lpstr>電子化採購 eProcurement</vt:lpstr>
      <vt:lpstr>階段性的改善 1</vt:lpstr>
      <vt:lpstr>增加需求能見度</vt:lpstr>
      <vt:lpstr>供應鏈的活動</vt:lpstr>
      <vt:lpstr>供應商：從單純供貨到確保有貨</vt:lpstr>
      <vt:lpstr>訂單、設計外的資料分享</vt:lpstr>
      <vt:lpstr>品質管理</vt:lpstr>
      <vt:lpstr>品質瑕疵的能見度</vt:lpstr>
      <vt:lpstr>品質瑕疵的能見度2</vt:lpstr>
      <vt:lpstr>品質改善的系統需求</vt:lpstr>
      <vt:lpstr>這些發展的特點…</vt:lpstr>
      <vt:lpstr>階段性的改善 2</vt:lpstr>
      <vt:lpstr>CPFR: 協同規劃、預測和供貨</vt:lpstr>
      <vt:lpstr>What is CPFR®?</vt:lpstr>
      <vt:lpstr>PowerPoint 簡報</vt:lpstr>
      <vt:lpstr>CPFR reference model</vt:lpstr>
      <vt:lpstr>CPFR Tasks</vt:lpstr>
      <vt:lpstr>tasks  1: Collaboration Arrangement</vt:lpstr>
      <vt:lpstr>tasks 2: Joint Business Plan</vt:lpstr>
      <vt:lpstr>tasks 3: Sales Forecasting</vt:lpstr>
      <vt:lpstr>tasks 4: Order Planning/Forecasting</vt:lpstr>
      <vt:lpstr>tasks  5: Order Generation</vt:lpstr>
      <vt:lpstr>tasks 6: Order fulfillment</vt:lpstr>
      <vt:lpstr>tasks 7: Exception Management</vt:lpstr>
      <vt:lpstr>tasks 8: Performance Assessment</vt:lpstr>
      <vt:lpstr>觀念：例外處理</vt:lpstr>
      <vt:lpstr>CPFR 的改變</vt:lpstr>
      <vt:lpstr>原有單一接觸點</vt:lpstr>
      <vt:lpstr>全公司上下介入協同作業</vt:lpstr>
      <vt:lpstr>Demand-Driven Supply Network</vt:lpstr>
      <vt:lpstr>CPFR 的協同範疇</vt:lpstr>
      <vt:lpstr>電子化物流管理</vt:lpstr>
      <vt:lpstr>一般企業的庫存</vt:lpstr>
      <vt:lpstr>在途庫存</vt:lpstr>
      <vt:lpstr>運儲能見度</vt:lpstr>
      <vt:lpstr>物流服務</vt:lpstr>
      <vt:lpstr>物流服務業</vt:lpstr>
      <vt:lpstr>供應鍊分工</vt:lpstr>
      <vt:lpstr>誰是伙伴？誰是貨運運達點？</vt:lpstr>
      <vt:lpstr>其他重要 B2B 概念</vt:lpstr>
      <vt:lpstr>B2Bi Supply Chain Integration</vt:lpstr>
      <vt:lpstr>How Information Systems Are Integrated</vt:lpstr>
      <vt:lpstr>資料交換</vt:lpstr>
      <vt:lpstr>資料交換方式</vt:lpstr>
      <vt:lpstr>什麼是標示語言(Markup Language)</vt:lpstr>
      <vt:lpstr>Example: HTML Document</vt:lpstr>
      <vt:lpstr>Example: XML Document</vt:lpstr>
      <vt:lpstr>XML的優點</vt:lpstr>
      <vt:lpstr>XML與瀏覽器</vt:lpstr>
      <vt:lpstr>Client Side of Web-XML</vt:lpstr>
      <vt:lpstr>RosettaNet</vt:lpstr>
      <vt:lpstr>RosettaNet</vt:lpstr>
      <vt:lpstr>RosettaNet</vt:lpstr>
      <vt:lpstr>RosettaNet PIP</vt:lpstr>
      <vt:lpstr>RosettaNet 3A4 PIP</vt:lpstr>
      <vt:lpstr>RosettaNet 3A4 PIP</vt:lpstr>
      <vt:lpstr>ebXML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Payment</dc:title>
  <dc:subject/>
  <dc:creator>ckfarn</dc:creator>
  <cp:lastModifiedBy>CKFarn</cp:lastModifiedBy>
  <cp:revision>65</cp:revision>
  <dcterms:created xsi:type="dcterms:W3CDTF">2007-05-14T01:52:50Z</dcterms:created>
  <dcterms:modified xsi:type="dcterms:W3CDTF">2023-05-12T05:27:10Z</dcterms:modified>
</cp:coreProperties>
</file>