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565" r:id="rId2"/>
    <p:sldId id="569" r:id="rId3"/>
    <p:sldId id="570" r:id="rId4"/>
    <p:sldId id="571" r:id="rId5"/>
    <p:sldId id="572" r:id="rId6"/>
    <p:sldId id="573" r:id="rId7"/>
    <p:sldId id="574" r:id="rId8"/>
    <p:sldId id="575" r:id="rId9"/>
    <p:sldId id="576" r:id="rId10"/>
    <p:sldId id="577" r:id="rId11"/>
    <p:sldId id="578" r:id="rId12"/>
    <p:sldId id="579" r:id="rId13"/>
    <p:sldId id="581" r:id="rId14"/>
    <p:sldId id="582" r:id="rId15"/>
    <p:sldId id="583" r:id="rId16"/>
    <p:sldId id="584" r:id="rId17"/>
    <p:sldId id="585" r:id="rId18"/>
    <p:sldId id="586" r:id="rId19"/>
    <p:sldId id="590" r:id="rId20"/>
    <p:sldId id="591" r:id="rId21"/>
    <p:sldId id="592" r:id="rId22"/>
    <p:sldId id="593" r:id="rId23"/>
    <p:sldId id="595" r:id="rId24"/>
    <p:sldId id="596" r:id="rId25"/>
    <p:sldId id="597" r:id="rId26"/>
    <p:sldId id="598" r:id="rId27"/>
    <p:sldId id="599" r:id="rId28"/>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p:cViewPr varScale="1">
        <p:scale>
          <a:sx n="106" d="100"/>
          <a:sy n="106"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2D988822-E662-1489-FA42-33ECA798AC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xmlns="" id="{83B484CE-C10B-96E7-03D6-EA53DBFDC55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CD86741-E6EF-4737-85B7-B8D1555F2FA0}" type="datetimeFigureOut">
              <a:rPr lang="zh-TW" altLang="en-US"/>
              <a:pPr>
                <a:defRPr/>
              </a:pPr>
              <a:t>2024/10/16</a:t>
            </a:fld>
            <a:endParaRPr lang="zh-TW" altLang="en-US"/>
          </a:p>
        </p:txBody>
      </p:sp>
      <p:sp>
        <p:nvSpPr>
          <p:cNvPr id="4" name="頁尾版面配置區 3">
            <a:extLst>
              <a:ext uri="{FF2B5EF4-FFF2-40B4-BE49-F238E27FC236}">
                <a16:creationId xmlns:a16="http://schemas.microsoft.com/office/drawing/2014/main" xmlns="" id="{BB2CC22B-E85A-85AE-D27A-8552B5A35D8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xmlns="" id="{85DDBE6F-8265-E023-7960-DB38920ABCC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DB3DF68-99A7-4FD3-B44C-33BB0DF838B1}" type="slidenum">
              <a:rPr lang="zh-TW" altLang="en-US"/>
              <a:pPr>
                <a:defRPr/>
              </a:pPr>
              <a:t>‹#›</a:t>
            </a:fld>
            <a:endParaRPr lang="zh-TW" altLang="en-US"/>
          </a:p>
        </p:txBody>
      </p:sp>
    </p:spTree>
    <p:extLst>
      <p:ext uri="{BB962C8B-B14F-4D97-AF65-F5344CB8AC3E}">
        <p14:creationId xmlns:p14="http://schemas.microsoft.com/office/powerpoint/2010/main" val="2679778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BF0913E2-8E81-D2B6-7855-B1CA9143956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xmlns="" id="{4A8155E8-C799-BA5B-07DC-F0CC2D624CA6}"/>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474B2316-C600-C35F-9DD0-BB4025E58E5B}"/>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xmlns="" id="{03DE2470-6AB4-F57F-3E5E-3C43DC79650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xmlns="" id="{28F72677-7848-41ED-BC42-F0B25C0C468C}"/>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62B4075-70E7-4AD1-BD91-966724152EC5}" type="slidenum">
              <a:rPr lang="en-US" altLang="zh-TW"/>
              <a:pPr>
                <a:defRPr/>
              </a:pPr>
              <a:t>‹#›</a:t>
            </a:fld>
            <a:endParaRPr lang="en-US" altLang="zh-TW"/>
          </a:p>
        </p:txBody>
      </p:sp>
    </p:spTree>
    <p:extLst>
      <p:ext uri="{BB962C8B-B14F-4D97-AF65-F5344CB8AC3E}">
        <p14:creationId xmlns:p14="http://schemas.microsoft.com/office/powerpoint/2010/main" val="41517503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9BC2C41-3DD6-4862-8DD5-9667E2D52AB4}" type="slidenum">
              <a:rPr lang="en-US" altLang="zh-TW" sz="1200" smtClean="0"/>
              <a:pPr/>
              <a:t>1</a:t>
            </a:fld>
            <a:endParaRPr lang="en-US" altLang="zh-TW"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p14="http://schemas.microsoft.com/office/powerpoint/2010/main" val="159780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Map 3.4 summarizes the HDI scores for 2018, the most recent year for which data are available.</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E0923B2-75FB-4311-87DC-8D8E9341E361}" type="slidenum">
              <a:rPr lang="en-US" altLang="zh-TW" sz="1200" smtClean="0"/>
              <a:pPr/>
              <a:t>10</a:t>
            </a:fld>
            <a:endParaRPr lang="en-US" altLang="zh-TW" sz="1200" smtClean="0"/>
          </a:p>
        </p:txBody>
      </p:sp>
    </p:spTree>
    <p:extLst>
      <p:ext uri="{BB962C8B-B14F-4D97-AF65-F5344CB8AC3E}">
        <p14:creationId xmlns:p14="http://schemas.microsoft.com/office/powerpoint/2010/main" val="31810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U.S. economy has benefited greatly from a high level of entrepreneurial activity, which has resulted in rapid innovation in products and process. Firms such as Apple, Google, Facebook, Amazon, Dell, Microsoft, Oracle, and Uber were all founded by entrepreneurial individuals to exploit new technology. All these firms created significant economic value and boosted productivity by helping commercialize innovations in products and processes.</a:t>
            </a:r>
            <a:endParaRPr lang="en-US" altLang="en-US" smtClean="0">
              <a:cs typeface="Times New Roman" panose="02020603050405020304" pitchFamily="18"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EA6CAD6-915D-43CD-B85B-170C6D61FDE7}" type="slidenum">
              <a:rPr lang="en-US" altLang="zh-TW" sz="1200" smtClean="0"/>
              <a:pPr/>
              <a:t>11</a:t>
            </a:fld>
            <a:endParaRPr lang="en-US" altLang="zh-TW" sz="1200" smtClean="0"/>
          </a:p>
        </p:txBody>
      </p:sp>
    </p:spTree>
    <p:extLst>
      <p:ext uri="{BB962C8B-B14F-4D97-AF65-F5344CB8AC3E}">
        <p14:creationId xmlns:p14="http://schemas.microsoft.com/office/powerpoint/2010/main" val="15181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In a planned economy, the state owns all means of production. Consequently, entrepreneurial individuals have few economic incentives to develop valuable new innovations because it is the state, rather than the individual, that captures most of the gains.</a:t>
            </a: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355F455-C815-4053-950F-42DD4E65B9D8}" type="slidenum">
              <a:rPr lang="en-US" altLang="zh-TW" sz="1200" smtClean="0"/>
              <a:pPr/>
              <a:t>12</a:t>
            </a:fld>
            <a:endParaRPr lang="en-US" altLang="zh-TW" sz="1200" smtClean="0"/>
          </a:p>
        </p:txBody>
      </p:sp>
    </p:spTree>
    <p:extLst>
      <p:ext uri="{BB962C8B-B14F-4D97-AF65-F5344CB8AC3E}">
        <p14:creationId xmlns:p14="http://schemas.microsoft.com/office/powerpoint/2010/main" val="10937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However, those who argue for the value of a totalitarian regime miss an important point: If dictators made countries rich, then much of Africa, Asia, and Latin America should have been growing rapidly during 1960 to 1990, and this was not the case.</a:t>
            </a:r>
            <a:endParaRPr lang="en-US" altLang="en-US" smtClean="0">
              <a:cs typeface="Times New Roman" panose="02020603050405020304" pitchFamily="18"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06CA5A-5610-4325-B7AE-F2338C855CC7}" type="slidenum">
              <a:rPr lang="en-US" altLang="zh-TW" sz="1200" smtClean="0"/>
              <a:pPr/>
              <a:t>13</a:t>
            </a:fld>
            <a:endParaRPr lang="en-US" altLang="zh-TW" sz="1200" smtClean="0"/>
          </a:p>
        </p:txBody>
      </p:sp>
    </p:spTree>
    <p:extLst>
      <p:ext uri="{BB962C8B-B14F-4D97-AF65-F5344CB8AC3E}">
        <p14:creationId xmlns:p14="http://schemas.microsoft.com/office/powerpoint/2010/main" val="242319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Thus, although democracy may not always be the cause of initial economic progress, it seems to be one consequence of that progress.</a:t>
            </a: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EFB7DFD-78AF-4D09-96C5-A2C9A6A70870}" type="slidenum">
              <a:rPr lang="en-US" altLang="zh-TW" sz="1200" smtClean="0"/>
              <a:pPr/>
              <a:t>14</a:t>
            </a:fld>
            <a:endParaRPr lang="en-US" altLang="zh-TW" sz="1200" smtClean="0"/>
          </a:p>
        </p:txBody>
      </p:sp>
    </p:spTree>
    <p:extLst>
      <p:ext uri="{BB962C8B-B14F-4D97-AF65-F5344CB8AC3E}">
        <p14:creationId xmlns:p14="http://schemas.microsoft.com/office/powerpoint/2010/main" val="241522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Belief that geography can influence economic policy, and hence economic growth rates, goes back to Adam Smith. Economist Jeffrey Sachs’s point is that by virtue of favorable geography, certain societies are more likely to engage in trade than others and are thus more likely to be open to and develop market-based economic systems, which in turn promotes faster economic growth.</a:t>
            </a:r>
          </a:p>
          <a:p>
            <a:endParaRPr lang="en-US" altLang="zh-TW" smtClean="0">
              <a:cs typeface="Times New Roman" panose="02020603050405020304" pitchFamily="18" charset="0"/>
            </a:endParaRPr>
          </a:p>
          <a:p>
            <a:r>
              <a:rPr lang="en-US" altLang="zh-TW" smtClean="0">
                <a:cs typeface="Times New Roman" panose="02020603050405020304" pitchFamily="18" charset="0"/>
              </a:rPr>
              <a:t>Education emerges as another important determinant of economic development (a point that Amartya Sen emphasizes). </a:t>
            </a:r>
          </a:p>
          <a:p>
            <a:endParaRPr lang="en-US" altLang="zh-TW" smtClean="0">
              <a:cs typeface="Times New Roman" panose="02020603050405020304" pitchFamily="18" charset="0"/>
            </a:endParaRPr>
          </a:p>
          <a:p>
            <a:r>
              <a:rPr lang="en-US" altLang="zh-TW" smtClean="0">
                <a:cs typeface="Times New Roman" panose="02020603050405020304" pitchFamily="18" charset="0"/>
              </a:rPr>
              <a:t>More generally, going forward, low birthrates and an aging population could potentially cause labor shortages and slower economic growth in a number of other major economies, including China, Germany, and the United States.</a:t>
            </a: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79A3202-93D7-4F23-9118-53CAA9B158B3}" type="slidenum">
              <a:rPr lang="en-US" altLang="zh-TW" sz="1200" smtClean="0"/>
              <a:pPr/>
              <a:t>15</a:t>
            </a:fld>
            <a:endParaRPr lang="en-US" altLang="zh-TW" sz="1200" smtClean="0"/>
          </a:p>
        </p:txBody>
      </p:sp>
    </p:spTree>
    <p:extLst>
      <p:ext uri="{BB962C8B-B14F-4D97-AF65-F5344CB8AC3E}">
        <p14:creationId xmlns:p14="http://schemas.microsoft.com/office/powerpoint/2010/main" val="112892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LO 3-2 Identify the macropolitical and macroeconomic changes occurring worldwide. </a:t>
            </a:r>
          </a:p>
          <a:p>
            <a:endParaRPr lang="en-US" altLang="zh-TW" smtClean="0">
              <a:cs typeface="Times New Roman" panose="02020603050405020304" pitchFamily="18" charset="0"/>
            </a:endParaRPr>
          </a:p>
          <a:p>
            <a:r>
              <a:rPr lang="en-US" altLang="zh-TW" smtClean="0">
                <a:cs typeface="Times New Roman" panose="02020603050405020304" pitchFamily="18" charset="0"/>
              </a:rPr>
              <a:t>The political economy of many of the world’s nation-states has changed radically since the late 1980s.</a:t>
            </a: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64234C7-D302-4F0F-8B85-4E9AB8DA950D}" type="slidenum">
              <a:rPr lang="en-US" altLang="zh-TW" sz="1200" smtClean="0"/>
              <a:pPr/>
              <a:t>16</a:t>
            </a:fld>
            <a:endParaRPr lang="en-US" altLang="zh-TW" sz="1200" smtClean="0"/>
          </a:p>
        </p:txBody>
      </p:sp>
    </p:spTree>
    <p:extLst>
      <p:ext uri="{BB962C8B-B14F-4D97-AF65-F5344CB8AC3E}">
        <p14:creationId xmlns:p14="http://schemas.microsoft.com/office/powerpoint/2010/main" val="227234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As in Turkey, authoritarianism has been gaining ground in several other countries where political and civil liberties have been progressively limited in recent years, including Russia, Ukraine, Indonesia, Ecuador, and Venezuela.</a:t>
            </a: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33DE21C-D6C7-4E65-A3CA-0761455DDEBA}" type="slidenum">
              <a:rPr lang="en-US" altLang="zh-TW" sz="1200" smtClean="0"/>
              <a:pPr/>
              <a:t>17</a:t>
            </a:fld>
            <a:endParaRPr lang="en-US" altLang="zh-TW" sz="1200" smtClean="0"/>
          </a:p>
        </p:txBody>
      </p:sp>
    </p:spTree>
    <p:extLst>
      <p:ext uri="{BB962C8B-B14F-4D97-AF65-F5344CB8AC3E}">
        <p14:creationId xmlns:p14="http://schemas.microsoft.com/office/powerpoint/2010/main" val="994243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Times New Roman" panose="02020603050405020304" pitchFamily="18" charset="0"/>
              </a:rPr>
              <a:t>Map 3.5 reports on the extent of totalitarianism in the world as determined by Freedom House. This map charts political freedom in 2020, grouping countries into three broad groupings: free, partly free, and not free. </a:t>
            </a:r>
          </a:p>
          <a:p>
            <a:pPr marL="228600" indent="-228600">
              <a:buFont typeface="Arial" panose="020B0604020202020204" pitchFamily="34" charset="0"/>
              <a:buChar char="•"/>
              <a:defRPr/>
            </a:pPr>
            <a:r>
              <a:rPr lang="en-US" dirty="0">
                <a:cs typeface="Times New Roman" panose="02020603050405020304" pitchFamily="18" charset="0"/>
              </a:rPr>
              <a:t>In “free” countries, citizens enjoy a high degree of political and civil freedoms. </a:t>
            </a:r>
          </a:p>
          <a:p>
            <a:pPr marL="228600" indent="-228600">
              <a:buFont typeface="Arial" panose="020B0604020202020204" pitchFamily="34" charset="0"/>
              <a:buChar char="•"/>
              <a:defRPr/>
            </a:pPr>
            <a:r>
              <a:rPr lang="en-US" dirty="0">
                <a:cs typeface="Times New Roman" panose="02020603050405020304" pitchFamily="18" charset="0"/>
              </a:rPr>
              <a:t>“Partly free” countries are characterized by some restrictions on political rights and civil liberties, often in the context of corruption, weak rule of law, ethnic strife, or civil war. </a:t>
            </a:r>
          </a:p>
          <a:p>
            <a:pPr marL="228600" indent="-228600">
              <a:buFont typeface="Arial" panose="020B0604020202020204" pitchFamily="34" charset="0"/>
              <a:buChar char="•"/>
              <a:defRPr/>
            </a:pPr>
            <a:r>
              <a:rPr lang="en-US" dirty="0">
                <a:cs typeface="Times New Roman" panose="02020603050405020304" pitchFamily="18" charset="0"/>
              </a:rPr>
              <a:t>In “not free” countries, the political process is tightly controlled, and basic freedoms are denied.</a:t>
            </a: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A1D53DB-BC2F-4536-A4F4-3595C7CD9648}" type="slidenum">
              <a:rPr lang="en-US" altLang="zh-TW" sz="1200" smtClean="0"/>
              <a:pPr/>
              <a:t>18</a:t>
            </a:fld>
            <a:endParaRPr lang="en-US" altLang="zh-TW" sz="1200" smtClean="0"/>
          </a:p>
        </p:txBody>
      </p:sp>
    </p:spTree>
    <p:extLst>
      <p:ext uri="{BB962C8B-B14F-4D97-AF65-F5344CB8AC3E}">
        <p14:creationId xmlns:p14="http://schemas.microsoft.com/office/powerpoint/2010/main" val="2190596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rationale for economic transformation has been the same the world over. In general, command and mixed economies failed to deliver the kind of sustained economic performance that was achieved by countries adopting market-based systems, such as the United States, Switzerland, Hong Kong, and Taiwan. As a consequence, even more states have gravitated toward the market-based model.</a:t>
            </a: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1BFC49E-6FD8-4BA3-B807-1E9AC3E9F16D}" type="slidenum">
              <a:rPr lang="en-US" altLang="zh-TW" sz="1200" smtClean="0"/>
              <a:pPr/>
              <a:t>19</a:t>
            </a:fld>
            <a:endParaRPr lang="en-US" altLang="zh-TW" sz="1200" smtClean="0"/>
          </a:p>
        </p:txBody>
      </p:sp>
    </p:spTree>
    <p:extLst>
      <p:ext uri="{BB962C8B-B14F-4D97-AF65-F5344CB8AC3E}">
        <p14:creationId xmlns:p14="http://schemas.microsoft.com/office/powerpoint/2010/main" val="67520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In general, the past three decades have seen a general move toward more democratic forms of government, market-based economic reforms, and adoption of legal systems that better enforce property rights. Taken together, these trends have helped foster greater economic development around the world and have created a more favorable environment for international business.</a:t>
            </a:r>
            <a:endParaRPr lang="en-US" altLang="en-US" smtClean="0">
              <a:cs typeface="Times New Roman" panose="02020603050405020304" pitchFamily="18"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462E60B-A1BC-4004-BB89-26962201B5C5}" type="slidenum">
              <a:rPr lang="en-US" altLang="zh-TW" sz="1200" smtClean="0"/>
              <a:pPr/>
              <a:t>2</a:t>
            </a:fld>
            <a:endParaRPr lang="en-US" altLang="zh-TW" sz="1200" smtClean="0"/>
          </a:p>
        </p:txBody>
      </p:sp>
    </p:spTree>
    <p:extLst>
      <p:ext uri="{BB962C8B-B14F-4D97-AF65-F5344CB8AC3E}">
        <p14:creationId xmlns:p14="http://schemas.microsoft.com/office/powerpoint/2010/main" val="5559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According to the 2020 index, which is summarized in Map 3.6, the world’s freest economies are (in rank order) Singapore, Hong Kong, New Zealand, Australia, Switzerland, Ireland, United Kingdom, Denmark and Canada. The United States was ranked 17, Germany came in at 27, </a:t>
            </a:r>
            <a:r>
              <a:rPr lang="da-DK" altLang="zh-TW" smtClean="0">
                <a:cs typeface="Times New Roman" panose="02020603050405020304" pitchFamily="18" charset="0"/>
              </a:rPr>
              <a:t>Japan at 30, France at 64, Mexico at 67, Russia at 94, China at 103, India at 120, and Brazil </a:t>
            </a:r>
            <a:r>
              <a:rPr lang="en-US" altLang="zh-TW" smtClean="0">
                <a:cs typeface="Times New Roman" panose="02020603050405020304" pitchFamily="18" charset="0"/>
              </a:rPr>
              <a:t>at 144.</a:t>
            </a:r>
          </a:p>
          <a:p>
            <a:endParaRPr lang="en-US" altLang="zh-TW" smtClean="0">
              <a:cs typeface="Times New Roman" panose="02020603050405020304" pitchFamily="18" charset="0"/>
            </a:endParaRPr>
          </a:p>
          <a:p>
            <a:r>
              <a:rPr lang="en-US" altLang="zh-TW" smtClean="0">
                <a:cs typeface="Times New Roman" panose="02020603050405020304" pitchFamily="18" charset="0"/>
              </a:rPr>
              <a:t>The economies of Zimbabwe, Venezuela, Cuba, and North Korea are to be found at the bottom of the rankings.</a:t>
            </a: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F87582D-C803-473E-9EAB-2B4FA99E1D32}" type="slidenum">
              <a:rPr lang="en-US" altLang="zh-TW" sz="1200" smtClean="0"/>
              <a:pPr/>
              <a:t>20</a:t>
            </a:fld>
            <a:endParaRPr lang="en-US" altLang="zh-TW" sz="1200" smtClean="0"/>
          </a:p>
        </p:txBody>
      </p:sp>
    </p:spTree>
    <p:extLst>
      <p:ext uri="{BB962C8B-B14F-4D97-AF65-F5344CB8AC3E}">
        <p14:creationId xmlns:p14="http://schemas.microsoft.com/office/powerpoint/2010/main" val="735931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LO 3-3 Describe how transition economies are moving toward market-based systems.</a:t>
            </a:r>
          </a:p>
          <a:p>
            <a:endParaRPr lang="en-US" altLang="zh-TW" smtClean="0"/>
          </a:p>
          <a:p>
            <a:r>
              <a:rPr lang="en-US" altLang="zh-TW" smtClean="0"/>
              <a:t>India is an example of a country that has deregulated its economy over the past two decades.</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AFAB71-765C-409C-9107-DEEF0FCDBC03}" type="slidenum">
              <a:rPr lang="en-US" altLang="zh-TW" sz="1200" smtClean="0"/>
              <a:pPr/>
              <a:t>21</a:t>
            </a:fld>
            <a:endParaRPr lang="en-US" altLang="zh-TW" sz="1200" smtClean="0"/>
          </a:p>
        </p:txBody>
      </p:sp>
    </p:spTree>
    <p:extLst>
      <p:ext uri="{BB962C8B-B14F-4D97-AF65-F5344CB8AC3E}">
        <p14:creationId xmlns:p14="http://schemas.microsoft.com/office/powerpoint/2010/main" val="309673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privatization movement started in Great Britain in the early 1980s when then–Prime Minister Margaret Thatcher started to sell state-owned assets such as the British telephone company, British Telecom (BT). In a pattern that has been repeated around the world, this sale was linked with the deregulation of the British telecommunications industry. By allowing other firms to compete head to head with BT, deregulation ensured that privatization did not simply replace a state-owned monopoly with a private monopoly.</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7571434-CC93-4206-9D91-11419CC32B59}" type="slidenum">
              <a:rPr lang="en-US" altLang="zh-TW" sz="1200" smtClean="0"/>
              <a:pPr/>
              <a:t>22</a:t>
            </a:fld>
            <a:endParaRPr lang="en-US" altLang="zh-TW" sz="1200" smtClean="0"/>
          </a:p>
        </p:txBody>
      </p:sp>
    </p:spTree>
    <p:extLst>
      <p:ext uri="{BB962C8B-B14F-4D97-AF65-F5344CB8AC3E}">
        <p14:creationId xmlns:p14="http://schemas.microsoft.com/office/powerpoint/2010/main" val="2138454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cs typeface="Times New Roman" panose="02020603050405020304" pitchFamily="18" charset="0"/>
              </a:rPr>
              <a:t>LO 3-4 Explain the implications for management practice of national difference in political economy.</a:t>
            </a:r>
          </a:p>
          <a:p>
            <a:endParaRPr lang="en-US" altLang="en-US" smtClean="0">
              <a:cs typeface="Times New Roman" panose="02020603050405020304" pitchFamily="18" charset="0"/>
            </a:endParaRPr>
          </a:p>
          <a:p>
            <a:r>
              <a:rPr lang="en-US" altLang="zh-TW" smtClean="0">
                <a:cs typeface="Times New Roman" panose="02020603050405020304" pitchFamily="18" charset="0"/>
              </a:rPr>
              <a:t>First-mover advantages are the advantages that accrue to early entrants into a market. Late-mover disadvantages are the handicaps that late entrants might suffer. This kind of reasoning has been driving significant inward investment into China, which may become the world’s largest economy by 2030 if it continues growing at current rates (China is already the world’s second-largest national economy). For more than two decades, China has been the largest recipient of foreign direct investment in the developing world as international businesses—including General Motors, Volkswagen, Coca-Cola, and Unilever—try to establish a sustainable advantage in this nation.</a:t>
            </a:r>
            <a:endParaRPr lang="en-US" altLang="en-US" smtClean="0">
              <a:cs typeface="Times New Roman" panose="02020603050405020304" pitchFamily="18"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D40CEFE-96EE-4F70-801C-8955CDEA7FFB}" type="slidenum">
              <a:rPr lang="en-US" altLang="zh-TW" sz="1200" smtClean="0"/>
              <a:pPr/>
              <a:t>23</a:t>
            </a:fld>
            <a:endParaRPr lang="en-US" altLang="zh-TW" sz="1200" smtClean="0"/>
          </a:p>
        </p:txBody>
      </p:sp>
    </p:spTree>
    <p:extLst>
      <p:ext uri="{BB962C8B-B14F-4D97-AF65-F5344CB8AC3E}">
        <p14:creationId xmlns:p14="http://schemas.microsoft.com/office/powerpoint/2010/main" val="2964800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When McDonald’s decided to open its first restaurant in Moscow, it found that to serve food and drink indistinguishable from that served in McDonald’s restaurants elsewhere, it had to vertically integrate backward to supply its own needs. The quality of Russian-grown potatoes and meat was too poor. Thus, to protect the quality of its product, McDonald’s set up its own dairy farms, cattle ranches, vegetable plots, and food-processing plans within Russia.</a:t>
            </a:r>
            <a:endParaRPr lang="en-US" altLang="en-US" smtClean="0">
              <a:cs typeface="Times New Roman" panose="02020603050405020304" pitchFamily="18"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40C9D68-2400-49A6-9BE3-4D1B6C90DBD0}" type="slidenum">
              <a:rPr lang="en-US" altLang="zh-TW" sz="1200" smtClean="0"/>
              <a:pPr/>
              <a:t>24</a:t>
            </a:fld>
            <a:endParaRPr lang="en-US" altLang="zh-TW" sz="1200" smtClean="0"/>
          </a:p>
        </p:txBody>
      </p:sp>
    </p:spTree>
    <p:extLst>
      <p:ext uri="{BB962C8B-B14F-4D97-AF65-F5344CB8AC3E}">
        <p14:creationId xmlns:p14="http://schemas.microsoft.com/office/powerpoint/2010/main" val="102455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When legal risks in a country are high, an international business might hesitate entering into a long-term contract or joint-venture agreement with a firm in that country. For example, in the 1970s when the Indian government passed a law requiring all foreign investors to enter into joint ventures with Indian companies, U.S. companies such as IBM and Coca-Cola closed their investments in India. They believed that the Indian legal system did not provide adequate protection of intellectual property rights, creating the very real danger that their Indian partners might expropriate the intellectual property of the American companies—which for IBM and Coca-Cola amounted to the core of their competitive advantage.</a:t>
            </a:r>
            <a:endParaRPr lang="en-US" altLang="en-US" smtClean="0">
              <a:cs typeface="Times New Roman" panose="02020603050405020304" pitchFamily="18"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9F47C0A-D3CF-4F2A-B364-DC0C72BE454F}" type="slidenum">
              <a:rPr lang="en-US" altLang="zh-TW" sz="1200" smtClean="0"/>
              <a:pPr/>
              <a:t>25</a:t>
            </a:fld>
            <a:endParaRPr lang="en-US" altLang="zh-TW" sz="1200" smtClean="0"/>
          </a:p>
        </p:txBody>
      </p:sp>
    </p:spTree>
    <p:extLst>
      <p:ext uri="{BB962C8B-B14F-4D97-AF65-F5344CB8AC3E}">
        <p14:creationId xmlns:p14="http://schemas.microsoft.com/office/powerpoint/2010/main" val="2601615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Overall attractiveness refers to viewing a country as a potential market and/or investment site for an international business.</a:t>
            </a:r>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295A5D9-F787-4D8D-86CD-51CFBCE227AB}" type="slidenum">
              <a:rPr lang="en-US" altLang="zh-TW" sz="1200" smtClean="0"/>
              <a:pPr/>
              <a:t>26</a:t>
            </a:fld>
            <a:endParaRPr lang="en-US" altLang="zh-TW" sz="1200" smtClean="0"/>
          </a:p>
        </p:txBody>
      </p:sp>
    </p:spTree>
    <p:extLst>
      <p:ext uri="{BB962C8B-B14F-4D97-AF65-F5344CB8AC3E}">
        <p14:creationId xmlns:p14="http://schemas.microsoft.com/office/powerpoint/2010/main" val="3710792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overall attractiveness of a country as a potential market or investment site for an international business depends on balancing the benefits, costs, and risks associated with doing business in that country, as shown in Figure 3.1.</a:t>
            </a:r>
            <a:endParaRPr lang="en-US" altLang="en-US" smtClean="0">
              <a:cs typeface="Times New Roman" panose="02020603050405020304" pitchFamily="18"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AA5770C-BFF5-467C-9A9C-441AED571A5A}" type="slidenum">
              <a:rPr lang="en-US" altLang="zh-TW" sz="1200" smtClean="0"/>
              <a:pPr/>
              <a:t>27</a:t>
            </a:fld>
            <a:endParaRPr lang="en-US" altLang="zh-TW" sz="1200" smtClean="0"/>
          </a:p>
        </p:txBody>
      </p:sp>
    </p:spTree>
    <p:extLst>
      <p:ext uri="{BB962C8B-B14F-4D97-AF65-F5344CB8AC3E}">
        <p14:creationId xmlns:p14="http://schemas.microsoft.com/office/powerpoint/2010/main" val="133733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LO 3-1 </a:t>
            </a:r>
            <a:r>
              <a:rPr lang="en-US" altLang="zh-TW" smtClean="0"/>
              <a:t>Explain what determines the level of economic development of a nation.</a:t>
            </a:r>
          </a:p>
          <a:p>
            <a:pPr eaLnBrk="1" hangingPunct="1"/>
            <a:endParaRPr lang="en-US" altLang="en-US" smtClean="0"/>
          </a:p>
          <a:p>
            <a:pPr eaLnBrk="1" hangingPunct="1"/>
            <a:r>
              <a:rPr lang="en-US" altLang="zh-TW" smtClean="0"/>
              <a:t>GNI is regarded as a yardstick for the economic activity of a country; it measures the total annual income received by residents of a nation.</a:t>
            </a:r>
            <a:endParaRPr lang="en-US" altLang="en-US" smtClean="0"/>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910F9F3-528C-4DAB-A1A7-4C206DC2F265}" type="slidenum">
              <a:rPr lang="en-US" altLang="zh-TW" sz="1200" smtClean="0"/>
              <a:pPr/>
              <a:t>3</a:t>
            </a:fld>
            <a:endParaRPr lang="en-US" altLang="zh-TW" sz="1200" smtClean="0"/>
          </a:p>
        </p:txBody>
      </p:sp>
    </p:spTree>
    <p:extLst>
      <p:ext uri="{BB962C8B-B14F-4D97-AF65-F5344CB8AC3E}">
        <p14:creationId xmlns:p14="http://schemas.microsoft.com/office/powerpoint/2010/main" val="204068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Map 3.1 summarizes the GNI PPP per capita in 2019 for the nations of the world.</a:t>
            </a: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436E46B-FD43-4711-90B8-37A4FB8BE449}" type="slidenum">
              <a:rPr lang="en-US" altLang="zh-TW" sz="1200" smtClean="0"/>
              <a:pPr/>
              <a:t>4</a:t>
            </a:fld>
            <a:endParaRPr lang="en-US" altLang="zh-TW" sz="1200" smtClean="0"/>
          </a:p>
        </p:txBody>
      </p:sp>
    </p:spTree>
    <p:extLst>
      <p:ext uri="{BB962C8B-B14F-4D97-AF65-F5344CB8AC3E}">
        <p14:creationId xmlns:p14="http://schemas.microsoft.com/office/powerpoint/2010/main" val="233434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Table 3.1 gives the GNI per capita measured at PPP in 2019 for a selection of countries, along with their GNI per capita, their average annual growth rate in gross domestic product (GDP) from 2010 to 2019, and the overall size of their economy (measured by GDP).</a:t>
            </a:r>
            <a:endParaRPr lang="en-US" altLang="en-US" smtClean="0">
              <a:cs typeface="Times New Roman" panose="02020603050405020304" pitchFamily="18"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5DBC23C-D3A7-44A5-9B7E-725728F1BB35}" type="slidenum">
              <a:rPr lang="en-US" altLang="zh-TW" sz="1200" smtClean="0"/>
              <a:pPr/>
              <a:t>5</a:t>
            </a:fld>
            <a:endParaRPr lang="en-US" altLang="zh-TW" sz="1200" smtClean="0"/>
          </a:p>
        </p:txBody>
      </p:sp>
    </p:spTree>
    <p:extLst>
      <p:ext uri="{BB962C8B-B14F-4D97-AF65-F5344CB8AC3E}">
        <p14:creationId xmlns:p14="http://schemas.microsoft.com/office/powerpoint/2010/main" val="88606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Map 3.2 summarizes the GNI PPP per capita in 2019 for the nations of the world.</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4586A20-A4F6-4217-A17E-34679321E6E1}" type="slidenum">
              <a:rPr lang="en-US" altLang="zh-TW" sz="1200" smtClean="0"/>
              <a:pPr/>
              <a:t>6</a:t>
            </a:fld>
            <a:endParaRPr lang="en-US" altLang="zh-TW" sz="1200" smtClean="0"/>
          </a:p>
        </p:txBody>
      </p:sp>
    </p:spTree>
    <p:extLst>
      <p:ext uri="{BB962C8B-B14F-4D97-AF65-F5344CB8AC3E}">
        <p14:creationId xmlns:p14="http://schemas.microsoft.com/office/powerpoint/2010/main" val="325565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GNI and PPP data give a static picture of development. They tell us, for example, that China is poorer than the United States, but they do not tell us if China is closing the gap.</a:t>
            </a:r>
            <a:endParaRPr lang="en-US" altLang="en-US" smtClean="0">
              <a:cs typeface="Times New Roman" panose="02020603050405020304" pitchFamily="18" charset="0"/>
            </a:endParaRP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5CACD00-DFE3-4AE6-8948-5A11C18457AB}" type="slidenum">
              <a:rPr lang="en-US" altLang="zh-TW" sz="1200" smtClean="0"/>
              <a:pPr/>
              <a:t>7</a:t>
            </a:fld>
            <a:endParaRPr lang="en-US" altLang="zh-TW" sz="1200" smtClean="0"/>
          </a:p>
        </p:txBody>
      </p:sp>
    </p:spTree>
    <p:extLst>
      <p:ext uri="{BB962C8B-B14F-4D97-AF65-F5344CB8AC3E}">
        <p14:creationId xmlns:p14="http://schemas.microsoft.com/office/powerpoint/2010/main" val="296798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t>Map 3.3 summarizes the annual average percentage growth rate in GDP from 2010 to 2019. Although countries such as China and India are currently relatively poor, their economies are already large in absolute terms and growing far more rapidly than those of many advanced nations.</a:t>
            </a:r>
            <a:endParaRPr lang="en-US" alt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81DD079-C342-4074-85A3-EF6DCAD727FC}" type="slidenum">
              <a:rPr lang="en-US" altLang="zh-TW" sz="1200" smtClean="0"/>
              <a:pPr/>
              <a:t>8</a:t>
            </a:fld>
            <a:endParaRPr lang="en-US" altLang="zh-TW" sz="1200" smtClean="0"/>
          </a:p>
        </p:txBody>
      </p:sp>
    </p:spTree>
    <p:extLst>
      <p:ext uri="{BB962C8B-B14F-4D97-AF65-F5344CB8AC3E}">
        <p14:creationId xmlns:p14="http://schemas.microsoft.com/office/powerpoint/2010/main" val="206908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smtClean="0">
                <a:cs typeface="Times New Roman" panose="02020603050405020304" pitchFamily="18" charset="0"/>
              </a:rPr>
              <a:t>The HDI is based on three measures: life expectancy at birth (a function of health care); educational attainment (measured by a combination of the adult literacy rate and enrollment in primary, secondary, and tertiary education); and whether average incomes, based on PPP estimates, are sufficient to meet the basic needs of life in a country (adequate food, shelter, and health care).</a:t>
            </a:r>
            <a:endParaRPr lang="en-US" altLang="en-US" smtClean="0">
              <a:cs typeface="Times New Roman" panose="02020603050405020304" pitchFamily="18" charset="0"/>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9D7A809-2270-4FD5-9337-DD7FF4C65E37}" type="slidenum">
              <a:rPr lang="en-US" altLang="zh-TW" sz="1200" smtClean="0"/>
              <a:pPr/>
              <a:t>9</a:t>
            </a:fld>
            <a:endParaRPr lang="en-US" altLang="zh-TW" sz="1200" smtClean="0"/>
          </a:p>
        </p:txBody>
      </p:sp>
    </p:spTree>
    <p:extLst>
      <p:ext uri="{BB962C8B-B14F-4D97-AF65-F5344CB8AC3E}">
        <p14:creationId xmlns:p14="http://schemas.microsoft.com/office/powerpoint/2010/main" val="180613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xmlns="" id="{9E78A55B-A5A6-37D3-05C7-51DCE6003C8A}"/>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xmlns="" id="{E37D34A8-373E-E1DB-10B8-4548B0415313}"/>
              </a:ext>
            </a:extLst>
          </p:cNvPr>
          <p:cNvSpPr>
            <a:spLocks noGrp="1" noChangeArrowheads="1"/>
          </p:cNvSpPr>
          <p:nvPr>
            <p:ph type="sldNum" sz="quarter" idx="11"/>
          </p:nvPr>
        </p:nvSpPr>
        <p:spPr/>
        <p:txBody>
          <a:bodyPr/>
          <a:lstStyle>
            <a:lvl1pPr>
              <a:defRPr/>
            </a:lvl1pPr>
          </a:lstStyle>
          <a:p>
            <a:pPr>
              <a:defRPr/>
            </a:pPr>
            <a:fld id="{5B581A5E-3AE8-405C-8966-CB42BA0711B2}" type="slidenum">
              <a:rPr lang="en-US" altLang="zh-TW"/>
              <a:pPr>
                <a:defRPr/>
              </a:pPr>
              <a:t>‹#›</a:t>
            </a:fld>
            <a:endParaRPr lang="en-US" altLang="zh-TW"/>
          </a:p>
        </p:txBody>
      </p:sp>
    </p:spTree>
    <p:extLst>
      <p:ext uri="{BB962C8B-B14F-4D97-AF65-F5344CB8AC3E}">
        <p14:creationId xmlns:p14="http://schemas.microsoft.com/office/powerpoint/2010/main" val="60366497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E74D1793-41BE-44F4-AF7E-CE681F141AA7}" type="slidenum">
              <a:rPr lang="en-US" altLang="zh-TW"/>
              <a:pPr>
                <a:defRPr/>
              </a:pPr>
              <a:t>‹#›</a:t>
            </a:fld>
            <a:endParaRPr lang="en-US" altLang="zh-TW"/>
          </a:p>
        </p:txBody>
      </p:sp>
    </p:spTree>
    <p:extLst>
      <p:ext uri="{BB962C8B-B14F-4D97-AF65-F5344CB8AC3E}">
        <p14:creationId xmlns:p14="http://schemas.microsoft.com/office/powerpoint/2010/main" val="24690316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0944BA65-C55F-4B1E-9C08-27F818E683CC}" type="slidenum">
              <a:rPr lang="en-US" altLang="zh-TW"/>
              <a:pPr>
                <a:defRPr/>
              </a:pPr>
              <a:t>‹#›</a:t>
            </a:fld>
            <a:endParaRPr lang="en-US" altLang="zh-TW"/>
          </a:p>
        </p:txBody>
      </p:sp>
    </p:spTree>
    <p:extLst>
      <p:ext uri="{BB962C8B-B14F-4D97-AF65-F5344CB8AC3E}">
        <p14:creationId xmlns:p14="http://schemas.microsoft.com/office/powerpoint/2010/main" val="22631081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9090D5BE-2CF1-467F-88AC-A853BC3D433D}" type="slidenum">
              <a:rPr lang="en-US" altLang="zh-TW"/>
              <a:pPr>
                <a:defRPr/>
              </a:pPr>
              <a:t>‹#›</a:t>
            </a:fld>
            <a:endParaRPr lang="en-US" altLang="zh-TW"/>
          </a:p>
        </p:txBody>
      </p:sp>
    </p:spTree>
    <p:extLst>
      <p:ext uri="{BB962C8B-B14F-4D97-AF65-F5344CB8AC3E}">
        <p14:creationId xmlns:p14="http://schemas.microsoft.com/office/powerpoint/2010/main" val="41851478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92940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xmlns="" id="{661728E3-B2CA-42A7-A70E-E8001062B8DA}"/>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xmlns="" id="{5F9DBD31-E18A-14DE-BE50-5001211554C1}"/>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xmlns="" id="{C0972A29-786F-CAF9-1A3A-1B1C97887C11}"/>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90386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xmlns="" id="{A4407840-F6A4-4638-BB2F-9FBAA1A81461}"/>
              </a:ext>
            </a:extLst>
          </p:cNvPr>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smtClean="0"/>
              <a:t>按一下以編輯母片標題樣式</a:t>
            </a: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zh-TW" altLang="en-US" smtClean="0"/>
              <a:t>編輯母片文字樣式</a:t>
            </a:r>
          </a:p>
          <a:p>
            <a:pPr lvl="1"/>
            <a:r>
              <a:rPr lang="zh-TW" altLang="en-US" smtClean="0"/>
              <a:t>第二層</a:t>
            </a:r>
          </a:p>
          <a:p>
            <a:pPr lvl="2"/>
            <a:r>
              <a:rPr lang="zh-TW" altLang="en-US" smtClean="0"/>
              <a:t>第三層</a:t>
            </a:r>
          </a:p>
        </p:txBody>
      </p:sp>
      <p:sp>
        <p:nvSpPr>
          <p:cNvPr id="7" name="Appendix Link">
            <a:extLst>
              <a:ext uri="{FF2B5EF4-FFF2-40B4-BE49-F238E27FC236}">
                <a16:creationId xmlns:a16="http://schemas.microsoft.com/office/drawing/2014/main" xmlns="" id="{24E3FC7A-8095-4466-BF43-4B6D04A5D884}"/>
              </a:ext>
            </a:extLst>
          </p:cNvPr>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smtClean="0"/>
              <a:t>編輯母片文字樣式</a:t>
            </a:r>
          </a:p>
        </p:txBody>
      </p:sp>
      <p:sp>
        <p:nvSpPr>
          <p:cNvPr id="9" name="Image Credit">
            <a:extLst>
              <a:ext uri="{FF2B5EF4-FFF2-40B4-BE49-F238E27FC236}">
                <a16:creationId xmlns:a16="http://schemas.microsoft.com/office/drawing/2014/main" xmlns="" id="{29651301-3A88-4CBC-9B7F-A569599DC51F}"/>
              </a:ext>
            </a:extLst>
          </p:cNvPr>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smtClean="0"/>
              <a:t>編輯母片文字樣式</a:t>
            </a:r>
          </a:p>
        </p:txBody>
      </p:sp>
      <p:sp>
        <p:nvSpPr>
          <p:cNvPr id="6" name="Slide Number Placeholder">
            <a:extLst>
              <a:ext uri="{FF2B5EF4-FFF2-40B4-BE49-F238E27FC236}">
                <a16:creationId xmlns:a16="http://schemas.microsoft.com/office/drawing/2014/main" xmlns="" id="{745DF60F-BF33-428F-883B-9C19F83780BF}"/>
              </a:ext>
            </a:extLst>
          </p:cNvPr>
          <p:cNvSpPr>
            <a:spLocks noGrp="1"/>
          </p:cNvSpPr>
          <p:nvPr>
            <p:ph type="sldNum" sz="quarter" idx="14"/>
          </p:nvPr>
        </p:nvSpPr>
        <p:spPr>
          <a:xfrm>
            <a:off x="8626475" y="6673850"/>
            <a:ext cx="355600" cy="160338"/>
          </a:xfrm>
        </p:spPr>
        <p:txBody>
          <a:bodyPr/>
          <a:lstStyle>
            <a:lvl1pPr>
              <a:defRPr smtClean="0"/>
            </a:lvl1pPr>
          </a:lstStyle>
          <a:p>
            <a:pPr>
              <a:defRPr/>
            </a:pPr>
            <a:fld id="{329CBE53-BC0F-4F4F-9F8D-2C5AAAD6DF2F}" type="slidenum">
              <a:rPr lang="en-US"/>
              <a:pPr>
                <a:defRPr/>
              </a:pPr>
              <a:t>‹#›</a:t>
            </a:fld>
            <a:endParaRPr lang="en-US"/>
          </a:p>
        </p:txBody>
      </p:sp>
    </p:spTree>
    <p:extLst>
      <p:ext uri="{BB962C8B-B14F-4D97-AF65-F5344CB8AC3E}">
        <p14:creationId xmlns:p14="http://schemas.microsoft.com/office/powerpoint/2010/main" val="247349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xmlns="" id="{48FD5FD3-075E-4CEF-88D4-58326FA57E7D}"/>
              </a:ext>
            </a:extLst>
          </p:cNvPr>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smtClean="0"/>
              <a:t>按一下以編輯母片標題樣式</a:t>
            </a:r>
            <a:endParaRPr lang="en-US" dirty="0"/>
          </a:p>
        </p:txBody>
      </p:sp>
      <p:sp>
        <p:nvSpPr>
          <p:cNvPr id="5" name="Content Placeholder 1">
            <a:extLst>
              <a:ext uri="{FF2B5EF4-FFF2-40B4-BE49-F238E27FC236}">
                <a16:creationId xmlns:a16="http://schemas.microsoft.com/office/drawing/2014/main" xmlns="" id="{D13536C2-DC17-4031-9948-17E37EF99112}"/>
              </a:ext>
            </a:extLst>
          </p:cNvPr>
          <p:cNvSpPr>
            <a:spLocks noGrp="1"/>
          </p:cNvSpPr>
          <p:nvPr>
            <p:ph sz="quarter" idx="11"/>
          </p:nvPr>
        </p:nvSpPr>
        <p:spPr>
          <a:xfrm>
            <a:off x="342900" y="1276710"/>
            <a:ext cx="4076700" cy="4594702"/>
          </a:xfrm>
          <a:prstGeom prst="rect">
            <a:avLst/>
          </a:prstGeom>
        </p:spPr>
        <p:txBody>
          <a:bodyPr/>
          <a:lstStyle>
            <a:lvl1pPr>
              <a:defRPr/>
            </a:lvl1pPr>
          </a:lstStyle>
          <a:p>
            <a:pPr lvl="0"/>
            <a:r>
              <a:rPr lang="zh-TW" altLang="en-US" smtClean="0"/>
              <a:t>編輯母片文字樣式</a:t>
            </a:r>
          </a:p>
          <a:p>
            <a:pPr lvl="1"/>
            <a:r>
              <a:rPr lang="zh-TW" altLang="en-US" smtClean="0"/>
              <a:t>第二層</a:t>
            </a:r>
          </a:p>
          <a:p>
            <a:pPr lvl="2"/>
            <a:r>
              <a:rPr lang="zh-TW" altLang="en-US" smtClean="0"/>
              <a:t>第三層</a:t>
            </a:r>
          </a:p>
        </p:txBody>
      </p:sp>
      <p:sp>
        <p:nvSpPr>
          <p:cNvPr id="6" name="Content Placeholder 2">
            <a:extLst>
              <a:ext uri="{FF2B5EF4-FFF2-40B4-BE49-F238E27FC236}">
                <a16:creationId xmlns:a16="http://schemas.microsoft.com/office/drawing/2014/main" xmlns="" id="{0B2D170F-7AF9-40BB-A11B-08474DF5C3AA}"/>
              </a:ext>
            </a:extLst>
          </p:cNvPr>
          <p:cNvSpPr>
            <a:spLocks noGrp="1"/>
          </p:cNvSpPr>
          <p:nvPr>
            <p:ph sz="quarter" idx="14"/>
          </p:nvPr>
        </p:nvSpPr>
        <p:spPr>
          <a:xfrm>
            <a:off x="4724400" y="1257300"/>
            <a:ext cx="4076700" cy="4612639"/>
          </a:xfrm>
        </p:spPr>
        <p:txBody>
          <a:bodyPr/>
          <a:lstStyle>
            <a:lvl1pPr>
              <a:defRPr/>
            </a:lvl1pPr>
          </a:lstStyle>
          <a:p>
            <a:pPr lvl="0"/>
            <a:r>
              <a:rPr lang="zh-TW" altLang="en-US" smtClean="0"/>
              <a:t>編輯母片文字樣式</a:t>
            </a:r>
          </a:p>
          <a:p>
            <a:pPr lvl="1"/>
            <a:r>
              <a:rPr lang="zh-TW" altLang="en-US" smtClean="0"/>
              <a:t>第二層</a:t>
            </a:r>
          </a:p>
          <a:p>
            <a:pPr lvl="2"/>
            <a:r>
              <a:rPr lang="zh-TW" altLang="en-US" smtClean="0"/>
              <a:t>第三層</a:t>
            </a:r>
          </a:p>
        </p:txBody>
      </p:sp>
      <p:sp>
        <p:nvSpPr>
          <p:cNvPr id="8" name="Appendix Link">
            <a:extLst>
              <a:ext uri="{FF2B5EF4-FFF2-40B4-BE49-F238E27FC236}">
                <a16:creationId xmlns:a16="http://schemas.microsoft.com/office/drawing/2014/main" xmlns="" id="{7E930E35-B6A4-4F9E-84BF-898BF0B102B5}"/>
              </a:ext>
            </a:extLst>
          </p:cNvPr>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smtClean="0"/>
              <a:t>編輯母片文字樣式</a:t>
            </a:r>
          </a:p>
        </p:txBody>
      </p:sp>
      <p:sp>
        <p:nvSpPr>
          <p:cNvPr id="10" name="Image Credit">
            <a:extLst>
              <a:ext uri="{FF2B5EF4-FFF2-40B4-BE49-F238E27FC236}">
                <a16:creationId xmlns:a16="http://schemas.microsoft.com/office/drawing/2014/main" xmlns="" id="{8F1429F0-0067-4606-9215-B313A14C5024}"/>
              </a:ext>
            </a:extLst>
          </p:cNvPr>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smtClean="0"/>
              <a:t>編輯母片文字樣式</a:t>
            </a:r>
          </a:p>
        </p:txBody>
      </p:sp>
      <p:sp>
        <p:nvSpPr>
          <p:cNvPr id="7" name="Slide Number Placeholder">
            <a:extLst>
              <a:ext uri="{FF2B5EF4-FFF2-40B4-BE49-F238E27FC236}">
                <a16:creationId xmlns:a16="http://schemas.microsoft.com/office/drawing/2014/main" xmlns="" id="{745DF60F-BF33-428F-883B-9C19F83780BF}"/>
              </a:ext>
            </a:extLst>
          </p:cNvPr>
          <p:cNvSpPr>
            <a:spLocks noGrp="1"/>
          </p:cNvSpPr>
          <p:nvPr>
            <p:ph type="sldNum" sz="quarter" idx="15"/>
          </p:nvPr>
        </p:nvSpPr>
        <p:spPr>
          <a:xfrm>
            <a:off x="8626475" y="6673850"/>
            <a:ext cx="355600" cy="160338"/>
          </a:xfrm>
        </p:spPr>
        <p:txBody>
          <a:bodyPr/>
          <a:lstStyle>
            <a:lvl1pPr>
              <a:defRPr smtClean="0"/>
            </a:lvl1pPr>
          </a:lstStyle>
          <a:p>
            <a:pPr>
              <a:defRPr/>
            </a:pPr>
            <a:fld id="{B74E8942-7971-4809-8C12-7D7DC94928A2}" type="slidenum">
              <a:rPr lang="en-US"/>
              <a:pPr>
                <a:defRPr/>
              </a:pPr>
              <a:t>‹#›</a:t>
            </a:fld>
            <a:endParaRPr lang="en-US"/>
          </a:p>
        </p:txBody>
      </p:sp>
    </p:spTree>
    <p:extLst>
      <p:ext uri="{BB962C8B-B14F-4D97-AF65-F5344CB8AC3E}">
        <p14:creationId xmlns:p14="http://schemas.microsoft.com/office/powerpoint/2010/main" val="379952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4"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D79BE496-C6F2-4E0E-BD48-5682E0F82885}" type="slidenum">
              <a:rPr lang="en-US" altLang="zh-TW"/>
              <a:pPr>
                <a:defRPr/>
              </a:pPr>
              <a:t>‹#›</a:t>
            </a:fld>
            <a:endParaRPr lang="en-US" altLang="zh-TW"/>
          </a:p>
        </p:txBody>
      </p:sp>
    </p:spTree>
    <p:extLst>
      <p:ext uri="{BB962C8B-B14F-4D97-AF65-F5344CB8AC3E}">
        <p14:creationId xmlns:p14="http://schemas.microsoft.com/office/powerpoint/2010/main" val="39162415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85A55173-D7E2-4B5E-9BCF-65091B8BBA0E}" type="slidenum">
              <a:rPr lang="en-US" altLang="zh-TW"/>
              <a:pPr>
                <a:defRPr/>
              </a:pPr>
              <a:t>‹#›</a:t>
            </a:fld>
            <a:endParaRPr lang="en-US" altLang="zh-TW"/>
          </a:p>
        </p:txBody>
      </p:sp>
    </p:spTree>
    <p:extLst>
      <p:ext uri="{BB962C8B-B14F-4D97-AF65-F5344CB8AC3E}">
        <p14:creationId xmlns:p14="http://schemas.microsoft.com/office/powerpoint/2010/main" val="38861098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9C70C087-2BAD-488E-AD7C-68DC3DFC8C98}" type="slidenum">
              <a:rPr lang="en-US" altLang="zh-TW"/>
              <a:pPr>
                <a:defRPr/>
              </a:pPr>
              <a:t>‹#›</a:t>
            </a:fld>
            <a:endParaRPr lang="en-US" altLang="zh-TW"/>
          </a:p>
        </p:txBody>
      </p:sp>
    </p:spTree>
    <p:extLst>
      <p:ext uri="{BB962C8B-B14F-4D97-AF65-F5344CB8AC3E}">
        <p14:creationId xmlns:p14="http://schemas.microsoft.com/office/powerpoint/2010/main" val="34881503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B040036C-CA6B-4922-957F-8B16E20A31C4}" type="slidenum">
              <a:rPr lang="en-US" altLang="zh-TW"/>
              <a:pPr>
                <a:defRPr/>
              </a:pPr>
              <a:t>‹#›</a:t>
            </a:fld>
            <a:endParaRPr lang="en-US" altLang="zh-TW"/>
          </a:p>
        </p:txBody>
      </p:sp>
    </p:spTree>
    <p:extLst>
      <p:ext uri="{BB962C8B-B14F-4D97-AF65-F5344CB8AC3E}">
        <p14:creationId xmlns:p14="http://schemas.microsoft.com/office/powerpoint/2010/main" val="15249082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0DC5E127-3EFC-441A-AC04-CA28DD911D3A}" type="slidenum">
              <a:rPr lang="en-US" altLang="zh-TW"/>
              <a:pPr>
                <a:defRPr/>
              </a:pPr>
              <a:t>‹#›</a:t>
            </a:fld>
            <a:endParaRPr lang="en-US" altLang="zh-TW"/>
          </a:p>
        </p:txBody>
      </p:sp>
    </p:spTree>
    <p:extLst>
      <p:ext uri="{BB962C8B-B14F-4D97-AF65-F5344CB8AC3E}">
        <p14:creationId xmlns:p14="http://schemas.microsoft.com/office/powerpoint/2010/main" val="297039378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2C3531B1-DAE1-49C1-809A-435345EA6B66}" type="slidenum">
              <a:rPr lang="en-US" altLang="zh-TW"/>
              <a:pPr>
                <a:defRPr/>
              </a:pPr>
              <a:t>‹#›</a:t>
            </a:fld>
            <a:endParaRPr lang="en-US" altLang="zh-TW"/>
          </a:p>
        </p:txBody>
      </p:sp>
    </p:spTree>
    <p:extLst>
      <p:ext uri="{BB962C8B-B14F-4D97-AF65-F5344CB8AC3E}">
        <p14:creationId xmlns:p14="http://schemas.microsoft.com/office/powerpoint/2010/main" val="3971529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B949C232-FED4-4664-A61F-D2E4492D99AB}" type="slidenum">
              <a:rPr lang="en-US" altLang="zh-TW"/>
              <a:pPr>
                <a:defRPr/>
              </a:pPr>
              <a:t>‹#›</a:t>
            </a:fld>
            <a:endParaRPr lang="en-US" altLang="zh-TW"/>
          </a:p>
        </p:txBody>
      </p:sp>
    </p:spTree>
    <p:extLst>
      <p:ext uri="{BB962C8B-B14F-4D97-AF65-F5344CB8AC3E}">
        <p14:creationId xmlns:p14="http://schemas.microsoft.com/office/powerpoint/2010/main" val="24195290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11"/>
          </p:nvPr>
        </p:nvSpPr>
        <p:spPr>
          <a:ln/>
        </p:spPr>
        <p:txBody>
          <a:bodyPr/>
          <a:lstStyle>
            <a:lvl1pPr>
              <a:defRPr/>
            </a:lvl1pPr>
          </a:lstStyle>
          <a:p>
            <a:pPr>
              <a:defRPr/>
            </a:pPr>
            <a:fld id="{6075EC41-F5AF-446C-BAC1-2B4149BABCD5}" type="slidenum">
              <a:rPr lang="en-US" altLang="zh-TW"/>
              <a:pPr>
                <a:defRPr/>
              </a:pPr>
              <a:t>‹#›</a:t>
            </a:fld>
            <a:endParaRPr lang="en-US" altLang="zh-TW"/>
          </a:p>
        </p:txBody>
      </p:sp>
    </p:spTree>
    <p:extLst>
      <p:ext uri="{BB962C8B-B14F-4D97-AF65-F5344CB8AC3E}">
        <p14:creationId xmlns:p14="http://schemas.microsoft.com/office/powerpoint/2010/main" val="17953924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xmlns="" id="{3D7F191D-1348-7073-C042-DAFEE084DFF1}"/>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102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95269" name="Rectangle 1029">
            <a:extLst>
              <a:ext uri="{FF2B5EF4-FFF2-40B4-BE49-F238E27FC236}">
                <a16:creationId xmlns:a16="http://schemas.microsoft.com/office/drawing/2014/main" xmlns="" id="{8041C10B-4F0D-1C2E-D1AA-1D7E545156FA}"/>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xmlns="" id="{6FD09CC6-01C7-CD22-3DD6-224AD2358795}"/>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A4A8193A-46A9-4046-B53A-A6470C48FC5E}" type="slidenum">
              <a:rPr lang="en-US" altLang="zh-TW"/>
              <a:pPr>
                <a:defRPr/>
              </a:pPr>
              <a:t>‹#›</a:t>
            </a:fld>
            <a:endParaRPr lang="en-US" altLang="zh-TW"/>
          </a:p>
        </p:txBody>
      </p:sp>
      <p:sp>
        <p:nvSpPr>
          <p:cNvPr id="1031" name="AutoShape 1031">
            <a:extLst>
              <a:ext uri="{FF2B5EF4-FFF2-40B4-BE49-F238E27FC236}">
                <a16:creationId xmlns:a16="http://schemas.microsoft.com/office/drawing/2014/main" xmlns="" id="{2859B8C1-BDC1-ECC8-27D0-A71EC0595568}"/>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757"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8" r:id="rId13"/>
    <p:sldLayoutId id="2147483759" r:id="rId14"/>
    <p:sldLayoutId id="2147483760" r:id="rId15"/>
    <p:sldLayoutId id="2147483761" r:id="rId16"/>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8"/>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9"/>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anose="05000000000000000000" pitchFamily="2" charset="2"/>
        <a:buBlip>
          <a:blip r:embed="rId20"/>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0"/>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9219" name="Rectangle 2"/>
          <p:cNvSpPr>
            <a:spLocks noGrp="1" noChangeArrowheads="1"/>
          </p:cNvSpPr>
          <p:nvPr>
            <p:ph type="ctrTitle"/>
          </p:nvPr>
        </p:nvSpPr>
        <p:spPr>
          <a:xfrm>
            <a:off x="1187450" y="115888"/>
            <a:ext cx="7389813" cy="2387600"/>
          </a:xfrm>
        </p:spPr>
        <p:txBody>
          <a:bodyPr/>
          <a:lstStyle/>
          <a:p>
            <a:r>
              <a:rPr lang="en-US" altLang="zh-TW" sz="4400" smtClean="0">
                <a:ea typeface="微軟正黑體" panose="020B0604030504040204" pitchFamily="34" charset="-120"/>
              </a:rPr>
              <a:t>National Difference in Economic Development</a:t>
            </a:r>
            <a:endParaRPr lang="zh-TW" altLang="en-US" sz="4400" smtClean="0">
              <a:solidFill>
                <a:srgbClr val="FFFFFF"/>
              </a:solidFill>
              <a:ea typeface="微軟正黑體" panose="020B0604030504040204" pitchFamily="34" charset="-120"/>
            </a:endParaRPr>
          </a:p>
        </p:txBody>
      </p:sp>
      <p:sp>
        <p:nvSpPr>
          <p:cNvPr id="9220" name="Rectangle 3"/>
          <p:cNvSpPr>
            <a:spLocks noGrp="1" noChangeArrowheads="1"/>
          </p:cNvSpPr>
          <p:nvPr>
            <p:ph type="subTitle" idx="1"/>
          </p:nvPr>
        </p:nvSpPr>
        <p:spPr/>
        <p:txBody>
          <a:bodyPr/>
          <a:lstStyle/>
          <a:p>
            <a:pPr lvl="1"/>
            <a:r>
              <a:rPr lang="en-US" altLang="en-US" dirty="0" err="1" smtClean="0"/>
              <a:t>CYCU</a:t>
            </a:r>
            <a:endParaRPr lang="en-US" altLang="zh-TW" dirty="0" smtClean="0"/>
          </a:p>
          <a:p>
            <a:pPr lvl="1"/>
            <a:r>
              <a:rPr lang="en-US" altLang="en-US" dirty="0" smtClean="0"/>
              <a:t>Prof. </a:t>
            </a:r>
            <a:r>
              <a:rPr lang="en-US" altLang="en-US" dirty="0" err="1" smtClean="0"/>
              <a:t>CK</a:t>
            </a:r>
            <a:r>
              <a:rPr lang="en-US" altLang="en-US" dirty="0" smtClean="0"/>
              <a:t> </a:t>
            </a:r>
            <a:r>
              <a:rPr lang="en-US" altLang="en-US" dirty="0" err="1" smtClean="0"/>
              <a:t>Farn</a:t>
            </a:r>
            <a:endParaRPr lang="en-US" altLang="zh-TW" dirty="0" smtClean="0"/>
          </a:p>
          <a:p>
            <a:endParaRPr lang="en-US" altLang="zh-TW" dirty="0" smtClean="0"/>
          </a:p>
          <a:p>
            <a:r>
              <a:rPr lang="en-US" altLang="zh-TW" sz="1600" dirty="0" smtClean="0"/>
              <a:t>mailto: </a:t>
            </a:r>
            <a:r>
              <a:rPr lang="en-US" altLang="zh-TW" sz="1600" dirty="0" err="1" smtClean="0"/>
              <a:t>ckfarn@gmail.com</a:t>
            </a:r>
            <a:endParaRPr lang="en-US" altLang="zh-TW" sz="1600" dirty="0" smtClean="0"/>
          </a:p>
          <a:p>
            <a:r>
              <a:rPr lang="en-US" altLang="zh-TW" sz="1600" dirty="0" smtClean="0"/>
              <a:t>http://</a:t>
            </a:r>
            <a:r>
              <a:rPr lang="en-US" altLang="zh-TW" sz="1600" dirty="0" err="1" smtClean="0"/>
              <a:t>www.mgt.ncu.edu.tw</a:t>
            </a:r>
            <a:r>
              <a:rPr lang="en-US" altLang="zh-TW" sz="1600" dirty="0" smtClean="0"/>
              <a:t>/~</a:t>
            </a:r>
            <a:r>
              <a:rPr lang="en-US" altLang="zh-TW" sz="1600" dirty="0" err="1" smtClean="0"/>
              <a:t>ckfarn</a:t>
            </a:r>
            <a:r>
              <a:rPr lang="en-US" altLang="zh-TW" sz="1600" dirty="0" smtClean="0"/>
              <a:t>/</a:t>
            </a:r>
            <a:r>
              <a:rPr lang="en-US" altLang="zh-TW" sz="1600" dirty="0" err="1" smtClean="0"/>
              <a:t>cycu</a:t>
            </a:r>
            <a:endParaRPr lang="en-US" altLang="zh-TW" sz="1600" dirty="0" smtClean="0"/>
          </a:p>
          <a:p>
            <a:pPr lvl="1"/>
            <a:endParaRPr lang="en-US" altLang="zh-TW" dirty="0" smtClean="0"/>
          </a:p>
          <a:p>
            <a:pPr lvl="1"/>
            <a:r>
              <a:rPr lang="en-US" altLang="zh-TW" dirty="0" smtClean="0"/>
              <a:t>2024.09</a:t>
            </a:r>
          </a:p>
        </p:txBody>
      </p:sp>
      <p:sp>
        <p:nvSpPr>
          <p:cNvPr id="9221" name="Text Box 5"/>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4</a:t>
            </a:r>
          </a:p>
        </p:txBody>
      </p:sp>
      <p:sp>
        <p:nvSpPr>
          <p:cNvPr id="9222" name="頁尾版面配置區 1"/>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CYCU— Prof CK Farn</a:t>
            </a:r>
          </a:p>
        </p:txBody>
      </p:sp>
      <p:sp>
        <p:nvSpPr>
          <p:cNvPr id="9223" name="投影片編號版面配置區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C56DED6-1534-4ADA-81A7-27C143DF2BD8}" type="slidenum">
              <a:rPr lang="en-US" altLang="zh-TW" sz="1400" smtClean="0">
                <a:solidFill>
                  <a:srgbClr val="333399"/>
                </a:solidFill>
              </a:rPr>
              <a:pPr/>
              <a:t>1</a:t>
            </a:fld>
            <a:endParaRPr lang="en-US" altLang="zh-TW" sz="1400" smtClean="0">
              <a:solidFill>
                <a:srgbClr val="333399"/>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0F8B3-D323-4A53-BAC7-00363C45C09B}"/>
              </a:ext>
            </a:extLst>
          </p:cNvPr>
          <p:cNvSpPr>
            <a:spLocks noGrp="1"/>
          </p:cNvSpPr>
          <p:nvPr>
            <p:ph type="title"/>
          </p:nvPr>
        </p:nvSpPr>
        <p:spPr/>
        <p:txBody>
          <a:bodyPr>
            <a:normAutofit fontScale="90000"/>
          </a:bodyPr>
          <a:lstStyle/>
          <a:p>
            <a:pPr>
              <a:defRPr/>
            </a:pPr>
            <a:r>
              <a:rPr lang="en-US" altLang="en-US" sz="3100" dirty="0" smtClean="0"/>
              <a:t>Map</a:t>
            </a:r>
            <a:r>
              <a:rPr lang="en-US" altLang="en-US" dirty="0" smtClean="0"/>
              <a:t> 3.4 Human Development Index, 2018</a:t>
            </a:r>
            <a:endParaRPr lang="en-US" dirty="0"/>
          </a:p>
        </p:txBody>
      </p:sp>
      <p:pic>
        <p:nvPicPr>
          <p:cNvPr id="27651" name="Picture 4" descr="A map traces levels of human develop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84313"/>
            <a:ext cx="6561138"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Placeholder 4"/>
          <p:cNvSpPr>
            <a:spLocks noGrp="1"/>
          </p:cNvSpPr>
          <p:nvPr>
            <p:ph idx="1"/>
          </p:nvPr>
        </p:nvSpPr>
        <p:spPr>
          <a:xfrm>
            <a:off x="1042988" y="6164263"/>
            <a:ext cx="7272337" cy="246062"/>
          </a:xfrm>
        </p:spPr>
        <p:txBody>
          <a:bodyPr/>
          <a:lstStyle/>
          <a:p>
            <a:pPr marL="0" indent="0">
              <a:buFont typeface="Wingdings" panose="05000000000000000000" pitchFamily="2" charset="2"/>
              <a:buNone/>
            </a:pPr>
            <a:r>
              <a:rPr lang="en-US" altLang="zh-TW" sz="1200" smtClean="0"/>
              <a:t>Source: Freedom House, 2020. https://freedomhouse.org/explore-the-map?type=fiw&amp;year=2020.</a:t>
            </a:r>
          </a:p>
        </p:txBody>
      </p:sp>
      <p:sp>
        <p:nvSpPr>
          <p:cNvPr id="3" name="頁尾版面配置區 2"/>
          <p:cNvSpPr>
            <a:spLocks noGrp="1"/>
          </p:cNvSpPr>
          <p:nvPr>
            <p:ph type="ftr" sz="quarter" idx="10"/>
          </p:nvPr>
        </p:nvSpPr>
        <p:spPr/>
        <p:txBody>
          <a:bodyPr/>
          <a:lstStyle/>
          <a:p>
            <a:pPr>
              <a:defRPr/>
            </a:pPr>
            <a:r>
              <a:rPr lang="en-US" altLang="zh-TW" smtClean="0"/>
              <a:t>CYCU— Prof CK Farn</a:t>
            </a:r>
            <a:endParaRPr lang="en-US" altLang="zh-TW"/>
          </a:p>
        </p:txBody>
      </p:sp>
      <p:sp>
        <p:nvSpPr>
          <p:cNvPr id="4" name="投影片編號版面配置區 3"/>
          <p:cNvSpPr>
            <a:spLocks noGrp="1"/>
          </p:cNvSpPr>
          <p:nvPr>
            <p:ph type="sldNum" sz="quarter" idx="11"/>
          </p:nvPr>
        </p:nvSpPr>
        <p:spPr/>
        <p:txBody>
          <a:bodyPr/>
          <a:lstStyle/>
          <a:p>
            <a:pPr>
              <a:defRPr/>
            </a:pPr>
            <a:fld id="{5B581A5E-3AE8-405C-8966-CB42BA0711B2}" type="slidenum">
              <a:rPr lang="en-US" altLang="zh-TW" smtClean="0"/>
              <a:pPr>
                <a:defRPr/>
              </a:pPr>
              <a:t>10</a:t>
            </a:fld>
            <a:endParaRPr lang="en-US" altLang="zh-TW"/>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600" smtClean="0"/>
              <a:t>Political Economy and Economic Progress</a:t>
            </a:r>
            <a:endParaRPr lang="en-US" altLang="zh-TW" sz="3600" smtClean="0"/>
          </a:p>
        </p:txBody>
      </p:sp>
      <p:sp>
        <p:nvSpPr>
          <p:cNvPr id="29699" name="Content Placeholder 3"/>
          <p:cNvSpPr>
            <a:spLocks noGrp="1"/>
          </p:cNvSpPr>
          <p:nvPr>
            <p:ph idx="1"/>
          </p:nvPr>
        </p:nvSpPr>
        <p:spPr/>
        <p:txBody>
          <a:bodyPr/>
          <a:lstStyle/>
          <a:p>
            <a:r>
              <a:rPr lang="en-US" altLang="zh-TW" smtClean="0"/>
              <a:t>Innovation and Entrepreneurship Are the Engines of Growth</a:t>
            </a:r>
          </a:p>
          <a:p>
            <a:pPr lvl="1"/>
            <a:r>
              <a:rPr lang="en-US" altLang="en-US" smtClean="0"/>
              <a:t>For a country to sustain long-term economic growth, the business environment needs to be conducive to innovation and entrepreneurial activity.</a:t>
            </a:r>
          </a:p>
          <a:p>
            <a:pPr lvl="1"/>
            <a:r>
              <a:rPr lang="en-US" altLang="en-US" smtClean="0">
                <a:solidFill>
                  <a:srgbClr val="FF0000"/>
                </a:solidFill>
              </a:rPr>
              <a:t>Innovation</a:t>
            </a:r>
            <a:r>
              <a:rPr lang="en-US" altLang="en-US" smtClean="0"/>
              <a:t>: new products, new processes, new organizations, new management practices, and new strategies.</a:t>
            </a:r>
          </a:p>
          <a:p>
            <a:pPr lvl="1"/>
            <a:r>
              <a:rPr lang="en-US" altLang="en-US" smtClean="0">
                <a:solidFill>
                  <a:srgbClr val="FF0000"/>
                </a:solidFill>
              </a:rPr>
              <a:t>Entrepreneurs</a:t>
            </a:r>
            <a:r>
              <a:rPr lang="en-US" altLang="en-US" smtClean="0"/>
              <a:t>: first to commercialize innovative new products and processes.</a:t>
            </a:r>
            <a:endParaRPr lang="en-US" altLang="zh-TW"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11</a:t>
            </a:fld>
            <a:endParaRPr lang="en-US" altLang="zh-TW"/>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zh-TW" sz="3600" smtClean="0"/>
              <a:t>Innovation and Entrepreneurship</a:t>
            </a:r>
          </a:p>
        </p:txBody>
      </p:sp>
      <p:sp>
        <p:nvSpPr>
          <p:cNvPr id="31747" name="Content Placeholder 3"/>
          <p:cNvSpPr>
            <a:spLocks noGrp="1"/>
          </p:cNvSpPr>
          <p:nvPr>
            <p:ph idx="1"/>
          </p:nvPr>
        </p:nvSpPr>
        <p:spPr>
          <a:xfrm>
            <a:off x="611188" y="2060575"/>
            <a:ext cx="7772400" cy="4114800"/>
          </a:xfrm>
        </p:spPr>
        <p:txBody>
          <a:bodyPr/>
          <a:lstStyle/>
          <a:p>
            <a:r>
              <a:rPr lang="en-US" altLang="zh-TW" sz="2000" smtClean="0"/>
              <a:t>Innovation and Entrepreneurship Require a Market Economy</a:t>
            </a:r>
          </a:p>
          <a:p>
            <a:pPr lvl="1"/>
            <a:r>
              <a:rPr lang="en-US" altLang="en-US" sz="1800" smtClean="0"/>
              <a:t>Countries with high economic freedom have high economic growth and richer citizens.</a:t>
            </a:r>
          </a:p>
          <a:p>
            <a:pPr lvl="1"/>
            <a:r>
              <a:rPr lang="en-US" altLang="en-US" sz="1800" smtClean="0"/>
              <a:t>Hong Kong, Switzerland, Singapore, U.S., Canada, and Germany.</a:t>
            </a:r>
          </a:p>
          <a:p>
            <a:r>
              <a:rPr lang="en-US" altLang="en-US" sz="2000" smtClean="0"/>
              <a:t>Countries that lack economic freedom fail to achieve respectable economic growth.</a:t>
            </a:r>
          </a:p>
          <a:p>
            <a:r>
              <a:rPr lang="en-US" altLang="zh-TW" sz="2000" smtClean="0"/>
              <a:t>Innovation and Entrepreneurship Require Strong Property Rights</a:t>
            </a:r>
          </a:p>
          <a:p>
            <a:pPr lvl="1"/>
            <a:r>
              <a:rPr lang="en-US" altLang="en-US" sz="1800" smtClean="0"/>
              <a:t>Individuals and businesses must have opportunity to profit from innovative ideas.</a:t>
            </a:r>
          </a:p>
          <a:p>
            <a:pPr lvl="1"/>
            <a:r>
              <a:rPr lang="en-US" altLang="en-US" sz="1800" smtClean="0"/>
              <a:t>Economist Hernando de Soto argues developing world will not benefit from capitalism until property rights are better defined and protected.</a:t>
            </a:r>
            <a:endParaRPr lang="en-US" altLang="zh-TW" sz="1800" smtClean="0"/>
          </a:p>
          <a:p>
            <a:endParaRPr lang="en-US" altLang="zh-TW" sz="2000" smtClean="0"/>
          </a:p>
          <a:p>
            <a:endParaRPr lang="en-US" altLang="zh-TW" sz="2000"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12</a:t>
            </a:fld>
            <a:endParaRPr lang="en-US" altLang="zh-TW"/>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4504A-78DE-413D-AE62-05B0008A1E46}"/>
              </a:ext>
            </a:extLst>
          </p:cNvPr>
          <p:cNvSpPr>
            <a:spLocks noGrp="1"/>
          </p:cNvSpPr>
          <p:nvPr>
            <p:ph type="title"/>
          </p:nvPr>
        </p:nvSpPr>
        <p:spPr/>
        <p:txBody>
          <a:bodyPr>
            <a:normAutofit fontScale="90000"/>
          </a:bodyPr>
          <a:lstStyle/>
          <a:p>
            <a:pPr>
              <a:defRPr/>
            </a:pPr>
            <a:r>
              <a:rPr lang="en-US" altLang="en-US" smtClean="0"/>
              <a:t>Political Economy and Economic Progress</a:t>
            </a:r>
            <a:endParaRPr lang="en-US" dirty="0"/>
          </a:p>
        </p:txBody>
      </p:sp>
      <p:sp>
        <p:nvSpPr>
          <p:cNvPr id="33795" name="Content Placeholder 3"/>
          <p:cNvSpPr>
            <a:spLocks noGrp="1"/>
          </p:cNvSpPr>
          <p:nvPr>
            <p:ph idx="1"/>
          </p:nvPr>
        </p:nvSpPr>
        <p:spPr/>
        <p:txBody>
          <a:bodyPr/>
          <a:lstStyle/>
          <a:p>
            <a:r>
              <a:rPr lang="en-US" altLang="zh-TW" smtClean="0"/>
              <a:t>The Required Political System</a:t>
            </a:r>
          </a:p>
          <a:p>
            <a:pPr lvl="1"/>
            <a:r>
              <a:rPr lang="en-US" altLang="en-US" smtClean="0"/>
              <a:t>Democratic regimes tend to be more conducive to long-term economic growth than dictatorships, even the benevolent kind.</a:t>
            </a:r>
          </a:p>
          <a:p>
            <a:pPr lvl="1"/>
            <a:r>
              <a:rPr lang="en-US" altLang="en-US" smtClean="0"/>
              <a:t>Limiting human freedom also suppresses human development and therefore limits progress.</a:t>
            </a:r>
          </a:p>
          <a:p>
            <a:pPr lvl="1"/>
            <a:r>
              <a:rPr lang="en-US" altLang="en-US" smtClean="0"/>
              <a:t>Some of the fastest growing economies of past 40 years began as undemocratic governments:</a:t>
            </a:r>
          </a:p>
          <a:p>
            <a:pPr lvl="2"/>
            <a:r>
              <a:rPr lang="en-US" altLang="en-US" smtClean="0"/>
              <a:t>China, South Korea, Taiwan, Singapore, and Hong Kong.</a:t>
            </a:r>
          </a:p>
          <a:p>
            <a:pPr lvl="2"/>
            <a:r>
              <a:rPr lang="en-US" altLang="en-US" smtClean="0"/>
              <a:t>But only in a well-functioning, mature democracy are property rights truly secure.</a:t>
            </a:r>
            <a:endParaRPr lang="en-US" altLang="zh-TW" smtClean="0"/>
          </a:p>
        </p:txBody>
      </p:sp>
      <p:sp>
        <p:nvSpPr>
          <p:cNvPr id="3" name="頁尾版面配置區 2"/>
          <p:cNvSpPr>
            <a:spLocks noGrp="1"/>
          </p:cNvSpPr>
          <p:nvPr>
            <p:ph type="ftr" sz="quarter" idx="10"/>
          </p:nvPr>
        </p:nvSpPr>
        <p:spPr/>
        <p:txBody>
          <a:bodyPr/>
          <a:lstStyle/>
          <a:p>
            <a:pPr>
              <a:defRPr/>
            </a:pPr>
            <a:r>
              <a:rPr lang="en-US" altLang="zh-TW" smtClean="0"/>
              <a:t>CYCU— Prof CK Farn</a:t>
            </a:r>
            <a:endParaRPr lang="en-US" altLang="zh-TW"/>
          </a:p>
        </p:txBody>
      </p:sp>
      <p:sp>
        <p:nvSpPr>
          <p:cNvPr id="4" name="投影片編號版面配置區 3"/>
          <p:cNvSpPr>
            <a:spLocks noGrp="1"/>
          </p:cNvSpPr>
          <p:nvPr>
            <p:ph type="sldNum" sz="quarter" idx="11"/>
          </p:nvPr>
        </p:nvSpPr>
        <p:spPr/>
        <p:txBody>
          <a:bodyPr/>
          <a:lstStyle/>
          <a:p>
            <a:pPr>
              <a:defRPr/>
            </a:pPr>
            <a:fld id="{5B581A5E-3AE8-405C-8966-CB42BA0711B2}" type="slidenum">
              <a:rPr lang="en-US" altLang="zh-TW" smtClean="0"/>
              <a:pPr>
                <a:defRPr/>
              </a:pPr>
              <a:t>13</a:t>
            </a:fld>
            <a:endParaRPr lang="en-US" altLang="zh-TW"/>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4504A-78DE-413D-AE62-05B0008A1E46}"/>
              </a:ext>
            </a:extLst>
          </p:cNvPr>
          <p:cNvSpPr>
            <a:spLocks noGrp="1"/>
          </p:cNvSpPr>
          <p:nvPr>
            <p:ph type="title"/>
          </p:nvPr>
        </p:nvSpPr>
        <p:spPr/>
        <p:txBody>
          <a:bodyPr>
            <a:normAutofit fontScale="90000"/>
          </a:bodyPr>
          <a:lstStyle/>
          <a:p>
            <a:pPr>
              <a:defRPr/>
            </a:pPr>
            <a:r>
              <a:rPr lang="en-US" altLang="zh-TW" dirty="0"/>
              <a:t>Economic Progress Begets Democracy</a:t>
            </a:r>
          </a:p>
        </p:txBody>
      </p:sp>
      <p:sp>
        <p:nvSpPr>
          <p:cNvPr id="35843" name="Content Placeholder 3"/>
          <p:cNvSpPr>
            <a:spLocks noGrp="1"/>
          </p:cNvSpPr>
          <p:nvPr>
            <p:ph idx="1"/>
          </p:nvPr>
        </p:nvSpPr>
        <p:spPr/>
        <p:txBody>
          <a:bodyPr/>
          <a:lstStyle/>
          <a:p>
            <a:r>
              <a:rPr lang="en-US" altLang="en-US" smtClean="0"/>
              <a:t>Democracy is often a consequence of economic growth.</a:t>
            </a:r>
          </a:p>
          <a:p>
            <a:pPr lvl="1"/>
            <a:r>
              <a:rPr lang="en-US" altLang="en-US" smtClean="0"/>
              <a:t>South Korea and Taiwan.</a:t>
            </a:r>
          </a:p>
          <a:p>
            <a:pPr lvl="1"/>
            <a:r>
              <a:rPr lang="en-US" altLang="en-US" smtClean="0"/>
              <a:t>Contributed to attitude of many Western governments towards human rights violations in China.</a:t>
            </a:r>
          </a:p>
          <a:p>
            <a:pPr lvl="1"/>
            <a:r>
              <a:rPr lang="en-US" altLang="en-US" smtClean="0"/>
              <a:t>If China establishes a free market system, it is hoped that greater individual freedom and democracy will follow.</a:t>
            </a:r>
            <a:endParaRPr lang="en-US" altLang="zh-TW" smtClean="0"/>
          </a:p>
        </p:txBody>
      </p:sp>
      <p:sp>
        <p:nvSpPr>
          <p:cNvPr id="3" name="頁尾版面配置區 2"/>
          <p:cNvSpPr>
            <a:spLocks noGrp="1"/>
          </p:cNvSpPr>
          <p:nvPr>
            <p:ph type="ftr" sz="quarter" idx="10"/>
          </p:nvPr>
        </p:nvSpPr>
        <p:spPr/>
        <p:txBody>
          <a:bodyPr/>
          <a:lstStyle/>
          <a:p>
            <a:pPr>
              <a:defRPr/>
            </a:pPr>
            <a:r>
              <a:rPr lang="en-US" altLang="zh-TW" smtClean="0"/>
              <a:t>CYCU— Prof CK Farn</a:t>
            </a:r>
            <a:endParaRPr lang="en-US" altLang="zh-TW"/>
          </a:p>
        </p:txBody>
      </p:sp>
      <p:sp>
        <p:nvSpPr>
          <p:cNvPr id="4" name="投影片編號版面配置區 3"/>
          <p:cNvSpPr>
            <a:spLocks noGrp="1"/>
          </p:cNvSpPr>
          <p:nvPr>
            <p:ph type="sldNum" sz="quarter" idx="11"/>
          </p:nvPr>
        </p:nvSpPr>
        <p:spPr/>
        <p:txBody>
          <a:bodyPr/>
          <a:lstStyle/>
          <a:p>
            <a:pPr>
              <a:defRPr/>
            </a:pPr>
            <a:fld id="{5B581A5E-3AE8-405C-8966-CB42BA0711B2}" type="slidenum">
              <a:rPr lang="en-US" altLang="zh-TW" smtClean="0"/>
              <a:pPr>
                <a:defRPr/>
              </a:pPr>
              <a:t>14</a:t>
            </a:fld>
            <a:endParaRPr lang="en-US" altLang="zh-TW"/>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0" y="381000"/>
            <a:ext cx="7440613" cy="1143000"/>
          </a:xfrm>
        </p:spPr>
        <p:txBody>
          <a:bodyPr/>
          <a:lstStyle/>
          <a:p>
            <a:r>
              <a:rPr lang="en-US" altLang="zh-TW" sz="3200" smtClean="0"/>
              <a:t>Geography, Education, Demographics, and Economic Development</a:t>
            </a:r>
          </a:p>
        </p:txBody>
      </p:sp>
      <p:sp>
        <p:nvSpPr>
          <p:cNvPr id="37891" name="Content Placeholder 3"/>
          <p:cNvSpPr>
            <a:spLocks noGrp="1"/>
          </p:cNvSpPr>
          <p:nvPr>
            <p:ph idx="1"/>
          </p:nvPr>
        </p:nvSpPr>
        <p:spPr>
          <a:xfrm>
            <a:off x="755650" y="1773238"/>
            <a:ext cx="7772400" cy="4114800"/>
          </a:xfrm>
        </p:spPr>
        <p:txBody>
          <a:bodyPr/>
          <a:lstStyle/>
          <a:p>
            <a:r>
              <a:rPr lang="en-US" altLang="en-US" sz="2400" smtClean="0"/>
              <a:t>Belief that geography influences economic policy, and thus economic development, goes back to Adam Smith.</a:t>
            </a:r>
          </a:p>
          <a:p>
            <a:pPr lvl="1"/>
            <a:r>
              <a:rPr lang="en-US" altLang="en-US" sz="2000" smtClean="0"/>
              <a:t>Economist Jeffrey Sachs argues that by virtue of favorable economy, certain societies are more likely to engage in trade, which promotes economic growth.</a:t>
            </a:r>
          </a:p>
          <a:p>
            <a:r>
              <a:rPr lang="en-US" altLang="en-US" smtClean="0"/>
              <a:t>Investment in education promotes faster economic development.</a:t>
            </a:r>
          </a:p>
          <a:p>
            <a:r>
              <a:rPr lang="en-US" altLang="en-US" smtClean="0"/>
              <a:t>Demographic forces are also important determinants of economic growth rate.</a:t>
            </a:r>
          </a:p>
          <a:p>
            <a:pPr lvl="1"/>
            <a:r>
              <a:rPr lang="en-US" altLang="en-US" smtClean="0"/>
              <a:t>Young and growing population.</a:t>
            </a:r>
            <a:endParaRPr lang="en-US" altLang="zh-TW"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15</a:t>
            </a:fld>
            <a:endParaRPr lang="en-US" altLang="zh-TW"/>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4504A-78DE-413D-AE62-05B0008A1E46}"/>
              </a:ext>
            </a:extLst>
          </p:cNvPr>
          <p:cNvSpPr>
            <a:spLocks noGrp="1"/>
          </p:cNvSpPr>
          <p:nvPr>
            <p:ph type="title"/>
          </p:nvPr>
        </p:nvSpPr>
        <p:spPr/>
        <p:txBody>
          <a:bodyPr>
            <a:normAutofit fontScale="90000"/>
          </a:bodyPr>
          <a:lstStyle/>
          <a:p>
            <a:pPr>
              <a:defRPr/>
            </a:pPr>
            <a:r>
              <a:rPr lang="en-US" altLang="zh-TW" dirty="0" smtClean="0"/>
              <a:t>Three Trends in Political Economy Since Late </a:t>
            </a:r>
            <a:r>
              <a:rPr lang="en-US" altLang="zh-TW" dirty="0" err="1" smtClean="0"/>
              <a:t>1980s</a:t>
            </a:r>
            <a:endParaRPr lang="en-US" altLang="zh-TW" dirty="0"/>
          </a:p>
        </p:txBody>
      </p:sp>
      <p:sp>
        <p:nvSpPr>
          <p:cNvPr id="39939" name="Content Placeholder 3"/>
          <p:cNvSpPr>
            <a:spLocks noGrp="1"/>
          </p:cNvSpPr>
          <p:nvPr>
            <p:ph idx="1"/>
          </p:nvPr>
        </p:nvSpPr>
        <p:spPr/>
        <p:txBody>
          <a:bodyPr/>
          <a:lstStyle/>
          <a:p>
            <a:pPr marL="514350" indent="-514350">
              <a:buFont typeface="Arial" panose="020B0604020202020204" pitchFamily="34" charset="0"/>
              <a:buAutoNum type="arabicPeriod"/>
            </a:pPr>
            <a:r>
              <a:rPr lang="en-US" altLang="en-US" dirty="0" smtClean="0"/>
              <a:t>A wave of democratic revolutions swept the world and many previous totalitarian regimes collapsed.</a:t>
            </a:r>
          </a:p>
          <a:p>
            <a:pPr marL="514350" indent="-514350">
              <a:buFont typeface="Arial" panose="020B0604020202020204" pitchFamily="34" charset="0"/>
              <a:buAutoNum type="arabicPeriod"/>
            </a:pPr>
            <a:r>
              <a:rPr lang="en-US" altLang="en-US" dirty="0" smtClean="0"/>
              <a:t>A move away from centrally planned and mixed economies towards free markets.</a:t>
            </a:r>
          </a:p>
          <a:p>
            <a:pPr marL="514350" indent="-514350">
              <a:buFont typeface="Arial" panose="020B0604020202020204" pitchFamily="34" charset="0"/>
              <a:buAutoNum type="arabicPeriod"/>
            </a:pPr>
            <a:r>
              <a:rPr lang="en-US" altLang="en-US" dirty="0" smtClean="0"/>
              <a:t>A shift back toward greater authoritarianism in some nations and signs of a retreat from the free market model.</a:t>
            </a:r>
            <a:endParaRPr lang="en-US" altLang="zh-TW" dirty="0" smtClean="0"/>
          </a:p>
        </p:txBody>
      </p:sp>
      <p:sp>
        <p:nvSpPr>
          <p:cNvPr id="3" name="頁尾版面配置區 2"/>
          <p:cNvSpPr>
            <a:spLocks noGrp="1"/>
          </p:cNvSpPr>
          <p:nvPr>
            <p:ph type="ftr" sz="quarter" idx="10"/>
          </p:nvPr>
        </p:nvSpPr>
        <p:spPr/>
        <p:txBody>
          <a:bodyPr/>
          <a:lstStyle/>
          <a:p>
            <a:pPr>
              <a:defRPr/>
            </a:pPr>
            <a:r>
              <a:rPr lang="en-US" altLang="zh-TW" smtClean="0"/>
              <a:t>CYCU— Prof CK Farn</a:t>
            </a:r>
            <a:endParaRPr lang="en-US" altLang="zh-TW"/>
          </a:p>
        </p:txBody>
      </p:sp>
      <p:sp>
        <p:nvSpPr>
          <p:cNvPr id="4" name="投影片編號版面配置區 3"/>
          <p:cNvSpPr>
            <a:spLocks noGrp="1"/>
          </p:cNvSpPr>
          <p:nvPr>
            <p:ph type="sldNum" sz="quarter" idx="11"/>
          </p:nvPr>
        </p:nvSpPr>
        <p:spPr/>
        <p:txBody>
          <a:bodyPr/>
          <a:lstStyle/>
          <a:p>
            <a:pPr>
              <a:defRPr/>
            </a:pPr>
            <a:fld id="{5B581A5E-3AE8-405C-8966-CB42BA0711B2}" type="slidenum">
              <a:rPr lang="en-US" altLang="zh-TW" smtClean="0"/>
              <a:pPr>
                <a:defRPr/>
              </a:pPr>
              <a:t>16</a:t>
            </a:fld>
            <a:endParaRPr lang="en-US" altLang="zh-TW"/>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zh-TW" sz="3600" smtClean="0"/>
              <a:t>The Spread of Democracy</a:t>
            </a:r>
          </a:p>
        </p:txBody>
      </p:sp>
      <p:sp>
        <p:nvSpPr>
          <p:cNvPr id="41987" name="Content Placeholder 3"/>
          <p:cNvSpPr>
            <a:spLocks noGrp="1"/>
          </p:cNvSpPr>
          <p:nvPr>
            <p:ph idx="1"/>
          </p:nvPr>
        </p:nvSpPr>
        <p:spPr/>
        <p:txBody>
          <a:bodyPr/>
          <a:lstStyle/>
          <a:p>
            <a:r>
              <a:rPr lang="en-US" altLang="en-US" sz="2400" smtClean="0"/>
              <a:t>Many totalitarian regimes failed to deliver economic progress to majority of population.</a:t>
            </a:r>
          </a:p>
          <a:p>
            <a:r>
              <a:rPr lang="en-US" altLang="en-US" sz="2400" smtClean="0"/>
              <a:t>New information and communication technologies have broken down ability of state to control access to uncensored information.</a:t>
            </a:r>
          </a:p>
          <a:p>
            <a:r>
              <a:rPr lang="en-US" altLang="en-US" sz="2400" smtClean="0"/>
              <a:t>Economic advances of last quarter century led to increasingly prosperous middle and working classes who pushed for democratic reforms.</a:t>
            </a:r>
            <a:endParaRPr lang="en-US" altLang="zh-TW" sz="2400"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17</a:t>
            </a:fld>
            <a:endParaRPr lang="en-US" altLang="zh-TW"/>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200" smtClean="0"/>
              <a:t>Map 3.5 Freedom in the World, 2020</a:t>
            </a:r>
            <a:endParaRPr lang="en-US" altLang="zh-TW" sz="3200" smtClean="0"/>
          </a:p>
        </p:txBody>
      </p:sp>
      <p:sp>
        <p:nvSpPr>
          <p:cNvPr id="44035" name="Text Placeholder 4"/>
          <p:cNvSpPr>
            <a:spLocks noGrp="1"/>
          </p:cNvSpPr>
          <p:nvPr>
            <p:ph idx="1"/>
          </p:nvPr>
        </p:nvSpPr>
        <p:spPr>
          <a:xfrm>
            <a:off x="1042988" y="6164263"/>
            <a:ext cx="7272337" cy="246062"/>
          </a:xfrm>
        </p:spPr>
        <p:txBody>
          <a:bodyPr/>
          <a:lstStyle/>
          <a:p>
            <a:pPr marL="0" indent="0">
              <a:buFont typeface="Wingdings" panose="05000000000000000000" pitchFamily="2" charset="2"/>
              <a:buNone/>
            </a:pPr>
            <a:r>
              <a:rPr lang="en-US" altLang="zh-TW" sz="1200" smtClean="0"/>
              <a:t>Source: Freedom House, 2020. https://freedomhouse.org/explore-the-map?type=fiw&amp;year=2020.</a:t>
            </a:r>
          </a:p>
        </p:txBody>
      </p:sp>
      <p:pic>
        <p:nvPicPr>
          <p:cNvPr id="44036" name="Picture 4" descr="A map traces freedom in the world in 20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85888"/>
            <a:ext cx="6408737"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18</a:t>
            </a:fld>
            <a:endParaRPr lang="en-US" altLang="zh-TW"/>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0" y="381000"/>
            <a:ext cx="7224713" cy="1247775"/>
          </a:xfrm>
        </p:spPr>
        <p:txBody>
          <a:bodyPr/>
          <a:lstStyle/>
          <a:p>
            <a:r>
              <a:rPr lang="en-US" altLang="zh-TW" sz="3200" smtClean="0"/>
              <a:t>The Spread of Market-Based Systems</a:t>
            </a:r>
          </a:p>
        </p:txBody>
      </p:sp>
      <p:sp>
        <p:nvSpPr>
          <p:cNvPr id="46083" name="Content Placeholder 3"/>
          <p:cNvSpPr>
            <a:spLocks noGrp="1"/>
          </p:cNvSpPr>
          <p:nvPr>
            <p:ph idx="1"/>
          </p:nvPr>
        </p:nvSpPr>
        <p:spPr/>
        <p:txBody>
          <a:bodyPr/>
          <a:lstStyle/>
          <a:p>
            <a:r>
              <a:rPr lang="en-US" altLang="en-US" smtClean="0"/>
              <a:t>Since the late 19 80s, a transformation from centrally planned command economies to market-based economies.</a:t>
            </a:r>
          </a:p>
          <a:p>
            <a:pPr lvl="1"/>
            <a:r>
              <a:rPr lang="en-US" altLang="en-US" smtClean="0"/>
              <a:t>Command and mixed economies failed to deliver the sustained economic performance achieved by countries that had adopted market-based systems.</a:t>
            </a:r>
          </a:p>
          <a:p>
            <a:pPr lvl="1"/>
            <a:r>
              <a:rPr lang="en-US" altLang="en-US" smtClean="0"/>
              <a:t>Many countries shifted to a market-based system.</a:t>
            </a:r>
            <a:endParaRPr lang="en-US" altLang="zh-TW"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19</a:t>
            </a:fld>
            <a:endParaRPr lang="en-US" altLang="zh-TW"/>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zh-TW" smtClean="0"/>
              <a:t>Introduction</a:t>
            </a:r>
          </a:p>
        </p:txBody>
      </p:sp>
      <p:sp>
        <p:nvSpPr>
          <p:cNvPr id="11267" name="Content Placeholder 3"/>
          <p:cNvSpPr>
            <a:spLocks noGrp="1"/>
          </p:cNvSpPr>
          <p:nvPr>
            <p:ph idx="1"/>
          </p:nvPr>
        </p:nvSpPr>
        <p:spPr/>
        <p:txBody>
          <a:bodyPr/>
          <a:lstStyle/>
          <a:p>
            <a:r>
              <a:rPr lang="en-US" altLang="zh-TW" smtClean="0"/>
              <a:t>Level of economic development and its attractiveness for doing business.</a:t>
            </a:r>
          </a:p>
          <a:p>
            <a:pPr lvl="1"/>
            <a:r>
              <a:rPr lang="en-US" altLang="zh-TW" smtClean="0"/>
              <a:t>Influenced by Differences in Political, Economic, and Legal Systems</a:t>
            </a:r>
          </a:p>
          <a:p>
            <a:r>
              <a:rPr lang="en-US" altLang="zh-TW" smtClean="0"/>
              <a:t>General movement toward:</a:t>
            </a:r>
          </a:p>
          <a:p>
            <a:pPr lvl="1"/>
            <a:r>
              <a:rPr lang="en-US" altLang="zh-TW" smtClean="0"/>
              <a:t>Democratic forms of government.</a:t>
            </a:r>
          </a:p>
          <a:p>
            <a:pPr lvl="1"/>
            <a:r>
              <a:rPr lang="en-US" altLang="zh-TW" smtClean="0"/>
              <a:t>Market-based economic reforms.</a:t>
            </a:r>
          </a:p>
          <a:p>
            <a:pPr lvl="1"/>
            <a:r>
              <a:rPr lang="en-US" altLang="zh-TW" smtClean="0"/>
              <a:t>Adoption of legal systems that better enforce property rights.</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a:t>
            </a:fld>
            <a:endParaRPr lang="en-US" altLang="zh-TW"/>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0" y="381000"/>
            <a:ext cx="7440613" cy="1143000"/>
          </a:xfrm>
        </p:spPr>
        <p:txBody>
          <a:bodyPr/>
          <a:lstStyle/>
          <a:p>
            <a:r>
              <a:rPr lang="en-US" altLang="en-US" sz="2800" smtClean="0"/>
              <a:t>Map 3.6 Index of Economic Freedom, 2020</a:t>
            </a:r>
            <a:endParaRPr lang="en-US" altLang="zh-TW" sz="2800" smtClean="0"/>
          </a:p>
        </p:txBody>
      </p:sp>
      <p:sp>
        <p:nvSpPr>
          <p:cNvPr id="48131" name="Text Placeholder 4"/>
          <p:cNvSpPr>
            <a:spLocks noGrp="1"/>
          </p:cNvSpPr>
          <p:nvPr>
            <p:ph idx="1"/>
          </p:nvPr>
        </p:nvSpPr>
        <p:spPr>
          <a:xfrm>
            <a:off x="611188" y="5949950"/>
            <a:ext cx="8062912" cy="366713"/>
          </a:xfrm>
        </p:spPr>
        <p:txBody>
          <a:bodyPr/>
          <a:lstStyle/>
          <a:p>
            <a:pPr marL="0" indent="0">
              <a:buFont typeface="Wingdings" panose="05000000000000000000" pitchFamily="2" charset="2"/>
              <a:buNone/>
            </a:pPr>
            <a:r>
              <a:rPr lang="en-US" altLang="zh-TW" sz="1200" smtClean="0"/>
              <a:t>Source: “Interactive Heat Map.” The Heritage Foundation, 2020. https://www.heritage.org/index/heatmap?version=929.</a:t>
            </a:r>
          </a:p>
        </p:txBody>
      </p:sp>
      <p:pic>
        <p:nvPicPr>
          <p:cNvPr id="48132" name="Picture 3" descr="A world map provides economic freedom scor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628775"/>
            <a:ext cx="66071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20</a:t>
            </a:fld>
            <a:endParaRPr lang="en-US" altLang="zh-TW"/>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0" y="381000"/>
            <a:ext cx="7620000" cy="1392238"/>
          </a:xfrm>
        </p:spPr>
        <p:txBody>
          <a:bodyPr/>
          <a:lstStyle/>
          <a:p>
            <a:r>
              <a:rPr lang="en-US" altLang="en-US" sz="3200" smtClean="0"/>
              <a:t>The Nature of Economic Transformation</a:t>
            </a:r>
            <a:endParaRPr lang="en-US" altLang="zh-TW" sz="3200" smtClean="0"/>
          </a:p>
        </p:txBody>
      </p:sp>
      <p:sp>
        <p:nvSpPr>
          <p:cNvPr id="50179" name="Content Placeholder 3"/>
          <p:cNvSpPr>
            <a:spLocks noGrp="1"/>
          </p:cNvSpPr>
          <p:nvPr>
            <p:ph idx="1"/>
          </p:nvPr>
        </p:nvSpPr>
        <p:spPr/>
        <p:txBody>
          <a:bodyPr/>
          <a:lstStyle/>
          <a:p>
            <a:r>
              <a:rPr lang="en-US" altLang="zh-TW" smtClean="0"/>
              <a:t>Deregulation</a:t>
            </a:r>
          </a:p>
          <a:p>
            <a:pPr lvl="1"/>
            <a:r>
              <a:rPr lang="en-US" altLang="en-US" smtClean="0"/>
              <a:t>Removing legal restrictions to the free play of markets.</a:t>
            </a:r>
          </a:p>
          <a:p>
            <a:pPr lvl="1"/>
            <a:r>
              <a:rPr lang="en-US" altLang="en-US" smtClean="0"/>
              <a:t>Establishment of private enterprises.</a:t>
            </a:r>
          </a:p>
          <a:p>
            <a:pPr lvl="1"/>
            <a:r>
              <a:rPr lang="en-US" altLang="en-US" smtClean="0"/>
              <a:t>Removing price controls.</a:t>
            </a:r>
            <a:endParaRPr lang="en-US" altLang="zh-TW"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21</a:t>
            </a:fld>
            <a:endParaRPr lang="en-US" altLang="zh-TW"/>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9CC11-548B-4B46-895B-C9139B0718CC}"/>
              </a:ext>
            </a:extLst>
          </p:cNvPr>
          <p:cNvSpPr>
            <a:spLocks noGrp="1"/>
          </p:cNvSpPr>
          <p:nvPr>
            <p:ph type="title"/>
          </p:nvPr>
        </p:nvSpPr>
        <p:spPr/>
        <p:txBody>
          <a:bodyPr>
            <a:normAutofit fontScale="90000"/>
          </a:bodyPr>
          <a:lstStyle/>
          <a:p>
            <a:pPr>
              <a:defRPr/>
            </a:pPr>
            <a:r>
              <a:rPr lang="en-US" altLang="en-US" dirty="0" smtClean="0"/>
              <a:t>The Nature of Economic Transformation </a:t>
            </a:r>
            <a:r>
              <a:rPr lang="en-US" altLang="en-US" sz="1800" dirty="0" smtClean="0"/>
              <a:t>2</a:t>
            </a:r>
            <a:endParaRPr lang="en-US" sz="1800" dirty="0"/>
          </a:p>
        </p:txBody>
      </p:sp>
      <p:sp>
        <p:nvSpPr>
          <p:cNvPr id="52227" name="Content Placeholder 2"/>
          <p:cNvSpPr>
            <a:spLocks noGrp="1"/>
          </p:cNvSpPr>
          <p:nvPr>
            <p:ph sz="half" idx="1"/>
          </p:nvPr>
        </p:nvSpPr>
        <p:spPr>
          <a:xfrm>
            <a:off x="468313" y="1981200"/>
            <a:ext cx="3810000" cy="4114800"/>
          </a:xfrm>
        </p:spPr>
        <p:txBody>
          <a:bodyPr/>
          <a:lstStyle/>
          <a:p>
            <a:r>
              <a:rPr lang="en-US" altLang="zh-TW" sz="2400" smtClean="0"/>
              <a:t>Privatization</a:t>
            </a:r>
          </a:p>
          <a:p>
            <a:pPr lvl="1"/>
            <a:r>
              <a:rPr lang="en-US" altLang="zh-TW" sz="2000" smtClean="0"/>
              <a:t>Transfers ownership of state property to private individuals.</a:t>
            </a:r>
          </a:p>
          <a:p>
            <a:pPr lvl="1"/>
            <a:r>
              <a:rPr lang="en-US" altLang="zh-TW" sz="2000" smtClean="0"/>
              <a:t>First seen in Great Britain under PM Thatcher; now a worldwide phenomenon.</a:t>
            </a:r>
          </a:p>
          <a:p>
            <a:pPr lvl="1"/>
            <a:r>
              <a:rPr lang="en-US" altLang="zh-TW" sz="2000" smtClean="0"/>
              <a:t>Does not guarantee economic growth.</a:t>
            </a:r>
          </a:p>
        </p:txBody>
      </p:sp>
      <p:sp>
        <p:nvSpPr>
          <p:cNvPr id="52228" name="Content Placeholder 3"/>
          <p:cNvSpPr>
            <a:spLocks noGrp="1"/>
          </p:cNvSpPr>
          <p:nvPr>
            <p:ph sz="half" idx="2"/>
          </p:nvPr>
        </p:nvSpPr>
        <p:spPr/>
        <p:txBody>
          <a:bodyPr/>
          <a:lstStyle/>
          <a:p>
            <a:r>
              <a:rPr lang="en-US" altLang="zh-TW" sz="2400" smtClean="0"/>
              <a:t>Legal Systems</a:t>
            </a:r>
          </a:p>
          <a:p>
            <a:pPr lvl="1"/>
            <a:r>
              <a:rPr lang="en-US" altLang="zh-TW" sz="2000" smtClean="0"/>
              <a:t>Laws protect private property rights and provide mechanisms for contract enforcement.</a:t>
            </a:r>
          </a:p>
          <a:p>
            <a:pPr lvl="1"/>
            <a:r>
              <a:rPr lang="en-US" altLang="zh-TW" sz="2000" smtClean="0"/>
              <a:t>Without a legal system in place, there is little incentive to engage in economic activity.</a:t>
            </a:r>
          </a:p>
        </p:txBody>
      </p:sp>
      <p:sp>
        <p:nvSpPr>
          <p:cNvPr id="3" name="頁尾版面配置區 2"/>
          <p:cNvSpPr>
            <a:spLocks noGrp="1"/>
          </p:cNvSpPr>
          <p:nvPr>
            <p:ph type="ftr" sz="quarter" idx="10"/>
          </p:nvPr>
        </p:nvSpPr>
        <p:spPr/>
        <p:txBody>
          <a:bodyPr/>
          <a:lstStyle/>
          <a:p>
            <a:pPr>
              <a:defRPr/>
            </a:pPr>
            <a:r>
              <a:rPr lang="en-US" altLang="zh-TW" smtClean="0"/>
              <a:t>CYCU— Prof CK Farn</a:t>
            </a:r>
            <a:endParaRPr lang="en-US" altLang="zh-TW" dirty="0"/>
          </a:p>
        </p:txBody>
      </p:sp>
      <p:sp>
        <p:nvSpPr>
          <p:cNvPr id="4" name="投影片編號版面配置區 3"/>
          <p:cNvSpPr>
            <a:spLocks noGrp="1"/>
          </p:cNvSpPr>
          <p:nvPr>
            <p:ph type="sldNum" sz="quarter" idx="11"/>
          </p:nvPr>
        </p:nvSpPr>
        <p:spPr/>
        <p:txBody>
          <a:bodyPr/>
          <a:lstStyle/>
          <a:p>
            <a:pPr>
              <a:defRPr/>
            </a:pPr>
            <a:fld id="{B040036C-CA6B-4922-957F-8B16E20A31C4}" type="slidenum">
              <a:rPr lang="en-US" altLang="zh-TW" smtClean="0"/>
              <a:pPr>
                <a:defRPr/>
              </a:pPr>
              <a:t>22</a:t>
            </a:fld>
            <a:endParaRPr lang="en-US" altLang="zh-TW"/>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381000"/>
            <a:ext cx="7446963" cy="1176338"/>
          </a:xfrm>
        </p:spPr>
        <p:txBody>
          <a:bodyPr/>
          <a:lstStyle/>
          <a:p>
            <a:r>
              <a:rPr lang="en-US" altLang="en-US" sz="3600" smtClean="0"/>
              <a:t>360° View: Managerial Implications</a:t>
            </a:r>
            <a:endParaRPr lang="en-US" altLang="zh-TW" sz="3600" smtClean="0"/>
          </a:p>
        </p:txBody>
      </p:sp>
      <p:sp>
        <p:nvSpPr>
          <p:cNvPr id="54275" name="Content Placeholder 2"/>
          <p:cNvSpPr>
            <a:spLocks noGrp="1"/>
          </p:cNvSpPr>
          <p:nvPr>
            <p:ph idx="1"/>
          </p:nvPr>
        </p:nvSpPr>
        <p:spPr>
          <a:xfrm>
            <a:off x="468313" y="1844675"/>
            <a:ext cx="7772400" cy="4114800"/>
          </a:xfrm>
        </p:spPr>
        <p:txBody>
          <a:bodyPr/>
          <a:lstStyle/>
          <a:p>
            <a:r>
              <a:rPr lang="en-US" altLang="en-US" sz="2400" smtClean="0"/>
              <a:t>Benefits, Costs, Risks, and Overall Attractiveness of Doing Business Internationally</a:t>
            </a:r>
          </a:p>
          <a:p>
            <a:pPr lvl="1"/>
            <a:r>
              <a:rPr lang="en-US" altLang="en-US" sz="2000" smtClean="0"/>
              <a:t>Overall attractiveness of a country depends upon balance between likely benefits of doing business in that country against the likely costs and risks.</a:t>
            </a:r>
          </a:p>
          <a:p>
            <a:pPr lvl="1"/>
            <a:r>
              <a:rPr lang="en-US" altLang="en-US" sz="2000" smtClean="0"/>
              <a:t>Benefits:</a:t>
            </a:r>
          </a:p>
          <a:p>
            <a:pPr lvl="3"/>
            <a:r>
              <a:rPr lang="en-US" altLang="en-US" sz="1600" smtClean="0"/>
              <a:t>Function of market size and current and future consumer purchasing power.</a:t>
            </a:r>
          </a:p>
          <a:p>
            <a:pPr lvl="3"/>
            <a:r>
              <a:rPr lang="en-US" altLang="en-US" sz="1600" smtClean="0"/>
              <a:t>May be able to gain first-mover advantages.</a:t>
            </a:r>
          </a:p>
          <a:p>
            <a:pPr lvl="3"/>
            <a:r>
              <a:rPr lang="en-US" altLang="en-US" sz="1600" smtClean="0"/>
              <a:t>Late entrants face late-mover disadvantages.</a:t>
            </a:r>
            <a:endParaRPr lang="en-US" altLang="zh-TW" sz="1600" smtClean="0"/>
          </a:p>
        </p:txBody>
      </p:sp>
      <p:pic>
        <p:nvPicPr>
          <p:cNvPr id="54276" name="Picture 4" descr="A photograph shows people standing infront of a store in a marketpla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037138"/>
            <a:ext cx="25209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23</a:t>
            </a:fld>
            <a:endParaRPr lang="en-US" altLang="zh-TW"/>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z="3600" smtClean="0"/>
              <a:t>Doing Business Internationally: </a:t>
            </a:r>
            <a:r>
              <a:rPr lang="en-US" altLang="en-US" sz="3600" smtClean="0">
                <a:solidFill>
                  <a:schemeClr val="bg1"/>
                </a:solidFill>
              </a:rPr>
              <a:t>Costs</a:t>
            </a:r>
            <a:endParaRPr lang="en-US" altLang="zh-TW" sz="2800" smtClean="0">
              <a:solidFill>
                <a:schemeClr val="bg1"/>
              </a:solidFill>
            </a:endParaRPr>
          </a:p>
        </p:txBody>
      </p:sp>
      <p:sp>
        <p:nvSpPr>
          <p:cNvPr id="56323" name="Content Placeholder 3"/>
          <p:cNvSpPr>
            <a:spLocks noGrp="1"/>
          </p:cNvSpPr>
          <p:nvPr>
            <p:ph idx="1"/>
          </p:nvPr>
        </p:nvSpPr>
        <p:spPr/>
        <p:txBody>
          <a:bodyPr/>
          <a:lstStyle/>
          <a:p>
            <a:pPr lvl="1"/>
            <a:r>
              <a:rPr lang="en-US" altLang="zh-TW" smtClean="0"/>
              <a:t>Political costs include paying bribes or lobbying for favorable or fair treatment.</a:t>
            </a:r>
          </a:p>
          <a:p>
            <a:pPr lvl="1"/>
            <a:r>
              <a:rPr lang="en-US" altLang="zh-TW" smtClean="0"/>
              <a:t>Economic costs relate primarily to sophistication of economic system, including infrastructure and supporting businesses.</a:t>
            </a:r>
          </a:p>
          <a:p>
            <a:pPr lvl="1"/>
            <a:r>
              <a:rPr lang="en-US" altLang="zh-TW" smtClean="0"/>
              <a:t>Legal costs can be higher in countries with dramatically different product, workplace, and pollution standards, or where there is poor legal protection for property rights.</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24</a:t>
            </a:fld>
            <a:endParaRPr lang="en-US" altLang="zh-TW"/>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4504A-78DE-413D-AE62-05B0008A1E46}"/>
              </a:ext>
            </a:extLst>
          </p:cNvPr>
          <p:cNvSpPr>
            <a:spLocks noGrp="1"/>
          </p:cNvSpPr>
          <p:nvPr>
            <p:ph type="title"/>
          </p:nvPr>
        </p:nvSpPr>
        <p:spPr/>
        <p:txBody>
          <a:bodyPr>
            <a:normAutofit fontScale="90000"/>
          </a:bodyPr>
          <a:lstStyle/>
          <a:p>
            <a:pPr>
              <a:defRPr/>
            </a:pPr>
            <a:r>
              <a:rPr lang="en-US" altLang="en-US" dirty="0" smtClean="0"/>
              <a:t>Doing Business Internationally: </a:t>
            </a:r>
            <a:r>
              <a:rPr lang="en-US" altLang="en-US" dirty="0" smtClean="0">
                <a:solidFill>
                  <a:schemeClr val="bg1"/>
                </a:solidFill>
              </a:rPr>
              <a:t>Risks</a:t>
            </a:r>
            <a:endParaRPr lang="en-US" sz="3100" dirty="0"/>
          </a:p>
        </p:txBody>
      </p:sp>
      <p:sp>
        <p:nvSpPr>
          <p:cNvPr id="58371" name="Content Placeholder 3"/>
          <p:cNvSpPr>
            <a:spLocks noGrp="1"/>
          </p:cNvSpPr>
          <p:nvPr>
            <p:ph idx="1"/>
          </p:nvPr>
        </p:nvSpPr>
        <p:spPr/>
        <p:txBody>
          <a:bodyPr/>
          <a:lstStyle/>
          <a:p>
            <a:pPr lvl="1"/>
            <a:r>
              <a:rPr lang="en-US" altLang="zh-TW" sz="2000" smtClean="0"/>
              <a:t>Political risk: likelihood that political forces will cause drastic changes in a country's business environment that adversely affects profit and other goals of a business enterprise.</a:t>
            </a:r>
          </a:p>
          <a:p>
            <a:pPr lvl="1"/>
            <a:r>
              <a:rPr lang="en-US" altLang="zh-TW" sz="2000" smtClean="0"/>
              <a:t>Economic risk: likelihood that economic mismanagement will cause drastic changes in a country's business environment that adversely affects profit and other goals of a business enterprise.</a:t>
            </a:r>
          </a:p>
          <a:p>
            <a:pPr lvl="1"/>
            <a:r>
              <a:rPr lang="en-US" altLang="zh-TW" sz="2000" smtClean="0"/>
              <a:t>Legal risk: likelihood that a trading partner will opportunistically break a contract or expropriate property rights.</a:t>
            </a:r>
          </a:p>
        </p:txBody>
      </p:sp>
      <p:sp>
        <p:nvSpPr>
          <p:cNvPr id="3" name="頁尾版面配置區 2"/>
          <p:cNvSpPr>
            <a:spLocks noGrp="1"/>
          </p:cNvSpPr>
          <p:nvPr>
            <p:ph type="ftr" sz="quarter" idx="10"/>
          </p:nvPr>
        </p:nvSpPr>
        <p:spPr/>
        <p:txBody>
          <a:bodyPr/>
          <a:lstStyle/>
          <a:p>
            <a:pPr>
              <a:defRPr/>
            </a:pPr>
            <a:r>
              <a:rPr lang="en-US" altLang="zh-TW" smtClean="0"/>
              <a:t>CYCU— Prof CK Farn</a:t>
            </a:r>
            <a:endParaRPr lang="en-US" altLang="zh-TW"/>
          </a:p>
        </p:txBody>
      </p:sp>
      <p:sp>
        <p:nvSpPr>
          <p:cNvPr id="4" name="投影片編號版面配置區 3"/>
          <p:cNvSpPr>
            <a:spLocks noGrp="1"/>
          </p:cNvSpPr>
          <p:nvPr>
            <p:ph type="sldNum" sz="quarter" idx="11"/>
          </p:nvPr>
        </p:nvSpPr>
        <p:spPr/>
        <p:txBody>
          <a:bodyPr/>
          <a:lstStyle/>
          <a:p>
            <a:pPr>
              <a:defRPr/>
            </a:pPr>
            <a:fld id="{5B581A5E-3AE8-405C-8966-CB42BA0711B2}" type="slidenum">
              <a:rPr lang="en-US" altLang="zh-TW" smtClean="0"/>
              <a:pPr>
                <a:defRPr/>
              </a:pPr>
              <a:t>25</a:t>
            </a:fld>
            <a:endParaRPr lang="en-US" altLang="zh-TW"/>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3600" smtClean="0"/>
              <a:t>Doing Business Internationally: </a:t>
            </a:r>
            <a:r>
              <a:rPr lang="en-US" altLang="zh-TW" sz="3600" smtClean="0">
                <a:solidFill>
                  <a:schemeClr val="bg1"/>
                </a:solidFill>
              </a:rPr>
              <a:t>Overall Attractiveness</a:t>
            </a:r>
          </a:p>
        </p:txBody>
      </p:sp>
      <p:sp>
        <p:nvSpPr>
          <p:cNvPr id="60419" name="Content Placeholder 3"/>
          <p:cNvSpPr>
            <a:spLocks noGrp="1"/>
          </p:cNvSpPr>
          <p:nvPr>
            <p:ph idx="1"/>
          </p:nvPr>
        </p:nvSpPr>
        <p:spPr/>
        <p:txBody>
          <a:bodyPr/>
          <a:lstStyle/>
          <a:p>
            <a:pPr lvl="1"/>
            <a:r>
              <a:rPr lang="en-US" altLang="zh-TW" smtClean="0"/>
              <a:t>Depends on balancing benefits, costs, and risks associated with doing business in that country.</a:t>
            </a:r>
          </a:p>
          <a:p>
            <a:pPr lvl="1"/>
            <a:r>
              <a:rPr lang="en-US" altLang="zh-TW" smtClean="0"/>
              <a:t>Generally, costs and risks are lower in economically developed and politically stable markets.</a:t>
            </a:r>
          </a:p>
          <a:p>
            <a:pPr lvl="1"/>
            <a:r>
              <a:rPr lang="en-US" altLang="zh-TW" smtClean="0"/>
              <a:t>However, potential for growth may be higher in less developed nations.</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26</a:t>
            </a:fld>
            <a:endParaRPr lang="en-US" altLang="zh-TW"/>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3200" smtClean="0"/>
              <a:t>Figure 3.1 Country Attractiveness</a:t>
            </a:r>
            <a:endParaRPr lang="en-US" altLang="zh-TW" sz="3200" smtClean="0"/>
          </a:p>
        </p:txBody>
      </p:sp>
      <p:pic>
        <p:nvPicPr>
          <p:cNvPr id="62467" name="Picture 2" descr="A diagram illustrates factors that bring about Country attractiveness."/>
          <p:cNvPicPr>
            <a:picLocks noChangeAspect="1" noChangeArrowheads="1"/>
          </p:cNvPicPr>
          <p:nvPr/>
        </p:nvPicPr>
        <p:blipFill>
          <a:blip r:embed="rId3">
            <a:extLst>
              <a:ext uri="{28A0092B-C50C-407E-A947-70E740481C1C}">
                <a14:useLocalDpi xmlns:a14="http://schemas.microsoft.com/office/drawing/2010/main" val="0"/>
              </a:ext>
            </a:extLst>
          </a:blip>
          <a:srcRect t="2701"/>
          <a:stretch>
            <a:fillRect/>
          </a:stretch>
        </p:blipFill>
        <p:spPr bwMode="auto">
          <a:xfrm>
            <a:off x="827584" y="1700213"/>
            <a:ext cx="7488832"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27</a:t>
            </a:fld>
            <a:endParaRPr lang="en-US" altLang="zh-TW"/>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zh-TW" sz="3600" smtClean="0"/>
              <a:t>Level of Economic Development</a:t>
            </a:r>
          </a:p>
        </p:txBody>
      </p:sp>
      <p:sp>
        <p:nvSpPr>
          <p:cNvPr id="13315" name="Content Placeholder 3"/>
          <p:cNvSpPr>
            <a:spLocks noGrp="1"/>
          </p:cNvSpPr>
          <p:nvPr>
            <p:ph idx="1"/>
          </p:nvPr>
        </p:nvSpPr>
        <p:spPr/>
        <p:txBody>
          <a:bodyPr/>
          <a:lstStyle/>
          <a:p>
            <a:r>
              <a:rPr lang="en-US" altLang="en-US" sz="2400" smtClean="0"/>
              <a:t>Affects a country’s attractiveness as a possible market or production location for firms.</a:t>
            </a:r>
          </a:p>
          <a:p>
            <a:r>
              <a:rPr lang="en-US" altLang="en-US" sz="2400" smtClean="0"/>
              <a:t>Common measure is gross national income (GNI).</a:t>
            </a:r>
          </a:p>
          <a:p>
            <a:r>
              <a:rPr lang="en-US" altLang="en-US" sz="2400" smtClean="0"/>
              <a:t>Purchasing power parity (PPP) adjustment provides a more direct comparison of living standards in different countries.</a:t>
            </a:r>
          </a:p>
          <a:p>
            <a:r>
              <a:rPr lang="en-US" altLang="en-US" sz="2400" smtClean="0"/>
              <a:t>GNI and PPP data give a static picture of development.</a:t>
            </a:r>
          </a:p>
          <a:p>
            <a:r>
              <a:rPr lang="en-US" altLang="en-US" sz="2400" smtClean="0"/>
              <a:t>Economic growth rates provide a dynamic picture of development.</a:t>
            </a:r>
            <a:endParaRPr lang="en-US" altLang="zh-TW" sz="2400"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3</a:t>
            </a:fld>
            <a:endParaRPr lang="en-US" altLang="zh-TW"/>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381000"/>
            <a:ext cx="7440613" cy="1319213"/>
          </a:xfrm>
        </p:spPr>
        <p:txBody>
          <a:bodyPr/>
          <a:lstStyle/>
          <a:p>
            <a:r>
              <a:rPr lang="en-US" altLang="en-US" smtClean="0"/>
              <a:t>Map 3.1 GNI per Capita, 2019</a:t>
            </a:r>
            <a:endParaRPr lang="en-US" altLang="zh-TW" smtClean="0"/>
          </a:p>
        </p:txBody>
      </p:sp>
      <p:pic>
        <p:nvPicPr>
          <p:cNvPr id="15363" name="Picture 4" descr="A world map indicates G N I per capita in U S dollars as of 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57338"/>
            <a:ext cx="65563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Placeholder 4"/>
          <p:cNvSpPr>
            <a:spLocks noGrp="1"/>
          </p:cNvSpPr>
          <p:nvPr>
            <p:ph idx="1"/>
          </p:nvPr>
        </p:nvSpPr>
        <p:spPr>
          <a:xfrm>
            <a:off x="1042988" y="6164263"/>
            <a:ext cx="7272337" cy="246062"/>
          </a:xfrm>
        </p:spPr>
        <p:txBody>
          <a:bodyPr/>
          <a:lstStyle/>
          <a:p>
            <a:pPr marL="0" indent="0">
              <a:buFont typeface="Wingdings" panose="05000000000000000000" pitchFamily="2" charset="2"/>
              <a:buNone/>
            </a:pPr>
            <a:r>
              <a:rPr lang="en-US" altLang="zh-TW" sz="1200" smtClean="0"/>
              <a:t>Source: Freedom House, 2020. https://freedomhouse.org/explore-the-map?type=fiw&amp;year=2020.</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4</a:t>
            </a:fld>
            <a:endParaRPr lang="en-US" altLang="zh-TW"/>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smtClean="0"/>
              <a:t>Table 3.1 Economic Data for Select Countries</a:t>
            </a:r>
            <a:endParaRPr lang="en-US" altLang="zh-TW" sz="3200" smtClean="0"/>
          </a:p>
        </p:txBody>
      </p:sp>
      <p:sp>
        <p:nvSpPr>
          <p:cNvPr id="17411" name="Text Placeholder 4"/>
          <p:cNvSpPr>
            <a:spLocks noGrp="1"/>
          </p:cNvSpPr>
          <p:nvPr>
            <p:ph idx="1"/>
          </p:nvPr>
        </p:nvSpPr>
        <p:spPr>
          <a:xfrm>
            <a:off x="4991100" y="6202363"/>
            <a:ext cx="3887788" cy="363537"/>
          </a:xfrm>
        </p:spPr>
        <p:txBody>
          <a:bodyPr/>
          <a:lstStyle/>
          <a:p>
            <a:pPr marL="0" indent="0">
              <a:buFont typeface="Wingdings" panose="05000000000000000000" pitchFamily="2" charset="2"/>
              <a:buNone/>
            </a:pPr>
            <a:r>
              <a:rPr lang="en-US" altLang="zh-TW" sz="1200" smtClean="0"/>
              <a:t>Source: World Development Indicators Online, 2020.</a:t>
            </a:r>
          </a:p>
        </p:txBody>
      </p:sp>
      <p:graphicFrame>
        <p:nvGraphicFramePr>
          <p:cNvPr id="8" name="Table 8">
            <a:extLst>
              <a:ext uri="{FF2B5EF4-FFF2-40B4-BE49-F238E27FC236}">
                <a16:creationId xmlns:a16="http://schemas.microsoft.com/office/drawing/2014/main" xmlns="" id="{5CD471E8-DBCC-48DF-B647-E2E24A251E68}"/>
              </a:ext>
            </a:extLst>
          </p:cNvPr>
          <p:cNvGraphicFramePr>
            <a:graphicFrameLocks noGrp="1"/>
          </p:cNvGraphicFramePr>
          <p:nvPr/>
        </p:nvGraphicFramePr>
        <p:xfrm>
          <a:off x="539750" y="1524000"/>
          <a:ext cx="8135938" cy="4678362"/>
        </p:xfrm>
        <a:graphic>
          <a:graphicData uri="http://schemas.openxmlformats.org/drawingml/2006/table">
            <a:tbl>
              <a:tblPr firstRow="1" bandRow="1">
                <a:tableStyleId>{5C22544A-7EE6-4342-B048-85BDC9FD1C3A}</a:tableStyleId>
              </a:tblPr>
              <a:tblGrid>
                <a:gridCol w="1585170">
                  <a:extLst>
                    <a:ext uri="{9D8B030D-6E8A-4147-A177-3AD203B41FA5}">
                      <a16:colId xmlns:a16="http://schemas.microsoft.com/office/drawing/2014/main" xmlns="" val="3022411615"/>
                    </a:ext>
                  </a:extLst>
                </a:gridCol>
                <a:gridCol w="1508778">
                  <a:extLst>
                    <a:ext uri="{9D8B030D-6E8A-4147-A177-3AD203B41FA5}">
                      <a16:colId xmlns:a16="http://schemas.microsoft.com/office/drawing/2014/main" xmlns="" val="3406912275"/>
                    </a:ext>
                  </a:extLst>
                </a:gridCol>
                <a:gridCol w="1537425">
                  <a:extLst>
                    <a:ext uri="{9D8B030D-6E8A-4147-A177-3AD203B41FA5}">
                      <a16:colId xmlns:a16="http://schemas.microsoft.com/office/drawing/2014/main" xmlns="" val="2250854753"/>
                    </a:ext>
                  </a:extLst>
                </a:gridCol>
                <a:gridCol w="1747509">
                  <a:extLst>
                    <a:ext uri="{9D8B030D-6E8A-4147-A177-3AD203B41FA5}">
                      <a16:colId xmlns:a16="http://schemas.microsoft.com/office/drawing/2014/main" xmlns="" val="3541829247"/>
                    </a:ext>
                  </a:extLst>
                </a:gridCol>
                <a:gridCol w="1757056">
                  <a:extLst>
                    <a:ext uri="{9D8B030D-6E8A-4147-A177-3AD203B41FA5}">
                      <a16:colId xmlns:a16="http://schemas.microsoft.com/office/drawing/2014/main" xmlns="" val="3980505593"/>
                    </a:ext>
                  </a:extLst>
                </a:gridCol>
              </a:tblGrid>
              <a:tr h="823064">
                <a:tc>
                  <a:txBody>
                    <a:bodyPr/>
                    <a:lstStyle/>
                    <a:p>
                      <a:r>
                        <a:rPr lang="en-US" sz="1600" b="1" dirty="0"/>
                        <a:t>Country</a:t>
                      </a:r>
                      <a:endParaRPr lang="en-US" sz="1600" b="1" dirty="0">
                        <a:solidFill>
                          <a:schemeClr val="tx1"/>
                        </a:solidFill>
                      </a:endParaRPr>
                    </a:p>
                  </a:txBody>
                  <a:tcPr marL="91429" marR="91429" marT="45726" marB="45726" anchor="ctr">
                    <a:solidFill>
                      <a:srgbClr val="AA0000"/>
                    </a:solidFill>
                  </a:tcPr>
                </a:tc>
                <a:tc>
                  <a:txBody>
                    <a:bodyPr/>
                    <a:lstStyle/>
                    <a:p>
                      <a:pPr algn="ctr"/>
                      <a:r>
                        <a:rPr lang="en-US" sz="1600" b="1" dirty="0"/>
                        <a:t>G</a:t>
                      </a:r>
                      <a:r>
                        <a:rPr lang="en-US" sz="100" b="1" dirty="0"/>
                        <a:t> </a:t>
                      </a:r>
                      <a:r>
                        <a:rPr lang="en-US" sz="1600" b="1" dirty="0"/>
                        <a:t>N</a:t>
                      </a:r>
                      <a:r>
                        <a:rPr lang="en-US" sz="100" b="1" dirty="0"/>
                        <a:t> </a:t>
                      </a:r>
                      <a:r>
                        <a:rPr lang="en-US" sz="1600" b="1" dirty="0"/>
                        <a:t>I per Capita, 2019 $</a:t>
                      </a:r>
                      <a:endParaRPr lang="en-US" sz="1600" b="1" dirty="0">
                        <a:solidFill>
                          <a:schemeClr val="tx1"/>
                        </a:solidFill>
                      </a:endParaRPr>
                    </a:p>
                  </a:txBody>
                  <a:tcPr marL="91429" marR="91429" marT="45726" marB="45726" anchor="ctr">
                    <a:solidFill>
                      <a:srgbClr val="AA0000"/>
                    </a:solidFill>
                  </a:tcPr>
                </a:tc>
                <a:tc>
                  <a:txBody>
                    <a:bodyPr/>
                    <a:lstStyle/>
                    <a:p>
                      <a:pPr algn="ctr"/>
                      <a:r>
                        <a:rPr lang="en-US" sz="1600" b="1" dirty="0"/>
                        <a:t>G</a:t>
                      </a:r>
                      <a:r>
                        <a:rPr lang="en-US" sz="100" b="1" dirty="0"/>
                        <a:t> </a:t>
                      </a:r>
                      <a:r>
                        <a:rPr lang="en-US" sz="1600" b="1" dirty="0"/>
                        <a:t>N</a:t>
                      </a:r>
                      <a:r>
                        <a:rPr lang="en-US" sz="100" b="1" dirty="0"/>
                        <a:t> </a:t>
                      </a:r>
                      <a:r>
                        <a:rPr lang="en-US" sz="1600" b="1" dirty="0"/>
                        <a:t>I P</a:t>
                      </a:r>
                      <a:r>
                        <a:rPr lang="en-US" sz="100" b="1" dirty="0"/>
                        <a:t> </a:t>
                      </a:r>
                      <a:r>
                        <a:rPr lang="en-US" sz="1600" b="1" dirty="0"/>
                        <a:t>P</a:t>
                      </a:r>
                      <a:r>
                        <a:rPr lang="en-US" sz="100" b="1" dirty="0"/>
                        <a:t> </a:t>
                      </a:r>
                      <a:r>
                        <a:rPr lang="en-US" sz="1600" b="1" dirty="0"/>
                        <a:t>P per Capita, 2019 $</a:t>
                      </a:r>
                      <a:endParaRPr lang="en-US" sz="1600" b="1" dirty="0">
                        <a:solidFill>
                          <a:schemeClr val="tx1"/>
                        </a:solidFill>
                      </a:endParaRPr>
                    </a:p>
                  </a:txBody>
                  <a:tcPr marL="91429" marR="91429" marT="45726" marB="45726" anchor="ctr">
                    <a:solidFill>
                      <a:srgbClr val="AA0000"/>
                    </a:solidFill>
                  </a:tcPr>
                </a:tc>
                <a:tc>
                  <a:txBody>
                    <a:bodyPr/>
                    <a:lstStyle/>
                    <a:p>
                      <a:pPr algn="ctr"/>
                      <a:r>
                        <a:rPr lang="en-US" sz="1600" b="1" dirty="0"/>
                        <a:t>Annual G</a:t>
                      </a:r>
                      <a:r>
                        <a:rPr lang="en-US" sz="100" b="1" dirty="0"/>
                        <a:t> </a:t>
                      </a:r>
                      <a:r>
                        <a:rPr lang="en-US" sz="1600" b="1" dirty="0"/>
                        <a:t>D</a:t>
                      </a:r>
                      <a:r>
                        <a:rPr lang="en-US" sz="100" b="1" dirty="0"/>
                        <a:t> </a:t>
                      </a:r>
                      <a:r>
                        <a:rPr lang="en-US" sz="1600" b="1" dirty="0"/>
                        <a:t>P Growth Rate, 2010 to 2019 %</a:t>
                      </a:r>
                      <a:endParaRPr lang="en-US" sz="1600" b="1" dirty="0">
                        <a:solidFill>
                          <a:schemeClr val="tx1"/>
                        </a:solidFill>
                      </a:endParaRPr>
                    </a:p>
                  </a:txBody>
                  <a:tcPr marL="91429" marR="91429" marT="45726" marB="45726" anchor="ctr">
                    <a:solidFill>
                      <a:srgbClr val="AA0000"/>
                    </a:solidFill>
                  </a:tcPr>
                </a:tc>
                <a:tc>
                  <a:txBody>
                    <a:bodyPr/>
                    <a:lstStyle/>
                    <a:p>
                      <a:pPr algn="ctr"/>
                      <a:r>
                        <a:rPr lang="en-US" sz="1600" b="1" dirty="0"/>
                        <a:t>Size of Economy G</a:t>
                      </a:r>
                      <a:r>
                        <a:rPr lang="en-US" sz="100" b="1" dirty="0"/>
                        <a:t> </a:t>
                      </a:r>
                      <a:r>
                        <a:rPr lang="en-US" sz="1600" b="1" dirty="0"/>
                        <a:t>D</a:t>
                      </a:r>
                      <a:r>
                        <a:rPr lang="en-US" sz="100" b="1" dirty="0"/>
                        <a:t> </a:t>
                      </a:r>
                      <a:r>
                        <a:rPr lang="en-US" sz="1600" b="1" dirty="0"/>
                        <a:t>P, 2019 ($ billions)</a:t>
                      </a:r>
                      <a:endParaRPr lang="en-US" sz="1600" b="1" dirty="0">
                        <a:solidFill>
                          <a:schemeClr val="tx1"/>
                        </a:solidFill>
                      </a:endParaRPr>
                    </a:p>
                  </a:txBody>
                  <a:tcPr marL="91429" marR="91429" marT="45726" marB="45726" anchor="ctr">
                    <a:solidFill>
                      <a:srgbClr val="AA0000"/>
                    </a:solidFill>
                  </a:tcPr>
                </a:tc>
                <a:extLst>
                  <a:ext uri="{0D108BD9-81ED-4DB2-BD59-A6C34878D82A}">
                    <a16:rowId xmlns:a16="http://schemas.microsoft.com/office/drawing/2014/main" xmlns="" val="3311796283"/>
                  </a:ext>
                </a:extLst>
              </a:tr>
              <a:tr h="363004">
                <a:tc>
                  <a:txBody>
                    <a:bodyPr/>
                    <a:lstStyle/>
                    <a:p>
                      <a:r>
                        <a:rPr lang="en-US" sz="1600" dirty="0"/>
                        <a:t>Brazil</a:t>
                      </a:r>
                    </a:p>
                  </a:txBody>
                  <a:tcPr marL="91429" marR="91429" marT="45726" marB="45726"/>
                </a:tc>
                <a:tc>
                  <a:txBody>
                    <a:bodyPr/>
                    <a:lstStyle/>
                    <a:p>
                      <a:pPr algn="ctr"/>
                      <a:r>
                        <a:rPr lang="en-US" sz="1600" dirty="0"/>
                        <a:t>$9,130</a:t>
                      </a:r>
                    </a:p>
                  </a:txBody>
                  <a:tcPr marL="91429" marR="91429" marT="45726" marB="45726"/>
                </a:tc>
                <a:tc>
                  <a:txBody>
                    <a:bodyPr/>
                    <a:lstStyle/>
                    <a:p>
                      <a:pPr algn="ctr"/>
                      <a:r>
                        <a:rPr lang="en-US" sz="1600" dirty="0"/>
                        <a:t>$14,850</a:t>
                      </a:r>
                    </a:p>
                  </a:txBody>
                  <a:tcPr marL="91429" marR="91429" marT="45726" marB="45726"/>
                </a:tc>
                <a:tc>
                  <a:txBody>
                    <a:bodyPr/>
                    <a:lstStyle/>
                    <a:p>
                      <a:pPr algn="ctr"/>
                      <a:r>
                        <a:rPr lang="en-US" sz="1600" dirty="0"/>
                        <a:t>1.39 percent</a:t>
                      </a:r>
                    </a:p>
                  </a:txBody>
                  <a:tcPr marL="91429" marR="91429" marT="45726" marB="45726"/>
                </a:tc>
                <a:tc>
                  <a:txBody>
                    <a:bodyPr/>
                    <a:lstStyle/>
                    <a:p>
                      <a:pPr algn="ctr"/>
                      <a:r>
                        <a:rPr lang="en-US" sz="1600" dirty="0"/>
                        <a:t>$1,840</a:t>
                      </a:r>
                    </a:p>
                  </a:txBody>
                  <a:tcPr marL="91429" marR="91429" marT="45726" marB="45726"/>
                </a:tc>
                <a:extLst>
                  <a:ext uri="{0D108BD9-81ED-4DB2-BD59-A6C34878D82A}">
                    <a16:rowId xmlns:a16="http://schemas.microsoft.com/office/drawing/2014/main" xmlns="" val="501548784"/>
                  </a:ext>
                </a:extLst>
              </a:tr>
              <a:tr h="363004">
                <a:tc>
                  <a:txBody>
                    <a:bodyPr/>
                    <a:lstStyle/>
                    <a:p>
                      <a:r>
                        <a:rPr lang="en-US" sz="1600" dirty="0"/>
                        <a:t>China</a:t>
                      </a:r>
                    </a:p>
                  </a:txBody>
                  <a:tcPr marL="91429" marR="91429" marT="45726" marB="45726"/>
                </a:tc>
                <a:tc>
                  <a:txBody>
                    <a:bodyPr/>
                    <a:lstStyle/>
                    <a:p>
                      <a:pPr algn="ctr"/>
                      <a:r>
                        <a:rPr lang="en-US" sz="1600" dirty="0"/>
                        <a:t>10,410</a:t>
                      </a:r>
                    </a:p>
                  </a:txBody>
                  <a:tcPr marL="91429" marR="91429" marT="45726" marB="45726"/>
                </a:tc>
                <a:tc>
                  <a:txBody>
                    <a:bodyPr/>
                    <a:lstStyle/>
                    <a:p>
                      <a:pPr algn="ctr"/>
                      <a:r>
                        <a:rPr lang="en-US" sz="1600" dirty="0"/>
                        <a:t>  16,740</a:t>
                      </a:r>
                    </a:p>
                  </a:txBody>
                  <a:tcPr marL="91429" marR="91429" marT="45726" marB="45726"/>
                </a:tc>
                <a:tc>
                  <a:txBody>
                    <a:bodyPr/>
                    <a:lstStyle/>
                    <a:p>
                      <a:pPr algn="ctr"/>
                      <a:r>
                        <a:rPr lang="en-US" sz="1600" dirty="0"/>
                        <a:t>7.69</a:t>
                      </a:r>
                    </a:p>
                  </a:txBody>
                  <a:tcPr marL="91429" marR="91429" marT="45726" marB="45726"/>
                </a:tc>
                <a:tc>
                  <a:txBody>
                    <a:bodyPr/>
                    <a:lstStyle/>
                    <a:p>
                      <a:pPr algn="ctr"/>
                      <a:r>
                        <a:rPr lang="en-US" sz="1600" dirty="0"/>
                        <a:t>14,343</a:t>
                      </a:r>
                    </a:p>
                  </a:txBody>
                  <a:tcPr marL="91429" marR="91429" marT="45726" marB="45726"/>
                </a:tc>
                <a:extLst>
                  <a:ext uri="{0D108BD9-81ED-4DB2-BD59-A6C34878D82A}">
                    <a16:rowId xmlns:a16="http://schemas.microsoft.com/office/drawing/2014/main" xmlns="" val="1560746413"/>
                  </a:ext>
                </a:extLst>
              </a:tr>
              <a:tr h="363004">
                <a:tc>
                  <a:txBody>
                    <a:bodyPr/>
                    <a:lstStyle/>
                    <a:p>
                      <a:r>
                        <a:rPr lang="en-US" sz="1600" dirty="0"/>
                        <a:t>Germany</a:t>
                      </a:r>
                    </a:p>
                  </a:txBody>
                  <a:tcPr marL="91429" marR="91429" marT="45726" marB="45726"/>
                </a:tc>
                <a:tc>
                  <a:txBody>
                    <a:bodyPr/>
                    <a:lstStyle/>
                    <a:p>
                      <a:pPr algn="ctr"/>
                      <a:r>
                        <a:rPr lang="en-US" sz="1600" dirty="0"/>
                        <a:t>48,520</a:t>
                      </a:r>
                    </a:p>
                  </a:txBody>
                  <a:tcPr marL="91429" marR="91429" marT="45726" marB="45726"/>
                </a:tc>
                <a:tc>
                  <a:txBody>
                    <a:bodyPr/>
                    <a:lstStyle/>
                    <a:p>
                      <a:pPr algn="ctr"/>
                      <a:r>
                        <a:rPr lang="en-US" sz="1600" dirty="0"/>
                        <a:t>  57,690</a:t>
                      </a:r>
                    </a:p>
                  </a:txBody>
                  <a:tcPr marL="91429" marR="91429" marT="45726" marB="45726"/>
                </a:tc>
                <a:tc>
                  <a:txBody>
                    <a:bodyPr/>
                    <a:lstStyle/>
                    <a:p>
                      <a:pPr algn="ctr"/>
                      <a:r>
                        <a:rPr lang="en-US" sz="1600" dirty="0"/>
                        <a:t>1.97</a:t>
                      </a:r>
                    </a:p>
                  </a:txBody>
                  <a:tcPr marL="91429" marR="91429" marT="45726" marB="45726"/>
                </a:tc>
                <a:tc>
                  <a:txBody>
                    <a:bodyPr/>
                    <a:lstStyle/>
                    <a:p>
                      <a:pPr algn="ctr"/>
                      <a:r>
                        <a:rPr lang="en-US" sz="1600" dirty="0"/>
                        <a:t>  3,998</a:t>
                      </a:r>
                    </a:p>
                  </a:txBody>
                  <a:tcPr marL="91429" marR="91429" marT="45726" marB="45726"/>
                </a:tc>
                <a:extLst>
                  <a:ext uri="{0D108BD9-81ED-4DB2-BD59-A6C34878D82A}">
                    <a16:rowId xmlns:a16="http://schemas.microsoft.com/office/drawing/2014/main" xmlns="" val="3502167336"/>
                  </a:ext>
                </a:extLst>
              </a:tr>
              <a:tr h="363004">
                <a:tc>
                  <a:txBody>
                    <a:bodyPr/>
                    <a:lstStyle/>
                    <a:p>
                      <a:r>
                        <a:rPr lang="en-US" sz="1600" dirty="0"/>
                        <a:t>India</a:t>
                      </a:r>
                    </a:p>
                  </a:txBody>
                  <a:tcPr marL="91429" marR="91429" marT="45726" marB="45726"/>
                </a:tc>
                <a:tc>
                  <a:txBody>
                    <a:bodyPr/>
                    <a:lstStyle/>
                    <a:p>
                      <a:pPr algn="ctr"/>
                      <a:r>
                        <a:rPr lang="en-US" sz="1600" dirty="0"/>
                        <a:t>  2,130</a:t>
                      </a:r>
                    </a:p>
                  </a:txBody>
                  <a:tcPr marL="91429" marR="91429" marT="45726" marB="45726"/>
                </a:tc>
                <a:tc>
                  <a:txBody>
                    <a:bodyPr/>
                    <a:lstStyle/>
                    <a:p>
                      <a:pPr algn="ctr"/>
                      <a:r>
                        <a:rPr lang="en-US" sz="1600" dirty="0"/>
                        <a:t>    6,960</a:t>
                      </a:r>
                    </a:p>
                  </a:txBody>
                  <a:tcPr marL="91429" marR="91429" marT="45726" marB="45726"/>
                </a:tc>
                <a:tc>
                  <a:txBody>
                    <a:bodyPr/>
                    <a:lstStyle/>
                    <a:p>
                      <a:pPr algn="ctr"/>
                      <a:r>
                        <a:rPr lang="en-US" sz="1600" dirty="0"/>
                        <a:t>6.74</a:t>
                      </a:r>
                    </a:p>
                  </a:txBody>
                  <a:tcPr marL="91429" marR="91429" marT="45726" marB="45726"/>
                </a:tc>
                <a:tc>
                  <a:txBody>
                    <a:bodyPr/>
                    <a:lstStyle/>
                    <a:p>
                      <a:pPr algn="ctr"/>
                      <a:r>
                        <a:rPr lang="en-US" sz="1600" dirty="0"/>
                        <a:t>  2,875</a:t>
                      </a:r>
                    </a:p>
                  </a:txBody>
                  <a:tcPr marL="91429" marR="91429" marT="45726" marB="45726"/>
                </a:tc>
                <a:extLst>
                  <a:ext uri="{0D108BD9-81ED-4DB2-BD59-A6C34878D82A}">
                    <a16:rowId xmlns:a16="http://schemas.microsoft.com/office/drawing/2014/main" xmlns="" val="2901937254"/>
                  </a:ext>
                </a:extLst>
              </a:tr>
              <a:tr h="335322">
                <a:tc>
                  <a:txBody>
                    <a:bodyPr/>
                    <a:lstStyle/>
                    <a:p>
                      <a:r>
                        <a:rPr lang="en-US" sz="1600" dirty="0"/>
                        <a:t>Japan</a:t>
                      </a:r>
                    </a:p>
                  </a:txBody>
                  <a:tcPr marL="91429" marR="91429" marT="45726" marB="45726"/>
                </a:tc>
                <a:tc>
                  <a:txBody>
                    <a:bodyPr/>
                    <a:lstStyle/>
                    <a:p>
                      <a:pPr algn="ctr"/>
                      <a:r>
                        <a:rPr lang="en-US" sz="1600" dirty="0"/>
                        <a:t>41,690</a:t>
                      </a:r>
                    </a:p>
                  </a:txBody>
                  <a:tcPr marL="91429" marR="91429" marT="45726" marB="45726"/>
                </a:tc>
                <a:tc>
                  <a:txBody>
                    <a:bodyPr/>
                    <a:lstStyle/>
                    <a:p>
                      <a:pPr algn="ctr"/>
                      <a:r>
                        <a:rPr lang="en-US" sz="1600" dirty="0"/>
                        <a:t>  44,780</a:t>
                      </a:r>
                    </a:p>
                  </a:txBody>
                  <a:tcPr marL="91429" marR="91429" marT="45726" marB="45726"/>
                </a:tc>
                <a:tc>
                  <a:txBody>
                    <a:bodyPr/>
                    <a:lstStyle/>
                    <a:p>
                      <a:pPr algn="ctr"/>
                      <a:r>
                        <a:rPr lang="en-US" sz="1600" dirty="0"/>
                        <a:t>1.28</a:t>
                      </a:r>
                    </a:p>
                  </a:txBody>
                  <a:tcPr marL="91429" marR="91429" marT="45726" marB="45726"/>
                </a:tc>
                <a:tc>
                  <a:txBody>
                    <a:bodyPr/>
                    <a:lstStyle/>
                    <a:p>
                      <a:pPr algn="ctr"/>
                      <a:r>
                        <a:rPr lang="en-US" sz="1600" dirty="0"/>
                        <a:t>5,0812</a:t>
                      </a:r>
                    </a:p>
                  </a:txBody>
                  <a:tcPr marL="91429" marR="91429" marT="45726" marB="45726"/>
                </a:tc>
                <a:extLst>
                  <a:ext uri="{0D108BD9-81ED-4DB2-BD59-A6C34878D82A}">
                    <a16:rowId xmlns:a16="http://schemas.microsoft.com/office/drawing/2014/main" xmlns="" val="2519529036"/>
                  </a:ext>
                </a:extLst>
              </a:tr>
              <a:tr h="335322">
                <a:tc>
                  <a:txBody>
                    <a:bodyPr/>
                    <a:lstStyle/>
                    <a:p>
                      <a:r>
                        <a:rPr lang="en-US" sz="1600" dirty="0"/>
                        <a:t>Nigeria</a:t>
                      </a:r>
                    </a:p>
                  </a:txBody>
                  <a:tcPr marL="91429" marR="91429" marT="45726" marB="45726"/>
                </a:tc>
                <a:tc>
                  <a:txBody>
                    <a:bodyPr/>
                    <a:lstStyle/>
                    <a:p>
                      <a:pPr algn="ctr"/>
                      <a:r>
                        <a:rPr lang="en-US" sz="1600" dirty="0"/>
                        <a:t>  2,030</a:t>
                      </a:r>
                    </a:p>
                  </a:txBody>
                  <a:tcPr marL="91429" marR="91429" marT="45726" marB="45726"/>
                </a:tc>
                <a:tc>
                  <a:txBody>
                    <a:bodyPr/>
                    <a:lstStyle/>
                    <a:p>
                      <a:pPr algn="ctr"/>
                      <a:r>
                        <a:rPr lang="en-US" sz="1600" dirty="0"/>
                        <a:t>    5,170</a:t>
                      </a:r>
                    </a:p>
                  </a:txBody>
                  <a:tcPr marL="91429" marR="91429" marT="45726" marB="45726"/>
                </a:tc>
                <a:tc>
                  <a:txBody>
                    <a:bodyPr/>
                    <a:lstStyle/>
                    <a:p>
                      <a:pPr algn="ctr"/>
                      <a:r>
                        <a:rPr lang="en-US" sz="1600" dirty="0"/>
                        <a:t>3.65</a:t>
                      </a:r>
                    </a:p>
                  </a:txBody>
                  <a:tcPr marL="91429" marR="91429" marT="45726" marB="45726"/>
                </a:tc>
                <a:tc>
                  <a:txBody>
                    <a:bodyPr/>
                    <a:lstStyle/>
                    <a:p>
                      <a:pPr algn="ctr"/>
                      <a:r>
                        <a:rPr lang="en-US" sz="1600" dirty="0"/>
                        <a:t>     448</a:t>
                      </a:r>
                    </a:p>
                  </a:txBody>
                  <a:tcPr marL="91429" marR="91429" marT="45726" marB="45726"/>
                </a:tc>
                <a:extLst>
                  <a:ext uri="{0D108BD9-81ED-4DB2-BD59-A6C34878D82A}">
                    <a16:rowId xmlns:a16="http://schemas.microsoft.com/office/drawing/2014/main" xmlns="" val="601938941"/>
                  </a:ext>
                </a:extLst>
              </a:tr>
              <a:tr h="335322">
                <a:tc>
                  <a:txBody>
                    <a:bodyPr/>
                    <a:lstStyle/>
                    <a:p>
                      <a:r>
                        <a:rPr lang="en-US" sz="1600" dirty="0"/>
                        <a:t>Poland</a:t>
                      </a:r>
                    </a:p>
                  </a:txBody>
                  <a:tcPr marL="91429" marR="91429" marT="45726" marB="45726"/>
                </a:tc>
                <a:tc>
                  <a:txBody>
                    <a:bodyPr/>
                    <a:lstStyle/>
                    <a:p>
                      <a:pPr algn="ctr"/>
                      <a:r>
                        <a:rPr lang="en-US" sz="1600" dirty="0"/>
                        <a:t>15,200</a:t>
                      </a:r>
                    </a:p>
                  </a:txBody>
                  <a:tcPr marL="91429" marR="91429" marT="45726" marB="45726"/>
                </a:tc>
                <a:tc>
                  <a:txBody>
                    <a:bodyPr/>
                    <a:lstStyle/>
                    <a:p>
                      <a:pPr algn="ctr"/>
                      <a:r>
                        <a:rPr lang="en-US" sz="1600" dirty="0"/>
                        <a:t>  32,710</a:t>
                      </a:r>
                    </a:p>
                  </a:txBody>
                  <a:tcPr marL="91429" marR="91429" marT="45726" marB="45726"/>
                </a:tc>
                <a:tc>
                  <a:txBody>
                    <a:bodyPr/>
                    <a:lstStyle/>
                    <a:p>
                      <a:pPr algn="ctr"/>
                      <a:r>
                        <a:rPr lang="en-US" sz="1600" dirty="0"/>
                        <a:t>3.63</a:t>
                      </a:r>
                    </a:p>
                  </a:txBody>
                  <a:tcPr marL="91429" marR="91429" marT="45726" marB="45726"/>
                </a:tc>
                <a:tc>
                  <a:txBody>
                    <a:bodyPr/>
                    <a:lstStyle/>
                    <a:p>
                      <a:pPr algn="ctr"/>
                      <a:r>
                        <a:rPr lang="en-US" sz="1600" dirty="0"/>
                        <a:t>     592</a:t>
                      </a:r>
                    </a:p>
                  </a:txBody>
                  <a:tcPr marL="91429" marR="91429" marT="45726" marB="45726"/>
                </a:tc>
                <a:extLst>
                  <a:ext uri="{0D108BD9-81ED-4DB2-BD59-A6C34878D82A}">
                    <a16:rowId xmlns:a16="http://schemas.microsoft.com/office/drawing/2014/main" xmlns="" val="729139593"/>
                  </a:ext>
                </a:extLst>
              </a:tr>
              <a:tr h="335894">
                <a:tc>
                  <a:txBody>
                    <a:bodyPr/>
                    <a:lstStyle/>
                    <a:p>
                      <a:r>
                        <a:rPr lang="en-US" sz="1600" dirty="0"/>
                        <a:t>Russia</a:t>
                      </a:r>
                    </a:p>
                  </a:txBody>
                  <a:tcPr marL="91429" marR="91429" marT="45726" marB="45726"/>
                </a:tc>
                <a:tc>
                  <a:txBody>
                    <a:bodyPr/>
                    <a:lstStyle/>
                    <a:p>
                      <a:pPr algn="ctr"/>
                      <a:r>
                        <a:rPr lang="en-US" sz="1600" dirty="0"/>
                        <a:t>11,260</a:t>
                      </a:r>
                    </a:p>
                  </a:txBody>
                  <a:tcPr marL="91429" marR="91429" marT="45726" marB="45726"/>
                </a:tc>
                <a:tc>
                  <a:txBody>
                    <a:bodyPr/>
                    <a:lstStyle/>
                    <a:p>
                      <a:pPr algn="ctr"/>
                      <a:r>
                        <a:rPr lang="en-US" sz="1600" dirty="0"/>
                        <a:t>  28,270</a:t>
                      </a:r>
                    </a:p>
                  </a:txBody>
                  <a:tcPr marL="91429" marR="91429" marT="45726" marB="45726"/>
                </a:tc>
                <a:tc>
                  <a:txBody>
                    <a:bodyPr/>
                    <a:lstStyle/>
                    <a:p>
                      <a:pPr algn="ctr"/>
                      <a:r>
                        <a:rPr lang="en-US" sz="1600" dirty="0"/>
                        <a:t>1.92</a:t>
                      </a:r>
                    </a:p>
                  </a:txBody>
                  <a:tcPr marL="91429" marR="91429" marT="45726" marB="45726"/>
                </a:tc>
                <a:tc>
                  <a:txBody>
                    <a:bodyPr/>
                    <a:lstStyle/>
                    <a:p>
                      <a:pPr algn="ctr"/>
                      <a:r>
                        <a:rPr lang="en-US" sz="1600" dirty="0"/>
                        <a:t>  1,700</a:t>
                      </a:r>
                    </a:p>
                  </a:txBody>
                  <a:tcPr marL="91429" marR="91429" marT="45726" marB="45726"/>
                </a:tc>
                <a:extLst>
                  <a:ext uri="{0D108BD9-81ED-4DB2-BD59-A6C34878D82A}">
                    <a16:rowId xmlns:a16="http://schemas.microsoft.com/office/drawing/2014/main" xmlns="" val="2138804182"/>
                  </a:ext>
                </a:extLst>
              </a:tr>
              <a:tr h="363004">
                <a:tc>
                  <a:txBody>
                    <a:bodyPr/>
                    <a:lstStyle/>
                    <a:p>
                      <a:r>
                        <a:rPr lang="en-US" sz="1600" dirty="0"/>
                        <a:t>Switzerland</a:t>
                      </a:r>
                    </a:p>
                  </a:txBody>
                  <a:tcPr marL="91429" marR="91429" marT="45726" marB="45726"/>
                </a:tc>
                <a:tc>
                  <a:txBody>
                    <a:bodyPr/>
                    <a:lstStyle/>
                    <a:p>
                      <a:pPr algn="ctr"/>
                      <a:r>
                        <a:rPr lang="en-US" sz="1600" dirty="0"/>
                        <a:t>85,500</a:t>
                      </a:r>
                    </a:p>
                  </a:txBody>
                  <a:tcPr marL="91429" marR="91429" marT="45726" marB="45726"/>
                </a:tc>
                <a:tc>
                  <a:txBody>
                    <a:bodyPr/>
                    <a:lstStyle/>
                    <a:p>
                      <a:pPr algn="ctr"/>
                      <a:r>
                        <a:rPr lang="en-US" sz="1600" dirty="0"/>
                        <a:t>  72,390</a:t>
                      </a:r>
                    </a:p>
                  </a:txBody>
                  <a:tcPr marL="91429" marR="91429" marT="45726" marB="45726"/>
                </a:tc>
                <a:tc>
                  <a:txBody>
                    <a:bodyPr/>
                    <a:lstStyle/>
                    <a:p>
                      <a:pPr algn="ctr"/>
                      <a:r>
                        <a:rPr lang="en-US" sz="1600" dirty="0"/>
                        <a:t>1.85</a:t>
                      </a:r>
                    </a:p>
                  </a:txBody>
                  <a:tcPr marL="91429" marR="91429" marT="45726" marB="45726"/>
                </a:tc>
                <a:tc>
                  <a:txBody>
                    <a:bodyPr/>
                    <a:lstStyle/>
                    <a:p>
                      <a:pPr algn="ctr"/>
                      <a:r>
                        <a:rPr lang="en-US" sz="1600" dirty="0"/>
                        <a:t>     703</a:t>
                      </a:r>
                    </a:p>
                  </a:txBody>
                  <a:tcPr marL="91429" marR="91429" marT="45726" marB="45726"/>
                </a:tc>
                <a:extLst>
                  <a:ext uri="{0D108BD9-81ED-4DB2-BD59-A6C34878D82A}">
                    <a16:rowId xmlns:a16="http://schemas.microsoft.com/office/drawing/2014/main" xmlns="" val="1824235410"/>
                  </a:ext>
                </a:extLst>
              </a:tr>
              <a:tr h="335414">
                <a:tc>
                  <a:txBody>
                    <a:bodyPr/>
                    <a:lstStyle/>
                    <a:p>
                      <a:r>
                        <a:rPr lang="en-US" sz="1600" dirty="0"/>
                        <a:t>United Kingdom</a:t>
                      </a:r>
                    </a:p>
                  </a:txBody>
                  <a:tcPr marL="91429" marR="91429" marT="45726" marB="45726"/>
                </a:tc>
                <a:tc>
                  <a:txBody>
                    <a:bodyPr/>
                    <a:lstStyle/>
                    <a:p>
                      <a:pPr algn="ctr"/>
                      <a:r>
                        <a:rPr lang="en-US" sz="1600" dirty="0"/>
                        <a:t>42,370</a:t>
                      </a:r>
                    </a:p>
                  </a:txBody>
                  <a:tcPr marL="91429" marR="91429" marT="45726" marB="45726"/>
                </a:tc>
                <a:tc>
                  <a:txBody>
                    <a:bodyPr/>
                    <a:lstStyle/>
                    <a:p>
                      <a:pPr algn="ctr"/>
                      <a:r>
                        <a:rPr lang="en-US" sz="1600" dirty="0"/>
                        <a:t>  48,040</a:t>
                      </a:r>
                    </a:p>
                  </a:txBody>
                  <a:tcPr marL="91429" marR="91429" marT="45726" marB="45726"/>
                </a:tc>
                <a:tc>
                  <a:txBody>
                    <a:bodyPr/>
                    <a:lstStyle/>
                    <a:p>
                      <a:pPr algn="ctr"/>
                      <a:r>
                        <a:rPr lang="en-US" sz="1600" dirty="0"/>
                        <a:t>1.86</a:t>
                      </a:r>
                    </a:p>
                  </a:txBody>
                  <a:tcPr marL="91429" marR="91429" marT="45726" marB="45726"/>
                </a:tc>
                <a:tc>
                  <a:txBody>
                    <a:bodyPr/>
                    <a:lstStyle/>
                    <a:p>
                      <a:pPr algn="ctr"/>
                      <a:r>
                        <a:rPr lang="en-US" sz="1600" dirty="0"/>
                        <a:t>  2,827</a:t>
                      </a:r>
                    </a:p>
                  </a:txBody>
                  <a:tcPr marL="91429" marR="91429" marT="45726" marB="45726"/>
                </a:tc>
                <a:extLst>
                  <a:ext uri="{0D108BD9-81ED-4DB2-BD59-A6C34878D82A}">
                    <a16:rowId xmlns:a16="http://schemas.microsoft.com/office/drawing/2014/main" xmlns="" val="1788786848"/>
                  </a:ext>
                </a:extLst>
              </a:tr>
              <a:tr h="363004">
                <a:tc>
                  <a:txBody>
                    <a:bodyPr/>
                    <a:lstStyle/>
                    <a:p>
                      <a:r>
                        <a:rPr lang="en-US" sz="1600" dirty="0"/>
                        <a:t>United States</a:t>
                      </a:r>
                    </a:p>
                  </a:txBody>
                  <a:tcPr marL="91429" marR="91429" marT="45726" marB="45726"/>
                </a:tc>
                <a:tc>
                  <a:txBody>
                    <a:bodyPr/>
                    <a:lstStyle/>
                    <a:p>
                      <a:pPr algn="ctr"/>
                      <a:r>
                        <a:rPr lang="en-US" sz="1600" dirty="0"/>
                        <a:t>65,760</a:t>
                      </a:r>
                    </a:p>
                  </a:txBody>
                  <a:tcPr marL="91429" marR="91429" marT="45726" marB="45726"/>
                </a:tc>
                <a:tc>
                  <a:txBody>
                    <a:bodyPr/>
                    <a:lstStyle/>
                    <a:p>
                      <a:pPr algn="ctr"/>
                      <a:r>
                        <a:rPr lang="en-US" sz="1600" dirty="0"/>
                        <a:t>  65,880</a:t>
                      </a:r>
                    </a:p>
                  </a:txBody>
                  <a:tcPr marL="91429" marR="91429" marT="45726" marB="45726"/>
                </a:tc>
                <a:tc>
                  <a:txBody>
                    <a:bodyPr/>
                    <a:lstStyle/>
                    <a:p>
                      <a:pPr algn="ctr"/>
                      <a:r>
                        <a:rPr lang="en-US" sz="1600" dirty="0"/>
                        <a:t>2.28</a:t>
                      </a:r>
                    </a:p>
                  </a:txBody>
                  <a:tcPr marL="91429" marR="91429" marT="45726" marB="45726"/>
                </a:tc>
                <a:tc>
                  <a:txBody>
                    <a:bodyPr/>
                    <a:lstStyle/>
                    <a:p>
                      <a:pPr algn="ctr"/>
                      <a:r>
                        <a:rPr lang="en-US" sz="1600" dirty="0"/>
                        <a:t>21,428</a:t>
                      </a:r>
                    </a:p>
                  </a:txBody>
                  <a:tcPr marL="91429" marR="91429" marT="45726" marB="45726"/>
                </a:tc>
                <a:extLst>
                  <a:ext uri="{0D108BD9-81ED-4DB2-BD59-A6C34878D82A}">
                    <a16:rowId xmlns:a16="http://schemas.microsoft.com/office/drawing/2014/main" xmlns="" val="33641632"/>
                  </a:ext>
                </a:extLst>
              </a:tr>
            </a:tbl>
          </a:graphicData>
        </a:graphic>
      </p:graphicFrame>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5</a:t>
            </a:fld>
            <a:endParaRPr lang="en-US" altLang="zh-TW"/>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smtClean="0"/>
              <a:t>Map 3.2 GNI PPP per Capita, 2019</a:t>
            </a:r>
            <a:endParaRPr lang="en-US" altLang="zh-TW" sz="3200" smtClean="0"/>
          </a:p>
        </p:txBody>
      </p:sp>
      <p:pic>
        <p:nvPicPr>
          <p:cNvPr id="19459" name="Picture 5" descr="A world map indicates G N I Purchasing Power Parity per capita in U S dollars as of 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535113"/>
            <a:ext cx="6561138"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Placeholder 4"/>
          <p:cNvSpPr>
            <a:spLocks noGrp="1"/>
          </p:cNvSpPr>
          <p:nvPr>
            <p:ph idx="1"/>
          </p:nvPr>
        </p:nvSpPr>
        <p:spPr>
          <a:xfrm>
            <a:off x="1042988" y="6164263"/>
            <a:ext cx="7272337" cy="246062"/>
          </a:xfrm>
        </p:spPr>
        <p:txBody>
          <a:bodyPr/>
          <a:lstStyle/>
          <a:p>
            <a:pPr marL="0" indent="0">
              <a:buFont typeface="Wingdings" panose="05000000000000000000" pitchFamily="2" charset="2"/>
              <a:buNone/>
            </a:pPr>
            <a:r>
              <a:rPr lang="en-US" altLang="zh-TW" sz="1200" smtClean="0"/>
              <a:t>Source: Freedom House, 2020. https://freedomhouse.org/explore-the-map?type=fiw&amp;year=2020.</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6</a:t>
            </a:fld>
            <a:endParaRPr lang="en-US" altLang="zh-TW"/>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zh-TW" sz="3200" smtClean="0"/>
              <a:t>Differences in Standards of Living</a:t>
            </a:r>
          </a:p>
        </p:txBody>
      </p:sp>
      <p:sp>
        <p:nvSpPr>
          <p:cNvPr id="21507" name="Content Placeholder 3"/>
          <p:cNvSpPr>
            <a:spLocks noGrp="1"/>
          </p:cNvSpPr>
          <p:nvPr>
            <p:ph idx="1"/>
          </p:nvPr>
        </p:nvSpPr>
        <p:spPr>
          <a:xfrm>
            <a:off x="685800" y="1981200"/>
            <a:ext cx="8062913" cy="4114800"/>
          </a:xfrm>
        </p:spPr>
        <p:txBody>
          <a:bodyPr/>
          <a:lstStyle/>
          <a:p>
            <a:r>
              <a:rPr lang="en-US" altLang="zh-TW" smtClean="0"/>
              <a:t>Official figures can be misleading.</a:t>
            </a:r>
          </a:p>
          <a:p>
            <a:r>
              <a:rPr lang="en-US" altLang="zh-TW" smtClean="0"/>
              <a:t>Unrecorded cash transactions can be significant.</a:t>
            </a:r>
          </a:p>
          <a:p>
            <a:pPr lvl="1"/>
            <a:r>
              <a:rPr lang="en-US" altLang="zh-TW" smtClean="0"/>
              <a:t>India’s black or shadow economy may be around 50 percent of GDP.</a:t>
            </a:r>
          </a:p>
          <a:p>
            <a:pPr lvl="1"/>
            <a:r>
              <a:rPr lang="en-US" altLang="zh-TW" smtClean="0"/>
              <a:t>EU estimates shadow economy accounted for 10 to 12 percent of GDP in the U.K. and France, 21 percent in Italy, and 23 percent in Greece.</a:t>
            </a:r>
          </a:p>
          <a:p>
            <a:r>
              <a:rPr lang="en-US" altLang="zh-TW" smtClean="0"/>
              <a:t>GNI and PPP data don’t indicate growth rates.</a:t>
            </a:r>
          </a:p>
          <a:p>
            <a:endParaRPr lang="en-US" altLang="zh-TW" smtClean="0"/>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7</a:t>
            </a:fld>
            <a:endParaRPr lang="en-US" altLang="zh-TW"/>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2800" smtClean="0"/>
              <a:t>Map 3.3 Average Annual Growth Rate in GDP (%) 2010 to 2019</a:t>
            </a:r>
            <a:endParaRPr lang="en-US" altLang="zh-TW" sz="2800" smtClean="0"/>
          </a:p>
        </p:txBody>
      </p:sp>
      <p:pic>
        <p:nvPicPr>
          <p:cNvPr id="23555" name="Picture 4" descr="A world map indicates the Average annual growth rate in G D P percentage, from 2010 to 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36700"/>
            <a:ext cx="655955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Placeholder 4"/>
          <p:cNvSpPr>
            <a:spLocks noGrp="1"/>
          </p:cNvSpPr>
          <p:nvPr>
            <p:ph idx="1"/>
          </p:nvPr>
        </p:nvSpPr>
        <p:spPr>
          <a:xfrm>
            <a:off x="1042988" y="6164263"/>
            <a:ext cx="7272337" cy="246062"/>
          </a:xfrm>
        </p:spPr>
        <p:txBody>
          <a:bodyPr/>
          <a:lstStyle/>
          <a:p>
            <a:pPr marL="0" indent="0">
              <a:buFont typeface="Wingdings" panose="05000000000000000000" pitchFamily="2" charset="2"/>
              <a:buNone/>
            </a:pPr>
            <a:r>
              <a:rPr lang="en-US" altLang="zh-TW" sz="1200" smtClean="0"/>
              <a:t>Source: Freedom House, 2020. https://freedomhouse.org/explore-the-map?type=fiw&amp;year=2020.</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8</a:t>
            </a:fld>
            <a:endParaRPr lang="en-US" altLang="zh-TW"/>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381000"/>
            <a:ext cx="7296150" cy="1143000"/>
          </a:xfrm>
        </p:spPr>
        <p:txBody>
          <a:bodyPr/>
          <a:lstStyle/>
          <a:p>
            <a:r>
              <a:rPr lang="en-US" altLang="en-US" sz="3600" smtClean="0"/>
              <a:t>Human Development Index (HDI)</a:t>
            </a:r>
            <a:endParaRPr lang="en-US" altLang="zh-TW" sz="3600" smtClean="0"/>
          </a:p>
        </p:txBody>
      </p:sp>
      <p:sp>
        <p:nvSpPr>
          <p:cNvPr id="25603" name="Content Placeholder 3"/>
          <p:cNvSpPr>
            <a:spLocks noGrp="1"/>
          </p:cNvSpPr>
          <p:nvPr>
            <p:ph idx="1"/>
          </p:nvPr>
        </p:nvSpPr>
        <p:spPr/>
        <p:txBody>
          <a:bodyPr/>
          <a:lstStyle/>
          <a:p>
            <a:r>
              <a:rPr lang="en-US" altLang="zh-TW" sz="2400" smtClean="0"/>
              <a:t>Broader Conceptions of Development: Amartya Sen</a:t>
            </a:r>
          </a:p>
          <a:p>
            <a:r>
              <a:rPr lang="en-US" altLang="en-US" sz="2400" smtClean="0"/>
              <a:t>Economist Amartya Sen argues development should be assessed less by material output and more by the capabilities and opportunities people enjoy.</a:t>
            </a:r>
          </a:p>
          <a:p>
            <a:r>
              <a:rPr lang="en-US" altLang="en-US" sz="2400" smtClean="0"/>
              <a:t>UN created the Human Development Index (HDI) based on life expectancy, education attainment, and whether average incomes are sufficient to meet basic needs of life in a country.</a:t>
            </a:r>
          </a:p>
          <a:p>
            <a:pPr lvl="1"/>
            <a:r>
              <a:rPr lang="en-US" altLang="zh-TW" sz="2000" smtClean="0"/>
              <a:t>Reflects Sen’s ideas and gauges a country’s economic development and likely future growth rate.</a:t>
            </a:r>
          </a:p>
        </p:txBody>
      </p:sp>
      <p:sp>
        <p:nvSpPr>
          <p:cNvPr id="2" name="頁尾版面配置區 1"/>
          <p:cNvSpPr>
            <a:spLocks noGrp="1"/>
          </p:cNvSpPr>
          <p:nvPr>
            <p:ph type="ftr" sz="quarter" idx="10"/>
          </p:nvPr>
        </p:nvSpPr>
        <p:spPr/>
        <p:txBody>
          <a:bodyPr/>
          <a:lstStyle/>
          <a:p>
            <a:pPr>
              <a:defRPr/>
            </a:pPr>
            <a:r>
              <a:rPr lang="en-US" altLang="zh-TW" smtClean="0"/>
              <a:t>CYCU— Prof CK Farn</a:t>
            </a:r>
            <a:endParaRPr lang="en-US" altLang="zh-TW"/>
          </a:p>
        </p:txBody>
      </p:sp>
      <p:sp>
        <p:nvSpPr>
          <p:cNvPr id="3" name="投影片編號版面配置區 2"/>
          <p:cNvSpPr>
            <a:spLocks noGrp="1"/>
          </p:cNvSpPr>
          <p:nvPr>
            <p:ph type="sldNum" sz="quarter" idx="11"/>
          </p:nvPr>
        </p:nvSpPr>
        <p:spPr/>
        <p:txBody>
          <a:bodyPr/>
          <a:lstStyle/>
          <a:p>
            <a:pPr>
              <a:defRPr/>
            </a:pPr>
            <a:fld id="{5B581A5E-3AE8-405C-8966-CB42BA0711B2}" type="slidenum">
              <a:rPr lang="en-US" altLang="zh-TW" smtClean="0"/>
              <a:pPr>
                <a:defRPr/>
              </a:pPr>
              <a:t>9</a:t>
            </a:fld>
            <a:endParaRPr lang="en-US" altLang="zh-TW"/>
          </a:p>
        </p:txBody>
      </p:sp>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2664</TotalTime>
  <Words>3155</Words>
  <Application>Microsoft Office PowerPoint</Application>
  <PresentationFormat>如螢幕大小 (4:3)</PresentationFormat>
  <Paragraphs>307</Paragraphs>
  <Slides>27</Slides>
  <Notes>27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微軟正黑體</vt:lpstr>
      <vt:lpstr>新細明體</vt:lpstr>
      <vt:lpstr>標楷體</vt:lpstr>
      <vt:lpstr>Arial</vt:lpstr>
      <vt:lpstr>Calibri</vt:lpstr>
      <vt:lpstr>Times New Roman</vt:lpstr>
      <vt:lpstr>Webdings</vt:lpstr>
      <vt:lpstr>Wingdings</vt:lpstr>
      <vt:lpstr>0ckf</vt:lpstr>
      <vt:lpstr>National Difference in Economic Development</vt:lpstr>
      <vt:lpstr>Introduction</vt:lpstr>
      <vt:lpstr>Level of Economic Development</vt:lpstr>
      <vt:lpstr>Map 3.1 GNI per Capita, 2019</vt:lpstr>
      <vt:lpstr>Table 3.1 Economic Data for Select Countries</vt:lpstr>
      <vt:lpstr>Map 3.2 GNI PPP per Capita, 2019</vt:lpstr>
      <vt:lpstr>Differences in Standards of Living</vt:lpstr>
      <vt:lpstr>Map 3.3 Average Annual Growth Rate in GDP (%) 2010 to 2019</vt:lpstr>
      <vt:lpstr>Human Development Index (HDI)</vt:lpstr>
      <vt:lpstr>Map 3.4 Human Development Index, 2018</vt:lpstr>
      <vt:lpstr>Political Economy and Economic Progress</vt:lpstr>
      <vt:lpstr>Innovation and Entrepreneurship</vt:lpstr>
      <vt:lpstr>Political Economy and Economic Progress</vt:lpstr>
      <vt:lpstr>Economic Progress Begets Democracy</vt:lpstr>
      <vt:lpstr>Geography, Education, Demographics, and Economic Development</vt:lpstr>
      <vt:lpstr>Three Trends in Political Economy Since Late 1980s</vt:lpstr>
      <vt:lpstr>The Spread of Democracy</vt:lpstr>
      <vt:lpstr>Map 3.5 Freedom in the World, 2020</vt:lpstr>
      <vt:lpstr>The Spread of Market-Based Systems</vt:lpstr>
      <vt:lpstr>Map 3.6 Index of Economic Freedom, 2020</vt:lpstr>
      <vt:lpstr>The Nature of Economic Transformation</vt:lpstr>
      <vt:lpstr>The Nature of Economic Transformation 2</vt:lpstr>
      <vt:lpstr>360° View: Managerial Implications</vt:lpstr>
      <vt:lpstr>Doing Business Internationally: Costs</vt:lpstr>
      <vt:lpstr>Doing Business Internationally: Risks</vt:lpstr>
      <vt:lpstr>Doing Business Internationally: Overall Attractiveness</vt:lpstr>
      <vt:lpstr>Figure 3.1 Country Attractiveness</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IBC 2024 National_Diff_Econ</dc:title>
  <dc:creator>CK Farn</dc:creator>
  <cp:lastModifiedBy>CKFarn</cp:lastModifiedBy>
  <cp:revision>182</cp:revision>
  <dcterms:created xsi:type="dcterms:W3CDTF">1999-04-05T16:45:56Z</dcterms:created>
  <dcterms:modified xsi:type="dcterms:W3CDTF">2024-10-16T03:27:43Z</dcterms:modified>
</cp:coreProperties>
</file>