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8"/>
  </p:notesMasterIdLst>
  <p:handoutMasterIdLst>
    <p:handoutMasterId r:id="rId29"/>
  </p:handoutMasterIdLst>
  <p:sldIdLst>
    <p:sldId id="565" r:id="rId2"/>
    <p:sldId id="484" r:id="rId3"/>
    <p:sldId id="558" r:id="rId4"/>
    <p:sldId id="559" r:id="rId5"/>
    <p:sldId id="560" r:id="rId6"/>
    <p:sldId id="561" r:id="rId7"/>
    <p:sldId id="562" r:id="rId8"/>
    <p:sldId id="563" r:id="rId9"/>
    <p:sldId id="525" r:id="rId10"/>
    <p:sldId id="564" r:id="rId11"/>
    <p:sldId id="603" r:id="rId12"/>
    <p:sldId id="566" r:id="rId13"/>
    <p:sldId id="567" r:id="rId14"/>
    <p:sldId id="568" r:id="rId15"/>
    <p:sldId id="606" r:id="rId16"/>
    <p:sldId id="607" r:id="rId17"/>
    <p:sldId id="609" r:id="rId18"/>
    <p:sldId id="611" r:id="rId19"/>
    <p:sldId id="612" r:id="rId20"/>
    <p:sldId id="581" r:id="rId21"/>
    <p:sldId id="616" r:id="rId22"/>
    <p:sldId id="614" r:id="rId23"/>
    <p:sldId id="615" r:id="rId24"/>
    <p:sldId id="617" r:id="rId25"/>
    <p:sldId id="618" r:id="rId26"/>
    <p:sldId id="482" r:id="rId27"/>
  </p:sldIdLst>
  <p:sldSz cx="9144000" cy="6858000" type="screen4x3"/>
  <p:notesSz cx="6858000" cy="9144000"/>
  <p:defaultTextStyle>
    <a:defPPr>
      <a:defRPr lang="zh-TW"/>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65"/>
    <p:restoredTop sz="91611"/>
  </p:normalViewPr>
  <p:slideViewPr>
    <p:cSldViewPr showGuides="1">
      <p:cViewPr varScale="1">
        <p:scale>
          <a:sx n="106" d="100"/>
          <a:sy n="106" d="100"/>
        </p:scale>
        <p:origin x="1938"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3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New Roman" charset="0"/>
                <a:ea typeface="新細明體" charset="0"/>
                <a:cs typeface="新細明體" charset="0"/>
              </a:defRPr>
            </a:lvl1pPr>
          </a:lstStyle>
          <a:p>
            <a:pPr>
              <a:defRPr/>
            </a:pPr>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E962B54E-EA19-499D-B6CB-E0BC50132CA0}" type="datetimeFigureOut">
              <a:rPr lang="zh-TW" altLang="en-US"/>
              <a:pPr>
                <a:defRPr/>
              </a:pPr>
              <a:t>2024/10/25</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Times New Roman" charset="0"/>
                <a:ea typeface="新細明體" charset="0"/>
                <a:cs typeface="新細明體" charset="0"/>
              </a:defRPr>
            </a:lvl1pPr>
          </a:lstStyle>
          <a:p>
            <a:pPr>
              <a:defRPr/>
            </a:pPr>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CA711E2-FEFA-427B-A4A0-24B9C038E9A3}" type="slidenum">
              <a:rPr lang="zh-TW" altLang="en-US"/>
              <a:pPr/>
              <a:t>‹#›</a:t>
            </a:fld>
            <a:endParaRPr lang="zh-TW" altLang="en-US"/>
          </a:p>
        </p:txBody>
      </p:sp>
    </p:spTree>
    <p:extLst>
      <p:ext uri="{BB962C8B-B14F-4D97-AF65-F5344CB8AC3E}">
        <p14:creationId xmlns:p14="http://schemas.microsoft.com/office/powerpoint/2010/main" val="37413041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anose="02020603050405020304" pitchFamily="18" charset="0"/>
                <a:ea typeface="新細明體" panose="02020500000000000000" pitchFamily="18" charset="-120"/>
                <a:cs typeface="+mn-cs"/>
              </a:defRPr>
            </a:lvl1pPr>
          </a:lstStyle>
          <a:p>
            <a:pPr>
              <a:defRPr/>
            </a:pPr>
            <a:endParaRPr lang="en-US" altLang="zh-TW"/>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ea typeface="新細明體" panose="02020500000000000000" pitchFamily="18" charset="-120"/>
                <a:cs typeface="+mn-cs"/>
              </a:defRPr>
            </a:lvl1pPr>
          </a:lstStyle>
          <a:p>
            <a:pPr>
              <a:defRPr/>
            </a:pPr>
            <a:endParaRPr lang="en-US" altLang="zh-TW"/>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anose="02020603050405020304" pitchFamily="18" charset="0"/>
                <a:ea typeface="新細明體" panose="02020500000000000000" pitchFamily="18" charset="-120"/>
                <a:cs typeface="+mn-cs"/>
              </a:defRPr>
            </a:lvl1pPr>
          </a:lstStyle>
          <a:p>
            <a:pPr>
              <a:defRPr/>
            </a:pPr>
            <a:endParaRPr lang="en-US" altLang="zh-TW"/>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91A91F27-8353-4BC5-A059-F074C74F7D92}" type="slidenum">
              <a:rPr lang="en-US" altLang="zh-TW"/>
              <a:pPr/>
              <a:t>‹#›</a:t>
            </a:fld>
            <a:endParaRPr lang="en-US" altLang="zh-TW"/>
          </a:p>
        </p:txBody>
      </p:sp>
    </p:spTree>
    <p:extLst>
      <p:ext uri="{BB962C8B-B14F-4D97-AF65-F5344CB8AC3E}">
        <p14:creationId xmlns:p14="http://schemas.microsoft.com/office/powerpoint/2010/main" val="128529846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新細明體" charset="0"/>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2D6803DA-C4E1-4BB8-9A37-1B22FC79C1F2}" type="slidenum">
              <a:rPr lang="en-US" altLang="zh-TW" sz="1200"/>
              <a:pPr/>
              <a:t>1</a:t>
            </a:fld>
            <a:endParaRPr lang="en-US" altLang="zh-TW" sz="12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extLst>
      <p:ext uri="{BB962C8B-B14F-4D97-AF65-F5344CB8AC3E}">
        <p14:creationId xmlns:p14="http://schemas.microsoft.com/office/powerpoint/2010/main" val="1577230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ChangeArrowheads="1" noTextEdit="1"/>
          </p:cNvSpPr>
          <p:nvPr>
            <p:ph type="sldImg"/>
          </p:nvPr>
        </p:nvSpPr>
        <p:spPr>
          <a:ln/>
        </p:spPr>
      </p:sp>
      <p:sp>
        <p:nvSpPr>
          <p:cNvPr id="40962"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t>LO 5-3 </a:t>
            </a:r>
            <a:r>
              <a:rPr lang="en-US" altLang="zh-TW" smtClean="0"/>
              <a:t>Identify the causes of unethical behavior by managers as they relate to business, corporate social responsibility, or sustainability.</a:t>
            </a:r>
          </a:p>
        </p:txBody>
      </p:sp>
      <p:sp>
        <p:nvSpPr>
          <p:cNvPr id="40963"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7EEEC570-88BF-4AB5-A2D7-C38FB5108CA6}" type="slidenum">
              <a:rPr lang="en-US" altLang="zh-TW" sz="1200"/>
              <a:pPr/>
              <a:t>10</a:t>
            </a:fld>
            <a:endParaRPr lang="en-US" altLang="zh-TW" sz="1200"/>
          </a:p>
        </p:txBody>
      </p:sp>
    </p:spTree>
    <p:extLst>
      <p:ext uri="{BB962C8B-B14F-4D97-AF65-F5344CB8AC3E}">
        <p14:creationId xmlns:p14="http://schemas.microsoft.com/office/powerpoint/2010/main" val="3260528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ChangeArrowheads="1" noTextEdit="1"/>
          </p:cNvSpPr>
          <p:nvPr>
            <p:ph type="sldImg"/>
          </p:nvPr>
        </p:nvSpPr>
        <p:spPr>
          <a:ln/>
        </p:spPr>
      </p:sp>
      <p:sp>
        <p:nvSpPr>
          <p:cNvPr id="43010"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mtClean="0"/>
          </a:p>
        </p:txBody>
      </p:sp>
      <p:sp>
        <p:nvSpPr>
          <p:cNvPr id="43011"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5DF698E7-E88C-4F0D-8F7B-1C7092552BB8}" type="slidenum">
              <a:rPr lang="en-US" altLang="zh-TW" sz="1200"/>
              <a:pPr/>
              <a:t>11</a:t>
            </a:fld>
            <a:endParaRPr lang="en-US" altLang="zh-TW" sz="1200"/>
          </a:p>
        </p:txBody>
      </p:sp>
    </p:spTree>
    <p:extLst>
      <p:ext uri="{BB962C8B-B14F-4D97-AF65-F5344CB8AC3E}">
        <p14:creationId xmlns:p14="http://schemas.microsoft.com/office/powerpoint/2010/main" val="2624987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ChangeArrowheads="1" noTextEdit="1"/>
          </p:cNvSpPr>
          <p:nvPr>
            <p:ph type="sldImg"/>
          </p:nvPr>
        </p:nvSpPr>
        <p:spPr>
          <a:ln/>
        </p:spPr>
      </p:sp>
      <p:sp>
        <p:nvSpPr>
          <p:cNvPr id="45058"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Personal ethics refer to the generally accepted principles of right and wrong governing the conduct of individuals.</a:t>
            </a:r>
          </a:p>
          <a:p>
            <a:endParaRPr lang="en-US" altLang="zh-TW" smtClean="0"/>
          </a:p>
          <a:p>
            <a:r>
              <a:rPr lang="en-US" altLang="zh-TW" smtClean="0"/>
              <a:t>To improve ethical decision making in a multinational firm, the best starting point is to better understand how individuals make decisions that can be considered ethical or unethical in an organizational environment. Two assumptions must be taken into account. First, too often it is assumed that individuals in the workplace make ethical decisions in the same way as they would if they were home. Second, too often it is assumed that people from different cultures make ethical decisions following a similar process. Both of these assumptions are problematic. First, within an organization, there are very few individuals who have the freedom (for example, power) to decide ethical issues independent of pressures that may exist in an organizational setting (for example, should we make a facilitating payment or resort to bribery?). Second, while the process for making an ethical decision may largely be the same in many countries, the relative emphasis on certain issues is unlikely to be the same.</a:t>
            </a:r>
            <a:endParaRPr lang="en-US" altLang="en-US" smtClean="0"/>
          </a:p>
        </p:txBody>
      </p:sp>
      <p:sp>
        <p:nvSpPr>
          <p:cNvPr id="45059"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666ECCA6-C8D4-4CC4-8F9C-35E6C5D68D47}" type="slidenum">
              <a:rPr lang="en-US" altLang="zh-TW" sz="1200"/>
              <a:pPr/>
              <a:t>12</a:t>
            </a:fld>
            <a:endParaRPr lang="en-US" altLang="zh-TW" sz="1200"/>
          </a:p>
        </p:txBody>
      </p:sp>
    </p:spTree>
    <p:extLst>
      <p:ext uri="{BB962C8B-B14F-4D97-AF65-F5344CB8AC3E}">
        <p14:creationId xmlns:p14="http://schemas.microsoft.com/office/powerpoint/2010/main" val="1607205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ChangeArrowheads="1" noTextEdit="1"/>
          </p:cNvSpPr>
          <p:nvPr>
            <p:ph type="sldImg"/>
          </p:nvPr>
        </p:nvSpPr>
        <p:spPr>
          <a:ln/>
        </p:spPr>
      </p:sp>
      <p:sp>
        <p:nvSpPr>
          <p:cNvPr id="47106"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cs typeface="Times New Roman" panose="02020603050405020304" pitchFamily="18" charset="0"/>
              </a:rPr>
              <a:t>The term </a:t>
            </a:r>
            <a:r>
              <a:rPr lang="en-US" altLang="zh-TW" i="1" smtClean="0">
                <a:cs typeface="Times New Roman" panose="02020603050405020304" pitchFamily="18" charset="0"/>
              </a:rPr>
              <a:t>organizational culture</a:t>
            </a:r>
            <a:r>
              <a:rPr lang="en-US" altLang="zh-TW" smtClean="0">
                <a:cs typeface="Times New Roman" panose="02020603050405020304" pitchFamily="18" charset="0"/>
              </a:rPr>
              <a:t> refers to the values and norms that are shared among employees of an organization.</a:t>
            </a:r>
          </a:p>
          <a:p>
            <a:endParaRPr lang="en-US" altLang="en-US" smtClean="0">
              <a:cs typeface="Times New Roman" panose="02020603050405020304" pitchFamily="18" charset="0"/>
            </a:endParaRPr>
          </a:p>
          <a:p>
            <a:r>
              <a:rPr lang="en-US" altLang="zh-TW" smtClean="0">
                <a:cs typeface="Times New Roman" panose="02020603050405020304" pitchFamily="18" charset="0"/>
              </a:rPr>
              <a:t>The combination of an organizational culture that legitimizes unethical behavior, or at least turns a blind eye to such behavior, and unrealistic performance goals may be particularly toxic.</a:t>
            </a:r>
            <a:endParaRPr lang="en-US" altLang="en-US" smtClean="0">
              <a:cs typeface="Times New Roman" panose="02020603050405020304" pitchFamily="18" charset="0"/>
            </a:endParaRPr>
          </a:p>
        </p:txBody>
      </p:sp>
      <p:sp>
        <p:nvSpPr>
          <p:cNvPr id="47107"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F8338591-864F-40A3-8451-C69BF0A01C46}" type="slidenum">
              <a:rPr lang="en-US" altLang="zh-TW" sz="1200"/>
              <a:pPr/>
              <a:t>13</a:t>
            </a:fld>
            <a:endParaRPr lang="en-US" altLang="zh-TW" sz="1200"/>
          </a:p>
        </p:txBody>
      </p:sp>
    </p:spTree>
    <p:extLst>
      <p:ext uri="{BB962C8B-B14F-4D97-AF65-F5344CB8AC3E}">
        <p14:creationId xmlns:p14="http://schemas.microsoft.com/office/powerpoint/2010/main" val="2484870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ChangeArrowheads="1" noTextEdit="1"/>
          </p:cNvSpPr>
          <p:nvPr>
            <p:ph type="sldImg"/>
          </p:nvPr>
        </p:nvSpPr>
        <p:spPr>
          <a:ln/>
        </p:spPr>
      </p:sp>
      <p:sp>
        <p:nvSpPr>
          <p:cNvPr id="49154"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zh-TW" smtClean="0">
                <a:cs typeface="Times New Roman" panose="02020603050405020304" pitchFamily="18" charset="0"/>
              </a:rPr>
              <a:t>Employees often operate and work within a defined structure with a mindset very much similar to the overall culture of the organization that employs them.</a:t>
            </a:r>
            <a:endParaRPr lang="en-US" altLang="en-US" smtClean="0">
              <a:cs typeface="Times New Roman" panose="02020603050405020304" pitchFamily="18" charset="0"/>
            </a:endParaRPr>
          </a:p>
        </p:txBody>
      </p:sp>
      <p:sp>
        <p:nvSpPr>
          <p:cNvPr id="49155"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9599B174-CD37-4D81-A13F-C4723F049A2A}" type="slidenum">
              <a:rPr lang="en-US" altLang="zh-TW" sz="1200"/>
              <a:pPr/>
              <a:t>14</a:t>
            </a:fld>
            <a:endParaRPr lang="en-US" altLang="zh-TW" sz="1200"/>
          </a:p>
        </p:txBody>
      </p:sp>
    </p:spTree>
    <p:extLst>
      <p:ext uri="{BB962C8B-B14F-4D97-AF65-F5344CB8AC3E}">
        <p14:creationId xmlns:p14="http://schemas.microsoft.com/office/powerpoint/2010/main" val="8367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ChangeArrowheads="1" noTextEdit="1"/>
          </p:cNvSpPr>
          <p:nvPr>
            <p:ph type="sldImg"/>
          </p:nvPr>
        </p:nvSpPr>
        <p:spPr>
          <a:ln/>
        </p:spPr>
      </p:sp>
      <p:sp>
        <p:nvSpPr>
          <p:cNvPr id="51202"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zh-TW" smtClean="0"/>
              <a:t>This excerpt is from Article 23, which relates directly to employment.</a:t>
            </a:r>
          </a:p>
        </p:txBody>
      </p:sp>
      <p:sp>
        <p:nvSpPr>
          <p:cNvPr id="51203"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D1B5AE2D-383C-4149-8156-DC59AB8EEECE}" type="slidenum">
              <a:rPr lang="en-US" altLang="zh-TW" sz="1200"/>
              <a:pPr/>
              <a:t>15</a:t>
            </a:fld>
            <a:endParaRPr lang="en-US" altLang="zh-TW" sz="1200"/>
          </a:p>
        </p:txBody>
      </p:sp>
    </p:spTree>
    <p:extLst>
      <p:ext uri="{BB962C8B-B14F-4D97-AF65-F5344CB8AC3E}">
        <p14:creationId xmlns:p14="http://schemas.microsoft.com/office/powerpoint/2010/main" val="3212013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ChangeArrowheads="1" noTextEdit="1"/>
          </p:cNvSpPr>
          <p:nvPr>
            <p:ph type="sldImg"/>
          </p:nvPr>
        </p:nvSpPr>
        <p:spPr>
          <a:ln/>
        </p:spPr>
      </p:sp>
      <p:sp>
        <p:nvSpPr>
          <p:cNvPr id="53250"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cs typeface="Times New Roman" panose="02020603050405020304" pitchFamily="18" charset="0"/>
              </a:rPr>
              <a:t>Rawls’ veil of ignorance is a conceptual tool that contributes to the moral compass that managers can use to help them navigate through difficult ethical dilemmas.</a:t>
            </a:r>
            <a:endParaRPr lang="en-US" altLang="en-US" smtClean="0">
              <a:cs typeface="Times New Roman" panose="02020603050405020304" pitchFamily="18" charset="0"/>
            </a:endParaRPr>
          </a:p>
        </p:txBody>
      </p:sp>
      <p:sp>
        <p:nvSpPr>
          <p:cNvPr id="53251"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584A7E95-27B5-43ED-9132-0C724BA9779A}" type="slidenum">
              <a:rPr lang="en-US" altLang="zh-TW" sz="1200"/>
              <a:pPr/>
              <a:t>16</a:t>
            </a:fld>
            <a:endParaRPr lang="en-US" altLang="zh-TW" sz="1200"/>
          </a:p>
        </p:txBody>
      </p:sp>
    </p:spTree>
    <p:extLst>
      <p:ext uri="{BB962C8B-B14F-4D97-AF65-F5344CB8AC3E}">
        <p14:creationId xmlns:p14="http://schemas.microsoft.com/office/powerpoint/2010/main" val="1607822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ChangeArrowheads="1" noTextEdit="1"/>
          </p:cNvSpPr>
          <p:nvPr>
            <p:ph type="sldImg"/>
          </p:nvPr>
        </p:nvSpPr>
        <p:spPr>
          <a:ln/>
        </p:spPr>
      </p:sp>
      <p:sp>
        <p:nvSpPr>
          <p:cNvPr id="55298"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t>LO 5-5 </a:t>
            </a:r>
            <a:r>
              <a:rPr lang="en-US" altLang="zh-TW" smtClean="0"/>
              <a:t>Explain how global managers can incorporate ethical considerations into their decision making in general, as well as corporate social responsibility and sustainability initiatives.</a:t>
            </a:r>
            <a:endParaRPr lang="en-US" altLang="en-US" smtClean="0"/>
          </a:p>
        </p:txBody>
      </p:sp>
      <p:sp>
        <p:nvSpPr>
          <p:cNvPr id="55299"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6454D821-1A16-440A-B45E-65AB9F88CE24}" type="slidenum">
              <a:rPr lang="en-US" altLang="zh-TW" sz="1200"/>
              <a:pPr/>
              <a:t>17</a:t>
            </a:fld>
            <a:endParaRPr lang="en-US" altLang="zh-TW" sz="1200"/>
          </a:p>
        </p:txBody>
      </p:sp>
    </p:spTree>
    <p:extLst>
      <p:ext uri="{BB962C8B-B14F-4D97-AF65-F5344CB8AC3E}">
        <p14:creationId xmlns:p14="http://schemas.microsoft.com/office/powerpoint/2010/main" val="2855094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ChangeArrowheads="1" noTextEdit="1"/>
          </p:cNvSpPr>
          <p:nvPr>
            <p:ph type="sldImg"/>
          </p:nvPr>
        </p:nvSpPr>
        <p:spPr>
          <a:ln/>
        </p:spPr>
      </p:sp>
      <p:sp>
        <p:nvSpPr>
          <p:cNvPr id="57346"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t>A moral compass can help determine whether a decision is ethical.</a:t>
            </a:r>
          </a:p>
        </p:txBody>
      </p:sp>
      <p:sp>
        <p:nvSpPr>
          <p:cNvPr id="57347"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E95FFF1D-6214-407C-BCF2-B9CA6407BB98}" type="slidenum">
              <a:rPr lang="en-US" altLang="zh-TW" sz="1200"/>
              <a:pPr/>
              <a:t>18</a:t>
            </a:fld>
            <a:endParaRPr lang="en-US" altLang="zh-TW" sz="1200"/>
          </a:p>
        </p:txBody>
      </p:sp>
    </p:spTree>
    <p:extLst>
      <p:ext uri="{BB962C8B-B14F-4D97-AF65-F5344CB8AC3E}">
        <p14:creationId xmlns:p14="http://schemas.microsoft.com/office/powerpoint/2010/main" val="11474946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ChangeArrowheads="1" noTextEdit="1"/>
          </p:cNvSpPr>
          <p:nvPr>
            <p:ph type="sldImg"/>
          </p:nvPr>
        </p:nvSpPr>
        <p:spPr>
          <a:ln/>
        </p:spPr>
      </p:sp>
      <p:sp>
        <p:nvSpPr>
          <p:cNvPr id="3" name="Notes Placeholder 2"/>
          <p:cNvSpPr>
            <a:spLocks noGrp="1"/>
          </p:cNvSpPr>
          <p:nvPr>
            <p:ph type="body" idx="1"/>
          </p:nvPr>
        </p:nvSpPr>
        <p:spPr/>
        <p:txBody>
          <a:bodyPr/>
          <a:lstStyle/>
          <a:p>
            <a:pPr>
              <a:defRPr/>
            </a:pPr>
            <a:r>
              <a:rPr lang="en-US" altLang="en-US" dirty="0">
                <a:cs typeface="Times New Roman" panose="02020603050405020304" pitchFamily="18" charset="0"/>
              </a:rPr>
              <a:t>A moral compass can help determine whether a decision is ethical.</a:t>
            </a:r>
          </a:p>
          <a:p>
            <a:pPr>
              <a:defRPr/>
            </a:pPr>
            <a:endParaRPr lang="en-US" altLang="en-US" dirty="0">
              <a:cs typeface="Times New Roman" panose="02020603050405020304" pitchFamily="18" charset="0"/>
            </a:endParaRPr>
          </a:p>
          <a:p>
            <a:pPr>
              <a:defRPr/>
            </a:pPr>
            <a:r>
              <a:rPr lang="en-US" dirty="0">
                <a:cs typeface="Times New Roman" panose="02020603050405020304" pitchFamily="18" charset="0"/>
              </a:rPr>
              <a:t>Stakeholder analysis involves a certain amount of what has been called </a:t>
            </a:r>
            <a:r>
              <a:rPr lang="en-US" i="1" dirty="0">
                <a:cs typeface="Times New Roman" panose="02020603050405020304" pitchFamily="18" charset="0"/>
              </a:rPr>
              <a:t>moral imagination</a:t>
            </a:r>
            <a:r>
              <a:rPr lang="en-US" dirty="0">
                <a:cs typeface="Times New Roman" panose="02020603050405020304" pitchFamily="18" charset="0"/>
              </a:rPr>
              <a:t>. This means standing in the shoes of a stakeholder and asking how a proposed decision might impact that stakeholder. For example, when considering outsourcing to subcontractors, managers might need to ask themselves how it might feel to be working under substandard health conditions for long hours.</a:t>
            </a:r>
            <a:endParaRPr lang="en-US" altLang="en-US" dirty="0">
              <a:cs typeface="Times New Roman" panose="02020603050405020304" pitchFamily="18" charset="0"/>
            </a:endParaRPr>
          </a:p>
          <a:p>
            <a:pPr marL="285750" indent="-285750">
              <a:buFont typeface="Arial" panose="020B0604020202020204" pitchFamily="34" charset="0"/>
              <a:buChar char="•"/>
              <a:defRPr/>
            </a:pPr>
            <a:r>
              <a:rPr lang="en-US" dirty="0">
                <a:cs typeface="Times New Roman" panose="02020603050405020304" pitchFamily="18" charset="0"/>
              </a:rPr>
              <a:t>Internal stakeholders: People who work for or own the business such as employees, directors, and stockholders.</a:t>
            </a:r>
          </a:p>
          <a:p>
            <a:pPr marL="285750" indent="-285750">
              <a:buFont typeface="Arial" panose="020B0604020202020204" pitchFamily="34" charset="0"/>
              <a:buChar char="•"/>
              <a:defRPr/>
            </a:pPr>
            <a:r>
              <a:rPr lang="en-US" dirty="0">
                <a:cs typeface="Times New Roman" panose="02020603050405020304" pitchFamily="18" charset="0"/>
              </a:rPr>
              <a:t>External stakeholders: Individuals or groups that have some claim on a firm such as customers, suppliers, and unions.</a:t>
            </a:r>
            <a:endParaRPr lang="en-US" altLang="en-US" dirty="0">
              <a:cs typeface="Times New Roman" panose="02020603050405020304" pitchFamily="18" charset="0"/>
            </a:endParaRPr>
          </a:p>
        </p:txBody>
      </p:sp>
      <p:sp>
        <p:nvSpPr>
          <p:cNvPr id="59395"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7BB89D58-2CE8-4723-8F8E-5F469A0C92DC}" type="slidenum">
              <a:rPr lang="en-US" altLang="zh-TW" sz="1200"/>
              <a:pPr/>
              <a:t>19</a:t>
            </a:fld>
            <a:endParaRPr lang="en-US" altLang="zh-TW" sz="1200"/>
          </a:p>
        </p:txBody>
      </p:sp>
    </p:spTree>
    <p:extLst>
      <p:ext uri="{BB962C8B-B14F-4D97-AF65-F5344CB8AC3E}">
        <p14:creationId xmlns:p14="http://schemas.microsoft.com/office/powerpoint/2010/main" val="1265103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ChangeArrowheads="1" noTextEdit="1"/>
          </p:cNvSpPr>
          <p:nvPr>
            <p:ph type="sldImg"/>
          </p:nvPr>
        </p:nvSpPr>
        <p:spPr>
          <a:ln/>
        </p:spPr>
      </p:sp>
      <p:sp>
        <p:nvSpPr>
          <p:cNvPr id="24578"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cs typeface="Times New Roman" panose="02020603050405020304" pitchFamily="18" charset="0"/>
              </a:rPr>
              <a:t>The success of its textile industry has helped Bangladesh achieve very high levels of economic growth, which are lifting the country out of the ranks of the world’s poorest nations. Over the past decade, Bangladesh’s economy has grown almost 200 percent, one of the best performances in the world.</a:t>
            </a:r>
          </a:p>
          <a:p>
            <a:endParaRPr lang="en-US" altLang="zh-TW" smtClean="0">
              <a:cs typeface="Times New Roman" panose="02020603050405020304" pitchFamily="18" charset="0"/>
            </a:endParaRPr>
          </a:p>
          <a:p>
            <a:r>
              <a:rPr lang="en-US" altLang="zh-TW" smtClean="0">
                <a:cs typeface="Times New Roman" panose="02020603050405020304" pitchFamily="18" charset="0"/>
              </a:rPr>
              <a:t>Research suggests that child labor in Bangladesh is still widespread, with as many as 4 million children under 14 working. In theory, regulations in Bangladesh outlaw the employment of child labor in garment factories, but as studies have found, labor laws are widely ignored.</a:t>
            </a:r>
          </a:p>
          <a:p>
            <a:endParaRPr lang="en-US" altLang="zh-TW" smtClean="0">
              <a:cs typeface="Times New Roman" panose="02020603050405020304" pitchFamily="18" charset="0"/>
            </a:endParaRPr>
          </a:p>
          <a:p>
            <a:r>
              <a:rPr lang="en-US" altLang="zh-TW" sz="1100" smtClean="0">
                <a:cs typeface="Times New Roman" panose="02020603050405020304" pitchFamily="18" charset="0"/>
              </a:rPr>
              <a:t>Sources: Hannah Abdulla, “Bangladesh RMG Exports Slip in Q1,” </a:t>
            </a:r>
            <a:r>
              <a:rPr lang="en-US" altLang="zh-TW" sz="1100" i="1" smtClean="0">
                <a:cs typeface="Times New Roman" panose="02020603050405020304" pitchFamily="18" charset="0"/>
              </a:rPr>
              <a:t>Just-Style</a:t>
            </a:r>
            <a:r>
              <a:rPr lang="en-US" altLang="zh-TW" sz="1100" smtClean="0">
                <a:cs typeface="Times New Roman" panose="02020603050405020304" pitchFamily="18" charset="0"/>
              </a:rPr>
              <a:t>, November 12, 2019; Jason Beaubien, “Child Laborers in Bangldesh Are Working 64 Hours a Week,” </a:t>
            </a:r>
            <a:r>
              <a:rPr lang="en-US" altLang="zh-TW" sz="1100" i="1" smtClean="0">
                <a:cs typeface="Times New Roman" panose="02020603050405020304" pitchFamily="18" charset="0"/>
              </a:rPr>
              <a:t>National Public Radio</a:t>
            </a:r>
            <a:r>
              <a:rPr lang="en-US" altLang="zh-TW" sz="1100" smtClean="0">
                <a:cs typeface="Times New Roman" panose="02020603050405020304" pitchFamily="18" charset="0"/>
              </a:rPr>
              <a:t>, December 7, 2016; S. Butler, “Why Are Wages So Low for Garment Workers in Bangladesh?” </a:t>
            </a:r>
            <a:r>
              <a:rPr lang="en-US" altLang="zh-TW" sz="1100" i="1" smtClean="0">
                <a:cs typeface="Times New Roman" panose="02020603050405020304" pitchFamily="18" charset="0"/>
              </a:rPr>
              <a:t>The Guardian</a:t>
            </a:r>
            <a:r>
              <a:rPr lang="en-US" altLang="zh-TW" sz="1100" smtClean="0">
                <a:cs typeface="Times New Roman" panose="02020603050405020304" pitchFamily="18" charset="0"/>
              </a:rPr>
              <a:t>, January 21, 2019; H. A. Hye, “Sustaining Bangladesh’s Economic Miracle,” </a:t>
            </a:r>
            <a:r>
              <a:rPr lang="en-US" altLang="zh-TW" sz="1100" i="1" smtClean="0">
                <a:cs typeface="Times New Roman" panose="02020603050405020304" pitchFamily="18" charset="0"/>
              </a:rPr>
              <a:t>Financial Express</a:t>
            </a:r>
            <a:r>
              <a:rPr lang="en-US" altLang="zh-TW" sz="1100" smtClean="0">
                <a:cs typeface="Times New Roman" panose="02020603050405020304" pitchFamily="18" charset="0"/>
              </a:rPr>
              <a:t>, February 17, 2020; M. Nonkes, “A Look at Child Labor inside a Garment Factory in Bangladesh,” </a:t>
            </a:r>
            <a:r>
              <a:rPr lang="en-US" altLang="zh-TW" sz="1100" i="1" smtClean="0">
                <a:cs typeface="Times New Roman" panose="02020603050405020304" pitchFamily="18" charset="0"/>
              </a:rPr>
              <a:t>World Vision</a:t>
            </a:r>
            <a:r>
              <a:rPr lang="en-US" altLang="zh-TW" sz="1100" smtClean="0">
                <a:cs typeface="Times New Roman" panose="02020603050405020304" pitchFamily="18" charset="0"/>
              </a:rPr>
              <a:t>, June 10, 2015.</a:t>
            </a:r>
          </a:p>
        </p:txBody>
      </p:sp>
      <p:sp>
        <p:nvSpPr>
          <p:cNvPr id="24579"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71B3039B-81BD-4EC8-AB7D-27876778F6B9}" type="slidenum">
              <a:rPr lang="en-US" altLang="zh-TW" sz="1200"/>
              <a:pPr/>
              <a:t>2</a:t>
            </a:fld>
            <a:endParaRPr lang="en-US" altLang="zh-TW" sz="1200"/>
          </a:p>
        </p:txBody>
      </p:sp>
    </p:spTree>
    <p:extLst>
      <p:ext uri="{BB962C8B-B14F-4D97-AF65-F5344CB8AC3E}">
        <p14:creationId xmlns:p14="http://schemas.microsoft.com/office/powerpoint/2010/main" val="38681214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ChangeArrowheads="1" noTextEdit="1"/>
          </p:cNvSpPr>
          <p:nvPr>
            <p:ph type="sldImg"/>
          </p:nvPr>
        </p:nvSpPr>
        <p:spPr>
          <a:ln/>
        </p:spPr>
      </p:sp>
      <p:sp>
        <p:nvSpPr>
          <p:cNvPr id="61442"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zh-TW" smtClean="0"/>
              <a:t>Advocates of this approach argue that businesses, particularly large successful businesses, need to recognize their noblesse oblige and give something back to the societies that have made their success possible. </a:t>
            </a:r>
            <a:r>
              <a:rPr lang="en-US" altLang="zh-TW" i="1" smtClean="0"/>
              <a:t>Noblesse oblige </a:t>
            </a:r>
            <a:r>
              <a:rPr lang="en-US" altLang="zh-TW" smtClean="0"/>
              <a:t>is a French term that refers to honorable and benevolent behavior considered the responsibility of people of high (noble) birth. In a business setting, it is taken to mean benevolent behavior that is the responsibility of successful enterprises.</a:t>
            </a:r>
            <a:endParaRPr lang="en-US" altLang="en-US" smtClean="0"/>
          </a:p>
        </p:txBody>
      </p:sp>
      <p:sp>
        <p:nvSpPr>
          <p:cNvPr id="61443"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C9E5A411-8D59-4C74-B053-37BF3E2B2F51}" type="slidenum">
              <a:rPr lang="en-US" altLang="zh-TW" sz="1200"/>
              <a:pPr/>
              <a:t>20</a:t>
            </a:fld>
            <a:endParaRPr lang="en-US" altLang="zh-TW" sz="1200"/>
          </a:p>
        </p:txBody>
      </p:sp>
    </p:spTree>
    <p:extLst>
      <p:ext uri="{BB962C8B-B14F-4D97-AF65-F5344CB8AC3E}">
        <p14:creationId xmlns:p14="http://schemas.microsoft.com/office/powerpoint/2010/main" val="15044719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ChangeArrowheads="1" noTextEdit="1"/>
          </p:cNvSpPr>
          <p:nvPr>
            <p:ph type="sldImg"/>
          </p:nvPr>
        </p:nvSpPr>
        <p:spPr>
          <a:ln/>
        </p:spPr>
      </p:sp>
      <p:sp>
        <p:nvSpPr>
          <p:cNvPr id="63490"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zh-TW" smtClean="0">
                <a:cs typeface="Times New Roman" panose="02020603050405020304" pitchFamily="18" charset="0"/>
              </a:rPr>
              <a:t>A company pursuing a sustainable strategy would not adopt business practices that degrade the environment for short-term economic gain because doing so would impose a cost on future generations. In other words, international businesses that pursue sustainable strategies try to ensure that they do not precipitate or participate in a situation that results in a tragedy of the commons.</a:t>
            </a:r>
            <a:endParaRPr lang="en-US" altLang="en-US" smtClean="0">
              <a:cs typeface="Times New Roman" panose="02020603050405020304" pitchFamily="18" charset="0"/>
            </a:endParaRPr>
          </a:p>
        </p:txBody>
      </p:sp>
      <p:sp>
        <p:nvSpPr>
          <p:cNvPr id="63491"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D503608E-8C2B-4726-815C-6270AC988EEF}" type="slidenum">
              <a:rPr lang="en-US" altLang="zh-TW" sz="1200"/>
              <a:pPr/>
              <a:t>22</a:t>
            </a:fld>
            <a:endParaRPr lang="en-US" altLang="zh-TW" sz="1200"/>
          </a:p>
        </p:txBody>
      </p:sp>
    </p:spTree>
    <p:extLst>
      <p:ext uri="{BB962C8B-B14F-4D97-AF65-F5344CB8AC3E}">
        <p14:creationId xmlns:p14="http://schemas.microsoft.com/office/powerpoint/2010/main" val="3640434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ChangeArrowheads="1" noTextEdit="1"/>
          </p:cNvSpPr>
          <p:nvPr>
            <p:ph type="sldImg"/>
          </p:nvPr>
        </p:nvSpPr>
        <p:spPr>
          <a:ln/>
        </p:spPr>
      </p:sp>
      <p:sp>
        <p:nvSpPr>
          <p:cNvPr id="26626"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zh-TW" smtClean="0"/>
              <a:t>Ethics, corporate social responsibility, and sustainability are intertwined issues facing countries, companies, and societies. These "social" issues arise frequently in international business, often because business practices and regulations differ from nation to nation.</a:t>
            </a:r>
            <a:endParaRPr lang="en-US" altLang="en-US" smtClean="0"/>
          </a:p>
        </p:txBody>
      </p:sp>
      <p:sp>
        <p:nvSpPr>
          <p:cNvPr id="26627"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E6417EAA-E5FC-4ECA-AFCC-A48212DEA543}" type="slidenum">
              <a:rPr lang="en-US" altLang="zh-TW" sz="1200"/>
              <a:pPr/>
              <a:t>3</a:t>
            </a:fld>
            <a:endParaRPr lang="en-US" altLang="zh-TW" sz="1200"/>
          </a:p>
        </p:txBody>
      </p:sp>
    </p:spTree>
    <p:extLst>
      <p:ext uri="{BB962C8B-B14F-4D97-AF65-F5344CB8AC3E}">
        <p14:creationId xmlns:p14="http://schemas.microsoft.com/office/powerpoint/2010/main" val="3115524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ChangeArrowheads="1" noTextEdit="1"/>
          </p:cNvSpPr>
          <p:nvPr>
            <p:ph type="sldImg"/>
          </p:nvPr>
        </p:nvSpPr>
        <p:spPr>
          <a:ln/>
        </p:spPr>
      </p:sp>
      <p:sp>
        <p:nvSpPr>
          <p:cNvPr id="28674"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zh-TW" smtClean="0"/>
              <a:t>LO 5-1 Understand the ethical, corporate social responsibility, and sustainability issues faced by international businesses.</a:t>
            </a:r>
          </a:p>
        </p:txBody>
      </p:sp>
      <p:sp>
        <p:nvSpPr>
          <p:cNvPr id="28675"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7DF9501B-DA85-4D5B-BDBF-0D834FD2D83E}" type="slidenum">
              <a:rPr lang="en-US" altLang="zh-TW" sz="1200"/>
              <a:pPr/>
              <a:t>4</a:t>
            </a:fld>
            <a:endParaRPr lang="en-US" altLang="zh-TW" sz="1200"/>
          </a:p>
        </p:txBody>
      </p:sp>
    </p:spTree>
    <p:extLst>
      <p:ext uri="{BB962C8B-B14F-4D97-AF65-F5344CB8AC3E}">
        <p14:creationId xmlns:p14="http://schemas.microsoft.com/office/powerpoint/2010/main" val="3789696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ChangeArrowheads="1" noTextEdit="1"/>
          </p:cNvSpPr>
          <p:nvPr>
            <p:ph type="sldImg"/>
          </p:nvPr>
        </p:nvSpPr>
        <p:spPr>
          <a:ln/>
        </p:spPr>
      </p:sp>
      <p:sp>
        <p:nvSpPr>
          <p:cNvPr id="30722"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TW" smtClean="0">
                <a:cs typeface="Times New Roman" panose="02020603050405020304" pitchFamily="18" charset="0"/>
              </a:rPr>
              <a:t>Sullivan argued that it was ethically justified for GM to operate in South Africa so long as two conditions were fulfilled. First, the company should not obey the apartheid laws in its own South African operations (a form of passive resistance). Second, the company should do everything within its power to promote the abolition of apartheid laws.</a:t>
            </a:r>
          </a:p>
          <a:p>
            <a:pPr eaLnBrk="1" hangingPunct="1"/>
            <a:endParaRPr lang="en-US" altLang="en-US" smtClean="0">
              <a:cs typeface="Times New Roman" panose="02020603050405020304" pitchFamily="18" charset="0"/>
            </a:endParaRPr>
          </a:p>
          <a:p>
            <a:r>
              <a:rPr lang="en-US" altLang="zh-TW" smtClean="0">
                <a:cs typeface="Times New Roman" panose="02020603050405020304" pitchFamily="18" charset="0"/>
              </a:rPr>
              <a:t>Although change has come in South Africa, many repressive regimes still exist in the world. In fact, according to the Freedom House, only about 45 percent of the world’s population of 7.6 billion people are living in free democratic countries (30 percent are partly free and 25 percent are not free). People in countries that are not considered free by the Freedom House typically face severe consequences if they try to exercise their most basic rights, such as expressing their views, assembling peacefully, and organizing independently of the countries in which they live.</a:t>
            </a:r>
            <a:endParaRPr lang="en-US" altLang="en-US" smtClean="0">
              <a:cs typeface="Times New Roman" panose="02020603050405020304" pitchFamily="18" charset="0"/>
            </a:endParaRPr>
          </a:p>
        </p:txBody>
      </p:sp>
      <p:sp>
        <p:nvSpPr>
          <p:cNvPr id="30723"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CEC556AD-52CD-4371-B120-A33B50F3EAAC}" type="slidenum">
              <a:rPr lang="en-US" altLang="zh-TW" sz="1200"/>
              <a:pPr/>
              <a:t>5</a:t>
            </a:fld>
            <a:endParaRPr lang="en-US" altLang="zh-TW" sz="1200"/>
          </a:p>
        </p:txBody>
      </p:sp>
    </p:spTree>
    <p:extLst>
      <p:ext uri="{BB962C8B-B14F-4D97-AF65-F5344CB8AC3E}">
        <p14:creationId xmlns:p14="http://schemas.microsoft.com/office/powerpoint/2010/main" val="3997858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ChangeArrowheads="1" noTextEdit="1"/>
          </p:cNvSpPr>
          <p:nvPr>
            <p:ph type="sldImg"/>
          </p:nvPr>
        </p:nvSpPr>
        <p:spPr>
          <a:ln/>
        </p:spPr>
      </p:sp>
      <p:sp>
        <p:nvSpPr>
          <p:cNvPr id="32770"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TW" sz="1100" smtClean="0"/>
              <a:t>The atmosphere and oceans can be viewed as a global commons from which everyone benefits but for which no one is specifically responsible. In such cases, a phenomenon known as the </a:t>
            </a:r>
            <a:r>
              <a:rPr lang="en-US" altLang="zh-TW" sz="1100" i="1" smtClean="0"/>
              <a:t>tragedy of the commons</a:t>
            </a:r>
            <a:r>
              <a:rPr lang="en-US" altLang="zh-TW" sz="1100" smtClean="0"/>
              <a:t> becomes applicable. The tragedy of the commons occurs when a resource held in common by all but owned by no one is overused by individuals, resulting in its degradation.</a:t>
            </a:r>
          </a:p>
          <a:p>
            <a:pPr eaLnBrk="1" hangingPunct="1"/>
            <a:endParaRPr lang="en-US" altLang="en-US" sz="1100" smtClean="0"/>
          </a:p>
          <a:p>
            <a:pPr eaLnBrk="1" hangingPunct="1"/>
            <a:r>
              <a:rPr lang="en-US" altLang="zh-TW" sz="1100" smtClean="0"/>
              <a:t>Corporations can contribute to the </a:t>
            </a:r>
            <a:r>
              <a:rPr lang="en-US" altLang="zh-TW" sz="1100" i="1" smtClean="0"/>
              <a:t>global tragedy of the commons</a:t>
            </a:r>
            <a:r>
              <a:rPr lang="en-US" altLang="zh-TW" sz="1100" smtClean="0"/>
              <a:t> by moving production to locations where they are free to pump pollutants into the atmosphere or dump them in oceans or rivers, thereby harming these valuable global commons.</a:t>
            </a:r>
          </a:p>
        </p:txBody>
      </p:sp>
      <p:sp>
        <p:nvSpPr>
          <p:cNvPr id="32771"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C9A881CB-8AF9-48F9-8664-054BB85A8EBE}" type="slidenum">
              <a:rPr lang="en-US" altLang="zh-TW" sz="1200"/>
              <a:pPr/>
              <a:t>6</a:t>
            </a:fld>
            <a:endParaRPr lang="en-US" altLang="zh-TW" sz="1200"/>
          </a:p>
        </p:txBody>
      </p:sp>
    </p:spTree>
    <p:extLst>
      <p:ext uri="{BB962C8B-B14F-4D97-AF65-F5344CB8AC3E}">
        <p14:creationId xmlns:p14="http://schemas.microsoft.com/office/powerpoint/2010/main" val="874194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ChangeArrowheads="1" noTextEdit="1"/>
          </p:cNvSpPr>
          <p:nvPr>
            <p:ph type="sldImg"/>
          </p:nvPr>
        </p:nvSpPr>
        <p:spPr>
          <a:ln/>
        </p:spPr>
      </p:sp>
      <p:sp>
        <p:nvSpPr>
          <p:cNvPr id="34818"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TW" smtClean="0"/>
              <a:t>The Lockheed case was the impetus for the 1977 passage of the Foreign Corrupt Practices Act (FCPA) in the United States, discussed in Chapter 2. The act outlawed the paying of bribes to foreign government officials to gain business.</a:t>
            </a:r>
          </a:p>
          <a:p>
            <a:pPr eaLnBrk="1" hangingPunct="1"/>
            <a:endParaRPr lang="en-US" altLang="en-US" smtClean="0"/>
          </a:p>
          <a:p>
            <a:pPr eaLnBrk="1" hangingPunct="1"/>
            <a:r>
              <a:rPr lang="en-US" altLang="zh-TW" smtClean="0"/>
              <a:t>In 1997, the trade and finance ministers from the member states of the Organization for Economic Cooperation and Development (OECD) followed the U.S. lead and adopted the </a:t>
            </a:r>
            <a:r>
              <a:rPr lang="en-US" altLang="zh-TW" i="1" smtClean="0"/>
              <a:t>Convention on Combating Bribery of Foreign Public Officials in International Business Transactions</a:t>
            </a:r>
            <a:r>
              <a:rPr lang="en-US" altLang="zh-TW" smtClean="0"/>
              <a:t>. The convention, which went into force in 1999, obliges member states and other signatories to make the bribery of foreign public officials a criminal offense. The convention excludes facilitating payments made to expedite routine government action from the convention.</a:t>
            </a:r>
            <a:endParaRPr lang="en-US" altLang="en-US" smtClean="0"/>
          </a:p>
        </p:txBody>
      </p:sp>
      <p:sp>
        <p:nvSpPr>
          <p:cNvPr id="34819"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7A22DA34-24DB-417F-80AC-2E24E75E2680}" type="slidenum">
              <a:rPr lang="en-US" altLang="zh-TW" sz="1200"/>
              <a:pPr/>
              <a:t>7</a:t>
            </a:fld>
            <a:endParaRPr lang="en-US" altLang="zh-TW" sz="1200"/>
          </a:p>
        </p:txBody>
      </p:sp>
    </p:spTree>
    <p:extLst>
      <p:ext uri="{BB962C8B-B14F-4D97-AF65-F5344CB8AC3E}">
        <p14:creationId xmlns:p14="http://schemas.microsoft.com/office/powerpoint/2010/main" val="1826389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ChangeArrowheads="1" noTextEdit="1"/>
          </p:cNvSpPr>
          <p:nvPr>
            <p:ph type="sldImg"/>
          </p:nvPr>
        </p:nvSpPr>
        <p:spPr>
          <a:ln/>
        </p:spPr>
      </p:sp>
      <p:sp>
        <p:nvSpPr>
          <p:cNvPr id="36866"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cs typeface="Times New Roman" panose="02020603050405020304" pitchFamily="18" charset="0"/>
              </a:rPr>
              <a:t>LO 5-2 </a:t>
            </a:r>
            <a:r>
              <a:rPr lang="en-US" altLang="zh-TW" smtClean="0">
                <a:cs typeface="Times New Roman" panose="02020603050405020304" pitchFamily="18" charset="0"/>
              </a:rPr>
              <a:t>Recognize an ethical, corporate social responsibility, and/or sustainability dilemma.</a:t>
            </a:r>
          </a:p>
          <a:p>
            <a:endParaRPr lang="en-US" altLang="en-US" smtClean="0">
              <a:cs typeface="Times New Roman" panose="02020603050405020304" pitchFamily="18" charset="0"/>
            </a:endParaRPr>
          </a:p>
          <a:p>
            <a:r>
              <a:rPr lang="en-US" altLang="zh-TW" smtClean="0">
                <a:cs typeface="Times New Roman" panose="02020603050405020304" pitchFamily="18" charset="0"/>
              </a:rPr>
              <a:t>The ethical obligations of a multinational corporation toward employment conditions, human rights, corruption, and environmental pollution are not always clear-cut. However, what is becoming clear-cut is that managers and their companies are feeling more of the marketplace pressures from customers and other stakeholders to be transparent in their ethical decision making.</a:t>
            </a:r>
            <a:endParaRPr lang="en-US" altLang="en-US" smtClean="0">
              <a:cs typeface="Times New Roman" panose="02020603050405020304" pitchFamily="18" charset="0"/>
            </a:endParaRPr>
          </a:p>
        </p:txBody>
      </p:sp>
      <p:sp>
        <p:nvSpPr>
          <p:cNvPr id="36867"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ADFD42E8-6D50-40D5-9B49-1DDDC50054B2}" type="slidenum">
              <a:rPr lang="en-US" altLang="zh-TW" sz="1200"/>
              <a:pPr/>
              <a:t>8</a:t>
            </a:fld>
            <a:endParaRPr lang="en-US" altLang="zh-TW" sz="1200"/>
          </a:p>
        </p:txBody>
      </p:sp>
    </p:spTree>
    <p:extLst>
      <p:ext uri="{BB962C8B-B14F-4D97-AF65-F5344CB8AC3E}">
        <p14:creationId xmlns:p14="http://schemas.microsoft.com/office/powerpoint/2010/main" val="2480666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ChangeArrowheads="1" noTextEdit="1"/>
          </p:cNvSpPr>
          <p:nvPr>
            <p:ph type="sldImg"/>
          </p:nvPr>
        </p:nvSpPr>
        <p:spPr>
          <a:ln/>
        </p:spPr>
      </p:sp>
      <p:sp>
        <p:nvSpPr>
          <p:cNvPr id="38914"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mtClean="0"/>
          </a:p>
        </p:txBody>
      </p:sp>
      <p:sp>
        <p:nvSpPr>
          <p:cNvPr id="38915"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275A57E1-578C-4423-9EA8-8A39AE0C268A}" type="slidenum">
              <a:rPr lang="en-US" altLang="zh-TW" sz="1200"/>
              <a:pPr/>
              <a:t>9</a:t>
            </a:fld>
            <a:endParaRPr lang="en-US" altLang="zh-TW" sz="1200"/>
          </a:p>
        </p:txBody>
      </p:sp>
    </p:spTree>
    <p:extLst>
      <p:ext uri="{BB962C8B-B14F-4D97-AF65-F5344CB8AC3E}">
        <p14:creationId xmlns:p14="http://schemas.microsoft.com/office/powerpoint/2010/main" val="2923289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aseline="0">
                <a:latin typeface="Arial" panose="020B0604020202020204" pitchFamily="34" charset="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defRPr sz="2800" baseline="0">
                <a:latin typeface="Arial" panose="020B0604020202020204" pitchFamily="34" charset="0"/>
              </a:defRPr>
            </a:lvl1pPr>
            <a:lvl2pPr>
              <a:defRPr sz="2400" baseline="0">
                <a:latin typeface="Times New Roman" panose="02020603050405020304" pitchFamily="18" charset="0"/>
              </a:defRPr>
            </a:lvl2pPr>
            <a:lvl3pPr>
              <a:defRPr sz="2000" baseline="0">
                <a:latin typeface="Times New Roman" panose="02020603050405020304" pitchFamily="18" charset="0"/>
              </a:defRPr>
            </a:lvl3pPr>
            <a:lvl4pPr>
              <a:defRPr sz="1800" baseline="0">
                <a:latin typeface="Times New Roman" panose="02020603050405020304" pitchFamily="18" charset="0"/>
              </a:defRPr>
            </a:lvl4pPr>
            <a:lvl5pPr>
              <a:defRPr sz="1800" baseline="0">
                <a:latin typeface="Times New Roman" panose="02020603050405020304" pitchFamily="18" charset="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Rectangle 1029"/>
          <p:cNvSpPr>
            <a:spLocks noGrp="1" noChangeArrowheads="1"/>
          </p:cNvSpPr>
          <p:nvPr>
            <p:ph type="ftr" sz="quarter" idx="10"/>
          </p:nvPr>
        </p:nvSpPr>
        <p:spPr/>
        <p:txBody>
          <a:bodyPr/>
          <a:lstStyle>
            <a:lvl1pPr>
              <a:defRPr baseline="0">
                <a:latin typeface="Arial" panose="020B0604020202020204" pitchFamily="34" charset="0"/>
              </a:defRPr>
            </a:lvl1pPr>
          </a:lstStyle>
          <a:p>
            <a:pPr>
              <a:defRPr/>
            </a:pPr>
            <a:r>
              <a:rPr lang="en-US" altLang="zh-TW"/>
              <a:t>CYCU— Prof CK Farn</a:t>
            </a:r>
          </a:p>
        </p:txBody>
      </p:sp>
      <p:sp>
        <p:nvSpPr>
          <p:cNvPr id="5" name="Rectangle 1030"/>
          <p:cNvSpPr>
            <a:spLocks noGrp="1" noChangeArrowheads="1"/>
          </p:cNvSpPr>
          <p:nvPr>
            <p:ph type="sldNum" sz="quarter" idx="11"/>
          </p:nvPr>
        </p:nvSpPr>
        <p:spPr/>
        <p:txBody>
          <a:bodyPr/>
          <a:lstStyle>
            <a:lvl1pPr>
              <a:defRPr/>
            </a:lvl1pPr>
          </a:lstStyle>
          <a:p>
            <a:fld id="{38511985-FCB0-4F50-80D1-36F1504672FB}" type="slidenum">
              <a:rPr lang="en-US" altLang="zh-TW"/>
              <a:pPr/>
              <a:t>‹#›</a:t>
            </a:fld>
            <a:endParaRPr lang="en-US" altLang="zh-TW"/>
          </a:p>
        </p:txBody>
      </p:sp>
    </p:spTree>
    <p:extLst>
      <p:ext uri="{BB962C8B-B14F-4D97-AF65-F5344CB8AC3E}">
        <p14:creationId xmlns:p14="http://schemas.microsoft.com/office/powerpoint/2010/main" val="3216852509"/>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Rectangle 1029"/>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6" name="Rectangle 1030"/>
          <p:cNvSpPr>
            <a:spLocks noGrp="1" noChangeArrowheads="1"/>
          </p:cNvSpPr>
          <p:nvPr>
            <p:ph type="sldNum" sz="quarter" idx="11"/>
          </p:nvPr>
        </p:nvSpPr>
        <p:spPr>
          <a:ln/>
        </p:spPr>
        <p:txBody>
          <a:bodyPr/>
          <a:lstStyle>
            <a:lvl1pPr>
              <a:defRPr/>
            </a:lvl1pPr>
          </a:lstStyle>
          <a:p>
            <a:fld id="{C089F37A-CD62-44A1-96E1-D9DF0969B0D5}" type="slidenum">
              <a:rPr lang="en-US" altLang="zh-TW"/>
              <a:pPr/>
              <a:t>‹#›</a:t>
            </a:fld>
            <a:endParaRPr lang="en-US" altLang="zh-TW"/>
          </a:p>
        </p:txBody>
      </p:sp>
    </p:spTree>
    <p:extLst>
      <p:ext uri="{BB962C8B-B14F-4D97-AF65-F5344CB8AC3E}">
        <p14:creationId xmlns:p14="http://schemas.microsoft.com/office/powerpoint/2010/main" val="3065263895"/>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1029"/>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5" name="Rectangle 1030"/>
          <p:cNvSpPr>
            <a:spLocks noGrp="1" noChangeArrowheads="1"/>
          </p:cNvSpPr>
          <p:nvPr>
            <p:ph type="sldNum" sz="quarter" idx="11"/>
          </p:nvPr>
        </p:nvSpPr>
        <p:spPr>
          <a:ln/>
        </p:spPr>
        <p:txBody>
          <a:bodyPr/>
          <a:lstStyle>
            <a:lvl1pPr>
              <a:defRPr/>
            </a:lvl1pPr>
          </a:lstStyle>
          <a:p>
            <a:fld id="{6B93E4C5-5476-419F-A135-6C5C19FE78C7}" type="slidenum">
              <a:rPr lang="en-US" altLang="zh-TW"/>
              <a:pPr/>
              <a:t>‹#›</a:t>
            </a:fld>
            <a:endParaRPr lang="en-US" altLang="zh-TW"/>
          </a:p>
        </p:txBody>
      </p:sp>
    </p:spTree>
    <p:extLst>
      <p:ext uri="{BB962C8B-B14F-4D97-AF65-F5344CB8AC3E}">
        <p14:creationId xmlns:p14="http://schemas.microsoft.com/office/powerpoint/2010/main" val="1519440548"/>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381000"/>
            <a:ext cx="1943100" cy="571500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85800" y="381000"/>
            <a:ext cx="5676900" cy="57150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1029"/>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5" name="Rectangle 1030"/>
          <p:cNvSpPr>
            <a:spLocks noGrp="1" noChangeArrowheads="1"/>
          </p:cNvSpPr>
          <p:nvPr>
            <p:ph type="sldNum" sz="quarter" idx="11"/>
          </p:nvPr>
        </p:nvSpPr>
        <p:spPr>
          <a:ln/>
        </p:spPr>
        <p:txBody>
          <a:bodyPr/>
          <a:lstStyle>
            <a:lvl1pPr>
              <a:defRPr/>
            </a:lvl1pPr>
          </a:lstStyle>
          <a:p>
            <a:fld id="{C746CDAE-9155-428F-BCEE-B2B599EDADF1}" type="slidenum">
              <a:rPr lang="en-US" altLang="zh-TW"/>
              <a:pPr/>
              <a:t>‹#›</a:t>
            </a:fld>
            <a:endParaRPr lang="en-US" altLang="zh-TW"/>
          </a:p>
        </p:txBody>
      </p:sp>
    </p:spTree>
    <p:extLst>
      <p:ext uri="{BB962C8B-B14F-4D97-AF65-F5344CB8AC3E}">
        <p14:creationId xmlns:p14="http://schemas.microsoft.com/office/powerpoint/2010/main" val="234247163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Horizontal Main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342900" y="304800"/>
            <a:ext cx="8458200" cy="678611"/>
          </a:xfrm>
          <a:prstGeom prst="rect">
            <a:avLst/>
          </a:prstGeom>
        </p:spPr>
        <p:txBody>
          <a:bodyPr>
            <a:noAutofit/>
          </a:bodyPr>
          <a:lstStyle>
            <a:lvl1pPr>
              <a:lnSpc>
                <a:spcPct val="100000"/>
              </a:lnSpc>
              <a:defRPr sz="2400"/>
            </a:lvl1pPr>
          </a:lstStyle>
          <a:p>
            <a:r>
              <a:rPr lang="zh-TW" altLang="en-US"/>
              <a:t>按一下以編輯母片標題樣式</a:t>
            </a:r>
            <a:endParaRPr lang="en-US" dirty="0"/>
          </a:p>
        </p:txBody>
      </p:sp>
      <p:sp>
        <p:nvSpPr>
          <p:cNvPr id="5" name="Content Placeholder 1"/>
          <p:cNvSpPr>
            <a:spLocks noGrp="1"/>
          </p:cNvSpPr>
          <p:nvPr>
            <p:ph sz="quarter" idx="11"/>
          </p:nvPr>
        </p:nvSpPr>
        <p:spPr>
          <a:xfrm>
            <a:off x="342900" y="1276709"/>
            <a:ext cx="8458200" cy="2838091"/>
          </a:xfrm>
          <a:prstGeom prst="rect">
            <a:avLst/>
          </a:prstGeom>
        </p:spPr>
        <p:txBody>
          <a:bodyPr>
            <a:noAutofit/>
          </a:bodyPr>
          <a:lstStyle>
            <a:lvl1pPr>
              <a:defRPr sz="2400"/>
            </a:lvl1pPr>
            <a:lvl2pPr>
              <a:defRPr sz="2400"/>
            </a:lvl2pPr>
            <a:lvl3pPr marL="640080">
              <a:defRPr sz="2000"/>
            </a:lvl3pPr>
          </a:lstStyle>
          <a:p>
            <a:pPr lvl="0"/>
            <a:r>
              <a:rPr lang="zh-TW" altLang="en-US"/>
              <a:t>編輯母片文字樣式</a:t>
            </a:r>
          </a:p>
          <a:p>
            <a:pPr lvl="1"/>
            <a:r>
              <a:rPr lang="zh-TW" altLang="en-US"/>
              <a:t>第二層</a:t>
            </a:r>
          </a:p>
          <a:p>
            <a:pPr lvl="2"/>
            <a:r>
              <a:rPr lang="zh-TW" altLang="en-US"/>
              <a:t>第三層</a:t>
            </a:r>
          </a:p>
        </p:txBody>
      </p:sp>
      <p:sp>
        <p:nvSpPr>
          <p:cNvPr id="6" name="Content Placeholder 2"/>
          <p:cNvSpPr>
            <a:spLocks noGrp="1"/>
          </p:cNvSpPr>
          <p:nvPr>
            <p:ph sz="quarter" idx="14"/>
          </p:nvPr>
        </p:nvSpPr>
        <p:spPr>
          <a:xfrm>
            <a:off x="342900" y="4343400"/>
            <a:ext cx="8458200" cy="1905000"/>
          </a:xfrm>
        </p:spPr>
        <p:txBody>
          <a:bodyPr>
            <a:noAutofit/>
          </a:bodyPr>
          <a:lstStyle>
            <a:lvl1pPr>
              <a:defRPr sz="2400"/>
            </a:lvl1pPr>
            <a:lvl2pPr>
              <a:defRPr sz="2400"/>
            </a:lvl2pPr>
            <a:lvl3pPr marL="640080">
              <a:defRPr sz="2000"/>
            </a:lvl3pPr>
            <a:lvl4pPr marL="455613" indent="0">
              <a:buNone/>
              <a:defRPr/>
            </a:lvl4pPr>
          </a:lstStyle>
          <a:p>
            <a:pPr lvl="0"/>
            <a:r>
              <a:rPr lang="zh-TW" altLang="en-US"/>
              <a:t>編輯母片文字樣式</a:t>
            </a:r>
          </a:p>
          <a:p>
            <a:pPr lvl="1"/>
            <a:r>
              <a:rPr lang="zh-TW" altLang="en-US"/>
              <a:t>第二層</a:t>
            </a:r>
          </a:p>
          <a:p>
            <a:pPr lvl="2"/>
            <a:r>
              <a:rPr lang="zh-TW" altLang="en-US"/>
              <a:t>第三層</a:t>
            </a:r>
          </a:p>
        </p:txBody>
      </p:sp>
      <p:sp>
        <p:nvSpPr>
          <p:cNvPr id="8" name="Appendix Link"/>
          <p:cNvSpPr>
            <a:spLocks noGrp="1"/>
          </p:cNvSpPr>
          <p:nvPr>
            <p:ph type="body" sz="quarter" idx="29"/>
          </p:nvPr>
        </p:nvSpPr>
        <p:spPr>
          <a:xfrm>
            <a:off x="3200400" y="6324600"/>
            <a:ext cx="2743200" cy="192024"/>
          </a:xfrm>
        </p:spPr>
        <p:txBody>
          <a:bodyPr anchor="b">
            <a:noAutofit/>
          </a:bodyPr>
          <a:lstStyle>
            <a:lvl1pPr algn="ctr">
              <a:defRPr sz="900"/>
            </a:lvl1pPr>
          </a:lstStyle>
          <a:p>
            <a:pPr lvl="0"/>
            <a:r>
              <a:rPr lang="zh-TW" altLang="en-US"/>
              <a:t>編輯母片文字樣式</a:t>
            </a:r>
          </a:p>
        </p:txBody>
      </p:sp>
      <p:sp>
        <p:nvSpPr>
          <p:cNvPr id="10" name="Image Credit"/>
          <p:cNvSpPr>
            <a:spLocks noGrp="1"/>
          </p:cNvSpPr>
          <p:nvPr>
            <p:ph type="body" sz="quarter" idx="30"/>
          </p:nvPr>
        </p:nvSpPr>
        <p:spPr>
          <a:xfrm>
            <a:off x="1562101" y="6684963"/>
            <a:ext cx="6976872" cy="173736"/>
          </a:xfrm>
        </p:spPr>
        <p:txBody>
          <a:bodyPr anchor="ctr">
            <a:noAutofit/>
          </a:bodyPr>
          <a:lstStyle>
            <a:lvl1pPr algn="r">
              <a:defRPr sz="800">
                <a:solidFill>
                  <a:srgbClr val="595959"/>
                </a:solidFill>
              </a:defRPr>
            </a:lvl1pPr>
          </a:lstStyle>
          <a:p>
            <a:pPr lvl="0"/>
            <a:r>
              <a:rPr lang="zh-TW" altLang="en-US"/>
              <a:t>編輯母片文字樣式</a:t>
            </a:r>
          </a:p>
        </p:txBody>
      </p:sp>
    </p:spTree>
    <p:extLst>
      <p:ext uri="{BB962C8B-B14F-4D97-AF65-F5344CB8AC3E}">
        <p14:creationId xmlns:p14="http://schemas.microsoft.com/office/powerpoint/2010/main" val="3217701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ix Main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342900" y="304800"/>
            <a:ext cx="8458200" cy="678611"/>
          </a:xfrm>
          <a:prstGeom prst="rect">
            <a:avLst/>
          </a:prstGeom>
        </p:spPr>
        <p:txBody>
          <a:bodyPr>
            <a:noAutofit/>
          </a:bodyPr>
          <a:lstStyle>
            <a:lvl1pPr>
              <a:lnSpc>
                <a:spcPct val="100000"/>
              </a:lnSpc>
              <a:defRPr sz="2400"/>
            </a:lvl1pPr>
          </a:lstStyle>
          <a:p>
            <a:r>
              <a:rPr lang="zh-TW" altLang="en-US"/>
              <a:t>按一下以編輯母片標題樣式</a:t>
            </a:r>
            <a:endParaRPr lang="en-US" dirty="0"/>
          </a:p>
        </p:txBody>
      </p:sp>
      <p:sp>
        <p:nvSpPr>
          <p:cNvPr id="5" name="Content Placeholder 1"/>
          <p:cNvSpPr>
            <a:spLocks noGrp="1"/>
          </p:cNvSpPr>
          <p:nvPr>
            <p:ph sz="quarter" idx="11"/>
          </p:nvPr>
        </p:nvSpPr>
        <p:spPr>
          <a:xfrm>
            <a:off x="342900" y="1276710"/>
            <a:ext cx="8458200" cy="612476"/>
          </a:xfrm>
          <a:prstGeom prst="rect">
            <a:avLst/>
          </a:prstGeom>
        </p:spPr>
        <p:txBody>
          <a:bodyPr>
            <a:noAutofit/>
          </a:bodyPr>
          <a:lstStyle>
            <a:lvl1pPr>
              <a:defRPr sz="2400"/>
            </a:lvl1pPr>
            <a:lvl2pPr>
              <a:defRPr sz="2400"/>
            </a:lvl2pPr>
            <a:lvl3pPr marL="640080">
              <a:defRPr sz="2000"/>
            </a:lvl3pPr>
          </a:lstStyle>
          <a:p>
            <a:pPr lvl="0"/>
            <a:r>
              <a:rPr lang="zh-TW" altLang="en-US"/>
              <a:t>編輯母片文字樣式</a:t>
            </a:r>
          </a:p>
          <a:p>
            <a:pPr lvl="1"/>
            <a:r>
              <a:rPr lang="zh-TW" altLang="en-US"/>
              <a:t>第二層</a:t>
            </a:r>
          </a:p>
          <a:p>
            <a:pPr lvl="2"/>
            <a:r>
              <a:rPr lang="zh-TW" altLang="en-US"/>
              <a:t>第三層</a:t>
            </a:r>
          </a:p>
        </p:txBody>
      </p:sp>
      <p:sp>
        <p:nvSpPr>
          <p:cNvPr id="6" name="Content Placeholder 2"/>
          <p:cNvSpPr>
            <a:spLocks noGrp="1"/>
          </p:cNvSpPr>
          <p:nvPr>
            <p:ph sz="quarter" idx="14"/>
          </p:nvPr>
        </p:nvSpPr>
        <p:spPr>
          <a:xfrm>
            <a:off x="342900" y="2070496"/>
            <a:ext cx="8458200" cy="649138"/>
          </a:xfrm>
        </p:spPr>
        <p:txBody>
          <a:bodyPr>
            <a:noAutofit/>
          </a:bodyPr>
          <a:lstStyle>
            <a:lvl1pPr>
              <a:defRPr sz="2400"/>
            </a:lvl1pPr>
            <a:lvl2pPr>
              <a:defRPr sz="2400"/>
            </a:lvl2pPr>
            <a:lvl3pPr marL="640080">
              <a:defRPr sz="2000"/>
            </a:lvl3pPr>
          </a:lstStyle>
          <a:p>
            <a:pPr lvl="0"/>
            <a:r>
              <a:rPr lang="zh-TW" altLang="en-US"/>
              <a:t>編輯母片文字樣式</a:t>
            </a:r>
          </a:p>
          <a:p>
            <a:pPr lvl="1"/>
            <a:r>
              <a:rPr lang="zh-TW" altLang="en-US"/>
              <a:t>第二層</a:t>
            </a:r>
          </a:p>
          <a:p>
            <a:pPr lvl="2"/>
            <a:r>
              <a:rPr lang="zh-TW" altLang="en-US"/>
              <a:t>第三層</a:t>
            </a:r>
          </a:p>
        </p:txBody>
      </p:sp>
      <p:sp>
        <p:nvSpPr>
          <p:cNvPr id="8" name="Content Placeholder 3"/>
          <p:cNvSpPr>
            <a:spLocks noGrp="1"/>
          </p:cNvSpPr>
          <p:nvPr>
            <p:ph sz="quarter" idx="15"/>
          </p:nvPr>
        </p:nvSpPr>
        <p:spPr>
          <a:xfrm>
            <a:off x="342900" y="2900944"/>
            <a:ext cx="8458200" cy="673100"/>
          </a:xfrm>
        </p:spPr>
        <p:txBody>
          <a:bodyPr>
            <a:noAutofit/>
          </a:bodyPr>
          <a:lstStyle>
            <a:lvl1pPr>
              <a:defRPr sz="2400"/>
            </a:lvl1pPr>
            <a:lvl2pPr>
              <a:defRPr sz="2400"/>
            </a:lvl2pPr>
            <a:lvl3pPr marL="640080">
              <a:defRPr sz="2000"/>
            </a:lvl3pPr>
          </a:lstStyle>
          <a:p>
            <a:pPr lvl="0"/>
            <a:r>
              <a:rPr lang="zh-TW" altLang="en-US"/>
              <a:t>編輯母片文字樣式</a:t>
            </a:r>
          </a:p>
          <a:p>
            <a:pPr lvl="1"/>
            <a:r>
              <a:rPr lang="zh-TW" altLang="en-US"/>
              <a:t>第二層</a:t>
            </a:r>
          </a:p>
          <a:p>
            <a:pPr lvl="2"/>
            <a:r>
              <a:rPr lang="zh-TW" altLang="en-US"/>
              <a:t>第三層</a:t>
            </a:r>
          </a:p>
        </p:txBody>
      </p:sp>
      <p:sp>
        <p:nvSpPr>
          <p:cNvPr id="11" name="Content Placeholder 4"/>
          <p:cNvSpPr>
            <a:spLocks noGrp="1"/>
          </p:cNvSpPr>
          <p:nvPr>
            <p:ph sz="quarter" idx="16"/>
          </p:nvPr>
        </p:nvSpPr>
        <p:spPr>
          <a:xfrm>
            <a:off x="342900" y="3755354"/>
            <a:ext cx="8458200" cy="698500"/>
          </a:xfrm>
        </p:spPr>
        <p:txBody>
          <a:bodyPr>
            <a:noAutofit/>
          </a:bodyPr>
          <a:lstStyle>
            <a:lvl1pPr>
              <a:defRPr sz="2400"/>
            </a:lvl1pPr>
            <a:lvl2pPr>
              <a:defRPr sz="2400"/>
            </a:lvl2pPr>
            <a:lvl3pPr marL="640080">
              <a:defRPr sz="2000"/>
            </a:lvl3pPr>
          </a:lstStyle>
          <a:p>
            <a:pPr lvl="0"/>
            <a:r>
              <a:rPr lang="zh-TW" altLang="en-US"/>
              <a:t>編輯母片文字樣式</a:t>
            </a:r>
          </a:p>
          <a:p>
            <a:pPr lvl="1"/>
            <a:r>
              <a:rPr lang="zh-TW" altLang="en-US"/>
              <a:t>第二層</a:t>
            </a:r>
          </a:p>
          <a:p>
            <a:pPr lvl="2"/>
            <a:r>
              <a:rPr lang="zh-TW" altLang="en-US"/>
              <a:t>第三層</a:t>
            </a:r>
          </a:p>
        </p:txBody>
      </p:sp>
      <p:sp>
        <p:nvSpPr>
          <p:cNvPr id="13" name="Content Placeholder 5"/>
          <p:cNvSpPr>
            <a:spLocks noGrp="1"/>
          </p:cNvSpPr>
          <p:nvPr>
            <p:ph sz="quarter" idx="17"/>
          </p:nvPr>
        </p:nvSpPr>
        <p:spPr>
          <a:xfrm>
            <a:off x="342900" y="4635164"/>
            <a:ext cx="8458200" cy="698500"/>
          </a:xfrm>
        </p:spPr>
        <p:txBody>
          <a:bodyPr>
            <a:noAutofit/>
          </a:bodyPr>
          <a:lstStyle>
            <a:lvl1pPr>
              <a:defRPr sz="2400"/>
            </a:lvl1pPr>
            <a:lvl2pPr>
              <a:defRPr sz="2400"/>
            </a:lvl2pPr>
            <a:lvl3pPr marL="640080">
              <a:defRPr sz="2000"/>
            </a:lvl3pPr>
          </a:lstStyle>
          <a:p>
            <a:pPr lvl="0"/>
            <a:r>
              <a:rPr lang="zh-TW" altLang="en-US"/>
              <a:t>編輯母片文字樣式</a:t>
            </a:r>
          </a:p>
          <a:p>
            <a:pPr lvl="1"/>
            <a:r>
              <a:rPr lang="zh-TW" altLang="en-US"/>
              <a:t>第二層</a:t>
            </a:r>
          </a:p>
          <a:p>
            <a:pPr lvl="2"/>
            <a:r>
              <a:rPr lang="zh-TW" altLang="en-US"/>
              <a:t>第三層</a:t>
            </a:r>
          </a:p>
        </p:txBody>
      </p:sp>
      <p:sp>
        <p:nvSpPr>
          <p:cNvPr id="15" name="Content Placeholder 6"/>
          <p:cNvSpPr>
            <a:spLocks noGrp="1"/>
          </p:cNvSpPr>
          <p:nvPr>
            <p:ph sz="quarter" idx="18"/>
          </p:nvPr>
        </p:nvSpPr>
        <p:spPr>
          <a:xfrm>
            <a:off x="342900" y="5514975"/>
            <a:ext cx="8458200" cy="733425"/>
          </a:xfrm>
        </p:spPr>
        <p:txBody>
          <a:bodyPr>
            <a:noAutofit/>
          </a:bodyPr>
          <a:lstStyle>
            <a:lvl1pPr>
              <a:defRPr sz="2400"/>
            </a:lvl1pPr>
            <a:lvl2pPr>
              <a:defRPr sz="2400"/>
            </a:lvl2pPr>
            <a:lvl3pPr marL="640080">
              <a:defRPr sz="2000"/>
            </a:lvl3pPr>
          </a:lstStyle>
          <a:p>
            <a:pPr lvl="0"/>
            <a:r>
              <a:rPr lang="zh-TW" altLang="en-US"/>
              <a:t>編輯母片文字樣式</a:t>
            </a:r>
          </a:p>
          <a:p>
            <a:pPr lvl="1"/>
            <a:r>
              <a:rPr lang="zh-TW" altLang="en-US"/>
              <a:t>第二層</a:t>
            </a:r>
          </a:p>
          <a:p>
            <a:pPr lvl="2"/>
            <a:r>
              <a:rPr lang="zh-TW" altLang="en-US"/>
              <a:t>第三層</a:t>
            </a:r>
          </a:p>
        </p:txBody>
      </p:sp>
      <p:sp>
        <p:nvSpPr>
          <p:cNvPr id="12" name="Appendix Link"/>
          <p:cNvSpPr>
            <a:spLocks noGrp="1"/>
          </p:cNvSpPr>
          <p:nvPr>
            <p:ph type="body" sz="quarter" idx="29"/>
          </p:nvPr>
        </p:nvSpPr>
        <p:spPr>
          <a:xfrm>
            <a:off x="3200400" y="6324600"/>
            <a:ext cx="2743200" cy="192024"/>
          </a:xfrm>
        </p:spPr>
        <p:txBody>
          <a:bodyPr anchor="b">
            <a:noAutofit/>
          </a:bodyPr>
          <a:lstStyle>
            <a:lvl1pPr algn="ctr">
              <a:defRPr sz="900"/>
            </a:lvl1pPr>
          </a:lstStyle>
          <a:p>
            <a:pPr lvl="0"/>
            <a:r>
              <a:rPr lang="zh-TW" altLang="en-US"/>
              <a:t>編輯母片文字樣式</a:t>
            </a:r>
          </a:p>
        </p:txBody>
      </p:sp>
      <p:sp>
        <p:nvSpPr>
          <p:cNvPr id="14" name="Image Credit"/>
          <p:cNvSpPr>
            <a:spLocks noGrp="1"/>
          </p:cNvSpPr>
          <p:nvPr>
            <p:ph type="body" sz="quarter" idx="30"/>
          </p:nvPr>
        </p:nvSpPr>
        <p:spPr>
          <a:xfrm>
            <a:off x="1562101" y="6684963"/>
            <a:ext cx="6976872" cy="173736"/>
          </a:xfrm>
        </p:spPr>
        <p:txBody>
          <a:bodyPr anchor="ctr">
            <a:noAutofit/>
          </a:bodyPr>
          <a:lstStyle>
            <a:lvl1pPr algn="r">
              <a:defRPr sz="800">
                <a:solidFill>
                  <a:srgbClr val="595959"/>
                </a:solidFill>
              </a:defRPr>
            </a:lvl1pPr>
          </a:lstStyle>
          <a:p>
            <a:pPr lvl="0"/>
            <a:r>
              <a:rPr lang="zh-TW" altLang="en-US"/>
              <a:t>編輯母片文字樣式</a:t>
            </a:r>
          </a:p>
        </p:txBody>
      </p:sp>
    </p:spTree>
    <p:extLst>
      <p:ext uri="{BB962C8B-B14F-4D97-AF65-F5344CB8AC3E}">
        <p14:creationId xmlns:p14="http://schemas.microsoft.com/office/powerpoint/2010/main" val="4783010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losingSlide">
    <p:spTree>
      <p:nvGrpSpPr>
        <p:cNvPr id="1" name=""/>
        <p:cNvGrpSpPr/>
        <p:nvPr/>
      </p:nvGrpSpPr>
      <p:grpSpPr>
        <a:xfrm>
          <a:off x="0" y="0"/>
          <a:ext cx="0" cy="0"/>
          <a:chOff x="0" y="0"/>
          <a:chExt cx="0" cy="0"/>
        </a:xfrm>
      </p:grpSpPr>
      <p:pic>
        <p:nvPicPr>
          <p:cNvPr id="3" name="MGH Logo"/>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49625" y="1006475"/>
            <a:ext cx="2444750" cy="244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GH Tagline"/>
          <p:cNvSpPr txBox="1"/>
          <p:nvPr userDrawn="1"/>
        </p:nvSpPr>
        <p:spPr>
          <a:xfrm>
            <a:off x="1730375" y="3797300"/>
            <a:ext cx="5683250" cy="468313"/>
          </a:xfrm>
          <a:prstGeom prst="rect">
            <a:avLst/>
          </a:prstGeom>
          <a:noFill/>
        </p:spPr>
        <p:txBody>
          <a:bodyPr>
            <a:spAutoFit/>
          </a:bodyPr>
          <a:lstStyle/>
          <a:p>
            <a:pPr algn="ctr" eaLnBrk="1" fontAlgn="auto" hangingPunct="1">
              <a:spcBef>
                <a:spcPts val="0"/>
              </a:spcBef>
              <a:spcAft>
                <a:spcPts val="0"/>
              </a:spcAft>
              <a:defRPr/>
            </a:pPr>
            <a:r>
              <a:rPr kumimoji="0" lang="en-US" spc="40" dirty="0">
                <a:solidFill>
                  <a:srgbClr val="000000"/>
                </a:solidFill>
                <a:latin typeface="Arial" panose="020B0604020202020204" pitchFamily="34" charset="0"/>
                <a:ea typeface="Calibri" panose="020F0502020204030204" pitchFamily="34" charset="0"/>
              </a:rPr>
              <a:t>Because learning changes everything.</a:t>
            </a:r>
            <a:r>
              <a:rPr kumimoji="0" lang="en-US" sz="1400" spc="40" baseline="60000" dirty="0">
                <a:solidFill>
                  <a:srgbClr val="000000"/>
                </a:solidFill>
                <a:latin typeface="Arial" panose="020B0604020202020204" pitchFamily="34" charset="0"/>
                <a:ea typeface="Calibri" panose="020F0502020204030204" pitchFamily="34" charset="0"/>
              </a:rPr>
              <a:t>®</a:t>
            </a:r>
            <a:endParaRPr kumimoji="0" lang="en-US" spc="40" baseline="60000" dirty="0">
              <a:solidFill>
                <a:srgbClr val="000000"/>
              </a:solidFill>
              <a:latin typeface="+mn-lt"/>
              <a:ea typeface="+mn-ea"/>
            </a:endParaRPr>
          </a:p>
        </p:txBody>
      </p:sp>
      <p:sp>
        <p:nvSpPr>
          <p:cNvPr id="5" name="MGH URL"/>
          <p:cNvSpPr txBox="1">
            <a:spLocks noChangeArrowheads="1"/>
          </p:cNvSpPr>
          <p:nvPr userDrawn="1"/>
        </p:nvSpPr>
        <p:spPr bwMode="auto">
          <a:xfrm>
            <a:off x="3268663" y="5329238"/>
            <a:ext cx="2606675" cy="338137"/>
          </a:xfrm>
          <a:prstGeom prst="rect">
            <a:avLst/>
          </a:prstGeom>
          <a:noFill/>
          <a:ln>
            <a:noFill/>
          </a:ln>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defRPr/>
            </a:pPr>
            <a:r>
              <a:rPr kumimoji="0" lang="en-US" altLang="zh-TW" sz="1600">
                <a:solidFill>
                  <a:srgbClr val="000000"/>
                </a:solidFill>
                <a:ea typeface="標楷體" panose="03000509000000000000" pitchFamily="49" charset="-120"/>
              </a:rPr>
              <a:t>www.mheducation.com</a:t>
            </a:r>
            <a:endParaRPr kumimoji="0" lang="en-US" altLang="zh-TW" sz="2000">
              <a:solidFill>
                <a:srgbClr val="000000"/>
              </a:solidFill>
              <a:ea typeface="標楷體" panose="03000509000000000000" pitchFamily="49" charset="-120"/>
            </a:endParaRPr>
          </a:p>
        </p:txBody>
      </p:sp>
      <p:sp>
        <p:nvSpPr>
          <p:cNvPr id="2" name="Hidden Slide Title"/>
          <p:cNvSpPr>
            <a:spLocks noGrp="1"/>
          </p:cNvSpPr>
          <p:nvPr>
            <p:ph type="title"/>
          </p:nvPr>
        </p:nvSpPr>
        <p:spPr>
          <a:xfrm>
            <a:off x="3425949" y="418391"/>
            <a:ext cx="2292103" cy="291823"/>
          </a:xfrm>
          <a:prstGeom prst="rect">
            <a:avLst/>
          </a:prstGeom>
        </p:spPr>
        <p:txBody>
          <a:bodyPr/>
          <a:lstStyle>
            <a:lvl1pPr>
              <a:defRPr>
                <a:solidFill>
                  <a:schemeClr val="tx1"/>
                </a:solidFill>
                <a:latin typeface="Calibri" panose="020F0502020204030204" pitchFamily="34" charset="0"/>
                <a:cs typeface="Calibri" panose="020F0502020204030204" pitchFamily="34" charset="0"/>
              </a:defRPr>
            </a:lvl1pPr>
          </a:lstStyle>
          <a:p>
            <a:r>
              <a:rPr lang="zh-TW" altLang="en-US"/>
              <a:t>按一下以編輯母片標題樣式</a:t>
            </a:r>
            <a:endParaRPr lang="en-US" dirty="0"/>
          </a:p>
        </p:txBody>
      </p:sp>
      <p:sp>
        <p:nvSpPr>
          <p:cNvPr id="6" name="Long Copyright"/>
          <p:cNvSpPr>
            <a:spLocks noGrp="1"/>
          </p:cNvSpPr>
          <p:nvPr>
            <p:ph type="ftr" sz="quarter" idx="10"/>
          </p:nvPr>
        </p:nvSpPr>
        <p:spPr>
          <a:xfrm>
            <a:off x="0" y="6486525"/>
            <a:ext cx="9144000" cy="371475"/>
          </a:xfrm>
        </p:spPr>
        <p:txBody>
          <a:bodyPr/>
          <a:lstStyle>
            <a:lvl1pPr algn="ctr" defTabSz="457200">
              <a:spcBef>
                <a:spcPct val="20000"/>
              </a:spcBef>
              <a:defRPr/>
            </a:lvl1pPr>
          </a:lstStyle>
          <a:p>
            <a:pPr>
              <a:defRPr/>
            </a:pPr>
            <a:r>
              <a:rPr lang="en-US"/>
              <a:t>CYCU— Prof CK Farn</a:t>
            </a:r>
            <a:endParaRPr lang="en-US" dirty="0"/>
          </a:p>
        </p:txBody>
      </p:sp>
    </p:spTree>
    <p:extLst>
      <p:ext uri="{BB962C8B-B14F-4D97-AF65-F5344CB8AC3E}">
        <p14:creationId xmlns:p14="http://schemas.microsoft.com/office/powerpoint/2010/main" val="19924727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hree with Third as Accent">
    <p:spTree>
      <p:nvGrpSpPr>
        <p:cNvPr id="1" name=""/>
        <p:cNvGrpSpPr/>
        <p:nvPr/>
      </p:nvGrpSpPr>
      <p:grpSpPr>
        <a:xfrm>
          <a:off x="0" y="0"/>
          <a:ext cx="0" cy="0"/>
          <a:chOff x="0" y="0"/>
          <a:chExt cx="0" cy="0"/>
        </a:xfrm>
      </p:grpSpPr>
      <p:sp>
        <p:nvSpPr>
          <p:cNvPr id="12" name="Slide Title"/>
          <p:cNvSpPr>
            <a:spLocks noGrp="1"/>
          </p:cNvSpPr>
          <p:nvPr>
            <p:ph type="title"/>
          </p:nvPr>
        </p:nvSpPr>
        <p:spPr>
          <a:xfrm>
            <a:off x="342900" y="147328"/>
            <a:ext cx="8458200" cy="993554"/>
          </a:xfrm>
          <a:prstGeom prst="rect">
            <a:avLst/>
          </a:prstGeom>
        </p:spPr>
        <p:txBody>
          <a:bodyPr>
            <a:normAutofit/>
          </a:bodyPr>
          <a:lstStyle>
            <a:lvl1pPr>
              <a:defRPr sz="3600"/>
            </a:lvl1pPr>
          </a:lstStyle>
          <a:p>
            <a:r>
              <a:rPr lang="zh-TW" altLang="en-US"/>
              <a:t>按一下以編輯母片標題樣式</a:t>
            </a:r>
            <a:endParaRPr lang="en-US" dirty="0"/>
          </a:p>
        </p:txBody>
      </p:sp>
      <p:sp>
        <p:nvSpPr>
          <p:cNvPr id="5" name="Content Placeholder 1"/>
          <p:cNvSpPr>
            <a:spLocks noGrp="1"/>
          </p:cNvSpPr>
          <p:nvPr>
            <p:ph sz="quarter" idx="11"/>
          </p:nvPr>
        </p:nvSpPr>
        <p:spPr>
          <a:xfrm>
            <a:off x="342900" y="1276710"/>
            <a:ext cx="8458200" cy="1979254"/>
          </a:xfrm>
          <a:prstGeom prst="rect">
            <a:avLst/>
          </a:prstGeo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6" name="Content Placeholder 2"/>
          <p:cNvSpPr>
            <a:spLocks noGrp="1"/>
          </p:cNvSpPr>
          <p:nvPr>
            <p:ph sz="quarter" idx="14"/>
          </p:nvPr>
        </p:nvSpPr>
        <p:spPr>
          <a:xfrm>
            <a:off x="342899" y="3599450"/>
            <a:ext cx="8548437" cy="1309434"/>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8" name="Content Placeholder 3"/>
          <p:cNvSpPr>
            <a:spLocks noGrp="1"/>
          </p:cNvSpPr>
          <p:nvPr>
            <p:ph sz="quarter" idx="15"/>
          </p:nvPr>
        </p:nvSpPr>
        <p:spPr>
          <a:xfrm>
            <a:off x="342899" y="5293892"/>
            <a:ext cx="8458201" cy="822158"/>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0" name="Appendix Link"/>
          <p:cNvSpPr>
            <a:spLocks noGrp="1"/>
          </p:cNvSpPr>
          <p:nvPr>
            <p:ph type="body" sz="quarter" idx="12"/>
          </p:nvPr>
        </p:nvSpPr>
        <p:spPr>
          <a:xfrm>
            <a:off x="2971268" y="6266449"/>
            <a:ext cx="3201464" cy="306803"/>
          </a:xfrm>
        </p:spPr>
        <p:txBody>
          <a:bodyPr anchor="b">
            <a:noAutofit/>
          </a:bodyPr>
          <a:lstStyle>
            <a:lvl1pPr algn="ctr">
              <a:defRPr sz="1200"/>
            </a:lvl1pPr>
          </a:lstStyle>
          <a:p>
            <a:pPr lvl="0"/>
            <a:r>
              <a:rPr lang="zh-TW" altLang="en-US"/>
              <a:t>編輯母片文字樣式</a:t>
            </a:r>
          </a:p>
        </p:txBody>
      </p:sp>
      <p:sp>
        <p:nvSpPr>
          <p:cNvPr id="11" name="Image Credit"/>
          <p:cNvSpPr>
            <a:spLocks noGrp="1"/>
          </p:cNvSpPr>
          <p:nvPr>
            <p:ph type="body" sz="quarter" idx="13"/>
          </p:nvPr>
        </p:nvSpPr>
        <p:spPr>
          <a:xfrm>
            <a:off x="1562099" y="6684963"/>
            <a:ext cx="6972301"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zh-TW" altLang="en-US"/>
              <a:t>編輯母片文字樣式</a:t>
            </a:r>
          </a:p>
        </p:txBody>
      </p:sp>
      <p:sp>
        <p:nvSpPr>
          <p:cNvPr id="9" name="Slide Number Placeholder"/>
          <p:cNvSpPr>
            <a:spLocks noGrp="1"/>
          </p:cNvSpPr>
          <p:nvPr>
            <p:ph type="sldNum" sz="quarter" idx="16"/>
          </p:nvPr>
        </p:nvSpPr>
        <p:spPr>
          <a:xfrm>
            <a:off x="8626475" y="6673850"/>
            <a:ext cx="355600" cy="160338"/>
          </a:xfrm>
        </p:spPr>
        <p:txBody>
          <a:bodyPr/>
          <a:lstStyle>
            <a:lvl1pPr>
              <a:defRPr/>
            </a:lvl1pPr>
          </a:lstStyle>
          <a:p>
            <a:fld id="{A940D733-D47B-49F5-94D4-43D22601150C}" type="slidenum">
              <a:rPr lang="en-US" altLang="zh-TW"/>
              <a:pPr/>
              <a:t>‹#›</a:t>
            </a:fld>
            <a:endParaRPr lang="en-US" altLang="zh-TW"/>
          </a:p>
        </p:txBody>
      </p:sp>
    </p:spTree>
    <p:extLst>
      <p:ext uri="{BB962C8B-B14F-4D97-AF65-F5344CB8AC3E}">
        <p14:creationId xmlns:p14="http://schemas.microsoft.com/office/powerpoint/2010/main" val="16406158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wo Horizontal Main Placeholders">
    <p:spTree>
      <p:nvGrpSpPr>
        <p:cNvPr id="1" name=""/>
        <p:cNvGrpSpPr/>
        <p:nvPr/>
      </p:nvGrpSpPr>
      <p:grpSpPr>
        <a:xfrm>
          <a:off x="0" y="0"/>
          <a:ext cx="0" cy="0"/>
          <a:chOff x="0" y="0"/>
          <a:chExt cx="0" cy="0"/>
        </a:xfrm>
      </p:grpSpPr>
      <p:sp>
        <p:nvSpPr>
          <p:cNvPr id="11" name="Slide Title"/>
          <p:cNvSpPr>
            <a:spLocks noGrp="1"/>
          </p:cNvSpPr>
          <p:nvPr>
            <p:ph type="title"/>
          </p:nvPr>
        </p:nvSpPr>
        <p:spPr>
          <a:xfrm>
            <a:off x="342900" y="147328"/>
            <a:ext cx="8458200" cy="993554"/>
          </a:xfrm>
          <a:prstGeom prst="rect">
            <a:avLst/>
          </a:prstGeom>
        </p:spPr>
        <p:txBody>
          <a:bodyPr>
            <a:normAutofit/>
          </a:bodyPr>
          <a:lstStyle>
            <a:lvl1pPr>
              <a:defRPr sz="3600"/>
            </a:lvl1pPr>
          </a:lstStyle>
          <a:p>
            <a:r>
              <a:rPr lang="en-US"/>
              <a:t>Click to edit Master title style</a:t>
            </a:r>
            <a:endParaRPr lang="en-US" dirty="0"/>
          </a:p>
        </p:txBody>
      </p:sp>
      <p:sp>
        <p:nvSpPr>
          <p:cNvPr id="5" name="Content Placeholder 1"/>
          <p:cNvSpPr>
            <a:spLocks noGrp="1"/>
          </p:cNvSpPr>
          <p:nvPr>
            <p:ph sz="quarter" idx="11"/>
          </p:nvPr>
        </p:nvSpPr>
        <p:spPr>
          <a:xfrm>
            <a:off x="342900" y="1276709"/>
            <a:ext cx="8458200" cy="2838091"/>
          </a:xfrm>
          <a:prstGeom prst="rect">
            <a:avLst/>
          </a:prstGeom>
        </p:spPr>
        <p:txBody>
          <a:bodyPr/>
          <a:lstStyle>
            <a:lvl1pPr>
              <a:spcBef>
                <a:spcPts val="1000"/>
              </a:spcBef>
              <a:spcAft>
                <a:spcPts val="0"/>
              </a:spcAft>
              <a:defRPr sz="2400"/>
            </a:lvl1pPr>
            <a:lvl2pPr marL="291600" indent="-291600">
              <a:spcBef>
                <a:spcPts val="1000"/>
              </a:spcBef>
              <a:spcAft>
                <a:spcPts val="0"/>
              </a:spcAft>
              <a:defRPr sz="2200"/>
            </a:lvl2pPr>
          </a:lstStyle>
          <a:p>
            <a:pPr lvl="0"/>
            <a:r>
              <a:rPr lang="en-US"/>
              <a:t>Click to edit Master text styles</a:t>
            </a:r>
          </a:p>
          <a:p>
            <a:pPr lvl="1"/>
            <a:r>
              <a:rPr lang="en-US"/>
              <a:t>Second level</a:t>
            </a:r>
          </a:p>
          <a:p>
            <a:pPr lvl="2"/>
            <a:r>
              <a:rPr lang="en-US"/>
              <a:t>Third level</a:t>
            </a:r>
          </a:p>
        </p:txBody>
      </p:sp>
      <p:sp>
        <p:nvSpPr>
          <p:cNvPr id="6" name="Content Placeholder 2"/>
          <p:cNvSpPr>
            <a:spLocks noGrp="1"/>
          </p:cNvSpPr>
          <p:nvPr>
            <p:ph sz="quarter" idx="14"/>
          </p:nvPr>
        </p:nvSpPr>
        <p:spPr>
          <a:xfrm>
            <a:off x="342900" y="4343400"/>
            <a:ext cx="8458200" cy="1660358"/>
          </a:xfrm>
        </p:spPr>
        <p:txBody>
          <a:bodyPr/>
          <a:lstStyle>
            <a:lvl1pPr>
              <a:spcBef>
                <a:spcPts val="1000"/>
              </a:spcBef>
              <a:spcAft>
                <a:spcPts val="0"/>
              </a:spcAft>
              <a:defRPr sz="2400"/>
            </a:lvl1pPr>
            <a:lvl2pPr marL="291600" indent="-291600">
              <a:spcBef>
                <a:spcPts val="1000"/>
              </a:spcBef>
              <a:spcAft>
                <a:spcPts val="0"/>
              </a:spcAft>
              <a:defRPr sz="2200"/>
            </a:lvl2pPr>
            <a:lvl4pPr marL="455613" indent="0">
              <a:buNone/>
              <a:defRPr/>
            </a:lvl4pPr>
          </a:lstStyle>
          <a:p>
            <a:pPr lvl="0"/>
            <a:r>
              <a:rPr lang="en-US"/>
              <a:t>Click to edit Master text styles</a:t>
            </a:r>
          </a:p>
          <a:p>
            <a:pPr lvl="1"/>
            <a:r>
              <a:rPr lang="en-US"/>
              <a:t>Second level</a:t>
            </a:r>
          </a:p>
          <a:p>
            <a:pPr lvl="2"/>
            <a:r>
              <a:rPr lang="en-US"/>
              <a:t>Third level</a:t>
            </a:r>
          </a:p>
        </p:txBody>
      </p:sp>
      <p:sp>
        <p:nvSpPr>
          <p:cNvPr id="8" name="Appendix Link"/>
          <p:cNvSpPr>
            <a:spLocks noGrp="1"/>
          </p:cNvSpPr>
          <p:nvPr>
            <p:ph type="body" sz="quarter" idx="12"/>
          </p:nvPr>
        </p:nvSpPr>
        <p:spPr>
          <a:xfrm>
            <a:off x="2971268" y="6266449"/>
            <a:ext cx="3201464" cy="306803"/>
          </a:xfrm>
        </p:spPr>
        <p:txBody>
          <a:bodyPr anchor="b">
            <a:noAutofit/>
          </a:bodyPr>
          <a:lstStyle>
            <a:lvl1pPr algn="ctr">
              <a:defRPr sz="1200"/>
            </a:lvl1pPr>
          </a:lstStyle>
          <a:p>
            <a:pPr lvl="0"/>
            <a:r>
              <a:rPr lang="en-US"/>
              <a:t>Click to edit Master text styles</a:t>
            </a:r>
          </a:p>
        </p:txBody>
      </p:sp>
      <p:sp>
        <p:nvSpPr>
          <p:cNvPr id="10" name="Image Credit"/>
          <p:cNvSpPr>
            <a:spLocks noGrp="1"/>
          </p:cNvSpPr>
          <p:nvPr>
            <p:ph type="body" sz="quarter" idx="13"/>
          </p:nvPr>
        </p:nvSpPr>
        <p:spPr>
          <a:xfrm>
            <a:off x="1562099" y="6684963"/>
            <a:ext cx="6972301"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en-US"/>
              <a:t>Click to edit Master text styles</a:t>
            </a:r>
          </a:p>
        </p:txBody>
      </p:sp>
      <p:sp>
        <p:nvSpPr>
          <p:cNvPr id="7" name="Slide Number Placeholder"/>
          <p:cNvSpPr>
            <a:spLocks noGrp="1"/>
          </p:cNvSpPr>
          <p:nvPr>
            <p:ph type="sldNum" sz="quarter" idx="15"/>
          </p:nvPr>
        </p:nvSpPr>
        <p:spPr>
          <a:xfrm>
            <a:off x="8626475" y="6673850"/>
            <a:ext cx="355600" cy="160338"/>
          </a:xfrm>
        </p:spPr>
        <p:txBody>
          <a:bodyPr/>
          <a:lstStyle>
            <a:lvl1pPr>
              <a:defRPr/>
            </a:lvl1pPr>
          </a:lstStyle>
          <a:p>
            <a:fld id="{89AB508C-8AE2-4E9C-BAE7-6AACE36BBE75}" type="slidenum">
              <a:rPr lang="en-US" altLang="zh-TW"/>
              <a:pPr/>
              <a:t>‹#›</a:t>
            </a:fld>
            <a:endParaRPr lang="en-US" altLang="zh-TW"/>
          </a:p>
        </p:txBody>
      </p:sp>
    </p:spTree>
    <p:extLst>
      <p:ext uri="{BB962C8B-B14F-4D97-AF65-F5344CB8AC3E}">
        <p14:creationId xmlns:p14="http://schemas.microsoft.com/office/powerpoint/2010/main" val="27584014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ne Main Placeholder">
    <p:spTree>
      <p:nvGrpSpPr>
        <p:cNvPr id="1" name=""/>
        <p:cNvGrpSpPr/>
        <p:nvPr/>
      </p:nvGrpSpPr>
      <p:grpSpPr>
        <a:xfrm>
          <a:off x="0" y="0"/>
          <a:ext cx="0" cy="0"/>
          <a:chOff x="0" y="0"/>
          <a:chExt cx="0" cy="0"/>
        </a:xfrm>
      </p:grpSpPr>
      <p:sp>
        <p:nvSpPr>
          <p:cNvPr id="2" name="Slide Title"/>
          <p:cNvSpPr>
            <a:spLocks noGrp="1"/>
          </p:cNvSpPr>
          <p:nvPr>
            <p:ph type="title"/>
          </p:nvPr>
        </p:nvSpPr>
        <p:spPr>
          <a:xfrm>
            <a:off x="342900" y="147328"/>
            <a:ext cx="8458200" cy="993554"/>
          </a:xfrm>
          <a:prstGeom prst="rect">
            <a:avLst/>
          </a:prstGeom>
        </p:spPr>
        <p:txBody>
          <a:bodyPr>
            <a:normAutofit/>
          </a:bodyPr>
          <a:lstStyle>
            <a:lvl1pPr>
              <a:defRPr sz="3600"/>
            </a:lvl1pPr>
          </a:lstStyle>
          <a:p>
            <a:r>
              <a:rPr lang="en-US"/>
              <a:t>Click to edit Master title style</a:t>
            </a:r>
            <a:endParaRPr lang="en-US" dirty="0"/>
          </a:p>
        </p:txBody>
      </p:sp>
      <p:sp>
        <p:nvSpPr>
          <p:cNvPr id="5" name="Content Placeholder 1"/>
          <p:cNvSpPr>
            <a:spLocks noGrp="1"/>
          </p:cNvSpPr>
          <p:nvPr>
            <p:ph sz="quarter" idx="11"/>
          </p:nvPr>
        </p:nvSpPr>
        <p:spPr>
          <a:xfrm>
            <a:off x="342900" y="1276710"/>
            <a:ext cx="8458200" cy="4878028"/>
          </a:xfrm>
          <a:prstGeom prst="rect">
            <a:avLst/>
          </a:prstGeom>
        </p:spPr>
        <p:txBody>
          <a:bodyPr/>
          <a:lstStyle>
            <a:lvl1pPr>
              <a:spcBef>
                <a:spcPts val="1000"/>
              </a:spcBef>
              <a:spcAft>
                <a:spcPts val="0"/>
              </a:spcAft>
              <a:defRPr sz="2400"/>
            </a:lvl1pPr>
            <a:lvl2pPr marL="291600" indent="-291600">
              <a:spcBef>
                <a:spcPts val="1000"/>
              </a:spcBef>
              <a:spcAft>
                <a:spcPts val="0"/>
              </a:spcAft>
              <a:defRPr sz="2200"/>
            </a:lvl2pPr>
          </a:lstStyle>
          <a:p>
            <a:pPr lvl="0"/>
            <a:r>
              <a:rPr lang="en-US"/>
              <a:t>Click to edit Master text styles</a:t>
            </a:r>
          </a:p>
          <a:p>
            <a:pPr lvl="1"/>
            <a:r>
              <a:rPr lang="en-US"/>
              <a:t>Second level</a:t>
            </a:r>
          </a:p>
          <a:p>
            <a:pPr lvl="2"/>
            <a:r>
              <a:rPr lang="en-US"/>
              <a:t>Third level</a:t>
            </a:r>
          </a:p>
        </p:txBody>
      </p:sp>
      <p:sp>
        <p:nvSpPr>
          <p:cNvPr id="7" name="Appendix Link"/>
          <p:cNvSpPr>
            <a:spLocks noGrp="1"/>
          </p:cNvSpPr>
          <p:nvPr>
            <p:ph type="body" sz="quarter" idx="12"/>
          </p:nvPr>
        </p:nvSpPr>
        <p:spPr>
          <a:xfrm>
            <a:off x="2971268" y="6266449"/>
            <a:ext cx="3201464" cy="306803"/>
          </a:xfrm>
        </p:spPr>
        <p:txBody>
          <a:bodyPr anchor="b">
            <a:noAutofit/>
          </a:bodyPr>
          <a:lstStyle>
            <a:lvl1pPr algn="ctr">
              <a:defRPr sz="1200"/>
            </a:lvl1pPr>
          </a:lstStyle>
          <a:p>
            <a:pPr lvl="0"/>
            <a:r>
              <a:rPr lang="en-US"/>
              <a:t>Click to edit Master text styles</a:t>
            </a:r>
          </a:p>
        </p:txBody>
      </p:sp>
      <p:sp>
        <p:nvSpPr>
          <p:cNvPr id="9" name="Image Credit"/>
          <p:cNvSpPr>
            <a:spLocks noGrp="1"/>
          </p:cNvSpPr>
          <p:nvPr>
            <p:ph type="body" sz="quarter" idx="13"/>
          </p:nvPr>
        </p:nvSpPr>
        <p:spPr>
          <a:xfrm>
            <a:off x="1562099" y="6684963"/>
            <a:ext cx="6972301"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en-US"/>
              <a:t>Click to edit Master text styles</a:t>
            </a:r>
          </a:p>
        </p:txBody>
      </p:sp>
      <p:sp>
        <p:nvSpPr>
          <p:cNvPr id="6" name="Slide Number Placeholder"/>
          <p:cNvSpPr>
            <a:spLocks noGrp="1"/>
          </p:cNvSpPr>
          <p:nvPr>
            <p:ph type="sldNum" sz="quarter" idx="14"/>
          </p:nvPr>
        </p:nvSpPr>
        <p:spPr>
          <a:xfrm>
            <a:off x="8626475" y="6673850"/>
            <a:ext cx="355600" cy="160338"/>
          </a:xfrm>
        </p:spPr>
        <p:txBody>
          <a:bodyPr/>
          <a:lstStyle>
            <a:lvl1pPr>
              <a:defRPr/>
            </a:lvl1pPr>
          </a:lstStyle>
          <a:p>
            <a:fld id="{B7B3FBFB-1AD1-4ED9-BB6C-AC2957D88FF8}" type="slidenum">
              <a:rPr lang="en-US" altLang="zh-TW"/>
              <a:pPr/>
              <a:t>‹#›</a:t>
            </a:fld>
            <a:endParaRPr lang="en-US" altLang="zh-TW"/>
          </a:p>
        </p:txBody>
      </p:sp>
    </p:spTree>
    <p:extLst>
      <p:ext uri="{BB962C8B-B14F-4D97-AF65-F5344CB8AC3E}">
        <p14:creationId xmlns:p14="http://schemas.microsoft.com/office/powerpoint/2010/main" val="5296070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Six Main Placeholders">
    <p:spTree>
      <p:nvGrpSpPr>
        <p:cNvPr id="1" name=""/>
        <p:cNvGrpSpPr/>
        <p:nvPr/>
      </p:nvGrpSpPr>
      <p:grpSpPr>
        <a:xfrm>
          <a:off x="0" y="0"/>
          <a:ext cx="0" cy="0"/>
          <a:chOff x="0" y="0"/>
          <a:chExt cx="0" cy="0"/>
        </a:xfrm>
      </p:grpSpPr>
      <p:sp>
        <p:nvSpPr>
          <p:cNvPr id="16" name="Slide Title"/>
          <p:cNvSpPr>
            <a:spLocks noGrp="1"/>
          </p:cNvSpPr>
          <p:nvPr>
            <p:ph type="title"/>
          </p:nvPr>
        </p:nvSpPr>
        <p:spPr>
          <a:xfrm>
            <a:off x="342900" y="147328"/>
            <a:ext cx="8458200" cy="993554"/>
          </a:xfrm>
          <a:prstGeom prst="rect">
            <a:avLst/>
          </a:prstGeom>
        </p:spPr>
        <p:txBody>
          <a:bodyPr>
            <a:normAutofit/>
          </a:bodyPr>
          <a:lstStyle>
            <a:lvl1pPr>
              <a:defRPr sz="3600"/>
            </a:lvl1pPr>
          </a:lstStyle>
          <a:p>
            <a:r>
              <a:rPr lang="en-US"/>
              <a:t>Click to edit Master title style</a:t>
            </a:r>
            <a:endParaRPr lang="en-US" dirty="0"/>
          </a:p>
        </p:txBody>
      </p:sp>
      <p:sp>
        <p:nvSpPr>
          <p:cNvPr id="5" name="Content Placeholder 1"/>
          <p:cNvSpPr>
            <a:spLocks noGrp="1"/>
          </p:cNvSpPr>
          <p:nvPr>
            <p:ph sz="quarter" idx="11"/>
          </p:nvPr>
        </p:nvSpPr>
        <p:spPr>
          <a:xfrm>
            <a:off x="342900" y="1276710"/>
            <a:ext cx="8458200" cy="612476"/>
          </a:xfrm>
          <a:prstGeom prst="rect">
            <a:avLst/>
          </a:prstGeo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6" name="Content Placeholder 2"/>
          <p:cNvSpPr>
            <a:spLocks noGrp="1"/>
          </p:cNvSpPr>
          <p:nvPr>
            <p:ph sz="quarter" idx="14"/>
          </p:nvPr>
        </p:nvSpPr>
        <p:spPr>
          <a:xfrm>
            <a:off x="342900" y="2070496"/>
            <a:ext cx="8458200" cy="649138"/>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8" name="Content Placeholder 3"/>
          <p:cNvSpPr>
            <a:spLocks noGrp="1"/>
          </p:cNvSpPr>
          <p:nvPr>
            <p:ph sz="quarter" idx="15"/>
          </p:nvPr>
        </p:nvSpPr>
        <p:spPr>
          <a:xfrm>
            <a:off x="342900" y="2900944"/>
            <a:ext cx="8458200" cy="673100"/>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11" name="Content Placeholder 4"/>
          <p:cNvSpPr>
            <a:spLocks noGrp="1"/>
          </p:cNvSpPr>
          <p:nvPr>
            <p:ph sz="quarter" idx="16"/>
          </p:nvPr>
        </p:nvSpPr>
        <p:spPr>
          <a:xfrm>
            <a:off x="342900" y="3755354"/>
            <a:ext cx="8458200" cy="698500"/>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13" name="Content Placeholder 5"/>
          <p:cNvSpPr>
            <a:spLocks noGrp="1"/>
          </p:cNvSpPr>
          <p:nvPr>
            <p:ph sz="quarter" idx="17"/>
          </p:nvPr>
        </p:nvSpPr>
        <p:spPr>
          <a:xfrm>
            <a:off x="342900" y="4635164"/>
            <a:ext cx="8458200" cy="698500"/>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15" name="Content Placeholder 6"/>
          <p:cNvSpPr>
            <a:spLocks noGrp="1"/>
          </p:cNvSpPr>
          <p:nvPr>
            <p:ph sz="quarter" idx="18"/>
          </p:nvPr>
        </p:nvSpPr>
        <p:spPr>
          <a:xfrm>
            <a:off x="342900" y="5514975"/>
            <a:ext cx="8458200" cy="537105"/>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12" name="Appendix Link"/>
          <p:cNvSpPr>
            <a:spLocks noGrp="1"/>
          </p:cNvSpPr>
          <p:nvPr>
            <p:ph type="body" sz="quarter" idx="12"/>
          </p:nvPr>
        </p:nvSpPr>
        <p:spPr>
          <a:xfrm>
            <a:off x="2971268" y="6266449"/>
            <a:ext cx="3201464" cy="306803"/>
          </a:xfrm>
        </p:spPr>
        <p:txBody>
          <a:bodyPr anchor="b">
            <a:noAutofit/>
          </a:bodyPr>
          <a:lstStyle>
            <a:lvl1pPr algn="ctr">
              <a:defRPr sz="1200"/>
            </a:lvl1pPr>
          </a:lstStyle>
          <a:p>
            <a:pPr lvl="0"/>
            <a:r>
              <a:rPr lang="en-US"/>
              <a:t>Click to edit Master text styles</a:t>
            </a:r>
          </a:p>
        </p:txBody>
      </p:sp>
      <p:sp>
        <p:nvSpPr>
          <p:cNvPr id="14" name="Image Credit"/>
          <p:cNvSpPr>
            <a:spLocks noGrp="1"/>
          </p:cNvSpPr>
          <p:nvPr>
            <p:ph type="body" sz="quarter" idx="13"/>
          </p:nvPr>
        </p:nvSpPr>
        <p:spPr>
          <a:xfrm>
            <a:off x="1562099" y="6684963"/>
            <a:ext cx="6972301"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en-US"/>
              <a:t>Click to edit Master text styles</a:t>
            </a:r>
          </a:p>
        </p:txBody>
      </p:sp>
      <p:sp>
        <p:nvSpPr>
          <p:cNvPr id="17" name="Content Placeholder 1"/>
          <p:cNvSpPr>
            <a:spLocks noGrp="1"/>
          </p:cNvSpPr>
          <p:nvPr>
            <p:ph sz="quarter" idx="19"/>
          </p:nvPr>
        </p:nvSpPr>
        <p:spPr>
          <a:xfrm>
            <a:off x="5745018" y="1429110"/>
            <a:ext cx="3208482" cy="612476"/>
          </a:xfrm>
          <a:prstGeom prst="rect">
            <a:avLst/>
          </a:prstGeo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18" name="Content Placeholder 2"/>
          <p:cNvSpPr>
            <a:spLocks noGrp="1"/>
          </p:cNvSpPr>
          <p:nvPr>
            <p:ph sz="quarter" idx="20"/>
          </p:nvPr>
        </p:nvSpPr>
        <p:spPr>
          <a:xfrm>
            <a:off x="5745018" y="2222896"/>
            <a:ext cx="3208482" cy="649138"/>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19" name="Content Placeholder 3"/>
          <p:cNvSpPr>
            <a:spLocks noGrp="1"/>
          </p:cNvSpPr>
          <p:nvPr>
            <p:ph sz="quarter" idx="21"/>
          </p:nvPr>
        </p:nvSpPr>
        <p:spPr>
          <a:xfrm>
            <a:off x="5745018" y="3053344"/>
            <a:ext cx="3208482" cy="673100"/>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20" name="Content Placeholder 4"/>
          <p:cNvSpPr>
            <a:spLocks noGrp="1"/>
          </p:cNvSpPr>
          <p:nvPr>
            <p:ph sz="quarter" idx="22"/>
          </p:nvPr>
        </p:nvSpPr>
        <p:spPr>
          <a:xfrm>
            <a:off x="5745018" y="3907754"/>
            <a:ext cx="3208482" cy="698500"/>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21" name="Content Placeholder 5"/>
          <p:cNvSpPr>
            <a:spLocks noGrp="1"/>
          </p:cNvSpPr>
          <p:nvPr>
            <p:ph sz="quarter" idx="23"/>
          </p:nvPr>
        </p:nvSpPr>
        <p:spPr>
          <a:xfrm>
            <a:off x="5745018" y="4787564"/>
            <a:ext cx="3208482" cy="698500"/>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22" name="Content Placeholder 6"/>
          <p:cNvSpPr>
            <a:spLocks noGrp="1"/>
          </p:cNvSpPr>
          <p:nvPr>
            <p:ph sz="quarter" idx="24"/>
          </p:nvPr>
        </p:nvSpPr>
        <p:spPr>
          <a:xfrm>
            <a:off x="5745018" y="5667375"/>
            <a:ext cx="3208482" cy="537105"/>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23" name="Slide Number Placeholder"/>
          <p:cNvSpPr>
            <a:spLocks noGrp="1"/>
          </p:cNvSpPr>
          <p:nvPr>
            <p:ph type="sldNum" sz="quarter" idx="25"/>
          </p:nvPr>
        </p:nvSpPr>
        <p:spPr>
          <a:xfrm>
            <a:off x="8626475" y="6673850"/>
            <a:ext cx="355600" cy="160338"/>
          </a:xfrm>
        </p:spPr>
        <p:txBody>
          <a:bodyPr/>
          <a:lstStyle>
            <a:lvl1pPr>
              <a:defRPr/>
            </a:lvl1pPr>
          </a:lstStyle>
          <a:p>
            <a:fld id="{678AC321-A699-42D1-9069-A1112052CAC2}" type="slidenum">
              <a:rPr lang="en-US" altLang="zh-TW"/>
              <a:pPr/>
              <a:t>‹#›</a:t>
            </a:fld>
            <a:endParaRPr lang="en-US" altLang="zh-TW"/>
          </a:p>
        </p:txBody>
      </p:sp>
    </p:spTree>
    <p:extLst>
      <p:ext uri="{BB962C8B-B14F-4D97-AF65-F5344CB8AC3E}">
        <p14:creationId xmlns:p14="http://schemas.microsoft.com/office/powerpoint/2010/main" val="2757162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7" name="標題 6"/>
          <p:cNvSpPr>
            <a:spLocks noGrp="1"/>
          </p:cNvSpPr>
          <p:nvPr>
            <p:ph type="title"/>
          </p:nvPr>
        </p:nvSpPr>
        <p:spPr/>
        <p:txBody>
          <a:bodyPr/>
          <a:lstStyle/>
          <a:p>
            <a:r>
              <a:rPr lang="zh-TW" altLang="en-US"/>
              <a:t>按一下以編輯母片標題樣式</a:t>
            </a:r>
          </a:p>
        </p:txBody>
      </p:sp>
      <p:sp>
        <p:nvSpPr>
          <p:cNvPr id="4" name="Rectangle 1029"/>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5" name="Rectangle 1030"/>
          <p:cNvSpPr>
            <a:spLocks noGrp="1" noChangeArrowheads="1"/>
          </p:cNvSpPr>
          <p:nvPr>
            <p:ph type="sldNum" sz="quarter" idx="11"/>
          </p:nvPr>
        </p:nvSpPr>
        <p:spPr>
          <a:ln/>
        </p:spPr>
        <p:txBody>
          <a:bodyPr/>
          <a:lstStyle>
            <a:lvl1pPr>
              <a:defRPr/>
            </a:lvl1pPr>
          </a:lstStyle>
          <a:p>
            <a:fld id="{145EE8CB-6AE1-4E1C-A54C-018120017817}" type="slidenum">
              <a:rPr lang="en-US" altLang="zh-TW"/>
              <a:pPr/>
              <a:t>‹#›</a:t>
            </a:fld>
            <a:endParaRPr lang="en-US" altLang="zh-TW"/>
          </a:p>
        </p:txBody>
      </p:sp>
    </p:spTree>
    <p:extLst>
      <p:ext uri="{BB962C8B-B14F-4D97-AF65-F5344CB8AC3E}">
        <p14:creationId xmlns:p14="http://schemas.microsoft.com/office/powerpoint/2010/main" val="24127167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1029"/>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4" name="Rectangle 1030"/>
          <p:cNvSpPr>
            <a:spLocks noGrp="1" noChangeArrowheads="1"/>
          </p:cNvSpPr>
          <p:nvPr>
            <p:ph type="sldNum" sz="quarter" idx="11"/>
          </p:nvPr>
        </p:nvSpPr>
        <p:spPr>
          <a:ln/>
        </p:spPr>
        <p:txBody>
          <a:bodyPr/>
          <a:lstStyle>
            <a:lvl1pPr>
              <a:defRPr/>
            </a:lvl1pPr>
          </a:lstStyle>
          <a:p>
            <a:fld id="{1B7E6F42-89F4-4D4E-BEBA-A1097F2A2142}" type="slidenum">
              <a:rPr lang="en-US" altLang="zh-TW"/>
              <a:pPr/>
              <a:t>‹#›</a:t>
            </a:fld>
            <a:endParaRPr lang="en-US" altLang="zh-TW"/>
          </a:p>
        </p:txBody>
      </p:sp>
    </p:spTree>
    <p:extLst>
      <p:ext uri="{BB962C8B-B14F-4D97-AF65-F5344CB8AC3E}">
        <p14:creationId xmlns:p14="http://schemas.microsoft.com/office/powerpoint/2010/main" val="69995466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a:t>按一下以編輯母片文字樣式</a:t>
            </a:r>
          </a:p>
        </p:txBody>
      </p:sp>
      <p:sp>
        <p:nvSpPr>
          <p:cNvPr id="4" name="Rectangle 1029"/>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5" name="Rectangle 1030"/>
          <p:cNvSpPr>
            <a:spLocks noGrp="1" noChangeArrowheads="1"/>
          </p:cNvSpPr>
          <p:nvPr>
            <p:ph type="sldNum" sz="quarter" idx="11"/>
          </p:nvPr>
        </p:nvSpPr>
        <p:spPr>
          <a:ln/>
        </p:spPr>
        <p:txBody>
          <a:bodyPr/>
          <a:lstStyle>
            <a:lvl1pPr>
              <a:defRPr/>
            </a:lvl1pPr>
          </a:lstStyle>
          <a:p>
            <a:fld id="{A43841FA-B1D6-4BA0-8231-C905781B72DD}" type="slidenum">
              <a:rPr lang="en-US" altLang="zh-TW"/>
              <a:pPr/>
              <a:t>‹#›</a:t>
            </a:fld>
            <a:endParaRPr lang="en-US" altLang="zh-TW"/>
          </a:p>
        </p:txBody>
      </p:sp>
    </p:spTree>
    <p:extLst>
      <p:ext uri="{BB962C8B-B14F-4D97-AF65-F5344CB8AC3E}">
        <p14:creationId xmlns:p14="http://schemas.microsoft.com/office/powerpoint/2010/main" val="3539723927"/>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85800" y="1981200"/>
            <a:ext cx="3810000" cy="4114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981200"/>
            <a:ext cx="3810000" cy="4114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1029"/>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6" name="Rectangle 1030"/>
          <p:cNvSpPr>
            <a:spLocks noGrp="1" noChangeArrowheads="1"/>
          </p:cNvSpPr>
          <p:nvPr>
            <p:ph type="sldNum" sz="quarter" idx="11"/>
          </p:nvPr>
        </p:nvSpPr>
        <p:spPr>
          <a:ln/>
        </p:spPr>
        <p:txBody>
          <a:bodyPr/>
          <a:lstStyle>
            <a:lvl1pPr>
              <a:defRPr/>
            </a:lvl1pPr>
          </a:lstStyle>
          <a:p>
            <a:fld id="{5182DD1B-4993-4F23-A83A-DA51EB138F07}" type="slidenum">
              <a:rPr lang="en-US" altLang="zh-TW"/>
              <a:pPr/>
              <a:t>‹#›</a:t>
            </a:fld>
            <a:endParaRPr lang="en-US" altLang="zh-TW"/>
          </a:p>
        </p:txBody>
      </p:sp>
    </p:spTree>
    <p:extLst>
      <p:ext uri="{BB962C8B-B14F-4D97-AF65-F5344CB8AC3E}">
        <p14:creationId xmlns:p14="http://schemas.microsoft.com/office/powerpoint/2010/main" val="1682437631"/>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1029"/>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8" name="Rectangle 1030"/>
          <p:cNvSpPr>
            <a:spLocks noGrp="1" noChangeArrowheads="1"/>
          </p:cNvSpPr>
          <p:nvPr>
            <p:ph type="sldNum" sz="quarter" idx="11"/>
          </p:nvPr>
        </p:nvSpPr>
        <p:spPr>
          <a:ln/>
        </p:spPr>
        <p:txBody>
          <a:bodyPr/>
          <a:lstStyle>
            <a:lvl1pPr>
              <a:defRPr/>
            </a:lvl1pPr>
          </a:lstStyle>
          <a:p>
            <a:fld id="{C2C17090-0099-4286-B6E2-73367310516C}" type="slidenum">
              <a:rPr lang="en-US" altLang="zh-TW"/>
              <a:pPr/>
              <a:t>‹#›</a:t>
            </a:fld>
            <a:endParaRPr lang="en-US" altLang="zh-TW"/>
          </a:p>
        </p:txBody>
      </p:sp>
    </p:spTree>
    <p:extLst>
      <p:ext uri="{BB962C8B-B14F-4D97-AF65-F5344CB8AC3E}">
        <p14:creationId xmlns:p14="http://schemas.microsoft.com/office/powerpoint/2010/main" val="352523503"/>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1029"/>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4" name="Rectangle 1030"/>
          <p:cNvSpPr>
            <a:spLocks noGrp="1" noChangeArrowheads="1"/>
          </p:cNvSpPr>
          <p:nvPr>
            <p:ph type="sldNum" sz="quarter" idx="11"/>
          </p:nvPr>
        </p:nvSpPr>
        <p:spPr>
          <a:ln/>
        </p:spPr>
        <p:txBody>
          <a:bodyPr/>
          <a:lstStyle>
            <a:lvl1pPr>
              <a:defRPr/>
            </a:lvl1pPr>
          </a:lstStyle>
          <a:p>
            <a:fld id="{F61AB0B2-AA1F-481D-AEAB-E240E71BCC8E}" type="slidenum">
              <a:rPr lang="en-US" altLang="zh-TW"/>
              <a:pPr/>
              <a:t>‹#›</a:t>
            </a:fld>
            <a:endParaRPr lang="en-US" altLang="zh-TW"/>
          </a:p>
        </p:txBody>
      </p:sp>
    </p:spTree>
    <p:extLst>
      <p:ext uri="{BB962C8B-B14F-4D97-AF65-F5344CB8AC3E}">
        <p14:creationId xmlns:p14="http://schemas.microsoft.com/office/powerpoint/2010/main" val="3100237565"/>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3" name="Rectangle 1030"/>
          <p:cNvSpPr>
            <a:spLocks noGrp="1" noChangeArrowheads="1"/>
          </p:cNvSpPr>
          <p:nvPr>
            <p:ph type="sldNum" sz="quarter" idx="11"/>
          </p:nvPr>
        </p:nvSpPr>
        <p:spPr>
          <a:ln/>
        </p:spPr>
        <p:txBody>
          <a:bodyPr/>
          <a:lstStyle>
            <a:lvl1pPr>
              <a:defRPr/>
            </a:lvl1pPr>
          </a:lstStyle>
          <a:p>
            <a:fld id="{54426881-E88C-42FB-BD88-B41D489B05D9}" type="slidenum">
              <a:rPr lang="en-US" altLang="zh-TW"/>
              <a:pPr/>
              <a:t>‹#›</a:t>
            </a:fld>
            <a:endParaRPr lang="en-US" altLang="zh-TW"/>
          </a:p>
        </p:txBody>
      </p:sp>
    </p:spTree>
    <p:extLst>
      <p:ext uri="{BB962C8B-B14F-4D97-AF65-F5344CB8AC3E}">
        <p14:creationId xmlns:p14="http://schemas.microsoft.com/office/powerpoint/2010/main" val="1855025810"/>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Rectangle 1029"/>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6" name="Rectangle 1030"/>
          <p:cNvSpPr>
            <a:spLocks noGrp="1" noChangeArrowheads="1"/>
          </p:cNvSpPr>
          <p:nvPr>
            <p:ph type="sldNum" sz="quarter" idx="11"/>
          </p:nvPr>
        </p:nvSpPr>
        <p:spPr>
          <a:ln/>
        </p:spPr>
        <p:txBody>
          <a:bodyPr/>
          <a:lstStyle>
            <a:lvl1pPr>
              <a:defRPr/>
            </a:lvl1pPr>
          </a:lstStyle>
          <a:p>
            <a:fld id="{F6DE475D-844F-41E2-9587-DEAF69CC85BD}" type="slidenum">
              <a:rPr lang="en-US" altLang="zh-TW"/>
              <a:pPr/>
              <a:t>‹#›</a:t>
            </a:fld>
            <a:endParaRPr lang="en-US" altLang="zh-TW"/>
          </a:p>
        </p:txBody>
      </p:sp>
    </p:spTree>
    <p:extLst>
      <p:ext uri="{BB962C8B-B14F-4D97-AF65-F5344CB8AC3E}">
        <p14:creationId xmlns:p14="http://schemas.microsoft.com/office/powerpoint/2010/main" val="3067878437"/>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ChangeArrowheads="1"/>
          </p:cNvSpPr>
          <p:nvPr/>
        </p:nvSpPr>
        <p:spPr bwMode="auto">
          <a:xfrm>
            <a:off x="0" y="0"/>
            <a:ext cx="9144000" cy="1600200"/>
          </a:xfrm>
          <a:prstGeom prst="rect">
            <a:avLst/>
          </a:prstGeom>
          <a:solidFill>
            <a:srgbClr val="333399"/>
          </a:solidFill>
          <a:ln>
            <a:noFill/>
          </a:ln>
          <a:effec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defRPr/>
            </a:pPr>
            <a:endParaRPr lang="zh-TW" altLang="en-US"/>
          </a:p>
        </p:txBody>
      </p:sp>
      <p:sp>
        <p:nvSpPr>
          <p:cNvPr id="1027" name="Rectangle 1027"/>
          <p:cNvSpPr>
            <a:spLocks noGrp="1" noChangeArrowheads="1"/>
          </p:cNvSpPr>
          <p:nvPr>
            <p:ph type="title"/>
          </p:nvPr>
        </p:nvSpPr>
        <p:spPr bwMode="auto">
          <a:xfrm>
            <a:off x="1524000" y="381000"/>
            <a:ext cx="6934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8" name="Rectangle 1028"/>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395269" name="Rectangle 1029"/>
          <p:cNvSpPr>
            <a:spLocks noGrp="1" noChangeArrowheads="1"/>
          </p:cNvSpPr>
          <p:nvPr>
            <p:ph type="ftr" sz="quarter" idx="3"/>
          </p:nvPr>
        </p:nvSpPr>
        <p:spPr bwMode="auto">
          <a:xfrm>
            <a:off x="3581400" y="64008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333399"/>
                </a:solidFill>
                <a:latin typeface="Times New Roman" panose="02020603050405020304" pitchFamily="18" charset="0"/>
                <a:ea typeface="新細明體" panose="02020500000000000000" pitchFamily="18" charset="-120"/>
                <a:cs typeface="+mn-cs"/>
              </a:defRPr>
            </a:lvl1pPr>
          </a:lstStyle>
          <a:p>
            <a:pPr>
              <a:defRPr/>
            </a:pPr>
            <a:r>
              <a:rPr lang="en-US" altLang="zh-TW"/>
              <a:t>CYCU— Prof CK Farn</a:t>
            </a:r>
            <a:endParaRPr lang="en-US" altLang="zh-TW" dirty="0"/>
          </a:p>
        </p:txBody>
      </p:sp>
      <p:sp>
        <p:nvSpPr>
          <p:cNvPr id="395270" name="Rectangle 1030"/>
          <p:cNvSpPr>
            <a:spLocks noGrp="1" noChangeArrowheads="1"/>
          </p:cNvSpPr>
          <p:nvPr>
            <p:ph type="sldNum" sz="quarter" idx="4"/>
          </p:nvPr>
        </p:nvSpPr>
        <p:spPr bwMode="auto">
          <a:xfrm>
            <a:off x="6553200" y="64008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333399"/>
                </a:solidFill>
              </a:defRPr>
            </a:lvl1pPr>
          </a:lstStyle>
          <a:p>
            <a:fld id="{464653F8-3CA0-404C-A23D-BB7464EBBC7D}" type="slidenum">
              <a:rPr lang="en-US" altLang="zh-TW"/>
              <a:pPr/>
              <a:t>‹#›</a:t>
            </a:fld>
            <a:endParaRPr lang="en-US" altLang="zh-TW"/>
          </a:p>
        </p:txBody>
      </p:sp>
      <p:sp>
        <p:nvSpPr>
          <p:cNvPr id="1031" name="AutoShape 1031"/>
          <p:cNvSpPr>
            <a:spLocks noChangeArrowheads="1"/>
          </p:cNvSpPr>
          <p:nvPr/>
        </p:nvSpPr>
        <p:spPr bwMode="auto">
          <a:xfrm>
            <a:off x="685800" y="685800"/>
            <a:ext cx="609600" cy="685800"/>
          </a:xfrm>
          <a:prstGeom prst="rightArrow">
            <a:avLst>
              <a:gd name="adj1" fmla="val 38426"/>
              <a:gd name="adj2" fmla="val 100000"/>
            </a:avLst>
          </a:prstGeom>
          <a:solidFill>
            <a:srgbClr val="FFFF66"/>
          </a:solidFill>
          <a:ln>
            <a:noFill/>
          </a:ln>
          <a:effectLst>
            <a:outerShdw dist="107763" dir="2700000" algn="ctr" rotWithShape="0">
              <a:schemeClr val="bg1"/>
            </a:outerShdw>
          </a:effec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defRPr/>
            </a:pPr>
            <a:endParaRPr lang="zh-TW" altLang="en-US"/>
          </a:p>
        </p:txBody>
      </p:sp>
      <p:sp>
        <p:nvSpPr>
          <p:cNvPr id="1032" name="Line 1032"/>
          <p:cNvSpPr>
            <a:spLocks noChangeShapeType="1"/>
          </p:cNvSpPr>
          <p:nvPr/>
        </p:nvSpPr>
        <p:spPr bwMode="auto">
          <a:xfrm>
            <a:off x="533400" y="6400800"/>
            <a:ext cx="8305800" cy="0"/>
          </a:xfrm>
          <a:prstGeom prst="line">
            <a:avLst/>
          </a:prstGeom>
          <a:noFill/>
          <a:ln w="38100" cmpd="dbl">
            <a:solidFill>
              <a:srgbClr val="333399"/>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Tree>
  </p:cSld>
  <p:clrMap bg1="lt1" tx1="dk1" bg2="lt2" tx2="dk2" accent1="accent1" accent2="accent2" accent3="accent3" accent4="accent4" accent5="accent5" accent6="accent6" hlink="hlink" folHlink="folHlink"/>
  <p:sldLayoutIdLst>
    <p:sldLayoutId id="2147483811"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2" r:id="rId13"/>
    <p:sldLayoutId id="2147483813" r:id="rId14"/>
    <p:sldLayoutId id="2147483814" r:id="rId15"/>
    <p:sldLayoutId id="2147483815" r:id="rId16"/>
    <p:sldLayoutId id="2147483816" r:id="rId17"/>
    <p:sldLayoutId id="2147483817" r:id="rId18"/>
    <p:sldLayoutId id="2147483818" r:id="rId19"/>
  </p:sldLayoutIdLst>
  <p:transition spd="med"/>
  <p:hf hdr="0" dt="0"/>
  <p:txStyles>
    <p:titleStyle>
      <a:lvl1pPr algn="l" rtl="0" eaLnBrk="0" fontAlgn="base" hangingPunct="0">
        <a:spcBef>
          <a:spcPct val="0"/>
        </a:spcBef>
        <a:spcAft>
          <a:spcPct val="0"/>
        </a:spcAft>
        <a:defRPr kumimoji="1" sz="4000" kern="1200">
          <a:solidFill>
            <a:srgbClr val="FFFF66"/>
          </a:solidFill>
          <a:latin typeface="Arial" panose="020B0604020202020204" pitchFamily="34" charset="0"/>
          <a:ea typeface="+mj-ea"/>
          <a:cs typeface="標楷體" charset="0"/>
        </a:defRPr>
      </a:lvl1pPr>
      <a:lvl2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2pPr>
      <a:lvl3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3pPr>
      <a:lvl4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4pPr>
      <a:lvl5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5pPr>
      <a:lvl6pPr marL="4572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6pPr>
      <a:lvl7pPr marL="9144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7pPr>
      <a:lvl8pPr marL="13716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8pPr>
      <a:lvl9pPr marL="18288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9pPr>
    </p:titleStyle>
    <p:bodyStyle>
      <a:lvl1pPr marL="473075" indent="-473075" algn="l" rtl="0" eaLnBrk="0" fontAlgn="base" hangingPunct="0">
        <a:spcBef>
          <a:spcPct val="30000"/>
        </a:spcBef>
        <a:spcAft>
          <a:spcPct val="0"/>
        </a:spcAft>
        <a:buClr>
          <a:schemeClr val="accent2"/>
        </a:buClr>
        <a:buFont typeface="Wingdings" panose="05000000000000000000" pitchFamily="2" charset="2"/>
        <a:buBlip>
          <a:blip r:embed="rId21"/>
        </a:buBlip>
        <a:defRPr kumimoji="1" sz="3200" kern="1200">
          <a:solidFill>
            <a:srgbClr val="000099"/>
          </a:solidFill>
          <a:latin typeface="Arial" panose="020B0604020202020204" pitchFamily="34" charset="0"/>
          <a:ea typeface="+mn-ea"/>
          <a:cs typeface="標楷體" charset="0"/>
        </a:defRPr>
      </a:lvl1pPr>
      <a:lvl2pPr marL="1050925" indent="-387350" algn="l" rtl="0" eaLnBrk="0" fontAlgn="base" hangingPunct="0">
        <a:spcBef>
          <a:spcPct val="20000"/>
        </a:spcBef>
        <a:spcAft>
          <a:spcPct val="0"/>
        </a:spcAft>
        <a:buClr>
          <a:schemeClr val="hlink"/>
        </a:buClr>
        <a:buFont typeface="Webdings" panose="05030102010509060703" pitchFamily="18" charset="2"/>
        <a:buBlip>
          <a:blip r:embed="rId22"/>
        </a:buBlip>
        <a:defRPr kumimoji="1" sz="2800" kern="1200">
          <a:solidFill>
            <a:schemeClr val="tx1"/>
          </a:solidFill>
          <a:latin typeface="Times New Roman" panose="02020603050405020304" pitchFamily="18" charset="0"/>
          <a:ea typeface="新細明體" panose="02020500000000000000" pitchFamily="18" charset="-120"/>
          <a:cs typeface="新細明體" charset="0"/>
        </a:defRPr>
      </a:lvl2pPr>
      <a:lvl3pPr marL="1616075" indent="-374650" algn="l" rtl="0" eaLnBrk="0" fontAlgn="base" hangingPunct="0">
        <a:spcBef>
          <a:spcPct val="20000"/>
        </a:spcBef>
        <a:spcAft>
          <a:spcPct val="0"/>
        </a:spcAft>
        <a:buFont typeface="Wingdings" panose="05000000000000000000" pitchFamily="2" charset="2"/>
        <a:buBlip>
          <a:blip r:embed="rId23"/>
        </a:buBlip>
        <a:defRPr kumimoji="1" sz="2400" kern="1200">
          <a:solidFill>
            <a:schemeClr val="folHlink"/>
          </a:solidFill>
          <a:latin typeface="Times New Roman" panose="02020603050405020304" pitchFamily="18" charset="0"/>
          <a:ea typeface="新細明體" panose="02020500000000000000" pitchFamily="18" charset="-120"/>
          <a:cs typeface="+mn-cs"/>
        </a:defRPr>
      </a:lvl3pPr>
      <a:lvl4pPr marL="2193925" indent="-387350" algn="l" rtl="0" eaLnBrk="0" fontAlgn="base" hangingPunct="0">
        <a:spcBef>
          <a:spcPct val="20000"/>
        </a:spcBef>
        <a:spcAft>
          <a:spcPct val="0"/>
        </a:spcAft>
        <a:buFont typeface="Wingdings" panose="05000000000000000000" pitchFamily="2" charset="2"/>
        <a:buChar char="q"/>
        <a:defRPr kumimoji="1" sz="2000" kern="1200">
          <a:solidFill>
            <a:srgbClr val="CC0000"/>
          </a:solidFill>
          <a:latin typeface="Times New Roman" panose="02020603050405020304" pitchFamily="18" charset="0"/>
          <a:ea typeface="新細明體" panose="02020500000000000000" pitchFamily="18" charset="-120"/>
          <a:cs typeface="+mn-cs"/>
        </a:defRPr>
      </a:lvl4pPr>
      <a:lvl5pPr marL="2613025" indent="-228600" algn="l" rtl="0" eaLnBrk="0" fontAlgn="base" hangingPunct="0">
        <a:spcBef>
          <a:spcPct val="20000"/>
        </a:spcBef>
        <a:spcAft>
          <a:spcPct val="0"/>
        </a:spcAft>
        <a:buBlip>
          <a:blip r:embed="rId23"/>
        </a:buBlip>
        <a:defRPr kumimoji="1" sz="2000" kern="1200">
          <a:solidFill>
            <a:schemeClr val="folHlink"/>
          </a:solidFill>
          <a:latin typeface="Times New Roman" panose="02020603050405020304" pitchFamily="18" charset="0"/>
          <a:ea typeface="新細明體" panose="02020500000000000000" pitchFamily="18"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Rectangle 4"/>
          <p:cNvSpPr>
            <a:spLocks noChangeArrowheads="1"/>
          </p:cNvSpPr>
          <p:nvPr/>
        </p:nvSpPr>
        <p:spPr bwMode="auto">
          <a:xfrm>
            <a:off x="0" y="0"/>
            <a:ext cx="9144000" cy="34290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9219" name="Rectangle 2"/>
          <p:cNvSpPr>
            <a:spLocks noGrp="1" noChangeArrowheads="1"/>
          </p:cNvSpPr>
          <p:nvPr>
            <p:ph type="ctrTitle"/>
          </p:nvPr>
        </p:nvSpPr>
        <p:spPr>
          <a:xfrm>
            <a:off x="1140618" y="520700"/>
            <a:ext cx="7777163" cy="2387600"/>
          </a:xfrm>
        </p:spPr>
        <p:txBody>
          <a:bodyPr/>
          <a:lstStyle/>
          <a:p>
            <a:pPr>
              <a:defRPr/>
            </a:pPr>
            <a:r>
              <a:rPr lang="en-US" altLang="zh-TW" sz="4400" dirty="0">
                <a:ea typeface="微軟正黑體" panose="020B0604030504040204" pitchFamily="34" charset="-120"/>
              </a:rPr>
              <a:t>CSR</a:t>
            </a:r>
            <a:r>
              <a:rPr lang="en-US" altLang="zh-TW" sz="4400" dirty="0" smtClean="0">
                <a:ea typeface="微軟正黑體" panose="020B0604030504040204" pitchFamily="34" charset="-120"/>
              </a:rPr>
              <a:t>: </a:t>
            </a:r>
            <a:r>
              <a:rPr lang="en-US" altLang="zh-TW" sz="3600" dirty="0" smtClean="0">
                <a:solidFill>
                  <a:schemeClr val="bg1">
                    <a:lumMod val="95000"/>
                  </a:schemeClr>
                </a:solidFill>
                <a:ea typeface="微軟正黑體" panose="020B0604030504040204" pitchFamily="34" charset="-120"/>
              </a:rPr>
              <a:t>Ethics</a:t>
            </a:r>
            <a:r>
              <a:rPr lang="en-US" altLang="zh-TW" sz="3600" dirty="0">
                <a:solidFill>
                  <a:schemeClr val="bg1">
                    <a:lumMod val="95000"/>
                  </a:schemeClr>
                </a:solidFill>
                <a:ea typeface="微軟正黑體" panose="020B0604030504040204" pitchFamily="34" charset="-120"/>
              </a:rPr>
              <a:t>, Corporate Social </a:t>
            </a:r>
            <a:br>
              <a:rPr lang="en-US" altLang="zh-TW" sz="3600" dirty="0">
                <a:solidFill>
                  <a:schemeClr val="bg1">
                    <a:lumMod val="95000"/>
                  </a:schemeClr>
                </a:solidFill>
                <a:ea typeface="微軟正黑體" panose="020B0604030504040204" pitchFamily="34" charset="-120"/>
              </a:rPr>
            </a:br>
            <a:r>
              <a:rPr lang="en-US" altLang="zh-TW" sz="3600" dirty="0">
                <a:solidFill>
                  <a:schemeClr val="bg1">
                    <a:lumMod val="95000"/>
                  </a:schemeClr>
                </a:solidFill>
                <a:ea typeface="微軟正黑體" panose="020B0604030504040204" pitchFamily="34" charset="-120"/>
              </a:rPr>
              <a:t>Responsibility, and </a:t>
            </a:r>
            <a:r>
              <a:rPr lang="en-US" altLang="zh-TW" sz="3600" dirty="0" smtClean="0">
                <a:solidFill>
                  <a:schemeClr val="bg1">
                    <a:lumMod val="95000"/>
                  </a:schemeClr>
                </a:solidFill>
                <a:ea typeface="微軟正黑體" panose="020B0604030504040204" pitchFamily="34" charset="-120"/>
              </a:rPr>
              <a:t>Sustainability</a:t>
            </a:r>
            <a:br>
              <a:rPr lang="en-US" altLang="zh-TW" sz="3600" dirty="0" smtClean="0">
                <a:solidFill>
                  <a:schemeClr val="bg1">
                    <a:lumMod val="95000"/>
                  </a:schemeClr>
                </a:solidFill>
                <a:ea typeface="微軟正黑體" panose="020B0604030504040204" pitchFamily="34" charset="-120"/>
              </a:rPr>
            </a:br>
            <a:r>
              <a:rPr lang="en-US" altLang="zh-TW" sz="3600" dirty="0">
                <a:solidFill>
                  <a:schemeClr val="bg1">
                    <a:lumMod val="95000"/>
                  </a:schemeClr>
                </a:solidFill>
                <a:ea typeface="微軟正黑體" panose="020B0604030504040204" pitchFamily="34" charset="-120"/>
              </a:rPr>
              <a:t/>
            </a:r>
            <a:br>
              <a:rPr lang="en-US" altLang="zh-TW" sz="3600" dirty="0">
                <a:solidFill>
                  <a:schemeClr val="bg1">
                    <a:lumMod val="95000"/>
                  </a:schemeClr>
                </a:solidFill>
                <a:ea typeface="微軟正黑體" panose="020B0604030504040204" pitchFamily="34" charset="-120"/>
              </a:rPr>
            </a:br>
            <a:r>
              <a:rPr lang="en-US" altLang="zh-TW" dirty="0" err="1" smtClean="0">
                <a:solidFill>
                  <a:srgbClr val="FFFF00"/>
                </a:solidFill>
                <a:ea typeface="微軟正黑體" panose="020B0604030504040204" pitchFamily="34" charset="-120"/>
              </a:rPr>
              <a:t>ESG</a:t>
            </a:r>
            <a:r>
              <a:rPr lang="en-US" altLang="zh-TW" dirty="0" smtClean="0">
                <a:solidFill>
                  <a:srgbClr val="FFFF00"/>
                </a:solidFill>
                <a:ea typeface="微軟正黑體" panose="020B0604030504040204" pitchFamily="34" charset="-120"/>
              </a:rPr>
              <a:t>:</a:t>
            </a:r>
            <a:r>
              <a:rPr lang="en-US" altLang="zh-TW" dirty="0" smtClean="0">
                <a:solidFill>
                  <a:schemeClr val="bg1">
                    <a:lumMod val="95000"/>
                  </a:schemeClr>
                </a:solidFill>
                <a:ea typeface="微軟正黑體" panose="020B0604030504040204" pitchFamily="34" charset="-120"/>
              </a:rPr>
              <a:t> </a:t>
            </a:r>
            <a:r>
              <a:rPr lang="en-US" altLang="zh-TW" sz="3600" dirty="0" smtClean="0">
                <a:solidFill>
                  <a:schemeClr val="bg1">
                    <a:lumMod val="95000"/>
                  </a:schemeClr>
                </a:solidFill>
                <a:ea typeface="微軟正黑體" panose="020B0604030504040204" pitchFamily="34" charset="-120"/>
              </a:rPr>
              <a:t>Environment,</a:t>
            </a:r>
            <a:r>
              <a:rPr lang="zh-TW" altLang="en-US" sz="3600" dirty="0" smtClean="0">
                <a:solidFill>
                  <a:schemeClr val="bg1">
                    <a:lumMod val="95000"/>
                  </a:schemeClr>
                </a:solidFill>
                <a:ea typeface="微軟正黑體" panose="020B0604030504040204" pitchFamily="34" charset="-120"/>
              </a:rPr>
              <a:t> </a:t>
            </a:r>
            <a:r>
              <a:rPr lang="en-US" altLang="zh-TW" sz="3600" dirty="0" smtClean="0">
                <a:solidFill>
                  <a:schemeClr val="bg1">
                    <a:lumMod val="95000"/>
                  </a:schemeClr>
                </a:solidFill>
                <a:ea typeface="微軟正黑體" panose="020B0604030504040204" pitchFamily="34" charset="-120"/>
              </a:rPr>
              <a:t>Social</a:t>
            </a:r>
            <a:r>
              <a:rPr lang="zh-TW" altLang="en-US" sz="3600" dirty="0" smtClean="0">
                <a:solidFill>
                  <a:schemeClr val="bg1">
                    <a:lumMod val="95000"/>
                  </a:schemeClr>
                </a:solidFill>
                <a:ea typeface="微軟正黑體" panose="020B0604030504040204" pitchFamily="34" charset="-120"/>
              </a:rPr>
              <a:t> </a:t>
            </a:r>
            <a:r>
              <a:rPr lang="en-US" altLang="zh-TW" sz="3600" dirty="0" smtClean="0">
                <a:solidFill>
                  <a:schemeClr val="bg1">
                    <a:lumMod val="95000"/>
                  </a:schemeClr>
                </a:solidFill>
                <a:ea typeface="微軟正黑體" panose="020B0604030504040204" pitchFamily="34" charset="-120"/>
              </a:rPr>
              <a:t>and Governance</a:t>
            </a:r>
            <a:endParaRPr lang="zh-TW" altLang="en-US" sz="3600" dirty="0">
              <a:solidFill>
                <a:schemeClr val="bg1">
                  <a:lumMod val="95000"/>
                </a:schemeClr>
              </a:solidFill>
              <a:ea typeface="微軟正黑體" panose="020B0604030504040204" pitchFamily="34" charset="-120"/>
            </a:endParaRPr>
          </a:p>
        </p:txBody>
      </p:sp>
      <p:sp>
        <p:nvSpPr>
          <p:cNvPr id="21507" name="Rectangle 3"/>
          <p:cNvSpPr>
            <a:spLocks noGrp="1" noChangeArrowheads="1"/>
          </p:cNvSpPr>
          <p:nvPr>
            <p:ph type="subTitle" idx="1"/>
          </p:nvPr>
        </p:nvSpPr>
        <p:spPr/>
        <p:txBody>
          <a:bodyPr/>
          <a:lstStyle/>
          <a:p>
            <a:pPr lvl="1"/>
            <a:r>
              <a:rPr lang="en-US" altLang="en-US" dirty="0" err="1" smtClean="0"/>
              <a:t>CYCU</a:t>
            </a:r>
            <a:endParaRPr lang="en-US" altLang="zh-TW" dirty="0" smtClean="0"/>
          </a:p>
          <a:p>
            <a:pPr lvl="1"/>
            <a:r>
              <a:rPr lang="en-US" altLang="en-US" dirty="0" smtClean="0"/>
              <a:t>Prof. </a:t>
            </a:r>
            <a:r>
              <a:rPr lang="en-US" altLang="en-US" dirty="0" err="1" smtClean="0"/>
              <a:t>CK</a:t>
            </a:r>
            <a:r>
              <a:rPr lang="en-US" altLang="en-US" dirty="0" smtClean="0"/>
              <a:t> </a:t>
            </a:r>
            <a:r>
              <a:rPr lang="en-US" altLang="en-US" dirty="0" err="1" smtClean="0"/>
              <a:t>Farn</a:t>
            </a:r>
            <a:endParaRPr lang="en-US" altLang="zh-TW" dirty="0" smtClean="0"/>
          </a:p>
          <a:p>
            <a:endParaRPr lang="en-US" altLang="zh-TW" dirty="0" smtClean="0"/>
          </a:p>
          <a:p>
            <a:r>
              <a:rPr lang="en-US" altLang="zh-TW" sz="1600" dirty="0" smtClean="0"/>
              <a:t>mailto: </a:t>
            </a:r>
            <a:r>
              <a:rPr lang="en-US" altLang="zh-TW" sz="1600" dirty="0" err="1" smtClean="0"/>
              <a:t>ckfarn@gmail.com</a:t>
            </a:r>
            <a:endParaRPr lang="en-US" altLang="zh-TW" sz="1600" dirty="0" smtClean="0"/>
          </a:p>
          <a:p>
            <a:r>
              <a:rPr lang="en-US" altLang="zh-TW" sz="1600" dirty="0" smtClean="0"/>
              <a:t>http://</a:t>
            </a:r>
            <a:r>
              <a:rPr lang="en-US" altLang="zh-TW" sz="1600" dirty="0" err="1" smtClean="0"/>
              <a:t>www.mgt.ncu.edu.tw</a:t>
            </a:r>
            <a:r>
              <a:rPr lang="en-US" altLang="zh-TW" sz="1600" dirty="0" smtClean="0"/>
              <a:t>/~</a:t>
            </a:r>
            <a:r>
              <a:rPr lang="en-US" altLang="zh-TW" sz="1600" dirty="0" err="1" smtClean="0"/>
              <a:t>ckfarn</a:t>
            </a:r>
            <a:r>
              <a:rPr lang="en-US" altLang="zh-TW" sz="1600" dirty="0" smtClean="0"/>
              <a:t>/</a:t>
            </a:r>
            <a:r>
              <a:rPr lang="en-US" altLang="zh-TW" sz="1600" dirty="0" err="1" smtClean="0"/>
              <a:t>cycu</a:t>
            </a:r>
            <a:endParaRPr lang="en-US" altLang="zh-TW" sz="1600" dirty="0" smtClean="0"/>
          </a:p>
          <a:p>
            <a:pPr lvl="1"/>
            <a:endParaRPr lang="en-US" altLang="zh-TW" dirty="0" smtClean="0"/>
          </a:p>
          <a:p>
            <a:pPr lvl="1"/>
            <a:r>
              <a:rPr lang="en-US" altLang="zh-TW" dirty="0" smtClean="0"/>
              <a:t>2024.10</a:t>
            </a:r>
          </a:p>
        </p:txBody>
      </p:sp>
      <p:sp>
        <p:nvSpPr>
          <p:cNvPr id="21508" name="Text Box 5"/>
          <p:cNvSpPr txBox="1">
            <a:spLocks noChangeArrowheads="1"/>
          </p:cNvSpPr>
          <p:nvPr/>
        </p:nvSpPr>
        <p:spPr bwMode="auto">
          <a:xfrm>
            <a:off x="60325" y="117475"/>
            <a:ext cx="701675" cy="1136650"/>
          </a:xfrm>
          <a:prstGeom prst="rect">
            <a:avLst/>
          </a:prstGeom>
          <a:noFill/>
          <a:ln w="38100" cmpd="dbl">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6600">
                <a:solidFill>
                  <a:schemeClr val="bg1"/>
                </a:solidFill>
                <a:latin typeface="Arial" panose="020B0604020202020204" pitchFamily="34" charset="0"/>
              </a:rPr>
              <a:t>5</a:t>
            </a:r>
          </a:p>
        </p:txBody>
      </p:sp>
      <p:sp>
        <p:nvSpPr>
          <p:cNvPr id="21509" name="頁尾版面配置區 1"/>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smtClean="0">
                <a:solidFill>
                  <a:srgbClr val="333399"/>
                </a:solidFill>
              </a:rPr>
              <a:t>CYCU— Prof CK Farn</a:t>
            </a:r>
          </a:p>
        </p:txBody>
      </p:sp>
      <p:sp>
        <p:nvSpPr>
          <p:cNvPr id="21510" name="投影片編號版面配置區 1"/>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4FA2AFF0-25A5-4086-B1A2-7972F19A9C61}" type="slidenum">
              <a:rPr lang="en-US" altLang="zh-TW" sz="1400">
                <a:solidFill>
                  <a:srgbClr val="333399"/>
                </a:solidFill>
              </a:rPr>
              <a:pPr/>
              <a:t>1</a:t>
            </a:fld>
            <a:endParaRPr lang="en-US" altLang="zh-TW" sz="1400">
              <a:solidFill>
                <a:srgbClr val="333399"/>
              </a:solidFill>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noChangeArrowheads="1"/>
          </p:cNvSpPr>
          <p:nvPr>
            <p:ph type="title"/>
          </p:nvPr>
        </p:nvSpPr>
        <p:spPr/>
        <p:txBody>
          <a:bodyPr/>
          <a:lstStyle/>
          <a:p>
            <a:r>
              <a:rPr lang="en-US" altLang="zh-TW" sz="3600" smtClean="0"/>
              <a:t>Roots of Unethical Behavior 1</a:t>
            </a:r>
          </a:p>
        </p:txBody>
      </p:sp>
      <p:sp>
        <p:nvSpPr>
          <p:cNvPr id="39938" name="Content Placeholder 2"/>
          <p:cNvSpPr>
            <a:spLocks noGrp="1" noChangeArrowheads="1"/>
          </p:cNvSpPr>
          <p:nvPr>
            <p:ph idx="1"/>
          </p:nvPr>
        </p:nvSpPr>
        <p:spPr/>
        <p:txBody>
          <a:bodyPr/>
          <a:lstStyle/>
          <a:p>
            <a:r>
              <a:rPr lang="en-US" altLang="zh-TW" smtClean="0"/>
              <a:t>Managerial Behavior Influences</a:t>
            </a:r>
          </a:p>
          <a:p>
            <a:pPr lvl="1"/>
            <a:r>
              <a:rPr lang="en-US" altLang="zh-TW" smtClean="0"/>
              <a:t>Personal ethics.</a:t>
            </a:r>
          </a:p>
          <a:p>
            <a:pPr lvl="1"/>
            <a:r>
              <a:rPr lang="en-US" altLang="zh-TW" smtClean="0"/>
              <a:t>Decision-making processes.</a:t>
            </a:r>
          </a:p>
          <a:p>
            <a:pPr lvl="1"/>
            <a:r>
              <a:rPr lang="en-US" altLang="zh-TW" smtClean="0"/>
              <a:t>Organizational culture.</a:t>
            </a:r>
          </a:p>
          <a:p>
            <a:pPr lvl="1"/>
            <a:r>
              <a:rPr lang="en-US" altLang="zh-TW" smtClean="0"/>
              <a:t>Unrealistic performance goals.</a:t>
            </a:r>
          </a:p>
          <a:p>
            <a:pPr lvl="1"/>
            <a:r>
              <a:rPr lang="en-US" altLang="zh-TW" smtClean="0"/>
              <a:t>Leadership.</a:t>
            </a:r>
          </a:p>
          <a:p>
            <a:pPr lvl="1"/>
            <a:r>
              <a:rPr lang="en-US" altLang="zh-TW" smtClean="0"/>
              <a:t>Societal culture.</a:t>
            </a:r>
            <a:endParaRPr lang="en-US" altLang="en-US" smtClean="0"/>
          </a:p>
        </p:txBody>
      </p:sp>
      <p:sp>
        <p:nvSpPr>
          <p:cNvPr id="39939" name="Slide Number Placeholder 3"/>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0197FD67-0363-4304-A841-148A406FE7B1}" type="slidenum">
              <a:rPr lang="en-US" altLang="zh-TW" sz="1400">
                <a:solidFill>
                  <a:srgbClr val="333399"/>
                </a:solidFill>
              </a:rPr>
              <a:pPr/>
              <a:t>10</a:t>
            </a:fld>
            <a:endParaRPr lang="en-US" altLang="zh-TW" sz="1400">
              <a:solidFill>
                <a:srgbClr val="333399"/>
              </a:solidFill>
            </a:endParaRP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noChangeArrowheads="1"/>
          </p:cNvSpPr>
          <p:nvPr>
            <p:ph type="title"/>
          </p:nvPr>
        </p:nvSpPr>
        <p:spPr/>
        <p:txBody>
          <a:bodyPr/>
          <a:lstStyle/>
          <a:p>
            <a:r>
              <a:rPr lang="en-US" altLang="zh-TW" sz="2800" smtClean="0"/>
              <a:t>Figure 5.1 </a:t>
            </a:r>
            <a:br>
              <a:rPr lang="en-US" altLang="zh-TW" sz="2800" smtClean="0"/>
            </a:br>
            <a:r>
              <a:rPr lang="en-US" altLang="zh-TW" sz="2800" smtClean="0">
                <a:solidFill>
                  <a:schemeClr val="bg1"/>
                </a:solidFill>
              </a:rPr>
              <a:t>Determinants of Ethical Behavior</a:t>
            </a:r>
          </a:p>
        </p:txBody>
      </p:sp>
      <p:sp>
        <p:nvSpPr>
          <p:cNvPr id="41986" name="Slide Number Placeholder 2"/>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03DDF4E8-933D-47F8-99DC-05DE3888DD29}" type="slidenum">
              <a:rPr lang="en-US" altLang="zh-TW" sz="1400">
                <a:solidFill>
                  <a:srgbClr val="333399"/>
                </a:solidFill>
              </a:rPr>
              <a:pPr/>
              <a:t>11</a:t>
            </a:fld>
            <a:endParaRPr lang="en-US" altLang="zh-TW" sz="1400">
              <a:solidFill>
                <a:srgbClr val="333399"/>
              </a:solidFill>
            </a:endParaRPr>
          </a:p>
        </p:txBody>
      </p:sp>
      <p:pic>
        <p:nvPicPr>
          <p:cNvPr id="41987" name="Picture 8" descr="A diagram indicates the Determinants of ethical behavi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989138"/>
            <a:ext cx="6491288"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noChangeArrowheads="1"/>
          </p:cNvSpPr>
          <p:nvPr>
            <p:ph type="title"/>
          </p:nvPr>
        </p:nvSpPr>
        <p:spPr/>
        <p:txBody>
          <a:bodyPr/>
          <a:lstStyle/>
          <a:p>
            <a:r>
              <a:rPr lang="en-US" altLang="zh-TW" smtClean="0"/>
              <a:t>Roots of Unethical Behavior 2</a:t>
            </a:r>
          </a:p>
        </p:txBody>
      </p:sp>
      <p:sp>
        <p:nvSpPr>
          <p:cNvPr id="44034" name="Content Placeholder 2"/>
          <p:cNvSpPr>
            <a:spLocks noGrp="1" noChangeArrowheads="1"/>
          </p:cNvSpPr>
          <p:nvPr>
            <p:ph sz="half" idx="1"/>
          </p:nvPr>
        </p:nvSpPr>
        <p:spPr>
          <a:xfrm>
            <a:off x="682625" y="1773238"/>
            <a:ext cx="4105275" cy="4114800"/>
          </a:xfrm>
        </p:spPr>
        <p:txBody>
          <a:bodyPr/>
          <a:lstStyle/>
          <a:p>
            <a:r>
              <a:rPr lang="en-US" altLang="en-US" sz="2800" smtClean="0"/>
              <a:t>Personal Ethics</a:t>
            </a:r>
          </a:p>
          <a:p>
            <a:pPr lvl="1"/>
            <a:r>
              <a:rPr lang="en-US" altLang="en-US" sz="2400" smtClean="0"/>
              <a:t>Business ethics reflect personal ethics.</a:t>
            </a:r>
          </a:p>
          <a:p>
            <a:pPr lvl="1"/>
            <a:r>
              <a:rPr lang="en-US" altLang="en-US" sz="2400" smtClean="0"/>
              <a:t>Expatriates may face pressure to violate personal ethics.</a:t>
            </a:r>
          </a:p>
          <a:p>
            <a:pPr lvl="2"/>
            <a:r>
              <a:rPr lang="en-US" altLang="en-US" sz="2000" smtClean="0"/>
              <a:t>Away from ordinary social context and supporting culture.</a:t>
            </a:r>
          </a:p>
          <a:p>
            <a:pPr lvl="2"/>
            <a:r>
              <a:rPr lang="en-US" altLang="en-US" sz="2000" smtClean="0"/>
              <a:t>Psychologically and geographically distant from parent company.</a:t>
            </a:r>
            <a:endParaRPr lang="en-US" altLang="zh-TW" sz="2000" smtClean="0"/>
          </a:p>
        </p:txBody>
      </p:sp>
      <p:sp>
        <p:nvSpPr>
          <p:cNvPr id="44035" name="Content Placeholder 3"/>
          <p:cNvSpPr>
            <a:spLocks noGrp="1" noChangeArrowheads="1"/>
          </p:cNvSpPr>
          <p:nvPr>
            <p:ph sz="half" idx="2"/>
          </p:nvPr>
        </p:nvSpPr>
        <p:spPr>
          <a:xfrm>
            <a:off x="4991100" y="1773238"/>
            <a:ext cx="3810000" cy="4114800"/>
          </a:xfrm>
        </p:spPr>
        <p:txBody>
          <a:bodyPr/>
          <a:lstStyle/>
          <a:p>
            <a:r>
              <a:rPr lang="en-US" altLang="en-US" sz="2800" smtClean="0"/>
              <a:t>Decision-Making Processes</a:t>
            </a:r>
          </a:p>
          <a:p>
            <a:pPr lvl="1"/>
            <a:r>
              <a:rPr lang="en-US" altLang="en-US" sz="2400" smtClean="0"/>
              <a:t>Businesspeople may behave unethically because they fail to ask relevant questions.</a:t>
            </a:r>
          </a:p>
          <a:p>
            <a:pPr lvl="1"/>
            <a:r>
              <a:rPr lang="en-US" altLang="en-US" sz="2400" smtClean="0"/>
              <a:t>Decisions made based on economic logic.</a:t>
            </a:r>
            <a:endParaRPr lang="en-US" altLang="zh-TW" sz="2400" smtClean="0"/>
          </a:p>
        </p:txBody>
      </p:sp>
      <p:sp>
        <p:nvSpPr>
          <p:cNvPr id="44036" name="Slide Number Placeholder 4"/>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5299C7CD-DE59-4BEE-BBBF-FB28A45C8E68}" type="slidenum">
              <a:rPr lang="en-US" altLang="zh-TW" sz="1400">
                <a:solidFill>
                  <a:srgbClr val="333399"/>
                </a:solidFill>
              </a:rPr>
              <a:pPr/>
              <a:t>12</a:t>
            </a:fld>
            <a:endParaRPr lang="en-US" altLang="zh-TW" sz="1400">
              <a:solidFill>
                <a:srgbClr val="333399"/>
              </a:solidFill>
            </a:endParaRP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noChangeArrowheads="1"/>
          </p:cNvSpPr>
          <p:nvPr>
            <p:ph type="title"/>
          </p:nvPr>
        </p:nvSpPr>
        <p:spPr/>
        <p:txBody>
          <a:bodyPr/>
          <a:lstStyle/>
          <a:p>
            <a:r>
              <a:rPr lang="en-US" altLang="zh-TW" smtClean="0"/>
              <a:t>Roots of Unethical Behavior </a:t>
            </a:r>
            <a:r>
              <a:rPr lang="en-US" altLang="zh-TW" sz="1000" smtClean="0"/>
              <a:t>3</a:t>
            </a:r>
          </a:p>
        </p:txBody>
      </p:sp>
      <p:sp>
        <p:nvSpPr>
          <p:cNvPr id="46082" name="Content Placeholder 2"/>
          <p:cNvSpPr>
            <a:spLocks noGrp="1" noChangeArrowheads="1"/>
          </p:cNvSpPr>
          <p:nvPr>
            <p:ph sz="half" idx="1"/>
          </p:nvPr>
        </p:nvSpPr>
        <p:spPr/>
        <p:txBody>
          <a:bodyPr/>
          <a:lstStyle/>
          <a:p>
            <a:r>
              <a:rPr lang="en-US" altLang="en-US" sz="2800" smtClean="0"/>
              <a:t>Organizational Culture</a:t>
            </a:r>
          </a:p>
          <a:p>
            <a:pPr marL="292100" lvl="1" indent="-292100"/>
            <a:r>
              <a:rPr lang="en-US" altLang="en-US" sz="2400" smtClean="0"/>
              <a:t>Unethical behavior may exist in firms with an </a:t>
            </a:r>
            <a:r>
              <a:rPr lang="en-US" altLang="en-US" sz="2400" b="1" smtClean="0"/>
              <a:t>organizational culture </a:t>
            </a:r>
            <a:r>
              <a:rPr lang="en-US" altLang="en-US" sz="2400" smtClean="0"/>
              <a:t>that does not emphasize business ethics.</a:t>
            </a:r>
          </a:p>
          <a:p>
            <a:pPr marL="292100" lvl="1" indent="-292100"/>
            <a:r>
              <a:rPr lang="en-US" altLang="en-US" sz="2400" smtClean="0"/>
              <a:t>Values and norms shape the culture of a firm, and that culture influences decision making.</a:t>
            </a:r>
            <a:endParaRPr lang="en-US" altLang="zh-TW" sz="1800" smtClean="0"/>
          </a:p>
        </p:txBody>
      </p:sp>
      <p:sp>
        <p:nvSpPr>
          <p:cNvPr id="46083" name="Content Placeholder 3"/>
          <p:cNvSpPr>
            <a:spLocks noGrp="1" noChangeArrowheads="1"/>
          </p:cNvSpPr>
          <p:nvPr>
            <p:ph sz="half" idx="2"/>
          </p:nvPr>
        </p:nvSpPr>
        <p:spPr/>
        <p:txBody>
          <a:bodyPr/>
          <a:lstStyle/>
          <a:p>
            <a:pPr defTabSz="457200">
              <a:spcBef>
                <a:spcPct val="20000"/>
              </a:spcBef>
              <a:spcAft>
                <a:spcPts val="800"/>
              </a:spcAft>
              <a:buClr>
                <a:srgbClr val="92D050"/>
              </a:buClr>
            </a:pPr>
            <a:r>
              <a:rPr lang="en-US" altLang="en-US" sz="2800" smtClean="0"/>
              <a:t>Unrealistic Performance Goals</a:t>
            </a:r>
          </a:p>
          <a:p>
            <a:pPr marL="292100" lvl="1" indent="-292100" defTabSz="457200"/>
            <a:r>
              <a:rPr lang="en-US" altLang="en-US" sz="2400" smtClean="0">
                <a:solidFill>
                  <a:srgbClr val="000000"/>
                </a:solidFill>
              </a:rPr>
              <a:t>Pressure from parent company to meet goals that are unrealistic and can only be attained by acting in an unethical manner.</a:t>
            </a:r>
            <a:endParaRPr lang="en-US" altLang="zh-TW" sz="2400" smtClean="0"/>
          </a:p>
        </p:txBody>
      </p:sp>
      <p:sp>
        <p:nvSpPr>
          <p:cNvPr id="46084" name="Slide Number Placeholder 4"/>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E108F1F7-0DDC-432F-84F7-DBF4211D0A48}" type="slidenum">
              <a:rPr lang="en-US" altLang="zh-TW" sz="1400">
                <a:solidFill>
                  <a:srgbClr val="333399"/>
                </a:solidFill>
              </a:rPr>
              <a:pPr/>
              <a:t>13</a:t>
            </a:fld>
            <a:endParaRPr lang="en-US" altLang="zh-TW" sz="1400">
              <a:solidFill>
                <a:srgbClr val="333399"/>
              </a:solidFill>
            </a:endParaRP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noChangeArrowheads="1"/>
          </p:cNvSpPr>
          <p:nvPr>
            <p:ph type="title"/>
          </p:nvPr>
        </p:nvSpPr>
        <p:spPr/>
        <p:txBody>
          <a:bodyPr/>
          <a:lstStyle/>
          <a:p>
            <a:r>
              <a:rPr lang="en-US" altLang="zh-TW" smtClean="0"/>
              <a:t>Roots of Unethical Behavior 4</a:t>
            </a:r>
          </a:p>
        </p:txBody>
      </p:sp>
      <p:sp>
        <p:nvSpPr>
          <p:cNvPr id="48130" name="Content Placeholder 2"/>
          <p:cNvSpPr>
            <a:spLocks noGrp="1" noChangeArrowheads="1"/>
          </p:cNvSpPr>
          <p:nvPr>
            <p:ph sz="half" idx="1"/>
          </p:nvPr>
        </p:nvSpPr>
        <p:spPr>
          <a:xfrm>
            <a:off x="395288" y="1844675"/>
            <a:ext cx="3455987" cy="4114800"/>
          </a:xfrm>
        </p:spPr>
        <p:txBody>
          <a:bodyPr/>
          <a:lstStyle/>
          <a:p>
            <a:r>
              <a:rPr lang="en-US" altLang="en-US" sz="2800" smtClean="0"/>
              <a:t>Leadership</a:t>
            </a:r>
          </a:p>
          <a:p>
            <a:pPr lvl="1"/>
            <a:r>
              <a:rPr lang="en-US" altLang="en-US" sz="2400" smtClean="0"/>
              <a:t>Leaders establish the culture of the organization and set the example.</a:t>
            </a:r>
          </a:p>
          <a:p>
            <a:pPr lvl="1"/>
            <a:r>
              <a:rPr lang="en-US" altLang="en-US" sz="2400" smtClean="0"/>
              <a:t>Actions speak louder than words.</a:t>
            </a:r>
          </a:p>
        </p:txBody>
      </p:sp>
      <p:sp>
        <p:nvSpPr>
          <p:cNvPr id="48131" name="Content Placeholder 3"/>
          <p:cNvSpPr>
            <a:spLocks noGrp="1" noChangeArrowheads="1"/>
          </p:cNvSpPr>
          <p:nvPr>
            <p:ph sz="half" idx="2"/>
          </p:nvPr>
        </p:nvSpPr>
        <p:spPr>
          <a:xfrm>
            <a:off x="4176713" y="1773238"/>
            <a:ext cx="4752975" cy="4114800"/>
          </a:xfrm>
        </p:spPr>
        <p:txBody>
          <a:bodyPr/>
          <a:lstStyle/>
          <a:p>
            <a:r>
              <a:rPr lang="en-US" altLang="en-US" sz="2400" smtClean="0"/>
              <a:t>Societal Culture</a:t>
            </a:r>
          </a:p>
          <a:p>
            <a:pPr lvl="1"/>
            <a:r>
              <a:rPr lang="en-US" altLang="en-US" sz="2000" smtClean="0"/>
              <a:t>Ethical policies differ by country.</a:t>
            </a:r>
          </a:p>
          <a:p>
            <a:pPr lvl="1"/>
            <a:r>
              <a:rPr lang="en-US" altLang="en-US" sz="2000" smtClean="0"/>
              <a:t>M N Es located in countries with strong individualism and uncertainty avoidance are more likely to emphasize ethical behavior.</a:t>
            </a:r>
          </a:p>
          <a:p>
            <a:pPr lvl="1"/>
            <a:r>
              <a:rPr lang="en-US" altLang="en-US" sz="2000" smtClean="0"/>
              <a:t>M N Es located in countries with high masculinity and high power distance are less likely to promote ethical behavior.</a:t>
            </a:r>
            <a:endParaRPr lang="en-US" altLang="zh-TW" sz="2000" smtClean="0"/>
          </a:p>
        </p:txBody>
      </p:sp>
      <p:sp>
        <p:nvSpPr>
          <p:cNvPr id="48132" name="Slide Number Placeholder 4"/>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D7357ACB-7B14-40E0-9E00-B5AC5ECEA6DF}" type="slidenum">
              <a:rPr lang="en-US" altLang="zh-TW" sz="1400">
                <a:solidFill>
                  <a:srgbClr val="333399"/>
                </a:solidFill>
              </a:rPr>
              <a:pPr/>
              <a:t>14</a:t>
            </a:fld>
            <a:endParaRPr lang="en-US" altLang="zh-TW" sz="1400">
              <a:solidFill>
                <a:srgbClr val="333399"/>
              </a:solidFill>
            </a:endParaRP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noChangeArrowheads="1"/>
          </p:cNvSpPr>
          <p:nvPr>
            <p:ph type="title"/>
          </p:nvPr>
        </p:nvSpPr>
        <p:spPr/>
        <p:txBody>
          <a:bodyPr/>
          <a:lstStyle/>
          <a:p>
            <a:r>
              <a:rPr lang="en-US" altLang="zh-TW" sz="3600" smtClean="0"/>
              <a:t>Universal Declaration of Human Rights</a:t>
            </a:r>
          </a:p>
        </p:txBody>
      </p:sp>
      <p:sp>
        <p:nvSpPr>
          <p:cNvPr id="50178" name="Content Placeholder 2"/>
          <p:cNvSpPr>
            <a:spLocks noGrp="1" noChangeArrowheads="1"/>
          </p:cNvSpPr>
          <p:nvPr>
            <p:ph idx="1"/>
          </p:nvPr>
        </p:nvSpPr>
        <p:spPr>
          <a:xfrm>
            <a:off x="611188" y="1700213"/>
            <a:ext cx="7772400" cy="4114800"/>
          </a:xfrm>
        </p:spPr>
        <p:txBody>
          <a:bodyPr/>
          <a:lstStyle/>
          <a:p>
            <a:pPr lvl="1"/>
            <a:r>
              <a:rPr lang="en-US" altLang="zh-TW" smtClean="0"/>
              <a:t>Everyone has the right to work, to free choice of employment, to just and favorable conditions of work, and to protection against unemployment.</a:t>
            </a:r>
          </a:p>
          <a:p>
            <a:pPr lvl="1"/>
            <a:r>
              <a:rPr lang="en-US" altLang="zh-TW" smtClean="0"/>
              <a:t>Everyone, without any discrimination, has the right to equal pay for equal work.</a:t>
            </a:r>
          </a:p>
          <a:p>
            <a:pPr lvl="1"/>
            <a:r>
              <a:rPr lang="en-US" altLang="zh-TW" smtClean="0"/>
              <a:t>Everyone who works has the right to just and favorable remuneration ensuring for himself and his family an existence worthy of human dignity, and supplemented, if necessary, by other means of social protection.</a:t>
            </a:r>
          </a:p>
          <a:p>
            <a:pPr lvl="1"/>
            <a:r>
              <a:rPr lang="en-US" altLang="zh-TW" smtClean="0"/>
              <a:t>Everyone has the right to form and to join trade unions for the protection of his interests.</a:t>
            </a:r>
          </a:p>
        </p:txBody>
      </p:sp>
      <p:sp>
        <p:nvSpPr>
          <p:cNvPr id="50179" name="Slide Number Placeholder 3"/>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FF9B1444-C361-44B3-8039-5C905E5238FD}" type="slidenum">
              <a:rPr lang="en-US" altLang="zh-TW" sz="1400">
                <a:solidFill>
                  <a:srgbClr val="333399"/>
                </a:solidFill>
              </a:rPr>
              <a:pPr/>
              <a:t>15</a:t>
            </a:fld>
            <a:endParaRPr lang="en-US" altLang="zh-TW" sz="1400">
              <a:solidFill>
                <a:srgbClr val="333399"/>
              </a:solidFill>
            </a:endParaRP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noChangeArrowheads="1"/>
          </p:cNvSpPr>
          <p:nvPr>
            <p:ph type="title"/>
          </p:nvPr>
        </p:nvSpPr>
        <p:spPr/>
        <p:txBody>
          <a:bodyPr/>
          <a:lstStyle/>
          <a:p>
            <a:r>
              <a:rPr lang="en-US" altLang="zh-TW" sz="3200" smtClean="0"/>
              <a:t>Philosophical Approaches to Ethics: </a:t>
            </a:r>
            <a:r>
              <a:rPr lang="en-US" altLang="en-US" sz="3200" smtClean="0">
                <a:solidFill>
                  <a:schemeClr val="bg1"/>
                </a:solidFill>
              </a:rPr>
              <a:t>Justice Theories</a:t>
            </a:r>
            <a:endParaRPr lang="en-US" altLang="zh-TW" sz="3200" smtClean="0">
              <a:solidFill>
                <a:schemeClr val="bg1"/>
              </a:solidFill>
            </a:endParaRPr>
          </a:p>
        </p:txBody>
      </p:sp>
      <p:sp>
        <p:nvSpPr>
          <p:cNvPr id="52226" name="Content Placeholder 2"/>
          <p:cNvSpPr>
            <a:spLocks noGrp="1" noChangeArrowheads="1"/>
          </p:cNvSpPr>
          <p:nvPr>
            <p:ph idx="1"/>
          </p:nvPr>
        </p:nvSpPr>
        <p:spPr/>
        <p:txBody>
          <a:bodyPr/>
          <a:lstStyle/>
          <a:p>
            <a:r>
              <a:rPr lang="en-US" altLang="en-US" sz="2400" smtClean="0"/>
              <a:t>Focus on attainment of just distribution—one that is considered fair and equitable—of economic goods and services.</a:t>
            </a:r>
          </a:p>
          <a:p>
            <a:r>
              <a:rPr lang="en-US" altLang="en-US" sz="2400" smtClean="0"/>
              <a:t>John Rawls: all economic goods and services should be distributed equally except when unequal distribution would work to everyone’s advantage.</a:t>
            </a:r>
          </a:p>
          <a:p>
            <a:r>
              <a:rPr lang="en-US" altLang="en-US" sz="2400" smtClean="0"/>
              <a:t>Impartiality is guaranteed by veil of ignorance—everyone is imagined to be ignorant of all their particular characteristics.</a:t>
            </a:r>
          </a:p>
          <a:p>
            <a:pPr lvl="1"/>
            <a:r>
              <a:rPr lang="en-US" altLang="en-US" sz="2200" smtClean="0"/>
              <a:t>Race, sex, intelligence, etc.</a:t>
            </a:r>
          </a:p>
        </p:txBody>
      </p:sp>
      <p:sp>
        <p:nvSpPr>
          <p:cNvPr id="52227" name="Slide Number Placeholder 3"/>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3DE37931-A8C1-4C7A-A864-0FFE4414AFB7}" type="slidenum">
              <a:rPr lang="en-US" altLang="zh-TW" sz="1400">
                <a:solidFill>
                  <a:srgbClr val="333399"/>
                </a:solidFill>
              </a:rPr>
              <a:pPr/>
              <a:t>16</a:t>
            </a:fld>
            <a:endParaRPr lang="en-US" altLang="zh-TW" sz="1400">
              <a:solidFill>
                <a:srgbClr val="333399"/>
              </a:solidFill>
            </a:endParaRP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noChangeArrowheads="1"/>
          </p:cNvSpPr>
          <p:nvPr>
            <p:ph type="title"/>
          </p:nvPr>
        </p:nvSpPr>
        <p:spPr/>
        <p:txBody>
          <a:bodyPr/>
          <a:lstStyle/>
          <a:p>
            <a:r>
              <a:rPr lang="en-US" altLang="zh-TW" sz="3200" smtClean="0"/>
              <a:t>360° View: Managerial Implications</a:t>
            </a:r>
          </a:p>
        </p:txBody>
      </p:sp>
      <p:sp>
        <p:nvSpPr>
          <p:cNvPr id="54274" name="Content Placeholder 2"/>
          <p:cNvSpPr>
            <a:spLocks noGrp="1" noChangeArrowheads="1"/>
          </p:cNvSpPr>
          <p:nvPr>
            <p:ph idx="1"/>
          </p:nvPr>
        </p:nvSpPr>
        <p:spPr/>
        <p:txBody>
          <a:bodyPr/>
          <a:lstStyle/>
          <a:p>
            <a:r>
              <a:rPr lang="en-US" altLang="en-US" sz="2400" smtClean="0"/>
              <a:t>Making Ethical Decisions Internationally</a:t>
            </a:r>
          </a:p>
          <a:p>
            <a:pPr lvl="1"/>
            <a:r>
              <a:rPr lang="en-US" altLang="en-US" sz="2000" smtClean="0"/>
              <a:t>Favor hiring and promoting people with well-grounded sense of personal ethics.</a:t>
            </a:r>
          </a:p>
          <a:p>
            <a:pPr lvl="1"/>
            <a:r>
              <a:rPr lang="en-US" altLang="en-US" sz="2000" smtClean="0"/>
              <a:t>Build organizational culture that places high value on ethical behavior.</a:t>
            </a:r>
          </a:p>
          <a:p>
            <a:pPr lvl="1"/>
            <a:r>
              <a:rPr lang="en-US" altLang="en-US" sz="2000" smtClean="0"/>
              <a:t>Put decision making processes in place that require people to consider ethical dimensions of business decisions.</a:t>
            </a:r>
          </a:p>
          <a:p>
            <a:pPr lvl="1"/>
            <a:r>
              <a:rPr lang="en-US" altLang="en-US" sz="2000" smtClean="0"/>
              <a:t>Institute ethical officers in organization.</a:t>
            </a:r>
          </a:p>
          <a:p>
            <a:pPr lvl="1"/>
            <a:r>
              <a:rPr lang="en-US" altLang="en-US" sz="2000" smtClean="0"/>
              <a:t>Develop moral courage.</a:t>
            </a:r>
          </a:p>
          <a:p>
            <a:pPr lvl="1"/>
            <a:r>
              <a:rPr lang="en-US" altLang="en-US" sz="2000" smtClean="0"/>
              <a:t>Make corporate social responsibility cornerstone of enterprise policy.</a:t>
            </a:r>
          </a:p>
          <a:p>
            <a:pPr lvl="1"/>
            <a:r>
              <a:rPr lang="en-US" altLang="en-US" sz="2000" smtClean="0"/>
              <a:t>Pursue sustainable strategies.</a:t>
            </a:r>
          </a:p>
        </p:txBody>
      </p:sp>
      <p:sp>
        <p:nvSpPr>
          <p:cNvPr id="54275" name="Slide Number Placeholder 3"/>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7E36BB27-799A-428F-B0F4-21B13719DB89}" type="slidenum">
              <a:rPr lang="en-US" altLang="zh-TW" sz="1400">
                <a:solidFill>
                  <a:srgbClr val="333399"/>
                </a:solidFill>
              </a:rPr>
              <a:pPr/>
              <a:t>17</a:t>
            </a:fld>
            <a:endParaRPr lang="en-US" altLang="zh-TW" sz="1400">
              <a:solidFill>
                <a:srgbClr val="333399"/>
              </a:solidFill>
            </a:endParaRP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noChangeArrowheads="1"/>
          </p:cNvSpPr>
          <p:nvPr>
            <p:ph type="title"/>
          </p:nvPr>
        </p:nvSpPr>
        <p:spPr/>
        <p:txBody>
          <a:bodyPr/>
          <a:lstStyle/>
          <a:p>
            <a:r>
              <a:rPr lang="en-US" altLang="en-US" smtClean="0"/>
              <a:t>Decision-Making Processes</a:t>
            </a:r>
            <a:endParaRPr lang="en-US" altLang="zh-TW" smtClean="0"/>
          </a:p>
        </p:txBody>
      </p:sp>
      <p:sp>
        <p:nvSpPr>
          <p:cNvPr id="56322" name="Content Placeholder 2"/>
          <p:cNvSpPr>
            <a:spLocks noGrp="1" noChangeArrowheads="1"/>
          </p:cNvSpPr>
          <p:nvPr>
            <p:ph idx="1"/>
          </p:nvPr>
        </p:nvSpPr>
        <p:spPr/>
        <p:txBody>
          <a:bodyPr/>
          <a:lstStyle/>
          <a:p>
            <a:r>
              <a:rPr lang="en-US" altLang="en-US" sz="2400" smtClean="0"/>
              <a:t>If manager answers “</a:t>
            </a:r>
            <a:r>
              <a:rPr lang="en-US" altLang="en-US" sz="2400" smtClean="0">
                <a:solidFill>
                  <a:srgbClr val="FF0000"/>
                </a:solidFill>
              </a:rPr>
              <a:t>yes</a:t>
            </a:r>
            <a:r>
              <a:rPr lang="en-US" altLang="en-US" sz="2400" smtClean="0"/>
              <a:t>” to following questions, the decision is ethically acceptable:</a:t>
            </a:r>
          </a:p>
          <a:p>
            <a:pPr lvl="1"/>
            <a:r>
              <a:rPr lang="en-US" altLang="zh-TW" sz="2000" smtClean="0"/>
              <a:t>Does my decision fall within the accepted values or standards that typically apply in the organizational environment (as articulated in a code of ethics or some other corporate statement)</a:t>
            </a:r>
            <a:r>
              <a:rPr lang="en-US" altLang="en-US" sz="2000" smtClean="0"/>
              <a:t>?</a:t>
            </a:r>
          </a:p>
          <a:p>
            <a:pPr lvl="1"/>
            <a:r>
              <a:rPr lang="en-US" altLang="zh-TW" sz="2000" smtClean="0"/>
              <a:t>Am I willing to see the decision communicated to all stakeholders affected by it—for example, by having it reported in newspapers, on television, or via social media</a:t>
            </a:r>
            <a:r>
              <a:rPr lang="en-US" altLang="en-US" sz="2000" smtClean="0"/>
              <a:t>?</a:t>
            </a:r>
          </a:p>
          <a:p>
            <a:pPr lvl="1"/>
            <a:r>
              <a:rPr lang="en-US" altLang="zh-TW" sz="2000" smtClean="0"/>
              <a:t>Would the people with whom I have a significant personal relationship, such as family members, friends, or even managers in other businesses, approve of the decision</a:t>
            </a:r>
            <a:r>
              <a:rPr lang="en-US" altLang="en-US" sz="2000" smtClean="0"/>
              <a:t>?</a:t>
            </a:r>
          </a:p>
        </p:txBody>
      </p:sp>
      <p:sp>
        <p:nvSpPr>
          <p:cNvPr id="56323" name="Slide Number Placeholder 3"/>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5865B79F-BD69-4C04-A7BE-497D28C13E4F}" type="slidenum">
              <a:rPr lang="en-US" altLang="zh-TW" sz="1400">
                <a:solidFill>
                  <a:srgbClr val="333399"/>
                </a:solidFill>
              </a:rPr>
              <a:pPr/>
              <a:t>18</a:t>
            </a:fld>
            <a:endParaRPr lang="en-US" altLang="zh-TW" sz="1400">
              <a:solidFill>
                <a:srgbClr val="333399"/>
              </a:solidFill>
            </a:endParaRP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noChangeArrowheads="1"/>
          </p:cNvSpPr>
          <p:nvPr>
            <p:ph type="title"/>
          </p:nvPr>
        </p:nvSpPr>
        <p:spPr/>
        <p:txBody>
          <a:bodyPr/>
          <a:lstStyle/>
          <a:p>
            <a:r>
              <a:rPr lang="en-US" altLang="zh-TW" smtClean="0"/>
              <a:t>360° View: Managerial Implications 4</a:t>
            </a:r>
          </a:p>
        </p:txBody>
      </p:sp>
      <p:sp>
        <p:nvSpPr>
          <p:cNvPr id="58370" name="Content Placeholder 2"/>
          <p:cNvSpPr>
            <a:spLocks noGrp="1" noChangeArrowheads="1"/>
          </p:cNvSpPr>
          <p:nvPr>
            <p:ph idx="1"/>
          </p:nvPr>
        </p:nvSpPr>
        <p:spPr>
          <a:xfrm>
            <a:off x="1371600" y="1631950"/>
            <a:ext cx="7772400" cy="4114800"/>
          </a:xfrm>
        </p:spPr>
        <p:txBody>
          <a:bodyPr/>
          <a:lstStyle/>
          <a:p>
            <a:r>
              <a:rPr lang="en-US" altLang="zh-TW" smtClean="0"/>
              <a:t>Five-step process helps managers think through ethical issues:</a:t>
            </a:r>
          </a:p>
        </p:txBody>
      </p:sp>
      <p:sp>
        <p:nvSpPr>
          <p:cNvPr id="58371" name="Slide Number Placeholder 6"/>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362941C7-A1A7-4EF1-96AE-887A298E2003}" type="slidenum">
              <a:rPr lang="en-US" altLang="zh-TW" sz="1400">
                <a:solidFill>
                  <a:srgbClr val="333399"/>
                </a:solidFill>
              </a:rPr>
              <a:pPr/>
              <a:t>19</a:t>
            </a:fld>
            <a:endParaRPr lang="en-US" altLang="zh-TW" sz="1400">
              <a:solidFill>
                <a:srgbClr val="333399"/>
              </a:solidFill>
            </a:endParaRPr>
          </a:p>
        </p:txBody>
      </p:sp>
      <p:sp>
        <p:nvSpPr>
          <p:cNvPr id="58372" name="Content Placeholder 3"/>
          <p:cNvSpPr>
            <a:spLocks noGrp="1" noChangeArrowheads="1"/>
          </p:cNvSpPr>
          <p:nvPr>
            <p:ph sz="quarter" idx="4294967295"/>
          </p:nvPr>
        </p:nvSpPr>
        <p:spPr>
          <a:xfrm>
            <a:off x="592138" y="3289300"/>
            <a:ext cx="8458200" cy="460375"/>
          </a:xfrm>
        </p:spPr>
        <p:txBody>
          <a:bodyPr/>
          <a:lstStyle/>
          <a:p>
            <a:pPr marL="401638" indent="-401638">
              <a:buFont typeface="Arial" panose="020B0604020202020204" pitchFamily="34" charset="0"/>
              <a:buAutoNum type="arabicPeriod"/>
            </a:pPr>
            <a:r>
              <a:rPr lang="en-US" altLang="en-US" smtClean="0"/>
              <a:t>How would a decision affect </a:t>
            </a:r>
            <a:r>
              <a:rPr lang="en-US" altLang="en-US" b="1" smtClean="0"/>
              <a:t>stakeholders</a:t>
            </a:r>
            <a:r>
              <a:rPr lang="en-US" altLang="en-US" smtClean="0"/>
              <a:t>?</a:t>
            </a:r>
            <a:endParaRPr lang="en-US" altLang="zh-TW" smtClean="0"/>
          </a:p>
        </p:txBody>
      </p:sp>
      <p:sp>
        <p:nvSpPr>
          <p:cNvPr id="58373" name="Content Placeholder 4"/>
          <p:cNvSpPr>
            <a:spLocks noGrp="1" noChangeArrowheads="1"/>
          </p:cNvSpPr>
          <p:nvPr>
            <p:ph sz="quarter" idx="4294967295"/>
          </p:nvPr>
        </p:nvSpPr>
        <p:spPr>
          <a:xfrm>
            <a:off x="2178050" y="2601913"/>
            <a:ext cx="4787900" cy="981075"/>
          </a:xfrm>
        </p:spPr>
        <p:txBody>
          <a:bodyPr/>
          <a:lstStyle/>
          <a:p>
            <a:pPr marL="741363" indent="-319088">
              <a:buFont typeface="Arial" panose="020B0604020202020204" pitchFamily="34" charset="0"/>
              <a:buChar char="•"/>
            </a:pPr>
            <a:r>
              <a:rPr lang="en-US" altLang="zh-TW" sz="1800" b="1" smtClean="0"/>
              <a:t>Internal stakeholders.</a:t>
            </a:r>
          </a:p>
          <a:p>
            <a:pPr marL="741363" indent="-319088">
              <a:buFont typeface="Arial" panose="020B0604020202020204" pitchFamily="34" charset="0"/>
              <a:buChar char="•"/>
            </a:pPr>
            <a:r>
              <a:rPr lang="en-US" altLang="zh-TW" sz="1800" b="1" smtClean="0"/>
              <a:t>External stakeholders.</a:t>
            </a:r>
          </a:p>
        </p:txBody>
      </p:sp>
      <p:sp>
        <p:nvSpPr>
          <p:cNvPr id="58374" name="Content Placeholder 5"/>
          <p:cNvSpPr>
            <a:spLocks noGrp="1" noChangeArrowheads="1"/>
          </p:cNvSpPr>
          <p:nvPr>
            <p:ph sz="quarter" idx="4294967295"/>
          </p:nvPr>
        </p:nvSpPr>
        <p:spPr>
          <a:xfrm>
            <a:off x="574675" y="3887788"/>
            <a:ext cx="8604250" cy="3038475"/>
          </a:xfrm>
        </p:spPr>
        <p:txBody>
          <a:bodyPr/>
          <a:lstStyle/>
          <a:p>
            <a:pPr marL="401638" indent="-401638">
              <a:buFont typeface="Arial" panose="020B0604020202020204" pitchFamily="34" charset="0"/>
              <a:buAutoNum type="arabicPeriod" startAt="2"/>
            </a:pPr>
            <a:r>
              <a:rPr lang="en-US" altLang="zh-TW" smtClean="0"/>
              <a:t>Judge ethics of proposed strategic decision.</a:t>
            </a:r>
          </a:p>
          <a:p>
            <a:pPr marL="401638" indent="-401638">
              <a:buFont typeface="Arial" panose="020B0604020202020204" pitchFamily="34" charset="0"/>
              <a:buAutoNum type="arabicPeriod" startAt="2"/>
            </a:pPr>
            <a:r>
              <a:rPr lang="en-US" altLang="zh-TW" smtClean="0"/>
              <a:t>Establish moral intent.</a:t>
            </a:r>
          </a:p>
          <a:p>
            <a:pPr marL="401638" indent="-401638">
              <a:buFont typeface="Arial" panose="020B0604020202020204" pitchFamily="34" charset="0"/>
              <a:buAutoNum type="arabicPeriod" startAt="2"/>
            </a:pPr>
            <a:r>
              <a:rPr lang="en-US" altLang="zh-TW" smtClean="0"/>
              <a:t>Engage in ethical behavior.</a:t>
            </a:r>
          </a:p>
          <a:p>
            <a:pPr marL="401638" indent="-401638">
              <a:buFont typeface="Arial" panose="020B0604020202020204" pitchFamily="34" charset="0"/>
              <a:buAutoNum type="arabicPeriod" startAt="2"/>
            </a:pPr>
            <a:r>
              <a:rPr lang="en-US" altLang="zh-TW" smtClean="0"/>
              <a:t>Audit decisions.</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noChangeArrowheads="1"/>
          </p:cNvSpPr>
          <p:nvPr>
            <p:ph type="title"/>
          </p:nvPr>
        </p:nvSpPr>
        <p:spPr/>
        <p:txBody>
          <a:bodyPr/>
          <a:lstStyle/>
          <a:p>
            <a:r>
              <a:rPr lang="en-US" altLang="zh-TW" smtClean="0"/>
              <a:t>Opening Case</a:t>
            </a:r>
          </a:p>
        </p:txBody>
      </p:sp>
      <p:sp>
        <p:nvSpPr>
          <p:cNvPr id="3" name="Content Placeholder 2"/>
          <p:cNvSpPr>
            <a:spLocks noGrp="1"/>
          </p:cNvSpPr>
          <p:nvPr>
            <p:ph idx="1"/>
          </p:nvPr>
        </p:nvSpPr>
        <p:spPr>
          <a:xfrm>
            <a:off x="539750" y="2259013"/>
            <a:ext cx="7918450" cy="4114800"/>
          </a:xfrm>
        </p:spPr>
        <p:txBody>
          <a:bodyPr/>
          <a:lstStyle/>
          <a:p>
            <a:pPr>
              <a:defRPr/>
            </a:pPr>
            <a:r>
              <a:rPr lang="en-US" dirty="0"/>
              <a:t>Who Stitched Your Designer Jeans?</a:t>
            </a:r>
          </a:p>
          <a:p>
            <a:pPr lvl="1">
              <a:buFont typeface="Webdings" pitchFamily="2" charset="2"/>
              <a:buBlip>
                <a:blip r:embed="rId3"/>
              </a:buBlip>
              <a:defRPr/>
            </a:pPr>
            <a:r>
              <a:rPr lang="en-US" dirty="0"/>
              <a:t>Densely populated Bangladesh is now world’s second largest exporter of readymade garments.</a:t>
            </a:r>
          </a:p>
          <a:p>
            <a:pPr lvl="2">
              <a:defRPr/>
            </a:pPr>
            <a:r>
              <a:rPr lang="en-US" dirty="0"/>
              <a:t>Accounts for 20 percent of its </a:t>
            </a:r>
            <a:r>
              <a:rPr lang="en-US" dirty="0" smtClean="0"/>
              <a:t>GDP </a:t>
            </a:r>
            <a:r>
              <a:rPr lang="en-US" dirty="0"/>
              <a:t>and </a:t>
            </a:r>
            <a:r>
              <a:rPr lang="en-US" dirty="0" smtClean="0"/>
              <a:t>80% </a:t>
            </a:r>
            <a:r>
              <a:rPr lang="en-US" dirty="0"/>
              <a:t>of its exports.</a:t>
            </a:r>
          </a:p>
          <a:p>
            <a:pPr lvl="2">
              <a:defRPr/>
            </a:pPr>
            <a:r>
              <a:rPr lang="en-US" dirty="0"/>
              <a:t>Lifted country out of the ranks of poorest nations in the world.</a:t>
            </a:r>
          </a:p>
          <a:p>
            <a:pPr lvl="1">
              <a:buFont typeface="Webdings" pitchFamily="2" charset="2"/>
              <a:buBlip>
                <a:blip r:embed="rId3"/>
              </a:buBlip>
              <a:defRPr/>
            </a:pPr>
            <a:r>
              <a:rPr lang="en-US" dirty="0"/>
              <a:t>Success rests on low labor costs and lax regulations.</a:t>
            </a:r>
          </a:p>
          <a:p>
            <a:pPr lvl="1">
              <a:buFont typeface="Webdings" pitchFamily="2" charset="2"/>
              <a:buBlip>
                <a:blip r:embed="rId3"/>
              </a:buBlip>
              <a:defRPr/>
            </a:pPr>
            <a:r>
              <a:rPr lang="en-US" dirty="0"/>
              <a:t>Questionable practices regarding child labor and safe working environments.</a:t>
            </a:r>
          </a:p>
          <a:p>
            <a:pPr marL="663575" lvl="1" indent="0">
              <a:buFont typeface="Webdings" pitchFamily="2" charset="2"/>
              <a:buNone/>
              <a:defRPr/>
            </a:pPr>
            <a:endParaRPr lang="en-US" dirty="0"/>
          </a:p>
          <a:p>
            <a:pPr lvl="1">
              <a:buFont typeface="Webdings" pitchFamily="2" charset="2"/>
              <a:buBlip>
                <a:blip r:embed="rId3"/>
              </a:buBlip>
              <a:defRPr/>
            </a:pPr>
            <a:endParaRPr lang="en-US" dirty="0"/>
          </a:p>
        </p:txBody>
      </p:sp>
      <p:sp>
        <p:nvSpPr>
          <p:cNvPr id="7" name="Text Placeholder 6"/>
          <p:cNvSpPr>
            <a:spLocks noGrp="1"/>
          </p:cNvSpPr>
          <p:nvPr>
            <p:ph type="body" sz="quarter" idx="4294967295"/>
          </p:nvPr>
        </p:nvSpPr>
        <p:spPr>
          <a:xfrm>
            <a:off x="6824663" y="88900"/>
            <a:ext cx="2238375" cy="287338"/>
          </a:xfrm>
        </p:spPr>
        <p:txBody>
          <a:bodyPr/>
          <a:lstStyle/>
          <a:p>
            <a:pPr marL="0" indent="0">
              <a:buFont typeface="Wingdings" panose="05000000000000000000" pitchFamily="2" charset="2"/>
              <a:buNone/>
              <a:defRPr/>
            </a:pPr>
            <a:r>
              <a:rPr lang="en-US" sz="1200" dirty="0" err="1">
                <a:solidFill>
                  <a:schemeClr val="bg1">
                    <a:lumMod val="95000"/>
                  </a:schemeClr>
                </a:solidFill>
              </a:rPr>
              <a:t>Soltan</a:t>
            </a:r>
            <a:r>
              <a:rPr lang="en-US" sz="1200" dirty="0">
                <a:solidFill>
                  <a:schemeClr val="bg1">
                    <a:lumMod val="95000"/>
                  </a:schemeClr>
                </a:solidFill>
              </a:rPr>
              <a:t> Frédéric/Getty Images</a:t>
            </a:r>
          </a:p>
        </p:txBody>
      </p:sp>
      <p:pic>
        <p:nvPicPr>
          <p:cNvPr id="23556" name="Picture 4" descr="A photograph shows factory workers stitching jeans on their machin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1863" y="307975"/>
            <a:ext cx="3054350"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Footer Placeholder 8"/>
          <p:cNvSpPr>
            <a:spLocks noGrp="1" noChangeArrowheads="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smtClean="0">
                <a:solidFill>
                  <a:srgbClr val="333399"/>
                </a:solidFill>
                <a:latin typeface="Arial" panose="020B0604020202020204" pitchFamily="34" charset="0"/>
              </a:rPr>
              <a:t>CYCU— Prof CK Farn</a:t>
            </a:r>
          </a:p>
        </p:txBody>
      </p:sp>
      <p:sp>
        <p:nvSpPr>
          <p:cNvPr id="23558" name="Slide Number Placeholder 9"/>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843FDBE9-F327-4745-BE7C-E8CCC48B6E5D}" type="slidenum">
              <a:rPr lang="en-US" altLang="zh-TW" sz="1400">
                <a:solidFill>
                  <a:srgbClr val="333399"/>
                </a:solidFill>
              </a:rPr>
              <a:pPr/>
              <a:t>2</a:t>
            </a:fld>
            <a:endParaRPr lang="en-US" altLang="zh-TW" sz="1400">
              <a:solidFill>
                <a:srgbClr val="333399"/>
              </a:solidFill>
            </a:endParaRP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noChangeArrowheads="1"/>
          </p:cNvSpPr>
          <p:nvPr>
            <p:ph type="title"/>
          </p:nvPr>
        </p:nvSpPr>
        <p:spPr>
          <a:xfrm>
            <a:off x="1524000" y="381000"/>
            <a:ext cx="7296150" cy="1143000"/>
          </a:xfrm>
        </p:spPr>
        <p:txBody>
          <a:bodyPr/>
          <a:lstStyle/>
          <a:p>
            <a:r>
              <a:rPr lang="en-US" altLang="zh-TW" smtClean="0"/>
              <a:t>Corporate Social Responsibility (CSR)</a:t>
            </a:r>
          </a:p>
        </p:txBody>
      </p:sp>
      <p:sp>
        <p:nvSpPr>
          <p:cNvPr id="60418" name="Content Placeholder 2"/>
          <p:cNvSpPr>
            <a:spLocks noGrp="1" noChangeArrowheads="1"/>
          </p:cNvSpPr>
          <p:nvPr>
            <p:ph idx="1"/>
          </p:nvPr>
        </p:nvSpPr>
        <p:spPr/>
        <p:txBody>
          <a:bodyPr/>
          <a:lstStyle/>
          <a:p>
            <a:r>
              <a:rPr lang="en-US" altLang="zh-TW" sz="2400" smtClean="0"/>
              <a:t>Multinationals need to give something back to the societies that enable them to prosper and grow.</a:t>
            </a:r>
          </a:p>
          <a:p>
            <a:r>
              <a:rPr lang="en-US" altLang="zh-TW" sz="2400" smtClean="0"/>
              <a:t>Businesses should consider social consequences of economic actions.</a:t>
            </a:r>
          </a:p>
          <a:p>
            <a:r>
              <a:rPr lang="en-US" altLang="zh-TW" sz="2400" smtClean="0"/>
              <a:t>There should be a presumption in favor of decisions that have both good economic and good social consequences.</a:t>
            </a:r>
          </a:p>
          <a:p>
            <a:r>
              <a:rPr lang="en-US" altLang="zh-TW" sz="2400" smtClean="0"/>
              <a:t>Noblesse oblige.</a:t>
            </a:r>
          </a:p>
          <a:p>
            <a:pPr lvl="1"/>
            <a:r>
              <a:rPr lang="en-US" altLang="zh-TW" sz="1600" b="1" smtClean="0">
                <a:solidFill>
                  <a:srgbClr val="202124"/>
                </a:solidFill>
                <a:latin typeface="Arial" panose="020B0604020202020204" pitchFamily="34" charset="0"/>
              </a:rPr>
              <a:t>the unwritten obligation of people from a noble ancestry to act honorably and generously to others</a:t>
            </a:r>
            <a:r>
              <a:rPr lang="en-US" altLang="zh-TW" sz="1600" smtClean="0">
                <a:solidFill>
                  <a:srgbClr val="202124"/>
                </a:solidFill>
                <a:latin typeface="Arial" panose="020B0604020202020204" pitchFamily="34" charset="0"/>
              </a:rPr>
              <a:t>.</a:t>
            </a:r>
            <a:endParaRPr lang="en-US" altLang="en-US" sz="2000" smtClean="0"/>
          </a:p>
        </p:txBody>
      </p:sp>
      <p:sp>
        <p:nvSpPr>
          <p:cNvPr id="60419" name="Slide Number Placeholder 3"/>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C990C6B0-B5B6-4563-BB8F-DA6791EBBAB6}" type="slidenum">
              <a:rPr lang="en-US" altLang="zh-TW" sz="1400">
                <a:solidFill>
                  <a:srgbClr val="333399"/>
                </a:solidFill>
              </a:rPr>
              <a:pPr/>
              <a:t>20</a:t>
            </a:fld>
            <a:endParaRPr lang="en-US" altLang="zh-TW" sz="1400">
              <a:solidFill>
                <a:srgbClr val="333399"/>
              </a:solidFill>
            </a:endParaRP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5"/>
          <p:cNvSpPr>
            <a:spLocks noGrp="1" noChangeArrowheads="1"/>
          </p:cNvSpPr>
          <p:nvPr>
            <p:ph type="title"/>
          </p:nvPr>
        </p:nvSpPr>
        <p:spPr/>
        <p:txBody>
          <a:bodyPr/>
          <a:lstStyle/>
          <a:p>
            <a:r>
              <a:rPr lang="en-US" altLang="zh-TW" smtClean="0"/>
              <a:t>four main types of CSR</a:t>
            </a:r>
            <a:endParaRPr lang="zh-TW" altLang="zh-TW" smtClean="0"/>
          </a:p>
        </p:txBody>
      </p:sp>
      <p:sp>
        <p:nvSpPr>
          <p:cNvPr id="73730" name="Content Placeholder 6"/>
          <p:cNvSpPr>
            <a:spLocks noGrp="1" noChangeArrowheads="1"/>
          </p:cNvSpPr>
          <p:nvPr>
            <p:ph idx="1"/>
          </p:nvPr>
        </p:nvSpPr>
        <p:spPr/>
        <p:txBody>
          <a:bodyPr/>
          <a:lstStyle/>
          <a:p>
            <a:r>
              <a:rPr lang="en-US" altLang="zh-TW" smtClean="0"/>
              <a:t>Environmental responsibility</a:t>
            </a:r>
          </a:p>
          <a:p>
            <a:r>
              <a:rPr lang="en-US" altLang="zh-TW" smtClean="0"/>
              <a:t>Ethical responsibility</a:t>
            </a:r>
          </a:p>
          <a:p>
            <a:r>
              <a:rPr lang="en-US" altLang="zh-TW" smtClean="0"/>
              <a:t>Philanthropic responsibility</a:t>
            </a:r>
          </a:p>
          <a:p>
            <a:pPr lvl="1"/>
            <a:r>
              <a:rPr lang="en-US" altLang="zh-TW" smtClean="0"/>
              <a:t>seeking to promote the welfare of others</a:t>
            </a:r>
          </a:p>
          <a:p>
            <a:pPr lvl="1"/>
            <a:r>
              <a:rPr lang="en-US" altLang="zh-TW" smtClean="0"/>
              <a:t>Similar to Altruism</a:t>
            </a:r>
          </a:p>
          <a:p>
            <a:r>
              <a:rPr lang="en-US" altLang="zh-TW" smtClean="0"/>
              <a:t>Economic responsibility</a:t>
            </a:r>
            <a:endParaRPr lang="zh-TW" altLang="zh-TW" smtClean="0"/>
          </a:p>
        </p:txBody>
      </p:sp>
      <p:sp>
        <p:nvSpPr>
          <p:cNvPr id="73731" name="Footer Placeholder 3"/>
          <p:cNvSpPr>
            <a:spLocks noGrp="1" noChangeArrowheads="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smtClean="0">
                <a:solidFill>
                  <a:srgbClr val="333399"/>
                </a:solidFill>
                <a:latin typeface="Arial" panose="020B0604020202020204" pitchFamily="34" charset="0"/>
              </a:rPr>
              <a:t>CYCU— Prof CK Farn</a:t>
            </a:r>
          </a:p>
        </p:txBody>
      </p:sp>
      <p:sp>
        <p:nvSpPr>
          <p:cNvPr id="73732" name="Slide Number Placeholder 4"/>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05620A97-A9AE-4CDD-B803-8772C18DF42D}" type="slidenum">
              <a:rPr lang="en-US" altLang="zh-TW" sz="1400">
                <a:solidFill>
                  <a:srgbClr val="333399"/>
                </a:solidFill>
              </a:rPr>
              <a:pPr/>
              <a:t>21</a:t>
            </a:fld>
            <a:endParaRPr lang="en-US" altLang="zh-TW" sz="1400">
              <a:solidFill>
                <a:srgbClr val="333399"/>
              </a:solidFill>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noChangeArrowheads="1"/>
          </p:cNvSpPr>
          <p:nvPr>
            <p:ph type="title"/>
          </p:nvPr>
        </p:nvSpPr>
        <p:spPr/>
        <p:txBody>
          <a:bodyPr/>
          <a:lstStyle/>
          <a:p>
            <a:r>
              <a:rPr lang="en-US" altLang="zh-TW" smtClean="0"/>
              <a:t>Sustainability</a:t>
            </a:r>
          </a:p>
        </p:txBody>
      </p:sp>
      <p:sp>
        <p:nvSpPr>
          <p:cNvPr id="62466" name="Content Placeholder 2"/>
          <p:cNvSpPr>
            <a:spLocks noGrp="1" noChangeArrowheads="1"/>
          </p:cNvSpPr>
          <p:nvPr>
            <p:ph idx="1"/>
          </p:nvPr>
        </p:nvSpPr>
        <p:spPr/>
        <p:txBody>
          <a:bodyPr/>
          <a:lstStyle/>
          <a:p>
            <a:r>
              <a:rPr lang="en-US" altLang="zh-TW" smtClean="0"/>
              <a:t>Sustainable strategies</a:t>
            </a:r>
          </a:p>
          <a:p>
            <a:pPr lvl="1"/>
            <a:r>
              <a:rPr lang="en-US" altLang="zh-TW" smtClean="0"/>
              <a:t>strategies that help MNEs make profits without harming the environment, while ensuring company operates in a socially responsible manner with regard to its stakeholders.</a:t>
            </a:r>
          </a:p>
          <a:p>
            <a:r>
              <a:rPr lang="en-US" altLang="zh-TW" smtClean="0"/>
              <a:t>Good for shareholders, environment, local communities, employees, and customers.</a:t>
            </a:r>
          </a:p>
        </p:txBody>
      </p:sp>
      <p:sp>
        <p:nvSpPr>
          <p:cNvPr id="62467" name="Slide Number Placeholder 3"/>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076B2BB8-1044-47D6-AC70-0BD3C3255098}" type="slidenum">
              <a:rPr lang="en-US" altLang="zh-TW" sz="1400">
                <a:solidFill>
                  <a:srgbClr val="333399"/>
                </a:solidFill>
              </a:rPr>
              <a:pPr/>
              <a:t>22</a:t>
            </a:fld>
            <a:endParaRPr lang="en-US" altLang="zh-TW" sz="1400">
              <a:solidFill>
                <a:srgbClr val="333399"/>
              </a:solidFill>
            </a:endParaRP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2"/>
          <p:cNvSpPr>
            <a:spLocks noGrp="1" noChangeArrowheads="1"/>
          </p:cNvSpPr>
          <p:nvPr>
            <p:ph type="title"/>
          </p:nvPr>
        </p:nvSpPr>
        <p:spPr/>
        <p:txBody>
          <a:bodyPr/>
          <a:lstStyle/>
          <a:p>
            <a:r>
              <a:rPr lang="zh-TW" altLang="zh-TW" smtClean="0"/>
              <a:t>Related concepts</a:t>
            </a:r>
          </a:p>
        </p:txBody>
      </p:sp>
      <p:sp>
        <p:nvSpPr>
          <p:cNvPr id="10" name="Content Placeholder 9"/>
          <p:cNvSpPr>
            <a:spLocks noGrp="1"/>
          </p:cNvSpPr>
          <p:nvPr>
            <p:ph idx="1"/>
          </p:nvPr>
        </p:nvSpPr>
        <p:spPr/>
        <p:txBody>
          <a:bodyPr/>
          <a:lstStyle/>
          <a:p>
            <a:pPr>
              <a:defRPr/>
            </a:pPr>
            <a:r>
              <a:rPr lang="x-none" dirty="0"/>
              <a:t>ESG: The dimensions of CSR</a:t>
            </a:r>
          </a:p>
          <a:p>
            <a:pPr lvl="1">
              <a:buFont typeface="Webdings" pitchFamily="2" charset="2"/>
              <a:buBlip>
                <a:blip r:embed="rId2"/>
              </a:buBlip>
              <a:defRPr/>
            </a:pPr>
            <a:r>
              <a:rPr lang="en-US" dirty="0"/>
              <a:t>Environment, Social, Governance</a:t>
            </a:r>
          </a:p>
          <a:p>
            <a:pPr lvl="1">
              <a:buFont typeface="Webdings" pitchFamily="2" charset="2"/>
              <a:buBlip>
                <a:blip r:embed="rId2"/>
              </a:buBlip>
              <a:defRPr/>
            </a:pPr>
            <a:r>
              <a:rPr lang="en-US" dirty="0"/>
              <a:t>Commitment</a:t>
            </a:r>
          </a:p>
          <a:p>
            <a:pPr>
              <a:defRPr/>
            </a:pPr>
            <a:r>
              <a:rPr lang="en-US" dirty="0"/>
              <a:t>SDG: Sustainable Development Goals</a:t>
            </a:r>
          </a:p>
          <a:p>
            <a:pPr lvl="1">
              <a:buFont typeface="Webdings" pitchFamily="2" charset="2"/>
              <a:buBlip>
                <a:blip r:embed="rId2"/>
              </a:buBlip>
              <a:defRPr/>
            </a:pPr>
            <a:r>
              <a:rPr lang="en-US" dirty="0"/>
              <a:t>17 dimensions</a:t>
            </a:r>
          </a:p>
          <a:p>
            <a:pPr>
              <a:defRPr/>
            </a:pPr>
            <a:r>
              <a:rPr lang="en-US" dirty="0"/>
              <a:t>DJSI</a:t>
            </a:r>
          </a:p>
          <a:p>
            <a:pPr marL="663575" lvl="1" indent="0">
              <a:buFont typeface="Webdings" pitchFamily="2" charset="2"/>
              <a:buNone/>
              <a:defRPr/>
            </a:pPr>
            <a:endParaRPr lang="en-US" dirty="0"/>
          </a:p>
          <a:p>
            <a:pPr lvl="1">
              <a:buFont typeface="Webdings" pitchFamily="2" charset="2"/>
              <a:buBlip>
                <a:blip r:embed="rId2"/>
              </a:buBlip>
              <a:defRPr/>
            </a:pPr>
            <a:endParaRPr lang="x-none" dirty="0"/>
          </a:p>
        </p:txBody>
      </p:sp>
      <p:sp>
        <p:nvSpPr>
          <p:cNvPr id="74755" name="Footer Placeholder 3"/>
          <p:cNvSpPr>
            <a:spLocks noGrp="1" noChangeArrowheads="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smtClean="0">
                <a:solidFill>
                  <a:srgbClr val="333399"/>
                </a:solidFill>
                <a:latin typeface="Arial" panose="020B0604020202020204" pitchFamily="34" charset="0"/>
              </a:rPr>
              <a:t>CYCU— Prof CK Farn</a:t>
            </a:r>
          </a:p>
        </p:txBody>
      </p:sp>
      <p:sp>
        <p:nvSpPr>
          <p:cNvPr id="74756" name="Slide Number Placeholder 4"/>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D5E9C391-5C59-4168-8DBD-E58DAC375BAB}" type="slidenum">
              <a:rPr lang="en-US" altLang="zh-TW" sz="1400">
                <a:solidFill>
                  <a:srgbClr val="333399"/>
                </a:solidFill>
              </a:rPr>
              <a:pPr/>
              <a:t>23</a:t>
            </a:fld>
            <a:endParaRPr lang="en-US" altLang="zh-TW" sz="1400">
              <a:solidFill>
                <a:srgbClr val="333399"/>
              </a:solidFill>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5"/>
          <p:cNvSpPr>
            <a:spLocks noGrp="1" noChangeArrowheads="1"/>
          </p:cNvSpPr>
          <p:nvPr>
            <p:ph type="title"/>
          </p:nvPr>
        </p:nvSpPr>
        <p:spPr/>
        <p:txBody>
          <a:bodyPr/>
          <a:lstStyle/>
          <a:p>
            <a:r>
              <a:rPr lang="zh-TW" altLang="zh-TW" smtClean="0"/>
              <a:t>SDG</a:t>
            </a:r>
          </a:p>
        </p:txBody>
      </p:sp>
      <p:sp>
        <p:nvSpPr>
          <p:cNvPr id="75778" name="Content Placeholder 6"/>
          <p:cNvSpPr>
            <a:spLocks noGrp="1" noChangeArrowheads="1"/>
          </p:cNvSpPr>
          <p:nvPr>
            <p:ph idx="1"/>
          </p:nvPr>
        </p:nvSpPr>
        <p:spPr>
          <a:xfrm>
            <a:off x="1042988" y="1628775"/>
            <a:ext cx="7772400" cy="4114800"/>
          </a:xfrm>
        </p:spPr>
        <p:txBody>
          <a:bodyPr/>
          <a:lstStyle/>
          <a:p>
            <a:pPr marL="0" indent="0">
              <a:buFont typeface="Wingdings" panose="05000000000000000000" pitchFamily="2" charset="2"/>
              <a:buNone/>
            </a:pPr>
            <a:r>
              <a:rPr lang="en-US" altLang="zh-TW" sz="1400" smtClean="0">
                <a:solidFill>
                  <a:srgbClr val="000000"/>
                </a:solidFill>
                <a:latin typeface="Times New Roman" panose="02020603050405020304" pitchFamily="18" charset="0"/>
                <a:ea typeface="新細明體" panose="02020500000000000000" pitchFamily="18" charset="-120"/>
              </a:rPr>
              <a:t> 1.</a:t>
            </a:r>
            <a:r>
              <a:rPr lang="zh-TW" altLang="zh-TW" sz="1400" smtClean="0">
                <a:solidFill>
                  <a:srgbClr val="000000"/>
                </a:solidFill>
                <a:latin typeface="新細明體" panose="02020500000000000000" pitchFamily="18" charset="-120"/>
                <a:ea typeface="新細明體" panose="02020500000000000000" pitchFamily="18" charset="-120"/>
              </a:rPr>
              <a:t>消除貧窮</a:t>
            </a:r>
            <a:r>
              <a:rPr lang="en-US" altLang="zh-TW" sz="1400" smtClean="0">
                <a:solidFill>
                  <a:srgbClr val="000000"/>
                </a:solidFill>
                <a:latin typeface="Times New Roman" panose="02020603050405020304" pitchFamily="18" charset="0"/>
                <a:ea typeface="新細明體" panose="02020500000000000000" pitchFamily="18" charset="-120"/>
              </a:rPr>
              <a:t> No Poverty</a:t>
            </a:r>
            <a:endParaRPr lang="zh-TW" altLang="zh-TW" sz="1400" smtClean="0">
              <a:latin typeface="新細明體" panose="02020500000000000000" pitchFamily="18" charset="-120"/>
              <a:ea typeface="新細明體" panose="02020500000000000000" pitchFamily="18" charset="-120"/>
            </a:endParaRPr>
          </a:p>
          <a:p>
            <a:pPr marL="0" indent="0">
              <a:buFont typeface="Wingdings" panose="05000000000000000000" pitchFamily="2" charset="2"/>
              <a:buNone/>
            </a:pPr>
            <a:r>
              <a:rPr lang="en-US" altLang="zh-TW" sz="1400" smtClean="0">
                <a:solidFill>
                  <a:srgbClr val="000000"/>
                </a:solidFill>
                <a:latin typeface="Times New Roman" panose="02020603050405020304" pitchFamily="18" charset="0"/>
                <a:ea typeface="新細明體" panose="02020500000000000000" pitchFamily="18" charset="-120"/>
              </a:rPr>
              <a:t> 2.</a:t>
            </a:r>
            <a:r>
              <a:rPr lang="zh-TW" altLang="zh-TW" sz="1400" smtClean="0">
                <a:solidFill>
                  <a:srgbClr val="000000"/>
                </a:solidFill>
                <a:latin typeface="新細明體" panose="02020500000000000000" pitchFamily="18" charset="-120"/>
                <a:ea typeface="新細明體" panose="02020500000000000000" pitchFamily="18" charset="-120"/>
              </a:rPr>
              <a:t>消除飢餓</a:t>
            </a:r>
            <a:r>
              <a:rPr lang="en-US" altLang="zh-TW" sz="1400" smtClean="0">
                <a:solidFill>
                  <a:srgbClr val="000000"/>
                </a:solidFill>
                <a:latin typeface="Times New Roman" panose="02020603050405020304" pitchFamily="18" charset="0"/>
                <a:ea typeface="新細明體" panose="02020500000000000000" pitchFamily="18" charset="-120"/>
              </a:rPr>
              <a:t> Zero Hunger</a:t>
            </a:r>
            <a:endParaRPr lang="zh-TW" altLang="zh-TW" sz="1400" smtClean="0">
              <a:latin typeface="新細明體" panose="02020500000000000000" pitchFamily="18" charset="-120"/>
              <a:ea typeface="新細明體" panose="02020500000000000000" pitchFamily="18" charset="-120"/>
            </a:endParaRPr>
          </a:p>
          <a:p>
            <a:pPr marL="0" indent="0">
              <a:buFont typeface="Wingdings" panose="05000000000000000000" pitchFamily="2" charset="2"/>
              <a:buNone/>
            </a:pPr>
            <a:r>
              <a:rPr lang="en-US" altLang="zh-TW" sz="1400" smtClean="0">
                <a:solidFill>
                  <a:srgbClr val="000000"/>
                </a:solidFill>
                <a:latin typeface="Times New Roman" panose="02020603050405020304" pitchFamily="18" charset="0"/>
                <a:ea typeface="新細明體" panose="02020500000000000000" pitchFamily="18" charset="-120"/>
              </a:rPr>
              <a:t> 3.</a:t>
            </a:r>
            <a:r>
              <a:rPr lang="zh-TW" altLang="zh-TW" sz="1400" smtClean="0">
                <a:solidFill>
                  <a:srgbClr val="000000"/>
                </a:solidFill>
                <a:latin typeface="新細明體" panose="02020500000000000000" pitchFamily="18" charset="-120"/>
                <a:ea typeface="新細明體" panose="02020500000000000000" pitchFamily="18" charset="-120"/>
              </a:rPr>
              <a:t>良好健康與福祉</a:t>
            </a:r>
            <a:r>
              <a:rPr lang="en-US" altLang="zh-TW" sz="1400" smtClean="0">
                <a:solidFill>
                  <a:srgbClr val="000000"/>
                </a:solidFill>
                <a:latin typeface="Times New Roman" panose="02020603050405020304" pitchFamily="18" charset="0"/>
                <a:ea typeface="新細明體" panose="02020500000000000000" pitchFamily="18" charset="-120"/>
              </a:rPr>
              <a:t>Good Health And Well Being</a:t>
            </a:r>
            <a:endParaRPr lang="zh-TW" altLang="zh-TW" sz="1400" smtClean="0">
              <a:latin typeface="新細明體" panose="02020500000000000000" pitchFamily="18" charset="-120"/>
              <a:ea typeface="新細明體" panose="02020500000000000000" pitchFamily="18" charset="-120"/>
            </a:endParaRPr>
          </a:p>
          <a:p>
            <a:pPr marL="0" indent="0">
              <a:buFont typeface="Wingdings" panose="05000000000000000000" pitchFamily="2" charset="2"/>
              <a:buNone/>
            </a:pPr>
            <a:r>
              <a:rPr lang="en-US" altLang="zh-TW" sz="1400" smtClean="0">
                <a:solidFill>
                  <a:srgbClr val="000000"/>
                </a:solidFill>
                <a:latin typeface="Times New Roman" panose="02020603050405020304" pitchFamily="18" charset="0"/>
                <a:ea typeface="新細明體" panose="02020500000000000000" pitchFamily="18" charset="-120"/>
              </a:rPr>
              <a:t> 4.</a:t>
            </a:r>
            <a:r>
              <a:rPr lang="zh-TW" altLang="zh-TW" sz="1400" smtClean="0">
                <a:solidFill>
                  <a:srgbClr val="000000"/>
                </a:solidFill>
                <a:latin typeface="新細明體" panose="02020500000000000000" pitchFamily="18" charset="-120"/>
                <a:ea typeface="新細明體" panose="02020500000000000000" pitchFamily="18" charset="-120"/>
              </a:rPr>
              <a:t>優質教育</a:t>
            </a:r>
            <a:r>
              <a:rPr lang="en-US" altLang="zh-TW" sz="1400" smtClean="0">
                <a:solidFill>
                  <a:srgbClr val="000000"/>
                </a:solidFill>
                <a:latin typeface="Times New Roman" panose="02020603050405020304" pitchFamily="18" charset="0"/>
                <a:ea typeface="新細明體" panose="02020500000000000000" pitchFamily="18" charset="-120"/>
              </a:rPr>
              <a:t> Quality Education</a:t>
            </a:r>
            <a:endParaRPr lang="zh-TW" altLang="zh-TW" sz="1400" smtClean="0">
              <a:latin typeface="新細明體" panose="02020500000000000000" pitchFamily="18" charset="-120"/>
              <a:ea typeface="新細明體" panose="02020500000000000000" pitchFamily="18" charset="-120"/>
            </a:endParaRPr>
          </a:p>
          <a:p>
            <a:pPr marL="0" indent="0">
              <a:buFont typeface="Wingdings" panose="05000000000000000000" pitchFamily="2" charset="2"/>
              <a:buNone/>
            </a:pPr>
            <a:r>
              <a:rPr lang="en-US" altLang="zh-TW" sz="1400" smtClean="0">
                <a:solidFill>
                  <a:srgbClr val="000000"/>
                </a:solidFill>
                <a:latin typeface="Times New Roman" panose="02020603050405020304" pitchFamily="18" charset="0"/>
                <a:ea typeface="新細明體" panose="02020500000000000000" pitchFamily="18" charset="-120"/>
              </a:rPr>
              <a:t> 5.</a:t>
            </a:r>
            <a:r>
              <a:rPr lang="zh-TW" altLang="zh-TW" sz="1400" smtClean="0">
                <a:solidFill>
                  <a:srgbClr val="000000"/>
                </a:solidFill>
                <a:latin typeface="新細明體" panose="02020500000000000000" pitchFamily="18" charset="-120"/>
                <a:ea typeface="新細明體" panose="02020500000000000000" pitchFamily="18" charset="-120"/>
              </a:rPr>
              <a:t>性別平等</a:t>
            </a:r>
            <a:r>
              <a:rPr lang="en-US" altLang="zh-TW" sz="1400" smtClean="0">
                <a:solidFill>
                  <a:srgbClr val="000000"/>
                </a:solidFill>
                <a:latin typeface="Times New Roman" panose="02020603050405020304" pitchFamily="18" charset="0"/>
                <a:ea typeface="新細明體" panose="02020500000000000000" pitchFamily="18" charset="-120"/>
              </a:rPr>
              <a:t> Gender Equality</a:t>
            </a:r>
            <a:endParaRPr lang="zh-TW" altLang="zh-TW" sz="1400" smtClean="0">
              <a:latin typeface="新細明體" panose="02020500000000000000" pitchFamily="18" charset="-120"/>
              <a:ea typeface="新細明體" panose="02020500000000000000" pitchFamily="18" charset="-120"/>
            </a:endParaRPr>
          </a:p>
          <a:p>
            <a:pPr marL="0" indent="0">
              <a:buFont typeface="Wingdings" panose="05000000000000000000" pitchFamily="2" charset="2"/>
              <a:buNone/>
            </a:pPr>
            <a:r>
              <a:rPr lang="en-US" altLang="zh-TW" sz="1400" smtClean="0">
                <a:solidFill>
                  <a:srgbClr val="000000"/>
                </a:solidFill>
                <a:latin typeface="Times New Roman" panose="02020603050405020304" pitchFamily="18" charset="0"/>
                <a:ea typeface="新細明體" panose="02020500000000000000" pitchFamily="18" charset="-120"/>
              </a:rPr>
              <a:t> 6.</a:t>
            </a:r>
            <a:r>
              <a:rPr lang="zh-TW" altLang="zh-TW" sz="1400" smtClean="0">
                <a:solidFill>
                  <a:srgbClr val="000000"/>
                </a:solidFill>
                <a:latin typeface="新細明體" panose="02020500000000000000" pitchFamily="18" charset="-120"/>
                <a:ea typeface="新細明體" panose="02020500000000000000" pitchFamily="18" charset="-120"/>
              </a:rPr>
              <a:t>潔淨飲水與衛生</a:t>
            </a:r>
            <a:r>
              <a:rPr lang="en-US" altLang="zh-TW" sz="1400" smtClean="0">
                <a:solidFill>
                  <a:srgbClr val="000000"/>
                </a:solidFill>
                <a:latin typeface="Times New Roman" panose="02020603050405020304" pitchFamily="18" charset="0"/>
                <a:ea typeface="新細明體" panose="02020500000000000000" pitchFamily="18" charset="-120"/>
              </a:rPr>
              <a:t> Clean Water And Sanitation</a:t>
            </a:r>
            <a:endParaRPr lang="zh-TW" altLang="zh-TW" sz="1400" smtClean="0">
              <a:latin typeface="新細明體" panose="02020500000000000000" pitchFamily="18" charset="-120"/>
              <a:ea typeface="新細明體" panose="02020500000000000000" pitchFamily="18" charset="-120"/>
            </a:endParaRPr>
          </a:p>
          <a:p>
            <a:pPr marL="0" indent="0">
              <a:buFont typeface="Wingdings" panose="05000000000000000000" pitchFamily="2" charset="2"/>
              <a:buNone/>
            </a:pPr>
            <a:r>
              <a:rPr lang="en-US" altLang="zh-TW" sz="1400" smtClean="0">
                <a:solidFill>
                  <a:srgbClr val="000000"/>
                </a:solidFill>
                <a:latin typeface="Times New Roman" panose="02020603050405020304" pitchFamily="18" charset="0"/>
                <a:ea typeface="新細明體" panose="02020500000000000000" pitchFamily="18" charset="-120"/>
              </a:rPr>
              <a:t> 7.</a:t>
            </a:r>
            <a:r>
              <a:rPr lang="zh-TW" altLang="zh-TW" sz="1400" smtClean="0">
                <a:solidFill>
                  <a:srgbClr val="000000"/>
                </a:solidFill>
                <a:latin typeface="新細明體" panose="02020500000000000000" pitchFamily="18" charset="-120"/>
                <a:ea typeface="新細明體" panose="02020500000000000000" pitchFamily="18" charset="-120"/>
              </a:rPr>
              <a:t>乾淨能源</a:t>
            </a:r>
            <a:r>
              <a:rPr lang="en-US" altLang="zh-TW" sz="1400" smtClean="0">
                <a:solidFill>
                  <a:srgbClr val="000000"/>
                </a:solidFill>
                <a:latin typeface="Times New Roman" panose="02020603050405020304" pitchFamily="18" charset="0"/>
                <a:ea typeface="新細明體" panose="02020500000000000000" pitchFamily="18" charset="-120"/>
              </a:rPr>
              <a:t>Affordable And Clean Energy</a:t>
            </a:r>
            <a:endParaRPr lang="zh-TW" altLang="zh-TW" sz="1400" smtClean="0">
              <a:latin typeface="新細明體" panose="02020500000000000000" pitchFamily="18" charset="-120"/>
              <a:ea typeface="新細明體" panose="02020500000000000000" pitchFamily="18" charset="-120"/>
            </a:endParaRPr>
          </a:p>
          <a:p>
            <a:pPr marL="0" indent="0">
              <a:buFont typeface="Wingdings" panose="05000000000000000000" pitchFamily="2" charset="2"/>
              <a:buNone/>
            </a:pPr>
            <a:r>
              <a:rPr lang="en-US" altLang="zh-TW" sz="1400" smtClean="0">
                <a:solidFill>
                  <a:srgbClr val="000000"/>
                </a:solidFill>
                <a:latin typeface="Times New Roman" panose="02020603050405020304" pitchFamily="18" charset="0"/>
                <a:ea typeface="新細明體" panose="02020500000000000000" pitchFamily="18" charset="-120"/>
              </a:rPr>
              <a:t> 8.</a:t>
            </a:r>
            <a:r>
              <a:rPr lang="zh-TW" altLang="zh-TW" sz="1400" smtClean="0">
                <a:solidFill>
                  <a:srgbClr val="000000"/>
                </a:solidFill>
                <a:latin typeface="新細明體" panose="02020500000000000000" pitchFamily="18" charset="-120"/>
                <a:ea typeface="新細明體" panose="02020500000000000000" pitchFamily="18" charset="-120"/>
              </a:rPr>
              <a:t>全人職場及經濟成長</a:t>
            </a:r>
            <a:r>
              <a:rPr lang="en-US" altLang="zh-TW" sz="1400" smtClean="0">
                <a:solidFill>
                  <a:srgbClr val="000000"/>
                </a:solidFill>
                <a:latin typeface="Times New Roman" panose="02020603050405020304" pitchFamily="18" charset="0"/>
                <a:ea typeface="新細明體" panose="02020500000000000000" pitchFamily="18" charset="-120"/>
              </a:rPr>
              <a:t> Decent Work And Economic Growth</a:t>
            </a:r>
            <a:endParaRPr lang="zh-TW" altLang="zh-TW" sz="1400" smtClean="0">
              <a:latin typeface="新細明體" panose="02020500000000000000" pitchFamily="18" charset="-120"/>
              <a:ea typeface="新細明體" panose="02020500000000000000" pitchFamily="18" charset="-120"/>
            </a:endParaRPr>
          </a:p>
          <a:p>
            <a:pPr marL="0" indent="0">
              <a:buFont typeface="Wingdings" panose="05000000000000000000" pitchFamily="2" charset="2"/>
              <a:buNone/>
            </a:pPr>
            <a:r>
              <a:rPr lang="en-US" altLang="zh-TW" sz="1400" smtClean="0">
                <a:solidFill>
                  <a:srgbClr val="000000"/>
                </a:solidFill>
                <a:latin typeface="Times New Roman" panose="02020603050405020304" pitchFamily="18" charset="0"/>
                <a:ea typeface="新細明體" panose="02020500000000000000" pitchFamily="18" charset="-120"/>
              </a:rPr>
              <a:t> 9.</a:t>
            </a:r>
            <a:r>
              <a:rPr lang="zh-TW" altLang="zh-TW" sz="1400" smtClean="0">
                <a:solidFill>
                  <a:srgbClr val="000000"/>
                </a:solidFill>
                <a:latin typeface="新細明體" panose="02020500000000000000" pitchFamily="18" charset="-120"/>
                <a:ea typeface="新細明體" panose="02020500000000000000" pitchFamily="18" charset="-120"/>
              </a:rPr>
              <a:t>產業創新與基礎建設</a:t>
            </a:r>
            <a:r>
              <a:rPr lang="en-US" altLang="zh-TW" sz="1400" smtClean="0">
                <a:solidFill>
                  <a:srgbClr val="000000"/>
                </a:solidFill>
                <a:latin typeface="Times New Roman" panose="02020603050405020304" pitchFamily="18" charset="0"/>
                <a:ea typeface="新細明體" panose="02020500000000000000" pitchFamily="18" charset="-120"/>
              </a:rPr>
              <a:t> Industry, Innovation And Infrastructure</a:t>
            </a:r>
            <a:endParaRPr lang="zh-TW" altLang="zh-TW" sz="1400" smtClean="0">
              <a:latin typeface="新細明體" panose="02020500000000000000" pitchFamily="18" charset="-120"/>
              <a:ea typeface="新細明體" panose="02020500000000000000" pitchFamily="18" charset="-120"/>
            </a:endParaRPr>
          </a:p>
          <a:p>
            <a:pPr marL="0" indent="0">
              <a:buFont typeface="Wingdings" panose="05000000000000000000" pitchFamily="2" charset="2"/>
              <a:buNone/>
            </a:pPr>
            <a:r>
              <a:rPr lang="en-US" altLang="zh-TW" sz="1400" smtClean="0">
                <a:solidFill>
                  <a:srgbClr val="000000"/>
                </a:solidFill>
                <a:latin typeface="Times New Roman" panose="02020603050405020304" pitchFamily="18" charset="0"/>
                <a:ea typeface="新細明體" panose="02020500000000000000" pitchFamily="18" charset="-120"/>
              </a:rPr>
              <a:t> 10.</a:t>
            </a:r>
            <a:r>
              <a:rPr lang="zh-TW" altLang="zh-TW" sz="1400" smtClean="0">
                <a:solidFill>
                  <a:srgbClr val="000000"/>
                </a:solidFill>
                <a:latin typeface="新細明體" panose="02020500000000000000" pitchFamily="18" charset="-120"/>
                <a:ea typeface="新細明體" panose="02020500000000000000" pitchFamily="18" charset="-120"/>
              </a:rPr>
              <a:t>促進均等</a:t>
            </a:r>
            <a:r>
              <a:rPr lang="en-US" altLang="zh-TW" sz="1400" smtClean="0">
                <a:solidFill>
                  <a:srgbClr val="000000"/>
                </a:solidFill>
                <a:latin typeface="Times New Roman" panose="02020603050405020304" pitchFamily="18" charset="0"/>
                <a:ea typeface="新細明體" panose="02020500000000000000" pitchFamily="18" charset="-120"/>
              </a:rPr>
              <a:t> Reduce Inequalities</a:t>
            </a:r>
            <a:endParaRPr lang="zh-TW" altLang="zh-TW" sz="1400" smtClean="0">
              <a:latin typeface="新細明體" panose="02020500000000000000" pitchFamily="18" charset="-120"/>
              <a:ea typeface="新細明體" panose="02020500000000000000" pitchFamily="18" charset="-120"/>
            </a:endParaRPr>
          </a:p>
          <a:p>
            <a:pPr marL="0" indent="0">
              <a:buFont typeface="Wingdings" panose="05000000000000000000" pitchFamily="2" charset="2"/>
              <a:buNone/>
            </a:pPr>
            <a:r>
              <a:rPr lang="en-US" altLang="zh-TW" sz="1400" smtClean="0">
                <a:solidFill>
                  <a:srgbClr val="000000"/>
                </a:solidFill>
                <a:latin typeface="Times New Roman" panose="02020603050405020304" pitchFamily="18" charset="0"/>
                <a:ea typeface="新細明體" panose="02020500000000000000" pitchFamily="18" charset="-120"/>
              </a:rPr>
              <a:t> 11.</a:t>
            </a:r>
            <a:r>
              <a:rPr lang="zh-TW" altLang="zh-TW" sz="1400" smtClean="0">
                <a:solidFill>
                  <a:srgbClr val="000000"/>
                </a:solidFill>
                <a:latin typeface="新細明體" panose="02020500000000000000" pitchFamily="18" charset="-120"/>
                <a:ea typeface="新細明體" panose="02020500000000000000" pitchFamily="18" charset="-120"/>
              </a:rPr>
              <a:t>永續城市與社區</a:t>
            </a:r>
            <a:r>
              <a:rPr lang="en-US" altLang="zh-TW" sz="1400" smtClean="0">
                <a:solidFill>
                  <a:srgbClr val="000000"/>
                </a:solidFill>
                <a:latin typeface="Times New Roman" panose="02020603050405020304" pitchFamily="18" charset="0"/>
                <a:ea typeface="新細明體" panose="02020500000000000000" pitchFamily="18" charset="-120"/>
              </a:rPr>
              <a:t> Sustainable Cities And Communities</a:t>
            </a:r>
            <a:endParaRPr lang="zh-TW" altLang="zh-TW" sz="1400" smtClean="0">
              <a:latin typeface="新細明體" panose="02020500000000000000" pitchFamily="18" charset="-120"/>
              <a:ea typeface="新細明體" panose="02020500000000000000" pitchFamily="18" charset="-120"/>
            </a:endParaRPr>
          </a:p>
          <a:p>
            <a:pPr marL="0" indent="0">
              <a:buFont typeface="Wingdings" panose="05000000000000000000" pitchFamily="2" charset="2"/>
              <a:buNone/>
            </a:pPr>
            <a:r>
              <a:rPr lang="en-US" altLang="zh-TW" sz="1400" smtClean="0">
                <a:solidFill>
                  <a:srgbClr val="000000"/>
                </a:solidFill>
                <a:latin typeface="Times New Roman" panose="02020603050405020304" pitchFamily="18" charset="0"/>
                <a:ea typeface="新細明體" panose="02020500000000000000" pitchFamily="18" charset="-120"/>
              </a:rPr>
              <a:t> 12.</a:t>
            </a:r>
            <a:r>
              <a:rPr lang="zh-TW" altLang="zh-TW" sz="1400" smtClean="0">
                <a:solidFill>
                  <a:srgbClr val="000000"/>
                </a:solidFill>
                <a:latin typeface="新細明體" panose="02020500000000000000" pitchFamily="18" charset="-120"/>
                <a:ea typeface="新細明體" panose="02020500000000000000" pitchFamily="18" charset="-120"/>
              </a:rPr>
              <a:t>責任的消費與生產</a:t>
            </a:r>
            <a:r>
              <a:rPr lang="en-US" altLang="zh-TW" sz="1400" smtClean="0">
                <a:solidFill>
                  <a:srgbClr val="000000"/>
                </a:solidFill>
                <a:latin typeface="Times New Roman" panose="02020603050405020304" pitchFamily="18" charset="0"/>
                <a:ea typeface="新細明體" panose="02020500000000000000" pitchFamily="18" charset="-120"/>
              </a:rPr>
              <a:t> Responsible Consumption And Production</a:t>
            </a:r>
            <a:endParaRPr lang="zh-TW" altLang="zh-TW" sz="1400" smtClean="0">
              <a:latin typeface="新細明體" panose="02020500000000000000" pitchFamily="18" charset="-120"/>
              <a:ea typeface="新細明體" panose="02020500000000000000" pitchFamily="18" charset="-120"/>
            </a:endParaRPr>
          </a:p>
          <a:p>
            <a:pPr marL="0" indent="0">
              <a:buFont typeface="Wingdings" panose="05000000000000000000" pitchFamily="2" charset="2"/>
              <a:buNone/>
            </a:pPr>
            <a:r>
              <a:rPr lang="en-US" altLang="zh-TW" sz="1400" smtClean="0">
                <a:solidFill>
                  <a:srgbClr val="000000"/>
                </a:solidFill>
                <a:latin typeface="Times New Roman" panose="02020603050405020304" pitchFamily="18" charset="0"/>
                <a:ea typeface="新細明體" panose="02020500000000000000" pitchFamily="18" charset="-120"/>
              </a:rPr>
              <a:t> 13.</a:t>
            </a:r>
            <a:r>
              <a:rPr lang="zh-TW" altLang="zh-TW" sz="1400" smtClean="0">
                <a:solidFill>
                  <a:srgbClr val="000000"/>
                </a:solidFill>
                <a:latin typeface="新細明體" panose="02020500000000000000" pitchFamily="18" charset="-120"/>
                <a:ea typeface="新細明體" panose="02020500000000000000" pitchFamily="18" charset="-120"/>
              </a:rPr>
              <a:t>氣候行動</a:t>
            </a:r>
            <a:r>
              <a:rPr lang="en-US" altLang="zh-TW" sz="1400" smtClean="0">
                <a:solidFill>
                  <a:srgbClr val="000000"/>
                </a:solidFill>
                <a:latin typeface="Times New Roman" panose="02020603050405020304" pitchFamily="18" charset="0"/>
                <a:ea typeface="新細明體" panose="02020500000000000000" pitchFamily="18" charset="-120"/>
              </a:rPr>
              <a:t> Climate Action</a:t>
            </a:r>
            <a:endParaRPr lang="zh-TW" altLang="zh-TW" sz="1400" smtClean="0">
              <a:latin typeface="新細明體" panose="02020500000000000000" pitchFamily="18" charset="-120"/>
              <a:ea typeface="新細明體" panose="02020500000000000000" pitchFamily="18" charset="-120"/>
            </a:endParaRPr>
          </a:p>
          <a:p>
            <a:pPr marL="0" indent="0">
              <a:buFont typeface="Wingdings" panose="05000000000000000000" pitchFamily="2" charset="2"/>
              <a:buNone/>
            </a:pPr>
            <a:r>
              <a:rPr lang="en-US" altLang="zh-TW" sz="1400" smtClean="0">
                <a:solidFill>
                  <a:srgbClr val="000000"/>
                </a:solidFill>
                <a:latin typeface="Times New Roman" panose="02020603050405020304" pitchFamily="18" charset="0"/>
                <a:ea typeface="新細明體" panose="02020500000000000000" pitchFamily="18" charset="-120"/>
              </a:rPr>
              <a:t> 14.</a:t>
            </a:r>
            <a:r>
              <a:rPr lang="zh-TW" altLang="zh-TW" sz="1400" smtClean="0">
                <a:solidFill>
                  <a:srgbClr val="000000"/>
                </a:solidFill>
                <a:latin typeface="新細明體" panose="02020500000000000000" pitchFamily="18" charset="-120"/>
                <a:ea typeface="新細明體" panose="02020500000000000000" pitchFamily="18" charset="-120"/>
              </a:rPr>
              <a:t>海洋生態</a:t>
            </a:r>
            <a:r>
              <a:rPr lang="en-US" altLang="zh-TW" sz="1400" smtClean="0">
                <a:solidFill>
                  <a:srgbClr val="000000"/>
                </a:solidFill>
                <a:latin typeface="Times New Roman" panose="02020603050405020304" pitchFamily="18" charset="0"/>
                <a:ea typeface="新細明體" panose="02020500000000000000" pitchFamily="18" charset="-120"/>
              </a:rPr>
              <a:t> Life Below Water</a:t>
            </a:r>
            <a:endParaRPr lang="zh-TW" altLang="zh-TW" sz="1400" smtClean="0">
              <a:latin typeface="新細明體" panose="02020500000000000000" pitchFamily="18" charset="-120"/>
              <a:ea typeface="新細明體" panose="02020500000000000000" pitchFamily="18" charset="-120"/>
            </a:endParaRPr>
          </a:p>
          <a:p>
            <a:pPr marL="0" indent="0">
              <a:buFont typeface="Wingdings" panose="05000000000000000000" pitchFamily="2" charset="2"/>
              <a:buNone/>
            </a:pPr>
            <a:r>
              <a:rPr lang="en-US" altLang="zh-TW" sz="1400" smtClean="0">
                <a:solidFill>
                  <a:srgbClr val="000000"/>
                </a:solidFill>
                <a:latin typeface="Times New Roman" panose="02020603050405020304" pitchFamily="18" charset="0"/>
                <a:ea typeface="新細明體" panose="02020500000000000000" pitchFamily="18" charset="-120"/>
              </a:rPr>
              <a:t> 15.</a:t>
            </a:r>
            <a:r>
              <a:rPr lang="zh-TW" altLang="zh-TW" sz="1400" smtClean="0">
                <a:solidFill>
                  <a:srgbClr val="000000"/>
                </a:solidFill>
                <a:latin typeface="新細明體" panose="02020500000000000000" pitchFamily="18" charset="-120"/>
                <a:ea typeface="新細明體" panose="02020500000000000000" pitchFamily="18" charset="-120"/>
              </a:rPr>
              <a:t>陸域生態</a:t>
            </a:r>
            <a:r>
              <a:rPr lang="en-US" altLang="zh-TW" sz="1400" smtClean="0">
                <a:solidFill>
                  <a:srgbClr val="000000"/>
                </a:solidFill>
                <a:latin typeface="Times New Roman" panose="02020603050405020304" pitchFamily="18" charset="0"/>
                <a:ea typeface="新細明體" panose="02020500000000000000" pitchFamily="18" charset="-120"/>
              </a:rPr>
              <a:t> Life On Land</a:t>
            </a:r>
            <a:endParaRPr lang="zh-TW" altLang="zh-TW" sz="1400" smtClean="0">
              <a:latin typeface="新細明體" panose="02020500000000000000" pitchFamily="18" charset="-120"/>
              <a:ea typeface="新細明體" panose="02020500000000000000" pitchFamily="18" charset="-120"/>
            </a:endParaRPr>
          </a:p>
          <a:p>
            <a:pPr marL="0" indent="0">
              <a:buFont typeface="Wingdings" panose="05000000000000000000" pitchFamily="2" charset="2"/>
              <a:buNone/>
            </a:pPr>
            <a:r>
              <a:rPr lang="en-US" altLang="zh-TW" sz="1400" smtClean="0">
                <a:solidFill>
                  <a:srgbClr val="000000"/>
                </a:solidFill>
                <a:latin typeface="Times New Roman" panose="02020603050405020304" pitchFamily="18" charset="0"/>
                <a:ea typeface="新細明體" panose="02020500000000000000" pitchFamily="18" charset="-120"/>
              </a:rPr>
              <a:t> 16.</a:t>
            </a:r>
            <a:r>
              <a:rPr lang="zh-TW" altLang="zh-TW" sz="1400" smtClean="0">
                <a:solidFill>
                  <a:srgbClr val="000000"/>
                </a:solidFill>
                <a:latin typeface="新細明體" panose="02020500000000000000" pitchFamily="18" charset="-120"/>
                <a:ea typeface="新細明體" panose="02020500000000000000" pitchFamily="18" charset="-120"/>
              </a:rPr>
              <a:t>和平正義與健全制度</a:t>
            </a:r>
            <a:r>
              <a:rPr lang="en-US" altLang="zh-TW" sz="1400" smtClean="0">
                <a:solidFill>
                  <a:srgbClr val="000000"/>
                </a:solidFill>
                <a:latin typeface="Times New Roman" panose="02020603050405020304" pitchFamily="18" charset="0"/>
                <a:ea typeface="新細明體" panose="02020500000000000000" pitchFamily="18" charset="-120"/>
              </a:rPr>
              <a:t> Peace, Justice And Strong Institutions</a:t>
            </a:r>
            <a:endParaRPr lang="zh-TW" altLang="zh-TW" sz="1400" smtClean="0">
              <a:latin typeface="新細明體" panose="02020500000000000000" pitchFamily="18" charset="-120"/>
              <a:ea typeface="新細明體" panose="02020500000000000000" pitchFamily="18" charset="-120"/>
            </a:endParaRPr>
          </a:p>
          <a:p>
            <a:pPr marL="0" indent="0">
              <a:buFont typeface="Wingdings" panose="05000000000000000000" pitchFamily="2" charset="2"/>
              <a:buNone/>
            </a:pPr>
            <a:r>
              <a:rPr lang="en-US" altLang="zh-TW" sz="1400" smtClean="0">
                <a:solidFill>
                  <a:srgbClr val="000000"/>
                </a:solidFill>
                <a:latin typeface="Times New Roman" panose="02020603050405020304" pitchFamily="18" charset="0"/>
                <a:ea typeface="新細明體" panose="02020500000000000000" pitchFamily="18" charset="-120"/>
              </a:rPr>
              <a:t> 17.</a:t>
            </a:r>
            <a:r>
              <a:rPr lang="zh-TW" altLang="zh-TW" sz="1400" smtClean="0">
                <a:solidFill>
                  <a:srgbClr val="000000"/>
                </a:solidFill>
                <a:latin typeface="新細明體" panose="02020500000000000000" pitchFamily="18" charset="-120"/>
                <a:ea typeface="新細明體" panose="02020500000000000000" pitchFamily="18" charset="-120"/>
              </a:rPr>
              <a:t>夥伴關係</a:t>
            </a:r>
            <a:r>
              <a:rPr lang="en-US" altLang="zh-TW" sz="1400" smtClean="0">
                <a:solidFill>
                  <a:srgbClr val="000000"/>
                </a:solidFill>
                <a:latin typeface="Times New Roman" panose="02020603050405020304" pitchFamily="18" charset="0"/>
                <a:ea typeface="新細明體" panose="02020500000000000000" pitchFamily="18" charset="-120"/>
              </a:rPr>
              <a:t> Partnerships For The Goals</a:t>
            </a:r>
            <a:endParaRPr lang="zh-TW" altLang="zh-TW" sz="1400" smtClean="0">
              <a:latin typeface="新細明體" panose="02020500000000000000" pitchFamily="18" charset="-120"/>
              <a:ea typeface="新細明體" panose="02020500000000000000" pitchFamily="18" charset="-120"/>
            </a:endParaRPr>
          </a:p>
        </p:txBody>
      </p:sp>
      <p:sp>
        <p:nvSpPr>
          <p:cNvPr id="75779" name="Footer Placeholder 3"/>
          <p:cNvSpPr>
            <a:spLocks noGrp="1" noChangeArrowheads="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smtClean="0">
                <a:solidFill>
                  <a:srgbClr val="333399"/>
                </a:solidFill>
                <a:latin typeface="Arial" panose="020B0604020202020204" pitchFamily="34" charset="0"/>
              </a:rPr>
              <a:t>CYCU— Prof CK Farn</a:t>
            </a:r>
          </a:p>
        </p:txBody>
      </p:sp>
      <p:sp>
        <p:nvSpPr>
          <p:cNvPr id="75780" name="Slide Number Placeholder 4"/>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7CF0022C-8DFE-4E2B-BB91-60922201EF99}" type="slidenum">
              <a:rPr lang="en-US" altLang="zh-TW" sz="1400">
                <a:solidFill>
                  <a:srgbClr val="333399"/>
                </a:solidFill>
              </a:rPr>
              <a:pPr/>
              <a:t>24</a:t>
            </a:fld>
            <a:endParaRPr lang="en-US" altLang="zh-TW" sz="1400">
              <a:solidFill>
                <a:srgbClr val="333399"/>
              </a:solidFill>
            </a:endParaRP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2"/>
          <p:cNvSpPr>
            <a:spLocks noGrp="1" noChangeArrowheads="1"/>
          </p:cNvSpPr>
          <p:nvPr>
            <p:ph type="title"/>
          </p:nvPr>
        </p:nvSpPr>
        <p:spPr/>
        <p:txBody>
          <a:bodyPr/>
          <a:lstStyle/>
          <a:p>
            <a:r>
              <a:rPr lang="zh-TW" altLang="zh-TW" smtClean="0"/>
              <a:t>DJSI</a:t>
            </a:r>
          </a:p>
        </p:txBody>
      </p:sp>
      <p:sp>
        <p:nvSpPr>
          <p:cNvPr id="76802" name="Content Placeholder 5"/>
          <p:cNvSpPr>
            <a:spLocks noGrp="1" noChangeArrowheads="1"/>
          </p:cNvSpPr>
          <p:nvPr>
            <p:ph idx="1"/>
          </p:nvPr>
        </p:nvSpPr>
        <p:spPr>
          <a:xfrm>
            <a:off x="684213" y="1773238"/>
            <a:ext cx="8064500" cy="4627562"/>
          </a:xfrm>
        </p:spPr>
        <p:txBody>
          <a:bodyPr/>
          <a:lstStyle/>
          <a:p>
            <a:r>
              <a:rPr lang="en-US" altLang="zh-TW" smtClean="0"/>
              <a:t>The Dow Jones Sustainability Indices (DJSI)</a:t>
            </a:r>
          </a:p>
          <a:p>
            <a:r>
              <a:rPr lang="en-US" altLang="zh-TW" smtClean="0"/>
              <a:t>Launched in 1999</a:t>
            </a:r>
          </a:p>
          <a:p>
            <a:r>
              <a:rPr lang="en-US" altLang="zh-TW" smtClean="0"/>
              <a:t>A family of indices evaluating the sustainability performance of thousands of companies </a:t>
            </a:r>
          </a:p>
          <a:p>
            <a:r>
              <a:rPr lang="en-US" altLang="zh-TW" smtClean="0"/>
              <a:t>To be incorporated in the DJSI, companies are assessed and selected based on their long-term economic, social and environmental asset management plans</a:t>
            </a:r>
          </a:p>
          <a:p>
            <a:r>
              <a:rPr lang="en-US" altLang="zh-TW" smtClean="0"/>
              <a:t>Those selected are leaders in ESG</a:t>
            </a:r>
            <a:endParaRPr lang="zh-TW" altLang="zh-TW" smtClean="0"/>
          </a:p>
        </p:txBody>
      </p:sp>
      <p:sp>
        <p:nvSpPr>
          <p:cNvPr id="76803" name="Footer Placeholder 3"/>
          <p:cNvSpPr>
            <a:spLocks noGrp="1" noChangeArrowheads="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smtClean="0">
                <a:solidFill>
                  <a:srgbClr val="333399"/>
                </a:solidFill>
                <a:latin typeface="Arial" panose="020B0604020202020204" pitchFamily="34" charset="0"/>
              </a:rPr>
              <a:t>CYCU— Prof CK Farn</a:t>
            </a:r>
          </a:p>
        </p:txBody>
      </p:sp>
      <p:sp>
        <p:nvSpPr>
          <p:cNvPr id="76804" name="Slide Number Placeholder 4"/>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4ADE0C77-5C1F-419F-9B37-CE38A690E11B}" type="slidenum">
              <a:rPr lang="en-US" altLang="zh-TW" sz="1400">
                <a:solidFill>
                  <a:srgbClr val="333399"/>
                </a:solidFill>
              </a:rPr>
              <a:pPr/>
              <a:t>25</a:t>
            </a:fld>
            <a:endParaRPr lang="en-US" altLang="zh-TW" sz="1400">
              <a:solidFill>
                <a:srgbClr val="333399"/>
              </a:solidFill>
            </a:endParaRP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noChangeArrowheads="1"/>
          </p:cNvSpPr>
          <p:nvPr>
            <p:ph type="title"/>
          </p:nvPr>
        </p:nvSpPr>
        <p:spPr/>
        <p:txBody>
          <a:bodyPr/>
          <a:lstStyle/>
          <a:p>
            <a:r>
              <a:rPr lang="en-US" altLang="en-US" smtClean="0"/>
              <a:t>Summary</a:t>
            </a:r>
            <a:endParaRPr lang="en-US" altLang="zh-TW" smtClean="0"/>
          </a:p>
        </p:txBody>
      </p:sp>
      <p:sp>
        <p:nvSpPr>
          <p:cNvPr id="64514" name="Content Placeholder 2"/>
          <p:cNvSpPr>
            <a:spLocks noGrp="1" noChangeArrowheads="1"/>
          </p:cNvSpPr>
          <p:nvPr>
            <p:ph idx="1"/>
          </p:nvPr>
        </p:nvSpPr>
        <p:spPr/>
        <p:txBody>
          <a:bodyPr/>
          <a:lstStyle/>
          <a:p>
            <a:r>
              <a:rPr lang="en-US" altLang="en-US" sz="2400" smtClean="0"/>
              <a:t>In this chapter, we have</a:t>
            </a:r>
          </a:p>
          <a:p>
            <a:pPr lvl="1"/>
            <a:r>
              <a:rPr lang="en-US" altLang="en-US" sz="2000" smtClean="0"/>
              <a:t>Explored ethical, corporate social responsibility, and sustainability issues faced by international businesses.</a:t>
            </a:r>
          </a:p>
          <a:p>
            <a:pPr lvl="1"/>
            <a:r>
              <a:rPr lang="en-US" altLang="en-US" sz="2000" smtClean="0"/>
              <a:t>Recognized ethical, corporate social responsibility, and/or sustainability dilemma.</a:t>
            </a:r>
          </a:p>
          <a:p>
            <a:pPr lvl="1"/>
            <a:r>
              <a:rPr lang="en-US" altLang="en-US" sz="2000" smtClean="0"/>
              <a:t>Identified causes of unethical behavior by managers as they relate to business, corporate social responsibility, or sustainability.</a:t>
            </a:r>
          </a:p>
          <a:p>
            <a:pPr lvl="1"/>
            <a:r>
              <a:rPr lang="en-US" altLang="en-US" sz="2000" smtClean="0"/>
              <a:t>Described different philosophical approaches to business ethics that apply globally.</a:t>
            </a:r>
          </a:p>
          <a:p>
            <a:pPr lvl="1"/>
            <a:r>
              <a:rPr lang="en-US" altLang="en-US" sz="2000" smtClean="0"/>
              <a:t>Explained how managers can incorporate ethical considerations into their decision making.</a:t>
            </a:r>
          </a:p>
        </p:txBody>
      </p:sp>
      <p:sp>
        <p:nvSpPr>
          <p:cNvPr id="64515" name="Slide Number Placeholder 3"/>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A99D3805-6FDF-4874-8A10-14F44BF66A34}" type="slidenum">
              <a:rPr lang="en-US" altLang="zh-TW" sz="1400">
                <a:solidFill>
                  <a:srgbClr val="333399"/>
                </a:solidFill>
              </a:rPr>
              <a:pPr/>
              <a:t>26</a:t>
            </a:fld>
            <a:endParaRPr lang="en-US" altLang="zh-TW" sz="1400">
              <a:solidFill>
                <a:srgbClr val="333399"/>
              </a:solidFill>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Introduction: </a:t>
            </a:r>
            <a:r>
              <a:rPr lang="en-US" dirty="0">
                <a:solidFill>
                  <a:schemeClr val="bg1">
                    <a:lumMod val="95000"/>
                  </a:schemeClr>
                </a:solidFill>
              </a:rPr>
              <a:t>Ethics</a:t>
            </a:r>
          </a:p>
        </p:txBody>
      </p:sp>
      <p:sp>
        <p:nvSpPr>
          <p:cNvPr id="25602" name="Content Placeholder 2"/>
          <p:cNvSpPr>
            <a:spLocks noGrp="1" noChangeArrowheads="1"/>
          </p:cNvSpPr>
          <p:nvPr>
            <p:ph idx="1"/>
          </p:nvPr>
        </p:nvSpPr>
        <p:spPr>
          <a:xfrm>
            <a:off x="900113" y="1905000"/>
            <a:ext cx="7772400" cy="4114800"/>
          </a:xfrm>
        </p:spPr>
        <p:txBody>
          <a:bodyPr/>
          <a:lstStyle/>
          <a:p>
            <a:r>
              <a:rPr lang="en-US" altLang="en-US" smtClean="0"/>
              <a:t>Ethics</a:t>
            </a:r>
          </a:p>
          <a:p>
            <a:pPr lvl="1"/>
            <a:r>
              <a:rPr lang="en-US" altLang="en-US" smtClean="0"/>
              <a:t>accepted principles of right or wrong that govern conduct of a person, members of a profession, or actions of an organization.</a:t>
            </a:r>
          </a:p>
          <a:p>
            <a:r>
              <a:rPr lang="en-US" altLang="en-US" smtClean="0"/>
              <a:t>Business ethics:</a:t>
            </a:r>
          </a:p>
          <a:p>
            <a:pPr lvl="1"/>
            <a:r>
              <a:rPr lang="en-US" altLang="en-US" smtClean="0"/>
              <a:t>accepted principles of right or wrong governing conduct of business people.</a:t>
            </a:r>
          </a:p>
          <a:p>
            <a:r>
              <a:rPr lang="en-US" altLang="en-US" smtClean="0"/>
              <a:t>Ethical strategy</a:t>
            </a:r>
          </a:p>
          <a:p>
            <a:pPr lvl="1"/>
            <a:r>
              <a:rPr lang="en-US" altLang="en-US" smtClean="0"/>
              <a:t>strategy, or course of action, that does not violate these accepted principles.</a:t>
            </a:r>
          </a:p>
        </p:txBody>
      </p:sp>
      <p:sp>
        <p:nvSpPr>
          <p:cNvPr id="25603" name="Slide Number Placeholder 3"/>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B781B812-F23A-4D36-9BB4-7B52948E3C6A}" type="slidenum">
              <a:rPr lang="en-US" altLang="zh-TW" sz="1400">
                <a:solidFill>
                  <a:srgbClr val="333399"/>
                </a:solidFill>
              </a:rPr>
              <a:pPr/>
              <a:t>3</a:t>
            </a:fld>
            <a:endParaRPr lang="en-US" altLang="zh-TW" sz="1400">
              <a:solidFill>
                <a:srgbClr val="333399"/>
              </a:solidFill>
            </a:endParaRPr>
          </a:p>
        </p:txBody>
      </p:sp>
      <p:sp>
        <p:nvSpPr>
          <p:cNvPr id="25604" name="Footer Placeholder 7"/>
          <p:cNvSpPr>
            <a:spLocks noGrp="1" noChangeArrowheads="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smtClean="0">
                <a:solidFill>
                  <a:srgbClr val="333399"/>
                </a:solidFill>
                <a:latin typeface="Arial" panose="020B0604020202020204" pitchFamily="34" charset="0"/>
              </a:rPr>
              <a:t>CYCU— Prof CK Farn</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noChangeArrowheads="1"/>
          </p:cNvSpPr>
          <p:nvPr>
            <p:ph type="title"/>
          </p:nvPr>
        </p:nvSpPr>
        <p:spPr/>
        <p:txBody>
          <a:bodyPr/>
          <a:lstStyle/>
          <a:p>
            <a:r>
              <a:rPr lang="en-US" altLang="zh-TW" sz="3200" smtClean="0"/>
              <a:t>Ethics and International Business 1</a:t>
            </a:r>
          </a:p>
        </p:txBody>
      </p:sp>
      <p:sp>
        <p:nvSpPr>
          <p:cNvPr id="27650" name="Content Placeholder 2"/>
          <p:cNvSpPr>
            <a:spLocks noGrp="1" noChangeArrowheads="1"/>
          </p:cNvSpPr>
          <p:nvPr>
            <p:ph idx="1"/>
          </p:nvPr>
        </p:nvSpPr>
        <p:spPr/>
        <p:txBody>
          <a:bodyPr/>
          <a:lstStyle/>
          <a:p>
            <a:r>
              <a:rPr lang="en-US" altLang="en-US" dirty="0" smtClean="0"/>
              <a:t>Common Ethical Issues in Business</a:t>
            </a:r>
          </a:p>
          <a:p>
            <a:pPr lvl="1"/>
            <a:r>
              <a:rPr lang="en-US" altLang="en-US" dirty="0" smtClean="0"/>
              <a:t>Employment practices</a:t>
            </a:r>
          </a:p>
          <a:p>
            <a:pPr lvl="1"/>
            <a:r>
              <a:rPr lang="en-US" altLang="en-US" dirty="0" smtClean="0"/>
              <a:t>Human rights</a:t>
            </a:r>
          </a:p>
          <a:p>
            <a:pPr lvl="1"/>
            <a:r>
              <a:rPr lang="en-US" altLang="en-US" dirty="0" smtClean="0"/>
              <a:t>Environmental regulations</a:t>
            </a:r>
          </a:p>
          <a:p>
            <a:pPr lvl="1"/>
            <a:r>
              <a:rPr lang="en-US" altLang="en-US" dirty="0" smtClean="0"/>
              <a:t>Moral obligations</a:t>
            </a:r>
          </a:p>
        </p:txBody>
      </p:sp>
      <p:sp>
        <p:nvSpPr>
          <p:cNvPr id="27651" name="Slide Number Placeholder 3"/>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2E575144-8427-4EC0-AC5F-9B8CBD540980}" type="slidenum">
              <a:rPr lang="en-US" altLang="zh-TW" sz="1400">
                <a:solidFill>
                  <a:srgbClr val="333399"/>
                </a:solidFill>
              </a:rPr>
              <a:pPr/>
              <a:t>4</a:t>
            </a:fld>
            <a:endParaRPr lang="en-US" altLang="zh-TW" sz="1400">
              <a:solidFill>
                <a:srgbClr val="333399"/>
              </a:solidFill>
            </a:endParaRP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noChangeArrowheads="1"/>
          </p:cNvSpPr>
          <p:nvPr>
            <p:ph type="title"/>
          </p:nvPr>
        </p:nvSpPr>
        <p:spPr/>
        <p:txBody>
          <a:bodyPr/>
          <a:lstStyle/>
          <a:p>
            <a:r>
              <a:rPr lang="en-US" altLang="zh-TW" sz="3200" smtClean="0"/>
              <a:t>Ethics and International Business 2</a:t>
            </a:r>
          </a:p>
        </p:txBody>
      </p:sp>
      <p:sp>
        <p:nvSpPr>
          <p:cNvPr id="29698" name="Content Placeholder 3"/>
          <p:cNvSpPr>
            <a:spLocks noGrp="1" noChangeArrowheads="1"/>
          </p:cNvSpPr>
          <p:nvPr>
            <p:ph idx="1"/>
          </p:nvPr>
        </p:nvSpPr>
        <p:spPr/>
        <p:txBody>
          <a:bodyPr/>
          <a:lstStyle/>
          <a:p>
            <a:r>
              <a:rPr lang="en-US" altLang="zh-TW" smtClean="0"/>
              <a:t>Employment Practices</a:t>
            </a:r>
          </a:p>
          <a:p>
            <a:pPr lvl="1"/>
            <a:r>
              <a:rPr lang="en-US" altLang="zh-TW" smtClean="0"/>
              <a:t>What practices should be used when work conditions are inferior in host nation?</a:t>
            </a:r>
          </a:p>
          <a:p>
            <a:r>
              <a:rPr lang="en-US" altLang="zh-TW" smtClean="0"/>
              <a:t>Human Rights</a:t>
            </a:r>
          </a:p>
          <a:p>
            <a:pPr lvl="1"/>
            <a:r>
              <a:rPr lang="en-US" altLang="zh-TW" smtClean="0"/>
              <a:t>What is the responsibility of a foreign multinational when operating in a country where basic human rights are not respected?</a:t>
            </a:r>
          </a:p>
          <a:p>
            <a:pPr lvl="2"/>
            <a:r>
              <a:rPr lang="en-US" altLang="zh-TW" smtClean="0"/>
              <a:t>South Africa and apartheid.</a:t>
            </a:r>
          </a:p>
          <a:p>
            <a:pPr lvl="2"/>
            <a:r>
              <a:rPr lang="en-US" altLang="zh-TW" smtClean="0"/>
              <a:t>Sullivan principles adopted by G M.</a:t>
            </a:r>
          </a:p>
        </p:txBody>
      </p:sp>
      <p:sp>
        <p:nvSpPr>
          <p:cNvPr id="29699" name="Slide Number Placeholder 5"/>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A027C776-4809-400A-918F-8CC2EABDFFEA}" type="slidenum">
              <a:rPr lang="en-US" altLang="zh-TW" sz="1400">
                <a:solidFill>
                  <a:srgbClr val="333399"/>
                </a:solidFill>
              </a:rPr>
              <a:pPr/>
              <a:t>5</a:t>
            </a:fld>
            <a:endParaRPr lang="en-US" altLang="zh-TW" sz="1400">
              <a:solidFill>
                <a:srgbClr val="333399"/>
              </a:solidFill>
            </a:endParaRPr>
          </a:p>
        </p:txBody>
      </p:sp>
      <p:sp>
        <p:nvSpPr>
          <p:cNvPr id="5" name="Content Placeholder 4"/>
          <p:cNvSpPr>
            <a:spLocks noGrp="1" noChangeArrowheads="1"/>
          </p:cNvSpPr>
          <p:nvPr>
            <p:ph sz="quarter" idx="4294967295"/>
          </p:nvPr>
        </p:nvSpPr>
        <p:spPr>
          <a:xfrm>
            <a:off x="685800" y="5880100"/>
            <a:ext cx="8458200" cy="593725"/>
          </a:xfrm>
        </p:spPr>
        <p:txBody>
          <a:bodyPr/>
          <a:lstStyle/>
          <a:p>
            <a:pPr marL="1588" lvl="1" indent="0">
              <a:buFont typeface="Webdings" panose="05030102010509060703" pitchFamily="18" charset="2"/>
              <a:buNone/>
            </a:pPr>
            <a:r>
              <a:rPr lang="en-US" altLang="zh-TW" sz="2200" smtClean="0">
                <a:solidFill>
                  <a:srgbClr val="FF0000"/>
                </a:solidFill>
              </a:rPr>
              <a:t>Many oppressive regimes still exist around the world.</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noChangeArrowheads="1"/>
          </p:cNvSpPr>
          <p:nvPr>
            <p:ph type="title"/>
          </p:nvPr>
        </p:nvSpPr>
        <p:spPr/>
        <p:txBody>
          <a:bodyPr/>
          <a:lstStyle/>
          <a:p>
            <a:r>
              <a:rPr lang="en-US" altLang="zh-TW" sz="3200" smtClean="0"/>
              <a:t>Ethics and International Business </a:t>
            </a:r>
            <a:r>
              <a:rPr lang="en-US" altLang="zh-TW" sz="800" smtClean="0"/>
              <a:t>3</a:t>
            </a:r>
          </a:p>
        </p:txBody>
      </p:sp>
      <p:sp>
        <p:nvSpPr>
          <p:cNvPr id="31746" name="Content Placeholder 2"/>
          <p:cNvSpPr>
            <a:spLocks noGrp="1" noChangeArrowheads="1"/>
          </p:cNvSpPr>
          <p:nvPr>
            <p:ph idx="1"/>
          </p:nvPr>
        </p:nvSpPr>
        <p:spPr>
          <a:xfrm>
            <a:off x="685800" y="1981200"/>
            <a:ext cx="4235450" cy="4419600"/>
          </a:xfrm>
        </p:spPr>
        <p:txBody>
          <a:bodyPr/>
          <a:lstStyle/>
          <a:p>
            <a:r>
              <a:rPr lang="en-US" altLang="zh-TW" sz="2400" smtClean="0"/>
              <a:t>Environmental Pollution</a:t>
            </a:r>
          </a:p>
          <a:p>
            <a:pPr marL="0" lvl="1" indent="0">
              <a:buFont typeface="Webdings" panose="05030102010509060703" pitchFamily="18" charset="2"/>
              <a:buNone/>
            </a:pPr>
            <a:r>
              <a:rPr lang="en-US" altLang="zh-TW" sz="2000" smtClean="0"/>
              <a:t>Should a multinational feel free to pollute in a developing nation if doing so does not violate laws?</a:t>
            </a:r>
          </a:p>
          <a:p>
            <a:pPr marL="292100" lvl="2" indent="-292100"/>
            <a:r>
              <a:rPr lang="en-US" altLang="zh-TW" sz="1800" smtClean="0"/>
              <a:t>Tragedy of the commons.</a:t>
            </a:r>
          </a:p>
          <a:p>
            <a:pPr marL="292100" lvl="2" indent="-292100"/>
            <a:r>
              <a:rPr lang="en-US" altLang="zh-TW" sz="1800" smtClean="0"/>
              <a:t>May be legal, but is it ethical?</a:t>
            </a:r>
          </a:p>
        </p:txBody>
      </p:sp>
      <p:sp>
        <p:nvSpPr>
          <p:cNvPr id="31747" name="Slide Number Placeholder 4"/>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4C63FC4A-3AA7-4652-B799-B68BEB4AFA1E}" type="slidenum">
              <a:rPr lang="en-US" altLang="zh-TW" sz="1400">
                <a:solidFill>
                  <a:srgbClr val="333399"/>
                </a:solidFill>
              </a:rPr>
              <a:pPr/>
              <a:t>6</a:t>
            </a:fld>
            <a:endParaRPr lang="en-US" altLang="zh-TW" sz="1400">
              <a:solidFill>
                <a:srgbClr val="333399"/>
              </a:solidFill>
            </a:endParaRPr>
          </a:p>
        </p:txBody>
      </p:sp>
      <p:sp>
        <p:nvSpPr>
          <p:cNvPr id="31748" name="Content Placeholder 3"/>
          <p:cNvSpPr>
            <a:spLocks noGrp="1" noChangeArrowheads="1"/>
          </p:cNvSpPr>
          <p:nvPr>
            <p:ph sz="quarter" idx="4294967295"/>
          </p:nvPr>
        </p:nvSpPr>
        <p:spPr>
          <a:xfrm>
            <a:off x="5052306" y="5522566"/>
            <a:ext cx="4084637" cy="1112838"/>
          </a:xfrm>
        </p:spPr>
        <p:txBody>
          <a:bodyPr/>
          <a:lstStyle/>
          <a:p>
            <a:pPr marL="0" lvl="1" indent="0">
              <a:buFont typeface="Webdings" panose="05030102010509060703" pitchFamily="18" charset="2"/>
              <a:buNone/>
            </a:pPr>
            <a:r>
              <a:rPr lang="en-US" altLang="zh-TW" sz="1200" dirty="0" smtClean="0"/>
              <a:t>People wearing breathing masks at </a:t>
            </a:r>
            <a:r>
              <a:rPr lang="en-US" altLang="zh-TW" sz="1200" dirty="0" err="1" smtClean="0"/>
              <a:t>Tian’anmen</a:t>
            </a:r>
            <a:r>
              <a:rPr lang="en-US" altLang="zh-TW" sz="1200" dirty="0" smtClean="0"/>
              <a:t> Square in China’s capital city, Beijing.</a:t>
            </a:r>
          </a:p>
        </p:txBody>
      </p:sp>
      <p:sp>
        <p:nvSpPr>
          <p:cNvPr id="31749" name="Text Placeholder 6"/>
          <p:cNvSpPr>
            <a:spLocks noGrp="1" noChangeArrowheads="1"/>
          </p:cNvSpPr>
          <p:nvPr>
            <p:ph type="body" sz="quarter" idx="4294967295"/>
          </p:nvPr>
        </p:nvSpPr>
        <p:spPr>
          <a:xfrm>
            <a:off x="6659563" y="5918200"/>
            <a:ext cx="2184400" cy="273050"/>
          </a:xfrm>
        </p:spPr>
        <p:txBody>
          <a:bodyPr/>
          <a:lstStyle/>
          <a:p>
            <a:pPr marL="0" indent="0">
              <a:buFont typeface="Wingdings" panose="05000000000000000000" pitchFamily="2" charset="2"/>
              <a:buNone/>
            </a:pPr>
            <a:r>
              <a:rPr lang="en-US" altLang="zh-TW" sz="1200" smtClean="0"/>
              <a:t>Kevin Frayer/Getty Images</a:t>
            </a:r>
          </a:p>
        </p:txBody>
      </p:sp>
      <p:pic>
        <p:nvPicPr>
          <p:cNvPr id="31750" name="Picture 7" descr="A photograph shows a group of people standing in public, wearing breathing mas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611091"/>
            <a:ext cx="4235450"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noChangeArrowheads="1"/>
          </p:cNvSpPr>
          <p:nvPr>
            <p:ph type="title"/>
          </p:nvPr>
        </p:nvSpPr>
        <p:spPr/>
        <p:txBody>
          <a:bodyPr/>
          <a:lstStyle/>
          <a:p>
            <a:r>
              <a:rPr lang="en-US" altLang="zh-TW" sz="3200" smtClean="0"/>
              <a:t>Ethics and International Business 4</a:t>
            </a:r>
          </a:p>
        </p:txBody>
      </p:sp>
      <p:sp>
        <p:nvSpPr>
          <p:cNvPr id="33794" name="Content Placeholder 2"/>
          <p:cNvSpPr>
            <a:spLocks noGrp="1" noChangeArrowheads="1"/>
          </p:cNvSpPr>
          <p:nvPr>
            <p:ph idx="1"/>
          </p:nvPr>
        </p:nvSpPr>
        <p:spPr/>
        <p:txBody>
          <a:bodyPr/>
          <a:lstStyle/>
          <a:p>
            <a:r>
              <a:rPr lang="en-US" altLang="zh-TW" smtClean="0"/>
              <a:t>Corruption</a:t>
            </a:r>
          </a:p>
          <a:p>
            <a:pPr lvl="1"/>
            <a:r>
              <a:rPr lang="en-US" altLang="zh-TW" smtClean="0"/>
              <a:t>Is it ethical to make payments to government officials to secure business?</a:t>
            </a:r>
          </a:p>
          <a:p>
            <a:pPr lvl="2"/>
            <a:r>
              <a:rPr lang="en-US" altLang="zh-TW" smtClean="0"/>
              <a:t>Foreign Corrupt Practices Act (F C P A).</a:t>
            </a:r>
          </a:p>
          <a:p>
            <a:pPr lvl="2"/>
            <a:r>
              <a:rPr lang="en-US" altLang="zh-TW" smtClean="0"/>
              <a:t>Convention on Combating Bribery of Foreign Public Officials in International Business Transactions.</a:t>
            </a:r>
          </a:p>
          <a:p>
            <a:pPr lvl="3"/>
            <a:r>
              <a:rPr lang="en-US" altLang="zh-TW" smtClean="0"/>
              <a:t>Facilitating payments, or speed money, excluded.</a:t>
            </a:r>
          </a:p>
        </p:txBody>
      </p:sp>
      <p:sp>
        <p:nvSpPr>
          <p:cNvPr id="33795" name="Slide Number Placeholder 4"/>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8C0F5D89-54E1-44F5-9D36-323524D126DA}" type="slidenum">
              <a:rPr lang="en-US" altLang="zh-TW" sz="1400">
                <a:solidFill>
                  <a:srgbClr val="333399"/>
                </a:solidFill>
              </a:rPr>
              <a:pPr/>
              <a:t>7</a:t>
            </a:fld>
            <a:endParaRPr lang="en-US" altLang="zh-TW" sz="1400">
              <a:solidFill>
                <a:srgbClr val="333399"/>
              </a:solidFill>
            </a:endParaRPr>
          </a:p>
        </p:txBody>
      </p:sp>
      <p:sp>
        <p:nvSpPr>
          <p:cNvPr id="33796" name="Content Placeholder 3"/>
          <p:cNvSpPr>
            <a:spLocks noGrp="1" noChangeArrowheads="1"/>
          </p:cNvSpPr>
          <p:nvPr>
            <p:ph sz="quarter" idx="4294967295"/>
          </p:nvPr>
        </p:nvSpPr>
        <p:spPr>
          <a:xfrm>
            <a:off x="539750" y="4797425"/>
            <a:ext cx="8064500" cy="1439863"/>
          </a:xfrm>
        </p:spPr>
        <p:txBody>
          <a:bodyPr/>
          <a:lstStyle/>
          <a:p>
            <a:pPr marL="342900" lvl="1" indent="-342900">
              <a:buFont typeface="Arial" panose="020B0604020202020204" pitchFamily="34" charset="0"/>
              <a:buChar char="•"/>
            </a:pPr>
            <a:r>
              <a:rPr lang="en-US" altLang="zh-TW" sz="2000" smtClean="0"/>
              <a:t>Some argue paying bribes might be price of doing greater good.</a:t>
            </a:r>
          </a:p>
          <a:p>
            <a:pPr marL="342900" lvl="1" indent="-342900">
              <a:buFont typeface="Arial" panose="020B0604020202020204" pitchFamily="34" charset="0"/>
              <a:buChar char="•"/>
            </a:pPr>
            <a:r>
              <a:rPr lang="en-US" altLang="zh-TW" sz="2000" smtClean="0"/>
              <a:t>Others argue that corruption reduces returns on business investment and leads to low economic growth.</a:t>
            </a:r>
          </a:p>
          <a:p>
            <a:pPr marL="342900" lvl="1" indent="-342900">
              <a:buFont typeface="Arial" panose="020B0604020202020204" pitchFamily="34" charset="0"/>
              <a:buChar char="•"/>
            </a:pPr>
            <a:r>
              <a:rPr lang="en-US" altLang="zh-TW" sz="2000" smtClean="0"/>
              <a:t>Many multinationals have adopted a zero-tolerance policy.</a:t>
            </a: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noChangeArrowheads="1"/>
          </p:cNvSpPr>
          <p:nvPr>
            <p:ph type="title"/>
          </p:nvPr>
        </p:nvSpPr>
        <p:spPr/>
        <p:txBody>
          <a:bodyPr/>
          <a:lstStyle/>
          <a:p>
            <a:r>
              <a:rPr lang="en-US" altLang="zh-TW" smtClean="0"/>
              <a:t>Ethical Dilemmas</a:t>
            </a:r>
          </a:p>
        </p:txBody>
      </p:sp>
      <p:sp>
        <p:nvSpPr>
          <p:cNvPr id="35842" name="Content Placeholder 2"/>
          <p:cNvSpPr>
            <a:spLocks noGrp="1" noChangeArrowheads="1"/>
          </p:cNvSpPr>
          <p:nvPr>
            <p:ph idx="1"/>
          </p:nvPr>
        </p:nvSpPr>
        <p:spPr/>
        <p:txBody>
          <a:bodyPr/>
          <a:lstStyle/>
          <a:p>
            <a:r>
              <a:rPr lang="en-US" altLang="en-US" sz="2400" smtClean="0"/>
              <a:t>Situations in which no available alternative seems ethically acceptable.</a:t>
            </a:r>
          </a:p>
          <a:p>
            <a:r>
              <a:rPr lang="en-US" altLang="en-US" sz="2400" smtClean="0"/>
              <a:t>Exist because real-world decisions are complex, difficult to frame, and involve various consequences that are difficult to quantify.</a:t>
            </a:r>
          </a:p>
          <a:p>
            <a:pPr lvl="1"/>
            <a:r>
              <a:rPr lang="en-US" altLang="en-US" sz="2000" smtClean="0"/>
              <a:t>No universal worldwide agreement about what constitutes accepted ethical principles.</a:t>
            </a:r>
          </a:p>
          <a:p>
            <a:pPr lvl="1"/>
            <a:r>
              <a:rPr lang="en-US" altLang="en-US" sz="2000" smtClean="0"/>
              <a:t>Cultural perspectives vary considerably.</a:t>
            </a:r>
            <a:endParaRPr lang="en-US" altLang="zh-TW" sz="2000" smtClean="0"/>
          </a:p>
        </p:txBody>
      </p:sp>
      <p:sp>
        <p:nvSpPr>
          <p:cNvPr id="35843" name="Slide Number Placeholder 4"/>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34F21F54-1E5B-4B4B-9F02-22C80E6BCEC0}" type="slidenum">
              <a:rPr lang="en-US" altLang="zh-TW" sz="1400">
                <a:solidFill>
                  <a:srgbClr val="333399"/>
                </a:solidFill>
              </a:rPr>
              <a:pPr/>
              <a:t>8</a:t>
            </a:fld>
            <a:endParaRPr lang="en-US" altLang="zh-TW" sz="1400">
              <a:solidFill>
                <a:srgbClr val="333399"/>
              </a:solidFill>
            </a:endParaRPr>
          </a:p>
        </p:txBody>
      </p:sp>
      <p:sp>
        <p:nvSpPr>
          <p:cNvPr id="35844" name="Content Placeholder 3"/>
          <p:cNvSpPr>
            <a:spLocks noGrp="1" noChangeArrowheads="1"/>
          </p:cNvSpPr>
          <p:nvPr>
            <p:ph sz="quarter" idx="4294967295"/>
          </p:nvPr>
        </p:nvSpPr>
        <p:spPr>
          <a:xfrm>
            <a:off x="685800" y="5229225"/>
            <a:ext cx="8458200" cy="917575"/>
          </a:xfrm>
        </p:spPr>
        <p:txBody>
          <a:bodyPr/>
          <a:lstStyle/>
          <a:p>
            <a:pPr marL="0" lvl="1" indent="0">
              <a:buFont typeface="Webdings" panose="05030102010509060703" pitchFamily="18" charset="2"/>
              <a:buNone/>
            </a:pPr>
            <a:r>
              <a:rPr lang="en-US" altLang="zh-TW" smtClean="0"/>
              <a:t>International managers often face situations where appropriate course of action is not clear.</a:t>
            </a: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noChangeArrowheads="1"/>
          </p:cNvSpPr>
          <p:nvPr>
            <p:ph type="title"/>
          </p:nvPr>
        </p:nvSpPr>
        <p:spPr/>
        <p:txBody>
          <a:bodyPr/>
          <a:lstStyle/>
          <a:p>
            <a:r>
              <a:rPr lang="en-US" altLang="zh-TW" smtClean="0"/>
              <a:t>Child Labor</a:t>
            </a:r>
          </a:p>
        </p:txBody>
      </p:sp>
      <p:sp>
        <p:nvSpPr>
          <p:cNvPr id="37890" name="Content Placeholder 2"/>
          <p:cNvSpPr>
            <a:spLocks noGrp="1" noChangeArrowheads="1"/>
          </p:cNvSpPr>
          <p:nvPr>
            <p:ph idx="1"/>
          </p:nvPr>
        </p:nvSpPr>
        <p:spPr>
          <a:xfrm>
            <a:off x="1524000" y="4297363"/>
            <a:ext cx="3309938" cy="1143000"/>
          </a:xfrm>
        </p:spPr>
        <p:txBody>
          <a:bodyPr/>
          <a:lstStyle/>
          <a:p>
            <a:pPr marL="0" indent="0">
              <a:buFont typeface="Wingdings" panose="05000000000000000000" pitchFamily="2" charset="2"/>
              <a:buNone/>
            </a:pPr>
            <a:r>
              <a:rPr lang="en-US" altLang="zh-TW" sz="2000" smtClean="0"/>
              <a:t>A young girl making cigarettes in Bagan, Myanmar.</a:t>
            </a:r>
          </a:p>
        </p:txBody>
      </p:sp>
      <p:sp>
        <p:nvSpPr>
          <p:cNvPr id="37891" name="Slide Number Placeholder 4"/>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CDD3081E-EF55-484F-8798-E26E2B2347DA}" type="slidenum">
              <a:rPr lang="en-US" altLang="zh-TW" sz="1400">
                <a:solidFill>
                  <a:srgbClr val="333399"/>
                </a:solidFill>
              </a:rPr>
              <a:pPr/>
              <a:t>9</a:t>
            </a:fld>
            <a:endParaRPr lang="en-US" altLang="zh-TW" sz="1400">
              <a:solidFill>
                <a:srgbClr val="333399"/>
              </a:solidFill>
            </a:endParaRPr>
          </a:p>
        </p:txBody>
      </p:sp>
      <p:sp>
        <p:nvSpPr>
          <p:cNvPr id="37892" name="Text Placeholder 6"/>
          <p:cNvSpPr>
            <a:spLocks noGrp="1" noChangeArrowheads="1"/>
          </p:cNvSpPr>
          <p:nvPr>
            <p:ph type="body" sz="quarter" idx="4294967295"/>
          </p:nvPr>
        </p:nvSpPr>
        <p:spPr>
          <a:xfrm>
            <a:off x="6089650" y="5943600"/>
            <a:ext cx="2832100" cy="457200"/>
          </a:xfrm>
        </p:spPr>
        <p:txBody>
          <a:bodyPr/>
          <a:lstStyle/>
          <a:p>
            <a:pPr marL="0" indent="0">
              <a:buFont typeface="Wingdings" panose="05000000000000000000" pitchFamily="2" charset="2"/>
              <a:buNone/>
            </a:pPr>
            <a:r>
              <a:rPr lang="en-US" altLang="zh-TW" sz="1200" smtClean="0"/>
              <a:t>Angela N Perryman/Shutterstock</a:t>
            </a:r>
          </a:p>
        </p:txBody>
      </p:sp>
      <p:pic>
        <p:nvPicPr>
          <p:cNvPr id="37893" name="Picture 3" descr="A photograph shows a child working with cigaret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8275" y="2636838"/>
            <a:ext cx="4957763" cy="332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0ckf">
  <a:themeElements>
    <a:clrScheme name="0ck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0ckf">
      <a:majorFont>
        <a:latin typeface="Arial"/>
        <a:ea typeface="標楷體"/>
        <a:cs typeface=""/>
      </a:majorFont>
      <a:minorFont>
        <a:latin typeface="Times New Roman"/>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0ckf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ckf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ckf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ckf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ckf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ck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ckf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C:\Documents and Settings\ckfarn\Application Data\Microsoft\Templates\0ckf.pot</Template>
  <TotalTime>2748</TotalTime>
  <Words>2686</Words>
  <Application>Microsoft Office PowerPoint</Application>
  <PresentationFormat>如螢幕大小 (4:3)</PresentationFormat>
  <Paragraphs>275</Paragraphs>
  <Slides>26</Slides>
  <Notes>21</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26</vt:i4>
      </vt:variant>
    </vt:vector>
  </HeadingPairs>
  <TitlesOfParts>
    <vt:vector size="35" baseType="lpstr">
      <vt:lpstr>微軟正黑體</vt:lpstr>
      <vt:lpstr>新細明體</vt:lpstr>
      <vt:lpstr>標楷體</vt:lpstr>
      <vt:lpstr>Arial</vt:lpstr>
      <vt:lpstr>Calibri</vt:lpstr>
      <vt:lpstr>Times New Roman</vt:lpstr>
      <vt:lpstr>Webdings</vt:lpstr>
      <vt:lpstr>Wingdings</vt:lpstr>
      <vt:lpstr>0ckf</vt:lpstr>
      <vt:lpstr>CSR: Ethics, Corporate Social  Responsibility, and Sustainability  ESG: Environment, Social and Governance</vt:lpstr>
      <vt:lpstr>Opening Case</vt:lpstr>
      <vt:lpstr>Introduction: Ethics</vt:lpstr>
      <vt:lpstr>Ethics and International Business 1</vt:lpstr>
      <vt:lpstr>Ethics and International Business 2</vt:lpstr>
      <vt:lpstr>Ethics and International Business 3</vt:lpstr>
      <vt:lpstr>Ethics and International Business 4</vt:lpstr>
      <vt:lpstr>Ethical Dilemmas</vt:lpstr>
      <vt:lpstr>Child Labor</vt:lpstr>
      <vt:lpstr>Roots of Unethical Behavior 1</vt:lpstr>
      <vt:lpstr>Figure 5.1  Determinants of Ethical Behavior</vt:lpstr>
      <vt:lpstr>Roots of Unethical Behavior 2</vt:lpstr>
      <vt:lpstr>Roots of Unethical Behavior 3</vt:lpstr>
      <vt:lpstr>Roots of Unethical Behavior 4</vt:lpstr>
      <vt:lpstr>Universal Declaration of Human Rights</vt:lpstr>
      <vt:lpstr>Philosophical Approaches to Ethics: Justice Theories</vt:lpstr>
      <vt:lpstr>360° View: Managerial Implications</vt:lpstr>
      <vt:lpstr>Decision-Making Processes</vt:lpstr>
      <vt:lpstr>360° View: Managerial Implications 4</vt:lpstr>
      <vt:lpstr>Corporate Social Responsibility (CSR)</vt:lpstr>
      <vt:lpstr>four main types of CSR</vt:lpstr>
      <vt:lpstr>Sustainability</vt:lpstr>
      <vt:lpstr>Related concepts</vt:lpstr>
      <vt:lpstr>SDG</vt:lpstr>
      <vt:lpstr>DJSI</vt:lpstr>
      <vt:lpstr>Summary</vt:lpstr>
    </vt:vector>
  </TitlesOfParts>
  <Company>NCU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電子化企業 201009</dc:title>
  <dc:creator>CK Farn</dc:creator>
  <cp:lastModifiedBy>CKFarn</cp:lastModifiedBy>
  <cp:revision>190</cp:revision>
  <dcterms:created xsi:type="dcterms:W3CDTF">1999-04-05T16:45:56Z</dcterms:created>
  <dcterms:modified xsi:type="dcterms:W3CDTF">2024-10-25T05:48:45Z</dcterms:modified>
</cp:coreProperties>
</file>