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565" r:id="rId2"/>
    <p:sldId id="641" r:id="rId3"/>
    <p:sldId id="642" r:id="rId4"/>
    <p:sldId id="643" r:id="rId5"/>
    <p:sldId id="645" r:id="rId6"/>
    <p:sldId id="646" r:id="rId7"/>
    <p:sldId id="647" r:id="rId8"/>
    <p:sldId id="648" r:id="rId9"/>
    <p:sldId id="649" r:id="rId10"/>
    <p:sldId id="650" r:id="rId11"/>
    <p:sldId id="651" r:id="rId12"/>
    <p:sldId id="652" r:id="rId13"/>
    <p:sldId id="653" r:id="rId14"/>
    <p:sldId id="654" r:id="rId15"/>
    <p:sldId id="655" r:id="rId16"/>
    <p:sldId id="656" r:id="rId17"/>
    <p:sldId id="657" r:id="rId18"/>
    <p:sldId id="658" r:id="rId19"/>
    <p:sldId id="661" r:id="rId20"/>
    <p:sldId id="662" r:id="rId21"/>
    <p:sldId id="663" r:id="rId22"/>
    <p:sldId id="664" r:id="rId23"/>
    <p:sldId id="665" r:id="rId24"/>
    <p:sldId id="666" r:id="rId25"/>
    <p:sldId id="667" r:id="rId26"/>
    <p:sldId id="670" r:id="rId27"/>
    <p:sldId id="671" r:id="rId28"/>
    <p:sldId id="672" r:id="rId29"/>
    <p:sldId id="673" r:id="rId30"/>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1611"/>
  </p:normalViewPr>
  <p:slideViewPr>
    <p:cSldViewPr showGuides="1">
      <p:cViewPr varScale="1">
        <p:scale>
          <a:sx n="106" d="100"/>
          <a:sy n="106" d="100"/>
        </p:scale>
        <p:origin x="19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D45E35E-2C18-4889-8030-A5967B4DD83F}" type="datetimeFigureOut">
              <a:rPr lang="zh-TW" altLang="en-US"/>
              <a:pPr>
                <a:defRPr/>
              </a:pPr>
              <a:t>2024/10/16</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AD16669-93C2-4F28-8C4A-9723E2622671}" type="slidenum">
              <a:rPr lang="zh-TW" altLang="en-US"/>
              <a:pPr>
                <a:defRPr/>
              </a:pPr>
              <a:t>‹#›</a:t>
            </a:fld>
            <a:endParaRPr lang="zh-TW" altLang="en-US"/>
          </a:p>
        </p:txBody>
      </p:sp>
    </p:spTree>
    <p:extLst>
      <p:ext uri="{BB962C8B-B14F-4D97-AF65-F5344CB8AC3E}">
        <p14:creationId xmlns:p14="http://schemas.microsoft.com/office/powerpoint/2010/main" val="1880525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07AD181-E59D-4AF8-8340-668308C3519F}" type="slidenum">
              <a:rPr lang="en-US" altLang="zh-TW"/>
              <a:pPr>
                <a:defRPr/>
              </a:pPr>
              <a:t>‹#›</a:t>
            </a:fld>
            <a:endParaRPr lang="en-US" altLang="zh-TW"/>
          </a:p>
        </p:txBody>
      </p:sp>
    </p:spTree>
    <p:extLst>
      <p:ext uri="{BB962C8B-B14F-4D97-AF65-F5344CB8AC3E}">
        <p14:creationId xmlns:p14="http://schemas.microsoft.com/office/powerpoint/2010/main" val="3598178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BF8D546-C0B1-4EFC-840D-CC3BDBBDF819}" type="slidenum">
              <a:rPr lang="en-US" altLang="zh-TW" sz="1200"/>
              <a:pPr/>
              <a:t>1</a:t>
            </a:fld>
            <a:endParaRPr lang="en-US" altLang="zh-TW"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336287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altLang="en-US" dirty="0"/>
              <a:t>Assume that two countries, Ghana and South Korea, both have 200 units of resources that could either be used to produce rice or cocoa.  In Ghana, it takes 10 units of resources to produce one ton of cocoa and 20 units of resources to produce one ton of rice.  So, Ghana could produce 20 tons of cocoa and no rice, 10 tons of rice and no cocoa, or some combination of rice and cocoa between the two extremes.</a:t>
            </a:r>
          </a:p>
          <a:p>
            <a:pPr eaLnBrk="1" hangingPunct="1">
              <a:defRPr/>
            </a:pPr>
            <a:endParaRPr lang="en-US" altLang="en-US" dirty="0"/>
          </a:p>
          <a:p>
            <a:pPr eaLnBrk="1" hangingPunct="1">
              <a:defRPr/>
            </a:pPr>
            <a:r>
              <a:rPr lang="en-US" altLang="en-US" dirty="0"/>
              <a:t>In South Korea it takes 40 units of resources to produce one ton of cocoa and 10 resources to produce one ton of rice.  So, South Korea could produce 5 tons of cocoa and no rice, 20 tons of rice and no cocoa, or some combination in between.</a:t>
            </a:r>
          </a:p>
          <a:p>
            <a:pPr marL="285750" indent="-285750" eaLnBrk="1" hangingPunct="1">
              <a:buFont typeface="Arial" panose="020B0604020202020204" pitchFamily="34" charset="0"/>
              <a:buChar char="•"/>
              <a:defRPr/>
            </a:pPr>
            <a:r>
              <a:rPr lang="en-US" altLang="en-US" dirty="0"/>
              <a:t>Ghana has an absolute advantage in the production of cocoa.</a:t>
            </a:r>
          </a:p>
          <a:p>
            <a:pPr marL="285750" indent="-285750" eaLnBrk="1" hangingPunct="1">
              <a:buFont typeface="Arial" panose="020B0604020202020204" pitchFamily="34" charset="0"/>
              <a:buChar char="•"/>
              <a:defRPr/>
            </a:pPr>
            <a:r>
              <a:rPr lang="en-US" altLang="en-US" dirty="0"/>
              <a:t>South Korea has an absolute advantage in the production of rice.</a:t>
            </a:r>
          </a:p>
        </p:txBody>
      </p:sp>
      <p:sp>
        <p:nvSpPr>
          <p:cNvPr id="3174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DA73964-5CFF-4BA1-A7A0-9E9D4890882B}" type="slidenum">
              <a:rPr lang="en-US" altLang="zh-TW" sz="1200"/>
              <a:pPr/>
              <a:t>10</a:t>
            </a:fld>
            <a:endParaRPr lang="en-US" altLang="zh-TW" sz="1200"/>
          </a:p>
        </p:txBody>
      </p:sp>
    </p:spTree>
    <p:extLst>
      <p:ext uri="{BB962C8B-B14F-4D97-AF65-F5344CB8AC3E}">
        <p14:creationId xmlns:p14="http://schemas.microsoft.com/office/powerpoint/2010/main" val="313883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ln/>
        </p:spPr>
      </p:sp>
      <p:sp>
        <p:nvSpPr>
          <p:cNvPr id="3379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We can see that trade is a positive-sum game; it produces net gains for all involved.</a:t>
            </a:r>
          </a:p>
        </p:txBody>
      </p:sp>
      <p:sp>
        <p:nvSpPr>
          <p:cNvPr id="33796"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B06DC9D-31FB-43F7-A5E2-10B1CD5BB9AC}" type="slidenum">
              <a:rPr lang="en-US" altLang="zh-TW" sz="1200"/>
              <a:pPr/>
              <a:t>11</a:t>
            </a:fld>
            <a:endParaRPr lang="en-US" altLang="zh-TW" sz="1200"/>
          </a:p>
        </p:txBody>
      </p:sp>
    </p:spTree>
    <p:extLst>
      <p:ext uri="{BB962C8B-B14F-4D97-AF65-F5344CB8AC3E}">
        <p14:creationId xmlns:p14="http://schemas.microsoft.com/office/powerpoint/2010/main" val="218927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p:spPr>
      </p:sp>
      <p:sp>
        <p:nvSpPr>
          <p:cNvPr id="3584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We can see that trade is a positive-sum game; it produces net gains for all involved.</a:t>
            </a:r>
          </a:p>
        </p:txBody>
      </p:sp>
      <p:sp>
        <p:nvSpPr>
          <p:cNvPr id="35844"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D649F2B-E74D-40FC-8D65-0243A53267B2}" type="slidenum">
              <a:rPr lang="en-US" altLang="zh-TW" sz="1200"/>
              <a:pPr/>
              <a:t>12</a:t>
            </a:fld>
            <a:endParaRPr lang="en-US" altLang="zh-TW" sz="1200"/>
          </a:p>
        </p:txBody>
      </p:sp>
    </p:spTree>
    <p:extLst>
      <p:ext uri="{BB962C8B-B14F-4D97-AF65-F5344CB8AC3E}">
        <p14:creationId xmlns:p14="http://schemas.microsoft.com/office/powerpoint/2010/main" val="2820579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Ricardo’s theory holds that this is true, even if it means the country buys goods from other countries that it could produce more efficiently itself.</a:t>
            </a:r>
          </a:p>
        </p:txBody>
      </p:sp>
      <p:sp>
        <p:nvSpPr>
          <p:cNvPr id="3789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5E24483-0DB3-4445-9BAE-1CB76F7669DD}" type="slidenum">
              <a:rPr lang="en-US" altLang="zh-TW" sz="1200"/>
              <a:pPr/>
              <a:t>13</a:t>
            </a:fld>
            <a:endParaRPr lang="en-US" altLang="zh-TW" sz="1200"/>
          </a:p>
        </p:txBody>
      </p:sp>
    </p:spTree>
    <p:extLst>
      <p:ext uri="{BB962C8B-B14F-4D97-AF65-F5344CB8AC3E}">
        <p14:creationId xmlns:p14="http://schemas.microsoft.com/office/powerpoint/2010/main" val="158179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ln/>
        </p:spPr>
      </p:sp>
      <p:sp>
        <p:nvSpPr>
          <p:cNvPr id="3993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Assume that Ghana is more efficient in the production of both cocoa and rice. In Ghana, it takes 10 resources to produce one tone of cocoa, and 13 1/3 resources to produce one ton of rice. So, Ghana could produce 20 tons of cocoa and no rice, 15 tons of rice and no cocoa, or some combination of the two. In South Korea, it takes 40 resources to produce one ton of cocoa and 20 resources to produce one ton of rice. So, South Korea could produce 5 tons of cocoa and no rice, 10 tons of rice and no cocoa, or some combination of the two.</a:t>
            </a:r>
          </a:p>
        </p:txBody>
      </p:sp>
      <p:sp>
        <p:nvSpPr>
          <p:cNvPr id="399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8065401-1EE1-41AF-BF2A-634BEA03052D}" type="slidenum">
              <a:rPr lang="en-US" altLang="zh-TW" sz="1200"/>
              <a:pPr/>
              <a:t>14</a:t>
            </a:fld>
            <a:endParaRPr lang="en-US" altLang="zh-TW" sz="1200"/>
          </a:p>
        </p:txBody>
      </p:sp>
    </p:spTree>
    <p:extLst>
      <p:ext uri="{BB962C8B-B14F-4D97-AF65-F5344CB8AC3E}">
        <p14:creationId xmlns:p14="http://schemas.microsoft.com/office/powerpoint/2010/main" val="987112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The basic message of the theory of comparative advantage is that </a:t>
            </a:r>
            <a:r>
              <a:rPr lang="en-US" altLang="zh-TW" i="1" smtClean="0">
                <a:cs typeface="Times New Roman" panose="02020603050405020304" pitchFamily="18" charset="0"/>
              </a:rPr>
              <a:t>potential world production is greater with unrestricted free trade than it is with restricted trade</a:t>
            </a:r>
            <a:r>
              <a:rPr lang="en-US" altLang="zh-TW" smtClean="0">
                <a:cs typeface="Times New Roman" panose="02020603050405020304" pitchFamily="18" charset="0"/>
              </a:rPr>
              <a:t>. Ricardo’s theory suggests that consumers in all nations can consume more if there are no restrictions on trade.</a:t>
            </a:r>
            <a:endParaRPr lang="en-US" altLang="en-US" smtClean="0">
              <a:cs typeface="Times New Roman" panose="02020603050405020304" pitchFamily="18" charset="0"/>
            </a:endParaRPr>
          </a:p>
        </p:txBody>
      </p:sp>
      <p:sp>
        <p:nvSpPr>
          <p:cNvPr id="4198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C466AB5-D68E-4D75-851A-A17056A76C1D}" type="slidenum">
              <a:rPr lang="en-US" altLang="zh-TW" sz="1200"/>
              <a:pPr/>
              <a:t>15</a:t>
            </a:fld>
            <a:endParaRPr lang="en-US" altLang="zh-TW" sz="1200"/>
          </a:p>
        </p:txBody>
      </p:sp>
    </p:spTree>
    <p:extLst>
      <p:ext uri="{BB962C8B-B14F-4D97-AF65-F5344CB8AC3E}">
        <p14:creationId xmlns:p14="http://schemas.microsoft.com/office/powerpoint/2010/main" val="2961037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The theory of comparative advantage suggests that trade is a positive-sum game in which all countries that participate realize economic gains.</a:t>
            </a:r>
            <a:endParaRPr lang="en-US" altLang="en-US" smtClean="0"/>
          </a:p>
        </p:txBody>
      </p:sp>
      <p:sp>
        <p:nvSpPr>
          <p:cNvPr id="44036"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D32EEC1-C126-4066-A9D6-0E3EC116CE51}" type="slidenum">
              <a:rPr lang="en-US" altLang="zh-TW" sz="1200"/>
              <a:pPr/>
              <a:t>16</a:t>
            </a:fld>
            <a:endParaRPr lang="en-US" altLang="zh-TW" sz="1200"/>
          </a:p>
        </p:txBody>
      </p:sp>
    </p:spTree>
    <p:extLst>
      <p:ext uri="{BB962C8B-B14F-4D97-AF65-F5344CB8AC3E}">
        <p14:creationId xmlns:p14="http://schemas.microsoft.com/office/powerpoint/2010/main" val="3064834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4608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The theory of comparative advantage suggests that trade is a positive-sum game in which all countries that participate realize economic gains.</a:t>
            </a:r>
            <a:endParaRPr lang="en-US" altLang="en-US" smtClean="0"/>
          </a:p>
          <a:p>
            <a:pPr eaLnBrk="1" hangingPunct="1">
              <a:spcBef>
                <a:spcPct val="0"/>
              </a:spcBef>
            </a:pPr>
            <a:endParaRPr lang="en-US" altLang="zh-TW" smtClean="0"/>
          </a:p>
        </p:txBody>
      </p:sp>
      <p:sp>
        <p:nvSpPr>
          <p:cNvPr id="46084"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A1DB194-DB20-47F7-A4EB-3B23C23062EF}" type="slidenum">
              <a:rPr lang="en-US" altLang="zh-TW" sz="1200"/>
              <a:pPr/>
              <a:t>17</a:t>
            </a:fld>
            <a:endParaRPr lang="en-US" altLang="zh-TW" sz="1200"/>
          </a:p>
        </p:txBody>
      </p:sp>
    </p:spTree>
    <p:extLst>
      <p:ext uri="{BB962C8B-B14F-4D97-AF65-F5344CB8AC3E}">
        <p14:creationId xmlns:p14="http://schemas.microsoft.com/office/powerpoint/2010/main" val="4245780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LO 6-3 Recognize why many economists believe that unrestricted free trade between nations will raise the economic welfare of countries that participate in a free trade system.</a:t>
            </a:r>
          </a:p>
          <a:p>
            <a:endParaRPr lang="en-US" altLang="en-US" smtClean="0"/>
          </a:p>
          <a:p>
            <a:r>
              <a:rPr lang="en-US" altLang="zh-TW" smtClean="0"/>
              <a:t>Once all the assumptions are dropped, the case for unrestricted free trade, while still positive, has been argued by some economists associated with the “new trade theory” to lose some of its strength.</a:t>
            </a:r>
            <a:endParaRPr lang="en-US" altLang="en-US" smtClean="0"/>
          </a:p>
        </p:txBody>
      </p:sp>
      <p:sp>
        <p:nvSpPr>
          <p:cNvPr id="4813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DD8BB39-7541-415F-917A-9D76DB31FA26}" type="slidenum">
              <a:rPr lang="en-US" altLang="zh-TW" sz="1200"/>
              <a:pPr/>
              <a:t>18</a:t>
            </a:fld>
            <a:endParaRPr lang="en-US" altLang="zh-TW" sz="1200"/>
          </a:p>
        </p:txBody>
      </p:sp>
    </p:spTree>
    <p:extLst>
      <p:ext uri="{BB962C8B-B14F-4D97-AF65-F5344CB8AC3E}">
        <p14:creationId xmlns:p14="http://schemas.microsoft.com/office/powerpoint/2010/main" val="2685784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5017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Diminishing returns to specialization occur when more units of resources are required to produce each additional unit. While 10 units of resources may be sufficient to increase Ghana’s output of cocoa from 12 tons to 13 tons, 11 units of resources may be needed to increase output from 13 to 14 tons, 12 units of resources to increase output from 14 tons to 15 tons, and so on. Diminishing returns imply a convex PPF for Ghana.</a:t>
            </a:r>
          </a:p>
        </p:txBody>
      </p:sp>
      <p:sp>
        <p:nvSpPr>
          <p:cNvPr id="5018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10D415B-6B7C-4DC8-A4E2-1ED5A96A3D5D}" type="slidenum">
              <a:rPr lang="en-US" altLang="zh-TW" sz="1200"/>
              <a:pPr/>
              <a:t>19</a:t>
            </a:fld>
            <a:endParaRPr lang="en-US" altLang="zh-TW" sz="1200"/>
          </a:p>
        </p:txBody>
      </p:sp>
    </p:spTree>
    <p:extLst>
      <p:ext uri="{BB962C8B-B14F-4D97-AF65-F5344CB8AC3E}">
        <p14:creationId xmlns:p14="http://schemas.microsoft.com/office/powerpoint/2010/main" val="253251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When economists talk about the gains from trade, what they mean is that trade allows countries to specialize in the production (and export) of goods and services that they can produce most efficiently, while importing goods and services that they cannot produce so efficiently from other nations.</a:t>
            </a:r>
          </a:p>
        </p:txBody>
      </p:sp>
      <p:sp>
        <p:nvSpPr>
          <p:cNvPr id="15364"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3C68D76-0505-4849-B36B-4758A37BB7BF}" type="slidenum">
              <a:rPr lang="en-US" altLang="zh-TW" sz="1200"/>
              <a:pPr/>
              <a:t>2</a:t>
            </a:fld>
            <a:endParaRPr lang="en-US" altLang="zh-TW" sz="1200"/>
          </a:p>
        </p:txBody>
      </p:sp>
    </p:spTree>
    <p:extLst>
      <p:ext uri="{BB962C8B-B14F-4D97-AF65-F5344CB8AC3E}">
        <p14:creationId xmlns:p14="http://schemas.microsoft.com/office/powerpoint/2010/main" val="2837059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ln/>
        </p:spPr>
      </p:sp>
      <p:sp>
        <p:nvSpPr>
          <p:cNvPr id="5222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LO 6-3 </a:t>
            </a:r>
            <a:r>
              <a:rPr lang="en-US" altLang="zh-TW" smtClean="0"/>
              <a:t>Recognize why many economists believe that unrestricted free trade between nations will raise the economic welfare of countries that participate in a free trade system.</a:t>
            </a:r>
          </a:p>
          <a:p>
            <a:endParaRPr lang="en-US" altLang="zh-TW" smtClean="0"/>
          </a:p>
          <a:p>
            <a:r>
              <a:rPr lang="en-US" altLang="zh-TW" smtClean="0">
                <a:cs typeface="Times New Roman" panose="02020603050405020304" pitchFamily="18" charset="0"/>
              </a:rPr>
              <a:t>The simple comparative advantage model assumed that trade does not change a country’s stock of resources or the efficiency with which it utilizes those resources. This static assumption makes no allowances for the dynamic changes that might result from trade.</a:t>
            </a:r>
          </a:p>
        </p:txBody>
      </p:sp>
      <p:sp>
        <p:nvSpPr>
          <p:cNvPr id="5222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A0546DD-227C-4AC9-870F-131FB5173565}" type="slidenum">
              <a:rPr lang="en-US" altLang="zh-TW" sz="1200"/>
              <a:pPr/>
              <a:t>20</a:t>
            </a:fld>
            <a:endParaRPr lang="en-US" altLang="zh-TW" sz="1200"/>
          </a:p>
        </p:txBody>
      </p:sp>
    </p:spTree>
    <p:extLst>
      <p:ext uri="{BB962C8B-B14F-4D97-AF65-F5344CB8AC3E}">
        <p14:creationId xmlns:p14="http://schemas.microsoft.com/office/powerpoint/2010/main" val="2376546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ln/>
        </p:spPr>
      </p:sp>
      <p:sp>
        <p:nvSpPr>
          <p:cNvPr id="5427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Dynamic gains in both the stock of a country’s resources and the efficiency with which resources are utilized will cause a country’s PPF to shift outward. This is illustrated in Figure 6.4, where the shift from PPF</a:t>
            </a:r>
            <a:r>
              <a:rPr lang="en-US" altLang="zh-TW" baseline="-25000" smtClean="0"/>
              <a:t>1</a:t>
            </a:r>
            <a:r>
              <a:rPr lang="en-US" altLang="zh-TW" smtClean="0"/>
              <a:t> to PPF</a:t>
            </a:r>
            <a:r>
              <a:rPr lang="en-US" altLang="zh-TW" baseline="-25000" smtClean="0"/>
              <a:t>2</a:t>
            </a:r>
            <a:r>
              <a:rPr lang="en-US" altLang="zh-TW" smtClean="0"/>
              <a:t> results from the dynamic gains that arise from free trade. As a consequence of this outward shift, the country in Figure 6.4 can produce more of both goods than it did before introduction of free trade. The theory suggests that opening an economy to free trade not only results in static gains of the type discussed earlier but also results in dynamic gains that stimulate economic growth.</a:t>
            </a:r>
          </a:p>
        </p:txBody>
      </p:sp>
      <p:sp>
        <p:nvSpPr>
          <p:cNvPr id="54276"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268686E-16E1-4464-B6CA-DB3BFEEDBF8A}" type="slidenum">
              <a:rPr lang="en-US" altLang="zh-TW" sz="1200"/>
              <a:pPr/>
              <a:t>21</a:t>
            </a:fld>
            <a:endParaRPr lang="en-US" altLang="zh-TW" sz="1200"/>
          </a:p>
        </p:txBody>
      </p:sp>
    </p:spTree>
    <p:extLst>
      <p:ext uri="{BB962C8B-B14F-4D97-AF65-F5344CB8AC3E}">
        <p14:creationId xmlns:p14="http://schemas.microsoft.com/office/powerpoint/2010/main" val="2967445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a:ln/>
        </p:spPr>
      </p:sp>
      <p:sp>
        <p:nvSpPr>
          <p:cNvPr id="5632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One recent study found evidence in support of Samuelson’s thesis. The study looked at every county in the United States for its manufacturers’ exposure to competition from China. The researchers found that regions most exposed to China tended not only to lose more manufacturing jobs but also to see overall employment decline. Areas with higher exposure to China also had larger increases in workers receiving unemployment insurance, food stamps, and disability payments. The costs to the economy from the increased government payments amounted to two-thirds of the gains from trade with China. In other words, many of the ways trade with China has helped the United States—such as providing inexpensive goods to U.S. consumers—have been wiped out.</a:t>
            </a:r>
          </a:p>
          <a:p>
            <a:endParaRPr lang="en-US" altLang="zh-TW" smtClean="0"/>
          </a:p>
          <a:p>
            <a:r>
              <a:rPr lang="en-US" altLang="zh-TW" smtClean="0"/>
              <a:t>Other economists have dismissed Samuelson’s fears. While not questioning his analysis, they note that as a practical matter, developing nations are unlikely to be able to upgrade the skill level of their workforce rapidly enough to give rise to the situation in Samuelson’s model. In other words, they will quickly run into diminishing returns.</a:t>
            </a:r>
          </a:p>
        </p:txBody>
      </p:sp>
      <p:sp>
        <p:nvSpPr>
          <p:cNvPr id="56324"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B3DC30B-63AD-44DA-9154-C1D7D8C64C30}" type="slidenum">
              <a:rPr lang="en-US" altLang="zh-TW" sz="1200"/>
              <a:pPr/>
              <a:t>22</a:t>
            </a:fld>
            <a:endParaRPr lang="en-US" altLang="zh-TW" sz="1200"/>
          </a:p>
        </p:txBody>
      </p:sp>
    </p:spTree>
    <p:extLst>
      <p:ext uri="{BB962C8B-B14F-4D97-AF65-F5344CB8AC3E}">
        <p14:creationId xmlns:p14="http://schemas.microsoft.com/office/powerpoint/2010/main" val="1850827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a:ln/>
        </p:spPr>
      </p:sp>
      <p:sp>
        <p:nvSpPr>
          <p:cNvPr id="5837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The message seems clear: Adopt an open economy and embrace free trade, and your nation will be rewarded with higher economic growth rates. Higher growth will raise income levels and living standards.</a:t>
            </a:r>
          </a:p>
          <a:p>
            <a:endParaRPr lang="en-US" altLang="en-US" smtClean="0"/>
          </a:p>
          <a:p>
            <a:r>
              <a:rPr lang="en-US" altLang="en-US" smtClean="0"/>
              <a:t>Research indicates that for every 10 percent increase in the importance of international trade in an economy, average income levels will rise by at least 5 percent.</a:t>
            </a:r>
          </a:p>
        </p:txBody>
      </p:sp>
      <p:sp>
        <p:nvSpPr>
          <p:cNvPr id="5837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8CBF736-5F0F-4545-9859-B09DD5E0018F}" type="slidenum">
              <a:rPr lang="en-US" altLang="zh-TW" sz="1200"/>
              <a:pPr/>
              <a:t>23</a:t>
            </a:fld>
            <a:endParaRPr lang="en-US" altLang="zh-TW" sz="1200"/>
          </a:p>
        </p:txBody>
      </p:sp>
    </p:spTree>
    <p:extLst>
      <p:ext uri="{BB962C8B-B14F-4D97-AF65-F5344CB8AC3E}">
        <p14:creationId xmlns:p14="http://schemas.microsoft.com/office/powerpoint/2010/main" val="2574260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LO 6-2 </a:t>
            </a:r>
            <a:r>
              <a:rPr lang="en-US" altLang="zh-TW" smtClean="0"/>
              <a:t>Summarize the different theories explaining trade flows between nations.</a:t>
            </a:r>
          </a:p>
          <a:p>
            <a:endParaRPr lang="en-US" altLang="en-US" smtClean="0"/>
          </a:p>
          <a:p>
            <a:r>
              <a:rPr lang="en-US" altLang="zh-TW" smtClean="0">
                <a:cs typeface="Times New Roman" panose="02020603050405020304" pitchFamily="18" charset="0"/>
              </a:rPr>
              <a:t>The Heckscher–Ohlin theory has commonsense appeal. For example, the United States has long been a substantial exporter of agricultural goods, reflecting in part its unusual abundance of arable land. In contrast, China has excelled in the export of goods produced in labor-intensive manufacturing industries. This reflects China’s relative abundance of low-cost labor.</a:t>
            </a:r>
            <a:endParaRPr lang="en-US" altLang="en-US" smtClean="0">
              <a:cs typeface="Times New Roman" panose="02020603050405020304" pitchFamily="18" charset="0"/>
            </a:endParaRPr>
          </a:p>
        </p:txBody>
      </p:sp>
      <p:sp>
        <p:nvSpPr>
          <p:cNvPr id="6042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EA0C928-337B-40EF-8389-DE506B9FC5AE}" type="slidenum">
              <a:rPr lang="en-US" altLang="zh-TW" sz="1200"/>
              <a:pPr/>
              <a:t>24</a:t>
            </a:fld>
            <a:endParaRPr lang="en-US" altLang="zh-TW" sz="1200"/>
          </a:p>
        </p:txBody>
      </p:sp>
    </p:spTree>
    <p:extLst>
      <p:ext uri="{BB962C8B-B14F-4D97-AF65-F5344CB8AC3E}">
        <p14:creationId xmlns:p14="http://schemas.microsoft.com/office/powerpoint/2010/main" val="4061768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246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Tests of the Heckscher–Ohlin theory using data for a large number of countries tend to confirm the existence of the Leontief paradox. This leaves economists with a difficult dilemma. They prefer the Heckscher–Ohlin theory on theoretical grounds, but it is a relatively poor predictor of real-world international trade patterns. On the other hand, the theory they regard as being too limited, Ricardo’s theory of comparative advantage, actually predicts trade patterns with greater accuracy. The best solution to this dilemma may be to return to the Ricardian idea that trade patterns are largely driven by international differences in productivity.</a:t>
            </a:r>
            <a:endParaRPr lang="en-US" altLang="en-US" smtClean="0"/>
          </a:p>
        </p:txBody>
      </p:sp>
      <p:sp>
        <p:nvSpPr>
          <p:cNvPr id="6246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7F735EE-55AC-4F85-809E-424C7C6019F1}" type="slidenum">
              <a:rPr lang="en-US" altLang="zh-TW" sz="1200"/>
              <a:pPr/>
              <a:t>25</a:t>
            </a:fld>
            <a:endParaRPr lang="en-US" altLang="zh-TW" sz="1200"/>
          </a:p>
        </p:txBody>
      </p:sp>
    </p:spTree>
    <p:extLst>
      <p:ext uri="{BB962C8B-B14F-4D97-AF65-F5344CB8AC3E}">
        <p14:creationId xmlns:p14="http://schemas.microsoft.com/office/powerpoint/2010/main" val="229679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ln/>
        </p:spPr>
      </p:sp>
      <p:sp>
        <p:nvSpPr>
          <p:cNvPr id="6451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LO 6-2 </a:t>
            </a:r>
            <a:r>
              <a:rPr lang="en-US" altLang="zh-TW" smtClean="0"/>
              <a:t>Summarize the different theories explaining trade flows between nations.</a:t>
            </a:r>
          </a:p>
          <a:p>
            <a:endParaRPr lang="en-US" altLang="en-US" smtClean="0"/>
          </a:p>
          <a:p>
            <a:r>
              <a:rPr lang="en-US" altLang="en-US" smtClean="0"/>
              <a:t>W</a:t>
            </a:r>
            <a:r>
              <a:rPr lang="en-US" altLang="zh-TW" smtClean="0"/>
              <a:t>orld trade in certain products may be dominated by countries whose firms were first movers in their production.</a:t>
            </a:r>
            <a:endParaRPr lang="en-US" altLang="en-US" smtClean="0"/>
          </a:p>
        </p:txBody>
      </p:sp>
      <p:sp>
        <p:nvSpPr>
          <p:cNvPr id="64516"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8BAB9DB-A421-4BAB-9792-E5C3CC00400A}" type="slidenum">
              <a:rPr lang="en-US" altLang="zh-TW" sz="1200"/>
              <a:pPr/>
              <a:t>26</a:t>
            </a:fld>
            <a:endParaRPr lang="en-US" altLang="zh-TW" sz="1200"/>
          </a:p>
        </p:txBody>
      </p:sp>
    </p:spTree>
    <p:extLst>
      <p:ext uri="{BB962C8B-B14F-4D97-AF65-F5344CB8AC3E}">
        <p14:creationId xmlns:p14="http://schemas.microsoft.com/office/powerpoint/2010/main" val="2946270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LO 6-3 </a:t>
            </a:r>
            <a:r>
              <a:rPr lang="en-US" altLang="zh-TW" smtClean="0"/>
              <a:t>Recognize why many economists believe that unrestricted free trade between nations will raise the economic welfare of countries that participate in a free trade system.</a:t>
            </a:r>
          </a:p>
          <a:p>
            <a:endParaRPr lang="en-US" altLang="en-US" smtClean="0"/>
          </a:p>
          <a:p>
            <a:r>
              <a:rPr lang="en-US" altLang="zh-TW" smtClean="0"/>
              <a:t>Trade is mutually beneficial because it allows the specialization of production, the realization of scale economies, the production of a greater variety of products, and lower prices.</a:t>
            </a:r>
            <a:endParaRPr lang="en-US" altLang="en-US" smtClean="0"/>
          </a:p>
        </p:txBody>
      </p:sp>
      <p:sp>
        <p:nvSpPr>
          <p:cNvPr id="66564"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B475AAE-6CAD-4402-9AE9-A8B7441D976B}" type="slidenum">
              <a:rPr lang="en-US" altLang="zh-TW" sz="1200"/>
              <a:pPr/>
              <a:t>27</a:t>
            </a:fld>
            <a:endParaRPr lang="en-US" altLang="zh-TW" sz="1200"/>
          </a:p>
        </p:txBody>
      </p:sp>
    </p:spTree>
    <p:extLst>
      <p:ext uri="{BB962C8B-B14F-4D97-AF65-F5344CB8AC3E}">
        <p14:creationId xmlns:p14="http://schemas.microsoft.com/office/powerpoint/2010/main" val="1356254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Times New Roman" panose="02020603050405020304" pitchFamily="18" charset="0"/>
              </a:rPr>
              <a:t>New trade theory argues that for those products where economies of scale are significant and represent a substantial proportion of world demand, the first movers in an industry can gain a scale-based cost advantage that later entrants find almost impossible to match. Thus, the pattern of trade that we observe for such products may reflect first-mover advantages.</a:t>
            </a:r>
          </a:p>
          <a:p>
            <a:pPr marL="285750" indent="-285750">
              <a:buFont typeface="Arial" panose="020B0604020202020204" pitchFamily="34" charset="0"/>
              <a:buChar char="•"/>
              <a:defRPr/>
            </a:pPr>
            <a:r>
              <a:rPr lang="en-US" altLang="en-US" dirty="0">
                <a:cs typeface="Times New Roman" panose="02020603050405020304" pitchFamily="18" charset="0"/>
              </a:rPr>
              <a:t>Example: commercial aerospace industry.</a:t>
            </a:r>
            <a:endParaRPr lang="en-IN" dirty="0"/>
          </a:p>
        </p:txBody>
      </p:sp>
      <p:sp>
        <p:nvSpPr>
          <p:cNvPr id="6861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52C7754-5635-4A17-AB55-8AE5CCB2C05A}" type="slidenum">
              <a:rPr lang="en-US" altLang="zh-TW" sz="1200"/>
              <a:pPr/>
              <a:t>28</a:t>
            </a:fld>
            <a:endParaRPr lang="en-US" altLang="zh-TW" sz="1200"/>
          </a:p>
        </p:txBody>
      </p:sp>
    </p:spTree>
    <p:extLst>
      <p:ext uri="{BB962C8B-B14F-4D97-AF65-F5344CB8AC3E}">
        <p14:creationId xmlns:p14="http://schemas.microsoft.com/office/powerpoint/2010/main" val="2161068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New trade theorists stress the role of luck, entrepreneurship, and innovation in giving a firm first-mover advantages.</a:t>
            </a:r>
            <a:endParaRPr lang="en-US" altLang="en-US" smtClean="0"/>
          </a:p>
        </p:txBody>
      </p:sp>
      <p:sp>
        <p:nvSpPr>
          <p:cNvPr id="7066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70A80FF-26A0-4122-8295-85C96B0FFE1A}" type="slidenum">
              <a:rPr lang="en-US" altLang="zh-TW" sz="1200"/>
              <a:pPr/>
              <a:t>29</a:t>
            </a:fld>
            <a:endParaRPr lang="en-US" altLang="zh-TW" sz="1200"/>
          </a:p>
        </p:txBody>
      </p:sp>
    </p:spTree>
    <p:extLst>
      <p:ext uri="{BB962C8B-B14F-4D97-AF65-F5344CB8AC3E}">
        <p14:creationId xmlns:p14="http://schemas.microsoft.com/office/powerpoint/2010/main" val="296756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Although mercantilism is an old and largely discredited doctrine, its echoes remain in modern political debate and in the trade policies of many countries. Indeed, some have argued that Donald Trump espouses mercantilist views.</a:t>
            </a:r>
          </a:p>
        </p:txBody>
      </p:sp>
      <p:sp>
        <p:nvSpPr>
          <p:cNvPr id="1741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484C8AD-3B93-4950-B4D8-E5C3D3133EB5}" type="slidenum">
              <a:rPr lang="en-US" altLang="zh-TW" sz="1200"/>
              <a:pPr/>
              <a:t>3</a:t>
            </a:fld>
            <a:endParaRPr lang="en-US" altLang="zh-TW" sz="1200"/>
          </a:p>
        </p:txBody>
      </p:sp>
    </p:spTree>
    <p:extLst>
      <p:ext uri="{BB962C8B-B14F-4D97-AF65-F5344CB8AC3E}">
        <p14:creationId xmlns:p14="http://schemas.microsoft.com/office/powerpoint/2010/main" val="423656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t>LO 6-1 </a:t>
            </a:r>
            <a:r>
              <a:rPr lang="en-US" altLang="zh-TW" smtClean="0"/>
              <a:t>Understand why nations trade with each other.</a:t>
            </a:r>
            <a:endParaRPr lang="en-US" altLang="en-US" smtClean="0"/>
          </a:p>
          <a:p>
            <a:pPr marL="0" lvl="1"/>
            <a:endParaRPr lang="en-US" altLang="en-US" smtClean="0"/>
          </a:p>
          <a:p>
            <a:pPr marL="0" lvl="1"/>
            <a:r>
              <a:rPr lang="en-US" altLang="en-US" smtClean="0"/>
              <a:t>It is beneficial for a country to engage in international trade even for products it is able to produce for itself.</a:t>
            </a:r>
          </a:p>
          <a:p>
            <a:pPr marL="0" lvl="1"/>
            <a:endParaRPr lang="en-US" altLang="en-US" smtClean="0"/>
          </a:p>
          <a:p>
            <a:pPr marL="0" lvl="1"/>
            <a:r>
              <a:rPr lang="en-US" altLang="zh-TW" smtClean="0"/>
              <a:t>One of the key insights of international trade theory is that limits on imports are often in the interests of domestic producers but not domestic consumers.</a:t>
            </a:r>
            <a:endParaRPr lang="en-US" altLang="en-US" smtClean="0"/>
          </a:p>
        </p:txBody>
      </p:sp>
      <p:sp>
        <p:nvSpPr>
          <p:cNvPr id="1946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4E9C6AA-E260-48A5-BCC4-70EA185417C5}" type="slidenum">
              <a:rPr lang="en-US" altLang="zh-TW" sz="1200"/>
              <a:pPr/>
              <a:t>4</a:t>
            </a:fld>
            <a:endParaRPr lang="en-US" altLang="zh-TW" sz="1200"/>
          </a:p>
        </p:txBody>
      </p:sp>
    </p:spTree>
    <p:extLst>
      <p:ext uri="{BB962C8B-B14F-4D97-AF65-F5344CB8AC3E}">
        <p14:creationId xmlns:p14="http://schemas.microsoft.com/office/powerpoint/2010/main" val="325512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2150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85CDAC5-EA03-4B2C-BDFB-33870326AA81}" type="slidenum">
              <a:rPr lang="en-US" altLang="zh-TW" sz="1200"/>
              <a:pPr/>
              <a:t>5</a:t>
            </a:fld>
            <a:endParaRPr lang="en-US" altLang="zh-TW" sz="1200"/>
          </a:p>
        </p:txBody>
      </p:sp>
    </p:spTree>
    <p:extLst>
      <p:ext uri="{BB962C8B-B14F-4D97-AF65-F5344CB8AC3E}">
        <p14:creationId xmlns:p14="http://schemas.microsoft.com/office/powerpoint/2010/main" val="331348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New trade theory: The observed pattern of trade in the world economy may be due in part to the ability of firms in a given market to capture first-mover advantages.</a:t>
            </a:r>
          </a:p>
          <a:p>
            <a:endParaRPr lang="en-US" altLang="en-US" smtClean="0"/>
          </a:p>
          <a:p>
            <a:r>
              <a:rPr lang="en-US" altLang="en-US" smtClean="0"/>
              <a:t>In addition to factor endowments, Porter points out the importance of country factors such as domestic demand and domestic rivalry in explaining a nation’s dominance in the production and export of particular products.</a:t>
            </a:r>
          </a:p>
        </p:txBody>
      </p:sp>
      <p:sp>
        <p:nvSpPr>
          <p:cNvPr id="23556"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02EA4C0-4961-4E3E-8EC4-6A64694B6854}" type="slidenum">
              <a:rPr lang="en-US" altLang="zh-TW" sz="1200"/>
              <a:pPr/>
              <a:t>6</a:t>
            </a:fld>
            <a:endParaRPr lang="en-US" altLang="zh-TW" sz="1200"/>
          </a:p>
        </p:txBody>
      </p:sp>
    </p:spTree>
    <p:extLst>
      <p:ext uri="{BB962C8B-B14F-4D97-AF65-F5344CB8AC3E}">
        <p14:creationId xmlns:p14="http://schemas.microsoft.com/office/powerpoint/2010/main" val="3303178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t>While the theories all suggest that trade is beneficial, they lack agreement in their recommendations for government policy.</a:t>
            </a:r>
          </a:p>
        </p:txBody>
      </p:sp>
      <p:sp>
        <p:nvSpPr>
          <p:cNvPr id="25604"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C4CF1D7-33A2-4A6B-9598-E327C0F508B6}" type="slidenum">
              <a:rPr lang="en-US" altLang="zh-TW" sz="1200"/>
              <a:pPr/>
              <a:t>7</a:t>
            </a:fld>
            <a:endParaRPr lang="en-US" altLang="zh-TW" sz="1200"/>
          </a:p>
        </p:txBody>
      </p:sp>
    </p:spTree>
    <p:extLst>
      <p:ext uri="{BB962C8B-B14F-4D97-AF65-F5344CB8AC3E}">
        <p14:creationId xmlns:p14="http://schemas.microsoft.com/office/powerpoint/2010/main" val="269788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anose="02020603050405020304" pitchFamily="18" charset="0"/>
              </a:rPr>
              <a:t>LO 6-2 S</a:t>
            </a:r>
            <a:r>
              <a:rPr lang="en-US" altLang="zh-TW" smtClean="0">
                <a:cs typeface="Times New Roman" panose="02020603050405020304" pitchFamily="18" charset="0"/>
              </a:rPr>
              <a:t>ummarize the different theories explaining trade flows between nations.</a:t>
            </a:r>
            <a:endParaRPr lang="en-US" altLang="en-US" smtClean="0">
              <a:cs typeface="Times New Roman" panose="02020603050405020304" pitchFamily="18" charset="0"/>
            </a:endParaRPr>
          </a:p>
          <a:p>
            <a:endParaRPr lang="en-US" altLang="en-US" smtClean="0">
              <a:cs typeface="Times New Roman" panose="02020603050405020304" pitchFamily="18" charset="0"/>
            </a:endParaRPr>
          </a:p>
          <a:p>
            <a:r>
              <a:rPr lang="en-US" altLang="zh-TW" smtClean="0">
                <a:cs typeface="Times New Roman" panose="02020603050405020304" pitchFamily="18" charset="0"/>
              </a:rPr>
              <a:t>Neo-mercantilists equate political power with economic power and economic power with a balance-of-trade surplus. Critics argue that several nations have adopted a neo-mercantilist strategy that is designed to simultaneously boost exports and limit imports. Despite this, the mercantilist doctrine is by no means dead. For example, U.S. President Donald Trump appears to advocate neo-mercantilist policies.</a:t>
            </a:r>
            <a:endParaRPr lang="en-US" altLang="en-US" smtClean="0"/>
          </a:p>
        </p:txBody>
      </p:sp>
      <p:sp>
        <p:nvSpPr>
          <p:cNvPr id="2765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3D8DC85-7F01-4F7B-857D-2B5302F27E27}" type="slidenum">
              <a:rPr lang="en-US" altLang="zh-TW" sz="1200"/>
              <a:pPr/>
              <a:t>8</a:t>
            </a:fld>
            <a:endParaRPr lang="en-US" altLang="zh-TW" sz="1200"/>
          </a:p>
        </p:txBody>
      </p:sp>
    </p:spTree>
    <p:extLst>
      <p:ext uri="{BB962C8B-B14F-4D97-AF65-F5344CB8AC3E}">
        <p14:creationId xmlns:p14="http://schemas.microsoft.com/office/powerpoint/2010/main" val="136273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In his 1776 landmark book </a:t>
            </a:r>
            <a:r>
              <a:rPr lang="en-US" altLang="zh-TW" i="1" smtClean="0">
                <a:cs typeface="Times New Roman" panose="02020603050405020304" pitchFamily="18" charset="0"/>
              </a:rPr>
              <a:t>The Wealth of Nations</a:t>
            </a:r>
            <a:r>
              <a:rPr lang="en-US" altLang="zh-TW" smtClean="0">
                <a:cs typeface="Times New Roman" panose="02020603050405020304" pitchFamily="18" charset="0"/>
              </a:rPr>
              <a:t>, Adam Smith attacked the mercantilist assumption that trade is a zero-sum game. Smith argued that countries differ in their ability to produce goods efficiently.</a:t>
            </a:r>
            <a:endParaRPr lang="en-US" altLang="en-US" smtClean="0">
              <a:cs typeface="Times New Roman" panose="02020603050405020304" pitchFamily="18" charset="0"/>
            </a:endParaRPr>
          </a:p>
        </p:txBody>
      </p:sp>
      <p:sp>
        <p:nvSpPr>
          <p:cNvPr id="2970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F8F97B8-05BC-4619-988B-EC1384D04CA3}" type="slidenum">
              <a:rPr lang="en-US" altLang="zh-TW" sz="1200"/>
              <a:pPr/>
              <a:t>9</a:t>
            </a:fld>
            <a:endParaRPr lang="en-US" altLang="zh-TW" sz="1200"/>
          </a:p>
        </p:txBody>
      </p:sp>
    </p:spTree>
    <p:extLst>
      <p:ext uri="{BB962C8B-B14F-4D97-AF65-F5344CB8AC3E}">
        <p14:creationId xmlns:p14="http://schemas.microsoft.com/office/powerpoint/2010/main" val="218904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p:cNvSpPr>
            <a:spLocks noGrp="1" noChangeArrowheads="1"/>
          </p:cNvSpPr>
          <p:nvPr>
            <p:ph type="sldNum" sz="quarter" idx="11"/>
          </p:nvPr>
        </p:nvSpPr>
        <p:spPr/>
        <p:txBody>
          <a:bodyPr/>
          <a:lstStyle>
            <a:lvl1pPr>
              <a:defRPr smtClean="0"/>
            </a:lvl1pPr>
          </a:lstStyle>
          <a:p>
            <a:pPr>
              <a:defRPr/>
            </a:pPr>
            <a:fld id="{9321F963-786B-42ED-89D6-16B1D543B755}" type="slidenum">
              <a:rPr lang="en-US" altLang="zh-TW"/>
              <a:pPr>
                <a:defRPr/>
              </a:pPr>
              <a:t>‹#›</a:t>
            </a:fld>
            <a:endParaRPr lang="en-US" altLang="zh-TW"/>
          </a:p>
        </p:txBody>
      </p:sp>
    </p:spTree>
    <p:extLst>
      <p:ext uri="{BB962C8B-B14F-4D97-AF65-F5344CB8AC3E}">
        <p14:creationId xmlns:p14="http://schemas.microsoft.com/office/powerpoint/2010/main" val="118621805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p:cNvSpPr>
            <a:spLocks noGrp="1" noChangeArrowheads="1"/>
          </p:cNvSpPr>
          <p:nvPr>
            <p:ph type="sldNum" sz="quarter" idx="11"/>
          </p:nvPr>
        </p:nvSpPr>
        <p:spPr>
          <a:ln/>
        </p:spPr>
        <p:txBody>
          <a:bodyPr/>
          <a:lstStyle>
            <a:lvl1pPr>
              <a:defRPr/>
            </a:lvl1pPr>
          </a:lstStyle>
          <a:p>
            <a:pPr>
              <a:defRPr/>
            </a:pPr>
            <a:fld id="{F137499D-741D-47EC-A58D-C109C0F989D3}" type="slidenum">
              <a:rPr lang="en-US" altLang="zh-TW"/>
              <a:pPr>
                <a:defRPr/>
              </a:pPr>
              <a:t>‹#›</a:t>
            </a:fld>
            <a:endParaRPr lang="en-US" altLang="zh-TW"/>
          </a:p>
        </p:txBody>
      </p:sp>
    </p:spTree>
    <p:extLst>
      <p:ext uri="{BB962C8B-B14F-4D97-AF65-F5344CB8AC3E}">
        <p14:creationId xmlns:p14="http://schemas.microsoft.com/office/powerpoint/2010/main" val="285458687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p:cNvSpPr>
            <a:spLocks noGrp="1" noChangeArrowheads="1"/>
          </p:cNvSpPr>
          <p:nvPr>
            <p:ph type="sldNum" sz="quarter" idx="11"/>
          </p:nvPr>
        </p:nvSpPr>
        <p:spPr>
          <a:ln/>
        </p:spPr>
        <p:txBody>
          <a:bodyPr/>
          <a:lstStyle>
            <a:lvl1pPr>
              <a:defRPr/>
            </a:lvl1pPr>
          </a:lstStyle>
          <a:p>
            <a:pPr>
              <a:defRPr/>
            </a:pPr>
            <a:fld id="{DB6EE940-9C51-4541-9C81-6410E34FCEAA}" type="slidenum">
              <a:rPr lang="en-US" altLang="zh-TW"/>
              <a:pPr>
                <a:defRPr/>
              </a:pPr>
              <a:t>‹#›</a:t>
            </a:fld>
            <a:endParaRPr lang="en-US" altLang="zh-TW"/>
          </a:p>
        </p:txBody>
      </p:sp>
    </p:spTree>
    <p:extLst>
      <p:ext uri="{BB962C8B-B14F-4D97-AF65-F5344CB8AC3E}">
        <p14:creationId xmlns:p14="http://schemas.microsoft.com/office/powerpoint/2010/main" val="35496195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p:cNvSpPr>
            <a:spLocks noGrp="1" noChangeArrowheads="1"/>
          </p:cNvSpPr>
          <p:nvPr>
            <p:ph type="sldNum" sz="quarter" idx="11"/>
          </p:nvPr>
        </p:nvSpPr>
        <p:spPr>
          <a:ln/>
        </p:spPr>
        <p:txBody>
          <a:bodyPr/>
          <a:lstStyle>
            <a:lvl1pPr>
              <a:defRPr/>
            </a:lvl1pPr>
          </a:lstStyle>
          <a:p>
            <a:pPr>
              <a:defRPr/>
            </a:pPr>
            <a:fld id="{434EE07D-D7FC-4D9B-BB2E-4A2687B481E5}" type="slidenum">
              <a:rPr lang="en-US" altLang="zh-TW"/>
              <a:pPr>
                <a:defRPr/>
              </a:pPr>
              <a:t>‹#›</a:t>
            </a:fld>
            <a:endParaRPr lang="en-US" altLang="zh-TW"/>
          </a:p>
        </p:txBody>
      </p:sp>
    </p:spTree>
    <p:extLst>
      <p:ext uri="{BB962C8B-B14F-4D97-AF65-F5344CB8AC3E}">
        <p14:creationId xmlns:p14="http://schemas.microsoft.com/office/powerpoint/2010/main" val="38984895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4343400"/>
            <a:ext cx="8458200" cy="1905000"/>
          </a:xfrm>
        </p:spPr>
        <p:txBody>
          <a:bodyPr>
            <a:noAutofit/>
          </a:bodyPr>
          <a:lstStyle>
            <a:lvl1pPr>
              <a:defRPr sz="2400"/>
            </a:lvl1pPr>
            <a:lvl2pPr>
              <a:defRPr sz="2400"/>
            </a:lvl2pPr>
            <a:lvl3pPr marL="640080">
              <a:defRPr sz="2000"/>
            </a:lvl3pPr>
            <a:lvl4pPr marL="455613" indent="0">
              <a:buNone/>
              <a:defRPr/>
            </a:lvl4pPr>
          </a:lstStyle>
          <a:p>
            <a:pPr lvl="0"/>
            <a:r>
              <a:rPr lang="zh-TW" altLang="en-US"/>
              <a:t>編輯母片文字樣式</a:t>
            </a:r>
          </a:p>
          <a:p>
            <a:pPr lvl="1"/>
            <a:r>
              <a:rPr lang="zh-TW" altLang="en-US"/>
              <a:t>第二層</a:t>
            </a:r>
          </a:p>
          <a:p>
            <a:pPr lvl="2"/>
            <a:r>
              <a:rPr lang="zh-TW" altLang="en-US"/>
              <a:t>第三層</a:t>
            </a:r>
          </a:p>
        </p:txBody>
      </p:sp>
      <p:sp>
        <p:nvSpPr>
          <p:cNvPr id="8"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0"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984258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621776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83205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1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1979254"/>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899" y="3599450"/>
            <a:ext cx="8548437" cy="1309434"/>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899" y="5293892"/>
            <a:ext cx="8458201" cy="82215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0"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1"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9" name="Slide Number Placeholder"/>
          <p:cNvSpPr>
            <a:spLocks noGrp="1"/>
          </p:cNvSpPr>
          <p:nvPr>
            <p:ph type="sldNum" sz="quarter" idx="16"/>
          </p:nvPr>
        </p:nvSpPr>
        <p:spPr>
          <a:xfrm>
            <a:off x="8626475" y="6673850"/>
            <a:ext cx="355600" cy="160338"/>
          </a:xfrm>
        </p:spPr>
        <p:txBody>
          <a:bodyPr/>
          <a:lstStyle>
            <a:lvl1pPr>
              <a:defRPr smtClean="0"/>
            </a:lvl1pPr>
          </a:lstStyle>
          <a:p>
            <a:pPr>
              <a:defRPr/>
            </a:pPr>
            <a:fld id="{6FF98A6C-F6E4-493F-8D36-14DD32DA8378}" type="slidenum">
              <a:rPr lang="en-US" altLang="zh-TW"/>
              <a:pPr>
                <a:defRPr/>
              </a:pPr>
              <a:t>‹#›</a:t>
            </a:fld>
            <a:endParaRPr lang="en-US" altLang="zh-TW"/>
          </a:p>
        </p:txBody>
      </p:sp>
    </p:spTree>
    <p:extLst>
      <p:ext uri="{BB962C8B-B14F-4D97-AF65-F5344CB8AC3E}">
        <p14:creationId xmlns:p14="http://schemas.microsoft.com/office/powerpoint/2010/main" val="220672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Horizontal Mai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09"/>
            <a:ext cx="8458200" cy="2838091"/>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900" y="4343400"/>
            <a:ext cx="8458200" cy="1660358"/>
          </a:xfrm>
        </p:spPr>
        <p:txBody>
          <a:bodyPr/>
          <a:lstStyle>
            <a:lvl1pPr>
              <a:spcBef>
                <a:spcPts val="1000"/>
              </a:spcBef>
              <a:spcAft>
                <a:spcPts val="0"/>
              </a:spcAft>
              <a:defRPr sz="2400"/>
            </a:lvl1pPr>
            <a:lvl2pPr marL="291600" indent="-291600">
              <a:spcBef>
                <a:spcPts val="1000"/>
              </a:spcBef>
              <a:spcAft>
                <a:spcPts val="0"/>
              </a:spcAft>
              <a:defRPr sz="2200"/>
            </a:lvl2pPr>
            <a:lvl4pPr marL="455613" indent="0">
              <a:buNone/>
              <a:defRPr/>
            </a:lvl4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7" name="Slide Number Placeholder"/>
          <p:cNvSpPr>
            <a:spLocks noGrp="1"/>
          </p:cNvSpPr>
          <p:nvPr>
            <p:ph type="sldNum" sz="quarter" idx="15"/>
          </p:nvPr>
        </p:nvSpPr>
        <p:spPr>
          <a:xfrm>
            <a:off x="8626475" y="6673850"/>
            <a:ext cx="355600" cy="160338"/>
          </a:xfrm>
        </p:spPr>
        <p:txBody>
          <a:bodyPr/>
          <a:lstStyle>
            <a:lvl1pPr>
              <a:defRPr smtClean="0"/>
            </a:lvl1pPr>
          </a:lstStyle>
          <a:p>
            <a:pPr>
              <a:defRPr/>
            </a:pPr>
            <a:fld id="{67E9EA03-F6B2-4772-B5ED-BE15DB0BDA53}" type="slidenum">
              <a:rPr lang="en-US" altLang="zh-TW"/>
              <a:pPr>
                <a:defRPr/>
              </a:pPr>
              <a:t>‹#›</a:t>
            </a:fld>
            <a:endParaRPr lang="en-US" altLang="zh-TW"/>
          </a:p>
        </p:txBody>
      </p:sp>
    </p:spTree>
    <p:extLst>
      <p:ext uri="{BB962C8B-B14F-4D97-AF65-F5344CB8AC3E}">
        <p14:creationId xmlns:p14="http://schemas.microsoft.com/office/powerpoint/2010/main" val="275069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a:t>Click to edit Master text styles</a:t>
            </a:r>
          </a:p>
          <a:p>
            <a:pPr lvl="1"/>
            <a:r>
              <a:rPr lang="en-US"/>
              <a:t>Second level</a:t>
            </a:r>
          </a:p>
          <a:p>
            <a:pPr lvl="2"/>
            <a:r>
              <a:rPr lang="en-US"/>
              <a:t>Third level</a:t>
            </a:r>
          </a:p>
        </p:txBody>
      </p:sp>
      <p:sp>
        <p:nvSpPr>
          <p:cNvPr id="7"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9"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6" name="Slide Number Placeholder"/>
          <p:cNvSpPr>
            <a:spLocks noGrp="1"/>
          </p:cNvSpPr>
          <p:nvPr>
            <p:ph type="sldNum" sz="quarter" idx="14"/>
          </p:nvPr>
        </p:nvSpPr>
        <p:spPr>
          <a:xfrm>
            <a:off x="8626475" y="6673850"/>
            <a:ext cx="355600" cy="160338"/>
          </a:xfrm>
        </p:spPr>
        <p:txBody>
          <a:bodyPr/>
          <a:lstStyle>
            <a:lvl1pPr>
              <a:defRPr smtClean="0"/>
            </a:lvl1pPr>
          </a:lstStyle>
          <a:p>
            <a:pPr>
              <a:defRPr/>
            </a:pPr>
            <a:fld id="{D54D1C94-9DAB-4954-89EB-51EFC852FFAF}" type="slidenum">
              <a:rPr lang="en-US" altLang="zh-TW"/>
              <a:pPr>
                <a:defRPr/>
              </a:pPr>
              <a:t>‹#›</a:t>
            </a:fld>
            <a:endParaRPr lang="en-US" altLang="zh-TW"/>
          </a:p>
        </p:txBody>
      </p:sp>
    </p:spTree>
    <p:extLst>
      <p:ext uri="{BB962C8B-B14F-4D97-AF65-F5344CB8AC3E}">
        <p14:creationId xmlns:p14="http://schemas.microsoft.com/office/powerpoint/2010/main" val="552202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3" name="Slide Number Placeholder"/>
          <p:cNvSpPr>
            <a:spLocks noGrp="1"/>
          </p:cNvSpPr>
          <p:nvPr>
            <p:ph type="sldNum" sz="quarter" idx="25"/>
          </p:nvPr>
        </p:nvSpPr>
        <p:spPr>
          <a:xfrm>
            <a:off x="8626475" y="6673850"/>
            <a:ext cx="355600" cy="160338"/>
          </a:xfrm>
        </p:spPr>
        <p:txBody>
          <a:bodyPr/>
          <a:lstStyle>
            <a:lvl1pPr>
              <a:defRPr smtClean="0"/>
            </a:lvl1pPr>
          </a:lstStyle>
          <a:p>
            <a:pPr>
              <a:defRPr/>
            </a:pPr>
            <a:fld id="{B7EDA604-B08B-49DB-947F-0778FB44EE25}" type="slidenum">
              <a:rPr lang="en-US" altLang="zh-TW"/>
              <a:pPr>
                <a:defRPr/>
              </a:pPr>
              <a:t>‹#›</a:t>
            </a:fld>
            <a:endParaRPr lang="en-US" altLang="zh-TW"/>
          </a:p>
        </p:txBody>
      </p:sp>
    </p:spTree>
    <p:extLst>
      <p:ext uri="{BB962C8B-B14F-4D97-AF65-F5344CB8AC3E}">
        <p14:creationId xmlns:p14="http://schemas.microsoft.com/office/powerpoint/2010/main" val="210863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4"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p:cNvSpPr>
            <a:spLocks noGrp="1" noChangeArrowheads="1"/>
          </p:cNvSpPr>
          <p:nvPr>
            <p:ph type="sldNum" sz="quarter" idx="11"/>
          </p:nvPr>
        </p:nvSpPr>
        <p:spPr>
          <a:ln/>
        </p:spPr>
        <p:txBody>
          <a:bodyPr/>
          <a:lstStyle>
            <a:lvl1pPr>
              <a:defRPr/>
            </a:lvl1pPr>
          </a:lstStyle>
          <a:p>
            <a:pPr>
              <a:defRPr/>
            </a:pPr>
            <a:fld id="{A2E30E23-196C-43A3-8896-070201CDEC4B}" type="slidenum">
              <a:rPr lang="en-US" altLang="zh-TW"/>
              <a:pPr>
                <a:defRPr/>
              </a:pPr>
              <a:t>‹#›</a:t>
            </a:fld>
            <a:endParaRPr lang="en-US" altLang="zh-TW"/>
          </a:p>
        </p:txBody>
      </p:sp>
    </p:spTree>
    <p:extLst>
      <p:ext uri="{BB962C8B-B14F-4D97-AF65-F5344CB8AC3E}">
        <p14:creationId xmlns:p14="http://schemas.microsoft.com/office/powerpoint/2010/main" val="99653990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p:cNvSpPr>
            <a:spLocks noGrp="1" noChangeArrowheads="1"/>
          </p:cNvSpPr>
          <p:nvPr>
            <p:ph type="sldNum" sz="quarter" idx="11"/>
          </p:nvPr>
        </p:nvSpPr>
        <p:spPr>
          <a:ln/>
        </p:spPr>
        <p:txBody>
          <a:bodyPr/>
          <a:lstStyle>
            <a:lvl1pPr>
              <a:defRPr/>
            </a:lvl1pPr>
          </a:lstStyle>
          <a:p>
            <a:pPr>
              <a:defRPr/>
            </a:pPr>
            <a:fld id="{CA8FAD74-3ACE-4D3E-9A15-2AA2363548FF}" type="slidenum">
              <a:rPr lang="en-US" altLang="zh-TW"/>
              <a:pPr>
                <a:defRPr/>
              </a:pPr>
              <a:t>‹#›</a:t>
            </a:fld>
            <a:endParaRPr lang="en-US" altLang="zh-TW"/>
          </a:p>
        </p:txBody>
      </p:sp>
    </p:spTree>
    <p:extLst>
      <p:ext uri="{BB962C8B-B14F-4D97-AF65-F5344CB8AC3E}">
        <p14:creationId xmlns:p14="http://schemas.microsoft.com/office/powerpoint/2010/main" val="37872591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p:cNvSpPr>
            <a:spLocks noGrp="1" noChangeArrowheads="1"/>
          </p:cNvSpPr>
          <p:nvPr>
            <p:ph type="sldNum" sz="quarter" idx="11"/>
          </p:nvPr>
        </p:nvSpPr>
        <p:spPr>
          <a:ln/>
        </p:spPr>
        <p:txBody>
          <a:bodyPr/>
          <a:lstStyle>
            <a:lvl1pPr>
              <a:defRPr/>
            </a:lvl1pPr>
          </a:lstStyle>
          <a:p>
            <a:pPr>
              <a:defRPr/>
            </a:pPr>
            <a:fld id="{8809CF53-E8E5-4FAA-B77A-2E17EB0E2C84}" type="slidenum">
              <a:rPr lang="en-US" altLang="zh-TW"/>
              <a:pPr>
                <a:defRPr/>
              </a:pPr>
              <a:t>‹#›</a:t>
            </a:fld>
            <a:endParaRPr lang="en-US" altLang="zh-TW"/>
          </a:p>
        </p:txBody>
      </p:sp>
    </p:spTree>
    <p:extLst>
      <p:ext uri="{BB962C8B-B14F-4D97-AF65-F5344CB8AC3E}">
        <p14:creationId xmlns:p14="http://schemas.microsoft.com/office/powerpoint/2010/main" val="229212506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p:cNvSpPr>
            <a:spLocks noGrp="1" noChangeArrowheads="1"/>
          </p:cNvSpPr>
          <p:nvPr>
            <p:ph type="sldNum" sz="quarter" idx="11"/>
          </p:nvPr>
        </p:nvSpPr>
        <p:spPr>
          <a:ln/>
        </p:spPr>
        <p:txBody>
          <a:bodyPr/>
          <a:lstStyle>
            <a:lvl1pPr>
              <a:defRPr/>
            </a:lvl1pPr>
          </a:lstStyle>
          <a:p>
            <a:pPr>
              <a:defRPr/>
            </a:pPr>
            <a:fld id="{D744CC42-B7FA-4D83-8DA1-3AD1F076EB84}" type="slidenum">
              <a:rPr lang="en-US" altLang="zh-TW"/>
              <a:pPr>
                <a:defRPr/>
              </a:pPr>
              <a:t>‹#›</a:t>
            </a:fld>
            <a:endParaRPr lang="en-US" altLang="zh-TW"/>
          </a:p>
        </p:txBody>
      </p:sp>
    </p:spTree>
    <p:extLst>
      <p:ext uri="{BB962C8B-B14F-4D97-AF65-F5344CB8AC3E}">
        <p14:creationId xmlns:p14="http://schemas.microsoft.com/office/powerpoint/2010/main" val="177263396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p:cNvSpPr>
            <a:spLocks noGrp="1" noChangeArrowheads="1"/>
          </p:cNvSpPr>
          <p:nvPr>
            <p:ph type="sldNum" sz="quarter" idx="11"/>
          </p:nvPr>
        </p:nvSpPr>
        <p:spPr>
          <a:ln/>
        </p:spPr>
        <p:txBody>
          <a:bodyPr/>
          <a:lstStyle>
            <a:lvl1pPr>
              <a:defRPr/>
            </a:lvl1pPr>
          </a:lstStyle>
          <a:p>
            <a:pPr>
              <a:defRPr/>
            </a:pPr>
            <a:fld id="{EA91641A-BC1F-4D1D-83FF-BF3674044819}" type="slidenum">
              <a:rPr lang="en-US" altLang="zh-TW"/>
              <a:pPr>
                <a:defRPr/>
              </a:pPr>
              <a:t>‹#›</a:t>
            </a:fld>
            <a:endParaRPr lang="en-US" altLang="zh-TW"/>
          </a:p>
        </p:txBody>
      </p:sp>
    </p:spTree>
    <p:extLst>
      <p:ext uri="{BB962C8B-B14F-4D97-AF65-F5344CB8AC3E}">
        <p14:creationId xmlns:p14="http://schemas.microsoft.com/office/powerpoint/2010/main" val="50529262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p:cNvSpPr>
            <a:spLocks noGrp="1" noChangeArrowheads="1"/>
          </p:cNvSpPr>
          <p:nvPr>
            <p:ph type="sldNum" sz="quarter" idx="11"/>
          </p:nvPr>
        </p:nvSpPr>
        <p:spPr>
          <a:ln/>
        </p:spPr>
        <p:txBody>
          <a:bodyPr/>
          <a:lstStyle>
            <a:lvl1pPr>
              <a:defRPr/>
            </a:lvl1pPr>
          </a:lstStyle>
          <a:p>
            <a:pPr>
              <a:defRPr/>
            </a:pPr>
            <a:fld id="{20C55D23-F6D7-46D2-9A39-363A51188FA3}" type="slidenum">
              <a:rPr lang="en-US" altLang="zh-TW"/>
              <a:pPr>
                <a:defRPr/>
              </a:pPr>
              <a:t>‹#›</a:t>
            </a:fld>
            <a:endParaRPr lang="en-US" altLang="zh-TW"/>
          </a:p>
        </p:txBody>
      </p:sp>
    </p:spTree>
    <p:extLst>
      <p:ext uri="{BB962C8B-B14F-4D97-AF65-F5344CB8AC3E}">
        <p14:creationId xmlns:p14="http://schemas.microsoft.com/office/powerpoint/2010/main" val="118697403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p:cNvSpPr>
            <a:spLocks noGrp="1" noChangeArrowheads="1"/>
          </p:cNvSpPr>
          <p:nvPr>
            <p:ph type="sldNum" sz="quarter" idx="11"/>
          </p:nvPr>
        </p:nvSpPr>
        <p:spPr>
          <a:ln/>
        </p:spPr>
        <p:txBody>
          <a:bodyPr/>
          <a:lstStyle>
            <a:lvl1pPr>
              <a:defRPr/>
            </a:lvl1pPr>
          </a:lstStyle>
          <a:p>
            <a:pPr>
              <a:defRPr/>
            </a:pPr>
            <a:fld id="{17825480-D627-4546-99AC-F237E630A87F}" type="slidenum">
              <a:rPr lang="en-US" altLang="zh-TW"/>
              <a:pPr>
                <a:defRPr/>
              </a:pPr>
              <a:t>‹#›</a:t>
            </a:fld>
            <a:endParaRPr lang="en-US" altLang="zh-TW"/>
          </a:p>
        </p:txBody>
      </p:sp>
    </p:spTree>
    <p:extLst>
      <p:ext uri="{BB962C8B-B14F-4D97-AF65-F5344CB8AC3E}">
        <p14:creationId xmlns:p14="http://schemas.microsoft.com/office/powerpoint/2010/main" val="33121789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p:cNvSpPr>
            <a:spLocks noGrp="1" noChangeArrowheads="1"/>
          </p:cNvSpPr>
          <p:nvPr>
            <p:ph type="sldNum" sz="quarter" idx="11"/>
          </p:nvPr>
        </p:nvSpPr>
        <p:spPr>
          <a:ln/>
        </p:spPr>
        <p:txBody>
          <a:bodyPr/>
          <a:lstStyle>
            <a:lvl1pPr>
              <a:defRPr/>
            </a:lvl1pPr>
          </a:lstStyle>
          <a:p>
            <a:pPr>
              <a:defRPr/>
            </a:pPr>
            <a:fld id="{CD78435A-E589-4B7B-971C-50BE9C39381E}" type="slidenum">
              <a:rPr lang="en-US" altLang="zh-TW"/>
              <a:pPr>
                <a:defRPr/>
              </a:pPr>
              <a:t>‹#›</a:t>
            </a:fld>
            <a:endParaRPr lang="en-US" altLang="zh-TW"/>
          </a:p>
        </p:txBody>
      </p:sp>
    </p:spTree>
    <p:extLst>
      <p:ext uri="{BB962C8B-B14F-4D97-AF65-F5344CB8AC3E}">
        <p14:creationId xmlns:p14="http://schemas.microsoft.com/office/powerpoint/2010/main" val="41831167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102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95269" name="Rectangle 1029"/>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7916FA73-047E-4A5A-AB9D-D3B1047BE12F}" type="slidenum">
              <a:rPr lang="en-US" altLang="zh-TW"/>
              <a:pPr>
                <a:defRPr/>
              </a:pPr>
              <a:t>‹#›</a:t>
            </a:fld>
            <a:endParaRPr lang="en-US" altLang="zh-TW"/>
          </a:p>
        </p:txBody>
      </p:sp>
      <p:sp>
        <p:nvSpPr>
          <p:cNvPr id="1031" name="AutoShape 1031"/>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865"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6" r:id="rId13"/>
    <p:sldLayoutId id="2147483867" r:id="rId14"/>
    <p:sldLayoutId id="2147483868" r:id="rId15"/>
    <p:sldLayoutId id="2147483869" r:id="rId16"/>
    <p:sldLayoutId id="2147483870" r:id="rId17"/>
    <p:sldLayoutId id="2147483871" r:id="rId18"/>
    <p:sldLayoutId id="2147483872" r:id="rId19"/>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21"/>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22"/>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anose="05000000000000000000" pitchFamily="2" charset="2"/>
        <a:buBlip>
          <a:blip r:embed="rId23"/>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anose="05000000000000000000"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3"/>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9219" name="Rectangle 2"/>
          <p:cNvSpPr>
            <a:spLocks noGrp="1" noChangeArrowheads="1"/>
          </p:cNvSpPr>
          <p:nvPr>
            <p:ph type="ctrTitle"/>
          </p:nvPr>
        </p:nvSpPr>
        <p:spPr>
          <a:xfrm>
            <a:off x="1319213" y="549275"/>
            <a:ext cx="7267575" cy="2582863"/>
          </a:xfrm>
        </p:spPr>
        <p:txBody>
          <a:bodyPr/>
          <a:lstStyle/>
          <a:p>
            <a:pPr>
              <a:defRPr/>
            </a:pPr>
            <a:r>
              <a:rPr lang="en-US" altLang="zh-TW" dirty="0">
                <a:ea typeface="微軟正黑體" panose="020B0604030504040204" pitchFamily="34" charset="-120"/>
              </a:rPr>
              <a:t>Theories on International Trade</a:t>
            </a:r>
            <a:endParaRPr lang="zh-TW" altLang="en-US" sz="3600" dirty="0">
              <a:solidFill>
                <a:schemeClr val="bg1">
                  <a:lumMod val="95000"/>
                </a:schemeClr>
              </a:solidFill>
              <a:ea typeface="微軟正黑體" panose="020B0604030504040204" pitchFamily="34" charset="-120"/>
            </a:endParaRPr>
          </a:p>
        </p:txBody>
      </p:sp>
      <p:sp>
        <p:nvSpPr>
          <p:cNvPr id="12292" name="Rectangle 3"/>
          <p:cNvSpPr>
            <a:spLocks noGrp="1" noChangeArrowheads="1"/>
          </p:cNvSpPr>
          <p:nvPr>
            <p:ph type="subTitle" idx="1"/>
          </p:nvPr>
        </p:nvSpPr>
        <p:spPr/>
        <p:txBody>
          <a:bodyPr/>
          <a:lstStyle/>
          <a:p>
            <a:pPr lvl="1"/>
            <a:r>
              <a:rPr lang="en-US" altLang="en-US" dirty="0" err="1" smtClean="0"/>
              <a:t>CYCU</a:t>
            </a:r>
            <a:endParaRPr lang="en-US" altLang="zh-TW" dirty="0" smtClean="0"/>
          </a:p>
          <a:p>
            <a:pPr lvl="1"/>
            <a:r>
              <a:rPr lang="en-US" altLang="en-US" dirty="0" smtClean="0"/>
              <a:t>Prof. </a:t>
            </a:r>
            <a:r>
              <a:rPr lang="en-US" altLang="en-US" dirty="0" err="1" smtClean="0"/>
              <a:t>CK</a:t>
            </a:r>
            <a:r>
              <a:rPr lang="en-US" altLang="en-US" dirty="0" smtClean="0"/>
              <a:t> </a:t>
            </a:r>
            <a:r>
              <a:rPr lang="en-US" altLang="en-US" dirty="0" err="1" smtClean="0"/>
              <a:t>Farn</a:t>
            </a:r>
            <a:endParaRPr lang="en-US" altLang="zh-TW" dirty="0" smtClean="0"/>
          </a:p>
          <a:p>
            <a:endParaRPr lang="en-US" altLang="zh-TW" dirty="0" smtClean="0"/>
          </a:p>
          <a:p>
            <a:r>
              <a:rPr lang="en-US" altLang="zh-TW" sz="1600" dirty="0" smtClean="0"/>
              <a:t>mailto: </a:t>
            </a:r>
            <a:r>
              <a:rPr lang="en-US" altLang="zh-TW" sz="1600" dirty="0" err="1" smtClean="0"/>
              <a:t>ckfarn@gmail.com</a:t>
            </a:r>
            <a:endParaRPr lang="en-US" altLang="zh-TW" sz="1600" dirty="0" smtClean="0"/>
          </a:p>
          <a:p>
            <a:r>
              <a:rPr lang="en-US" altLang="zh-TW" sz="1600" dirty="0" smtClean="0"/>
              <a:t>http://</a:t>
            </a:r>
            <a:r>
              <a:rPr lang="en-US" altLang="zh-TW" sz="1600" dirty="0" err="1" smtClean="0"/>
              <a:t>www.mgt.ncu.edu.tw</a:t>
            </a:r>
            <a:r>
              <a:rPr lang="en-US" altLang="zh-TW" sz="1600" dirty="0" smtClean="0"/>
              <a:t>/~</a:t>
            </a:r>
            <a:r>
              <a:rPr lang="en-US" altLang="zh-TW" sz="1600" dirty="0" err="1" smtClean="0"/>
              <a:t>ckfarn</a:t>
            </a:r>
            <a:r>
              <a:rPr lang="en-US" altLang="zh-TW" sz="1600" dirty="0" smtClean="0"/>
              <a:t>/</a:t>
            </a:r>
            <a:r>
              <a:rPr lang="en-US" altLang="zh-TW" sz="1600" dirty="0" err="1" smtClean="0"/>
              <a:t>cycu</a:t>
            </a:r>
            <a:endParaRPr lang="en-US" altLang="zh-TW" sz="1600" dirty="0" smtClean="0"/>
          </a:p>
          <a:p>
            <a:pPr lvl="1"/>
            <a:endParaRPr lang="en-US" altLang="zh-TW" dirty="0" smtClean="0"/>
          </a:p>
          <a:p>
            <a:pPr lvl="1"/>
            <a:r>
              <a:rPr lang="en-US" altLang="zh-TW" dirty="0" smtClean="0"/>
              <a:t>2024.10</a:t>
            </a:r>
            <a:endParaRPr lang="en-US" altLang="zh-TW" dirty="0" smtClean="0"/>
          </a:p>
        </p:txBody>
      </p:sp>
      <p:sp>
        <p:nvSpPr>
          <p:cNvPr id="12293" name="Text Box 5"/>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a:solidFill>
                  <a:schemeClr val="bg1"/>
                </a:solidFill>
                <a:latin typeface="Arial" panose="020B0604020202020204" pitchFamily="34" charset="0"/>
              </a:rPr>
              <a:t>6</a:t>
            </a:r>
          </a:p>
        </p:txBody>
      </p:sp>
      <p:sp>
        <p:nvSpPr>
          <p:cNvPr id="12294" name="頁尾版面配置區 1"/>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CYCU— Prof CK Farn</a:t>
            </a:r>
          </a:p>
        </p:txBody>
      </p:sp>
      <p:sp>
        <p:nvSpPr>
          <p:cNvPr id="12295" name="投影片編號版面配置區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33EBA7D-3AE4-4F57-8C35-EB0C27041824}" type="slidenum">
              <a:rPr lang="en-US" altLang="zh-TW" sz="1400">
                <a:solidFill>
                  <a:srgbClr val="333399"/>
                </a:solidFill>
              </a:rPr>
              <a:pPr/>
              <a:t>1</a:t>
            </a:fld>
            <a:endParaRPr lang="en-US" altLang="zh-TW" sz="1400">
              <a:solidFill>
                <a:srgbClr val="333399"/>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a:xfrm>
            <a:off x="1619250" y="260350"/>
            <a:ext cx="6821488" cy="1265238"/>
          </a:xfrm>
        </p:spPr>
        <p:txBody>
          <a:bodyPr/>
          <a:lstStyle/>
          <a:p>
            <a:r>
              <a:rPr lang="en-US" altLang="zh-TW" sz="2800" smtClean="0"/>
              <a:t>Figure 6.1 The Theory of Absolute Advantage</a:t>
            </a:r>
          </a:p>
        </p:txBody>
      </p:sp>
      <p:pic>
        <p:nvPicPr>
          <p:cNvPr id="30723" name="Picture 11" descr="A graph displays The theory of absolute advan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916113"/>
            <a:ext cx="605472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1581150" y="414338"/>
            <a:ext cx="7181850" cy="993775"/>
          </a:xfrm>
        </p:spPr>
        <p:txBody>
          <a:bodyPr/>
          <a:lstStyle/>
          <a:p>
            <a:r>
              <a:rPr lang="en-US" altLang="zh-TW" sz="2400" smtClean="0"/>
              <a:t>Table 6.1 Absolute Advantage and the Gains from Trade </a:t>
            </a:r>
            <a:r>
              <a:rPr lang="en-US" altLang="zh-TW" sz="800" smtClean="0"/>
              <a:t>1</a:t>
            </a:r>
          </a:p>
        </p:txBody>
      </p:sp>
      <p:sp>
        <p:nvSpPr>
          <p:cNvPr id="32771" name="Content Placeholder 2"/>
          <p:cNvSpPr>
            <a:spLocks noGrp="1" noChangeArrowheads="1"/>
          </p:cNvSpPr>
          <p:nvPr>
            <p:ph sz="quarter" idx="11"/>
          </p:nvPr>
        </p:nvSpPr>
        <p:spPr>
          <a:xfrm>
            <a:off x="331788" y="1590675"/>
            <a:ext cx="8458200" cy="384175"/>
          </a:xfrm>
        </p:spPr>
        <p:txBody>
          <a:bodyPr/>
          <a:lstStyle/>
          <a:p>
            <a:r>
              <a:rPr lang="en-US" altLang="zh-TW" sz="1600" b="1" smtClean="0"/>
              <a:t>Resources Required to Produce 1 Ton of Cocoa and Rice</a:t>
            </a:r>
          </a:p>
        </p:txBody>
      </p:sp>
      <p:graphicFrame>
        <p:nvGraphicFramePr>
          <p:cNvPr id="9" name="Table 9"/>
          <p:cNvGraphicFramePr>
            <a:graphicFrameLocks noGrp="1"/>
          </p:cNvGraphicFramePr>
          <p:nvPr/>
        </p:nvGraphicFramePr>
        <p:xfrm>
          <a:off x="369888" y="1957388"/>
          <a:ext cx="8420100" cy="1006476"/>
        </p:xfrm>
        <a:graphic>
          <a:graphicData uri="http://schemas.openxmlformats.org/drawingml/2006/table">
            <a:tbl>
              <a:tblPr firstRow="1" bandRow="1">
                <a:tableStyleId>{5C22544A-7EE6-4342-B048-85BDC9FD1C3A}</a:tableStyleId>
              </a:tblPr>
              <a:tblGrid>
                <a:gridCol w="2806700"/>
                <a:gridCol w="2806700"/>
                <a:gridCol w="2806700"/>
              </a:tblGrid>
              <a:tr h="335492">
                <a:tc>
                  <a:txBody>
                    <a:bodyPr/>
                    <a:lstStyle/>
                    <a:p>
                      <a:endParaRPr lang="en-US" sz="1600" dirty="0"/>
                    </a:p>
                  </a:txBody>
                  <a:tcPr marL="100771" marR="100771"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Cocoa</a:t>
                      </a:r>
                      <a:endParaRPr lang="en-US" sz="1600" dirty="0"/>
                    </a:p>
                  </a:txBody>
                  <a:tcPr marL="100771" marR="100771"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Rice</a:t>
                      </a:r>
                      <a:endParaRPr lang="en-US" sz="1600" dirty="0"/>
                    </a:p>
                  </a:txBody>
                  <a:tcPr marL="100771" marR="100771"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r>
              <a:tr h="335492">
                <a:tc>
                  <a:txBody>
                    <a:bodyPr/>
                    <a:lstStyle/>
                    <a:p>
                      <a:r>
                        <a:rPr lang="en-US" sz="1600" dirty="0"/>
                        <a:t>Ghana</a:t>
                      </a:r>
                    </a:p>
                  </a:txBody>
                  <a:tcPr marL="100771" marR="100771"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10</a:t>
                      </a:r>
                    </a:p>
                  </a:txBody>
                  <a:tcPr marL="100771" marR="100771"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20</a:t>
                      </a:r>
                      <a:endParaRPr lang="en-US" sz="1600" dirty="0"/>
                    </a:p>
                  </a:txBody>
                  <a:tcPr marL="100771" marR="100771"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92">
                <a:tc>
                  <a:txBody>
                    <a:bodyPr/>
                    <a:lstStyle/>
                    <a:p>
                      <a:r>
                        <a:rPr lang="en-US" sz="1600" dirty="0"/>
                        <a:t>South Korea</a:t>
                      </a:r>
                    </a:p>
                  </a:txBody>
                  <a:tcPr marL="100771" marR="100771"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40</a:t>
                      </a:r>
                    </a:p>
                  </a:txBody>
                  <a:tcPr marL="100771" marR="100771"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10</a:t>
                      </a:r>
                    </a:p>
                  </a:txBody>
                  <a:tcPr marL="100771" marR="100771"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790" name="Content Placeholder 3"/>
          <p:cNvSpPr>
            <a:spLocks noGrp="1" noChangeArrowheads="1"/>
          </p:cNvSpPr>
          <p:nvPr>
            <p:ph sz="quarter" idx="14"/>
          </p:nvPr>
        </p:nvSpPr>
        <p:spPr>
          <a:xfrm>
            <a:off x="319088" y="3138488"/>
            <a:ext cx="8443912" cy="407987"/>
          </a:xfrm>
        </p:spPr>
        <p:txBody>
          <a:bodyPr/>
          <a:lstStyle/>
          <a:p>
            <a:r>
              <a:rPr lang="en-US" altLang="zh-TW" sz="1600" b="1" smtClean="0"/>
              <a:t>Production and Consumption without Trade</a:t>
            </a:r>
            <a:endParaRPr lang="en-US" altLang="zh-TW" sz="1600" smtClean="0"/>
          </a:p>
        </p:txBody>
      </p:sp>
      <p:graphicFrame>
        <p:nvGraphicFramePr>
          <p:cNvPr id="11" name="Table 11"/>
          <p:cNvGraphicFramePr>
            <a:graphicFrameLocks noGrp="1"/>
          </p:cNvGraphicFramePr>
          <p:nvPr/>
        </p:nvGraphicFramePr>
        <p:xfrm>
          <a:off x="358775" y="3470275"/>
          <a:ext cx="8442324" cy="1341440"/>
        </p:xfrm>
        <a:graphic>
          <a:graphicData uri="http://schemas.openxmlformats.org/drawingml/2006/table">
            <a:tbl>
              <a:tblPr firstRow="1" bandRow="1">
                <a:tableStyleId>{5C22544A-7EE6-4342-B048-85BDC9FD1C3A}</a:tableStyleId>
              </a:tblPr>
              <a:tblGrid>
                <a:gridCol w="2814108"/>
                <a:gridCol w="2814108"/>
                <a:gridCol w="2814108"/>
              </a:tblGrid>
              <a:tr h="335360">
                <a:tc>
                  <a:txBody>
                    <a:bodyPr/>
                    <a:lstStyle/>
                    <a:p>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Cocoa</a:t>
                      </a:r>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Rice</a:t>
                      </a:r>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r>
              <a:tr h="335360">
                <a:tc>
                  <a:txBody>
                    <a:bodyPr/>
                    <a:lstStyle/>
                    <a:p>
                      <a:r>
                        <a:rPr lang="en-US" sz="1600" dirty="0"/>
                        <a:t>Ghana</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10.0</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5.0</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360">
                <a:tc>
                  <a:txBody>
                    <a:bodyPr/>
                    <a:lstStyle/>
                    <a:p>
                      <a:r>
                        <a:rPr lang="en-US" sz="1600" dirty="0"/>
                        <a:t>South Korea</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2.5</a:t>
                      </a:r>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10.0</a:t>
                      </a:r>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360">
                <a:tc>
                  <a:txBody>
                    <a:bodyPr/>
                    <a:lstStyle/>
                    <a:p>
                      <a:r>
                        <a:rPr lang="en-US" sz="1600" dirty="0"/>
                        <a:t>Total Production</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12.5</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15.0</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813" name="Content Placeholder 4"/>
          <p:cNvSpPr>
            <a:spLocks noGrp="1" noChangeArrowheads="1"/>
          </p:cNvSpPr>
          <p:nvPr>
            <p:ph sz="quarter" idx="15"/>
          </p:nvPr>
        </p:nvSpPr>
        <p:spPr>
          <a:xfrm>
            <a:off x="309563" y="4967288"/>
            <a:ext cx="6311900" cy="355600"/>
          </a:xfrm>
        </p:spPr>
        <p:txBody>
          <a:bodyPr/>
          <a:lstStyle/>
          <a:p>
            <a:r>
              <a:rPr lang="en-US" altLang="zh-TW" sz="1600" b="1" smtClean="0"/>
              <a:t>Production with Specialization</a:t>
            </a:r>
            <a:endParaRPr lang="en-US" altLang="zh-TW" sz="1600" smtClean="0"/>
          </a:p>
        </p:txBody>
      </p:sp>
      <p:graphicFrame>
        <p:nvGraphicFramePr>
          <p:cNvPr id="13" name="Table 13"/>
          <p:cNvGraphicFramePr>
            <a:graphicFrameLocks noGrp="1"/>
          </p:cNvGraphicFramePr>
          <p:nvPr/>
        </p:nvGraphicFramePr>
        <p:xfrm>
          <a:off x="358775" y="5359400"/>
          <a:ext cx="8442324" cy="1376407"/>
        </p:xfrm>
        <a:graphic>
          <a:graphicData uri="http://schemas.openxmlformats.org/drawingml/2006/table">
            <a:tbl>
              <a:tblPr firstRow="1" bandRow="1">
                <a:tableStyleId>{5C22544A-7EE6-4342-B048-85BDC9FD1C3A}</a:tableStyleId>
              </a:tblPr>
              <a:tblGrid>
                <a:gridCol w="2814108"/>
                <a:gridCol w="2814108"/>
                <a:gridCol w="2814108"/>
              </a:tblGrid>
              <a:tr h="370687">
                <a:tc>
                  <a:txBody>
                    <a:bodyPr/>
                    <a:lstStyle/>
                    <a:p>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Cocoa</a:t>
                      </a:r>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Rice</a:t>
                      </a:r>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r>
              <a:tr h="335225">
                <a:tc>
                  <a:txBody>
                    <a:bodyPr/>
                    <a:lstStyle/>
                    <a:p>
                      <a:r>
                        <a:rPr lang="en-US" sz="1600" dirty="0"/>
                        <a:t>Ghana</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20.0</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0.0</a:t>
                      </a:r>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25">
                <a:tc>
                  <a:txBody>
                    <a:bodyPr/>
                    <a:lstStyle/>
                    <a:p>
                      <a:r>
                        <a:rPr lang="en-US" sz="1600" dirty="0"/>
                        <a:t>South Korea</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0.0</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20.0</a:t>
                      </a:r>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25">
                <a:tc>
                  <a:txBody>
                    <a:bodyPr/>
                    <a:lstStyle/>
                    <a:p>
                      <a:r>
                        <a:rPr lang="en-US" sz="1600" dirty="0"/>
                        <a:t>Total Production</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20.0</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20.0</a:t>
                      </a:r>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620713"/>
            <a:ext cx="7397750" cy="520700"/>
          </a:xfrm>
        </p:spPr>
        <p:txBody>
          <a:bodyPr>
            <a:normAutofit fontScale="90000"/>
          </a:bodyPr>
          <a:lstStyle/>
          <a:p>
            <a:pPr>
              <a:defRPr/>
            </a:pPr>
            <a:r>
              <a:rPr lang="en-US" sz="2400" dirty="0"/>
              <a:t>Table 6.1 Absolute Advantage and the Gains from Trade </a:t>
            </a:r>
            <a:r>
              <a:rPr lang="en-US" sz="800" dirty="0"/>
              <a:t>2</a:t>
            </a:r>
          </a:p>
        </p:txBody>
      </p:sp>
      <p:sp>
        <p:nvSpPr>
          <p:cNvPr id="34819" name="Content Placeholder 2"/>
          <p:cNvSpPr>
            <a:spLocks noGrp="1" noChangeArrowheads="1"/>
          </p:cNvSpPr>
          <p:nvPr>
            <p:ph sz="quarter" idx="11"/>
          </p:nvPr>
        </p:nvSpPr>
        <p:spPr>
          <a:xfrm>
            <a:off x="298450" y="1916113"/>
            <a:ext cx="8666163" cy="393700"/>
          </a:xfrm>
        </p:spPr>
        <p:txBody>
          <a:bodyPr/>
          <a:lstStyle/>
          <a:p>
            <a:pPr algn="ctr"/>
            <a:r>
              <a:rPr lang="en-US" altLang="zh-TW" sz="1600" b="1" smtClean="0"/>
              <a:t>Consumption after Ghana Trades 6 Tons of Cocoa for 6 Tons of South Korean Rice</a:t>
            </a:r>
          </a:p>
        </p:txBody>
      </p:sp>
      <p:graphicFrame>
        <p:nvGraphicFramePr>
          <p:cNvPr id="9" name="Table 9"/>
          <p:cNvGraphicFramePr>
            <a:graphicFrameLocks noGrp="1"/>
          </p:cNvGraphicFramePr>
          <p:nvPr/>
        </p:nvGraphicFramePr>
        <p:xfrm>
          <a:off x="336550" y="2398713"/>
          <a:ext cx="8420100" cy="1005252"/>
        </p:xfrm>
        <a:graphic>
          <a:graphicData uri="http://schemas.openxmlformats.org/drawingml/2006/table">
            <a:tbl>
              <a:tblPr firstRow="1" bandRow="1">
                <a:tableStyleId>{5C22544A-7EE6-4342-B048-85BDC9FD1C3A}</a:tableStyleId>
              </a:tblPr>
              <a:tblGrid>
                <a:gridCol w="2806700"/>
                <a:gridCol w="2806700"/>
                <a:gridCol w="2806700"/>
              </a:tblGrid>
              <a:tr h="334962">
                <a:tc>
                  <a:txBody>
                    <a:bodyPr/>
                    <a:lstStyle/>
                    <a:p>
                      <a:endParaRPr lang="en-US" sz="1600" dirty="0"/>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Cocoa</a:t>
                      </a:r>
                      <a:endParaRPr lang="en-US" sz="1600" dirty="0"/>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Rice</a:t>
                      </a:r>
                      <a:endParaRPr lang="en-US" sz="1600" dirty="0"/>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r>
              <a:tr h="334962">
                <a:tc>
                  <a:txBody>
                    <a:bodyPr/>
                    <a:lstStyle/>
                    <a:p>
                      <a:r>
                        <a:rPr lang="en-US" sz="1600" dirty="0"/>
                        <a:t>Ghana</a:t>
                      </a:r>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14.0</a:t>
                      </a:r>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6.0</a:t>
                      </a:r>
                      <a:endParaRPr lang="en-US" sz="1600" dirty="0"/>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962">
                <a:tc>
                  <a:txBody>
                    <a:bodyPr/>
                    <a:lstStyle/>
                    <a:p>
                      <a:r>
                        <a:rPr lang="en-US" sz="1600" dirty="0"/>
                        <a:t>South Korea</a:t>
                      </a:r>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6.0</a:t>
                      </a:r>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14.0</a:t>
                      </a:r>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4838" name="Content Placeholder 3"/>
          <p:cNvSpPr>
            <a:spLocks noGrp="1" noChangeArrowheads="1"/>
          </p:cNvSpPr>
          <p:nvPr>
            <p:ph sz="quarter" idx="14"/>
          </p:nvPr>
        </p:nvSpPr>
        <p:spPr>
          <a:xfrm>
            <a:off x="314325" y="3933825"/>
            <a:ext cx="8547100" cy="392113"/>
          </a:xfrm>
        </p:spPr>
        <p:txBody>
          <a:bodyPr/>
          <a:lstStyle/>
          <a:p>
            <a:r>
              <a:rPr lang="en-US" altLang="zh-TW" sz="1800" b="1" smtClean="0"/>
              <a:t>Increase in Consumption as a Result of Specialization and Trade</a:t>
            </a:r>
            <a:endParaRPr lang="en-US" altLang="zh-TW" sz="1800" smtClean="0"/>
          </a:p>
        </p:txBody>
      </p:sp>
      <p:graphicFrame>
        <p:nvGraphicFramePr>
          <p:cNvPr id="11" name="Table 11"/>
          <p:cNvGraphicFramePr>
            <a:graphicFrameLocks noGrp="1"/>
          </p:cNvGraphicFramePr>
          <p:nvPr/>
        </p:nvGraphicFramePr>
        <p:xfrm>
          <a:off x="328613" y="4383088"/>
          <a:ext cx="8443911" cy="1005252"/>
        </p:xfrm>
        <a:graphic>
          <a:graphicData uri="http://schemas.openxmlformats.org/drawingml/2006/table">
            <a:tbl>
              <a:tblPr firstRow="1" bandRow="1">
                <a:tableStyleId>{5C22544A-7EE6-4342-B048-85BDC9FD1C3A}</a:tableStyleId>
              </a:tblPr>
              <a:tblGrid>
                <a:gridCol w="2814637"/>
                <a:gridCol w="2814637"/>
                <a:gridCol w="2814637"/>
              </a:tblGrid>
              <a:tr h="334962">
                <a:tc>
                  <a:txBody>
                    <a:bodyPr/>
                    <a:lstStyle/>
                    <a:p>
                      <a:endParaRPr lang="en-US" sz="1600" dirty="0"/>
                    </a:p>
                  </a:txBody>
                  <a:tcPr marL="100782" marR="100782"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Cocoa</a:t>
                      </a:r>
                      <a:endParaRPr lang="en-US" sz="1600" dirty="0"/>
                    </a:p>
                  </a:txBody>
                  <a:tcPr marL="100782" marR="100782"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Rice</a:t>
                      </a:r>
                      <a:endParaRPr lang="en-US" sz="1600" dirty="0"/>
                    </a:p>
                  </a:txBody>
                  <a:tcPr marL="100782" marR="100782"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r>
              <a:tr h="334962">
                <a:tc>
                  <a:txBody>
                    <a:bodyPr/>
                    <a:lstStyle/>
                    <a:p>
                      <a:r>
                        <a:rPr lang="en-US" sz="1600" dirty="0"/>
                        <a:t>Ghana</a:t>
                      </a:r>
                    </a:p>
                  </a:txBody>
                  <a:tcPr marL="100782" marR="100782"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4.0</a:t>
                      </a:r>
                    </a:p>
                  </a:txBody>
                  <a:tcPr marL="100782" marR="100782"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1.0</a:t>
                      </a:r>
                      <a:endParaRPr lang="en-US" sz="1600" dirty="0"/>
                    </a:p>
                  </a:txBody>
                  <a:tcPr marL="100782" marR="100782"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962">
                <a:tc>
                  <a:txBody>
                    <a:bodyPr/>
                    <a:lstStyle/>
                    <a:p>
                      <a:r>
                        <a:rPr lang="en-US" sz="1600" dirty="0"/>
                        <a:t>South Korea</a:t>
                      </a:r>
                    </a:p>
                  </a:txBody>
                  <a:tcPr marL="100782" marR="100782"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3.5</a:t>
                      </a:r>
                    </a:p>
                  </a:txBody>
                  <a:tcPr marL="100782" marR="100782"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4.0</a:t>
                      </a:r>
                    </a:p>
                  </a:txBody>
                  <a:tcPr marL="100782" marR="100782"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1403350" y="549275"/>
            <a:ext cx="6605588" cy="1049338"/>
          </a:xfrm>
        </p:spPr>
        <p:txBody>
          <a:bodyPr/>
          <a:lstStyle/>
          <a:p>
            <a:r>
              <a:rPr lang="en-US" altLang="zh-TW" sz="3200" smtClean="0"/>
              <a:t>Theory of Comparative Advantage </a:t>
            </a:r>
            <a:r>
              <a:rPr lang="en-US" altLang="zh-TW" sz="900" smtClean="0"/>
              <a:t>1</a:t>
            </a:r>
          </a:p>
        </p:txBody>
      </p:sp>
      <p:sp>
        <p:nvSpPr>
          <p:cNvPr id="36867" name="Content Placeholder 2"/>
          <p:cNvSpPr>
            <a:spLocks noGrp="1" noChangeArrowheads="1"/>
          </p:cNvSpPr>
          <p:nvPr>
            <p:ph sz="quarter" idx="11"/>
          </p:nvPr>
        </p:nvSpPr>
        <p:spPr>
          <a:xfrm>
            <a:off x="477838" y="1916113"/>
            <a:ext cx="8054975" cy="2665412"/>
          </a:xfrm>
        </p:spPr>
        <p:txBody>
          <a:bodyPr/>
          <a:lstStyle/>
          <a:p>
            <a:pPr>
              <a:spcAft>
                <a:spcPct val="0"/>
              </a:spcAft>
            </a:pPr>
            <a:r>
              <a:rPr lang="en-US" altLang="en-US" smtClean="0"/>
              <a:t>Theory of Comparative Advantage</a:t>
            </a:r>
          </a:p>
          <a:p>
            <a:pPr marL="292100" lvl="1" indent="-292100">
              <a:spcAft>
                <a:spcPct val="0"/>
              </a:spcAft>
            </a:pPr>
            <a:r>
              <a:rPr lang="en-US" altLang="en-US" smtClean="0"/>
              <a:t>Ricardo (18</a:t>
            </a:r>
            <a:r>
              <a:rPr lang="en-US" altLang="en-US" sz="100" smtClean="0"/>
              <a:t> </a:t>
            </a:r>
            <a:r>
              <a:rPr lang="en-US" altLang="en-US" smtClean="0"/>
              <a:t>17): What happens when one country has an absolute advantage in the production of </a:t>
            </a:r>
            <a:r>
              <a:rPr lang="en-US" altLang="en-US" i="1" smtClean="0"/>
              <a:t>all</a:t>
            </a:r>
            <a:r>
              <a:rPr lang="en-US" altLang="en-US" smtClean="0"/>
              <a:t> goods?</a:t>
            </a:r>
          </a:p>
          <a:p>
            <a:pPr marL="292100" lvl="1" indent="-292100">
              <a:spcAft>
                <a:spcPct val="0"/>
              </a:spcAft>
            </a:pPr>
            <a:r>
              <a:rPr lang="en-US" altLang="en-US" smtClean="0"/>
              <a:t>A country should specialize in production of goods that it produces most efficiently and buy goods that it produces less efficiently from other countries.</a:t>
            </a:r>
            <a:endParaRPr lang="en-US" altLang="zh-TW" smtClean="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1763713" y="265113"/>
            <a:ext cx="6100762" cy="1122362"/>
          </a:xfrm>
        </p:spPr>
        <p:txBody>
          <a:bodyPr/>
          <a:lstStyle/>
          <a:p>
            <a:r>
              <a:rPr lang="en-US" altLang="zh-TW" sz="2800" smtClean="0"/>
              <a:t>Figure 6.2 The Theory of Comparative Advantage</a:t>
            </a:r>
          </a:p>
        </p:txBody>
      </p:sp>
      <p:pic>
        <p:nvPicPr>
          <p:cNvPr id="38915" name="Picture 2" descr="A graph displays The theory of comparative advantage."/>
          <p:cNvPicPr>
            <a:picLocks noChangeAspect="1" noChangeArrowheads="1"/>
          </p:cNvPicPr>
          <p:nvPr/>
        </p:nvPicPr>
        <p:blipFill>
          <a:blip r:embed="rId3">
            <a:extLst>
              <a:ext uri="{28A0092B-C50C-407E-A947-70E740481C1C}">
                <a14:useLocalDpi xmlns:a14="http://schemas.microsoft.com/office/drawing/2010/main" val="0"/>
              </a:ext>
            </a:extLst>
          </a:blip>
          <a:srcRect t="3050"/>
          <a:stretch>
            <a:fillRect/>
          </a:stretch>
        </p:blipFill>
        <p:spPr bwMode="auto">
          <a:xfrm>
            <a:off x="1470025" y="1608138"/>
            <a:ext cx="6376988"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p:txBody>
          <a:bodyPr/>
          <a:lstStyle/>
          <a:p>
            <a:r>
              <a:rPr lang="en-US" altLang="zh-TW" smtClean="0"/>
              <a:t>Comparative Advantage </a:t>
            </a:r>
            <a:r>
              <a:rPr lang="en-US" altLang="zh-TW" sz="1000" smtClean="0"/>
              <a:t>2</a:t>
            </a:r>
          </a:p>
        </p:txBody>
      </p:sp>
      <p:sp>
        <p:nvSpPr>
          <p:cNvPr id="40963" name="Content Placeholder 2"/>
          <p:cNvSpPr>
            <a:spLocks noGrp="1" noChangeArrowheads="1"/>
          </p:cNvSpPr>
          <p:nvPr>
            <p:ph idx="1"/>
          </p:nvPr>
        </p:nvSpPr>
        <p:spPr/>
        <p:txBody>
          <a:bodyPr/>
          <a:lstStyle/>
          <a:p>
            <a:r>
              <a:rPr lang="en-US" altLang="en-US" smtClean="0"/>
              <a:t>The Gains from Trade</a:t>
            </a:r>
          </a:p>
          <a:p>
            <a:pPr marL="0" lvl="1" indent="0">
              <a:buFont typeface="Webdings" panose="05030102010509060703" pitchFamily="18" charset="2"/>
              <a:buNone/>
            </a:pPr>
            <a:r>
              <a:rPr lang="en-US" altLang="en-US" smtClean="0"/>
              <a:t>Trade is a </a:t>
            </a:r>
            <a:r>
              <a:rPr lang="en-US" altLang="en-US" smtClean="0">
                <a:solidFill>
                  <a:srgbClr val="C00000"/>
                </a:solidFill>
              </a:rPr>
              <a:t>positive-sum game</a:t>
            </a:r>
            <a:r>
              <a:rPr lang="en-US" altLang="en-US" smtClean="0"/>
              <a:t> in which all gain.</a:t>
            </a:r>
          </a:p>
          <a:p>
            <a:pPr marL="292100" lvl="2" indent="-292100"/>
            <a:r>
              <a:rPr lang="en-US" altLang="en-US" smtClean="0"/>
              <a:t>Potential world production is greater with unrestricted free trade than with restricted trade.</a:t>
            </a:r>
          </a:p>
          <a:p>
            <a:pPr marL="292100" lvl="2" indent="-292100"/>
            <a:r>
              <a:rPr lang="en-US" altLang="en-US" smtClean="0"/>
              <a:t>Provides a strong rationale for encouraging free trade.</a:t>
            </a:r>
            <a:endParaRPr lang="en-US" altLang="zh-TW" smtClean="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noChangeArrowheads="1"/>
          </p:cNvSpPr>
          <p:nvPr>
            <p:ph type="title"/>
          </p:nvPr>
        </p:nvSpPr>
        <p:spPr>
          <a:xfrm>
            <a:off x="1547813" y="706438"/>
            <a:ext cx="7127875" cy="533400"/>
          </a:xfrm>
        </p:spPr>
        <p:txBody>
          <a:bodyPr>
            <a:normAutofit fontScale="90000"/>
          </a:bodyPr>
          <a:lstStyle/>
          <a:p>
            <a:pPr>
              <a:defRPr/>
            </a:pPr>
            <a:r>
              <a:rPr lang="en-US" altLang="zh-TW" sz="2800" smtClean="0"/>
              <a:t>Table 6.2 Comparative Advantage and the Gains from Trade </a:t>
            </a:r>
            <a:r>
              <a:rPr lang="en-US" altLang="zh-TW" sz="900" smtClean="0"/>
              <a:t>1</a:t>
            </a:r>
          </a:p>
        </p:txBody>
      </p:sp>
      <p:sp>
        <p:nvSpPr>
          <p:cNvPr id="43011" name="Content Placeholder 2"/>
          <p:cNvSpPr>
            <a:spLocks noGrp="1" noChangeArrowheads="1"/>
          </p:cNvSpPr>
          <p:nvPr>
            <p:ph sz="quarter" idx="11"/>
          </p:nvPr>
        </p:nvSpPr>
        <p:spPr>
          <a:xfrm>
            <a:off x="298450" y="1544638"/>
            <a:ext cx="8458200" cy="384175"/>
          </a:xfrm>
        </p:spPr>
        <p:txBody>
          <a:bodyPr/>
          <a:lstStyle/>
          <a:p>
            <a:r>
              <a:rPr lang="en-US" altLang="zh-TW" sz="1800" b="1" smtClean="0"/>
              <a:t>Resources Required to Produce 1 Ton of Cocoa and Rice</a:t>
            </a:r>
          </a:p>
        </p:txBody>
      </p:sp>
      <p:graphicFrame>
        <p:nvGraphicFramePr>
          <p:cNvPr id="9" name="Table 9"/>
          <p:cNvGraphicFramePr>
            <a:graphicFrameLocks noGrp="1"/>
          </p:cNvGraphicFramePr>
          <p:nvPr/>
        </p:nvGraphicFramePr>
        <p:xfrm>
          <a:off x="336550" y="2027238"/>
          <a:ext cx="8420100" cy="1005252"/>
        </p:xfrm>
        <a:graphic>
          <a:graphicData uri="http://schemas.openxmlformats.org/drawingml/2006/table">
            <a:tbl>
              <a:tblPr firstRow="1" bandRow="1">
                <a:tableStyleId>{5C22544A-7EE6-4342-B048-85BDC9FD1C3A}</a:tableStyleId>
              </a:tblPr>
              <a:tblGrid>
                <a:gridCol w="2806700"/>
                <a:gridCol w="2806700"/>
                <a:gridCol w="2806700"/>
              </a:tblGrid>
              <a:tr h="334962">
                <a:tc>
                  <a:txBody>
                    <a:bodyPr/>
                    <a:lstStyle/>
                    <a:p>
                      <a:endParaRPr lang="en-US" sz="1600" dirty="0"/>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Cocoa</a:t>
                      </a:r>
                      <a:endParaRPr lang="en-US" sz="1600" dirty="0"/>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Rice</a:t>
                      </a:r>
                      <a:endParaRPr lang="en-US" sz="1600" dirty="0"/>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r>
              <a:tr h="334962">
                <a:tc>
                  <a:txBody>
                    <a:bodyPr/>
                    <a:lstStyle/>
                    <a:p>
                      <a:r>
                        <a:rPr lang="en-US" sz="1600" dirty="0"/>
                        <a:t>Ghana</a:t>
                      </a:r>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10</a:t>
                      </a:r>
                      <a:endParaRPr lang="en-US" sz="1600" dirty="0"/>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13.33</a:t>
                      </a:r>
                      <a:endParaRPr lang="en-US" sz="1600" dirty="0"/>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962">
                <a:tc>
                  <a:txBody>
                    <a:bodyPr/>
                    <a:lstStyle/>
                    <a:p>
                      <a:r>
                        <a:rPr lang="en-US" sz="1600" dirty="0"/>
                        <a:t>South Korea</a:t>
                      </a:r>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40</a:t>
                      </a:r>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20</a:t>
                      </a:r>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3030" name="Content Placeholder 3"/>
          <p:cNvSpPr>
            <a:spLocks noGrp="1" noChangeArrowheads="1"/>
          </p:cNvSpPr>
          <p:nvPr>
            <p:ph sz="quarter" idx="14"/>
          </p:nvPr>
        </p:nvSpPr>
        <p:spPr>
          <a:xfrm>
            <a:off x="317500" y="3113088"/>
            <a:ext cx="8547100" cy="393700"/>
          </a:xfrm>
        </p:spPr>
        <p:txBody>
          <a:bodyPr/>
          <a:lstStyle/>
          <a:p>
            <a:r>
              <a:rPr lang="en-US" altLang="zh-TW" sz="1800" b="1" smtClean="0"/>
              <a:t>Production and Consumption without Trade</a:t>
            </a:r>
            <a:endParaRPr lang="en-US" altLang="zh-TW" sz="1800" smtClean="0"/>
          </a:p>
        </p:txBody>
      </p:sp>
      <p:graphicFrame>
        <p:nvGraphicFramePr>
          <p:cNvPr id="11" name="Table 11"/>
          <p:cNvGraphicFramePr>
            <a:graphicFrameLocks noGrp="1"/>
          </p:cNvGraphicFramePr>
          <p:nvPr/>
        </p:nvGraphicFramePr>
        <p:xfrm>
          <a:off x="358775" y="3484563"/>
          <a:ext cx="8442324" cy="1341436"/>
        </p:xfrm>
        <a:graphic>
          <a:graphicData uri="http://schemas.openxmlformats.org/drawingml/2006/table">
            <a:tbl>
              <a:tblPr firstRow="1" bandRow="1">
                <a:tableStyleId>{5C22544A-7EE6-4342-B048-85BDC9FD1C3A}</a:tableStyleId>
              </a:tblPr>
              <a:tblGrid>
                <a:gridCol w="2814108"/>
                <a:gridCol w="2814108"/>
                <a:gridCol w="2814108"/>
              </a:tblGrid>
              <a:tr h="335359">
                <a:tc>
                  <a:txBody>
                    <a:bodyPr/>
                    <a:lstStyle/>
                    <a:p>
                      <a:endParaRPr lang="en-US" sz="1600" dirty="0"/>
                    </a:p>
                  </a:txBody>
                  <a:tcPr marL="100763" marR="10076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Cocoa</a:t>
                      </a:r>
                      <a:endParaRPr lang="en-US" sz="1600" dirty="0"/>
                    </a:p>
                  </a:txBody>
                  <a:tcPr marL="100763" marR="10076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Rice</a:t>
                      </a:r>
                      <a:endParaRPr lang="en-US" sz="1600" dirty="0"/>
                    </a:p>
                  </a:txBody>
                  <a:tcPr marL="100763" marR="10076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r>
              <a:tr h="335359">
                <a:tc>
                  <a:txBody>
                    <a:bodyPr/>
                    <a:lstStyle/>
                    <a:p>
                      <a:r>
                        <a:rPr lang="en-US" sz="1600" dirty="0"/>
                        <a:t>Ghana</a:t>
                      </a:r>
                    </a:p>
                  </a:txBody>
                  <a:tcPr marL="91433" marR="9143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10.0</a:t>
                      </a:r>
                      <a:endParaRPr lang="en-US" sz="1600" dirty="0"/>
                    </a:p>
                  </a:txBody>
                  <a:tcPr marL="91433" marR="9143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7.5</a:t>
                      </a:r>
                      <a:endParaRPr lang="en-US" sz="1600" dirty="0"/>
                    </a:p>
                  </a:txBody>
                  <a:tcPr marL="91433" marR="9143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359">
                <a:tc>
                  <a:txBody>
                    <a:bodyPr/>
                    <a:lstStyle/>
                    <a:p>
                      <a:r>
                        <a:rPr lang="en-US" sz="1600" dirty="0"/>
                        <a:t>South Korea</a:t>
                      </a:r>
                    </a:p>
                  </a:txBody>
                  <a:tcPr marL="91433" marR="9143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2.5</a:t>
                      </a:r>
                    </a:p>
                  </a:txBody>
                  <a:tcPr marL="91433" marR="9143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5.0</a:t>
                      </a:r>
                    </a:p>
                  </a:txBody>
                  <a:tcPr marL="91433" marR="9143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359">
                <a:tc>
                  <a:txBody>
                    <a:bodyPr/>
                    <a:lstStyle/>
                    <a:p>
                      <a:r>
                        <a:rPr lang="en-US" sz="1600" dirty="0"/>
                        <a:t>Total Production</a:t>
                      </a:r>
                    </a:p>
                  </a:txBody>
                  <a:tcPr marL="91433" marR="9143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12.5</a:t>
                      </a:r>
                    </a:p>
                  </a:txBody>
                  <a:tcPr marL="91433" marR="9143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12.5</a:t>
                      </a:r>
                    </a:p>
                  </a:txBody>
                  <a:tcPr marL="91433" marR="91433"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3053" name="Content Placeholder 4"/>
          <p:cNvSpPr>
            <a:spLocks noGrp="1" noChangeArrowheads="1"/>
          </p:cNvSpPr>
          <p:nvPr>
            <p:ph sz="quarter" idx="15"/>
          </p:nvPr>
        </p:nvSpPr>
        <p:spPr>
          <a:xfrm>
            <a:off x="317500" y="4959350"/>
            <a:ext cx="8458200" cy="420688"/>
          </a:xfrm>
        </p:spPr>
        <p:txBody>
          <a:bodyPr/>
          <a:lstStyle/>
          <a:p>
            <a:r>
              <a:rPr lang="en-US" altLang="zh-TW" sz="1800" b="1" smtClean="0"/>
              <a:t>Production with Specialization</a:t>
            </a:r>
            <a:endParaRPr lang="en-US" altLang="zh-TW" sz="1800" smtClean="0"/>
          </a:p>
        </p:txBody>
      </p:sp>
      <p:graphicFrame>
        <p:nvGraphicFramePr>
          <p:cNvPr id="13" name="Table 13"/>
          <p:cNvGraphicFramePr>
            <a:graphicFrameLocks noGrp="1"/>
          </p:cNvGraphicFramePr>
          <p:nvPr/>
        </p:nvGraphicFramePr>
        <p:xfrm>
          <a:off x="358775" y="5380038"/>
          <a:ext cx="8442324" cy="1376406"/>
        </p:xfrm>
        <a:graphic>
          <a:graphicData uri="http://schemas.openxmlformats.org/drawingml/2006/table">
            <a:tbl>
              <a:tblPr firstRow="1" bandRow="1">
                <a:tableStyleId>{5C22544A-7EE6-4342-B048-85BDC9FD1C3A}</a:tableStyleId>
              </a:tblPr>
              <a:tblGrid>
                <a:gridCol w="2814108"/>
                <a:gridCol w="2814108"/>
                <a:gridCol w="2814108"/>
              </a:tblGrid>
              <a:tr h="370686">
                <a:tc>
                  <a:txBody>
                    <a:bodyPr/>
                    <a:lstStyle/>
                    <a:p>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Cocoa</a:t>
                      </a:r>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Rice</a:t>
                      </a:r>
                      <a:endParaRPr lang="en-US" sz="1600" dirty="0"/>
                    </a:p>
                  </a:txBody>
                  <a:tcPr marL="100763" marR="10076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r>
              <a:tr h="335225">
                <a:tc>
                  <a:txBody>
                    <a:bodyPr/>
                    <a:lstStyle/>
                    <a:p>
                      <a:r>
                        <a:rPr lang="en-US" sz="1600" dirty="0"/>
                        <a:t>Ghana</a:t>
                      </a:r>
                    </a:p>
                  </a:txBody>
                  <a:tcPr marL="91433" marR="9143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15.0</a:t>
                      </a:r>
                      <a:endParaRPr lang="en-US" sz="1600" dirty="0"/>
                    </a:p>
                  </a:txBody>
                  <a:tcPr marL="91433" marR="9143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3.75</a:t>
                      </a:r>
                      <a:endParaRPr lang="en-US" sz="1600" dirty="0"/>
                    </a:p>
                  </a:txBody>
                  <a:tcPr marL="91433" marR="9143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25">
                <a:tc>
                  <a:txBody>
                    <a:bodyPr/>
                    <a:lstStyle/>
                    <a:p>
                      <a:r>
                        <a:rPr lang="en-US" sz="1600" dirty="0"/>
                        <a:t>South Korea</a:t>
                      </a:r>
                    </a:p>
                  </a:txBody>
                  <a:tcPr marL="91433" marR="9143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0.0</a:t>
                      </a:r>
                    </a:p>
                  </a:txBody>
                  <a:tcPr marL="91433" marR="9143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10.0</a:t>
                      </a:r>
                    </a:p>
                  </a:txBody>
                  <a:tcPr marL="91433" marR="9143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Total Production</a:t>
                      </a:r>
                    </a:p>
                  </a:txBody>
                  <a:tcPr marL="91433" marR="9143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15.0</a:t>
                      </a:r>
                    </a:p>
                  </a:txBody>
                  <a:tcPr marL="91433" marR="9143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13.75</a:t>
                      </a:r>
                    </a:p>
                  </a:txBody>
                  <a:tcPr marL="91433" marR="91433"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a:xfrm>
            <a:off x="1476375" y="476250"/>
            <a:ext cx="7324725" cy="1041400"/>
          </a:xfrm>
        </p:spPr>
        <p:txBody>
          <a:bodyPr/>
          <a:lstStyle/>
          <a:p>
            <a:r>
              <a:rPr lang="en-US" altLang="zh-TW" sz="2400" smtClean="0"/>
              <a:t>Table 6.2 Comparative Advantage and the Gains from Trade </a:t>
            </a:r>
            <a:r>
              <a:rPr lang="en-US" altLang="zh-TW" sz="800" smtClean="0"/>
              <a:t>2</a:t>
            </a:r>
          </a:p>
        </p:txBody>
      </p:sp>
      <p:sp>
        <p:nvSpPr>
          <p:cNvPr id="45059" name="Content Placeholder 2"/>
          <p:cNvSpPr>
            <a:spLocks noGrp="1" noChangeArrowheads="1"/>
          </p:cNvSpPr>
          <p:nvPr>
            <p:ph sz="quarter" idx="11"/>
          </p:nvPr>
        </p:nvSpPr>
        <p:spPr>
          <a:xfrm>
            <a:off x="342900" y="2082800"/>
            <a:ext cx="8693150" cy="425450"/>
          </a:xfrm>
        </p:spPr>
        <p:txBody>
          <a:bodyPr/>
          <a:lstStyle/>
          <a:p>
            <a:r>
              <a:rPr lang="en-US" altLang="zh-TW" sz="1600" b="1" smtClean="0"/>
              <a:t>Consumption after Ghana Trades 4 Tons of Cocoa for 4 Tons of South Korean Rice</a:t>
            </a:r>
          </a:p>
        </p:txBody>
      </p:sp>
      <p:graphicFrame>
        <p:nvGraphicFramePr>
          <p:cNvPr id="9" name="Table 9"/>
          <p:cNvGraphicFramePr>
            <a:graphicFrameLocks noGrp="1"/>
          </p:cNvGraphicFramePr>
          <p:nvPr/>
        </p:nvGraphicFramePr>
        <p:xfrm>
          <a:off x="381000" y="2565400"/>
          <a:ext cx="8420100" cy="1005252"/>
        </p:xfrm>
        <a:graphic>
          <a:graphicData uri="http://schemas.openxmlformats.org/drawingml/2006/table">
            <a:tbl>
              <a:tblPr firstRow="1" bandRow="1">
                <a:tableStyleId>{5C22544A-7EE6-4342-B048-85BDC9FD1C3A}</a:tableStyleId>
              </a:tblPr>
              <a:tblGrid>
                <a:gridCol w="2806700"/>
                <a:gridCol w="2806700"/>
                <a:gridCol w="2806700"/>
              </a:tblGrid>
              <a:tr h="334963">
                <a:tc>
                  <a:txBody>
                    <a:bodyPr/>
                    <a:lstStyle/>
                    <a:p>
                      <a:endParaRPr lang="en-US" sz="1600" dirty="0"/>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Cocoa</a:t>
                      </a:r>
                      <a:endParaRPr lang="en-US" sz="1600" dirty="0"/>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Rice</a:t>
                      </a:r>
                      <a:endParaRPr lang="en-US" sz="1600" dirty="0"/>
                    </a:p>
                  </a:txBody>
                  <a:tcPr marL="100771" marR="100771"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r>
              <a:tr h="334963">
                <a:tc>
                  <a:txBody>
                    <a:bodyPr/>
                    <a:lstStyle/>
                    <a:p>
                      <a:r>
                        <a:rPr lang="en-US" sz="1600" dirty="0"/>
                        <a:t>Ghana</a:t>
                      </a:r>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11.0</a:t>
                      </a:r>
                      <a:endParaRPr lang="en-US" sz="1600" dirty="0"/>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7.75</a:t>
                      </a:r>
                      <a:endParaRPr lang="en-US" sz="1600" dirty="0"/>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963">
                <a:tc>
                  <a:txBody>
                    <a:bodyPr/>
                    <a:lstStyle/>
                    <a:p>
                      <a:r>
                        <a:rPr lang="en-US" sz="1600" dirty="0"/>
                        <a:t>South Korea</a:t>
                      </a:r>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4.0</a:t>
                      </a:r>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6.0</a:t>
                      </a:r>
                    </a:p>
                  </a:txBody>
                  <a:tcPr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5078" name="Content Placeholder 3"/>
          <p:cNvSpPr>
            <a:spLocks noGrp="1" noChangeArrowheads="1"/>
          </p:cNvSpPr>
          <p:nvPr>
            <p:ph sz="quarter" idx="14"/>
          </p:nvPr>
        </p:nvSpPr>
        <p:spPr>
          <a:xfrm>
            <a:off x="342900" y="3997325"/>
            <a:ext cx="8548688" cy="393700"/>
          </a:xfrm>
        </p:spPr>
        <p:txBody>
          <a:bodyPr/>
          <a:lstStyle/>
          <a:p>
            <a:r>
              <a:rPr lang="en-US" altLang="zh-TW" sz="1800" b="1" smtClean="0"/>
              <a:t>Increase in Consumption as a Result of Specialization and Trade</a:t>
            </a:r>
            <a:endParaRPr lang="en-US" altLang="zh-TW" sz="1800" smtClean="0"/>
          </a:p>
        </p:txBody>
      </p:sp>
      <p:graphicFrame>
        <p:nvGraphicFramePr>
          <p:cNvPr id="11" name="Table 11"/>
          <p:cNvGraphicFramePr>
            <a:graphicFrameLocks noGrp="1"/>
          </p:cNvGraphicFramePr>
          <p:nvPr/>
        </p:nvGraphicFramePr>
        <p:xfrm>
          <a:off x="358775" y="4446588"/>
          <a:ext cx="8442324" cy="1005252"/>
        </p:xfrm>
        <a:graphic>
          <a:graphicData uri="http://schemas.openxmlformats.org/drawingml/2006/table">
            <a:tbl>
              <a:tblPr firstRow="1" bandRow="1">
                <a:tableStyleId>{5C22544A-7EE6-4342-B048-85BDC9FD1C3A}</a:tableStyleId>
              </a:tblPr>
              <a:tblGrid>
                <a:gridCol w="2814108"/>
                <a:gridCol w="2814108"/>
                <a:gridCol w="2814108"/>
              </a:tblGrid>
              <a:tr h="334962">
                <a:tc>
                  <a:txBody>
                    <a:bodyPr/>
                    <a:lstStyle/>
                    <a:p>
                      <a:endParaRPr lang="en-US" sz="1600" dirty="0"/>
                    </a:p>
                  </a:txBody>
                  <a:tcPr marL="100763" marR="100763"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Cocoa</a:t>
                      </a:r>
                      <a:endParaRPr lang="en-US" sz="1600" dirty="0"/>
                    </a:p>
                  </a:txBody>
                  <a:tcPr marL="100763" marR="100763"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c>
                  <a:txBody>
                    <a:bodyPr/>
                    <a:lstStyle/>
                    <a:p>
                      <a:pPr algn="ctr"/>
                      <a:r>
                        <a:rPr lang="en-US" sz="1600" b="1" dirty="0"/>
                        <a:t>Rice</a:t>
                      </a:r>
                      <a:endParaRPr lang="en-US" sz="1600" dirty="0"/>
                    </a:p>
                  </a:txBody>
                  <a:tcPr marL="100763" marR="100763"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0000"/>
                    </a:solidFill>
                  </a:tcPr>
                </a:tc>
              </a:tr>
              <a:tr h="334962">
                <a:tc>
                  <a:txBody>
                    <a:bodyPr/>
                    <a:lstStyle/>
                    <a:p>
                      <a:r>
                        <a:rPr lang="en-US" sz="1600" dirty="0"/>
                        <a:t>Ghana</a:t>
                      </a:r>
                    </a:p>
                  </a:txBody>
                  <a:tcPr marL="91433" marR="91433"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1.0</a:t>
                      </a:r>
                      <a:endParaRPr lang="en-US" sz="1600" dirty="0"/>
                    </a:p>
                  </a:txBody>
                  <a:tcPr marL="91433" marR="91433"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0.25</a:t>
                      </a:r>
                    </a:p>
                  </a:txBody>
                  <a:tcPr marL="91433" marR="91433"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962">
                <a:tc>
                  <a:txBody>
                    <a:bodyPr/>
                    <a:lstStyle/>
                    <a:p>
                      <a:r>
                        <a:rPr lang="en-US" sz="1600" dirty="0"/>
                        <a:t>South Korea</a:t>
                      </a:r>
                    </a:p>
                  </a:txBody>
                  <a:tcPr marL="91433" marR="91433"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1.5</a:t>
                      </a:r>
                    </a:p>
                  </a:txBody>
                  <a:tcPr marL="91433" marR="91433"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1.0</a:t>
                      </a:r>
                    </a:p>
                  </a:txBody>
                  <a:tcPr marL="91433" marR="91433" marT="45622" marB="456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1593850" y="549275"/>
            <a:ext cx="5956300" cy="976313"/>
          </a:xfrm>
        </p:spPr>
        <p:txBody>
          <a:bodyPr/>
          <a:lstStyle/>
          <a:p>
            <a:r>
              <a:rPr lang="en-US" altLang="en-US" smtClean="0"/>
              <a:t>Comparative Advantage </a:t>
            </a:r>
            <a:r>
              <a:rPr lang="en-US" altLang="en-US" sz="1000" smtClean="0"/>
              <a:t>3</a:t>
            </a:r>
            <a:endParaRPr lang="en-US" altLang="zh-TW" sz="1000" smtClean="0"/>
          </a:p>
        </p:txBody>
      </p:sp>
      <p:sp>
        <p:nvSpPr>
          <p:cNvPr id="47107" name="Content Placeholder 2"/>
          <p:cNvSpPr>
            <a:spLocks noGrp="1" noChangeArrowheads="1"/>
          </p:cNvSpPr>
          <p:nvPr>
            <p:ph sz="quarter" idx="11"/>
          </p:nvPr>
        </p:nvSpPr>
        <p:spPr>
          <a:xfrm>
            <a:off x="827088" y="1806575"/>
            <a:ext cx="7632700" cy="4286250"/>
          </a:xfrm>
        </p:spPr>
        <p:txBody>
          <a:bodyPr/>
          <a:lstStyle/>
          <a:p>
            <a:pPr>
              <a:spcAft>
                <a:spcPct val="0"/>
              </a:spcAft>
            </a:pPr>
            <a:r>
              <a:rPr lang="en-US" altLang="zh-TW" smtClean="0"/>
              <a:t>Qualifications and Assumptions</a:t>
            </a:r>
          </a:p>
          <a:p>
            <a:pPr marL="401638" lvl="1" indent="-401638">
              <a:spcAft>
                <a:spcPct val="0"/>
              </a:spcAft>
              <a:buFont typeface="Arial" panose="020B0604020202020204" pitchFamily="34" charset="0"/>
              <a:buAutoNum type="arabicPeriod"/>
            </a:pPr>
            <a:r>
              <a:rPr lang="en-US" altLang="zh-TW" smtClean="0"/>
              <a:t>Only two countries and two goods.</a:t>
            </a:r>
          </a:p>
          <a:p>
            <a:pPr marL="401638" lvl="1" indent="-401638">
              <a:spcAft>
                <a:spcPct val="0"/>
              </a:spcAft>
              <a:buFont typeface="Arial" panose="020B0604020202020204" pitchFamily="34" charset="0"/>
              <a:buAutoNum type="arabicPeriod"/>
            </a:pPr>
            <a:r>
              <a:rPr lang="en-US" altLang="zh-TW" smtClean="0"/>
              <a:t>Zero transportation costs.</a:t>
            </a:r>
          </a:p>
          <a:p>
            <a:pPr marL="401638" lvl="1" indent="-401638">
              <a:spcAft>
                <a:spcPct val="0"/>
              </a:spcAft>
              <a:buFont typeface="Arial" panose="020B0604020202020204" pitchFamily="34" charset="0"/>
              <a:buAutoNum type="arabicPeriod"/>
            </a:pPr>
            <a:r>
              <a:rPr lang="en-US" altLang="zh-TW" smtClean="0"/>
              <a:t>Similar prices and values.</a:t>
            </a:r>
          </a:p>
          <a:p>
            <a:pPr marL="401638" lvl="1" indent="-401638">
              <a:spcAft>
                <a:spcPct val="0"/>
              </a:spcAft>
              <a:buFont typeface="Arial" panose="020B0604020202020204" pitchFamily="34" charset="0"/>
              <a:buAutoNum type="arabicPeriod"/>
            </a:pPr>
            <a:r>
              <a:rPr lang="en-US" altLang="zh-TW" smtClean="0"/>
              <a:t>Resources can move freely from production of one good to another within a country.</a:t>
            </a:r>
          </a:p>
          <a:p>
            <a:pPr marL="401638" lvl="1" indent="-401638">
              <a:spcAft>
                <a:spcPct val="0"/>
              </a:spcAft>
              <a:buFont typeface="Arial" panose="020B0604020202020204" pitchFamily="34" charset="0"/>
              <a:buAutoNum type="arabicPeriod"/>
            </a:pPr>
            <a:r>
              <a:rPr lang="en-US" altLang="zh-TW" smtClean="0"/>
              <a:t>Constant returns to scale.</a:t>
            </a:r>
          </a:p>
          <a:p>
            <a:pPr marL="401638" lvl="1" indent="-401638">
              <a:spcAft>
                <a:spcPct val="0"/>
              </a:spcAft>
              <a:buFont typeface="Arial" panose="020B0604020202020204" pitchFamily="34" charset="0"/>
              <a:buAutoNum type="arabicPeriod"/>
            </a:pPr>
            <a:r>
              <a:rPr lang="en-US" altLang="zh-TW" smtClean="0"/>
              <a:t>Fixed stocks of resources.</a:t>
            </a:r>
          </a:p>
          <a:p>
            <a:pPr marL="401638" lvl="1" indent="-401638">
              <a:spcAft>
                <a:spcPct val="0"/>
              </a:spcAft>
              <a:buFont typeface="Arial" panose="020B0604020202020204" pitchFamily="34" charset="0"/>
              <a:buAutoNum type="arabicPeriod"/>
            </a:pPr>
            <a:r>
              <a:rPr lang="en-US" altLang="zh-TW" smtClean="0"/>
              <a:t>No effects on income distribution within countries.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a:xfrm>
            <a:off x="1639888" y="468313"/>
            <a:ext cx="5740400" cy="915987"/>
          </a:xfrm>
        </p:spPr>
        <p:txBody>
          <a:bodyPr/>
          <a:lstStyle/>
          <a:p>
            <a:r>
              <a:rPr lang="en-US" altLang="zh-TW" sz="2400" smtClean="0"/>
              <a:t>Figure 6.3 Ghana’s P</a:t>
            </a:r>
            <a:r>
              <a:rPr lang="en-US" altLang="zh-TW" sz="100" smtClean="0"/>
              <a:t> </a:t>
            </a:r>
            <a:r>
              <a:rPr lang="en-US" altLang="zh-TW" sz="2400" smtClean="0"/>
              <a:t>P</a:t>
            </a:r>
            <a:r>
              <a:rPr lang="en-US" altLang="zh-TW" sz="100" smtClean="0"/>
              <a:t> </a:t>
            </a:r>
            <a:r>
              <a:rPr lang="en-US" altLang="zh-TW" sz="2400" smtClean="0"/>
              <a:t>F under Diminishing Returns</a:t>
            </a:r>
          </a:p>
        </p:txBody>
      </p:sp>
      <p:pic>
        <p:nvPicPr>
          <p:cNvPr id="49155" name="Picture 4" descr="A graph displays Ghana’s P P F under diminishing retu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1711325"/>
            <a:ext cx="529431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3"/>
          <p:cNvSpPr txBox="1">
            <a:spLocks noChangeArrowheads="1"/>
          </p:cNvSpPr>
          <p:nvPr/>
        </p:nvSpPr>
        <p:spPr bwMode="auto">
          <a:xfrm>
            <a:off x="4067175" y="1916113"/>
            <a:ext cx="465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zh-TW"/>
              <a:t>PPF: </a:t>
            </a:r>
            <a:r>
              <a:rPr lang="en-US" altLang="zh-TW"/>
              <a:t>Production Possibility Frontier</a:t>
            </a:r>
            <a:endParaRPr lang="zh-TW" altLang="zh-TW"/>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p:txBody>
          <a:bodyPr/>
          <a:lstStyle/>
          <a:p>
            <a:r>
              <a:rPr lang="en-US" altLang="zh-TW" smtClean="0"/>
              <a:t>Introduction</a:t>
            </a:r>
          </a:p>
        </p:txBody>
      </p:sp>
      <p:sp>
        <p:nvSpPr>
          <p:cNvPr id="3" name="Content Placeholder 2"/>
          <p:cNvSpPr>
            <a:spLocks noGrp="1"/>
          </p:cNvSpPr>
          <p:nvPr>
            <p:ph idx="1"/>
          </p:nvPr>
        </p:nvSpPr>
        <p:spPr/>
        <p:txBody>
          <a:bodyPr/>
          <a:lstStyle/>
          <a:p>
            <a:pPr>
              <a:defRPr/>
            </a:pPr>
            <a:r>
              <a:rPr lang="en-US" altLang="en-US" dirty="0"/>
              <a:t>Trade Policy</a:t>
            </a:r>
          </a:p>
          <a:p>
            <a:pPr lvl="1">
              <a:buFont typeface="Webdings" pitchFamily="2" charset="2"/>
              <a:buBlip>
                <a:blip r:embed="rId3"/>
              </a:buBlip>
              <a:defRPr/>
            </a:pPr>
            <a:r>
              <a:rPr lang="en-US" altLang="en-US" dirty="0"/>
              <a:t>Motivation for trade is to realize gains from trade.</a:t>
            </a:r>
          </a:p>
          <a:p>
            <a:pPr lvl="1">
              <a:buFont typeface="Webdings" pitchFamily="2" charset="2"/>
              <a:buBlip>
                <a:blip r:embed="rId3"/>
              </a:buBlip>
              <a:defRPr/>
            </a:pPr>
            <a:r>
              <a:rPr lang="en-US" altLang="en-US" dirty="0"/>
              <a:t>Economists generally advocate for lower barriers to cross-border trade, both in goods and services.</a:t>
            </a:r>
          </a:p>
          <a:p>
            <a:pPr lvl="1">
              <a:buFont typeface="Webdings" pitchFamily="2" charset="2"/>
              <a:buBlip>
                <a:blip r:embed="rId3"/>
              </a:buBlip>
              <a:defRPr/>
            </a:pPr>
            <a:r>
              <a:rPr lang="en-US" altLang="en-US" dirty="0"/>
              <a:t>Recent shift in U.S. trade policy away from free trade and toward managed trade.</a:t>
            </a:r>
          </a:p>
          <a:p>
            <a:pPr lvl="2">
              <a:defRPr/>
            </a:pPr>
            <a:r>
              <a:rPr lang="en-US" altLang="en-US" dirty="0"/>
              <a:t>Pushed trade policy to political center stage.</a:t>
            </a:r>
          </a:p>
          <a:p>
            <a:pPr>
              <a:defRPr/>
            </a:pPr>
            <a:r>
              <a:rPr lang="en-US" dirty="0"/>
              <a:t>Trade and investment policies have an extremely important impact on international business practices.</a:t>
            </a:r>
          </a:p>
          <a:p>
            <a:pPr marL="0" indent="0">
              <a:buFont typeface="Wingdings" panose="05000000000000000000" pitchFamily="2" charset="2"/>
              <a:buNone/>
              <a:defRPr/>
            </a:pPr>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a:xfrm>
            <a:off x="1547813" y="549275"/>
            <a:ext cx="5903912" cy="935038"/>
          </a:xfrm>
        </p:spPr>
        <p:txBody>
          <a:bodyPr/>
          <a:lstStyle/>
          <a:p>
            <a:r>
              <a:rPr lang="en-US" altLang="en-US" smtClean="0"/>
              <a:t>Comparative Advantage </a:t>
            </a:r>
            <a:r>
              <a:rPr lang="en-US" altLang="en-US" sz="1000" smtClean="0"/>
              <a:t>4</a:t>
            </a:r>
            <a:endParaRPr lang="en-US" altLang="zh-TW" sz="1000" smtClean="0"/>
          </a:p>
        </p:txBody>
      </p:sp>
      <p:sp>
        <p:nvSpPr>
          <p:cNvPr id="51203" name="Content Placeholder 2"/>
          <p:cNvSpPr>
            <a:spLocks noGrp="1" noChangeArrowheads="1"/>
          </p:cNvSpPr>
          <p:nvPr>
            <p:ph sz="quarter" idx="11"/>
          </p:nvPr>
        </p:nvSpPr>
        <p:spPr>
          <a:xfrm>
            <a:off x="611188" y="1911350"/>
            <a:ext cx="7921625" cy="3035300"/>
          </a:xfrm>
        </p:spPr>
        <p:txBody>
          <a:bodyPr/>
          <a:lstStyle/>
          <a:p>
            <a:pPr marL="0" lvl="1" indent="0">
              <a:spcAft>
                <a:spcPct val="0"/>
              </a:spcAft>
              <a:buFont typeface="Webdings" panose="05030102010509060703" pitchFamily="18" charset="2"/>
              <a:buNone/>
            </a:pPr>
            <a:r>
              <a:rPr lang="en-US" altLang="en-US" smtClean="0"/>
              <a:t>Dynamic Effects and Economic Growth.</a:t>
            </a:r>
          </a:p>
          <a:p>
            <a:pPr marL="292100" lvl="2" indent="-292100"/>
            <a:r>
              <a:rPr lang="en-US" altLang="en-US" sz="2000" smtClean="0"/>
              <a:t>Trade might increase a country's stock of resources as increased supplies become available from abroad.</a:t>
            </a:r>
          </a:p>
          <a:p>
            <a:pPr marL="292100" lvl="2" indent="-292100"/>
            <a:r>
              <a:rPr lang="en-US" altLang="en-US" sz="2000" smtClean="0"/>
              <a:t>Free trade might increase the efficiency of resource utilization and free up resources for other uses.</a:t>
            </a:r>
          </a:p>
          <a:p>
            <a:pPr marL="292100" lvl="2" indent="-292100"/>
            <a:r>
              <a:rPr lang="en-US" altLang="en-US" sz="2000" smtClean="0"/>
              <a:t>Dynamic gains will cause a country’s P</a:t>
            </a:r>
            <a:r>
              <a:rPr lang="en-US" altLang="en-US" sz="100" smtClean="0"/>
              <a:t> </a:t>
            </a:r>
            <a:r>
              <a:rPr lang="en-US" altLang="en-US" sz="2000" smtClean="0"/>
              <a:t>P</a:t>
            </a:r>
            <a:r>
              <a:rPr lang="en-US" altLang="en-US" sz="100" smtClean="0"/>
              <a:t> </a:t>
            </a:r>
            <a:r>
              <a:rPr lang="en-US" altLang="en-US" sz="2000" smtClean="0"/>
              <a:t>F to shift outward.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284163"/>
            <a:ext cx="7181850" cy="1122362"/>
          </a:xfrm>
        </p:spPr>
        <p:txBody>
          <a:bodyPr>
            <a:normAutofit fontScale="90000"/>
          </a:bodyPr>
          <a:lstStyle/>
          <a:p>
            <a:pPr>
              <a:defRPr/>
            </a:pPr>
            <a:r>
              <a:rPr lang="en-US" dirty="0"/>
              <a:t>Figure 6.4 The Influence of Free Trade on the P</a:t>
            </a:r>
            <a:r>
              <a:rPr lang="en-US" sz="100" dirty="0"/>
              <a:t> </a:t>
            </a:r>
            <a:r>
              <a:rPr lang="en-US" dirty="0" err="1"/>
              <a:t>P</a:t>
            </a:r>
            <a:r>
              <a:rPr lang="en-US" sz="100" dirty="0"/>
              <a:t> </a:t>
            </a:r>
            <a:r>
              <a:rPr lang="en-US" dirty="0"/>
              <a:t>F</a:t>
            </a:r>
          </a:p>
        </p:txBody>
      </p:sp>
      <p:pic>
        <p:nvPicPr>
          <p:cNvPr id="53251" name="Picture 3" descr="A graph displays The influence of free trade on the P P 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700213"/>
            <a:ext cx="5208588"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a:xfrm>
            <a:off x="1520825" y="476250"/>
            <a:ext cx="6102350" cy="1049338"/>
          </a:xfrm>
        </p:spPr>
        <p:txBody>
          <a:bodyPr/>
          <a:lstStyle/>
          <a:p>
            <a:r>
              <a:rPr lang="en-US" altLang="en-US" smtClean="0"/>
              <a:t>Comparative Advantage </a:t>
            </a:r>
            <a:r>
              <a:rPr lang="en-US" altLang="en-US" sz="1000" smtClean="0"/>
              <a:t>5</a:t>
            </a:r>
            <a:endParaRPr lang="en-US" altLang="zh-TW" sz="1000" smtClean="0"/>
          </a:p>
        </p:txBody>
      </p:sp>
      <p:sp>
        <p:nvSpPr>
          <p:cNvPr id="55299" name="Content Placeholder 2"/>
          <p:cNvSpPr>
            <a:spLocks noGrp="1" noChangeArrowheads="1"/>
          </p:cNvSpPr>
          <p:nvPr>
            <p:ph sz="quarter" idx="11"/>
          </p:nvPr>
        </p:nvSpPr>
        <p:spPr>
          <a:xfrm>
            <a:off x="585788" y="1989138"/>
            <a:ext cx="7972425" cy="3016250"/>
          </a:xfrm>
        </p:spPr>
        <p:txBody>
          <a:bodyPr/>
          <a:lstStyle/>
          <a:p>
            <a:pPr marL="0" lvl="1" indent="0">
              <a:spcAft>
                <a:spcPct val="0"/>
              </a:spcAft>
              <a:buFont typeface="Webdings" panose="05030102010509060703" pitchFamily="18" charset="2"/>
              <a:buNone/>
            </a:pPr>
            <a:r>
              <a:rPr lang="en-US" altLang="zh-TW" smtClean="0"/>
              <a:t>Trade, Jobs, and Wages: The Samuelson Critique.</a:t>
            </a:r>
          </a:p>
          <a:p>
            <a:pPr marL="292100" lvl="2" indent="-292100"/>
            <a:r>
              <a:rPr lang="en-US" altLang="zh-TW" sz="2000" smtClean="0"/>
              <a:t>Dynamic gains can lead to less beneficial outcomes.</a:t>
            </a:r>
          </a:p>
          <a:p>
            <a:pPr marL="292100" lvl="2" indent="-292100"/>
            <a:r>
              <a:rPr lang="en-US" altLang="zh-TW" sz="2000" smtClean="0"/>
              <a:t>Technology advances allow companies to offshore service jobs that were not traditionally internationally mobile.</a:t>
            </a:r>
          </a:p>
          <a:p>
            <a:pPr marL="292100" lvl="2" indent="-292100"/>
            <a:r>
              <a:rPr lang="en-US" altLang="zh-TW" sz="2000" smtClean="0"/>
              <a:t>Lowers market clearing wage rate enough to outweigh positive benefits.</a:t>
            </a:r>
          </a:p>
          <a:p>
            <a:pPr marL="292100" lvl="2" indent="-292100"/>
            <a:r>
              <a:rPr lang="en-US" altLang="zh-TW" sz="2000" smtClean="0"/>
              <a:t>Concedes that free trade has historically </a:t>
            </a:r>
            <a:r>
              <a:rPr lang="en-US" altLang="zh-TW" sz="2000" smtClean="0">
                <a:solidFill>
                  <a:srgbClr val="C00000"/>
                </a:solidFill>
              </a:rPr>
              <a:t>benefited rich countries</a:t>
            </a:r>
            <a:r>
              <a:rPr lang="en-US" altLang="zh-TW" sz="2000" smtClean="0"/>
              <a:t>, and that protectionist measures may be harmful.</a:t>
            </a:r>
            <a:endParaRPr lang="en-US" altLang="en-US" sz="2000" smtClean="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noChangeArrowheads="1"/>
          </p:cNvSpPr>
          <p:nvPr>
            <p:ph type="title"/>
          </p:nvPr>
        </p:nvSpPr>
        <p:spPr>
          <a:xfrm>
            <a:off x="1692275" y="549275"/>
            <a:ext cx="5956300" cy="904875"/>
          </a:xfrm>
        </p:spPr>
        <p:txBody>
          <a:bodyPr/>
          <a:lstStyle/>
          <a:p>
            <a:r>
              <a:rPr lang="en-US" altLang="en-US" smtClean="0"/>
              <a:t>Comparative Advantage </a:t>
            </a:r>
            <a:r>
              <a:rPr lang="en-US" altLang="en-US" sz="1000" smtClean="0"/>
              <a:t>6</a:t>
            </a:r>
            <a:endParaRPr lang="en-US" altLang="zh-TW" sz="1000" smtClean="0"/>
          </a:p>
        </p:txBody>
      </p:sp>
      <p:sp>
        <p:nvSpPr>
          <p:cNvPr id="57347" name="Content Placeholder 2"/>
          <p:cNvSpPr>
            <a:spLocks noGrp="1" noChangeArrowheads="1"/>
          </p:cNvSpPr>
          <p:nvPr>
            <p:ph sz="quarter" idx="11"/>
          </p:nvPr>
        </p:nvSpPr>
        <p:spPr>
          <a:xfrm>
            <a:off x="685800" y="1979613"/>
            <a:ext cx="7486650" cy="2170112"/>
          </a:xfrm>
        </p:spPr>
        <p:txBody>
          <a:bodyPr/>
          <a:lstStyle/>
          <a:p>
            <a:pPr marL="0" lvl="1" indent="0">
              <a:spcAft>
                <a:spcPct val="0"/>
              </a:spcAft>
              <a:buFont typeface="Webdings" panose="05030102010509060703" pitchFamily="18" charset="2"/>
              <a:buNone/>
            </a:pPr>
            <a:r>
              <a:rPr lang="en-US" altLang="zh-TW" smtClean="0"/>
              <a:t>Evidence for the Link between Trade and Growth.</a:t>
            </a:r>
          </a:p>
          <a:p>
            <a:pPr marL="292100" lvl="2" indent="-292100"/>
            <a:r>
              <a:rPr lang="en-US" altLang="zh-TW" sz="2000" smtClean="0"/>
              <a:t>Countries that are open to trade have higher growth rates than countries that close economies to trade.</a:t>
            </a:r>
          </a:p>
          <a:p>
            <a:pPr marL="292100" lvl="2" indent="-292100"/>
            <a:r>
              <a:rPr lang="en-US" altLang="zh-TW" sz="2000" smtClean="0"/>
              <a:t>Higher growth rates raise income levels and living standards.</a:t>
            </a:r>
            <a:endParaRPr lang="en-US" altLang="en-US" sz="2000" smtClean="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a:xfrm>
            <a:off x="1619250" y="404813"/>
            <a:ext cx="6102350" cy="1049337"/>
          </a:xfrm>
        </p:spPr>
        <p:txBody>
          <a:bodyPr/>
          <a:lstStyle/>
          <a:p>
            <a:r>
              <a:rPr lang="en-US" altLang="en-US" smtClean="0"/>
              <a:t>Heckscher–Ohlin Theory </a:t>
            </a:r>
            <a:r>
              <a:rPr lang="en-US" altLang="en-US" sz="1000" smtClean="0"/>
              <a:t>1</a:t>
            </a:r>
            <a:endParaRPr lang="en-US" altLang="zh-TW" sz="1000" smtClean="0"/>
          </a:p>
        </p:txBody>
      </p:sp>
      <p:sp>
        <p:nvSpPr>
          <p:cNvPr id="59395" name="Content Placeholder 2"/>
          <p:cNvSpPr>
            <a:spLocks noGrp="1" noChangeArrowheads="1"/>
          </p:cNvSpPr>
          <p:nvPr>
            <p:ph sz="quarter" idx="11"/>
          </p:nvPr>
        </p:nvSpPr>
        <p:spPr>
          <a:xfrm>
            <a:off x="363538" y="1979613"/>
            <a:ext cx="8240712" cy="3321050"/>
          </a:xfrm>
        </p:spPr>
        <p:txBody>
          <a:bodyPr/>
          <a:lstStyle/>
          <a:p>
            <a:pPr>
              <a:spcAft>
                <a:spcPct val="0"/>
              </a:spcAft>
            </a:pPr>
            <a:r>
              <a:rPr lang="en-US" altLang="zh-TW" smtClean="0"/>
              <a:t>Heckscher–Ohlin Theory</a:t>
            </a:r>
          </a:p>
          <a:p>
            <a:pPr marL="0" lvl="1" indent="0">
              <a:spcAft>
                <a:spcPct val="0"/>
              </a:spcAft>
              <a:buFont typeface="Webdings" panose="05030102010509060703" pitchFamily="18" charset="2"/>
              <a:buNone/>
            </a:pPr>
            <a:r>
              <a:rPr lang="en-US" altLang="zh-TW" smtClean="0"/>
              <a:t>Comparative advantage reflects differences in national </a:t>
            </a:r>
            <a:r>
              <a:rPr lang="en-US" altLang="zh-TW" b="1" smtClean="0"/>
              <a:t>factor endowments:</a:t>
            </a:r>
            <a:r>
              <a:rPr lang="en-US" altLang="zh-TW" smtClean="0"/>
              <a:t> extent to which a country is endowed with resources such as land, labor, and capital.</a:t>
            </a:r>
          </a:p>
          <a:p>
            <a:pPr marL="0" lvl="1" indent="0">
              <a:spcAft>
                <a:spcPct val="0"/>
              </a:spcAft>
              <a:buFont typeface="Webdings" panose="05030102010509060703" pitchFamily="18" charset="2"/>
              <a:buNone/>
            </a:pPr>
            <a:r>
              <a:rPr lang="en-US" altLang="zh-TW" smtClean="0"/>
              <a:t>Theory has commonsense appeal.</a:t>
            </a:r>
          </a:p>
          <a:p>
            <a:pPr marL="292100" lvl="2" indent="-292100"/>
            <a:r>
              <a:rPr lang="en-US" altLang="zh-TW" sz="2000" smtClean="0"/>
              <a:t>Export goods that make intensive use of factors that are locally abundant.</a:t>
            </a:r>
          </a:p>
          <a:p>
            <a:pPr marL="292100" lvl="2" indent="-292100"/>
            <a:r>
              <a:rPr lang="en-US" altLang="zh-TW" sz="2000" smtClean="0"/>
              <a:t>Import goods that make intensive use of factors that are locally scarce.</a:t>
            </a:r>
            <a:endParaRPr lang="en-US" altLang="en-US" sz="2000" smtClean="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p:nvPr>
        </p:nvSpPr>
        <p:spPr>
          <a:xfrm>
            <a:off x="1665288" y="549275"/>
            <a:ext cx="5813425" cy="904875"/>
          </a:xfrm>
        </p:spPr>
        <p:txBody>
          <a:bodyPr/>
          <a:lstStyle/>
          <a:p>
            <a:r>
              <a:rPr lang="en-US" altLang="zh-TW" smtClean="0"/>
              <a:t>Heckscher–Ohlin Theory </a:t>
            </a:r>
            <a:r>
              <a:rPr lang="en-US" altLang="zh-TW" sz="1000" smtClean="0"/>
              <a:t>2</a:t>
            </a:r>
          </a:p>
        </p:txBody>
      </p:sp>
      <p:sp>
        <p:nvSpPr>
          <p:cNvPr id="61443" name="Content Placeholder 8"/>
          <p:cNvSpPr>
            <a:spLocks noGrp="1" noChangeArrowheads="1"/>
          </p:cNvSpPr>
          <p:nvPr>
            <p:ph sz="quarter" idx="11"/>
          </p:nvPr>
        </p:nvSpPr>
        <p:spPr>
          <a:xfrm>
            <a:off x="611188" y="1936750"/>
            <a:ext cx="7993062" cy="2068513"/>
          </a:xfrm>
        </p:spPr>
        <p:txBody>
          <a:bodyPr/>
          <a:lstStyle/>
          <a:p>
            <a:pPr>
              <a:spcAft>
                <a:spcPct val="0"/>
              </a:spcAft>
            </a:pPr>
            <a:r>
              <a:rPr lang="en-US" altLang="zh-TW" smtClean="0"/>
              <a:t>The Leontief Paradox</a:t>
            </a:r>
          </a:p>
          <a:p>
            <a:pPr marL="0" lvl="1" indent="0">
              <a:spcAft>
                <a:spcPct val="0"/>
              </a:spcAft>
              <a:buFont typeface="Webdings" panose="05030102010509060703" pitchFamily="18" charset="2"/>
              <a:buNone/>
            </a:pPr>
            <a:r>
              <a:rPr lang="en-US" altLang="zh-TW" smtClean="0"/>
              <a:t>Leontief (19</a:t>
            </a:r>
            <a:r>
              <a:rPr lang="en-US" altLang="zh-TW" sz="100" smtClean="0"/>
              <a:t> </a:t>
            </a:r>
            <a:r>
              <a:rPr lang="en-US" altLang="zh-TW" smtClean="0"/>
              <a:t>53): Since U.S. was relatively abundant in capital, it would export capital-intensive goods and import labor-intensive goods.</a:t>
            </a:r>
          </a:p>
          <a:p>
            <a:pPr marL="292100" lvl="2" indent="-292100"/>
            <a:r>
              <a:rPr lang="en-US" altLang="zh-TW" sz="2000" smtClean="0"/>
              <a:t>U.S. exports were less capital intensive than U.S. imports.</a:t>
            </a:r>
          </a:p>
        </p:txBody>
      </p:sp>
      <p:sp>
        <p:nvSpPr>
          <p:cNvPr id="61444" name="Content Placeholder 11"/>
          <p:cNvSpPr>
            <a:spLocks noGrp="1" noChangeArrowheads="1"/>
          </p:cNvSpPr>
          <p:nvPr>
            <p:ph sz="quarter" idx="14"/>
          </p:nvPr>
        </p:nvSpPr>
        <p:spPr>
          <a:xfrm>
            <a:off x="611188" y="4059238"/>
            <a:ext cx="7921625" cy="1962150"/>
          </a:xfrm>
        </p:spPr>
        <p:txBody>
          <a:bodyPr/>
          <a:lstStyle/>
          <a:p>
            <a:pPr marL="0" lvl="1" indent="0">
              <a:spcAft>
                <a:spcPct val="0"/>
              </a:spcAft>
              <a:buFont typeface="Webdings" panose="05030102010509060703" pitchFamily="18" charset="2"/>
              <a:buNone/>
            </a:pPr>
            <a:r>
              <a:rPr lang="en-US" altLang="zh-TW" smtClean="0"/>
              <a:t>Possible explanations include:</a:t>
            </a:r>
          </a:p>
          <a:p>
            <a:pPr marL="292100" lvl="2" indent="-292100"/>
            <a:r>
              <a:rPr lang="en-US" altLang="zh-TW" sz="2000" smtClean="0"/>
              <a:t>U.S. has a special advantage in producing products made with innovative technologies that are less capital intensive.</a:t>
            </a:r>
          </a:p>
          <a:p>
            <a:pPr marL="292100" lvl="2" indent="-292100"/>
            <a:r>
              <a:rPr lang="en-US" altLang="zh-TW" sz="2000" smtClean="0"/>
              <a:t>Differences in technology lead to differences in productivity, which then drives trade patterns.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p:nvPr>
        </p:nvSpPr>
        <p:spPr>
          <a:xfrm>
            <a:off x="1619250" y="476250"/>
            <a:ext cx="4878388" cy="1122363"/>
          </a:xfrm>
        </p:spPr>
        <p:txBody>
          <a:bodyPr/>
          <a:lstStyle/>
          <a:p>
            <a:r>
              <a:rPr lang="en-US" altLang="zh-TW" smtClean="0"/>
              <a:t>New Trade Theory </a:t>
            </a:r>
            <a:r>
              <a:rPr lang="en-US" altLang="zh-TW" sz="1000" smtClean="0"/>
              <a:t>1</a:t>
            </a:r>
          </a:p>
        </p:txBody>
      </p:sp>
      <p:sp>
        <p:nvSpPr>
          <p:cNvPr id="63491" name="Content Placeholder 8"/>
          <p:cNvSpPr>
            <a:spLocks noGrp="1" noChangeArrowheads="1"/>
          </p:cNvSpPr>
          <p:nvPr>
            <p:ph sz="quarter" idx="11"/>
          </p:nvPr>
        </p:nvSpPr>
        <p:spPr>
          <a:xfrm>
            <a:off x="468313" y="2032000"/>
            <a:ext cx="8458200" cy="2044700"/>
          </a:xfrm>
        </p:spPr>
        <p:txBody>
          <a:bodyPr/>
          <a:lstStyle/>
          <a:p>
            <a:pPr>
              <a:spcAft>
                <a:spcPct val="0"/>
              </a:spcAft>
            </a:pPr>
            <a:r>
              <a:rPr lang="en-US" altLang="zh-TW" smtClean="0"/>
              <a:t>New Trade Theory</a:t>
            </a:r>
          </a:p>
          <a:p>
            <a:pPr marL="0" lvl="1" indent="0">
              <a:spcAft>
                <a:spcPct val="0"/>
              </a:spcAft>
              <a:buFont typeface="Webdings" panose="05030102010509060703" pitchFamily="18" charset="2"/>
              <a:buNone/>
            </a:pPr>
            <a:r>
              <a:rPr lang="en-US" altLang="zh-TW" smtClean="0"/>
              <a:t>Trade can increase variety of goods available and decrease average cost of goods.</a:t>
            </a:r>
          </a:p>
          <a:p>
            <a:pPr marL="292100" lvl="2" indent="-292100"/>
            <a:r>
              <a:rPr lang="en-US" altLang="zh-TW" sz="2000" b="1" smtClean="0"/>
              <a:t>Economies of scale:</a:t>
            </a:r>
            <a:r>
              <a:rPr lang="en-US" altLang="zh-TW" sz="2000" smtClean="0"/>
              <a:t> unit cost reductions associated with large scale output.</a:t>
            </a:r>
          </a:p>
        </p:txBody>
      </p:sp>
      <p:sp>
        <p:nvSpPr>
          <p:cNvPr id="63492" name="Content Placeholder 11"/>
          <p:cNvSpPr>
            <a:spLocks noGrp="1" noChangeArrowheads="1"/>
          </p:cNvSpPr>
          <p:nvPr>
            <p:ph sz="quarter" idx="14"/>
          </p:nvPr>
        </p:nvSpPr>
        <p:spPr>
          <a:xfrm>
            <a:off x="468313" y="4076700"/>
            <a:ext cx="8280400" cy="2305050"/>
          </a:xfrm>
        </p:spPr>
        <p:txBody>
          <a:bodyPr/>
          <a:lstStyle/>
          <a:p>
            <a:pPr marL="0" lvl="1" indent="0">
              <a:spcAft>
                <a:spcPct val="0"/>
              </a:spcAft>
              <a:buFont typeface="Webdings" panose="05030102010509060703" pitchFamily="18" charset="2"/>
              <a:buNone/>
            </a:pPr>
            <a:r>
              <a:rPr lang="en-US" altLang="zh-TW" smtClean="0"/>
              <a:t>When output required to attain economies of scale represents a significant proportion of total world demand, global market may only support a small number of firms.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noChangeArrowheads="1"/>
          </p:cNvSpPr>
          <p:nvPr>
            <p:ph type="title"/>
          </p:nvPr>
        </p:nvSpPr>
        <p:spPr>
          <a:xfrm>
            <a:off x="1619250" y="476250"/>
            <a:ext cx="4660900" cy="1130300"/>
          </a:xfrm>
        </p:spPr>
        <p:txBody>
          <a:bodyPr/>
          <a:lstStyle/>
          <a:p>
            <a:r>
              <a:rPr lang="en-US" altLang="zh-TW" smtClean="0"/>
              <a:t>New Trade Theory </a:t>
            </a:r>
            <a:r>
              <a:rPr lang="en-US" altLang="zh-TW" sz="1000" smtClean="0"/>
              <a:t>2</a:t>
            </a:r>
          </a:p>
        </p:txBody>
      </p:sp>
      <p:sp>
        <p:nvSpPr>
          <p:cNvPr id="65539" name="Content Placeholder 8"/>
          <p:cNvSpPr>
            <a:spLocks noGrp="1" noChangeArrowheads="1"/>
          </p:cNvSpPr>
          <p:nvPr>
            <p:ph sz="quarter" idx="11"/>
          </p:nvPr>
        </p:nvSpPr>
        <p:spPr>
          <a:xfrm>
            <a:off x="708025" y="1773238"/>
            <a:ext cx="7896225" cy="2160587"/>
          </a:xfrm>
        </p:spPr>
        <p:txBody>
          <a:bodyPr/>
          <a:lstStyle/>
          <a:p>
            <a:pPr>
              <a:spcAft>
                <a:spcPct val="0"/>
              </a:spcAft>
            </a:pPr>
            <a:r>
              <a:rPr lang="en-US" altLang="zh-TW" smtClean="0"/>
              <a:t>Increasing Product Variety and Reducing Costs</a:t>
            </a:r>
          </a:p>
          <a:p>
            <a:pPr marL="0" lvl="1" indent="0">
              <a:spcAft>
                <a:spcPct val="0"/>
              </a:spcAft>
              <a:buFont typeface="Webdings" panose="05030102010509060703" pitchFamily="18" charset="2"/>
              <a:buNone/>
            </a:pPr>
            <a:r>
              <a:rPr lang="en-US" altLang="zh-TW" smtClean="0"/>
              <a:t>Without trade:</a:t>
            </a:r>
          </a:p>
          <a:p>
            <a:pPr marL="292100" lvl="2" indent="-292100"/>
            <a:r>
              <a:rPr lang="en-US" altLang="zh-TW" sz="2000" smtClean="0"/>
              <a:t>A small nation may not be able to support demand necessary for producers to realize required economies of scale, so certain products may not be produced.</a:t>
            </a:r>
          </a:p>
        </p:txBody>
      </p:sp>
      <p:sp>
        <p:nvSpPr>
          <p:cNvPr id="65540" name="Content Placeholder 11"/>
          <p:cNvSpPr>
            <a:spLocks noGrp="1" noChangeArrowheads="1"/>
          </p:cNvSpPr>
          <p:nvPr>
            <p:ph sz="quarter" idx="14"/>
          </p:nvPr>
        </p:nvSpPr>
        <p:spPr>
          <a:xfrm>
            <a:off x="708025" y="3787775"/>
            <a:ext cx="7824788" cy="2378075"/>
          </a:xfrm>
        </p:spPr>
        <p:txBody>
          <a:bodyPr/>
          <a:lstStyle/>
          <a:p>
            <a:pPr marL="0" lvl="1" indent="0">
              <a:spcAft>
                <a:spcPct val="0"/>
              </a:spcAft>
              <a:buFont typeface="Webdings" panose="05030102010509060703" pitchFamily="18" charset="2"/>
              <a:buNone/>
            </a:pPr>
            <a:r>
              <a:rPr lang="en-US" altLang="zh-TW" smtClean="0"/>
              <a:t>With trade:</a:t>
            </a:r>
          </a:p>
          <a:p>
            <a:pPr marL="292100" lvl="2" indent="-292100"/>
            <a:r>
              <a:rPr lang="en-US" altLang="zh-TW" sz="2000" smtClean="0"/>
              <a:t>A nation may be able to specialize in producing a narrower range of products and then buy goods that it does not make from other countries.</a:t>
            </a:r>
          </a:p>
          <a:p>
            <a:pPr marL="292100" lvl="2" indent="-292100"/>
            <a:r>
              <a:rPr lang="en-US" altLang="zh-TW" sz="2000" smtClean="0"/>
              <a:t>Each nation then simultaneously increases variety of goods available to its consumers and lowers costs of those goods.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noChangeArrowheads="1"/>
          </p:cNvSpPr>
          <p:nvPr>
            <p:ph type="title"/>
          </p:nvPr>
        </p:nvSpPr>
        <p:spPr>
          <a:xfrm>
            <a:off x="1619250" y="612775"/>
            <a:ext cx="5094288" cy="930275"/>
          </a:xfrm>
        </p:spPr>
        <p:txBody>
          <a:bodyPr/>
          <a:lstStyle/>
          <a:p>
            <a:r>
              <a:rPr lang="en-US" altLang="zh-TW" smtClean="0"/>
              <a:t>New Trade Theory </a:t>
            </a:r>
            <a:r>
              <a:rPr lang="en-US" altLang="zh-TW" sz="1000" smtClean="0"/>
              <a:t>3</a:t>
            </a:r>
          </a:p>
        </p:txBody>
      </p:sp>
      <p:sp>
        <p:nvSpPr>
          <p:cNvPr id="67587" name="Content Placeholder 2"/>
          <p:cNvSpPr>
            <a:spLocks noGrp="1" noChangeArrowheads="1"/>
          </p:cNvSpPr>
          <p:nvPr>
            <p:ph sz="quarter" idx="11"/>
          </p:nvPr>
        </p:nvSpPr>
        <p:spPr>
          <a:xfrm>
            <a:off x="611188" y="2116138"/>
            <a:ext cx="7397750" cy="3663950"/>
          </a:xfrm>
        </p:spPr>
        <p:txBody>
          <a:bodyPr/>
          <a:lstStyle/>
          <a:p>
            <a:pPr>
              <a:spcAft>
                <a:spcPct val="0"/>
              </a:spcAft>
            </a:pPr>
            <a:r>
              <a:rPr lang="en-US" altLang="en-US" smtClean="0"/>
              <a:t>Economies of Scale, First-Mover Advantages, and the Pattern of Trade</a:t>
            </a:r>
          </a:p>
          <a:p>
            <a:pPr marL="0" lvl="1" indent="0">
              <a:spcAft>
                <a:spcPct val="0"/>
              </a:spcAft>
              <a:buFont typeface="Webdings" panose="05030102010509060703" pitchFamily="18" charset="2"/>
              <a:buNone/>
            </a:pPr>
            <a:r>
              <a:rPr lang="en-US" altLang="en-US" b="1" smtClean="0"/>
              <a:t>First-mover advantages: </a:t>
            </a:r>
            <a:r>
              <a:rPr lang="en-US" altLang="en-US" smtClean="0"/>
              <a:t>economic and strategic advantages that accrue to early entrants into an industry.</a:t>
            </a:r>
          </a:p>
          <a:p>
            <a:pPr marL="0" lvl="1" indent="0">
              <a:spcAft>
                <a:spcPct val="0"/>
              </a:spcAft>
              <a:buFont typeface="Webdings" panose="05030102010509060703" pitchFamily="18" charset="2"/>
              <a:buNone/>
            </a:pPr>
            <a:r>
              <a:rPr lang="en-US" altLang="en-US" smtClean="0"/>
              <a:t>Firms develop economies of scale and create barriers to entry for other firms.</a:t>
            </a:r>
          </a:p>
          <a:p>
            <a:pPr marL="292100" lvl="2" indent="-292100"/>
            <a:r>
              <a:rPr lang="en-US" altLang="en-US" sz="2000" smtClean="0"/>
              <a:t>Pattern of trade in world economy may be result of first-mover advantages and economies of scale.</a:t>
            </a:r>
            <a:endParaRPr lang="en-US" altLang="zh-TW" sz="2000" smtClean="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noChangeArrowheads="1"/>
          </p:cNvSpPr>
          <p:nvPr>
            <p:ph type="title"/>
          </p:nvPr>
        </p:nvSpPr>
        <p:spPr>
          <a:xfrm>
            <a:off x="1692275" y="476250"/>
            <a:ext cx="5308600" cy="1049338"/>
          </a:xfrm>
        </p:spPr>
        <p:txBody>
          <a:bodyPr/>
          <a:lstStyle/>
          <a:p>
            <a:r>
              <a:rPr lang="en-US" altLang="zh-TW" smtClean="0"/>
              <a:t>New Trade Theory </a:t>
            </a:r>
            <a:r>
              <a:rPr lang="en-US" altLang="zh-TW" sz="1000" smtClean="0"/>
              <a:t>4</a:t>
            </a:r>
          </a:p>
        </p:txBody>
      </p:sp>
      <p:sp>
        <p:nvSpPr>
          <p:cNvPr id="69635" name="Content Placeholder 2"/>
          <p:cNvSpPr>
            <a:spLocks noGrp="1" noChangeArrowheads="1"/>
          </p:cNvSpPr>
          <p:nvPr>
            <p:ph sz="quarter" idx="11"/>
          </p:nvPr>
        </p:nvSpPr>
        <p:spPr>
          <a:xfrm>
            <a:off x="611188" y="1979613"/>
            <a:ext cx="7993062" cy="4041775"/>
          </a:xfrm>
        </p:spPr>
        <p:txBody>
          <a:bodyPr/>
          <a:lstStyle/>
          <a:p>
            <a:pPr>
              <a:spcAft>
                <a:spcPct val="0"/>
              </a:spcAft>
            </a:pPr>
            <a:r>
              <a:rPr lang="en-US" altLang="zh-TW" smtClean="0"/>
              <a:t>Implications of New Trade Theory</a:t>
            </a:r>
          </a:p>
          <a:p>
            <a:pPr marL="0" lvl="1" indent="0">
              <a:spcAft>
                <a:spcPct val="0"/>
              </a:spcAft>
              <a:buFont typeface="Webdings" panose="05030102010509060703" pitchFamily="18" charset="2"/>
              <a:buNone/>
            </a:pPr>
            <a:r>
              <a:rPr lang="en-US" altLang="zh-TW" smtClean="0"/>
              <a:t>Nations may benefit from trade even when they do not differ in resource endowments or technology.</a:t>
            </a:r>
          </a:p>
          <a:p>
            <a:pPr marL="0" lvl="1" indent="0">
              <a:spcAft>
                <a:spcPct val="0"/>
              </a:spcAft>
              <a:buFont typeface="Webdings" panose="05030102010509060703" pitchFamily="18" charset="2"/>
              <a:buNone/>
            </a:pPr>
            <a:r>
              <a:rPr lang="en-US" altLang="zh-TW" smtClean="0"/>
              <a:t>A country may predominate in export of goods because it was lucky enough to have one or more firms be first to produce them.</a:t>
            </a:r>
          </a:p>
          <a:p>
            <a:pPr marL="0" lvl="1" indent="0">
              <a:spcAft>
                <a:spcPct val="0"/>
              </a:spcAft>
              <a:buFont typeface="Webdings" panose="05030102010509060703" pitchFamily="18" charset="2"/>
              <a:buNone/>
            </a:pPr>
            <a:r>
              <a:rPr lang="en-US" altLang="zh-TW" smtClean="0"/>
              <a:t>New trade theory:</a:t>
            </a:r>
          </a:p>
          <a:p>
            <a:pPr marL="292100" lvl="2" indent="-292100"/>
            <a:r>
              <a:rPr lang="en-US" altLang="zh-TW" sz="2000" smtClean="0"/>
              <a:t>At a variance with Heckscher-Ohlin theory.</a:t>
            </a:r>
          </a:p>
          <a:p>
            <a:pPr marL="292100" lvl="2" indent="-292100"/>
            <a:r>
              <a:rPr lang="en-US" altLang="zh-TW" sz="2000" smtClean="0"/>
              <a:t>Useful in explaining trade patterns.</a:t>
            </a:r>
          </a:p>
          <a:p>
            <a:pPr marL="292100" lvl="2" indent="-292100"/>
            <a:r>
              <a:rPr lang="en-US" altLang="zh-TW" sz="2000" smtClean="0"/>
              <a:t>Provides economic rationale for proactive trade policy that is at variance with other free trade theories.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p:txBody>
          <a:bodyPr/>
          <a:lstStyle/>
          <a:p>
            <a:r>
              <a:rPr lang="en-US" altLang="zh-TW" sz="3600" smtClean="0"/>
              <a:t>An Overview of Trade Theory </a:t>
            </a:r>
            <a:r>
              <a:rPr lang="en-US" altLang="zh-TW" sz="3600" baseline="30000" smtClean="0"/>
              <a:t>1</a:t>
            </a:r>
          </a:p>
        </p:txBody>
      </p:sp>
      <p:sp>
        <p:nvSpPr>
          <p:cNvPr id="16387" name="Content Placeholder 2"/>
          <p:cNvSpPr>
            <a:spLocks noGrp="1" noChangeArrowheads="1"/>
          </p:cNvSpPr>
          <p:nvPr>
            <p:ph idx="1"/>
          </p:nvPr>
        </p:nvSpPr>
        <p:spPr>
          <a:xfrm>
            <a:off x="685800" y="1700213"/>
            <a:ext cx="7772400" cy="4114800"/>
          </a:xfrm>
        </p:spPr>
        <p:txBody>
          <a:bodyPr/>
          <a:lstStyle/>
          <a:p>
            <a:r>
              <a:rPr lang="en-US" altLang="zh-TW" smtClean="0"/>
              <a:t>Trade Approaches</a:t>
            </a:r>
          </a:p>
          <a:p>
            <a:pPr lvl="1"/>
            <a:r>
              <a:rPr lang="en-US" altLang="zh-TW" smtClean="0"/>
              <a:t>Mercantilism (16th and 17th centuries) encouraged exports and discouraged imports.</a:t>
            </a:r>
          </a:p>
          <a:p>
            <a:pPr lvl="1"/>
            <a:r>
              <a:rPr lang="en-US" altLang="zh-TW" smtClean="0"/>
              <a:t>Adam Smith (1776) promoted unrestricted free trade.</a:t>
            </a:r>
          </a:p>
          <a:p>
            <a:pPr lvl="1"/>
            <a:r>
              <a:rPr lang="en-US" altLang="zh-TW" smtClean="0"/>
              <a:t>David Ricardo (19th century) built on Smith’s ideas; advocated comparative advantage.</a:t>
            </a:r>
          </a:p>
          <a:p>
            <a:pPr lvl="1"/>
            <a:r>
              <a:rPr lang="en-US" altLang="zh-TW" smtClean="0"/>
              <a:t>Eli Heckscher and Bertil Ohlin (20th century ) refined Ricardo’s work.</a:t>
            </a:r>
          </a:p>
          <a:p>
            <a:r>
              <a:rPr lang="en-US" altLang="zh-TW" smtClean="0"/>
              <a:t>Free trade</a:t>
            </a:r>
          </a:p>
          <a:p>
            <a:pPr lvl="1"/>
            <a:r>
              <a:rPr lang="en-US" altLang="zh-TW" smtClean="0"/>
              <a:t>absence of barriers to the free flow of goods and services between countries.</a:t>
            </a:r>
          </a:p>
          <a:p>
            <a:pPr lvl="1"/>
            <a:endParaRPr lang="en-US" altLang="zh-TW" smtClean="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p:txBody>
          <a:bodyPr/>
          <a:lstStyle/>
          <a:p>
            <a:r>
              <a:rPr lang="en-US" altLang="zh-TW" sz="3600" smtClean="0"/>
              <a:t>The Benefits of Trade</a:t>
            </a:r>
            <a:endParaRPr lang="en-US" altLang="zh-TW" sz="3600" baseline="30000" smtClean="0"/>
          </a:p>
        </p:txBody>
      </p:sp>
      <p:sp>
        <p:nvSpPr>
          <p:cNvPr id="18435" name="Content Placeholder 2"/>
          <p:cNvSpPr>
            <a:spLocks noGrp="1" noChangeArrowheads="1"/>
          </p:cNvSpPr>
          <p:nvPr>
            <p:ph idx="1"/>
          </p:nvPr>
        </p:nvSpPr>
        <p:spPr/>
        <p:txBody>
          <a:bodyPr/>
          <a:lstStyle/>
          <a:p>
            <a:r>
              <a:rPr lang="en-US" altLang="zh-TW" smtClean="0"/>
              <a:t>Specialize in manufacture and export of products that can be produced most efficiently in that country.</a:t>
            </a:r>
          </a:p>
          <a:p>
            <a:r>
              <a:rPr lang="en-US" altLang="zh-TW" smtClean="0"/>
              <a:t>Import products that can be produced more efficiently in other countries.</a:t>
            </a:r>
          </a:p>
          <a:p>
            <a:r>
              <a:rPr lang="en-US" altLang="zh-TW" smtClean="0"/>
              <a:t>Gains arise because international trade allows a country to specialize in the manufacture and export of products.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r>
              <a:rPr lang="en-US" altLang="zh-TW" smtClean="0"/>
              <a:t>Comparative Advantage?</a:t>
            </a:r>
          </a:p>
        </p:txBody>
      </p:sp>
      <p:sp>
        <p:nvSpPr>
          <p:cNvPr id="20483" name="Content Placeholder 2"/>
          <p:cNvSpPr>
            <a:spLocks noGrp="1" noChangeArrowheads="1"/>
          </p:cNvSpPr>
          <p:nvPr>
            <p:ph sz="quarter" idx="4294967295"/>
          </p:nvPr>
        </p:nvSpPr>
        <p:spPr>
          <a:xfrm>
            <a:off x="5481638" y="2606675"/>
            <a:ext cx="3330575" cy="1644650"/>
          </a:xfrm>
        </p:spPr>
        <p:txBody>
          <a:bodyPr/>
          <a:lstStyle/>
          <a:p>
            <a:pPr marL="0" indent="0">
              <a:buFont typeface="Wingdings" panose="05000000000000000000" pitchFamily="2" charset="2"/>
              <a:buNone/>
            </a:pPr>
            <a:r>
              <a:rPr lang="en-US" altLang="zh-TW" sz="2000" smtClean="0"/>
              <a:t>A Rolex Group logo sits on display above a luxury wristwatch store in Vienna, Austria.</a:t>
            </a:r>
          </a:p>
        </p:txBody>
      </p:sp>
      <p:sp>
        <p:nvSpPr>
          <p:cNvPr id="20484" name="Text Placeholder 6"/>
          <p:cNvSpPr>
            <a:spLocks noGrp="1" noChangeArrowheads="1"/>
          </p:cNvSpPr>
          <p:nvPr>
            <p:ph type="body" sz="quarter" idx="4294967295"/>
          </p:nvPr>
        </p:nvSpPr>
        <p:spPr>
          <a:xfrm>
            <a:off x="971550" y="5514975"/>
            <a:ext cx="1679575" cy="273050"/>
          </a:xfrm>
        </p:spPr>
        <p:txBody>
          <a:bodyPr/>
          <a:lstStyle/>
          <a:p>
            <a:pPr marL="0" indent="0">
              <a:buFont typeface="Wingdings" panose="05000000000000000000" pitchFamily="2" charset="2"/>
              <a:buNone/>
            </a:pPr>
            <a:r>
              <a:rPr lang="en-US" altLang="zh-TW" sz="1000" smtClean="0"/>
              <a:t>Bloomberg/Getty Images</a:t>
            </a:r>
          </a:p>
        </p:txBody>
      </p:sp>
      <p:pic>
        <p:nvPicPr>
          <p:cNvPr id="20485" name="Picture 4" descr="A photograph shows a Rolex out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89138"/>
            <a:ext cx="4910138"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p:txBody>
          <a:bodyPr/>
          <a:lstStyle/>
          <a:p>
            <a:r>
              <a:rPr lang="en-US" altLang="zh-TW" smtClean="0"/>
              <a:t>Trade Theory</a:t>
            </a:r>
          </a:p>
        </p:txBody>
      </p:sp>
      <p:sp>
        <p:nvSpPr>
          <p:cNvPr id="22531" name="Content Placeholder 2"/>
          <p:cNvSpPr>
            <a:spLocks noGrp="1" noChangeArrowheads="1"/>
          </p:cNvSpPr>
          <p:nvPr>
            <p:ph idx="1"/>
          </p:nvPr>
        </p:nvSpPr>
        <p:spPr/>
        <p:txBody>
          <a:bodyPr/>
          <a:lstStyle/>
          <a:p>
            <a:r>
              <a:rPr lang="en-US" altLang="en-US" smtClean="0"/>
              <a:t>Paul Krugman’s new trade theory:</a:t>
            </a:r>
          </a:p>
          <a:p>
            <a:pPr lvl="1"/>
            <a:r>
              <a:rPr lang="en-US" altLang="en-US" smtClean="0"/>
              <a:t>World market can only support a limited number of firms in some industries.</a:t>
            </a:r>
          </a:p>
          <a:p>
            <a:pPr lvl="1"/>
            <a:r>
              <a:rPr lang="en-US" altLang="en-US" smtClean="0"/>
              <a:t>Trade will skew toward countries that have firms that are able to capture first-mover advantages.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p:txBody>
          <a:bodyPr/>
          <a:lstStyle/>
          <a:p>
            <a:r>
              <a:rPr lang="en-US" altLang="en-US" sz="3600" smtClean="0"/>
              <a:t>Trade Theory and Government Policy</a:t>
            </a:r>
          </a:p>
        </p:txBody>
      </p:sp>
      <p:sp>
        <p:nvSpPr>
          <p:cNvPr id="24579" name="Content Placeholder 2"/>
          <p:cNvSpPr>
            <a:spLocks noGrp="1" noChangeArrowheads="1"/>
          </p:cNvSpPr>
          <p:nvPr>
            <p:ph idx="1"/>
          </p:nvPr>
        </p:nvSpPr>
        <p:spPr/>
        <p:txBody>
          <a:bodyPr/>
          <a:lstStyle/>
          <a:p>
            <a:r>
              <a:rPr lang="en-US" altLang="en-US" smtClean="0">
                <a:solidFill>
                  <a:srgbClr val="FF0000"/>
                </a:solidFill>
              </a:rPr>
              <a:t>Mercantilism</a:t>
            </a:r>
            <a:r>
              <a:rPr lang="en-US" altLang="en-US" smtClean="0"/>
              <a:t> makes a case for government involvement in promoting exports and limiting imports.</a:t>
            </a:r>
          </a:p>
          <a:p>
            <a:r>
              <a:rPr lang="en-US" altLang="en-US" smtClean="0"/>
              <a:t>Smith, Ricardo, and Heckscher-Ohlin promote unrestricted free trade.</a:t>
            </a:r>
          </a:p>
          <a:p>
            <a:r>
              <a:rPr lang="en-US" altLang="en-US" smtClean="0"/>
              <a:t>New trade theory and Porter justify limited and selective government intervention to support development of certain export-oriented industries.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r>
              <a:rPr lang="en-US" altLang="zh-TW" sz="3600" smtClean="0"/>
              <a:t>Theory of Mercantilism</a:t>
            </a:r>
          </a:p>
        </p:txBody>
      </p:sp>
      <p:sp>
        <p:nvSpPr>
          <p:cNvPr id="26627" name="Content Placeholder 2"/>
          <p:cNvSpPr>
            <a:spLocks noGrp="1" noChangeArrowheads="1"/>
          </p:cNvSpPr>
          <p:nvPr>
            <p:ph idx="1"/>
          </p:nvPr>
        </p:nvSpPr>
        <p:spPr/>
        <p:txBody>
          <a:bodyPr/>
          <a:lstStyle/>
          <a:p>
            <a:r>
              <a:rPr lang="en-US" altLang="en-US" smtClean="0"/>
              <a:t>In a country’s best interest to maintain a trade surplus</a:t>
            </a:r>
            <a:r>
              <a:rPr lang="en-US" altLang="zh-TW" smtClean="0"/>
              <a:t>—</a:t>
            </a:r>
            <a:r>
              <a:rPr lang="en-US" altLang="en-US" smtClean="0"/>
              <a:t>to export more than it imports.</a:t>
            </a:r>
          </a:p>
          <a:p>
            <a:pPr lvl="1"/>
            <a:r>
              <a:rPr lang="en-US" altLang="en-US" smtClean="0"/>
              <a:t>Gold and silver considered mainstays of national wealth.</a:t>
            </a:r>
          </a:p>
          <a:p>
            <a:pPr lvl="1"/>
            <a:r>
              <a:rPr lang="en-US" altLang="en-US" smtClean="0"/>
              <a:t>Advocated government intervention to achieve a surplus in balance of trade.</a:t>
            </a:r>
          </a:p>
          <a:p>
            <a:r>
              <a:rPr lang="en-US" altLang="en-US" smtClean="0"/>
              <a:t>Viewed trade as a zero-sum game</a:t>
            </a:r>
          </a:p>
          <a:p>
            <a:pPr lvl="1"/>
            <a:r>
              <a:rPr lang="en-US" altLang="en-US" smtClean="0"/>
              <a:t>One in which a gain by one country results in a loss by another.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p:txBody>
          <a:bodyPr/>
          <a:lstStyle/>
          <a:p>
            <a:r>
              <a:rPr lang="en-US" altLang="zh-TW" sz="3600" smtClean="0"/>
              <a:t>Theory of Absolute Advantage</a:t>
            </a:r>
          </a:p>
        </p:txBody>
      </p:sp>
      <p:sp>
        <p:nvSpPr>
          <p:cNvPr id="28675" name="Content Placeholder 2"/>
          <p:cNvSpPr>
            <a:spLocks noGrp="1" noChangeArrowheads="1"/>
          </p:cNvSpPr>
          <p:nvPr>
            <p:ph idx="1"/>
          </p:nvPr>
        </p:nvSpPr>
        <p:spPr/>
        <p:txBody>
          <a:bodyPr/>
          <a:lstStyle/>
          <a:p>
            <a:r>
              <a:rPr lang="en-US" altLang="zh-TW" smtClean="0"/>
              <a:t>A country has absolute advantage in producing a product when it is more efficient than any other country in producing it.</a:t>
            </a:r>
          </a:p>
          <a:p>
            <a:r>
              <a:rPr lang="en-US" altLang="zh-TW" smtClean="0"/>
              <a:t>Smith (1776): countries differ in their ability to produce goods efficiently.</a:t>
            </a:r>
          </a:p>
          <a:p>
            <a:pPr lvl="1"/>
            <a:r>
              <a:rPr lang="en-US" altLang="zh-TW" smtClean="0"/>
              <a:t>Trade is not a zero-sum game.</a:t>
            </a:r>
          </a:p>
          <a:p>
            <a:pPr lvl="1"/>
            <a:r>
              <a:rPr lang="en-US" altLang="zh-TW" smtClean="0"/>
              <a:t>Countries should specialize in production of goods they have an absolute advantage in and then trade these goods for goods produced by other countries.</a:t>
            </a:r>
          </a:p>
        </p:txBody>
      </p:sp>
    </p:spTree>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2794</TotalTime>
  <Words>3238</Words>
  <Application>Microsoft Office PowerPoint</Application>
  <PresentationFormat>如螢幕大小 (4:3)</PresentationFormat>
  <Paragraphs>317</Paragraphs>
  <Slides>29</Slides>
  <Notes>29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29</vt:i4>
      </vt:variant>
    </vt:vector>
  </HeadingPairs>
  <TitlesOfParts>
    <vt:vector size="38" baseType="lpstr">
      <vt:lpstr>Times New Roman</vt:lpstr>
      <vt:lpstr>新細明體</vt:lpstr>
      <vt:lpstr>Arial</vt:lpstr>
      <vt:lpstr>標楷體</vt:lpstr>
      <vt:lpstr>Wingdings</vt:lpstr>
      <vt:lpstr>Webdings</vt:lpstr>
      <vt:lpstr>Calibri</vt:lpstr>
      <vt:lpstr>微軟正黑體</vt:lpstr>
      <vt:lpstr>0ckf</vt:lpstr>
      <vt:lpstr>Theories on International Trade</vt:lpstr>
      <vt:lpstr>Introduction</vt:lpstr>
      <vt:lpstr>An Overview of Trade Theory 1</vt:lpstr>
      <vt:lpstr>The Benefits of Trade</vt:lpstr>
      <vt:lpstr>Comparative Advantage?</vt:lpstr>
      <vt:lpstr>Trade Theory</vt:lpstr>
      <vt:lpstr>Trade Theory and Government Policy</vt:lpstr>
      <vt:lpstr>Theory of Mercantilism</vt:lpstr>
      <vt:lpstr>Theory of Absolute Advantage</vt:lpstr>
      <vt:lpstr>Figure 6.1 The Theory of Absolute Advantage</vt:lpstr>
      <vt:lpstr>Table 6.1 Absolute Advantage and the Gains from Trade 1</vt:lpstr>
      <vt:lpstr>Table 6.1 Absolute Advantage and the Gains from Trade 2</vt:lpstr>
      <vt:lpstr>Theory of Comparative Advantage 1</vt:lpstr>
      <vt:lpstr>Figure 6.2 The Theory of Comparative Advantage</vt:lpstr>
      <vt:lpstr>Comparative Advantage 2</vt:lpstr>
      <vt:lpstr>Table 6.2 Comparative Advantage and the Gains from Trade 1</vt:lpstr>
      <vt:lpstr>Table 6.2 Comparative Advantage and the Gains from Trade 2</vt:lpstr>
      <vt:lpstr>Comparative Advantage 3</vt:lpstr>
      <vt:lpstr>Figure 6.3 Ghana’s P P F under Diminishing Returns</vt:lpstr>
      <vt:lpstr>Comparative Advantage 4</vt:lpstr>
      <vt:lpstr>Figure 6.4 The Influence of Free Trade on the P P F</vt:lpstr>
      <vt:lpstr>Comparative Advantage 5</vt:lpstr>
      <vt:lpstr>Comparative Advantage 6</vt:lpstr>
      <vt:lpstr>Heckscher–Ohlin Theory 1</vt:lpstr>
      <vt:lpstr>Heckscher–Ohlin Theory 2</vt:lpstr>
      <vt:lpstr>New Trade Theory 1</vt:lpstr>
      <vt:lpstr>New Trade Theory 2</vt:lpstr>
      <vt:lpstr>New Trade Theory 3</vt:lpstr>
      <vt:lpstr>New Trade Theory 4</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CKFarn</cp:lastModifiedBy>
  <cp:revision>195</cp:revision>
  <dcterms:created xsi:type="dcterms:W3CDTF">1999-04-05T16:45:56Z</dcterms:created>
  <dcterms:modified xsi:type="dcterms:W3CDTF">2024-10-16T03:43:27Z</dcterms:modified>
</cp:coreProperties>
</file>