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7" r:id="rId2"/>
    <p:sldMasterId id="2147483952" r:id="rId3"/>
  </p:sldMasterIdLst>
  <p:notesMasterIdLst>
    <p:notesMasterId r:id="rId44"/>
  </p:notesMasterIdLst>
  <p:sldIdLst>
    <p:sldId id="256" r:id="rId4"/>
    <p:sldId id="345" r:id="rId5"/>
    <p:sldId id="377" r:id="rId6"/>
    <p:sldId id="379" r:id="rId7"/>
    <p:sldId id="346" r:id="rId8"/>
    <p:sldId id="476" r:id="rId9"/>
    <p:sldId id="477" r:id="rId10"/>
    <p:sldId id="478" r:id="rId11"/>
    <p:sldId id="479" r:id="rId12"/>
    <p:sldId id="481" r:id="rId13"/>
    <p:sldId id="480" r:id="rId14"/>
    <p:sldId id="482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64" r:id="rId28"/>
    <p:sldId id="365" r:id="rId29"/>
    <p:sldId id="366" r:id="rId30"/>
    <p:sldId id="367" r:id="rId31"/>
    <p:sldId id="368" r:id="rId32"/>
    <p:sldId id="369" r:id="rId33"/>
    <p:sldId id="382" r:id="rId34"/>
    <p:sldId id="380" r:id="rId35"/>
    <p:sldId id="381" r:id="rId36"/>
    <p:sldId id="475" r:id="rId37"/>
    <p:sldId id="371" r:id="rId38"/>
    <p:sldId id="372" r:id="rId39"/>
    <p:sldId id="373" r:id="rId40"/>
    <p:sldId id="376" r:id="rId41"/>
    <p:sldId id="361" r:id="rId42"/>
    <p:sldId id="362" r:id="rId4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xmlns="" id="{C0AF2B22-6125-2A10-AAF7-B0B4CA08FE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xmlns="" id="{7132DBEE-093D-1179-928F-AF4A9A7EAD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A116033C-1A3C-54B4-B4AB-B88B4F52B1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xmlns="" id="{0EB3CDE1-ACBB-5029-B125-BC5D47C104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xmlns="" id="{0A32AD08-7915-E308-1188-FD3A8E25AF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xmlns="" id="{CC0AD98E-703C-14F5-4DC5-0F7F1626D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59441D6-3AC3-47D1-A9E4-1AD1971731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5230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xmlns="" id="{43E8CDE7-F3AE-7C7E-3BC7-F74DDB961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9D391E8-2121-49D8-890A-0E547957A32C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2B4C50A6-A0FA-53A1-B375-861B90412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xmlns="" id="{DA56AC65-3DE5-7F2B-E0A4-CA82E6492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8500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41D6-3AC3-47D1-A9E4-1AD1971731BF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5099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xmlns="" id="{C19E3D6D-BF28-B7DA-37EE-2988CA396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8303DCB-B2E4-49ED-B2AF-B408AAF13ED4}" type="slidenum">
              <a:rPr lang="en-US" altLang="zh-TW" sz="1200"/>
              <a:pPr/>
              <a:t>13</a:t>
            </a:fld>
            <a:endParaRPr lang="en-US" altLang="zh-TW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933A0EB5-3C13-E004-6EF9-E907467C3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xmlns="" id="{0A2D5551-09AB-FD70-8459-B0298BE72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24088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5AB964D9-C5E0-DBEE-01CA-A30AC6A7BF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072662-3E3F-4A40-A894-C89CE4D07266}" type="slidenum">
              <a:rPr lang="en-US" altLang="zh-TW" sz="1200"/>
              <a:pPr/>
              <a:t>14</a:t>
            </a:fld>
            <a:endParaRPr lang="en-US" altLang="zh-TW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06B9A22F-59B2-37F9-11E3-8A60F08B5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xmlns="" id="{9B7EBB48-DE1B-414A-F26C-FBF19C9E8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86928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BC7E1086-DAAE-C222-9E44-9D77E5EF0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5D87AA-36D6-4749-AAA4-9F20302E716A}" type="slidenum">
              <a:rPr lang="en-US" altLang="zh-TW" sz="1200"/>
              <a:pPr/>
              <a:t>15</a:t>
            </a:fld>
            <a:endParaRPr lang="en-US" altLang="zh-TW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95FF85B3-2931-F1D3-7540-4057BDEB40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6E541011-0C99-01A5-FD2D-873F384B9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1762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xmlns="" id="{4D60814C-0E53-B29D-A2F8-38E1258426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DFD60D2-99B0-46DC-946A-E5D89067640A}" type="slidenum">
              <a:rPr lang="en-US" altLang="zh-TW" sz="1200"/>
              <a:pPr/>
              <a:t>16</a:t>
            </a:fld>
            <a:endParaRPr lang="en-US" altLang="zh-TW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FC28C6AB-0347-B529-9D52-82C2C2F78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xmlns="" id="{D1765E3C-1E6A-732E-B3EE-514918DAB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05720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xmlns="" id="{29BD4232-2C79-C452-1D58-6C091D130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A330688-0F85-43ED-BBC2-0D30571946BE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1E0B1A47-ECA3-C1D6-931B-AB8BDD25A9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xmlns="" id="{52F6B856-5FD5-8E60-77CC-46E518AE1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30553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xmlns="" id="{07CAC8AF-4887-879B-917D-5C9190078C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8F08B4E-E97C-40ED-8901-1B1160AD80B2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A47F3984-3DD6-AB29-7CB4-348FA5381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xmlns="" id="{9517B754-6B1E-8BA5-43F6-AD9B9092D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2876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xmlns="" id="{31AF4D4E-B4F9-8EA0-C833-5FFC4D257F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2ED52C4-3056-4BE1-9133-2B1FB2821F31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7D424D3A-689E-2167-DC97-3D045E50C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F501F38D-EC82-3CC5-6C71-956311E2D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39390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xmlns="" id="{2A2948A8-588B-7514-8270-B9A8C68A4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DFE6CD6-E572-4860-9C44-A9815991DDC5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xmlns="" id="{5190C10D-25DA-EF4B-1CB1-E72D2FF99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9D200382-F632-6921-C5DB-1F31601FD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48047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xmlns="" id="{D244A926-E5D1-43E5-ED32-E59EED97E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1BE7852-C75A-450C-8DE4-58F36826E3DD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xmlns="" id="{18EFF26A-F02C-5798-5FFF-EE9FEFC34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xmlns="" id="{79158D61-F2CC-FED6-0F39-478592219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3060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xmlns="" id="{C984ACF3-316C-0A52-A3EF-1533422B37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572CD42-ED50-49A4-922C-8160261486F7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1549DE25-B56C-1B05-84E5-B354018AA5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2A467667-214D-EDA2-6C8F-A02E6C930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7609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xmlns="" id="{2236542C-925B-7BFC-9273-CE6A08230B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07E1AD-A3A9-4C35-9142-2925D49B0CB4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xmlns="" id="{A977E625-58EE-A144-4EAB-EF5411D3D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xmlns="" id="{8B76CC72-E180-DEFF-D1CC-AADEB2765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42932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xmlns="" id="{DB0B1836-972C-DA07-5DBB-6462EC0248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73947BE-78E2-4BE8-945F-2A7E95E02AED}" type="slidenum">
              <a:rPr lang="en-US" altLang="zh-TW" sz="1200"/>
              <a:pPr/>
              <a:t>29</a:t>
            </a:fld>
            <a:endParaRPr lang="en-US" altLang="zh-TW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xmlns="" id="{96903BC3-C2AC-F72E-377A-4C5C3F405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xmlns="" id="{96B8186A-1DE9-8AA4-E940-36A3A08AA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82618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xmlns="" id="{FAD42679-6C14-70BF-93AA-FF77EB867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332954-2AB1-45C5-98BA-6B4E1BC13CA8}" type="slidenum">
              <a:rPr lang="en-US" altLang="zh-TW" sz="1200"/>
              <a:pPr/>
              <a:t>30</a:t>
            </a:fld>
            <a:endParaRPr lang="en-US" altLang="zh-TW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xmlns="" id="{2C197E2D-B16A-DFF6-E4FD-78D4534AE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xmlns="" id="{BE97B054-66E4-2365-219A-305302980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1699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xmlns="" id="{D819770E-FB91-30D3-5F6D-A5D2DF441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FCC46E-5094-4C98-88B7-05A340EF78EB}" type="slidenum">
              <a:rPr lang="en-US" altLang="zh-TW" sz="1200"/>
              <a:pPr/>
              <a:t>35</a:t>
            </a:fld>
            <a:endParaRPr lang="en-US" altLang="zh-TW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xmlns="" id="{BB9FCF88-7CEE-9AA3-0E01-5314E6566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xmlns="" id="{E746D3ED-D5B1-7BA0-B4F5-BDE0771AE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91487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xmlns="" id="{D0817D65-E0F7-AD83-2480-1036993F3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8692BB-C664-45ED-9021-E892983B7D46}" type="slidenum">
              <a:rPr lang="en-US" altLang="zh-TW" sz="1200"/>
              <a:pPr/>
              <a:t>36</a:t>
            </a:fld>
            <a:endParaRPr lang="en-US" altLang="zh-TW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xmlns="" id="{DCF3F29F-6676-CFA3-CB51-7B4D90219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xmlns="" id="{2F62B3FD-948C-B962-569B-963E0C0E1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92351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xmlns="" id="{2627439F-4665-E504-107E-C86EEDF5D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B65855B-B2E4-4B6F-8C57-1134FF993F11}" type="slidenum">
              <a:rPr lang="en-US" altLang="zh-TW" sz="1200"/>
              <a:pPr/>
              <a:t>37</a:t>
            </a:fld>
            <a:endParaRPr lang="en-US" altLang="zh-TW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xmlns="" id="{DB057CF6-66CD-6B4E-C0A4-1EE61AEA20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xmlns="" id="{C676DA64-B60D-55B0-925E-F538AB9F1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71418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xmlns="" id="{7ED4CB9E-82CC-C93F-4FFE-AB4223EA9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1189660-324C-4108-9E5B-540D233BFECB}" type="slidenum">
              <a:rPr lang="en-US" altLang="zh-TW" sz="1200"/>
              <a:pPr/>
              <a:t>38</a:t>
            </a:fld>
            <a:endParaRPr lang="en-US" altLang="zh-TW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xmlns="" id="{E436FB2F-A406-2DF3-740C-FE43F1013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xmlns="" id="{5E976D27-5921-2FA1-CE3A-F0B0AB2C8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91773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xmlns="" id="{CA77177A-66A1-9523-856D-00BB005E02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18919F2-4633-4A95-8757-CCDEA37FF81C}" type="slidenum">
              <a:rPr lang="en-US" altLang="zh-TW" sz="1200"/>
              <a:pPr/>
              <a:t>39</a:t>
            </a:fld>
            <a:endParaRPr lang="en-US" altLang="zh-TW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xmlns="" id="{8607ED27-CA65-ED76-B6BA-FDE83363A9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xmlns="" id="{69FB3659-3C99-2D1A-1337-B4D8DD263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04709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xmlns="" id="{2E6B408E-296F-2B98-2EEA-16F8F25DD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28B5266-95CA-4DAF-8678-43B33865CCA1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xmlns="" id="{367EDB33-88B2-B5F0-83BC-C55605446A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xmlns="" id="{46B8E0E9-A956-B06F-29C2-B0B422E0E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8815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xmlns="" id="{A11602E4-D219-1B22-8225-472A576995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FF00528-44D3-4C83-8FC5-58799350C165}" type="slidenum">
              <a:rPr lang="en-US" altLang="zh-TW" sz="1200"/>
              <a:pPr/>
              <a:t>5</a:t>
            </a:fld>
            <a:endParaRPr lang="en-US" altLang="zh-TW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09F8D10E-E1CD-BE95-559D-43F8A6CE3E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2F04202B-61D2-AE63-6617-A1F75C4D7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3893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41D6-3AC3-47D1-A9E4-1AD1971731BF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864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41D6-3AC3-47D1-A9E4-1AD1971731BF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9831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41D6-3AC3-47D1-A9E4-1AD1971731BF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4329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41D6-3AC3-47D1-A9E4-1AD1971731BF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880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41D6-3AC3-47D1-A9E4-1AD1971731BF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999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41D6-3AC3-47D1-A9E4-1AD1971731BF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942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DAE5BA1-7305-E5B1-C378-18F513B0FB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32588" y="56610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482C4C-88FC-4BB2-B632-CDCDD15371F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64152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239E176-8432-DEF6-8168-1DEA80121E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4EF2648-9276-B85D-FD74-F875953813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560D36-527C-4061-B7CD-FA4A5D79E5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871331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27769C5-DA26-62BA-9F53-BF20F74311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5C507A0-2E75-6DC0-3A3A-D7BA9362FA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1B5CD5-6D5D-4A98-AA9F-8BEA996899A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193784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8A304FA-3B48-54BB-7FEC-09452555F0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E22CE28-F4FC-4E3C-7ACA-0927B74530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8AF49E-D9CB-47BD-8286-ABAA98C989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67006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7242FA7-F4F0-0489-9BE2-4ABBDF919C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71D0FD9-0238-3684-5115-3C05B06548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1E41C-A05D-4E4B-8818-1AE6F2CBE0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652829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73E325A-E8DA-E9C4-0B83-B950420D78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7DDBB49-AC69-5D31-836A-320115A353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C0EDC-F621-4C19-985B-91CECC2F10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866870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30B8C08-75C8-866D-73C9-2E08D178FF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37A3490-8468-64A0-F6E4-38C648AB90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F9D31-C31F-4BDC-99E6-A8B1417C60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582359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1EE8AC7-2278-E4A6-06C1-257BF07E9B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0BB93F2-3883-DD15-914C-65A1DC6BE3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A4D6-7A06-436F-B89A-3FA6E87734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518329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C9C03673-915D-3C0C-44BD-40C04A3614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CAA67435-91E3-5F9F-3EED-265B37EC45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BDDEC-466A-4A73-9593-7D525FD8C4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275161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61B693B-C956-D169-ADEC-0A8AD612CF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5643275-0C70-DF63-A618-CBA85B678E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2ADDE-6743-4204-908B-1B8E00391F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886514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12F0C7C9-A7CB-4A7C-AF6A-8C66BEDD85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52AA7635-DFC1-EFF1-10DC-87F3246286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2839C-7691-4D3B-AA29-FD57EAE6FB7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89800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F5113FC-6415-EB52-C8FA-E0629BDDFD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  <a:endParaRPr lang="en-US" altLang="zh-TW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DB6D7A9-A3CF-FBDF-6FFB-2C26391B8C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9925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408831-888A-4F68-8330-AEBD3F3667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408357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FFB50F5-82E8-F562-BC03-DEB5F2495C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AFE662B-AB25-5D95-5D21-D1CACE9A66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2F9C5-1B56-4F3C-B5A2-6E3E5D59734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122443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1DE91EE-1A18-2C89-04C2-225ECB8AC5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FA5A7BD-0765-5E44-02CF-F4D14D218B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CCB7C-3E81-4A8A-946B-BA80E051C8E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025682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59D5BEE-E580-2E71-FA48-45FC17D8D6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FE2F4FF-C8A8-9AD2-E57C-D6890BD103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B49D8-30D7-4577-8DD7-41DD3FA365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189917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F976E8D-FBBE-0A04-8EC3-1E87579486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3983D0D-B272-C79B-F9D7-F5BA38052C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48FA9-7B21-4DFC-861E-4A5C96E2ACA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150382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2C359D8-7CB7-0BA5-C54F-897AC16524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62C17B6-3103-7D4C-079E-AF5234E703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7DDB9-6B61-404F-8F46-43A3105C27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999947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Times New Roman" panose="02020603050405020304" pitchFamily="18" charset="0"/>
              </a:defRPr>
            </a:lvl2pPr>
            <a:lvl3pPr>
              <a:defRPr sz="2000" baseline="0">
                <a:latin typeface="Times New Roman" panose="02020603050405020304" pitchFamily="18" charset="0"/>
              </a:defRPr>
            </a:lvl3pPr>
            <a:lvl4pPr>
              <a:defRPr sz="1800" baseline="0">
                <a:latin typeface="Times New Roman" panose="02020603050405020304" pitchFamily="18" charset="0"/>
              </a:defRPr>
            </a:lvl4pPr>
            <a:lvl5pPr>
              <a:defRPr sz="1800"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9E78A55B-A5A6-37D3-05C7-51DCE6003C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 smtClean="0"/>
              <a:t>CYCU— Prof CK Farn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E37D34A8-373E-E1DB-10B8-4548B04153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587637-8D69-BA45-9C6E-5C5329076D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553059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Rectangle 1029">
            <a:extLst>
              <a:ext uri="{FF2B5EF4-FFF2-40B4-BE49-F238E27FC236}">
                <a16:creationId xmlns="" xmlns:a16="http://schemas.microsoft.com/office/drawing/2014/main" id="{6FB2B9A7-6F94-4C0E-437D-DFD5AD66BD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CYCU— Prof CK Farn</a:t>
            </a:r>
            <a:endParaRPr lang="en-US" altLang="zh-TW" dirty="0"/>
          </a:p>
        </p:txBody>
      </p:sp>
      <p:sp>
        <p:nvSpPr>
          <p:cNvPr id="4" name="Rectangle 1030">
            <a:extLst>
              <a:ext uri="{FF2B5EF4-FFF2-40B4-BE49-F238E27FC236}">
                <a16:creationId xmlns="" xmlns:a16="http://schemas.microsoft.com/office/drawing/2014/main" id="{8F68F361-F5BE-5324-8428-8A74FDDD77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01FAA-D555-4543-8768-AD48DA6DBD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006003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="" xmlns:a16="http://schemas.microsoft.com/office/drawing/2014/main" id="{F0F49ED6-5F9E-5033-003A-28C1B2E099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CYCU— Prof CK Farn</a:t>
            </a:r>
            <a:endParaRPr lang="en-US" altLang="zh-TW" dirty="0"/>
          </a:p>
        </p:txBody>
      </p:sp>
      <p:sp>
        <p:nvSpPr>
          <p:cNvPr id="4" name="Rectangle 1030">
            <a:extLst>
              <a:ext uri="{FF2B5EF4-FFF2-40B4-BE49-F238E27FC236}">
                <a16:creationId xmlns="" xmlns:a16="http://schemas.microsoft.com/office/drawing/2014/main" id="{D80522BF-D798-EC8D-C156-BC0E933676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264F1-FD96-1B4A-BCC2-7866123570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568658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901EC4F8-4CBC-330C-F77A-DD4819BBA5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CYCU— Prof CK Farn</a:t>
            </a:r>
            <a:endParaRPr lang="en-US" altLang="zh-TW" dirty="0"/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CEDEA691-4203-DB83-8289-7D1315920F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74FB7-85EE-6D4A-B9B3-C0DEDEADC0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581607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="" xmlns:a16="http://schemas.microsoft.com/office/drawing/2014/main" id="{52D3E043-9227-FE3E-7A39-DF0D7CF5F7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CYCU— Prof CK Farn</a:t>
            </a:r>
            <a:endParaRPr lang="en-US" altLang="zh-TW" dirty="0"/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A8AC4B1C-CB32-786E-9182-18C6BC4EB4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D6BBA-9B97-9546-A033-241052FB49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68059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22B90B7-680C-DF14-7D6C-E3E8EC09AE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A95188B-A70D-6151-B280-61B9E548EA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432BFD-4C6B-4E41-93F6-3E6220BB0FD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052682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="" xmlns:a16="http://schemas.microsoft.com/office/drawing/2014/main" id="{AB668EED-4956-7F28-69D1-1C6F95FF98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CYCU— Prof CK Farn</a:t>
            </a:r>
            <a:endParaRPr lang="en-US" altLang="zh-TW" dirty="0"/>
          </a:p>
        </p:txBody>
      </p:sp>
      <p:sp>
        <p:nvSpPr>
          <p:cNvPr id="8" name="Rectangle 1030">
            <a:extLst>
              <a:ext uri="{FF2B5EF4-FFF2-40B4-BE49-F238E27FC236}">
                <a16:creationId xmlns="" xmlns:a16="http://schemas.microsoft.com/office/drawing/2014/main" id="{19D50019-6C4B-F646-CB4F-A787CE336A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EA1A1-D634-A746-9B22-5FF514AD91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862598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="" xmlns:a16="http://schemas.microsoft.com/office/drawing/2014/main" id="{9583EF5C-F348-4E5F-60E3-2688897402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CYCU— Prof CK Farn</a:t>
            </a:r>
            <a:endParaRPr lang="en-US" altLang="zh-TW" dirty="0"/>
          </a:p>
        </p:txBody>
      </p:sp>
      <p:sp>
        <p:nvSpPr>
          <p:cNvPr id="4" name="Rectangle 1030">
            <a:extLst>
              <a:ext uri="{FF2B5EF4-FFF2-40B4-BE49-F238E27FC236}">
                <a16:creationId xmlns="" xmlns:a16="http://schemas.microsoft.com/office/drawing/2014/main" id="{33A5831D-B26B-80CD-CB1E-9592C6E795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855D-1B4A-2746-AC8D-843AD164E9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440866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="" xmlns:a16="http://schemas.microsoft.com/office/drawing/2014/main" id="{997CF1A4-8AAE-64A8-729A-FCC06FC2D8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CYCU— Prof CK Farn</a:t>
            </a:r>
            <a:endParaRPr lang="en-US" altLang="zh-TW" dirty="0"/>
          </a:p>
        </p:txBody>
      </p:sp>
      <p:sp>
        <p:nvSpPr>
          <p:cNvPr id="3" name="Rectangle 1030">
            <a:extLst>
              <a:ext uri="{FF2B5EF4-FFF2-40B4-BE49-F238E27FC236}">
                <a16:creationId xmlns="" xmlns:a16="http://schemas.microsoft.com/office/drawing/2014/main" id="{F1F69A28-2482-2B2A-A9C9-33CC5EB30C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01F57-E41D-F44A-90F7-B3EC288573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890073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="" xmlns:a16="http://schemas.microsoft.com/office/drawing/2014/main" id="{AECE7997-5C3D-CB6C-7FF5-E8AA4688F3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CYCU— Prof CK Farn</a:t>
            </a:r>
            <a:endParaRPr lang="en-US" altLang="zh-TW" dirty="0"/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E3264FAD-A814-3B39-72E5-EEE62856E2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A995-EA9F-0449-BA04-B3D59F73BF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795980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="" xmlns:a16="http://schemas.microsoft.com/office/drawing/2014/main" id="{216FDE0B-C80F-8402-D35F-A8469ADECA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CYCU— Prof CK Farn</a:t>
            </a:r>
            <a:endParaRPr lang="en-US" altLang="zh-TW" dirty="0"/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D425068D-A45E-E4C4-9E18-BBD26172DE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B065-21F9-D648-B04C-E054EBDD45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919942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A5F19ED8-B3A1-3790-E1B4-5BFDC2E14B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CYCU— Prof CK Farn</a:t>
            </a:r>
            <a:endParaRPr lang="en-US" altLang="zh-TW" dirty="0"/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93629BD6-4923-9AE3-BFB2-11FCC2FAEF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07A17-0A6E-6842-9840-B2C43EE9CF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323474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461FB8AD-A5ED-D8A9-F8B8-411A2FF13E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CYCU— Prof CK Farn</a:t>
            </a:r>
            <a:endParaRPr lang="en-US" altLang="zh-TW" dirty="0"/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04C2A7CC-3037-FEBD-0B3C-8D07755745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20AB7-75EF-E244-9063-D783738818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597261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4343400"/>
            <a:ext cx="8458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  <a:lvl4pPr marL="455613" indent="0">
              <a:buNone/>
              <a:defRPr/>
            </a:lvl4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8" name="Appendix Link"/>
          <p:cNvSpPr>
            <a:spLocks noGrp="1"/>
          </p:cNvSpPr>
          <p:nvPr>
            <p:ph type="body" sz="quarter" idx="29"/>
          </p:nvPr>
        </p:nvSpPr>
        <p:spPr>
          <a:xfrm>
            <a:off x="3200400" y="6324600"/>
            <a:ext cx="2743200" cy="192024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Image Credit"/>
          <p:cNvSpPr>
            <a:spLocks noGrp="1"/>
          </p:cNvSpPr>
          <p:nvPr>
            <p:ph type="body" sz="quarter" idx="30"/>
          </p:nvPr>
        </p:nvSpPr>
        <p:spPr>
          <a:xfrm>
            <a:off x="1562101" y="6684963"/>
            <a:ext cx="6976872" cy="173736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33541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2070496"/>
            <a:ext cx="8458200" cy="6491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342900" y="2900944"/>
            <a:ext cx="8458200" cy="6731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6"/>
          </p:nvPr>
        </p:nvSpPr>
        <p:spPr>
          <a:xfrm>
            <a:off x="342900" y="375535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42900" y="463516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8"/>
          </p:nvPr>
        </p:nvSpPr>
        <p:spPr>
          <a:xfrm>
            <a:off x="342900" y="5514975"/>
            <a:ext cx="8458200" cy="7334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2" name="Appendix Link"/>
          <p:cNvSpPr>
            <a:spLocks noGrp="1"/>
          </p:cNvSpPr>
          <p:nvPr>
            <p:ph type="body" sz="quarter" idx="29"/>
          </p:nvPr>
        </p:nvSpPr>
        <p:spPr>
          <a:xfrm>
            <a:off x="3200400" y="6324600"/>
            <a:ext cx="2743200" cy="192024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Image Credit"/>
          <p:cNvSpPr>
            <a:spLocks noGrp="1"/>
          </p:cNvSpPr>
          <p:nvPr>
            <p:ph type="body" sz="quarter" idx="30"/>
          </p:nvPr>
        </p:nvSpPr>
        <p:spPr>
          <a:xfrm>
            <a:off x="1562101" y="6684963"/>
            <a:ext cx="6976872" cy="173736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9609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GH Logo">
            <a:extLst>
              <a:ext uri="{FF2B5EF4-FFF2-40B4-BE49-F238E27FC236}">
                <a16:creationId xmlns="" xmlns:a16="http://schemas.microsoft.com/office/drawing/2014/main" id="{8FE105F8-64EC-D9F7-3175-C1B512E17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006475"/>
            <a:ext cx="244475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GH Tagline">
            <a:extLst>
              <a:ext uri="{FF2B5EF4-FFF2-40B4-BE49-F238E27FC236}">
                <a16:creationId xmlns="" xmlns:a16="http://schemas.microsoft.com/office/drawing/2014/main" id="{661728E3-B2CA-42A7-A70E-E8001062B8DA}"/>
              </a:ext>
            </a:extLst>
          </p:cNvPr>
          <p:cNvSpPr txBox="1"/>
          <p:nvPr userDrawn="1"/>
        </p:nvSpPr>
        <p:spPr>
          <a:xfrm>
            <a:off x="1730375" y="3797300"/>
            <a:ext cx="5683250" cy="46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pc="4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kumimoji="0" lang="en-US" sz="1400" spc="40" baseline="6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kumimoji="0" lang="en-US" spc="40" baseline="600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5" name="MGH URL">
            <a:extLst>
              <a:ext uri="{FF2B5EF4-FFF2-40B4-BE49-F238E27FC236}">
                <a16:creationId xmlns="" xmlns:a16="http://schemas.microsoft.com/office/drawing/2014/main" id="{5F9DBD31-E18A-14DE-BE50-5001211554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68663" y="5329238"/>
            <a:ext cx="260667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600">
                <a:solidFill>
                  <a:srgbClr val="000000"/>
                </a:solidFill>
                <a:ea typeface="標楷體" panose="03000509000000000000" pitchFamily="49" charset="-120"/>
              </a:rPr>
              <a:t>www.mheducation.com</a:t>
            </a:r>
            <a:endParaRPr kumimoji="0" lang="en-US" altLang="zh-TW" sz="2000">
              <a:solidFill>
                <a:srgbClr val="000000"/>
              </a:solidFill>
              <a:ea typeface="標楷體" panose="03000509000000000000" pitchFamily="49" charset="-120"/>
            </a:endParaRPr>
          </a:p>
        </p:txBody>
      </p:sp>
      <p:sp>
        <p:nvSpPr>
          <p:cNvPr id="2" name="Hidden Slide Title"/>
          <p:cNvSpPr>
            <a:spLocks noGrp="1"/>
          </p:cNvSpPr>
          <p:nvPr>
            <p:ph type="title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Long Copyright">
            <a:extLst>
              <a:ext uri="{FF2B5EF4-FFF2-40B4-BE49-F238E27FC236}">
                <a16:creationId xmlns="" xmlns:a16="http://schemas.microsoft.com/office/drawing/2014/main" id="{C0972A29-786F-CAF9-1A3A-1B1C97887C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6525"/>
            <a:ext cx="9144000" cy="371475"/>
          </a:xfrm>
        </p:spPr>
        <p:txBody>
          <a:bodyPr/>
          <a:lstStyle>
            <a:lvl1pPr algn="ctr" defTabSz="457200">
              <a:spcBef>
                <a:spcPct val="20000"/>
              </a:spcBef>
              <a:defRPr/>
            </a:lvl1pPr>
          </a:lstStyle>
          <a:p>
            <a:pPr>
              <a:defRPr/>
            </a:pPr>
            <a:r>
              <a:rPr lang="en-US" smtClean="0"/>
              <a:t>CYCU— Prof CK Farn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3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0837713-6502-3EAD-46EA-19E97563F6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1A278DC-BBC0-E1B5-01A4-5029EA34F5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950B4E-E8A1-4095-A891-BA8553ECB0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308875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DFCC5EB0-6143-E8A9-8595-2906E30C01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CYCU— Prof CK Farn</a:t>
            </a:r>
            <a:endParaRPr lang="en-US" altLang="zh-TW" dirty="0"/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B7B3A13B-D9B4-2CC8-A205-B371B06CA3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8A643-1C98-664E-B858-E7E82820FA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080827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F6BE060-00AE-5A21-E855-A963857106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BA18C5D5-BC2E-DB1C-2FB9-C917ED3B92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42BB8-C2A6-4F82-9ACD-BB7071DF3FF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05720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5B85420-6BAE-A49E-09B1-9D47623C2F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4A4DE98-0CD4-AF01-99A1-AF8EDD85E4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26BA7B-0D1D-440A-AAA2-462C01BA232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415262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3547CF4C-BBDD-AC1B-CDB7-79B624D8B4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A3946E62-A2C8-DB51-7961-2E67CA639E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F33E94-A3D2-48EA-8530-389D76F194E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692905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BD0E147-1327-625C-B210-25D0A8DB2A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2CCA692-8B75-3786-9792-D39A87AB46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C29067-1853-4F52-94B3-A4073D431B7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582631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2C57ED8-6BB6-87D2-6693-774EC0E598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EE4238A-5511-B79E-6FEC-443190054A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1BA307-8E2C-4A0D-A276-22422C34D7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11884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AFBA865-8F78-09D7-019C-F7F0E8B74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371A3F4-74E2-49BD-48EA-B6819423F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26FB7CC-2933-BBFD-240D-E61D82EDA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xmlns="" id="{D42AFDCC-6BD3-BA27-52E3-E7BED3B559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AEA35AC9-35F2-4AE3-9458-6F88AE2C868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7">
            <a:extLst>
              <a:ext uri="{FF2B5EF4-FFF2-40B4-BE49-F238E27FC236}">
                <a16:creationId xmlns:a16="http://schemas.microsoft.com/office/drawing/2014/main" xmlns="" id="{AE8B15E8-1BC4-A89A-2138-4EDABD72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2" name="Line 8">
            <a:extLst>
              <a:ext uri="{FF2B5EF4-FFF2-40B4-BE49-F238E27FC236}">
                <a16:creationId xmlns:a16="http://schemas.microsoft.com/office/drawing/2014/main" xmlns="" id="{FEF321C1-9B05-CDA5-5C87-348277EE6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xmlns="" id="{4937E56E-D519-4597-470D-36381A20A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425" y="6438900"/>
            <a:ext cx="1479550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dirty="0"/>
              <a:t>中原資管──范錚強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SimHe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kumimoji="1" sz="3200" kern="1200">
          <a:solidFill>
            <a:srgbClr val="000099"/>
          </a:solidFill>
          <a:latin typeface="+mn-lt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5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6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F43D4DA1-7284-B10E-38BA-8235059B4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8D7F518E-1B1B-89F6-EB58-F257C0602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0CD0F7E8-117B-47DF-EC0F-ED85BD283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1845" name="Rectangle 5">
            <a:extLst>
              <a:ext uri="{FF2B5EF4-FFF2-40B4-BE49-F238E27FC236}">
                <a16:creationId xmlns:a16="http://schemas.microsoft.com/office/drawing/2014/main" xmlns="" id="{84C01222-B0A5-8F6C-AF2E-62771D221E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291846" name="Rectangle 6">
            <a:extLst>
              <a:ext uri="{FF2B5EF4-FFF2-40B4-BE49-F238E27FC236}">
                <a16:creationId xmlns:a16="http://schemas.microsoft.com/office/drawing/2014/main" xmlns="" id="{E4D280A4-78CD-02E0-BB0E-94BED3C681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17DD23D1-762D-4A36-A313-63696E0B70A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7">
            <a:extLst>
              <a:ext uri="{FF2B5EF4-FFF2-40B4-BE49-F238E27FC236}">
                <a16:creationId xmlns:a16="http://schemas.microsoft.com/office/drawing/2014/main" xmlns="" id="{3AB339AA-1F57-C6E0-D50F-710F95D7B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xmlns="" id="{33B86BAB-12C1-5553-6013-811F03446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5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6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="" xmlns:a16="http://schemas.microsoft.com/office/drawing/2014/main" id="{3D7F191D-1348-7073-C042-DAFEE084D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7" name="Rectangle 1027">
            <a:extLst>
              <a:ext uri="{FF2B5EF4-FFF2-40B4-BE49-F238E27FC236}">
                <a16:creationId xmlns="" xmlns:a16="http://schemas.microsoft.com/office/drawing/2014/main" id="{543404AD-7A94-DD89-CF11-3E64E746C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028">
            <a:extLst>
              <a:ext uri="{FF2B5EF4-FFF2-40B4-BE49-F238E27FC236}">
                <a16:creationId xmlns="" xmlns:a16="http://schemas.microsoft.com/office/drawing/2014/main" id="{1BF958A0-BA06-9020-64EC-68F226046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95269" name="Rectangle 1029">
            <a:extLst>
              <a:ext uri="{FF2B5EF4-FFF2-40B4-BE49-F238E27FC236}">
                <a16:creationId xmlns="" xmlns:a16="http://schemas.microsoft.com/office/drawing/2014/main" id="{8041C10B-4F0D-1C2E-D1AA-1D7E545156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 smtClean="0"/>
              <a:t>CYCU— Prof CK Farn</a:t>
            </a:r>
            <a:endParaRPr lang="en-US" altLang="zh-TW" dirty="0"/>
          </a:p>
        </p:txBody>
      </p:sp>
      <p:sp>
        <p:nvSpPr>
          <p:cNvPr id="395270" name="Rectangle 1030">
            <a:extLst>
              <a:ext uri="{FF2B5EF4-FFF2-40B4-BE49-F238E27FC236}">
                <a16:creationId xmlns="" xmlns:a16="http://schemas.microsoft.com/office/drawing/2014/main" id="{6FD09CC6-01C7-CD22-3DD6-224AD23587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8594A2E3-DCB3-4A44-A9E4-DD0E4B4288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1031">
            <a:extLst>
              <a:ext uri="{FF2B5EF4-FFF2-40B4-BE49-F238E27FC236}">
                <a16:creationId xmlns="" xmlns:a16="http://schemas.microsoft.com/office/drawing/2014/main" id="{2859B8C1-BDC1-ECC8-27D0-A71EC0595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2" name="Line 1032">
            <a:extLst>
              <a:ext uri="{FF2B5EF4-FFF2-40B4-BE49-F238E27FC236}">
                <a16:creationId xmlns="" xmlns:a16="http://schemas.microsoft.com/office/drawing/2014/main" id="{0AB4AF71-8043-701E-8B1E-8C70C3535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8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Arial" panose="020B0604020202020204" pitchFamily="34" charset="0"/>
          <a:ea typeface="+mj-ea"/>
          <a:cs typeface="標楷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8"/>
        </a:buBlip>
        <a:defRPr kumimoji="1" sz="3200" kern="1200">
          <a:solidFill>
            <a:srgbClr val="000099"/>
          </a:solidFill>
          <a:latin typeface="Arial" panose="020B0604020202020204" pitchFamily="34" charset="0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itchFamily="2" charset="2"/>
        <a:buBlip>
          <a:blip r:embed="rId19"/>
        </a:buBlip>
        <a:defRPr kumimoji="1" sz="2800" kern="12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20"/>
        </a:buBlip>
        <a:defRPr kumimoji="1" sz="24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 kern="120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kumimoji="1" sz="20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ezview.asia/s/8Abdtega2M2HsW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xmlns="" id="{3145023F-730B-E9A0-93BE-13620EEBF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DE7FABFC-ECDB-4552-8533-C8949435D9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zh-TW" altLang="en-US"/>
              <a:t>資管碩士的生涯發展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E8989518-FE0A-61B9-C838-FC0152343C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76700"/>
            <a:ext cx="6656387" cy="2054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/>
              <a:t>中原大學、資訊管理系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/>
              <a:t>范錚強</a:t>
            </a: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zh-TW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http://</a:t>
            </a:r>
            <a:r>
              <a:rPr lang="en-US" altLang="zh-TW" sz="1800" dirty="0" err="1"/>
              <a:t>www.mgt.ncu.edu.tw</a:t>
            </a:r>
            <a:r>
              <a:rPr lang="en-US" altLang="zh-TW" sz="1800" dirty="0"/>
              <a:t>/~</a:t>
            </a:r>
            <a:r>
              <a:rPr lang="en-US" altLang="zh-TW" sz="1800" dirty="0" err="1"/>
              <a:t>ckfarn</a:t>
            </a:r>
            <a:r>
              <a:rPr lang="en-US" altLang="zh-TW" sz="1800" dirty="0"/>
              <a:t>/</a:t>
            </a:r>
            <a:r>
              <a:rPr lang="en-US" altLang="zh-TW" sz="1800" dirty="0" err="1"/>
              <a:t>2024Fall.html</a:t>
            </a:r>
            <a:endParaRPr lang="en-US" altLang="zh-TW" sz="1800" dirty="0"/>
          </a:p>
          <a:p>
            <a:pPr lvl="1" indent="206375" eaLnBrk="1" hangingPunct="1">
              <a:lnSpc>
                <a:spcPct val="80000"/>
              </a:lnSpc>
            </a:pPr>
            <a:endParaRPr lang="en-US" altLang="zh-TW" sz="1800" dirty="0"/>
          </a:p>
          <a:p>
            <a:pPr lvl="1" indent="206375" eaLnBrk="1" hangingPunct="1">
              <a:lnSpc>
                <a:spcPct val="80000"/>
              </a:lnSpc>
            </a:pPr>
            <a:r>
              <a:rPr lang="en-US" altLang="zh-TW" sz="1800" dirty="0"/>
              <a:t>2024.09 updated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xmlns="" id="{092C77DD-1FFC-D844-441E-9DA9E1144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390" name="投影片編號版面配置區 2">
            <a:extLst>
              <a:ext uri="{FF2B5EF4-FFF2-40B4-BE49-F238E27FC236}">
                <a16:creationId xmlns:a16="http://schemas.microsoft.com/office/drawing/2014/main" xmlns="" id="{240C7E4A-1094-C42D-BE2E-6390F53CC2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21963F1-4441-494F-A999-AAD49722DA31}" type="slidenum">
              <a:rPr lang="en-US" altLang="zh-TW" sz="1400">
                <a:solidFill>
                  <a:srgbClr val="333399"/>
                </a:solidFill>
              </a:rPr>
              <a:pPr/>
              <a:t>1</a:t>
            </a:fld>
            <a:endParaRPr lang="en-US" altLang="zh-TW" sz="1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 </a:t>
            </a:r>
            <a:r>
              <a:rPr lang="en-US" altLang="zh-TW" dirty="0"/>
              <a:t>#1: </a:t>
            </a:r>
            <a:r>
              <a:rPr lang="zh-TW" altLang="en-US" dirty="0" smtClean="0"/>
              <a:t>工具的使用 </a:t>
            </a:r>
            <a:r>
              <a:rPr lang="zh-TW" altLang="en-US" sz="2800" dirty="0" smtClean="0"/>
              <a:t>（個人）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2740" y="1890931"/>
            <a:ext cx="7364897" cy="3655057"/>
          </a:xfrm>
        </p:spPr>
        <p:txBody>
          <a:bodyPr/>
          <a:lstStyle/>
          <a:p>
            <a:r>
              <a:rPr lang="zh-TW" altLang="en-US" sz="2000" dirty="0" smtClean="0"/>
              <a:t>請撰寫一篇大約</a:t>
            </a:r>
            <a:r>
              <a:rPr lang="en-US" altLang="zh-TW" sz="2000" dirty="0" smtClean="0"/>
              <a:t>500</a:t>
            </a:r>
            <a:r>
              <a:rPr lang="zh-TW" altLang="en-US" sz="2000" dirty="0" smtClean="0"/>
              <a:t>字的文章，讓企業主管瞭解什麼是「數位轉型」，包含一個具體案例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r>
              <a:rPr lang="zh-TW" altLang="en-US" sz="2000" dirty="0" smtClean="0"/>
              <a:t>繳交的作業包含三部分：</a:t>
            </a:r>
            <a:endParaRPr lang="en-US" altLang="zh-TW" sz="2000" dirty="0" smtClean="0"/>
          </a:p>
          <a:p>
            <a:pPr lvl="1"/>
            <a:r>
              <a:rPr lang="en-US" altLang="zh-TW" sz="1600" dirty="0" smtClean="0"/>
              <a:t>1</a:t>
            </a:r>
            <a:r>
              <a:rPr lang="en-US" altLang="zh-TW" sz="1600" dirty="0"/>
              <a:t>. </a:t>
            </a:r>
            <a:r>
              <a:rPr lang="zh-TW" altLang="en-US" sz="1600" dirty="0" smtClean="0"/>
              <a:t>你所使用的工具，以及你針對每一個工具進行的詢問</a:t>
            </a:r>
            <a:endParaRPr lang="en-US" altLang="zh-TW" sz="1600" dirty="0" smtClean="0"/>
          </a:p>
          <a:p>
            <a:pPr lvl="1"/>
            <a:r>
              <a:rPr lang="en-US" altLang="zh-TW" sz="1600" dirty="0" smtClean="0"/>
              <a:t>2. </a:t>
            </a:r>
            <a:r>
              <a:rPr lang="zh-TW" altLang="en-US" sz="1600" dirty="0" smtClean="0"/>
              <a:t>最終的文章，包含一個標題以及資料來源</a:t>
            </a:r>
            <a:endParaRPr lang="en-US" altLang="zh-TW" sz="1600" dirty="0" smtClean="0"/>
          </a:p>
          <a:p>
            <a:pPr lvl="1"/>
            <a:r>
              <a:rPr lang="en-US" altLang="zh-TW" sz="1600" dirty="0" smtClean="0"/>
              <a:t>3. </a:t>
            </a:r>
            <a:r>
              <a:rPr lang="zh-TW" altLang="en-US" sz="1600" dirty="0" smtClean="0"/>
              <a:t>一個你對這篇文章的評價，以及你在做作業過程的體驗和心得</a:t>
            </a:r>
            <a:endParaRPr lang="en-US" altLang="zh-TW" sz="1600" dirty="0" smtClean="0"/>
          </a:p>
          <a:p>
            <a:pPr marL="663575" lvl="1" indent="0">
              <a:buNone/>
            </a:pPr>
            <a:endParaRPr lang="en-US" altLang="zh-TW" sz="1400" dirty="0" smtClean="0"/>
          </a:p>
          <a:p>
            <a:r>
              <a:rPr lang="en-US" altLang="zh-TW" sz="2000" dirty="0" smtClean="0"/>
              <a:t>File </a:t>
            </a:r>
            <a:r>
              <a:rPr lang="en-US" altLang="zh-TW" sz="2000" dirty="0"/>
              <a:t>name: </a:t>
            </a:r>
            <a:r>
              <a:rPr lang="en-US" altLang="zh-TW" sz="2000" dirty="0" err="1" smtClean="0"/>
              <a:t>MIS_HW1_SID_Name.pdf</a:t>
            </a:r>
            <a:endParaRPr lang="en-US" altLang="zh-TW" sz="2000" dirty="0"/>
          </a:p>
          <a:p>
            <a:r>
              <a:rPr lang="en-US" altLang="zh-TW" sz="2000" dirty="0" smtClean="0"/>
              <a:t>10</a:t>
            </a:r>
            <a:r>
              <a:rPr lang="zh-TW" altLang="en-US" sz="2000" dirty="0" smtClean="0"/>
              <a:t>月</a:t>
            </a:r>
            <a:r>
              <a:rPr lang="en-US" altLang="zh-TW" sz="2000" dirty="0" smtClean="0"/>
              <a:t>11</a:t>
            </a:r>
            <a:r>
              <a:rPr lang="zh-TW" altLang="en-US" sz="2000" dirty="0" smtClean="0"/>
              <a:t>日之前上傳</a:t>
            </a:r>
            <a:r>
              <a:rPr lang="en-US" altLang="zh-TW" sz="2000" dirty="0" smtClean="0"/>
              <a:t> </a:t>
            </a:r>
            <a:r>
              <a:rPr lang="en-US" altLang="zh-TW" sz="2000" dirty="0">
                <a:solidFill>
                  <a:srgbClr val="C00000"/>
                </a:solidFill>
              </a:rPr>
              <a:t>pdf file</a:t>
            </a:r>
            <a:r>
              <a:rPr lang="en-US" altLang="zh-TW" sz="2000" dirty="0"/>
              <a:t> to: </a:t>
            </a:r>
            <a:r>
              <a:rPr lang="en-US" altLang="zh-TW" sz="2000" dirty="0">
                <a:hlinkClick r:id="rId3"/>
              </a:rPr>
              <a:t>https://</a:t>
            </a:r>
            <a:r>
              <a:rPr lang="en-US" altLang="zh-TW" sz="2000" dirty="0" err="1" smtClean="0">
                <a:hlinkClick r:id="rId3"/>
              </a:rPr>
              <a:t>next.ezview.asia</a:t>
            </a:r>
            <a:r>
              <a:rPr lang="en-US" altLang="zh-TW" sz="2000" dirty="0" smtClean="0">
                <a:hlinkClick r:id="rId3"/>
              </a:rPr>
              <a:t>/s/</a:t>
            </a:r>
            <a:r>
              <a:rPr lang="en-US" altLang="zh-TW" sz="2000" dirty="0" err="1" smtClean="0">
                <a:hlinkClick r:id="rId3"/>
              </a:rPr>
              <a:t>8Abdtega2M2HsW3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中原資管</a:t>
            </a:r>
            <a:r>
              <a:rPr lang="en-US" altLang="zh-TW" smtClean="0"/>
              <a:t>--</a:t>
            </a:r>
            <a:r>
              <a:rPr lang="zh-TW" altLang="en-US" smtClean="0"/>
              <a:t>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3826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作業規格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236" y="1955017"/>
            <a:ext cx="7773530" cy="3655057"/>
          </a:xfrm>
        </p:spPr>
        <p:txBody>
          <a:bodyPr/>
          <a:lstStyle/>
          <a:p>
            <a:r>
              <a:rPr lang="zh-TW" altLang="en-US" sz="2400" dirty="0" smtClean="0"/>
              <a:t>請使用超過一個工具</a:t>
            </a:r>
            <a:endParaRPr lang="en-US" altLang="zh-TW" sz="2400" dirty="0" smtClean="0"/>
          </a:p>
          <a:p>
            <a:r>
              <a:rPr lang="zh-TW" altLang="en-US" sz="2400" dirty="0" smtClean="0"/>
              <a:t>說明所使用的工具，以及你如何使用它們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你提出的問題的清單</a:t>
            </a:r>
            <a:endParaRPr lang="en-US" altLang="zh-TW" sz="2000" dirty="0" smtClean="0"/>
          </a:p>
          <a:p>
            <a:r>
              <a:rPr lang="zh-TW" altLang="en-US" sz="2400" dirty="0" smtClean="0"/>
              <a:t>你需要對文章的正確性負責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如果有錯誤或混淆，你需要追問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如果你繳交上來，說明你對內容滿意</a:t>
            </a:r>
            <a:endParaRPr lang="en-US" altLang="zh-TW" sz="2000" dirty="0" smtClean="0"/>
          </a:p>
          <a:p>
            <a:r>
              <a:rPr lang="zh-TW" altLang="en-US" sz="2400" dirty="0" smtClean="0"/>
              <a:t>你可以把一個工具的結果，剪貼作為下一個工具的輸入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例如：要求 </a:t>
            </a:r>
            <a:r>
              <a:rPr lang="en-US" altLang="zh-TW" sz="2000" dirty="0" err="1" smtClean="0"/>
              <a:t>ChatGPT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幫你校對文章，優化文章以及調整文章字數</a:t>
            </a:r>
            <a:endParaRPr lang="en-US" altLang="zh-TW" sz="20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中原資管</a:t>
            </a:r>
            <a:r>
              <a:rPr lang="en-US" altLang="zh-TW" smtClean="0"/>
              <a:t>--</a:t>
            </a:r>
            <a:r>
              <a:rPr lang="zh-TW" altLang="en-US" smtClean="0"/>
              <a:t>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991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中原資管</a:t>
            </a:r>
            <a:r>
              <a:rPr lang="en-US" altLang="zh-TW" smtClean="0"/>
              <a:t>--</a:t>
            </a:r>
            <a:r>
              <a:rPr lang="zh-TW" altLang="en-US" smtClean="0"/>
              <a:t>范錚強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01FAA-D555-4543-8768-AD48DA6DBD9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" name="WordArt 14">
            <a:extLst>
              <a:ext uri="{FF2B5EF4-FFF2-40B4-BE49-F238E27FC236}">
                <a16:creationId xmlns:a16="http://schemas.microsoft.com/office/drawing/2014/main" xmlns="" id="{857784A0-21FB-9A22-4DE2-BBEA4EB5A3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9712" y="2204864"/>
            <a:ext cx="5400675" cy="331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資管人的生涯發展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2481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 descr="淺色水平線">
            <a:extLst>
              <a:ext uri="{FF2B5EF4-FFF2-40B4-BE49-F238E27FC236}">
                <a16:creationId xmlns:a16="http://schemas.microsoft.com/office/drawing/2014/main" xmlns="" id="{185A25ED-CAC1-F1EA-7EB2-FC2639F81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781300"/>
            <a:ext cx="215900" cy="647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07" name="Rectangle 3" descr="淺色水平線">
            <a:extLst>
              <a:ext uri="{FF2B5EF4-FFF2-40B4-BE49-F238E27FC236}">
                <a16:creationId xmlns:a16="http://schemas.microsoft.com/office/drawing/2014/main" xmlns="" id="{C778332A-A1CB-2982-EE72-6E9265EC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781300"/>
            <a:ext cx="215900" cy="647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08" name="Rectangle 4" descr="淺色水平線">
            <a:extLst>
              <a:ext uri="{FF2B5EF4-FFF2-40B4-BE49-F238E27FC236}">
                <a16:creationId xmlns:a16="http://schemas.microsoft.com/office/drawing/2014/main" xmlns="" id="{43632E43-80CA-7B50-A919-D2FF7066E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89138"/>
            <a:ext cx="215900" cy="647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xmlns="" id="{2F83789B-5A51-04C7-6A2F-08917DB11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升遷</a:t>
            </a:r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xmlns="" id="{DC41AC09-EE81-64BB-1F31-1FF0A8D4B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雙梯理論</a:t>
            </a:r>
          </a:p>
          <a:p>
            <a:pPr eaLnBrk="1" hangingPunct="1"/>
            <a:endParaRPr lang="zh-TW" altLang="en-US"/>
          </a:p>
          <a:p>
            <a:pPr eaLnBrk="1" hangingPunct="1"/>
            <a:endParaRPr lang="zh-TW" altLang="en-US"/>
          </a:p>
          <a:p>
            <a:pPr eaLnBrk="1" hangingPunct="1"/>
            <a:r>
              <a:rPr lang="zh-TW" altLang="en-US"/>
              <a:t>基礎建立</a:t>
            </a:r>
          </a:p>
        </p:txBody>
      </p:sp>
      <p:sp>
        <p:nvSpPr>
          <p:cNvPr id="175111" name="Rectangle 7">
            <a:extLst>
              <a:ext uri="{FF2B5EF4-FFF2-40B4-BE49-F238E27FC236}">
                <a16:creationId xmlns:a16="http://schemas.microsoft.com/office/drawing/2014/main" xmlns="" id="{95736AB5-021F-E547-1E9B-CFDF3D1FA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429000"/>
            <a:ext cx="3816350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12" name="Rectangle 8">
            <a:extLst>
              <a:ext uri="{FF2B5EF4-FFF2-40B4-BE49-F238E27FC236}">
                <a16:creationId xmlns:a16="http://schemas.microsoft.com/office/drawing/2014/main" xmlns="" id="{BC1DCC93-37D1-E38C-C7A6-DA3E8E0AA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492375"/>
            <a:ext cx="3816350" cy="287338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13" name="Rectangle 9">
            <a:extLst>
              <a:ext uri="{FF2B5EF4-FFF2-40B4-BE49-F238E27FC236}">
                <a16:creationId xmlns:a16="http://schemas.microsoft.com/office/drawing/2014/main" xmlns="" id="{FC274430-EB0D-8B93-8062-A43F0E0B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773238"/>
            <a:ext cx="935038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14" name="Rectangle 10">
            <a:extLst>
              <a:ext uri="{FF2B5EF4-FFF2-40B4-BE49-F238E27FC236}">
                <a16:creationId xmlns:a16="http://schemas.microsoft.com/office/drawing/2014/main" xmlns="" id="{2145DB77-0C01-F331-5883-DAAE0F01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5949950"/>
            <a:ext cx="863600" cy="2159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15" name="AutoShape 11">
            <a:extLst>
              <a:ext uri="{FF2B5EF4-FFF2-40B4-BE49-F238E27FC236}">
                <a16:creationId xmlns:a16="http://schemas.microsoft.com/office/drawing/2014/main" xmlns="" id="{3B495DAB-877D-A557-08F2-5E0C8AC7C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5229225"/>
            <a:ext cx="863600" cy="720725"/>
          </a:xfrm>
          <a:prstGeom prst="triangle">
            <a:avLst>
              <a:gd name="adj" fmla="val 5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16" name="Rectangle 12">
            <a:extLst>
              <a:ext uri="{FF2B5EF4-FFF2-40B4-BE49-F238E27FC236}">
                <a16:creationId xmlns:a16="http://schemas.microsoft.com/office/drawing/2014/main" xmlns="" id="{7FF1AB60-1D18-747A-7533-741B08140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949950"/>
            <a:ext cx="1727200" cy="2159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17" name="AutoShape 13">
            <a:extLst>
              <a:ext uri="{FF2B5EF4-FFF2-40B4-BE49-F238E27FC236}">
                <a16:creationId xmlns:a16="http://schemas.microsoft.com/office/drawing/2014/main" xmlns="" id="{3CC23C22-2FBB-2377-7421-2C04B5879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005263"/>
            <a:ext cx="1728788" cy="1944687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18" name="Text Box 14">
            <a:extLst>
              <a:ext uri="{FF2B5EF4-FFF2-40B4-BE49-F238E27FC236}">
                <a16:creationId xmlns:a16="http://schemas.microsoft.com/office/drawing/2014/main" xmlns="" id="{287DAD5F-6C3D-73A9-CA69-B13D8D86D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81525"/>
            <a:ext cx="401796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ea typeface="標楷體" panose="03000509000000000000" pitchFamily="65" charset="-120"/>
              </a:rPr>
              <a:t>胡適：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anose="03000509000000000000" pitchFamily="65" charset="-120"/>
              </a:rPr>
              <a:t>『</a:t>
            </a:r>
            <a:r>
              <a:rPr lang="zh-TW" altLang="en-US">
                <a:ea typeface="標楷體" panose="03000509000000000000" pitchFamily="65" charset="-120"/>
              </a:rPr>
              <a:t>為學要如金字塔，要能廣大要能高。</a:t>
            </a:r>
            <a:r>
              <a:rPr lang="en-US" altLang="zh-TW">
                <a:ea typeface="標楷體" panose="03000509000000000000" pitchFamily="65" charset="-120"/>
              </a:rPr>
              <a:t>』</a:t>
            </a:r>
          </a:p>
        </p:txBody>
      </p:sp>
      <p:sp>
        <p:nvSpPr>
          <p:cNvPr id="175119" name="Text Box 15">
            <a:extLst>
              <a:ext uri="{FF2B5EF4-FFF2-40B4-BE49-F238E27FC236}">
                <a16:creationId xmlns:a16="http://schemas.microsoft.com/office/drawing/2014/main" xmlns="" id="{C1CCE12F-7E6E-B673-FBB5-AD2C82774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529263"/>
            <a:ext cx="287337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微軟正黑體" panose="020B0604030504040204" pitchFamily="34" charset="-120"/>
              </a:rPr>
              <a:t>才</a:t>
            </a:r>
          </a:p>
        </p:txBody>
      </p:sp>
      <p:sp>
        <p:nvSpPr>
          <p:cNvPr id="24592" name="投影片編號版面配置區 2">
            <a:extLst>
              <a:ext uri="{FF2B5EF4-FFF2-40B4-BE49-F238E27FC236}">
                <a16:creationId xmlns:a16="http://schemas.microsoft.com/office/drawing/2014/main" xmlns="" id="{BC0DE06E-C88E-7FBC-8D88-F48579142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347D889-65B1-4B7C-927E-290CA6C3D81F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5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/>
      <p:bldP spid="175107" grpId="0" animBg="1"/>
      <p:bldP spid="175108" grpId="0" animBg="1"/>
      <p:bldP spid="175111" grpId="0" animBg="1"/>
      <p:bldP spid="175112" grpId="0" animBg="1"/>
      <p:bldP spid="175113" grpId="0" animBg="1"/>
      <p:bldP spid="175114" grpId="0" animBg="1"/>
      <p:bldP spid="175115" grpId="0" animBg="1"/>
      <p:bldP spid="175116" grpId="0" animBg="1"/>
      <p:bldP spid="175117" grpId="0" animBg="1"/>
      <p:bldP spid="175118" grpId="0"/>
      <p:bldP spid="1751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2045E5C3-100C-6B78-18FF-410507E80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兩因素理論</a:t>
            </a:r>
          </a:p>
        </p:txBody>
      </p:sp>
      <p:sp>
        <p:nvSpPr>
          <p:cNvPr id="26627" name="Line 3">
            <a:extLst>
              <a:ext uri="{FF2B5EF4-FFF2-40B4-BE49-F238E27FC236}">
                <a16:creationId xmlns:a16="http://schemas.microsoft.com/office/drawing/2014/main" xmlns="" id="{63F4EE73-AB94-417C-ADD4-6394DD5DD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133600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xmlns="" id="{057DF448-06B9-817E-2AD9-1D640FB5A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0386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xmlns="" id="{8DCB4E1F-5954-73AE-7B0B-B334C161B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86000"/>
            <a:ext cx="549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990099"/>
                </a:solidFill>
                <a:ea typeface="標楷體" panose="03000509000000000000" pitchFamily="65" charset="-120"/>
              </a:rPr>
              <a:t>效果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xmlns="" id="{F28CF23A-F42A-573F-95B6-FFCB8E629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114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990099"/>
                </a:solidFill>
                <a:ea typeface="標楷體" panose="03000509000000000000" pitchFamily="65" charset="-120"/>
              </a:rPr>
              <a:t>投入</a:t>
            </a:r>
          </a:p>
        </p:txBody>
      </p:sp>
      <p:grpSp>
        <p:nvGrpSpPr>
          <p:cNvPr id="177159" name="Group 7">
            <a:extLst>
              <a:ext uri="{FF2B5EF4-FFF2-40B4-BE49-F238E27FC236}">
                <a16:creationId xmlns:a16="http://schemas.microsoft.com/office/drawing/2014/main" xmlns="" id="{8698710A-A2CA-64AC-91A5-4939773A8FFB}"/>
              </a:ext>
            </a:extLst>
          </p:cNvPr>
          <p:cNvGrpSpPr>
            <a:grpSpLocks/>
          </p:cNvGrpSpPr>
          <p:nvPr/>
        </p:nvGrpSpPr>
        <p:grpSpPr bwMode="auto">
          <a:xfrm>
            <a:off x="839788" y="3733800"/>
            <a:ext cx="7085012" cy="2362200"/>
            <a:chOff x="529" y="2352"/>
            <a:chExt cx="4463" cy="1488"/>
          </a:xfrm>
        </p:grpSpPr>
        <p:sp>
          <p:nvSpPr>
            <p:cNvPr id="26636" name="Arc 8">
              <a:extLst>
                <a:ext uri="{FF2B5EF4-FFF2-40B4-BE49-F238E27FC236}">
                  <a16:creationId xmlns:a16="http://schemas.microsoft.com/office/drawing/2014/main" xmlns="" id="{1680ECEF-DEF0-7530-2676-F8098984C09A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3000" y="1848"/>
              <a:ext cx="1488" cy="2496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Text Box 9">
              <a:extLst>
                <a:ext uri="{FF2B5EF4-FFF2-40B4-BE49-F238E27FC236}">
                  <a16:creationId xmlns:a16="http://schemas.microsoft.com/office/drawing/2014/main" xmlns="" id="{0788A6CC-58C2-A9BC-CFB8-0FFD68780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" y="2880"/>
              <a:ext cx="123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衛生因子</a:t>
              </a:r>
            </a:p>
          </p:txBody>
        </p:sp>
      </p:grpSp>
      <p:grpSp>
        <p:nvGrpSpPr>
          <p:cNvPr id="177162" name="Group 10">
            <a:extLst>
              <a:ext uri="{FF2B5EF4-FFF2-40B4-BE49-F238E27FC236}">
                <a16:creationId xmlns:a16="http://schemas.microsoft.com/office/drawing/2014/main" xmlns="" id="{E22EEF88-FB6A-6179-D634-63F7B434C1C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057400"/>
            <a:ext cx="7086600" cy="2362200"/>
            <a:chOff x="576" y="1296"/>
            <a:chExt cx="4464" cy="1488"/>
          </a:xfrm>
        </p:grpSpPr>
        <p:sp>
          <p:nvSpPr>
            <p:cNvPr id="26634" name="Arc 11">
              <a:extLst>
                <a:ext uri="{FF2B5EF4-FFF2-40B4-BE49-F238E27FC236}">
                  <a16:creationId xmlns:a16="http://schemas.microsoft.com/office/drawing/2014/main" xmlns="" id="{CBD38394-0A0A-12EA-00C3-2A3ABC4BA2F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48" y="792"/>
              <a:ext cx="1488" cy="2496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Text Box 12">
              <a:extLst>
                <a:ext uri="{FF2B5EF4-FFF2-40B4-BE49-F238E27FC236}">
                  <a16:creationId xmlns:a16="http://schemas.microsoft.com/office/drawing/2014/main" xmlns="" id="{A6075A84-B2DD-3BFF-996C-9EE363D63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57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3200">
                  <a:solidFill>
                    <a:srgbClr val="CC0000"/>
                  </a:solidFill>
                  <a:ea typeface="標楷體" panose="03000509000000000000" pitchFamily="65" charset="-120"/>
                </a:rPr>
                <a:t>激勵因子</a:t>
              </a:r>
            </a:p>
          </p:txBody>
        </p:sp>
      </p:grpSp>
      <p:sp>
        <p:nvSpPr>
          <p:cNvPr id="26633" name="投影片編號版面配置區 2">
            <a:extLst>
              <a:ext uri="{FF2B5EF4-FFF2-40B4-BE49-F238E27FC236}">
                <a16:creationId xmlns:a16="http://schemas.microsoft.com/office/drawing/2014/main" xmlns="" id="{44F73ED8-E158-1EF0-8400-A0CE9A8C0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8F18F09-5D6F-4875-89E0-6576E6B856D0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4CF4F617-C4E3-319D-CA1D-4CC90AA27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階段性的發展</a:t>
            </a:r>
          </a:p>
        </p:txBody>
      </p:sp>
      <p:grpSp>
        <p:nvGrpSpPr>
          <p:cNvPr id="28675" name="Group 3">
            <a:extLst>
              <a:ext uri="{FF2B5EF4-FFF2-40B4-BE49-F238E27FC236}">
                <a16:creationId xmlns:a16="http://schemas.microsoft.com/office/drawing/2014/main" xmlns="" id="{AB39D134-DAA4-41AF-A6EB-219F6EEA6B5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810000"/>
            <a:ext cx="4303713" cy="2514600"/>
            <a:chOff x="580" y="1344"/>
            <a:chExt cx="3056" cy="2544"/>
          </a:xfrm>
        </p:grpSpPr>
        <p:sp>
          <p:nvSpPr>
            <p:cNvPr id="28681" name="Line 4">
              <a:extLst>
                <a:ext uri="{FF2B5EF4-FFF2-40B4-BE49-F238E27FC236}">
                  <a16:creationId xmlns:a16="http://schemas.microsoft.com/office/drawing/2014/main" xmlns="" id="{419A904A-024B-4B07-D3F5-E3E8329F3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" y="1392"/>
              <a:ext cx="0" cy="2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5">
              <a:extLst>
                <a:ext uri="{FF2B5EF4-FFF2-40B4-BE49-F238E27FC236}">
                  <a16:creationId xmlns:a16="http://schemas.microsoft.com/office/drawing/2014/main" xmlns="" id="{CC1B18AC-73FD-CAD8-F261-D19C50B62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" y="2592"/>
              <a:ext cx="26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Text Box 6">
              <a:extLst>
                <a:ext uri="{FF2B5EF4-FFF2-40B4-BE49-F238E27FC236}">
                  <a16:creationId xmlns:a16="http://schemas.microsoft.com/office/drawing/2014/main" xmlns="" id="{EC82587C-9693-E86B-C205-CB609E9A9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" y="1489"/>
              <a:ext cx="390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b="1">
                  <a:solidFill>
                    <a:srgbClr val="990099"/>
                  </a:solidFill>
                  <a:ea typeface="標楷體" panose="03000509000000000000" pitchFamily="65" charset="-120"/>
                </a:rPr>
                <a:t>效果</a:t>
              </a:r>
            </a:p>
          </p:txBody>
        </p:sp>
        <p:sp>
          <p:nvSpPr>
            <p:cNvPr id="28684" name="Text Box 7">
              <a:extLst>
                <a:ext uri="{FF2B5EF4-FFF2-40B4-BE49-F238E27FC236}">
                  <a16:creationId xmlns:a16="http://schemas.microsoft.com/office/drawing/2014/main" xmlns="" id="{04C03DB2-97E7-0413-D52E-792646A81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640"/>
              <a:ext cx="564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b="1">
                  <a:solidFill>
                    <a:srgbClr val="990099"/>
                  </a:solidFill>
                  <a:ea typeface="標楷體" panose="03000509000000000000" pitchFamily="65" charset="-120"/>
                </a:rPr>
                <a:t>投入</a:t>
              </a:r>
            </a:p>
          </p:txBody>
        </p:sp>
        <p:sp>
          <p:nvSpPr>
            <p:cNvPr id="28685" name="Arc 8">
              <a:extLst>
                <a:ext uri="{FF2B5EF4-FFF2-40B4-BE49-F238E27FC236}">
                  <a16:creationId xmlns:a16="http://schemas.microsoft.com/office/drawing/2014/main" xmlns="" id="{F85C66E0-BF7E-FCF0-BA7A-DCB814B355D9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1560" y="1896"/>
              <a:ext cx="1488" cy="2496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Arc 9">
              <a:extLst>
                <a:ext uri="{FF2B5EF4-FFF2-40B4-BE49-F238E27FC236}">
                  <a16:creationId xmlns:a16="http://schemas.microsoft.com/office/drawing/2014/main" xmlns="" id="{A0DF0300-346C-7828-93DB-F369282A67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08" y="840"/>
              <a:ext cx="1488" cy="2496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9210" name="Group 10">
            <a:extLst>
              <a:ext uri="{FF2B5EF4-FFF2-40B4-BE49-F238E27FC236}">
                <a16:creationId xmlns:a16="http://schemas.microsoft.com/office/drawing/2014/main" xmlns="" id="{54E2076B-748E-4AE2-FD1D-5383A39D488D}"/>
              </a:ext>
            </a:extLst>
          </p:cNvPr>
          <p:cNvGrpSpPr>
            <a:grpSpLocks/>
          </p:cNvGrpSpPr>
          <p:nvPr/>
        </p:nvGrpSpPr>
        <p:grpSpPr bwMode="auto">
          <a:xfrm>
            <a:off x="4632325" y="1752600"/>
            <a:ext cx="3582988" cy="2514600"/>
            <a:chOff x="2918" y="1104"/>
            <a:chExt cx="2257" cy="1584"/>
          </a:xfrm>
        </p:grpSpPr>
        <p:sp>
          <p:nvSpPr>
            <p:cNvPr id="28679" name="Arc 11">
              <a:extLst>
                <a:ext uri="{FF2B5EF4-FFF2-40B4-BE49-F238E27FC236}">
                  <a16:creationId xmlns:a16="http://schemas.microsoft.com/office/drawing/2014/main" xmlns="" id="{42A992CA-F20B-9E33-1DC5-C64349F02267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3562" y="1118"/>
              <a:ext cx="926" cy="2214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Arc 12">
              <a:extLst>
                <a:ext uri="{FF2B5EF4-FFF2-40B4-BE49-F238E27FC236}">
                  <a16:creationId xmlns:a16="http://schemas.microsoft.com/office/drawing/2014/main" xmlns="" id="{4294BD81-FEA9-CCC3-9810-E4A73A4C45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05" y="460"/>
              <a:ext cx="926" cy="2214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7" name="Rectangle 13">
            <a:extLst>
              <a:ext uri="{FF2B5EF4-FFF2-40B4-BE49-F238E27FC236}">
                <a16:creationId xmlns:a16="http://schemas.microsoft.com/office/drawing/2014/main" xmlns="" id="{DA8FF945-89F5-B10C-F85A-B1C8D5BD9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4114800" cy="2667000"/>
          </a:xfrm>
        </p:spPr>
        <p:txBody>
          <a:bodyPr/>
          <a:lstStyle/>
          <a:p>
            <a:pPr eaLnBrk="1" hangingPunct="1"/>
            <a:r>
              <a:rPr lang="zh-TW" altLang="en-US" sz="2800"/>
              <a:t>科技、環境條件發展，產生差異性頗大的階段</a:t>
            </a:r>
          </a:p>
          <a:p>
            <a:pPr eaLnBrk="1" hangingPunct="1"/>
            <a:r>
              <a:rPr lang="zh-TW" altLang="en-US" sz="2800"/>
              <a:t>不同階段中的發展條件不同</a:t>
            </a:r>
          </a:p>
        </p:txBody>
      </p:sp>
      <p:sp>
        <p:nvSpPr>
          <p:cNvPr id="28678" name="投影片編號版面配置區 2">
            <a:extLst>
              <a:ext uri="{FF2B5EF4-FFF2-40B4-BE49-F238E27FC236}">
                <a16:creationId xmlns:a16="http://schemas.microsoft.com/office/drawing/2014/main" xmlns="" id="{76C2C704-4EA9-5723-A9CC-BDB5D939D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B0BE61-F2FE-49FE-9228-AADCFD3860CB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8F6600A8-2A3E-8171-B763-4B03380FC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 </a:t>
            </a:r>
            <a:r>
              <a:rPr lang="zh-TW" altLang="en-US"/>
              <a:t>的影響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99029607-6E15-E361-1931-8AFFD4E8C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企業經營方式改變</a:t>
            </a: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 eaLnBrk="1" hangingPunct="1">
              <a:defRPr/>
            </a:pPr>
            <a:r>
              <a:rPr lang="en-US" altLang="zh-TW" dirty="0"/>
              <a:t>IT </a:t>
            </a:r>
            <a:r>
              <a:rPr lang="en-US" altLang="zh-TW" dirty="0">
                <a:solidFill>
                  <a:srgbClr val="FF0000"/>
                </a:solidFill>
              </a:rPr>
              <a:t>“enabled” </a:t>
            </a:r>
            <a:r>
              <a:rPr lang="en-US" altLang="zh-TW" dirty="0"/>
              <a:t>business change!</a:t>
            </a:r>
          </a:p>
          <a:p>
            <a:pPr eaLnBrk="1" hangingPunct="1">
              <a:defRPr/>
            </a:pPr>
            <a:r>
              <a:rPr lang="zh-TW" altLang="en-US" dirty="0"/>
              <a:t>數位「轉型」</a:t>
            </a:r>
          </a:p>
        </p:txBody>
      </p:sp>
      <p:sp>
        <p:nvSpPr>
          <p:cNvPr id="181252" name="WordArt 4">
            <a:extLst>
              <a:ext uri="{FF2B5EF4-FFF2-40B4-BE49-F238E27FC236}">
                <a16:creationId xmlns:a16="http://schemas.microsoft.com/office/drawing/2014/main" xmlns="" id="{42666DE3-1124-E0A7-30C0-BEECFFD343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6038" y="1970088"/>
            <a:ext cx="6511925" cy="2898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必然不是現有經營方式的加速！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30725" name="投影片編號版面配置區 2">
            <a:extLst>
              <a:ext uri="{FF2B5EF4-FFF2-40B4-BE49-F238E27FC236}">
                <a16:creationId xmlns:a16="http://schemas.microsoft.com/office/drawing/2014/main" xmlns="" id="{83437EBB-4BE3-326E-DB2D-6C0EA677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0BD26B-DBE0-4FC6-9616-810E06D14B53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F9B43DA6-531C-28C9-B5F2-F361C22C3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彼得定理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8BFB83F2-3F6D-BDD3-8AB1-BA67BDE6A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在階級制度中，每一個員工都會升到他們無法勝任的層次</a:t>
            </a:r>
          </a:p>
          <a:p>
            <a:pPr lvl="1" eaLnBrk="1" hangingPunct="1"/>
            <a:r>
              <a:rPr lang="zh-TW" altLang="en-US" sz="2400">
                <a:solidFill>
                  <a:srgbClr val="FF0000"/>
                </a:solidFill>
              </a:rPr>
              <a:t>系：</a:t>
            </a:r>
            <a:r>
              <a:rPr lang="zh-TW" altLang="en-US" sz="2400"/>
              <a:t>無法勝任的員工就卡死在他們無法勝任的職位上，一直到離職 </a:t>
            </a:r>
          </a:p>
          <a:p>
            <a:pPr eaLnBrk="1" hangingPunct="1"/>
            <a:r>
              <a:rPr lang="zh-TW" altLang="en-US" sz="2800"/>
              <a:t>推導：每一個職位上都有三種人：</a:t>
            </a:r>
          </a:p>
          <a:p>
            <a:pPr lvl="1" eaLnBrk="1" hangingPunct="1"/>
            <a:r>
              <a:rPr lang="zh-TW" altLang="en-US" sz="2400"/>
              <a:t>新升任者，能力有待驗證</a:t>
            </a:r>
          </a:p>
          <a:p>
            <a:pPr lvl="1" eaLnBrk="1" hangingPunct="1"/>
            <a:r>
              <a:rPr lang="zh-TW" altLang="en-US" sz="2400"/>
              <a:t>已呈現能力強者，即將升到更高的職位</a:t>
            </a:r>
          </a:p>
          <a:p>
            <a:pPr lvl="1" eaLnBrk="1" hangingPunct="1"/>
            <a:r>
              <a:rPr lang="zh-TW" altLang="en-US" sz="2400"/>
              <a:t>不適任本職位者，將永遠留任（作為處罰）</a:t>
            </a:r>
          </a:p>
        </p:txBody>
      </p:sp>
      <p:sp>
        <p:nvSpPr>
          <p:cNvPr id="32772" name="投影片編號版面配置區 2">
            <a:extLst>
              <a:ext uri="{FF2B5EF4-FFF2-40B4-BE49-F238E27FC236}">
                <a16:creationId xmlns:a16="http://schemas.microsoft.com/office/drawing/2014/main" xmlns="" id="{E0B38354-7EE6-629A-F6C4-2F91A1DE3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5316DB7-7D15-47AD-9D5B-90A7F826D47B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539570FD-E5DB-2CB5-1ACD-88222BCC0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資管人擔任大型企業 </a:t>
            </a:r>
            <a:r>
              <a:rPr lang="en-US" altLang="zh-TW" sz="3200" dirty="0"/>
              <a:t>CEO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0BD198B9-DD9E-DC1F-48F0-1E18EC67A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5904656" cy="4114800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John Reed</a:t>
            </a:r>
          </a:p>
          <a:p>
            <a:pPr lvl="1" eaLnBrk="1" hangingPunct="1"/>
            <a:r>
              <a:rPr lang="en-US" altLang="zh-TW" sz="2000" dirty="0" err="1"/>
              <a:t>CitiBank</a:t>
            </a:r>
            <a:r>
              <a:rPr lang="en-US" altLang="zh-TW" sz="2000" dirty="0"/>
              <a:t>/</a:t>
            </a:r>
            <a:r>
              <a:rPr lang="en-US" altLang="zh-TW" sz="2000" dirty="0" err="1"/>
              <a:t>CitiGroup</a:t>
            </a:r>
            <a:r>
              <a:rPr lang="en-US" altLang="zh-TW" sz="2000" dirty="0"/>
              <a:t> </a:t>
            </a:r>
            <a:r>
              <a:rPr lang="zh-TW" altLang="en-US" sz="2000" dirty="0"/>
              <a:t>總裁 </a:t>
            </a:r>
            <a:r>
              <a:rPr lang="en-US" altLang="zh-TW" sz="2000" dirty="0"/>
              <a:t>1985-2000</a:t>
            </a:r>
          </a:p>
          <a:p>
            <a:pPr lvl="1" eaLnBrk="1" hangingPunct="1"/>
            <a:r>
              <a:rPr lang="zh-TW" altLang="en-US" sz="2000" dirty="0"/>
              <a:t>推動 </a:t>
            </a:r>
            <a:r>
              <a:rPr lang="en-US" altLang="zh-TW" sz="2000" dirty="0"/>
              <a:t>ATM </a:t>
            </a:r>
            <a:r>
              <a:rPr lang="zh-TW" altLang="en-US" sz="2000" dirty="0"/>
              <a:t>自動提款：跨分行、跨銀行、跨州、跨國</a:t>
            </a:r>
          </a:p>
          <a:p>
            <a:pPr lvl="1" eaLnBrk="1" hangingPunct="1"/>
            <a:r>
              <a:rPr lang="en-US" altLang="zh-TW" sz="2000" dirty="0"/>
              <a:t>NYSE </a:t>
            </a:r>
            <a:r>
              <a:rPr lang="zh-TW" altLang="en-US" sz="2000" dirty="0"/>
              <a:t>主席、麻省理工學院董事長</a:t>
            </a:r>
            <a:endParaRPr lang="en-US" altLang="zh-TW" sz="2000" dirty="0"/>
          </a:p>
          <a:p>
            <a:pPr eaLnBrk="1" hangingPunct="1"/>
            <a:r>
              <a:rPr lang="en-US" altLang="zh-TW" sz="2400" dirty="0"/>
              <a:t>Robert L. Crandall </a:t>
            </a:r>
          </a:p>
          <a:p>
            <a:pPr lvl="1" eaLnBrk="1" hangingPunct="1"/>
            <a:r>
              <a:rPr lang="en-US" altLang="zh-TW" sz="2000" dirty="0"/>
              <a:t>AMR </a:t>
            </a:r>
            <a:r>
              <a:rPr lang="zh-TW" altLang="en-US" sz="2000" dirty="0"/>
              <a:t>（美國航空母公司）總裁 </a:t>
            </a:r>
            <a:r>
              <a:rPr lang="en-US" altLang="zh-TW" sz="2000" dirty="0"/>
              <a:t>1985-1998</a:t>
            </a:r>
          </a:p>
          <a:p>
            <a:pPr lvl="1" eaLnBrk="1" hangingPunct="1"/>
            <a:r>
              <a:rPr lang="zh-TW" altLang="en-US" sz="2000" dirty="0"/>
              <a:t>原 </a:t>
            </a:r>
            <a:r>
              <a:rPr lang="en-US" altLang="zh-TW" sz="2000" dirty="0"/>
              <a:t>AA CEO</a:t>
            </a:r>
          </a:p>
          <a:p>
            <a:pPr lvl="1" eaLnBrk="1" hangingPunct="1"/>
            <a:r>
              <a:rPr lang="zh-TW" altLang="en-US" sz="2000" dirty="0"/>
              <a:t>以前環球航空 </a:t>
            </a:r>
            <a:r>
              <a:rPr lang="en-US" altLang="zh-TW" sz="2000" dirty="0"/>
              <a:t>TWA </a:t>
            </a:r>
            <a:r>
              <a:rPr lang="zh-TW" altLang="en-US" sz="2000" dirty="0"/>
              <a:t>的 </a:t>
            </a:r>
            <a:r>
              <a:rPr lang="en-US" altLang="zh-TW" sz="2000" dirty="0"/>
              <a:t>Data Services VP</a:t>
            </a:r>
          </a:p>
          <a:p>
            <a:pPr eaLnBrk="1" hangingPunct="1"/>
            <a:r>
              <a:rPr lang="zh-TW" altLang="en-US" sz="2400" dirty="0"/>
              <a:t>林寶水</a:t>
            </a:r>
          </a:p>
          <a:p>
            <a:pPr lvl="1" eaLnBrk="1" hangingPunct="1"/>
            <a:r>
              <a:rPr lang="zh-TW" altLang="en-US" sz="2000" dirty="0"/>
              <a:t>長榮航空董事長</a:t>
            </a:r>
            <a:endParaRPr lang="en-US" altLang="zh-TW" sz="2000" dirty="0"/>
          </a:p>
          <a:p>
            <a:pPr lvl="1" eaLnBrk="1" hangingPunct="1"/>
            <a:r>
              <a:rPr lang="zh-TW" altLang="en-US" sz="2000" dirty="0"/>
              <a:t>前長榮航空電算本部副總</a:t>
            </a:r>
          </a:p>
          <a:p>
            <a:pPr eaLnBrk="1" hangingPunct="1"/>
            <a:endParaRPr lang="en-US" altLang="zh-TW" sz="2400" dirty="0"/>
          </a:p>
        </p:txBody>
      </p:sp>
      <p:sp>
        <p:nvSpPr>
          <p:cNvPr id="34820" name="投影片編號版面配置區 2">
            <a:extLst>
              <a:ext uri="{FF2B5EF4-FFF2-40B4-BE49-F238E27FC236}">
                <a16:creationId xmlns:a16="http://schemas.microsoft.com/office/drawing/2014/main" xmlns="" id="{7D879473-3AD7-8BAE-308E-FCE90E142B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3322DAD-3CDB-4028-858C-BF9F8FEEB15B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4984C5B2-57DB-44F7-0AF0-30D176001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848" y="1387033"/>
            <a:ext cx="2736304" cy="20419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9AB4B089-BFDE-C77E-A5E4-F6C3ED6B3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這些人的特性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A41417B7-FDD7-F950-C735-516F2FE07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認同</a:t>
            </a:r>
          </a:p>
          <a:p>
            <a:pPr lvl="1" eaLnBrk="1" hangingPunct="1"/>
            <a:r>
              <a:rPr lang="en-US" altLang="zh-TW"/>
              <a:t>1. </a:t>
            </a:r>
            <a:r>
              <a:rPr lang="zh-TW" altLang="en-US"/>
              <a:t>產業（銀行、航空公司</a:t>
            </a:r>
            <a:r>
              <a:rPr lang="en-US" altLang="zh-TW">
                <a:latin typeface="新細明體" panose="02020500000000000000" pitchFamily="18" charset="-120"/>
              </a:rPr>
              <a:t>…</a:t>
            </a:r>
            <a:r>
              <a:rPr lang="zh-TW" altLang="en-US"/>
              <a:t>）</a:t>
            </a:r>
          </a:p>
          <a:p>
            <a:pPr lvl="1" eaLnBrk="1" hangingPunct="1"/>
            <a:r>
              <a:rPr lang="en-US" altLang="zh-TW"/>
              <a:t>2. </a:t>
            </a:r>
            <a:r>
              <a:rPr lang="zh-TW" altLang="en-US"/>
              <a:t>資訊系統（會在某一階段放棄）</a:t>
            </a:r>
          </a:p>
          <a:p>
            <a:pPr lvl="1" eaLnBrk="1" hangingPunct="1"/>
            <a:endParaRPr lang="zh-TW" altLang="en-US"/>
          </a:p>
          <a:p>
            <a:pPr eaLnBrk="1" hangingPunct="1"/>
            <a:r>
              <a:rPr lang="zh-TW" altLang="en-US"/>
              <a:t>重點</a:t>
            </a:r>
          </a:p>
          <a:p>
            <a:pPr lvl="1" eaLnBrk="1" hangingPunct="1"/>
            <a:r>
              <a:rPr lang="zh-TW" altLang="en-US"/>
              <a:t>產業問題的瞭解和前瞻性的解決方案</a:t>
            </a:r>
          </a:p>
        </p:txBody>
      </p:sp>
      <p:sp>
        <p:nvSpPr>
          <p:cNvPr id="35844" name="投影片編號版面配置區 2">
            <a:extLst>
              <a:ext uri="{FF2B5EF4-FFF2-40B4-BE49-F238E27FC236}">
                <a16:creationId xmlns:a16="http://schemas.microsoft.com/office/drawing/2014/main" xmlns="" id="{1CF0379C-2399-096B-541B-CEB6CC27A7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00012BD-6418-451B-B8DE-E28AEBEB3716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13746E97-48DC-BEAB-C88D-A98C369FD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上課預備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06189FF8-0663-168C-53E1-4D05772FA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 sz="2800" dirty="0"/>
              <a:t>教學網頁：</a:t>
            </a:r>
            <a:r>
              <a:rPr lang="en-US" altLang="zh-TW" sz="2400" dirty="0"/>
              <a:t>http://</a:t>
            </a:r>
            <a:r>
              <a:rPr lang="en-US" altLang="zh-TW" sz="2400" dirty="0" err="1"/>
              <a:t>www.mgt.ncu.edu.tw</a:t>
            </a:r>
            <a:r>
              <a:rPr lang="en-US" altLang="zh-TW" sz="2400" dirty="0"/>
              <a:t>/~</a:t>
            </a:r>
            <a:r>
              <a:rPr lang="en-US" altLang="zh-TW" sz="2400" dirty="0" err="1"/>
              <a:t>ckfarn</a:t>
            </a:r>
            <a:r>
              <a:rPr lang="en-US" altLang="zh-TW" sz="2400" dirty="0"/>
              <a:t>/</a:t>
            </a:r>
            <a:r>
              <a:rPr lang="en-US" altLang="zh-TW" sz="2400" dirty="0" err="1"/>
              <a:t>24F_MIS.html</a:t>
            </a:r>
            <a:endParaRPr lang="en-US" altLang="zh-TW" sz="2800" dirty="0"/>
          </a:p>
          <a:p>
            <a:pPr eaLnBrk="1" hangingPunct="1">
              <a:spcAft>
                <a:spcPts val="600"/>
              </a:spcAft>
            </a:pPr>
            <a:endParaRPr lang="en-US" altLang="zh-TW" sz="2800" dirty="0"/>
          </a:p>
          <a:p>
            <a:pPr eaLnBrk="1" hangingPunct="1">
              <a:spcAft>
                <a:spcPts val="600"/>
              </a:spcAft>
            </a:pPr>
            <a:r>
              <a:rPr lang="zh-TW" altLang="en-US" sz="2800" dirty="0"/>
              <a:t>學生背景</a:t>
            </a:r>
            <a:endParaRPr lang="en-US" altLang="zh-TW" sz="2800" dirty="0"/>
          </a:p>
          <a:p>
            <a:pPr eaLnBrk="1" hangingPunct="1">
              <a:spcAft>
                <a:spcPts val="600"/>
              </a:spcAft>
            </a:pPr>
            <a:endParaRPr lang="en-US" altLang="zh-TW" sz="2800" dirty="0"/>
          </a:p>
          <a:p>
            <a:pPr eaLnBrk="1" hangingPunct="1">
              <a:spcAft>
                <a:spcPts val="600"/>
              </a:spcAft>
            </a:pPr>
            <a:r>
              <a:rPr lang="zh-TW" altLang="en-US" sz="2800" dirty="0"/>
              <a:t>討論補課方式</a:t>
            </a:r>
          </a:p>
        </p:txBody>
      </p:sp>
      <p:sp>
        <p:nvSpPr>
          <p:cNvPr id="18436" name="投影片編號版面配置區 2">
            <a:extLst>
              <a:ext uri="{FF2B5EF4-FFF2-40B4-BE49-F238E27FC236}">
                <a16:creationId xmlns:a16="http://schemas.microsoft.com/office/drawing/2014/main" xmlns="" id="{642C2EA4-847F-F955-B2E2-DABFD50BA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43549D-E706-43C1-83CE-1A3AF8320D71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B77F0B9E-E875-EAF4-8A0C-59A39E387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階段性的發展</a:t>
            </a:r>
          </a:p>
        </p:txBody>
      </p:sp>
      <p:grpSp>
        <p:nvGrpSpPr>
          <p:cNvPr id="36867" name="Group 3">
            <a:extLst>
              <a:ext uri="{FF2B5EF4-FFF2-40B4-BE49-F238E27FC236}">
                <a16:creationId xmlns:a16="http://schemas.microsoft.com/office/drawing/2014/main" xmlns="" id="{CB28FA7A-1EAF-46A3-70B3-7E0D5D27308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810000"/>
            <a:ext cx="4303713" cy="2514600"/>
            <a:chOff x="580" y="1344"/>
            <a:chExt cx="3056" cy="2544"/>
          </a:xfrm>
        </p:grpSpPr>
        <p:sp>
          <p:nvSpPr>
            <p:cNvPr id="36874" name="Line 4">
              <a:extLst>
                <a:ext uri="{FF2B5EF4-FFF2-40B4-BE49-F238E27FC236}">
                  <a16:creationId xmlns:a16="http://schemas.microsoft.com/office/drawing/2014/main" xmlns="" id="{F0B8BEEF-D0C9-ECFA-11A1-83AE13026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" y="1392"/>
              <a:ext cx="0" cy="2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Line 5">
              <a:extLst>
                <a:ext uri="{FF2B5EF4-FFF2-40B4-BE49-F238E27FC236}">
                  <a16:creationId xmlns:a16="http://schemas.microsoft.com/office/drawing/2014/main" xmlns="" id="{ABD7C522-2BE3-8766-3478-2227ADE1A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" y="2592"/>
              <a:ext cx="26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Text Box 6">
              <a:extLst>
                <a:ext uri="{FF2B5EF4-FFF2-40B4-BE49-F238E27FC236}">
                  <a16:creationId xmlns:a16="http://schemas.microsoft.com/office/drawing/2014/main" xmlns="" id="{B6541934-9275-7108-1364-611BB0740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" y="1489"/>
              <a:ext cx="390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b="1">
                  <a:solidFill>
                    <a:srgbClr val="990099"/>
                  </a:solidFill>
                  <a:ea typeface="標楷體" panose="03000509000000000000" pitchFamily="65" charset="-120"/>
                </a:rPr>
                <a:t>效果</a:t>
              </a:r>
            </a:p>
          </p:txBody>
        </p:sp>
        <p:sp>
          <p:nvSpPr>
            <p:cNvPr id="36877" name="Text Box 7">
              <a:extLst>
                <a:ext uri="{FF2B5EF4-FFF2-40B4-BE49-F238E27FC236}">
                  <a16:creationId xmlns:a16="http://schemas.microsoft.com/office/drawing/2014/main" xmlns="" id="{91E93706-5683-9A34-8C47-C75FB263D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640"/>
              <a:ext cx="564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b="1">
                  <a:solidFill>
                    <a:srgbClr val="990099"/>
                  </a:solidFill>
                  <a:ea typeface="標楷體" panose="03000509000000000000" pitchFamily="65" charset="-120"/>
                </a:rPr>
                <a:t>投入</a:t>
              </a:r>
            </a:p>
          </p:txBody>
        </p:sp>
        <p:sp>
          <p:nvSpPr>
            <p:cNvPr id="36878" name="Arc 8">
              <a:extLst>
                <a:ext uri="{FF2B5EF4-FFF2-40B4-BE49-F238E27FC236}">
                  <a16:creationId xmlns:a16="http://schemas.microsoft.com/office/drawing/2014/main" xmlns="" id="{0042789D-9435-9F15-B0FE-8542535E4C28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1560" y="1896"/>
              <a:ext cx="1488" cy="2496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Arc 9">
              <a:extLst>
                <a:ext uri="{FF2B5EF4-FFF2-40B4-BE49-F238E27FC236}">
                  <a16:creationId xmlns:a16="http://schemas.microsoft.com/office/drawing/2014/main" xmlns="" id="{A79E2F0F-531A-8BB1-645B-B726F3C13D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08" y="840"/>
              <a:ext cx="1488" cy="2496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402" name="Group 10">
            <a:extLst>
              <a:ext uri="{FF2B5EF4-FFF2-40B4-BE49-F238E27FC236}">
                <a16:creationId xmlns:a16="http://schemas.microsoft.com/office/drawing/2014/main" xmlns="" id="{6456E5DB-1D90-30F4-8D72-204A97DDF057}"/>
              </a:ext>
            </a:extLst>
          </p:cNvPr>
          <p:cNvGrpSpPr>
            <a:grpSpLocks/>
          </p:cNvGrpSpPr>
          <p:nvPr/>
        </p:nvGrpSpPr>
        <p:grpSpPr bwMode="auto">
          <a:xfrm>
            <a:off x="4632325" y="1752600"/>
            <a:ext cx="3582988" cy="2514600"/>
            <a:chOff x="2918" y="1104"/>
            <a:chExt cx="2257" cy="1584"/>
          </a:xfrm>
        </p:grpSpPr>
        <p:sp>
          <p:nvSpPr>
            <p:cNvPr id="36872" name="Arc 11">
              <a:extLst>
                <a:ext uri="{FF2B5EF4-FFF2-40B4-BE49-F238E27FC236}">
                  <a16:creationId xmlns:a16="http://schemas.microsoft.com/office/drawing/2014/main" xmlns="" id="{7A0DA6E5-77B0-07D2-3FA6-69F0F9F9794F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3562" y="1118"/>
              <a:ext cx="926" cy="2214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Arc 12">
              <a:extLst>
                <a:ext uri="{FF2B5EF4-FFF2-40B4-BE49-F238E27FC236}">
                  <a16:creationId xmlns:a16="http://schemas.microsoft.com/office/drawing/2014/main" xmlns="" id="{5A9C14F0-6776-D517-238C-0BCA2C87A2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05" y="460"/>
              <a:ext cx="926" cy="2214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9" name="Rectangle 13">
            <a:extLst>
              <a:ext uri="{FF2B5EF4-FFF2-40B4-BE49-F238E27FC236}">
                <a16:creationId xmlns:a16="http://schemas.microsoft.com/office/drawing/2014/main" xmlns="" id="{13769278-7A5C-8BD3-FB65-3C12482D8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4249738" cy="2667000"/>
          </a:xfrm>
        </p:spPr>
        <p:txBody>
          <a:bodyPr/>
          <a:lstStyle/>
          <a:p>
            <a:pPr eaLnBrk="1" hangingPunct="1"/>
            <a:r>
              <a:rPr lang="zh-TW" altLang="en-US" sz="2800"/>
              <a:t>科技、環境條件發展，產生差異性頗大的階段</a:t>
            </a:r>
          </a:p>
          <a:p>
            <a:pPr eaLnBrk="1" hangingPunct="1"/>
            <a:r>
              <a:rPr lang="zh-TW" altLang="en-US" sz="2800"/>
              <a:t>不同階段中的發展條件不同</a:t>
            </a:r>
          </a:p>
        </p:txBody>
      </p:sp>
      <p:sp>
        <p:nvSpPr>
          <p:cNvPr id="187406" name="WordArt 14">
            <a:extLst>
              <a:ext uri="{FF2B5EF4-FFF2-40B4-BE49-F238E27FC236}">
                <a16:creationId xmlns:a16="http://schemas.microsoft.com/office/drawing/2014/main" xmlns="" id="{857784A0-21FB-9A22-4DE2-BBEA4EB5A3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2708275"/>
            <a:ext cx="5400675" cy="331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成功關鍵：不斷學習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36871" name="投影片編號版面配置區 2">
            <a:extLst>
              <a:ext uri="{FF2B5EF4-FFF2-40B4-BE49-F238E27FC236}">
                <a16:creationId xmlns:a16="http://schemas.microsoft.com/office/drawing/2014/main" xmlns="" id="{60D5EA43-EB00-B8BD-3272-3ED5CD22AF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65BFDC-89C9-4DCE-AC40-B89C7A0372D4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53784BDD-32A3-EFCD-0666-B0244D8A5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管理者的工作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01CFB845-50C3-5AE6-454E-8FF1D090F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管理者主要是在周邊條件不清楚的情況之下做判斷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也就是「猜」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誰猜得比較準，誰勝出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在關鍵時候猜對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平常猜對比例比較高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如何猜？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Guess vs. Educated Guess</a:t>
            </a:r>
          </a:p>
        </p:txBody>
      </p:sp>
      <p:sp>
        <p:nvSpPr>
          <p:cNvPr id="38916" name="投影片編號版面配置區 2">
            <a:extLst>
              <a:ext uri="{FF2B5EF4-FFF2-40B4-BE49-F238E27FC236}">
                <a16:creationId xmlns:a16="http://schemas.microsoft.com/office/drawing/2014/main" xmlns="" id="{0EA75ED0-A44E-FDAD-9A42-F92E952E6C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28747B-2BA9-4578-A0B8-E870374D3A76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7F0E89E8-EEA5-222D-8BD0-17D39D903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你是依賴什麼來猜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28DAA36E-ACD8-CD66-DAA8-8F6554C9C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直覺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沒有經過大腦的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經驗、常識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需要有類似的案例來做基礎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自己的經驗、別人的經驗（因此，治國要看歷史）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推理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用資料、規則、理論</a:t>
            </a:r>
            <a:r>
              <a:rPr lang="en-US" altLang="zh-TW">
                <a:latin typeface="新細明體" panose="02020500000000000000" pitchFamily="18" charset="-120"/>
              </a:rPr>
              <a:t>…</a:t>
            </a:r>
            <a:r>
              <a:rPr lang="zh-TW" altLang="en-US"/>
              <a:t>來協助判斷</a:t>
            </a:r>
          </a:p>
        </p:txBody>
      </p:sp>
      <p:sp>
        <p:nvSpPr>
          <p:cNvPr id="39940" name="投影片編號版面配置區 2">
            <a:extLst>
              <a:ext uri="{FF2B5EF4-FFF2-40B4-BE49-F238E27FC236}">
                <a16:creationId xmlns:a16="http://schemas.microsoft.com/office/drawing/2014/main" xmlns="" id="{597DB9D1-C54E-C6D9-EF1E-EF36C2625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B6A5D57-C08E-4BA5-80C7-718046DDCA64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F6131A08-AC78-1A49-1791-28A69667A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很多經理人依賴直覺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xmlns="" id="{26FF5028-A931-4C9C-3200-E0DA89BAC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/>
              <a:t>2008</a:t>
            </a:r>
            <a:r>
              <a:rPr lang="zh-TW" altLang="en-US" sz="2800"/>
              <a:t>的經濟海嘯</a:t>
            </a:r>
          </a:p>
          <a:p>
            <a:pPr lvl="1" eaLnBrk="1" hangingPunct="1"/>
            <a:r>
              <a:rPr lang="zh-TW" altLang="en-US" sz="2400"/>
              <a:t>很多生產者，訂單減少 </a:t>
            </a:r>
            <a:r>
              <a:rPr lang="en-US" altLang="zh-TW" sz="2400"/>
              <a:t>50-100 %</a:t>
            </a:r>
          </a:p>
          <a:p>
            <a:pPr lvl="2" eaLnBrk="1" hangingPunct="1"/>
            <a:r>
              <a:rPr lang="zh-TW" altLang="en-US" sz="2000"/>
              <a:t>直覺：裁員、減少投資</a:t>
            </a:r>
          </a:p>
          <a:p>
            <a:pPr lvl="2" eaLnBrk="1" hangingPunct="1"/>
            <a:r>
              <a:rPr lang="zh-TW" altLang="en-US" sz="2000"/>
              <a:t>但是：美國市場只萎縮 </a:t>
            </a:r>
            <a:r>
              <a:rPr lang="en-US" altLang="zh-TW" sz="2000"/>
              <a:t>15%</a:t>
            </a:r>
          </a:p>
          <a:p>
            <a:pPr lvl="2" eaLnBrk="1" hangingPunct="1"/>
            <a:r>
              <a:rPr lang="en-US" altLang="zh-TW" sz="2000"/>
              <a:t>So?</a:t>
            </a:r>
          </a:p>
          <a:p>
            <a:pPr lvl="1" eaLnBrk="1" hangingPunct="1"/>
            <a:r>
              <a:rPr lang="zh-TW" altLang="en-US" sz="2400"/>
              <a:t>長鞭效應</a:t>
            </a:r>
            <a:endParaRPr lang="en-US" altLang="zh-TW" sz="2400"/>
          </a:p>
          <a:p>
            <a:pPr eaLnBrk="1" hangingPunct="1"/>
            <a:r>
              <a:rPr lang="zh-TW" altLang="en-US" sz="2800"/>
              <a:t>這次的疫情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為何</a:t>
            </a:r>
            <a:r>
              <a:rPr lang="en-US" altLang="zh-TW" sz="2400"/>
              <a:t>2020</a:t>
            </a:r>
            <a:r>
              <a:rPr lang="zh-TW" altLang="en-US" sz="2400"/>
              <a:t>年發生汽車晶片嚴重短缺？</a:t>
            </a:r>
            <a:endParaRPr lang="en-US" altLang="zh-TW" sz="2400"/>
          </a:p>
          <a:p>
            <a:pPr lvl="1" eaLnBrk="1" hangingPunct="1"/>
            <a:r>
              <a:rPr lang="zh-TW" altLang="en-US" sz="2400"/>
              <a:t>為何</a:t>
            </a:r>
            <a:r>
              <a:rPr lang="en-US" altLang="zh-TW" sz="2400"/>
              <a:t>2022</a:t>
            </a:r>
            <a:r>
              <a:rPr lang="zh-TW" altLang="en-US" sz="2400"/>
              <a:t>年晶片過剩？</a:t>
            </a:r>
            <a:endParaRPr lang="en-US" altLang="zh-TW" sz="2400"/>
          </a:p>
          <a:p>
            <a:pPr eaLnBrk="1" hangingPunct="1"/>
            <a:r>
              <a:rPr lang="en-US" altLang="zh-TW" sz="2800"/>
              <a:t>2021</a:t>
            </a:r>
            <a:r>
              <a:rPr lang="zh-TW" altLang="en-US" sz="2800"/>
              <a:t>年船運運能不足、</a:t>
            </a:r>
            <a:r>
              <a:rPr lang="en-US" altLang="zh-TW" sz="2800"/>
              <a:t>2023</a:t>
            </a:r>
            <a:r>
              <a:rPr lang="zh-TW" altLang="en-US" sz="2800"/>
              <a:t>年過剩</a:t>
            </a:r>
            <a:endParaRPr lang="en-US" altLang="zh-TW" sz="2800"/>
          </a:p>
        </p:txBody>
      </p:sp>
      <p:sp>
        <p:nvSpPr>
          <p:cNvPr id="40964" name="投影片編號版面配置區 2">
            <a:extLst>
              <a:ext uri="{FF2B5EF4-FFF2-40B4-BE49-F238E27FC236}">
                <a16:creationId xmlns:a16="http://schemas.microsoft.com/office/drawing/2014/main" xmlns="" id="{A993BDD6-2FC6-B1E7-3DF8-EC6BFAA2CD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50AC3F0-5DDB-4BD0-A084-61D1567729A1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A00243C5-2B12-5B2C-26A3-95892876E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直覺：賠本生意沒人做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7D90AC0B-9BBF-84A8-9EEA-3DE7D8364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你用 下列服務，付費了嗎？</a:t>
            </a:r>
          </a:p>
          <a:p>
            <a:pPr lvl="1" eaLnBrk="1" hangingPunct="1"/>
            <a:r>
              <a:rPr lang="en-US" altLang="zh-TW"/>
              <a:t>Google Search</a:t>
            </a:r>
          </a:p>
          <a:p>
            <a:pPr lvl="1" eaLnBrk="1" hangingPunct="1"/>
            <a:r>
              <a:rPr lang="en-US" altLang="zh-TW"/>
              <a:t>Google Mail</a:t>
            </a:r>
          </a:p>
          <a:p>
            <a:pPr lvl="1" eaLnBrk="1" hangingPunct="1"/>
            <a:r>
              <a:rPr lang="en-US" altLang="zh-TW"/>
              <a:t>FaceBook</a:t>
            </a:r>
          </a:p>
          <a:p>
            <a:pPr lvl="1" eaLnBrk="1" hangingPunct="1"/>
            <a:r>
              <a:rPr lang="en-US" altLang="zh-TW"/>
              <a:t>DropBox</a:t>
            </a:r>
          </a:p>
          <a:p>
            <a:pPr lvl="1" eaLnBrk="1" hangingPunct="1"/>
            <a:r>
              <a:rPr lang="zh-TW" altLang="en-US"/>
              <a:t>絕大部分的 </a:t>
            </a:r>
            <a:r>
              <a:rPr lang="en-US" altLang="zh-TW"/>
              <a:t>iOS/Android Apps </a:t>
            </a:r>
          </a:p>
          <a:p>
            <a:pPr lvl="1" eaLnBrk="1" hangingPunct="1"/>
            <a:r>
              <a:rPr lang="en-US" altLang="zh-TW">
                <a:latin typeface="新細明體" panose="02020500000000000000" pitchFamily="18" charset="-120"/>
              </a:rPr>
              <a:t>…</a:t>
            </a:r>
            <a:endParaRPr lang="en-US" altLang="zh-TW"/>
          </a:p>
        </p:txBody>
      </p:sp>
      <p:sp>
        <p:nvSpPr>
          <p:cNvPr id="192516" name="WordArt 4">
            <a:extLst>
              <a:ext uri="{FF2B5EF4-FFF2-40B4-BE49-F238E27FC236}">
                <a16:creationId xmlns:a16="http://schemas.microsoft.com/office/drawing/2014/main" xmlns="" id="{A1F74E66-93D5-9C7E-A11F-A60065B2E3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86169">
            <a:off x="1331913" y="2492375"/>
            <a:ext cx="6264275" cy="3014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E3E02"/>
              </a:contourClr>
            </a:sp3d>
          </a:bodyPr>
          <a:lstStyle/>
          <a:p>
            <a:pPr algn="ctr"/>
            <a:r>
              <a:rPr lang="zh-TW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E3E02"/>
                    </a:gs>
                    <a:gs pos="100000">
                      <a:srgbClr val="FFE701"/>
                    </a:gs>
                  </a:gsLst>
                  <a:lin ang="16860000" scaled="1"/>
                </a:gradFill>
                <a:latin typeface="新細明體" panose="02020500000000000000" pitchFamily="18" charset="-120"/>
              </a:rPr>
              <a:t>為何要做賠本生意？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E3E02"/>
                  </a:gs>
                  <a:gs pos="100000">
                    <a:srgbClr val="FFE701"/>
                  </a:gs>
                </a:gsLst>
                <a:lin ang="16860000" scaled="1"/>
              </a:gradFill>
              <a:latin typeface="新細明體" panose="02020500000000000000" pitchFamily="18" charset="-120"/>
            </a:endParaRPr>
          </a:p>
        </p:txBody>
      </p:sp>
      <p:sp>
        <p:nvSpPr>
          <p:cNvPr id="41989" name="投影片編號版面配置區 2">
            <a:extLst>
              <a:ext uri="{FF2B5EF4-FFF2-40B4-BE49-F238E27FC236}">
                <a16:creationId xmlns:a16="http://schemas.microsoft.com/office/drawing/2014/main" xmlns="" id="{E38DCD4A-074C-DDEE-8DA2-91A6B8FD9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6778D1-3B59-4685-A277-48C87E5EE35C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7ECCB6FF-93DA-D5F0-314A-E98575315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資訊管理學門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03DED19C-DA17-D7E5-0D46-97AD3E36C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“The Study of the </a:t>
            </a:r>
            <a:r>
              <a:rPr lang="en-US" altLang="zh-TW">
                <a:solidFill>
                  <a:schemeClr val="hlink"/>
                </a:solidFill>
              </a:rPr>
              <a:t>effective</a:t>
            </a:r>
            <a:r>
              <a:rPr lang="en-US" altLang="zh-TW"/>
              <a:t> design, delivery and usage of information systems in </a:t>
            </a:r>
            <a:r>
              <a:rPr lang="en-US" altLang="zh-TW">
                <a:solidFill>
                  <a:schemeClr val="hlink"/>
                </a:solidFill>
              </a:rPr>
              <a:t>organizations</a:t>
            </a:r>
            <a:r>
              <a:rPr lang="en-US" altLang="zh-TW"/>
              <a:t>.”  </a:t>
            </a:r>
            <a:r>
              <a:rPr lang="en-US" altLang="zh-TW" sz="2000"/>
              <a:t>Keen (1980)</a:t>
            </a:r>
            <a:endParaRPr lang="en-US" altLang="zh-TW"/>
          </a:p>
          <a:p>
            <a:pPr eaLnBrk="1" hangingPunct="1"/>
            <a:r>
              <a:rPr lang="zh-TW" altLang="en-US"/>
              <a:t>一種探討如何在</a:t>
            </a:r>
            <a:r>
              <a:rPr lang="zh-TW" altLang="en-US">
                <a:solidFill>
                  <a:schemeClr val="hlink"/>
                </a:solidFill>
              </a:rPr>
              <a:t>組織中</a:t>
            </a:r>
            <a:r>
              <a:rPr lang="en-US" altLang="zh-TW"/>
              <a:t>﹐</a:t>
            </a:r>
            <a:r>
              <a:rPr lang="zh-TW" altLang="en-US">
                <a:solidFill>
                  <a:schemeClr val="hlink"/>
                </a:solidFill>
              </a:rPr>
              <a:t>有效</a:t>
            </a:r>
            <a:r>
              <a:rPr lang="zh-TW" altLang="en-US"/>
              <a:t>地設計、導入、並運用資訊系統的學問。</a:t>
            </a:r>
          </a:p>
        </p:txBody>
      </p:sp>
      <p:sp>
        <p:nvSpPr>
          <p:cNvPr id="43012" name="投影片編號版面配置區 2">
            <a:extLst>
              <a:ext uri="{FF2B5EF4-FFF2-40B4-BE49-F238E27FC236}">
                <a16:creationId xmlns:a16="http://schemas.microsoft.com/office/drawing/2014/main" xmlns="" id="{D966E199-8017-DB8E-746D-9E5236C783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7BE174-D34A-4818-B225-127CF6E7F4F3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A1BD7BD2-5987-A2A8-4353-BE7D26498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人類文明的發展</a:t>
            </a:r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xmlns="" id="{A323F563-15D1-147D-C717-A1E3D32EF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286000"/>
            <a:ext cx="0" cy="3429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xmlns="" id="{559FFE9A-D865-1194-4459-A6F560D78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715000"/>
            <a:ext cx="3048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Freeform 5">
            <a:extLst>
              <a:ext uri="{FF2B5EF4-FFF2-40B4-BE49-F238E27FC236}">
                <a16:creationId xmlns:a16="http://schemas.microsoft.com/office/drawing/2014/main" xmlns="" id="{3370EC81-0090-4D46-4DF3-36CB82EF2CC7}"/>
              </a:ext>
            </a:extLst>
          </p:cNvPr>
          <p:cNvSpPr>
            <a:spLocks/>
          </p:cNvSpPr>
          <p:nvPr/>
        </p:nvSpPr>
        <p:spPr bwMode="auto">
          <a:xfrm>
            <a:off x="4724400" y="5562600"/>
            <a:ext cx="165100" cy="381000"/>
          </a:xfrm>
          <a:custGeom>
            <a:avLst/>
            <a:gdLst>
              <a:gd name="T0" fmla="*/ 2147483646 w 104"/>
              <a:gd name="T1" fmla="*/ 0 h 240"/>
              <a:gd name="T2" fmla="*/ 2147483646 w 104"/>
              <a:gd name="T3" fmla="*/ 2147483646 h 240"/>
              <a:gd name="T4" fmla="*/ 2147483646 w 104"/>
              <a:gd name="T5" fmla="*/ 2147483646 h 240"/>
              <a:gd name="T6" fmla="*/ 2147483646 w 104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4" h="240">
                <a:moveTo>
                  <a:pt x="56" y="0"/>
                </a:moveTo>
                <a:cubicBezTo>
                  <a:pt x="28" y="40"/>
                  <a:pt x="0" y="80"/>
                  <a:pt x="8" y="96"/>
                </a:cubicBezTo>
                <a:cubicBezTo>
                  <a:pt x="16" y="112"/>
                  <a:pt x="104" y="72"/>
                  <a:pt x="104" y="96"/>
                </a:cubicBezTo>
                <a:cubicBezTo>
                  <a:pt x="104" y="120"/>
                  <a:pt x="24" y="216"/>
                  <a:pt x="8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Freeform 6">
            <a:extLst>
              <a:ext uri="{FF2B5EF4-FFF2-40B4-BE49-F238E27FC236}">
                <a16:creationId xmlns:a16="http://schemas.microsoft.com/office/drawing/2014/main" xmlns="" id="{5AD855CC-7618-B528-8992-FBE6EAFF419E}"/>
              </a:ext>
            </a:extLst>
          </p:cNvPr>
          <p:cNvSpPr>
            <a:spLocks/>
          </p:cNvSpPr>
          <p:nvPr/>
        </p:nvSpPr>
        <p:spPr bwMode="auto">
          <a:xfrm>
            <a:off x="5029200" y="5562600"/>
            <a:ext cx="165100" cy="381000"/>
          </a:xfrm>
          <a:custGeom>
            <a:avLst/>
            <a:gdLst>
              <a:gd name="T0" fmla="*/ 2147483646 w 104"/>
              <a:gd name="T1" fmla="*/ 0 h 240"/>
              <a:gd name="T2" fmla="*/ 2147483646 w 104"/>
              <a:gd name="T3" fmla="*/ 2147483646 h 240"/>
              <a:gd name="T4" fmla="*/ 2147483646 w 104"/>
              <a:gd name="T5" fmla="*/ 2147483646 h 240"/>
              <a:gd name="T6" fmla="*/ 2147483646 w 104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4" h="240">
                <a:moveTo>
                  <a:pt x="56" y="0"/>
                </a:moveTo>
                <a:cubicBezTo>
                  <a:pt x="28" y="40"/>
                  <a:pt x="0" y="80"/>
                  <a:pt x="8" y="96"/>
                </a:cubicBezTo>
                <a:cubicBezTo>
                  <a:pt x="16" y="112"/>
                  <a:pt x="104" y="72"/>
                  <a:pt x="104" y="96"/>
                </a:cubicBezTo>
                <a:cubicBezTo>
                  <a:pt x="104" y="120"/>
                  <a:pt x="24" y="216"/>
                  <a:pt x="8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Line 7">
            <a:extLst>
              <a:ext uri="{FF2B5EF4-FFF2-40B4-BE49-F238E27FC236}">
                <a16:creationId xmlns:a16="http://schemas.microsoft.com/office/drawing/2014/main" xmlns="" id="{084B68FE-996F-CE83-49E5-DF90B632B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715000"/>
            <a:ext cx="2667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xmlns="" id="{81C4FA8B-F1A0-E081-125C-EB2996387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5821363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/>
              <a:t>2K AD</a:t>
            </a: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xmlns="" id="{B8F29553-73CA-5FB9-4B14-E9E38F068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5821363"/>
            <a:ext cx="62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/>
              <a:t>0 AD</a:t>
            </a:r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xmlns="" id="{A769DCD4-EABB-48C5-D7E3-6CC50D4C0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5821363"/>
            <a:ext cx="75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/>
              <a:t>2K BC</a:t>
            </a:r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xmlns="" id="{3D179E10-8BAA-6FE9-FB7A-551300930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91200"/>
            <a:ext cx="99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/>
              <a:t>數萬年前</a:t>
            </a:r>
          </a:p>
        </p:txBody>
      </p:sp>
      <p:sp>
        <p:nvSpPr>
          <p:cNvPr id="45068" name="Freeform 12">
            <a:extLst>
              <a:ext uri="{FF2B5EF4-FFF2-40B4-BE49-F238E27FC236}">
                <a16:creationId xmlns:a16="http://schemas.microsoft.com/office/drawing/2014/main" xmlns="" id="{1C03ABFB-9730-FA8C-5E0E-C93BF62D1DDC}"/>
              </a:ext>
            </a:extLst>
          </p:cNvPr>
          <p:cNvSpPr>
            <a:spLocks/>
          </p:cNvSpPr>
          <p:nvPr/>
        </p:nvSpPr>
        <p:spPr bwMode="auto">
          <a:xfrm>
            <a:off x="1828800" y="1905000"/>
            <a:ext cx="6413500" cy="3746500"/>
          </a:xfrm>
          <a:custGeom>
            <a:avLst/>
            <a:gdLst>
              <a:gd name="T0" fmla="*/ 0 w 4040"/>
              <a:gd name="T1" fmla="*/ 2147483646 h 2360"/>
              <a:gd name="T2" fmla="*/ 2147483646 w 4040"/>
              <a:gd name="T3" fmla="*/ 2147483646 h 2360"/>
              <a:gd name="T4" fmla="*/ 2147483646 w 4040"/>
              <a:gd name="T5" fmla="*/ 2147483646 h 2360"/>
              <a:gd name="T6" fmla="*/ 2147483646 w 4040"/>
              <a:gd name="T7" fmla="*/ 2147483646 h 2360"/>
              <a:gd name="T8" fmla="*/ 2147483646 w 4040"/>
              <a:gd name="T9" fmla="*/ 2147483646 h 2360"/>
              <a:gd name="T10" fmla="*/ 2147483646 w 4040"/>
              <a:gd name="T11" fmla="*/ 2147483646 h 2360"/>
              <a:gd name="T12" fmla="*/ 2147483646 w 4040"/>
              <a:gd name="T13" fmla="*/ 2147483646 h 2360"/>
              <a:gd name="T14" fmla="*/ 2147483646 w 4040"/>
              <a:gd name="T15" fmla="*/ 2147483646 h 2360"/>
              <a:gd name="T16" fmla="*/ 2147483646 w 4040"/>
              <a:gd name="T17" fmla="*/ 2147483646 h 2360"/>
              <a:gd name="T18" fmla="*/ 2147483646 w 4040"/>
              <a:gd name="T19" fmla="*/ 2147483646 h 2360"/>
              <a:gd name="T20" fmla="*/ 2147483646 w 4040"/>
              <a:gd name="T21" fmla="*/ 0 h 23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40" h="2360">
                <a:moveTo>
                  <a:pt x="0" y="2352"/>
                </a:moveTo>
                <a:cubicBezTo>
                  <a:pt x="440" y="2352"/>
                  <a:pt x="880" y="2352"/>
                  <a:pt x="1248" y="2352"/>
                </a:cubicBezTo>
                <a:cubicBezTo>
                  <a:pt x="1616" y="2352"/>
                  <a:pt x="1952" y="2360"/>
                  <a:pt x="2208" y="2352"/>
                </a:cubicBezTo>
                <a:cubicBezTo>
                  <a:pt x="2464" y="2344"/>
                  <a:pt x="2624" y="2336"/>
                  <a:pt x="2784" y="2304"/>
                </a:cubicBezTo>
                <a:cubicBezTo>
                  <a:pt x="2944" y="2272"/>
                  <a:pt x="3040" y="2224"/>
                  <a:pt x="3168" y="2160"/>
                </a:cubicBezTo>
                <a:cubicBezTo>
                  <a:pt x="3296" y="2096"/>
                  <a:pt x="3464" y="1992"/>
                  <a:pt x="3552" y="1920"/>
                </a:cubicBezTo>
                <a:cubicBezTo>
                  <a:pt x="3640" y="1848"/>
                  <a:pt x="3648" y="1816"/>
                  <a:pt x="3696" y="1728"/>
                </a:cubicBezTo>
                <a:cubicBezTo>
                  <a:pt x="3744" y="1640"/>
                  <a:pt x="3792" y="1568"/>
                  <a:pt x="3840" y="1392"/>
                </a:cubicBezTo>
                <a:cubicBezTo>
                  <a:pt x="3888" y="1216"/>
                  <a:pt x="3952" y="880"/>
                  <a:pt x="3984" y="672"/>
                </a:cubicBezTo>
                <a:cubicBezTo>
                  <a:pt x="4016" y="464"/>
                  <a:pt x="4024" y="256"/>
                  <a:pt x="4032" y="144"/>
                </a:cubicBezTo>
                <a:cubicBezTo>
                  <a:pt x="4040" y="32"/>
                  <a:pt x="4036" y="16"/>
                  <a:pt x="4032" y="0"/>
                </a:cubicBezTo>
              </a:path>
            </a:pathLst>
          </a:custGeom>
          <a:noFill/>
          <a:ln w="5715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xmlns="" id="{40F24947-2B4F-9FA7-8EE7-25F2488E6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2925763"/>
            <a:ext cx="549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發明</a:t>
            </a:r>
          </a:p>
        </p:txBody>
      </p:sp>
      <p:sp>
        <p:nvSpPr>
          <p:cNvPr id="45070" name="Text Box 14">
            <a:extLst>
              <a:ext uri="{FF2B5EF4-FFF2-40B4-BE49-F238E27FC236}">
                <a16:creationId xmlns:a16="http://schemas.microsoft.com/office/drawing/2014/main" xmlns="" id="{80DEF032-8DE6-79A4-8820-BB37768DF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76800"/>
            <a:ext cx="488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石器</a:t>
            </a:r>
          </a:p>
        </p:txBody>
      </p:sp>
      <p:sp>
        <p:nvSpPr>
          <p:cNvPr id="45071" name="Text Box 15">
            <a:extLst>
              <a:ext uri="{FF2B5EF4-FFF2-40B4-BE49-F238E27FC236}">
                <a16:creationId xmlns:a16="http://schemas.microsoft.com/office/drawing/2014/main" xmlns="" id="{434225B2-3662-03B6-7A89-54544DB32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953000"/>
            <a:ext cx="793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銅器</a:t>
            </a:r>
          </a:p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陶器</a:t>
            </a:r>
          </a:p>
        </p:txBody>
      </p:sp>
      <p:sp>
        <p:nvSpPr>
          <p:cNvPr id="45072" name="Text Box 16">
            <a:extLst>
              <a:ext uri="{FF2B5EF4-FFF2-40B4-BE49-F238E27FC236}">
                <a16:creationId xmlns:a16="http://schemas.microsoft.com/office/drawing/2014/main" xmlns="" id="{B4AE3BC8-CF34-9209-A978-DE904962D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953000"/>
            <a:ext cx="488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鐵器</a:t>
            </a: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xmlns="" id="{9AE6DB7C-70DA-C961-D462-2B737EB34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105400"/>
            <a:ext cx="488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動力</a:t>
            </a:r>
          </a:p>
        </p:txBody>
      </p:sp>
      <p:sp>
        <p:nvSpPr>
          <p:cNvPr id="45074" name="Text Box 18">
            <a:extLst>
              <a:ext uri="{FF2B5EF4-FFF2-40B4-BE49-F238E27FC236}">
                <a16:creationId xmlns:a16="http://schemas.microsoft.com/office/drawing/2014/main" xmlns="" id="{3B41DDCB-1667-0132-F5E2-D6F72C76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419600"/>
            <a:ext cx="488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印刷</a:t>
            </a:r>
          </a:p>
        </p:txBody>
      </p:sp>
      <p:sp>
        <p:nvSpPr>
          <p:cNvPr id="45075" name="Text Box 19">
            <a:extLst>
              <a:ext uri="{FF2B5EF4-FFF2-40B4-BE49-F238E27FC236}">
                <a16:creationId xmlns:a16="http://schemas.microsoft.com/office/drawing/2014/main" xmlns="" id="{6AE2C18E-B795-9592-3F8D-1705FDC65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176463"/>
            <a:ext cx="3570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想想看，你周遭的事物，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有哪些已經在</a:t>
            </a:r>
            <a:r>
              <a:rPr lang="en-US" altLang="zh-TW">
                <a:solidFill>
                  <a:srgbClr val="333399"/>
                </a:solidFill>
                <a:ea typeface="標楷體" panose="03000509000000000000" pitchFamily="65" charset="-120"/>
              </a:rPr>
              <a:t>150</a:t>
            </a:r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年</a:t>
            </a:r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前就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已經被發明？</a:t>
            </a:r>
          </a:p>
        </p:txBody>
      </p:sp>
      <p:sp>
        <p:nvSpPr>
          <p:cNvPr id="45076" name="Text Box 20">
            <a:extLst>
              <a:ext uri="{FF2B5EF4-FFF2-40B4-BE49-F238E27FC236}">
                <a16:creationId xmlns:a16="http://schemas.microsoft.com/office/drawing/2014/main" xmlns="" id="{E5A64027-C9E4-7547-1571-ADB25AB03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429000"/>
            <a:ext cx="4889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交通運輸搬運</a:t>
            </a:r>
          </a:p>
        </p:txBody>
      </p:sp>
      <p:sp>
        <p:nvSpPr>
          <p:cNvPr id="45077" name="Text Box 21">
            <a:extLst>
              <a:ext uri="{FF2B5EF4-FFF2-40B4-BE49-F238E27FC236}">
                <a16:creationId xmlns:a16="http://schemas.microsoft.com/office/drawing/2014/main" xmlns="" id="{CE46B8DC-AD52-59C9-4205-1DA55AB93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528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電腦通訊</a:t>
            </a:r>
          </a:p>
        </p:txBody>
      </p:sp>
      <p:sp>
        <p:nvSpPr>
          <p:cNvPr id="45078" name="Text Box 22">
            <a:extLst>
              <a:ext uri="{FF2B5EF4-FFF2-40B4-BE49-F238E27FC236}">
                <a16:creationId xmlns:a16="http://schemas.microsoft.com/office/drawing/2014/main" xmlns="" id="{1FB15B4C-45DD-825F-0DCB-E14CFD334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572000"/>
            <a:ext cx="4889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紙</a:t>
            </a:r>
          </a:p>
        </p:txBody>
      </p:sp>
      <p:sp>
        <p:nvSpPr>
          <p:cNvPr id="45079" name="投影片編號版面配置區 2">
            <a:extLst>
              <a:ext uri="{FF2B5EF4-FFF2-40B4-BE49-F238E27FC236}">
                <a16:creationId xmlns:a16="http://schemas.microsoft.com/office/drawing/2014/main" xmlns="" id="{DACAFF80-991B-7BA9-3FC2-D74C484272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8CB0175-7DFB-425B-9132-2EBF80674766}" type="slidenum">
              <a:rPr lang="en-US" altLang="zh-TW" sz="140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EEBA669C-8D1F-0845-E73E-B1E147386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419600"/>
            <a:ext cx="5410200" cy="6096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02C09772-C3D7-B497-E531-ECDF57E5D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科技創新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xmlns="" id="{70F94717-5BA4-FE52-65F6-BCE5825D5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zh-TW" altLang="en-US" sz="2800"/>
              <a:t>交通運輸搬運</a:t>
            </a:r>
          </a:p>
          <a:p>
            <a:pPr marL="742950" lvl="1" indent="-285750" eaLnBrk="1" hangingPunct="1"/>
            <a:r>
              <a:rPr lang="zh-TW" altLang="en-US" sz="2400"/>
              <a:t>物資流動快速</a:t>
            </a:r>
          </a:p>
          <a:p>
            <a:pPr marL="742950" lvl="1" indent="-285750" eaLnBrk="1" hangingPunct="1"/>
            <a:r>
              <a:rPr lang="zh-TW" altLang="en-US" sz="2400"/>
              <a:t>生產成本降低</a:t>
            </a:r>
          </a:p>
          <a:p>
            <a:pPr marL="342900" indent="-342900" eaLnBrk="1" hangingPunct="1"/>
            <a:r>
              <a:rPr lang="zh-TW" altLang="en-US" sz="2800"/>
              <a:t>通訊、電腦</a:t>
            </a:r>
          </a:p>
          <a:p>
            <a:pPr marL="742950" lvl="1" indent="-285750" eaLnBrk="1" hangingPunct="1"/>
            <a:r>
              <a:rPr lang="zh-TW" altLang="en-US" sz="2400"/>
              <a:t>資訊流通和處理方式產生革命</a:t>
            </a:r>
          </a:p>
          <a:p>
            <a:pPr marL="342900" indent="-342900" eaLnBrk="1" hangingPunct="1"/>
            <a:r>
              <a:rPr lang="zh-TW" altLang="en-US" sz="2800"/>
              <a:t>新觀念：</a:t>
            </a:r>
            <a:r>
              <a:rPr lang="zh-TW" altLang="en-US" sz="2800">
                <a:solidFill>
                  <a:srgbClr val="CC0000"/>
                </a:solidFill>
              </a:rPr>
              <a:t>使得過去不可能的事變得可能</a:t>
            </a:r>
          </a:p>
          <a:p>
            <a:pPr marL="742950" lvl="1" indent="-285750" eaLnBrk="1" hangingPunct="1"/>
            <a:r>
              <a:rPr lang="zh-TW" altLang="en-US" sz="2400"/>
              <a:t>科技條件急速改變，過去的一些限制已不存在</a:t>
            </a:r>
          </a:p>
          <a:p>
            <a:pPr marL="742950" lvl="1" indent="-285750" eaLnBrk="1" hangingPunct="1"/>
            <a:r>
              <a:rPr lang="zh-TW" altLang="en-US" sz="2400"/>
              <a:t>我給顧客帶來什麼</a:t>
            </a:r>
            <a:r>
              <a:rPr lang="zh-TW" altLang="en-US" sz="2400">
                <a:solidFill>
                  <a:srgbClr val="CC0000"/>
                </a:solidFill>
              </a:rPr>
              <a:t>價值</a:t>
            </a:r>
            <a:r>
              <a:rPr lang="en-US" altLang="zh-TW" sz="2400"/>
              <a:t>﹖</a:t>
            </a:r>
          </a:p>
        </p:txBody>
      </p:sp>
      <p:sp>
        <p:nvSpPr>
          <p:cNvPr id="47109" name="投影片編號版面配置區 2">
            <a:extLst>
              <a:ext uri="{FF2B5EF4-FFF2-40B4-BE49-F238E27FC236}">
                <a16:creationId xmlns:a16="http://schemas.microsoft.com/office/drawing/2014/main" xmlns="" id="{E90DB2DA-C5A8-F574-7948-3D08AE3B0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AFFF0B2-7E42-4F40-A8D1-45FB9AFD4985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42F05339-5EB1-8C35-52EF-751560D8C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你們生活周遭有什麼改變？</a:t>
            </a:r>
          </a:p>
        </p:txBody>
      </p:sp>
      <p:sp>
        <p:nvSpPr>
          <p:cNvPr id="209923" name="WordArt 3">
            <a:extLst>
              <a:ext uri="{FF2B5EF4-FFF2-40B4-BE49-F238E27FC236}">
                <a16:creationId xmlns:a16="http://schemas.microsoft.com/office/drawing/2014/main" xmlns="" id="{B6EC0178-AD8F-2927-9D17-7ED721B0C5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3933825"/>
            <a:ext cx="3459163" cy="1519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國際產品品牌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209924" name="WordArt 4">
            <a:extLst>
              <a:ext uri="{FF2B5EF4-FFF2-40B4-BE49-F238E27FC236}">
                <a16:creationId xmlns:a16="http://schemas.microsoft.com/office/drawing/2014/main" xmlns="" id="{E957FB6A-6619-32CD-8130-D7A1E622ED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886209">
            <a:off x="3203575" y="2276475"/>
            <a:ext cx="3100388" cy="879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407"/>
              </a:avLst>
            </a:prstTxWarp>
          </a:bodyPr>
          <a:lstStyle/>
          <a:p>
            <a:pPr algn="ctr"/>
            <a:r>
              <a:rPr lang="zh-TW" alt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國際通路品牌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9925" name="WordArt 5">
            <a:extLst>
              <a:ext uri="{FF2B5EF4-FFF2-40B4-BE49-F238E27FC236}">
                <a16:creationId xmlns:a16="http://schemas.microsoft.com/office/drawing/2014/main" xmlns="" id="{82D7C56F-DD69-CDDA-C056-B554727536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4581525"/>
            <a:ext cx="1223963" cy="12049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Sony</a:t>
            </a:r>
          </a:p>
        </p:txBody>
      </p:sp>
      <p:sp>
        <p:nvSpPr>
          <p:cNvPr id="209926" name="WordArt 6">
            <a:extLst>
              <a:ext uri="{FF2B5EF4-FFF2-40B4-BE49-F238E27FC236}">
                <a16:creationId xmlns:a16="http://schemas.microsoft.com/office/drawing/2014/main" xmlns="" id="{105AC970-B4BB-F108-7410-F2BE6EFC71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479062">
            <a:off x="5661025" y="4941888"/>
            <a:ext cx="1657350" cy="1374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7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99">
                    <a:alpha val="52156"/>
                  </a:srgbClr>
                </a:solidFill>
                <a:cs typeface="Times New Roman" panose="02020603050405020304" pitchFamily="18" charset="0"/>
              </a:rPr>
              <a:t>Apple</a:t>
            </a:r>
          </a:p>
        </p:txBody>
      </p:sp>
      <p:sp>
        <p:nvSpPr>
          <p:cNvPr id="209927" name="WordArt 7" descr="白色大理石">
            <a:extLst>
              <a:ext uri="{FF2B5EF4-FFF2-40B4-BE49-F238E27FC236}">
                <a16:creationId xmlns:a16="http://schemas.microsoft.com/office/drawing/2014/main" xmlns="" id="{F420C342-1CC6-AA84-7196-0AC6D03145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30931">
            <a:off x="684213" y="2565400"/>
            <a:ext cx="838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7-11</a:t>
            </a:r>
          </a:p>
        </p:txBody>
      </p:sp>
      <p:sp>
        <p:nvSpPr>
          <p:cNvPr id="209928" name="WordArt 8">
            <a:extLst>
              <a:ext uri="{FF2B5EF4-FFF2-40B4-BE49-F238E27FC236}">
                <a16:creationId xmlns:a16="http://schemas.microsoft.com/office/drawing/2014/main" xmlns="" id="{39F4A3C2-EE54-F960-F747-68FE06278B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48488" y="3068638"/>
            <a:ext cx="1500187" cy="12239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Sogo</a:t>
            </a:r>
          </a:p>
        </p:txBody>
      </p:sp>
      <p:sp>
        <p:nvSpPr>
          <p:cNvPr id="209929" name="WordArt 9">
            <a:extLst>
              <a:ext uri="{FF2B5EF4-FFF2-40B4-BE49-F238E27FC236}">
                <a16:creationId xmlns:a16="http://schemas.microsoft.com/office/drawing/2014/main" xmlns="" id="{ED8472BC-9319-5FC5-429D-E3DBD47D2F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159895">
            <a:off x="1908175" y="3068638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新細明體" panose="02020500000000000000" pitchFamily="18" charset="-120"/>
              </a:rPr>
              <a:t>家樂福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209930" name="WordArt 10">
            <a:extLst>
              <a:ext uri="{FF2B5EF4-FFF2-40B4-BE49-F238E27FC236}">
                <a16:creationId xmlns:a16="http://schemas.microsoft.com/office/drawing/2014/main" xmlns="" id="{6A18BDE8-452B-F381-90AF-B9B10429B2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963253">
            <a:off x="7667625" y="4797425"/>
            <a:ext cx="933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5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B&amp;Q</a:t>
            </a:r>
          </a:p>
        </p:txBody>
      </p:sp>
      <p:sp>
        <p:nvSpPr>
          <p:cNvPr id="49163" name="投影片編號版面配置區 2">
            <a:extLst>
              <a:ext uri="{FF2B5EF4-FFF2-40B4-BE49-F238E27FC236}">
                <a16:creationId xmlns:a16="http://schemas.microsoft.com/office/drawing/2014/main" xmlns="" id="{C06870BA-3EF9-7CB6-73C7-D957B690B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18D234F-311C-40DD-8036-2F0EF4B77A50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C86A7FCC-345B-BACB-F2E2-1BC0D50D8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資訊科技應用的發展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34CCB5A4-CF2B-0CAF-F97A-13E41ADF0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企業內簡單任務的自動化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如：結算薪水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企業內「任務」的完成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流程改變、再工程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跨企業的「任務」的完成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電子商務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B2C ec: </a:t>
            </a:r>
            <a:r>
              <a:rPr lang="zh-TW" altLang="en-US"/>
              <a:t>企業對顧客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B2B ec: </a:t>
            </a:r>
            <a:r>
              <a:rPr lang="zh-TW" altLang="en-US"/>
              <a:t>企業對企業</a:t>
            </a:r>
          </a:p>
        </p:txBody>
      </p:sp>
      <p:sp>
        <p:nvSpPr>
          <p:cNvPr id="51204" name="投影片編號版面配置區 2">
            <a:extLst>
              <a:ext uri="{FF2B5EF4-FFF2-40B4-BE49-F238E27FC236}">
                <a16:creationId xmlns:a16="http://schemas.microsoft.com/office/drawing/2014/main" xmlns="" id="{71E22D19-3134-64A2-BAA2-EED6A5089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C563E0F-BF08-440C-965D-B70F22BA20EB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4CEB31BA-BCE6-9C05-286C-0479C8CBB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基礎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CCB3EEF9-53DE-6CCC-8991-C50F5CEC6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沒有修過大學部「資訊管理導論」</a:t>
            </a:r>
            <a:r>
              <a:rPr lang="en-US" altLang="zh-TW"/>
              <a:t>and/or </a:t>
            </a:r>
            <a:r>
              <a:rPr lang="zh-TW" altLang="en-US"/>
              <a:t>「管理資訊系統」的同學</a:t>
            </a:r>
          </a:p>
          <a:p>
            <a:pPr lvl="1" eaLnBrk="1" hangingPunct="1"/>
            <a:r>
              <a:rPr lang="zh-TW" altLang="en-US"/>
              <a:t>建議參考</a:t>
            </a:r>
            <a:r>
              <a:rPr lang="zh-TW" altLang="en-US" sz="3200">
                <a:solidFill>
                  <a:srgbClr val="CC3300"/>
                </a:solidFill>
                <a:ea typeface="SimHei" panose="02010609060101010101" pitchFamily="49" charset="-122"/>
              </a:rPr>
              <a:t>「資訊管理導論」</a:t>
            </a:r>
          </a:p>
          <a:p>
            <a:pPr lvl="1" eaLnBrk="1" hangingPunct="1"/>
            <a:r>
              <a:rPr lang="zh-TW" altLang="en-US"/>
              <a:t>范錚強等著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xmlns="" id="{9580DB58-3F53-5A31-39C5-1475F1DB3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12875"/>
            <a:ext cx="1333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投影片編號版面配置區 2">
            <a:extLst>
              <a:ext uri="{FF2B5EF4-FFF2-40B4-BE49-F238E27FC236}">
                <a16:creationId xmlns:a16="http://schemas.microsoft.com/office/drawing/2014/main" xmlns="" id="{492DBA50-A55A-03D9-CBEE-F02FDC64C7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747ECC-C07B-4F5F-AE7E-1A7FF7F257D2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4B87C575-FF52-1B51-14CE-0446F0406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</a:t>
            </a:r>
            <a:r>
              <a:rPr lang="zh-TW" altLang="en-US" sz="4400" b="1">
                <a:solidFill>
                  <a:schemeClr val="bg1"/>
                </a:solidFill>
              </a:rPr>
              <a:t>應用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651A1C6B-9083-F07C-9F18-8F7EE18B5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898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>
                <a:latin typeface="Arial" panose="020B0604020202020204" pitchFamily="34" charset="0"/>
              </a:rPr>
              <a:t>早期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應用：侷限在一般常識即可應付的範疇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人力定位的重點：程式撰寫、系統需求訂定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latin typeface="Arial" panose="020B0604020202020204" pitchFamily="34" charset="0"/>
              </a:rPr>
              <a:t>目前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應用：跨入更專業的領域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人力定位的重點：多樣性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如：電子商務，重點在營運模式改變</a:t>
            </a:r>
          </a:p>
        </p:txBody>
      </p:sp>
      <p:sp>
        <p:nvSpPr>
          <p:cNvPr id="53252" name="投影片編號版面配置區 2">
            <a:extLst>
              <a:ext uri="{FF2B5EF4-FFF2-40B4-BE49-F238E27FC236}">
                <a16:creationId xmlns:a16="http://schemas.microsoft.com/office/drawing/2014/main" xmlns="" id="{6872A1AA-31CA-BB50-EEB2-BE7390DC1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9B4AA6F-7E2A-4BC5-B1DD-B1C1D89F76F5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編號版面配置區 4">
            <a:extLst>
              <a:ext uri="{FF2B5EF4-FFF2-40B4-BE49-F238E27FC236}">
                <a16:creationId xmlns:a16="http://schemas.microsoft.com/office/drawing/2014/main" xmlns="" id="{7CFD0893-E2A6-9484-971F-F6DA4DF1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C0D3C3-120E-4ECD-8486-B373B4C57B6E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xmlns="" id="{C1A758C6-843B-11A1-56A5-56991BEF8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世界改變了！</a:t>
            </a:r>
            <a:r>
              <a:rPr lang="en-US" altLang="zh-TW"/>
              <a:t/>
            </a:r>
            <a:br>
              <a:rPr lang="en-US" altLang="zh-TW"/>
            </a:br>
            <a:r>
              <a:rPr lang="zh-TW" altLang="en-US"/>
              <a:t>    </a:t>
            </a:r>
            <a:r>
              <a:rPr lang="zh-TW" altLang="en-US" sz="3600">
                <a:solidFill>
                  <a:schemeClr val="bg1"/>
                </a:solidFill>
              </a:rPr>
              <a:t>美國網路零售規模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55300" name="圖片 1">
            <a:extLst>
              <a:ext uri="{FF2B5EF4-FFF2-40B4-BE49-F238E27FC236}">
                <a16:creationId xmlns:a16="http://schemas.microsoft.com/office/drawing/2014/main" xmlns="" id="{F433C729-A84B-7047-7AB7-8EEB63139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44713"/>
            <a:ext cx="6816725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文字方塊 2">
            <a:extLst>
              <a:ext uri="{FF2B5EF4-FFF2-40B4-BE49-F238E27FC236}">
                <a16:creationId xmlns:a16="http://schemas.microsoft.com/office/drawing/2014/main" xmlns="" id="{77FBF9C9-BCAD-D303-1908-644E258B2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697038"/>
            <a:ext cx="734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0000"/>
                </a:solidFill>
              </a:rPr>
              <a:t>2018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年美國一般商品零售占比（不含汽車、餐旅等）</a:t>
            </a:r>
          </a:p>
        </p:txBody>
      </p:sp>
      <p:sp>
        <p:nvSpPr>
          <p:cNvPr id="55302" name="文字方塊 3">
            <a:extLst>
              <a:ext uri="{FF2B5EF4-FFF2-40B4-BE49-F238E27FC236}">
                <a16:creationId xmlns:a16="http://schemas.microsoft.com/office/drawing/2014/main" xmlns="" id="{7892060D-3E10-DD24-8D00-085D481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092825"/>
            <a:ext cx="5153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000000"/>
                </a:solidFill>
              </a:rPr>
              <a:t>資料來源：鉅亨網 </a:t>
            </a:r>
            <a:r>
              <a:rPr lang="en-US" altLang="zh-TW" sz="1400">
                <a:solidFill>
                  <a:srgbClr val="000000"/>
                </a:solidFill>
              </a:rPr>
              <a:t>(2019) https://news.cnyes.com/news/id/4297671</a:t>
            </a:r>
            <a:endParaRPr lang="zh-TW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>
            <a:extLst>
              <a:ext uri="{FF2B5EF4-FFF2-40B4-BE49-F238E27FC236}">
                <a16:creationId xmlns:a16="http://schemas.microsoft.com/office/drawing/2014/main" xmlns="" id="{7813DA2F-7A0A-8BC8-371C-EA6FBB186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實體商店</a:t>
            </a:r>
            <a:r>
              <a:rPr lang="en-US" altLang="zh-TW"/>
              <a:t>— 2016/7</a:t>
            </a:r>
            <a:r>
              <a:rPr lang="zh-TW" altLang="en-US"/>
              <a:t> 關門潮</a:t>
            </a:r>
          </a:p>
        </p:txBody>
      </p:sp>
      <p:sp>
        <p:nvSpPr>
          <p:cNvPr id="56323" name="內容版面配置區 2">
            <a:extLst>
              <a:ext uri="{FF2B5EF4-FFF2-40B4-BE49-F238E27FC236}">
                <a16:creationId xmlns:a16="http://schemas.microsoft.com/office/drawing/2014/main" xmlns="" id="{18D29C84-E69C-14E3-89BE-0BE90BAFF9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r>
              <a:rPr lang="zh-TW" altLang="en-US" sz="2400"/>
              <a:t>美零售業爆倒閉潮</a:t>
            </a:r>
            <a:r>
              <a:rPr lang="en-US" altLang="zh-TW" sz="2400"/>
              <a:t> </a:t>
            </a:r>
            <a:r>
              <a:rPr lang="zh-TW" altLang="en-US" sz="2400"/>
              <a:t>上半年有</a:t>
            </a:r>
            <a:r>
              <a:rPr lang="en-US" altLang="zh-TW" sz="2400"/>
              <a:t>5,300</a:t>
            </a:r>
            <a:r>
              <a:rPr lang="zh-TW" altLang="en-US" sz="2400"/>
              <a:t>家關店</a:t>
            </a:r>
            <a:r>
              <a:rPr lang="en-US" altLang="zh-TW" sz="1800">
                <a:solidFill>
                  <a:schemeClr val="tx1"/>
                </a:solidFill>
              </a:rPr>
              <a:t>(</a:t>
            </a:r>
            <a:r>
              <a:rPr lang="zh-TW" altLang="en-US" sz="1800">
                <a:solidFill>
                  <a:schemeClr val="tx1"/>
                </a:solidFill>
              </a:rPr>
              <a:t>聯合報新聞網 </a:t>
            </a:r>
            <a:r>
              <a:rPr lang="en-US" altLang="zh-TW" sz="1800">
                <a:solidFill>
                  <a:schemeClr val="tx1"/>
                </a:solidFill>
              </a:rPr>
              <a:t>2017/6/24)</a:t>
            </a:r>
            <a:endParaRPr lang="en-US" altLang="zh-TW" sz="2400"/>
          </a:p>
          <a:p>
            <a:r>
              <a:rPr lang="en-US" altLang="zh-TW" sz="2400"/>
              <a:t>WalMart</a:t>
            </a:r>
            <a:r>
              <a:rPr lang="zh-TW" altLang="en-US" sz="1800"/>
              <a:t> </a:t>
            </a:r>
            <a:r>
              <a:rPr lang="en-US" altLang="zh-TW" sz="1800"/>
              <a:t>(2017: #1) </a:t>
            </a:r>
            <a:r>
              <a:rPr lang="en-US" altLang="zh-TW" sz="2400"/>
              <a:t>is closing 269 stores, 154 in the U.S. </a:t>
            </a:r>
            <a:r>
              <a:rPr lang="en-US" altLang="zh-TW" sz="1800">
                <a:solidFill>
                  <a:schemeClr val="tx1"/>
                </a:solidFill>
              </a:rPr>
              <a:t>(CNBC</a:t>
            </a:r>
            <a:r>
              <a:rPr lang="zh-TW" altLang="en-US" sz="1800">
                <a:solidFill>
                  <a:schemeClr val="tx1"/>
                </a:solidFill>
              </a:rPr>
              <a:t> </a:t>
            </a:r>
            <a:r>
              <a:rPr lang="en-US" altLang="zh-TW" sz="1800">
                <a:solidFill>
                  <a:schemeClr val="tx1"/>
                </a:solidFill>
              </a:rPr>
              <a:t>2016/1/15)</a:t>
            </a:r>
            <a:r>
              <a:rPr lang="en-US" altLang="zh-TW" sz="1800"/>
              <a:t> </a:t>
            </a:r>
            <a:r>
              <a:rPr lang="en-US" altLang="zh-TW" sz="2400"/>
              <a:t>;</a:t>
            </a:r>
            <a:r>
              <a:rPr lang="en-US" altLang="zh-TW" sz="1800"/>
              <a:t> </a:t>
            </a:r>
            <a:r>
              <a:rPr lang="en-US" altLang="zh-TW" sz="2400"/>
              <a:t>closing 63 Sam‘s Club stores</a:t>
            </a:r>
            <a:r>
              <a:rPr lang="zh-TW" altLang="en-US" sz="2400"/>
              <a:t> </a:t>
            </a:r>
            <a:r>
              <a:rPr lang="en-US" altLang="zh-TW" sz="1800">
                <a:solidFill>
                  <a:schemeClr val="tx1"/>
                </a:solidFill>
              </a:rPr>
              <a:t>(Business Insider</a:t>
            </a:r>
            <a:r>
              <a:rPr lang="zh-TW" altLang="en-US" sz="1800">
                <a:solidFill>
                  <a:schemeClr val="tx1"/>
                </a:solidFill>
              </a:rPr>
              <a:t> </a:t>
            </a:r>
            <a:r>
              <a:rPr lang="en-US" altLang="zh-TW" sz="1800">
                <a:solidFill>
                  <a:schemeClr val="tx1"/>
                </a:solidFill>
              </a:rPr>
              <a:t>2018/1/12)</a:t>
            </a:r>
            <a:endParaRPr lang="en-US" altLang="zh-TW" sz="2400">
              <a:solidFill>
                <a:schemeClr val="tx1"/>
              </a:solidFill>
            </a:endParaRPr>
          </a:p>
          <a:p>
            <a:r>
              <a:rPr lang="en-US" altLang="zh-TW" sz="2400"/>
              <a:t>Macy’s</a:t>
            </a:r>
            <a:r>
              <a:rPr lang="zh-TW" altLang="en-US" sz="1800"/>
              <a:t> </a:t>
            </a:r>
            <a:r>
              <a:rPr lang="en-US" altLang="zh-TW" sz="1800"/>
              <a:t>(2017: #35) </a:t>
            </a:r>
            <a:r>
              <a:rPr lang="en-US" altLang="zh-TW" sz="2400"/>
              <a:t>is closing 68 stores, cutting 10,000 jobs </a:t>
            </a:r>
            <a:r>
              <a:rPr lang="en-US" altLang="zh-TW" sz="1800">
                <a:solidFill>
                  <a:schemeClr val="tx1"/>
                </a:solidFill>
              </a:rPr>
              <a:t>(AOL</a:t>
            </a:r>
            <a:r>
              <a:rPr lang="zh-TW" altLang="en-US" sz="1800">
                <a:solidFill>
                  <a:schemeClr val="tx1"/>
                </a:solidFill>
              </a:rPr>
              <a:t> </a:t>
            </a:r>
            <a:r>
              <a:rPr lang="en-US" altLang="zh-TW" sz="1800">
                <a:solidFill>
                  <a:schemeClr val="tx1"/>
                </a:solidFill>
              </a:rPr>
              <a:t>Finance 2017/1/4)</a:t>
            </a:r>
            <a:r>
              <a:rPr lang="en-US" altLang="zh-TW" sz="2400"/>
              <a:t>; closing 34 additional locations </a:t>
            </a:r>
            <a:r>
              <a:rPr lang="en-US" altLang="zh-TW" sz="1800">
                <a:solidFill>
                  <a:schemeClr val="tx1"/>
                </a:solidFill>
              </a:rPr>
              <a:t>(AOL</a:t>
            </a:r>
            <a:r>
              <a:rPr lang="zh-TW" altLang="en-US" sz="1800">
                <a:solidFill>
                  <a:schemeClr val="tx1"/>
                </a:solidFill>
              </a:rPr>
              <a:t> </a:t>
            </a:r>
            <a:r>
              <a:rPr lang="en-US" altLang="zh-TW" sz="1800">
                <a:solidFill>
                  <a:schemeClr val="tx1"/>
                </a:solidFill>
              </a:rPr>
              <a:t>Finance 2017/2/22)</a:t>
            </a:r>
            <a:r>
              <a:rPr lang="en-US" altLang="zh-TW" sz="1800"/>
              <a:t> </a:t>
            </a:r>
          </a:p>
          <a:p>
            <a:r>
              <a:rPr lang="en-US" altLang="zh-TW" sz="2400"/>
              <a:t>Sears</a:t>
            </a:r>
            <a:r>
              <a:rPr lang="zh-TW" altLang="en-US" sz="1800"/>
              <a:t> </a:t>
            </a:r>
            <a:r>
              <a:rPr lang="en-US" altLang="zh-TW" sz="1800"/>
              <a:t>(2017: #39) </a:t>
            </a:r>
            <a:r>
              <a:rPr lang="en-US" altLang="zh-TW" sz="2400"/>
              <a:t>is closing 72 stores on top of 180 closure announced this year </a:t>
            </a:r>
            <a:r>
              <a:rPr lang="en-US" altLang="zh-TW" sz="1800">
                <a:solidFill>
                  <a:schemeClr val="tx1"/>
                </a:solidFill>
              </a:rPr>
              <a:t>(Business Insider 2017/6/6)</a:t>
            </a:r>
          </a:p>
          <a:p>
            <a:r>
              <a:rPr lang="en-US" altLang="zh-TW" sz="2400"/>
              <a:t>JCPenney</a:t>
            </a:r>
            <a:r>
              <a:rPr lang="zh-TW" altLang="en-US" sz="2400"/>
              <a:t> </a:t>
            </a:r>
            <a:r>
              <a:rPr lang="en-US" altLang="zh-TW" sz="1800"/>
              <a:t>(2017: #74) </a:t>
            </a:r>
            <a:r>
              <a:rPr lang="en-US" altLang="zh-TW" sz="2400"/>
              <a:t>is closing 138 stores </a:t>
            </a:r>
            <a:r>
              <a:rPr lang="en-US" altLang="zh-TW" sz="1800">
                <a:solidFill>
                  <a:schemeClr val="tx1"/>
                </a:solidFill>
              </a:rPr>
              <a:t>(Business Insider 2017/3/17)</a:t>
            </a:r>
          </a:p>
          <a:p>
            <a:endParaRPr lang="zh-TW" altLang="en-US" sz="1800"/>
          </a:p>
        </p:txBody>
      </p:sp>
      <p:sp>
        <p:nvSpPr>
          <p:cNvPr id="56324" name="投影片編號版面配置區 1">
            <a:extLst>
              <a:ext uri="{FF2B5EF4-FFF2-40B4-BE49-F238E27FC236}">
                <a16:creationId xmlns:a16="http://schemas.microsoft.com/office/drawing/2014/main" xmlns="" id="{74FDF865-BD66-CABD-2347-2933C19F5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B04F80F-C499-4B7C-BCBE-4327DA5F0280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>
            <a:extLst>
              <a:ext uri="{FF2B5EF4-FFF2-40B4-BE49-F238E27FC236}">
                <a16:creationId xmlns:a16="http://schemas.microsoft.com/office/drawing/2014/main" xmlns="" id="{E4517C2A-E270-F2BC-7F11-A08AB438D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虛擬商店的強勢崛起</a:t>
            </a:r>
          </a:p>
        </p:txBody>
      </p:sp>
      <p:sp>
        <p:nvSpPr>
          <p:cNvPr id="57347" name="內容版面配置區 2">
            <a:extLst>
              <a:ext uri="{FF2B5EF4-FFF2-40B4-BE49-F238E27FC236}">
                <a16:creationId xmlns:a16="http://schemas.microsoft.com/office/drawing/2014/main" xmlns="" id="{BB29C5BA-7F79-C75A-DDD0-BF1B8D51E7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r>
              <a:rPr lang="en-US" altLang="zh-TW" sz="2800"/>
              <a:t>Walmart buys Jet.com for $3B in cash to fight Amazon </a:t>
            </a:r>
            <a:r>
              <a:rPr lang="en-US" altLang="zh-TW" sz="2000">
                <a:solidFill>
                  <a:schemeClr val="tx1"/>
                </a:solidFill>
              </a:rPr>
              <a:t>(techcrunch.com 2016/8/8)</a:t>
            </a:r>
          </a:p>
          <a:p>
            <a:r>
              <a:rPr lang="en-US" altLang="zh-TW" sz="2400"/>
              <a:t>Walmart to Buy Bonobos, Men’s Wear Company, for $310 Million </a:t>
            </a:r>
            <a:r>
              <a:rPr lang="en-US" altLang="zh-TW" sz="1800">
                <a:solidFill>
                  <a:schemeClr val="tx1"/>
                </a:solidFill>
              </a:rPr>
              <a:t>(New York Times 2017/6/16)</a:t>
            </a:r>
            <a:endParaRPr lang="en-US" altLang="zh-TW" sz="2400"/>
          </a:p>
          <a:p>
            <a:pPr lvl="1"/>
            <a:r>
              <a:rPr lang="en-US" altLang="zh-TW" sz="2000"/>
              <a:t>The clothing will be sold exclusively on Jet.com.</a:t>
            </a:r>
          </a:p>
          <a:p>
            <a:r>
              <a:rPr lang="en-US" altLang="zh-TW" sz="2400"/>
              <a:t>Amazon to Buy Whole Foods for $13.4 Billion </a:t>
            </a:r>
            <a:r>
              <a:rPr lang="en-US" altLang="zh-TW" sz="1800">
                <a:solidFill>
                  <a:schemeClr val="tx1"/>
                </a:solidFill>
              </a:rPr>
              <a:t>(New York Times 2017/6/16)</a:t>
            </a:r>
            <a:endParaRPr lang="en-US" altLang="zh-TW" sz="2400"/>
          </a:p>
          <a:p>
            <a:pPr lvl="1"/>
            <a:r>
              <a:rPr lang="en-US" altLang="zh-TW" sz="2000"/>
              <a:t>Costco Stock Suffers Massive Slide after Amazon-Whole Foods Deal (Fortune.com 2017/6/24) </a:t>
            </a:r>
          </a:p>
        </p:txBody>
      </p:sp>
      <p:sp>
        <p:nvSpPr>
          <p:cNvPr id="57348" name="投影片編號版面配置區 1">
            <a:extLst>
              <a:ext uri="{FF2B5EF4-FFF2-40B4-BE49-F238E27FC236}">
                <a16:creationId xmlns:a16="http://schemas.microsoft.com/office/drawing/2014/main" xmlns="" id="{9C4E79B9-A28B-AAFE-FC73-DA53AF8A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882269-38A9-48C1-A8C5-BD0196315F4C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>
            <a:extLst>
              <a:ext uri="{FF2B5EF4-FFF2-40B4-BE49-F238E27FC236}">
                <a16:creationId xmlns:a16="http://schemas.microsoft.com/office/drawing/2014/main" xmlns="" id="{0ADEB127-4AFD-8A4C-5DC4-50188D42A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5G: </a:t>
            </a:r>
            <a:r>
              <a:rPr lang="zh-TW" altLang="en-US"/>
              <a:t>下一波的經營方式革命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5D77AFC-DD64-4B2D-79A0-AE0BE534A2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995488"/>
            <a:ext cx="6500812" cy="4114800"/>
          </a:xfrm>
        </p:spPr>
        <p:txBody>
          <a:bodyPr/>
          <a:lstStyle/>
          <a:p>
            <a:r>
              <a:rPr lang="zh-TW" altLang="en-US" sz="2800"/>
              <a:t>前面現象主要是 </a:t>
            </a:r>
            <a:r>
              <a:rPr lang="en-US" altLang="zh-TW" sz="2800"/>
              <a:t>Internet </a:t>
            </a:r>
            <a:r>
              <a:rPr lang="zh-TW" altLang="en-US" sz="2800"/>
              <a:t>和智慧型手機的貢獻。未來呢？</a:t>
            </a:r>
            <a:endParaRPr lang="en-US" altLang="zh-TW" sz="2800"/>
          </a:p>
          <a:p>
            <a:endParaRPr lang="en-US" altLang="zh-TW" sz="2800"/>
          </a:p>
          <a:p>
            <a:r>
              <a:rPr lang="en-US" altLang="zh-TW" sz="2800"/>
              <a:t>5G</a:t>
            </a:r>
            <a:r>
              <a:rPr lang="zh-TW" altLang="en-US" sz="2800"/>
              <a:t> 帶來什麼？</a:t>
            </a:r>
            <a:endParaRPr lang="en-US" altLang="zh-TW" sz="2800"/>
          </a:p>
          <a:p>
            <a:pPr lvl="1"/>
            <a:r>
              <a:rPr lang="zh-TW" altLang="en-US" sz="2400"/>
              <a:t>速度快？現在不夠快嗎？</a:t>
            </a:r>
            <a:endParaRPr lang="en-US" altLang="zh-TW" sz="2400"/>
          </a:p>
          <a:p>
            <a:r>
              <a:rPr lang="zh-TW" altLang="en-US" sz="2800"/>
              <a:t>重點：去中心化</a:t>
            </a:r>
            <a:endParaRPr lang="en-US" altLang="zh-TW" sz="2800"/>
          </a:p>
          <a:p>
            <a:pPr lvl="1"/>
            <a:r>
              <a:rPr lang="zh-TW" altLang="en-US" sz="2400"/>
              <a:t>設備和設備之間的溝通</a:t>
            </a:r>
            <a:endParaRPr lang="en-US" altLang="zh-TW" sz="2400"/>
          </a:p>
          <a:p>
            <a:pPr lvl="1"/>
            <a:r>
              <a:rPr lang="en-US" altLang="zh-TW" sz="2400"/>
              <a:t>D2D, V2V</a:t>
            </a:r>
          </a:p>
          <a:p>
            <a:pPr lvl="1"/>
            <a:r>
              <a:rPr lang="en-US" altLang="zh-TW" sz="2400"/>
              <a:t>Small Cell </a:t>
            </a:r>
            <a:r>
              <a:rPr lang="zh-TW" altLang="en-US" sz="2400"/>
              <a:t>組成的螞蟻雄兵</a:t>
            </a:r>
          </a:p>
        </p:txBody>
      </p:sp>
      <p:sp>
        <p:nvSpPr>
          <p:cNvPr id="58372" name="頁尾版面配置區 3">
            <a:extLst>
              <a:ext uri="{FF2B5EF4-FFF2-40B4-BE49-F238E27FC236}">
                <a16:creationId xmlns:a16="http://schemas.microsoft.com/office/drawing/2014/main" xmlns="" id="{7B97892A-8BFF-5F3E-24A1-F33C3F4316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smtClean="0">
                <a:solidFill>
                  <a:srgbClr val="333399"/>
                </a:solidFill>
              </a:rPr>
              <a:t>中央大學。范錚強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8373" name="投影片編號版面配置區 4">
            <a:extLst>
              <a:ext uri="{FF2B5EF4-FFF2-40B4-BE49-F238E27FC236}">
                <a16:creationId xmlns:a16="http://schemas.microsoft.com/office/drawing/2014/main" xmlns="" id="{D9F06513-F183-98E5-8349-B2229E26C3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C787CD7-AF79-4DA9-B663-179CA23AA3B9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xmlns="" id="{2D5BAA6F-00D2-8E91-99B8-6BA390790572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2133600"/>
            <a:ext cx="2563812" cy="1346200"/>
            <a:chOff x="6516216" y="2132856"/>
            <a:chExt cx="2564085" cy="1346956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xmlns="" id="{D5BF1805-13EA-C2D3-0F9F-056040C7619B}"/>
                </a:ext>
              </a:extLst>
            </p:cNvPr>
            <p:cNvSpPr/>
            <p:nvPr/>
          </p:nvSpPr>
          <p:spPr>
            <a:xfrm>
              <a:off x="7092539" y="2132856"/>
              <a:ext cx="1224093" cy="5765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rgbClr val="FF0000"/>
                  </a:solidFill>
                </a:rPr>
                <a:t>中心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B59B90F-AA86-60E4-27EB-A663CE6DC281}"/>
                </a:ext>
              </a:extLst>
            </p:cNvPr>
            <p:cNvSpPr/>
            <p:nvPr/>
          </p:nvSpPr>
          <p:spPr>
            <a:xfrm>
              <a:off x="6516216" y="3068419"/>
              <a:ext cx="503291" cy="36056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2060"/>
                  </a:solidFill>
                </a:rPr>
                <a:t>D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3FE9A64-DE8A-C87D-5B7C-C194A19ECD16}"/>
                </a:ext>
              </a:extLst>
            </p:cNvPr>
            <p:cNvSpPr/>
            <p:nvPr/>
          </p:nvSpPr>
          <p:spPr>
            <a:xfrm>
              <a:off x="7229079" y="3068419"/>
              <a:ext cx="503292" cy="36056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2060"/>
                  </a:solidFill>
                </a:rPr>
                <a:t>D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316F764-4AE8-ECC3-BE29-1D7AE011676E}"/>
                </a:ext>
              </a:extLst>
            </p:cNvPr>
            <p:cNvSpPr/>
            <p:nvPr/>
          </p:nvSpPr>
          <p:spPr>
            <a:xfrm>
              <a:off x="8577010" y="3068419"/>
              <a:ext cx="503291" cy="36056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2060"/>
                  </a:solidFill>
                </a:rPr>
                <a:t>D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8391" name="文字方塊 10">
              <a:extLst>
                <a:ext uri="{FF2B5EF4-FFF2-40B4-BE49-F238E27FC236}">
                  <a16:creationId xmlns:a16="http://schemas.microsoft.com/office/drawing/2014/main" xmlns="" id="{B8E0B735-D4AB-11BF-5E37-F3DFEDF91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9218" y="3018147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/>
                <a:t>。。</a:t>
              </a: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xmlns="" id="{25706EDE-B81B-DB1A-9499-4B6A16D498BA}"/>
                </a:ext>
              </a:extLst>
            </p:cNvPr>
            <p:cNvCxnSpPr>
              <a:endCxn id="6" idx="3"/>
            </p:cNvCxnSpPr>
            <p:nvPr/>
          </p:nvCxnSpPr>
          <p:spPr>
            <a:xfrm flipV="1">
              <a:off x="6768655" y="2625257"/>
              <a:ext cx="503292" cy="392333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xmlns="" id="{6228D467-2F58-902F-2A8B-6D4C1723048C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7479931" y="2718973"/>
              <a:ext cx="34929" cy="349446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xmlns="" id="{6D86D4B0-172A-53AC-8CE7-4CA7CA567539}"/>
                </a:ext>
              </a:extLst>
            </p:cNvPr>
            <p:cNvCxnSpPr>
              <a:stCxn id="10" idx="0"/>
              <a:endCxn id="6" idx="5"/>
            </p:cNvCxnSpPr>
            <p:nvPr/>
          </p:nvCxnSpPr>
          <p:spPr>
            <a:xfrm flipH="1" flipV="1">
              <a:off x="8137226" y="2625257"/>
              <a:ext cx="690637" cy="443162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xmlns="" id="{1D012694-1C87-2301-4D4A-F7897E32E62E}"/>
              </a:ext>
            </a:extLst>
          </p:cNvPr>
          <p:cNvGrpSpPr>
            <a:grpSpLocks/>
          </p:cNvGrpSpPr>
          <p:nvPr/>
        </p:nvGrpSpPr>
        <p:grpSpPr bwMode="auto">
          <a:xfrm>
            <a:off x="6292850" y="4140200"/>
            <a:ext cx="2563813" cy="2087563"/>
            <a:chOff x="6292391" y="4139834"/>
            <a:chExt cx="2564085" cy="2087826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xmlns="" id="{74D5320F-F86D-BC07-0033-D675E8A008D0}"/>
                </a:ext>
              </a:extLst>
            </p:cNvPr>
            <p:cNvSpPr/>
            <p:nvPr/>
          </p:nvSpPr>
          <p:spPr>
            <a:xfrm>
              <a:off x="6868715" y="4139834"/>
              <a:ext cx="1224092" cy="5763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rgbClr val="FF0000"/>
                  </a:solidFill>
                </a:rPr>
                <a:t>中心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FD4C7472-0A39-BA57-AB38-580371472FE3}"/>
                </a:ext>
              </a:extLst>
            </p:cNvPr>
            <p:cNvSpPr/>
            <p:nvPr/>
          </p:nvSpPr>
          <p:spPr>
            <a:xfrm>
              <a:off x="6292391" y="5076577"/>
              <a:ext cx="503291" cy="35882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2060"/>
                  </a:solidFill>
                </a:rPr>
                <a:t>D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A39ABBF9-2AAF-CED0-1F3B-A996584360EA}"/>
                </a:ext>
              </a:extLst>
            </p:cNvPr>
            <p:cNvSpPr/>
            <p:nvPr/>
          </p:nvSpPr>
          <p:spPr>
            <a:xfrm>
              <a:off x="7005255" y="5076577"/>
              <a:ext cx="503290" cy="35882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2060"/>
                  </a:solidFill>
                </a:rPr>
                <a:t>D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882AF6C5-3165-E156-355B-3377E2879B02}"/>
                </a:ext>
              </a:extLst>
            </p:cNvPr>
            <p:cNvSpPr/>
            <p:nvPr/>
          </p:nvSpPr>
          <p:spPr>
            <a:xfrm>
              <a:off x="8353185" y="5076577"/>
              <a:ext cx="503291" cy="35882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2060"/>
                  </a:solidFill>
                </a:rPr>
                <a:t>D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8380" name="文字方塊 25">
              <a:extLst>
                <a:ext uri="{FF2B5EF4-FFF2-40B4-BE49-F238E27FC236}">
                  <a16:creationId xmlns:a16="http://schemas.microsoft.com/office/drawing/2014/main" xmlns="" id="{22608F56-CF1A-2497-F73D-C01FFA7AC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5393" y="5025125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/>
                <a:t>。。</a:t>
              </a:r>
            </a:p>
          </p:txBody>
        </p:sp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xmlns="" id="{B87E8C70-558D-A732-4473-05BF2C6FBA3E}"/>
                </a:ext>
              </a:extLst>
            </p:cNvPr>
            <p:cNvCxnSpPr>
              <a:endCxn id="22" idx="3"/>
            </p:cNvCxnSpPr>
            <p:nvPr/>
          </p:nvCxnSpPr>
          <p:spPr>
            <a:xfrm flipV="1">
              <a:off x="6544831" y="4632021"/>
              <a:ext cx="503290" cy="393750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xmlns="" id="{7437BD0A-73FB-C047-3085-E0A9ECA0F2E1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7256106" y="4727283"/>
              <a:ext cx="34929" cy="349294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xmlns="" id="{8F1B18B8-C0B1-3F79-560D-D9443B6A7F2C}"/>
                </a:ext>
              </a:extLst>
            </p:cNvPr>
            <p:cNvCxnSpPr>
              <a:stCxn id="25" idx="0"/>
              <a:endCxn id="22" idx="5"/>
            </p:cNvCxnSpPr>
            <p:nvPr/>
          </p:nvCxnSpPr>
          <p:spPr>
            <a:xfrm flipH="1" flipV="1">
              <a:off x="7913401" y="4632021"/>
              <a:ext cx="690635" cy="444556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手繪多邊形 43">
              <a:extLst>
                <a:ext uri="{FF2B5EF4-FFF2-40B4-BE49-F238E27FC236}">
                  <a16:creationId xmlns:a16="http://schemas.microsoft.com/office/drawing/2014/main" xmlns="" id="{4B4066EB-22C3-8FE3-FA69-E5F7B8A9EFC9}"/>
                </a:ext>
              </a:extLst>
            </p:cNvPr>
            <p:cNvSpPr/>
            <p:nvPr/>
          </p:nvSpPr>
          <p:spPr>
            <a:xfrm>
              <a:off x="6495613" y="5560826"/>
              <a:ext cx="733503" cy="357232"/>
            </a:xfrm>
            <a:custGeom>
              <a:avLst/>
              <a:gdLst>
                <a:gd name="connsiteX0" fmla="*/ 0 w 895350"/>
                <a:gd name="connsiteY0" fmla="*/ 19050 h 634490"/>
                <a:gd name="connsiteX1" fmla="*/ 171450 w 895350"/>
                <a:gd name="connsiteY1" fmla="*/ 485775 h 634490"/>
                <a:gd name="connsiteX2" fmla="*/ 466725 w 895350"/>
                <a:gd name="connsiteY2" fmla="*/ 619125 h 634490"/>
                <a:gd name="connsiteX3" fmla="*/ 704850 w 895350"/>
                <a:gd name="connsiteY3" fmla="*/ 561975 h 634490"/>
                <a:gd name="connsiteX4" fmla="*/ 895350 w 895350"/>
                <a:gd name="connsiteY4" fmla="*/ 0 h 63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634490">
                  <a:moveTo>
                    <a:pt x="0" y="19050"/>
                  </a:moveTo>
                  <a:cubicBezTo>
                    <a:pt x="46831" y="202406"/>
                    <a:pt x="93663" y="385763"/>
                    <a:pt x="171450" y="485775"/>
                  </a:cubicBezTo>
                  <a:cubicBezTo>
                    <a:pt x="249238" y="585788"/>
                    <a:pt x="377825" y="606425"/>
                    <a:pt x="466725" y="619125"/>
                  </a:cubicBezTo>
                  <a:cubicBezTo>
                    <a:pt x="555625" y="631825"/>
                    <a:pt x="633412" y="665163"/>
                    <a:pt x="704850" y="561975"/>
                  </a:cubicBezTo>
                  <a:cubicBezTo>
                    <a:pt x="776288" y="458787"/>
                    <a:pt x="835819" y="229393"/>
                    <a:pt x="895350" y="0"/>
                  </a:cubicBezTo>
                </a:path>
              </a:pathLst>
            </a:custGeom>
            <a:noFill/>
            <a:ln>
              <a:solidFill>
                <a:srgbClr val="6600CC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5" name="手繪多邊形 44">
              <a:extLst>
                <a:ext uri="{FF2B5EF4-FFF2-40B4-BE49-F238E27FC236}">
                  <a16:creationId xmlns:a16="http://schemas.microsoft.com/office/drawing/2014/main" xmlns="" id="{56B3C5EF-4295-9B41-C733-81BA19960CC6}"/>
                </a:ext>
              </a:extLst>
            </p:cNvPr>
            <p:cNvSpPr/>
            <p:nvPr/>
          </p:nvSpPr>
          <p:spPr>
            <a:xfrm>
              <a:off x="7365655" y="5557651"/>
              <a:ext cx="1233619" cy="366758"/>
            </a:xfrm>
            <a:custGeom>
              <a:avLst/>
              <a:gdLst>
                <a:gd name="connsiteX0" fmla="*/ 0 w 895350"/>
                <a:gd name="connsiteY0" fmla="*/ 19050 h 634490"/>
                <a:gd name="connsiteX1" fmla="*/ 171450 w 895350"/>
                <a:gd name="connsiteY1" fmla="*/ 485775 h 634490"/>
                <a:gd name="connsiteX2" fmla="*/ 466725 w 895350"/>
                <a:gd name="connsiteY2" fmla="*/ 619125 h 634490"/>
                <a:gd name="connsiteX3" fmla="*/ 704850 w 895350"/>
                <a:gd name="connsiteY3" fmla="*/ 561975 h 634490"/>
                <a:gd name="connsiteX4" fmla="*/ 895350 w 895350"/>
                <a:gd name="connsiteY4" fmla="*/ 0 h 63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634490">
                  <a:moveTo>
                    <a:pt x="0" y="19050"/>
                  </a:moveTo>
                  <a:cubicBezTo>
                    <a:pt x="46831" y="202406"/>
                    <a:pt x="93663" y="385763"/>
                    <a:pt x="171450" y="485775"/>
                  </a:cubicBezTo>
                  <a:cubicBezTo>
                    <a:pt x="249238" y="585788"/>
                    <a:pt x="377825" y="606425"/>
                    <a:pt x="466725" y="619125"/>
                  </a:cubicBezTo>
                  <a:cubicBezTo>
                    <a:pt x="555625" y="631825"/>
                    <a:pt x="633412" y="665163"/>
                    <a:pt x="704850" y="561975"/>
                  </a:cubicBezTo>
                  <a:cubicBezTo>
                    <a:pt x="776288" y="458787"/>
                    <a:pt x="835819" y="229393"/>
                    <a:pt x="895350" y="0"/>
                  </a:cubicBezTo>
                </a:path>
              </a:pathLst>
            </a:custGeom>
            <a:noFill/>
            <a:ln>
              <a:solidFill>
                <a:srgbClr val="6600CC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6" name="手繪多邊形 45">
              <a:extLst>
                <a:ext uri="{FF2B5EF4-FFF2-40B4-BE49-F238E27FC236}">
                  <a16:creationId xmlns:a16="http://schemas.microsoft.com/office/drawing/2014/main" xmlns="" id="{D57B409B-4A2E-E90C-F436-FFFC4729EC95}"/>
                </a:ext>
              </a:extLst>
            </p:cNvPr>
            <p:cNvSpPr/>
            <p:nvPr/>
          </p:nvSpPr>
          <p:spPr>
            <a:xfrm>
              <a:off x="6430519" y="5608457"/>
              <a:ext cx="2168755" cy="619203"/>
            </a:xfrm>
            <a:custGeom>
              <a:avLst/>
              <a:gdLst>
                <a:gd name="connsiteX0" fmla="*/ 0 w 895350"/>
                <a:gd name="connsiteY0" fmla="*/ 19050 h 634490"/>
                <a:gd name="connsiteX1" fmla="*/ 171450 w 895350"/>
                <a:gd name="connsiteY1" fmla="*/ 485775 h 634490"/>
                <a:gd name="connsiteX2" fmla="*/ 466725 w 895350"/>
                <a:gd name="connsiteY2" fmla="*/ 619125 h 634490"/>
                <a:gd name="connsiteX3" fmla="*/ 704850 w 895350"/>
                <a:gd name="connsiteY3" fmla="*/ 561975 h 634490"/>
                <a:gd name="connsiteX4" fmla="*/ 895350 w 895350"/>
                <a:gd name="connsiteY4" fmla="*/ 0 h 63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634490">
                  <a:moveTo>
                    <a:pt x="0" y="19050"/>
                  </a:moveTo>
                  <a:cubicBezTo>
                    <a:pt x="46831" y="202406"/>
                    <a:pt x="93663" y="385763"/>
                    <a:pt x="171450" y="485775"/>
                  </a:cubicBezTo>
                  <a:cubicBezTo>
                    <a:pt x="249238" y="585788"/>
                    <a:pt x="377825" y="606425"/>
                    <a:pt x="466725" y="619125"/>
                  </a:cubicBezTo>
                  <a:cubicBezTo>
                    <a:pt x="555625" y="631825"/>
                    <a:pt x="633412" y="665163"/>
                    <a:pt x="704850" y="561975"/>
                  </a:cubicBezTo>
                  <a:cubicBezTo>
                    <a:pt x="776288" y="458787"/>
                    <a:pt x="835819" y="229393"/>
                    <a:pt x="895350" y="0"/>
                  </a:cubicBezTo>
                </a:path>
              </a:pathLst>
            </a:custGeom>
            <a:noFill/>
            <a:ln>
              <a:solidFill>
                <a:srgbClr val="6600CC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F5E1C0E7-FD51-2181-EAFC-DF09F5280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科技的應用</a:t>
            </a:r>
          </a:p>
        </p:txBody>
      </p:sp>
      <p:grpSp>
        <p:nvGrpSpPr>
          <p:cNvPr id="218115" name="Group 3">
            <a:extLst>
              <a:ext uri="{FF2B5EF4-FFF2-40B4-BE49-F238E27FC236}">
                <a16:creationId xmlns:a16="http://schemas.microsoft.com/office/drawing/2014/main" xmlns="" id="{338C8E32-D2CF-895E-BC14-B784DB63486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133600"/>
            <a:ext cx="7270750" cy="990600"/>
            <a:chOff x="288" y="1344"/>
            <a:chExt cx="4580" cy="624"/>
          </a:xfrm>
        </p:grpSpPr>
        <p:sp>
          <p:nvSpPr>
            <p:cNvPr id="59409" name="AutoShape 4">
              <a:extLst>
                <a:ext uri="{FF2B5EF4-FFF2-40B4-BE49-F238E27FC236}">
                  <a16:creationId xmlns:a16="http://schemas.microsoft.com/office/drawing/2014/main" xmlns="" id="{819C972D-D020-417C-636C-86FE2D819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344"/>
              <a:ext cx="1344" cy="624"/>
            </a:xfrm>
            <a:prstGeom prst="cloudCallout">
              <a:avLst>
                <a:gd name="adj1" fmla="val 45759"/>
                <a:gd name="adj2" fmla="val 38782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b="1">
                  <a:solidFill>
                    <a:schemeClr val="bg1"/>
                  </a:solidFill>
                  <a:ea typeface="標楷體" panose="03000509000000000000" pitchFamily="65" charset="-120"/>
                </a:rPr>
                <a:t>真實世界問題</a:t>
              </a:r>
            </a:p>
          </p:txBody>
        </p:sp>
        <p:sp>
          <p:nvSpPr>
            <p:cNvPr id="59410" name="Text Box 5">
              <a:extLst>
                <a:ext uri="{FF2B5EF4-FFF2-40B4-BE49-F238E27FC236}">
                  <a16:creationId xmlns:a16="http://schemas.microsoft.com/office/drawing/2014/main" xmlns="" id="{E1AEDDD3-7DD6-E012-85A5-5E498BF3F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92"/>
              <a:ext cx="146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rgbClr val="333399"/>
                  </a:solidFill>
                </a:rPr>
                <a:t>商管問題的瞭解</a:t>
              </a:r>
            </a:p>
            <a:p>
              <a:pPr eaLnBrk="1" hangingPunct="1"/>
              <a:r>
                <a:rPr lang="zh-TW" altLang="en-US">
                  <a:solidFill>
                    <a:srgbClr val="333399"/>
                  </a:solidFill>
                </a:rPr>
                <a:t>傳統的解決方法</a:t>
              </a:r>
            </a:p>
          </p:txBody>
        </p:sp>
        <p:sp>
          <p:nvSpPr>
            <p:cNvPr id="59411" name="Text Box 6">
              <a:extLst>
                <a:ext uri="{FF2B5EF4-FFF2-40B4-BE49-F238E27FC236}">
                  <a16:creationId xmlns:a16="http://schemas.microsoft.com/office/drawing/2014/main" xmlns="" id="{B563CCF1-F3B6-BADE-2E7A-8E36BBEED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392"/>
              <a:ext cx="126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rgbClr val="333399"/>
                  </a:solidFill>
                </a:rPr>
                <a:t>企管</a:t>
              </a:r>
            </a:p>
            <a:p>
              <a:pPr eaLnBrk="1" hangingPunct="1"/>
              <a:r>
                <a:rPr lang="zh-TW" altLang="en-US">
                  <a:solidFill>
                    <a:srgbClr val="333399"/>
                  </a:solidFill>
                </a:rPr>
                <a:t>其他商管科系</a:t>
              </a:r>
            </a:p>
          </p:txBody>
        </p:sp>
      </p:grpSp>
      <p:grpSp>
        <p:nvGrpSpPr>
          <p:cNvPr id="218119" name="Group 7">
            <a:extLst>
              <a:ext uri="{FF2B5EF4-FFF2-40B4-BE49-F238E27FC236}">
                <a16:creationId xmlns:a16="http://schemas.microsoft.com/office/drawing/2014/main" xmlns="" id="{D0331698-D472-1211-A465-EB8614A3BF33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5029200"/>
            <a:ext cx="7880350" cy="1006475"/>
            <a:chOff x="624" y="3168"/>
            <a:chExt cx="4964" cy="634"/>
          </a:xfrm>
        </p:grpSpPr>
        <p:sp>
          <p:nvSpPr>
            <p:cNvPr id="59406" name="computr3">
              <a:extLst>
                <a:ext uri="{FF2B5EF4-FFF2-40B4-BE49-F238E27FC236}">
                  <a16:creationId xmlns:a16="http://schemas.microsoft.com/office/drawing/2014/main" xmlns="" id="{CBACF367-DEFB-2071-E1B3-678EE3FC9BF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24" y="3264"/>
              <a:ext cx="720" cy="5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800 w 21600"/>
                <a:gd name="T13" fmla="*/ 2570 h 21600"/>
                <a:gd name="T14" fmla="*/ 16350 w 21600"/>
                <a:gd name="T15" fmla="*/ 117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lnTo>
                    <a:pt x="16402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lnTo>
                    <a:pt x="4043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b="1">
                  <a:solidFill>
                    <a:srgbClr val="FFFF00"/>
                  </a:solidFill>
                </a:rPr>
                <a:t>科技</a:t>
              </a:r>
            </a:p>
          </p:txBody>
        </p:sp>
        <p:sp>
          <p:nvSpPr>
            <p:cNvPr id="59407" name="Rectangle 9">
              <a:extLst>
                <a:ext uri="{FF2B5EF4-FFF2-40B4-BE49-F238E27FC236}">
                  <a16:creationId xmlns:a16="http://schemas.microsoft.com/office/drawing/2014/main" xmlns="" id="{C6AFC87A-42D3-27FC-045F-20766123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216"/>
              <a:ext cx="126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chemeClr val="accent2"/>
                  </a:solidFill>
                </a:rPr>
                <a:t>科技創新</a:t>
              </a:r>
            </a:p>
            <a:p>
              <a:pPr eaLnBrk="1" hangingPunct="1"/>
              <a:r>
                <a:rPr lang="zh-TW" altLang="en-US">
                  <a:solidFill>
                    <a:schemeClr val="accent2"/>
                  </a:solidFill>
                </a:rPr>
                <a:t>更好用的工具</a:t>
              </a:r>
            </a:p>
          </p:txBody>
        </p:sp>
        <p:sp>
          <p:nvSpPr>
            <p:cNvPr id="59408" name="Text Box 10">
              <a:extLst>
                <a:ext uri="{FF2B5EF4-FFF2-40B4-BE49-F238E27FC236}">
                  <a16:creationId xmlns:a16="http://schemas.microsoft.com/office/drawing/2014/main" xmlns="" id="{265A8758-DCDD-D02B-1914-A628B5388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168"/>
              <a:ext cx="203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chemeClr val="accent2"/>
                  </a:solidFill>
                </a:rPr>
                <a:t>資工、資科</a:t>
              </a:r>
            </a:p>
            <a:p>
              <a:pPr eaLnBrk="1" hangingPunct="1"/>
              <a:r>
                <a:rPr lang="zh-TW" altLang="en-US">
                  <a:solidFill>
                    <a:schemeClr val="accent2"/>
                  </a:solidFill>
                </a:rPr>
                <a:t>數學、電子等基礎科系</a:t>
              </a:r>
            </a:p>
          </p:txBody>
        </p:sp>
      </p:grpSp>
      <p:grpSp>
        <p:nvGrpSpPr>
          <p:cNvPr id="218123" name="Group 11">
            <a:extLst>
              <a:ext uri="{FF2B5EF4-FFF2-40B4-BE49-F238E27FC236}">
                <a16:creationId xmlns:a16="http://schemas.microsoft.com/office/drawing/2014/main" xmlns="" id="{1F95633B-5A8F-A572-84E1-C4B1BC846AB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200400"/>
            <a:ext cx="6781800" cy="1828800"/>
            <a:chOff x="480" y="2016"/>
            <a:chExt cx="4272" cy="1152"/>
          </a:xfrm>
        </p:grpSpPr>
        <p:sp>
          <p:nvSpPr>
            <p:cNvPr id="59401" name="Rectangle 12">
              <a:extLst>
                <a:ext uri="{FF2B5EF4-FFF2-40B4-BE49-F238E27FC236}">
                  <a16:creationId xmlns:a16="http://schemas.microsoft.com/office/drawing/2014/main" xmlns="" id="{877D474B-31E0-20F9-C368-1D162A0EE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52"/>
              <a:ext cx="960" cy="480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b="1">
                  <a:solidFill>
                    <a:schemeClr val="bg1"/>
                  </a:solidFill>
                  <a:ea typeface="標楷體" panose="03000509000000000000" pitchFamily="65" charset="-120"/>
                </a:rPr>
                <a:t>科技應用</a:t>
              </a:r>
            </a:p>
          </p:txBody>
        </p:sp>
        <p:sp>
          <p:nvSpPr>
            <p:cNvPr id="59402" name="Rectangle 13">
              <a:extLst>
                <a:ext uri="{FF2B5EF4-FFF2-40B4-BE49-F238E27FC236}">
                  <a16:creationId xmlns:a16="http://schemas.microsoft.com/office/drawing/2014/main" xmlns="" id="{85FC4604-540A-60FF-C54F-D784DB106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160"/>
              <a:ext cx="1460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rgbClr val="993300"/>
                  </a:solidFill>
                </a:rPr>
                <a:t>瞭解問題</a:t>
              </a:r>
            </a:p>
            <a:p>
              <a:pPr eaLnBrk="1" hangingPunct="1"/>
              <a:r>
                <a:rPr lang="zh-TW" altLang="en-US">
                  <a:solidFill>
                    <a:srgbClr val="993300"/>
                  </a:solidFill>
                </a:rPr>
                <a:t>熟悉工具</a:t>
              </a:r>
            </a:p>
            <a:p>
              <a:pPr eaLnBrk="1" hangingPunct="1"/>
              <a:r>
                <a:rPr lang="zh-TW" altLang="en-US">
                  <a:solidFill>
                    <a:srgbClr val="993300"/>
                  </a:solidFill>
                </a:rPr>
                <a:t>創新的解決方案</a:t>
              </a:r>
            </a:p>
          </p:txBody>
        </p:sp>
        <p:sp>
          <p:nvSpPr>
            <p:cNvPr id="59403" name="Line 14">
              <a:extLst>
                <a:ext uri="{FF2B5EF4-FFF2-40B4-BE49-F238E27FC236}">
                  <a16:creationId xmlns:a16="http://schemas.microsoft.com/office/drawing/2014/main" xmlns="" id="{FB7EBD26-AB4F-EF8F-7D4C-1209942D4F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4" name="Line 15">
              <a:extLst>
                <a:ext uri="{FF2B5EF4-FFF2-40B4-BE49-F238E27FC236}">
                  <a16:creationId xmlns:a16="http://schemas.microsoft.com/office/drawing/2014/main" xmlns="" id="{EFD5E898-9BE9-7AE3-85FB-537D7D3A67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5" name="AutoShape 16">
              <a:extLst>
                <a:ext uri="{FF2B5EF4-FFF2-40B4-BE49-F238E27FC236}">
                  <a16:creationId xmlns:a16="http://schemas.microsoft.com/office/drawing/2014/main" xmlns="" id="{9EEEB89D-60DF-BFA6-F07E-903CF4ECA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56"/>
              <a:ext cx="1104" cy="528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b="1">
                  <a:solidFill>
                    <a:srgbClr val="993300"/>
                  </a:solidFill>
                </a:rPr>
                <a:t>資管系</a:t>
              </a:r>
            </a:p>
          </p:txBody>
        </p:sp>
      </p:grpSp>
      <p:sp>
        <p:nvSpPr>
          <p:cNvPr id="59398" name="Rectangle 17">
            <a:extLst>
              <a:ext uri="{FF2B5EF4-FFF2-40B4-BE49-F238E27FC236}">
                <a16:creationId xmlns:a16="http://schemas.microsoft.com/office/drawing/2014/main" xmlns="" id="{1573CBD8-962F-EC57-8B90-20E2E3BCC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1828800" cy="381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重點</a:t>
            </a:r>
          </a:p>
        </p:txBody>
      </p:sp>
      <p:sp>
        <p:nvSpPr>
          <p:cNvPr id="59399" name="Rectangle 18">
            <a:extLst>
              <a:ext uri="{FF2B5EF4-FFF2-40B4-BE49-F238E27FC236}">
                <a16:creationId xmlns:a16="http://schemas.microsoft.com/office/drawing/2014/main" xmlns="" id="{26C5E273-6E61-2134-F07F-19FB62452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752600"/>
            <a:ext cx="1828800" cy="381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科系</a:t>
            </a:r>
          </a:p>
        </p:txBody>
      </p:sp>
      <p:sp>
        <p:nvSpPr>
          <p:cNvPr id="59400" name="投影片編號版面配置區 2">
            <a:extLst>
              <a:ext uri="{FF2B5EF4-FFF2-40B4-BE49-F238E27FC236}">
                <a16:creationId xmlns:a16="http://schemas.microsoft.com/office/drawing/2014/main" xmlns="" id="{AC2E190D-6317-ABBE-0499-46838B20E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8E0D7A8-8CA5-4DD7-AD6E-0DA80EE25F30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EACDF6F2-12EC-58A4-558D-392C96D74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資訊專業人力之能力需求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3FDF5B55-66C0-6C41-2F5D-54C5DFC8B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Arial" panose="020B0604020202020204" pitchFamily="34" charset="0"/>
              </a:rPr>
              <a:t>技術面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資訊系統開發技術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資訊系統整合技術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Arial" panose="020B0604020202020204" pitchFamily="34" charset="0"/>
              </a:rPr>
              <a:t>問題面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對問題的了解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商業領域知識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Arial" panose="020B0604020202020204" pitchFamily="34" charset="0"/>
              </a:rPr>
              <a:t>管理面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一般管理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溝通協調</a:t>
            </a:r>
          </a:p>
        </p:txBody>
      </p:sp>
      <p:sp>
        <p:nvSpPr>
          <p:cNvPr id="61444" name="投影片編號版面配置區 2">
            <a:extLst>
              <a:ext uri="{FF2B5EF4-FFF2-40B4-BE49-F238E27FC236}">
                <a16:creationId xmlns:a16="http://schemas.microsoft.com/office/drawing/2014/main" xmlns="" id="{47F31ECB-9CD6-A186-EE6C-FA7971805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B539CB5-D807-4234-855C-1C8E375530F0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D58D20B6-C839-84B0-5494-00ADF6A88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各類軟體相關職系所需的知識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BC2E2497-E8D1-0A50-4862-BEF7877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1731963"/>
            <a:ext cx="3598862" cy="33623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492" name="Freeform 4">
            <a:extLst>
              <a:ext uri="{FF2B5EF4-FFF2-40B4-BE49-F238E27FC236}">
                <a16:creationId xmlns:a16="http://schemas.microsoft.com/office/drawing/2014/main" xmlns="" id="{5FFB7C66-2514-1A9C-B90E-E2C861F0B020}"/>
              </a:ext>
            </a:extLst>
          </p:cNvPr>
          <p:cNvSpPr>
            <a:spLocks/>
          </p:cNvSpPr>
          <p:nvPr/>
        </p:nvSpPr>
        <p:spPr bwMode="auto">
          <a:xfrm>
            <a:off x="2779713" y="1747838"/>
            <a:ext cx="3616325" cy="2724150"/>
          </a:xfrm>
          <a:custGeom>
            <a:avLst/>
            <a:gdLst>
              <a:gd name="T0" fmla="*/ 0 w 2278"/>
              <a:gd name="T1" fmla="*/ 0 h 1716"/>
              <a:gd name="T2" fmla="*/ 2147483646 w 2278"/>
              <a:gd name="T3" fmla="*/ 2147483646 h 1716"/>
              <a:gd name="T4" fmla="*/ 2147483646 w 2278"/>
              <a:gd name="T5" fmla="*/ 2147483646 h 1716"/>
              <a:gd name="T6" fmla="*/ 2147483646 w 2278"/>
              <a:gd name="T7" fmla="*/ 2147483646 h 1716"/>
              <a:gd name="T8" fmla="*/ 2147483646 w 2278"/>
              <a:gd name="T9" fmla="*/ 2147483646 h 1716"/>
              <a:gd name="T10" fmla="*/ 2147483646 w 2278"/>
              <a:gd name="T11" fmla="*/ 2147483646 h 1716"/>
              <a:gd name="T12" fmla="*/ 2147483646 w 2278"/>
              <a:gd name="T13" fmla="*/ 2147483646 h 1716"/>
              <a:gd name="T14" fmla="*/ 2147483646 w 2278"/>
              <a:gd name="T15" fmla="*/ 2147483646 h 1716"/>
              <a:gd name="T16" fmla="*/ 2147483646 w 2278"/>
              <a:gd name="T17" fmla="*/ 0 h 1716"/>
              <a:gd name="T18" fmla="*/ 2147483646 w 2278"/>
              <a:gd name="T19" fmla="*/ 0 h 1716"/>
              <a:gd name="T20" fmla="*/ 0 w 2278"/>
              <a:gd name="T21" fmla="*/ 0 h 17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78" h="1716">
                <a:moveTo>
                  <a:pt x="0" y="0"/>
                </a:moveTo>
                <a:lnTo>
                  <a:pt x="349" y="128"/>
                </a:lnTo>
                <a:lnTo>
                  <a:pt x="776" y="304"/>
                </a:lnTo>
                <a:lnTo>
                  <a:pt x="1280" y="628"/>
                </a:lnTo>
                <a:lnTo>
                  <a:pt x="1706" y="951"/>
                </a:lnTo>
                <a:lnTo>
                  <a:pt x="1939" y="1176"/>
                </a:lnTo>
                <a:lnTo>
                  <a:pt x="2123" y="1422"/>
                </a:lnTo>
                <a:lnTo>
                  <a:pt x="2278" y="1716"/>
                </a:lnTo>
                <a:lnTo>
                  <a:pt x="2278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3" name="Freeform 5">
            <a:extLst>
              <a:ext uri="{FF2B5EF4-FFF2-40B4-BE49-F238E27FC236}">
                <a16:creationId xmlns:a16="http://schemas.microsoft.com/office/drawing/2014/main" xmlns="" id="{3AC3863A-1DFE-BAC6-95D9-CB551B34BEF4}"/>
              </a:ext>
            </a:extLst>
          </p:cNvPr>
          <p:cNvSpPr>
            <a:spLocks/>
          </p:cNvSpPr>
          <p:nvPr/>
        </p:nvSpPr>
        <p:spPr bwMode="auto">
          <a:xfrm>
            <a:off x="2795588" y="2308225"/>
            <a:ext cx="3630612" cy="2786063"/>
          </a:xfrm>
          <a:custGeom>
            <a:avLst/>
            <a:gdLst>
              <a:gd name="T0" fmla="*/ 0 w 2287"/>
              <a:gd name="T1" fmla="*/ 0 h 1755"/>
              <a:gd name="T2" fmla="*/ 0 w 2287"/>
              <a:gd name="T3" fmla="*/ 2147483646 h 1755"/>
              <a:gd name="T4" fmla="*/ 2147483646 w 2287"/>
              <a:gd name="T5" fmla="*/ 2147483646 h 1755"/>
              <a:gd name="T6" fmla="*/ 2147483646 w 2287"/>
              <a:gd name="T7" fmla="*/ 2147483646 h 1755"/>
              <a:gd name="T8" fmla="*/ 2147483646 w 2287"/>
              <a:gd name="T9" fmla="*/ 2147483646 h 1755"/>
              <a:gd name="T10" fmla="*/ 2147483646 w 2287"/>
              <a:gd name="T11" fmla="*/ 2147483646 h 1755"/>
              <a:gd name="T12" fmla="*/ 2147483646 w 2287"/>
              <a:gd name="T13" fmla="*/ 2147483646 h 1755"/>
              <a:gd name="T14" fmla="*/ 2147483646 w 2287"/>
              <a:gd name="T15" fmla="*/ 2147483646 h 1755"/>
              <a:gd name="T16" fmla="*/ 2147483646 w 2287"/>
              <a:gd name="T17" fmla="*/ 2147483646 h 1755"/>
              <a:gd name="T18" fmla="*/ 2147483646 w 2287"/>
              <a:gd name="T19" fmla="*/ 2147483646 h 1755"/>
              <a:gd name="T20" fmla="*/ 0 w 2287"/>
              <a:gd name="T21" fmla="*/ 0 h 17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755">
                <a:moveTo>
                  <a:pt x="0" y="0"/>
                </a:moveTo>
                <a:lnTo>
                  <a:pt x="0" y="1755"/>
                </a:lnTo>
                <a:lnTo>
                  <a:pt x="2287" y="1755"/>
                </a:lnTo>
                <a:lnTo>
                  <a:pt x="1822" y="1657"/>
                </a:lnTo>
                <a:lnTo>
                  <a:pt x="1415" y="1490"/>
                </a:lnTo>
                <a:lnTo>
                  <a:pt x="1085" y="1314"/>
                </a:lnTo>
                <a:lnTo>
                  <a:pt x="804" y="1108"/>
                </a:lnTo>
                <a:lnTo>
                  <a:pt x="533" y="833"/>
                </a:lnTo>
                <a:lnTo>
                  <a:pt x="300" y="539"/>
                </a:lnTo>
                <a:lnTo>
                  <a:pt x="126" y="245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Freeform 6">
            <a:extLst>
              <a:ext uri="{FF2B5EF4-FFF2-40B4-BE49-F238E27FC236}">
                <a16:creationId xmlns:a16="http://schemas.microsoft.com/office/drawing/2014/main" xmlns="" id="{FB0EB290-AA35-2043-9994-B0B1389B0ABF}"/>
              </a:ext>
            </a:extLst>
          </p:cNvPr>
          <p:cNvSpPr>
            <a:spLocks/>
          </p:cNvSpPr>
          <p:nvPr/>
        </p:nvSpPr>
        <p:spPr bwMode="auto">
          <a:xfrm>
            <a:off x="2795588" y="2292350"/>
            <a:ext cx="3630612" cy="2801938"/>
          </a:xfrm>
          <a:custGeom>
            <a:avLst/>
            <a:gdLst>
              <a:gd name="T0" fmla="*/ 0 w 2287"/>
              <a:gd name="T1" fmla="*/ 2147483646 h 1765"/>
              <a:gd name="T2" fmla="*/ 0 w 2287"/>
              <a:gd name="T3" fmla="*/ 2147483646 h 1765"/>
              <a:gd name="T4" fmla="*/ 2147483646 w 2287"/>
              <a:gd name="T5" fmla="*/ 2147483646 h 1765"/>
              <a:gd name="T6" fmla="*/ 2147483646 w 2287"/>
              <a:gd name="T7" fmla="*/ 2147483646 h 1765"/>
              <a:gd name="T8" fmla="*/ 2147483646 w 2287"/>
              <a:gd name="T9" fmla="*/ 2147483646 h 1765"/>
              <a:gd name="T10" fmla="*/ 2147483646 w 2287"/>
              <a:gd name="T11" fmla="*/ 2147483646 h 1765"/>
              <a:gd name="T12" fmla="*/ 2147483646 w 2287"/>
              <a:gd name="T13" fmla="*/ 2147483646 h 1765"/>
              <a:gd name="T14" fmla="*/ 2147483646 w 2287"/>
              <a:gd name="T15" fmla="*/ 2147483646 h 1765"/>
              <a:gd name="T16" fmla="*/ 2147483646 w 2287"/>
              <a:gd name="T17" fmla="*/ 2147483646 h 1765"/>
              <a:gd name="T18" fmla="*/ 2147483646 w 2287"/>
              <a:gd name="T19" fmla="*/ 2147483646 h 1765"/>
              <a:gd name="T20" fmla="*/ 0 w 2287"/>
              <a:gd name="T21" fmla="*/ 0 h 17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765">
                <a:moveTo>
                  <a:pt x="0" y="10"/>
                </a:moveTo>
                <a:lnTo>
                  <a:pt x="0" y="1765"/>
                </a:lnTo>
                <a:lnTo>
                  <a:pt x="2287" y="1765"/>
                </a:lnTo>
                <a:lnTo>
                  <a:pt x="1822" y="1667"/>
                </a:lnTo>
                <a:lnTo>
                  <a:pt x="1415" y="1500"/>
                </a:lnTo>
                <a:lnTo>
                  <a:pt x="1085" y="1324"/>
                </a:lnTo>
                <a:lnTo>
                  <a:pt x="804" y="1118"/>
                </a:lnTo>
                <a:lnTo>
                  <a:pt x="533" y="843"/>
                </a:lnTo>
                <a:lnTo>
                  <a:pt x="300" y="549"/>
                </a:lnTo>
                <a:lnTo>
                  <a:pt x="126" y="255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xmlns="" id="{C7BEC400-133B-B867-C834-1D666939C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1746250"/>
            <a:ext cx="3602038" cy="3348038"/>
          </a:xfrm>
          <a:prstGeom prst="rect">
            <a:avLst/>
          </a:prstGeom>
          <a:noFill/>
          <a:ln w="301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496" name="Rectangle 8">
            <a:extLst>
              <a:ext uri="{FF2B5EF4-FFF2-40B4-BE49-F238E27FC236}">
                <a16:creationId xmlns:a16="http://schemas.microsoft.com/office/drawing/2014/main" xmlns="" id="{ECA9CC23-6A5A-03FA-4648-596C32B78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700" y="4843463"/>
            <a:ext cx="276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0%</a:t>
            </a:r>
            <a:endParaRPr lang="en-US" altLang="zh-TW"/>
          </a:p>
        </p:txBody>
      </p:sp>
      <p:sp>
        <p:nvSpPr>
          <p:cNvPr id="63497" name="Rectangle 9">
            <a:extLst>
              <a:ext uri="{FF2B5EF4-FFF2-40B4-BE49-F238E27FC236}">
                <a16:creationId xmlns:a16="http://schemas.microsoft.com/office/drawing/2014/main" xmlns="" id="{7F506CC7-C2B5-1915-7EB4-3B7177CEC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1716088"/>
            <a:ext cx="488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100%</a:t>
            </a:r>
            <a:endParaRPr lang="en-US" altLang="zh-TW"/>
          </a:p>
        </p:txBody>
      </p:sp>
      <p:sp>
        <p:nvSpPr>
          <p:cNvPr id="63498" name="Text Box 10">
            <a:extLst>
              <a:ext uri="{FF2B5EF4-FFF2-40B4-BE49-F238E27FC236}">
                <a16:creationId xmlns:a16="http://schemas.microsoft.com/office/drawing/2014/main" xmlns="" id="{D002D017-243E-A851-D747-CCE2CDA20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1828800"/>
            <a:ext cx="1200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企業經營</a:t>
            </a:r>
          </a:p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及</a:t>
            </a:r>
          </a:p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組織管理</a:t>
            </a:r>
            <a:endParaRPr lang="zh-TW" altLang="en-US"/>
          </a:p>
        </p:txBody>
      </p:sp>
      <p:sp>
        <p:nvSpPr>
          <p:cNvPr id="63499" name="Text Box 11">
            <a:extLst>
              <a:ext uri="{FF2B5EF4-FFF2-40B4-BE49-F238E27FC236}">
                <a16:creationId xmlns:a16="http://schemas.microsoft.com/office/drawing/2014/main" xmlns="" id="{C6281313-4108-DF62-0186-0F935BFC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200400"/>
            <a:ext cx="2216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資訊系統管理</a:t>
            </a:r>
          </a:p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　企業功能性知識</a:t>
            </a:r>
          </a:p>
        </p:txBody>
      </p:sp>
      <p:sp>
        <p:nvSpPr>
          <p:cNvPr id="63500" name="Text Box 12">
            <a:extLst>
              <a:ext uri="{FF2B5EF4-FFF2-40B4-BE49-F238E27FC236}">
                <a16:creationId xmlns:a16="http://schemas.microsoft.com/office/drawing/2014/main" xmlns="" id="{28E720B2-076B-AA9A-3F47-A7C4ACE4E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371975"/>
            <a:ext cx="170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資訊系統開發</a:t>
            </a:r>
          </a:p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及整合技術</a:t>
            </a:r>
          </a:p>
        </p:txBody>
      </p:sp>
      <p:sp>
        <p:nvSpPr>
          <p:cNvPr id="63501" name="Text Box 13">
            <a:extLst>
              <a:ext uri="{FF2B5EF4-FFF2-40B4-BE49-F238E27FC236}">
                <a16:creationId xmlns:a16="http://schemas.microsoft.com/office/drawing/2014/main" xmlns="" id="{B2A0978E-4D27-C50B-2168-8570E9D5B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81200"/>
            <a:ext cx="4889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333399"/>
                </a:solidFill>
                <a:ea typeface="華康儷粗黑" pitchFamily="49" charset="-120"/>
              </a:rPr>
              <a:t>滿足職責所需具備的知識</a:t>
            </a:r>
            <a:endParaRPr lang="zh-TW" altLang="en-US">
              <a:solidFill>
                <a:srgbClr val="333399"/>
              </a:solidFill>
            </a:endParaRPr>
          </a:p>
        </p:txBody>
      </p:sp>
      <p:sp>
        <p:nvSpPr>
          <p:cNvPr id="63502" name="Text Box 14">
            <a:extLst>
              <a:ext uri="{FF2B5EF4-FFF2-40B4-BE49-F238E27FC236}">
                <a16:creationId xmlns:a16="http://schemas.microsoft.com/office/drawing/2014/main" xmlns="" id="{63AFA3AD-02F6-6EE1-EB08-76B64888A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1054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系統程式</a:t>
            </a:r>
            <a:endParaRPr lang="zh-TW" altLang="en-US"/>
          </a:p>
        </p:txBody>
      </p:sp>
      <p:sp>
        <p:nvSpPr>
          <p:cNvPr id="63503" name="Text Box 15">
            <a:extLst>
              <a:ext uri="{FF2B5EF4-FFF2-40B4-BE49-F238E27FC236}">
                <a16:creationId xmlns:a16="http://schemas.microsoft.com/office/drawing/2014/main" xmlns="" id="{79365A34-1048-7745-30E5-EA572F50D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1054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應用程式</a:t>
            </a:r>
            <a:endParaRPr lang="zh-TW" altLang="en-US"/>
          </a:p>
        </p:txBody>
      </p:sp>
      <p:sp>
        <p:nvSpPr>
          <p:cNvPr id="63504" name="Text Box 16">
            <a:extLst>
              <a:ext uri="{FF2B5EF4-FFF2-40B4-BE49-F238E27FC236}">
                <a16:creationId xmlns:a16="http://schemas.microsoft.com/office/drawing/2014/main" xmlns="" id="{93FC3C9F-9BDB-83A6-6DA1-4D095153F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系統分析</a:t>
            </a:r>
            <a:endParaRPr lang="zh-TW" altLang="en-US"/>
          </a:p>
        </p:txBody>
      </p:sp>
      <p:sp>
        <p:nvSpPr>
          <p:cNvPr id="63505" name="Text Box 17">
            <a:extLst>
              <a:ext uri="{FF2B5EF4-FFF2-40B4-BE49-F238E27FC236}">
                <a16:creationId xmlns:a16="http://schemas.microsoft.com/office/drawing/2014/main" xmlns="" id="{B52E2125-0D73-592E-5079-636BF555F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系統管理</a:t>
            </a:r>
            <a:endParaRPr lang="zh-TW" altLang="en-US"/>
          </a:p>
        </p:txBody>
      </p:sp>
      <p:sp>
        <p:nvSpPr>
          <p:cNvPr id="63506" name="Text Box 18">
            <a:extLst>
              <a:ext uri="{FF2B5EF4-FFF2-40B4-BE49-F238E27FC236}">
                <a16:creationId xmlns:a16="http://schemas.microsoft.com/office/drawing/2014/main" xmlns="" id="{DDFA9A8E-254F-9A6D-C8C8-A6DDC9301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1054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商業分析</a:t>
            </a:r>
            <a:endParaRPr lang="zh-TW" altLang="en-US"/>
          </a:p>
        </p:txBody>
      </p:sp>
      <p:sp>
        <p:nvSpPr>
          <p:cNvPr id="63507" name="Text Box 19">
            <a:extLst>
              <a:ext uri="{FF2B5EF4-FFF2-40B4-BE49-F238E27FC236}">
                <a16:creationId xmlns:a16="http://schemas.microsoft.com/office/drawing/2014/main" xmlns="" id="{272F713E-9F4C-021C-A6FA-56E1E78BA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054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行銷企劃</a:t>
            </a:r>
            <a:endParaRPr lang="zh-TW" altLang="en-US"/>
          </a:p>
        </p:txBody>
      </p:sp>
      <p:sp>
        <p:nvSpPr>
          <p:cNvPr id="63508" name="Text Box 20">
            <a:extLst>
              <a:ext uri="{FF2B5EF4-FFF2-40B4-BE49-F238E27FC236}">
                <a16:creationId xmlns:a16="http://schemas.microsoft.com/office/drawing/2014/main" xmlns="" id="{F766E5F8-F236-9DAD-A453-D66BFBE54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1054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高階主管</a:t>
            </a:r>
            <a:endParaRPr lang="zh-TW" altLang="en-US"/>
          </a:p>
        </p:txBody>
      </p:sp>
      <p:sp>
        <p:nvSpPr>
          <p:cNvPr id="63509" name="投影片編號版面配置區 2">
            <a:extLst>
              <a:ext uri="{FF2B5EF4-FFF2-40B4-BE49-F238E27FC236}">
                <a16:creationId xmlns:a16="http://schemas.microsoft.com/office/drawing/2014/main" xmlns="" id="{E2EBCB6B-0735-5C1C-17C8-D3E9879C3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2CB66D6-0FD6-4524-9BAF-E9A62A4FAC40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3CC9609A-0DF5-A997-EAAC-28C70F68E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資管學生的自我定位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874E4D83-2F44-70D2-799F-1832EAE03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特色？</a:t>
            </a:r>
          </a:p>
          <a:p>
            <a:pPr eaLnBrk="1" hangingPunct="1"/>
            <a:r>
              <a:rPr lang="zh-TW" altLang="en-US"/>
              <a:t>專長？</a:t>
            </a:r>
          </a:p>
          <a:p>
            <a:pPr eaLnBrk="1" hangingPunct="1"/>
            <a:r>
              <a:rPr lang="zh-TW" altLang="en-US"/>
              <a:t>技術？</a:t>
            </a:r>
          </a:p>
          <a:p>
            <a:pPr lvl="1" eaLnBrk="1" hangingPunct="1"/>
            <a:r>
              <a:rPr lang="zh-TW" altLang="en-US"/>
              <a:t>主流技術？特殊技術？</a:t>
            </a:r>
          </a:p>
          <a:p>
            <a:pPr eaLnBrk="1" hangingPunct="1"/>
            <a:r>
              <a:rPr lang="zh-TW" altLang="en-US"/>
              <a:t>產業能力？企業問題的了解</a:t>
            </a:r>
          </a:p>
        </p:txBody>
      </p:sp>
      <p:sp>
        <p:nvSpPr>
          <p:cNvPr id="65540" name="投影片編號版面配置區 2">
            <a:extLst>
              <a:ext uri="{FF2B5EF4-FFF2-40B4-BE49-F238E27FC236}">
                <a16:creationId xmlns:a16="http://schemas.microsoft.com/office/drawing/2014/main" xmlns="" id="{E1BCBFF6-8E71-8318-FC58-C7E37B50CA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655922C-C3AF-4C01-8046-E08E7B58891E}" type="slidenum">
              <a:rPr lang="en-US" altLang="zh-TW" sz="140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BE3F9D8D-09E6-FA4A-3297-81DE48776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我們的特殊環境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CB453D13-910F-1E1B-85FE-5DE186588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4114800"/>
          </a:xfrm>
        </p:spPr>
        <p:txBody>
          <a:bodyPr/>
          <a:lstStyle/>
          <a:p>
            <a:pPr eaLnBrk="1" hangingPunct="1"/>
            <a:r>
              <a:rPr lang="zh-TW" altLang="en-US"/>
              <a:t>科技變化神速</a:t>
            </a:r>
          </a:p>
          <a:p>
            <a:pPr eaLnBrk="1" hangingPunct="1"/>
            <a:r>
              <a:rPr lang="zh-TW" altLang="en-US"/>
              <a:t>創新科技大多來自美國</a:t>
            </a:r>
          </a:p>
          <a:p>
            <a:pPr eaLnBrk="1" hangingPunct="1"/>
            <a:r>
              <a:rPr lang="zh-TW" altLang="en-US"/>
              <a:t>科技市場以美國最大</a:t>
            </a:r>
          </a:p>
          <a:p>
            <a:pPr eaLnBrk="1" hangingPunct="1"/>
            <a:endParaRPr lang="zh-TW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>
                <a:solidFill>
                  <a:schemeClr val="hlink"/>
                </a:solidFill>
                <a:sym typeface="Wingdings" panose="05000000000000000000" pitchFamily="2" charset="2"/>
              </a:rPr>
              <a:t></a:t>
            </a:r>
          </a:p>
          <a:p>
            <a:pPr eaLnBrk="1" hangingPunct="1"/>
            <a:r>
              <a:rPr lang="zh-TW" altLang="en-US">
                <a:sym typeface="Wingdings" panose="05000000000000000000" pitchFamily="2" charset="2"/>
              </a:rPr>
              <a:t>無論來源國，新資料大多皆以以英文呈現</a:t>
            </a:r>
          </a:p>
          <a:p>
            <a:pPr eaLnBrk="1" hangingPunct="1"/>
            <a:endParaRPr lang="en-US" altLang="zh-TW"/>
          </a:p>
        </p:txBody>
      </p:sp>
      <p:sp>
        <p:nvSpPr>
          <p:cNvPr id="197636" name="WordArt 4">
            <a:extLst>
              <a:ext uri="{FF2B5EF4-FFF2-40B4-BE49-F238E27FC236}">
                <a16:creationId xmlns:a16="http://schemas.microsoft.com/office/drawing/2014/main" xmlns="" id="{D5383A63-6257-9425-E931-C9E7693EF6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3284538"/>
            <a:ext cx="5616575" cy="2089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你的英文如何？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67589" name="投影片編號版面配置區 2">
            <a:extLst>
              <a:ext uri="{FF2B5EF4-FFF2-40B4-BE49-F238E27FC236}">
                <a16:creationId xmlns:a16="http://schemas.microsoft.com/office/drawing/2014/main" xmlns="" id="{572833C5-6124-828E-C073-41484BC27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1A3163-E305-4FBD-94E8-46EC35AEC474}" type="slidenum">
              <a:rPr lang="en-US" altLang="zh-TW" sz="140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E5B1E657-1344-21CE-C9AD-E082A9D54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課本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7FAACDBB-642E-DC14-DCBE-B1E2FDD09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課本：不採用課本</a:t>
            </a:r>
            <a:endParaRPr lang="en-US" altLang="zh-TW"/>
          </a:p>
          <a:p>
            <a:pPr eaLnBrk="1" hangingPunct="1"/>
            <a:r>
              <a:rPr lang="zh-TW" altLang="en-US"/>
              <a:t>使用網頁上的投影片</a:t>
            </a:r>
          </a:p>
          <a:p>
            <a:pPr eaLnBrk="1" hangingPunct="1"/>
            <a:r>
              <a:rPr lang="zh-TW" altLang="en-US"/>
              <a:t>補充教材</a:t>
            </a:r>
            <a:endParaRPr lang="en-US" altLang="zh-TW"/>
          </a:p>
          <a:p>
            <a:pPr lvl="1" eaLnBrk="1" hangingPunct="1"/>
            <a:r>
              <a:rPr lang="zh-TW" altLang="en-US"/>
              <a:t>營運模式</a:t>
            </a:r>
            <a:endParaRPr lang="en-US" altLang="zh-TW"/>
          </a:p>
          <a:p>
            <a:pPr eaLnBrk="1" hangingPunct="1"/>
            <a:endParaRPr lang="zh-TW" altLang="en-US"/>
          </a:p>
        </p:txBody>
      </p:sp>
      <p:pic>
        <p:nvPicPr>
          <p:cNvPr id="21508" name="Picture 2" descr="http://www.mgt.ncu.edu.tw/~ckfarn/image/BusinessModelGen.jpg">
            <a:extLst>
              <a:ext uri="{FF2B5EF4-FFF2-40B4-BE49-F238E27FC236}">
                <a16:creationId xmlns:a16="http://schemas.microsoft.com/office/drawing/2014/main" xmlns="" id="{8477035E-5DF9-687A-476C-BE373B35B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4025900"/>
            <a:ext cx="24765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投影片編號版面配置區 2">
            <a:extLst>
              <a:ext uri="{FF2B5EF4-FFF2-40B4-BE49-F238E27FC236}">
                <a16:creationId xmlns:a16="http://schemas.microsoft.com/office/drawing/2014/main" xmlns="" id="{348F64F0-00F7-7535-C56B-4C2AB89DFD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1966D11-F315-423D-8469-4517A6B5AB34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34CE93F0-4312-4321-B9E4-BFEE05BC6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能力和品德</a:t>
            </a:r>
          </a:p>
        </p:txBody>
      </p:sp>
      <p:graphicFrame>
        <p:nvGraphicFramePr>
          <p:cNvPr id="199683" name="Group 3">
            <a:extLst>
              <a:ext uri="{FF2B5EF4-FFF2-40B4-BE49-F238E27FC236}">
                <a16:creationId xmlns:a16="http://schemas.microsoft.com/office/drawing/2014/main" xmlns="" id="{2BC13CF8-36F2-5C7F-B72E-54DBBAE54B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8175" y="2349500"/>
          <a:ext cx="6551613" cy="3571874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252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8" marB="4572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有能力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沒有能力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8866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有品德</a:t>
                      </a:r>
                    </a:p>
                  </a:txBody>
                  <a:tcPr marT="45728" marB="45728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8" marB="4572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4756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沒有品德</a:t>
                      </a:r>
                    </a:p>
                  </a:txBody>
                  <a:tcPr marT="45728" marB="45728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8" marB="4572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9707" name="Rectangle 27">
            <a:extLst>
              <a:ext uri="{FF2B5EF4-FFF2-40B4-BE49-F238E27FC236}">
                <a16:creationId xmlns:a16="http://schemas.microsoft.com/office/drawing/2014/main" xmlns="" id="{68F57DD6-AE44-027E-7405-4F510F061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852738"/>
            <a:ext cx="2952750" cy="151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>
                <a:solidFill>
                  <a:schemeClr val="bg1"/>
                </a:solidFill>
                <a:ea typeface="SimHei" panose="02010609060101010101" pitchFamily="49" charset="-122"/>
              </a:rPr>
              <a:t>良品</a:t>
            </a:r>
          </a:p>
        </p:txBody>
      </p:sp>
      <p:sp>
        <p:nvSpPr>
          <p:cNvPr id="199708" name="Rectangle 28">
            <a:extLst>
              <a:ext uri="{FF2B5EF4-FFF2-40B4-BE49-F238E27FC236}">
                <a16:creationId xmlns:a16="http://schemas.microsoft.com/office/drawing/2014/main" xmlns="" id="{20BD21B1-2845-D7BB-483B-0DA1F4B19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852738"/>
            <a:ext cx="2951163" cy="151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>
                <a:solidFill>
                  <a:schemeClr val="bg1"/>
                </a:solidFill>
                <a:ea typeface="SimHei" panose="02010609060101010101" pitchFamily="49" charset="-122"/>
              </a:rPr>
              <a:t>次品</a:t>
            </a:r>
          </a:p>
        </p:txBody>
      </p:sp>
      <p:sp>
        <p:nvSpPr>
          <p:cNvPr id="199709" name="Rectangle 29">
            <a:extLst>
              <a:ext uri="{FF2B5EF4-FFF2-40B4-BE49-F238E27FC236}">
                <a16:creationId xmlns:a16="http://schemas.microsoft.com/office/drawing/2014/main" xmlns="" id="{CC2154ED-D747-A1F1-E227-BAC16E049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365625"/>
            <a:ext cx="295275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>
                <a:solidFill>
                  <a:schemeClr val="bg1"/>
                </a:solidFill>
                <a:ea typeface="SimHei" panose="02010609060101010101" pitchFamily="49" charset="-122"/>
              </a:rPr>
              <a:t>毒品</a:t>
            </a:r>
          </a:p>
        </p:txBody>
      </p:sp>
      <p:sp>
        <p:nvSpPr>
          <p:cNvPr id="199710" name="Rectangle 30">
            <a:extLst>
              <a:ext uri="{FF2B5EF4-FFF2-40B4-BE49-F238E27FC236}">
                <a16:creationId xmlns:a16="http://schemas.microsoft.com/office/drawing/2014/main" xmlns="" id="{7072BEC8-7FCA-5809-DE50-406E35685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365625"/>
            <a:ext cx="2952750" cy="158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>
                <a:solidFill>
                  <a:schemeClr val="bg1"/>
                </a:solidFill>
                <a:ea typeface="SimHei" panose="02010609060101010101" pitchFamily="49" charset="-122"/>
              </a:rPr>
              <a:t>廢品</a:t>
            </a:r>
          </a:p>
        </p:txBody>
      </p:sp>
      <p:sp>
        <p:nvSpPr>
          <p:cNvPr id="69655" name="投影片編號版面配置區 2">
            <a:extLst>
              <a:ext uri="{FF2B5EF4-FFF2-40B4-BE49-F238E27FC236}">
                <a16:creationId xmlns:a16="http://schemas.microsoft.com/office/drawing/2014/main" xmlns="" id="{AF2F48BE-D919-38D4-B946-D1EC923E96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248EAE4-2D41-4433-B2A4-3F031B3DB392}" type="slidenum">
              <a:rPr lang="en-US" altLang="zh-TW" sz="140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07" grpId="0" animBg="1"/>
      <p:bldP spid="199708" grpId="0" animBg="1"/>
      <p:bldP spid="199709" grpId="0" animBg="1"/>
      <p:bldP spid="1997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D3D464AF-0AE6-91EB-D151-C61016633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課程說明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8E1AF7F0-ECD1-6786-09D6-FC3FD8910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你拿什麼學位？</a:t>
            </a:r>
          </a:p>
          <a:p>
            <a:pPr lvl="1" eaLnBrk="1" hangingPunct="1"/>
            <a:r>
              <a:rPr lang="zh-TW" altLang="en-US" sz="2400"/>
              <a:t>商學院碩士</a:t>
            </a:r>
          </a:p>
          <a:p>
            <a:pPr eaLnBrk="1" hangingPunct="1"/>
            <a:r>
              <a:rPr lang="zh-TW" altLang="en-US" sz="2800"/>
              <a:t>技術和管理？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如果只有技術，和資工系有何不同？</a:t>
            </a:r>
            <a:endParaRPr lang="en-US" altLang="zh-TW" sz="2400"/>
          </a:p>
          <a:p>
            <a:pPr eaLnBrk="1" hangingPunct="1"/>
            <a:r>
              <a:rPr lang="zh-TW" altLang="en-US" sz="2800"/>
              <a:t>必須要有商管概念的內涵</a:t>
            </a:r>
          </a:p>
        </p:txBody>
      </p:sp>
      <p:sp>
        <p:nvSpPr>
          <p:cNvPr id="22532" name="投影片編號版面配置區 2">
            <a:extLst>
              <a:ext uri="{FF2B5EF4-FFF2-40B4-BE49-F238E27FC236}">
                <a16:creationId xmlns:a16="http://schemas.microsoft.com/office/drawing/2014/main" xmlns="" id="{719B92D7-2694-AD17-89EF-968F0D24E2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FBA0A4C-03F6-4233-B8C8-00874C5C15F1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尋找答案的工具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236" y="1955017"/>
            <a:ext cx="7773530" cy="3655057"/>
          </a:xfrm>
        </p:spPr>
        <p:txBody>
          <a:bodyPr/>
          <a:lstStyle/>
          <a:p>
            <a:r>
              <a:rPr lang="en-US" altLang="zh-TW" sz="2492" dirty="0"/>
              <a:t>Google: Search</a:t>
            </a:r>
          </a:p>
          <a:p>
            <a:r>
              <a:rPr lang="en-US" altLang="zh-TW" sz="2492" dirty="0"/>
              <a:t>Generative</a:t>
            </a:r>
            <a:r>
              <a:rPr lang="zh-TW" altLang="en-US" sz="2492" dirty="0"/>
              <a:t> </a:t>
            </a:r>
            <a:r>
              <a:rPr lang="en-US" altLang="zh-TW" sz="2492" dirty="0"/>
              <a:t>AI</a:t>
            </a:r>
          </a:p>
          <a:p>
            <a:pPr lvl="1"/>
            <a:r>
              <a:rPr lang="en-US" altLang="zh-TW" sz="2136" dirty="0" err="1"/>
              <a:t>ChatGPT</a:t>
            </a:r>
            <a:r>
              <a:rPr lang="en-US" altLang="zh-TW" sz="2136" dirty="0"/>
              <a:t> (if you are a paid customer, it will provide VIP service)</a:t>
            </a:r>
          </a:p>
          <a:p>
            <a:pPr lvl="1"/>
            <a:r>
              <a:rPr lang="en-US" altLang="zh-TW" sz="2136" dirty="0" smtClean="0"/>
              <a:t>Gemini</a:t>
            </a:r>
            <a:r>
              <a:rPr lang="zh-TW" altLang="en-US" sz="2136" dirty="0" smtClean="0"/>
              <a:t> </a:t>
            </a:r>
            <a:r>
              <a:rPr lang="en-US" altLang="zh-TW" sz="2136" dirty="0" smtClean="0"/>
              <a:t>(Google)</a:t>
            </a:r>
            <a:endParaRPr lang="en-US" altLang="zh-TW" sz="2136" dirty="0"/>
          </a:p>
          <a:p>
            <a:pPr lvl="1"/>
            <a:r>
              <a:rPr lang="en-US" altLang="zh-TW" sz="2136" dirty="0"/>
              <a:t>Chat PDF: understanding</a:t>
            </a:r>
            <a:r>
              <a:rPr lang="zh-TW" altLang="en-US" sz="2136" dirty="0"/>
              <a:t> </a:t>
            </a:r>
            <a:r>
              <a:rPr lang="en-US" altLang="zh-TW" sz="2136" dirty="0"/>
              <a:t>PDF documents</a:t>
            </a:r>
          </a:p>
          <a:p>
            <a:pPr lvl="1"/>
            <a:r>
              <a:rPr lang="en-US" altLang="zh-TW" sz="2136" dirty="0"/>
              <a:t>Perplexity</a:t>
            </a:r>
          </a:p>
          <a:p>
            <a:pPr lvl="1"/>
            <a:r>
              <a:rPr lang="en-US" altLang="zh-TW" sz="2136" dirty="0"/>
              <a:t>…</a:t>
            </a:r>
            <a:endParaRPr lang="zh-TW" altLang="en-US" sz="2136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中原資管</a:t>
            </a:r>
            <a:r>
              <a:rPr lang="en-US" altLang="zh-TW" smtClean="0"/>
              <a:t>--</a:t>
            </a:r>
            <a:r>
              <a:rPr lang="zh-TW" altLang="en-US" smtClean="0"/>
              <a:t>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5571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>
            <a:extLst>
              <a:ext uri="{FF2B5EF4-FFF2-40B4-BE49-F238E27FC236}">
                <a16:creationId xmlns="" xmlns:a16="http://schemas.microsoft.com/office/drawing/2014/main" id="{7F309170-6472-B2D7-F83A-6CB7592B5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 AI: ChatGPT</a:t>
            </a:r>
            <a:endParaRPr lang="zh-TW" altLang="en-US" dirty="0"/>
          </a:p>
        </p:txBody>
      </p:sp>
      <p:sp>
        <p:nvSpPr>
          <p:cNvPr id="24578" name="內容版面配置區 2">
            <a:extLst>
              <a:ext uri="{FF2B5EF4-FFF2-40B4-BE49-F238E27FC236}">
                <a16:creationId xmlns="" xmlns:a16="http://schemas.microsoft.com/office/drawing/2014/main" id="{EEA059C9-9548-DA56-2FB8-7413CAED53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400" dirty="0"/>
              <a:t>Training</a:t>
            </a:r>
            <a:r>
              <a:rPr lang="zh-TW" altLang="en-US" sz="2400" dirty="0"/>
              <a:t> </a:t>
            </a:r>
            <a:r>
              <a:rPr lang="en-US" altLang="zh-TW" sz="2400" dirty="0"/>
              <a:t>by the service</a:t>
            </a:r>
            <a:r>
              <a:rPr lang="zh-TW" altLang="en-US" sz="2400" dirty="0"/>
              <a:t> </a:t>
            </a:r>
            <a:r>
              <a:rPr lang="en-US" altLang="zh-TW" sz="2400" dirty="0"/>
              <a:t>provider (OpenAI)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000" dirty="0"/>
              <a:t>Accumulate</a:t>
            </a:r>
            <a:r>
              <a:rPr lang="zh-TW" altLang="en-US" sz="2000" dirty="0"/>
              <a:t> </a:t>
            </a:r>
            <a:r>
              <a:rPr lang="en-US" altLang="zh-TW" sz="2000" dirty="0"/>
              <a:t>knowledge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000" dirty="0"/>
              <a:t>Further training by user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/>
              <a:t>User ask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/>
              <a:t>Answer</a:t>
            </a:r>
            <a:r>
              <a:rPr lang="zh-TW" altLang="en-US" sz="2400" dirty="0"/>
              <a:t> </a:t>
            </a:r>
            <a:r>
              <a:rPr lang="en-US" altLang="zh-TW" sz="2400" dirty="0"/>
              <a:t>questions based</a:t>
            </a:r>
            <a:r>
              <a:rPr lang="zh-TW" altLang="en-US" sz="2400" dirty="0"/>
              <a:t> </a:t>
            </a:r>
            <a:r>
              <a:rPr lang="en-US" altLang="zh-TW" sz="2400" dirty="0"/>
              <a:t>on its knowledge</a:t>
            </a:r>
            <a:r>
              <a:rPr lang="zh-TW" altLang="en-US" sz="2400" dirty="0"/>
              <a:t> </a:t>
            </a:r>
            <a:r>
              <a:rPr lang="en-US" altLang="zh-TW" sz="2400" dirty="0"/>
              <a:t>repository</a:t>
            </a:r>
          </a:p>
          <a:p>
            <a:pPr marL="1092200" lvl="1" indent="-514350">
              <a:buFont typeface="Wingdings" panose="05000000000000000000" pitchFamily="2" charset="2"/>
              <a:buChar char="ü"/>
            </a:pPr>
            <a:r>
              <a:rPr lang="en-US" altLang="zh-TW" sz="2000" dirty="0"/>
              <a:t>Hallucination</a:t>
            </a:r>
          </a:p>
          <a:p>
            <a:pPr marL="1092200" lvl="1" indent="-514350">
              <a:buFont typeface="Wingdings" panose="05000000000000000000" pitchFamily="2" charset="2"/>
              <a:buChar char="ü"/>
            </a:pPr>
            <a:r>
              <a:rPr lang="en-US" altLang="zh-TW" sz="2000" dirty="0"/>
              <a:t>You have to provide background information</a:t>
            </a:r>
          </a:p>
          <a:p>
            <a:pPr marL="1092200" lvl="1" indent="-514350">
              <a:buFont typeface="Wingdings" panose="05000000000000000000" pitchFamily="2" charset="2"/>
              <a:buChar char="ü"/>
            </a:pPr>
            <a:r>
              <a:rPr lang="en-US" altLang="zh-TW" sz="2000" dirty="0"/>
              <a:t>You have to verify its answer</a:t>
            </a:r>
          </a:p>
          <a:p>
            <a:pPr marL="1092200" lvl="1" indent="-514350">
              <a:buFont typeface="Wingdings" panose="05000000000000000000" pitchFamily="2" charset="2"/>
              <a:buChar char="ü"/>
            </a:pPr>
            <a:r>
              <a:rPr lang="en-US" altLang="zh-TW" sz="2000" dirty="0"/>
              <a:t>Multiple iterations</a:t>
            </a:r>
          </a:p>
          <a:p>
            <a:pPr marL="1092200" lvl="1" indent="-514350">
              <a:buFont typeface="Wingdings" panose="05000000000000000000" pitchFamily="2" charset="2"/>
              <a:buChar char="ü"/>
            </a:pPr>
            <a:endParaRPr lang="en-US" altLang="zh-TW" sz="2000" dirty="0"/>
          </a:p>
        </p:txBody>
      </p:sp>
      <p:sp>
        <p:nvSpPr>
          <p:cNvPr id="24579" name="頁尾版面配置區 1">
            <a:extLst>
              <a:ext uri="{FF2B5EF4-FFF2-40B4-BE49-F238E27FC236}">
                <a16:creationId xmlns="" xmlns:a16="http://schemas.microsoft.com/office/drawing/2014/main" id="{F0830C92-3AB5-1F82-00B9-1AA1D08B0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  <a:latin typeface="Arial" panose="020B0604020202020204" pitchFamily="34" charset="0"/>
              </a:rPr>
              <a:t>中原資管</a:t>
            </a:r>
            <a:r>
              <a:rPr lang="en-US" altLang="zh-TW" sz="1400" smtClean="0">
                <a:solidFill>
                  <a:srgbClr val="333399"/>
                </a:solidFill>
                <a:latin typeface="Arial" panose="020B0604020202020204" pitchFamily="34" charset="0"/>
              </a:rPr>
              <a:t>--</a:t>
            </a:r>
            <a:r>
              <a:rPr lang="zh-TW" altLang="en-US" sz="1400" smtClean="0">
                <a:solidFill>
                  <a:srgbClr val="333399"/>
                </a:solidFill>
                <a:latin typeface="Arial" panose="020B0604020202020204" pitchFamily="34" charset="0"/>
              </a:rPr>
              <a:t>范錚強</a:t>
            </a:r>
            <a:endParaRPr lang="en-US" altLang="zh-TW" sz="14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2">
            <a:extLst>
              <a:ext uri="{FF2B5EF4-FFF2-40B4-BE49-F238E27FC236}">
                <a16:creationId xmlns="" xmlns:a16="http://schemas.microsoft.com/office/drawing/2014/main" id="{08954D09-98C7-D9BA-D33A-B19C2E946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13729D-39BF-5B4C-A488-6B8093A24370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2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>
            <a:extLst>
              <a:ext uri="{FF2B5EF4-FFF2-40B4-BE49-F238E27FC236}">
                <a16:creationId xmlns="" xmlns:a16="http://schemas.microsoft.com/office/drawing/2014/main" id="{7F309170-6472-B2D7-F83A-6CB7592B5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 AI: ChatGPT</a:t>
            </a:r>
            <a:endParaRPr lang="zh-TW" altLang="en-US" dirty="0"/>
          </a:p>
        </p:txBody>
      </p:sp>
      <p:sp>
        <p:nvSpPr>
          <p:cNvPr id="24579" name="頁尾版面配置區 1">
            <a:extLst>
              <a:ext uri="{FF2B5EF4-FFF2-40B4-BE49-F238E27FC236}">
                <a16:creationId xmlns="" xmlns:a16="http://schemas.microsoft.com/office/drawing/2014/main" id="{F0830C92-3AB5-1F82-00B9-1AA1D08B0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  <a:latin typeface="Arial" panose="020B0604020202020204" pitchFamily="34" charset="0"/>
              </a:rPr>
              <a:t>中原資管</a:t>
            </a:r>
            <a:r>
              <a:rPr lang="en-US" altLang="zh-TW" sz="1400" smtClean="0">
                <a:solidFill>
                  <a:srgbClr val="333399"/>
                </a:solidFill>
                <a:latin typeface="Arial" panose="020B0604020202020204" pitchFamily="34" charset="0"/>
              </a:rPr>
              <a:t>--</a:t>
            </a:r>
            <a:r>
              <a:rPr lang="zh-TW" altLang="en-US" sz="1400" smtClean="0">
                <a:solidFill>
                  <a:srgbClr val="333399"/>
                </a:solidFill>
                <a:latin typeface="Arial" panose="020B0604020202020204" pitchFamily="34" charset="0"/>
              </a:rPr>
              <a:t>范錚強</a:t>
            </a:r>
            <a:endParaRPr lang="en-US" altLang="zh-TW" sz="14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2">
            <a:extLst>
              <a:ext uri="{FF2B5EF4-FFF2-40B4-BE49-F238E27FC236}">
                <a16:creationId xmlns="" xmlns:a16="http://schemas.microsoft.com/office/drawing/2014/main" id="{08954D09-98C7-D9BA-D33A-B19C2E946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13729D-39BF-5B4C-A488-6B8093A24370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56E01FA-E342-7C71-89B6-850EAB2C883D}"/>
              </a:ext>
            </a:extLst>
          </p:cNvPr>
          <p:cNvSpPr/>
          <p:nvPr/>
        </p:nvSpPr>
        <p:spPr>
          <a:xfrm>
            <a:off x="1524000" y="2996952"/>
            <a:ext cx="1391816" cy="72008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Generic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ChatGPT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="" xmlns:a16="http://schemas.microsoft.com/office/drawing/2014/main" id="{94CE43BC-1138-D990-FCBA-E01D315B61A4}"/>
              </a:ext>
            </a:extLst>
          </p:cNvPr>
          <p:cNvSpPr/>
          <p:nvPr/>
        </p:nvSpPr>
        <p:spPr>
          <a:xfrm rot="17485492" flipV="1">
            <a:off x="1283368" y="4202734"/>
            <a:ext cx="1229571" cy="258856"/>
          </a:xfrm>
          <a:prstGeom prst="rightArrow">
            <a:avLst>
              <a:gd name="adj1" fmla="val 50000"/>
              <a:gd name="adj2" fmla="val 978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想法泡泡: 雲朵 4">
            <a:extLst>
              <a:ext uri="{FF2B5EF4-FFF2-40B4-BE49-F238E27FC236}">
                <a16:creationId xmlns="" xmlns:a16="http://schemas.microsoft.com/office/drawing/2014/main" id="{5653A2A7-437E-9A53-1810-1B91F902EC54}"/>
              </a:ext>
            </a:extLst>
          </p:cNvPr>
          <p:cNvSpPr/>
          <p:nvPr/>
        </p:nvSpPr>
        <p:spPr>
          <a:xfrm>
            <a:off x="864096" y="4976496"/>
            <a:ext cx="1319808" cy="72008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Info 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Source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CF7BDBF-C54E-2D50-D760-20247E5BD93D}"/>
              </a:ext>
            </a:extLst>
          </p:cNvPr>
          <p:cNvSpPr/>
          <p:nvPr/>
        </p:nvSpPr>
        <p:spPr>
          <a:xfrm>
            <a:off x="3876092" y="2992502"/>
            <a:ext cx="1391816" cy="72008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Specific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ChatGPT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="" xmlns:a16="http://schemas.microsoft.com/office/drawing/2014/main" id="{FC5CCA6F-2A4F-96F2-6EAE-0403E150A44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944915" y="3352542"/>
            <a:ext cx="931177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圓角 18">
            <a:extLst>
              <a:ext uri="{FF2B5EF4-FFF2-40B4-BE49-F238E27FC236}">
                <a16:creationId xmlns="" xmlns:a16="http://schemas.microsoft.com/office/drawing/2014/main" id="{C6281ACD-6527-4FDC-4CEB-E4177E82A8C6}"/>
              </a:ext>
            </a:extLst>
          </p:cNvPr>
          <p:cNvSpPr/>
          <p:nvPr/>
        </p:nvSpPr>
        <p:spPr>
          <a:xfrm>
            <a:off x="6173552" y="1801748"/>
            <a:ext cx="2664296" cy="114300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CC"/>
                </a:solidFill>
              </a:rPr>
              <a:t>Query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CC"/>
                </a:solidFill>
              </a:rPr>
              <a:t>Background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CC"/>
                </a:solidFill>
              </a:rPr>
              <a:t>Main question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CC"/>
                </a:solidFill>
              </a:rPr>
              <a:t>Finetuning through dialog</a:t>
            </a:r>
          </a:p>
        </p:txBody>
      </p:sp>
      <p:cxnSp>
        <p:nvCxnSpPr>
          <p:cNvPr id="24" name="直線單箭頭接點 23">
            <a:extLst>
              <a:ext uri="{FF2B5EF4-FFF2-40B4-BE49-F238E27FC236}">
                <a16:creationId xmlns="" xmlns:a16="http://schemas.microsoft.com/office/drawing/2014/main" id="{C48CEB2C-C96C-1F38-AA2F-702BD4A3F536}"/>
              </a:ext>
            </a:extLst>
          </p:cNvPr>
          <p:cNvCxnSpPr>
            <a:cxnSpLocks/>
          </p:cNvCxnSpPr>
          <p:nvPr/>
        </p:nvCxnSpPr>
        <p:spPr>
          <a:xfrm flipV="1">
            <a:off x="5312600" y="2636912"/>
            <a:ext cx="816260" cy="576064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圓角 25">
            <a:extLst>
              <a:ext uri="{FF2B5EF4-FFF2-40B4-BE49-F238E27FC236}">
                <a16:creationId xmlns="" xmlns:a16="http://schemas.microsoft.com/office/drawing/2014/main" id="{6289827F-1FE5-2627-9EF1-152F85EF973D}"/>
              </a:ext>
            </a:extLst>
          </p:cNvPr>
          <p:cNvSpPr/>
          <p:nvPr/>
        </p:nvSpPr>
        <p:spPr>
          <a:xfrm>
            <a:off x="6220653" y="4951742"/>
            <a:ext cx="2293590" cy="37948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C00000"/>
                </a:solidFill>
              </a:rPr>
              <a:t>Final answer </a:t>
            </a:r>
          </a:p>
        </p:txBody>
      </p:sp>
      <p:cxnSp>
        <p:nvCxnSpPr>
          <p:cNvPr id="27" name="直線單箭頭接點 26">
            <a:extLst>
              <a:ext uri="{FF2B5EF4-FFF2-40B4-BE49-F238E27FC236}">
                <a16:creationId xmlns="" xmlns:a16="http://schemas.microsoft.com/office/drawing/2014/main" id="{85E8B6D0-B2D3-9765-B157-53A902251B1D}"/>
              </a:ext>
            </a:extLst>
          </p:cNvPr>
          <p:cNvCxnSpPr>
            <a:cxnSpLocks/>
          </p:cNvCxnSpPr>
          <p:nvPr/>
        </p:nvCxnSpPr>
        <p:spPr>
          <a:xfrm>
            <a:off x="5348021" y="3568802"/>
            <a:ext cx="952745" cy="130787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箭號: 向右 3">
            <a:extLst>
              <a:ext uri="{FF2B5EF4-FFF2-40B4-BE49-F238E27FC236}">
                <a16:creationId xmlns="" xmlns:a16="http://schemas.microsoft.com/office/drawing/2014/main" id="{94CE43BC-1138-D990-FCBA-E01D315B61A4}"/>
              </a:ext>
            </a:extLst>
          </p:cNvPr>
          <p:cNvSpPr/>
          <p:nvPr/>
        </p:nvSpPr>
        <p:spPr>
          <a:xfrm rot="17485492" flipV="1">
            <a:off x="3606361" y="4227488"/>
            <a:ext cx="1229571" cy="258856"/>
          </a:xfrm>
          <a:prstGeom prst="rightArrow">
            <a:avLst>
              <a:gd name="adj1" fmla="val 50000"/>
              <a:gd name="adj2" fmla="val 978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想法泡泡: 雲朵 4">
            <a:extLst>
              <a:ext uri="{FF2B5EF4-FFF2-40B4-BE49-F238E27FC236}">
                <a16:creationId xmlns="" xmlns:a16="http://schemas.microsoft.com/office/drawing/2014/main" id="{5653A2A7-437E-9A53-1810-1B91F902EC54}"/>
              </a:ext>
            </a:extLst>
          </p:cNvPr>
          <p:cNvSpPr/>
          <p:nvPr/>
        </p:nvSpPr>
        <p:spPr>
          <a:xfrm>
            <a:off x="3187089" y="5001250"/>
            <a:ext cx="1319808" cy="72008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Info 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83433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9" grpId="0" animBg="1"/>
      <p:bldP spid="26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>
            <a:extLst>
              <a:ext uri="{FF2B5EF4-FFF2-40B4-BE49-F238E27FC236}">
                <a16:creationId xmlns="" xmlns:a16="http://schemas.microsoft.com/office/drawing/2014/main" id="{7F309170-6472-B2D7-F83A-6CB7592B5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 AI: Perplexity</a:t>
            </a:r>
            <a:endParaRPr lang="zh-TW" altLang="en-US" dirty="0"/>
          </a:p>
        </p:txBody>
      </p:sp>
      <p:sp>
        <p:nvSpPr>
          <p:cNvPr id="24579" name="頁尾版面配置區 1">
            <a:extLst>
              <a:ext uri="{FF2B5EF4-FFF2-40B4-BE49-F238E27FC236}">
                <a16:creationId xmlns="" xmlns:a16="http://schemas.microsoft.com/office/drawing/2014/main" id="{F0830C92-3AB5-1F82-00B9-1AA1D08B0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  <a:latin typeface="Arial" panose="020B0604020202020204" pitchFamily="34" charset="0"/>
              </a:rPr>
              <a:t>中原資管</a:t>
            </a:r>
            <a:r>
              <a:rPr lang="en-US" altLang="zh-TW" sz="1400" smtClean="0">
                <a:solidFill>
                  <a:srgbClr val="333399"/>
                </a:solidFill>
                <a:latin typeface="Arial" panose="020B0604020202020204" pitchFamily="34" charset="0"/>
              </a:rPr>
              <a:t>--</a:t>
            </a:r>
            <a:r>
              <a:rPr lang="zh-TW" altLang="en-US" sz="1400" smtClean="0">
                <a:solidFill>
                  <a:srgbClr val="333399"/>
                </a:solidFill>
                <a:latin typeface="Arial" panose="020B0604020202020204" pitchFamily="34" charset="0"/>
              </a:rPr>
              <a:t>范錚強</a:t>
            </a:r>
            <a:endParaRPr lang="en-US" altLang="zh-TW" sz="14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2">
            <a:extLst>
              <a:ext uri="{FF2B5EF4-FFF2-40B4-BE49-F238E27FC236}">
                <a16:creationId xmlns="" xmlns:a16="http://schemas.microsoft.com/office/drawing/2014/main" id="{08954D09-98C7-D9BA-D33A-B19C2E946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13729D-39BF-5B4C-A488-6B8093A24370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56E01FA-E342-7C71-89B6-850EAB2C883D}"/>
              </a:ext>
            </a:extLst>
          </p:cNvPr>
          <p:cNvSpPr/>
          <p:nvPr/>
        </p:nvSpPr>
        <p:spPr>
          <a:xfrm>
            <a:off x="1581876" y="3389947"/>
            <a:ext cx="1391816" cy="72008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Gen AI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="" xmlns:a16="http://schemas.microsoft.com/office/drawing/2014/main" id="{94CE43BC-1138-D990-FCBA-E01D315B61A4}"/>
              </a:ext>
            </a:extLst>
          </p:cNvPr>
          <p:cNvSpPr/>
          <p:nvPr/>
        </p:nvSpPr>
        <p:spPr>
          <a:xfrm rot="17485492" flipV="1">
            <a:off x="1439934" y="4432358"/>
            <a:ext cx="736231" cy="258856"/>
          </a:xfrm>
          <a:prstGeom prst="rightArrow">
            <a:avLst>
              <a:gd name="adj1" fmla="val 50000"/>
              <a:gd name="adj2" fmla="val 978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想法泡泡: 雲朵 4">
            <a:extLst>
              <a:ext uri="{FF2B5EF4-FFF2-40B4-BE49-F238E27FC236}">
                <a16:creationId xmlns="" xmlns:a16="http://schemas.microsoft.com/office/drawing/2014/main" id="{5653A2A7-437E-9A53-1810-1B91F902EC54}"/>
              </a:ext>
            </a:extLst>
          </p:cNvPr>
          <p:cNvSpPr/>
          <p:nvPr/>
        </p:nvSpPr>
        <p:spPr>
          <a:xfrm>
            <a:off x="864096" y="4976496"/>
            <a:ext cx="1319808" cy="72008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Info 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Source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CF7BDBF-C54E-2D50-D760-20247E5BD93D}"/>
              </a:ext>
            </a:extLst>
          </p:cNvPr>
          <p:cNvSpPr/>
          <p:nvPr/>
        </p:nvSpPr>
        <p:spPr>
          <a:xfrm>
            <a:off x="5161384" y="3201237"/>
            <a:ext cx="1391816" cy="72008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Search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Engine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="" xmlns:a16="http://schemas.microsoft.com/office/drawing/2014/main" id="{C6281ACD-6527-4FDC-4CEB-E4177E82A8C6}"/>
              </a:ext>
            </a:extLst>
          </p:cNvPr>
          <p:cNvSpPr/>
          <p:nvPr/>
        </p:nvSpPr>
        <p:spPr>
          <a:xfrm>
            <a:off x="2696301" y="1668852"/>
            <a:ext cx="2664296" cy="114300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CC"/>
                </a:solidFill>
              </a:rPr>
              <a:t>Query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rgbClr val="0000CC"/>
                </a:solidFill>
              </a:rPr>
              <a:t>Background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rgbClr val="0000CC"/>
                </a:solidFill>
              </a:rPr>
              <a:t>Main question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="" xmlns:a16="http://schemas.microsoft.com/office/drawing/2014/main" id="{6289827F-1FE5-2627-9EF1-152F85EF973D}"/>
              </a:ext>
            </a:extLst>
          </p:cNvPr>
          <p:cNvSpPr/>
          <p:nvPr/>
        </p:nvSpPr>
        <p:spPr>
          <a:xfrm>
            <a:off x="6231666" y="5159276"/>
            <a:ext cx="2293590" cy="37948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C00000"/>
                </a:solidFill>
              </a:rPr>
              <a:t>Answer </a:t>
            </a:r>
          </a:p>
        </p:txBody>
      </p:sp>
      <p:sp>
        <p:nvSpPr>
          <p:cNvPr id="10" name="手繪多邊形: 圖案 9">
            <a:extLst>
              <a:ext uri="{FF2B5EF4-FFF2-40B4-BE49-F238E27FC236}">
                <a16:creationId xmlns="" xmlns:a16="http://schemas.microsoft.com/office/drawing/2014/main" id="{EF962472-2492-B273-B023-26736D0A14C3}"/>
              </a:ext>
            </a:extLst>
          </p:cNvPr>
          <p:cNvSpPr/>
          <p:nvPr/>
        </p:nvSpPr>
        <p:spPr>
          <a:xfrm>
            <a:off x="2314576" y="2275029"/>
            <a:ext cx="2545456" cy="1398862"/>
          </a:xfrm>
          <a:custGeom>
            <a:avLst/>
            <a:gdLst>
              <a:gd name="connsiteX0" fmla="*/ 342900 w 2943225"/>
              <a:gd name="connsiteY0" fmla="*/ 0 h 1247775"/>
              <a:gd name="connsiteX1" fmla="*/ 247650 w 2943225"/>
              <a:gd name="connsiteY1" fmla="*/ 114300 h 1247775"/>
              <a:gd name="connsiteX2" fmla="*/ 190500 w 2943225"/>
              <a:gd name="connsiteY2" fmla="*/ 190500 h 1247775"/>
              <a:gd name="connsiteX3" fmla="*/ 104775 w 2943225"/>
              <a:gd name="connsiteY3" fmla="*/ 285750 h 1247775"/>
              <a:gd name="connsiteX4" fmla="*/ 19050 w 2943225"/>
              <a:gd name="connsiteY4" fmla="*/ 447675 h 1247775"/>
              <a:gd name="connsiteX5" fmla="*/ 0 w 2943225"/>
              <a:gd name="connsiteY5" fmla="*/ 504825 h 1247775"/>
              <a:gd name="connsiteX6" fmla="*/ 9525 w 2943225"/>
              <a:gd name="connsiteY6" fmla="*/ 895350 h 1247775"/>
              <a:gd name="connsiteX7" fmla="*/ 66675 w 2943225"/>
              <a:gd name="connsiteY7" fmla="*/ 1000125 h 1247775"/>
              <a:gd name="connsiteX8" fmla="*/ 95250 w 2943225"/>
              <a:gd name="connsiteY8" fmla="*/ 1028700 h 1247775"/>
              <a:gd name="connsiteX9" fmla="*/ 161925 w 2943225"/>
              <a:gd name="connsiteY9" fmla="*/ 1066800 h 1247775"/>
              <a:gd name="connsiteX10" fmla="*/ 200025 w 2943225"/>
              <a:gd name="connsiteY10" fmla="*/ 1095375 h 1247775"/>
              <a:gd name="connsiteX11" fmla="*/ 257175 w 2943225"/>
              <a:gd name="connsiteY11" fmla="*/ 1123950 h 1247775"/>
              <a:gd name="connsiteX12" fmla="*/ 381000 w 2943225"/>
              <a:gd name="connsiteY12" fmla="*/ 1171575 h 1247775"/>
              <a:gd name="connsiteX13" fmla="*/ 447675 w 2943225"/>
              <a:gd name="connsiteY13" fmla="*/ 1190625 h 1247775"/>
              <a:gd name="connsiteX14" fmla="*/ 504825 w 2943225"/>
              <a:gd name="connsiteY14" fmla="*/ 1200150 h 1247775"/>
              <a:gd name="connsiteX15" fmla="*/ 733425 w 2943225"/>
              <a:gd name="connsiteY15" fmla="*/ 1238250 h 1247775"/>
              <a:gd name="connsiteX16" fmla="*/ 933450 w 2943225"/>
              <a:gd name="connsiteY16" fmla="*/ 1247775 h 1247775"/>
              <a:gd name="connsiteX17" fmla="*/ 1657350 w 2943225"/>
              <a:gd name="connsiteY17" fmla="*/ 1228725 h 1247775"/>
              <a:gd name="connsiteX18" fmla="*/ 1724025 w 2943225"/>
              <a:gd name="connsiteY18" fmla="*/ 1219200 h 1247775"/>
              <a:gd name="connsiteX19" fmla="*/ 1971675 w 2943225"/>
              <a:gd name="connsiteY19" fmla="*/ 1209675 h 1247775"/>
              <a:gd name="connsiteX20" fmla="*/ 2543175 w 2943225"/>
              <a:gd name="connsiteY20" fmla="*/ 1152525 h 1247775"/>
              <a:gd name="connsiteX21" fmla="*/ 2762250 w 2943225"/>
              <a:gd name="connsiteY21" fmla="*/ 1123950 h 1247775"/>
              <a:gd name="connsiteX22" fmla="*/ 2857500 w 2943225"/>
              <a:gd name="connsiteY22" fmla="*/ 1085850 h 1247775"/>
              <a:gd name="connsiteX23" fmla="*/ 2895600 w 2943225"/>
              <a:gd name="connsiteY23" fmla="*/ 1076325 h 1247775"/>
              <a:gd name="connsiteX24" fmla="*/ 2943225 w 2943225"/>
              <a:gd name="connsiteY24" fmla="*/ 1057275 h 1247775"/>
              <a:gd name="connsiteX25" fmla="*/ 2924175 w 2943225"/>
              <a:gd name="connsiteY25" fmla="*/ 100965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43225" h="1247775">
                <a:moveTo>
                  <a:pt x="342900" y="0"/>
                </a:moveTo>
                <a:cubicBezTo>
                  <a:pt x="311150" y="38100"/>
                  <a:pt x="277407" y="74624"/>
                  <a:pt x="247650" y="114300"/>
                </a:cubicBezTo>
                <a:cubicBezTo>
                  <a:pt x="228600" y="139700"/>
                  <a:pt x="210826" y="166109"/>
                  <a:pt x="190500" y="190500"/>
                </a:cubicBezTo>
                <a:cubicBezTo>
                  <a:pt x="163154" y="223315"/>
                  <a:pt x="130404" y="251578"/>
                  <a:pt x="104775" y="285750"/>
                </a:cubicBezTo>
                <a:cubicBezTo>
                  <a:pt x="67412" y="335568"/>
                  <a:pt x="41165" y="390177"/>
                  <a:pt x="19050" y="447675"/>
                </a:cubicBezTo>
                <a:cubicBezTo>
                  <a:pt x="11842" y="466417"/>
                  <a:pt x="6350" y="485775"/>
                  <a:pt x="0" y="504825"/>
                </a:cubicBezTo>
                <a:cubicBezTo>
                  <a:pt x="3175" y="635000"/>
                  <a:pt x="-3693" y="765809"/>
                  <a:pt x="9525" y="895350"/>
                </a:cubicBezTo>
                <a:cubicBezTo>
                  <a:pt x="10534" y="905236"/>
                  <a:pt x="48888" y="978781"/>
                  <a:pt x="66675" y="1000125"/>
                </a:cubicBezTo>
                <a:cubicBezTo>
                  <a:pt x="75299" y="1010473"/>
                  <a:pt x="84902" y="1020076"/>
                  <a:pt x="95250" y="1028700"/>
                </a:cubicBezTo>
                <a:cubicBezTo>
                  <a:pt x="126711" y="1054918"/>
                  <a:pt x="124660" y="1043509"/>
                  <a:pt x="161925" y="1066800"/>
                </a:cubicBezTo>
                <a:cubicBezTo>
                  <a:pt x="175387" y="1075214"/>
                  <a:pt x="186412" y="1087207"/>
                  <a:pt x="200025" y="1095375"/>
                </a:cubicBezTo>
                <a:cubicBezTo>
                  <a:pt x="218288" y="1106333"/>
                  <a:pt x="237837" y="1115025"/>
                  <a:pt x="257175" y="1123950"/>
                </a:cubicBezTo>
                <a:cubicBezTo>
                  <a:pt x="307991" y="1147404"/>
                  <a:pt x="329409" y="1155701"/>
                  <a:pt x="381000" y="1171575"/>
                </a:cubicBezTo>
                <a:cubicBezTo>
                  <a:pt x="403092" y="1178373"/>
                  <a:pt x="425153" y="1185428"/>
                  <a:pt x="447675" y="1190625"/>
                </a:cubicBezTo>
                <a:cubicBezTo>
                  <a:pt x="466493" y="1194968"/>
                  <a:pt x="486007" y="1195807"/>
                  <a:pt x="504825" y="1200150"/>
                </a:cubicBezTo>
                <a:cubicBezTo>
                  <a:pt x="646755" y="1232903"/>
                  <a:pt x="494469" y="1219385"/>
                  <a:pt x="733425" y="1238250"/>
                </a:cubicBezTo>
                <a:cubicBezTo>
                  <a:pt x="799969" y="1243503"/>
                  <a:pt x="866775" y="1244600"/>
                  <a:pt x="933450" y="1247775"/>
                </a:cubicBezTo>
                <a:cubicBezTo>
                  <a:pt x="1070909" y="1245080"/>
                  <a:pt x="1467202" y="1240609"/>
                  <a:pt x="1657350" y="1228725"/>
                </a:cubicBezTo>
                <a:cubicBezTo>
                  <a:pt x="1679757" y="1227325"/>
                  <a:pt x="1701615" y="1220558"/>
                  <a:pt x="1724025" y="1219200"/>
                </a:cubicBezTo>
                <a:cubicBezTo>
                  <a:pt x="1806485" y="1214202"/>
                  <a:pt x="1889125" y="1212850"/>
                  <a:pt x="1971675" y="1209675"/>
                </a:cubicBezTo>
                <a:cubicBezTo>
                  <a:pt x="2264884" y="1160807"/>
                  <a:pt x="1936379" y="1212350"/>
                  <a:pt x="2543175" y="1152525"/>
                </a:cubicBezTo>
                <a:cubicBezTo>
                  <a:pt x="2616463" y="1145299"/>
                  <a:pt x="2689225" y="1133475"/>
                  <a:pt x="2762250" y="1123950"/>
                </a:cubicBezTo>
                <a:cubicBezTo>
                  <a:pt x="2794000" y="1111250"/>
                  <a:pt x="2825296" y="1097351"/>
                  <a:pt x="2857500" y="1085850"/>
                </a:cubicBezTo>
                <a:cubicBezTo>
                  <a:pt x="2869828" y="1081447"/>
                  <a:pt x="2883181" y="1080465"/>
                  <a:pt x="2895600" y="1076325"/>
                </a:cubicBezTo>
                <a:cubicBezTo>
                  <a:pt x="2911820" y="1070918"/>
                  <a:pt x="2927350" y="1063625"/>
                  <a:pt x="2943225" y="1057275"/>
                </a:cubicBezTo>
                <a:cubicBezTo>
                  <a:pt x="2933077" y="1006537"/>
                  <a:pt x="2949889" y="1009650"/>
                  <a:pt x="2924175" y="100965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手繪多邊形: 圖案 10">
            <a:extLst>
              <a:ext uri="{FF2B5EF4-FFF2-40B4-BE49-F238E27FC236}">
                <a16:creationId xmlns="" xmlns:a16="http://schemas.microsoft.com/office/drawing/2014/main" id="{FED59233-7348-FD3B-6A90-8936D7EA86CC}"/>
              </a:ext>
            </a:extLst>
          </p:cNvPr>
          <p:cNvSpPr/>
          <p:nvPr/>
        </p:nvSpPr>
        <p:spPr>
          <a:xfrm>
            <a:off x="2695575" y="3781368"/>
            <a:ext cx="3315283" cy="1509967"/>
          </a:xfrm>
          <a:custGeom>
            <a:avLst/>
            <a:gdLst>
              <a:gd name="connsiteX0" fmla="*/ 2581275 w 3476625"/>
              <a:gd name="connsiteY0" fmla="*/ 38156 h 1457802"/>
              <a:gd name="connsiteX1" fmla="*/ 2533650 w 3476625"/>
              <a:gd name="connsiteY1" fmla="*/ 19106 h 1457802"/>
              <a:gd name="connsiteX2" fmla="*/ 2171700 w 3476625"/>
              <a:gd name="connsiteY2" fmla="*/ 9581 h 1457802"/>
              <a:gd name="connsiteX3" fmla="*/ 1762125 w 3476625"/>
              <a:gd name="connsiteY3" fmla="*/ 38156 h 1457802"/>
              <a:gd name="connsiteX4" fmla="*/ 1504950 w 3476625"/>
              <a:gd name="connsiteY4" fmla="*/ 57206 h 1457802"/>
              <a:gd name="connsiteX5" fmla="*/ 571500 w 3476625"/>
              <a:gd name="connsiteY5" fmla="*/ 66731 h 1457802"/>
              <a:gd name="connsiteX6" fmla="*/ 352425 w 3476625"/>
              <a:gd name="connsiteY6" fmla="*/ 76256 h 1457802"/>
              <a:gd name="connsiteX7" fmla="*/ 304800 w 3476625"/>
              <a:gd name="connsiteY7" fmla="*/ 85781 h 1457802"/>
              <a:gd name="connsiteX8" fmla="*/ 200025 w 3476625"/>
              <a:gd name="connsiteY8" fmla="*/ 114356 h 1457802"/>
              <a:gd name="connsiteX9" fmla="*/ 171450 w 3476625"/>
              <a:gd name="connsiteY9" fmla="*/ 142931 h 1457802"/>
              <a:gd name="connsiteX10" fmla="*/ 123825 w 3476625"/>
              <a:gd name="connsiteY10" fmla="*/ 181031 h 1457802"/>
              <a:gd name="connsiteX11" fmla="*/ 66675 w 3476625"/>
              <a:gd name="connsiteY11" fmla="*/ 266756 h 1457802"/>
              <a:gd name="connsiteX12" fmla="*/ 47625 w 3476625"/>
              <a:gd name="connsiteY12" fmla="*/ 295331 h 1457802"/>
              <a:gd name="connsiteX13" fmla="*/ 28575 w 3476625"/>
              <a:gd name="connsiteY13" fmla="*/ 352481 h 1457802"/>
              <a:gd name="connsiteX14" fmla="*/ 0 w 3476625"/>
              <a:gd name="connsiteY14" fmla="*/ 419156 h 1457802"/>
              <a:gd name="connsiteX15" fmla="*/ 9525 w 3476625"/>
              <a:gd name="connsiteY15" fmla="*/ 581081 h 1457802"/>
              <a:gd name="connsiteX16" fmla="*/ 66675 w 3476625"/>
              <a:gd name="connsiteY16" fmla="*/ 685856 h 1457802"/>
              <a:gd name="connsiteX17" fmla="*/ 219075 w 3476625"/>
              <a:gd name="connsiteY17" fmla="*/ 838256 h 1457802"/>
              <a:gd name="connsiteX18" fmla="*/ 276225 w 3476625"/>
              <a:gd name="connsiteY18" fmla="*/ 876356 h 1457802"/>
              <a:gd name="connsiteX19" fmla="*/ 514350 w 3476625"/>
              <a:gd name="connsiteY19" fmla="*/ 971606 h 1457802"/>
              <a:gd name="connsiteX20" fmla="*/ 733425 w 3476625"/>
              <a:gd name="connsiteY20" fmla="*/ 1038281 h 1457802"/>
              <a:gd name="connsiteX21" fmla="*/ 819150 w 3476625"/>
              <a:gd name="connsiteY21" fmla="*/ 1047806 h 1457802"/>
              <a:gd name="connsiteX22" fmla="*/ 981075 w 3476625"/>
              <a:gd name="connsiteY22" fmla="*/ 1076381 h 1457802"/>
              <a:gd name="connsiteX23" fmla="*/ 1209675 w 3476625"/>
              <a:gd name="connsiteY23" fmla="*/ 1104956 h 1457802"/>
              <a:gd name="connsiteX24" fmla="*/ 1619250 w 3476625"/>
              <a:gd name="connsiteY24" fmla="*/ 1152581 h 1457802"/>
              <a:gd name="connsiteX25" fmla="*/ 1971675 w 3476625"/>
              <a:gd name="connsiteY25" fmla="*/ 1200206 h 1457802"/>
              <a:gd name="connsiteX26" fmla="*/ 2533650 w 3476625"/>
              <a:gd name="connsiteY26" fmla="*/ 1276406 h 1457802"/>
              <a:gd name="connsiteX27" fmla="*/ 2686050 w 3476625"/>
              <a:gd name="connsiteY27" fmla="*/ 1314506 h 1457802"/>
              <a:gd name="connsiteX28" fmla="*/ 2790825 w 3476625"/>
              <a:gd name="connsiteY28" fmla="*/ 1333556 h 1457802"/>
              <a:gd name="connsiteX29" fmla="*/ 2886075 w 3476625"/>
              <a:gd name="connsiteY29" fmla="*/ 1362131 h 1457802"/>
              <a:gd name="connsiteX30" fmla="*/ 3200400 w 3476625"/>
              <a:gd name="connsiteY30" fmla="*/ 1419281 h 1457802"/>
              <a:gd name="connsiteX31" fmla="*/ 3286125 w 3476625"/>
              <a:gd name="connsiteY31" fmla="*/ 1428806 h 1457802"/>
              <a:gd name="connsiteX32" fmla="*/ 3448050 w 3476625"/>
              <a:gd name="connsiteY32" fmla="*/ 1457381 h 1457802"/>
              <a:gd name="connsiteX33" fmla="*/ 3476625 w 3476625"/>
              <a:gd name="connsiteY33" fmla="*/ 1457381 h 145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76625" h="1457802">
                <a:moveTo>
                  <a:pt x="2581275" y="38156"/>
                </a:moveTo>
                <a:cubicBezTo>
                  <a:pt x="2565400" y="31806"/>
                  <a:pt x="2550495" y="22036"/>
                  <a:pt x="2533650" y="19106"/>
                </a:cubicBezTo>
                <a:cubicBezTo>
                  <a:pt x="2371593" y="-9078"/>
                  <a:pt x="2339375" y="-480"/>
                  <a:pt x="2171700" y="9581"/>
                </a:cubicBezTo>
                <a:lnTo>
                  <a:pt x="1762125" y="38156"/>
                </a:lnTo>
                <a:cubicBezTo>
                  <a:pt x="1613933" y="52270"/>
                  <a:pt x="1739925" y="53189"/>
                  <a:pt x="1504950" y="57206"/>
                </a:cubicBezTo>
                <a:lnTo>
                  <a:pt x="571500" y="66731"/>
                </a:lnTo>
                <a:cubicBezTo>
                  <a:pt x="498475" y="69906"/>
                  <a:pt x="425333" y="71048"/>
                  <a:pt x="352425" y="76256"/>
                </a:cubicBezTo>
                <a:cubicBezTo>
                  <a:pt x="336277" y="77409"/>
                  <a:pt x="320575" y="82141"/>
                  <a:pt x="304800" y="85781"/>
                </a:cubicBezTo>
                <a:cubicBezTo>
                  <a:pt x="234973" y="101895"/>
                  <a:pt x="247259" y="98611"/>
                  <a:pt x="200025" y="114356"/>
                </a:cubicBezTo>
                <a:cubicBezTo>
                  <a:pt x="190500" y="123881"/>
                  <a:pt x="181587" y="134061"/>
                  <a:pt x="171450" y="142931"/>
                </a:cubicBezTo>
                <a:cubicBezTo>
                  <a:pt x="156150" y="156318"/>
                  <a:pt x="136957" y="165511"/>
                  <a:pt x="123825" y="181031"/>
                </a:cubicBezTo>
                <a:cubicBezTo>
                  <a:pt x="101641" y="207248"/>
                  <a:pt x="85725" y="238181"/>
                  <a:pt x="66675" y="266756"/>
                </a:cubicBezTo>
                <a:cubicBezTo>
                  <a:pt x="60325" y="276281"/>
                  <a:pt x="51245" y="284471"/>
                  <a:pt x="47625" y="295331"/>
                </a:cubicBezTo>
                <a:cubicBezTo>
                  <a:pt x="41275" y="314381"/>
                  <a:pt x="36033" y="333837"/>
                  <a:pt x="28575" y="352481"/>
                </a:cubicBezTo>
                <a:cubicBezTo>
                  <a:pt x="-18505" y="470182"/>
                  <a:pt x="30661" y="327174"/>
                  <a:pt x="0" y="419156"/>
                </a:cubicBezTo>
                <a:cubicBezTo>
                  <a:pt x="3175" y="473131"/>
                  <a:pt x="2220" y="527508"/>
                  <a:pt x="9525" y="581081"/>
                </a:cubicBezTo>
                <a:cubicBezTo>
                  <a:pt x="13895" y="613131"/>
                  <a:pt x="50134" y="663801"/>
                  <a:pt x="66675" y="685856"/>
                </a:cubicBezTo>
                <a:cubicBezTo>
                  <a:pt x="109758" y="743300"/>
                  <a:pt x="161631" y="795173"/>
                  <a:pt x="219075" y="838256"/>
                </a:cubicBezTo>
                <a:cubicBezTo>
                  <a:pt x="237391" y="851993"/>
                  <a:pt x="256023" y="865582"/>
                  <a:pt x="276225" y="876356"/>
                </a:cubicBezTo>
                <a:cubicBezTo>
                  <a:pt x="334752" y="907570"/>
                  <a:pt x="465880" y="953654"/>
                  <a:pt x="514350" y="971606"/>
                </a:cubicBezTo>
                <a:cubicBezTo>
                  <a:pt x="603653" y="1004681"/>
                  <a:pt x="638426" y="1020186"/>
                  <a:pt x="733425" y="1038281"/>
                </a:cubicBezTo>
                <a:cubicBezTo>
                  <a:pt x="761668" y="1043661"/>
                  <a:pt x="790733" y="1043434"/>
                  <a:pt x="819150" y="1047806"/>
                </a:cubicBezTo>
                <a:cubicBezTo>
                  <a:pt x="873322" y="1056140"/>
                  <a:pt x="926455" y="1071829"/>
                  <a:pt x="981075" y="1076381"/>
                </a:cubicBezTo>
                <a:cubicBezTo>
                  <a:pt x="1106510" y="1086834"/>
                  <a:pt x="1085302" y="1081924"/>
                  <a:pt x="1209675" y="1104956"/>
                </a:cubicBezTo>
                <a:cubicBezTo>
                  <a:pt x="1469934" y="1153152"/>
                  <a:pt x="1249073" y="1126140"/>
                  <a:pt x="1619250" y="1152581"/>
                </a:cubicBezTo>
                <a:cubicBezTo>
                  <a:pt x="1914095" y="1196808"/>
                  <a:pt x="1703153" y="1167230"/>
                  <a:pt x="1971675" y="1200206"/>
                </a:cubicBezTo>
                <a:cubicBezTo>
                  <a:pt x="2049344" y="1209744"/>
                  <a:pt x="2399910" y="1249658"/>
                  <a:pt x="2533650" y="1276406"/>
                </a:cubicBezTo>
                <a:cubicBezTo>
                  <a:pt x="2584997" y="1286675"/>
                  <a:pt x="2634933" y="1303147"/>
                  <a:pt x="2686050" y="1314506"/>
                </a:cubicBezTo>
                <a:cubicBezTo>
                  <a:pt x="2720702" y="1322207"/>
                  <a:pt x="2756293" y="1325334"/>
                  <a:pt x="2790825" y="1333556"/>
                </a:cubicBezTo>
                <a:cubicBezTo>
                  <a:pt x="2823072" y="1341234"/>
                  <a:pt x="2853794" y="1354599"/>
                  <a:pt x="2886075" y="1362131"/>
                </a:cubicBezTo>
                <a:cubicBezTo>
                  <a:pt x="2985452" y="1385319"/>
                  <a:pt x="3097741" y="1405282"/>
                  <a:pt x="3200400" y="1419281"/>
                </a:cubicBezTo>
                <a:cubicBezTo>
                  <a:pt x="3228887" y="1423166"/>
                  <a:pt x="3257726" y="1424322"/>
                  <a:pt x="3286125" y="1428806"/>
                </a:cubicBezTo>
                <a:cubicBezTo>
                  <a:pt x="3383269" y="1444145"/>
                  <a:pt x="3363273" y="1448903"/>
                  <a:pt x="3448050" y="1457381"/>
                </a:cubicBezTo>
                <a:cubicBezTo>
                  <a:pt x="3457528" y="1458329"/>
                  <a:pt x="3467100" y="1457381"/>
                  <a:pt x="3476625" y="145738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="" xmlns:a16="http://schemas.microsoft.com/office/drawing/2014/main" id="{0004F52D-63F3-4049-879A-6EF7E437CC21}"/>
              </a:ext>
            </a:extLst>
          </p:cNvPr>
          <p:cNvCxnSpPr>
            <a:cxnSpLocks/>
          </p:cNvCxnSpPr>
          <p:nvPr/>
        </p:nvCxnSpPr>
        <p:spPr>
          <a:xfrm>
            <a:off x="6010858" y="5296955"/>
            <a:ext cx="305544" cy="79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="" xmlns:a16="http://schemas.microsoft.com/office/drawing/2014/main" id="{DB9BF5B9-F886-1DD3-9C35-C9E450A888CE}"/>
              </a:ext>
            </a:extLst>
          </p:cNvPr>
          <p:cNvCxnSpPr/>
          <p:nvPr/>
        </p:nvCxnSpPr>
        <p:spPr>
          <a:xfrm flipV="1">
            <a:off x="4729336" y="3339203"/>
            <a:ext cx="432048" cy="18325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443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6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SimHei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3884</TotalTime>
  <Words>1787</Words>
  <Application>Microsoft Office PowerPoint</Application>
  <PresentationFormat>如螢幕大小 (4:3)</PresentationFormat>
  <Paragraphs>423</Paragraphs>
  <Slides>40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40</vt:i4>
      </vt:variant>
    </vt:vector>
  </HeadingPairs>
  <TitlesOfParts>
    <vt:vector size="54" baseType="lpstr">
      <vt:lpstr>SimHei</vt:lpstr>
      <vt:lpstr>華康儷粗黑</vt:lpstr>
      <vt:lpstr>微軟正黑體</vt:lpstr>
      <vt:lpstr>新細明體</vt:lpstr>
      <vt:lpstr>標楷體</vt:lpstr>
      <vt:lpstr>Arial</vt:lpstr>
      <vt:lpstr>Arial Black</vt:lpstr>
      <vt:lpstr>Calibri</vt:lpstr>
      <vt:lpstr>Times New Roman</vt:lpstr>
      <vt:lpstr>Webdings</vt:lpstr>
      <vt:lpstr>Wingdings</vt:lpstr>
      <vt:lpstr>0ckf</vt:lpstr>
      <vt:lpstr>1_0ckf</vt:lpstr>
      <vt:lpstr>2_0ckf</vt:lpstr>
      <vt:lpstr>資管碩士的生涯發展</vt:lpstr>
      <vt:lpstr>上課預備</vt:lpstr>
      <vt:lpstr>基礎</vt:lpstr>
      <vt:lpstr>課本</vt:lpstr>
      <vt:lpstr>課程說明</vt:lpstr>
      <vt:lpstr>尋找答案的工具</vt:lpstr>
      <vt:lpstr>Gen AI: ChatGPT</vt:lpstr>
      <vt:lpstr>Gen AI: ChatGPT</vt:lpstr>
      <vt:lpstr>Gen AI: Perplexity</vt:lpstr>
      <vt:lpstr>作業 #1: 工具的使用 （個人）</vt:lpstr>
      <vt:lpstr>作業規格</vt:lpstr>
      <vt:lpstr>PowerPoint 簡報</vt:lpstr>
      <vt:lpstr>升遷</vt:lpstr>
      <vt:lpstr>兩因素理論</vt:lpstr>
      <vt:lpstr>階段性的發展</vt:lpstr>
      <vt:lpstr>IT 的影響</vt:lpstr>
      <vt:lpstr>彼得定理 </vt:lpstr>
      <vt:lpstr>資管人擔任大型企業 CEO</vt:lpstr>
      <vt:lpstr>這些人的特性</vt:lpstr>
      <vt:lpstr>階段性的發展</vt:lpstr>
      <vt:lpstr>管理者的工作</vt:lpstr>
      <vt:lpstr>你是依賴什麼來猜</vt:lpstr>
      <vt:lpstr>很多經理人依賴直覺</vt:lpstr>
      <vt:lpstr>直覺：賠本生意沒人做</vt:lpstr>
      <vt:lpstr>資訊管理學門</vt:lpstr>
      <vt:lpstr>人類文明的發展</vt:lpstr>
      <vt:lpstr>科技創新</vt:lpstr>
      <vt:lpstr>你們生活周遭有什麼改變？</vt:lpstr>
      <vt:lpstr>資訊科技應用的發展</vt:lpstr>
      <vt:lpstr>資訊科技應用</vt:lpstr>
      <vt:lpstr>世界改變了！     美國網路零售規模</vt:lpstr>
      <vt:lpstr>實體商店— 2016/7 關門潮</vt:lpstr>
      <vt:lpstr>虛擬商店的強勢崛起</vt:lpstr>
      <vt:lpstr>5G: 下一波的經營方式革命</vt:lpstr>
      <vt:lpstr>科技的應用</vt:lpstr>
      <vt:lpstr>資訊專業人力之能力需求</vt:lpstr>
      <vt:lpstr>各類軟體相關職系所需的知識</vt:lpstr>
      <vt:lpstr>資管學生的自我定位</vt:lpstr>
      <vt:lpstr>我們的特殊環境</vt:lpstr>
      <vt:lpstr>能力和品德</vt:lpstr>
    </vt:vector>
  </TitlesOfParts>
  <Manager/>
  <Company>ncu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資管人的生涯</dc:title>
  <dc:subject/>
  <dc:creator>ckfarn</dc:creator>
  <cp:keywords/>
  <dc:description/>
  <cp:lastModifiedBy>CKFarn</cp:lastModifiedBy>
  <cp:revision>89</cp:revision>
  <dcterms:created xsi:type="dcterms:W3CDTF">1999-10-13T03:09:02Z</dcterms:created>
  <dcterms:modified xsi:type="dcterms:W3CDTF">2024-09-18T07:58:53Z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D:\My Talks</vt:lpwstr>
  </property>
  <property fmtid="{D5CDD505-2E9C-101B-9397-08002B2CF9AE}" pid="22" name="EncodingType">
    <vt:i4>-99</vt:i4>
  </property>
</Properties>
</file>