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839" r:id="rId3"/>
    <p:sldId id="840" r:id="rId4"/>
    <p:sldId id="879" r:id="rId5"/>
    <p:sldId id="762" r:id="rId6"/>
    <p:sldId id="929" r:id="rId7"/>
    <p:sldId id="923" r:id="rId8"/>
    <p:sldId id="880" r:id="rId9"/>
    <p:sldId id="878" r:id="rId10"/>
    <p:sldId id="877" r:id="rId11"/>
    <p:sldId id="823" r:id="rId12"/>
    <p:sldId id="924" r:id="rId13"/>
    <p:sldId id="882" r:id="rId14"/>
    <p:sldId id="905" r:id="rId15"/>
    <p:sldId id="908" r:id="rId16"/>
    <p:sldId id="902" r:id="rId17"/>
    <p:sldId id="887" r:id="rId18"/>
    <p:sldId id="888" r:id="rId19"/>
    <p:sldId id="883" r:id="rId20"/>
    <p:sldId id="829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927" r:id="rId30"/>
    <p:sldId id="92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8" r:id="rId39"/>
    <p:sldId id="861" r:id="rId40"/>
    <p:sldId id="862" r:id="rId41"/>
    <p:sldId id="863" r:id="rId42"/>
    <p:sldId id="864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484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AC1DF8-46C6-4C93-A11E-1E8C6E20E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97DD07-C111-4318-A113-580AE853218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5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02D1F340-AA3F-905A-3DF2-2131DE81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65B15C-056F-40D3-B789-AB5661AE875C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3F452863-606C-4751-4433-CA6B2DD8D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E6D5DA7E-E46B-0179-B614-85A470F3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034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9D9CE989-B074-6455-22EC-0CD1DD81D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DC833-9310-46F6-9DF0-C1292C0D3F70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E4AC6F45-F621-C8C1-EBAE-FA5F2E703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C72B8CA0-79CC-1B33-757B-7E329BB74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199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08CCAA30-53EB-97DC-083B-C1D880416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5131BA-5158-4FDF-B73C-BBA0660258A6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0F2F8E7A-3576-FCB2-59F6-DE51CE173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0F633E89-2C2B-B8D8-1D96-D5D0BD74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65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xmlns="" id="{4E7D36DB-B222-95A8-0A55-57A9AD19C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950F7D-D4A9-4E72-A1D6-EAA66FD7BB8B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5A356281-BBB2-670C-2001-C22C81EF9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xmlns="" id="{AF850B8E-9B50-4E50-BB3B-4521C28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89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xmlns="" id="{DD0ECEE2-3C5A-8A8E-FB34-3568A71F1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74AA3A-3A6C-44EA-B6C4-0795254B60D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xmlns="" id="{CBD60C64-A572-7F82-0140-315D5BB9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xmlns="" id="{296AEFE4-189E-D89F-8ED6-DBABE181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095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4E86F437-66D8-1789-B017-0BC465A66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67352C-5710-4224-AF8A-1C3A105260FC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AAE7D49A-F074-750F-4F47-DA710253D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86A03402-B691-8C1A-2856-78CD5688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242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191B639E-4FAD-77B2-79D4-2344F95D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09A54D-CC9F-400C-A278-B1CF7E13EA75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B9D70983-3435-C30A-B8B3-F240CF4E3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3163AC93-E862-4665-1304-E0486A25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474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xmlns="" id="{52DB4BE0-72DB-2BBD-680D-1317FFCE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81EF2D-DB52-487F-997F-F45C60906953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xmlns="" id="{23B01994-8CD8-5DB6-9C65-38CB49D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xmlns="" id="{0BC4DF73-82E6-CCE8-E100-15051E11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3348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xmlns="" id="{3D6717B8-A903-6957-E601-5267D29F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2AAFE6-7F62-4E3B-AD50-CE21DDE18C17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EEB81615-3D81-D798-DDE8-557CC3045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xmlns="" id="{6341C6FE-201E-813C-3C95-553B22ED7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272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xmlns="" id="{FFE38629-A1B9-BF12-13B9-3BBEECEC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971D74-7161-4A40-B151-D1516BEF2BE1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EC17AFEC-8E43-551D-79BC-B0E0A6F08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xmlns="" id="{D450EFAD-3149-68B9-417F-3608D24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179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DA717D03-9DB9-20D0-8BA0-8C6BAAE1F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15B39D-0FCE-4B14-BD95-D0E6927E1013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5E6B301B-CF8E-7C77-B561-029E1F8B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010F3D57-9326-A6F9-7B15-D962E3B7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290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xmlns="" id="{CC5CD69E-D1D3-3FAC-77EA-CC580864C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CDB96B-9476-40E7-B4F2-1649BB630E9E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xmlns="" id="{B70BD65B-E792-A2E6-85B6-553542899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xmlns="" id="{F6DF63B2-94E2-A1CE-9402-414EF2BC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756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xmlns="" id="{D7CB7036-E659-0504-219A-D48846B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66B52E-4BE2-4CF9-8D33-E5B3BB713BF2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xmlns="" id="{346FAA8C-1434-0771-9AF7-76587720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xmlns="" id="{10504E65-05C3-3ED1-AA4A-764BFEDEC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3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xmlns="" id="{8F9333CD-9750-117F-7EF4-AF15018D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FE3D72-F96B-476B-AD92-E224EC65A8EE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xmlns="" id="{F50F8B58-0507-DF35-6229-5EDE1F6ED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xmlns="" id="{A59DF9DD-A7B1-5CDD-6E3F-36666FD3B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4544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xmlns="" id="{3E43F3C1-0306-2A11-5D0E-5D9B49CB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70DF8-F85B-4454-8E1B-B75798C54C52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197DF7DA-98AB-5D76-F561-3D195678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45B3A2C0-A72A-9494-B13E-889E4567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482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xmlns="" id="{979727B5-25D5-2095-4120-4B7516CB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A0ECA8-C4B0-475B-9A75-3A0A377EE1BC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xmlns="" id="{D3B66C5C-3A4D-DCDA-0768-4F9364FEE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xmlns="" id="{C0CE0CE5-E79B-2E75-B6A9-C886E44A9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914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xmlns="" id="{AB428082-3578-3A29-6B5A-28745EE4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4801C1-55C0-4FC0-A9E3-0B753E4FB874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xmlns="" id="{BD77F393-0E82-98C8-62B8-6EB4DA34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xmlns="" id="{4247A230-190C-0E11-9D6F-D69812F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186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7BABACF4-A546-3F68-DDE9-4B84CFE6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B4BD82-081D-417D-B196-1058E5D41EA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55D65F2C-2059-60E8-AA3D-F6572AE8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5E9D7EBA-0C3C-E300-4B68-B2F928FB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3569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xmlns="" id="{621095BE-C1A7-475B-885C-90813806C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C30C0E-1BD4-4F68-8BB0-42FA2B46A047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D57D9B72-538A-0F08-8DEC-E48C49C9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9D7D7356-9DD8-85CA-CF58-85FA66EE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5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xmlns="" id="{6E082D37-4A60-A54F-4D12-AEC142A08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1B5306-8775-440D-84A4-4536B0C3DD2E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94BD092E-A0B7-5DAD-820C-DBD82DF7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05C80582-6405-B3B3-721A-23960CC1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769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2B18572F-54AA-20CE-5FE0-D368CBBD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6E9526-E7F1-45C0-B7F4-B2393AA4F850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0DFEBAAF-11DE-1FF5-EEFE-EC2A47E3F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DB754894-EF6F-962A-98E2-4BE72448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491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28F68F75-2C71-C430-DF7A-01EB0766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75166F-63E2-4A37-A6C4-1D24478B938A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3FB278E1-8EA8-CD2A-4046-AEC0373ED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C0DF5FF3-60F5-AE00-2FD6-9873ABF5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6287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xmlns="" id="{FD653912-EDA8-26F3-73F4-E99982281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E92AFF-19A4-4443-9999-6C3DB0271DCA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2FCD6E37-9D63-F8E9-A1B1-85F83907E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D2FCEA2E-F155-081A-DFC9-60D63A4AB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7295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xmlns="" id="{0F0EA406-978E-DCE3-5048-63396B87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EC367D-CA3E-4597-8900-7A0D496C1D06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xmlns="" id="{F6297EE7-6003-E3F2-9113-B3A3767D8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xmlns="" id="{235ADBC1-B9BD-2991-AA43-119A2CBD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592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xmlns="" id="{8B542F7B-95B2-91F9-5FDC-7FD7B41E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9A580-F568-44DE-890D-97F71A4A0B47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xmlns="" id="{2FE05B7A-50CA-0E2D-D5EC-6B0F4AD96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xmlns="" id="{8D6B0EC9-46E5-91DC-35B8-17DEC8C1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91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9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E834C17B-9B96-FE18-6BA9-A6AA65203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B1F380-9912-41EE-A2B5-976DB9DE41B4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BF7826E7-C913-C5A6-C4D4-A44EDD99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8955B44E-FE20-1DB5-998D-4F1AA8A9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81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AECE6D23-93CB-88B9-A0FC-C28ACDF7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8E6D6C-B11E-4512-B832-A921F828FA9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30B5C58D-D77A-426B-009B-B951043BC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182C6472-4D79-9628-57EF-4AFA4265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83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FC4C7DFC-0107-E33E-AA32-85A415C10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55625F-77E9-4BBE-BC3C-00B279537D8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F5263029-481C-4EA4-BEBD-0C3A851F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AEB1BEBC-4E15-4F8E-2716-289F46DA1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95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6B04BF2D-A018-DEB1-BFF1-14BB200B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A5F0AD-BAB9-4F44-8DC1-D05FE7B43A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C26D0B4F-32B3-079D-855C-CBA860E1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A63DAF6A-B8E7-797C-BB3E-BA2C7D92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90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C268D-0EE8-4B6A-8A57-7687A01870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56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DA9C0-3C71-477E-B2F3-B12C614DC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079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27829-6928-45B4-BF86-5671AD1B4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0912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5D83B-3102-4F0E-94E4-38CD5BA92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2323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A8D3CF-B90E-50ED-614B-95D1804DEE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06249F-4EB8-C1B8-DD0F-EEAD2D041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AAC4-27DA-4CA3-8B7F-A596A32C9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030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5C646-D288-4BA4-BA0E-3D8D4FA18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7339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A1EC1-7820-4EEC-A47F-F0AC3F001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775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94A97-EB20-4C46-9DC7-359861649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9366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C4F6-49B7-4550-961B-3B962302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206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FB09E-B958-4C5F-9B51-77004A402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05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84CD5-A553-4178-A8A3-06B20B30C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730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6646-2F86-4B56-AB16-29A68C0CE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97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DF665-826B-4E3A-B853-6301ED74B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854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7296F98-1180-4556-9992-C5B5B1ED0C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7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" y="1669554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 dirty="0"/>
              <a:t>資訊管理：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chemeClr val="bg1"/>
                </a:solidFill>
              </a:rPr>
              <a:t>我們的領域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cycu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 smtClean="0"/>
              <a:t>2024.10 updated</a:t>
            </a:r>
            <a:endParaRPr lang="en-US" altLang="zh-TW" sz="18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8B2529-8633-4F68-8F22-17753CF6F967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4">
            <a:extLst>
              <a:ext uri="{FF2B5EF4-FFF2-40B4-BE49-F238E27FC236}">
                <a16:creationId xmlns:a16="http://schemas.microsoft.com/office/drawing/2014/main" xmlns="" id="{15CB9B77-FC92-F49F-272F-1AD18AC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EEEA6-3E0E-49B4-8DC9-DB05E6D5120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59E6EE32-798C-5735-E8FB-79374167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</a:t>
            </a:r>
            <a:endParaRPr lang="zh-TW" altLang="en-US" sz="36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C2E01A-5026-0AA3-8CDC-B550A7E5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Electronic Business:</a:t>
            </a:r>
            <a:endParaRPr lang="en-US" altLang="zh-TW" sz="3600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/>
              <a:t>The ways we do business with IT, now and in the future, including </a:t>
            </a:r>
            <a:r>
              <a:rPr lang="en-US" altLang="zh-TW">
                <a:solidFill>
                  <a:srgbClr val="CC0000"/>
                </a:solidFill>
              </a:rPr>
              <a:t>internal</a:t>
            </a:r>
            <a:r>
              <a:rPr lang="en-US" altLang="zh-TW"/>
              <a:t> processing and </a:t>
            </a:r>
            <a:r>
              <a:rPr lang="en-US" altLang="zh-TW">
                <a:solidFill>
                  <a:srgbClr val="CC0000"/>
                </a:solidFill>
              </a:rPr>
              <a:t>external</a:t>
            </a:r>
            <a:r>
              <a:rPr lang="en-US" altLang="zh-TW"/>
              <a:t> affairs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4">
            <a:extLst>
              <a:ext uri="{FF2B5EF4-FFF2-40B4-BE49-F238E27FC236}">
                <a16:creationId xmlns:a16="http://schemas.microsoft.com/office/drawing/2014/main" xmlns="" id="{CF2D77B3-2502-6D34-4FF3-E4CE7601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D73C12-D622-4B33-A884-27A36C17F262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0CBEDCDF-0F48-E95E-E92F-9B5286CB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系統處理的事務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xmlns="" id="{1E275CEA-4CAE-F112-8FC3-26F63FAC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作業面的交易自動化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繁複的作業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降低成本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增加反應速度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增進管理控制的系統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透過增加</a:t>
            </a:r>
            <a:r>
              <a:rPr lang="zh-TW" altLang="en-US" b="1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能見度</a:t>
            </a:r>
            <a:r>
              <a:rPr lang="zh-TW" altLang="en-US" sz="2400"/>
              <a:t> </a:t>
            </a:r>
            <a:r>
              <a:rPr lang="en-US" altLang="zh-TW" sz="2400"/>
              <a:t>(accessibility and visibility) </a:t>
            </a:r>
            <a:r>
              <a:rPr lang="zh-TW" altLang="en-US" sz="2400"/>
              <a:t>更好的管控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策略規劃系統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對未來、對環境監控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xmlns="" id="{2C71119A-10D8-2DE0-BA02-AF86A77C5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商業競爭環境已然改變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xmlns="" id="{4EA4FCA3-6280-3597-890A-0259FD709B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B2B </a:t>
            </a:r>
            <a:r>
              <a:rPr lang="zh-TW" altLang="en-US" sz="2800"/>
              <a:t>交易</a:t>
            </a:r>
            <a:endParaRPr lang="en-US" altLang="zh-TW" sz="2800"/>
          </a:p>
          <a:p>
            <a:pPr lvl="1"/>
            <a:r>
              <a:rPr lang="zh-TW" altLang="en-US" sz="2400"/>
              <a:t>電子化交易</a:t>
            </a:r>
            <a:endParaRPr lang="en-US" altLang="zh-TW" sz="2400"/>
          </a:p>
          <a:p>
            <a:r>
              <a:rPr lang="en-US" altLang="zh-TW" sz="2800"/>
              <a:t>B2C </a:t>
            </a:r>
            <a:r>
              <a:rPr lang="zh-TW" altLang="en-US" sz="2800"/>
              <a:t>零售通路</a:t>
            </a:r>
            <a:endParaRPr lang="en-US" altLang="zh-TW" sz="2800"/>
          </a:p>
          <a:p>
            <a:pPr lvl="1"/>
            <a:r>
              <a:rPr lang="zh-TW" altLang="en-US" sz="2400"/>
              <a:t>大型化、連鎖化、虛擬化</a:t>
            </a:r>
            <a:endParaRPr lang="en-US" altLang="zh-TW" sz="2400"/>
          </a:p>
          <a:p>
            <a:r>
              <a:rPr lang="zh-TW" altLang="en-US" sz="2800"/>
              <a:t>貨幣</a:t>
            </a:r>
            <a:endParaRPr lang="en-US" altLang="zh-TW" sz="2800"/>
          </a:p>
          <a:p>
            <a:pPr lvl="1"/>
            <a:r>
              <a:rPr lang="zh-TW" altLang="en-US" sz="2400"/>
              <a:t>實物交易 </a:t>
            </a:r>
            <a:r>
              <a:rPr lang="en-US" altLang="zh-TW" sz="2400">
                <a:sym typeface="Wingdings" panose="05000000000000000000" pitchFamily="2" charset="2"/>
              </a:rPr>
              <a:t> </a:t>
            </a:r>
            <a:r>
              <a:rPr lang="zh-TW" altLang="en-US" sz="2400"/>
              <a:t>金銀等實體貨幣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zh-TW" altLang="en-US" sz="2400"/>
              <a:t>單一國家的紙幣</a:t>
            </a:r>
            <a:endParaRPr lang="en-US" altLang="zh-TW" sz="2400"/>
          </a:p>
          <a:p>
            <a:pPr lvl="1"/>
            <a:r>
              <a:rPr lang="zh-TW" altLang="en-US" sz="2400"/>
              <a:t>塑膠貨幣、第三方支付</a:t>
            </a:r>
            <a:endParaRPr lang="en-US" altLang="zh-TW" sz="2400"/>
          </a:p>
          <a:p>
            <a:pPr lvl="1"/>
            <a:r>
              <a:rPr lang="zh-TW" altLang="en-US" sz="2400"/>
              <a:t>加密的數位貨幣 </a:t>
            </a:r>
            <a:r>
              <a:rPr lang="en-US" altLang="zh-TW" sz="2400"/>
              <a:t>(Bitcoin etc.)</a:t>
            </a:r>
          </a:p>
          <a:p>
            <a:pPr lvl="1"/>
            <a:endParaRPr lang="zh-TW" altLang="en-US" sz="2400"/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:a16="http://schemas.microsoft.com/office/drawing/2014/main" xmlns="" id="{0699470C-1FFE-EDF3-8516-A8FDC1805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97501B-2FCA-4C39-8D46-06C78FDABF0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4">
            <a:extLst>
              <a:ext uri="{FF2B5EF4-FFF2-40B4-BE49-F238E27FC236}">
                <a16:creationId xmlns:a16="http://schemas.microsoft.com/office/drawing/2014/main" xmlns="" id="{13A9B263-687A-611C-FE5B-053BB499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E1A781-8954-45F1-91A9-285B4140DC5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5826" name="AutoShape 2">
            <a:extLst>
              <a:ext uri="{FF2B5EF4-FFF2-40B4-BE49-F238E27FC236}">
                <a16:creationId xmlns:a16="http://schemas.microsoft.com/office/drawing/2014/main" xmlns="" id="{09FE211A-3A72-3C1F-E52C-3B075A7E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060575"/>
            <a:ext cx="611188" cy="4319588"/>
          </a:xfrm>
          <a:prstGeom prst="upArrow">
            <a:avLst>
              <a:gd name="adj1" fmla="val 50000"/>
              <a:gd name="adj2" fmla="val 176688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複雜度，價值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xmlns="" id="{850FF490-A8E3-17D2-908B-3735ED05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企業活動的層級</a:t>
            </a:r>
          </a:p>
        </p:txBody>
      </p:sp>
      <p:grpSp>
        <p:nvGrpSpPr>
          <p:cNvPr id="23558" name="Group 8">
            <a:extLst>
              <a:ext uri="{FF2B5EF4-FFF2-40B4-BE49-F238E27FC236}">
                <a16:creationId xmlns:a16="http://schemas.microsoft.com/office/drawing/2014/main" xmlns="" id="{7408D853-C7E0-F7FB-870F-8DDE3BBB2A7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563813"/>
            <a:ext cx="5192713" cy="1582737"/>
            <a:chOff x="2245" y="1570"/>
            <a:chExt cx="3289" cy="817"/>
          </a:xfrm>
        </p:grpSpPr>
        <p:sp>
          <p:nvSpPr>
            <p:cNvPr id="23567" name="AutoShape 9">
              <a:extLst>
                <a:ext uri="{FF2B5EF4-FFF2-40B4-BE49-F238E27FC236}">
                  <a16:creationId xmlns:a16="http://schemas.microsoft.com/office/drawing/2014/main" xmlns="" id="{388BC82E-8155-1521-76AF-9C246701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570"/>
              <a:ext cx="1225" cy="817"/>
            </a:xfrm>
            <a:prstGeom prst="triangle">
              <a:avLst>
                <a:gd name="adj" fmla="val 5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568" name="Text Box 10">
              <a:extLst>
                <a:ext uri="{FF2B5EF4-FFF2-40B4-BE49-F238E27FC236}">
                  <a16:creationId xmlns:a16="http://schemas.microsoft.com/office/drawing/2014/main" xmlns="" id="{C8FDD219-470E-BCED-EAD1-DFDCE63D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1979"/>
              <a:ext cx="94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策略規劃</a:t>
              </a:r>
            </a:p>
          </p:txBody>
        </p:sp>
        <p:sp>
          <p:nvSpPr>
            <p:cNvPr id="23569" name="Text Box 11">
              <a:extLst>
                <a:ext uri="{FF2B5EF4-FFF2-40B4-BE49-F238E27FC236}">
                  <a16:creationId xmlns:a16="http://schemas.microsoft.com/office/drawing/2014/main" xmlns="" id="{D561081B-E45B-945C-1EE4-D9F69600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72"/>
              <a:ext cx="686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策略規劃系統</a:t>
              </a:r>
            </a:p>
          </p:txBody>
        </p:sp>
      </p:grpSp>
      <p:grpSp>
        <p:nvGrpSpPr>
          <p:cNvPr id="23559" name="Group 12">
            <a:extLst>
              <a:ext uri="{FF2B5EF4-FFF2-40B4-BE49-F238E27FC236}">
                <a16:creationId xmlns:a16="http://schemas.microsoft.com/office/drawing/2014/main" xmlns="" id="{20F871FD-6BF2-A8DC-05E2-0E7846CA40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84763"/>
            <a:ext cx="6450012" cy="1054100"/>
            <a:chOff x="1474" y="2886"/>
            <a:chExt cx="4085" cy="544"/>
          </a:xfrm>
        </p:grpSpPr>
        <p:sp>
          <p:nvSpPr>
            <p:cNvPr id="23564" name="AutoShape 13">
              <a:extLst>
                <a:ext uri="{FF2B5EF4-FFF2-40B4-BE49-F238E27FC236}">
                  <a16:creationId xmlns:a16="http://schemas.microsoft.com/office/drawing/2014/main" xmlns="" id="{5FEF5A6B-0250-70AD-BBAA-711B4A4B86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4" y="2886"/>
              <a:ext cx="276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415 h 21600"/>
                <a:gd name="T14" fmla="*/ 18196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08" y="21600"/>
                  </a:lnTo>
                  <a:lnTo>
                    <a:pt x="183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5" name="Text Box 14">
              <a:extLst>
                <a:ext uri="{FF2B5EF4-FFF2-40B4-BE49-F238E27FC236}">
                  <a16:creationId xmlns:a16="http://schemas.microsoft.com/office/drawing/2014/main" xmlns="" id="{80CD60A4-FDD0-0DCB-ED51-99590BF5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067"/>
              <a:ext cx="19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交易處理</a:t>
              </a:r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:a16="http://schemas.microsoft.com/office/drawing/2014/main" xmlns="" id="{D206E9A4-10E9-3C2C-8FC5-968A7F45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4"/>
              <a:ext cx="711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資料處理系統</a:t>
              </a:r>
            </a:p>
          </p:txBody>
        </p:sp>
      </p:grpSp>
      <p:grpSp>
        <p:nvGrpSpPr>
          <p:cNvPr id="23560" name="Group 17">
            <a:extLst>
              <a:ext uri="{FF2B5EF4-FFF2-40B4-BE49-F238E27FC236}">
                <a16:creationId xmlns:a16="http://schemas.microsoft.com/office/drawing/2014/main" xmlns="" id="{3D213C0A-9380-45D3-DC9D-A6C7C6EDC937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4057650"/>
            <a:ext cx="5807075" cy="1054100"/>
            <a:chOff x="1882" y="2341"/>
            <a:chExt cx="3678" cy="545"/>
          </a:xfrm>
        </p:grpSpPr>
        <p:sp>
          <p:nvSpPr>
            <p:cNvPr id="23561" name="AutoShape 18">
              <a:extLst>
                <a:ext uri="{FF2B5EF4-FFF2-40B4-BE49-F238E27FC236}">
                  <a16:creationId xmlns:a16="http://schemas.microsoft.com/office/drawing/2014/main" xmlns="" id="{EE79A8CF-68EC-B85B-4451-1C104536E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2" y="2341"/>
              <a:ext cx="1951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3 w 21600"/>
                <a:gd name="T13" fmla="*/ 4043 h 21600"/>
                <a:gd name="T14" fmla="*/ 17537 w 21600"/>
                <a:gd name="T15" fmla="*/ 17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7" y="21600"/>
                  </a:lnTo>
                  <a:lnTo>
                    <a:pt x="17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:a16="http://schemas.microsoft.com/office/drawing/2014/main" xmlns="" id="{419B1113-9AA9-6F39-7849-4115BB1C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523"/>
              <a:ext cx="12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管理控制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:a16="http://schemas.microsoft.com/office/drawing/2014/main" xmlns="" id="{E1003302-2EAA-1FB8-B25C-8492524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1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管理資訊系統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4">
            <a:extLst>
              <a:ext uri="{FF2B5EF4-FFF2-40B4-BE49-F238E27FC236}">
                <a16:creationId xmlns:a16="http://schemas.microsoft.com/office/drawing/2014/main" xmlns="" id="{4577BBBE-6244-71D0-3311-A0F254A03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68E2A-E43D-46DC-A516-1C9A3E8FB423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41E9A8C4-1478-B4B7-86AA-91DF321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銀行服務的改變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xmlns="" id="{C664F7F6-106F-48F4-EFC4-6BEC6755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銀行導入</a:t>
            </a:r>
            <a:r>
              <a:rPr lang="en-US" altLang="zh-TW" dirty="0"/>
              <a:t>ATM</a:t>
            </a:r>
            <a:r>
              <a:rPr lang="zh-TW" altLang="en-US" dirty="0"/>
              <a:t>是否只在節省成本？</a:t>
            </a:r>
          </a:p>
          <a:p>
            <a:pPr eaLnBrk="1" hangingPunct="1"/>
            <a:r>
              <a:rPr lang="zh-TW" altLang="en-US" dirty="0"/>
              <a:t>突破了哪些時空侷限？</a:t>
            </a:r>
          </a:p>
        </p:txBody>
      </p:sp>
      <p:sp>
        <p:nvSpPr>
          <p:cNvPr id="889860" name="Text Box 4">
            <a:extLst>
              <a:ext uri="{FF2B5EF4-FFF2-40B4-BE49-F238E27FC236}">
                <a16:creationId xmlns:a16="http://schemas.microsoft.com/office/drawing/2014/main" xmlns="" id="{21AEF581-5017-81F4-CBDB-5AD96D20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5729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A50021"/>
                </a:solidFill>
                <a:ea typeface="標楷體" panose="03000509000000000000" pitchFamily="65" charset="-120"/>
              </a:rPr>
              <a:t>FinTech </a:t>
            </a:r>
            <a:r>
              <a:rPr lang="zh-TW" altLang="en-US" sz="3200" dirty="0">
                <a:solidFill>
                  <a:srgbClr val="A50021"/>
                </a:solidFill>
                <a:ea typeface="標楷體" panose="03000509000000000000" pitchFamily="65" charset="-120"/>
              </a:rPr>
              <a:t>促成經營方式徹底改變</a:t>
            </a:r>
          </a:p>
        </p:txBody>
      </p:sp>
      <p:pic>
        <p:nvPicPr>
          <p:cNvPr id="889861" name="WordArt 5">
            <a:extLst>
              <a:ext uri="{FF2B5EF4-FFF2-40B4-BE49-F238E27FC236}">
                <a16:creationId xmlns:a16="http://schemas.microsoft.com/office/drawing/2014/main" xmlns="" id="{53137345-3B28-0A01-712B-95912EB754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7700"/>
            <a:ext cx="238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2" name="WordArt 6">
            <a:extLst>
              <a:ext uri="{FF2B5EF4-FFF2-40B4-BE49-F238E27FC236}">
                <a16:creationId xmlns:a16="http://schemas.microsoft.com/office/drawing/2014/main" xmlns="" id="{5A99722D-3EEB-1C75-72AA-DC8690FA4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357563"/>
            <a:ext cx="2286000" cy="617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跨分行提款</a:t>
            </a:r>
          </a:p>
        </p:txBody>
      </p:sp>
      <p:sp>
        <p:nvSpPr>
          <p:cNvPr id="889863" name="WordArt 7">
            <a:extLst>
              <a:ext uri="{FF2B5EF4-FFF2-40B4-BE49-F238E27FC236}">
                <a16:creationId xmlns:a16="http://schemas.microsoft.com/office/drawing/2014/main" xmlns="" id="{8A64C63E-F2B3-39EA-35E4-779F57FD1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跨銀行提款</a:t>
            </a:r>
          </a:p>
        </p:txBody>
      </p:sp>
      <p:sp>
        <p:nvSpPr>
          <p:cNvPr id="889864" name="WordArt 8" descr="窄垂直線">
            <a:extLst>
              <a:ext uri="{FF2B5EF4-FFF2-40B4-BE49-F238E27FC236}">
                <a16:creationId xmlns:a16="http://schemas.microsoft.com/office/drawing/2014/main" xmlns="" id="{CE8ED33D-987F-87E5-C46E-D1E1DB520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18288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跨國提款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>
            <a:extLst>
              <a:ext uri="{FF2B5EF4-FFF2-40B4-BE49-F238E27FC236}">
                <a16:creationId xmlns:a16="http://schemas.microsoft.com/office/drawing/2014/main" xmlns="" id="{2CCA4E79-F6B1-8828-768F-125E7E81B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29699" name="投影片編號版面配置區 4">
            <a:extLst>
              <a:ext uri="{FF2B5EF4-FFF2-40B4-BE49-F238E27FC236}">
                <a16:creationId xmlns:a16="http://schemas.microsoft.com/office/drawing/2014/main" xmlns="" id="{C3250F52-55DB-6358-8BE6-480D9B515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7F66DD-243D-4F3F-AEF1-BE1728FC47D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B16346D7-60A6-1A9D-0197-C71E332E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MIS </a:t>
            </a:r>
            <a:r>
              <a:rPr lang="zh-TW" altLang="en-US"/>
              <a:t>和企業策略</a:t>
            </a:r>
          </a:p>
        </p:txBody>
      </p:sp>
      <p:sp>
        <p:nvSpPr>
          <p:cNvPr id="897028" name="Text Box 4">
            <a:extLst>
              <a:ext uri="{FF2B5EF4-FFF2-40B4-BE49-F238E27FC236}">
                <a16:creationId xmlns:a16="http://schemas.microsoft.com/office/drawing/2014/main" xmlns="" id="{39A33211-047D-31E7-A110-5CD56BE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7802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過去</a:t>
            </a:r>
          </a:p>
        </p:txBody>
      </p:sp>
      <p:sp>
        <p:nvSpPr>
          <p:cNvPr id="897029" name="Text Box 5">
            <a:extLst>
              <a:ext uri="{FF2B5EF4-FFF2-40B4-BE49-F238E27FC236}">
                <a16:creationId xmlns:a16="http://schemas.microsoft.com/office/drawing/2014/main" xmlns="" id="{CA1DC153-2565-D21A-B78D-E1CB0D7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767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現在</a:t>
            </a:r>
          </a:p>
        </p:txBody>
      </p:sp>
      <p:sp>
        <p:nvSpPr>
          <p:cNvPr id="897030" name="Oval 6">
            <a:extLst>
              <a:ext uri="{FF2B5EF4-FFF2-40B4-BE49-F238E27FC236}">
                <a16:creationId xmlns:a16="http://schemas.microsoft.com/office/drawing/2014/main" xmlns="" id="{B9C0B9B7-34D1-B225-5DAA-4945DCCB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12969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1" name="Oval 7">
            <a:extLst>
              <a:ext uri="{FF2B5EF4-FFF2-40B4-BE49-F238E27FC236}">
                <a16:creationId xmlns:a16="http://schemas.microsoft.com/office/drawing/2014/main" xmlns="" id="{56825F0A-FBAB-996C-2555-E6621DAA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1150938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2" name="AutoShape 8">
            <a:extLst>
              <a:ext uri="{FF2B5EF4-FFF2-40B4-BE49-F238E27FC236}">
                <a16:creationId xmlns:a16="http://schemas.microsoft.com/office/drawing/2014/main" xmlns="" id="{93CCE728-BE14-118F-DDFD-E61C4FAB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935037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3" name="Oval 9">
            <a:extLst>
              <a:ext uri="{FF2B5EF4-FFF2-40B4-BE49-F238E27FC236}">
                <a16:creationId xmlns:a16="http://schemas.microsoft.com/office/drawing/2014/main" xmlns="" id="{C1C47B75-33DE-7D31-F515-F1F37ADE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1295400" cy="12969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4" name="Oval 10">
            <a:extLst>
              <a:ext uri="{FF2B5EF4-FFF2-40B4-BE49-F238E27FC236}">
                <a16:creationId xmlns:a16="http://schemas.microsoft.com/office/drawing/2014/main" xmlns="" id="{B5CC4D6B-B519-9E2C-B1F4-1512F85D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1150937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5" name="AutoShape 11">
            <a:extLst>
              <a:ext uri="{FF2B5EF4-FFF2-40B4-BE49-F238E27FC236}">
                <a16:creationId xmlns:a16="http://schemas.microsoft.com/office/drawing/2014/main" xmlns="" id="{688E57B1-3573-36B2-449D-3ED1AD39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6" name="AutoShape 12">
            <a:extLst>
              <a:ext uri="{FF2B5EF4-FFF2-40B4-BE49-F238E27FC236}">
                <a16:creationId xmlns:a16="http://schemas.microsoft.com/office/drawing/2014/main" xmlns="" id="{CDCA84CC-7C43-4381-3888-F09789522D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46529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  <p:bldP spid="897030" grpId="0" animBg="1"/>
      <p:bldP spid="897031" grpId="0" animBg="1"/>
      <p:bldP spid="897032" grpId="0" animBg="1"/>
      <p:bldP spid="897033" grpId="0" animBg="1"/>
      <p:bldP spid="897034" grpId="0" animBg="1"/>
      <p:bldP spid="897035" grpId="0" animBg="1"/>
      <p:bldP spid="8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:a16="http://schemas.microsoft.com/office/drawing/2014/main" xmlns="" id="{7A44C7FC-8681-6570-3676-950D47FB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:a16="http://schemas.microsoft.com/office/drawing/2014/main" xmlns="" id="{F1802BF9-4DEE-DB85-F0AA-C68B1869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67F8DC-013A-48B9-941F-AEEC3ABFABBA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xmlns="" id="{3D08CDA8-6A42-03D0-C066-60367C63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內部系統發展趨勢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xmlns="" id="{3C8EC605-931D-59BA-8A10-AC1AE31D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TPS </a:t>
            </a:r>
            <a:r>
              <a:rPr lang="zh-TW" altLang="en-US"/>
              <a:t>交易處理系統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DP, EDP, ADP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各自獨立的功能性系統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支援各組織單位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整合</a:t>
            </a:r>
            <a:r>
              <a:rPr lang="en-US" altLang="zh-TW"/>
              <a:t>.... (FIS, MRP...)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再整合</a:t>
            </a:r>
            <a:r>
              <a:rPr lang="en-US" altLang="zh-TW"/>
              <a:t>.... ERP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ERPII, EERP		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>
            <a:extLst>
              <a:ext uri="{FF2B5EF4-FFF2-40B4-BE49-F238E27FC236}">
                <a16:creationId xmlns:a16="http://schemas.microsoft.com/office/drawing/2014/main" xmlns="" id="{0C748A1A-9DC3-1333-767E-E526DADAA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1747" name="投影片編號版面配置區 4">
            <a:extLst>
              <a:ext uri="{FF2B5EF4-FFF2-40B4-BE49-F238E27FC236}">
                <a16:creationId xmlns:a16="http://schemas.microsoft.com/office/drawing/2014/main" xmlns="" id="{E33ED35E-3F70-C07E-AF69-A65AFD35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D3198C-C380-4FCD-851D-1C2BB4F57C57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xmlns="" id="{158EDA62-3154-A1BA-B955-C9915817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 </a:t>
            </a:r>
            <a:r>
              <a:rPr lang="zh-TW" altLang="en-US"/>
              <a:t>的意義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xmlns="" id="{D0C8CA1C-E050-A7FE-FE9B-3BB3A95F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1980</a:t>
            </a:r>
            <a:r>
              <a:rPr lang="zh-TW" altLang="en-US"/>
              <a:t>年代才有</a:t>
            </a:r>
            <a:r>
              <a:rPr lang="en-US" altLang="zh-TW"/>
              <a:t>ERP</a:t>
            </a:r>
            <a:r>
              <a:rPr lang="zh-TW" altLang="en-US"/>
              <a:t>的名詞</a:t>
            </a:r>
          </a:p>
          <a:p>
            <a:pPr eaLnBrk="1" hangingPunct="1"/>
            <a:r>
              <a:rPr lang="zh-TW" altLang="en-US"/>
              <a:t>和所有其他名稱一樣，馬上被濫用</a:t>
            </a:r>
          </a:p>
          <a:p>
            <a:pPr eaLnBrk="1" hangingPunct="1"/>
            <a:r>
              <a:rPr lang="zh-TW" altLang="en-US"/>
              <a:t>今天，許多基本的企業內部帳務管理、進銷存系統，都被誤稱為</a:t>
            </a:r>
            <a:r>
              <a:rPr lang="en-US" altLang="zh-TW"/>
              <a:t>ERP</a:t>
            </a:r>
          </a:p>
          <a:p>
            <a:pPr lvl="1" eaLnBrk="1" hangingPunct="1"/>
            <a:r>
              <a:rPr lang="zh-TW" altLang="en-US"/>
              <a:t>那麼，我們就將錯就錯吧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>
            <a:extLst>
              <a:ext uri="{FF2B5EF4-FFF2-40B4-BE49-F238E27FC236}">
                <a16:creationId xmlns:a16="http://schemas.microsoft.com/office/drawing/2014/main" xmlns="" id="{AE461DE0-5FDF-9D29-53E6-DC3859675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3795" name="投影片編號版面配置區 4">
            <a:extLst>
              <a:ext uri="{FF2B5EF4-FFF2-40B4-BE49-F238E27FC236}">
                <a16:creationId xmlns:a16="http://schemas.microsoft.com/office/drawing/2014/main" xmlns="" id="{8D1F2B76-D5FC-0567-9A29-856E7A6B0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D2DDBF-B44C-41CE-BF9A-DA69926B6C1A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072F215D-E572-F93A-EF22-F2F18E04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xmlns="" id="{97D89B00-AD79-CD5A-37AC-9F31B98B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ERP</a:t>
            </a:r>
            <a:r>
              <a:rPr lang="zh-TW" altLang="en-US"/>
              <a:t>系統的設計理念 </a:t>
            </a:r>
          </a:p>
          <a:p>
            <a:pPr lvl="1" eaLnBrk="1" hangingPunct="1"/>
            <a:r>
              <a:rPr lang="zh-TW" altLang="en-US"/>
              <a:t>延伸早期的物料需求規劃、製造資源規劃 </a:t>
            </a:r>
          </a:p>
          <a:p>
            <a:pPr lvl="1" eaLnBrk="1" hangingPunct="1"/>
            <a:r>
              <a:rPr lang="zh-TW" altLang="en-US"/>
              <a:t>達成企業內、跨越功能單位間的整合</a:t>
            </a:r>
          </a:p>
          <a:p>
            <a:pPr lvl="2" eaLnBrk="1" hangingPunct="1"/>
            <a:r>
              <a:rPr lang="zh-TW" altLang="en-US"/>
              <a:t>垂直和水平計畫的整合</a:t>
            </a:r>
          </a:p>
          <a:p>
            <a:pPr lvl="2" eaLnBrk="1" hangingPunct="1"/>
            <a:r>
              <a:rPr lang="zh-TW" altLang="en-US"/>
              <a:t>企業程序</a:t>
            </a:r>
          </a:p>
          <a:p>
            <a:pPr lvl="2" eaLnBrk="1" hangingPunct="1"/>
            <a:r>
              <a:rPr lang="zh-TW" altLang="en-US"/>
              <a:t>資訊系統</a:t>
            </a:r>
          </a:p>
          <a:p>
            <a:pPr eaLnBrk="1" hangingPunct="1"/>
            <a:r>
              <a:rPr lang="zh-TW" altLang="en-US"/>
              <a:t> 第一代的成熟</a:t>
            </a:r>
            <a:r>
              <a:rPr lang="en-US" altLang="zh-TW"/>
              <a:t>ERP</a:t>
            </a:r>
            <a:r>
              <a:rPr lang="zh-TW" altLang="en-US"/>
              <a:t>系統 起始於‘</a:t>
            </a:r>
            <a:r>
              <a:rPr lang="en-US" altLang="zh-TW"/>
              <a:t>90s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投影片編號版面配置區 4">
            <a:extLst>
              <a:ext uri="{FF2B5EF4-FFF2-40B4-BE49-F238E27FC236}">
                <a16:creationId xmlns:a16="http://schemas.microsoft.com/office/drawing/2014/main" xmlns="" id="{A8B48630-062E-1EA6-3790-FD400C7A7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D3BB7C-3DF8-4EA5-B5D7-AB7CC15C6C0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xmlns="" id="{9810A9E5-8E65-456A-31E3-9FDC6EC4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為何會有這樣的改變趨勢？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xmlns="" id="{347B2443-8CB9-F5FB-3DED-960ED8A8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科技帶來突破時空侷限的機會</a:t>
            </a:r>
          </a:p>
          <a:p>
            <a:pPr eaLnBrk="1" hangingPunct="1"/>
            <a:r>
              <a:rPr lang="zh-TW" altLang="en-US"/>
              <a:t>過去，許多在</a:t>
            </a:r>
            <a:r>
              <a:rPr lang="zh-TW" altLang="en-US">
                <a:solidFill>
                  <a:srgbClr val="CC3300"/>
                </a:solidFill>
              </a:rPr>
              <a:t>「合理成本下」</a:t>
            </a:r>
            <a:r>
              <a:rPr lang="zh-TW" altLang="en-US"/>
              <a:t>無法達成的事，能夠實現</a:t>
            </a:r>
          </a:p>
          <a:p>
            <a:pPr lvl="1" eaLnBrk="1" hangingPunct="1"/>
            <a:r>
              <a:rPr lang="zh-TW" altLang="en-US"/>
              <a:t>創新帶來競爭優勢</a:t>
            </a:r>
          </a:p>
          <a:p>
            <a:pPr eaLnBrk="1" hangingPunct="1"/>
            <a:r>
              <a:rPr lang="zh-TW" altLang="en-US"/>
              <a:t>形成產業轉型壓力</a:t>
            </a:r>
          </a:p>
          <a:p>
            <a:pPr lvl="1" eaLnBrk="1" hangingPunct="1"/>
            <a:r>
              <a:rPr lang="zh-TW" altLang="en-US"/>
              <a:t>競爭者的壓力</a:t>
            </a:r>
          </a:p>
          <a:p>
            <a:pPr lvl="1" eaLnBrk="1" hangingPunct="1"/>
            <a:r>
              <a:rPr lang="zh-TW" altLang="en-US"/>
              <a:t>顧客的壓力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4">
            <a:extLst>
              <a:ext uri="{FF2B5EF4-FFF2-40B4-BE49-F238E27FC236}">
                <a16:creationId xmlns:a16="http://schemas.microsoft.com/office/drawing/2014/main" xmlns="" id="{18C39F5C-FD15-004C-A962-7B340EA4A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B046E1-04D2-4FE5-A19A-B09F754733A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CFEF3B96-4EA3-E288-43D8-F826AD7A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xmlns="" id="{A9ED0D38-B10D-6290-A5AE-A2BF1B59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標楷體" panose="03000509000000000000" pitchFamily="65" charset="-120"/>
              </a:rPr>
              <a:t>“</a:t>
            </a:r>
            <a:r>
              <a:rPr lang="en-US" altLang="zh-TW"/>
              <a:t>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</a:t>
            </a:r>
            <a:r>
              <a:rPr lang="en-US" altLang="zh-TW">
                <a:latin typeface="標楷體" panose="03000509000000000000" pitchFamily="65" charset="-120"/>
              </a:rPr>
              <a:t>”</a:t>
            </a:r>
            <a:r>
              <a:rPr lang="en-US" altLang="zh-TW"/>
              <a:t>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投影片編號版面配置區 4">
            <a:extLst>
              <a:ext uri="{FF2B5EF4-FFF2-40B4-BE49-F238E27FC236}">
                <a16:creationId xmlns:a16="http://schemas.microsoft.com/office/drawing/2014/main" xmlns="" id="{E9E8E99E-D6DF-A41D-B333-F606907CE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BDD48-A8B7-45D2-8945-B64948842AB2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xmlns="" id="{F137832C-E629-F3A2-AF83-B2077E4E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xmlns="" id="{0A28E568-E6F2-CC8A-23F0-6BEE36B6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企業電子化轉型的現像 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xmlns="" id="{FCCFB450-FB99-D25D-D483-5C04A4BF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CC0000"/>
                </a:solidFill>
              </a:rPr>
              <a:t>IT </a:t>
            </a:r>
            <a:r>
              <a:rPr lang="zh-TW" altLang="en-US" sz="2800">
                <a:solidFill>
                  <a:srgbClr val="CC0000"/>
                </a:solidFill>
              </a:rPr>
              <a:t>導入的一般現象：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333399"/>
                </a:solidFill>
              </a:rPr>
              <a:t>IT </a:t>
            </a:r>
            <a:r>
              <a:rPr lang="zh-TW" altLang="en-US" sz="2800">
                <a:solidFill>
                  <a:srgbClr val="333399"/>
                </a:solidFill>
              </a:rPr>
              <a:t>導入</a:t>
            </a:r>
            <a:r>
              <a:rPr lang="zh-TW" altLang="en-US" sz="2800"/>
              <a:t>多由資訊人員主導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資訊人員對產業問題一般不夠瞭解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一般皆以電子化手段加速</a:t>
            </a:r>
            <a:r>
              <a:rPr lang="zh-TW" altLang="en-US" sz="2800">
                <a:solidFill>
                  <a:srgbClr val="CC0000"/>
                </a:solidFill>
              </a:rPr>
              <a:t>原有的</a:t>
            </a:r>
            <a:r>
              <a:rPr lang="zh-TW" altLang="en-US" sz="2800"/>
              <a:t>商業模式和企業流程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無法善用科技條件的改進，來充分作一些過去不可能的事，來增加競爭力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該「電子化活動」是</a:t>
            </a:r>
            <a:r>
              <a:rPr lang="zh-TW" altLang="en-US" sz="2800">
                <a:solidFill>
                  <a:srgbClr val="CC3300"/>
                </a:solidFill>
              </a:rPr>
              <a:t>目標</a:t>
            </a:r>
            <a:r>
              <a:rPr lang="zh-TW" altLang="en-US" sz="2800"/>
              <a:t>還是</a:t>
            </a:r>
            <a:r>
              <a:rPr lang="zh-TW" altLang="en-US" sz="2800">
                <a:solidFill>
                  <a:srgbClr val="CC3300"/>
                </a:solidFill>
              </a:rPr>
              <a:t>手段</a:t>
            </a:r>
            <a:r>
              <a:rPr lang="zh-TW" altLang="en-US" sz="2800"/>
              <a:t>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>
            <a:extLst>
              <a:ext uri="{FF2B5EF4-FFF2-40B4-BE49-F238E27FC236}">
                <a16:creationId xmlns:a16="http://schemas.microsoft.com/office/drawing/2014/main" xmlns="" id="{8C934DB2-F471-6155-E791-E0A7A1752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65539" name="投影片編號版面配置區 4">
            <a:extLst>
              <a:ext uri="{FF2B5EF4-FFF2-40B4-BE49-F238E27FC236}">
                <a16:creationId xmlns:a16="http://schemas.microsoft.com/office/drawing/2014/main" xmlns="" id="{1AD5DD71-A8E2-D3CD-3357-C1DBE8B70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5D36DC-9CC0-4368-ACEE-6E78C61146AD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xmlns="" id="{4F06A60D-66F8-2EFB-D011-E01A445F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xmlns="" id="{0033079F-0D89-95EA-0920-85535DF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投影片編號版面配置區 4">
            <a:extLst>
              <a:ext uri="{FF2B5EF4-FFF2-40B4-BE49-F238E27FC236}">
                <a16:creationId xmlns:a16="http://schemas.microsoft.com/office/drawing/2014/main" xmlns="" id="{B331CD8E-B8E8-2385-AB02-860712AD2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94BB30-5284-4183-A113-B59644C56B95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xmlns="" id="{9433A776-0648-E717-60CE-FFDA7419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xmlns="" id="{9413DB02-E1E7-EC5F-B85E-EC9DC2B8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全球化趨勢 ── </a:t>
            </a:r>
            <a:r>
              <a:rPr lang="en-US" altLang="zh-TW" sz="240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冷戰結束，東西對抗瓦解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東西陣營經濟互通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IS </a:t>
            </a:r>
            <a:r>
              <a:rPr lang="zh-TW" altLang="en-US" sz="2000"/>
              <a:t>恐攻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中美關係：貿易戰爭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歐洲：共同市場</a:t>
            </a:r>
            <a:r>
              <a:rPr lang="en-US" altLang="zh-TW" sz="1800"/>
              <a:t>… </a:t>
            </a:r>
            <a:r>
              <a:rPr lang="en-US" altLang="zh-TW" sz="1800">
                <a:solidFill>
                  <a:srgbClr val="FF0000"/>
                </a:solidFill>
              </a:rPr>
              <a:t>but </a:t>
            </a:r>
            <a:r>
              <a:rPr lang="zh-TW" altLang="en-US" sz="1800">
                <a:solidFill>
                  <a:srgbClr val="FF0000"/>
                </a:solidFill>
              </a:rPr>
              <a:t>英國脫歐</a:t>
            </a:r>
            <a:r>
              <a:rPr lang="en-US" altLang="zh-TW" sz="1800">
                <a:solidFill>
                  <a:srgbClr val="FF0000"/>
                </a:solidFill>
              </a:rPr>
              <a:t> </a:t>
            </a:r>
            <a:r>
              <a:rPr lang="en-US" altLang="zh-TW" sz="1800"/>
              <a:t>…</a:t>
            </a:r>
            <a:endParaRPr lang="zh-TW" altLang="en-US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北美：</a:t>
            </a:r>
            <a:r>
              <a:rPr lang="en-US" altLang="zh-TW" sz="1800"/>
              <a:t>NAFTA… </a:t>
            </a:r>
            <a:r>
              <a:rPr lang="en-US" altLang="zh-TW" sz="1800">
                <a:solidFill>
                  <a:srgbClr val="FF0000"/>
                </a:solidFill>
              </a:rPr>
              <a:t>but Trump </a:t>
            </a:r>
            <a:r>
              <a:rPr lang="en-US" altLang="zh-TW" sz="180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亞太：</a:t>
            </a:r>
            <a:r>
              <a:rPr lang="en-US" altLang="zh-TW" sz="180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遠東、近東的緊張</a:t>
            </a:r>
            <a:endParaRPr lang="en-US" altLang="zh-TW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投影片編號版面配置區 4">
            <a:extLst>
              <a:ext uri="{FF2B5EF4-FFF2-40B4-BE49-F238E27FC236}">
                <a16:creationId xmlns:a16="http://schemas.microsoft.com/office/drawing/2014/main" xmlns="" id="{E0FC023F-D376-1A0A-A7E2-FCCB5D6A4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A59F5B-57A4-4847-B368-1104ED4EA9BC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xmlns="" id="{BB8E88E8-B5B8-FDC7-4A2D-97D1601BB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xmlns="" id="{FBA6618A-22E2-C947-E3B1-2A38A6118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69638" name="Picture 4">
            <a:extLst>
              <a:ext uri="{FF2B5EF4-FFF2-40B4-BE49-F238E27FC236}">
                <a16:creationId xmlns:a16="http://schemas.microsoft.com/office/drawing/2014/main" xmlns="" id="{BD492A3B-A01B-D583-ABB1-C87CFDC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投影片編號版面配置區 4">
            <a:extLst>
              <a:ext uri="{FF2B5EF4-FFF2-40B4-BE49-F238E27FC236}">
                <a16:creationId xmlns:a16="http://schemas.microsoft.com/office/drawing/2014/main" xmlns="" id="{2439A46A-E026-7A84-8B26-A13544836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57E3F-0CBE-4B0C-A153-44E0615DD2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xmlns="" id="{E0760C90-8F08-2740-813E-4D1F19F0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xmlns="" id="{A2DE6081-D575-B62A-7A34-AB7555F7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投影片編號版面配置區 4">
            <a:extLst>
              <a:ext uri="{FF2B5EF4-FFF2-40B4-BE49-F238E27FC236}">
                <a16:creationId xmlns:a16="http://schemas.microsoft.com/office/drawing/2014/main" xmlns="" id="{CAC41568-D113-6181-86C5-24DE0572C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61F5AF-60A2-42A5-A4A3-94E9EBC9CDEE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Freeform 2">
            <a:extLst>
              <a:ext uri="{FF2B5EF4-FFF2-40B4-BE49-F238E27FC236}">
                <a16:creationId xmlns:a16="http://schemas.microsoft.com/office/drawing/2014/main" xmlns="" id="{9AB6B1C2-17AB-365C-76D3-42413CEDA4D9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3" name="Freeform 3">
            <a:extLst>
              <a:ext uri="{FF2B5EF4-FFF2-40B4-BE49-F238E27FC236}">
                <a16:creationId xmlns:a16="http://schemas.microsoft.com/office/drawing/2014/main" xmlns="" id="{894FEEAB-7672-2793-0638-ACB889936DC6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4" name="Freeform 4">
            <a:extLst>
              <a:ext uri="{FF2B5EF4-FFF2-40B4-BE49-F238E27FC236}">
                <a16:creationId xmlns:a16="http://schemas.microsoft.com/office/drawing/2014/main" xmlns="" id="{50ECE694-13CD-40E2-ECF5-15D8A2CBD5D3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Freeform 5">
            <a:extLst>
              <a:ext uri="{FF2B5EF4-FFF2-40B4-BE49-F238E27FC236}">
                <a16:creationId xmlns:a16="http://schemas.microsoft.com/office/drawing/2014/main" xmlns="" id="{A54A0FAC-0036-4B2A-0E14-FB45D3173E28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Rectangle 6">
            <a:extLst>
              <a:ext uri="{FF2B5EF4-FFF2-40B4-BE49-F238E27FC236}">
                <a16:creationId xmlns:a16="http://schemas.microsoft.com/office/drawing/2014/main" xmlns="" id="{816EFFAD-49E0-B03C-4301-0AE6B2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73737" name="Rectangle 7">
            <a:extLst>
              <a:ext uri="{FF2B5EF4-FFF2-40B4-BE49-F238E27FC236}">
                <a16:creationId xmlns:a16="http://schemas.microsoft.com/office/drawing/2014/main" xmlns="" id="{A7EF8632-60D0-3B41-D809-4B921B05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73738" name="Rectangle 8">
            <a:extLst>
              <a:ext uri="{FF2B5EF4-FFF2-40B4-BE49-F238E27FC236}">
                <a16:creationId xmlns:a16="http://schemas.microsoft.com/office/drawing/2014/main" xmlns="" id="{6D550CA2-C092-2A8D-80AB-8C2C5A85E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73739" name="Rectangle 9">
            <a:extLst>
              <a:ext uri="{FF2B5EF4-FFF2-40B4-BE49-F238E27FC236}">
                <a16:creationId xmlns:a16="http://schemas.microsoft.com/office/drawing/2014/main" xmlns="" id="{EA717D20-F41C-8714-B3C6-437D4A2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73740" name="Rectangle 10">
            <a:extLst>
              <a:ext uri="{FF2B5EF4-FFF2-40B4-BE49-F238E27FC236}">
                <a16:creationId xmlns:a16="http://schemas.microsoft.com/office/drawing/2014/main" xmlns="" id="{1B8FDCD7-1410-E63F-4C18-487AE352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73741" name="Rectangle 11">
            <a:extLst>
              <a:ext uri="{FF2B5EF4-FFF2-40B4-BE49-F238E27FC236}">
                <a16:creationId xmlns:a16="http://schemas.microsoft.com/office/drawing/2014/main" xmlns="" id="{49870198-5D4B-D51C-D15D-1720CF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73742" name="Rectangle 12">
            <a:extLst>
              <a:ext uri="{FF2B5EF4-FFF2-40B4-BE49-F238E27FC236}">
                <a16:creationId xmlns:a16="http://schemas.microsoft.com/office/drawing/2014/main" xmlns="" id="{D3ECF22E-AD95-ECF1-9AF1-5643E3BC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73743" name="Rectangle 13">
            <a:extLst>
              <a:ext uri="{FF2B5EF4-FFF2-40B4-BE49-F238E27FC236}">
                <a16:creationId xmlns:a16="http://schemas.microsoft.com/office/drawing/2014/main" xmlns="" id="{FB306F53-6E03-5FC3-D0A4-A9827AF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73744" name="Line 14">
            <a:extLst>
              <a:ext uri="{FF2B5EF4-FFF2-40B4-BE49-F238E27FC236}">
                <a16:creationId xmlns:a16="http://schemas.microsoft.com/office/drawing/2014/main" xmlns="" id="{2241DEA0-792B-3B16-89BF-51C74769D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5" name="Line 15">
            <a:extLst>
              <a:ext uri="{FF2B5EF4-FFF2-40B4-BE49-F238E27FC236}">
                <a16:creationId xmlns:a16="http://schemas.microsoft.com/office/drawing/2014/main" xmlns="" id="{B4F1D231-47CC-85EE-8752-B29CB465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6" name="Line 16">
            <a:extLst>
              <a:ext uri="{FF2B5EF4-FFF2-40B4-BE49-F238E27FC236}">
                <a16:creationId xmlns:a16="http://schemas.microsoft.com/office/drawing/2014/main" xmlns="" id="{56F0B902-5BFE-0B11-A209-62ABB219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3747" name="Picture 17">
            <a:extLst>
              <a:ext uri="{FF2B5EF4-FFF2-40B4-BE49-F238E27FC236}">
                <a16:creationId xmlns:a16="http://schemas.microsoft.com/office/drawing/2014/main" xmlns="" id="{58C0D64D-D93A-5D43-4D06-3080E147A4C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89C6FACF-C2E0-7518-8815-A6C2FFA3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B26AE7BE-09C9-B7C5-6D63-9F5EB1A1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大地震、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這種問題，對供應鏈形成莫大的挑戰</a:t>
            </a:r>
          </a:p>
        </p:txBody>
      </p:sp>
      <p:sp>
        <p:nvSpPr>
          <p:cNvPr id="75780" name="投影片編號版面配置區 4">
            <a:extLst>
              <a:ext uri="{FF2B5EF4-FFF2-40B4-BE49-F238E27FC236}">
                <a16:creationId xmlns:a16="http://schemas.microsoft.com/office/drawing/2014/main" xmlns="" id="{1AA857A6-3E71-DD98-BBEF-1CE61F1E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44ED91-D263-4D39-9B17-EDE317AB96BD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790C90AC-7D47-C9C3-45F2-B786900B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2DD65159-026F-412B-4963-91900565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</p:txBody>
      </p:sp>
      <p:sp>
        <p:nvSpPr>
          <p:cNvPr id="77829" name="投影片編號版面配置區 8">
            <a:extLst>
              <a:ext uri="{FF2B5EF4-FFF2-40B4-BE49-F238E27FC236}">
                <a16:creationId xmlns:a16="http://schemas.microsoft.com/office/drawing/2014/main" xmlns="" id="{68C15E39-FA5F-F2B1-1498-ACE3D86B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901D2-0090-4270-B8A7-7694B4B12266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投影片編號版面配置區 4">
            <a:extLst>
              <a:ext uri="{FF2B5EF4-FFF2-40B4-BE49-F238E27FC236}">
                <a16:creationId xmlns:a16="http://schemas.microsoft.com/office/drawing/2014/main" xmlns="" id="{3A9376CA-55DE-93C1-7EA5-CA3322A9F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4DE35-21C2-4595-9AE4-4DB752943D1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xmlns="" id="{72F7BA05-4251-6095-09EC-2C56E27A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xmlns="" id="{EB89FF6F-83FC-F97E-68A8-463D7CF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79878" name="Rectangle 4">
            <a:extLst>
              <a:ext uri="{FF2B5EF4-FFF2-40B4-BE49-F238E27FC236}">
                <a16:creationId xmlns:a16="http://schemas.microsoft.com/office/drawing/2014/main" xmlns="" id="{34D50C21-F4A1-E296-6DEB-F762B2398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油價大幅波動 </a:t>
            </a:r>
            <a:r>
              <a:rPr lang="en-US" altLang="zh-TW" sz="2000">
                <a:solidFill>
                  <a:srgbClr val="CC3300"/>
                </a:solidFill>
              </a:rPr>
              <a:t>(USD 40 </a:t>
            </a:r>
            <a:r>
              <a:rPr lang="en-US" altLang="zh-TW" sz="2000">
                <a:solidFill>
                  <a:srgbClr val="CC3300"/>
                </a:solidFill>
                <a:sym typeface="Wingdings" panose="05000000000000000000" pitchFamily="2" charset="2"/>
              </a:rPr>
              <a:t> 150  30)</a:t>
            </a:r>
            <a:endParaRPr lang="zh-TW" altLang="en-US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委外退潮</a:t>
            </a:r>
            <a:endParaRPr lang="en-US" altLang="zh-TW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0595734-16B2-500F-BC8B-93042C5C65FB}"/>
              </a:ext>
            </a:extLst>
          </p:cNvPr>
          <p:cNvSpPr/>
          <p:nvPr/>
        </p:nvSpPr>
        <p:spPr>
          <a:xfrm>
            <a:off x="1258888" y="5445125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593AED0-CED8-CC34-188C-83543A2693C0}"/>
              </a:ext>
            </a:extLst>
          </p:cNvPr>
          <p:cNvSpPr/>
          <p:nvPr/>
        </p:nvSpPr>
        <p:spPr>
          <a:xfrm>
            <a:off x="4067944" y="5445224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13F321E-369D-BC1B-6E27-49A562A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45125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:a16="http://schemas.microsoft.com/office/drawing/2014/main" xmlns="" id="{049CD381-4D7A-B29F-5920-79098E0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2019-2021 </a:t>
            </a:r>
            <a:r>
              <a:rPr lang="zh-TW" altLang="en-US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FEF81EA-6402-6BBF-4027-8D6558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/>
              <a:t>中美貿易戰爭</a:t>
            </a:r>
            <a:endParaRPr lang="en-US" altLang="zh-TW"/>
          </a:p>
          <a:p>
            <a:r>
              <a:rPr lang="zh-TW" altLang="en-US"/>
              <a:t>大型瘟疫</a:t>
            </a:r>
            <a:endParaRPr lang="en-US" altLang="zh-TW"/>
          </a:p>
          <a:p>
            <a:r>
              <a:rPr lang="zh-TW" altLang="en-US"/>
              <a:t>全球貨運運費飛漲</a:t>
            </a:r>
            <a:endParaRPr lang="en-US" altLang="zh-TW"/>
          </a:p>
          <a:p>
            <a:pPr lvl="1"/>
            <a:r>
              <a:rPr lang="zh-TW" altLang="en-US" sz="2400"/>
              <a:t>缺船、缺櫃、缺棧版</a:t>
            </a:r>
            <a:endParaRPr lang="en-US" altLang="zh-TW"/>
          </a:p>
          <a:p>
            <a:r>
              <a:rPr lang="zh-TW" altLang="en-US"/>
              <a:t>油價震盪</a:t>
            </a:r>
            <a:endParaRPr lang="en-US" altLang="zh-TW"/>
          </a:p>
          <a:p>
            <a:r>
              <a:rPr lang="zh-TW" altLang="en-US"/>
              <a:t>中國大陸經濟困境</a:t>
            </a:r>
            <a:endParaRPr lang="en-US" altLang="zh-TW"/>
          </a:p>
          <a:p>
            <a:pPr lvl="1"/>
            <a:r>
              <a:rPr lang="zh-TW" altLang="en-US" sz="2400"/>
              <a:t>政治左轉、缺煤缺電、債券違約</a:t>
            </a:r>
            <a:endParaRPr lang="en-US" altLang="zh-TW" sz="2400"/>
          </a:p>
          <a:p>
            <a:r>
              <a:rPr lang="zh-TW" altLang="en-US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81925" name="投影片編號版面配置區 4">
            <a:extLst>
              <a:ext uri="{FF2B5EF4-FFF2-40B4-BE49-F238E27FC236}">
                <a16:creationId xmlns:a16="http://schemas.microsoft.com/office/drawing/2014/main" xmlns="" id="{99F21F3E-DC69-E6D4-989E-36F825B0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FC0142-8395-49DB-A13D-D506EE104A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>
            <a:extLst>
              <a:ext uri="{FF2B5EF4-FFF2-40B4-BE49-F238E27FC236}">
                <a16:creationId xmlns:a16="http://schemas.microsoft.com/office/drawing/2014/main" xmlns="" id="{5EE48310-8B89-B3A3-3EA6-00F5158EF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C93F68-025B-45C8-9CB1-8707B4B536C9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65005905-4B01-2697-F497-D28FD1472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根本的問題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0E2B5B49-C2AB-BF34-61D6-7E2A1161EA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企業為何導入 </a:t>
            </a:r>
            <a:r>
              <a:rPr lang="en-US" altLang="zh-TW" sz="2800"/>
              <a:t>IT</a:t>
            </a:r>
            <a:r>
              <a:rPr lang="zh-TW" altLang="en-US" sz="2800"/>
              <a:t>？為何探討</a:t>
            </a:r>
            <a:r>
              <a:rPr lang="en-US" altLang="zh-TW" sz="2800"/>
              <a:t>MIS</a:t>
            </a:r>
            <a:r>
              <a:rPr lang="zh-TW" altLang="en-US" sz="280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追隨時髦？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增加價值：</a:t>
            </a:r>
            <a:r>
              <a:rPr lang="zh-TW" altLang="en-US" sz="2800">
                <a:solidFill>
                  <a:srgbClr val="A50021"/>
                </a:solidFill>
              </a:rPr>
              <a:t>價值</a:t>
            </a:r>
            <a:r>
              <a:rPr lang="zh-TW" altLang="en-US" sz="2800">
                <a:solidFill>
                  <a:srgbClr val="006600"/>
                </a:solidFill>
              </a:rPr>
              <a:t>在那裡？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科技改變下的營業條件改變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提升內部效率、降低成本、增加營收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環境和顧客需求改變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促成新的企業策略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>
            <a:extLst>
              <a:ext uri="{FF2B5EF4-FFF2-40B4-BE49-F238E27FC236}">
                <a16:creationId xmlns:a16="http://schemas.microsoft.com/office/drawing/2014/main" xmlns="" id="{96FEC2A3-885C-2473-0E23-D9D5CBA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3B9F38B-BD2F-2D23-26FC-F4345768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過去半世紀：追求</a:t>
            </a:r>
            <a:r>
              <a:rPr lang="zh-TW" altLang="en-US" dirty="0">
                <a:solidFill>
                  <a:srgbClr val="C00000"/>
                </a:solidFill>
              </a:rPr>
              <a:t>精實生產</a:t>
            </a:r>
            <a:endParaRPr lang="en-US" altLang="zh-TW" dirty="0">
              <a:solidFill>
                <a:srgbClr val="C00000"/>
              </a:solidFill>
            </a:endParaRPr>
          </a:p>
          <a:p>
            <a:pPr marL="663575" lvl="1" indent="0">
              <a:buFont typeface="Webdings" panose="05030102010509060703" pitchFamily="18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最近幾年：</a:t>
            </a:r>
            <a:r>
              <a:rPr lang="zh-TW" altLang="en-US" dirty="0">
                <a:solidFill>
                  <a:srgbClr val="C00000"/>
                </a:solidFill>
              </a:rPr>
              <a:t>韌性供應鍊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dirty="0"/>
              <a:t>連美國拜登總統都在說 </a:t>
            </a:r>
            <a:r>
              <a:rPr lang="en-US" altLang="zh-TW" dirty="0"/>
              <a:t>resilience supply chain</a:t>
            </a: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:a16="http://schemas.microsoft.com/office/drawing/2014/main" xmlns="" id="{CAF4806A-BD74-6CBE-AF52-CC82AA247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38013C-9212-4960-9B2F-77C96C97E92E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xmlns="" id="{3B330621-C8C1-AC3F-FE91-2AB471166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28D099A-FC35-C531-0C0B-512B44B8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投影片編號版面配置區 4">
            <a:extLst>
              <a:ext uri="{FF2B5EF4-FFF2-40B4-BE49-F238E27FC236}">
                <a16:creationId xmlns:a16="http://schemas.microsoft.com/office/drawing/2014/main" xmlns="" id="{8830ADD0-750A-F4C5-4305-86602B156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EF85DB-CFFE-4C48-BB05-5A03142DA33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xmlns="" id="{23B3B63C-072F-C836-783E-025E1C064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xmlns="" id="{7AB76C3B-465F-0639-E24A-43BA177E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F9694860-4C65-72D1-784A-93D067DC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03B941C3-1A60-D701-8A47-0062188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anose="05000000000000000000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86021" name="投影片編號版面配置區 10">
            <a:extLst>
              <a:ext uri="{FF2B5EF4-FFF2-40B4-BE49-F238E27FC236}">
                <a16:creationId xmlns:a16="http://schemas.microsoft.com/office/drawing/2014/main" xmlns="" id="{8B1F4320-7560-884A-91DA-75CDAB971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FCC1DE-B288-44DE-8091-9A49AC425337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投影片編號版面配置區 4">
            <a:extLst>
              <a:ext uri="{FF2B5EF4-FFF2-40B4-BE49-F238E27FC236}">
                <a16:creationId xmlns:a16="http://schemas.microsoft.com/office/drawing/2014/main" xmlns="" id="{960AD487-F858-7535-BBF7-4940C331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4EC2E9-14BA-497F-A419-89F3F7BCA9FD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xmlns="" id="{1E75BC41-C933-3E73-3636-4D95FBEF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xmlns="" id="{85413C0E-E95A-3C48-0B50-01E4BE5C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投影片編號版面配置區 4">
            <a:extLst>
              <a:ext uri="{FF2B5EF4-FFF2-40B4-BE49-F238E27FC236}">
                <a16:creationId xmlns:a16="http://schemas.microsoft.com/office/drawing/2014/main" xmlns="" id="{DD435CC0-8EB2-A9F4-1343-6BDE95E7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4EA592-6DCC-4E27-A083-BDC6D0194B98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xmlns="" id="{2DB77EA6-60CB-2822-FDBB-94FC89B8C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xmlns="" id="{3F0D2C66-FC40-063E-1CB1-73908920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65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5">
            <a:extLst>
              <a:ext uri="{FF2B5EF4-FFF2-40B4-BE49-F238E27FC236}">
                <a16:creationId xmlns:a16="http://schemas.microsoft.com/office/drawing/2014/main" xmlns="" id="{72F93278-1296-9CF0-3148-6481D3915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2CD9F4-2098-4597-BD11-A49990CBCDB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xmlns="" id="{85352C4E-A59A-5D7C-6B82-6E874DF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xmlns="" id="{E6EFB3CA-63BF-DAB0-636C-D64CDA658C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xmlns="" id="{D6053BFF-B7D6-67D2-4597-9600240685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:a16="http://schemas.microsoft.com/office/drawing/2014/main" xmlns="" id="{F4A988E1-DDA4-323F-DD1E-59866AF8A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投影片編號版面配置區 4">
            <a:extLst>
              <a:ext uri="{FF2B5EF4-FFF2-40B4-BE49-F238E27FC236}">
                <a16:creationId xmlns:a16="http://schemas.microsoft.com/office/drawing/2014/main" xmlns="" id="{E1457CB7-38C5-7433-10E7-2AB944EC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A6E41-545D-4E37-8A5D-BC47D38C7D29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:a16="http://schemas.microsoft.com/office/drawing/2014/main" xmlns="" id="{46754394-F632-931B-178C-2EE157747D25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90179" name="Group 3">
              <a:extLst>
                <a:ext uri="{FF2B5EF4-FFF2-40B4-BE49-F238E27FC236}">
                  <a16:creationId xmlns:a16="http://schemas.microsoft.com/office/drawing/2014/main" xmlns="" id="{846AE0BA-8F4C-78B0-B121-23E1E760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90181" name="Line 4">
                <a:extLst>
                  <a:ext uri="{FF2B5EF4-FFF2-40B4-BE49-F238E27FC236}">
                    <a16:creationId xmlns:a16="http://schemas.microsoft.com/office/drawing/2014/main" xmlns="" id="{1265BE00-AC2D-9828-75D3-FC9C9645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2" name="Line 5">
                <a:extLst>
                  <a:ext uri="{FF2B5EF4-FFF2-40B4-BE49-F238E27FC236}">
                    <a16:creationId xmlns:a16="http://schemas.microsoft.com/office/drawing/2014/main" xmlns="" id="{28DA24C6-09A1-A6A9-A66E-AEC0B34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3" name="Line 6">
                <a:extLst>
                  <a:ext uri="{FF2B5EF4-FFF2-40B4-BE49-F238E27FC236}">
                    <a16:creationId xmlns:a16="http://schemas.microsoft.com/office/drawing/2014/main" xmlns="" id="{A2454B21-87AF-8747-68A7-55693D42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4" name="Line 7">
                <a:extLst>
                  <a:ext uri="{FF2B5EF4-FFF2-40B4-BE49-F238E27FC236}">
                    <a16:creationId xmlns:a16="http://schemas.microsoft.com/office/drawing/2014/main" xmlns="" id="{50FECAEE-F8B1-96D2-5AF9-09557476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5" name="Line 8">
                <a:extLst>
                  <a:ext uri="{FF2B5EF4-FFF2-40B4-BE49-F238E27FC236}">
                    <a16:creationId xmlns:a16="http://schemas.microsoft.com/office/drawing/2014/main" xmlns="" id="{3BA3DE43-387F-E55D-0991-A4E2785C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6" name="Line 9">
                <a:extLst>
                  <a:ext uri="{FF2B5EF4-FFF2-40B4-BE49-F238E27FC236}">
                    <a16:creationId xmlns:a16="http://schemas.microsoft.com/office/drawing/2014/main" xmlns="" id="{D152DEAA-3D09-5C06-D52E-BC1E25239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90180" name="Text Box 10">
              <a:extLst>
                <a:ext uri="{FF2B5EF4-FFF2-40B4-BE49-F238E27FC236}">
                  <a16:creationId xmlns:a16="http://schemas.microsoft.com/office/drawing/2014/main" xmlns="" id="{1168CD83-B928-A3B2-6DBC-6C28723CA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65" charset="-120"/>
                </a:rPr>
                <a:t>規劃</a:t>
              </a:r>
            </a:p>
          </p:txBody>
        </p:sp>
      </p:grpSp>
      <p:sp>
        <p:nvSpPr>
          <p:cNvPr id="90117" name="Rectangle 11">
            <a:extLst>
              <a:ext uri="{FF2B5EF4-FFF2-40B4-BE49-F238E27FC236}">
                <a16:creationId xmlns:a16="http://schemas.microsoft.com/office/drawing/2014/main" xmlns="" id="{7A296399-B438-DAFF-8BF5-7CF883DD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:a16="http://schemas.microsoft.com/office/drawing/2014/main" xmlns="" id="{A97DFC21-E3D7-CD78-630C-55A9769D3E5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90176" name="Rectangle 13">
              <a:extLst>
                <a:ext uri="{FF2B5EF4-FFF2-40B4-BE49-F238E27FC236}">
                  <a16:creationId xmlns:a16="http://schemas.microsoft.com/office/drawing/2014/main" xmlns="" id="{7EB4441D-B4C9-0B97-85BD-7FE437A9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90177" name="Rectangle 14">
              <a:extLst>
                <a:ext uri="{FF2B5EF4-FFF2-40B4-BE49-F238E27FC236}">
                  <a16:creationId xmlns:a16="http://schemas.microsoft.com/office/drawing/2014/main" xmlns="" id="{2B972721-514F-6301-2023-3FF8193A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90178" name="Rectangle 15">
              <a:extLst>
                <a:ext uri="{FF2B5EF4-FFF2-40B4-BE49-F238E27FC236}">
                  <a16:creationId xmlns:a16="http://schemas.microsoft.com/office/drawing/2014/main" xmlns="" id="{C41A2046-0E7F-437C-FBAB-6CFC82BD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:a16="http://schemas.microsoft.com/office/drawing/2014/main" xmlns="" id="{66C02B9E-9E76-A6BC-FAC1-9FAD1C2F396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90169" name="Group 17">
              <a:extLst>
                <a:ext uri="{FF2B5EF4-FFF2-40B4-BE49-F238E27FC236}">
                  <a16:creationId xmlns:a16="http://schemas.microsoft.com/office/drawing/2014/main" xmlns="" id="{BE4582D4-EC81-E39D-17C5-9706E08A8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90172" name="Rectangle 18">
                <a:extLst>
                  <a:ext uri="{FF2B5EF4-FFF2-40B4-BE49-F238E27FC236}">
                    <a16:creationId xmlns:a16="http://schemas.microsoft.com/office/drawing/2014/main" xmlns="" id="{E1CAB008-081C-363F-EF56-23F1F16AE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73" name="Rectangle 19">
                <a:extLst>
                  <a:ext uri="{FF2B5EF4-FFF2-40B4-BE49-F238E27FC236}">
                    <a16:creationId xmlns:a16="http://schemas.microsoft.com/office/drawing/2014/main" xmlns="" id="{24CDAA56-257C-930B-569F-B8AFC797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74" name="Rectangle 20">
                <a:extLst>
                  <a:ext uri="{FF2B5EF4-FFF2-40B4-BE49-F238E27FC236}">
                    <a16:creationId xmlns:a16="http://schemas.microsoft.com/office/drawing/2014/main" xmlns="" id="{FB20B881-6D5E-7BC7-C7D4-A41D9BDA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75" name="Rectangle 21">
                <a:extLst>
                  <a:ext uri="{FF2B5EF4-FFF2-40B4-BE49-F238E27FC236}">
                    <a16:creationId xmlns:a16="http://schemas.microsoft.com/office/drawing/2014/main" xmlns="" id="{51763BD6-63BA-AF49-28AB-4DEAB48E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70" name="Line 22">
              <a:extLst>
                <a:ext uri="{FF2B5EF4-FFF2-40B4-BE49-F238E27FC236}">
                  <a16:creationId xmlns:a16="http://schemas.microsoft.com/office/drawing/2014/main" xmlns="" id="{3C3DD9BB-2A46-8AD6-8804-E1479948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71" name="Line 23">
              <a:extLst>
                <a:ext uri="{FF2B5EF4-FFF2-40B4-BE49-F238E27FC236}">
                  <a16:creationId xmlns:a16="http://schemas.microsoft.com/office/drawing/2014/main" xmlns="" id="{22E97704-9D3E-4D03-776D-0B267169C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:a16="http://schemas.microsoft.com/office/drawing/2014/main" xmlns="" id="{C18EB803-F695-FD95-831B-6DACB820C51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90162" name="Group 25">
              <a:extLst>
                <a:ext uri="{FF2B5EF4-FFF2-40B4-BE49-F238E27FC236}">
                  <a16:creationId xmlns:a16="http://schemas.microsoft.com/office/drawing/2014/main" xmlns="" id="{2E4F7AE0-7BEF-D358-F7ED-DF88785F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90165" name="Rectangle 26">
                <a:extLst>
                  <a:ext uri="{FF2B5EF4-FFF2-40B4-BE49-F238E27FC236}">
                    <a16:creationId xmlns:a16="http://schemas.microsoft.com/office/drawing/2014/main" xmlns="" id="{8D504731-693D-C5A3-796A-226356A5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66" name="Rectangle 27">
                <a:extLst>
                  <a:ext uri="{FF2B5EF4-FFF2-40B4-BE49-F238E27FC236}">
                    <a16:creationId xmlns:a16="http://schemas.microsoft.com/office/drawing/2014/main" xmlns="" id="{632A6E11-6544-8551-3711-9EB2F070B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7" name="Rectangle 28">
                <a:extLst>
                  <a:ext uri="{FF2B5EF4-FFF2-40B4-BE49-F238E27FC236}">
                    <a16:creationId xmlns:a16="http://schemas.microsoft.com/office/drawing/2014/main" xmlns="" id="{0F9B7532-78B7-6FC2-DFBD-7DDE14D9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8" name="Rectangle 29">
                <a:extLst>
                  <a:ext uri="{FF2B5EF4-FFF2-40B4-BE49-F238E27FC236}">
                    <a16:creationId xmlns:a16="http://schemas.microsoft.com/office/drawing/2014/main" xmlns="" id="{715F43F7-FA93-44F2-C889-F01AD5C3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63" name="Line 30">
              <a:extLst>
                <a:ext uri="{FF2B5EF4-FFF2-40B4-BE49-F238E27FC236}">
                  <a16:creationId xmlns:a16="http://schemas.microsoft.com/office/drawing/2014/main" xmlns="" id="{FF171B07-00A0-6AA9-62CA-0F9AF09B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64" name="Line 31">
              <a:extLst>
                <a:ext uri="{FF2B5EF4-FFF2-40B4-BE49-F238E27FC236}">
                  <a16:creationId xmlns:a16="http://schemas.microsoft.com/office/drawing/2014/main" xmlns="" id="{0819D558-71E9-00E6-03C0-D149645D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:a16="http://schemas.microsoft.com/office/drawing/2014/main" xmlns="" id="{58C05325-4126-94D1-7681-78C1568B9D5C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90155" name="Group 33">
              <a:extLst>
                <a:ext uri="{FF2B5EF4-FFF2-40B4-BE49-F238E27FC236}">
                  <a16:creationId xmlns:a16="http://schemas.microsoft.com/office/drawing/2014/main" xmlns="" id="{2AE07800-49CF-0D0B-817A-E2198F95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90158" name="Rectangle 34">
                <a:extLst>
                  <a:ext uri="{FF2B5EF4-FFF2-40B4-BE49-F238E27FC236}">
                    <a16:creationId xmlns:a16="http://schemas.microsoft.com/office/drawing/2014/main" xmlns="" id="{93D616B5-02B8-F71B-A340-E874F653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9" name="Rectangle 35">
                <a:extLst>
                  <a:ext uri="{FF2B5EF4-FFF2-40B4-BE49-F238E27FC236}">
                    <a16:creationId xmlns:a16="http://schemas.microsoft.com/office/drawing/2014/main" xmlns="" id="{437EB1ED-9B4D-56AA-D294-E61F0FA8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0" name="Rectangle 36">
                <a:extLst>
                  <a:ext uri="{FF2B5EF4-FFF2-40B4-BE49-F238E27FC236}">
                    <a16:creationId xmlns:a16="http://schemas.microsoft.com/office/drawing/2014/main" xmlns="" id="{1E23FECB-7152-67F7-75C9-33CC7DBE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1" name="Rectangle 37">
                <a:extLst>
                  <a:ext uri="{FF2B5EF4-FFF2-40B4-BE49-F238E27FC236}">
                    <a16:creationId xmlns:a16="http://schemas.microsoft.com/office/drawing/2014/main" xmlns="" id="{39651294-3A1A-21C0-139F-FD491AFFD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56" name="Line 38">
              <a:extLst>
                <a:ext uri="{FF2B5EF4-FFF2-40B4-BE49-F238E27FC236}">
                  <a16:creationId xmlns:a16="http://schemas.microsoft.com/office/drawing/2014/main" xmlns="" id="{EFB7A0A9-0D62-130B-2B44-73CA88FE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7" name="Line 39">
              <a:extLst>
                <a:ext uri="{FF2B5EF4-FFF2-40B4-BE49-F238E27FC236}">
                  <a16:creationId xmlns:a16="http://schemas.microsoft.com/office/drawing/2014/main" xmlns="" id="{1CAB06C6-63D1-125D-012D-9016333D1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:a16="http://schemas.microsoft.com/office/drawing/2014/main" xmlns="" id="{24AA2A37-C33F-D96A-FBD3-3F098877384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90148" name="Group 41">
              <a:extLst>
                <a:ext uri="{FF2B5EF4-FFF2-40B4-BE49-F238E27FC236}">
                  <a16:creationId xmlns:a16="http://schemas.microsoft.com/office/drawing/2014/main" xmlns="" id="{702B21DD-F430-4760-0A9A-15B8C4608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90151" name="Rectangle 42">
                <a:extLst>
                  <a:ext uri="{FF2B5EF4-FFF2-40B4-BE49-F238E27FC236}">
                    <a16:creationId xmlns:a16="http://schemas.microsoft.com/office/drawing/2014/main" xmlns="" id="{56A29DCF-3FEE-8662-F4CE-A1A33EEB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52" name="Rectangle 43">
                <a:extLst>
                  <a:ext uri="{FF2B5EF4-FFF2-40B4-BE49-F238E27FC236}">
                    <a16:creationId xmlns:a16="http://schemas.microsoft.com/office/drawing/2014/main" xmlns="" id="{7D3311C2-5192-1A63-39CA-9F2394B69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3" name="Rectangle 44">
                <a:extLst>
                  <a:ext uri="{FF2B5EF4-FFF2-40B4-BE49-F238E27FC236}">
                    <a16:creationId xmlns:a16="http://schemas.microsoft.com/office/drawing/2014/main" xmlns="" id="{3D64D374-FDF2-F56B-1BC3-A2F4BD37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54" name="Rectangle 45">
                <a:extLst>
                  <a:ext uri="{FF2B5EF4-FFF2-40B4-BE49-F238E27FC236}">
                    <a16:creationId xmlns:a16="http://schemas.microsoft.com/office/drawing/2014/main" xmlns="" id="{D6F9995D-8DE0-EF87-72DD-63BE2B20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9" name="Line 46">
              <a:extLst>
                <a:ext uri="{FF2B5EF4-FFF2-40B4-BE49-F238E27FC236}">
                  <a16:creationId xmlns:a16="http://schemas.microsoft.com/office/drawing/2014/main" xmlns="" id="{DBFB260F-2CEF-B2F4-B1E2-549A54A4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0" name="Line 47">
              <a:extLst>
                <a:ext uri="{FF2B5EF4-FFF2-40B4-BE49-F238E27FC236}">
                  <a16:creationId xmlns:a16="http://schemas.microsoft.com/office/drawing/2014/main" xmlns="" id="{82ACCA2E-47AF-75E1-70F2-4513CFEE1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:a16="http://schemas.microsoft.com/office/drawing/2014/main" xmlns="" id="{995BEA80-C303-DCA0-96CF-F6EB559E6E47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90141" name="Group 49">
              <a:extLst>
                <a:ext uri="{FF2B5EF4-FFF2-40B4-BE49-F238E27FC236}">
                  <a16:creationId xmlns:a16="http://schemas.microsoft.com/office/drawing/2014/main" xmlns="" id="{3B286391-7AFC-6A39-8535-7A965C78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90144" name="Rectangle 50">
                <a:extLst>
                  <a:ext uri="{FF2B5EF4-FFF2-40B4-BE49-F238E27FC236}">
                    <a16:creationId xmlns:a16="http://schemas.microsoft.com/office/drawing/2014/main" xmlns="" id="{002336B0-D75C-4E21-3B8E-B351AB046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45" name="Rectangle 51">
                <a:extLst>
                  <a:ext uri="{FF2B5EF4-FFF2-40B4-BE49-F238E27FC236}">
                    <a16:creationId xmlns:a16="http://schemas.microsoft.com/office/drawing/2014/main" xmlns="" id="{B144FC86-411C-ADB5-E0EC-D6B196D4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46" name="Rectangle 52">
                <a:extLst>
                  <a:ext uri="{FF2B5EF4-FFF2-40B4-BE49-F238E27FC236}">
                    <a16:creationId xmlns:a16="http://schemas.microsoft.com/office/drawing/2014/main" xmlns="" id="{B2BF5617-F042-926E-DF32-9201D88B2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7" name="Rectangle 53">
                <a:extLst>
                  <a:ext uri="{FF2B5EF4-FFF2-40B4-BE49-F238E27FC236}">
                    <a16:creationId xmlns:a16="http://schemas.microsoft.com/office/drawing/2014/main" xmlns="" id="{F33BF876-605E-343A-1F45-89455393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2" name="Line 54">
              <a:extLst>
                <a:ext uri="{FF2B5EF4-FFF2-40B4-BE49-F238E27FC236}">
                  <a16:creationId xmlns:a16="http://schemas.microsoft.com/office/drawing/2014/main" xmlns="" id="{8454BD94-48F6-384B-32CF-8DB259B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43" name="Line 55">
              <a:extLst>
                <a:ext uri="{FF2B5EF4-FFF2-40B4-BE49-F238E27FC236}">
                  <a16:creationId xmlns:a16="http://schemas.microsoft.com/office/drawing/2014/main" xmlns="" id="{8625D252-4AC0-779E-38FB-BBD29D009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:a16="http://schemas.microsoft.com/office/drawing/2014/main" xmlns="" id="{A8AC920F-414E-8B05-032D-6B508AE3AC6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90134" name="Group 57">
              <a:extLst>
                <a:ext uri="{FF2B5EF4-FFF2-40B4-BE49-F238E27FC236}">
                  <a16:creationId xmlns:a16="http://schemas.microsoft.com/office/drawing/2014/main" xmlns="" id="{463D6629-25F4-62F2-B2A7-C29AEBC17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90137" name="Rectangle 58">
                <a:extLst>
                  <a:ext uri="{FF2B5EF4-FFF2-40B4-BE49-F238E27FC236}">
                    <a16:creationId xmlns:a16="http://schemas.microsoft.com/office/drawing/2014/main" xmlns="" id="{A1CC74F2-52DA-66DE-C12B-2963436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38" name="Rectangle 59">
                <a:extLst>
                  <a:ext uri="{FF2B5EF4-FFF2-40B4-BE49-F238E27FC236}">
                    <a16:creationId xmlns:a16="http://schemas.microsoft.com/office/drawing/2014/main" xmlns="" id="{855FF552-3412-B43D-A55C-3A61E3D0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39" name="Rectangle 60">
                <a:extLst>
                  <a:ext uri="{FF2B5EF4-FFF2-40B4-BE49-F238E27FC236}">
                    <a16:creationId xmlns:a16="http://schemas.microsoft.com/office/drawing/2014/main" xmlns="" id="{9C22B79A-9C93-6133-F4C5-A95FDBAB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0" name="Rectangle 61">
                <a:extLst>
                  <a:ext uri="{FF2B5EF4-FFF2-40B4-BE49-F238E27FC236}">
                    <a16:creationId xmlns:a16="http://schemas.microsoft.com/office/drawing/2014/main" xmlns="" id="{3FEA19E3-C5EC-F02F-40B0-455C0447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35" name="Line 62">
              <a:extLst>
                <a:ext uri="{FF2B5EF4-FFF2-40B4-BE49-F238E27FC236}">
                  <a16:creationId xmlns:a16="http://schemas.microsoft.com/office/drawing/2014/main" xmlns="" id="{ADDC9995-D353-36AF-206E-3D202C7BB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6" name="Line 63">
              <a:extLst>
                <a:ext uri="{FF2B5EF4-FFF2-40B4-BE49-F238E27FC236}">
                  <a16:creationId xmlns:a16="http://schemas.microsoft.com/office/drawing/2014/main" xmlns="" id="{30F32650-A0FA-226C-3819-CCD736FC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:a16="http://schemas.microsoft.com/office/drawing/2014/main" xmlns="" id="{B1331964-F5C5-BF57-D8AB-AD6A59E396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90130" name="Freeform 65">
              <a:extLst>
                <a:ext uri="{FF2B5EF4-FFF2-40B4-BE49-F238E27FC236}">
                  <a16:creationId xmlns:a16="http://schemas.microsoft.com/office/drawing/2014/main" xmlns="" id="{FAFA9F28-E195-6FBE-2652-07A408A2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153 w 279"/>
                <a:gd name="T1" fmla="*/ 0 h 1043"/>
                <a:gd name="T2" fmla="*/ 50 w 279"/>
                <a:gd name="T3" fmla="*/ 223 h 1043"/>
                <a:gd name="T4" fmla="*/ 1808 w 279"/>
                <a:gd name="T5" fmla="*/ 516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1" name="Freeform 66">
              <a:extLst>
                <a:ext uri="{FF2B5EF4-FFF2-40B4-BE49-F238E27FC236}">
                  <a16:creationId xmlns:a16="http://schemas.microsoft.com/office/drawing/2014/main" xmlns="" id="{D03A0DFE-E021-BB84-7A72-0BF40BD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2" name="Freeform 67">
              <a:extLst>
                <a:ext uri="{FF2B5EF4-FFF2-40B4-BE49-F238E27FC236}">
                  <a16:creationId xmlns:a16="http://schemas.microsoft.com/office/drawing/2014/main" xmlns="" id="{00F79B83-5A37-FA95-38E2-78DFE0D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57271186 w 1497"/>
                <a:gd name="T3" fmla="*/ 817 h 998"/>
                <a:gd name="T4" fmla="*/ 15757133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3" name="Freeform 68">
              <a:extLst>
                <a:ext uri="{FF2B5EF4-FFF2-40B4-BE49-F238E27FC236}">
                  <a16:creationId xmlns:a16="http://schemas.microsoft.com/office/drawing/2014/main" xmlns="" id="{0A8A4313-2708-B80F-9E86-D26D1196A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:a16="http://schemas.microsoft.com/office/drawing/2014/main" xmlns="" id="{BAE2CF47-A136-CEBC-D542-ED2926A0903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90127" name="Freeform 70">
              <a:extLst>
                <a:ext uri="{FF2B5EF4-FFF2-40B4-BE49-F238E27FC236}">
                  <a16:creationId xmlns:a16="http://schemas.microsoft.com/office/drawing/2014/main" xmlns="" id="{50D39E91-B443-4284-7612-39DF4CF2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8" name="Freeform 71">
              <a:extLst>
                <a:ext uri="{FF2B5EF4-FFF2-40B4-BE49-F238E27FC236}">
                  <a16:creationId xmlns:a16="http://schemas.microsoft.com/office/drawing/2014/main" xmlns="" id="{FA9F3872-802D-D424-B5EF-DF2F2E86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6 w 279"/>
                <a:gd name="T1" fmla="*/ 0 h 1043"/>
                <a:gd name="T2" fmla="*/ 7 w 279"/>
                <a:gd name="T3" fmla="*/ 21 h 1043"/>
                <a:gd name="T4" fmla="*/ 156 w 279"/>
                <a:gd name="T5" fmla="*/ 50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9" name="Freeform 72">
              <a:extLst>
                <a:ext uri="{FF2B5EF4-FFF2-40B4-BE49-F238E27FC236}">
                  <a16:creationId xmlns:a16="http://schemas.microsoft.com/office/drawing/2014/main" xmlns="" id="{CE17B7DE-5EA8-C5F1-1984-8A10A6D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4">
            <a:extLst>
              <a:ext uri="{FF2B5EF4-FFF2-40B4-BE49-F238E27FC236}">
                <a16:creationId xmlns:a16="http://schemas.microsoft.com/office/drawing/2014/main" xmlns="" id="{4C5ADA76-EE05-1520-409A-4509170E6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855F55-1F88-46EA-948E-E3ED5D520BF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xmlns="" id="{FA583DCC-F24A-2C55-48A8-F19F8B082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xmlns="" id="{67AA2E3C-977F-C235-142D-A1575603C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4">
            <a:extLst>
              <a:ext uri="{FF2B5EF4-FFF2-40B4-BE49-F238E27FC236}">
                <a16:creationId xmlns:a16="http://schemas.microsoft.com/office/drawing/2014/main" xmlns="" id="{DFAE0EF6-F3E1-A095-E4A1-99D8A5393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733607-D568-4EF2-AA10-854945725BF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xmlns="" id="{8F516780-B5A7-5705-6F4D-9F0DD8C5B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xmlns="" id="{60070E86-2775-7BE2-D8DC-986CB9D1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投影片編號版面配置區 4">
            <a:extLst>
              <a:ext uri="{FF2B5EF4-FFF2-40B4-BE49-F238E27FC236}">
                <a16:creationId xmlns:a16="http://schemas.microsoft.com/office/drawing/2014/main" xmlns="" id="{6072DA47-1F38-7BE1-7513-E76FCF766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E18DAF-133D-4B3B-8A13-C1B6CCEBB168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xmlns="" id="{7618179C-886E-B4A9-5D15-FA0AE6DB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xmlns="" id="{A76C7E4D-8E1C-25A4-F3AC-1847F3B2E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:a16="http://schemas.microsoft.com/office/drawing/2014/main" xmlns="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科技條件改變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xmlns="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大型主機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分時應用 </a:t>
            </a:r>
            <a:r>
              <a:rPr lang="en-US" altLang="zh-TW" sz="2800" dirty="0"/>
              <a:t>(time sharing)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直接存取儲存裝置 </a:t>
            </a:r>
            <a:r>
              <a:rPr lang="en-US" altLang="zh-TW" sz="2800" dirty="0"/>
              <a:t>(DASD)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個人電腦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區域網路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網際網路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無線網路 </a:t>
            </a:r>
            <a:r>
              <a:rPr lang="en-US" altLang="zh-TW" sz="2800" dirty="0"/>
              <a:t>+ </a:t>
            </a:r>
            <a:r>
              <a:rPr lang="zh-TW" altLang="en-US" sz="2800" dirty="0"/>
              <a:t>顯示技術 </a:t>
            </a:r>
            <a:r>
              <a:rPr lang="en-US" altLang="zh-TW" sz="2800" dirty="0"/>
              <a:t>+ </a:t>
            </a:r>
            <a:r>
              <a:rPr lang="zh-TW" altLang="en-US" sz="2800" dirty="0"/>
              <a:t>印刷技術 </a:t>
            </a:r>
            <a:r>
              <a:rPr lang="en-US" altLang="zh-TW" sz="2800" dirty="0"/>
              <a:t>+ GPS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/>
              <a:t>Wireless LAN, </a:t>
            </a:r>
            <a:r>
              <a:rPr lang="en-US" altLang="zh-TW" sz="2400" dirty="0" err="1"/>
              <a:t>3G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4G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5G</a:t>
            </a:r>
            <a:r>
              <a:rPr lang="en-US" altLang="zh-TW" sz="2400" dirty="0"/>
              <a:t> ....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/>
              <a:t>液晶、電子紙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Data, 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4">
            <a:extLst>
              <a:ext uri="{FF2B5EF4-FFF2-40B4-BE49-F238E27FC236}">
                <a16:creationId xmlns:a16="http://schemas.microsoft.com/office/drawing/2014/main" xmlns="" id="{F440919A-F4F1-7F8C-CF0F-7A3DA636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BAFFD3-8A3E-45B4-A0BD-158AE1E7113E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xmlns="" id="{74B7B24C-D8A2-53B2-054E-D93CE710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xmlns="" id="{D3C1A2E8-CEB1-C0D8-B84C-01632B84D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資訊科技的特徵：突破時空侷限	</a:t>
            </a:r>
          </a:p>
          <a:p>
            <a:pPr eaLnBrk="1" hangingPunct="1">
              <a:defRPr/>
            </a:pPr>
            <a:r>
              <a:rPr lang="zh-TW" altLang="en-US" dirty="0"/>
              <a:t>使得過去不可能之快速處理變為可能	</a:t>
            </a:r>
          </a:p>
          <a:p>
            <a:pPr eaLnBrk="1" hangingPunct="1">
              <a:defRPr/>
            </a:pPr>
            <a:r>
              <a:rPr lang="zh-TW" altLang="en-US" dirty="0"/>
              <a:t>資訊流通的方便性和時效性</a:t>
            </a:r>
          </a:p>
          <a:p>
            <a:pPr eaLnBrk="1" hangingPunct="1">
              <a:defRPr/>
            </a:pPr>
            <a:r>
              <a:rPr lang="zh-TW" altLang="en-US" dirty="0"/>
              <a:t>使組織架構變得更有彈性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sp>
        <p:nvSpPr>
          <p:cNvPr id="814084" name="WordArt 4">
            <a:extLst>
              <a:ext uri="{FF2B5EF4-FFF2-40B4-BE49-F238E27FC236}">
                <a16:creationId xmlns:a16="http://schemas.microsoft.com/office/drawing/2014/main" xmlns="" id="{55EDE1C4-E02E-ABCC-3B94-4708D4A42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98581424-CF6B-A09B-97B5-72CB32756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投影片編號版面配置區 4">
            <a:extLst>
              <a:ext uri="{FF2B5EF4-FFF2-40B4-BE49-F238E27FC236}">
                <a16:creationId xmlns:a16="http://schemas.microsoft.com/office/drawing/2014/main" xmlns="" id="{24928CC3-B41C-28F9-2307-B3AE60E2C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DAF585-BF47-46D8-871F-996BEA7F15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xmlns="" id="{6C1E11E4-0518-8BC0-6904-34EF9448C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xmlns="" id="{58011132-04CC-0AC1-14CC-9D9D7C721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投影片編號版面配置區 4">
            <a:extLst>
              <a:ext uri="{FF2B5EF4-FFF2-40B4-BE49-F238E27FC236}">
                <a16:creationId xmlns:a16="http://schemas.microsoft.com/office/drawing/2014/main" xmlns="" id="{2783C4E1-B2DF-C68C-5849-1A91EAEE5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A90D74-AF52-4E39-BF9F-79A3F121E0AB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xmlns="" id="{E059EBA7-BD0A-B459-8DF0-A2CE45B4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:a16="http://schemas.microsoft.com/office/drawing/2014/main" xmlns="" id="{54E78523-8F32-62BB-E8F2-AC411FEB0AB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00387" name="Rectangle 4">
              <a:extLst>
                <a:ext uri="{FF2B5EF4-FFF2-40B4-BE49-F238E27FC236}">
                  <a16:creationId xmlns:a16="http://schemas.microsoft.com/office/drawing/2014/main" xmlns="" id="{F0C24592-814A-CA29-E08C-D759D6CA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88" name="Rectangle 5">
              <a:extLst>
                <a:ext uri="{FF2B5EF4-FFF2-40B4-BE49-F238E27FC236}">
                  <a16:creationId xmlns:a16="http://schemas.microsoft.com/office/drawing/2014/main" xmlns="" id="{B821D934-46D2-23FE-DAAA-0EAE87D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89" name="Line 6">
              <a:extLst>
                <a:ext uri="{FF2B5EF4-FFF2-40B4-BE49-F238E27FC236}">
                  <a16:creationId xmlns:a16="http://schemas.microsoft.com/office/drawing/2014/main" xmlns="" id="{4476219A-B23B-5A27-1E14-4D166ABC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0358" name="Line 7">
            <a:extLst>
              <a:ext uri="{FF2B5EF4-FFF2-40B4-BE49-F238E27FC236}">
                <a16:creationId xmlns:a16="http://schemas.microsoft.com/office/drawing/2014/main" xmlns="" id="{33F26EEE-63DA-9205-17F5-712ABCB8B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0359" name="Group 8">
            <a:extLst>
              <a:ext uri="{FF2B5EF4-FFF2-40B4-BE49-F238E27FC236}">
                <a16:creationId xmlns:a16="http://schemas.microsoft.com/office/drawing/2014/main" xmlns="" id="{7483BBD4-6479-2ECD-CFB8-76E17BC3915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00385" name="Rectangle 9">
              <a:extLst>
                <a:ext uri="{FF2B5EF4-FFF2-40B4-BE49-F238E27FC236}">
                  <a16:creationId xmlns:a16="http://schemas.microsoft.com/office/drawing/2014/main" xmlns="" id="{D79777A7-E771-1C47-F54C-95F966BD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86" name="Rectangle 10">
              <a:extLst>
                <a:ext uri="{FF2B5EF4-FFF2-40B4-BE49-F238E27FC236}">
                  <a16:creationId xmlns:a16="http://schemas.microsoft.com/office/drawing/2014/main" xmlns="" id="{C4878153-BD29-4815-F834-FD69A933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0" name="Group 11">
            <a:extLst>
              <a:ext uri="{FF2B5EF4-FFF2-40B4-BE49-F238E27FC236}">
                <a16:creationId xmlns:a16="http://schemas.microsoft.com/office/drawing/2014/main" xmlns="" id="{0D4C457F-CD43-C00C-D11C-FB4348287DD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00380" name="Rectangle 12">
              <a:extLst>
                <a:ext uri="{FF2B5EF4-FFF2-40B4-BE49-F238E27FC236}">
                  <a16:creationId xmlns:a16="http://schemas.microsoft.com/office/drawing/2014/main" xmlns="" id="{69748C01-83D6-33A2-46AD-991FA6D77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100381" name="Rectangle 13">
              <a:extLst>
                <a:ext uri="{FF2B5EF4-FFF2-40B4-BE49-F238E27FC236}">
                  <a16:creationId xmlns:a16="http://schemas.microsoft.com/office/drawing/2014/main" xmlns="" id="{8A20C57B-5BF0-915B-E998-B7765C35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產能規劃</a:t>
              </a:r>
            </a:p>
          </p:txBody>
        </p:sp>
        <p:sp>
          <p:nvSpPr>
            <p:cNvPr id="100382" name="Rectangle 14">
              <a:extLst>
                <a:ext uri="{FF2B5EF4-FFF2-40B4-BE49-F238E27FC236}">
                  <a16:creationId xmlns:a16="http://schemas.microsoft.com/office/drawing/2014/main" xmlns="" id="{6AE9E1E3-497F-9634-B066-89A3B8FE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100383" name="Rectangle 15">
              <a:extLst>
                <a:ext uri="{FF2B5EF4-FFF2-40B4-BE49-F238E27FC236}">
                  <a16:creationId xmlns:a16="http://schemas.microsoft.com/office/drawing/2014/main" xmlns="" id="{5E11D723-F38C-B9EA-FF56-076F53B8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採購</a:t>
              </a:r>
            </a:p>
          </p:txBody>
        </p:sp>
        <p:sp>
          <p:nvSpPr>
            <p:cNvPr id="100384" name="Rectangle 16">
              <a:extLst>
                <a:ext uri="{FF2B5EF4-FFF2-40B4-BE49-F238E27FC236}">
                  <a16:creationId xmlns:a16="http://schemas.microsoft.com/office/drawing/2014/main" xmlns="" id="{E35C01E7-8BBD-90C3-4819-E72AFA17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物流配送</a:t>
              </a:r>
            </a:p>
          </p:txBody>
        </p:sp>
      </p:grpSp>
      <p:grpSp>
        <p:nvGrpSpPr>
          <p:cNvPr id="100361" name="Group 17">
            <a:extLst>
              <a:ext uri="{FF2B5EF4-FFF2-40B4-BE49-F238E27FC236}">
                <a16:creationId xmlns:a16="http://schemas.microsoft.com/office/drawing/2014/main" xmlns="" id="{272B1570-B7F0-5842-AA68-142E9950E03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00377" name="Rectangle 18">
              <a:extLst>
                <a:ext uri="{FF2B5EF4-FFF2-40B4-BE49-F238E27FC236}">
                  <a16:creationId xmlns:a16="http://schemas.microsoft.com/office/drawing/2014/main" xmlns="" id="{97E53BCE-CD25-C814-251D-7F958800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8" name="Rectangle 19">
              <a:extLst>
                <a:ext uri="{FF2B5EF4-FFF2-40B4-BE49-F238E27FC236}">
                  <a16:creationId xmlns:a16="http://schemas.microsoft.com/office/drawing/2014/main" xmlns="" id="{C72486A8-540F-7722-0F82-B8810B3A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9" name="Line 20">
              <a:extLst>
                <a:ext uri="{FF2B5EF4-FFF2-40B4-BE49-F238E27FC236}">
                  <a16:creationId xmlns:a16="http://schemas.microsoft.com/office/drawing/2014/main" xmlns="" id="{B7ACC8E6-7E89-982B-8453-EDE7C9465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2" name="Group 21">
            <a:extLst>
              <a:ext uri="{FF2B5EF4-FFF2-40B4-BE49-F238E27FC236}">
                <a16:creationId xmlns:a16="http://schemas.microsoft.com/office/drawing/2014/main" xmlns="" id="{0F2D73F5-F4C2-87BD-8397-4544185B9A1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00374" name="Rectangle 22">
              <a:extLst>
                <a:ext uri="{FF2B5EF4-FFF2-40B4-BE49-F238E27FC236}">
                  <a16:creationId xmlns:a16="http://schemas.microsoft.com/office/drawing/2014/main" xmlns="" id="{7D4AF706-940E-C67A-B40B-14126EE2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5" name="Rectangle 23">
              <a:extLst>
                <a:ext uri="{FF2B5EF4-FFF2-40B4-BE49-F238E27FC236}">
                  <a16:creationId xmlns:a16="http://schemas.microsoft.com/office/drawing/2014/main" xmlns="" id="{301255C5-6F13-437B-73A1-3085D3D3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6" name="Line 24">
              <a:extLst>
                <a:ext uri="{FF2B5EF4-FFF2-40B4-BE49-F238E27FC236}">
                  <a16:creationId xmlns:a16="http://schemas.microsoft.com/office/drawing/2014/main" xmlns="" id="{27CAD520-9B89-BD56-8F11-E38FA0EEC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3" name="Group 25">
            <a:extLst>
              <a:ext uri="{FF2B5EF4-FFF2-40B4-BE49-F238E27FC236}">
                <a16:creationId xmlns:a16="http://schemas.microsoft.com/office/drawing/2014/main" xmlns="" id="{D45CFF75-38FA-4E8A-1DDE-5BF53A80D1D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00372" name="Rectangle 26">
              <a:extLst>
                <a:ext uri="{FF2B5EF4-FFF2-40B4-BE49-F238E27FC236}">
                  <a16:creationId xmlns:a16="http://schemas.microsoft.com/office/drawing/2014/main" xmlns="" id="{4972DD9B-ACEA-D38A-6BAE-9D3555ED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3" name="Rectangle 27">
              <a:extLst>
                <a:ext uri="{FF2B5EF4-FFF2-40B4-BE49-F238E27FC236}">
                  <a16:creationId xmlns:a16="http://schemas.microsoft.com/office/drawing/2014/main" xmlns="" id="{0B24DC2C-DD42-69EA-495F-C4776171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4" name="Group 28">
            <a:extLst>
              <a:ext uri="{FF2B5EF4-FFF2-40B4-BE49-F238E27FC236}">
                <a16:creationId xmlns:a16="http://schemas.microsoft.com/office/drawing/2014/main" xmlns="" id="{F4A08814-28B4-712E-A98A-79336535DBE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00370" name="Rectangle 29">
              <a:extLst>
                <a:ext uri="{FF2B5EF4-FFF2-40B4-BE49-F238E27FC236}">
                  <a16:creationId xmlns:a16="http://schemas.microsoft.com/office/drawing/2014/main" xmlns="" id="{C94755A0-7589-6B95-0175-9BC73D44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1" name="Rectangle 30">
              <a:extLst>
                <a:ext uri="{FF2B5EF4-FFF2-40B4-BE49-F238E27FC236}">
                  <a16:creationId xmlns:a16="http://schemas.microsoft.com/office/drawing/2014/main" xmlns="" id="{D36C272A-3CFE-64C1-B452-4587CDDF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sp>
        <p:nvSpPr>
          <p:cNvPr id="100365" name="Line 31">
            <a:extLst>
              <a:ext uri="{FF2B5EF4-FFF2-40B4-BE49-F238E27FC236}">
                <a16:creationId xmlns:a16="http://schemas.microsoft.com/office/drawing/2014/main" xmlns="" id="{D8CF5947-A33F-03A7-4060-594311798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6" name="Line 32">
            <a:extLst>
              <a:ext uri="{FF2B5EF4-FFF2-40B4-BE49-F238E27FC236}">
                <a16:creationId xmlns:a16="http://schemas.microsoft.com/office/drawing/2014/main" xmlns="" id="{CB50EF37-7273-76D9-20A2-D2E8297F8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7" name="Line 33">
            <a:extLst>
              <a:ext uri="{FF2B5EF4-FFF2-40B4-BE49-F238E27FC236}">
                <a16:creationId xmlns:a16="http://schemas.microsoft.com/office/drawing/2014/main" xmlns="" id="{37517E79-0233-C8C1-1A14-2D9766CC4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8" name="Line 34">
            <a:extLst>
              <a:ext uri="{FF2B5EF4-FFF2-40B4-BE49-F238E27FC236}">
                <a16:creationId xmlns:a16="http://schemas.microsoft.com/office/drawing/2014/main" xmlns="" id="{97415C9E-4194-7E0C-3C48-5110FF10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9" name="Line 35">
            <a:extLst>
              <a:ext uri="{FF2B5EF4-FFF2-40B4-BE49-F238E27FC236}">
                <a16:creationId xmlns:a16="http://schemas.microsoft.com/office/drawing/2014/main" xmlns="" id="{087DA212-0B97-D026-07D3-3389FFBCCA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4">
            <a:extLst>
              <a:ext uri="{FF2B5EF4-FFF2-40B4-BE49-F238E27FC236}">
                <a16:creationId xmlns:a16="http://schemas.microsoft.com/office/drawing/2014/main" xmlns="" id="{7ECE8FF9-8A8F-4856-5D77-49EC7240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F0DFF8-ADF7-494E-85B7-01A177E37827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xmlns="" id="{61DB5D88-C9FA-999B-4736-8B677BB8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xmlns="" id="{7667C2D7-2913-24C5-85F5-165DF5CA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D846EC-2A7C-D179-522B-7B61AFA9E346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投影片編號版面配置區 4">
            <a:extLst>
              <a:ext uri="{FF2B5EF4-FFF2-40B4-BE49-F238E27FC236}">
                <a16:creationId xmlns:a16="http://schemas.microsoft.com/office/drawing/2014/main" xmlns="" id="{4BEE66D7-4AAC-E807-9D54-1CF7CF465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FCB53-0BA5-470A-9280-0E10E449025C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xmlns="" id="{9A7C22F3-A2F8-AC68-F025-C37DBA59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xmlns="" id="{CE37C2BB-33A2-501A-D648-2E7C1F1E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anose="05000000000000000000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頁尾版面配置區 4">
            <a:extLst>
              <a:ext uri="{FF2B5EF4-FFF2-40B4-BE49-F238E27FC236}">
                <a16:creationId xmlns:a16="http://schemas.microsoft.com/office/drawing/2014/main" xmlns="" id="{ADFC6D6F-F3EE-E853-0F57-9DA398A97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5475" name="投影片編號版面配置區 5">
            <a:extLst>
              <a:ext uri="{FF2B5EF4-FFF2-40B4-BE49-F238E27FC236}">
                <a16:creationId xmlns:a16="http://schemas.microsoft.com/office/drawing/2014/main" xmlns="" id="{75C08C78-A303-A410-0722-87C10A152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C7EF11-A37F-457F-A529-085C653A5D1D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xmlns="" id="{C7D0AE4F-C88E-9DCB-52B0-2822799D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xmlns="" id="{9AEFC76D-BEAF-1E32-0C56-3017CA72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05478" name="Picture 4">
            <a:extLst>
              <a:ext uri="{FF2B5EF4-FFF2-40B4-BE49-F238E27FC236}">
                <a16:creationId xmlns:a16="http://schemas.microsoft.com/office/drawing/2014/main" xmlns="" id="{05891BB0-EBAB-822B-5434-3ED92DB8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5">
            <a:extLst>
              <a:ext uri="{FF2B5EF4-FFF2-40B4-BE49-F238E27FC236}">
                <a16:creationId xmlns:a16="http://schemas.microsoft.com/office/drawing/2014/main" xmlns="" id="{E34D0D87-61F6-57C2-49EF-F8337186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0" name="Freeform 6">
            <a:extLst>
              <a:ext uri="{FF2B5EF4-FFF2-40B4-BE49-F238E27FC236}">
                <a16:creationId xmlns:a16="http://schemas.microsoft.com/office/drawing/2014/main" xmlns="" id="{0C38B9E7-1593-2E17-22A4-66D5CF6326CC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1" name="Freeform 7">
            <a:extLst>
              <a:ext uri="{FF2B5EF4-FFF2-40B4-BE49-F238E27FC236}">
                <a16:creationId xmlns:a16="http://schemas.microsoft.com/office/drawing/2014/main" xmlns="" id="{0B803EC4-D6DC-1D5E-5573-6846C6ABF521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8">
            <a:extLst>
              <a:ext uri="{FF2B5EF4-FFF2-40B4-BE49-F238E27FC236}">
                <a16:creationId xmlns:a16="http://schemas.microsoft.com/office/drawing/2014/main" xmlns="" id="{347EA686-9731-9093-CE0B-52F1B832B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9">
            <a:extLst>
              <a:ext uri="{FF2B5EF4-FFF2-40B4-BE49-F238E27FC236}">
                <a16:creationId xmlns:a16="http://schemas.microsoft.com/office/drawing/2014/main" xmlns="" id="{55343111-8E91-F25C-1B38-3C38AA2C7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Freeform 10">
            <a:extLst>
              <a:ext uri="{FF2B5EF4-FFF2-40B4-BE49-F238E27FC236}">
                <a16:creationId xmlns:a16="http://schemas.microsoft.com/office/drawing/2014/main" xmlns="" id="{70DE5550-8263-9B53-1BB1-F31D1538DD03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5" name="Freeform 11">
            <a:extLst>
              <a:ext uri="{FF2B5EF4-FFF2-40B4-BE49-F238E27FC236}">
                <a16:creationId xmlns:a16="http://schemas.microsoft.com/office/drawing/2014/main" xmlns="" id="{CA7D7A7A-B6EE-52EF-B146-BBD453B60751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6" name="Rectangle 12">
            <a:extLst>
              <a:ext uri="{FF2B5EF4-FFF2-40B4-BE49-F238E27FC236}">
                <a16:creationId xmlns:a16="http://schemas.microsoft.com/office/drawing/2014/main" xmlns="" id="{2CBFC5AF-EA29-3F6F-4002-039DA382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87" name="Picture 13">
            <a:extLst>
              <a:ext uri="{FF2B5EF4-FFF2-40B4-BE49-F238E27FC236}">
                <a16:creationId xmlns:a16="http://schemas.microsoft.com/office/drawing/2014/main" xmlns="" id="{13EEC58F-34F4-6439-78B4-0A63D7C0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Rectangle 14">
            <a:extLst>
              <a:ext uri="{FF2B5EF4-FFF2-40B4-BE49-F238E27FC236}">
                <a16:creationId xmlns:a16="http://schemas.microsoft.com/office/drawing/2014/main" xmlns="" id="{856FAD12-FA16-A4B5-79A2-267AEEA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9" name="Line 15">
            <a:extLst>
              <a:ext uri="{FF2B5EF4-FFF2-40B4-BE49-F238E27FC236}">
                <a16:creationId xmlns:a16="http://schemas.microsoft.com/office/drawing/2014/main" xmlns="" id="{716F899E-11EC-6649-1583-BBDE5EE0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6">
            <a:extLst>
              <a:ext uri="{FF2B5EF4-FFF2-40B4-BE49-F238E27FC236}">
                <a16:creationId xmlns:a16="http://schemas.microsoft.com/office/drawing/2014/main" xmlns="" id="{20F51FEA-EAD8-BF7A-AA45-BE2F15A1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1" name="Line 17">
            <a:extLst>
              <a:ext uri="{FF2B5EF4-FFF2-40B4-BE49-F238E27FC236}">
                <a16:creationId xmlns:a16="http://schemas.microsoft.com/office/drawing/2014/main" xmlns="" id="{48E715E2-D9B5-AE63-0B50-458E5524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2" name="Line 18">
            <a:extLst>
              <a:ext uri="{FF2B5EF4-FFF2-40B4-BE49-F238E27FC236}">
                <a16:creationId xmlns:a16="http://schemas.microsoft.com/office/drawing/2014/main" xmlns="" id="{F3206668-72A4-A9B8-66F0-237828BE4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3" name="Freeform 19">
            <a:extLst>
              <a:ext uri="{FF2B5EF4-FFF2-40B4-BE49-F238E27FC236}">
                <a16:creationId xmlns:a16="http://schemas.microsoft.com/office/drawing/2014/main" xmlns="" id="{49409495-13F4-9D29-723A-FA3FCDB3DB7D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4" name="Freeform 20">
            <a:extLst>
              <a:ext uri="{FF2B5EF4-FFF2-40B4-BE49-F238E27FC236}">
                <a16:creationId xmlns:a16="http://schemas.microsoft.com/office/drawing/2014/main" xmlns="" id="{870B5FCC-D994-C0F2-0FB7-DF20C942573D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5" name="Line 21">
            <a:extLst>
              <a:ext uri="{FF2B5EF4-FFF2-40B4-BE49-F238E27FC236}">
                <a16:creationId xmlns:a16="http://schemas.microsoft.com/office/drawing/2014/main" xmlns="" id="{E3F87768-D77C-6FEF-D58D-C3B13966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6" name="Rectangle 22">
            <a:extLst>
              <a:ext uri="{FF2B5EF4-FFF2-40B4-BE49-F238E27FC236}">
                <a16:creationId xmlns:a16="http://schemas.microsoft.com/office/drawing/2014/main" xmlns="" id="{DBD126C0-33BB-B2D2-80DD-5419488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497" name="Freeform 23">
            <a:extLst>
              <a:ext uri="{FF2B5EF4-FFF2-40B4-BE49-F238E27FC236}">
                <a16:creationId xmlns:a16="http://schemas.microsoft.com/office/drawing/2014/main" xmlns="" id="{283E4021-FF7E-4BC8-6249-351A222985CF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8" name="Freeform 24">
            <a:extLst>
              <a:ext uri="{FF2B5EF4-FFF2-40B4-BE49-F238E27FC236}">
                <a16:creationId xmlns:a16="http://schemas.microsoft.com/office/drawing/2014/main" xmlns="" id="{F16A9DCF-FFC3-4E12-F6BF-8DA1B1F24391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9" name="Line 25">
            <a:extLst>
              <a:ext uri="{FF2B5EF4-FFF2-40B4-BE49-F238E27FC236}">
                <a16:creationId xmlns:a16="http://schemas.microsoft.com/office/drawing/2014/main" xmlns="" id="{04E08393-EBA7-3B24-BE03-AF2C553C7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0" name="Line 26">
            <a:extLst>
              <a:ext uri="{FF2B5EF4-FFF2-40B4-BE49-F238E27FC236}">
                <a16:creationId xmlns:a16="http://schemas.microsoft.com/office/drawing/2014/main" xmlns="" id="{41CA2ED4-46AA-4491-DF69-A5BC8A3F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1" name="Freeform 27">
            <a:extLst>
              <a:ext uri="{FF2B5EF4-FFF2-40B4-BE49-F238E27FC236}">
                <a16:creationId xmlns:a16="http://schemas.microsoft.com/office/drawing/2014/main" xmlns="" id="{F553F494-9552-BDC9-1114-483DD00F78C2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2" name="Freeform 28">
            <a:extLst>
              <a:ext uri="{FF2B5EF4-FFF2-40B4-BE49-F238E27FC236}">
                <a16:creationId xmlns:a16="http://schemas.microsoft.com/office/drawing/2014/main" xmlns="" id="{4E0B2746-409C-7D47-0AE8-8C662647B1BA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3" name="Rectangle 29">
            <a:extLst>
              <a:ext uri="{FF2B5EF4-FFF2-40B4-BE49-F238E27FC236}">
                <a16:creationId xmlns:a16="http://schemas.microsoft.com/office/drawing/2014/main" xmlns="" id="{372A151D-A36F-15C8-05C4-BEBBD03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04" name="Line 30">
            <a:extLst>
              <a:ext uri="{FF2B5EF4-FFF2-40B4-BE49-F238E27FC236}">
                <a16:creationId xmlns:a16="http://schemas.microsoft.com/office/drawing/2014/main" xmlns="" id="{6E6FF4E3-D76E-3848-1C02-E470DD14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5" name="Line 31">
            <a:extLst>
              <a:ext uri="{FF2B5EF4-FFF2-40B4-BE49-F238E27FC236}">
                <a16:creationId xmlns:a16="http://schemas.microsoft.com/office/drawing/2014/main" xmlns="" id="{7052554D-8DD7-DFF1-7A9E-9F17B742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6" name="Freeform 32">
            <a:extLst>
              <a:ext uri="{FF2B5EF4-FFF2-40B4-BE49-F238E27FC236}">
                <a16:creationId xmlns:a16="http://schemas.microsoft.com/office/drawing/2014/main" xmlns="" id="{26A034E2-7F53-9A48-9D8D-F2B4DAFB3109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7" name="Freeform 33">
            <a:extLst>
              <a:ext uri="{FF2B5EF4-FFF2-40B4-BE49-F238E27FC236}">
                <a16:creationId xmlns:a16="http://schemas.microsoft.com/office/drawing/2014/main" xmlns="" id="{AF7D697C-2237-5883-C51D-00FB9316BA8E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8" name="Rectangle 34">
            <a:extLst>
              <a:ext uri="{FF2B5EF4-FFF2-40B4-BE49-F238E27FC236}">
                <a16:creationId xmlns:a16="http://schemas.microsoft.com/office/drawing/2014/main" xmlns="" id="{296EA11E-54F0-9063-BFB6-C669C90C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5509" name="Picture 35">
            <a:extLst>
              <a:ext uri="{FF2B5EF4-FFF2-40B4-BE49-F238E27FC236}">
                <a16:creationId xmlns:a16="http://schemas.microsoft.com/office/drawing/2014/main" xmlns="" id="{03C5496D-6C98-F367-4F75-59A023F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0" name="Freeform 36">
            <a:extLst>
              <a:ext uri="{FF2B5EF4-FFF2-40B4-BE49-F238E27FC236}">
                <a16:creationId xmlns:a16="http://schemas.microsoft.com/office/drawing/2014/main" xmlns="" id="{D7FBF420-C4F9-DBDD-E39C-656E5D8075D7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1" name="Freeform 37">
            <a:extLst>
              <a:ext uri="{FF2B5EF4-FFF2-40B4-BE49-F238E27FC236}">
                <a16:creationId xmlns:a16="http://schemas.microsoft.com/office/drawing/2014/main" xmlns="" id="{A6040057-5E28-1313-A450-615BA229B414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2" name="Line 38">
            <a:extLst>
              <a:ext uri="{FF2B5EF4-FFF2-40B4-BE49-F238E27FC236}">
                <a16:creationId xmlns:a16="http://schemas.microsoft.com/office/drawing/2014/main" xmlns="" id="{1161C28A-6F18-2717-B9FF-710DB034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3" name="Line 39">
            <a:extLst>
              <a:ext uri="{FF2B5EF4-FFF2-40B4-BE49-F238E27FC236}">
                <a16:creationId xmlns:a16="http://schemas.microsoft.com/office/drawing/2014/main" xmlns="" id="{DF0427A6-7BD6-D5D3-259C-7920964C3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4" name="Freeform 40">
            <a:extLst>
              <a:ext uri="{FF2B5EF4-FFF2-40B4-BE49-F238E27FC236}">
                <a16:creationId xmlns:a16="http://schemas.microsoft.com/office/drawing/2014/main" xmlns="" id="{FA34AEC6-861E-77A8-EB95-BE1780D89728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5" name="Freeform 41">
            <a:extLst>
              <a:ext uri="{FF2B5EF4-FFF2-40B4-BE49-F238E27FC236}">
                <a16:creationId xmlns:a16="http://schemas.microsoft.com/office/drawing/2014/main" xmlns="" id="{D26C2181-91F0-44B9-E625-F74FD1307776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16" name="Picture 42">
            <a:extLst>
              <a:ext uri="{FF2B5EF4-FFF2-40B4-BE49-F238E27FC236}">
                <a16:creationId xmlns:a16="http://schemas.microsoft.com/office/drawing/2014/main" xmlns="" id="{BD4ED0B1-9B1E-780D-5BCC-5C3CDDD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7" name="Rectangle 43">
            <a:extLst>
              <a:ext uri="{FF2B5EF4-FFF2-40B4-BE49-F238E27FC236}">
                <a16:creationId xmlns:a16="http://schemas.microsoft.com/office/drawing/2014/main" xmlns="" id="{44D369B9-47E6-A2C1-3668-2EFFCFB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18" name="Freeform 44">
            <a:extLst>
              <a:ext uri="{FF2B5EF4-FFF2-40B4-BE49-F238E27FC236}">
                <a16:creationId xmlns:a16="http://schemas.microsoft.com/office/drawing/2014/main" xmlns="" id="{9CFFB198-3415-A72F-7674-8A4510751FFB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9" name="Freeform 45">
            <a:extLst>
              <a:ext uri="{FF2B5EF4-FFF2-40B4-BE49-F238E27FC236}">
                <a16:creationId xmlns:a16="http://schemas.microsoft.com/office/drawing/2014/main" xmlns="" id="{47977756-A583-90F1-7991-3C2A87B070C9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0" name="Line 46">
            <a:extLst>
              <a:ext uri="{FF2B5EF4-FFF2-40B4-BE49-F238E27FC236}">
                <a16:creationId xmlns:a16="http://schemas.microsoft.com/office/drawing/2014/main" xmlns="" id="{57B54D51-5EC1-8D07-117A-A0DBA6496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1" name="Line 47">
            <a:extLst>
              <a:ext uri="{FF2B5EF4-FFF2-40B4-BE49-F238E27FC236}">
                <a16:creationId xmlns:a16="http://schemas.microsoft.com/office/drawing/2014/main" xmlns="" id="{01327540-524F-14A2-4234-6E6B21E2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2" name="Freeform 48">
            <a:extLst>
              <a:ext uri="{FF2B5EF4-FFF2-40B4-BE49-F238E27FC236}">
                <a16:creationId xmlns:a16="http://schemas.microsoft.com/office/drawing/2014/main" xmlns="" id="{2FE8E4ED-81A5-DE92-CD29-9817F9DBB430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Freeform 49">
            <a:extLst>
              <a:ext uri="{FF2B5EF4-FFF2-40B4-BE49-F238E27FC236}">
                <a16:creationId xmlns:a16="http://schemas.microsoft.com/office/drawing/2014/main" xmlns="" id="{85A9C8FA-11DF-0215-00E0-9E1DE1701742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24" name="Picture 50">
            <a:extLst>
              <a:ext uri="{FF2B5EF4-FFF2-40B4-BE49-F238E27FC236}">
                <a16:creationId xmlns:a16="http://schemas.microsoft.com/office/drawing/2014/main" xmlns="" id="{3E404387-F636-9A6B-843D-7AEE14F3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25" name="Rectangle 51">
            <a:extLst>
              <a:ext uri="{FF2B5EF4-FFF2-40B4-BE49-F238E27FC236}">
                <a16:creationId xmlns:a16="http://schemas.microsoft.com/office/drawing/2014/main" xmlns="" id="{1486C58B-29BE-5036-459A-7FE4AB91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26" name="Freeform 52">
            <a:extLst>
              <a:ext uri="{FF2B5EF4-FFF2-40B4-BE49-F238E27FC236}">
                <a16:creationId xmlns:a16="http://schemas.microsoft.com/office/drawing/2014/main" xmlns="" id="{D2721002-6786-B142-77FB-B85E2EDCD8D7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7" name="Freeform 53">
            <a:extLst>
              <a:ext uri="{FF2B5EF4-FFF2-40B4-BE49-F238E27FC236}">
                <a16:creationId xmlns:a16="http://schemas.microsoft.com/office/drawing/2014/main" xmlns="" id="{915A6145-2E80-5FEA-EB68-D9BA4150803C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8" name="Line 54">
            <a:extLst>
              <a:ext uri="{FF2B5EF4-FFF2-40B4-BE49-F238E27FC236}">
                <a16:creationId xmlns:a16="http://schemas.microsoft.com/office/drawing/2014/main" xmlns="" id="{6471CCAF-423D-0E17-4DAD-97C95FC8B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5">
            <a:extLst>
              <a:ext uri="{FF2B5EF4-FFF2-40B4-BE49-F238E27FC236}">
                <a16:creationId xmlns:a16="http://schemas.microsoft.com/office/drawing/2014/main" xmlns="" id="{3D8F46CB-501D-A160-1BAE-045FC467E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0" name="Freeform 56">
            <a:extLst>
              <a:ext uri="{FF2B5EF4-FFF2-40B4-BE49-F238E27FC236}">
                <a16:creationId xmlns:a16="http://schemas.microsoft.com/office/drawing/2014/main" xmlns="" id="{A9990A90-C66E-89EA-A9BD-81B7945C1BB2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Freeform 57">
            <a:extLst>
              <a:ext uri="{FF2B5EF4-FFF2-40B4-BE49-F238E27FC236}">
                <a16:creationId xmlns:a16="http://schemas.microsoft.com/office/drawing/2014/main" xmlns="" id="{C1FF9B71-8E19-511A-6FE6-2D21D6246054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Rectangle 58">
            <a:extLst>
              <a:ext uri="{FF2B5EF4-FFF2-40B4-BE49-F238E27FC236}">
                <a16:creationId xmlns:a16="http://schemas.microsoft.com/office/drawing/2014/main" xmlns="" id="{7A0A81FE-80AC-E260-C79C-B3E639F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3" name="Rectangle 59">
            <a:extLst>
              <a:ext uri="{FF2B5EF4-FFF2-40B4-BE49-F238E27FC236}">
                <a16:creationId xmlns:a16="http://schemas.microsoft.com/office/drawing/2014/main" xmlns="" id="{D9D21643-3AAF-124A-72A1-B0039337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4" name="Freeform 60">
            <a:extLst>
              <a:ext uri="{FF2B5EF4-FFF2-40B4-BE49-F238E27FC236}">
                <a16:creationId xmlns:a16="http://schemas.microsoft.com/office/drawing/2014/main" xmlns="" id="{73112EA2-C77A-82DE-E54F-ED57B1E0EEC4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Freeform 61">
            <a:extLst>
              <a:ext uri="{FF2B5EF4-FFF2-40B4-BE49-F238E27FC236}">
                <a16:creationId xmlns:a16="http://schemas.microsoft.com/office/drawing/2014/main" xmlns="" id="{8E56E83B-C2BA-C21D-8B6D-EA74C1CBA5F3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6" name="Freeform 62">
            <a:extLst>
              <a:ext uri="{FF2B5EF4-FFF2-40B4-BE49-F238E27FC236}">
                <a16:creationId xmlns:a16="http://schemas.microsoft.com/office/drawing/2014/main" xmlns="" id="{FCC2B749-AF4D-C828-E270-056BCE375B0B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Freeform 63">
            <a:extLst>
              <a:ext uri="{FF2B5EF4-FFF2-40B4-BE49-F238E27FC236}">
                <a16:creationId xmlns:a16="http://schemas.microsoft.com/office/drawing/2014/main" xmlns="" id="{42B9B932-C5A9-2045-6748-3DD1862D8D17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8" name="Freeform 64">
            <a:extLst>
              <a:ext uri="{FF2B5EF4-FFF2-40B4-BE49-F238E27FC236}">
                <a16:creationId xmlns:a16="http://schemas.microsoft.com/office/drawing/2014/main" xmlns="" id="{53178F5C-F55C-50EA-72EA-AEDCE9032D2C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9" name="Freeform 65">
            <a:extLst>
              <a:ext uri="{FF2B5EF4-FFF2-40B4-BE49-F238E27FC236}">
                <a16:creationId xmlns:a16="http://schemas.microsoft.com/office/drawing/2014/main" xmlns="" id="{58D7C919-1E25-AFC8-AE7C-53F1124D8B32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40" name="Rectangle 66">
            <a:extLst>
              <a:ext uri="{FF2B5EF4-FFF2-40B4-BE49-F238E27FC236}">
                <a16:creationId xmlns:a16="http://schemas.microsoft.com/office/drawing/2014/main" xmlns="" id="{55EBFC52-4879-B800-9C84-5BFB27E6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1" name="Rectangle 67">
            <a:extLst>
              <a:ext uri="{FF2B5EF4-FFF2-40B4-BE49-F238E27FC236}">
                <a16:creationId xmlns:a16="http://schemas.microsoft.com/office/drawing/2014/main" xmlns="" id="{EB14A69D-78ED-DA61-2D43-2F1C44BA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2" name="Rectangle 68">
            <a:extLst>
              <a:ext uri="{FF2B5EF4-FFF2-40B4-BE49-F238E27FC236}">
                <a16:creationId xmlns:a16="http://schemas.microsoft.com/office/drawing/2014/main" xmlns="" id="{2919B8F9-8415-BB93-4BA3-3878655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43" name="Rectangle 69">
            <a:extLst>
              <a:ext uri="{FF2B5EF4-FFF2-40B4-BE49-F238E27FC236}">
                <a16:creationId xmlns:a16="http://schemas.microsoft.com/office/drawing/2014/main" xmlns="" id="{67EECD5D-C56F-C1B0-E2F9-998DD0DD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544" name="Rectangle 70">
            <a:extLst>
              <a:ext uri="{FF2B5EF4-FFF2-40B4-BE49-F238E27FC236}">
                <a16:creationId xmlns:a16="http://schemas.microsoft.com/office/drawing/2014/main" xmlns="" id="{D48BF052-E3EF-3B39-5842-FAD40FD8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545" name="Picture 71">
            <a:extLst>
              <a:ext uri="{FF2B5EF4-FFF2-40B4-BE49-F238E27FC236}">
                <a16:creationId xmlns:a16="http://schemas.microsoft.com/office/drawing/2014/main" xmlns="" id="{A744B101-6D6B-DFDD-7732-09DC8897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46" name="Rectangle 72">
            <a:extLst>
              <a:ext uri="{FF2B5EF4-FFF2-40B4-BE49-F238E27FC236}">
                <a16:creationId xmlns:a16="http://schemas.microsoft.com/office/drawing/2014/main" xmlns="" id="{1680A2DB-EB47-C794-6970-D9852EBF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投影片編號版面配置區 4">
            <a:extLst>
              <a:ext uri="{FF2B5EF4-FFF2-40B4-BE49-F238E27FC236}">
                <a16:creationId xmlns:a16="http://schemas.microsoft.com/office/drawing/2014/main" xmlns="" id="{B7619F89-A38D-C687-1624-03BBB5FC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FCE880-AC32-494E-94F7-B2906A92FBEC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xmlns="" id="{9E158FD7-A2C9-5DDF-7A37-D48ABC2D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xmlns="" id="{444A00EB-CAE5-E3EF-AA04-04D5BC368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投影片編號版面配置區 4">
            <a:extLst>
              <a:ext uri="{FF2B5EF4-FFF2-40B4-BE49-F238E27FC236}">
                <a16:creationId xmlns:a16="http://schemas.microsoft.com/office/drawing/2014/main" xmlns="" id="{0CF4D7AE-AE50-2B36-9056-F2F4ECFC6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E0A7DE-C181-466F-9B01-F796EA28115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xmlns="" id="{99B72647-8703-15D3-69BF-3C50D009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xmlns="" id="{6179751C-F059-F663-14A2-3B36D73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:a16="http://schemas.microsoft.com/office/drawing/2014/main" xmlns="" id="{26E533CD-95AA-D111-D7DF-8A8ACD9A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投影片編號版面配置區 4">
            <a:extLst>
              <a:ext uri="{FF2B5EF4-FFF2-40B4-BE49-F238E27FC236}">
                <a16:creationId xmlns:a16="http://schemas.microsoft.com/office/drawing/2014/main" xmlns="" id="{32467EB1-48FE-D151-F228-2039CE29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E2D3B2-47EA-4E7B-9E1D-87D29D5CCB2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xmlns="" id="{CBDD3816-81DB-B38F-089F-A1F98056B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xmlns="" id="{148CD68D-439B-1927-F40D-8BA3BF6B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投影片編號版面配置區 4">
            <a:extLst>
              <a:ext uri="{FF2B5EF4-FFF2-40B4-BE49-F238E27FC236}">
                <a16:creationId xmlns:a16="http://schemas.microsoft.com/office/drawing/2014/main" xmlns="" id="{76124BC4-CEAB-A044-22FB-8716BDF3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DCE7AD-E171-40F6-AFE8-B464178B96E7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xmlns="" id="{D1D7596F-03F8-1F11-6713-26C201A7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xmlns="" id="{76833A75-FE6B-E517-7736-0FC09E64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:a16="http://schemas.microsoft.com/office/drawing/2014/main" xmlns="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:a16="http://schemas.microsoft.com/office/drawing/2014/main" xmlns="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xmlns="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資訊科技的企業應用演進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xmlns="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595688"/>
            <a:ext cx="9810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資料</a:t>
            </a:r>
          </a:p>
          <a:p>
            <a:pPr algn="ctr" eaLnBrk="1" hangingPunct="1"/>
            <a:r>
              <a:rPr lang="zh-TW" altLang="en-US" sz="1800"/>
              <a:t>處理</a:t>
            </a:r>
          </a:p>
          <a:p>
            <a:pPr algn="ctr" eaLnBrk="1" hangingPunct="1"/>
            <a:r>
              <a:rPr lang="en-US" altLang="zh-TW" sz="1800"/>
              <a:t>DP/EDP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xmlns="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電腦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xmlns="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595688"/>
            <a:ext cx="8794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管理資</a:t>
            </a:r>
          </a:p>
          <a:p>
            <a:pPr algn="ctr" eaLnBrk="1" hangingPunct="1"/>
            <a:r>
              <a:rPr lang="zh-TW" altLang="en-US" sz="1800"/>
              <a:t>訊系統</a:t>
            </a:r>
          </a:p>
          <a:p>
            <a:pPr algn="ctr" eaLnBrk="1" hangingPunct="1"/>
            <a:r>
              <a:rPr lang="en-US" altLang="zh-TW" sz="1800"/>
              <a:t>MIS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xmlns="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14033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科技創新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xmlns="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4033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觀念創新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xmlns="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資料分析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xmlns="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xmlns="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595688"/>
            <a:ext cx="1019175" cy="9255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決策支</a:t>
            </a:r>
          </a:p>
          <a:p>
            <a:pPr algn="ctr" eaLnBrk="1" hangingPunct="1"/>
            <a:r>
              <a:rPr lang="zh-TW" altLang="en-US" sz="1800"/>
              <a:t>援系統</a:t>
            </a:r>
          </a:p>
          <a:p>
            <a:pPr algn="ctr" eaLnBrk="1" hangingPunct="1"/>
            <a:r>
              <a:rPr lang="en-US" altLang="zh-TW" sz="180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xmlns="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決策模型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xmlns="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xmlns="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595688"/>
            <a:ext cx="765175" cy="9255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線上</a:t>
            </a:r>
          </a:p>
          <a:p>
            <a:pPr algn="ctr" eaLnBrk="1" hangingPunct="1"/>
            <a:r>
              <a:rPr lang="zh-TW" altLang="en-US" sz="1800"/>
              <a:t>交易</a:t>
            </a:r>
          </a:p>
          <a:p>
            <a:pPr algn="ctr" eaLnBrk="1" hangingPunct="1"/>
            <a:r>
              <a:rPr lang="en-US" altLang="zh-TW" sz="1800"/>
              <a:t>OLTP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xmlns="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533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資料庫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xmlns="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xmlns="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通訊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xmlns="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xmlns="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595688"/>
            <a:ext cx="879475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企業資</a:t>
            </a:r>
          </a:p>
          <a:p>
            <a:pPr algn="ctr" eaLnBrk="1" hangingPunct="1"/>
            <a:r>
              <a:rPr lang="zh-TW" altLang="en-US" sz="1800"/>
              <a:t>源規劃</a:t>
            </a:r>
          </a:p>
          <a:p>
            <a:pPr algn="ctr" eaLnBrk="1" hangingPunct="1"/>
            <a:r>
              <a:rPr lang="en-US" altLang="zh-TW" sz="1800"/>
              <a:t>ERP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xmlns="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035550"/>
            <a:ext cx="140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生管、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管會模型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企業再造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xmlns="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xmlns="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95688"/>
            <a:ext cx="879475" cy="9255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電子化</a:t>
            </a:r>
          </a:p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企業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EB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xmlns="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15778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再造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xmlns="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xmlns="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533650"/>
            <a:ext cx="11080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電子商務</a:t>
            </a:r>
          </a:p>
          <a:p>
            <a:pPr algn="ctr" eaLnBrk="1" hangingPunct="1"/>
            <a:r>
              <a:rPr lang="en-US" altLang="zh-TW" sz="1800"/>
              <a:t>B2C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xmlns="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網際網路</a:t>
            </a:r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xmlns="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xmlns="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xmlns="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xmlns="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xmlns="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xmlns="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xmlns="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xmlns="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xmlns="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328" name="Line 40">
            <a:extLst>
              <a:ext uri="{FF2B5EF4-FFF2-40B4-BE49-F238E27FC236}">
                <a16:creationId xmlns:a16="http://schemas.microsoft.com/office/drawing/2014/main" xmlns="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:a16="http://schemas.microsoft.com/office/drawing/2014/main" xmlns="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:a16="http://schemas.microsoft.com/office/drawing/2014/main" xmlns="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雲端運算</a:t>
            </a:r>
          </a:p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行動商務</a:t>
            </a:r>
            <a:endParaRPr lang="en-US" altLang="zh-TW" sz="200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333399"/>
                </a:solidFill>
                <a:ea typeface="標楷體" panose="03000509000000000000" pitchFamily="65" charset="-120"/>
              </a:rPr>
              <a:t>5G, IoT, AI, BigData</a:t>
            </a:r>
            <a:endParaRPr lang="zh-TW" altLang="en-US" sz="200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:a16="http://schemas.microsoft.com/office/drawing/2014/main" xmlns="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:a16="http://schemas.microsoft.com/office/drawing/2014/main" xmlns="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29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經營模式</a:t>
            </a:r>
          </a:p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創新</a:t>
            </a:r>
          </a:p>
        </p:txBody>
      </p:sp>
      <p:sp>
        <p:nvSpPr>
          <p:cNvPr id="12333" name="Line 46">
            <a:extLst>
              <a:ext uri="{FF2B5EF4-FFF2-40B4-BE49-F238E27FC236}">
                <a16:creationId xmlns:a16="http://schemas.microsoft.com/office/drawing/2014/main" xmlns="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投影片編號版面配置區 4">
            <a:extLst>
              <a:ext uri="{FF2B5EF4-FFF2-40B4-BE49-F238E27FC236}">
                <a16:creationId xmlns:a16="http://schemas.microsoft.com/office/drawing/2014/main" xmlns="" id="{90DE48A7-9DDF-8BAF-5812-E23318B9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1F7CE-DF0B-4A0F-BB11-DCB377CBA934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xmlns="" id="{DE96C046-96E0-3BD7-845F-88E82D4D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xmlns="" id="{29AB3816-DF44-7067-9081-6918F2D0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不應該將重心放在技術解決方案</a:t>
            </a:r>
          </a:p>
          <a:p>
            <a:pPr eaLnBrk="1" hangingPunct="1"/>
            <a:r>
              <a:rPr lang="zh-TW" altLang="en-US"/>
              <a:t>需要瞭解企業內外部運作的現狀、困難和機會</a:t>
            </a:r>
          </a:p>
          <a:p>
            <a:pPr eaLnBrk="1" hangingPunct="1"/>
            <a:r>
              <a:rPr lang="zh-TW" altLang="en-US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/>
              <a:t>在管理面求新的解決方案</a:t>
            </a:r>
          </a:p>
          <a:p>
            <a:pPr lvl="1" eaLnBrk="1" hangingPunct="1"/>
            <a:r>
              <a:rPr lang="zh-TW" altLang="en-US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F2BB77-DE9D-FA5D-1B0A-485CFFD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電子化的改變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DA80A11-BC41-77E9-A7DF-7FC9F4A0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策略面</a:t>
            </a:r>
            <a:endParaRPr lang="en-US" altLang="zh-TW" dirty="0"/>
          </a:p>
          <a:p>
            <a:pPr lvl="1"/>
            <a:r>
              <a:rPr lang="zh-TW" altLang="en-US" dirty="0"/>
              <a:t>以 </a:t>
            </a:r>
            <a:r>
              <a:rPr lang="en-US" altLang="zh-TW" dirty="0"/>
              <a:t>IT </a:t>
            </a:r>
            <a:r>
              <a:rPr lang="zh-TW" altLang="en-US" dirty="0"/>
              <a:t>為策略性武器</a:t>
            </a:r>
            <a:endParaRPr lang="en-US" altLang="zh-TW" dirty="0"/>
          </a:p>
          <a:p>
            <a:r>
              <a:rPr lang="zh-TW" altLang="en-US" dirty="0"/>
              <a:t>管理面</a:t>
            </a:r>
            <a:endParaRPr lang="en-US" altLang="zh-TW" dirty="0"/>
          </a:p>
          <a:p>
            <a:pPr lvl="1"/>
            <a:r>
              <a:rPr lang="zh-TW" altLang="en-US" dirty="0"/>
              <a:t>改變經營模式</a:t>
            </a:r>
            <a:endParaRPr lang="en-US" altLang="zh-TW" dirty="0"/>
          </a:p>
          <a:p>
            <a:r>
              <a:rPr lang="zh-TW" altLang="en-US" dirty="0"/>
              <a:t>操作面</a:t>
            </a:r>
            <a:endParaRPr lang="en-US" altLang="zh-TW" dirty="0"/>
          </a:p>
          <a:p>
            <a:pPr lvl="1"/>
            <a:r>
              <a:rPr lang="zh-TW" altLang="en-US"/>
              <a:t>流程改變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15D7F9B-6C4B-999D-2E99-2C65AE6DE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62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9DB5B25-B01B-DF58-C147-81937BB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 應用發展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B05F9D5-118C-A8FD-3195-40C52C2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990656" cy="4114800"/>
          </a:xfrm>
        </p:spPr>
        <p:txBody>
          <a:bodyPr/>
          <a:lstStyle/>
          <a:p>
            <a:r>
              <a:rPr lang="en-US" altLang="zh-TW" sz="2000" dirty="0"/>
              <a:t>1970-90</a:t>
            </a:r>
            <a:r>
              <a:rPr lang="zh-TW" altLang="en-US" sz="2000" dirty="0"/>
              <a:t> 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很多成果都侷限在非常「專」的領域</a:t>
            </a:r>
            <a:endParaRPr lang="en-US" altLang="zh-TW" sz="1800" dirty="0"/>
          </a:p>
          <a:p>
            <a:pPr lvl="1"/>
            <a:r>
              <a:rPr lang="zh-TW" altLang="en-US" sz="1800" dirty="0"/>
              <a:t>「廣」的方面，撞了牆</a:t>
            </a:r>
            <a:endParaRPr lang="en-US" altLang="zh-TW" sz="1800" dirty="0"/>
          </a:p>
          <a:p>
            <a:pPr lvl="1"/>
            <a:r>
              <a:rPr lang="zh-TW" altLang="en-US" sz="1800" dirty="0"/>
              <a:t>成果在 </a:t>
            </a:r>
            <a:r>
              <a:rPr lang="en-US" altLang="zh-TW" sz="1800" dirty="0"/>
              <a:t>NLP,</a:t>
            </a:r>
            <a:r>
              <a:rPr lang="zh-TW" altLang="en-US" sz="1800" dirty="0"/>
              <a:t> </a:t>
            </a:r>
            <a:r>
              <a:rPr lang="en-US" altLang="zh-TW" sz="1800" dirty="0"/>
              <a:t>Expert</a:t>
            </a:r>
            <a:r>
              <a:rPr lang="zh-TW" altLang="en-US" sz="1800" dirty="0"/>
              <a:t> </a:t>
            </a:r>
            <a:r>
              <a:rPr lang="en-US" altLang="zh-TW" sz="1800" dirty="0"/>
              <a:t>Systems,</a:t>
            </a:r>
            <a:r>
              <a:rPr lang="zh-TW" altLang="en-US" sz="1800" dirty="0"/>
              <a:t> </a:t>
            </a:r>
            <a:r>
              <a:rPr lang="en-US" altLang="zh-TW" sz="1800" dirty="0"/>
              <a:t>Robotics</a:t>
            </a:r>
            <a:r>
              <a:rPr lang="zh-TW" altLang="en-US" sz="1800" dirty="0"/>
              <a:t> 等</a:t>
            </a:r>
            <a:endParaRPr lang="en-US" altLang="zh-TW" sz="1800" dirty="0"/>
          </a:p>
          <a:p>
            <a:r>
              <a:rPr lang="en-US" altLang="zh-TW" sz="2000" dirty="0"/>
              <a:t>1990-2020 </a:t>
            </a:r>
            <a:r>
              <a:rPr lang="zh-TW" altLang="en-US" sz="2000" dirty="0"/>
              <a:t>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深度學習、回饋學習等，在專門領域有相當程度的突破。如：下棋</a:t>
            </a:r>
            <a:endParaRPr lang="en-US" altLang="zh-TW" sz="1800" dirty="0"/>
          </a:p>
          <a:p>
            <a:r>
              <a:rPr lang="en-US" altLang="zh-TW" sz="2000" dirty="0"/>
              <a:t>2020-</a:t>
            </a:r>
          </a:p>
          <a:p>
            <a:pPr lvl="1"/>
            <a:r>
              <a:rPr lang="en-US" altLang="zh-TW" sz="1800" dirty="0" err="1"/>
              <a:t>GPT</a:t>
            </a:r>
            <a:r>
              <a:rPr lang="zh-TW" altLang="en-US" sz="1800" dirty="0"/>
              <a:t> 技術促成大規模語言模型突破，在「廣」的方面有很多成果</a:t>
            </a:r>
            <a:endParaRPr lang="en-US" altLang="zh-TW" sz="1800" dirty="0"/>
          </a:p>
          <a:p>
            <a:pPr lvl="1"/>
            <a:r>
              <a:rPr lang="en-US" altLang="zh-TW" sz="1800" dirty="0"/>
              <a:t>MS/</a:t>
            </a:r>
            <a:r>
              <a:rPr lang="en-US" altLang="zh-TW" sz="1800" dirty="0" err="1"/>
              <a:t>OpenAI</a:t>
            </a:r>
            <a:r>
              <a:rPr lang="en-US" altLang="zh-TW" sz="1800" dirty="0"/>
              <a:t> </a:t>
            </a:r>
            <a:r>
              <a:rPr lang="zh-TW" altLang="en-US" sz="1800" dirty="0"/>
              <a:t>的 </a:t>
            </a:r>
            <a:r>
              <a:rPr lang="en-US" altLang="zh-TW" sz="1800" dirty="0" err="1"/>
              <a:t>ChatGPT</a:t>
            </a:r>
            <a:r>
              <a:rPr lang="en-US" altLang="zh-TW" sz="1800" dirty="0"/>
              <a:t> </a:t>
            </a:r>
            <a:r>
              <a:rPr lang="zh-TW" altLang="en-US" sz="1800" dirty="0"/>
              <a:t>引發大型科技公司深踩油門。引發競爭</a:t>
            </a:r>
            <a:endParaRPr lang="en-US" altLang="zh-TW" sz="1800" dirty="0"/>
          </a:p>
          <a:p>
            <a:pPr lvl="1"/>
            <a:r>
              <a:rPr lang="zh-TW" altLang="en-US" sz="1800" dirty="0"/>
              <a:t>創造很多常識廣博的人，但專業知識深度尚不足</a:t>
            </a:r>
            <a:endParaRPr lang="en-US" altLang="zh-TW" sz="1800" dirty="0"/>
          </a:p>
          <a:p>
            <a:r>
              <a:rPr lang="zh-TW" altLang="en-US" sz="2200" dirty="0"/>
              <a:t>未來發展</a:t>
            </a:r>
            <a:endParaRPr lang="en-US" altLang="zh-TW" sz="2200" dirty="0"/>
          </a:p>
          <a:p>
            <a:pPr lvl="1"/>
            <a:r>
              <a:rPr lang="zh-TW" altLang="en-US" sz="1800" dirty="0"/>
              <a:t>這些基礎的模型，分頭進行加值訓練，成為各領域專家</a:t>
            </a:r>
            <a:endParaRPr lang="en-US" altLang="zh-TW" sz="1800" dirty="0"/>
          </a:p>
          <a:p>
            <a:pPr lvl="1"/>
            <a:r>
              <a:rPr lang="zh-TW" altLang="en-US" sz="1800" dirty="0"/>
              <a:t>重點回歸到 </a:t>
            </a:r>
            <a:r>
              <a:rPr lang="en-US" altLang="zh-TW" sz="1800" dirty="0"/>
              <a:t>Domain</a:t>
            </a:r>
            <a:r>
              <a:rPr lang="zh-TW" altLang="en-US" sz="1800" dirty="0"/>
              <a:t> </a:t>
            </a:r>
            <a:r>
              <a:rPr lang="en-US" altLang="zh-TW" sz="1800" dirty="0"/>
              <a:t>Knowledge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CABC62D-241C-5F1E-DADD-EE187FF92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14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xmlns="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通路的改變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xmlns="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zh-TW" altLang="en-US" sz="2400"/>
              <a:t>實體通路</a:t>
            </a:r>
            <a:endParaRPr lang="en-US" altLang="zh-TW" sz="2400"/>
          </a:p>
          <a:p>
            <a:r>
              <a:rPr lang="zh-TW" altLang="en-US" sz="2400"/>
              <a:t>電子商務線上購物</a:t>
            </a:r>
            <a:endParaRPr lang="en-US" altLang="zh-TW" sz="2400"/>
          </a:p>
          <a:p>
            <a:pPr lvl="1"/>
            <a:r>
              <a:rPr lang="zh-TW" altLang="en-US" sz="2000"/>
              <a:t>獨立的線上通路</a:t>
            </a:r>
            <a:endParaRPr lang="en-US" altLang="zh-TW" sz="2000"/>
          </a:p>
          <a:p>
            <a:r>
              <a:rPr lang="zh-TW" altLang="en-US" sz="2400"/>
              <a:t>多元通路 </a:t>
            </a:r>
            <a:r>
              <a:rPr lang="en-US" altLang="zh-TW" sz="2400"/>
              <a:t>multi-channel</a:t>
            </a:r>
          </a:p>
          <a:p>
            <a:pPr lvl="1"/>
            <a:r>
              <a:rPr lang="zh-TW" altLang="en-US" sz="2000"/>
              <a:t>同一商店，提供實體和線上通路（加上行動商務通路）</a:t>
            </a:r>
            <a:endParaRPr lang="en-US" altLang="zh-TW" sz="2000"/>
          </a:p>
          <a:p>
            <a:pPr lvl="1"/>
            <a:r>
              <a:rPr lang="zh-TW" altLang="en-US" sz="2000"/>
              <a:t>相互獨立（有時會相互抵銷）</a:t>
            </a:r>
            <a:endParaRPr lang="en-US" altLang="zh-TW" sz="2000"/>
          </a:p>
          <a:p>
            <a:pPr lvl="1"/>
            <a:r>
              <a:rPr lang="en-US" altLang="zh-TW" sz="2000"/>
              <a:t>O2O </a:t>
            </a:r>
            <a:r>
              <a:rPr lang="zh-TW" altLang="en-US" sz="2000"/>
              <a:t>線上到線下</a:t>
            </a:r>
            <a:endParaRPr lang="en-US" altLang="zh-TW" sz="2000"/>
          </a:p>
          <a:p>
            <a:r>
              <a:rPr lang="zh-TW" altLang="en-US" sz="2400"/>
              <a:t>全通路 </a:t>
            </a:r>
            <a:r>
              <a:rPr lang="en-US" altLang="zh-TW" sz="2400"/>
              <a:t>Omni-Channel</a:t>
            </a:r>
          </a:p>
          <a:p>
            <a:pPr lvl="1"/>
            <a:r>
              <a:rPr lang="en-US" altLang="zh-TW" sz="2000"/>
              <a:t>Improving the customer experience with anywhere, anytime, any way access to information.</a:t>
            </a:r>
          </a:p>
          <a:p>
            <a:pPr lvl="1"/>
            <a:r>
              <a:rPr lang="zh-TW" altLang="en-US" sz="2000"/>
              <a:t>跨通路整合的多元通路</a:t>
            </a:r>
            <a:endParaRPr lang="en-US" altLang="zh-TW" sz="2000"/>
          </a:p>
          <a:p>
            <a:pPr lvl="1"/>
            <a:r>
              <a:rPr lang="zh-TW" altLang="en-US" sz="2000"/>
              <a:t>整合、綜效、相互拉抬，創造向上盤旋效果</a:t>
            </a:r>
            <a:endParaRPr lang="en-US" altLang="zh-TW" sz="2000"/>
          </a:p>
          <a:p>
            <a:pPr lvl="1"/>
            <a:endParaRPr lang="en-US" altLang="zh-TW" sz="2000"/>
          </a:p>
          <a:p>
            <a:endParaRPr lang="en-US" altLang="zh-TW" sz="2400"/>
          </a:p>
          <a:p>
            <a:endParaRPr lang="zh-TW" altLang="en-US" sz="24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:a16="http://schemas.microsoft.com/office/drawing/2014/main" xmlns="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:a16="http://schemas.microsoft.com/office/drawing/2014/main" xmlns="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xmlns="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應用的演進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xmlns="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內外</a:t>
            </a:r>
          </a:p>
          <a:p>
            <a:pPr eaLnBrk="1" hangingPunct="1"/>
            <a:r>
              <a:rPr lang="zh-TW" altLang="en-US"/>
              <a:t>操作</a:t>
            </a:r>
            <a:r>
              <a:rPr lang="en-US" altLang="zh-TW"/>
              <a:t>/</a:t>
            </a:r>
            <a:r>
              <a:rPr lang="zh-TW" altLang="en-US"/>
              <a:t>策略</a:t>
            </a:r>
          </a:p>
          <a:p>
            <a:pPr eaLnBrk="1" hangingPunct="1"/>
            <a:r>
              <a:rPr lang="zh-TW" altLang="en-US"/>
              <a:t>整合</a:t>
            </a:r>
          </a:p>
          <a:p>
            <a:pPr eaLnBrk="1" hangingPunct="1"/>
            <a:r>
              <a:rPr lang="zh-TW" altLang="en-US"/>
              <a:t>機會</a:t>
            </a:r>
            <a:r>
              <a:rPr lang="en-US" altLang="zh-TW"/>
              <a:t>/</a:t>
            </a:r>
            <a:r>
              <a:rPr lang="zh-TW" altLang="en-US"/>
              <a:t>投資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4">
            <a:extLst>
              <a:ext uri="{FF2B5EF4-FFF2-40B4-BE49-F238E27FC236}">
                <a16:creationId xmlns:a16="http://schemas.microsoft.com/office/drawing/2014/main" xmlns="" id="{0F613C90-4C76-8595-EB50-990062CD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84B432-5CE8-4E6B-AD79-EA1CF9B236D1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99341E80-96A0-743A-E906-CDC456B95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從資訊處理到電子化企業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xmlns="" id="{3AD39B5F-2F8B-9D5D-508A-D8D763A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141663"/>
            <a:ext cx="1439863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Data bank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xmlns="" id="{57F7A4C7-66D0-7539-755B-BAB67F33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1439863" cy="10080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xmlns="" id="{DCFB0425-3DB2-A6A2-4EDE-D2F8DB91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439862" cy="10080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檔案室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xmlns="" id="{EF41A020-014E-AFA1-3DB5-8EA4729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1663"/>
            <a:ext cx="1439862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圖書館</a:t>
            </a:r>
          </a:p>
        </p:txBody>
      </p:sp>
      <p:sp>
        <p:nvSpPr>
          <p:cNvPr id="16393" name="Text Box 7">
            <a:extLst>
              <a:ext uri="{FF2B5EF4-FFF2-40B4-BE49-F238E27FC236}">
                <a16:creationId xmlns:a16="http://schemas.microsoft.com/office/drawing/2014/main" xmlns="" id="{31BF48F5-9DE0-3DD5-CF5B-14D336EC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內部</a:t>
            </a:r>
          </a:p>
        </p:txBody>
      </p:sp>
      <p:sp>
        <p:nvSpPr>
          <p:cNvPr id="16394" name="Text Box 8">
            <a:extLst>
              <a:ext uri="{FF2B5EF4-FFF2-40B4-BE49-F238E27FC236}">
                <a16:creationId xmlns:a16="http://schemas.microsoft.com/office/drawing/2014/main" xmlns="" id="{C1E3BC9F-8B3C-8B15-7DB1-356B1320C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外部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xmlns="" id="{C9FCB3A3-2944-1E8D-0ED8-5610E69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格式化</a:t>
            </a:r>
          </a:p>
        </p:txBody>
      </p:sp>
      <p:sp>
        <p:nvSpPr>
          <p:cNvPr id="16396" name="Text Box 10">
            <a:extLst>
              <a:ext uri="{FF2B5EF4-FFF2-40B4-BE49-F238E27FC236}">
                <a16:creationId xmlns:a16="http://schemas.microsoft.com/office/drawing/2014/main" xmlns="" id="{F3FBED10-1948-7CFD-C208-A4143377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2292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非格式化</a:t>
            </a:r>
          </a:p>
        </p:txBody>
      </p:sp>
      <p:grpSp>
        <p:nvGrpSpPr>
          <p:cNvPr id="840715" name="Group 11">
            <a:extLst>
              <a:ext uri="{FF2B5EF4-FFF2-40B4-BE49-F238E27FC236}">
                <a16:creationId xmlns:a16="http://schemas.microsoft.com/office/drawing/2014/main" xmlns="" id="{7481815F-55B8-2271-2F9C-349827C1783E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8" name="Freeform 12">
              <a:extLst>
                <a:ext uri="{FF2B5EF4-FFF2-40B4-BE49-F238E27FC236}">
                  <a16:creationId xmlns:a16="http://schemas.microsoft.com/office/drawing/2014/main" xmlns="" id="{99EB1B61-871B-8553-3E0B-F6AA0B0E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9" name="Freeform 13">
              <a:extLst>
                <a:ext uri="{FF2B5EF4-FFF2-40B4-BE49-F238E27FC236}">
                  <a16:creationId xmlns:a16="http://schemas.microsoft.com/office/drawing/2014/main" xmlns="" id="{40CBAD0E-7985-7AF4-C5C7-5F8738627A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40718" name="Group 14">
            <a:extLst>
              <a:ext uri="{FF2B5EF4-FFF2-40B4-BE49-F238E27FC236}">
                <a16:creationId xmlns:a16="http://schemas.microsoft.com/office/drawing/2014/main" xmlns="" id="{C87E764E-64AE-4BED-3AA9-D920C99C0B02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011363"/>
            <a:ext cx="6242050" cy="3721100"/>
            <a:chOff x="1610" y="1267"/>
            <a:chExt cx="3932" cy="2344"/>
          </a:xfrm>
        </p:grpSpPr>
        <p:sp>
          <p:nvSpPr>
            <p:cNvPr id="16402" name="Rectangle 15">
              <a:extLst>
                <a:ext uri="{FF2B5EF4-FFF2-40B4-BE49-F238E27FC236}">
                  <a16:creationId xmlns:a16="http://schemas.microsoft.com/office/drawing/2014/main" xmlns="" id="{9767C3A4-C3B4-187A-D5E8-4DBC4DC5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542" cy="1089"/>
            </a:xfrm>
            <a:prstGeom prst="rect">
              <a:avLst/>
            </a:prstGeom>
            <a:gradFill rotWithShape="1">
              <a:gsLst>
                <a:gs pos="0">
                  <a:srgbClr val="181847"/>
                </a:gs>
                <a:gs pos="100000">
                  <a:srgbClr val="333399">
                    <a:alpha val="39998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333399"/>
                </a:solidFill>
              </a:endParaRPr>
            </a:p>
          </p:txBody>
        </p:sp>
        <p:grpSp>
          <p:nvGrpSpPr>
            <p:cNvPr id="16403" name="Group 16">
              <a:extLst>
                <a:ext uri="{FF2B5EF4-FFF2-40B4-BE49-F238E27FC236}">
                  <a16:creationId xmlns:a16="http://schemas.microsoft.com/office/drawing/2014/main" xmlns="" id="{D6C7FE29-1325-802A-43AF-0BDF752D3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67"/>
              <a:ext cx="3932" cy="2344"/>
              <a:chOff x="1610" y="1267"/>
              <a:chExt cx="3932" cy="2344"/>
            </a:xfrm>
          </p:grpSpPr>
          <p:sp>
            <p:nvSpPr>
              <p:cNvPr id="16404" name="Freeform 17">
                <a:extLst>
                  <a:ext uri="{FF2B5EF4-FFF2-40B4-BE49-F238E27FC236}">
                    <a16:creationId xmlns:a16="http://schemas.microsoft.com/office/drawing/2014/main" xmlns="" id="{62E4B53C-F617-FA4B-68FC-CDE5F960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706"/>
                <a:ext cx="204" cy="1905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1 h 1905"/>
                  <a:gd name="T4" fmla="*/ 105 w 204"/>
                  <a:gd name="T5" fmla="*/ 363 h 1905"/>
                  <a:gd name="T6" fmla="*/ 60 w 204"/>
                  <a:gd name="T7" fmla="*/ 499 h 1905"/>
                  <a:gd name="T8" fmla="*/ 151 w 204"/>
                  <a:gd name="T9" fmla="*/ 544 h 1905"/>
                  <a:gd name="T10" fmla="*/ 60 w 204"/>
                  <a:gd name="T11" fmla="*/ 726 h 1905"/>
                  <a:gd name="T12" fmla="*/ 151 w 204"/>
                  <a:gd name="T13" fmla="*/ 862 h 1905"/>
                  <a:gd name="T14" fmla="*/ 60 w 204"/>
                  <a:gd name="T15" fmla="*/ 998 h 1905"/>
                  <a:gd name="T16" fmla="*/ 151 w 204"/>
                  <a:gd name="T17" fmla="*/ 1088 h 1905"/>
                  <a:gd name="T18" fmla="*/ 105 w 204"/>
                  <a:gd name="T19" fmla="*/ 1224 h 1905"/>
                  <a:gd name="T20" fmla="*/ 196 w 204"/>
                  <a:gd name="T21" fmla="*/ 1315 h 1905"/>
                  <a:gd name="T22" fmla="*/ 151 w 204"/>
                  <a:gd name="T23" fmla="*/ 1497 h 1905"/>
                  <a:gd name="T24" fmla="*/ 15 w 204"/>
                  <a:gd name="T25" fmla="*/ 1542 h 1905"/>
                  <a:gd name="T26" fmla="*/ 60 w 204"/>
                  <a:gd name="T27" fmla="*/ 1633 h 1905"/>
                  <a:gd name="T28" fmla="*/ 15 w 204"/>
                  <a:gd name="T29" fmla="*/ 1814 h 1905"/>
                  <a:gd name="T30" fmla="*/ 60 w 204"/>
                  <a:gd name="T31" fmla="*/ 1860 h 1905"/>
                  <a:gd name="T32" fmla="*/ 105 w 204"/>
                  <a:gd name="T33" fmla="*/ 1905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5" name="Freeform 18">
                <a:extLst>
                  <a:ext uri="{FF2B5EF4-FFF2-40B4-BE49-F238E27FC236}">
                    <a16:creationId xmlns:a16="http://schemas.microsoft.com/office/drawing/2014/main" xmlns="" id="{EDC4DFE0-34B1-7340-B0F2-485EFAE9DF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78" y="901"/>
                <a:ext cx="204" cy="2540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017 h 1905"/>
                  <a:gd name="T4" fmla="*/ 105 w 204"/>
                  <a:gd name="T5" fmla="*/ 36208 h 1905"/>
                  <a:gd name="T6" fmla="*/ 60 w 204"/>
                  <a:gd name="T7" fmla="*/ 49797 h 1905"/>
                  <a:gd name="T8" fmla="*/ 151 w 204"/>
                  <a:gd name="T9" fmla="*/ 54272 h 1905"/>
                  <a:gd name="T10" fmla="*/ 60 w 204"/>
                  <a:gd name="T11" fmla="*/ 72449 h 1905"/>
                  <a:gd name="T12" fmla="*/ 151 w 204"/>
                  <a:gd name="T13" fmla="*/ 85995 h 1905"/>
                  <a:gd name="T14" fmla="*/ 60 w 204"/>
                  <a:gd name="T15" fmla="*/ 99633 h 1905"/>
                  <a:gd name="T16" fmla="*/ 151 w 204"/>
                  <a:gd name="T17" fmla="*/ 108603 h 1905"/>
                  <a:gd name="T18" fmla="*/ 105 w 204"/>
                  <a:gd name="T19" fmla="*/ 122105 h 1905"/>
                  <a:gd name="T20" fmla="*/ 196 w 204"/>
                  <a:gd name="T21" fmla="*/ 131169 h 1905"/>
                  <a:gd name="T22" fmla="*/ 151 w 204"/>
                  <a:gd name="T23" fmla="*/ 149361 h 1905"/>
                  <a:gd name="T24" fmla="*/ 15 w 204"/>
                  <a:gd name="T25" fmla="*/ 153840 h 1905"/>
                  <a:gd name="T26" fmla="*/ 60 w 204"/>
                  <a:gd name="T27" fmla="*/ 162928 h 1905"/>
                  <a:gd name="T28" fmla="*/ 15 w 204"/>
                  <a:gd name="T29" fmla="*/ 180985 h 1905"/>
                  <a:gd name="T30" fmla="*/ 60 w 204"/>
                  <a:gd name="T31" fmla="*/ 185600 h 1905"/>
                  <a:gd name="T32" fmla="*/ 105 w 204"/>
                  <a:gd name="T33" fmla="*/ 190073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6" name="Text Box 19">
                <a:extLst>
                  <a:ext uri="{FF2B5EF4-FFF2-40B4-BE49-F238E27FC236}">
                    <a16:creationId xmlns:a16="http://schemas.microsoft.com/office/drawing/2014/main" xmlns="" id="{37E42696-2970-2C72-0D5C-0A8F9323B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1267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chemeClr val="accent2"/>
                    </a:solidFill>
                  </a:rPr>
                  <a:t>處理能力增加</a:t>
                </a:r>
              </a:p>
            </p:txBody>
          </p:sp>
          <p:sp>
            <p:nvSpPr>
              <p:cNvPr id="16407" name="Text Box 20">
                <a:extLst>
                  <a:ext uri="{FF2B5EF4-FFF2-40B4-BE49-F238E27FC236}">
                    <a16:creationId xmlns:a16="http://schemas.microsoft.com/office/drawing/2014/main" xmlns="" id="{3FBFB2BC-EDD1-DD83-3074-98101F17D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1992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CC0000"/>
                    </a:solidFill>
                  </a:rPr>
                  <a:t>時空侷限突破</a:t>
                </a:r>
              </a:p>
            </p:txBody>
          </p:sp>
        </p:grpSp>
      </p:grpSp>
      <p:grpSp>
        <p:nvGrpSpPr>
          <p:cNvPr id="840725" name="Group 21">
            <a:extLst>
              <a:ext uri="{FF2B5EF4-FFF2-40B4-BE49-F238E27FC236}">
                <a16:creationId xmlns:a16="http://schemas.microsoft.com/office/drawing/2014/main" xmlns="" id="{E6733C52-1420-C7CA-9C6F-3A9F1D9C132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0" name="Freeform 22">
              <a:extLst>
                <a:ext uri="{FF2B5EF4-FFF2-40B4-BE49-F238E27FC236}">
                  <a16:creationId xmlns:a16="http://schemas.microsoft.com/office/drawing/2014/main" xmlns="" id="{97C62E70-75EB-7B51-5919-AE5364A3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1" name="Freeform 23">
              <a:extLst>
                <a:ext uri="{FF2B5EF4-FFF2-40B4-BE49-F238E27FC236}">
                  <a16:creationId xmlns:a16="http://schemas.microsoft.com/office/drawing/2014/main" xmlns="" id="{E716B1BB-F194-880D-007A-D1F73810075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3918</TotalTime>
  <Words>2381</Words>
  <Application>Microsoft Office PowerPoint</Application>
  <PresentationFormat>如螢幕大小 (4:3)</PresentationFormat>
  <Paragraphs>602</Paragraphs>
  <Slides>51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SimHei</vt:lpstr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資訊管理： 我們的領域</vt:lpstr>
      <vt:lpstr>資訊管理學門</vt:lpstr>
      <vt:lpstr>根本的問題</vt:lpstr>
      <vt:lpstr>科技條件改變</vt:lpstr>
      <vt:lpstr>資訊科技的企業應用演進</vt:lpstr>
      <vt:lpstr>AI 應用發展</vt:lpstr>
      <vt:lpstr>通路的改變</vt:lpstr>
      <vt:lpstr>IT 應用的演進</vt:lpstr>
      <vt:lpstr>從資訊處理到電子化企業</vt:lpstr>
      <vt:lpstr>電子化企業</vt:lpstr>
      <vt:lpstr>系統處理的事務</vt:lpstr>
      <vt:lpstr>商業競爭環境已然改變</vt:lpstr>
      <vt:lpstr>企業活動的層級</vt:lpstr>
      <vt:lpstr>銀行服務的改變</vt:lpstr>
      <vt:lpstr>MIS 和企業策略</vt:lpstr>
      <vt:lpstr>內部系統發展趨勢</vt:lpstr>
      <vt:lpstr>企業資源規劃 (ERP) 的意義</vt:lpstr>
      <vt:lpstr>企業資源規劃 (ERP)</vt:lpstr>
      <vt:lpstr>為何會有這樣的改變趨勢？</vt:lpstr>
      <vt:lpstr>企業電子化轉型的現像 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2019-2021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  <vt:lpstr>電子化的改變</vt:lpstr>
    </vt:vector>
  </TitlesOfParts>
  <Manager/>
  <Company>ncu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CKFarn</cp:lastModifiedBy>
  <cp:revision>95</cp:revision>
  <dcterms:created xsi:type="dcterms:W3CDTF">1999-10-13T03:09:02Z</dcterms:created>
  <dcterms:modified xsi:type="dcterms:W3CDTF">2024-10-11T06:14:37Z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