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97" r:id="rId2"/>
  </p:sldMasterIdLst>
  <p:notesMasterIdLst>
    <p:notesMasterId r:id="rId49"/>
  </p:notesMasterIdLst>
  <p:handoutMasterIdLst>
    <p:handoutMasterId r:id="rId50"/>
  </p:handoutMasterIdLst>
  <p:sldIdLst>
    <p:sldId id="565" r:id="rId3"/>
    <p:sldId id="794" r:id="rId4"/>
    <p:sldId id="294" r:id="rId5"/>
    <p:sldId id="295" r:id="rId6"/>
    <p:sldId id="296" r:id="rId7"/>
    <p:sldId id="795" r:id="rId8"/>
    <p:sldId id="298" r:id="rId9"/>
    <p:sldId id="299" r:id="rId10"/>
    <p:sldId id="300" r:id="rId11"/>
    <p:sldId id="301" r:id="rId12"/>
    <p:sldId id="302" r:id="rId13"/>
    <p:sldId id="796" r:id="rId14"/>
    <p:sldId id="304" r:id="rId15"/>
    <p:sldId id="305" r:id="rId16"/>
    <p:sldId id="797" r:id="rId17"/>
    <p:sldId id="307" r:id="rId18"/>
    <p:sldId id="308" r:id="rId19"/>
    <p:sldId id="798" r:id="rId20"/>
    <p:sldId id="799" r:id="rId21"/>
    <p:sldId id="800" r:id="rId22"/>
    <p:sldId id="801" r:id="rId23"/>
    <p:sldId id="802" r:id="rId24"/>
    <p:sldId id="315" r:id="rId25"/>
    <p:sldId id="803" r:id="rId26"/>
    <p:sldId id="804" r:id="rId27"/>
    <p:sldId id="805" r:id="rId28"/>
    <p:sldId id="806" r:id="rId29"/>
    <p:sldId id="807" r:id="rId30"/>
    <p:sldId id="808" r:id="rId31"/>
    <p:sldId id="322" r:id="rId32"/>
    <p:sldId id="323" r:id="rId33"/>
    <p:sldId id="324" r:id="rId34"/>
    <p:sldId id="325" r:id="rId35"/>
    <p:sldId id="809" r:id="rId36"/>
    <p:sldId id="810" r:id="rId37"/>
    <p:sldId id="811" r:id="rId38"/>
    <p:sldId id="812" r:id="rId39"/>
    <p:sldId id="333" r:id="rId40"/>
    <p:sldId id="334" r:id="rId41"/>
    <p:sldId id="335" r:id="rId42"/>
    <p:sldId id="336" r:id="rId43"/>
    <p:sldId id="337" r:id="rId44"/>
    <p:sldId id="338" r:id="rId45"/>
    <p:sldId id="339" r:id="rId46"/>
    <p:sldId id="340" r:id="rId47"/>
    <p:sldId id="341" r:id="rId48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7"/>
    <p:restoredTop sz="94674"/>
  </p:normalViewPr>
  <p:slideViewPr>
    <p:cSldViewPr>
      <p:cViewPr varScale="1">
        <p:scale>
          <a:sx n="100" d="100"/>
          <a:sy n="100" d="100"/>
        </p:scale>
        <p:origin x="21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C80FDF54-77C0-C4AE-2384-325F041301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E2974AD-C006-779F-B119-1E5495CC0A3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8BBB76F-D938-3345-87F0-967B755A28E1}" type="datetimeFigureOut">
              <a:rPr lang="zh-TW" altLang="en-US"/>
              <a:pPr>
                <a:defRPr/>
              </a:pPr>
              <a:t>2024/10/23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D24DD1D-328A-53A5-887A-F670235C05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9CCBC5A-06F4-3106-8C55-C9562CCED73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728CFB2-A789-1647-AA8D-23DAE2EA7A7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E2F4FF3-FAC7-C031-14B1-246407BA64C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3DEBD70-D120-2B04-C397-60E01A7816C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C669C2CB-E57F-D13C-2D72-BF1A5B1768F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8F6F281B-F50F-E08B-2256-E728CAF40BE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CB815FF6-5ED3-4351-DAA9-B26E56EC414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43C2B47-4790-82F3-A854-7CBE4BFF77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729C94-6E9D-1F40-BD38-DA192B336F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A6E1C8FF-C109-2C2B-9A56-EAC3997558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8B5C534-ABE3-7B41-A0F5-E05641F7D88E}" type="slidenum">
              <a:rPr lang="en-US" altLang="zh-TW" sz="1200" smtClean="0"/>
              <a:pPr/>
              <a:t>1</a:t>
            </a:fld>
            <a:endParaRPr lang="en-US" altLang="zh-TW" sz="12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598E6310-2718-D8A2-F989-4F7336A908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3F98BE7-389B-A1BD-5BC1-9F280A6309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029">
            <a:extLst>
              <a:ext uri="{FF2B5EF4-FFF2-40B4-BE49-F238E27FC236}">
                <a16:creationId xmlns:a16="http://schemas.microsoft.com/office/drawing/2014/main" id="{23EEC7BE-3396-B53B-9269-C28DA46AB04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id="{59E65A77-83DC-EB6D-9DA1-16139BF6BB1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263C4-8BEA-2347-9F2C-247DBDE23B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72380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46CFD1EF-D341-9C1D-F9E6-06215C5AF34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6D6A536F-A8F8-0306-1D0E-F00D0E5A4C4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9BFA6-1180-114B-A693-DE03780E6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6575934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5600AD2B-96F8-5D4C-29B6-E1BD40ECA4F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9BE4831E-C8D9-CF96-FD9D-C0C9F29A6F7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8CD7D-E515-FD44-BA84-46CDD89C20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958911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4151E42F-C8CD-6EC2-09F5-FF18A7426FC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CAC23E27-FF8A-F7CF-0970-99EBEA7D33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62904-674A-0649-A293-EA9A1BE605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756234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ABB39195-A8DC-9913-3043-2AF90F907FA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C91F2468-B5F8-0E3C-781A-54214054C65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85E4B-A3A5-CD4D-BEE5-63F9D5F5F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4238153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Horizontal Mai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sz="quarter" idx="11"/>
          </p:nvPr>
        </p:nvSpPr>
        <p:spPr>
          <a:xfrm>
            <a:off x="342900" y="1276709"/>
            <a:ext cx="8458200" cy="283809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4"/>
          </p:nvPr>
        </p:nvSpPr>
        <p:spPr>
          <a:xfrm>
            <a:off x="342900" y="4343400"/>
            <a:ext cx="8458200" cy="1905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  <a:lvl4pPr marL="455613" indent="0">
              <a:buNone/>
              <a:defRPr/>
            </a:lvl4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</p:txBody>
      </p:sp>
      <p:sp>
        <p:nvSpPr>
          <p:cNvPr id="8" name="Appendix Link"/>
          <p:cNvSpPr>
            <a:spLocks noGrp="1"/>
          </p:cNvSpPr>
          <p:nvPr>
            <p:ph type="body" sz="quarter" idx="29"/>
          </p:nvPr>
        </p:nvSpPr>
        <p:spPr>
          <a:xfrm>
            <a:off x="3200400" y="6324600"/>
            <a:ext cx="2743200" cy="192024"/>
          </a:xfrm>
        </p:spPr>
        <p:txBody>
          <a:bodyPr anchor="b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Image Credit"/>
          <p:cNvSpPr>
            <a:spLocks noGrp="1"/>
          </p:cNvSpPr>
          <p:nvPr>
            <p:ph type="body" sz="quarter" idx="30"/>
          </p:nvPr>
        </p:nvSpPr>
        <p:spPr>
          <a:xfrm>
            <a:off x="1562101" y="6684963"/>
            <a:ext cx="6976872" cy="173736"/>
          </a:xfrm>
        </p:spPr>
        <p:txBody>
          <a:bodyPr anchor="ctr">
            <a:noAutofit/>
          </a:bodyPr>
          <a:lstStyle>
            <a:lvl1pPr algn="r"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671447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x Main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sz="quarter" idx="11"/>
          </p:nvPr>
        </p:nvSpPr>
        <p:spPr>
          <a:xfrm>
            <a:off x="342900" y="1276710"/>
            <a:ext cx="8458200" cy="6124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4"/>
          </p:nvPr>
        </p:nvSpPr>
        <p:spPr>
          <a:xfrm>
            <a:off x="342900" y="2070496"/>
            <a:ext cx="8458200" cy="649138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5"/>
          </p:nvPr>
        </p:nvSpPr>
        <p:spPr>
          <a:xfrm>
            <a:off x="342900" y="2900944"/>
            <a:ext cx="8458200" cy="6731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6"/>
          </p:nvPr>
        </p:nvSpPr>
        <p:spPr>
          <a:xfrm>
            <a:off x="342900" y="3755354"/>
            <a:ext cx="8458200" cy="6985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7"/>
          </p:nvPr>
        </p:nvSpPr>
        <p:spPr>
          <a:xfrm>
            <a:off x="342900" y="4635164"/>
            <a:ext cx="8458200" cy="6985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</p:txBody>
      </p:sp>
      <p:sp>
        <p:nvSpPr>
          <p:cNvPr id="15" name="Content Placeholder 6"/>
          <p:cNvSpPr>
            <a:spLocks noGrp="1"/>
          </p:cNvSpPr>
          <p:nvPr>
            <p:ph sz="quarter" idx="18"/>
          </p:nvPr>
        </p:nvSpPr>
        <p:spPr>
          <a:xfrm>
            <a:off x="342900" y="5514975"/>
            <a:ext cx="8458200" cy="73342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</p:txBody>
      </p:sp>
      <p:sp>
        <p:nvSpPr>
          <p:cNvPr id="12" name="Appendix Link"/>
          <p:cNvSpPr>
            <a:spLocks noGrp="1"/>
          </p:cNvSpPr>
          <p:nvPr>
            <p:ph type="body" sz="quarter" idx="29"/>
          </p:nvPr>
        </p:nvSpPr>
        <p:spPr>
          <a:xfrm>
            <a:off x="3200400" y="6324600"/>
            <a:ext cx="2743200" cy="192024"/>
          </a:xfrm>
        </p:spPr>
        <p:txBody>
          <a:bodyPr anchor="b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Image Credit"/>
          <p:cNvSpPr>
            <a:spLocks noGrp="1"/>
          </p:cNvSpPr>
          <p:nvPr>
            <p:ph type="body" sz="quarter" idx="30"/>
          </p:nvPr>
        </p:nvSpPr>
        <p:spPr>
          <a:xfrm>
            <a:off x="1562101" y="6684963"/>
            <a:ext cx="6976872" cy="173736"/>
          </a:xfrm>
        </p:spPr>
        <p:txBody>
          <a:bodyPr anchor="ctr">
            <a:noAutofit/>
          </a:bodyPr>
          <a:lstStyle>
            <a:lvl1pPr algn="r"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075754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GH Logo">
            <a:extLst>
              <a:ext uri="{FF2B5EF4-FFF2-40B4-BE49-F238E27FC236}">
                <a16:creationId xmlns:a16="http://schemas.microsoft.com/office/drawing/2014/main" id="{F6A4FE80-65AE-2956-4619-005DFFEC94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25" y="1006475"/>
            <a:ext cx="244475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GH Tagline">
            <a:extLst>
              <a:ext uri="{FF2B5EF4-FFF2-40B4-BE49-F238E27FC236}">
                <a16:creationId xmlns:a16="http://schemas.microsoft.com/office/drawing/2014/main" id="{92F9CE4F-0D0D-C310-8D7A-08787A3E03C8}"/>
              </a:ext>
            </a:extLst>
          </p:cNvPr>
          <p:cNvSpPr txBox="1"/>
          <p:nvPr userDrawn="1"/>
        </p:nvSpPr>
        <p:spPr>
          <a:xfrm>
            <a:off x="1730375" y="3797300"/>
            <a:ext cx="5683250" cy="46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pc="4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Because learning changes everything.</a:t>
            </a:r>
            <a:r>
              <a:rPr kumimoji="0" lang="en-US" sz="1400" spc="40" baseline="60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®</a:t>
            </a:r>
            <a:endParaRPr kumimoji="0" lang="en-US" spc="40" baseline="6000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5" name="MGH URL">
            <a:extLst>
              <a:ext uri="{FF2B5EF4-FFF2-40B4-BE49-F238E27FC236}">
                <a16:creationId xmlns:a16="http://schemas.microsoft.com/office/drawing/2014/main" id="{2EE2A96D-BC18-AFA1-E84E-08B44F997FD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68663" y="5329238"/>
            <a:ext cx="2606675" cy="3381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r>
              <a:rPr kumimoji="0" lang="en-US" altLang="zh-TW" sz="1600">
                <a:solidFill>
                  <a:srgbClr val="000000"/>
                </a:solidFill>
                <a:ea typeface="標楷體" panose="03000509000000000000" pitchFamily="49" charset="-120"/>
              </a:rPr>
              <a:t>www.mheducation.com</a:t>
            </a:r>
            <a:endParaRPr kumimoji="0" lang="en-US" altLang="zh-TW" sz="2000">
              <a:solidFill>
                <a:srgbClr val="000000"/>
              </a:solidFill>
              <a:ea typeface="標楷體" panose="03000509000000000000" pitchFamily="49" charset="-120"/>
            </a:endParaRPr>
          </a:p>
        </p:txBody>
      </p:sp>
      <p:sp>
        <p:nvSpPr>
          <p:cNvPr id="2" name="Hidden Slide Title"/>
          <p:cNvSpPr>
            <a:spLocks noGrp="1"/>
          </p:cNvSpPr>
          <p:nvPr>
            <p:ph type="title"/>
          </p:nvPr>
        </p:nvSpPr>
        <p:spPr>
          <a:xfrm>
            <a:off x="3425949" y="418391"/>
            <a:ext cx="2292103" cy="2918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6" name="Long Copyright">
            <a:extLst>
              <a:ext uri="{FF2B5EF4-FFF2-40B4-BE49-F238E27FC236}">
                <a16:creationId xmlns:a16="http://schemas.microsoft.com/office/drawing/2014/main" id="{633F71AA-4E38-344A-EAAC-722186858C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486525"/>
            <a:ext cx="9144000" cy="371475"/>
          </a:xfrm>
        </p:spPr>
        <p:txBody>
          <a:bodyPr/>
          <a:lstStyle>
            <a:lvl1pPr algn="ctr" defTabSz="457200">
              <a:spcBef>
                <a:spcPct val="20000"/>
              </a:spcBef>
              <a:defRPr/>
            </a:lvl1pPr>
          </a:lstStyle>
          <a:p>
            <a:pPr>
              <a:defRPr/>
            </a:pPr>
            <a:r>
              <a:rPr lang="en-US"/>
              <a:t>CYCU— Prof CK Farn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850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with Third as 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>
            <a:extLst>
              <a:ext uri="{FF2B5EF4-FFF2-40B4-BE49-F238E27FC236}">
                <a16:creationId xmlns:a16="http://schemas.microsoft.com/office/drawing/2014/main" id="{A4407840-F6A4-4638-BB2F-9FBAA1A814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900" y="304800"/>
            <a:ext cx="8458200" cy="67861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13536C2-DC17-4031-9948-17E37EF9911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42900" y="1276709"/>
            <a:ext cx="8458200" cy="283809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2D170F-7AF9-40BB-A11B-08474DF5C3A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1" y="4343400"/>
            <a:ext cx="5791200" cy="1905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22432755-BCF5-451F-968D-CFFD10D87BE2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400800" y="4343400"/>
            <a:ext cx="2400300" cy="190500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 marL="640080">
              <a:defRPr sz="2000"/>
            </a:lvl3pPr>
          </a:lstStyle>
          <a:p>
            <a:pPr lvl="0"/>
            <a:r>
              <a:rPr lang="en-US" dirty="0"/>
              <a:t>Slide Content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Appendix Link">
            <a:extLst>
              <a:ext uri="{FF2B5EF4-FFF2-40B4-BE49-F238E27FC236}">
                <a16:creationId xmlns:a16="http://schemas.microsoft.com/office/drawing/2014/main" id="{94C876B4-C8F8-4EDA-9579-00F8F36CB98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200400" y="6324600"/>
            <a:ext cx="2743200" cy="192024"/>
          </a:xfrm>
        </p:spPr>
        <p:txBody>
          <a:bodyPr anchor="b" anchorCtr="0">
            <a:noAutofit/>
          </a:bodyPr>
          <a:lstStyle>
            <a:lvl1pPr algn="ctr">
              <a:defRPr sz="900"/>
            </a:lvl1pPr>
          </a:lstStyle>
          <a:p>
            <a:pPr lvl="0"/>
            <a:r>
              <a:rPr lang="en-US" dirty="0"/>
              <a:t>Add text alternative link, if needed.</a:t>
            </a:r>
          </a:p>
        </p:txBody>
      </p:sp>
      <p:sp>
        <p:nvSpPr>
          <p:cNvPr id="11" name="Image Credit">
            <a:extLst>
              <a:ext uri="{FF2B5EF4-FFF2-40B4-BE49-F238E27FC236}">
                <a16:creationId xmlns:a16="http://schemas.microsoft.com/office/drawing/2014/main" id="{9138FC26-0A66-41D8-932B-35FF43FDA97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62101" y="6684963"/>
            <a:ext cx="6976872" cy="173736"/>
          </a:xfrm>
        </p:spPr>
        <p:txBody>
          <a:bodyPr anchor="ctr" anchorCtr="0">
            <a:noAutofit/>
          </a:bodyPr>
          <a:lstStyle>
            <a:lvl1pPr algn="r">
              <a:defRPr sz="8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 dirty="0"/>
              <a:t>Insert 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3849662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orient="horz" pos="2736">
          <p15:clr>
            <a:srgbClr val="FBAE40"/>
          </p15:clr>
        </p15:guide>
        <p15:guide id="4" pos="4032">
          <p15:clr>
            <a:srgbClr val="FBAE40"/>
          </p15:clr>
        </p15:guide>
        <p15:guide id="5" pos="386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B5C7947-DBE1-3D95-4987-43E5611458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en-US" altLang="zh-TW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71C0888-23F4-EE93-C045-DCC9974BF8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9D18F-C9A6-094C-B05A-D9FF02322A0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6267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C0574D2-DEBC-224C-26D6-5311264B6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018A560-8B25-B9BB-369C-C6E7B796B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40AA793-93E1-6207-A21B-64C1126C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994C6-2071-8E49-A1B9-FF62C552F5A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0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>
                <a:latin typeface="Arial" panose="020B0604020202020204" pitchFamily="34" charset="0"/>
              </a:defRPr>
            </a:lvl1pPr>
            <a:lvl2pPr>
              <a:defRPr sz="2400" baseline="0">
                <a:latin typeface="Times New Roman" panose="02020603050405020304" pitchFamily="18" charset="0"/>
              </a:defRPr>
            </a:lvl2pPr>
            <a:lvl3pPr>
              <a:defRPr sz="2000" baseline="0">
                <a:latin typeface="Times New Roman" panose="02020603050405020304" pitchFamily="18" charset="0"/>
              </a:defRPr>
            </a:lvl3pPr>
            <a:lvl4pPr>
              <a:defRPr sz="1800" baseline="0">
                <a:latin typeface="Times New Roman" panose="02020603050405020304" pitchFamily="18" charset="0"/>
              </a:defRPr>
            </a:lvl4pPr>
            <a:lvl5pPr>
              <a:defRPr sz="1800" baseline="0"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95F76A32-2663-52F4-A34F-76372495962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F6888827-EFA1-2662-D45A-079FDEEC02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DEBC0-0E1D-4F40-9E73-E30DD182E7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450870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E355A5-1FF9-15F3-4F4B-D4706C7D3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26FCCCB-9FBD-C383-2544-492A1B5C6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A8A531E-E172-6701-BFCC-757D1256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CA260-C36E-AF41-B401-AB7CD1DF7EB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1129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8CB1C3-B64A-D446-61EE-821B3BE7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C287292-7877-55A9-CB07-A3F400087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50C038-54E1-3E00-6CD6-C6600B439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76BEA-C54F-4049-B004-F5AFBB4E78A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75742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0A018574-B4DE-AD16-FDC9-668281396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827F98CF-A69E-A7AF-A08F-5162BC32F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767813CD-58D8-E118-D4AC-823FB24D3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1B30D-BF0C-FF48-A7D0-8D94B033647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63327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5812C7B8-B50F-F85A-BA04-F208DD057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1D5449BC-3759-7AB9-0B06-E244E58B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6DAB54A0-9317-AED5-C8BB-CBBFD497C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A8FF9-3B4A-A64A-9829-28715186DFF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92160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C7F3495E-427D-0730-CBEE-7665FB4C0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248914E1-F2C6-1F1B-38A7-F2CC95080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73416A64-9180-E030-49C3-8C1030DD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7FF43-AC54-E24A-9963-56D0528AFB2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11712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2CE7D1D5-71C4-FD3E-E28B-70572BE78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31AFD4D8-0175-5917-814D-65CDADA63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6D5BBC0E-D307-F5EB-71A3-B87113B7E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0161F-312C-B245-AC32-4563F9219D5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3568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30C0DB26-A53F-06B7-97EE-A037EE3DC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3A135F0B-7ABA-CD5E-E8AF-FB4D53866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217C673B-A6A3-BE23-F565-B2195E7F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72EA9-EC5D-C247-B57B-9CAB6C380F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15774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8FD8EE56-64CB-00C4-785A-1893BFEBA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0D898565-E597-32E7-353C-14C83F17D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18FF2FD5-D202-5D4F-8F54-FDE2D6207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81C6F-C7D2-174E-A42E-5BB43431200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92965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3FD9CFE-AF14-85AE-1D2D-03336F210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B4D1BB0-1F1D-56EC-8EBE-4EC99AE8C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343CD4D-3605-4D08-A6C9-8AB319B08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09A10-4DD8-B549-AF81-0D0F5D25D7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68575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1B9BFE3-BD7A-4713-1242-3B94F890B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104FFE-5DED-A51F-ACC4-F3D4E124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BB4E0C5-8442-FD54-C48F-58EEB9F79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0DF7D-AF9B-1C44-8CA7-376983B6650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16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Rectangle 1029">
            <a:extLst>
              <a:ext uri="{FF2B5EF4-FFF2-40B4-BE49-F238E27FC236}">
                <a16:creationId xmlns:a16="http://schemas.microsoft.com/office/drawing/2014/main" id="{33CBB0D4-B558-147B-55F0-120AA455ED7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id="{1CE48549-D3AE-BC9A-396E-A0E013ECD9D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0EDFD-60CD-2B4D-BCB1-52A63B02A0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7683227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029">
            <a:extLst>
              <a:ext uri="{FF2B5EF4-FFF2-40B4-BE49-F238E27FC236}">
                <a16:creationId xmlns:a16="http://schemas.microsoft.com/office/drawing/2014/main" id="{82357C6D-1D17-6771-0D50-E0A89211D3E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id="{B52BBE44-F088-A905-3E2E-ED5149D710A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BDA64-44A5-8749-B111-6C341B5184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472908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29">
            <a:extLst>
              <a:ext uri="{FF2B5EF4-FFF2-40B4-BE49-F238E27FC236}">
                <a16:creationId xmlns:a16="http://schemas.microsoft.com/office/drawing/2014/main" id="{C2A5F1AC-BBC8-6276-E1A2-AAEBA199A9A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5" name="Rectangle 1030">
            <a:extLst>
              <a:ext uri="{FF2B5EF4-FFF2-40B4-BE49-F238E27FC236}">
                <a16:creationId xmlns:a16="http://schemas.microsoft.com/office/drawing/2014/main" id="{2A5FBD2F-CFFC-5359-E1B5-C599D71185D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4B05F-C738-4F45-8D74-64CD9BC2D7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40876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029">
            <a:extLst>
              <a:ext uri="{FF2B5EF4-FFF2-40B4-BE49-F238E27FC236}">
                <a16:creationId xmlns:a16="http://schemas.microsoft.com/office/drawing/2014/main" id="{955CB4E6-F965-EC18-2E3E-FF7DA870A49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6" name="Rectangle 1030">
            <a:extLst>
              <a:ext uri="{FF2B5EF4-FFF2-40B4-BE49-F238E27FC236}">
                <a16:creationId xmlns:a16="http://schemas.microsoft.com/office/drawing/2014/main" id="{CB7A6796-CF9C-813C-679B-0C7D230AE45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198A7-C9C2-AE49-B525-82EFA33FE25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3148641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029">
            <a:extLst>
              <a:ext uri="{FF2B5EF4-FFF2-40B4-BE49-F238E27FC236}">
                <a16:creationId xmlns:a16="http://schemas.microsoft.com/office/drawing/2014/main" id="{C3FFFE68-78FE-C1AB-3FA3-DBCBDAD4E6A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8" name="Rectangle 1030">
            <a:extLst>
              <a:ext uri="{FF2B5EF4-FFF2-40B4-BE49-F238E27FC236}">
                <a16:creationId xmlns:a16="http://schemas.microsoft.com/office/drawing/2014/main" id="{6A77D9C5-0528-EB87-3731-8F21E048458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054F5-13B2-7A40-9C83-2AB20AA5E3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746372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029">
            <a:extLst>
              <a:ext uri="{FF2B5EF4-FFF2-40B4-BE49-F238E27FC236}">
                <a16:creationId xmlns:a16="http://schemas.microsoft.com/office/drawing/2014/main" id="{465F169A-B93E-A95F-5677-98B4A56079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4" name="Rectangle 1030">
            <a:extLst>
              <a:ext uri="{FF2B5EF4-FFF2-40B4-BE49-F238E27FC236}">
                <a16:creationId xmlns:a16="http://schemas.microsoft.com/office/drawing/2014/main" id="{F169F0E1-58AD-B6B3-FBC8-F3CC17752E9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CD961-35E3-2742-8F9B-4087F42F4F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344647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>
            <a:extLst>
              <a:ext uri="{FF2B5EF4-FFF2-40B4-BE49-F238E27FC236}">
                <a16:creationId xmlns:a16="http://schemas.microsoft.com/office/drawing/2014/main" id="{9D682057-E0B6-4654-4AF5-681B3F688EC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3" name="Rectangle 1030">
            <a:extLst>
              <a:ext uri="{FF2B5EF4-FFF2-40B4-BE49-F238E27FC236}">
                <a16:creationId xmlns:a16="http://schemas.microsoft.com/office/drawing/2014/main" id="{1515A937-34C0-C36D-AA98-EE5518718CB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EE2B2-7024-0241-BFB6-92F1C6C1C0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216316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>
            <a:extLst>
              <a:ext uri="{FF2B5EF4-FFF2-40B4-BE49-F238E27FC236}">
                <a16:creationId xmlns:a16="http://schemas.microsoft.com/office/drawing/2014/main" id="{92CD4A3F-FDB9-50BF-1552-4761F569B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8195" name="Rectangle 1027">
            <a:extLst>
              <a:ext uri="{FF2B5EF4-FFF2-40B4-BE49-F238E27FC236}">
                <a16:creationId xmlns:a16="http://schemas.microsoft.com/office/drawing/2014/main" id="{890264CB-31DF-1D11-359A-2F21477E73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8196" name="Rectangle 1028">
            <a:extLst>
              <a:ext uri="{FF2B5EF4-FFF2-40B4-BE49-F238E27FC236}">
                <a16:creationId xmlns:a16="http://schemas.microsoft.com/office/drawing/2014/main" id="{A77F1E7B-F536-F27D-2536-AD093BFA7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95269" name="Rectangle 1029">
            <a:extLst>
              <a:ext uri="{FF2B5EF4-FFF2-40B4-BE49-F238E27FC236}">
                <a16:creationId xmlns:a16="http://schemas.microsoft.com/office/drawing/2014/main" id="{2875C904-E964-5892-C1A2-42281EAC12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395270" name="Rectangle 1030">
            <a:extLst>
              <a:ext uri="{FF2B5EF4-FFF2-40B4-BE49-F238E27FC236}">
                <a16:creationId xmlns:a16="http://schemas.microsoft.com/office/drawing/2014/main" id="{CF2BEFF9-D627-109C-0711-E2AAA519958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7B6F50BD-6AC2-044E-90F6-4EA9E39ABC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AutoShape 1031">
            <a:extLst>
              <a:ext uri="{FF2B5EF4-FFF2-40B4-BE49-F238E27FC236}">
                <a16:creationId xmlns:a16="http://schemas.microsoft.com/office/drawing/2014/main" id="{C02CDC4D-5D63-9FD9-BBDE-9ACB29508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8200" name="Line 1032">
            <a:extLst>
              <a:ext uri="{FF2B5EF4-FFF2-40B4-BE49-F238E27FC236}">
                <a16:creationId xmlns:a16="http://schemas.microsoft.com/office/drawing/2014/main" id="{40FF9E0F-F9A9-9425-C3C6-346BE9A208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29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916" r:id="rId12"/>
    <p:sldLayoutId id="2147483917" r:id="rId13"/>
    <p:sldLayoutId id="2147483930" r:id="rId14"/>
    <p:sldLayoutId id="2147483931" r:id="rId15"/>
    <p:sldLayoutId id="2147483932" r:id="rId16"/>
    <p:sldLayoutId id="2147483934" r:id="rId17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Arial" panose="020B0604020202020204" pitchFamily="34" charset="0"/>
          <a:ea typeface="+mj-ea"/>
          <a:cs typeface="標楷體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  <a:cs typeface="標楷體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Blip>
          <a:blip r:embed="rId19"/>
        </a:buBlip>
        <a:defRPr kumimoji="1" sz="3200" kern="1200">
          <a:solidFill>
            <a:srgbClr val="000099"/>
          </a:solidFill>
          <a:latin typeface="Arial" panose="020B0604020202020204" pitchFamily="34" charset="0"/>
          <a:ea typeface="+mn-ea"/>
          <a:cs typeface="標楷體" charset="0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itchFamily="2" charset="2"/>
        <a:buBlip>
          <a:blip r:embed="rId20"/>
        </a:buBlip>
        <a:defRPr kumimoji="1" sz="2800" kern="120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  <a:cs typeface="新細明體" charset="0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Blip>
          <a:blip r:embed="rId21"/>
        </a:buBlip>
        <a:defRPr kumimoji="1" sz="2400" kern="1200">
          <a:solidFill>
            <a:schemeClr val="folHlink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kumimoji="1" sz="2000" kern="1200">
          <a:solidFill>
            <a:srgbClr val="CC0000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21"/>
        </a:buBlip>
        <a:defRPr kumimoji="1" sz="2000" kern="1200">
          <a:solidFill>
            <a:schemeClr val="folHlink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版面配置區 1">
            <a:extLst>
              <a:ext uri="{FF2B5EF4-FFF2-40B4-BE49-F238E27FC236}">
                <a16:creationId xmlns:a16="http://schemas.microsoft.com/office/drawing/2014/main" id="{111B6B29-24E5-93CD-DABD-BC0B5F629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9219" name="文字版面配置區 2">
            <a:extLst>
              <a:ext uri="{FF2B5EF4-FFF2-40B4-BE49-F238E27FC236}">
                <a16:creationId xmlns:a16="http://schemas.microsoft.com/office/drawing/2014/main" id="{94359206-B973-8065-A5DE-27EE3CF269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5C8367-BD0D-113C-AAB4-1550B33222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F032916-6C6E-7DB4-B007-125A8E0B35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CYCU— Prof CK Farn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4F138CA-D2CD-745D-B639-7A4F78E7F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1C75B3-A6B8-2444-A494-882C0589749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  <p:sldLayoutId id="2147483928" r:id="rId12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新細明體" panose="02020500000000000000" pitchFamily="18" charset="-12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>
            <a:extLst>
              <a:ext uri="{FF2B5EF4-FFF2-40B4-BE49-F238E27FC236}">
                <a16:creationId xmlns:a16="http://schemas.microsoft.com/office/drawing/2014/main" id="{A856D584-FEB1-B91C-E020-D0AF2F0A9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32C01EB5-0098-62FF-E756-F3B45186A49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76375" y="363538"/>
            <a:ext cx="6584950" cy="2387600"/>
          </a:xfrm>
        </p:spPr>
        <p:txBody>
          <a:bodyPr/>
          <a:lstStyle/>
          <a:p>
            <a:r>
              <a:rPr lang="en-US" altLang="zh-TW" sz="3600" dirty="0">
                <a:ea typeface="微軟正黑體" panose="020B0604030504040204" pitchFamily="34" charset="-120"/>
              </a:rPr>
              <a:t>POM: 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br>
              <a:rPr lang="en-US" altLang="zh-TW" sz="4800" dirty="0">
                <a:ea typeface="微軟正黑體" panose="020B0604030504040204" pitchFamily="34" charset="-120"/>
              </a:rPr>
            </a:br>
            <a:r>
              <a:rPr lang="en-US" altLang="zh-TW" sz="3200" dirty="0">
                <a:solidFill>
                  <a:schemeClr val="bg1"/>
                </a:solidFill>
                <a:ea typeface="微軟正黑體" panose="020B0604030504040204" pitchFamily="34" charset="-120"/>
              </a:rPr>
              <a:t>Product and Service Design</a:t>
            </a:r>
            <a:endParaRPr lang="zh-TW" altLang="en-US" sz="3600" dirty="0">
              <a:solidFill>
                <a:srgbClr val="FFFFFF"/>
              </a:solidFill>
              <a:ea typeface="微軟正黑體" panose="020B0604030504040204" pitchFamily="34" charset="-12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5282398-43CC-3ACE-D7E4-4D4109CE9C0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44900"/>
            <a:ext cx="6858000" cy="1655763"/>
          </a:xfrm>
        </p:spPr>
        <p:txBody>
          <a:bodyPr/>
          <a:lstStyle/>
          <a:p>
            <a:pPr lvl="1"/>
            <a:r>
              <a:rPr lang="en-US" altLang="en-US" dirty="0" err="1"/>
              <a:t>CYCU</a:t>
            </a:r>
            <a:endParaRPr lang="en-US" altLang="zh-TW" dirty="0"/>
          </a:p>
          <a:p>
            <a:pPr lvl="1"/>
            <a:r>
              <a:rPr lang="en-US" altLang="en-US" dirty="0"/>
              <a:t>Prof. CK </a:t>
            </a:r>
            <a:r>
              <a:rPr lang="en-US" altLang="en-US" dirty="0" err="1"/>
              <a:t>Farn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sz="1600" dirty="0" err="1"/>
              <a:t>mailto</a:t>
            </a:r>
            <a:r>
              <a:rPr lang="en-US" altLang="zh-TW" sz="1600" dirty="0"/>
              <a:t>: </a:t>
            </a:r>
            <a:r>
              <a:rPr lang="en-US" altLang="zh-TW" sz="1600" dirty="0" err="1"/>
              <a:t>ckfarn@gmail.com</a:t>
            </a:r>
            <a:endParaRPr lang="en-US" altLang="zh-TW" sz="1600" dirty="0"/>
          </a:p>
          <a:p>
            <a:r>
              <a:rPr lang="en-US" altLang="zh-TW" sz="1600" dirty="0"/>
              <a:t>http://</a:t>
            </a:r>
            <a:r>
              <a:rPr lang="en-US" altLang="zh-TW" sz="1600" dirty="0" err="1"/>
              <a:t>www.mgt.ncu.edu.tw</a:t>
            </a:r>
            <a:r>
              <a:rPr lang="en-US" altLang="zh-TW" sz="1600" dirty="0"/>
              <a:t>/~</a:t>
            </a:r>
            <a:r>
              <a:rPr lang="en-US" altLang="zh-TW" sz="1600" dirty="0" err="1"/>
              <a:t>ckfarn</a:t>
            </a:r>
            <a:r>
              <a:rPr lang="en-US" altLang="zh-TW" sz="1600" dirty="0"/>
              <a:t>/</a:t>
            </a:r>
            <a:r>
              <a:rPr lang="en-US" altLang="zh-TW" sz="1600" dirty="0" err="1"/>
              <a:t>cycu</a:t>
            </a:r>
            <a:endParaRPr lang="en-US" altLang="zh-TW" sz="1600" dirty="0"/>
          </a:p>
          <a:p>
            <a:pPr lvl="1"/>
            <a:endParaRPr lang="en-US" altLang="zh-TW" dirty="0"/>
          </a:p>
          <a:p>
            <a:pPr lvl="1"/>
            <a:r>
              <a:rPr lang="en-US" altLang="zh-TW" dirty="0"/>
              <a:t>2024.10 updated</a:t>
            </a:r>
          </a:p>
        </p:txBody>
      </p:sp>
      <p:sp>
        <p:nvSpPr>
          <p:cNvPr id="17412" name="Text Box 5">
            <a:extLst>
              <a:ext uri="{FF2B5EF4-FFF2-40B4-BE49-F238E27FC236}">
                <a16:creationId xmlns:a16="http://schemas.microsoft.com/office/drawing/2014/main" id="{DFC8569E-942A-FF14-5B77-60A7DC43F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 dirty="0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Ideas: Research Based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dirty="0"/>
              <a:t>Research and development (R&amp;D)</a:t>
            </a:r>
          </a:p>
          <a:p>
            <a:pPr lvl="1"/>
            <a:r>
              <a:rPr lang="en-US" dirty="0"/>
              <a:t>Organized efforts to increase scientific knowledge or product innovation</a:t>
            </a:r>
          </a:p>
          <a:p>
            <a:pPr lvl="1"/>
            <a:r>
              <a:rPr lang="en-US" dirty="0"/>
              <a:t>Basic research</a:t>
            </a:r>
          </a:p>
          <a:p>
            <a:pPr lvl="2"/>
            <a:r>
              <a:rPr lang="en-US" dirty="0"/>
              <a:t>Has the objective of advancing the state of knowledge about a subject without any near-term expectation of commercial applications</a:t>
            </a:r>
          </a:p>
          <a:p>
            <a:pPr lvl="1"/>
            <a:r>
              <a:rPr lang="en-US" dirty="0"/>
              <a:t>Applied research</a:t>
            </a:r>
          </a:p>
          <a:p>
            <a:pPr lvl="2"/>
            <a:r>
              <a:rPr lang="en-US" dirty="0"/>
              <a:t>Has the objective of achieving commercial applications</a:t>
            </a:r>
          </a:p>
          <a:p>
            <a:pPr lvl="1"/>
            <a:r>
              <a:rPr lang="en-US" dirty="0"/>
              <a:t>Development</a:t>
            </a:r>
          </a:p>
          <a:p>
            <a:pPr lvl="2"/>
            <a:r>
              <a:rPr lang="en-US" dirty="0"/>
              <a:t>Converts the results of applied research into useful commercial applications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C0C9DB-73F5-2E4A-E036-C3F031D476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153B18-7E82-CC1D-E7D6-DC79B028B0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407083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Considerations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628800"/>
            <a:ext cx="7772400" cy="4114800"/>
          </a:xfrm>
        </p:spPr>
        <p:txBody>
          <a:bodyPr/>
          <a:lstStyle/>
          <a:p>
            <a:r>
              <a:rPr lang="en-US" dirty="0"/>
              <a:t>Legal considerations</a:t>
            </a:r>
          </a:p>
          <a:p>
            <a:pPr lvl="1"/>
            <a:r>
              <a:rPr lang="en-US" dirty="0"/>
              <a:t>Product liability</a:t>
            </a:r>
          </a:p>
          <a:p>
            <a:pPr lvl="2"/>
            <a:r>
              <a:rPr lang="en-US" dirty="0"/>
              <a:t>The responsibility a manufacturer has for any injuries or damages caused by a faulty product</a:t>
            </a:r>
          </a:p>
          <a:p>
            <a:pPr lvl="2"/>
            <a:r>
              <a:rPr lang="en-US" dirty="0"/>
              <a:t>Some of the concomitant costs</a:t>
            </a:r>
          </a:p>
          <a:p>
            <a:pPr lvl="3"/>
            <a:r>
              <a:rPr lang="en-US" dirty="0"/>
              <a:t>Litigation</a:t>
            </a:r>
          </a:p>
          <a:p>
            <a:pPr lvl="3"/>
            <a:r>
              <a:rPr lang="en-US" dirty="0"/>
              <a:t>Legal and insurance costs</a:t>
            </a:r>
          </a:p>
          <a:p>
            <a:pPr lvl="3"/>
            <a:r>
              <a:rPr lang="en-US" dirty="0"/>
              <a:t>Settlement costs</a:t>
            </a:r>
          </a:p>
          <a:p>
            <a:pPr lvl="3"/>
            <a:r>
              <a:rPr lang="en-US" dirty="0"/>
              <a:t>Costly product recalls</a:t>
            </a:r>
          </a:p>
          <a:p>
            <a:pPr lvl="3"/>
            <a:r>
              <a:rPr lang="en-US" dirty="0"/>
              <a:t>Reputation effects</a:t>
            </a:r>
          </a:p>
          <a:p>
            <a:pPr lvl="1"/>
            <a:r>
              <a:rPr lang="en-US" dirty="0"/>
              <a:t>Uniform Commercial Code</a:t>
            </a:r>
          </a:p>
          <a:p>
            <a:pPr lvl="2"/>
            <a:r>
              <a:rPr lang="en-US" dirty="0"/>
              <a:t>Under the UCC, products carry an implication of merchantability and fitness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D286CC-244B-6D60-0DE0-998BE6C862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72E332-3D04-2AC5-F9F8-7D010016A0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7497881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Considerations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Designers are often under pressure to </a:t>
            </a:r>
          </a:p>
          <a:p>
            <a:pPr lvl="1"/>
            <a:r>
              <a:rPr lang="en-US" dirty="0"/>
              <a:t>Speed up the design process</a:t>
            </a:r>
          </a:p>
          <a:p>
            <a:pPr lvl="1"/>
            <a:r>
              <a:rPr lang="en-US" dirty="0"/>
              <a:t>Cut costs</a:t>
            </a:r>
          </a:p>
          <a:p>
            <a:r>
              <a:rPr lang="en-US" dirty="0"/>
              <a:t> These pressures force trade-off decisions</a:t>
            </a:r>
          </a:p>
          <a:p>
            <a:pPr lvl="1"/>
            <a:r>
              <a:rPr lang="en-US" dirty="0"/>
              <a:t>What if a product has bugs?</a:t>
            </a:r>
          </a:p>
          <a:p>
            <a:pPr lvl="2"/>
            <a:r>
              <a:rPr lang="en-US" dirty="0"/>
              <a:t>Release the product and risk damage to your reputation</a:t>
            </a:r>
          </a:p>
          <a:p>
            <a:pPr lvl="2"/>
            <a:r>
              <a:rPr lang="en-US" dirty="0"/>
              <a:t>Work out the bugs and forego revenue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3D8B6A-4692-B26E-D31C-D490634B97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5A9CDC-23DE-1824-A854-256339991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699125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considerations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Human factors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Ergonomics</a:t>
            </a:r>
          </a:p>
          <a:p>
            <a:pPr lvl="1"/>
            <a:r>
              <a:rPr lang="en-US" dirty="0"/>
              <a:t>Safety and liability</a:t>
            </a:r>
          </a:p>
          <a:p>
            <a:r>
              <a:rPr lang="en-US" dirty="0"/>
              <a:t>Cultural factors</a:t>
            </a:r>
          </a:p>
          <a:p>
            <a:pPr lvl="1"/>
            <a:r>
              <a:rPr lang="en-US" dirty="0"/>
              <a:t>Colors, preferred food, product labels</a:t>
            </a:r>
          </a:p>
          <a:p>
            <a:pPr lvl="1"/>
            <a:r>
              <a:rPr lang="en-US" dirty="0"/>
              <a:t>e.g. Model name of cars (Alfa Romeo 164)</a:t>
            </a:r>
          </a:p>
          <a:p>
            <a:r>
              <a:rPr lang="en-US" dirty="0"/>
              <a:t>Global design </a:t>
            </a:r>
          </a:p>
          <a:p>
            <a:pPr lvl="1"/>
            <a:r>
              <a:rPr lang="en-US" dirty="0"/>
              <a:t>Design teams can be in different countries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53AA9B-64E5-D3A0-E4BC-22481BCB21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FA6FA0-B5BB-5FD7-E66F-5D1FF6E85A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116948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Sustainability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114800"/>
          </a:xfrm>
        </p:spPr>
        <p:txBody>
          <a:bodyPr/>
          <a:lstStyle/>
          <a:p>
            <a:r>
              <a:rPr lang="en-US" dirty="0"/>
              <a:t>Sustainability</a:t>
            </a:r>
          </a:p>
          <a:p>
            <a:pPr lvl="1"/>
            <a:r>
              <a:rPr lang="en-US" dirty="0"/>
              <a:t>Using resources in ways that do not harm ecological systems that support human existence</a:t>
            </a:r>
          </a:p>
          <a:p>
            <a:r>
              <a:rPr lang="en-US" dirty="0"/>
              <a:t>Key aspects of designing for sustainability</a:t>
            </a:r>
          </a:p>
          <a:p>
            <a:pPr lvl="1"/>
            <a:r>
              <a:rPr lang="en-US" dirty="0"/>
              <a:t>Cradle-to-grave assessment (life cycle analysis)</a:t>
            </a:r>
          </a:p>
          <a:p>
            <a:pPr lvl="1"/>
            <a:r>
              <a:rPr lang="en-US" dirty="0"/>
              <a:t>End-of-life programs</a:t>
            </a:r>
          </a:p>
          <a:p>
            <a:pPr lvl="1"/>
            <a:r>
              <a:rPr lang="en-US" dirty="0"/>
              <a:t>The Three Rs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F1BC25-8E17-484B-6C0E-5BEBF244B1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5EBC1-56AC-F64E-7AB2-2AD23FD4E6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5263278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Cradle-to-Grave Assessment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Also known as life cycle analysis (LCA)</a:t>
            </a:r>
          </a:p>
          <a:p>
            <a:r>
              <a:rPr lang="en-US" sz="2400" dirty="0"/>
              <a:t>The assessment of the environmental impact of a product or service throughout its useful life</a:t>
            </a:r>
          </a:p>
          <a:p>
            <a:r>
              <a:rPr lang="en-US" sz="2400" dirty="0"/>
              <a:t>Focuses on such factors as</a:t>
            </a:r>
          </a:p>
          <a:p>
            <a:pPr lvl="2"/>
            <a:r>
              <a:rPr lang="en-US" sz="1800" dirty="0"/>
              <a:t>Global warming</a:t>
            </a:r>
          </a:p>
          <a:p>
            <a:pPr lvl="2"/>
            <a:r>
              <a:rPr lang="en-US" sz="1800" dirty="0"/>
              <a:t>Smog formation</a:t>
            </a:r>
          </a:p>
          <a:p>
            <a:pPr lvl="2"/>
            <a:r>
              <a:rPr lang="en-US" sz="1800" dirty="0"/>
              <a:t>Oxygen depletion</a:t>
            </a:r>
          </a:p>
          <a:p>
            <a:pPr lvl="2"/>
            <a:r>
              <a:rPr lang="en-US" sz="1800" dirty="0"/>
              <a:t>Solid waste generation</a:t>
            </a:r>
          </a:p>
          <a:p>
            <a:r>
              <a:rPr lang="en-US" sz="2400" dirty="0"/>
              <a:t>LCA procedures are part of the ISO 14000 environmental management procedures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4FBE30-D425-F7D5-CA96-ECD6FE42BC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2D7E29-CA18-EA3D-CA70-33A5323227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812558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Three Rs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Designers often reflect on three particular aspects of potential cost savings and reducing environmental impact</a:t>
            </a:r>
          </a:p>
          <a:p>
            <a:r>
              <a:rPr lang="en-US" dirty="0"/>
              <a:t>Reduce</a:t>
            </a:r>
          </a:p>
          <a:p>
            <a:r>
              <a:rPr lang="en-US" dirty="0"/>
              <a:t>Reuse</a:t>
            </a:r>
          </a:p>
          <a:p>
            <a:r>
              <a:rPr lang="en-US" dirty="0"/>
              <a:t>Recycle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C2A678-96E9-38CB-5C53-F355BCD0E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7FE032-1F34-E267-0A9E-713166459D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8369039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Reduce: Costs and Materials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4114800"/>
          </a:xfrm>
        </p:spPr>
        <p:txBody>
          <a:bodyPr/>
          <a:lstStyle/>
          <a:p>
            <a:r>
              <a:rPr lang="en-US" sz="2400" dirty="0"/>
              <a:t>Value analysis</a:t>
            </a:r>
          </a:p>
          <a:p>
            <a:pPr lvl="1"/>
            <a:r>
              <a:rPr lang="en-US" sz="2000" dirty="0"/>
              <a:t>Examination of the function of parts and materials in an effort to reduce the cost and/or improve the performance of a product</a:t>
            </a:r>
          </a:p>
          <a:p>
            <a:pPr lvl="1"/>
            <a:r>
              <a:rPr lang="en-US" sz="2000" dirty="0"/>
              <a:t>Common questions used in value analysis</a:t>
            </a:r>
          </a:p>
          <a:p>
            <a:pPr lvl="2"/>
            <a:r>
              <a:rPr lang="en-US" sz="1800" dirty="0"/>
              <a:t>Is the item necessary; does it have value; could it be eliminated?</a:t>
            </a:r>
          </a:p>
          <a:p>
            <a:pPr lvl="2"/>
            <a:r>
              <a:rPr lang="en-US" sz="1800" dirty="0"/>
              <a:t>Are there alternative sources for the item?</a:t>
            </a:r>
          </a:p>
          <a:p>
            <a:pPr lvl="2"/>
            <a:r>
              <a:rPr lang="en-US" sz="1800" dirty="0"/>
              <a:t>Could another material, part, or service be used instead?</a:t>
            </a:r>
          </a:p>
          <a:p>
            <a:pPr lvl="2"/>
            <a:r>
              <a:rPr lang="en-US" sz="1800" dirty="0"/>
              <a:t>Can two or more parts be combined?</a:t>
            </a:r>
          </a:p>
          <a:p>
            <a:pPr lvl="2"/>
            <a:r>
              <a:rPr lang="en-US" sz="1800" dirty="0"/>
              <a:t>Can specifications be less stringent to save time or money?</a:t>
            </a:r>
          </a:p>
          <a:p>
            <a:pPr lvl="2"/>
            <a:r>
              <a:rPr lang="en-US" sz="1800" dirty="0"/>
              <a:t>Do suppliers/providers have suggestions for improvements?</a:t>
            </a:r>
          </a:p>
          <a:p>
            <a:pPr lvl="2"/>
            <a:r>
              <a:rPr lang="en-US" sz="1800" dirty="0"/>
              <a:t>Can packaging be improved or made less costly?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8FE8A0-2193-8327-1A0F-59FEEB01D1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92BC5-C77C-9B33-E232-50B9AE5680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7415533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9EAB4-A0FA-423D-8142-561957039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Reuse: Remanufacturing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BF064-54B6-448C-BCF8-3FC0AD95B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754" y="1700808"/>
            <a:ext cx="7951693" cy="4114800"/>
          </a:xfrm>
        </p:spPr>
        <p:txBody>
          <a:bodyPr/>
          <a:lstStyle/>
          <a:p>
            <a:r>
              <a:rPr lang="en-US" sz="2400" dirty="0"/>
              <a:t>Remanufacturing</a:t>
            </a:r>
          </a:p>
          <a:p>
            <a:pPr lvl="1"/>
            <a:r>
              <a:rPr lang="en-US" sz="2000" dirty="0"/>
              <a:t>Refurbishing used products by replacing worn-out or defective components</a:t>
            </a:r>
          </a:p>
          <a:p>
            <a:pPr lvl="2"/>
            <a:r>
              <a:rPr lang="en-US" sz="1800" dirty="0"/>
              <a:t>Can be performed by the original manufacturer or another company</a:t>
            </a:r>
          </a:p>
          <a:p>
            <a:pPr lvl="1"/>
            <a:r>
              <a:rPr lang="en-US" sz="2000" dirty="0"/>
              <a:t>Reasons to remanufacture:</a:t>
            </a:r>
          </a:p>
          <a:p>
            <a:pPr lvl="2"/>
            <a:r>
              <a:rPr lang="en-US" sz="1800" dirty="0"/>
              <a:t>Remanufactured products can be sold for about 50% of the cost of a new product</a:t>
            </a:r>
          </a:p>
          <a:p>
            <a:pPr lvl="2"/>
            <a:r>
              <a:rPr lang="en-US" sz="1800" dirty="0"/>
              <a:t>The process requires mostly unskilled and semiskilled workers</a:t>
            </a:r>
          </a:p>
          <a:p>
            <a:pPr lvl="2"/>
            <a:r>
              <a:rPr lang="en-US" sz="1800" dirty="0"/>
              <a:t>In the global market, European lawmakers are increasingly requiring manufacturers to take back used products</a:t>
            </a:r>
          </a:p>
          <a:p>
            <a:pPr lvl="1"/>
            <a:r>
              <a:rPr lang="en-US" sz="2000" dirty="0"/>
              <a:t>Design for disassembly (DFD)</a:t>
            </a:r>
          </a:p>
          <a:p>
            <a:pPr lvl="2"/>
            <a:r>
              <a:rPr lang="en-US" sz="1800" dirty="0"/>
              <a:t>Designing a product to that used products can be easily taken apart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02A29-B1FB-9656-6831-7DA6234F95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966552-6FAF-23FD-7887-04627E30F0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9690056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Recycle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407" y="1772816"/>
            <a:ext cx="7772400" cy="4114800"/>
          </a:xfrm>
        </p:spPr>
        <p:txBody>
          <a:bodyPr/>
          <a:lstStyle/>
          <a:p>
            <a:r>
              <a:rPr lang="en-US" sz="2400" dirty="0"/>
              <a:t>Recycling</a:t>
            </a:r>
          </a:p>
          <a:p>
            <a:pPr lvl="1"/>
            <a:r>
              <a:rPr lang="en-US" sz="2000" dirty="0"/>
              <a:t>Recovering materials for future use</a:t>
            </a:r>
          </a:p>
          <a:p>
            <a:pPr lvl="2"/>
            <a:r>
              <a:rPr lang="en-US" sz="1800" dirty="0"/>
              <a:t>Applies to manufactured parts</a:t>
            </a:r>
          </a:p>
          <a:p>
            <a:pPr lvl="2"/>
            <a:r>
              <a:rPr lang="en-US" sz="1800" dirty="0"/>
              <a:t>Also applies to materials used during production</a:t>
            </a:r>
          </a:p>
          <a:p>
            <a:pPr lvl="1"/>
            <a:r>
              <a:rPr lang="en-US" sz="2000" dirty="0"/>
              <a:t>Why recycle?</a:t>
            </a:r>
          </a:p>
          <a:p>
            <a:pPr lvl="2"/>
            <a:r>
              <a:rPr lang="en-US" sz="1800" dirty="0"/>
              <a:t>Cost savings</a:t>
            </a:r>
          </a:p>
          <a:p>
            <a:pPr lvl="2"/>
            <a:r>
              <a:rPr lang="en-US" sz="1800" dirty="0"/>
              <a:t>Environmental concerns</a:t>
            </a:r>
          </a:p>
          <a:p>
            <a:pPr lvl="2"/>
            <a:r>
              <a:rPr lang="en-US" sz="1800" dirty="0"/>
              <a:t>Environmental regulations</a:t>
            </a:r>
          </a:p>
          <a:p>
            <a:pPr lvl="1"/>
            <a:r>
              <a:rPr lang="en-US" sz="2000" dirty="0"/>
              <a:t>Companies doing business in the EU must show that a specified proportion of their products are recyclable</a:t>
            </a:r>
          </a:p>
          <a:p>
            <a:pPr lvl="1"/>
            <a:r>
              <a:rPr lang="en-US" sz="2000" dirty="0"/>
              <a:t>Design for recycling (DFR)</a:t>
            </a:r>
          </a:p>
          <a:p>
            <a:pPr lvl="2"/>
            <a:r>
              <a:rPr lang="en-US" sz="1800" dirty="0"/>
              <a:t>Product design that takes into account the ability to disassemble a used product to recover the recyclable parts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9CF17D-C846-CE40-B906-055F3CA96E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71756B-0CD7-08B9-3F74-DDB5EA2D7B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896432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Strategic Product and Service Design</a:t>
            </a:r>
            <a:endParaRPr lang="en-IN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essence of an organization is the goods and services it offers</a:t>
            </a:r>
          </a:p>
          <a:p>
            <a:pPr lvl="1"/>
            <a:r>
              <a:rPr lang="en-US" dirty="0"/>
              <a:t>Every aspect of the organization is structured around them</a:t>
            </a:r>
          </a:p>
          <a:p>
            <a:r>
              <a:rPr lang="en-US" dirty="0"/>
              <a:t>Product and service design – or redesign – should be closely tied to an organization’s strategy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BA8A8EA-1CD5-E638-7585-B518E062C4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81CEFB1-84F0-1A3E-9887-81FCAD4290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0740664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9EAB4-A0FA-423D-8142-561957039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Product or Service Life Stages</a:t>
            </a:r>
            <a:endParaRPr lang="en-IN" sz="3600" dirty="0"/>
          </a:p>
        </p:txBody>
      </p:sp>
      <p:pic>
        <p:nvPicPr>
          <p:cNvPr id="11" name="Picture 3" descr="A graphic showing stages of products or services in terms of time and demand: Introduction to Growth to Maturity to Decline.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72" r="-5572"/>
          <a:stretch>
            <a:fillRect/>
          </a:stretch>
        </p:blipFill>
        <p:spPr>
          <a:xfrm>
            <a:off x="457200" y="1892246"/>
            <a:ext cx="8001000" cy="4445000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B1C0D65-29FB-5016-1587-CB39A3451B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5CD7715-1C89-B13E-9906-6703F71B2E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94233400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9EAB4-A0FA-423D-8142-561957039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Standardization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BF064-54B6-448C-BCF8-3FC0AD95B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Extent to which there is an absence of variety in a product, service, or process</a:t>
            </a:r>
          </a:p>
          <a:p>
            <a:pPr lvl="1"/>
            <a:r>
              <a:rPr lang="en-US" dirty="0"/>
              <a:t>Products are made in large quantities of identical items</a:t>
            </a:r>
          </a:p>
          <a:p>
            <a:pPr lvl="1"/>
            <a:r>
              <a:rPr lang="en-US" dirty="0"/>
              <a:t>Every customer or item processed receives essentially the same service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1E67CE-C1A2-D114-8A6B-5ECD149268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5E04D-8654-877F-B2A9-23E2CCD26E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3346137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9EAB4-A0FA-423D-8142-561957039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Standardization </a:t>
            </a:r>
            <a:r>
              <a:rPr lang="en-US" sz="3600" dirty="0">
                <a:solidFill>
                  <a:schemeClr val="bg1"/>
                </a:solidFill>
              </a:rPr>
              <a:t>– Advantages and Disadvantages</a:t>
            </a:r>
            <a:endParaRPr lang="en-IN" sz="3600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BF064-54B6-448C-BCF8-3FC0AD95B1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552" y="1916832"/>
            <a:ext cx="4392488" cy="4114800"/>
          </a:xfrm>
        </p:spPr>
        <p:txBody>
          <a:bodyPr/>
          <a:lstStyle/>
          <a:p>
            <a:r>
              <a:rPr lang="en-US" sz="2400" dirty="0"/>
              <a:t>Advantages </a:t>
            </a:r>
          </a:p>
          <a:p>
            <a:pPr lvl="1"/>
            <a:r>
              <a:rPr lang="en-US" sz="2000" dirty="0"/>
              <a:t>Fewer parts to deal with</a:t>
            </a:r>
          </a:p>
          <a:p>
            <a:pPr lvl="1"/>
            <a:r>
              <a:rPr lang="en-US" sz="2000" dirty="0"/>
              <a:t>Reduced training costs and time</a:t>
            </a:r>
          </a:p>
          <a:p>
            <a:pPr lvl="1"/>
            <a:r>
              <a:rPr lang="en-US" sz="2000" dirty="0"/>
              <a:t>More routine purchasing, handling, and inspection</a:t>
            </a:r>
          </a:p>
          <a:p>
            <a:pPr lvl="1"/>
            <a:r>
              <a:rPr lang="en-US" sz="2000" dirty="0"/>
              <a:t>Orders fillable from inventory</a:t>
            </a:r>
          </a:p>
          <a:p>
            <a:pPr lvl="1"/>
            <a:r>
              <a:rPr lang="en-US" sz="2000" dirty="0"/>
              <a:t>Opportunities for long production runs and automation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DD1DD08-A23B-61A3-05E7-1BF2545A9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8094" y="1916832"/>
            <a:ext cx="3380184" cy="4114800"/>
          </a:xfrm>
        </p:spPr>
        <p:txBody>
          <a:bodyPr/>
          <a:lstStyle/>
          <a:p>
            <a:r>
              <a:rPr lang="en-US" sz="2400" dirty="0"/>
              <a:t>Disadvantages </a:t>
            </a:r>
          </a:p>
          <a:p>
            <a:pPr lvl="1"/>
            <a:r>
              <a:rPr lang="en-US" sz="2000" dirty="0"/>
              <a:t>Designs may be frozen too early </a:t>
            </a:r>
          </a:p>
          <a:p>
            <a:pPr lvl="1"/>
            <a:r>
              <a:rPr lang="en-US" sz="2000" dirty="0"/>
              <a:t>High cost of design changes</a:t>
            </a:r>
          </a:p>
          <a:p>
            <a:pPr lvl="1"/>
            <a:r>
              <a:rPr lang="en-US" sz="2000" dirty="0"/>
              <a:t>Decreased product variety</a:t>
            </a:r>
          </a:p>
          <a:p>
            <a:pPr marL="0" indent="0">
              <a:buNone/>
            </a:pPr>
            <a:endParaRPr lang="en-TW" sz="2400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8C7684A-940A-BDBF-F494-4A67E6433C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559C1C8-FBE3-6FAC-88B6-5D7F1441CA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D198A7-C9C2-AE49-B525-82EFA33FE25B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1543752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9EAB4-A0FA-423D-8142-561957039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Designing for Mass Customization</a:t>
            </a:r>
            <a:endParaRPr lang="en-IN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BF064-54B6-448C-BCF8-3FC0AD95B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Mass customization</a:t>
            </a:r>
          </a:p>
          <a:p>
            <a:pPr lvl="1"/>
            <a:r>
              <a:rPr lang="en-US" dirty="0"/>
              <a:t>A strategy of producing basically standardized goods or services, but incorporating some degree of customization in the final product or service</a:t>
            </a:r>
          </a:p>
          <a:p>
            <a:pPr lvl="1"/>
            <a:r>
              <a:rPr lang="en-US" dirty="0"/>
              <a:t>Facilitating techniques</a:t>
            </a:r>
          </a:p>
          <a:p>
            <a:pPr lvl="2"/>
            <a:r>
              <a:rPr lang="en-US" dirty="0"/>
              <a:t>Delayed differentiation</a:t>
            </a:r>
          </a:p>
          <a:p>
            <a:pPr lvl="2"/>
            <a:r>
              <a:rPr lang="en-US" dirty="0"/>
              <a:t>Modular design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F77417-5FF5-1954-DB1E-EBD0A955E0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37B5CD-C598-9032-1E80-D3BC275C19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14849746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9EAB4-A0FA-423D-8142-561957039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Delayed Differentiation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BF064-54B6-448C-BCF8-3FC0AD95B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process of producing a product or service but not quite completing production until customer preferences are known</a:t>
            </a:r>
          </a:p>
          <a:p>
            <a:r>
              <a:rPr lang="en-US" dirty="0"/>
              <a:t>It is a postponement tactic</a:t>
            </a:r>
          </a:p>
          <a:p>
            <a:pPr lvl="1"/>
            <a:r>
              <a:rPr lang="en-US" dirty="0"/>
              <a:t>Produce a piece of furniture, but do not stain it; the customer chooses the stain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Customization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24B188-4DD6-4BF0-450C-DB277B0171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FCD4D4-5D05-EF01-FD26-6B23BA0DE8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1904372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 Design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114800"/>
          </a:xfrm>
        </p:spPr>
        <p:txBody>
          <a:bodyPr/>
          <a:lstStyle/>
          <a:p>
            <a:r>
              <a:rPr lang="en-US" sz="2400" dirty="0"/>
              <a:t>A form of standardization in which component parts are grouped into modules that are easily replaced or interchanged</a:t>
            </a:r>
          </a:p>
          <a:p>
            <a:pPr lvl="1"/>
            <a:r>
              <a:rPr lang="en-US" sz="2000" dirty="0"/>
              <a:t>Advantages</a:t>
            </a:r>
          </a:p>
          <a:p>
            <a:pPr lvl="2"/>
            <a:r>
              <a:rPr lang="en-US" sz="1800" dirty="0"/>
              <a:t>Easier diagnosis and remedy of failures</a:t>
            </a:r>
          </a:p>
          <a:p>
            <a:pPr lvl="2"/>
            <a:r>
              <a:rPr lang="en-US" sz="1800" dirty="0"/>
              <a:t>Easier repair and replacement </a:t>
            </a:r>
          </a:p>
          <a:p>
            <a:pPr lvl="2"/>
            <a:r>
              <a:rPr lang="en-US" sz="1800" dirty="0"/>
              <a:t>Simplification of manufacturing and assembly</a:t>
            </a:r>
          </a:p>
          <a:p>
            <a:pPr lvl="2"/>
            <a:r>
              <a:rPr lang="en-US" sz="1800" dirty="0"/>
              <a:t>Training costs are relatively low</a:t>
            </a:r>
          </a:p>
          <a:p>
            <a:pPr lvl="1"/>
            <a:r>
              <a:rPr lang="en-US" sz="2000" dirty="0"/>
              <a:t>Disadvantages</a:t>
            </a:r>
          </a:p>
          <a:p>
            <a:pPr lvl="2"/>
            <a:r>
              <a:rPr lang="en-US" sz="1800" dirty="0"/>
              <a:t>Limited number of possible product configurations</a:t>
            </a:r>
          </a:p>
          <a:p>
            <a:pPr lvl="2"/>
            <a:r>
              <a:rPr lang="en-US" sz="1800" dirty="0"/>
              <a:t>Limited ability to repair a faulty module; if it cannot be disassembled, the entire module must often be scrapped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5A9C8F-028B-4303-B1A1-3C02B6A3E3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6B50DE-1651-3DE4-E3C6-8EB626F8A1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8165691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844824"/>
            <a:ext cx="7772400" cy="4114800"/>
          </a:xfrm>
        </p:spPr>
        <p:txBody>
          <a:bodyPr/>
          <a:lstStyle/>
          <a:p>
            <a:r>
              <a:rPr lang="en-US" sz="2400" dirty="0"/>
              <a:t>Reliability</a:t>
            </a:r>
          </a:p>
          <a:p>
            <a:pPr lvl="1"/>
            <a:r>
              <a:rPr lang="en-US" sz="2000" dirty="0"/>
              <a:t>The ability of a product, part, or system to perform its intended function under a prescribed set of conditions</a:t>
            </a:r>
          </a:p>
          <a:p>
            <a:r>
              <a:rPr lang="en-US" sz="2400" dirty="0"/>
              <a:t>Failure</a:t>
            </a:r>
          </a:p>
          <a:p>
            <a:pPr lvl="1"/>
            <a:r>
              <a:rPr lang="en-US" sz="2000" dirty="0"/>
              <a:t>Situation in which a product, part, or system does not perform as intended</a:t>
            </a:r>
          </a:p>
          <a:p>
            <a:r>
              <a:rPr lang="en-US" sz="2400" dirty="0"/>
              <a:t>Reliabilities are always specified with respect to certain conditions</a:t>
            </a:r>
          </a:p>
          <a:p>
            <a:pPr lvl="1"/>
            <a:r>
              <a:rPr lang="en-US" sz="2000" dirty="0"/>
              <a:t>Normal operating conditions</a:t>
            </a:r>
          </a:p>
          <a:p>
            <a:pPr lvl="2"/>
            <a:r>
              <a:rPr lang="en-US" sz="1800" dirty="0"/>
              <a:t>The set of conditions under which an item’s reliability is specified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C82054-2997-78A1-7796-66ED4E162C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0E5532-E3E9-0856-547E-C574DB2464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26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5632274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Potential ways to improve reliability</a:t>
            </a:r>
            <a:endParaRPr lang="en-IN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844824"/>
            <a:ext cx="7772400" cy="4114800"/>
          </a:xfrm>
        </p:spPr>
        <p:txBody>
          <a:bodyPr/>
          <a:lstStyle/>
          <a:p>
            <a:r>
              <a:rPr lang="en-US" dirty="0"/>
              <a:t>Improve component design</a:t>
            </a:r>
          </a:p>
          <a:p>
            <a:r>
              <a:rPr lang="en-US" dirty="0"/>
              <a:t>Improve production and/or assembly techniques</a:t>
            </a:r>
          </a:p>
          <a:p>
            <a:r>
              <a:rPr lang="en-US" dirty="0"/>
              <a:t>Improve testing</a:t>
            </a:r>
          </a:p>
          <a:p>
            <a:r>
              <a:rPr lang="en-US" dirty="0"/>
              <a:t>Use backups</a:t>
            </a:r>
          </a:p>
          <a:p>
            <a:r>
              <a:rPr lang="en-US" dirty="0"/>
              <a:t>Improve preventive maintenance procedures</a:t>
            </a:r>
          </a:p>
          <a:p>
            <a:r>
              <a:rPr lang="en-US" dirty="0"/>
              <a:t>Improve user education</a:t>
            </a:r>
          </a:p>
          <a:p>
            <a:r>
              <a:rPr lang="en-US" dirty="0"/>
              <a:t>Improve system design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7E5D0C-A175-DF5F-9A05-AA0B5BC99D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82ED71-9873-F9F2-C2EF-6AEBB9D547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27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73914037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Robust Design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design that results in products or services that can function over a broad range of conditions</a:t>
            </a:r>
          </a:p>
          <a:p>
            <a:pPr lvl="1"/>
            <a:r>
              <a:rPr lang="en-US" sz="2000" dirty="0"/>
              <a:t>The more robust a product or service, the less likely it will fail due to a change in the environment in which it is used or in which it is performed</a:t>
            </a:r>
          </a:p>
          <a:p>
            <a:r>
              <a:rPr lang="en-US" sz="2400" dirty="0"/>
              <a:t>Pertains to product as well as process design</a:t>
            </a:r>
          </a:p>
          <a:p>
            <a:pPr lvl="1"/>
            <a:r>
              <a:rPr lang="en-US" sz="2000" dirty="0"/>
              <a:t>Consider the following automobiles:</a:t>
            </a:r>
          </a:p>
          <a:p>
            <a:pPr lvl="2"/>
            <a:r>
              <a:rPr lang="en-US" sz="1800" dirty="0"/>
              <a:t>Ferrari </a:t>
            </a:r>
            <a:r>
              <a:rPr lang="en-US" sz="1800" dirty="0" err="1"/>
              <a:t>Enzo</a:t>
            </a:r>
            <a:endParaRPr lang="en-US" sz="1800" dirty="0"/>
          </a:p>
          <a:p>
            <a:pPr lvl="2"/>
            <a:r>
              <a:rPr lang="en-US" sz="1800" dirty="0"/>
              <a:t>Toyota Camry</a:t>
            </a:r>
          </a:p>
          <a:p>
            <a:pPr lvl="1"/>
            <a:r>
              <a:rPr lang="en-US" sz="2200" dirty="0"/>
              <a:t>Which design is more robust?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AF6F6E-3205-2849-63BF-EE941FC28F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0690C5-C170-EC0E-340F-B128C348DB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28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2617278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Degree of Newness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664" y="1844824"/>
            <a:ext cx="8134672" cy="4114800"/>
          </a:xfrm>
        </p:spPr>
        <p:txBody>
          <a:bodyPr/>
          <a:lstStyle/>
          <a:p>
            <a:r>
              <a:rPr lang="en-US" dirty="0"/>
              <a:t>Product or service design changes:</a:t>
            </a:r>
          </a:p>
          <a:p>
            <a:pPr lvl="1"/>
            <a:r>
              <a:rPr lang="en-US" dirty="0"/>
              <a:t>Modification of an existing product or service</a:t>
            </a:r>
          </a:p>
          <a:p>
            <a:pPr lvl="1"/>
            <a:r>
              <a:rPr lang="en-US" dirty="0"/>
              <a:t>Expansion of an existing product line or service offering</a:t>
            </a:r>
          </a:p>
          <a:p>
            <a:pPr lvl="1"/>
            <a:r>
              <a:rPr lang="en-US" dirty="0"/>
              <a:t>Clone of a competitor’s product or service</a:t>
            </a:r>
          </a:p>
          <a:p>
            <a:pPr lvl="1"/>
            <a:r>
              <a:rPr lang="en-US" dirty="0"/>
              <a:t>New product or service</a:t>
            </a:r>
          </a:p>
          <a:p>
            <a:r>
              <a:rPr lang="en-US" dirty="0"/>
              <a:t>The degree of change affects the newness of the product or service to the market and to the organization</a:t>
            </a:r>
          </a:p>
          <a:p>
            <a:pPr lvl="1"/>
            <a:r>
              <a:rPr lang="en-US" dirty="0"/>
              <a:t>Risks and benefits?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64104E-4813-0AC5-784F-1C7BF78190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3E5629-9E56-7BEC-50C6-D4E4C6B40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29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211952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Activities and Responsibilities of </a:t>
            </a:r>
            <a:r>
              <a:rPr lang="en-US" sz="3600" dirty="0">
                <a:solidFill>
                  <a:schemeClr val="bg1"/>
                </a:solidFill>
              </a:rPr>
              <a:t>Product &amp; Service Design</a:t>
            </a:r>
            <a:endParaRPr lang="en-IN" sz="3600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082" y="1772816"/>
            <a:ext cx="7772400" cy="4114800"/>
          </a:xfrm>
        </p:spPr>
        <p:txBody>
          <a:bodyPr/>
          <a:lstStyle/>
          <a:p>
            <a:r>
              <a:rPr lang="en-US" sz="2000" dirty="0"/>
              <a:t>Translate customer </a:t>
            </a:r>
            <a:r>
              <a:rPr lang="en-US" sz="2000" dirty="0">
                <a:solidFill>
                  <a:srgbClr val="C00000"/>
                </a:solidFill>
              </a:rPr>
              <a:t>wants and needs </a:t>
            </a:r>
            <a:r>
              <a:rPr lang="en-US" sz="2000" dirty="0"/>
              <a:t>into product and service requirements </a:t>
            </a:r>
            <a:r>
              <a:rPr lang="en-US" sz="2000" dirty="0">
                <a:solidFill>
                  <a:schemeClr val="tx1"/>
                </a:solidFill>
              </a:rPr>
              <a:t>(sometime even invoke customer wants)</a:t>
            </a:r>
          </a:p>
          <a:p>
            <a:r>
              <a:rPr lang="en-US" sz="2000" dirty="0"/>
              <a:t>Refine existing products and services</a:t>
            </a:r>
          </a:p>
          <a:p>
            <a:r>
              <a:rPr lang="en-US" sz="2000" dirty="0"/>
              <a:t>Develop new products and services</a:t>
            </a:r>
          </a:p>
          <a:p>
            <a:r>
              <a:rPr lang="en-US" sz="2000" dirty="0"/>
              <a:t>Formulate quality goals</a:t>
            </a:r>
          </a:p>
          <a:p>
            <a:r>
              <a:rPr lang="en-US" sz="2000" dirty="0"/>
              <a:t>Formulate cost targets</a:t>
            </a:r>
          </a:p>
          <a:p>
            <a:r>
              <a:rPr lang="en-US" sz="2000" dirty="0"/>
              <a:t>Construct and test prototypes</a:t>
            </a:r>
          </a:p>
          <a:p>
            <a:r>
              <a:rPr lang="en-US" sz="2000" dirty="0"/>
              <a:t>Document specifications</a:t>
            </a:r>
          </a:p>
          <a:p>
            <a:r>
              <a:rPr lang="en-US" sz="2000" dirty="0"/>
              <a:t>Translate product and service specifications into process specifications</a:t>
            </a:r>
          </a:p>
          <a:p>
            <a:r>
              <a:rPr lang="en-US" sz="2000" dirty="0"/>
              <a:t>Involve inter-functional collaboration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224275EF-7602-6911-9052-A76650210B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76DE857-758E-095C-630B-CDF5847C26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0033501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A63C7-EE6D-4ABD-BD5D-563136C59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Function Deployment</a:t>
            </a:r>
            <a:endParaRPr lang="en-IN" dirty="0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A0CEBC40-763E-4400-B1CC-9DFE11342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Quality Function Deployment (QFD)</a:t>
            </a:r>
          </a:p>
          <a:p>
            <a:pPr lvl="1"/>
            <a:r>
              <a:rPr lang="en-US" dirty="0"/>
              <a:t>An approach that integrates the “voice of the customer” into both product and service development</a:t>
            </a:r>
          </a:p>
          <a:p>
            <a:pPr lvl="2"/>
            <a:r>
              <a:rPr lang="en-US" dirty="0"/>
              <a:t>The purpose is to ensure that customer requirements are factored into every aspect of the process</a:t>
            </a:r>
          </a:p>
          <a:p>
            <a:pPr lvl="2"/>
            <a:r>
              <a:rPr lang="en-US" dirty="0"/>
              <a:t>Listening to and understanding the customer is the central feature of QFD</a:t>
            </a:r>
          </a:p>
          <a:p>
            <a:r>
              <a:rPr lang="en-US" dirty="0"/>
              <a:t>House of Quality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ACF17A-64FD-4D3B-D066-600F8A9E26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DAEBD0-57ED-E9EF-F256-2116EE142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30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8344402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266CB-6E25-4474-92FB-CBA8B58FD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FIGURE 4.4</a:t>
            </a:r>
            <a:endParaRPr lang="en-IN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7E35E3-4A51-351C-FB43-9E3F2CEEA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3382144" cy="4381500"/>
          </a:xfrm>
        </p:spPr>
        <p:txBody>
          <a:bodyPr/>
          <a:lstStyle/>
          <a:p>
            <a:r>
              <a:rPr lang="en-US" sz="2400" dirty="0"/>
              <a:t>An example of the house of quality</a:t>
            </a:r>
            <a:endParaRPr lang="en-TW" sz="2400" dirty="0"/>
          </a:p>
        </p:txBody>
      </p:sp>
      <p:pic>
        <p:nvPicPr>
          <p:cNvPr id="10" name="Picture 3" descr="An example of the house of quality.&#10;"/>
          <p:cNvPicPr>
            <a:picLocks noGrp="1" noChangeAspect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24" r="-18129"/>
          <a:stretch/>
        </p:blipFill>
        <p:spPr>
          <a:xfrm>
            <a:off x="3563888" y="348393"/>
            <a:ext cx="5580112" cy="5886639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DF1B81C-9FA9-C4E7-01C6-A9152CEDD3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210EC89-40A3-4D53-2CC0-85CB0F90E0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31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5114503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The House of Quality Sequence</a:t>
            </a:r>
            <a:endParaRPr lang="en-IN" sz="3600" dirty="0"/>
          </a:p>
        </p:txBody>
      </p:sp>
      <p:pic>
        <p:nvPicPr>
          <p:cNvPr id="6" name="Picture 3" descr="Four graphics depicting the house of quality sequence.&#10;&#10;[long desc]&#10;The first house combines customer requirements and design characteristics; the second combines design characteristics and specific components; the third combines specific components and production processes; the fourth combines production processes and quality plan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564904"/>
            <a:ext cx="8164262" cy="2501360"/>
          </a:xfr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6C568B-E927-F9B1-1DF6-7E8467DC45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D42C48-8574-D55C-C904-CC67AB5B16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32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7104864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Kano Model </a:t>
            </a:r>
            <a:r>
              <a:rPr lang="zh-TW" altLang="en-US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狩野模型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way of assessing the impact of services or product features on customer satisfaction</a:t>
            </a:r>
          </a:p>
          <a:p>
            <a:r>
              <a:rPr lang="en-US" sz="2000" dirty="0"/>
              <a:t>Basic quality</a:t>
            </a:r>
          </a:p>
          <a:p>
            <a:pPr lvl="1"/>
            <a:r>
              <a:rPr lang="en-US" sz="1800" dirty="0"/>
              <a:t>Refers to customer requirements that have only limited effect on customer satisfaction if present, but lead to dissatisfaction if absent</a:t>
            </a:r>
          </a:p>
          <a:p>
            <a:r>
              <a:rPr lang="en-US" sz="2000" dirty="0"/>
              <a:t>Performance quality</a:t>
            </a:r>
          </a:p>
          <a:p>
            <a:pPr lvl="1"/>
            <a:r>
              <a:rPr lang="en-US" sz="1800" dirty="0"/>
              <a:t>Refers to customer requirements that generate satisfaction or dissatisfaction in proportion to their level of functionality and appeal</a:t>
            </a:r>
          </a:p>
          <a:p>
            <a:r>
              <a:rPr lang="en-US" sz="2000" dirty="0"/>
              <a:t>Excitement quality</a:t>
            </a:r>
          </a:p>
          <a:p>
            <a:pPr lvl="1"/>
            <a:r>
              <a:rPr lang="en-US" sz="1800" dirty="0"/>
              <a:t>Refers to a feature or attribute that was unexpected by the customer and causes excitement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E8105F-6FB5-9CC3-FFBF-055D79418D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79B270-C9C7-B04E-E780-0377325649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33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4529654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 Kano Model – As Time Passes</a:t>
            </a:r>
            <a:endParaRPr lang="en-IN" sz="3200" dirty="0"/>
          </a:p>
        </p:txBody>
      </p:sp>
      <p:pic>
        <p:nvPicPr>
          <p:cNvPr id="6" name="Picture 3" descr="A graph depicting the Kano model.&#10;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772816"/>
            <a:ext cx="3651448" cy="2674300"/>
          </a:xfrm>
          <a:prstGeom prst="rect">
            <a:avLst/>
          </a:prstGeom>
        </p:spPr>
      </p:pic>
      <p:pic>
        <p:nvPicPr>
          <p:cNvPr id="7" name="Picture 4" descr="Kano model graph with time as a factor. Time is a large arrow taking the path of y=-x and passing through the three curves.&#10;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4036" y="3429000"/>
            <a:ext cx="3814347" cy="2894416"/>
          </a:xfrm>
          <a:prstGeom prst="rect">
            <a:avLst/>
          </a:prstGeom>
        </p:spPr>
      </p:pic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3EA0D41-72BD-72D6-5437-4ED420A4C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D99C1CA3-1CCE-149A-B5A1-77BCA91CD2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D198A7-C9C2-AE49-B525-82EFA33FE25B}" type="slidenum">
              <a:rPr lang="en-US" altLang="zh-TW" smtClean="0"/>
              <a:pPr>
                <a:defRPr/>
              </a:pPr>
              <a:t>34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6647975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Phases in Product Design and Development</a:t>
            </a:r>
            <a:endParaRPr lang="en-IN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844824"/>
            <a:ext cx="7772400" cy="4114800"/>
          </a:xfrm>
        </p:spPr>
        <p:txBody>
          <a:bodyPr/>
          <a:lstStyle/>
          <a:p>
            <a:r>
              <a:rPr lang="en-US" dirty="0"/>
              <a:t>Feasibility analysis</a:t>
            </a:r>
          </a:p>
          <a:p>
            <a:r>
              <a:rPr lang="en-US" dirty="0"/>
              <a:t>Product specifications</a:t>
            </a:r>
          </a:p>
          <a:p>
            <a:r>
              <a:rPr lang="en-US" dirty="0"/>
              <a:t>Process specifications</a:t>
            </a:r>
          </a:p>
          <a:p>
            <a:r>
              <a:rPr lang="en-US" dirty="0"/>
              <a:t>Prototype development</a:t>
            </a:r>
          </a:p>
          <a:p>
            <a:r>
              <a:rPr lang="en-US" dirty="0"/>
              <a:t>Design review</a:t>
            </a:r>
          </a:p>
          <a:p>
            <a:r>
              <a:rPr lang="en-US" dirty="0"/>
              <a:t>Market test</a:t>
            </a:r>
          </a:p>
          <a:p>
            <a:r>
              <a:rPr lang="en-US" dirty="0"/>
              <a:t>Product introduction</a:t>
            </a:r>
          </a:p>
          <a:p>
            <a:r>
              <a:rPr lang="en-US" dirty="0"/>
              <a:t>Follow-up evaluation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3C1748-64CC-2EB7-5BA7-3A9F09B757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6C0907-8FBD-FE76-5D2F-04C15F7DFB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35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37165132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Engineering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Bringing engineering design and manufacturing personnel together early in the design phase</a:t>
            </a:r>
          </a:p>
          <a:p>
            <a:pPr lvl="1"/>
            <a:r>
              <a:rPr lang="en-US" sz="2000" dirty="0"/>
              <a:t>Also may involve manufacturing, marketing and purchasing personnel in loosely integrated cross-functional teams</a:t>
            </a:r>
          </a:p>
          <a:p>
            <a:r>
              <a:rPr lang="en-US" sz="2400" dirty="0"/>
              <a:t>Views of suppliers and customers may also be sought</a:t>
            </a:r>
          </a:p>
          <a:p>
            <a:r>
              <a:rPr lang="en-US" sz="2400" dirty="0"/>
              <a:t>The purpose is to achieve product designs that reflect customer wants as well as manufacturing capabilities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69F781-DD7C-4CE5-090A-398FAE1D7D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69D4D6-188C-A009-C6A3-BDD9F42399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36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96175224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Computer-Aided Design (CAD)</a:t>
            </a:r>
            <a:endParaRPr lang="en-IN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Product design using computer graphics</a:t>
            </a:r>
          </a:p>
          <a:p>
            <a:pPr lvl="1"/>
            <a:r>
              <a:rPr lang="en-US" dirty="0"/>
              <a:t>Advantages</a:t>
            </a:r>
          </a:p>
          <a:p>
            <a:pPr lvl="2"/>
            <a:r>
              <a:rPr lang="en-US" dirty="0"/>
              <a:t>Increases productivity of designers, 3 to 10 times</a:t>
            </a:r>
          </a:p>
          <a:p>
            <a:pPr lvl="2"/>
            <a:r>
              <a:rPr lang="en-US" dirty="0"/>
              <a:t>Creates a database for manufacturing information and product specifications</a:t>
            </a:r>
          </a:p>
          <a:p>
            <a:pPr lvl="2"/>
            <a:r>
              <a:rPr lang="en-US" dirty="0"/>
              <a:t>Provides possibility of engineering and cost analysis on proposed designs</a:t>
            </a:r>
          </a:p>
          <a:p>
            <a:pPr lvl="1"/>
            <a:r>
              <a:rPr lang="en-US" dirty="0"/>
              <a:t>CAD that includes finite element analysis (FEA) can significantly reduce time to market</a:t>
            </a:r>
          </a:p>
          <a:p>
            <a:pPr lvl="2"/>
            <a:r>
              <a:rPr lang="en-US" dirty="0"/>
              <a:t>Enables developers to perform simulations that aid in the design, analysis, and commercialization of new products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632555-20FC-AC33-4F09-69DDF70D2E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88178-FE08-C513-9FEE-F0B6A10B00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37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873655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Production Requirements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Designers must take into account production capabilities</a:t>
            </a:r>
          </a:p>
          <a:p>
            <a:pPr lvl="1"/>
            <a:r>
              <a:rPr lang="en-US" dirty="0"/>
              <a:t>Equipment</a:t>
            </a:r>
          </a:p>
          <a:p>
            <a:pPr lvl="1"/>
            <a:r>
              <a:rPr lang="en-US" dirty="0"/>
              <a:t>Skills</a:t>
            </a:r>
          </a:p>
          <a:p>
            <a:pPr lvl="1"/>
            <a:r>
              <a:rPr lang="en-US" dirty="0"/>
              <a:t>Types of materials</a:t>
            </a:r>
          </a:p>
          <a:p>
            <a:pPr lvl="1"/>
            <a:r>
              <a:rPr lang="en-US" dirty="0"/>
              <a:t>Schedules</a:t>
            </a:r>
          </a:p>
          <a:p>
            <a:pPr lvl="1"/>
            <a:r>
              <a:rPr lang="en-US" dirty="0"/>
              <a:t>Technologies</a:t>
            </a:r>
          </a:p>
          <a:p>
            <a:pPr lvl="1"/>
            <a:r>
              <a:rPr lang="en-US" dirty="0"/>
              <a:t>Special abilities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27F1FF-B63B-14FD-BB47-84EC6AEF9B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BC3D66-0FAB-CE7B-FDA4-0B3E325E85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38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9579837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Manufacturability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Ease of fabrication and/or assembly</a:t>
            </a:r>
          </a:p>
          <a:p>
            <a:pPr lvl="1"/>
            <a:r>
              <a:rPr lang="en-US" dirty="0"/>
              <a:t>It has important implications for</a:t>
            </a:r>
          </a:p>
          <a:p>
            <a:pPr lvl="2"/>
            <a:r>
              <a:rPr lang="en-US" dirty="0"/>
              <a:t>Cost</a:t>
            </a:r>
          </a:p>
          <a:p>
            <a:pPr lvl="2"/>
            <a:r>
              <a:rPr lang="en-US" dirty="0"/>
              <a:t>Productivity</a:t>
            </a:r>
          </a:p>
          <a:p>
            <a:pPr lvl="2"/>
            <a:r>
              <a:rPr lang="en-US" dirty="0"/>
              <a:t>Quality</a:t>
            </a:r>
          </a:p>
          <a:p>
            <a:pPr lvl="1"/>
            <a:r>
              <a:rPr lang="en-US" dirty="0"/>
              <a:t>Design for manufacturing</a:t>
            </a:r>
          </a:p>
          <a:p>
            <a:pPr lvl="1"/>
            <a:r>
              <a:rPr lang="en-US" dirty="0"/>
              <a:t>Design for assembly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8DAB57-6AC4-51B7-92C6-4C556B30EA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B4B1F3-9F42-0127-F593-C70B0EB08C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39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029562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Questions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demand for it?</a:t>
            </a:r>
          </a:p>
          <a:p>
            <a:pPr lvl="1"/>
            <a:r>
              <a:rPr lang="en-US" dirty="0"/>
              <a:t>Market size</a:t>
            </a:r>
          </a:p>
          <a:p>
            <a:pPr lvl="1"/>
            <a:r>
              <a:rPr lang="en-US" dirty="0"/>
              <a:t>Demand profile</a:t>
            </a:r>
          </a:p>
          <a:p>
            <a:r>
              <a:rPr lang="en-US" dirty="0"/>
              <a:t>Can we do it?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Manufacturability</a:t>
            </a:r>
            <a:r>
              <a:rPr lang="en-US" dirty="0"/>
              <a:t> - the capability of an organization to produce an item at an acceptable profit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Serviceability</a:t>
            </a:r>
            <a:r>
              <a:rPr lang="en-US" dirty="0"/>
              <a:t> - the capability of an organization to provide a service at an acceptable cost or profit</a:t>
            </a:r>
          </a:p>
          <a:p>
            <a:r>
              <a:rPr lang="en-US" dirty="0" err="1"/>
              <a:t>DfX</a:t>
            </a:r>
            <a:r>
              <a:rPr lang="en-US" dirty="0"/>
              <a:t>: Design for X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61C7C2-0F7C-F160-01C3-8B9E57BE6C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5681E82-6D76-9214-E9BB-D9E97B3E49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28969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 Commonality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products have a high degree of similarity in features and components, a part can be used in multiple products</a:t>
            </a:r>
          </a:p>
          <a:p>
            <a:r>
              <a:rPr lang="en-US" dirty="0"/>
              <a:t>Benefits:</a:t>
            </a:r>
          </a:p>
          <a:p>
            <a:pPr lvl="1"/>
            <a:r>
              <a:rPr lang="en-US" dirty="0"/>
              <a:t>Savings in design time</a:t>
            </a:r>
          </a:p>
          <a:p>
            <a:pPr lvl="1"/>
            <a:r>
              <a:rPr lang="en-US" dirty="0"/>
              <a:t>Standard training for assembly and installation</a:t>
            </a:r>
          </a:p>
          <a:p>
            <a:pPr lvl="1"/>
            <a:r>
              <a:rPr lang="en-US" dirty="0"/>
              <a:t>Opportunities to buy in bulk from suppliers</a:t>
            </a:r>
          </a:p>
          <a:p>
            <a:pPr lvl="1"/>
            <a:r>
              <a:rPr lang="en-US" dirty="0"/>
              <a:t>Commonality of parts for repair</a:t>
            </a:r>
          </a:p>
          <a:p>
            <a:pPr lvl="1"/>
            <a:r>
              <a:rPr lang="en-US" dirty="0"/>
              <a:t>Fewer inventory items must be handled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829C38-F712-C55A-DE63-1D7337D1DF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139E1A-F51E-4B74-8A9A-839E5BD79D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40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36438826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Design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Begins with a choice of service strategy, which determines the nature and focus of the service, and the target market</a:t>
            </a:r>
          </a:p>
          <a:p>
            <a:r>
              <a:rPr lang="en-US" dirty="0"/>
              <a:t>Key issues in service design</a:t>
            </a:r>
          </a:p>
          <a:p>
            <a:pPr lvl="1"/>
            <a:r>
              <a:rPr lang="en-US" dirty="0"/>
              <a:t>Degree of variation in service requirements</a:t>
            </a:r>
          </a:p>
          <a:p>
            <a:pPr lvl="1"/>
            <a:r>
              <a:rPr lang="en-US" dirty="0"/>
              <a:t>Degree of customer contact and involvement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0B1113-7122-B57B-C5B1-2E904FA3BB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823AAB-018C-1E98-8E6D-F42B209478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41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1124027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Differences between Service and Product Design</a:t>
            </a:r>
            <a:endParaRPr lang="en-IN" sz="3600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Products are generally tangible; services are intangible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Services are created and delivered at the same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Services cannot be inventoried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Services are highly visible to consumers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Some services have low barriers to entry and exit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Location is often important to service design, with convenience as a major factor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Service systems range from those with little or no customer contact to those that have a very high degree of customer contact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Demand variability alternately creates waiting lines or idle service resources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F6E63B-30A1-31F4-A44A-460FEBE0ED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F374A6-CEE2-0AD5-56F9-AD2833CA84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42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0006539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Phases in Service Design Process</a:t>
            </a:r>
            <a:endParaRPr lang="en-IN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Conceptualize </a:t>
            </a:r>
          </a:p>
          <a:p>
            <a:pPr lvl="1"/>
            <a:r>
              <a:rPr lang="en-US" sz="2000" dirty="0"/>
              <a:t>Idea generation</a:t>
            </a:r>
          </a:p>
          <a:p>
            <a:pPr lvl="1"/>
            <a:r>
              <a:rPr lang="en-US" sz="2000" dirty="0"/>
              <a:t>Assessment of customer wants/needs</a:t>
            </a:r>
          </a:p>
          <a:p>
            <a:pPr lvl="1"/>
            <a:r>
              <a:rPr lang="en-US" sz="2000" dirty="0"/>
              <a:t>Assessment of demand potential</a:t>
            </a:r>
          </a:p>
          <a:p>
            <a:r>
              <a:rPr lang="en-US" sz="2400" dirty="0"/>
              <a:t>Identify service package components needed</a:t>
            </a:r>
          </a:p>
          <a:p>
            <a:r>
              <a:rPr lang="en-US" sz="2400" dirty="0"/>
              <a:t>Determine performance specifications</a:t>
            </a:r>
          </a:p>
          <a:p>
            <a:r>
              <a:rPr lang="en-US" sz="2400" dirty="0"/>
              <a:t>Translate performance specifications into design specifications</a:t>
            </a:r>
          </a:p>
          <a:p>
            <a:r>
              <a:rPr lang="en-US" sz="2400" dirty="0"/>
              <a:t>Translate design specifications into delivery specifications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C6E06E-BE60-4202-C231-B68FB2DA43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AAABFC-CA67-BD24-FA32-7F751B498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43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17337546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The Well-Designed Service System</a:t>
            </a:r>
            <a:endParaRPr lang="en-IN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Characteristics</a:t>
            </a:r>
          </a:p>
          <a:p>
            <a:pPr lvl="1"/>
            <a:r>
              <a:rPr lang="en-US" sz="2000" dirty="0"/>
              <a:t>Consistent with the organization mission</a:t>
            </a:r>
          </a:p>
          <a:p>
            <a:pPr lvl="1"/>
            <a:r>
              <a:rPr lang="en-US" sz="2000" dirty="0"/>
              <a:t>User-friendly</a:t>
            </a:r>
          </a:p>
          <a:p>
            <a:pPr lvl="1"/>
            <a:r>
              <a:rPr lang="en-US" sz="2000" dirty="0"/>
              <a:t>Robust if variability is a factor</a:t>
            </a:r>
          </a:p>
          <a:p>
            <a:pPr lvl="1"/>
            <a:r>
              <a:rPr lang="en-US" sz="2000" dirty="0"/>
              <a:t>Easy to sustain</a:t>
            </a:r>
          </a:p>
          <a:p>
            <a:pPr lvl="1"/>
            <a:r>
              <a:rPr lang="en-US" sz="2000" dirty="0"/>
              <a:t>Cost-effective</a:t>
            </a:r>
          </a:p>
          <a:p>
            <a:pPr lvl="1"/>
            <a:r>
              <a:rPr lang="en-US" sz="2000" dirty="0"/>
              <a:t>Has value that is obvious to the customer</a:t>
            </a:r>
          </a:p>
          <a:p>
            <a:pPr lvl="1"/>
            <a:r>
              <a:rPr lang="en-US" sz="2000" dirty="0"/>
              <a:t>Has effective linkages between back- and front-of-the-house operations</a:t>
            </a:r>
          </a:p>
          <a:p>
            <a:pPr lvl="1"/>
            <a:r>
              <a:rPr lang="en-US" sz="2000" dirty="0"/>
              <a:t>Has a single, unifying theme</a:t>
            </a:r>
          </a:p>
          <a:p>
            <a:pPr lvl="1"/>
            <a:r>
              <a:rPr lang="en-US" sz="2000" dirty="0"/>
              <a:t>Has design features and checks that will ensure service that is reliable and of high quality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105343-9284-7B20-08DE-5933B09740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2950D4-2216-F9B5-8EBB-3B7B4F2035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44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0221701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Successful Service Design</a:t>
            </a:r>
            <a:endParaRPr lang="en-IN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72816"/>
            <a:ext cx="8134672" cy="4114800"/>
          </a:xfrm>
        </p:spPr>
        <p:txBody>
          <a:bodyPr/>
          <a:lstStyle/>
          <a:p>
            <a:r>
              <a:rPr lang="en-US" sz="1800" dirty="0"/>
              <a:t>Define the service package in detail</a:t>
            </a:r>
          </a:p>
          <a:p>
            <a:r>
              <a:rPr lang="en-US" sz="1800" dirty="0"/>
              <a:t>Focus on the operation from the customer’s perspective</a:t>
            </a:r>
          </a:p>
          <a:p>
            <a:r>
              <a:rPr lang="en-US" sz="1800" dirty="0"/>
              <a:t>Consider the image that the service package will present both to customers and to prospective customers</a:t>
            </a:r>
          </a:p>
          <a:p>
            <a:r>
              <a:rPr lang="en-US" sz="1800" dirty="0"/>
              <a:t>Recognize that designers’ familiarity with the system may give them a quite different perspective than that of the customer, and take steps to overcome this</a:t>
            </a:r>
          </a:p>
          <a:p>
            <a:r>
              <a:rPr lang="en-US" sz="1800" dirty="0"/>
              <a:t>Make sure that managers are involved and will support the design once it is implemented</a:t>
            </a:r>
          </a:p>
          <a:p>
            <a:r>
              <a:rPr lang="en-US" sz="1800" dirty="0"/>
              <a:t>Define quality for both tangibles and intangibles</a:t>
            </a:r>
          </a:p>
          <a:p>
            <a:r>
              <a:rPr lang="en-US" sz="1800" dirty="0"/>
              <a:t>Make sure that recruitment, training, and reward policies are consistent with service expectations</a:t>
            </a:r>
          </a:p>
          <a:p>
            <a:r>
              <a:rPr lang="en-US" sz="1800" dirty="0"/>
              <a:t>Establish procedures to handle both predictable and unpredictable events</a:t>
            </a:r>
          </a:p>
          <a:p>
            <a:r>
              <a:rPr lang="en-US" sz="1800" dirty="0"/>
              <a:t>Establish system to monitor, maintain, and improve service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0B1598-E6EE-1B8D-21B6-0D2BF06116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458A46-6795-CE0B-4262-A5D5DEE8FD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45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6681066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Operations Strategy</a:t>
            </a:r>
            <a:endParaRPr lang="en-IN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Effective product and service design can help the organization achieve competitive advantage:</a:t>
            </a:r>
          </a:p>
          <a:p>
            <a:pPr lvl="1"/>
            <a:r>
              <a:rPr lang="en-US" sz="2000" dirty="0"/>
              <a:t>Packaging products and ancillary services to increase sales</a:t>
            </a:r>
          </a:p>
          <a:p>
            <a:pPr lvl="1"/>
            <a:r>
              <a:rPr lang="en-US" sz="2000" dirty="0"/>
              <a:t>Using multiple-use platforms</a:t>
            </a:r>
          </a:p>
          <a:p>
            <a:pPr lvl="1"/>
            <a:r>
              <a:rPr lang="en-US" sz="2000" dirty="0"/>
              <a:t>Implementing tactics that will achieve the benefits of high volume while satisfying customer needs for variety</a:t>
            </a:r>
          </a:p>
          <a:p>
            <a:pPr lvl="1"/>
            <a:r>
              <a:rPr lang="en-US" sz="2000" dirty="0"/>
              <a:t>Continually monitoring products and services for small improvement opportunities</a:t>
            </a:r>
          </a:p>
          <a:p>
            <a:pPr lvl="1"/>
            <a:r>
              <a:rPr lang="en-US" sz="2000" dirty="0"/>
              <a:t>Reducing the time it takes to get a new or redesigned product or service to the market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619F36-96AB-F68D-7CF5-512B6047B0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393AC2-B6EE-E041-2152-94F5F60EA3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46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397088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Questions (cont.)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level of quality is appropriate?</a:t>
            </a:r>
          </a:p>
          <a:p>
            <a:pPr lvl="1"/>
            <a:r>
              <a:rPr lang="en-US" dirty="0"/>
              <a:t>Customer expectations</a:t>
            </a:r>
          </a:p>
          <a:p>
            <a:pPr lvl="1"/>
            <a:r>
              <a:rPr lang="en-US" dirty="0"/>
              <a:t>Competitor quality</a:t>
            </a:r>
          </a:p>
          <a:p>
            <a:pPr lvl="1"/>
            <a:r>
              <a:rPr lang="en-US" dirty="0"/>
              <a:t>Fit with current offering</a:t>
            </a:r>
          </a:p>
          <a:p>
            <a:r>
              <a:rPr lang="en-US" dirty="0"/>
              <a:t>Does it make sense from an economic standpoint?</a:t>
            </a:r>
          </a:p>
          <a:p>
            <a:pPr lvl="1"/>
            <a:r>
              <a:rPr lang="en-US" dirty="0"/>
              <a:t>Liability issues, ethical considerations, sustainability issues, costs and profits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748657C-D38F-CBD6-92A0-07B9A5F71A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AED88A0-5BBA-9C71-43C5-FEA57B3656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29580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Reasons to Design or Re-Design</a:t>
            </a:r>
            <a:endParaRPr lang="en-IN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driving forces for product and service design or redesign are market opportunities or threats:</a:t>
            </a:r>
          </a:p>
          <a:p>
            <a:pPr lvl="1"/>
            <a:r>
              <a:rPr lang="en-US" dirty="0"/>
              <a:t>Economic</a:t>
            </a:r>
          </a:p>
          <a:p>
            <a:pPr lvl="1"/>
            <a:r>
              <a:rPr lang="en-US" dirty="0"/>
              <a:t>Social and demographic</a:t>
            </a:r>
          </a:p>
          <a:p>
            <a:pPr lvl="1"/>
            <a:r>
              <a:rPr lang="en-US" dirty="0"/>
              <a:t>Political, liability, or legal</a:t>
            </a:r>
          </a:p>
          <a:p>
            <a:pPr lvl="1"/>
            <a:r>
              <a:rPr lang="en-US" dirty="0"/>
              <a:t>Competitive</a:t>
            </a:r>
          </a:p>
          <a:p>
            <a:pPr lvl="1"/>
            <a:r>
              <a:rPr lang="en-US" dirty="0"/>
              <a:t>Cost or availability</a:t>
            </a:r>
          </a:p>
          <a:p>
            <a:pPr lvl="1"/>
            <a:r>
              <a:rPr lang="en-US" dirty="0"/>
              <a:t>Technological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67A9FD-F76E-5FA7-F198-3794B04E84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40E462-24C9-91E3-C358-8A63B0BFA8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216261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Generation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Supply-chain based</a:t>
            </a:r>
          </a:p>
          <a:p>
            <a:r>
              <a:rPr lang="en-US" dirty="0"/>
              <a:t>Competitor based</a:t>
            </a:r>
          </a:p>
          <a:p>
            <a:r>
              <a:rPr lang="en-US" dirty="0"/>
              <a:t>Research based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F9B356-89EC-7BC1-70B6-F6C8AAA8B0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BB9488-27EB-A163-E0FF-E3152763F6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591801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Ideas: Supply-Chain Based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Ideas can come from anywhere in the supply chain:</a:t>
            </a:r>
          </a:p>
          <a:p>
            <a:pPr lvl="1"/>
            <a:r>
              <a:rPr lang="en-US" dirty="0"/>
              <a:t>Customers</a:t>
            </a:r>
          </a:p>
          <a:p>
            <a:pPr lvl="1"/>
            <a:r>
              <a:rPr lang="en-US" dirty="0"/>
              <a:t>Suppliers</a:t>
            </a:r>
          </a:p>
          <a:p>
            <a:pPr lvl="1"/>
            <a:r>
              <a:rPr lang="en-US" dirty="0"/>
              <a:t>Distributors</a:t>
            </a:r>
          </a:p>
          <a:p>
            <a:pPr lvl="1"/>
            <a:r>
              <a:rPr lang="en-US" dirty="0"/>
              <a:t>Employees</a:t>
            </a:r>
          </a:p>
          <a:p>
            <a:pPr lvl="1"/>
            <a:r>
              <a:rPr lang="en-US" dirty="0"/>
              <a:t>Maintenance and repair personnel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A03A70-6BE4-61AC-395D-30D7792CA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925B02-E80C-407E-1CAB-186977C66F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225384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EE99-E55A-48FC-B87F-9FC3187B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Ideas: Competitor Based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6699D-5819-426C-913D-FE8FBB76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studying how a competitor operates and its products and services, many useful ideas can be generated</a:t>
            </a:r>
          </a:p>
          <a:p>
            <a:r>
              <a:rPr lang="en-US" dirty="0"/>
              <a:t>Reverse engineering</a:t>
            </a:r>
          </a:p>
          <a:p>
            <a:pPr lvl="1"/>
            <a:r>
              <a:rPr lang="en-US" dirty="0"/>
              <a:t>Dismantling and inspecting a competitor’s product to discover product improvements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E5B6498-DB58-2942-40DF-6BC1907861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CYCU— Prof CK Farn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22FCCCE-745D-8325-399E-B8B004733F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DDEBC0-0E1D-4F40-9E73-E30DD182E7FD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206833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2613</TotalTime>
  <Words>2442</Words>
  <Application>Microsoft Office PowerPoint</Application>
  <PresentationFormat>如螢幕大小 (4:3)</PresentationFormat>
  <Paragraphs>429</Paragraphs>
  <Slides>46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46</vt:i4>
      </vt:variant>
    </vt:vector>
  </HeadingPairs>
  <TitlesOfParts>
    <vt:vector size="57" baseType="lpstr">
      <vt:lpstr>微軟正黑體</vt:lpstr>
      <vt:lpstr>標楷體</vt:lpstr>
      <vt:lpstr>Arial</vt:lpstr>
      <vt:lpstr>Arial</vt:lpstr>
      <vt:lpstr>Calibri</vt:lpstr>
      <vt:lpstr>Calibri Light</vt:lpstr>
      <vt:lpstr>Times New Roman</vt:lpstr>
      <vt:lpstr>Webdings</vt:lpstr>
      <vt:lpstr>Wingdings</vt:lpstr>
      <vt:lpstr>0ckf</vt:lpstr>
      <vt:lpstr>自訂設計</vt:lpstr>
      <vt:lpstr>POM:    Product and Service Design</vt:lpstr>
      <vt:lpstr>Strategic Product and Service Design</vt:lpstr>
      <vt:lpstr>Activities and Responsibilities of Product &amp; Service Design</vt:lpstr>
      <vt:lpstr>Key Questions</vt:lpstr>
      <vt:lpstr>Key Questions (cont.)</vt:lpstr>
      <vt:lpstr>Reasons to Design or Re-Design</vt:lpstr>
      <vt:lpstr>Idea Generation</vt:lpstr>
      <vt:lpstr>Ideas: Supply-Chain Based</vt:lpstr>
      <vt:lpstr>Ideas: Competitor Based</vt:lpstr>
      <vt:lpstr>Ideas: Research Based</vt:lpstr>
      <vt:lpstr>Legal Considerations</vt:lpstr>
      <vt:lpstr>Ethical Considerations</vt:lpstr>
      <vt:lpstr>Other considerations</vt:lpstr>
      <vt:lpstr>Sustainability</vt:lpstr>
      <vt:lpstr>Cradle-to-Grave Assessment</vt:lpstr>
      <vt:lpstr>The Three Rs</vt:lpstr>
      <vt:lpstr>Reduce: Costs and Materials</vt:lpstr>
      <vt:lpstr>Reuse: Remanufacturing</vt:lpstr>
      <vt:lpstr>Recycle</vt:lpstr>
      <vt:lpstr>Product or Service Life Stages</vt:lpstr>
      <vt:lpstr>Standardization</vt:lpstr>
      <vt:lpstr>Standardization – Advantages and Disadvantages</vt:lpstr>
      <vt:lpstr>Designing for Mass Customization</vt:lpstr>
      <vt:lpstr>Delayed Differentiation</vt:lpstr>
      <vt:lpstr>Modular Design</vt:lpstr>
      <vt:lpstr>Reliability</vt:lpstr>
      <vt:lpstr>Potential ways to improve reliability</vt:lpstr>
      <vt:lpstr>Robust Design</vt:lpstr>
      <vt:lpstr>Degree of Newness</vt:lpstr>
      <vt:lpstr>Quality Function Deployment</vt:lpstr>
      <vt:lpstr>FIGURE 4.4</vt:lpstr>
      <vt:lpstr>The House of Quality Sequence</vt:lpstr>
      <vt:lpstr>Kano Model 狩野模型</vt:lpstr>
      <vt:lpstr>The Kano Model – As Time Passes</vt:lpstr>
      <vt:lpstr>Phases in Product Design and Development</vt:lpstr>
      <vt:lpstr>Concurrent Engineering</vt:lpstr>
      <vt:lpstr>Computer-Aided Design (CAD)</vt:lpstr>
      <vt:lpstr>Production Requirements</vt:lpstr>
      <vt:lpstr>Manufacturability</vt:lpstr>
      <vt:lpstr>Component Commonality</vt:lpstr>
      <vt:lpstr>Service Design</vt:lpstr>
      <vt:lpstr>Differences between Service and Product Design</vt:lpstr>
      <vt:lpstr>Phases in Service Design Process</vt:lpstr>
      <vt:lpstr>The Well-Designed Service System</vt:lpstr>
      <vt:lpstr>Successful Service Design</vt:lpstr>
      <vt:lpstr>Operations Strategy</vt:lpstr>
    </vt:vector>
  </TitlesOfParts>
  <Company>NCU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電子化企業 201009</dc:title>
  <dc:creator>CK Farn</dc:creator>
  <cp:lastModifiedBy>范錚強</cp:lastModifiedBy>
  <cp:revision>169</cp:revision>
  <dcterms:created xsi:type="dcterms:W3CDTF">1999-04-05T16:45:56Z</dcterms:created>
  <dcterms:modified xsi:type="dcterms:W3CDTF">2024-10-23T13:40:44Z</dcterms:modified>
</cp:coreProperties>
</file>