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44"/>
  </p:notesMasterIdLst>
  <p:handoutMasterIdLst>
    <p:handoutMasterId r:id="rId45"/>
  </p:handoutMasterIdLst>
  <p:sldIdLst>
    <p:sldId id="565" r:id="rId3"/>
    <p:sldId id="291" r:id="rId4"/>
    <p:sldId id="294" r:id="rId5"/>
    <p:sldId id="295" r:id="rId6"/>
    <p:sldId id="296" r:id="rId7"/>
    <p:sldId id="333" r:id="rId8"/>
    <p:sldId id="297" r:id="rId9"/>
    <p:sldId id="56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1" r:id="rId22"/>
    <p:sldId id="318" r:id="rId23"/>
    <p:sldId id="319" r:id="rId24"/>
    <p:sldId id="320" r:id="rId25"/>
    <p:sldId id="567" r:id="rId26"/>
    <p:sldId id="334" r:id="rId27"/>
    <p:sldId id="321" r:id="rId28"/>
    <p:sldId id="335" r:id="rId29"/>
    <p:sldId id="324" r:id="rId30"/>
    <p:sldId id="325" r:id="rId31"/>
    <p:sldId id="326" r:id="rId32"/>
    <p:sldId id="331" r:id="rId33"/>
    <p:sldId id="332" r:id="rId34"/>
    <p:sldId id="336" r:id="rId35"/>
    <p:sldId id="337" r:id="rId36"/>
    <p:sldId id="338" r:id="rId37"/>
    <p:sldId id="339" r:id="rId38"/>
    <p:sldId id="340" r:id="rId39"/>
    <p:sldId id="342" r:id="rId40"/>
    <p:sldId id="344" r:id="rId41"/>
    <p:sldId id="345" r:id="rId42"/>
    <p:sldId id="346" r:id="rId4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674"/>
  </p:normalViewPr>
  <p:slideViewPr>
    <p:cSldViewPr showGuides="1">
      <p:cViewPr varScale="1">
        <p:scale>
          <a:sx n="100" d="100"/>
          <a:sy n="100" d="100"/>
        </p:scale>
        <p:origin x="21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3535665-D79C-D6B3-1F66-BF60775BA4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1857801-5585-F037-95B4-A5F3CBBC6D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4FDAFD-F89D-4A38-8EF3-A5FBB94CBFF4}" type="datetimeFigureOut">
              <a:rPr lang="zh-TW" altLang="en-US"/>
              <a:pPr>
                <a:defRPr/>
              </a:pPr>
              <a:t>2024/11/5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D8AF0B-DBAD-42C8-6983-26E3D62E8A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81EF68C-BF53-BD20-A262-0FA9BFB862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968825-477B-4147-8EED-08183BB9E2B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0584F2-C91D-EF30-FEE4-DED733B9F8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B2C157B-1FA0-7AF1-BC22-80A4DDCEF8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0C2D482-2EDF-ABFF-57C7-01A844C488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D4811D-D83F-3857-47F0-191DF26A81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66476C9-941B-9DB0-0E00-C6501CD32E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413EBEE-A8D6-1102-D6A1-B14657B86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EE6B22-84CD-4529-95D0-E5CC2BB2FD9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FDA2D2F-A4F4-105C-19CE-4E5E06610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1BCE458-BD51-49AC-B775-2F8F7D09F85E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B536417-5750-BC62-C526-04718C0EE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F6A233F-7599-0B68-83BF-F73F92EDF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E6B22-84CD-4529-95D0-E5CC2BB2FD9E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25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ECC72208-189A-B2A9-1DE8-A72707BBA8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579B151-942E-D0A4-1DAE-2316B48F93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5EF8D-A975-41EC-B792-5BC1E75B1A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1096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6A0EB8E3-418B-AC18-E59B-C323F9417F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54C084B-673A-F531-348F-526FB7668A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EC7D7-F59B-417E-BBF1-51B38C3789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8305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AA484FF9-6165-72A1-A018-B0D04BFCB7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D65C4D1-A6BD-CAE0-7773-142BCA4E81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84935-BF64-4354-895B-DADC61FB46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6403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3FC1897-42AD-DD8F-5E8C-316DEB3C88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913121E-CEA4-F350-92AD-C3FB214772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C978C-3A6B-436C-8B03-E863F57517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6869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E9C893C-6E6B-0649-22C2-FFCC020DB1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3790D07-F46D-B757-47E9-29CB951F4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90FA7-A962-495B-BF58-07B4FB40DE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0209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971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:a16="http://schemas.microsoft.com/office/drawing/2014/main" id="{975FD0E5-64C8-3D76-25D6-307B574B5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:a16="http://schemas.microsoft.com/office/drawing/2014/main" id="{8924F205-FBE6-1578-B77A-6D2E69191DF4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:a16="http://schemas.microsoft.com/office/drawing/2014/main" id="{2D20C3ED-5966-5E29-2122-E31D885CF6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:a16="http://schemas.microsoft.com/office/drawing/2014/main" id="{73727967-ACB3-40D1-E9CF-8390A99D0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7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1" y="4343400"/>
            <a:ext cx="5791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6400800" y="4343400"/>
            <a:ext cx="24003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24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2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709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9FDBA3D-AF99-4851-5DFE-7D5DB4131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B3F69A-A04C-A469-DF96-E73207BF5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3FE761-97D1-4A25-9B58-FBB7039943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91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D035E9-0B4A-1F33-5279-89CF1D33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058C41-11FB-DC46-1A89-1C6C0E1F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7762A8-997F-7F0E-487E-999E7F69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87B65-DF3B-4393-A9D3-D5CD4A61E16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2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368F756-23F9-03A0-8138-DCBB08C340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27D190F-7FE8-EE27-5B1C-92D01378A1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6A2D84-6C14-4752-A21D-9BFAE18900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129831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400569-1907-C2D8-A514-571D6198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BE15D8-81B9-5E00-AD0E-28EAAA2D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9C60C-3473-4D66-5037-34FCCE68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64C2-A487-4D10-B015-43848B97901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62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D0F80A-226E-9189-DB34-077B1CF8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FC0253-589A-A2FA-27F6-3A07105D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681017-1AD1-DF8E-A1F8-F22ADC42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A036F-A1CD-43B9-960A-A550CBC247E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29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2D8BECC-80CE-4480-CD6A-4DDF9BE8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B56304E-C498-2C94-8792-A0489D71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5E1846F-03D5-AF0D-BA6C-1C1D8EC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3187-E5CB-4CC7-9548-2670D5CE920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322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DB3C5C2A-9708-6D43-3C92-B376FACA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DAB5865E-A54B-7C5B-06EC-AB99C569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CCCB3FCF-300C-B279-28E8-3FC1417E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78718-5B50-4E02-941C-81D9AFE736B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34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6E4DD9B8-2E23-2782-7BF6-D932C979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7823571A-33F8-5911-8708-9DA94150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21166608-F6B3-50CE-19CA-30F6E026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49EE2-CDD2-4CEA-8CDE-4BF9F95EBD0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75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7D662043-346B-8D01-B20F-FDCD3047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2E257BCA-C3F2-54B1-A6F1-38AC9639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8947CDA4-1783-4C69-79AC-22F63864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C987E-02E1-46A5-81D0-4C05FE73AAB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0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17C3763D-D931-43DB-96B3-74226F49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A3E0563-E2E4-6D81-8304-202559F8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0D5DC59-0F98-8F12-3EE5-DD3FE1DC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F376C-51EE-43CB-B1AD-A4B6C2CF1FB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908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C9343C50-4A5C-B319-EFDC-9206FAC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4D0E0DD-7A2D-A852-7C8D-5F7A66FE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357B91D-812F-816D-20E6-89DF9867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8FB5-F2D0-4F8D-B8C3-224AA2F0D9A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89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5935DA-D920-24AF-52DE-3B1D9CA0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2063B6-8E9F-426A-3222-8BAB4DA5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96AD8A-E5AC-7060-6D8D-05025058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26950-43C3-4B21-BF84-96F55098DA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89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171A20-541B-3851-A788-60EE2BBF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2FDA6E-3CF6-08F5-113C-B18655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179992-099C-D9F2-DD45-7219F0D4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83B3B-46C9-42FA-BF46-A6494DAAD74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0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:a16="http://schemas.microsoft.com/office/drawing/2014/main" id="{2C0BA9AA-3D2A-0C83-B746-31E174D9FD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0B272915-3CCB-EB37-D56C-9C2BDC3FF5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A1040-29A9-4745-B144-0A309AF0F1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55234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322CD60A-839B-3A43-6C85-C517BCBC14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3E065ABF-C165-D79D-A37F-AFD44D2C7B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9E85A-65AC-438A-8617-B485993320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0226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E57404F-7870-CC79-C321-81D3078A7A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4FD9E67-4294-B5E7-8E5F-6D307C1555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C835E-FB0D-4E20-A1E6-909266AFF5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54328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10FB3F4-269C-3215-8EAE-BF86EB7C5F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FE298B1-442B-6079-0F0B-427F2A8BFF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72D23-5958-45A0-856B-2033594D59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1857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4E71FEBE-26A6-84BE-C497-B53552AD15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2297BFB-0EB8-EDFB-3124-A893B1E53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38444-554F-4466-B70E-490971AC5C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96700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0DD541D7-3736-B01F-82BD-35AB3E0E37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09F70C08-84A8-5574-5358-DE17099D31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A070C-4AB2-419B-BD13-6146476D4B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21753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84CBDB48-4694-2E0B-092F-B405A4431F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069D984C-6E90-2BEB-63E2-35A726E9DA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5A2AB-BBA4-46AC-A9E1-1DECD9BFA0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61709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A0C8A7D4-D155-23F0-9F28-338EA318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7E21D2D7-7175-D615-3302-373AED087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41A0C2AB-77F4-F1D2-AC6A-8AF5C9824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E895116D-2D26-C1EE-2A04-D6E561562A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8B148F02-7416-A495-FBF5-BED2361E8C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66D3DFC8-E27B-4487-8BA7-C2043690D9B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1005AB52-9DB8-0DDD-76E3-D4B8404E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:a16="http://schemas.microsoft.com/office/drawing/2014/main" id="{1356B042-0055-CF7F-E837-32B07B53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000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4001" r:id="rId14"/>
    <p:sldLayoutId id="2147484002" r:id="rId15"/>
    <p:sldLayoutId id="2147484003" r:id="rId16"/>
    <p:sldLayoutId id="2147484004" r:id="rId17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9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20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21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>
            <a:extLst>
              <a:ext uri="{FF2B5EF4-FFF2-40B4-BE49-F238E27FC236}">
                <a16:creationId xmlns:a16="http://schemas.microsoft.com/office/drawing/2014/main" id="{CA94A066-47FB-08D3-495F-55717881F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>
            <a:extLst>
              <a:ext uri="{FF2B5EF4-FFF2-40B4-BE49-F238E27FC236}">
                <a16:creationId xmlns:a16="http://schemas.microsoft.com/office/drawing/2014/main" id="{7FDD964A-F295-7742-445D-44D63428C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BAA845-BF8F-D7FB-9757-DC2BB9AE5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3CD5C3-8AE1-28B1-BFC5-A43554E5D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E70DFD-0B98-CA0D-ABDD-37716FF3A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30EFA84-0D06-4BE1-A0BE-2FFBEB18D65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3CC73F1-1BF8-18C1-6E84-A399CC69E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7A8F442-CD8B-4037-6C00-D3701B4E4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363538"/>
            <a:ext cx="6584950" cy="2387600"/>
          </a:xfrm>
        </p:spPr>
        <p:txBody>
          <a:bodyPr/>
          <a:lstStyle/>
          <a:p>
            <a:r>
              <a:rPr lang="en-US" altLang="zh-TW" sz="3600">
                <a:ea typeface="微軟正黑體" panose="020B0604030504040204" pitchFamily="34" charset="-120"/>
              </a:rPr>
              <a:t>Process Selection and </a:t>
            </a:r>
            <a:br>
              <a:rPr lang="en-US" altLang="zh-TW" sz="3600">
                <a:ea typeface="微軟正黑體" panose="020B0604030504040204" pitchFamily="34" charset="-120"/>
              </a:rPr>
            </a:br>
            <a:r>
              <a:rPr lang="en-US" altLang="zh-TW" sz="3600">
                <a:ea typeface="微軟正黑體" panose="020B0604030504040204" pitchFamily="34" charset="-120"/>
              </a:rPr>
              <a:t>Facility Layout </a:t>
            </a:r>
            <a:br>
              <a:rPr lang="en-US" altLang="zh-TW" sz="2000">
                <a:ea typeface="微軟正黑體" panose="020B0604030504040204" pitchFamily="34" charset="-120"/>
              </a:rPr>
            </a:br>
            <a:r>
              <a:rPr lang="en-US" altLang="zh-TW" sz="2000">
                <a:ea typeface="微軟正黑體" panose="020B0604030504040204" pitchFamily="34" charset="-120"/>
              </a:rPr>
              <a:t> </a:t>
            </a:r>
            <a:endParaRPr lang="zh-TW" altLang="en-US" sz="360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0C71E93-90EC-837C-7B25-C36C4FDC00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6858000" cy="1655763"/>
          </a:xfrm>
        </p:spPr>
        <p:txBody>
          <a:bodyPr/>
          <a:lstStyle/>
          <a:p>
            <a:pPr lvl="1"/>
            <a:r>
              <a:rPr lang="en-US" altLang="en-US" dirty="0" err="1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2024.11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AAFB417-1A4F-576A-0D4F-59841148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C9B751F-4386-5927-CE07-A8106A3E4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Sustainable Production of Goods and Services (cont.)</a:t>
            </a:r>
            <a:endParaRPr lang="en-IN" altLang="zh-TW" sz="3200"/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E1459D74-296E-B304-7EF7-3625A440E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Reduce/recycle waste and ecologically incompatible parts and byproducts</a:t>
            </a:r>
          </a:p>
          <a:p>
            <a:r>
              <a:rPr lang="en-US" altLang="zh-TW"/>
              <a:t>Eliminate hazardous chemicals/physical agents</a:t>
            </a:r>
          </a:p>
          <a:p>
            <a:r>
              <a:rPr lang="en-US" altLang="zh-TW"/>
              <a:t>Conserve energy and materials</a:t>
            </a:r>
          </a:p>
          <a:p>
            <a:r>
              <a:rPr lang="en-US" altLang="zh-TW"/>
              <a:t>Redesign workspace to minimize hazards to the workers and the environment</a:t>
            </a:r>
          </a:p>
        </p:txBody>
      </p:sp>
      <p:sp>
        <p:nvSpPr>
          <p:cNvPr id="21508" name="Footer Placeholder 7">
            <a:extLst>
              <a:ext uri="{FF2B5EF4-FFF2-40B4-BE49-F238E27FC236}">
                <a16:creationId xmlns:a16="http://schemas.microsoft.com/office/drawing/2014/main" id="{3D6B9F90-8F42-0817-1335-43034EF5CA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1509" name="Slide Number Placeholder 8">
            <a:extLst>
              <a:ext uri="{FF2B5EF4-FFF2-40B4-BE49-F238E27FC236}">
                <a16:creationId xmlns:a16="http://schemas.microsoft.com/office/drawing/2014/main" id="{F7C95378-51E6-5222-FD47-B23BAC6DA8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8A10AC-9DE7-4E7F-BA55-A1BECEA088F4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EAC858C-98D5-E25D-FB00-561E6D587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Process and Information Technology</a:t>
            </a:r>
            <a:endParaRPr lang="en-IN" altLang="zh-TW" sz="3200"/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A96EB523-305D-289B-61B0-D3AE7173B0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r>
              <a:rPr lang="en-US" altLang="zh-TW"/>
              <a:t>Process and information technology can have a major impact on costs, productivity and competitiveness:</a:t>
            </a:r>
          </a:p>
          <a:p>
            <a:r>
              <a:rPr lang="en-US" altLang="zh-TW"/>
              <a:t>Process technology</a:t>
            </a:r>
          </a:p>
          <a:p>
            <a:pPr lvl="1"/>
            <a:r>
              <a:rPr lang="en-US" altLang="zh-TW"/>
              <a:t>Methods, procedures, and equipment used to produce goods and provide services</a:t>
            </a:r>
          </a:p>
          <a:p>
            <a:r>
              <a:rPr lang="en-US" altLang="zh-TW"/>
              <a:t>Information technology</a:t>
            </a:r>
          </a:p>
          <a:p>
            <a:pPr lvl="1"/>
            <a:r>
              <a:rPr lang="en-US" altLang="zh-TW"/>
              <a:t>The science and use of computers and other electronic equipment to store, process, and send information</a:t>
            </a:r>
          </a:p>
        </p:txBody>
      </p:sp>
      <p:sp>
        <p:nvSpPr>
          <p:cNvPr id="22532" name="Footer Placeholder 6">
            <a:extLst>
              <a:ext uri="{FF2B5EF4-FFF2-40B4-BE49-F238E27FC236}">
                <a16:creationId xmlns:a16="http://schemas.microsoft.com/office/drawing/2014/main" id="{87302458-ABE2-3F0E-FCBF-5A8D50C67B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2533" name="Slide Number Placeholder 7">
            <a:extLst>
              <a:ext uri="{FF2B5EF4-FFF2-40B4-BE49-F238E27FC236}">
                <a16:creationId xmlns:a16="http://schemas.microsoft.com/office/drawing/2014/main" id="{59B76494-DA88-728C-381A-A87FFCA45A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674559-CB66-4BED-B721-7F0A08C78611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D02DB27-3F8F-D475-8E41-D89BA18C3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The Need to Manage Technology</a:t>
            </a:r>
            <a:endParaRPr lang="en-IN" altLang="zh-TW" sz="3600"/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4C0E0547-C9E8-2AC7-0C35-578C12F41A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Process technology and information technology can have a profound impact on:</a:t>
            </a:r>
          </a:p>
          <a:p>
            <a:pPr lvl="1"/>
            <a:r>
              <a:rPr lang="en-US" altLang="zh-TW"/>
              <a:t>Costs</a:t>
            </a:r>
          </a:p>
          <a:p>
            <a:pPr lvl="1"/>
            <a:r>
              <a:rPr lang="en-US" altLang="zh-TW"/>
              <a:t>Productivity</a:t>
            </a:r>
          </a:p>
          <a:p>
            <a:pPr lvl="1"/>
            <a:r>
              <a:rPr lang="en-US" altLang="zh-TW"/>
              <a:t>Competitiveness</a:t>
            </a:r>
          </a:p>
        </p:txBody>
      </p:sp>
      <p:sp>
        <p:nvSpPr>
          <p:cNvPr id="23556" name="Footer Placeholder 7">
            <a:extLst>
              <a:ext uri="{FF2B5EF4-FFF2-40B4-BE49-F238E27FC236}">
                <a16:creationId xmlns:a16="http://schemas.microsoft.com/office/drawing/2014/main" id="{C6E2271F-9C61-1312-83A6-F9F6F6D10D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3557" name="Slide Number Placeholder 8">
            <a:extLst>
              <a:ext uri="{FF2B5EF4-FFF2-40B4-BE49-F238E27FC236}">
                <a16:creationId xmlns:a16="http://schemas.microsoft.com/office/drawing/2014/main" id="{AC7914F2-C3C7-83AA-BB7C-D201779630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1C7E5E-E43F-438D-9D5C-F3BBF8CD772A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63A5A21-709C-FA01-C3C7-CD67A2839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Automation</a:t>
            </a:r>
            <a:endParaRPr lang="en-IN" altLang="zh-TW"/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65FF0669-6B8D-11D5-36E8-2418B74F2C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Automation</a:t>
            </a:r>
          </a:p>
          <a:p>
            <a:pPr lvl="1"/>
            <a:r>
              <a:rPr lang="en-US" altLang="zh-TW"/>
              <a:t>Machinery that has sensing and control devices that enable it to operate automatically</a:t>
            </a:r>
          </a:p>
          <a:p>
            <a:pPr lvl="2"/>
            <a:r>
              <a:rPr lang="en-US" altLang="zh-TW"/>
              <a:t>Fixed automation</a:t>
            </a:r>
          </a:p>
          <a:p>
            <a:pPr lvl="2"/>
            <a:r>
              <a:rPr lang="en-US" altLang="zh-TW"/>
              <a:t>Programmable automation</a:t>
            </a:r>
          </a:p>
          <a:p>
            <a:pPr lvl="2"/>
            <a:r>
              <a:rPr lang="en-US" altLang="zh-TW"/>
              <a:t>Flexible automation</a:t>
            </a:r>
          </a:p>
          <a:p>
            <a:pPr lvl="1"/>
            <a:endParaRPr lang="en-US" altLang="zh-TW"/>
          </a:p>
        </p:txBody>
      </p:sp>
      <p:sp>
        <p:nvSpPr>
          <p:cNvPr id="24580" name="Footer Placeholder 7">
            <a:extLst>
              <a:ext uri="{FF2B5EF4-FFF2-40B4-BE49-F238E27FC236}">
                <a16:creationId xmlns:a16="http://schemas.microsoft.com/office/drawing/2014/main" id="{EA047740-A3E8-F0CC-B1DF-6921DCFEBF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4581" name="Slide Number Placeholder 8">
            <a:extLst>
              <a:ext uri="{FF2B5EF4-FFF2-40B4-BE49-F238E27FC236}">
                <a16:creationId xmlns:a16="http://schemas.microsoft.com/office/drawing/2014/main" id="{2012053F-2B29-CA32-0CCA-50BC4ADC87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19E6E2-D683-4106-9D0B-036DA2FDBA74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AA6FDCE-B540-9A13-8BF9-C5BBEAAA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Programmable Automation</a:t>
            </a:r>
            <a:endParaRPr lang="en-IN" altLang="zh-TW"/>
          </a:p>
        </p:txBody>
      </p:sp>
      <p:sp>
        <p:nvSpPr>
          <p:cNvPr id="25603" name="Content Placeholder 3">
            <a:extLst>
              <a:ext uri="{FF2B5EF4-FFF2-40B4-BE49-F238E27FC236}">
                <a16:creationId xmlns:a16="http://schemas.microsoft.com/office/drawing/2014/main" id="{985FE48A-5729-1635-0388-07C47B820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r>
              <a:rPr lang="en-US" altLang="zh-TW" sz="2400"/>
              <a:t>The use of high-cost, general-purpose equipment controlled by a computer program that provides both the sequence of operations and specific details about each operation</a:t>
            </a:r>
          </a:p>
          <a:p>
            <a:pPr lvl="1"/>
            <a:r>
              <a:rPr lang="en-US" altLang="zh-TW" sz="2000"/>
              <a:t>Computer-Aided Manufacturing (CAM)</a:t>
            </a:r>
          </a:p>
          <a:p>
            <a:pPr lvl="2"/>
            <a:r>
              <a:rPr lang="en-US" altLang="zh-TW" sz="1800"/>
              <a:t>The use of computers in process control, ranging from robots to automated quality control</a:t>
            </a:r>
          </a:p>
          <a:p>
            <a:pPr lvl="1"/>
            <a:r>
              <a:rPr lang="en-US" altLang="zh-TW" sz="2000"/>
              <a:t>Numerically Controlled (N/C) Machines</a:t>
            </a:r>
          </a:p>
          <a:p>
            <a:pPr lvl="2"/>
            <a:r>
              <a:rPr lang="en-US" altLang="zh-TW" sz="1800"/>
              <a:t>Machines that perform operations by following mathematical processing instructions</a:t>
            </a:r>
          </a:p>
          <a:p>
            <a:pPr lvl="1"/>
            <a:r>
              <a:rPr lang="en-US" altLang="zh-TW" sz="2000"/>
              <a:t>Robot</a:t>
            </a:r>
          </a:p>
          <a:p>
            <a:pPr lvl="2"/>
            <a:r>
              <a:rPr lang="en-US" altLang="zh-TW" sz="1800"/>
              <a:t>A machine consisting of a mechanical arm, a power supply, and a controller</a:t>
            </a:r>
          </a:p>
        </p:txBody>
      </p:sp>
      <p:sp>
        <p:nvSpPr>
          <p:cNvPr id="25604" name="Footer Placeholder 7">
            <a:extLst>
              <a:ext uri="{FF2B5EF4-FFF2-40B4-BE49-F238E27FC236}">
                <a16:creationId xmlns:a16="http://schemas.microsoft.com/office/drawing/2014/main" id="{0EB504AA-28EA-0F42-4C14-5418842699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5605" name="Slide Number Placeholder 8">
            <a:extLst>
              <a:ext uri="{FF2B5EF4-FFF2-40B4-BE49-F238E27FC236}">
                <a16:creationId xmlns:a16="http://schemas.microsoft.com/office/drawing/2014/main" id="{D2EAAE90-5E42-2752-2A6B-27840FF349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1AC38EC-A840-4122-87FB-137B4AA13A1A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E5E8673-0D2A-AE8A-4049-8B87FE4BA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Various types of Robots</a:t>
            </a:r>
            <a:endParaRPr lang="en-IN" altLang="zh-TW"/>
          </a:p>
        </p:txBody>
      </p:sp>
      <p:sp>
        <p:nvSpPr>
          <p:cNvPr id="26627" name="Content Placeholder 3">
            <a:extLst>
              <a:ext uri="{FF2B5EF4-FFF2-40B4-BE49-F238E27FC236}">
                <a16:creationId xmlns:a16="http://schemas.microsoft.com/office/drawing/2014/main" id="{1E4BFC23-0CBF-4B85-8E65-EEF7CD2D49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Robots that follow a fixed set of instructions</a:t>
            </a:r>
          </a:p>
          <a:p>
            <a:r>
              <a:rPr lang="en-US" altLang="zh-TW"/>
              <a:t>Programmable robots</a:t>
            </a:r>
          </a:p>
          <a:p>
            <a:pPr lvl="1"/>
            <a:r>
              <a:rPr lang="en-US" altLang="zh-TW"/>
              <a:t>Repeat a set of movements after being led through a sequence</a:t>
            </a:r>
          </a:p>
          <a:p>
            <a:pPr lvl="1"/>
            <a:r>
              <a:rPr lang="en-US" altLang="zh-TW"/>
              <a:t>Follow instructions from a computer</a:t>
            </a:r>
          </a:p>
          <a:p>
            <a:r>
              <a:rPr lang="en-US" altLang="zh-TW"/>
              <a:t>Collaborative robots, also known as cobots</a:t>
            </a:r>
          </a:p>
        </p:txBody>
      </p:sp>
      <p:sp>
        <p:nvSpPr>
          <p:cNvPr id="26628" name="Footer Placeholder 7">
            <a:extLst>
              <a:ext uri="{FF2B5EF4-FFF2-40B4-BE49-F238E27FC236}">
                <a16:creationId xmlns:a16="http://schemas.microsoft.com/office/drawing/2014/main" id="{C157DF2F-3D1A-014D-FFAC-C65BD63C59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6629" name="Slide Number Placeholder 8">
            <a:extLst>
              <a:ext uri="{FF2B5EF4-FFF2-40B4-BE49-F238E27FC236}">
                <a16:creationId xmlns:a16="http://schemas.microsoft.com/office/drawing/2014/main" id="{AB9CE93D-1D8F-308E-1962-8E187A563A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0AE000-9C60-4C45-A592-C57AB5424459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C9F1692-8002-E1EF-3B5C-506C5A08B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Flexible Automation</a:t>
            </a:r>
            <a:endParaRPr lang="en-IN" altLang="zh-TW" sz="3600"/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B536D049-87D7-DDFB-E481-9B3A652B7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en-US" altLang="zh-TW" sz="2400"/>
              <a:t>Evolved from programmable automation. </a:t>
            </a:r>
          </a:p>
          <a:p>
            <a:r>
              <a:rPr lang="en-US" altLang="zh-TW" sz="2400"/>
              <a:t>Uses equipment that is more customized than that of programmable automation. </a:t>
            </a:r>
          </a:p>
          <a:p>
            <a:r>
              <a:rPr lang="en-US" altLang="zh-TW" sz="2400"/>
              <a:t>A key difference between the two is that flexible automation requires significantly less </a:t>
            </a:r>
            <a:r>
              <a:rPr lang="en-US" altLang="zh-TW" sz="2400">
                <a:solidFill>
                  <a:srgbClr val="C00000"/>
                </a:solidFill>
              </a:rPr>
              <a:t>changeover time</a:t>
            </a:r>
            <a:r>
              <a:rPr lang="en-US" altLang="zh-TW" sz="2400"/>
              <a:t>. </a:t>
            </a:r>
          </a:p>
          <a:p>
            <a:pPr lvl="1"/>
            <a:r>
              <a:rPr lang="en-US" altLang="zh-TW" sz="2000"/>
              <a:t>FMS (Flexible Manufacturing System)</a:t>
            </a:r>
          </a:p>
          <a:p>
            <a:pPr lvl="1"/>
            <a:r>
              <a:rPr lang="en-US" altLang="zh-TW" sz="2000"/>
              <a:t>CIM (Computer Integrated Manufacturing)</a:t>
            </a:r>
          </a:p>
        </p:txBody>
      </p:sp>
      <p:sp>
        <p:nvSpPr>
          <p:cNvPr id="27652" name="Footer Placeholder 7">
            <a:extLst>
              <a:ext uri="{FF2B5EF4-FFF2-40B4-BE49-F238E27FC236}">
                <a16:creationId xmlns:a16="http://schemas.microsoft.com/office/drawing/2014/main" id="{D40C3081-7CE0-3201-244E-9D47AEE64E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7653" name="Slide Number Placeholder 8">
            <a:extLst>
              <a:ext uri="{FF2B5EF4-FFF2-40B4-BE49-F238E27FC236}">
                <a16:creationId xmlns:a16="http://schemas.microsoft.com/office/drawing/2014/main" id="{701FA007-9881-6F43-246B-3607F1185B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EB39C8-FE6C-4578-B678-2DBD158184F1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F15B143-F3C5-A316-501E-B50775D2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Flexible Manufacturing System </a:t>
            </a:r>
            <a:r>
              <a:rPr lang="en-US" altLang="zh-TW" sz="3600">
                <a:solidFill>
                  <a:schemeClr val="bg1"/>
                </a:solidFill>
              </a:rPr>
              <a:t>(FMS)</a:t>
            </a:r>
            <a:endParaRPr lang="en-IN" altLang="zh-TW" sz="3600">
              <a:solidFill>
                <a:schemeClr val="bg1"/>
              </a:solidFill>
            </a:endParaRPr>
          </a:p>
        </p:txBody>
      </p:sp>
      <p:sp>
        <p:nvSpPr>
          <p:cNvPr id="28675" name="Content Placeholder 3">
            <a:extLst>
              <a:ext uri="{FF2B5EF4-FFF2-40B4-BE49-F238E27FC236}">
                <a16:creationId xmlns:a16="http://schemas.microsoft.com/office/drawing/2014/main" id="{C81CE573-9C53-508C-A851-8705F0F80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r>
              <a:rPr lang="en-US" altLang="zh-TW"/>
              <a:t>A group of machines designed to handle intermittent processing requirements and produce a variety of similar products</a:t>
            </a:r>
          </a:p>
          <a:p>
            <a:pPr lvl="1"/>
            <a:r>
              <a:rPr lang="en-US" altLang="zh-TW"/>
              <a:t>Have some of the benefits of automation and some of the flexibility of individual, or stand-alone, machines</a:t>
            </a:r>
          </a:p>
          <a:p>
            <a:pPr lvl="1"/>
            <a:r>
              <a:rPr lang="en-US" altLang="zh-TW"/>
              <a:t>Includes supervisory computer control, automatic material handling, and robots or other automated processing equipment</a:t>
            </a:r>
          </a:p>
          <a:p>
            <a:r>
              <a:rPr lang="en-US" altLang="zh-TW"/>
              <a:t>Flexible: each product is different from others</a:t>
            </a:r>
          </a:p>
        </p:txBody>
      </p:sp>
      <p:sp>
        <p:nvSpPr>
          <p:cNvPr id="28676" name="Footer Placeholder 6">
            <a:extLst>
              <a:ext uri="{FF2B5EF4-FFF2-40B4-BE49-F238E27FC236}">
                <a16:creationId xmlns:a16="http://schemas.microsoft.com/office/drawing/2014/main" id="{49A2D4FC-F4BD-2471-44C2-4DE7417165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8677" name="Slide Number Placeholder 7">
            <a:extLst>
              <a:ext uri="{FF2B5EF4-FFF2-40B4-BE49-F238E27FC236}">
                <a16:creationId xmlns:a16="http://schemas.microsoft.com/office/drawing/2014/main" id="{76B1A59F-BBE8-7E78-C97B-92AF547B1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BF7F98-6311-4EF3-8D7D-4055F70ADABC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8A95469-F4AE-15C1-7618-E1432FF7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Computer Integrated Manufacturing </a:t>
            </a:r>
            <a:r>
              <a:rPr lang="en-US" altLang="zh-TW" sz="3200">
                <a:solidFill>
                  <a:schemeClr val="bg1"/>
                </a:solidFill>
              </a:rPr>
              <a:t>(CIM)</a:t>
            </a:r>
            <a:endParaRPr lang="en-IN" altLang="zh-TW" sz="3200">
              <a:solidFill>
                <a:schemeClr val="bg1"/>
              </a:solidFill>
            </a:endParaRPr>
          </a:p>
        </p:txBody>
      </p:sp>
      <p:sp>
        <p:nvSpPr>
          <p:cNvPr id="29699" name="Content Placeholder 3">
            <a:extLst>
              <a:ext uri="{FF2B5EF4-FFF2-40B4-BE49-F238E27FC236}">
                <a16:creationId xmlns:a16="http://schemas.microsoft.com/office/drawing/2014/main" id="{4AE3039E-4526-D20F-D7C4-289265202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en-US" altLang="zh-TW" sz="2000"/>
              <a:t>A system for linking a broad range of manufacturing activities through an integrated computer system, including:</a:t>
            </a:r>
          </a:p>
          <a:p>
            <a:pPr lvl="1"/>
            <a:r>
              <a:rPr lang="en-US" altLang="zh-TW" sz="1800"/>
              <a:t>Engineering design</a:t>
            </a:r>
          </a:p>
          <a:p>
            <a:pPr lvl="1"/>
            <a:r>
              <a:rPr lang="en-US" altLang="zh-TW" sz="1800"/>
              <a:t>FMS</a:t>
            </a:r>
          </a:p>
          <a:p>
            <a:pPr lvl="1"/>
            <a:r>
              <a:rPr lang="en-US" altLang="zh-TW" sz="1800"/>
              <a:t>Purchasing</a:t>
            </a:r>
          </a:p>
          <a:p>
            <a:pPr lvl="1"/>
            <a:r>
              <a:rPr lang="en-US" altLang="zh-TW" sz="1800"/>
              <a:t>Order processing</a:t>
            </a:r>
          </a:p>
          <a:p>
            <a:pPr lvl="1"/>
            <a:r>
              <a:rPr lang="en-US" altLang="zh-TW" sz="1800"/>
              <a:t>Production planning and control</a:t>
            </a:r>
          </a:p>
          <a:p>
            <a:pPr lvl="1"/>
            <a:r>
              <a:rPr lang="en-US" altLang="zh-TW" sz="1800"/>
              <a:t>Internet of Things (IoT) further enhances connectivity of devices through internet</a:t>
            </a:r>
          </a:p>
          <a:p>
            <a:r>
              <a:rPr lang="en-US" altLang="zh-TW" sz="2000"/>
              <a:t>Goal: to link various parts of an organization to achieve rapid response to customer orders and/or product changes, to allow rapid production, and to reduce indirect labor costs</a:t>
            </a:r>
          </a:p>
        </p:txBody>
      </p:sp>
      <p:sp>
        <p:nvSpPr>
          <p:cNvPr id="29700" name="Footer Placeholder 7">
            <a:extLst>
              <a:ext uri="{FF2B5EF4-FFF2-40B4-BE49-F238E27FC236}">
                <a16:creationId xmlns:a16="http://schemas.microsoft.com/office/drawing/2014/main" id="{ACD29496-99D3-AB96-A823-470856CCBD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9701" name="Slide Number Placeholder 8">
            <a:extLst>
              <a:ext uri="{FF2B5EF4-FFF2-40B4-BE49-F238E27FC236}">
                <a16:creationId xmlns:a16="http://schemas.microsoft.com/office/drawing/2014/main" id="{FBA37DDF-B0D3-87AA-E649-FE87610548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BF45DBF-5566-4DF2-B6EF-26A2682A7CD6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5CEB2EE-2B68-AB78-2415-04CD86263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Facilities Layout</a:t>
            </a:r>
            <a:endParaRPr lang="en-IN" altLang="zh-TW"/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FF2DCCEC-5D5E-4F58-82E3-318E73240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The configuration of departments, work centers, and equipment, with particular emphasis on movement of work (customers or materials) through the system</a:t>
            </a:r>
          </a:p>
          <a:p>
            <a:r>
              <a:rPr lang="en-US" altLang="zh-TW"/>
              <a:t>Facilities layout decisions arise when:</a:t>
            </a:r>
          </a:p>
          <a:p>
            <a:pPr lvl="1"/>
            <a:r>
              <a:rPr lang="en-US" altLang="zh-TW"/>
              <a:t>Designing new facilities</a:t>
            </a:r>
          </a:p>
          <a:p>
            <a:pPr lvl="1"/>
            <a:r>
              <a:rPr lang="en-US" altLang="zh-TW"/>
              <a:t>Re-designing existing facilities</a:t>
            </a:r>
          </a:p>
        </p:txBody>
      </p:sp>
      <p:sp>
        <p:nvSpPr>
          <p:cNvPr id="30724" name="Footer Placeholder 8">
            <a:extLst>
              <a:ext uri="{FF2B5EF4-FFF2-40B4-BE49-F238E27FC236}">
                <a16:creationId xmlns:a16="http://schemas.microsoft.com/office/drawing/2014/main" id="{5DC4F674-9F1F-A614-4237-45FDD039BD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0725" name="Slide Number Placeholder 9">
            <a:extLst>
              <a:ext uri="{FF2B5EF4-FFF2-40B4-BE49-F238E27FC236}">
                <a16:creationId xmlns:a16="http://schemas.microsoft.com/office/drawing/2014/main" id="{DF376E4A-CD4C-3B1E-9592-A33EBE7916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92CAF6F-A0A9-4E3A-BF95-5032FC144B23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43EB36C-5590-BEE9-CBBC-E270FDC80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Process Selection</a:t>
            </a:r>
            <a:endParaRPr lang="en-IN" altLang="zh-TW"/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B01A53A1-12CA-D00A-79A7-5FB68252C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Deciding on the way production of goods or services will be organized</a:t>
            </a:r>
          </a:p>
          <a:p>
            <a:r>
              <a:rPr lang="en-US" altLang="zh-TW"/>
              <a:t>It has major implications for</a:t>
            </a:r>
          </a:p>
          <a:p>
            <a:pPr lvl="1"/>
            <a:r>
              <a:rPr lang="en-US" altLang="zh-TW"/>
              <a:t>Capacity planning</a:t>
            </a:r>
          </a:p>
          <a:p>
            <a:pPr lvl="1"/>
            <a:r>
              <a:rPr lang="en-US" altLang="zh-TW"/>
              <a:t>Layout of facilities</a:t>
            </a:r>
          </a:p>
          <a:p>
            <a:pPr lvl="1"/>
            <a:r>
              <a:rPr lang="en-US" altLang="zh-TW"/>
              <a:t>Equipment</a:t>
            </a:r>
          </a:p>
          <a:p>
            <a:pPr lvl="1"/>
            <a:r>
              <a:rPr lang="en-US" altLang="zh-TW"/>
              <a:t>Design of work systems</a:t>
            </a:r>
          </a:p>
        </p:txBody>
      </p:sp>
      <p:sp>
        <p:nvSpPr>
          <p:cNvPr id="13316" name="Footer Placeholder 7">
            <a:extLst>
              <a:ext uri="{FF2B5EF4-FFF2-40B4-BE49-F238E27FC236}">
                <a16:creationId xmlns:a16="http://schemas.microsoft.com/office/drawing/2014/main" id="{9456907E-8233-3C60-B711-8D40713368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3317" name="Slide Number Placeholder 8">
            <a:extLst>
              <a:ext uri="{FF2B5EF4-FFF2-40B4-BE49-F238E27FC236}">
                <a16:creationId xmlns:a16="http://schemas.microsoft.com/office/drawing/2014/main" id="{10C4DDEE-CC20-8173-B18F-AB9B0ABAD8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B9A5045-F3C0-49B3-805A-5B1675F25CC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2969B95-039F-955D-D5F7-6B7739BD0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The Need for Layout Planning</a:t>
            </a:r>
            <a:endParaRPr lang="en-IN" altLang="zh-TW" sz="3600"/>
          </a:p>
        </p:txBody>
      </p:sp>
      <p:sp>
        <p:nvSpPr>
          <p:cNvPr id="31747" name="Content Placeholder 3">
            <a:extLst>
              <a:ext uri="{FF2B5EF4-FFF2-40B4-BE49-F238E27FC236}">
                <a16:creationId xmlns:a16="http://schemas.microsoft.com/office/drawing/2014/main" id="{F0968C24-CB83-FC5F-F8FB-EB316D7C8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r>
              <a:rPr lang="en-US" altLang="zh-TW" sz="2000"/>
              <a:t>Inefficient operations</a:t>
            </a:r>
          </a:p>
          <a:p>
            <a:pPr lvl="1"/>
            <a:r>
              <a:rPr lang="en-US" altLang="zh-TW" sz="1800"/>
              <a:t>High cost</a:t>
            </a:r>
          </a:p>
          <a:p>
            <a:pPr lvl="1"/>
            <a:r>
              <a:rPr lang="en-US" altLang="zh-TW" sz="1800"/>
              <a:t>Bottlenecks</a:t>
            </a:r>
          </a:p>
          <a:p>
            <a:r>
              <a:rPr lang="en-US" altLang="zh-TW" sz="2000"/>
              <a:t>Accidents or safety hazards</a:t>
            </a:r>
          </a:p>
          <a:p>
            <a:r>
              <a:rPr lang="en-US" altLang="zh-TW" sz="2000"/>
              <a:t>Changes in product or service design</a:t>
            </a:r>
          </a:p>
          <a:p>
            <a:r>
              <a:rPr lang="en-US" altLang="zh-TW" sz="2000"/>
              <a:t>Introduction of new products or services</a:t>
            </a:r>
          </a:p>
          <a:p>
            <a:r>
              <a:rPr lang="en-US" altLang="zh-TW" sz="2000"/>
              <a:t>Changes in output volume or product mix</a:t>
            </a:r>
          </a:p>
          <a:p>
            <a:r>
              <a:rPr lang="en-US" altLang="zh-TW" sz="2000"/>
              <a:t>Changes in methods or equipment</a:t>
            </a:r>
          </a:p>
          <a:p>
            <a:r>
              <a:rPr lang="en-US" altLang="zh-TW" sz="2000"/>
              <a:t>Changes in environmental or other legal requirements</a:t>
            </a:r>
          </a:p>
          <a:p>
            <a:r>
              <a:rPr lang="en-US" altLang="zh-TW" sz="2000"/>
              <a:t>Morale problems</a:t>
            </a:r>
          </a:p>
        </p:txBody>
      </p:sp>
      <p:sp>
        <p:nvSpPr>
          <p:cNvPr id="31748" name="Footer Placeholder 6">
            <a:extLst>
              <a:ext uri="{FF2B5EF4-FFF2-40B4-BE49-F238E27FC236}">
                <a16:creationId xmlns:a16="http://schemas.microsoft.com/office/drawing/2014/main" id="{4D619A89-FD4C-C9CB-89AD-CF5253E49F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1749" name="Slide Number Placeholder 7">
            <a:extLst>
              <a:ext uri="{FF2B5EF4-FFF2-40B4-BE49-F238E27FC236}">
                <a16:creationId xmlns:a16="http://schemas.microsoft.com/office/drawing/2014/main" id="{8EEB0004-3632-63AC-9031-90B0E2A37A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071BC9-1B0F-43AB-B4FC-95268D870550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D179361-363E-4F25-224D-F9AFE3238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Layout Design Objectives</a:t>
            </a:r>
            <a:endParaRPr lang="en-IN" altLang="zh-TW" sz="3600"/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4F4C95DD-A5AD-9DD2-03CD-63A9F323E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/>
              <a:t>Basic objective</a:t>
            </a:r>
          </a:p>
          <a:p>
            <a:pPr lvl="1"/>
            <a:r>
              <a:rPr lang="en-US" altLang="zh-TW" sz="2000"/>
              <a:t>Facilitate a smooth flow of work, material, and information through the system</a:t>
            </a:r>
          </a:p>
          <a:p>
            <a:r>
              <a:rPr lang="en-US" altLang="zh-TW" sz="2400"/>
              <a:t>Supporting objectives</a:t>
            </a:r>
          </a:p>
          <a:p>
            <a:pPr lvl="1"/>
            <a:r>
              <a:rPr lang="en-US" altLang="zh-TW" sz="2000"/>
              <a:t>Facilitate product or service quality</a:t>
            </a:r>
          </a:p>
          <a:p>
            <a:pPr lvl="1"/>
            <a:r>
              <a:rPr lang="en-US" altLang="zh-TW" sz="2000"/>
              <a:t>Use workers and space efficiently</a:t>
            </a:r>
          </a:p>
          <a:p>
            <a:pPr lvl="1"/>
            <a:r>
              <a:rPr lang="en-US" altLang="zh-TW" sz="2000"/>
              <a:t>Avoid bottlenecks</a:t>
            </a:r>
          </a:p>
          <a:p>
            <a:pPr lvl="1"/>
            <a:r>
              <a:rPr lang="en-US" altLang="zh-TW" sz="2000"/>
              <a:t>Minimize material handling costs</a:t>
            </a:r>
          </a:p>
          <a:p>
            <a:pPr lvl="1"/>
            <a:r>
              <a:rPr lang="en-US" altLang="zh-TW" sz="2000"/>
              <a:t>Eliminate unnecessary movement of workers or material</a:t>
            </a:r>
          </a:p>
          <a:p>
            <a:pPr lvl="1"/>
            <a:r>
              <a:rPr lang="en-US" altLang="zh-TW" sz="2000"/>
              <a:t>Minimize production time or customer service time</a:t>
            </a:r>
          </a:p>
          <a:p>
            <a:pPr lvl="1"/>
            <a:r>
              <a:rPr lang="en-US" altLang="zh-TW" sz="2000"/>
              <a:t>Design for safety</a:t>
            </a:r>
          </a:p>
        </p:txBody>
      </p:sp>
      <p:sp>
        <p:nvSpPr>
          <p:cNvPr id="32772" name="Footer Placeholder 7">
            <a:extLst>
              <a:ext uri="{FF2B5EF4-FFF2-40B4-BE49-F238E27FC236}">
                <a16:creationId xmlns:a16="http://schemas.microsoft.com/office/drawing/2014/main" id="{0A8C72CF-E2A7-891D-492C-7A523A3A2B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2773" name="Slide Number Placeholder 8">
            <a:extLst>
              <a:ext uri="{FF2B5EF4-FFF2-40B4-BE49-F238E27FC236}">
                <a16:creationId xmlns:a16="http://schemas.microsoft.com/office/drawing/2014/main" id="{26EDA914-7B44-11B9-D9E9-78E7AEDB32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DA3C63-99C3-450A-889F-FEBF0A29F341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D6E9364-E566-1BCC-0630-F8C56960A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Basic Layout Types</a:t>
            </a:r>
            <a:endParaRPr lang="en-IN" altLang="zh-TW"/>
          </a:p>
        </p:txBody>
      </p:sp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6A21F6F6-49EC-63BF-AF58-5EE3082C5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Product layouts</a:t>
            </a:r>
          </a:p>
          <a:p>
            <a:r>
              <a:rPr lang="en-US" altLang="zh-TW"/>
              <a:t>Process layouts</a:t>
            </a:r>
          </a:p>
          <a:p>
            <a:r>
              <a:rPr lang="en-US" altLang="zh-TW"/>
              <a:t>Fixed-position layout</a:t>
            </a:r>
          </a:p>
          <a:p>
            <a:r>
              <a:rPr lang="en-US" altLang="zh-TW"/>
              <a:t>Combination layouts</a:t>
            </a:r>
          </a:p>
        </p:txBody>
      </p:sp>
      <p:sp>
        <p:nvSpPr>
          <p:cNvPr id="33796" name="Footer Placeholder 7">
            <a:extLst>
              <a:ext uri="{FF2B5EF4-FFF2-40B4-BE49-F238E27FC236}">
                <a16:creationId xmlns:a16="http://schemas.microsoft.com/office/drawing/2014/main" id="{906C7986-8159-F8EF-E4C7-295CA57002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3797" name="Slide Number Placeholder 8">
            <a:extLst>
              <a:ext uri="{FF2B5EF4-FFF2-40B4-BE49-F238E27FC236}">
                <a16:creationId xmlns:a16="http://schemas.microsoft.com/office/drawing/2014/main" id="{7849285C-14DD-7E51-92C6-B51F56582A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486378-B943-46F1-8B5B-196A86EE9EE0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C1AA80A-479C-20CB-C29B-B9A05D96A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Repetitive Processing: </a:t>
            </a:r>
            <a:br>
              <a:rPr lang="en-US" altLang="zh-TW" sz="3200"/>
            </a:br>
            <a:r>
              <a:rPr lang="en-US" altLang="zh-TW" sz="3200">
                <a:solidFill>
                  <a:schemeClr val="bg1"/>
                </a:solidFill>
              </a:rPr>
              <a:t>Product Layouts (Line Layouts)</a:t>
            </a:r>
            <a:endParaRPr lang="en-IN" altLang="zh-TW" sz="320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38900-40C4-145D-8F82-29E8EEE61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3552825"/>
            <a:ext cx="6262688" cy="14986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Layout that arranged according to the sequence of operations of the product to achieve smooth, rapid, high-volume flow</a:t>
            </a:r>
          </a:p>
          <a:p>
            <a:pPr lvl="1">
              <a:buFont typeface="Webdings" pitchFamily="2" charset="2"/>
              <a:buBlip>
                <a:blip r:embed="rId2"/>
              </a:buBlip>
              <a:defRPr/>
            </a:pPr>
            <a:r>
              <a:rPr lang="en-US" sz="1600" dirty="0"/>
              <a:t>Used for Repetitive or Continuous Processing</a:t>
            </a:r>
          </a:p>
          <a:p>
            <a:pPr marL="663575" lvl="1" indent="0">
              <a:buFont typeface="Webdings" pitchFamily="2" charset="2"/>
              <a:buNone/>
              <a:defRPr/>
            </a:pPr>
            <a:endParaRPr lang="en-US" sz="1600" dirty="0"/>
          </a:p>
        </p:txBody>
      </p:sp>
      <p:sp>
        <p:nvSpPr>
          <p:cNvPr id="34820" name="Footer Placeholder 7">
            <a:extLst>
              <a:ext uri="{FF2B5EF4-FFF2-40B4-BE49-F238E27FC236}">
                <a16:creationId xmlns:a16="http://schemas.microsoft.com/office/drawing/2014/main" id="{768E5C31-A630-780C-7226-23906641EE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4821" name="Slide Number Placeholder 8">
            <a:extLst>
              <a:ext uri="{FF2B5EF4-FFF2-40B4-BE49-F238E27FC236}">
                <a16:creationId xmlns:a16="http://schemas.microsoft.com/office/drawing/2014/main" id="{0C825C16-03E3-57C9-0D5E-9701DD6664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DFFED2-1DB8-495F-86B0-F2C5BDAD8AB2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2F94D5-E320-6BDD-9D9A-76822FB7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5281613"/>
            <a:ext cx="6645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431DCE-FD72-A8E4-3F3C-0F56713D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5922963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600"/>
              <a:t>Cafeteria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3C9F1-9607-D977-F18F-C65BD117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730375"/>
            <a:ext cx="64357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6659DE-8145-7C0C-0027-A29C5AFC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658938"/>
            <a:ext cx="1514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600"/>
              <a:t>Production 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0BDB906-DABD-B5D6-C78A-734768765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/>
              <a:t>Automobile Assembly Line</a:t>
            </a: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059157D0-856E-7D8F-1BBE-9350E0A2B1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24763990-CD3E-D596-60A8-F9B6AF57A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0E9F86C-86C4-428A-97A7-CC115F0C565B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4DBFE5F2-939B-F34D-7DF6-8AE144B2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798638"/>
            <a:ext cx="554355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7F7F415-C795-7B1F-D587-49460324F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Product Layouts: </a:t>
            </a:r>
            <a:br>
              <a:rPr lang="en-US" altLang="zh-TW" sz="3200"/>
            </a:br>
            <a:r>
              <a:rPr lang="en-US" altLang="zh-TW" sz="3200"/>
              <a:t>Advantages &amp; Disadvantages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6D705-001A-61A4-5644-338C69FD7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810000" cy="41148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Advantages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High rate of output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Low unit cost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Labor specialization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Low material handling cost per unit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High utilization of labor and equipment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Established routing and scheduling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Routine accounting, purchasing, and inventory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186F59-60E0-09EE-A0DE-84FF20FF8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3810000" cy="41148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Disadvantages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Creates dull, repetitive jobs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Poorly skilled workers may not maintain equipment or quality of output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Fairly inflexible to changes in volume or product or process design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Highly susceptible to shutdowns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Preventive maintenance, capacity for quick repair, and spare-parts inventories are necessary expenses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Individual incentive plans are impractical</a:t>
            </a:r>
          </a:p>
        </p:txBody>
      </p:sp>
      <p:sp>
        <p:nvSpPr>
          <p:cNvPr id="36869" name="Footer Placeholder 5">
            <a:extLst>
              <a:ext uri="{FF2B5EF4-FFF2-40B4-BE49-F238E27FC236}">
                <a16:creationId xmlns:a16="http://schemas.microsoft.com/office/drawing/2014/main" id="{02FC3607-E3B5-54FB-0224-2711DFB297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6870" name="Slide Number Placeholder 6">
            <a:extLst>
              <a:ext uri="{FF2B5EF4-FFF2-40B4-BE49-F238E27FC236}">
                <a16:creationId xmlns:a16="http://schemas.microsoft.com/office/drawing/2014/main" id="{5A994A4D-69E0-0DDA-3525-F00C2A1E72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274486-F5ED-4D5B-9AD4-171C0A831D61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8C1C6FD-9EDB-DE36-C8ED-C34D220C2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Non-repetitive Processing: </a:t>
            </a:r>
            <a:br>
              <a:rPr lang="en-US" altLang="zh-TW" sz="3200"/>
            </a:br>
            <a:r>
              <a:rPr lang="en-US" altLang="zh-TW" sz="3200">
                <a:solidFill>
                  <a:schemeClr val="bg1"/>
                </a:solidFill>
              </a:rPr>
              <a:t>Process Layouts</a:t>
            </a:r>
            <a:endParaRPr lang="en-IN" altLang="zh-TW" sz="3200">
              <a:solidFill>
                <a:schemeClr val="bg1"/>
              </a:solidFill>
            </a:endParaRPr>
          </a:p>
        </p:txBody>
      </p:sp>
      <p:sp>
        <p:nvSpPr>
          <p:cNvPr id="37891" name="Content Placeholder 3">
            <a:extLst>
              <a:ext uri="{FF2B5EF4-FFF2-40B4-BE49-F238E27FC236}">
                <a16:creationId xmlns:a16="http://schemas.microsoft.com/office/drawing/2014/main" id="{1AF1E1F1-FBB4-2CDC-F00A-ADFCD9A33B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725" y="1700213"/>
            <a:ext cx="7772400" cy="4114800"/>
          </a:xfrm>
        </p:spPr>
        <p:txBody>
          <a:bodyPr/>
          <a:lstStyle/>
          <a:p>
            <a:r>
              <a:rPr lang="en-US" altLang="zh-TW"/>
              <a:t>Layouts that can handle varied processing requirements</a:t>
            </a:r>
          </a:p>
        </p:txBody>
      </p:sp>
      <p:pic>
        <p:nvPicPr>
          <p:cNvPr id="37892" name="Picture 4" descr="Flowchart type diagram with two rows of three boxes each, labeled departments A-F. Arrows connect boxes across and also diagonally.">
            <a:extLst>
              <a:ext uri="{FF2B5EF4-FFF2-40B4-BE49-F238E27FC236}">
                <a16:creationId xmlns:a16="http://schemas.microsoft.com/office/drawing/2014/main" id="{D848F852-014E-DD92-EA8A-1E61F0FF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546350"/>
            <a:ext cx="7896225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Footer Placeholder 7">
            <a:extLst>
              <a:ext uri="{FF2B5EF4-FFF2-40B4-BE49-F238E27FC236}">
                <a16:creationId xmlns:a16="http://schemas.microsoft.com/office/drawing/2014/main" id="{1AF43A35-A060-2AD1-2C8A-2F401A6839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7894" name="Slide Number Placeholder 8">
            <a:extLst>
              <a:ext uri="{FF2B5EF4-FFF2-40B4-BE49-F238E27FC236}">
                <a16:creationId xmlns:a16="http://schemas.microsoft.com/office/drawing/2014/main" id="{F1A7239F-A526-9EEB-B6F5-EABAD4F3D0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1D7531-E7F1-49CC-9528-F5C76B58D1E0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307B278-5EC3-0FFA-F89F-A53619A05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Process Layouts: Advantages &amp; Disadvantages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BEBAC-EDE9-3B99-EB23-1257ED7CB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916113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Can handle a variety of processing requirements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Not particularly vulnerable to equipment failures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General-purpose equipment is often less costly and easier to maintain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It is possible to use individual incentive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43C01E-9F94-260B-F110-63D5AF1D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900" y="1912938"/>
            <a:ext cx="4014788" cy="4114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In-process inventories can be high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Routing and scheduling pose continual challenges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Equipment utilization rates are low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Material handling is slow and inefficient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Reduced spans of supervision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Special attention necessary for each product or customer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Accounting, inventory control, and purchasing are more involved</a:t>
            </a:r>
          </a:p>
        </p:txBody>
      </p:sp>
      <p:sp>
        <p:nvSpPr>
          <p:cNvPr id="38917" name="Footer Placeholder 8">
            <a:extLst>
              <a:ext uri="{FF2B5EF4-FFF2-40B4-BE49-F238E27FC236}">
                <a16:creationId xmlns:a16="http://schemas.microsoft.com/office/drawing/2014/main" id="{27444288-7790-4F1F-53A5-39674C1B5E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8918" name="Slide Number Placeholder 9">
            <a:extLst>
              <a:ext uri="{FF2B5EF4-FFF2-40B4-BE49-F238E27FC236}">
                <a16:creationId xmlns:a16="http://schemas.microsoft.com/office/drawing/2014/main" id="{E39C9B2F-D698-B72D-88D1-86A5814109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B8BAD2-8662-4700-B9AA-081B481CD7BE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9F4AC28-E98E-CD23-BD1F-E06FF5FC0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Fixed Position Layouts</a:t>
            </a:r>
            <a:endParaRPr lang="en-IN" altLang="zh-TW"/>
          </a:p>
        </p:txBody>
      </p:sp>
      <p:sp>
        <p:nvSpPr>
          <p:cNvPr id="39939" name="Content Placeholder 3">
            <a:extLst>
              <a:ext uri="{FF2B5EF4-FFF2-40B4-BE49-F238E27FC236}">
                <a16:creationId xmlns:a16="http://schemas.microsoft.com/office/drawing/2014/main" id="{26C2202B-5D6E-998F-F1E6-F846FBC39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743075"/>
            <a:ext cx="7772400" cy="4114800"/>
          </a:xfrm>
        </p:spPr>
        <p:txBody>
          <a:bodyPr/>
          <a:lstStyle/>
          <a:p>
            <a:r>
              <a:rPr lang="en-US" altLang="zh-TW"/>
              <a:t>Layout in which the product or project remains stationary, and workers, materials, and equipment are moved as needed</a:t>
            </a:r>
          </a:p>
          <a:p>
            <a:pPr lvl="1"/>
            <a:r>
              <a:rPr lang="en-US" altLang="zh-TW"/>
              <a:t>Large construction projects</a:t>
            </a:r>
          </a:p>
          <a:p>
            <a:pPr lvl="1"/>
            <a:r>
              <a:rPr lang="en-US" altLang="zh-TW"/>
              <a:t>Shipbuilding/aircraft manufacturing</a:t>
            </a:r>
          </a:p>
          <a:p>
            <a:pPr lvl="1"/>
            <a:r>
              <a:rPr lang="en-US" altLang="zh-TW"/>
              <a:t>Space mission</a:t>
            </a:r>
          </a:p>
        </p:txBody>
      </p:sp>
      <p:sp>
        <p:nvSpPr>
          <p:cNvPr id="39940" name="Footer Placeholder 7">
            <a:extLst>
              <a:ext uri="{FF2B5EF4-FFF2-40B4-BE49-F238E27FC236}">
                <a16:creationId xmlns:a16="http://schemas.microsoft.com/office/drawing/2014/main" id="{979B8A20-56D8-F225-EA2A-EA8575F15F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9941" name="Slide Number Placeholder 8">
            <a:extLst>
              <a:ext uri="{FF2B5EF4-FFF2-40B4-BE49-F238E27FC236}">
                <a16:creationId xmlns:a16="http://schemas.microsoft.com/office/drawing/2014/main" id="{42260E82-D3EE-841D-D8A5-99D62D879F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93B4DC6-52E0-4F03-93D9-D1927B3EB566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9942" name="Picture 9">
            <a:extLst>
              <a:ext uri="{FF2B5EF4-FFF2-40B4-BE49-F238E27FC236}">
                <a16:creationId xmlns:a16="http://schemas.microsoft.com/office/drawing/2014/main" id="{7D7765A9-92A1-EE9B-1937-88294395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62413"/>
            <a:ext cx="33845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98BEA6E-4417-4C61-5B8A-CA26E56C2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Combination Layouts</a:t>
            </a:r>
            <a:endParaRPr lang="en-IN" altLang="zh-TW" sz="3600"/>
          </a:p>
        </p:txBody>
      </p:sp>
      <p:sp>
        <p:nvSpPr>
          <p:cNvPr id="40963" name="Content Placeholder 3">
            <a:extLst>
              <a:ext uri="{FF2B5EF4-FFF2-40B4-BE49-F238E27FC236}">
                <a16:creationId xmlns:a16="http://schemas.microsoft.com/office/drawing/2014/main" id="{24F75360-5385-EC1B-9D8E-3641A1211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/>
              <a:t>Some operational environments use a combination of the three basic layout types:</a:t>
            </a:r>
          </a:p>
          <a:p>
            <a:pPr lvl="1"/>
            <a:r>
              <a:rPr lang="en-US" altLang="zh-TW" sz="2000"/>
              <a:t>Hospitals</a:t>
            </a:r>
          </a:p>
          <a:p>
            <a:pPr lvl="1"/>
            <a:r>
              <a:rPr lang="en-US" altLang="zh-TW" sz="2000"/>
              <a:t>Supermarket</a:t>
            </a:r>
          </a:p>
          <a:p>
            <a:pPr lvl="1"/>
            <a:r>
              <a:rPr lang="en-US" altLang="zh-TW" sz="2000"/>
              <a:t>Shipyards</a:t>
            </a:r>
          </a:p>
          <a:p>
            <a:r>
              <a:rPr lang="en-US" altLang="zh-TW" sz="2400"/>
              <a:t>Some organizations are moving away from process layouts in an effort to capture the benefits of product layouts</a:t>
            </a:r>
          </a:p>
          <a:p>
            <a:pPr lvl="1"/>
            <a:r>
              <a:rPr lang="en-US" altLang="zh-TW" sz="2000"/>
              <a:t>Cellular manufacturing</a:t>
            </a:r>
          </a:p>
          <a:p>
            <a:pPr lvl="1"/>
            <a:r>
              <a:rPr lang="en-US" altLang="zh-TW" sz="2000"/>
              <a:t>Flexible manufacturing systems</a:t>
            </a:r>
          </a:p>
        </p:txBody>
      </p:sp>
      <p:sp>
        <p:nvSpPr>
          <p:cNvPr id="40964" name="Footer Placeholder 7">
            <a:extLst>
              <a:ext uri="{FF2B5EF4-FFF2-40B4-BE49-F238E27FC236}">
                <a16:creationId xmlns:a16="http://schemas.microsoft.com/office/drawing/2014/main" id="{253AF2BC-C3C2-4CB1-CFE8-A2C436D686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0965" name="Slide Number Placeholder 8">
            <a:extLst>
              <a:ext uri="{FF2B5EF4-FFF2-40B4-BE49-F238E27FC236}">
                <a16:creationId xmlns:a16="http://schemas.microsoft.com/office/drawing/2014/main" id="{F926B6D0-E1E5-826E-508B-4B2129D07A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77B4D6E-AFB6-47C9-AD8D-9AC19B835A70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2DEFCC4-93CE-3141-B835-732477175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51688" cy="1214438"/>
          </a:xfrm>
        </p:spPr>
        <p:txBody>
          <a:bodyPr/>
          <a:lstStyle/>
          <a:p>
            <a:r>
              <a:rPr lang="en-US" altLang="zh-TW" sz="3200"/>
              <a:t>Process Selection and System Design</a:t>
            </a:r>
            <a:endParaRPr lang="en-IN" altLang="zh-TW" sz="3200"/>
          </a:p>
        </p:txBody>
      </p:sp>
      <p:pic>
        <p:nvPicPr>
          <p:cNvPr id="14339" name="Picture 9">
            <a:extLst>
              <a:ext uri="{FF2B5EF4-FFF2-40B4-BE49-F238E27FC236}">
                <a16:creationId xmlns:a16="http://schemas.microsoft.com/office/drawing/2014/main" id="{1D74EC8C-A3C4-66B4-73B8-52F50528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3238"/>
            <a:ext cx="77724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0">
            <a:extLst>
              <a:ext uri="{FF2B5EF4-FFF2-40B4-BE49-F238E27FC236}">
                <a16:creationId xmlns:a16="http://schemas.microsoft.com/office/drawing/2014/main" id="{6C05623B-C036-97F2-4AED-B577CADD78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4341" name="Slide Number Placeholder 11">
            <a:extLst>
              <a:ext uri="{FF2B5EF4-FFF2-40B4-BE49-F238E27FC236}">
                <a16:creationId xmlns:a16="http://schemas.microsoft.com/office/drawing/2014/main" id="{C8B6B605-D379-EF0F-096C-EA019D6E5F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B3B1A9-3089-4C3A-BCDE-4CDACC688773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F2F165AA-12CA-0D92-F421-DE947611C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Cellular Layouts</a:t>
            </a:r>
            <a:endParaRPr lang="en-IN" altLang="zh-TW"/>
          </a:p>
        </p:txBody>
      </p:sp>
      <p:sp>
        <p:nvSpPr>
          <p:cNvPr id="41987" name="Content Placeholder 3">
            <a:extLst>
              <a:ext uri="{FF2B5EF4-FFF2-40B4-BE49-F238E27FC236}">
                <a16:creationId xmlns:a16="http://schemas.microsoft.com/office/drawing/2014/main" id="{B1A18F89-088F-F9B4-CFE8-24F3BFAEF9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en-US" altLang="zh-TW" sz="2400"/>
              <a:t>Layout in which workstations are grouped into a cell that can process items that have similar processing requirements</a:t>
            </a:r>
          </a:p>
          <a:p>
            <a:pPr lvl="1"/>
            <a:r>
              <a:rPr lang="en-US" altLang="zh-TW"/>
              <a:t>Groupings are determined by the operations needed to perform the work for a set of similar items, </a:t>
            </a:r>
            <a:r>
              <a:rPr lang="en-US" altLang="zh-TW" i="1"/>
              <a:t>part families, </a:t>
            </a:r>
            <a:r>
              <a:rPr lang="en-US" altLang="zh-TW"/>
              <a:t>that require similar processing</a:t>
            </a:r>
          </a:p>
          <a:p>
            <a:pPr lvl="1"/>
            <a:r>
              <a:rPr lang="en-US" altLang="zh-TW"/>
              <a:t>The cells become, in effect, miniature versions of product layouts</a:t>
            </a:r>
          </a:p>
          <a:p>
            <a:pPr lvl="1"/>
            <a:r>
              <a:rPr lang="en-US" altLang="zh-TW"/>
              <a:t>Enables companies to produce a variety of products with very little waste</a:t>
            </a:r>
          </a:p>
        </p:txBody>
      </p:sp>
      <p:sp>
        <p:nvSpPr>
          <p:cNvPr id="41988" name="Footer Placeholder 5">
            <a:extLst>
              <a:ext uri="{FF2B5EF4-FFF2-40B4-BE49-F238E27FC236}">
                <a16:creationId xmlns:a16="http://schemas.microsoft.com/office/drawing/2014/main" id="{BAB07D35-7EC3-1C29-8F01-E551BF01E8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1989" name="Slide Number Placeholder 6">
            <a:extLst>
              <a:ext uri="{FF2B5EF4-FFF2-40B4-BE49-F238E27FC236}">
                <a16:creationId xmlns:a16="http://schemas.microsoft.com/office/drawing/2014/main" id="{DBA2C1C4-A812-39F0-2ACA-2649A29379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E2C1CB-29A0-4809-8DBA-B5FF5C3E3B66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F9AD190-E40B-DD42-C389-798D43B85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Group Technology</a:t>
            </a:r>
            <a:endParaRPr lang="en-IN" altLang="zh-TW" sz="3600"/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718AB9EA-EDA0-76C9-3E66-4CD45C8393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/>
              <a:t>The grouping into part families of items with similar design or manufacturing characteristics</a:t>
            </a:r>
          </a:p>
          <a:p>
            <a:pPr lvl="1"/>
            <a:r>
              <a:rPr lang="en-US" altLang="zh-TW" sz="2000"/>
              <a:t>Design characteristics:</a:t>
            </a:r>
          </a:p>
          <a:p>
            <a:pPr lvl="2"/>
            <a:r>
              <a:rPr lang="en-US" altLang="zh-TW" sz="1800"/>
              <a:t>Size</a:t>
            </a:r>
          </a:p>
          <a:p>
            <a:pPr lvl="2"/>
            <a:r>
              <a:rPr lang="en-US" altLang="zh-TW" sz="1800"/>
              <a:t>Shape</a:t>
            </a:r>
          </a:p>
          <a:p>
            <a:pPr lvl="2"/>
            <a:r>
              <a:rPr lang="en-US" altLang="zh-TW" sz="1800"/>
              <a:t>Function</a:t>
            </a:r>
          </a:p>
          <a:p>
            <a:pPr lvl="1"/>
            <a:r>
              <a:rPr lang="en-US" altLang="zh-TW" sz="2000"/>
              <a:t>Manufacturing or processing characteristics</a:t>
            </a:r>
          </a:p>
          <a:p>
            <a:pPr lvl="2"/>
            <a:r>
              <a:rPr lang="en-US" altLang="zh-TW" sz="1800"/>
              <a:t>Type of operations required</a:t>
            </a:r>
          </a:p>
          <a:p>
            <a:pPr lvl="2"/>
            <a:r>
              <a:rPr lang="en-US" altLang="zh-TW" sz="1800"/>
              <a:t>Sequence of operations required</a:t>
            </a:r>
          </a:p>
          <a:p>
            <a:r>
              <a:rPr lang="en-US" altLang="zh-TW" sz="2400"/>
              <a:t>Requires a systematic analysis of parts to identify the part families</a:t>
            </a:r>
          </a:p>
        </p:txBody>
      </p:sp>
      <p:sp>
        <p:nvSpPr>
          <p:cNvPr id="43012" name="Footer Placeholder 7">
            <a:extLst>
              <a:ext uri="{FF2B5EF4-FFF2-40B4-BE49-F238E27FC236}">
                <a16:creationId xmlns:a16="http://schemas.microsoft.com/office/drawing/2014/main" id="{AA724247-0E3C-649B-41B1-ECE547B213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3013" name="Slide Number Placeholder 8">
            <a:extLst>
              <a:ext uri="{FF2B5EF4-FFF2-40B4-BE49-F238E27FC236}">
                <a16:creationId xmlns:a16="http://schemas.microsoft.com/office/drawing/2014/main" id="{A326A0DB-47AE-7369-34E7-4A56809FB4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5B7C2E-8A5F-45C1-8575-1243191A8809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2A9A676-E8BF-F1D6-342F-9B2D04F0E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Service Layouts</a:t>
            </a:r>
            <a:endParaRPr lang="en-IN" altLang="zh-TW"/>
          </a:p>
        </p:txBody>
      </p:sp>
      <p:sp>
        <p:nvSpPr>
          <p:cNvPr id="44035" name="Content Placeholder 3">
            <a:extLst>
              <a:ext uri="{FF2B5EF4-FFF2-40B4-BE49-F238E27FC236}">
                <a16:creationId xmlns:a16="http://schemas.microsoft.com/office/drawing/2014/main" id="{AA4B8B4B-CB6E-F23F-2F56-567D6EC79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/>
              <a:t>Service layout requirements are somewhat different due to such factors as:</a:t>
            </a:r>
          </a:p>
          <a:p>
            <a:pPr lvl="1"/>
            <a:r>
              <a:rPr lang="en-US" altLang="zh-TW" sz="2000"/>
              <a:t>Degree of customer contact</a:t>
            </a:r>
          </a:p>
          <a:p>
            <a:pPr lvl="1"/>
            <a:r>
              <a:rPr lang="en-US" altLang="zh-TW" sz="2000"/>
              <a:t>Degree of customization</a:t>
            </a:r>
          </a:p>
          <a:p>
            <a:r>
              <a:rPr lang="en-US" altLang="zh-TW" sz="2400"/>
              <a:t>Common service layouts:</a:t>
            </a:r>
          </a:p>
          <a:p>
            <a:pPr lvl="1"/>
            <a:r>
              <a:rPr lang="en-US" altLang="zh-TW" sz="2000"/>
              <a:t>Warehouse and storage layouts – minimize item movement</a:t>
            </a:r>
          </a:p>
          <a:p>
            <a:pPr lvl="1"/>
            <a:r>
              <a:rPr lang="en-US" altLang="zh-TW" sz="2000"/>
              <a:t>Retail layouts – influence customers into buying more</a:t>
            </a:r>
          </a:p>
          <a:p>
            <a:pPr lvl="1"/>
            <a:r>
              <a:rPr lang="en-US" altLang="zh-TW" sz="2000"/>
              <a:t>Office layouts – increase employee interactions</a:t>
            </a:r>
          </a:p>
        </p:txBody>
      </p:sp>
      <p:sp>
        <p:nvSpPr>
          <p:cNvPr id="44036" name="Footer Placeholder 6">
            <a:extLst>
              <a:ext uri="{FF2B5EF4-FFF2-40B4-BE49-F238E27FC236}">
                <a16:creationId xmlns:a16="http://schemas.microsoft.com/office/drawing/2014/main" id="{882EF3B7-9366-CC85-C355-79777839F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4037" name="Slide Number Placeholder 7">
            <a:extLst>
              <a:ext uri="{FF2B5EF4-FFF2-40B4-BE49-F238E27FC236}">
                <a16:creationId xmlns:a16="http://schemas.microsoft.com/office/drawing/2014/main" id="{ED2F0EFE-1A1B-4E9D-4F3C-166892DAED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2D9A55-43F8-4683-BC09-7695DEEAD6F8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5C544C4-5793-6DA6-8552-B4B49329D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Designing Product Layouts: </a:t>
            </a:r>
            <a:br>
              <a:rPr lang="en-US" altLang="zh-TW" sz="3200"/>
            </a:br>
            <a:r>
              <a:rPr lang="en-US" altLang="zh-TW" sz="3200">
                <a:solidFill>
                  <a:schemeClr val="bg1"/>
                </a:solidFill>
              </a:rPr>
              <a:t>Line Balancing</a:t>
            </a:r>
            <a:endParaRPr lang="en-IN" altLang="zh-TW" sz="3200">
              <a:solidFill>
                <a:schemeClr val="bg1"/>
              </a:solidFill>
            </a:endParaRPr>
          </a:p>
        </p:txBody>
      </p:sp>
      <p:sp>
        <p:nvSpPr>
          <p:cNvPr id="45059" name="Content Placeholder 3">
            <a:extLst>
              <a:ext uri="{FF2B5EF4-FFF2-40B4-BE49-F238E27FC236}">
                <a16:creationId xmlns:a16="http://schemas.microsoft.com/office/drawing/2014/main" id="{5D34AC63-F755-C921-E4F1-934CCDE55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Goal of line balancing in a product layout:</a:t>
            </a:r>
          </a:p>
          <a:p>
            <a:pPr lvl="1"/>
            <a:r>
              <a:rPr lang="en-US" altLang="zh-TW"/>
              <a:t>Arrange workers or machines in the sequence that operations need to be performed</a:t>
            </a:r>
          </a:p>
        </p:txBody>
      </p:sp>
      <p:sp>
        <p:nvSpPr>
          <p:cNvPr id="45060" name="Footer Placeholder 4">
            <a:extLst>
              <a:ext uri="{FF2B5EF4-FFF2-40B4-BE49-F238E27FC236}">
                <a16:creationId xmlns:a16="http://schemas.microsoft.com/office/drawing/2014/main" id="{BB53EC27-B2ED-675B-DFF5-89A82488AD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5061" name="Slide Number Placeholder 5">
            <a:extLst>
              <a:ext uri="{FF2B5EF4-FFF2-40B4-BE49-F238E27FC236}">
                <a16:creationId xmlns:a16="http://schemas.microsoft.com/office/drawing/2014/main" id="{31771589-D04E-F7F7-F621-79282CA9A2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8FE322-2923-4184-B250-E5C285BCFF4B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26759DDA-7BE2-C6AD-D4A6-B948EA1FC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Designing Product Layouts: </a:t>
            </a:r>
            <a:br>
              <a:rPr lang="en-US" altLang="zh-TW" sz="3200"/>
            </a:br>
            <a:r>
              <a:rPr lang="en-US" altLang="zh-TW" sz="3200">
                <a:solidFill>
                  <a:schemeClr val="bg1"/>
                </a:solidFill>
              </a:rPr>
              <a:t>Line Balancing</a:t>
            </a:r>
            <a:endParaRPr lang="en-IN" altLang="zh-TW" sz="3200"/>
          </a:p>
        </p:txBody>
      </p:sp>
      <p:sp>
        <p:nvSpPr>
          <p:cNvPr id="46083" name="Content Placeholder 3">
            <a:extLst>
              <a:ext uri="{FF2B5EF4-FFF2-40B4-BE49-F238E27FC236}">
                <a16:creationId xmlns:a16="http://schemas.microsoft.com/office/drawing/2014/main" id="{211369C5-E34F-E23D-CEF6-E902E18DDA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7772400" cy="4114800"/>
          </a:xfrm>
        </p:spPr>
        <p:txBody>
          <a:bodyPr/>
          <a:lstStyle/>
          <a:p>
            <a:r>
              <a:rPr lang="en-US" altLang="zh-TW" sz="2400"/>
              <a:t>The process of assigning tasks to workstations in such a way that the workstations have approximately equal time requirements</a:t>
            </a:r>
          </a:p>
          <a:p>
            <a:r>
              <a:rPr lang="en-US" altLang="zh-TW" sz="2400"/>
              <a:t>Goal:</a:t>
            </a:r>
          </a:p>
          <a:p>
            <a:pPr lvl="1"/>
            <a:r>
              <a:rPr lang="en-US" altLang="zh-TW" sz="2000"/>
              <a:t>Obtain task grouping that represents approximately equal time requirements, since this minimizes idle time along the line and results in a high utilization of equipment and labor</a:t>
            </a:r>
          </a:p>
          <a:p>
            <a:r>
              <a:rPr lang="en-US" altLang="zh-TW" sz="2400"/>
              <a:t>Why is line balancing important?</a:t>
            </a:r>
          </a:p>
          <a:p>
            <a:pPr lvl="1"/>
            <a:r>
              <a:rPr lang="en-US" altLang="zh-TW" sz="2000"/>
              <a:t>It allows us to use labor and equipment more efficiently</a:t>
            </a:r>
          </a:p>
          <a:p>
            <a:pPr lvl="1"/>
            <a:r>
              <a:rPr lang="en-US" altLang="zh-TW" sz="2000"/>
              <a:t>To avoid fairness issues that arise when one workstation must work harder than another</a:t>
            </a:r>
          </a:p>
        </p:txBody>
      </p:sp>
      <p:sp>
        <p:nvSpPr>
          <p:cNvPr id="46084" name="Footer Placeholder 7">
            <a:extLst>
              <a:ext uri="{FF2B5EF4-FFF2-40B4-BE49-F238E27FC236}">
                <a16:creationId xmlns:a16="http://schemas.microsoft.com/office/drawing/2014/main" id="{CE8C3E38-63C2-4CF2-95BB-BF78D45C48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6085" name="Slide Number Placeholder 8">
            <a:extLst>
              <a:ext uri="{FF2B5EF4-FFF2-40B4-BE49-F238E27FC236}">
                <a16:creationId xmlns:a16="http://schemas.microsoft.com/office/drawing/2014/main" id="{7D3817F1-EB48-F4C8-5EA6-FB223ACDF6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A4DDE74-16CE-4ED2-BB12-CF9462F5373A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4F41E3A-B61B-CDE5-FD8B-2CE3D19BF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Cycle Time</a:t>
            </a:r>
            <a:endParaRPr lang="en-IN" altLang="zh-TW"/>
          </a:p>
        </p:txBody>
      </p:sp>
      <p:sp>
        <p:nvSpPr>
          <p:cNvPr id="47107" name="Content Placeholder 3">
            <a:extLst>
              <a:ext uri="{FF2B5EF4-FFF2-40B4-BE49-F238E27FC236}">
                <a16:creationId xmlns:a16="http://schemas.microsoft.com/office/drawing/2014/main" id="{4D25ED90-CC37-3387-5C65-78D7ADF1C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maximum time allowed at each workstation to complete its set of tasks on a unit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Cycle time also establishes the output rate of a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08" name="Object 4">
                <a:extLst>
                  <a:ext uri="{FF2B5EF4-FFF2-40B4-BE49-F238E27FC236}">
                    <a16:creationId xmlns:a16="http://schemas.microsoft.com/office/drawing/2014/main" id="{734DA7C1-D095-94AA-A7F3-AC2792578254}"/>
                  </a:ext>
                </a:extLst>
              </p:cNvPr>
              <p:cNvSpPr txBox="1"/>
              <p:nvPr/>
            </p:nvSpPr>
            <p:spPr bwMode="auto">
              <a:xfrm>
                <a:off x="1787525" y="2928938"/>
                <a:ext cx="5360988" cy="1000125"/>
              </a:xfrm>
              <a:prstGeom prst="rect">
                <a:avLst/>
              </a:prstGeom>
              <a:solidFill>
                <a:srgbClr val="DDD9C3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Cycle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Operating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day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Desired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output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108" name="Object 4">
                <a:extLst>
                  <a:ext uri="{FF2B5EF4-FFF2-40B4-BE49-F238E27FC236}">
                    <a16:creationId xmlns:a16="http://schemas.microsoft.com/office/drawing/2014/main" id="{734DA7C1-D095-94AA-A7F3-AC2792578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7525" y="2928938"/>
                <a:ext cx="5360988" cy="1000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1E9F3747-3896-3B77-1AA4-D434D4A39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7525" y="4865688"/>
          <a:ext cx="57610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6080" imgH="429480" progId="Equation.3">
                  <p:embed/>
                </p:oleObj>
              </mc:Choice>
              <mc:Fallback>
                <p:oleObj name="Equation" r:id="rId3" imgW="2386080" imgH="42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865688"/>
                        <a:ext cx="5761038" cy="106838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Footer Placeholder 9">
            <a:extLst>
              <a:ext uri="{FF2B5EF4-FFF2-40B4-BE49-F238E27FC236}">
                <a16:creationId xmlns:a16="http://schemas.microsoft.com/office/drawing/2014/main" id="{A3BC1585-635C-25FE-836D-65FB809DA1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7111" name="Slide Number Placeholder 10">
            <a:extLst>
              <a:ext uri="{FF2B5EF4-FFF2-40B4-BE49-F238E27FC236}">
                <a16:creationId xmlns:a16="http://schemas.microsoft.com/office/drawing/2014/main" id="{E4A90CE3-23BF-BDF3-161D-185D54E21F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4DC868-B9F7-4A1A-8A64-C087334DF945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1BC2B23-B184-BB84-1A58-B63C7CBC2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69175" cy="1143000"/>
          </a:xfrm>
        </p:spPr>
        <p:txBody>
          <a:bodyPr/>
          <a:lstStyle/>
          <a:p>
            <a:r>
              <a:rPr lang="en-US" altLang="zh-TW" sz="3200"/>
              <a:t>How Many Workstations Are Needed?</a:t>
            </a:r>
            <a:endParaRPr lang="en-IN" altLang="zh-TW" sz="3200"/>
          </a:p>
        </p:txBody>
      </p:sp>
      <p:sp>
        <p:nvSpPr>
          <p:cNvPr id="48131" name="Content Placeholder 3">
            <a:extLst>
              <a:ext uri="{FF2B5EF4-FFF2-40B4-BE49-F238E27FC236}">
                <a16:creationId xmlns:a16="http://schemas.microsoft.com/office/drawing/2014/main" id="{12B1FFC9-835B-BC7C-F4DC-E1C53FAFC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required number of workstations is a function of</a:t>
            </a:r>
          </a:p>
          <a:p>
            <a:pPr lvl="1"/>
            <a:r>
              <a:rPr lang="en-US" altLang="zh-TW" sz="2000" dirty="0"/>
              <a:t>Desired output rate</a:t>
            </a:r>
          </a:p>
          <a:p>
            <a:pPr lvl="1"/>
            <a:r>
              <a:rPr lang="en-US" altLang="zh-TW" sz="2000" dirty="0"/>
              <a:t>Our ability to combine tasks into a workstation</a:t>
            </a:r>
          </a:p>
          <a:p>
            <a:r>
              <a:rPr lang="en-US" altLang="zh-TW" sz="2400" dirty="0"/>
              <a:t>Theoretical minimum number of stations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2" name="Object 4">
                <a:extLst>
                  <a:ext uri="{FF2B5EF4-FFF2-40B4-BE49-F238E27FC236}">
                    <a16:creationId xmlns:a16="http://schemas.microsoft.com/office/drawing/2014/main" id="{C33378D0-5BCD-674D-09C9-2D65162D3BFE}"/>
                  </a:ext>
                </a:extLst>
              </p:cNvPr>
              <p:cNvSpPr txBox="1"/>
              <p:nvPr/>
            </p:nvSpPr>
            <p:spPr bwMode="auto">
              <a:xfrm>
                <a:off x="1979613" y="3789363"/>
                <a:ext cx="5670550" cy="2184400"/>
              </a:xfrm>
              <a:prstGeom prst="rect">
                <a:avLst/>
              </a:prstGeom>
              <a:solidFill>
                <a:srgbClr val="DDD9C3"/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Cycle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den>
                          </m:f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theoretical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minimum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stations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Sum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task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times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132" name="Object 4">
                <a:extLst>
                  <a:ext uri="{FF2B5EF4-FFF2-40B4-BE49-F238E27FC236}">
                    <a16:creationId xmlns:a16="http://schemas.microsoft.com/office/drawing/2014/main" id="{C33378D0-5BCD-674D-09C9-2D65162D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613" y="3789363"/>
                <a:ext cx="5670550" cy="218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Footer Placeholder 8">
            <a:extLst>
              <a:ext uri="{FF2B5EF4-FFF2-40B4-BE49-F238E27FC236}">
                <a16:creationId xmlns:a16="http://schemas.microsoft.com/office/drawing/2014/main" id="{E8349BD9-A3AB-D6D8-A8CD-23484D11DE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8134" name="Slide Number Placeholder 9">
            <a:extLst>
              <a:ext uri="{FF2B5EF4-FFF2-40B4-BE49-F238E27FC236}">
                <a16:creationId xmlns:a16="http://schemas.microsoft.com/office/drawing/2014/main" id="{BF4087E9-BD65-DBA7-BBC8-BAAE5A0890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6438CF-52D0-497A-BF46-B1DF4B6C35E6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0B04DB35-CDAE-F018-110E-B4B28880A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Precedence Diagram</a:t>
            </a:r>
            <a:endParaRPr lang="en-IN" altLang="zh-TW"/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A39117F0-FB7E-ADFA-D40B-60C750C30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en-US" altLang="zh-TW" sz="2400"/>
              <a:t>A diagram that shows elemental tasks and their precedence requirements</a:t>
            </a:r>
          </a:p>
        </p:txBody>
      </p:sp>
      <p:pic>
        <p:nvPicPr>
          <p:cNvPr id="49156" name="Picture 4" descr="A process starting with a 0.1 min. to b 1.0 min. Then c 0.7 min and b both lead to d 0.5 min., which leads to e 0.2 min.&#10;">
            <a:extLst>
              <a:ext uri="{FF2B5EF4-FFF2-40B4-BE49-F238E27FC236}">
                <a16:creationId xmlns:a16="http://schemas.microsoft.com/office/drawing/2014/main" id="{73886EB2-9761-ED18-C3EC-E88E6843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2738"/>
            <a:ext cx="5943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Footer Placeholder 8">
            <a:extLst>
              <a:ext uri="{FF2B5EF4-FFF2-40B4-BE49-F238E27FC236}">
                <a16:creationId xmlns:a16="http://schemas.microsoft.com/office/drawing/2014/main" id="{D3935F4F-9DB2-BB7D-F6F7-FE2139BA06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9158" name="Slide Number Placeholder 9">
            <a:extLst>
              <a:ext uri="{FF2B5EF4-FFF2-40B4-BE49-F238E27FC236}">
                <a16:creationId xmlns:a16="http://schemas.microsoft.com/office/drawing/2014/main" id="{62B47655-0204-E550-988D-1123129EA9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BA27B84-6E8D-481B-A32B-81C5B0704CF0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0328C9C0-6675-F093-D5D8-C29681BD9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Designing Process Layouts</a:t>
            </a:r>
            <a:endParaRPr lang="en-IN" altLang="zh-TW" sz="3200"/>
          </a:p>
        </p:txBody>
      </p:sp>
      <p:sp>
        <p:nvSpPr>
          <p:cNvPr id="50179" name="Content Placeholder 3">
            <a:extLst>
              <a:ext uri="{FF2B5EF4-FFF2-40B4-BE49-F238E27FC236}">
                <a16:creationId xmlns:a16="http://schemas.microsoft.com/office/drawing/2014/main" id="{F9922FE8-A57E-ECE9-5F7E-A9189D14D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The main issue in designing process layouts concerns the relative placement of the departments</a:t>
            </a:r>
          </a:p>
          <a:p>
            <a:r>
              <a:rPr lang="en-US" altLang="zh-TW"/>
              <a:t>Measuring effectiveness</a:t>
            </a:r>
          </a:p>
          <a:p>
            <a:pPr lvl="1"/>
            <a:r>
              <a:rPr lang="en-US" altLang="zh-TW"/>
              <a:t>A major objective in designing process layouts is to minimize transportation cost, distance, or time</a:t>
            </a:r>
          </a:p>
        </p:txBody>
      </p:sp>
      <p:sp>
        <p:nvSpPr>
          <p:cNvPr id="50180" name="Footer Placeholder 7">
            <a:extLst>
              <a:ext uri="{FF2B5EF4-FFF2-40B4-BE49-F238E27FC236}">
                <a16:creationId xmlns:a16="http://schemas.microsoft.com/office/drawing/2014/main" id="{716B01F5-2049-EEAD-ED9E-BBDCC895AD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0181" name="Slide Number Placeholder 8">
            <a:extLst>
              <a:ext uri="{FF2B5EF4-FFF2-40B4-BE49-F238E27FC236}">
                <a16:creationId xmlns:a16="http://schemas.microsoft.com/office/drawing/2014/main" id="{09037975-8362-7B4E-1E1A-01ED72946E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8E8CCC1-49C4-4AB8-9807-311EED95DD0C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F4843088-E788-E791-9A99-6A522E1C6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Information Requirements</a:t>
            </a:r>
            <a:endParaRPr lang="en-IN" altLang="zh-TW"/>
          </a:p>
        </p:txBody>
      </p:sp>
      <p:sp>
        <p:nvSpPr>
          <p:cNvPr id="51203" name="Content Placeholder 3">
            <a:extLst>
              <a:ext uri="{FF2B5EF4-FFF2-40B4-BE49-F238E27FC236}">
                <a16:creationId xmlns:a16="http://schemas.microsoft.com/office/drawing/2014/main" id="{BE1966AF-CCE6-E479-2889-1645026558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4688" y="1773238"/>
            <a:ext cx="7772400" cy="4114800"/>
          </a:xfrm>
        </p:spPr>
        <p:txBody>
          <a:bodyPr/>
          <a:lstStyle/>
          <a:p>
            <a:r>
              <a:rPr lang="en-US" altLang="zh-TW" sz="2400"/>
              <a:t>Information is required in designing process layouts</a:t>
            </a:r>
          </a:p>
          <a:p>
            <a:pPr lvl="1"/>
            <a:r>
              <a:rPr lang="en-US" altLang="zh-TW" sz="2000"/>
              <a:t>A list of departments to be arranged and their dimensions</a:t>
            </a:r>
          </a:p>
          <a:p>
            <a:pPr lvl="1"/>
            <a:r>
              <a:rPr lang="en-US" altLang="zh-TW" sz="2000"/>
              <a:t>A projection of future work flows between the pairs of work centers</a:t>
            </a:r>
          </a:p>
          <a:p>
            <a:pPr lvl="1"/>
            <a:r>
              <a:rPr lang="en-US" altLang="zh-TW" sz="2000"/>
              <a:t>The distance between locations and the cost per unit of distance to move loads between them</a:t>
            </a:r>
          </a:p>
          <a:p>
            <a:pPr lvl="1"/>
            <a:r>
              <a:rPr lang="en-US" altLang="zh-TW" sz="2000"/>
              <a:t>The amount of money to be invested in the layout</a:t>
            </a:r>
          </a:p>
          <a:p>
            <a:pPr lvl="1"/>
            <a:r>
              <a:rPr lang="en-US" altLang="zh-TW" sz="2000"/>
              <a:t>A list of any special considerations</a:t>
            </a:r>
          </a:p>
          <a:p>
            <a:pPr lvl="1"/>
            <a:r>
              <a:rPr lang="en-US" altLang="zh-TW" sz="2000"/>
              <a:t>The location of key utilities, access and exit points, etc.</a:t>
            </a:r>
          </a:p>
        </p:txBody>
      </p:sp>
      <p:sp>
        <p:nvSpPr>
          <p:cNvPr id="51204" name="Footer Placeholder 7">
            <a:extLst>
              <a:ext uri="{FF2B5EF4-FFF2-40B4-BE49-F238E27FC236}">
                <a16:creationId xmlns:a16="http://schemas.microsoft.com/office/drawing/2014/main" id="{CF128438-D6DC-876A-CFDB-B5D7461CD4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1205" name="Slide Number Placeholder 8">
            <a:extLst>
              <a:ext uri="{FF2B5EF4-FFF2-40B4-BE49-F238E27FC236}">
                <a16:creationId xmlns:a16="http://schemas.microsoft.com/office/drawing/2014/main" id="{A08E5974-24C9-5375-A199-61BFFD3A52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6F1719-9301-4517-8AF5-AC216FF78F23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47A3CE8-FD89-403E-3F5B-2553106EB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Key Aspects of </a:t>
            </a:r>
            <a:r>
              <a:rPr lang="en-US" altLang="zh-TW" sz="3600">
                <a:solidFill>
                  <a:schemeClr val="bg1"/>
                </a:solidFill>
              </a:rPr>
              <a:t>Process Strategy</a:t>
            </a:r>
            <a:endParaRPr lang="en-IN" altLang="zh-TW" sz="3600">
              <a:solidFill>
                <a:schemeClr val="bg1"/>
              </a:solidFill>
            </a:endParaRP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DD04C6B0-FDD6-71EE-D875-7655120AA7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en-US" altLang="zh-TW"/>
              <a:t>Capital intensity</a:t>
            </a:r>
          </a:p>
          <a:p>
            <a:pPr lvl="1"/>
            <a:r>
              <a:rPr lang="en-US" altLang="zh-TW"/>
              <a:t>The mix of equipment and labor that will be used by the organization</a:t>
            </a:r>
          </a:p>
          <a:p>
            <a:r>
              <a:rPr lang="en-US" altLang="zh-TW"/>
              <a:t>Process flexibility</a:t>
            </a:r>
          </a:p>
          <a:p>
            <a:pPr lvl="1"/>
            <a:r>
              <a:rPr lang="en-US" altLang="zh-TW"/>
              <a:t>The degree to which the system can be adjusted to changes in processing requirements due to such factors as</a:t>
            </a:r>
          </a:p>
          <a:p>
            <a:pPr lvl="2"/>
            <a:r>
              <a:rPr lang="en-US" altLang="zh-TW"/>
              <a:t>Product and service design changes</a:t>
            </a:r>
          </a:p>
          <a:p>
            <a:pPr lvl="2"/>
            <a:r>
              <a:rPr lang="en-US" altLang="zh-TW"/>
              <a:t>Volume changes</a:t>
            </a:r>
          </a:p>
          <a:p>
            <a:pPr lvl="2"/>
            <a:r>
              <a:rPr lang="en-US" altLang="zh-TW"/>
              <a:t>Changes in technology</a:t>
            </a:r>
          </a:p>
        </p:txBody>
      </p:sp>
      <p:sp>
        <p:nvSpPr>
          <p:cNvPr id="15364" name="Footer Placeholder 10">
            <a:extLst>
              <a:ext uri="{FF2B5EF4-FFF2-40B4-BE49-F238E27FC236}">
                <a16:creationId xmlns:a16="http://schemas.microsoft.com/office/drawing/2014/main" id="{E1F7BD54-6332-525B-903C-CF1EB43277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5365" name="Slide Number Placeholder 11">
            <a:extLst>
              <a:ext uri="{FF2B5EF4-FFF2-40B4-BE49-F238E27FC236}">
                <a16:creationId xmlns:a16="http://schemas.microsoft.com/office/drawing/2014/main" id="{B7C4C7F1-A5E7-5031-ED23-9283361C09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8D091E-5BE5-4F4F-9893-BF8EC17512AD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8D2EF319-5D7F-2C91-5B09-CE003C0DB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Process Layout Problem</a:t>
            </a:r>
            <a:endParaRPr lang="en-IN" altLang="zh-TW" sz="3600"/>
          </a:p>
        </p:txBody>
      </p:sp>
      <p:sp>
        <p:nvSpPr>
          <p:cNvPr id="52227" name="Content Placeholder 3">
            <a:extLst>
              <a:ext uri="{FF2B5EF4-FFF2-40B4-BE49-F238E27FC236}">
                <a16:creationId xmlns:a16="http://schemas.microsoft.com/office/drawing/2014/main" id="{4942D006-5D36-C3AC-EB62-55CC8C7B5E0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7813" y="4437063"/>
            <a:ext cx="3810000" cy="6556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2000"/>
              <a:t>Distance between locations in meters</a:t>
            </a:r>
          </a:p>
        </p:txBody>
      </p:sp>
      <p:sp>
        <p:nvSpPr>
          <p:cNvPr id="52228" name="Content Placeholder 5">
            <a:extLst>
              <a:ext uri="{FF2B5EF4-FFF2-40B4-BE49-F238E27FC236}">
                <a16:creationId xmlns:a16="http://schemas.microsoft.com/office/drawing/2014/main" id="{5BDF2B0B-0879-6BDB-C2E4-72439A0B365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60950" y="5770563"/>
            <a:ext cx="3524250" cy="7270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2000"/>
              <a:t>Interdepartmental work flows (loads per day)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8C0F8C-E114-A77C-2371-05E940868F21}"/>
              </a:ext>
            </a:extLst>
          </p:cNvPr>
          <p:cNvGraphicFramePr>
            <a:graphicFrameLocks/>
          </p:cNvGraphicFramePr>
          <p:nvPr/>
        </p:nvGraphicFramePr>
        <p:xfrm>
          <a:off x="277047" y="1793596"/>
          <a:ext cx="4150938" cy="264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12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To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40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From</a:t>
                      </a:r>
                    </a:p>
                  </a:txBody>
                  <a:tcPr marL="121920" marR="12192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72D363A-8D72-799F-25CE-ED9CBFECADF9}"/>
              </a:ext>
            </a:extLst>
          </p:cNvPr>
          <p:cNvGraphicFramePr>
            <a:graphicFrameLocks/>
          </p:cNvGraphicFramePr>
          <p:nvPr/>
        </p:nvGraphicFramePr>
        <p:xfrm>
          <a:off x="4622737" y="3113752"/>
          <a:ext cx="396240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From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231" name="Footer Placeholder 20">
            <a:extLst>
              <a:ext uri="{FF2B5EF4-FFF2-40B4-BE49-F238E27FC236}">
                <a16:creationId xmlns:a16="http://schemas.microsoft.com/office/drawing/2014/main" id="{672A1B77-D9FB-9714-7F95-4D080EC88D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52232" name="Slide Number Placeholder 21">
            <a:extLst>
              <a:ext uri="{FF2B5EF4-FFF2-40B4-BE49-F238E27FC236}">
                <a16:creationId xmlns:a16="http://schemas.microsoft.com/office/drawing/2014/main" id="{43F2D735-4408-9D6F-05C4-CC33C3EA9E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3B6CAD-6F1C-4D31-B0B3-F605B866A9DC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D905CCF-787B-1B8E-538C-CDDBDA4DC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Process Layout Problem (cont.)</a:t>
            </a:r>
            <a:endParaRPr lang="en-IN" altLang="zh-TW" sz="3200"/>
          </a:p>
        </p:txBody>
      </p:sp>
      <p:pic>
        <p:nvPicPr>
          <p:cNvPr id="53251" name="Picture 3" descr="3 boxes marked A, B, and C. A is labeled 1, B is 3, and C is 2. Line between 1 and 2 is 30; between 1 and 3 is 170; between 2 and 3 is 100.&#10;">
            <a:extLst>
              <a:ext uri="{FF2B5EF4-FFF2-40B4-BE49-F238E27FC236}">
                <a16:creationId xmlns:a16="http://schemas.microsoft.com/office/drawing/2014/main" id="{7ADE93ED-AE4C-946B-7D63-8EBB7877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606550"/>
            <a:ext cx="621665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876FB16-D10D-2542-A916-4F23BDA0DD3C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4164013"/>
          <a:ext cx="6770688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Dept.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Loads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Location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Distance (meters)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Load Distance</a:t>
                      </a:r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</a:rPr>
                        <a:t> Score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1 to 2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to B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170</a:t>
                      </a:r>
                      <a:r>
                        <a:rPr lang="en-US" sz="1800" baseline="0" dirty="0"/>
                        <a:t> × </a:t>
                      </a:r>
                      <a:r>
                        <a:rPr lang="en-US" sz="1800" dirty="0"/>
                        <a:t>20</a:t>
                      </a:r>
                      <a:r>
                        <a:rPr lang="en-US" sz="1800" baseline="0" dirty="0"/>
                        <a:t> = 3,400</a:t>
                      </a:r>
                      <a:endParaRPr lang="en-US" sz="1800" dirty="0"/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1 to 3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to C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× 40 =</a:t>
                      </a:r>
                      <a:r>
                        <a:rPr lang="en-US" sz="1800" baseline="0" dirty="0"/>
                        <a:t> 1,200</a:t>
                      </a:r>
                      <a:endParaRPr lang="en-US" sz="1800" dirty="0"/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2 to 3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 to C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 × 30 = 3,000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4" marB="45734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4" marB="45734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4" marB="4573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7,600</a:t>
                      </a:r>
                    </a:p>
                  </a:txBody>
                  <a:tcPr marL="91427" marR="91427" marT="45734" marB="4573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94" name="Footer Placeholder 7">
            <a:extLst>
              <a:ext uri="{FF2B5EF4-FFF2-40B4-BE49-F238E27FC236}">
                <a16:creationId xmlns:a16="http://schemas.microsoft.com/office/drawing/2014/main" id="{090248CC-3651-B345-B4A1-B033B47D1C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3295" name="Slide Number Placeholder 8">
            <a:extLst>
              <a:ext uri="{FF2B5EF4-FFF2-40B4-BE49-F238E27FC236}">
                <a16:creationId xmlns:a16="http://schemas.microsoft.com/office/drawing/2014/main" id="{30998E5A-078D-3BDB-4A9B-C08F14E257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3EEC4A-ACE3-47D3-8678-D7CCE0B9C8E8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riangular diagram with Job Shop at the top and Repetitive and Continuous bottom left and right, respectively, and then Batch in the middle.">
            <a:extLst>
              <a:ext uri="{FF2B5EF4-FFF2-40B4-BE49-F238E27FC236}">
                <a16:creationId xmlns:a16="http://schemas.microsoft.com/office/drawing/2014/main" id="{BE09E8B7-27B0-8050-898A-9D1AB5BD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35290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9F988CB5-0F85-A0B9-8466-F71D2E1C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 Key Questions in Process Selection</a:t>
            </a:r>
            <a:endParaRPr lang="en-IN" altLang="zh-TW"/>
          </a:p>
        </p:txBody>
      </p:sp>
      <p:sp>
        <p:nvSpPr>
          <p:cNvPr id="16388" name="Content Placeholder 3">
            <a:extLst>
              <a:ext uri="{FF2B5EF4-FFF2-40B4-BE49-F238E27FC236}">
                <a16:creationId xmlns:a16="http://schemas.microsoft.com/office/drawing/2014/main" id="{C0EB4C43-5035-38A5-4520-FCDE7CB50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118225" cy="4235450"/>
          </a:xfrm>
        </p:spPr>
        <p:txBody>
          <a:bodyPr/>
          <a:lstStyle/>
          <a:p>
            <a:r>
              <a:rPr lang="en-US" altLang="zh-TW"/>
              <a:t>How much variety will the process need to be able to handle?</a:t>
            </a:r>
          </a:p>
          <a:p>
            <a:r>
              <a:rPr lang="en-US" altLang="zh-TW"/>
              <a:t>How much volume will the process need to be able to handle?</a:t>
            </a:r>
          </a:p>
        </p:txBody>
      </p:sp>
      <p:sp>
        <p:nvSpPr>
          <p:cNvPr id="16389" name="Footer Placeholder 9">
            <a:extLst>
              <a:ext uri="{FF2B5EF4-FFF2-40B4-BE49-F238E27FC236}">
                <a16:creationId xmlns:a16="http://schemas.microsoft.com/office/drawing/2014/main" id="{694A7CFA-2D5B-DA1A-E015-2F4F77B7A7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6390" name="Slide Number Placeholder 10">
            <a:extLst>
              <a:ext uri="{FF2B5EF4-FFF2-40B4-BE49-F238E27FC236}">
                <a16:creationId xmlns:a16="http://schemas.microsoft.com/office/drawing/2014/main" id="{30F44B3A-138E-DAC5-22F0-43D96316A4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B0060E-FFA4-427E-A752-889CAAA2E7FA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A03CCD7-9599-20A3-7AA0-57FB38A4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595313"/>
            <a:ext cx="4660900" cy="676275"/>
          </a:xfrm>
        </p:spPr>
        <p:txBody>
          <a:bodyPr/>
          <a:lstStyle/>
          <a:p>
            <a:r>
              <a:rPr lang="en-US" altLang="zh-TW" sz="2800"/>
              <a:t>Process Types</a:t>
            </a:r>
          </a:p>
        </p:txBody>
      </p:sp>
      <p:pic>
        <p:nvPicPr>
          <p:cNvPr id="17411" name="Picture 2" descr="Photo of a hospital medical team performing surgery.">
            <a:extLst>
              <a:ext uri="{FF2B5EF4-FFF2-40B4-BE49-F238E27FC236}">
                <a16:creationId xmlns:a16="http://schemas.microsoft.com/office/drawing/2014/main" id="{A8A46967-47B6-5CE4-6E39-6BFBED35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535113"/>
            <a:ext cx="324326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68678137-F0EC-B1F6-6AF4-E4A362E732A8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2903538" y="3692525"/>
            <a:ext cx="1089025" cy="3143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1200"/>
              <a:t>A job shop</a:t>
            </a:r>
          </a:p>
        </p:txBody>
      </p:sp>
      <p:pic>
        <p:nvPicPr>
          <p:cNvPr id="17413" name="Picture 4" descr="Photo of a buffet table with batches of desserts and fruits on trays.">
            <a:extLst>
              <a:ext uri="{FF2B5EF4-FFF2-40B4-BE49-F238E27FC236}">
                <a16:creationId xmlns:a16="http://schemas.microsoft.com/office/drawing/2014/main" id="{0FC3BE65-D408-BC07-1BE1-3A443473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535113"/>
            <a:ext cx="32416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ontent Placeholder 5">
            <a:extLst>
              <a:ext uri="{FF2B5EF4-FFF2-40B4-BE49-F238E27FC236}">
                <a16:creationId xmlns:a16="http://schemas.microsoft.com/office/drawing/2014/main" id="{1BBE8CD8-7DA1-7135-4E3A-3C831170EC13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7058025" y="3692525"/>
            <a:ext cx="1430338" cy="3143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1200"/>
              <a:t>A batch process</a:t>
            </a:r>
          </a:p>
        </p:txBody>
      </p:sp>
      <p:pic>
        <p:nvPicPr>
          <p:cNvPr id="17415" name="Picture 6" descr="Photo of vans on an assembly line.">
            <a:extLst>
              <a:ext uri="{FF2B5EF4-FFF2-40B4-BE49-F238E27FC236}">
                <a16:creationId xmlns:a16="http://schemas.microsoft.com/office/drawing/2014/main" id="{E04968A4-5551-7F15-0985-C3D32142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129088"/>
            <a:ext cx="33813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ontent Placeholder 7">
            <a:extLst>
              <a:ext uri="{FF2B5EF4-FFF2-40B4-BE49-F238E27FC236}">
                <a16:creationId xmlns:a16="http://schemas.microsoft.com/office/drawing/2014/main" id="{BC54D4C5-50BF-5B8A-4DDA-29456F1C778F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>
          <a:xfrm>
            <a:off x="1747838" y="6464300"/>
            <a:ext cx="2222500" cy="2365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1000"/>
              <a:t>A repetitive process/ Assembly Line</a:t>
            </a:r>
          </a:p>
        </p:txBody>
      </p:sp>
      <p:pic>
        <p:nvPicPr>
          <p:cNvPr id="17417" name="Picture 8" descr="Photo of an oil refinery.">
            <a:extLst>
              <a:ext uri="{FF2B5EF4-FFF2-40B4-BE49-F238E27FC236}">
                <a16:creationId xmlns:a16="http://schemas.microsoft.com/office/drawing/2014/main" id="{0DC6AD76-21BD-308D-3EFC-261A8DAE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4129088"/>
            <a:ext cx="34004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Content Placeholder 9">
            <a:extLst>
              <a:ext uri="{FF2B5EF4-FFF2-40B4-BE49-F238E27FC236}">
                <a16:creationId xmlns:a16="http://schemas.microsoft.com/office/drawing/2014/main" id="{513A64F1-C40E-CB16-A889-CE7F3B6902C8}"/>
              </a:ext>
            </a:extLst>
          </p:cNvPr>
          <p:cNvSpPr>
            <a:spLocks noGrp="1" noChangeArrowheads="1"/>
          </p:cNvSpPr>
          <p:nvPr>
            <p:ph sz="quarter" idx="17"/>
          </p:nvPr>
        </p:nvSpPr>
        <p:spPr>
          <a:xfrm>
            <a:off x="6588125" y="6365875"/>
            <a:ext cx="2222500" cy="3206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TW" sz="1000"/>
              <a:t>A continuous process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186CE30-1F53-BECC-A8CF-F172DB3B6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Types of Processing</a:t>
            </a:r>
            <a:endParaRPr lang="en-IN" altLang="zh-TW" sz="360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8B3560A0-2CD5-4449-A97A-CD16262A8C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8062912" cy="454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81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Job Shop</a:t>
                      </a:r>
                    </a:p>
                  </a:txBody>
                  <a:tcPr marL="91443" marR="91443" marT="45724" marB="4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Batch</a:t>
                      </a:r>
                    </a:p>
                  </a:txBody>
                  <a:tcPr marL="91443" marR="91443" marT="45724" marB="4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Repetitive/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Assembly</a:t>
                      </a:r>
                    </a:p>
                  </a:txBody>
                  <a:tcPr marL="91443" marR="91443" marT="45724" marB="4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</a:txBody>
                  <a:tcPr marL="91443" marR="91443" marT="45724" marB="4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85">
                <a:tc>
                  <a:txBody>
                    <a:bodyPr/>
                    <a:lstStyle/>
                    <a:p>
                      <a:r>
                        <a:rPr lang="en-US" sz="1600" b="1" dirty="0"/>
                        <a:t>Description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Customized</a:t>
                      </a:r>
                    </a:p>
                    <a:p>
                      <a:pPr marL="285750" lvl="1" indent="0"/>
                      <a:r>
                        <a:rPr lang="en-US" sz="1600" dirty="0"/>
                        <a:t>goods or</a:t>
                      </a:r>
                    </a:p>
                    <a:p>
                      <a:pPr marL="285750" lvl="1" indent="0"/>
                      <a:r>
                        <a:rPr lang="en-US" sz="1600" dirty="0"/>
                        <a:t>services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Semi-</a:t>
                      </a:r>
                    </a:p>
                    <a:p>
                      <a:pPr marL="225425" lvl="1" indent="0"/>
                      <a:r>
                        <a:rPr lang="en-US" sz="1600" dirty="0"/>
                        <a:t>standardized</a:t>
                      </a:r>
                    </a:p>
                    <a:p>
                      <a:pPr marL="225425" lvl="1" indent="0"/>
                      <a:r>
                        <a:rPr lang="en-US" sz="1600" dirty="0"/>
                        <a:t>goods or </a:t>
                      </a:r>
                    </a:p>
                    <a:p>
                      <a:pPr marL="225425" lvl="1" indent="0"/>
                      <a:r>
                        <a:rPr lang="en-US" sz="1600" dirty="0"/>
                        <a:t>services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Standardized</a:t>
                      </a:r>
                    </a:p>
                    <a:p>
                      <a:pPr marL="225425" lvl="1" indent="0"/>
                      <a:r>
                        <a:rPr lang="en-US" sz="1600" dirty="0"/>
                        <a:t>goods or</a:t>
                      </a:r>
                    </a:p>
                    <a:p>
                      <a:pPr marL="225425" lvl="1" indent="0"/>
                      <a:r>
                        <a:rPr lang="en-US" sz="1600" dirty="0"/>
                        <a:t>services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Highly standardized</a:t>
                      </a:r>
                    </a:p>
                    <a:p>
                      <a:pPr marL="225425" lvl="1" indent="0"/>
                      <a:r>
                        <a:rPr lang="en-US" sz="1600" dirty="0"/>
                        <a:t>goods</a:t>
                      </a:r>
                      <a:r>
                        <a:rPr lang="en-US" sz="1600" baseline="0" dirty="0"/>
                        <a:t> or services</a:t>
                      </a:r>
                      <a:endParaRPr lang="en-US" sz="16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44">
                <a:tc>
                  <a:txBody>
                    <a:bodyPr/>
                    <a:lstStyle/>
                    <a:p>
                      <a:r>
                        <a:rPr lang="en-US" sz="1600" b="1" dirty="0"/>
                        <a:t>Advantages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Able to handle</a:t>
                      </a:r>
                      <a:r>
                        <a:rPr lang="en-US" sz="1600" baseline="0" dirty="0"/>
                        <a:t> a </a:t>
                      </a:r>
                    </a:p>
                    <a:p>
                      <a:pPr marL="457200" lvl="1" indent="-171450"/>
                      <a:r>
                        <a:rPr lang="en-US" sz="1600" baseline="0" dirty="0"/>
                        <a:t>wide variety </a:t>
                      </a:r>
                    </a:p>
                    <a:p>
                      <a:pPr marL="457200" lvl="1" indent="-171450"/>
                      <a:r>
                        <a:rPr lang="en-US" sz="1600" baseline="0" dirty="0"/>
                        <a:t>of work</a:t>
                      </a:r>
                      <a:endParaRPr lang="en-US" sz="16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/>
                        <a:t>Flexibility; easy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marL="225425" lvl="1" indent="0"/>
                      <a:r>
                        <a:rPr lang="en-US" sz="1600" baseline="0" dirty="0"/>
                        <a:t>to add or change products or services</a:t>
                      </a:r>
                      <a:endParaRPr lang="en-US" sz="16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  <a:r>
                        <a:rPr lang="en-US" sz="1600" baseline="0" dirty="0"/>
                        <a:t> unit </a:t>
                      </a:r>
                    </a:p>
                    <a:p>
                      <a:pPr marL="225425" lvl="1" indent="0"/>
                      <a:r>
                        <a:rPr lang="en-US" sz="1600" baseline="0" dirty="0"/>
                        <a:t>cost, high volume, efficient</a:t>
                      </a:r>
                      <a:endParaRPr lang="en-US" sz="16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/>
                        <a:t>Very</a:t>
                      </a:r>
                      <a:r>
                        <a:rPr lang="en-US" sz="1600" baseline="0" dirty="0"/>
                        <a:t> efficient, very </a:t>
                      </a:r>
                    </a:p>
                    <a:p>
                      <a:pPr marL="0" indent="225425"/>
                      <a:r>
                        <a:rPr lang="en-US" sz="1600" baseline="0" dirty="0"/>
                        <a:t>high volume</a:t>
                      </a:r>
                      <a:endParaRPr lang="en-US" sz="16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744">
                <a:tc>
                  <a:txBody>
                    <a:bodyPr/>
                    <a:lstStyle/>
                    <a:p>
                      <a:r>
                        <a:rPr lang="en-US" sz="1600" b="1" dirty="0"/>
                        <a:t>Disadvantages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Slow, high cost</a:t>
                      </a:r>
                    </a:p>
                    <a:p>
                      <a:pPr marL="457200" lvl="1" indent="-17145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unit,</a:t>
                      </a:r>
                    </a:p>
                    <a:p>
                      <a:pPr marL="457200" lvl="1" indent="-17145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</a:p>
                    <a:p>
                      <a:pPr marL="457200" lvl="1" indent="-17145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planning and</a:t>
                      </a:r>
                    </a:p>
                    <a:p>
                      <a:pPr marL="457200" lvl="1" indent="-17145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scheduling</a:t>
                      </a:r>
                      <a:endParaRPr lang="en-US" sz="11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cost</a:t>
                      </a:r>
                    </a:p>
                    <a:p>
                      <a:pPr marL="225425" indent="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unit,</a:t>
                      </a:r>
                    </a:p>
                    <a:p>
                      <a:pPr marL="225425" indent="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  <a:p>
                      <a:pPr marL="225425" indent="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scheduling</a:t>
                      </a:r>
                    </a:p>
                    <a:p>
                      <a:pPr marL="225425" indent="0"/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complexity</a:t>
                      </a:r>
                      <a:endParaRPr lang="en-US" sz="11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flexibility,</a:t>
                      </a:r>
                    </a:p>
                    <a:p>
                      <a:pPr marL="225425" indent="0"/>
                      <a:r>
                        <a:rPr lang="en-US" sz="1600" dirty="0"/>
                        <a:t>high cost of downtime</a:t>
                      </a:r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Very rigid, lack of </a:t>
                      </a:r>
                    </a:p>
                    <a:p>
                      <a:pPr marL="225425" indent="0"/>
                      <a:r>
                        <a:rPr lang="en-US" sz="1600" dirty="0"/>
                        <a:t>variety, costly</a:t>
                      </a:r>
                      <a:r>
                        <a:rPr lang="en-US" sz="1600" baseline="0" dirty="0"/>
                        <a:t> to change, very high cost of downtime</a:t>
                      </a:r>
                      <a:endParaRPr lang="en-US" sz="1600" dirty="0"/>
                    </a:p>
                  </a:txBody>
                  <a:tcPr marL="91443" marR="91443" marT="45724" marB="4572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7" name="Footer Placeholder 7">
            <a:extLst>
              <a:ext uri="{FF2B5EF4-FFF2-40B4-BE49-F238E27FC236}">
                <a16:creationId xmlns:a16="http://schemas.microsoft.com/office/drawing/2014/main" id="{B8AE16E3-9C93-D07F-6830-D7EED7481C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8468" name="Slide Number Placeholder 8">
            <a:extLst>
              <a:ext uri="{FF2B5EF4-FFF2-40B4-BE49-F238E27FC236}">
                <a16:creationId xmlns:a16="http://schemas.microsoft.com/office/drawing/2014/main" id="{FA19B9FE-5EDF-FFC2-F27B-74BE8A00B6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EA2A76-43A8-4774-B163-AADDCA9FF0FE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4E7EEEDF-79AF-45FC-32E0-72097178B7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A93BDF66-57DF-030F-C17B-15C13E46A8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1DB9ADE-3C37-4FA3-8743-8FE51F813802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Title 1">
            <a:extLst>
              <a:ext uri="{FF2B5EF4-FFF2-40B4-BE49-F238E27FC236}">
                <a16:creationId xmlns:a16="http://schemas.microsoft.com/office/drawing/2014/main" id="{D9F662BA-B4F5-AC1C-86E8-4E251272C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Types of Processing</a:t>
            </a:r>
            <a:endParaRPr lang="en-IN" altLang="zh-TW" sz="3600"/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7D737343-2D6A-56C1-0CBD-87CAD9C7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1975"/>
            <a:ext cx="77724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BF6F40D-C704-D496-436E-70D9D9385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Sustainable Production of Goods and Services</a:t>
            </a:r>
            <a:endParaRPr lang="en-IN" altLang="zh-TW" sz="3200"/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9E1BA4B1-3770-C670-21E8-F6C57D0274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zh-TW"/>
              <a:t>Increasing pressure for organizations to operate sustainable production processes</a:t>
            </a:r>
          </a:p>
          <a:p>
            <a:pPr>
              <a:spcBef>
                <a:spcPts val="800"/>
              </a:spcBef>
            </a:pPr>
            <a:r>
              <a:rPr lang="en-US" altLang="zh-TW"/>
              <a:t>According to the Lowell Center for Sustainable Production:</a:t>
            </a:r>
          </a:p>
          <a:p>
            <a:pPr lvl="1"/>
            <a:r>
              <a:rPr lang="en-US" altLang="zh-TW"/>
              <a:t>“Sustainable Production is the creation of goods and services using processes and systems that are: </a:t>
            </a:r>
            <a:r>
              <a:rPr lang="en-US" altLang="zh-TW">
                <a:solidFill>
                  <a:srgbClr val="C00000"/>
                </a:solidFill>
              </a:rPr>
              <a:t>non-polluting; conserving of energy and natural resources; economically efficient; safe and healthful for workers, communities, and consumers; and, socially and creatively rewarding for all working people</a:t>
            </a:r>
            <a:r>
              <a:rPr lang="en-US" altLang="zh-TW"/>
              <a:t>.”</a:t>
            </a:r>
          </a:p>
        </p:txBody>
      </p:sp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E4EB3DC5-4488-9AAE-B59C-0D137D041F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D8C9F64A-C2C2-6614-D6B9-F862C65C18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52DE3B-211D-4426-8488-FFA1759C49A4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2721</TotalTime>
  <Words>2063</Words>
  <Application>Microsoft Office PowerPoint</Application>
  <PresentationFormat>如螢幕大小 (4:3)</PresentationFormat>
  <Paragraphs>409</Paragraphs>
  <Slides>41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3" baseType="lpstr">
      <vt:lpstr>Times New Roman</vt:lpstr>
      <vt:lpstr>新細明體</vt:lpstr>
      <vt:lpstr>Arial</vt:lpstr>
      <vt:lpstr>標楷體</vt:lpstr>
      <vt:lpstr>Wingdings</vt:lpstr>
      <vt:lpstr>Webdings</vt:lpstr>
      <vt:lpstr>Calibri Light</vt:lpstr>
      <vt:lpstr>Calibri</vt:lpstr>
      <vt:lpstr>微軟正黑體</vt:lpstr>
      <vt:lpstr>0ckf</vt:lpstr>
      <vt:lpstr>自訂設計</vt:lpstr>
      <vt:lpstr>Equation</vt:lpstr>
      <vt:lpstr>Process Selection and  Facility Layout   </vt:lpstr>
      <vt:lpstr>Process Selection</vt:lpstr>
      <vt:lpstr>Process Selection and System Design</vt:lpstr>
      <vt:lpstr>Key Aspects of Process Strategy</vt:lpstr>
      <vt:lpstr>2 Key Questions in Process Selection</vt:lpstr>
      <vt:lpstr>Process Types</vt:lpstr>
      <vt:lpstr>Types of Processing</vt:lpstr>
      <vt:lpstr>Types of Processing</vt:lpstr>
      <vt:lpstr>Sustainable Production of Goods and Services</vt:lpstr>
      <vt:lpstr>Sustainable Production of Goods and Services (cont.)</vt:lpstr>
      <vt:lpstr>Process and Information Technology</vt:lpstr>
      <vt:lpstr>The Need to Manage Technology</vt:lpstr>
      <vt:lpstr>Automation</vt:lpstr>
      <vt:lpstr>Programmable Automation</vt:lpstr>
      <vt:lpstr>Various types of Robots</vt:lpstr>
      <vt:lpstr>Flexible Automation</vt:lpstr>
      <vt:lpstr>Flexible Manufacturing System (FMS)</vt:lpstr>
      <vt:lpstr>Computer Integrated Manufacturing (CIM)</vt:lpstr>
      <vt:lpstr>Facilities Layout</vt:lpstr>
      <vt:lpstr>The Need for Layout Planning</vt:lpstr>
      <vt:lpstr>Layout Design Objectives</vt:lpstr>
      <vt:lpstr>Basic Layout Types</vt:lpstr>
      <vt:lpstr>Repetitive Processing:  Product Layouts (Line Layouts)</vt:lpstr>
      <vt:lpstr>Automobile Assembly Line</vt:lpstr>
      <vt:lpstr>Product Layouts:  Advantages &amp; Disadvantages</vt:lpstr>
      <vt:lpstr>Non-repetitive Processing:  Process Layouts</vt:lpstr>
      <vt:lpstr>Process Layouts: Advantages &amp; Disadvantages (cont.)</vt:lpstr>
      <vt:lpstr>Fixed Position Layouts</vt:lpstr>
      <vt:lpstr>Combination Layouts</vt:lpstr>
      <vt:lpstr>Cellular Layouts</vt:lpstr>
      <vt:lpstr>Group Technology</vt:lpstr>
      <vt:lpstr>Service Layouts</vt:lpstr>
      <vt:lpstr>Designing Product Layouts:  Line Balancing</vt:lpstr>
      <vt:lpstr>Designing Product Layouts:  Line Balancing</vt:lpstr>
      <vt:lpstr>Cycle Time</vt:lpstr>
      <vt:lpstr>How Many Workstations Are Needed?</vt:lpstr>
      <vt:lpstr>Precedence Diagram</vt:lpstr>
      <vt:lpstr>Designing Process Layouts</vt:lpstr>
      <vt:lpstr>Information Requirements</vt:lpstr>
      <vt:lpstr>Process Layout Problem</vt:lpstr>
      <vt:lpstr>Process Layout Problem (cont.)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177</cp:revision>
  <dcterms:created xsi:type="dcterms:W3CDTF">1999-04-05T16:45:56Z</dcterms:created>
  <dcterms:modified xsi:type="dcterms:W3CDTF">2024-11-05T12:35:42Z</dcterms:modified>
</cp:coreProperties>
</file>