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97" r:id="rId2"/>
  </p:sldMasterIdLst>
  <p:notesMasterIdLst>
    <p:notesMasterId r:id="rId44"/>
  </p:notesMasterIdLst>
  <p:handoutMasterIdLst>
    <p:handoutMasterId r:id="rId45"/>
  </p:handoutMasterIdLst>
  <p:sldIdLst>
    <p:sldId id="565" r:id="rId3"/>
    <p:sldId id="609" r:id="rId4"/>
    <p:sldId id="291" r:id="rId5"/>
    <p:sldId id="607" r:id="rId6"/>
    <p:sldId id="333" r:id="rId7"/>
    <p:sldId id="334" r:id="rId8"/>
    <p:sldId id="335" r:id="rId9"/>
    <p:sldId id="336" r:id="rId10"/>
    <p:sldId id="337" r:id="rId11"/>
    <p:sldId id="338" r:id="rId12"/>
    <p:sldId id="339" r:id="rId13"/>
    <p:sldId id="340" r:id="rId14"/>
    <p:sldId id="341" r:id="rId15"/>
    <p:sldId id="342" r:id="rId16"/>
    <p:sldId id="343" r:id="rId17"/>
    <p:sldId id="344" r:id="rId18"/>
    <p:sldId id="370" r:id="rId19"/>
    <p:sldId id="348" r:id="rId20"/>
    <p:sldId id="349" r:id="rId21"/>
    <p:sldId id="350" r:id="rId22"/>
    <p:sldId id="351" r:id="rId23"/>
    <p:sldId id="352" r:id="rId24"/>
    <p:sldId id="353" r:id="rId25"/>
    <p:sldId id="354" r:id="rId26"/>
    <p:sldId id="355" r:id="rId27"/>
    <p:sldId id="356" r:id="rId28"/>
    <p:sldId id="357" r:id="rId29"/>
    <p:sldId id="358" r:id="rId30"/>
    <p:sldId id="359" r:id="rId31"/>
    <p:sldId id="360" r:id="rId32"/>
    <p:sldId id="608" r:id="rId33"/>
    <p:sldId id="361" r:id="rId34"/>
    <p:sldId id="362" r:id="rId35"/>
    <p:sldId id="363" r:id="rId36"/>
    <p:sldId id="364" r:id="rId37"/>
    <p:sldId id="365" r:id="rId38"/>
    <p:sldId id="398" r:id="rId39"/>
    <p:sldId id="366" r:id="rId40"/>
    <p:sldId id="367" r:id="rId41"/>
    <p:sldId id="368" r:id="rId42"/>
    <p:sldId id="369" r:id="rId43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94"/>
    <p:restoredTop sz="94674"/>
  </p:normalViewPr>
  <p:slideViewPr>
    <p:cSldViewPr showGuides="1">
      <p:cViewPr varScale="1">
        <p:scale>
          <a:sx n="100" d="100"/>
          <a:sy n="100" d="100"/>
        </p:scale>
        <p:origin x="213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B35EE220-8F09-9FDE-D5F6-CC1FA03D7EF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D1790E7-FF4F-6FF7-5354-8D003796AD3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AB8F0EC-A434-433B-AD38-05EEFF818C1B}" type="datetimeFigureOut">
              <a:rPr lang="zh-TW" altLang="en-US"/>
              <a:pPr>
                <a:defRPr/>
              </a:pPr>
              <a:t>2024/11/13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E573D572-4F04-EB9E-FCA0-5292D05D011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7290291-BCF3-8235-F6B9-CC9FC59E52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2EA330A-F67F-4CAE-B705-BD8DCFD0F29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706554B-37B6-1B76-84D5-7FC5F99EDC0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D52C717-F8FD-9CA0-5CC9-7D5BBB87D8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4D969D83-5F32-D51B-99E5-B1E0CFE8661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929767D1-8A25-F294-3138-54AF1DA513E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E2ED9B43-F988-0D47-3E72-E4FC11C9A6A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F58E49DC-4579-150F-2B8E-73B253A268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FD3C775-EE49-4187-994E-7E12BDD9F19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新細明體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>
            <a:extLst>
              <a:ext uri="{FF2B5EF4-FFF2-40B4-BE49-F238E27FC236}">
                <a16:creationId xmlns:a16="http://schemas.microsoft.com/office/drawing/2014/main" id="{DA003099-DE45-64B7-EFA5-3CCDF477D5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DB408570-108A-4A73-8D2C-6532BBE25727}" type="slidenum">
              <a:rPr lang="en-US" altLang="zh-TW" sz="1200" smtClean="0"/>
              <a:pPr/>
              <a:t>1</a:t>
            </a:fld>
            <a:endParaRPr lang="en-US" altLang="zh-TW" sz="1200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B17D4767-6ACF-D144-4A4C-79960BD06B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39BB58CE-EA99-C5DA-07B7-9DD3904C8F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029">
            <a:extLst>
              <a:ext uri="{FF2B5EF4-FFF2-40B4-BE49-F238E27FC236}">
                <a16:creationId xmlns:a16="http://schemas.microsoft.com/office/drawing/2014/main" id="{270B8CE9-AB1A-D3BC-01FC-FFDB0BC7C33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4" name="Rectangle 1030">
            <a:extLst>
              <a:ext uri="{FF2B5EF4-FFF2-40B4-BE49-F238E27FC236}">
                <a16:creationId xmlns:a16="http://schemas.microsoft.com/office/drawing/2014/main" id="{D1508290-B25A-2501-0C2A-908B376DDC3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D072B-ECFB-44E8-807D-092A38EEE47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82280325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029">
            <a:extLst>
              <a:ext uri="{FF2B5EF4-FFF2-40B4-BE49-F238E27FC236}">
                <a16:creationId xmlns:a16="http://schemas.microsoft.com/office/drawing/2014/main" id="{5F7967F4-F0F3-5C76-FF31-B7A63D1D77E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6" name="Rectangle 1030">
            <a:extLst>
              <a:ext uri="{FF2B5EF4-FFF2-40B4-BE49-F238E27FC236}">
                <a16:creationId xmlns:a16="http://schemas.microsoft.com/office/drawing/2014/main" id="{E9C1116D-212A-7A43-4EB9-C083EBDAE34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F5237-496B-4824-8164-B0BC8156C2F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66865946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029">
            <a:extLst>
              <a:ext uri="{FF2B5EF4-FFF2-40B4-BE49-F238E27FC236}">
                <a16:creationId xmlns:a16="http://schemas.microsoft.com/office/drawing/2014/main" id="{4A0D19B2-768E-007F-9214-72448A58CF8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6" name="Rectangle 1030">
            <a:extLst>
              <a:ext uri="{FF2B5EF4-FFF2-40B4-BE49-F238E27FC236}">
                <a16:creationId xmlns:a16="http://schemas.microsoft.com/office/drawing/2014/main" id="{0A8DBFEB-8F30-6BF1-746E-5E999F91115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4C886-EF5B-4492-947A-FF828A759C3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09417730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029">
            <a:extLst>
              <a:ext uri="{FF2B5EF4-FFF2-40B4-BE49-F238E27FC236}">
                <a16:creationId xmlns:a16="http://schemas.microsoft.com/office/drawing/2014/main" id="{EEFACB61-EB19-D4C9-5EA3-71C29FE0A9D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5" name="Rectangle 1030">
            <a:extLst>
              <a:ext uri="{FF2B5EF4-FFF2-40B4-BE49-F238E27FC236}">
                <a16:creationId xmlns:a16="http://schemas.microsoft.com/office/drawing/2014/main" id="{07BF0051-F734-64BC-2A37-B2F438649E2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C0A1C-A27E-4506-AD50-60605D8E64F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61216143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029">
            <a:extLst>
              <a:ext uri="{FF2B5EF4-FFF2-40B4-BE49-F238E27FC236}">
                <a16:creationId xmlns:a16="http://schemas.microsoft.com/office/drawing/2014/main" id="{EF5865FF-A58D-5492-0EE4-8ABC0FE86CA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5" name="Rectangle 1030">
            <a:extLst>
              <a:ext uri="{FF2B5EF4-FFF2-40B4-BE49-F238E27FC236}">
                <a16:creationId xmlns:a16="http://schemas.microsoft.com/office/drawing/2014/main" id="{4DAFB015-7277-1073-2880-5C014E0A91C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008D4-69FC-4B5F-A2A3-B3EBE0C6446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67214373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Horizontal Main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342900" y="304800"/>
            <a:ext cx="8458200" cy="678611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5" name="Content Placeholder 1"/>
          <p:cNvSpPr>
            <a:spLocks noGrp="1"/>
          </p:cNvSpPr>
          <p:nvPr>
            <p:ph sz="quarter" idx="11"/>
          </p:nvPr>
        </p:nvSpPr>
        <p:spPr>
          <a:xfrm>
            <a:off x="342900" y="1276709"/>
            <a:ext cx="8458200" cy="283809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4"/>
          </p:nvPr>
        </p:nvSpPr>
        <p:spPr>
          <a:xfrm>
            <a:off x="342900" y="4343400"/>
            <a:ext cx="8458200" cy="19050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  <a:lvl4pPr marL="455613" indent="0">
              <a:buNone/>
              <a:defRPr/>
            </a:lvl4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</p:txBody>
      </p:sp>
      <p:sp>
        <p:nvSpPr>
          <p:cNvPr id="8" name="Appendix Link"/>
          <p:cNvSpPr>
            <a:spLocks noGrp="1"/>
          </p:cNvSpPr>
          <p:nvPr>
            <p:ph type="body" sz="quarter" idx="29"/>
          </p:nvPr>
        </p:nvSpPr>
        <p:spPr>
          <a:xfrm>
            <a:off x="3200400" y="6324600"/>
            <a:ext cx="2743200" cy="192024"/>
          </a:xfrm>
        </p:spPr>
        <p:txBody>
          <a:bodyPr anchor="b">
            <a:noAutofit/>
          </a:bodyPr>
          <a:lstStyle>
            <a:lvl1pPr algn="ctr">
              <a:defRPr sz="900"/>
            </a:lvl1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0" name="Image Credit"/>
          <p:cNvSpPr>
            <a:spLocks noGrp="1"/>
          </p:cNvSpPr>
          <p:nvPr>
            <p:ph type="body" sz="quarter" idx="30"/>
          </p:nvPr>
        </p:nvSpPr>
        <p:spPr>
          <a:xfrm>
            <a:off x="1562101" y="6684963"/>
            <a:ext cx="6976872" cy="173736"/>
          </a:xfrm>
        </p:spPr>
        <p:txBody>
          <a:bodyPr anchor="ctr">
            <a:noAutofit/>
          </a:bodyPr>
          <a:lstStyle>
            <a:lvl1pPr algn="r">
              <a:defRPr sz="800">
                <a:solidFill>
                  <a:srgbClr val="595959"/>
                </a:solidFill>
              </a:defRPr>
            </a:lvl1pPr>
          </a:lstStyle>
          <a:p>
            <a:pPr lvl="0"/>
            <a:r>
              <a:rPr lang="zh-TW" altLang="en-US"/>
              <a:t>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0011936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osing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MGH Logo">
            <a:extLst>
              <a:ext uri="{FF2B5EF4-FFF2-40B4-BE49-F238E27FC236}">
                <a16:creationId xmlns:a16="http://schemas.microsoft.com/office/drawing/2014/main" id="{0E9A68EC-8F5B-B34A-3440-B60BF8197F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25" y="1006475"/>
            <a:ext cx="2444750" cy="244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MGH Tagline">
            <a:extLst>
              <a:ext uri="{FF2B5EF4-FFF2-40B4-BE49-F238E27FC236}">
                <a16:creationId xmlns:a16="http://schemas.microsoft.com/office/drawing/2014/main" id="{4916F684-25DD-3A1F-9512-C0D4ABEA1CEB}"/>
              </a:ext>
            </a:extLst>
          </p:cNvPr>
          <p:cNvSpPr txBox="1"/>
          <p:nvPr userDrawn="1"/>
        </p:nvSpPr>
        <p:spPr>
          <a:xfrm>
            <a:off x="1730375" y="3797300"/>
            <a:ext cx="5683250" cy="468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pc="4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Because learning changes everything.</a:t>
            </a:r>
            <a:r>
              <a:rPr kumimoji="0" lang="en-US" sz="1400" spc="40" baseline="6000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®</a:t>
            </a:r>
            <a:endParaRPr kumimoji="0" lang="en-US" spc="40" baseline="60000">
              <a:solidFill>
                <a:srgbClr val="000000"/>
              </a:solidFill>
              <a:latin typeface="+mn-lt"/>
              <a:ea typeface="+mn-ea"/>
            </a:endParaRPr>
          </a:p>
        </p:txBody>
      </p:sp>
      <p:sp>
        <p:nvSpPr>
          <p:cNvPr id="5" name="MGH URL">
            <a:extLst>
              <a:ext uri="{FF2B5EF4-FFF2-40B4-BE49-F238E27FC236}">
                <a16:creationId xmlns:a16="http://schemas.microsoft.com/office/drawing/2014/main" id="{7BA67F29-C16B-F46F-E9F7-9F13E319BD5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68663" y="5329238"/>
            <a:ext cx="2606675" cy="3381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r>
              <a:rPr kumimoji="0" lang="en-US" altLang="zh-TW" sz="1600">
                <a:solidFill>
                  <a:srgbClr val="000000"/>
                </a:solidFill>
                <a:ea typeface="標楷體" panose="03000509000000000000" pitchFamily="49" charset="-120"/>
              </a:rPr>
              <a:t>www.mheducation.com</a:t>
            </a:r>
            <a:endParaRPr kumimoji="0" lang="en-US" altLang="zh-TW" sz="2000">
              <a:solidFill>
                <a:srgbClr val="000000"/>
              </a:solidFill>
              <a:ea typeface="標楷體" panose="03000509000000000000" pitchFamily="49" charset="-120"/>
            </a:endParaRPr>
          </a:p>
        </p:txBody>
      </p:sp>
      <p:sp>
        <p:nvSpPr>
          <p:cNvPr id="2" name="Hidden Slide Title"/>
          <p:cNvSpPr>
            <a:spLocks noGrp="1"/>
          </p:cNvSpPr>
          <p:nvPr>
            <p:ph type="title"/>
          </p:nvPr>
        </p:nvSpPr>
        <p:spPr>
          <a:xfrm>
            <a:off x="3425949" y="418391"/>
            <a:ext cx="2292103" cy="2918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6" name="Long Copyright">
            <a:extLst>
              <a:ext uri="{FF2B5EF4-FFF2-40B4-BE49-F238E27FC236}">
                <a16:creationId xmlns:a16="http://schemas.microsoft.com/office/drawing/2014/main" id="{632220D2-E6D7-8E70-B07D-D1741F0ECC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0" y="6486525"/>
            <a:ext cx="9144000" cy="371475"/>
          </a:xfrm>
        </p:spPr>
        <p:txBody>
          <a:bodyPr/>
          <a:lstStyle>
            <a:lvl1pPr algn="ctr" defTabSz="457200">
              <a:spcBef>
                <a:spcPct val="20000"/>
              </a:spcBef>
              <a:defRPr/>
            </a:lvl1pPr>
          </a:lstStyle>
          <a:p>
            <a:pPr>
              <a:defRPr/>
            </a:pPr>
            <a:r>
              <a:rPr lang="en-US"/>
              <a:t>CYCU— Prof CK Farn</a:t>
            </a:r>
          </a:p>
        </p:txBody>
      </p:sp>
    </p:spTree>
    <p:extLst>
      <p:ext uri="{BB962C8B-B14F-4D97-AF65-F5344CB8AC3E}">
        <p14:creationId xmlns:p14="http://schemas.microsoft.com/office/powerpoint/2010/main" val="10345249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with Third as Acc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342900" y="304800"/>
            <a:ext cx="8458200" cy="678611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1"/>
          <p:cNvSpPr>
            <a:spLocks noGrp="1"/>
          </p:cNvSpPr>
          <p:nvPr>
            <p:ph sz="quarter" idx="11"/>
          </p:nvPr>
        </p:nvSpPr>
        <p:spPr>
          <a:xfrm>
            <a:off x="342900" y="1276709"/>
            <a:ext cx="8458200" cy="283809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4"/>
          </p:nvPr>
        </p:nvSpPr>
        <p:spPr>
          <a:xfrm>
            <a:off x="342901" y="4343400"/>
            <a:ext cx="5791200" cy="19050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5"/>
          </p:nvPr>
        </p:nvSpPr>
        <p:spPr>
          <a:xfrm>
            <a:off x="6400800" y="4343400"/>
            <a:ext cx="2400300" cy="19050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Appendix Link"/>
          <p:cNvSpPr>
            <a:spLocks noGrp="1"/>
          </p:cNvSpPr>
          <p:nvPr>
            <p:ph type="body" sz="quarter" idx="29"/>
          </p:nvPr>
        </p:nvSpPr>
        <p:spPr>
          <a:xfrm>
            <a:off x="3200400" y="6324600"/>
            <a:ext cx="2743200" cy="192024"/>
          </a:xfrm>
        </p:spPr>
        <p:txBody>
          <a:bodyPr anchor="b">
            <a:noAutofit/>
          </a:bodyPr>
          <a:lstStyle>
            <a:lvl1pPr algn="ctr"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Image Credit"/>
          <p:cNvSpPr>
            <a:spLocks noGrp="1"/>
          </p:cNvSpPr>
          <p:nvPr>
            <p:ph type="body" sz="quarter" idx="30"/>
          </p:nvPr>
        </p:nvSpPr>
        <p:spPr>
          <a:xfrm>
            <a:off x="1562101" y="6684963"/>
            <a:ext cx="6976872" cy="173736"/>
          </a:xfrm>
        </p:spPr>
        <p:txBody>
          <a:bodyPr anchor="ctr">
            <a:noAutofit/>
          </a:bodyPr>
          <a:lstStyle>
            <a:lvl1pPr algn="r">
              <a:defRPr sz="800">
                <a:solidFill>
                  <a:srgbClr val="59595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30066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x Main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342900" y="304800"/>
            <a:ext cx="8458200" cy="678611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1"/>
          <p:cNvSpPr>
            <a:spLocks noGrp="1"/>
          </p:cNvSpPr>
          <p:nvPr>
            <p:ph sz="quarter" idx="11"/>
          </p:nvPr>
        </p:nvSpPr>
        <p:spPr>
          <a:xfrm>
            <a:off x="342900" y="1276710"/>
            <a:ext cx="8458200" cy="61247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4"/>
          </p:nvPr>
        </p:nvSpPr>
        <p:spPr>
          <a:xfrm>
            <a:off x="342900" y="2070496"/>
            <a:ext cx="8458200" cy="649138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5"/>
          </p:nvPr>
        </p:nvSpPr>
        <p:spPr>
          <a:xfrm>
            <a:off x="342900" y="2900944"/>
            <a:ext cx="8458200" cy="6731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4"/>
          <p:cNvSpPr>
            <a:spLocks noGrp="1"/>
          </p:cNvSpPr>
          <p:nvPr>
            <p:ph sz="quarter" idx="16"/>
          </p:nvPr>
        </p:nvSpPr>
        <p:spPr>
          <a:xfrm>
            <a:off x="342900" y="3755354"/>
            <a:ext cx="8458200" cy="6985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7"/>
          </p:nvPr>
        </p:nvSpPr>
        <p:spPr>
          <a:xfrm>
            <a:off x="342900" y="4635164"/>
            <a:ext cx="8458200" cy="6985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5" name="Content Placeholder 6"/>
          <p:cNvSpPr>
            <a:spLocks noGrp="1"/>
          </p:cNvSpPr>
          <p:nvPr>
            <p:ph sz="quarter" idx="18"/>
          </p:nvPr>
        </p:nvSpPr>
        <p:spPr>
          <a:xfrm>
            <a:off x="342900" y="5514975"/>
            <a:ext cx="8458200" cy="733425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Appendix Link"/>
          <p:cNvSpPr>
            <a:spLocks noGrp="1"/>
          </p:cNvSpPr>
          <p:nvPr>
            <p:ph type="body" sz="quarter" idx="29"/>
          </p:nvPr>
        </p:nvSpPr>
        <p:spPr>
          <a:xfrm>
            <a:off x="3200400" y="6324600"/>
            <a:ext cx="2743200" cy="192024"/>
          </a:xfrm>
        </p:spPr>
        <p:txBody>
          <a:bodyPr anchor="b">
            <a:noAutofit/>
          </a:bodyPr>
          <a:lstStyle>
            <a:lvl1pPr algn="ctr"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Image Credit"/>
          <p:cNvSpPr>
            <a:spLocks noGrp="1"/>
          </p:cNvSpPr>
          <p:nvPr>
            <p:ph type="body" sz="quarter" idx="30"/>
          </p:nvPr>
        </p:nvSpPr>
        <p:spPr>
          <a:xfrm>
            <a:off x="1562101" y="6684963"/>
            <a:ext cx="6976872" cy="173736"/>
          </a:xfrm>
        </p:spPr>
        <p:txBody>
          <a:bodyPr anchor="ctr">
            <a:noAutofit/>
          </a:bodyPr>
          <a:lstStyle>
            <a:lvl1pPr algn="r">
              <a:defRPr sz="800">
                <a:solidFill>
                  <a:srgbClr val="59595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13855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00B92980-D7EC-3087-F548-B1E4C0A956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07D9480-E63C-EF14-FC50-30E077A689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BE751-97AE-4DE7-BFDE-2D2997F9782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95890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31B3A11-4F5F-74B3-6755-52B5F63B0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D2D0B46-1E21-171C-926D-AE748D0B5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55FE4E3-41D2-ABA6-6825-547F17181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763D7-09A9-4A0F-A440-8A838D37118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1040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aseline="0">
                <a:latin typeface="Arial" panose="020B0604020202020204" pitchFamily="34" charset="0"/>
              </a:defRPr>
            </a:lvl1pPr>
            <a:lvl2pPr>
              <a:defRPr sz="2400" baseline="0">
                <a:latin typeface="Times New Roman" panose="02020603050405020304" pitchFamily="18" charset="0"/>
              </a:defRPr>
            </a:lvl2pPr>
            <a:lvl3pPr>
              <a:defRPr sz="2000" baseline="0">
                <a:latin typeface="Times New Roman" panose="02020603050405020304" pitchFamily="18" charset="0"/>
              </a:defRPr>
            </a:lvl3pPr>
            <a:lvl4pPr>
              <a:defRPr sz="1800" baseline="0">
                <a:latin typeface="Times New Roman" panose="02020603050405020304" pitchFamily="18" charset="0"/>
              </a:defRPr>
            </a:lvl4pPr>
            <a:lvl5pPr>
              <a:defRPr sz="1800" baseline="0">
                <a:latin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Rectangle 1029">
            <a:extLst>
              <a:ext uri="{FF2B5EF4-FFF2-40B4-BE49-F238E27FC236}">
                <a16:creationId xmlns:a16="http://schemas.microsoft.com/office/drawing/2014/main" id="{4CC88071-9BBA-3A2C-6D07-DA26E9514C6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5" name="Rectangle 1030">
            <a:extLst>
              <a:ext uri="{FF2B5EF4-FFF2-40B4-BE49-F238E27FC236}">
                <a16:creationId xmlns:a16="http://schemas.microsoft.com/office/drawing/2014/main" id="{D96A1512-AF6B-81EE-9AB7-CC4473C73FE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D0FE52-8059-42F5-9990-0192D146A6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0279673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AC5E757-241D-C17A-99F5-0CE798C98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B3EAAC2-A482-86ED-E8BA-41AA0CC5A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219B370-B3BA-2AA6-DE83-D1562E5B6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E2900-0218-4444-AB4B-DE02F4D38C8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13472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DC45AFB-45D4-32F7-E59E-46A6C192E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94D320C-B4D3-644B-BDC0-98BD98709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C4ED119-D39E-4B59-F0C8-031A5E398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5B497-0038-47B2-857A-79B166D9E1B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17129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016B551F-9971-F53E-31B6-148443C47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D71988BA-9345-57F9-8139-213757450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E803C87F-2F09-D0FA-33FF-31072CFD6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0A73C-EA41-4D1B-A90F-0301694C334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30507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>
            <a:extLst>
              <a:ext uri="{FF2B5EF4-FFF2-40B4-BE49-F238E27FC236}">
                <a16:creationId xmlns:a16="http://schemas.microsoft.com/office/drawing/2014/main" id="{D54F2A73-30F3-CB3D-F15E-03A9F12A0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頁尾版面配置區 4">
            <a:extLst>
              <a:ext uri="{FF2B5EF4-FFF2-40B4-BE49-F238E27FC236}">
                <a16:creationId xmlns:a16="http://schemas.microsoft.com/office/drawing/2014/main" id="{E2E978FF-F6D7-6D4E-2D59-9D2B6EE24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  <a:endParaRPr lang="zh-TW" altLang="en-US"/>
          </a:p>
        </p:txBody>
      </p:sp>
      <p:sp>
        <p:nvSpPr>
          <p:cNvPr id="9" name="投影片編號版面配置區 5">
            <a:extLst>
              <a:ext uri="{FF2B5EF4-FFF2-40B4-BE49-F238E27FC236}">
                <a16:creationId xmlns:a16="http://schemas.microsoft.com/office/drawing/2014/main" id="{4E488BAB-B320-0417-3A98-9626C0CB8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F5535-D655-41DC-9A47-A9E0C5754DA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78699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>
            <a:extLst>
              <a:ext uri="{FF2B5EF4-FFF2-40B4-BE49-F238E27FC236}">
                <a16:creationId xmlns:a16="http://schemas.microsoft.com/office/drawing/2014/main" id="{1B7801A7-1915-C5E7-D468-AB8FDC58D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頁尾版面配置區 4">
            <a:extLst>
              <a:ext uri="{FF2B5EF4-FFF2-40B4-BE49-F238E27FC236}">
                <a16:creationId xmlns:a16="http://schemas.microsoft.com/office/drawing/2014/main" id="{BA261C34-1F3B-F722-F4D3-F061A7936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  <a:endParaRPr lang="zh-TW" altLang="en-US"/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267F7502-7F91-F850-C5ED-EEDFD3B70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23DED-8D97-4E54-8D89-6E62DA85C9F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3601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>
            <a:extLst>
              <a:ext uri="{FF2B5EF4-FFF2-40B4-BE49-F238E27FC236}">
                <a16:creationId xmlns:a16="http://schemas.microsoft.com/office/drawing/2014/main" id="{349B0A36-444F-AAE1-744A-F197DE634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頁尾版面配置區 4">
            <a:extLst>
              <a:ext uri="{FF2B5EF4-FFF2-40B4-BE49-F238E27FC236}">
                <a16:creationId xmlns:a16="http://schemas.microsoft.com/office/drawing/2014/main" id="{999B46D0-45A0-D398-122C-D6B49AEF1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  <a:endParaRPr lang="zh-TW" altLang="en-US"/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id="{ECFB717F-5A48-C09B-9891-26FFBCEA0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CC497-A9E0-41CA-B87F-1BA5D7D7585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34283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C121AF5E-132A-3964-AD0E-A6F4F4590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9EDBF543-DB64-43B7-632A-97A39043D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D5E86AD9-05AB-C1CF-BE2F-0D7BA58D0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F79D9-3040-485C-AE2F-1D7D3B67A0F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09575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59B7BA18-5418-9900-4E16-ACD26C31B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09EA8A45-E42E-4C1C-E283-A7383EF80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B34DC58D-B6DB-ABD8-86F6-6B5D81160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9B34F-0DD7-4AC4-96B2-0BE1F41BFFE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61995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478F4F1-FE96-5531-EBFA-7433FDC44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CA74DAC-F096-FFBD-5688-6B3F3839C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E72AE7B-A249-468E-6A4D-4D5B14B77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B5F8C-07B9-4300-960E-6D592EEAEA8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02614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E980D80-334D-4B1E-FA36-FEDFDAD54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8C7CE94-C74E-753E-4C3B-ECAD9C0D3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9152788-55E6-7BF3-CB66-40EC4CE40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76CD3-4F5C-40A5-88BA-876A312A28B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0743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2" name="Rectangle 1029">
            <a:extLst>
              <a:ext uri="{FF2B5EF4-FFF2-40B4-BE49-F238E27FC236}">
                <a16:creationId xmlns:a16="http://schemas.microsoft.com/office/drawing/2014/main" id="{21E59A1D-E955-F7D0-42DA-E389AB31418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4" name="Rectangle 1030">
            <a:extLst>
              <a:ext uri="{FF2B5EF4-FFF2-40B4-BE49-F238E27FC236}">
                <a16:creationId xmlns:a16="http://schemas.microsoft.com/office/drawing/2014/main" id="{F96418C4-D051-5093-957A-2305D469614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F53BE-A268-4F5F-80D2-786741F74AB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47493104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029">
            <a:extLst>
              <a:ext uri="{FF2B5EF4-FFF2-40B4-BE49-F238E27FC236}">
                <a16:creationId xmlns:a16="http://schemas.microsoft.com/office/drawing/2014/main" id="{A23BF893-CD11-B5AD-4077-5E0A58895B4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4" name="Rectangle 1030">
            <a:extLst>
              <a:ext uri="{FF2B5EF4-FFF2-40B4-BE49-F238E27FC236}">
                <a16:creationId xmlns:a16="http://schemas.microsoft.com/office/drawing/2014/main" id="{A84B88D7-396F-9F8B-B4F6-C0E00042C7C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819EB-67EC-4437-9CCD-CC6DEEAF83A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996319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029">
            <a:extLst>
              <a:ext uri="{FF2B5EF4-FFF2-40B4-BE49-F238E27FC236}">
                <a16:creationId xmlns:a16="http://schemas.microsoft.com/office/drawing/2014/main" id="{8C61A78C-28C0-E0D4-48B9-AB1F242F379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5" name="Rectangle 1030">
            <a:extLst>
              <a:ext uri="{FF2B5EF4-FFF2-40B4-BE49-F238E27FC236}">
                <a16:creationId xmlns:a16="http://schemas.microsoft.com/office/drawing/2014/main" id="{B90658F2-52DB-1803-654C-E8BB0ACBE33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42073-2FC1-4A72-BF56-90829C80B2A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2309168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029">
            <a:extLst>
              <a:ext uri="{FF2B5EF4-FFF2-40B4-BE49-F238E27FC236}">
                <a16:creationId xmlns:a16="http://schemas.microsoft.com/office/drawing/2014/main" id="{103EFE5F-50C2-1259-EB97-95771ADC7CB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6" name="Rectangle 1030">
            <a:extLst>
              <a:ext uri="{FF2B5EF4-FFF2-40B4-BE49-F238E27FC236}">
                <a16:creationId xmlns:a16="http://schemas.microsoft.com/office/drawing/2014/main" id="{0EF89A3B-E893-7506-7C7A-414658B36E7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16B6E6-AAE8-4A5E-8904-44DF67D5DDE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35559851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029">
            <a:extLst>
              <a:ext uri="{FF2B5EF4-FFF2-40B4-BE49-F238E27FC236}">
                <a16:creationId xmlns:a16="http://schemas.microsoft.com/office/drawing/2014/main" id="{ED420566-C733-FC03-9352-C699B75D268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8" name="Rectangle 1030">
            <a:extLst>
              <a:ext uri="{FF2B5EF4-FFF2-40B4-BE49-F238E27FC236}">
                <a16:creationId xmlns:a16="http://schemas.microsoft.com/office/drawing/2014/main" id="{888BF321-76E6-5645-43D0-BF69DFE983B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AD084B-9F2A-4776-AFE2-1781C311A32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5229912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029">
            <a:extLst>
              <a:ext uri="{FF2B5EF4-FFF2-40B4-BE49-F238E27FC236}">
                <a16:creationId xmlns:a16="http://schemas.microsoft.com/office/drawing/2014/main" id="{ED2F0A56-938C-26A4-FEB7-EC80F704CF5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4" name="Rectangle 1030">
            <a:extLst>
              <a:ext uri="{FF2B5EF4-FFF2-40B4-BE49-F238E27FC236}">
                <a16:creationId xmlns:a16="http://schemas.microsoft.com/office/drawing/2014/main" id="{FB381A7F-7BA5-E711-EC7A-260FEEB2268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3B6EA-E7FD-45AE-AA4D-9D654CD75E6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18831682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>
            <a:extLst>
              <a:ext uri="{FF2B5EF4-FFF2-40B4-BE49-F238E27FC236}">
                <a16:creationId xmlns:a16="http://schemas.microsoft.com/office/drawing/2014/main" id="{1FE5B8D0-EA19-BDE1-F4A4-E7E316F875D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3" name="Rectangle 1030">
            <a:extLst>
              <a:ext uri="{FF2B5EF4-FFF2-40B4-BE49-F238E27FC236}">
                <a16:creationId xmlns:a16="http://schemas.microsoft.com/office/drawing/2014/main" id="{1CEDD6B8-D87E-A74D-1E63-C3C46A55831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B69B7-6B23-488C-8B95-4630A9E39A3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299466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26">
            <a:extLst>
              <a:ext uri="{FF2B5EF4-FFF2-40B4-BE49-F238E27FC236}">
                <a16:creationId xmlns:a16="http://schemas.microsoft.com/office/drawing/2014/main" id="{279A53D8-6BE8-24C2-C208-1808646284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1027">
            <a:extLst>
              <a:ext uri="{FF2B5EF4-FFF2-40B4-BE49-F238E27FC236}">
                <a16:creationId xmlns:a16="http://schemas.microsoft.com/office/drawing/2014/main" id="{19F447D3-722A-1BA6-930B-B1F4C96BA3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381000"/>
            <a:ext cx="6934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1028">
            <a:extLst>
              <a:ext uri="{FF2B5EF4-FFF2-40B4-BE49-F238E27FC236}">
                <a16:creationId xmlns:a16="http://schemas.microsoft.com/office/drawing/2014/main" id="{E00015BF-6C14-80EA-393F-EDE43F2B82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95269" name="Rectangle 1029">
            <a:extLst>
              <a:ext uri="{FF2B5EF4-FFF2-40B4-BE49-F238E27FC236}">
                <a16:creationId xmlns:a16="http://schemas.microsoft.com/office/drawing/2014/main" id="{4AA0B923-E6B2-5250-75C0-DB6FEE17085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defRPr>
            </a:lvl1pPr>
          </a:lstStyle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395270" name="Rectangle 1030">
            <a:extLst>
              <a:ext uri="{FF2B5EF4-FFF2-40B4-BE49-F238E27FC236}">
                <a16:creationId xmlns:a16="http://schemas.microsoft.com/office/drawing/2014/main" id="{210E6158-EF34-E977-89DB-C098C1A2716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333399"/>
                </a:solidFill>
              </a:defRPr>
            </a:lvl1pPr>
          </a:lstStyle>
          <a:p>
            <a:pPr>
              <a:defRPr/>
            </a:pPr>
            <a:fld id="{8C664A06-28A2-4148-889C-17BC7A0BE1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1" name="AutoShape 1031">
            <a:extLst>
              <a:ext uri="{FF2B5EF4-FFF2-40B4-BE49-F238E27FC236}">
                <a16:creationId xmlns:a16="http://schemas.microsoft.com/office/drawing/2014/main" id="{E457B186-23C4-6521-0D18-D19A252518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85800"/>
            <a:ext cx="609600" cy="685800"/>
          </a:xfrm>
          <a:prstGeom prst="rightArrow">
            <a:avLst>
              <a:gd name="adj1" fmla="val 38426"/>
              <a:gd name="adj2" fmla="val 100000"/>
            </a:avLst>
          </a:prstGeom>
          <a:solidFill>
            <a:srgbClr val="FFFF66"/>
          </a:solidFill>
          <a:ln>
            <a:noFill/>
          </a:ln>
          <a:effectLst>
            <a:outerShdw dist="107763" dir="2700000" algn="ctr" rotWithShape="0">
              <a:schemeClr val="bg1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32" name="Line 1032">
            <a:extLst>
              <a:ext uri="{FF2B5EF4-FFF2-40B4-BE49-F238E27FC236}">
                <a16:creationId xmlns:a16="http://schemas.microsoft.com/office/drawing/2014/main" id="{2DAC3ADD-B6F8-5F54-4538-C90D72E271E7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6400800"/>
            <a:ext cx="8305800" cy="0"/>
          </a:xfrm>
          <a:prstGeom prst="line">
            <a:avLst/>
          </a:prstGeom>
          <a:noFill/>
          <a:ln w="38100" cmpd="dbl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  <p:sldLayoutId id="2147484000" r:id="rId2"/>
    <p:sldLayoutId id="2147483978" r:id="rId3"/>
    <p:sldLayoutId id="2147483979" r:id="rId4"/>
    <p:sldLayoutId id="2147483980" r:id="rId5"/>
    <p:sldLayoutId id="2147483981" r:id="rId6"/>
    <p:sldLayoutId id="2147483982" r:id="rId7"/>
    <p:sldLayoutId id="2147483983" r:id="rId8"/>
    <p:sldLayoutId id="2147483984" r:id="rId9"/>
    <p:sldLayoutId id="2147483985" r:id="rId10"/>
    <p:sldLayoutId id="2147483986" r:id="rId11"/>
    <p:sldLayoutId id="2147483987" r:id="rId12"/>
    <p:sldLayoutId id="2147483988" r:id="rId13"/>
    <p:sldLayoutId id="2147484001" r:id="rId14"/>
    <p:sldLayoutId id="2147484002" r:id="rId15"/>
    <p:sldLayoutId id="2147484003" r:id="rId16"/>
    <p:sldLayoutId id="2147484004" r:id="rId17"/>
  </p:sldLayoutIdLst>
  <p:transition spd="med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 kern="1200">
          <a:solidFill>
            <a:srgbClr val="FFFF66"/>
          </a:solidFill>
          <a:latin typeface="Arial" panose="020B0604020202020204" pitchFamily="34" charset="0"/>
          <a:ea typeface="+mj-ea"/>
          <a:cs typeface="標楷體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  <a:cs typeface="標楷體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  <a:cs typeface="標楷體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  <a:cs typeface="標楷體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  <a:cs typeface="標楷體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9pPr>
    </p:titleStyle>
    <p:bodyStyle>
      <a:lvl1pPr marL="473075" indent="-473075" algn="l" rtl="0" eaLnBrk="0" fontAlgn="base" hangingPunct="0">
        <a:spcBef>
          <a:spcPct val="3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Blip>
          <a:blip r:embed="rId19"/>
        </a:buBlip>
        <a:defRPr kumimoji="1" sz="3200" kern="1200">
          <a:solidFill>
            <a:srgbClr val="000099"/>
          </a:solidFill>
          <a:latin typeface="Arial" panose="020B0604020202020204" pitchFamily="34" charset="0"/>
          <a:ea typeface="+mn-ea"/>
          <a:cs typeface="標楷體" charset="0"/>
        </a:defRPr>
      </a:lvl1pPr>
      <a:lvl2pPr marL="1050925" indent="-3873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ebdings" panose="05030102010509060703" pitchFamily="18" charset="2"/>
        <a:buBlip>
          <a:blip r:embed="rId20"/>
        </a:buBlip>
        <a:defRPr kumimoji="1" sz="2800" kern="1200">
          <a:solidFill>
            <a:schemeClr val="tx1"/>
          </a:solidFill>
          <a:latin typeface="Times New Roman" panose="02020603050405020304" pitchFamily="18" charset="0"/>
          <a:ea typeface="新細明體" panose="02020500000000000000" pitchFamily="18" charset="-120"/>
          <a:cs typeface="新細明體" charset="0"/>
        </a:defRPr>
      </a:lvl2pPr>
      <a:lvl3pPr marL="1616075" indent="-3746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Blip>
          <a:blip r:embed="rId21"/>
        </a:buBlip>
        <a:defRPr kumimoji="1" sz="2400" kern="1200">
          <a:solidFill>
            <a:schemeClr val="folHlink"/>
          </a:solidFill>
          <a:latin typeface="Times New Roman" panose="02020603050405020304" pitchFamily="18" charset="0"/>
          <a:ea typeface="新細明體" panose="02020500000000000000" pitchFamily="18" charset="-120"/>
          <a:cs typeface="+mn-cs"/>
        </a:defRPr>
      </a:lvl3pPr>
      <a:lvl4pPr marL="2193925" indent="-3873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q"/>
        <a:defRPr kumimoji="1" sz="2000" kern="1200">
          <a:solidFill>
            <a:srgbClr val="CC0000"/>
          </a:solidFill>
          <a:latin typeface="Times New Roman" panose="02020603050405020304" pitchFamily="18" charset="0"/>
          <a:ea typeface="新細明體" panose="02020500000000000000" pitchFamily="18" charset="-120"/>
          <a:cs typeface="+mn-cs"/>
        </a:defRPr>
      </a:lvl4pPr>
      <a:lvl5pPr marL="2613025" indent="-228600" algn="l" rtl="0" eaLnBrk="0" fontAlgn="base" hangingPunct="0">
        <a:spcBef>
          <a:spcPct val="20000"/>
        </a:spcBef>
        <a:spcAft>
          <a:spcPct val="0"/>
        </a:spcAft>
        <a:buBlip>
          <a:blip r:embed="rId21"/>
        </a:buBlip>
        <a:defRPr kumimoji="1" sz="2000" kern="1200">
          <a:solidFill>
            <a:schemeClr val="folHlink"/>
          </a:solidFill>
          <a:latin typeface="Times New Roman" panose="02020603050405020304" pitchFamily="18" charset="0"/>
          <a:ea typeface="新細明體" panose="02020500000000000000" pitchFamily="18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版面配置區 1">
            <a:extLst>
              <a:ext uri="{FF2B5EF4-FFF2-40B4-BE49-F238E27FC236}">
                <a16:creationId xmlns:a16="http://schemas.microsoft.com/office/drawing/2014/main" id="{0720B953-57ED-5C5D-4EC0-5ED2FF152E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6387" name="文字版面配置區 2">
            <a:extLst>
              <a:ext uri="{FF2B5EF4-FFF2-40B4-BE49-F238E27FC236}">
                <a16:creationId xmlns:a16="http://schemas.microsoft.com/office/drawing/2014/main" id="{D07859F5-CFC1-EC99-2037-709E4685C1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112936C-16D8-E3DC-75A9-9AEE20B1B6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705A29E-A188-719D-230F-61FEC950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TW"/>
              <a:t>CYCU— Prof CK Farn</a:t>
            </a: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4EBDCA7-9EA1-DC61-1ED2-5A8BCF6E83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2605463-77C5-4E57-B51E-563C6D727C2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5" r:id="rId1"/>
    <p:sldLayoutId id="2147483989" r:id="rId2"/>
    <p:sldLayoutId id="2147483990" r:id="rId3"/>
    <p:sldLayoutId id="2147483991" r:id="rId4"/>
    <p:sldLayoutId id="2147483992" r:id="rId5"/>
    <p:sldLayoutId id="2147483993" r:id="rId6"/>
    <p:sldLayoutId id="2147483994" r:id="rId7"/>
    <p:sldLayoutId id="2147483995" r:id="rId8"/>
    <p:sldLayoutId id="2147483996" r:id="rId9"/>
    <p:sldLayoutId id="2147483997" r:id="rId10"/>
    <p:sldLayoutId id="2147483998" r:id="rId11"/>
    <p:sldLayoutId id="2147483999" r:id="rId12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4">
            <a:extLst>
              <a:ext uri="{FF2B5EF4-FFF2-40B4-BE49-F238E27FC236}">
                <a16:creationId xmlns:a16="http://schemas.microsoft.com/office/drawing/2014/main" id="{92EC6B92-BEED-A720-18C8-B4D7D1D13E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3429000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5DC68E32-1021-E5B5-F347-A0622F85D57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476375" y="363538"/>
            <a:ext cx="6584950" cy="2387600"/>
          </a:xfrm>
        </p:spPr>
        <p:txBody>
          <a:bodyPr/>
          <a:lstStyle/>
          <a:p>
            <a:r>
              <a:rPr lang="en-US" altLang="zh-TW" sz="3600">
                <a:ea typeface="微軟正黑體" panose="020B0604030504040204" pitchFamily="34" charset="-120"/>
              </a:rPr>
              <a:t>Quality Management (Ch.9)</a:t>
            </a:r>
            <a:br>
              <a:rPr lang="en-US" altLang="zh-TW" sz="2000">
                <a:ea typeface="微軟正黑體" panose="020B0604030504040204" pitchFamily="34" charset="-120"/>
              </a:rPr>
            </a:br>
            <a:r>
              <a:rPr lang="en-US" altLang="zh-TW" sz="2000">
                <a:ea typeface="微軟正黑體" panose="020B0604030504040204" pitchFamily="34" charset="-120"/>
              </a:rPr>
              <a:t> </a:t>
            </a:r>
            <a:endParaRPr lang="zh-TW" altLang="en-US" sz="3600">
              <a:solidFill>
                <a:srgbClr val="FFFFFF"/>
              </a:solidFill>
              <a:ea typeface="微軟正黑體" panose="020B0604030504040204" pitchFamily="34" charset="-120"/>
            </a:endParaRP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9418B640-D93E-8B80-98B0-1E7EBCA26AD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43000" y="3644900"/>
            <a:ext cx="6858000" cy="1655763"/>
          </a:xfrm>
        </p:spPr>
        <p:txBody>
          <a:bodyPr/>
          <a:lstStyle/>
          <a:p>
            <a:pPr lvl="1"/>
            <a:r>
              <a:rPr lang="en-US" altLang="en-US" dirty="0" err="1"/>
              <a:t>CYCU</a:t>
            </a:r>
            <a:endParaRPr lang="en-US" altLang="zh-TW" dirty="0"/>
          </a:p>
          <a:p>
            <a:pPr lvl="1"/>
            <a:r>
              <a:rPr lang="en-US" altLang="en-US" dirty="0"/>
              <a:t>Prof. CK </a:t>
            </a:r>
            <a:r>
              <a:rPr lang="en-US" altLang="en-US" dirty="0" err="1"/>
              <a:t>Farn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1600" dirty="0" err="1"/>
              <a:t>mailto</a:t>
            </a:r>
            <a:r>
              <a:rPr lang="en-US" altLang="zh-TW" sz="1600" dirty="0"/>
              <a:t>: </a:t>
            </a:r>
            <a:r>
              <a:rPr lang="en-US" altLang="zh-TW" sz="1600" dirty="0" err="1"/>
              <a:t>ckfarn@gmail.com</a:t>
            </a:r>
            <a:endParaRPr lang="en-US" altLang="zh-TW" sz="1600" dirty="0"/>
          </a:p>
          <a:p>
            <a:r>
              <a:rPr lang="en-US" altLang="zh-TW" sz="1600" dirty="0"/>
              <a:t>http://</a:t>
            </a:r>
            <a:r>
              <a:rPr lang="en-US" altLang="zh-TW" sz="1600" dirty="0" err="1"/>
              <a:t>www.mgt.ncu.edu.tw</a:t>
            </a:r>
            <a:r>
              <a:rPr lang="en-US" altLang="zh-TW" sz="1600" dirty="0"/>
              <a:t>/~</a:t>
            </a:r>
            <a:r>
              <a:rPr lang="en-US" altLang="zh-TW" sz="1600" dirty="0" err="1"/>
              <a:t>ckfarn</a:t>
            </a:r>
            <a:r>
              <a:rPr lang="en-US" altLang="zh-TW" sz="1600" dirty="0"/>
              <a:t>/</a:t>
            </a:r>
            <a:r>
              <a:rPr lang="en-US" altLang="zh-TW" sz="1600" dirty="0" err="1"/>
              <a:t>cycu</a:t>
            </a:r>
            <a:endParaRPr lang="en-US" altLang="zh-TW" sz="1600" dirty="0"/>
          </a:p>
          <a:p>
            <a:pPr lvl="1"/>
            <a:endParaRPr lang="en-US" altLang="zh-TW" dirty="0"/>
          </a:p>
          <a:p>
            <a:pPr lvl="1"/>
            <a:r>
              <a:rPr lang="en-US" altLang="zh-TW" dirty="0"/>
              <a:t>2024.11</a:t>
            </a:r>
          </a:p>
        </p:txBody>
      </p:sp>
      <p:sp>
        <p:nvSpPr>
          <p:cNvPr id="31748" name="Text Box 5">
            <a:extLst>
              <a:ext uri="{FF2B5EF4-FFF2-40B4-BE49-F238E27FC236}">
                <a16:creationId xmlns:a16="http://schemas.microsoft.com/office/drawing/2014/main" id="{165F7398-3150-4B66-F58C-33FD58DAC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5" y="117475"/>
            <a:ext cx="701675" cy="1136650"/>
          </a:xfrm>
          <a:prstGeom prst="rect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6600">
                <a:solidFill>
                  <a:schemeClr val="bg1"/>
                </a:solidFill>
                <a:latin typeface="Arial" panose="020B0604020202020204" pitchFamily="34" charset="0"/>
              </a:rPr>
              <a:t>7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>
            <a:extLst>
              <a:ext uri="{FF2B5EF4-FFF2-40B4-BE49-F238E27FC236}">
                <a16:creationId xmlns:a16="http://schemas.microsoft.com/office/drawing/2014/main" id="{C6E5BEBF-ADFD-9888-0304-8973325CF9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/>
              <a:t>Assessing Service Quality</a:t>
            </a:r>
            <a:endParaRPr lang="en-IN" altLang="zh-TW" sz="3600"/>
          </a:p>
        </p:txBody>
      </p:sp>
      <p:sp>
        <p:nvSpPr>
          <p:cNvPr id="40962" name="Content Placeholder 3">
            <a:extLst>
              <a:ext uri="{FF2B5EF4-FFF2-40B4-BE49-F238E27FC236}">
                <a16:creationId xmlns:a16="http://schemas.microsoft.com/office/drawing/2014/main" id="{40ED77E5-249E-7A80-AEE7-0FDAC936836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/>
              <a:t>Audit service to identify strengths and weaknesses</a:t>
            </a:r>
          </a:p>
          <a:p>
            <a:r>
              <a:rPr lang="en-US" altLang="zh-TW" sz="2400"/>
              <a:t>In particular, look for discrepancies between:</a:t>
            </a:r>
          </a:p>
          <a:p>
            <a:pPr lvl="1"/>
            <a:r>
              <a:rPr lang="en-US" altLang="zh-TW" sz="2000"/>
              <a:t>Customer expectations and management perceptions of those expectations</a:t>
            </a:r>
          </a:p>
          <a:p>
            <a:pPr lvl="1"/>
            <a:r>
              <a:rPr lang="en-US" altLang="zh-TW" sz="2000"/>
              <a:t>Management perceptions, customer expectations, and service-quality specifications</a:t>
            </a:r>
          </a:p>
          <a:p>
            <a:pPr lvl="1"/>
            <a:r>
              <a:rPr lang="en-US" altLang="zh-TW" sz="2000"/>
              <a:t>Service quality and service actually delivered</a:t>
            </a:r>
          </a:p>
          <a:p>
            <a:pPr lvl="1"/>
            <a:r>
              <a:rPr lang="en-US" altLang="zh-TW" sz="2000"/>
              <a:t>Service actually delivered and what is communicated about the service to customers</a:t>
            </a:r>
          </a:p>
          <a:p>
            <a:pPr lvl="1"/>
            <a:r>
              <a:rPr lang="en-US" altLang="zh-TW" sz="2000"/>
              <a:t>Customers’ expectations of the service provider and their perceptions of provider delivery</a:t>
            </a:r>
          </a:p>
        </p:txBody>
      </p:sp>
      <p:sp>
        <p:nvSpPr>
          <p:cNvPr id="40963" name="Footer Placeholder 7">
            <a:extLst>
              <a:ext uri="{FF2B5EF4-FFF2-40B4-BE49-F238E27FC236}">
                <a16:creationId xmlns:a16="http://schemas.microsoft.com/office/drawing/2014/main" id="{0074FFAE-AC67-E433-EB18-D1194A2E107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  <a:latin typeface="Arial" panose="020B0604020202020204" pitchFamily="34" charset="0"/>
              </a:rPr>
              <a:t>CYCU— Prof CK Farn</a:t>
            </a:r>
          </a:p>
        </p:txBody>
      </p:sp>
      <p:sp>
        <p:nvSpPr>
          <p:cNvPr id="40964" name="Slide Number Placeholder 8">
            <a:extLst>
              <a:ext uri="{FF2B5EF4-FFF2-40B4-BE49-F238E27FC236}">
                <a16:creationId xmlns:a16="http://schemas.microsoft.com/office/drawing/2014/main" id="{529603D4-7665-7AAB-E785-56E818719D0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3B153213-B68A-40D7-9EF4-6F50F1DAFA65}" type="slidenum">
              <a:rPr lang="en-US" altLang="zh-TW" sz="1400" smtClean="0">
                <a:solidFill>
                  <a:srgbClr val="333399"/>
                </a:solidFill>
              </a:rPr>
              <a:pPr/>
              <a:t>10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>
            <a:extLst>
              <a:ext uri="{FF2B5EF4-FFF2-40B4-BE49-F238E27FC236}">
                <a16:creationId xmlns:a16="http://schemas.microsoft.com/office/drawing/2014/main" id="{69175302-9F9C-63A5-FF2D-BA87A929F1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Determinants of Quality</a:t>
            </a:r>
            <a:endParaRPr lang="en-IN" altLang="zh-TW"/>
          </a:p>
        </p:txBody>
      </p:sp>
      <p:sp>
        <p:nvSpPr>
          <p:cNvPr id="41986" name="Content Placeholder 3">
            <a:extLst>
              <a:ext uri="{FF2B5EF4-FFF2-40B4-BE49-F238E27FC236}">
                <a16:creationId xmlns:a16="http://schemas.microsoft.com/office/drawing/2014/main" id="{5DD6F121-350F-84B7-8EF1-D64410704B4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1773238"/>
            <a:ext cx="7772400" cy="4114800"/>
          </a:xfrm>
        </p:spPr>
        <p:txBody>
          <a:bodyPr/>
          <a:lstStyle/>
          <a:p>
            <a:r>
              <a:rPr lang="en-US" altLang="zh-TW" sz="2400"/>
              <a:t>Quality of design</a:t>
            </a:r>
          </a:p>
          <a:p>
            <a:pPr lvl="1"/>
            <a:r>
              <a:rPr lang="en-US" altLang="zh-TW" sz="2000"/>
              <a:t>Intention of designers to include or exclude features in a product or service</a:t>
            </a:r>
          </a:p>
          <a:p>
            <a:r>
              <a:rPr lang="en-US" altLang="zh-TW" sz="2400"/>
              <a:t>Quality of conformance</a:t>
            </a:r>
          </a:p>
          <a:p>
            <a:pPr lvl="1"/>
            <a:r>
              <a:rPr lang="en-US" altLang="zh-TW" sz="2000"/>
              <a:t>The degree to which goods or services conform to the intent of the designers</a:t>
            </a:r>
          </a:p>
          <a:p>
            <a:r>
              <a:rPr lang="en-US" altLang="zh-TW" sz="2400"/>
              <a:t>Ease-of-use and user instructions</a:t>
            </a:r>
          </a:p>
          <a:p>
            <a:pPr lvl="1"/>
            <a:r>
              <a:rPr lang="en-US" altLang="zh-TW" sz="2000"/>
              <a:t>Increase the likelihood that a product will be used for its intended purpose and in such a way that it will continue to function properly and safely</a:t>
            </a:r>
          </a:p>
          <a:p>
            <a:r>
              <a:rPr lang="en-US" altLang="zh-TW" sz="2400"/>
              <a:t>After-the-sale service</a:t>
            </a:r>
          </a:p>
          <a:p>
            <a:pPr lvl="1"/>
            <a:r>
              <a:rPr lang="en-US" altLang="zh-TW" sz="2000"/>
              <a:t>Taking care of issues and problems that arise after the sale</a:t>
            </a:r>
          </a:p>
        </p:txBody>
      </p:sp>
      <p:sp>
        <p:nvSpPr>
          <p:cNvPr id="41987" name="Footer Placeholder 7">
            <a:extLst>
              <a:ext uri="{FF2B5EF4-FFF2-40B4-BE49-F238E27FC236}">
                <a16:creationId xmlns:a16="http://schemas.microsoft.com/office/drawing/2014/main" id="{13AF93B3-22BD-0E22-4803-B09DD83174B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  <a:latin typeface="Arial" panose="020B0604020202020204" pitchFamily="34" charset="0"/>
              </a:rPr>
              <a:t>CYCU— Prof CK Farn</a:t>
            </a:r>
          </a:p>
        </p:txBody>
      </p:sp>
      <p:sp>
        <p:nvSpPr>
          <p:cNvPr id="41988" name="Slide Number Placeholder 8">
            <a:extLst>
              <a:ext uri="{FF2B5EF4-FFF2-40B4-BE49-F238E27FC236}">
                <a16:creationId xmlns:a16="http://schemas.microsoft.com/office/drawing/2014/main" id="{DA2BD1C0-E54C-D0A6-02E5-B2209969BCD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A6A9D6EA-B377-46BA-A4A1-F0DFB1935201}" type="slidenum">
              <a:rPr lang="en-US" altLang="zh-TW" sz="1400" smtClean="0">
                <a:solidFill>
                  <a:srgbClr val="333399"/>
                </a:solidFill>
              </a:rPr>
              <a:pPr/>
              <a:t>11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>
            <a:extLst>
              <a:ext uri="{FF2B5EF4-FFF2-40B4-BE49-F238E27FC236}">
                <a16:creationId xmlns:a16="http://schemas.microsoft.com/office/drawing/2014/main" id="{E188545E-8212-8B75-9288-13169B522C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/>
              <a:t>Responsibility for Quality</a:t>
            </a:r>
            <a:endParaRPr lang="en-IN" altLang="zh-TW" sz="3600"/>
          </a:p>
        </p:txBody>
      </p:sp>
      <p:sp>
        <p:nvSpPr>
          <p:cNvPr id="43010" name="Content Placeholder 5">
            <a:extLst>
              <a:ext uri="{FF2B5EF4-FFF2-40B4-BE49-F238E27FC236}">
                <a16:creationId xmlns:a16="http://schemas.microsoft.com/office/drawing/2014/main" id="{37470AD1-78EA-20A1-9E22-B8F3DDEBFA8E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4962525" y="1773238"/>
            <a:ext cx="3810000" cy="4114800"/>
          </a:xfrm>
        </p:spPr>
        <p:txBody>
          <a:bodyPr/>
          <a:lstStyle/>
          <a:p>
            <a:pPr marL="0" indent="0">
              <a:spcBef>
                <a:spcPts val="800"/>
              </a:spcBef>
              <a:buFont typeface="Wingdings" panose="05000000000000000000" pitchFamily="2" charset="2"/>
              <a:buNone/>
            </a:pPr>
            <a:r>
              <a:rPr lang="en-US" altLang="zh-TW" sz="2400">
                <a:solidFill>
                  <a:schemeClr val="tx1"/>
                </a:solidFill>
              </a:rPr>
              <a:t>Everyone in the organization has some responsibility for quality, but certain areas of the organization are involved in activities that make them key areas of responsibility</a:t>
            </a:r>
          </a:p>
        </p:txBody>
      </p:sp>
      <p:sp>
        <p:nvSpPr>
          <p:cNvPr id="43011" name="Content Placeholder 4">
            <a:extLst>
              <a:ext uri="{FF2B5EF4-FFF2-40B4-BE49-F238E27FC236}">
                <a16:creationId xmlns:a16="http://schemas.microsoft.com/office/drawing/2014/main" id="{C9D2512D-438E-C48D-2B0F-663B808EE76A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762000" y="1773238"/>
            <a:ext cx="3810000" cy="4114800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en-US" altLang="zh-TW" sz="2400"/>
              <a:t>Top management</a:t>
            </a:r>
          </a:p>
          <a:p>
            <a:pPr>
              <a:spcBef>
                <a:spcPts val="800"/>
              </a:spcBef>
            </a:pPr>
            <a:r>
              <a:rPr lang="en-US" altLang="zh-TW" sz="2400"/>
              <a:t>Design</a:t>
            </a:r>
          </a:p>
          <a:p>
            <a:pPr>
              <a:spcBef>
                <a:spcPts val="800"/>
              </a:spcBef>
            </a:pPr>
            <a:r>
              <a:rPr lang="en-US" altLang="zh-TW" sz="2400"/>
              <a:t>Procurement</a:t>
            </a:r>
          </a:p>
          <a:p>
            <a:pPr>
              <a:spcBef>
                <a:spcPts val="800"/>
              </a:spcBef>
            </a:pPr>
            <a:r>
              <a:rPr lang="en-US" altLang="zh-TW" sz="2400"/>
              <a:t>Production/operations</a:t>
            </a:r>
          </a:p>
          <a:p>
            <a:pPr>
              <a:spcBef>
                <a:spcPts val="800"/>
              </a:spcBef>
            </a:pPr>
            <a:r>
              <a:rPr lang="en-US" altLang="zh-TW" sz="2400"/>
              <a:t>Quality assurance</a:t>
            </a:r>
          </a:p>
          <a:p>
            <a:pPr>
              <a:spcBef>
                <a:spcPts val="800"/>
              </a:spcBef>
            </a:pPr>
            <a:r>
              <a:rPr lang="en-US" altLang="zh-TW" sz="2400"/>
              <a:t>Packaging and shipping</a:t>
            </a:r>
          </a:p>
          <a:p>
            <a:pPr>
              <a:spcBef>
                <a:spcPts val="800"/>
              </a:spcBef>
            </a:pPr>
            <a:r>
              <a:rPr lang="en-US" altLang="zh-TW" sz="2400"/>
              <a:t>Marketing and sales</a:t>
            </a:r>
          </a:p>
          <a:p>
            <a:pPr>
              <a:spcBef>
                <a:spcPts val="800"/>
              </a:spcBef>
            </a:pPr>
            <a:r>
              <a:rPr lang="en-US" altLang="zh-TW" sz="2400"/>
              <a:t>Customer service</a:t>
            </a:r>
          </a:p>
        </p:txBody>
      </p:sp>
      <p:sp>
        <p:nvSpPr>
          <p:cNvPr id="43012" name="Footer Placeholder 6">
            <a:extLst>
              <a:ext uri="{FF2B5EF4-FFF2-40B4-BE49-F238E27FC236}">
                <a16:creationId xmlns:a16="http://schemas.microsoft.com/office/drawing/2014/main" id="{42A8C60F-7F7E-1FC0-457D-D857B0DD0F1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CYCU— Prof CK Farn</a:t>
            </a:r>
          </a:p>
        </p:txBody>
      </p:sp>
      <p:sp>
        <p:nvSpPr>
          <p:cNvPr id="43013" name="Slide Number Placeholder 7">
            <a:extLst>
              <a:ext uri="{FF2B5EF4-FFF2-40B4-BE49-F238E27FC236}">
                <a16:creationId xmlns:a16="http://schemas.microsoft.com/office/drawing/2014/main" id="{9213B132-6D8F-75AF-7252-58500C339AF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0DF6D45B-907C-4E20-96D9-B7AE0458CC0B}" type="slidenum">
              <a:rPr lang="en-US" altLang="zh-TW" sz="1400" smtClean="0">
                <a:solidFill>
                  <a:srgbClr val="333399"/>
                </a:solidFill>
              </a:rPr>
              <a:pPr/>
              <a:t>12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>
            <a:extLst>
              <a:ext uri="{FF2B5EF4-FFF2-40B4-BE49-F238E27FC236}">
                <a16:creationId xmlns:a16="http://schemas.microsoft.com/office/drawing/2014/main" id="{C631F29B-0B7E-6C66-79C1-B326517738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/>
              <a:t>Benefits of Good Quality</a:t>
            </a:r>
            <a:endParaRPr lang="en-IN" altLang="zh-TW" sz="3600"/>
          </a:p>
        </p:txBody>
      </p:sp>
      <p:sp>
        <p:nvSpPr>
          <p:cNvPr id="44034" name="Content Placeholder 3">
            <a:extLst>
              <a:ext uri="{FF2B5EF4-FFF2-40B4-BE49-F238E27FC236}">
                <a16:creationId xmlns:a16="http://schemas.microsoft.com/office/drawing/2014/main" id="{9E74A6EC-96E1-A162-DE26-597D086683D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/>
              <a:t>Enhanced reputation for quality</a:t>
            </a:r>
          </a:p>
          <a:p>
            <a:r>
              <a:rPr lang="en-US" altLang="zh-TW" sz="2400"/>
              <a:t>Ability to command premium prices</a:t>
            </a:r>
          </a:p>
          <a:p>
            <a:r>
              <a:rPr lang="en-US" altLang="zh-TW" sz="2400"/>
              <a:t>Increased market share</a:t>
            </a:r>
          </a:p>
          <a:p>
            <a:r>
              <a:rPr lang="en-US" altLang="zh-TW" sz="2400"/>
              <a:t>Greater customer loyalty</a:t>
            </a:r>
          </a:p>
          <a:p>
            <a:r>
              <a:rPr lang="en-US" altLang="zh-TW" sz="2400"/>
              <a:t>Lower liability costs</a:t>
            </a:r>
          </a:p>
          <a:p>
            <a:r>
              <a:rPr lang="en-US" altLang="zh-TW" sz="2400"/>
              <a:t>Fewer production or service problems</a:t>
            </a:r>
          </a:p>
          <a:p>
            <a:r>
              <a:rPr lang="en-US" altLang="zh-TW" sz="2400"/>
              <a:t>Lower production costs</a:t>
            </a:r>
          </a:p>
          <a:p>
            <a:r>
              <a:rPr lang="en-US" altLang="zh-TW" sz="2400"/>
              <a:t>Higher profits</a:t>
            </a:r>
          </a:p>
        </p:txBody>
      </p:sp>
      <p:sp>
        <p:nvSpPr>
          <p:cNvPr id="44035" name="Footer Placeholder 7">
            <a:extLst>
              <a:ext uri="{FF2B5EF4-FFF2-40B4-BE49-F238E27FC236}">
                <a16:creationId xmlns:a16="http://schemas.microsoft.com/office/drawing/2014/main" id="{49723C8B-B6BA-DEA0-DEEC-44F0C70BC7F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  <a:latin typeface="Arial" panose="020B0604020202020204" pitchFamily="34" charset="0"/>
              </a:rPr>
              <a:t>CYCU— Prof CK Farn</a:t>
            </a:r>
          </a:p>
        </p:txBody>
      </p:sp>
      <p:sp>
        <p:nvSpPr>
          <p:cNvPr id="44036" name="Slide Number Placeholder 8">
            <a:extLst>
              <a:ext uri="{FF2B5EF4-FFF2-40B4-BE49-F238E27FC236}">
                <a16:creationId xmlns:a16="http://schemas.microsoft.com/office/drawing/2014/main" id="{4A537933-95C4-0A47-EAFD-DFBC22F6981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5577D6EA-572D-4CC1-8EB7-521589C4A722}" type="slidenum">
              <a:rPr lang="en-US" altLang="zh-TW" sz="1400" smtClean="0">
                <a:solidFill>
                  <a:srgbClr val="333399"/>
                </a:solidFill>
              </a:rPr>
              <a:pPr/>
              <a:t>13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>
            <a:extLst>
              <a:ext uri="{FF2B5EF4-FFF2-40B4-BE49-F238E27FC236}">
                <a16:creationId xmlns:a16="http://schemas.microsoft.com/office/drawing/2014/main" id="{2F6A73E4-367F-EEE6-C7E4-60933DAEE2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7224713" cy="1143000"/>
          </a:xfrm>
        </p:spPr>
        <p:txBody>
          <a:bodyPr/>
          <a:lstStyle/>
          <a:p>
            <a:r>
              <a:rPr lang="en-US" altLang="zh-TW" sz="3200"/>
              <a:t>The Consequences of Poor Quality</a:t>
            </a:r>
            <a:endParaRPr lang="en-IN" altLang="zh-TW" sz="3200"/>
          </a:p>
        </p:txBody>
      </p:sp>
      <p:sp>
        <p:nvSpPr>
          <p:cNvPr id="45058" name="Content Placeholder 3">
            <a:extLst>
              <a:ext uri="{FF2B5EF4-FFF2-40B4-BE49-F238E27FC236}">
                <a16:creationId xmlns:a16="http://schemas.microsoft.com/office/drawing/2014/main" id="{C1BB10A4-8F98-40C0-5501-5BEAC81661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/>
              <a:t>Loss of business</a:t>
            </a:r>
          </a:p>
          <a:p>
            <a:r>
              <a:rPr lang="en-US" altLang="zh-TW"/>
              <a:t>Liability</a:t>
            </a:r>
          </a:p>
          <a:p>
            <a:r>
              <a:rPr lang="en-US" altLang="zh-TW"/>
              <a:t>Productivity</a:t>
            </a:r>
          </a:p>
          <a:p>
            <a:r>
              <a:rPr lang="en-US" altLang="zh-TW"/>
              <a:t>Costs</a:t>
            </a:r>
          </a:p>
        </p:txBody>
      </p:sp>
      <p:sp>
        <p:nvSpPr>
          <p:cNvPr id="45059" name="Footer Placeholder 7">
            <a:extLst>
              <a:ext uri="{FF2B5EF4-FFF2-40B4-BE49-F238E27FC236}">
                <a16:creationId xmlns:a16="http://schemas.microsoft.com/office/drawing/2014/main" id="{4CBBFCA4-0398-AAD0-E764-537A5D2EFCF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  <a:latin typeface="Arial" panose="020B0604020202020204" pitchFamily="34" charset="0"/>
              </a:rPr>
              <a:t>CYCU— Prof CK Farn</a:t>
            </a:r>
          </a:p>
        </p:txBody>
      </p:sp>
      <p:sp>
        <p:nvSpPr>
          <p:cNvPr id="45060" name="Slide Number Placeholder 8">
            <a:extLst>
              <a:ext uri="{FF2B5EF4-FFF2-40B4-BE49-F238E27FC236}">
                <a16:creationId xmlns:a16="http://schemas.microsoft.com/office/drawing/2014/main" id="{33B41BE1-5CD5-24EA-F097-218EC195055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A318208E-D1FA-4317-90E3-6DEDF8F69FE9}" type="slidenum">
              <a:rPr lang="en-US" altLang="zh-TW" sz="1400" smtClean="0">
                <a:solidFill>
                  <a:srgbClr val="333399"/>
                </a:solidFill>
              </a:rPr>
              <a:pPr/>
              <a:t>14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>
            <a:extLst>
              <a:ext uri="{FF2B5EF4-FFF2-40B4-BE49-F238E27FC236}">
                <a16:creationId xmlns:a16="http://schemas.microsoft.com/office/drawing/2014/main" id="{8D60558E-C2D6-7AE6-C37A-E2E9D5DFD4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Costs of Quality</a:t>
            </a:r>
            <a:endParaRPr lang="en-IN" altLang="zh-TW"/>
          </a:p>
        </p:txBody>
      </p:sp>
      <p:sp>
        <p:nvSpPr>
          <p:cNvPr id="46082" name="Content Placeholder 3">
            <a:extLst>
              <a:ext uri="{FF2B5EF4-FFF2-40B4-BE49-F238E27FC236}">
                <a16:creationId xmlns:a16="http://schemas.microsoft.com/office/drawing/2014/main" id="{B63DF38A-98AD-371E-F09A-455D1A5FBA4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/>
              <a:t>Appraisal costs</a:t>
            </a:r>
          </a:p>
          <a:p>
            <a:pPr lvl="1"/>
            <a:r>
              <a:rPr lang="en-US" altLang="zh-TW"/>
              <a:t>Costs of activities designed to ensure quality or uncover defects</a:t>
            </a:r>
          </a:p>
          <a:p>
            <a:r>
              <a:rPr lang="en-US" altLang="zh-TW"/>
              <a:t>Prevention costs</a:t>
            </a:r>
          </a:p>
          <a:p>
            <a:pPr lvl="1"/>
            <a:r>
              <a:rPr lang="en-US" altLang="zh-TW"/>
              <a:t>All TQ training, TQ planning, customer assessment, process control, and quality improvement costs to prevent defects from occurring</a:t>
            </a:r>
          </a:p>
        </p:txBody>
      </p:sp>
      <p:sp>
        <p:nvSpPr>
          <p:cNvPr id="46083" name="Footer Placeholder 7">
            <a:extLst>
              <a:ext uri="{FF2B5EF4-FFF2-40B4-BE49-F238E27FC236}">
                <a16:creationId xmlns:a16="http://schemas.microsoft.com/office/drawing/2014/main" id="{3200A20E-0443-21F1-189F-E2A241D54E1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  <a:latin typeface="Arial" panose="020B0604020202020204" pitchFamily="34" charset="0"/>
              </a:rPr>
              <a:t>CYCU— Prof CK Farn</a:t>
            </a:r>
          </a:p>
        </p:txBody>
      </p:sp>
      <p:sp>
        <p:nvSpPr>
          <p:cNvPr id="46084" name="Slide Number Placeholder 8">
            <a:extLst>
              <a:ext uri="{FF2B5EF4-FFF2-40B4-BE49-F238E27FC236}">
                <a16:creationId xmlns:a16="http://schemas.microsoft.com/office/drawing/2014/main" id="{D6AE5826-2368-D921-8310-D2E0517E84D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355E9EA6-461A-464F-91EB-42CB6AC796A2}" type="slidenum">
              <a:rPr lang="en-US" altLang="zh-TW" sz="1400" smtClean="0">
                <a:solidFill>
                  <a:srgbClr val="333399"/>
                </a:solidFill>
              </a:rPr>
              <a:pPr/>
              <a:t>15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>
            <a:extLst>
              <a:ext uri="{FF2B5EF4-FFF2-40B4-BE49-F238E27FC236}">
                <a16:creationId xmlns:a16="http://schemas.microsoft.com/office/drawing/2014/main" id="{38F6205A-C598-0D3E-E8FB-1320A64E91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/>
              <a:t>Costs of Quality (cont.)</a:t>
            </a:r>
            <a:endParaRPr lang="en-IN" altLang="zh-TW" sz="3600"/>
          </a:p>
        </p:txBody>
      </p:sp>
      <p:sp>
        <p:nvSpPr>
          <p:cNvPr id="47106" name="Content Placeholder 3">
            <a:extLst>
              <a:ext uri="{FF2B5EF4-FFF2-40B4-BE49-F238E27FC236}">
                <a16:creationId xmlns:a16="http://schemas.microsoft.com/office/drawing/2014/main" id="{11414DCB-5F4E-AA20-BA48-4EBF48B96DC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/>
              <a:t>Failure costs - costs incurred by defective parts/products or faulty services</a:t>
            </a:r>
          </a:p>
          <a:p>
            <a:pPr lvl="1"/>
            <a:r>
              <a:rPr lang="en-US" altLang="zh-TW"/>
              <a:t>Internal failure costs</a:t>
            </a:r>
          </a:p>
          <a:p>
            <a:pPr lvl="2"/>
            <a:r>
              <a:rPr lang="en-US" altLang="zh-TW"/>
              <a:t>Costs incurred to fix problems that are detected before the product/service is delivered to the customer</a:t>
            </a:r>
          </a:p>
          <a:p>
            <a:pPr lvl="1"/>
            <a:r>
              <a:rPr lang="en-US" altLang="zh-TW"/>
              <a:t>External failure costs</a:t>
            </a:r>
          </a:p>
          <a:p>
            <a:pPr lvl="2"/>
            <a:r>
              <a:rPr lang="en-US" altLang="zh-TW"/>
              <a:t>All costs incurred to fix problems that are detected after the product/service is delivered to the customer</a:t>
            </a:r>
          </a:p>
        </p:txBody>
      </p:sp>
      <p:sp>
        <p:nvSpPr>
          <p:cNvPr id="47107" name="Footer Placeholder 7">
            <a:extLst>
              <a:ext uri="{FF2B5EF4-FFF2-40B4-BE49-F238E27FC236}">
                <a16:creationId xmlns:a16="http://schemas.microsoft.com/office/drawing/2014/main" id="{47EDBA5B-1CFB-F649-F550-A684C71E463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  <a:latin typeface="Arial" panose="020B0604020202020204" pitchFamily="34" charset="0"/>
              </a:rPr>
              <a:t>CYCU— Prof CK Farn</a:t>
            </a:r>
          </a:p>
        </p:txBody>
      </p:sp>
      <p:sp>
        <p:nvSpPr>
          <p:cNvPr id="47108" name="Slide Number Placeholder 8">
            <a:extLst>
              <a:ext uri="{FF2B5EF4-FFF2-40B4-BE49-F238E27FC236}">
                <a16:creationId xmlns:a16="http://schemas.microsoft.com/office/drawing/2014/main" id="{831A58E4-B0B3-7E39-24B6-C0C23E82BE9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E2D54081-3B5E-48FA-A630-A0C73730D28C}" type="slidenum">
              <a:rPr lang="en-US" altLang="zh-TW" sz="1400" smtClean="0">
                <a:solidFill>
                  <a:srgbClr val="333399"/>
                </a:solidFill>
              </a:rPr>
              <a:pPr/>
              <a:t>16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>
            <a:extLst>
              <a:ext uri="{FF2B5EF4-FFF2-40B4-BE49-F238E27FC236}">
                <a16:creationId xmlns:a16="http://schemas.microsoft.com/office/drawing/2014/main" id="{69B05885-F3BA-B20C-1125-DE0F178942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Ethics and Quality</a:t>
            </a:r>
            <a:endParaRPr lang="en-IN" altLang="zh-TW"/>
          </a:p>
        </p:txBody>
      </p:sp>
      <p:sp>
        <p:nvSpPr>
          <p:cNvPr id="48130" name="Content Placeholder 3">
            <a:extLst>
              <a:ext uri="{FF2B5EF4-FFF2-40B4-BE49-F238E27FC236}">
                <a16:creationId xmlns:a16="http://schemas.microsoft.com/office/drawing/2014/main" id="{2490100E-90DD-D308-0332-75BB74056E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/>
              <a:t>Substandard work</a:t>
            </a:r>
          </a:p>
          <a:p>
            <a:pPr lvl="1"/>
            <a:r>
              <a:rPr lang="en-US" altLang="zh-TW"/>
              <a:t>Defective products</a:t>
            </a:r>
          </a:p>
          <a:p>
            <a:pPr lvl="1"/>
            <a:r>
              <a:rPr lang="en-US" altLang="zh-TW"/>
              <a:t>Substandard service</a:t>
            </a:r>
          </a:p>
          <a:p>
            <a:pPr lvl="1"/>
            <a:r>
              <a:rPr lang="en-US" altLang="zh-TW"/>
              <a:t>Poor designs</a:t>
            </a:r>
          </a:p>
          <a:p>
            <a:pPr lvl="1"/>
            <a:r>
              <a:rPr lang="en-US" altLang="zh-TW"/>
              <a:t>Shoddy workmanship</a:t>
            </a:r>
          </a:p>
          <a:p>
            <a:pPr lvl="1"/>
            <a:r>
              <a:rPr lang="en-US" altLang="zh-TW"/>
              <a:t>Substandard parts and materials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E6FA5DDA-2C7F-EE5F-0601-6770E8D553D7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1524000" y="5013325"/>
            <a:ext cx="6576392" cy="1082675"/>
          </a:xfrm>
          <a:solidFill>
            <a:srgbClr val="FFD579"/>
          </a:solidFill>
          <a:ln w="28575"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r>
              <a:rPr lang="en-US" sz="2000" b="1" dirty="0">
                <a:solidFill>
                  <a:srgbClr val="333333"/>
                </a:solidFill>
                <a:latin typeface="+mj-lt"/>
              </a:rPr>
              <a:t>Having knowledge of this and failing to correct and report it in a timely manner is unethical, even illegal.</a:t>
            </a:r>
          </a:p>
          <a:p>
            <a:pPr>
              <a:defRPr/>
            </a:pPr>
            <a:endParaRPr lang="en-US" sz="2000" dirty="0">
              <a:latin typeface="+mj-lt"/>
            </a:endParaRPr>
          </a:p>
        </p:txBody>
      </p:sp>
      <p:sp>
        <p:nvSpPr>
          <p:cNvPr id="48132" name="Footer Placeholder 8">
            <a:extLst>
              <a:ext uri="{FF2B5EF4-FFF2-40B4-BE49-F238E27FC236}">
                <a16:creationId xmlns:a16="http://schemas.microsoft.com/office/drawing/2014/main" id="{0E4DFD30-25CE-FAFD-BAB3-512F312F983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  <a:latin typeface="Arial" panose="020B0604020202020204" pitchFamily="34" charset="0"/>
              </a:rPr>
              <a:t>CYCU— Prof CK Farn</a:t>
            </a:r>
          </a:p>
        </p:txBody>
      </p:sp>
      <p:sp>
        <p:nvSpPr>
          <p:cNvPr id="48133" name="Slide Number Placeholder 9">
            <a:extLst>
              <a:ext uri="{FF2B5EF4-FFF2-40B4-BE49-F238E27FC236}">
                <a16:creationId xmlns:a16="http://schemas.microsoft.com/office/drawing/2014/main" id="{F77A9F65-2937-ED29-3A39-E5AAA74EA47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83937838-459B-4C12-81EA-1722A595B41D}" type="slidenum">
              <a:rPr lang="en-US" altLang="zh-TW" sz="1400" smtClean="0">
                <a:solidFill>
                  <a:srgbClr val="333399"/>
                </a:solidFill>
              </a:rPr>
              <a:pPr/>
              <a:t>17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>
            <a:extLst>
              <a:ext uri="{FF2B5EF4-FFF2-40B4-BE49-F238E27FC236}">
                <a16:creationId xmlns:a16="http://schemas.microsoft.com/office/drawing/2014/main" id="{21E46E29-F11A-5D74-5C4D-492DF2758A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Quality Certification</a:t>
            </a:r>
            <a:endParaRPr lang="en-IN" altLang="zh-TW"/>
          </a:p>
        </p:txBody>
      </p:sp>
      <p:sp>
        <p:nvSpPr>
          <p:cNvPr id="49154" name="Content Placeholder 3">
            <a:extLst>
              <a:ext uri="{FF2B5EF4-FFF2-40B4-BE49-F238E27FC236}">
                <a16:creationId xmlns:a16="http://schemas.microsoft.com/office/drawing/2014/main" id="{734E2AA9-7CA9-77EA-A6A1-DDCD4C2D4E6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918450" cy="4114800"/>
          </a:xfrm>
        </p:spPr>
        <p:txBody>
          <a:bodyPr/>
          <a:lstStyle/>
          <a:p>
            <a:r>
              <a:rPr lang="en-US" altLang="zh-TW" sz="2400"/>
              <a:t>International Organization for Standardization</a:t>
            </a:r>
          </a:p>
          <a:p>
            <a:r>
              <a:rPr lang="en-US" altLang="zh-TW" sz="2400"/>
              <a:t>ISO 9000</a:t>
            </a:r>
          </a:p>
          <a:p>
            <a:pPr lvl="1"/>
            <a:r>
              <a:rPr lang="en-US" altLang="zh-TW" sz="2000"/>
              <a:t>Set of international standards on quality management and quality assurance, critical to international business </a:t>
            </a:r>
          </a:p>
          <a:p>
            <a:r>
              <a:rPr lang="en-US" altLang="zh-TW" sz="2400"/>
              <a:t>ISO 14000</a:t>
            </a:r>
          </a:p>
          <a:p>
            <a:pPr lvl="1"/>
            <a:r>
              <a:rPr lang="en-US" altLang="zh-TW" sz="2000"/>
              <a:t>A set of international standards for assessing a company’s environmental performance</a:t>
            </a:r>
          </a:p>
          <a:p>
            <a:r>
              <a:rPr lang="en-US" altLang="zh-TW" sz="2400"/>
              <a:t>ISO 24700</a:t>
            </a:r>
          </a:p>
          <a:p>
            <a:pPr lvl="1"/>
            <a:r>
              <a:rPr lang="en-US" altLang="zh-TW" sz="2000"/>
              <a:t>Pertains to the quality and performance of office equipment that contains reused components</a:t>
            </a:r>
          </a:p>
        </p:txBody>
      </p:sp>
      <p:sp>
        <p:nvSpPr>
          <p:cNvPr id="49155" name="Footer Placeholder 7">
            <a:extLst>
              <a:ext uri="{FF2B5EF4-FFF2-40B4-BE49-F238E27FC236}">
                <a16:creationId xmlns:a16="http://schemas.microsoft.com/office/drawing/2014/main" id="{D08F3D62-74DC-7F50-BC0B-BC3BA481B70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  <a:latin typeface="Arial" panose="020B0604020202020204" pitchFamily="34" charset="0"/>
              </a:rPr>
              <a:t>CYCU— Prof CK Farn</a:t>
            </a:r>
          </a:p>
        </p:txBody>
      </p:sp>
      <p:sp>
        <p:nvSpPr>
          <p:cNvPr id="49156" name="Slide Number Placeholder 8">
            <a:extLst>
              <a:ext uri="{FF2B5EF4-FFF2-40B4-BE49-F238E27FC236}">
                <a16:creationId xmlns:a16="http://schemas.microsoft.com/office/drawing/2014/main" id="{037E46DD-4C87-F9A9-A42C-E7579B83201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E74DEF13-CF75-4797-9C4E-AB39D9903AD1}" type="slidenum">
              <a:rPr lang="en-US" altLang="zh-TW" sz="1400" smtClean="0">
                <a:solidFill>
                  <a:srgbClr val="333399"/>
                </a:solidFill>
              </a:rPr>
              <a:pPr/>
              <a:t>18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>
            <a:extLst>
              <a:ext uri="{FF2B5EF4-FFF2-40B4-BE49-F238E27FC236}">
                <a16:creationId xmlns:a16="http://schemas.microsoft.com/office/drawing/2014/main" id="{CF6AEF5B-0355-A24A-77C0-6D42ED8550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ISO 9000</a:t>
            </a:r>
            <a:r>
              <a:rPr lang="zh-TW" altLang="en-US"/>
              <a:t> </a:t>
            </a:r>
            <a:r>
              <a:rPr lang="en-US" altLang="zh-TW"/>
              <a:t>Quality principles</a:t>
            </a:r>
          </a:p>
        </p:txBody>
      </p:sp>
      <p:sp>
        <p:nvSpPr>
          <p:cNvPr id="50178" name="Content Placeholder 3">
            <a:extLst>
              <a:ext uri="{FF2B5EF4-FFF2-40B4-BE49-F238E27FC236}">
                <a16:creationId xmlns:a16="http://schemas.microsoft.com/office/drawing/2014/main" id="{8303EBFF-0E2E-375A-04F1-D56A8929D22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350250" cy="4114800"/>
          </a:xfrm>
        </p:spPr>
        <p:txBody>
          <a:bodyPr/>
          <a:lstStyle/>
          <a:p>
            <a:r>
              <a:rPr lang="en-US" altLang="zh-TW" sz="2400"/>
              <a:t>Principle 1</a:t>
            </a:r>
            <a:r>
              <a:rPr lang="zh-TW" altLang="en-US" sz="2400"/>
              <a:t>  </a:t>
            </a:r>
            <a:r>
              <a:rPr lang="en-US" altLang="zh-TW" sz="2400"/>
              <a:t>Customer focus </a:t>
            </a:r>
          </a:p>
          <a:p>
            <a:r>
              <a:rPr lang="en-US" altLang="zh-TW" sz="2400"/>
              <a:t>Principle 2</a:t>
            </a:r>
            <a:r>
              <a:rPr lang="zh-TW" altLang="en-US" sz="2400"/>
              <a:t>  </a:t>
            </a:r>
            <a:r>
              <a:rPr lang="en-US" altLang="zh-TW" sz="2400"/>
              <a:t>Leadership </a:t>
            </a:r>
          </a:p>
          <a:p>
            <a:r>
              <a:rPr lang="en-US" altLang="zh-TW" sz="2400"/>
              <a:t>Principle 3</a:t>
            </a:r>
            <a:r>
              <a:rPr lang="zh-TW" altLang="en-US" sz="2400"/>
              <a:t>  </a:t>
            </a:r>
            <a:r>
              <a:rPr lang="en-US" altLang="zh-TW" sz="2400"/>
              <a:t>Involvement of people </a:t>
            </a:r>
          </a:p>
          <a:p>
            <a:r>
              <a:rPr lang="en-US" altLang="zh-TW" sz="2400"/>
              <a:t>Principle 4</a:t>
            </a:r>
            <a:r>
              <a:rPr lang="zh-TW" altLang="en-US" sz="2400"/>
              <a:t>  </a:t>
            </a:r>
            <a:r>
              <a:rPr lang="en-US" altLang="zh-TW" sz="2400"/>
              <a:t>Process approach </a:t>
            </a:r>
          </a:p>
          <a:p>
            <a:r>
              <a:rPr lang="en-US" altLang="zh-TW" sz="2400"/>
              <a:t>Principle 5</a:t>
            </a:r>
            <a:r>
              <a:rPr lang="zh-TW" altLang="en-US" sz="2400"/>
              <a:t>  </a:t>
            </a:r>
            <a:r>
              <a:rPr lang="en-US" altLang="zh-TW" sz="2400"/>
              <a:t>System approach to management </a:t>
            </a:r>
          </a:p>
          <a:p>
            <a:r>
              <a:rPr lang="en-US" altLang="zh-TW" sz="2400"/>
              <a:t>Principle 6</a:t>
            </a:r>
            <a:r>
              <a:rPr lang="zh-TW" altLang="en-US" sz="2400"/>
              <a:t>  </a:t>
            </a:r>
            <a:r>
              <a:rPr lang="en-US" altLang="zh-TW" sz="2400"/>
              <a:t>Continual improvement </a:t>
            </a:r>
          </a:p>
          <a:p>
            <a:r>
              <a:rPr lang="en-US" altLang="zh-TW" sz="2400"/>
              <a:t>Principle 7</a:t>
            </a:r>
            <a:r>
              <a:rPr lang="zh-TW" altLang="en-US" sz="2400"/>
              <a:t>  </a:t>
            </a:r>
            <a:r>
              <a:rPr lang="en-US" altLang="zh-TW" sz="2400"/>
              <a:t>Factual approach to decision making </a:t>
            </a:r>
          </a:p>
          <a:p>
            <a:r>
              <a:rPr lang="en-US" altLang="zh-TW" sz="2400"/>
              <a:t>Principle 8</a:t>
            </a:r>
            <a:r>
              <a:rPr lang="zh-TW" altLang="en-US" sz="2400"/>
              <a:t>  </a:t>
            </a:r>
            <a:r>
              <a:rPr lang="en-US" altLang="zh-TW" sz="2400"/>
              <a:t>Mutually beneficial supplier relationships</a:t>
            </a:r>
          </a:p>
        </p:txBody>
      </p:sp>
      <p:sp>
        <p:nvSpPr>
          <p:cNvPr id="50179" name="Footer Placeholder 7">
            <a:extLst>
              <a:ext uri="{FF2B5EF4-FFF2-40B4-BE49-F238E27FC236}">
                <a16:creationId xmlns:a16="http://schemas.microsoft.com/office/drawing/2014/main" id="{9198E176-94C8-5762-547A-3543F604F73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  <a:latin typeface="Arial" panose="020B0604020202020204" pitchFamily="34" charset="0"/>
              </a:rPr>
              <a:t>CYCU— Prof CK Farn</a:t>
            </a:r>
          </a:p>
        </p:txBody>
      </p:sp>
      <p:sp>
        <p:nvSpPr>
          <p:cNvPr id="50180" name="Slide Number Placeholder 8">
            <a:extLst>
              <a:ext uri="{FF2B5EF4-FFF2-40B4-BE49-F238E27FC236}">
                <a16:creationId xmlns:a16="http://schemas.microsoft.com/office/drawing/2014/main" id="{952A8E31-05E6-6539-E277-6A8DEE4F938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F3D12292-B2C8-41B1-969A-27FF6575BE7D}" type="slidenum">
              <a:rPr lang="en-US" altLang="zh-TW" sz="1400" smtClean="0">
                <a:solidFill>
                  <a:srgbClr val="333399"/>
                </a:solidFill>
              </a:rPr>
              <a:pPr/>
              <a:t>19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B022D1D-78CB-E8D9-10A0-84572F253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TW" dirty="0">
                <a:latin typeface="+mj-lt"/>
              </a:rPr>
              <a:t>Assignment</a:t>
            </a:r>
            <a:r>
              <a:rPr lang="zh-TW" altLang="en-US" dirty="0">
                <a:latin typeface="+mj-lt"/>
              </a:rPr>
              <a:t> </a:t>
            </a:r>
            <a:r>
              <a:rPr lang="en-US" altLang="zh-TW" dirty="0">
                <a:latin typeface="+mj-lt"/>
              </a:rPr>
              <a:t>#3 (Individual)</a:t>
            </a:r>
            <a:endParaRPr lang="en-TW" dirty="0">
              <a:latin typeface="+mj-lt"/>
            </a:endParaRPr>
          </a:p>
        </p:txBody>
      </p:sp>
      <p:sp>
        <p:nvSpPr>
          <p:cNvPr id="79874" name="Content Placeholder 5">
            <a:extLst>
              <a:ext uri="{FF2B5EF4-FFF2-40B4-BE49-F238E27FC236}">
                <a16:creationId xmlns:a16="http://schemas.microsoft.com/office/drawing/2014/main" id="{5EB9A534-7DD6-BC2B-28DC-6503605F406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Investigate</a:t>
            </a:r>
            <a:r>
              <a:rPr lang="zh-TW" altLang="en-US" dirty="0"/>
              <a:t> </a:t>
            </a:r>
            <a:r>
              <a:rPr lang="en-US" altLang="zh-TW" dirty="0"/>
              <a:t>the</a:t>
            </a:r>
            <a:r>
              <a:rPr lang="zh-TW" altLang="en-US" dirty="0"/>
              <a:t> </a:t>
            </a:r>
            <a:r>
              <a:rPr lang="en-US" altLang="zh-TW" dirty="0"/>
              <a:t>differences</a:t>
            </a:r>
            <a:r>
              <a:rPr lang="zh-TW" altLang="en-US" dirty="0"/>
              <a:t> </a:t>
            </a:r>
            <a:r>
              <a:rPr lang="en-US" altLang="zh-TW" dirty="0"/>
              <a:t>between</a:t>
            </a:r>
            <a:r>
              <a:rPr lang="zh-TW" altLang="en-US" dirty="0"/>
              <a:t> </a:t>
            </a:r>
            <a:r>
              <a:rPr lang="en-US" altLang="zh-TW" dirty="0"/>
              <a:t>Quality</a:t>
            </a:r>
            <a:r>
              <a:rPr lang="zh-TW" altLang="en-US" dirty="0"/>
              <a:t> </a:t>
            </a:r>
            <a:r>
              <a:rPr lang="en-US" altLang="zh-TW" dirty="0"/>
              <a:t>assurance</a:t>
            </a:r>
            <a:r>
              <a:rPr lang="zh-TW" altLang="en-US" dirty="0"/>
              <a:t> </a:t>
            </a:r>
            <a:r>
              <a:rPr lang="en-US" altLang="zh-TW" dirty="0"/>
              <a:t>(QA)</a:t>
            </a:r>
            <a:r>
              <a:rPr lang="zh-TW" altLang="en-US" dirty="0"/>
              <a:t> </a:t>
            </a:r>
            <a:r>
              <a:rPr lang="en-US" altLang="zh-TW" dirty="0"/>
              <a:t>and</a:t>
            </a:r>
            <a:r>
              <a:rPr lang="zh-TW" altLang="en-US" dirty="0"/>
              <a:t> </a:t>
            </a:r>
            <a:r>
              <a:rPr lang="en-US" altLang="zh-TW" dirty="0"/>
              <a:t>Quality</a:t>
            </a:r>
            <a:r>
              <a:rPr lang="zh-TW" altLang="en-US" dirty="0"/>
              <a:t> </a:t>
            </a:r>
            <a:r>
              <a:rPr lang="en-US" altLang="zh-TW" dirty="0"/>
              <a:t>control</a:t>
            </a:r>
            <a:r>
              <a:rPr lang="zh-TW" altLang="en-US" dirty="0"/>
              <a:t> </a:t>
            </a:r>
            <a:r>
              <a:rPr lang="en-US" altLang="zh-TW" dirty="0"/>
              <a:t>(QC).</a:t>
            </a:r>
            <a:r>
              <a:rPr lang="zh-TW" altLang="en-US" dirty="0"/>
              <a:t> </a:t>
            </a:r>
            <a:r>
              <a:rPr lang="en-US" altLang="zh-TW" dirty="0"/>
              <a:t>Pick</a:t>
            </a:r>
            <a:r>
              <a:rPr lang="zh-TW" altLang="en-US" dirty="0"/>
              <a:t> </a:t>
            </a:r>
            <a:r>
              <a:rPr lang="en-US" altLang="zh-TW" dirty="0"/>
              <a:t>an</a:t>
            </a:r>
            <a:r>
              <a:rPr lang="zh-TW" altLang="en-US" dirty="0"/>
              <a:t> </a:t>
            </a:r>
            <a:r>
              <a:rPr lang="en-US" altLang="zh-TW" dirty="0"/>
              <a:t>industry</a:t>
            </a:r>
            <a:r>
              <a:rPr lang="zh-TW" altLang="en-US" dirty="0"/>
              <a:t> </a:t>
            </a:r>
            <a:r>
              <a:rPr lang="en-US" altLang="zh-TW" dirty="0"/>
              <a:t>that</a:t>
            </a:r>
            <a:r>
              <a:rPr lang="zh-TW" altLang="en-US" dirty="0"/>
              <a:t> </a:t>
            </a:r>
            <a:r>
              <a:rPr lang="en-US" altLang="zh-TW" dirty="0"/>
              <a:t>you</a:t>
            </a:r>
            <a:r>
              <a:rPr lang="zh-TW" altLang="en-US" dirty="0"/>
              <a:t> </a:t>
            </a:r>
            <a:r>
              <a:rPr lang="en-US" altLang="zh-TW" dirty="0"/>
              <a:t>like,</a:t>
            </a:r>
            <a:r>
              <a:rPr lang="zh-TW" altLang="en-US" dirty="0"/>
              <a:t> </a:t>
            </a:r>
            <a:r>
              <a:rPr lang="en-US" altLang="zh-TW" dirty="0"/>
              <a:t>and</a:t>
            </a:r>
            <a:r>
              <a:rPr lang="zh-TW" altLang="en-US" dirty="0"/>
              <a:t> </a:t>
            </a:r>
            <a:r>
              <a:rPr lang="en-US" altLang="zh-TW" dirty="0"/>
              <a:t>give</a:t>
            </a:r>
            <a:r>
              <a:rPr lang="zh-TW" altLang="en-US" dirty="0"/>
              <a:t> </a:t>
            </a:r>
            <a:r>
              <a:rPr lang="en-US" altLang="zh-TW" dirty="0"/>
              <a:t>concrete</a:t>
            </a:r>
            <a:r>
              <a:rPr lang="zh-TW" altLang="en-US" dirty="0"/>
              <a:t> </a:t>
            </a:r>
            <a:r>
              <a:rPr lang="en-US" altLang="zh-TW" dirty="0"/>
              <a:t>examples</a:t>
            </a:r>
            <a:r>
              <a:rPr lang="zh-TW" altLang="en-US" dirty="0"/>
              <a:t> </a:t>
            </a:r>
            <a:r>
              <a:rPr lang="en-US" altLang="zh-TW" dirty="0"/>
              <a:t>of</a:t>
            </a:r>
            <a:r>
              <a:rPr lang="zh-TW" altLang="en-US" dirty="0"/>
              <a:t> </a:t>
            </a:r>
            <a:r>
              <a:rPr lang="en-US" altLang="zh-TW" dirty="0"/>
              <a:t>QA</a:t>
            </a:r>
            <a:r>
              <a:rPr lang="zh-TW" altLang="en-US" dirty="0"/>
              <a:t> </a:t>
            </a:r>
            <a:r>
              <a:rPr lang="en-US" altLang="zh-TW" dirty="0"/>
              <a:t>and</a:t>
            </a:r>
            <a:r>
              <a:rPr lang="zh-TW" altLang="en-US" dirty="0"/>
              <a:t> </a:t>
            </a:r>
            <a:r>
              <a:rPr lang="en-US" altLang="zh-TW" dirty="0"/>
              <a:t>QC</a:t>
            </a:r>
            <a:r>
              <a:rPr lang="zh-TW" altLang="en-US" dirty="0"/>
              <a:t> </a:t>
            </a:r>
            <a:r>
              <a:rPr lang="en-US" altLang="zh-TW" dirty="0"/>
              <a:t>practices</a:t>
            </a:r>
            <a:r>
              <a:rPr lang="zh-TW" altLang="en-US" dirty="0"/>
              <a:t> </a:t>
            </a:r>
            <a:r>
              <a:rPr lang="en-US" altLang="zh-TW" dirty="0"/>
              <a:t>in</a:t>
            </a:r>
            <a:r>
              <a:rPr lang="zh-TW" altLang="en-US" dirty="0"/>
              <a:t> </a:t>
            </a:r>
            <a:r>
              <a:rPr lang="en-US" altLang="zh-TW" dirty="0"/>
              <a:t>this</a:t>
            </a:r>
            <a:r>
              <a:rPr lang="zh-TW" altLang="en-US" dirty="0"/>
              <a:t> </a:t>
            </a:r>
            <a:r>
              <a:rPr lang="en-US" altLang="zh-TW" dirty="0"/>
              <a:t>industry.</a:t>
            </a:r>
          </a:p>
          <a:p>
            <a:r>
              <a:rPr lang="en-US" altLang="zh-TW" dirty="0"/>
              <a:t>Due</a:t>
            </a:r>
            <a:r>
              <a:rPr lang="zh-TW" altLang="en-US" dirty="0"/>
              <a:t> </a:t>
            </a:r>
            <a:r>
              <a:rPr lang="en-US" altLang="zh-TW" dirty="0"/>
              <a:t>Nov</a:t>
            </a:r>
            <a:r>
              <a:rPr lang="zh-TW" altLang="en-US" dirty="0"/>
              <a:t> </a:t>
            </a:r>
            <a:r>
              <a:rPr lang="en-US" altLang="zh-TW" dirty="0"/>
              <a:t>27</a:t>
            </a:r>
            <a:r>
              <a:rPr lang="zh-TW" altLang="en-US" dirty="0"/>
              <a:t> </a:t>
            </a:r>
            <a:r>
              <a:rPr lang="en-US" altLang="zh-TW" dirty="0"/>
              <a:t>(wed.)</a:t>
            </a:r>
            <a:endParaRPr lang="zh-TW" altLang="en-US" dirty="0"/>
          </a:p>
        </p:txBody>
      </p:sp>
      <p:sp>
        <p:nvSpPr>
          <p:cNvPr id="79875" name="Footer Placeholder 3">
            <a:extLst>
              <a:ext uri="{FF2B5EF4-FFF2-40B4-BE49-F238E27FC236}">
                <a16:creationId xmlns:a16="http://schemas.microsoft.com/office/drawing/2014/main" id="{17CCF3B9-1897-C2C3-35E2-B77DAF40F7E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  <a:latin typeface="Arial" panose="020B0604020202020204" pitchFamily="34" charset="0"/>
              </a:rPr>
              <a:t>CYCU— Prof CK Farn</a:t>
            </a:r>
          </a:p>
        </p:txBody>
      </p:sp>
      <p:sp>
        <p:nvSpPr>
          <p:cNvPr id="79876" name="Slide Number Placeholder 4">
            <a:extLst>
              <a:ext uri="{FF2B5EF4-FFF2-40B4-BE49-F238E27FC236}">
                <a16:creationId xmlns:a16="http://schemas.microsoft.com/office/drawing/2014/main" id="{F0361E51-8780-5AB6-1126-C3217EA26CB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87AAE949-ADD1-4892-90E5-ED0CF2AA95E1}" type="slidenum">
              <a:rPr lang="en-US" altLang="zh-TW" sz="1400" smtClean="0">
                <a:solidFill>
                  <a:srgbClr val="333399"/>
                </a:solidFill>
              </a:rPr>
              <a:pPr/>
              <a:t>2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>
            <a:extLst>
              <a:ext uri="{FF2B5EF4-FFF2-40B4-BE49-F238E27FC236}">
                <a16:creationId xmlns:a16="http://schemas.microsoft.com/office/drawing/2014/main" id="{82D317F9-14A6-EED2-4221-A05B698379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/>
              <a:t>Quality and the Supply Chain</a:t>
            </a:r>
            <a:endParaRPr lang="en-IN" altLang="zh-TW" sz="3600"/>
          </a:p>
        </p:txBody>
      </p:sp>
      <p:sp>
        <p:nvSpPr>
          <p:cNvPr id="51202" name="Content Placeholder 3">
            <a:extLst>
              <a:ext uri="{FF2B5EF4-FFF2-40B4-BE49-F238E27FC236}">
                <a16:creationId xmlns:a16="http://schemas.microsoft.com/office/drawing/2014/main" id="{447B3888-ACCF-97F2-882D-94F1C6FA72B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844675"/>
            <a:ext cx="7772400" cy="4114800"/>
          </a:xfrm>
        </p:spPr>
        <p:txBody>
          <a:bodyPr/>
          <a:lstStyle/>
          <a:p>
            <a:r>
              <a:rPr lang="en-US" altLang="zh-TW" sz="2000"/>
              <a:t>Business leaders are increasingly recognizing the importance of their supply chains in achieving their quality goals</a:t>
            </a:r>
          </a:p>
          <a:p>
            <a:r>
              <a:rPr lang="en-US" altLang="zh-TW" sz="2000"/>
              <a:t>Requires:</a:t>
            </a:r>
          </a:p>
          <a:p>
            <a:pPr lvl="1"/>
            <a:r>
              <a:rPr lang="en-US" altLang="zh-TW" sz="2000"/>
              <a:t>Measuring customer perceptions of quality</a:t>
            </a:r>
          </a:p>
          <a:p>
            <a:pPr lvl="1"/>
            <a:r>
              <a:rPr lang="en-US" altLang="zh-TW" sz="2000"/>
              <a:t>Identifying problem areas</a:t>
            </a:r>
          </a:p>
          <a:p>
            <a:pPr lvl="1"/>
            <a:r>
              <a:rPr lang="en-US" altLang="zh-TW" sz="2000"/>
              <a:t>Correcting these problems</a:t>
            </a:r>
          </a:p>
          <a:p>
            <a:r>
              <a:rPr lang="en-US" altLang="zh-TW" sz="2000"/>
              <a:t>Supply chain quality management can benefit from a collaborative relationship with suppliers</a:t>
            </a:r>
          </a:p>
          <a:p>
            <a:pPr lvl="1"/>
            <a:r>
              <a:rPr lang="en-US" altLang="zh-TW" sz="2000"/>
              <a:t>Helping suppliers with quality assurance efforts</a:t>
            </a:r>
          </a:p>
          <a:p>
            <a:pPr lvl="1"/>
            <a:r>
              <a:rPr lang="en-US" altLang="zh-TW" sz="2000"/>
              <a:t>Information sharing on quality-related matters</a:t>
            </a:r>
          </a:p>
        </p:txBody>
      </p:sp>
      <p:sp>
        <p:nvSpPr>
          <p:cNvPr id="51203" name="Footer Placeholder 7">
            <a:extLst>
              <a:ext uri="{FF2B5EF4-FFF2-40B4-BE49-F238E27FC236}">
                <a16:creationId xmlns:a16="http://schemas.microsoft.com/office/drawing/2014/main" id="{631AF9D8-382B-074A-0AB6-5CEBA20AAB0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  <a:latin typeface="Arial" panose="020B0604020202020204" pitchFamily="34" charset="0"/>
              </a:rPr>
              <a:t>CYCU— Prof CK Farn</a:t>
            </a:r>
          </a:p>
        </p:txBody>
      </p:sp>
      <p:sp>
        <p:nvSpPr>
          <p:cNvPr id="51204" name="Slide Number Placeholder 8">
            <a:extLst>
              <a:ext uri="{FF2B5EF4-FFF2-40B4-BE49-F238E27FC236}">
                <a16:creationId xmlns:a16="http://schemas.microsoft.com/office/drawing/2014/main" id="{23C3494D-F8AE-3DB1-F9A3-2681AC2B4B8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E650E992-DA9E-4239-95A2-A5DA99101E20}" type="slidenum">
              <a:rPr lang="en-US" altLang="zh-TW" sz="1400" smtClean="0">
                <a:solidFill>
                  <a:srgbClr val="333399"/>
                </a:solidFill>
              </a:rPr>
              <a:pPr/>
              <a:t>20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>
            <a:extLst>
              <a:ext uri="{FF2B5EF4-FFF2-40B4-BE49-F238E27FC236}">
                <a16:creationId xmlns:a16="http://schemas.microsoft.com/office/drawing/2014/main" id="{D74C86FD-DAFA-0B40-4AAE-07AD135ADE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Total Quality Management</a:t>
            </a:r>
            <a:endParaRPr lang="en-IN" altLang="zh-TW"/>
          </a:p>
        </p:txBody>
      </p:sp>
      <p:sp>
        <p:nvSpPr>
          <p:cNvPr id="52226" name="Content Placeholder 3">
            <a:extLst>
              <a:ext uri="{FF2B5EF4-FFF2-40B4-BE49-F238E27FC236}">
                <a16:creationId xmlns:a16="http://schemas.microsoft.com/office/drawing/2014/main" id="{AA55BB9B-58B7-46EF-106D-AC9F2554143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/>
              <a:t>A philosophy that involves everyone in an organization in a continual effort to improve quality and achieve customer satisfaction</a:t>
            </a:r>
          </a:p>
        </p:txBody>
      </p:sp>
      <p:pic>
        <p:nvPicPr>
          <p:cNvPr id="52227" name="Picture 4">
            <a:extLst>
              <a:ext uri="{FF2B5EF4-FFF2-40B4-BE49-F238E27FC236}">
                <a16:creationId xmlns:a16="http://schemas.microsoft.com/office/drawing/2014/main" id="{904950CC-E894-EC92-8C7B-5F71990CC2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3533775"/>
            <a:ext cx="3228975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2228" name="Footer Placeholder 7">
            <a:extLst>
              <a:ext uri="{FF2B5EF4-FFF2-40B4-BE49-F238E27FC236}">
                <a16:creationId xmlns:a16="http://schemas.microsoft.com/office/drawing/2014/main" id="{770B39D4-484B-CC75-910D-EA597C0DCF0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  <a:latin typeface="Arial" panose="020B0604020202020204" pitchFamily="34" charset="0"/>
              </a:rPr>
              <a:t>CYCU— Prof CK Farn</a:t>
            </a:r>
          </a:p>
        </p:txBody>
      </p:sp>
      <p:sp>
        <p:nvSpPr>
          <p:cNvPr id="52229" name="Slide Number Placeholder 8">
            <a:extLst>
              <a:ext uri="{FF2B5EF4-FFF2-40B4-BE49-F238E27FC236}">
                <a16:creationId xmlns:a16="http://schemas.microsoft.com/office/drawing/2014/main" id="{E840E063-761F-BDF8-86D2-728F9148816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409F8A11-90E5-4DA5-AFDC-7E6A60C4609A}" type="slidenum">
              <a:rPr lang="en-US" altLang="zh-TW" sz="1400" smtClean="0">
                <a:solidFill>
                  <a:srgbClr val="333399"/>
                </a:solidFill>
              </a:rPr>
              <a:pPr/>
              <a:t>21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1">
            <a:extLst>
              <a:ext uri="{FF2B5EF4-FFF2-40B4-BE49-F238E27FC236}">
                <a16:creationId xmlns:a16="http://schemas.microsoft.com/office/drawing/2014/main" id="{4F6D6EDE-20FB-B967-DB43-0CB56632B5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TQM Approach</a:t>
            </a:r>
            <a:endParaRPr lang="en-IN" altLang="zh-TW"/>
          </a:p>
        </p:txBody>
      </p:sp>
      <p:sp>
        <p:nvSpPr>
          <p:cNvPr id="53250" name="Content Placeholder 3">
            <a:extLst>
              <a:ext uri="{FF2B5EF4-FFF2-40B4-BE49-F238E27FC236}">
                <a16:creationId xmlns:a16="http://schemas.microsoft.com/office/drawing/2014/main" id="{E3A7376E-B662-2833-54D6-EBB9C1EBD42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altLang="zh-TW" sz="2400"/>
              <a:t>Find out what the customer wants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altLang="zh-TW" sz="2400"/>
              <a:t>Design a product or service that meets or exceeds customer wants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altLang="zh-TW" sz="2400"/>
              <a:t>Design processes that facilitate doing the job right the first time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altLang="zh-TW" sz="2400"/>
              <a:t>Keep track of results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altLang="zh-TW" sz="2400"/>
              <a:t>Extend these concepts throughout the supply chain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altLang="zh-TW" sz="2400"/>
              <a:t>Top management must be involved and committed</a:t>
            </a:r>
          </a:p>
        </p:txBody>
      </p:sp>
      <p:sp>
        <p:nvSpPr>
          <p:cNvPr id="53251" name="Footer Placeholder 7">
            <a:extLst>
              <a:ext uri="{FF2B5EF4-FFF2-40B4-BE49-F238E27FC236}">
                <a16:creationId xmlns:a16="http://schemas.microsoft.com/office/drawing/2014/main" id="{771A8C73-1DC1-A6D4-6216-20256E96AF7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  <a:latin typeface="Arial" panose="020B0604020202020204" pitchFamily="34" charset="0"/>
              </a:rPr>
              <a:t>CYCU— Prof CK Farn</a:t>
            </a:r>
          </a:p>
        </p:txBody>
      </p:sp>
      <p:sp>
        <p:nvSpPr>
          <p:cNvPr id="53252" name="Slide Number Placeholder 8">
            <a:extLst>
              <a:ext uri="{FF2B5EF4-FFF2-40B4-BE49-F238E27FC236}">
                <a16:creationId xmlns:a16="http://schemas.microsoft.com/office/drawing/2014/main" id="{018ABE7A-2BF5-5099-B591-C15137821AE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6F6759B2-9222-408E-AD30-A97E35CFE19A}" type="slidenum">
              <a:rPr lang="en-US" altLang="zh-TW" sz="1400" smtClean="0">
                <a:solidFill>
                  <a:srgbClr val="333399"/>
                </a:solidFill>
              </a:rPr>
              <a:pPr/>
              <a:t>22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>
            <a:extLst>
              <a:ext uri="{FF2B5EF4-FFF2-40B4-BE49-F238E27FC236}">
                <a16:creationId xmlns:a16="http://schemas.microsoft.com/office/drawing/2014/main" id="{8964D17B-742E-AE22-19F9-A57FFC6502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TQM Elements</a:t>
            </a:r>
            <a:endParaRPr lang="en-IN" altLang="zh-TW"/>
          </a:p>
        </p:txBody>
      </p:sp>
      <p:sp>
        <p:nvSpPr>
          <p:cNvPr id="54274" name="Content Placeholder 3">
            <a:extLst>
              <a:ext uri="{FF2B5EF4-FFF2-40B4-BE49-F238E27FC236}">
                <a16:creationId xmlns:a16="http://schemas.microsoft.com/office/drawing/2014/main" id="{7EC4C59E-A5FA-DC27-3204-89C6179BBB7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71550" y="1700213"/>
            <a:ext cx="7772400" cy="4114800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altLang="zh-TW" sz="2400"/>
              <a:t>Continuous improvement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altLang="zh-TW" sz="2400"/>
              <a:t>Competitive benchmarking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altLang="zh-TW" sz="2400"/>
              <a:t>Employee empowerment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altLang="zh-TW" sz="2400"/>
              <a:t>Team approach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altLang="zh-TW" sz="2400"/>
              <a:t>Decision based on fact, not opinion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altLang="zh-TW" sz="2400"/>
              <a:t>Knowledge of tools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altLang="zh-TW" sz="2400"/>
              <a:t>Supplier quality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altLang="zh-TW" sz="2400"/>
              <a:t>Champion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altLang="zh-TW" sz="2400"/>
              <a:t>Quality at the source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altLang="zh-TW" sz="2400"/>
              <a:t>Suppliers are partners in the process</a:t>
            </a:r>
          </a:p>
        </p:txBody>
      </p:sp>
      <p:sp>
        <p:nvSpPr>
          <p:cNvPr id="54275" name="Footer Placeholder 7">
            <a:extLst>
              <a:ext uri="{FF2B5EF4-FFF2-40B4-BE49-F238E27FC236}">
                <a16:creationId xmlns:a16="http://schemas.microsoft.com/office/drawing/2014/main" id="{08246163-1AA2-0BE9-5000-419B7319CAA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  <a:latin typeface="Arial" panose="020B0604020202020204" pitchFamily="34" charset="0"/>
              </a:rPr>
              <a:t>CYCU— Prof CK Farn</a:t>
            </a:r>
          </a:p>
        </p:txBody>
      </p:sp>
      <p:sp>
        <p:nvSpPr>
          <p:cNvPr id="54276" name="Slide Number Placeholder 8">
            <a:extLst>
              <a:ext uri="{FF2B5EF4-FFF2-40B4-BE49-F238E27FC236}">
                <a16:creationId xmlns:a16="http://schemas.microsoft.com/office/drawing/2014/main" id="{ABEC0ECA-71F4-A75A-FB98-CC2D2E0F8ED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10A872BF-4614-48DA-B3AD-43F4DF63ADD3}" type="slidenum">
              <a:rPr lang="en-US" altLang="zh-TW" sz="1400" smtClean="0">
                <a:solidFill>
                  <a:srgbClr val="333399"/>
                </a:solidFill>
              </a:rPr>
              <a:pPr/>
              <a:t>23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>
            <a:extLst>
              <a:ext uri="{FF2B5EF4-FFF2-40B4-BE49-F238E27FC236}">
                <a16:creationId xmlns:a16="http://schemas.microsoft.com/office/drawing/2014/main" id="{D58AB2FE-9B1A-A8EA-B2AB-94E2763CF2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Continuous Improvement</a:t>
            </a:r>
            <a:endParaRPr lang="en-IN" altLang="zh-TW"/>
          </a:p>
        </p:txBody>
      </p:sp>
      <p:sp>
        <p:nvSpPr>
          <p:cNvPr id="55298" name="Content Placeholder 3">
            <a:extLst>
              <a:ext uri="{FF2B5EF4-FFF2-40B4-BE49-F238E27FC236}">
                <a16:creationId xmlns:a16="http://schemas.microsoft.com/office/drawing/2014/main" id="{7E14F2A6-CE50-7540-2610-602AC44F9F4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/>
              <a:t>Continuous improvement</a:t>
            </a:r>
          </a:p>
          <a:p>
            <a:pPr lvl="1"/>
            <a:r>
              <a:rPr lang="en-US" altLang="zh-TW"/>
              <a:t>Philosophy that seeks to make never-ending improvements to the process of converting inputs into outputs</a:t>
            </a:r>
          </a:p>
          <a:p>
            <a:r>
              <a:rPr lang="en-US" altLang="zh-TW"/>
              <a:t>Kaizen</a:t>
            </a:r>
            <a:r>
              <a:rPr lang="zh-TW" altLang="en-US"/>
              <a:t> 改善</a:t>
            </a:r>
            <a:endParaRPr lang="en-US" altLang="zh-TW"/>
          </a:p>
          <a:p>
            <a:pPr lvl="1"/>
            <a:r>
              <a:rPr lang="en-US" altLang="zh-TW"/>
              <a:t>Japanese word for continuous improvement</a:t>
            </a:r>
          </a:p>
        </p:txBody>
      </p:sp>
      <p:sp>
        <p:nvSpPr>
          <p:cNvPr id="55299" name="Footer Placeholder 7">
            <a:extLst>
              <a:ext uri="{FF2B5EF4-FFF2-40B4-BE49-F238E27FC236}">
                <a16:creationId xmlns:a16="http://schemas.microsoft.com/office/drawing/2014/main" id="{C80699B4-F318-7F37-4336-10319D98EE3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  <a:latin typeface="Arial" panose="020B0604020202020204" pitchFamily="34" charset="0"/>
              </a:rPr>
              <a:t>CYCU— Prof CK Farn</a:t>
            </a:r>
          </a:p>
        </p:txBody>
      </p:sp>
      <p:sp>
        <p:nvSpPr>
          <p:cNvPr id="55300" name="Slide Number Placeholder 8">
            <a:extLst>
              <a:ext uri="{FF2B5EF4-FFF2-40B4-BE49-F238E27FC236}">
                <a16:creationId xmlns:a16="http://schemas.microsoft.com/office/drawing/2014/main" id="{D3020108-E3D5-5D36-185D-3129C9120DF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498FE98B-BA79-4704-BC4A-7CB31D22667E}" type="slidenum">
              <a:rPr lang="en-US" altLang="zh-TW" sz="1400" smtClean="0">
                <a:solidFill>
                  <a:srgbClr val="333399"/>
                </a:solidFill>
              </a:rPr>
              <a:pPr/>
              <a:t>24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>
            <a:extLst>
              <a:ext uri="{FF2B5EF4-FFF2-40B4-BE49-F238E27FC236}">
                <a16:creationId xmlns:a16="http://schemas.microsoft.com/office/drawing/2014/main" id="{57F6A31A-D2B1-F699-94ED-ECADB44EF0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Quality at the Source</a:t>
            </a:r>
            <a:endParaRPr lang="en-IN" altLang="zh-TW"/>
          </a:p>
        </p:txBody>
      </p:sp>
      <p:sp>
        <p:nvSpPr>
          <p:cNvPr id="56322" name="Content Placeholder 3">
            <a:extLst>
              <a:ext uri="{FF2B5EF4-FFF2-40B4-BE49-F238E27FC236}">
                <a16:creationId xmlns:a16="http://schemas.microsoft.com/office/drawing/2014/main" id="{B242921C-5A66-A91B-4C53-5742D7F4CD6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/>
              <a:t>The philosophy of making each worker responsible for the quality of his or her work</a:t>
            </a:r>
          </a:p>
          <a:p>
            <a:pPr lvl="1"/>
            <a:r>
              <a:rPr lang="en-US" altLang="zh-TW" sz="2000"/>
              <a:t>“Do it right” and “If it isn’t right, fix it”</a:t>
            </a:r>
          </a:p>
        </p:txBody>
      </p:sp>
      <p:sp>
        <p:nvSpPr>
          <p:cNvPr id="56323" name="Footer Placeholder 7">
            <a:extLst>
              <a:ext uri="{FF2B5EF4-FFF2-40B4-BE49-F238E27FC236}">
                <a16:creationId xmlns:a16="http://schemas.microsoft.com/office/drawing/2014/main" id="{B0C98440-730E-B465-7CA8-6A1F0C82F79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  <a:latin typeface="Arial" panose="020B0604020202020204" pitchFamily="34" charset="0"/>
              </a:rPr>
              <a:t>CYCU— Prof CK Farn</a:t>
            </a:r>
          </a:p>
        </p:txBody>
      </p:sp>
      <p:sp>
        <p:nvSpPr>
          <p:cNvPr id="56324" name="Slide Number Placeholder 8">
            <a:extLst>
              <a:ext uri="{FF2B5EF4-FFF2-40B4-BE49-F238E27FC236}">
                <a16:creationId xmlns:a16="http://schemas.microsoft.com/office/drawing/2014/main" id="{BBBFF380-1EC0-74FB-C481-305488D7627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9D17C658-D89A-4BEF-B2A3-E661B36491B0}" type="slidenum">
              <a:rPr lang="en-US" altLang="zh-TW" sz="1400" smtClean="0">
                <a:solidFill>
                  <a:srgbClr val="333399"/>
                </a:solidFill>
              </a:rPr>
              <a:pPr/>
              <a:t>25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tle 1">
            <a:extLst>
              <a:ext uri="{FF2B5EF4-FFF2-40B4-BE49-F238E27FC236}">
                <a16:creationId xmlns:a16="http://schemas.microsoft.com/office/drawing/2014/main" id="{F8C8C9A9-58A3-B881-689B-B6EB824059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/>
              <a:t>Obstacles to Implementing TQM</a:t>
            </a:r>
            <a:endParaRPr lang="en-IN" altLang="zh-TW" sz="3600"/>
          </a:p>
        </p:txBody>
      </p:sp>
      <p:sp>
        <p:nvSpPr>
          <p:cNvPr id="57346" name="Content Placeholder 3">
            <a:extLst>
              <a:ext uri="{FF2B5EF4-FFF2-40B4-BE49-F238E27FC236}">
                <a16:creationId xmlns:a16="http://schemas.microsoft.com/office/drawing/2014/main" id="{C76AA117-7DE2-6ABF-E939-30FBF1EDB7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55650" y="1773238"/>
            <a:ext cx="7772400" cy="4114800"/>
          </a:xfrm>
        </p:spPr>
        <p:txBody>
          <a:bodyPr/>
          <a:lstStyle/>
          <a:p>
            <a:pPr lvl="1"/>
            <a:r>
              <a:rPr lang="en-US" altLang="zh-TW" sz="2000"/>
              <a:t>Lack of company-wide definition of quality</a:t>
            </a:r>
          </a:p>
          <a:p>
            <a:pPr lvl="1"/>
            <a:r>
              <a:rPr lang="en-US" altLang="zh-TW" sz="2000"/>
              <a:t>Lack of strategic plan for change</a:t>
            </a:r>
          </a:p>
          <a:p>
            <a:pPr lvl="1"/>
            <a:r>
              <a:rPr lang="en-US" altLang="zh-TW" sz="2000"/>
              <a:t>Lack of customer focus</a:t>
            </a:r>
          </a:p>
          <a:p>
            <a:pPr lvl="1"/>
            <a:r>
              <a:rPr lang="en-US" altLang="zh-TW" sz="2000"/>
              <a:t>Poor intra-organizational communication</a:t>
            </a:r>
          </a:p>
          <a:p>
            <a:pPr lvl="1"/>
            <a:r>
              <a:rPr lang="en-US" altLang="zh-TW" sz="2000"/>
              <a:t>Lack of employee empowerment</a:t>
            </a:r>
          </a:p>
          <a:p>
            <a:pPr lvl="1"/>
            <a:r>
              <a:rPr lang="en-US" altLang="zh-TW" sz="2000"/>
              <a:t>View of quality as a “quick fix”</a:t>
            </a:r>
          </a:p>
          <a:p>
            <a:pPr lvl="1"/>
            <a:r>
              <a:rPr lang="en-US" altLang="zh-TW" sz="2000"/>
              <a:t>Emphasis on short-term financial results</a:t>
            </a:r>
          </a:p>
          <a:p>
            <a:pPr lvl="1"/>
            <a:r>
              <a:rPr lang="en-US" altLang="zh-TW" sz="2000"/>
              <a:t>Inordinate presence of internal politics and “turf” issues</a:t>
            </a:r>
          </a:p>
          <a:p>
            <a:pPr lvl="1"/>
            <a:r>
              <a:rPr lang="en-US" altLang="zh-TW" sz="2000"/>
              <a:t>Lack of strong motivation</a:t>
            </a:r>
          </a:p>
          <a:p>
            <a:pPr lvl="1"/>
            <a:r>
              <a:rPr lang="en-US" altLang="zh-TW" sz="2000"/>
              <a:t>Lack of time to devote to quality initiatives</a:t>
            </a:r>
          </a:p>
          <a:p>
            <a:pPr lvl="1"/>
            <a:r>
              <a:rPr lang="en-US" altLang="zh-TW" sz="2000"/>
              <a:t>Lack of leadership</a:t>
            </a:r>
          </a:p>
        </p:txBody>
      </p:sp>
      <p:sp>
        <p:nvSpPr>
          <p:cNvPr id="57347" name="Footer Placeholder 7">
            <a:extLst>
              <a:ext uri="{FF2B5EF4-FFF2-40B4-BE49-F238E27FC236}">
                <a16:creationId xmlns:a16="http://schemas.microsoft.com/office/drawing/2014/main" id="{F26BE68B-87AC-640E-E917-E0A15104DFF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  <a:latin typeface="Arial" panose="020B0604020202020204" pitchFamily="34" charset="0"/>
              </a:rPr>
              <a:t>CYCU— Prof CK Farn</a:t>
            </a:r>
          </a:p>
        </p:txBody>
      </p:sp>
      <p:sp>
        <p:nvSpPr>
          <p:cNvPr id="57348" name="Slide Number Placeholder 8">
            <a:extLst>
              <a:ext uri="{FF2B5EF4-FFF2-40B4-BE49-F238E27FC236}">
                <a16:creationId xmlns:a16="http://schemas.microsoft.com/office/drawing/2014/main" id="{55081F86-69A9-F601-10CF-DB30B800A30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FAE7EEAC-7195-4E9A-A80C-614B82D6DF36}" type="slidenum">
              <a:rPr lang="en-US" altLang="zh-TW" sz="1400" smtClean="0">
                <a:solidFill>
                  <a:srgbClr val="333399"/>
                </a:solidFill>
              </a:rPr>
              <a:pPr/>
              <a:t>26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le 1">
            <a:extLst>
              <a:ext uri="{FF2B5EF4-FFF2-40B4-BE49-F238E27FC236}">
                <a16:creationId xmlns:a16="http://schemas.microsoft.com/office/drawing/2014/main" id="{17AEB159-3D27-FD2D-8E42-BB659888FC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Criticisms of TQM</a:t>
            </a:r>
            <a:endParaRPr lang="en-IN" altLang="zh-TW"/>
          </a:p>
        </p:txBody>
      </p:sp>
      <p:sp>
        <p:nvSpPr>
          <p:cNvPr id="58370" name="Content Placeholder 3">
            <a:extLst>
              <a:ext uri="{FF2B5EF4-FFF2-40B4-BE49-F238E27FC236}">
                <a16:creationId xmlns:a16="http://schemas.microsoft.com/office/drawing/2014/main" id="{AAEAAB0C-42A8-FBB9-33E4-C385765EA9A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773238"/>
            <a:ext cx="7486650" cy="4114800"/>
          </a:xfrm>
        </p:spPr>
        <p:txBody>
          <a:bodyPr/>
          <a:lstStyle/>
          <a:p>
            <a:pPr lvl="1"/>
            <a:r>
              <a:rPr lang="en-US" altLang="zh-TW" sz="2000"/>
              <a:t>Overzealous advocates may pursue TQM programs blindly, focusing attention on quality</a:t>
            </a:r>
          </a:p>
          <a:p>
            <a:pPr lvl="1"/>
            <a:r>
              <a:rPr lang="en-US" altLang="zh-TW" sz="2000"/>
              <a:t>Programs may not be linked to the strategies of the organization in a meaningful way</a:t>
            </a:r>
          </a:p>
          <a:p>
            <a:pPr lvl="1"/>
            <a:r>
              <a:rPr lang="en-US" altLang="zh-TW" sz="2000"/>
              <a:t>Quality-related decisions may not be tied to market performance</a:t>
            </a:r>
          </a:p>
          <a:p>
            <a:pPr lvl="1"/>
            <a:r>
              <a:rPr lang="en-US" altLang="zh-TW" sz="2000"/>
              <a:t>Failure to carefully plan a program before embarking on it can lead to false starts, employee confusion, and meaningless results</a:t>
            </a:r>
          </a:p>
          <a:p>
            <a:pPr lvl="1"/>
            <a:r>
              <a:rPr lang="en-US" altLang="zh-TW" sz="2000"/>
              <a:t>Organizations sometimes pursue continuous improvement</a:t>
            </a:r>
          </a:p>
          <a:p>
            <a:pPr lvl="1"/>
            <a:r>
              <a:rPr lang="en-US" altLang="zh-TW" sz="2000"/>
              <a:t>Quality efforts may not be tied to results</a:t>
            </a:r>
          </a:p>
        </p:txBody>
      </p:sp>
      <p:sp>
        <p:nvSpPr>
          <p:cNvPr id="58371" name="Footer Placeholder 7">
            <a:extLst>
              <a:ext uri="{FF2B5EF4-FFF2-40B4-BE49-F238E27FC236}">
                <a16:creationId xmlns:a16="http://schemas.microsoft.com/office/drawing/2014/main" id="{8147A01D-8A76-B6C0-21D5-F18892AA0A7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  <a:latin typeface="Arial" panose="020B0604020202020204" pitchFamily="34" charset="0"/>
              </a:rPr>
              <a:t>CYCU— Prof CK Farn</a:t>
            </a:r>
          </a:p>
        </p:txBody>
      </p:sp>
      <p:sp>
        <p:nvSpPr>
          <p:cNvPr id="58372" name="Slide Number Placeholder 8">
            <a:extLst>
              <a:ext uri="{FF2B5EF4-FFF2-40B4-BE49-F238E27FC236}">
                <a16:creationId xmlns:a16="http://schemas.microsoft.com/office/drawing/2014/main" id="{F8B54E36-6E30-F3DC-E507-5A1B8BEBCAB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88B6AD46-F572-40FA-A905-00DF474592C7}" type="slidenum">
              <a:rPr lang="en-US" altLang="zh-TW" sz="1400" smtClean="0">
                <a:solidFill>
                  <a:srgbClr val="333399"/>
                </a:solidFill>
              </a:rPr>
              <a:pPr/>
              <a:t>27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>
            <a:extLst>
              <a:ext uri="{FF2B5EF4-FFF2-40B4-BE49-F238E27FC236}">
                <a16:creationId xmlns:a16="http://schemas.microsoft.com/office/drawing/2014/main" id="{E12CE595-C855-FCC5-5C32-09C5244711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/>
              <a:t>PDSA </a:t>
            </a:r>
            <a:r>
              <a:rPr lang="en-US" altLang="zh-TW" sz="3600">
                <a:solidFill>
                  <a:schemeClr val="bg1"/>
                </a:solidFill>
              </a:rPr>
              <a:t>(Plan-Do-Study-Act) </a:t>
            </a:r>
            <a:r>
              <a:rPr lang="en-US" altLang="zh-TW" sz="3600"/>
              <a:t>Cycle</a:t>
            </a:r>
            <a:endParaRPr lang="en-IN" altLang="zh-TW" sz="3600"/>
          </a:p>
        </p:txBody>
      </p:sp>
      <p:sp>
        <p:nvSpPr>
          <p:cNvPr id="59394" name="Content Placeholder 4">
            <a:extLst>
              <a:ext uri="{FF2B5EF4-FFF2-40B4-BE49-F238E27FC236}">
                <a16:creationId xmlns:a16="http://schemas.microsoft.com/office/drawing/2014/main" id="{FEB9912E-7384-D8BE-05A5-3AB732CA45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/>
              <a:t>Plan</a:t>
            </a:r>
          </a:p>
          <a:p>
            <a:pPr lvl="1"/>
            <a:r>
              <a:rPr lang="en-US" altLang="zh-TW"/>
              <a:t>Begin by studying and documenting the current process.</a:t>
            </a:r>
          </a:p>
          <a:p>
            <a:pPr lvl="1"/>
            <a:r>
              <a:rPr lang="en-US" altLang="zh-TW"/>
              <a:t>Collect data on the process or problem</a:t>
            </a:r>
          </a:p>
          <a:p>
            <a:pPr lvl="1"/>
            <a:r>
              <a:rPr lang="en-US" altLang="zh-TW"/>
              <a:t>Analyze the data and develop a plan for improvement</a:t>
            </a:r>
          </a:p>
          <a:p>
            <a:pPr lvl="1"/>
            <a:r>
              <a:rPr lang="en-US" altLang="zh-TW"/>
              <a:t>Specify measures for evaluating the plan</a:t>
            </a:r>
          </a:p>
          <a:p>
            <a:r>
              <a:rPr lang="en-US" altLang="zh-TW"/>
              <a:t>Do</a:t>
            </a:r>
          </a:p>
          <a:p>
            <a:pPr lvl="1"/>
            <a:r>
              <a:rPr lang="en-US" altLang="zh-TW"/>
              <a:t>Implement the plan, document any changes made, collect data for analysis</a:t>
            </a:r>
          </a:p>
        </p:txBody>
      </p:sp>
      <p:pic>
        <p:nvPicPr>
          <p:cNvPr id="59395" name="Picture 3">
            <a:extLst>
              <a:ext uri="{FF2B5EF4-FFF2-40B4-BE49-F238E27FC236}">
                <a16:creationId xmlns:a16="http://schemas.microsoft.com/office/drawing/2014/main" id="{30B4E104-8583-195F-EA35-88F671097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1363" y="762000"/>
            <a:ext cx="1816100" cy="174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9396" name="Footer Placeholder 7">
            <a:extLst>
              <a:ext uri="{FF2B5EF4-FFF2-40B4-BE49-F238E27FC236}">
                <a16:creationId xmlns:a16="http://schemas.microsoft.com/office/drawing/2014/main" id="{95DD0FFF-101E-346E-9A1C-426CAAD10E6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  <a:latin typeface="Arial" panose="020B0604020202020204" pitchFamily="34" charset="0"/>
              </a:rPr>
              <a:t>CYCU— Prof CK Farn</a:t>
            </a:r>
          </a:p>
        </p:txBody>
      </p:sp>
      <p:sp>
        <p:nvSpPr>
          <p:cNvPr id="59397" name="Slide Number Placeholder 8">
            <a:extLst>
              <a:ext uri="{FF2B5EF4-FFF2-40B4-BE49-F238E27FC236}">
                <a16:creationId xmlns:a16="http://schemas.microsoft.com/office/drawing/2014/main" id="{81488315-D429-923B-DB06-A2F73C60964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0263FED2-6A4F-4C81-B95B-3BE72704AA90}" type="slidenum">
              <a:rPr lang="en-US" altLang="zh-TW" sz="1400" smtClean="0">
                <a:solidFill>
                  <a:srgbClr val="333399"/>
                </a:solidFill>
              </a:rPr>
              <a:pPr/>
              <a:t>28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1">
            <a:extLst>
              <a:ext uri="{FF2B5EF4-FFF2-40B4-BE49-F238E27FC236}">
                <a16:creationId xmlns:a16="http://schemas.microsoft.com/office/drawing/2014/main" id="{0CEB8B40-6EE0-43BE-2863-357AE448F6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PDSA Cycle (cont.)</a:t>
            </a:r>
            <a:endParaRPr lang="en-IN" altLang="zh-TW"/>
          </a:p>
        </p:txBody>
      </p:sp>
      <p:sp>
        <p:nvSpPr>
          <p:cNvPr id="60418" name="Content Placeholder 4">
            <a:extLst>
              <a:ext uri="{FF2B5EF4-FFF2-40B4-BE49-F238E27FC236}">
                <a16:creationId xmlns:a16="http://schemas.microsoft.com/office/drawing/2014/main" id="{70FAE9CE-0312-E9CA-1295-18DACC0F5EA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773238"/>
            <a:ext cx="7772400" cy="4114800"/>
          </a:xfrm>
        </p:spPr>
        <p:txBody>
          <a:bodyPr/>
          <a:lstStyle/>
          <a:p>
            <a:r>
              <a:rPr lang="en-US" altLang="zh-TW"/>
              <a:t>Study</a:t>
            </a:r>
          </a:p>
          <a:p>
            <a:pPr lvl="1"/>
            <a:r>
              <a:rPr lang="en-US" altLang="zh-TW"/>
              <a:t>Evaluate the data collection during the do phase</a:t>
            </a:r>
          </a:p>
          <a:p>
            <a:pPr lvl="1"/>
            <a:r>
              <a:rPr lang="en-US" altLang="zh-TW"/>
              <a:t>Check results against goals formulated during the plan phase</a:t>
            </a:r>
          </a:p>
          <a:p>
            <a:r>
              <a:rPr lang="en-US" altLang="zh-TW"/>
              <a:t>Act</a:t>
            </a:r>
          </a:p>
          <a:p>
            <a:pPr lvl="1"/>
            <a:r>
              <a:rPr lang="en-US" altLang="zh-TW"/>
              <a:t>If the results are successful, standardize the new method and communicate it to the relevant personnel</a:t>
            </a:r>
          </a:p>
          <a:p>
            <a:pPr lvl="1"/>
            <a:r>
              <a:rPr lang="en-US" altLang="zh-TW"/>
              <a:t>Implement training for the new method</a:t>
            </a:r>
          </a:p>
          <a:p>
            <a:pPr lvl="1"/>
            <a:r>
              <a:rPr lang="en-US" altLang="zh-TW"/>
              <a:t>If unsuccessful, revise the plan and repeat the process</a:t>
            </a:r>
          </a:p>
        </p:txBody>
      </p:sp>
      <p:pic>
        <p:nvPicPr>
          <p:cNvPr id="60419" name="Picture 3">
            <a:extLst>
              <a:ext uri="{FF2B5EF4-FFF2-40B4-BE49-F238E27FC236}">
                <a16:creationId xmlns:a16="http://schemas.microsoft.com/office/drawing/2014/main" id="{20999E14-3632-2EA0-3A6F-E8DEFBD702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813" y="373063"/>
            <a:ext cx="1768475" cy="160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420" name="Footer Placeholder 7">
            <a:extLst>
              <a:ext uri="{FF2B5EF4-FFF2-40B4-BE49-F238E27FC236}">
                <a16:creationId xmlns:a16="http://schemas.microsoft.com/office/drawing/2014/main" id="{593CA182-6FF2-2DD7-91E7-E4AB2119259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  <a:latin typeface="Arial" panose="020B0604020202020204" pitchFamily="34" charset="0"/>
              </a:rPr>
              <a:t>CYCU— Prof CK Farn</a:t>
            </a:r>
          </a:p>
        </p:txBody>
      </p:sp>
      <p:sp>
        <p:nvSpPr>
          <p:cNvPr id="60421" name="Slide Number Placeholder 8">
            <a:extLst>
              <a:ext uri="{FF2B5EF4-FFF2-40B4-BE49-F238E27FC236}">
                <a16:creationId xmlns:a16="http://schemas.microsoft.com/office/drawing/2014/main" id="{2F70CBC9-2001-C30D-79DD-2FA094321CC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F955A9BA-2BDE-4595-8F11-968577F0CD77}" type="slidenum">
              <a:rPr lang="en-US" altLang="zh-TW" sz="1400" smtClean="0">
                <a:solidFill>
                  <a:srgbClr val="333399"/>
                </a:solidFill>
              </a:rPr>
              <a:pPr/>
              <a:t>29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>
            <a:extLst>
              <a:ext uri="{FF2B5EF4-FFF2-40B4-BE49-F238E27FC236}">
                <a16:creationId xmlns:a16="http://schemas.microsoft.com/office/drawing/2014/main" id="{CBF648C3-782D-C015-5578-F516E167EB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Quality</a:t>
            </a:r>
            <a:endParaRPr lang="en-IN" altLang="zh-TW"/>
          </a:p>
        </p:txBody>
      </p:sp>
      <p:sp>
        <p:nvSpPr>
          <p:cNvPr id="33794" name="Content Placeholder 3">
            <a:extLst>
              <a:ext uri="{FF2B5EF4-FFF2-40B4-BE49-F238E27FC236}">
                <a16:creationId xmlns:a16="http://schemas.microsoft.com/office/drawing/2014/main" id="{B1B63631-47CF-AE2A-7C8D-77FC8F551F6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/>
              <a:t>The ability of a product or service to consistently meet or exceed customer expectations</a:t>
            </a:r>
          </a:p>
          <a:p>
            <a:endParaRPr lang="en-US" altLang="zh-TW"/>
          </a:p>
          <a:p>
            <a:r>
              <a:rPr lang="en-US" altLang="zh-TW"/>
              <a:t>For a decade or so, quality was an important focal point in business.</a:t>
            </a:r>
          </a:p>
        </p:txBody>
      </p:sp>
      <p:sp>
        <p:nvSpPr>
          <p:cNvPr id="33795" name="Footer Placeholder 7">
            <a:extLst>
              <a:ext uri="{FF2B5EF4-FFF2-40B4-BE49-F238E27FC236}">
                <a16:creationId xmlns:a16="http://schemas.microsoft.com/office/drawing/2014/main" id="{58C87452-6D0D-2D22-BBDD-F076D22FED0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  <a:latin typeface="Arial" panose="020B0604020202020204" pitchFamily="34" charset="0"/>
              </a:rPr>
              <a:t>CYCU— Prof CK Farn</a:t>
            </a:r>
          </a:p>
        </p:txBody>
      </p:sp>
      <p:sp>
        <p:nvSpPr>
          <p:cNvPr id="33796" name="Slide Number Placeholder 8">
            <a:extLst>
              <a:ext uri="{FF2B5EF4-FFF2-40B4-BE49-F238E27FC236}">
                <a16:creationId xmlns:a16="http://schemas.microsoft.com/office/drawing/2014/main" id="{55F360DB-5E25-17F7-7710-6CFA72D3BF8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C8D932FA-92F8-4CA9-A207-D559BF4CD85B}" type="slidenum">
              <a:rPr lang="en-US" altLang="zh-TW" sz="1400" smtClean="0">
                <a:solidFill>
                  <a:srgbClr val="333399"/>
                </a:solidFill>
              </a:rPr>
              <a:pPr/>
              <a:t>3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>
            <a:extLst>
              <a:ext uri="{FF2B5EF4-FFF2-40B4-BE49-F238E27FC236}">
                <a16:creationId xmlns:a16="http://schemas.microsoft.com/office/drawing/2014/main" id="{392A9630-3724-7011-C1AE-F881946338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Problem Solving</a:t>
            </a:r>
            <a:endParaRPr lang="en-IN" altLang="zh-TW"/>
          </a:p>
        </p:txBody>
      </p:sp>
      <p:pic>
        <p:nvPicPr>
          <p:cNvPr id="61442" name="Table 3" descr="Two figures depicting the PDSA cycle. The first is the basic cycle (plan, do, study, act, plan, …). The second is applied to problem solving.&#10;">
            <a:extLst>
              <a:ext uri="{FF2B5EF4-FFF2-40B4-BE49-F238E27FC236}">
                <a16:creationId xmlns:a16="http://schemas.microsoft.com/office/drawing/2014/main" id="{289B4FF6-74EA-E0EF-F1E1-88C90DF7473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22375" y="1981200"/>
            <a:ext cx="6699250" cy="4114800"/>
          </a:xfrm>
        </p:spPr>
      </p:pic>
      <p:sp>
        <p:nvSpPr>
          <p:cNvPr id="61443" name="Footer Placeholder 9">
            <a:extLst>
              <a:ext uri="{FF2B5EF4-FFF2-40B4-BE49-F238E27FC236}">
                <a16:creationId xmlns:a16="http://schemas.microsoft.com/office/drawing/2014/main" id="{1E9D75DF-FBDF-39C8-7F68-44819C31DAA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  <a:latin typeface="Arial" panose="020B0604020202020204" pitchFamily="34" charset="0"/>
              </a:rPr>
              <a:t>CYCU— Prof CK Farn</a:t>
            </a:r>
          </a:p>
        </p:txBody>
      </p:sp>
      <p:sp>
        <p:nvSpPr>
          <p:cNvPr id="61444" name="Slide Number Placeholder 10">
            <a:extLst>
              <a:ext uri="{FF2B5EF4-FFF2-40B4-BE49-F238E27FC236}">
                <a16:creationId xmlns:a16="http://schemas.microsoft.com/office/drawing/2014/main" id="{F62E2F22-A4E8-278C-D108-08B326FB610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6C92F371-A826-43C4-8A64-3EEC9E0EDA11}" type="slidenum">
              <a:rPr lang="en-US" altLang="zh-TW" sz="1400" smtClean="0">
                <a:solidFill>
                  <a:srgbClr val="333399"/>
                </a:solidFill>
              </a:rPr>
              <a:pPr/>
              <a:t>30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le 1">
            <a:extLst>
              <a:ext uri="{FF2B5EF4-FFF2-40B4-BE49-F238E27FC236}">
                <a16:creationId xmlns:a16="http://schemas.microsoft.com/office/drawing/2014/main" id="{1A55AEC1-34A1-7D71-F0A0-DF3C77C90B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/>
              <a:t>Similar Method: PDCA</a:t>
            </a:r>
          </a:p>
        </p:txBody>
      </p:sp>
      <p:sp>
        <p:nvSpPr>
          <p:cNvPr id="62466" name="Footer Placeholder 3">
            <a:extLst>
              <a:ext uri="{FF2B5EF4-FFF2-40B4-BE49-F238E27FC236}">
                <a16:creationId xmlns:a16="http://schemas.microsoft.com/office/drawing/2014/main" id="{FB5DF0F1-4551-D25C-12B2-2939D7D7DB6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  <a:latin typeface="Arial" panose="020B0604020202020204" pitchFamily="34" charset="0"/>
              </a:rPr>
              <a:t>CYCU— Prof CK Farn</a:t>
            </a:r>
          </a:p>
        </p:txBody>
      </p:sp>
      <p:sp>
        <p:nvSpPr>
          <p:cNvPr id="62467" name="Slide Number Placeholder 4">
            <a:extLst>
              <a:ext uri="{FF2B5EF4-FFF2-40B4-BE49-F238E27FC236}">
                <a16:creationId xmlns:a16="http://schemas.microsoft.com/office/drawing/2014/main" id="{901B3DA0-08A1-34CA-0AD7-5865E329E4D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0E58E714-30B5-4124-AFBC-1949EA0FCCA6}" type="slidenum">
              <a:rPr lang="en-US" altLang="zh-TW" sz="1400" smtClean="0">
                <a:solidFill>
                  <a:srgbClr val="333399"/>
                </a:solidFill>
              </a:rPr>
              <a:pPr/>
              <a:t>31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pic>
        <p:nvPicPr>
          <p:cNvPr id="62468" name="Picture 2" descr="Artboard 36 copy 2@2x">
            <a:extLst>
              <a:ext uri="{FF2B5EF4-FFF2-40B4-BE49-F238E27FC236}">
                <a16:creationId xmlns:a16="http://schemas.microsoft.com/office/drawing/2014/main" id="{9AE279F8-A929-498C-D77B-1AF006826D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188" y="1489075"/>
            <a:ext cx="7413625" cy="498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le 1">
            <a:extLst>
              <a:ext uri="{FF2B5EF4-FFF2-40B4-BE49-F238E27FC236}">
                <a16:creationId xmlns:a16="http://schemas.microsoft.com/office/drawing/2014/main" id="{E4C6A598-4CD2-A250-3871-4D3699AAA3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Process Improvement</a:t>
            </a:r>
            <a:endParaRPr lang="en-IN" altLang="zh-TW"/>
          </a:p>
        </p:txBody>
      </p:sp>
      <p:sp>
        <p:nvSpPr>
          <p:cNvPr id="63490" name="Content Placeholder 3">
            <a:extLst>
              <a:ext uri="{FF2B5EF4-FFF2-40B4-BE49-F238E27FC236}">
                <a16:creationId xmlns:a16="http://schemas.microsoft.com/office/drawing/2014/main" id="{7DB8B2E3-A2C1-4146-D457-42FDC2C2846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/>
              <a:t>A systematic approach to improving a process</a:t>
            </a:r>
          </a:p>
          <a:p>
            <a:pPr lvl="1"/>
            <a:r>
              <a:rPr lang="en-US" altLang="zh-TW"/>
              <a:t>Map the process</a:t>
            </a:r>
          </a:p>
          <a:p>
            <a:pPr lvl="2"/>
            <a:r>
              <a:rPr lang="en-US" altLang="zh-TW"/>
              <a:t>Collect information about the process and identify each step in the process</a:t>
            </a:r>
          </a:p>
          <a:p>
            <a:pPr lvl="2"/>
            <a:r>
              <a:rPr lang="en-US" altLang="zh-TW"/>
              <a:t>Prepare a flowchart that accurately depicts the process</a:t>
            </a:r>
          </a:p>
          <a:p>
            <a:pPr lvl="1"/>
            <a:r>
              <a:rPr lang="en-US" altLang="zh-TW"/>
              <a:t>Analyze the process</a:t>
            </a:r>
          </a:p>
          <a:p>
            <a:pPr lvl="2"/>
            <a:r>
              <a:rPr lang="en-US" altLang="zh-TW"/>
              <a:t>Ask critical questions about the process</a:t>
            </a:r>
          </a:p>
          <a:p>
            <a:pPr lvl="2"/>
            <a:r>
              <a:rPr lang="en-US" altLang="zh-TW"/>
              <a:t>Ask specific questions about each step in the process</a:t>
            </a:r>
          </a:p>
          <a:p>
            <a:pPr lvl="1"/>
            <a:r>
              <a:rPr lang="en-US" altLang="zh-TW"/>
              <a:t>Redesign the process</a:t>
            </a:r>
          </a:p>
        </p:txBody>
      </p:sp>
      <p:sp>
        <p:nvSpPr>
          <p:cNvPr id="63491" name="Footer Placeholder 6">
            <a:extLst>
              <a:ext uri="{FF2B5EF4-FFF2-40B4-BE49-F238E27FC236}">
                <a16:creationId xmlns:a16="http://schemas.microsoft.com/office/drawing/2014/main" id="{F9B5B2FD-4351-4BFB-EA8C-74147959108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  <a:latin typeface="Arial" panose="020B0604020202020204" pitchFamily="34" charset="0"/>
              </a:rPr>
              <a:t>CYCU— Prof CK Farn</a:t>
            </a:r>
          </a:p>
        </p:txBody>
      </p:sp>
      <p:sp>
        <p:nvSpPr>
          <p:cNvPr id="63492" name="Slide Number Placeholder 7">
            <a:extLst>
              <a:ext uri="{FF2B5EF4-FFF2-40B4-BE49-F238E27FC236}">
                <a16:creationId xmlns:a16="http://schemas.microsoft.com/office/drawing/2014/main" id="{FB3FF2A9-E578-976A-199D-395130EB17B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4EE47D91-856E-4FF2-9F53-EB11350F6515}" type="slidenum">
              <a:rPr lang="en-US" altLang="zh-TW" sz="1400" smtClean="0">
                <a:solidFill>
                  <a:srgbClr val="333399"/>
                </a:solidFill>
              </a:rPr>
              <a:pPr/>
              <a:t>32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>
            <a:extLst>
              <a:ext uri="{FF2B5EF4-FFF2-40B4-BE49-F238E27FC236}">
                <a16:creationId xmlns:a16="http://schemas.microsoft.com/office/drawing/2014/main" id="{855B4A46-E5D7-0FC9-074D-A256EE54F3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Six Sigma</a:t>
            </a:r>
            <a:endParaRPr lang="en-IN" altLang="zh-TW"/>
          </a:p>
        </p:txBody>
      </p:sp>
      <p:sp>
        <p:nvSpPr>
          <p:cNvPr id="64514" name="Content Placeholder 3">
            <a:extLst>
              <a:ext uri="{FF2B5EF4-FFF2-40B4-BE49-F238E27FC236}">
                <a16:creationId xmlns:a16="http://schemas.microsoft.com/office/drawing/2014/main" id="{AE26D9E3-7EC5-8B20-5D9C-433511AF5AF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/>
              <a:t>A business process for improving quality, reducing costs, and increasing customer satisfaction</a:t>
            </a:r>
          </a:p>
          <a:p>
            <a:r>
              <a:rPr lang="en-US" altLang="zh-TW"/>
              <a:t>Statistically</a:t>
            </a:r>
          </a:p>
          <a:p>
            <a:pPr lvl="1"/>
            <a:r>
              <a:rPr lang="en-US" altLang="zh-TW"/>
              <a:t>Having no more than 3.4 defects per million</a:t>
            </a:r>
          </a:p>
          <a:p>
            <a:r>
              <a:rPr lang="en-US" altLang="zh-TW"/>
              <a:t>Conceptually</a:t>
            </a:r>
          </a:p>
          <a:p>
            <a:pPr lvl="1"/>
            <a:r>
              <a:rPr lang="en-US" altLang="zh-TW"/>
              <a:t>Program designed to reduce defects</a:t>
            </a:r>
          </a:p>
          <a:p>
            <a:pPr lvl="1"/>
            <a:r>
              <a:rPr lang="en-US" altLang="zh-TW"/>
              <a:t>Requires the use of certain tools and techniques</a:t>
            </a:r>
          </a:p>
        </p:txBody>
      </p:sp>
      <p:sp>
        <p:nvSpPr>
          <p:cNvPr id="64515" name="Footer Placeholder 7">
            <a:extLst>
              <a:ext uri="{FF2B5EF4-FFF2-40B4-BE49-F238E27FC236}">
                <a16:creationId xmlns:a16="http://schemas.microsoft.com/office/drawing/2014/main" id="{90E3FCD1-177F-F39F-3AFD-1CBC4BD5684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  <a:latin typeface="Arial" panose="020B0604020202020204" pitchFamily="34" charset="0"/>
              </a:rPr>
              <a:t>CYCU— Prof CK Farn</a:t>
            </a:r>
          </a:p>
        </p:txBody>
      </p:sp>
      <p:sp>
        <p:nvSpPr>
          <p:cNvPr id="64516" name="Slide Number Placeholder 8">
            <a:extLst>
              <a:ext uri="{FF2B5EF4-FFF2-40B4-BE49-F238E27FC236}">
                <a16:creationId xmlns:a16="http://schemas.microsoft.com/office/drawing/2014/main" id="{95DAC0C8-0ECF-ACB8-C4E5-1D5A9B5488C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59CB6867-C119-4F5C-B123-CF2DAF068A70}" type="slidenum">
              <a:rPr lang="en-US" altLang="zh-TW" sz="1400" smtClean="0">
                <a:solidFill>
                  <a:srgbClr val="333399"/>
                </a:solidFill>
              </a:rPr>
              <a:pPr/>
              <a:t>33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itle 1">
            <a:extLst>
              <a:ext uri="{FF2B5EF4-FFF2-40B4-BE49-F238E27FC236}">
                <a16:creationId xmlns:a16="http://schemas.microsoft.com/office/drawing/2014/main" id="{18F794CB-3703-2156-B807-D60A39973F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Six Sigma (cont.)</a:t>
            </a:r>
            <a:endParaRPr lang="en-IN" altLang="zh-TW"/>
          </a:p>
        </p:txBody>
      </p:sp>
      <p:sp>
        <p:nvSpPr>
          <p:cNvPr id="65538" name="Content Placeholder 3">
            <a:extLst>
              <a:ext uri="{FF2B5EF4-FFF2-40B4-BE49-F238E27FC236}">
                <a16:creationId xmlns:a16="http://schemas.microsoft.com/office/drawing/2014/main" id="{01965EAD-8ACD-3737-B9CF-DED0752017B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74688" y="1844675"/>
            <a:ext cx="7772400" cy="4114800"/>
          </a:xfrm>
        </p:spPr>
        <p:txBody>
          <a:bodyPr/>
          <a:lstStyle/>
          <a:p>
            <a:r>
              <a:rPr lang="en-US" altLang="zh-TW" sz="1800"/>
              <a:t>Principles</a:t>
            </a:r>
          </a:p>
          <a:p>
            <a:pPr lvl="1"/>
            <a:r>
              <a:rPr lang="en-US" altLang="zh-TW" sz="1600"/>
              <a:t>Reduction in variation is an important goal</a:t>
            </a:r>
          </a:p>
          <a:p>
            <a:pPr lvl="1"/>
            <a:r>
              <a:rPr lang="en-US" altLang="zh-TW" sz="1600"/>
              <a:t>The methodology is data driven; it requires data validation</a:t>
            </a:r>
          </a:p>
          <a:p>
            <a:pPr lvl="1"/>
            <a:r>
              <a:rPr lang="en-US" altLang="zh-TW" sz="1600"/>
              <a:t>Outputs are determined by inputs</a:t>
            </a:r>
          </a:p>
          <a:p>
            <a:pPr lvl="1"/>
            <a:r>
              <a:rPr lang="en-US" altLang="zh-TW" sz="1600"/>
              <a:t>Only a critical few inputs have a significant impact on outputs</a:t>
            </a:r>
          </a:p>
          <a:p>
            <a:r>
              <a:rPr lang="en-US" altLang="zh-TW" sz="1800"/>
              <a:t>DMAIC</a:t>
            </a:r>
          </a:p>
          <a:p>
            <a:pPr lvl="1"/>
            <a:r>
              <a:rPr lang="en-US" altLang="zh-TW" sz="1600"/>
              <a:t>Define:	Set the context and objectives for improvement</a:t>
            </a:r>
          </a:p>
          <a:p>
            <a:pPr lvl="1"/>
            <a:r>
              <a:rPr lang="en-US" altLang="zh-TW" sz="1600"/>
              <a:t>Measure:	Determine the baseline performance and capability of the process</a:t>
            </a:r>
          </a:p>
          <a:p>
            <a:pPr lvl="1"/>
            <a:r>
              <a:rPr lang="en-US" altLang="zh-TW" sz="1600"/>
              <a:t>Analyze:	Use data and tools to understand the cause-and-effect relationships of the process</a:t>
            </a:r>
          </a:p>
          <a:p>
            <a:pPr lvl="1"/>
            <a:r>
              <a:rPr lang="en-US" altLang="zh-TW" sz="1600"/>
              <a:t>Improve:	Develop the modifications that lead to a validated improvement of the process</a:t>
            </a:r>
          </a:p>
          <a:p>
            <a:pPr lvl="1"/>
            <a:r>
              <a:rPr lang="en-US" altLang="zh-TW" sz="1600"/>
              <a:t>Control:	Establish plans and procedures to ensure that improvements are sustained</a:t>
            </a:r>
          </a:p>
        </p:txBody>
      </p:sp>
      <p:sp>
        <p:nvSpPr>
          <p:cNvPr id="65539" name="Footer Placeholder 7">
            <a:extLst>
              <a:ext uri="{FF2B5EF4-FFF2-40B4-BE49-F238E27FC236}">
                <a16:creationId xmlns:a16="http://schemas.microsoft.com/office/drawing/2014/main" id="{FE98BC27-7E5A-3BD6-D558-85358392F37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  <a:latin typeface="Arial" panose="020B0604020202020204" pitchFamily="34" charset="0"/>
              </a:rPr>
              <a:t>CYCU— Prof CK Farn</a:t>
            </a:r>
          </a:p>
        </p:txBody>
      </p:sp>
      <p:sp>
        <p:nvSpPr>
          <p:cNvPr id="65540" name="Slide Number Placeholder 8">
            <a:extLst>
              <a:ext uri="{FF2B5EF4-FFF2-40B4-BE49-F238E27FC236}">
                <a16:creationId xmlns:a16="http://schemas.microsoft.com/office/drawing/2014/main" id="{9BF4D5EA-82C2-280B-0DB7-8B82CFB2A54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189B430B-4020-4FC3-B0A3-8EF11A713C26}" type="slidenum">
              <a:rPr lang="en-US" altLang="zh-TW" sz="1400" smtClean="0">
                <a:solidFill>
                  <a:srgbClr val="333399"/>
                </a:solidFill>
              </a:rPr>
              <a:pPr/>
              <a:t>34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itle 1">
            <a:extLst>
              <a:ext uri="{FF2B5EF4-FFF2-40B4-BE49-F238E27FC236}">
                <a16:creationId xmlns:a16="http://schemas.microsoft.com/office/drawing/2014/main" id="{9E6FE0D0-8995-9F3A-18CB-E598E4F344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Basic Quality Tools </a:t>
            </a:r>
            <a:r>
              <a:rPr lang="en-US" altLang="zh-TW" baseline="-25000"/>
              <a:t>1</a:t>
            </a:r>
            <a:endParaRPr lang="en-IN" altLang="zh-TW" baseline="-25000"/>
          </a:p>
        </p:txBody>
      </p:sp>
      <p:sp>
        <p:nvSpPr>
          <p:cNvPr id="66562" name="Content Placeholder 3">
            <a:extLst>
              <a:ext uri="{FF2B5EF4-FFF2-40B4-BE49-F238E27FC236}">
                <a16:creationId xmlns:a16="http://schemas.microsoft.com/office/drawing/2014/main" id="{6E457FB1-CEA5-C8FF-FFDF-3B4AD8BA940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TW"/>
              <a:t>Flowchart</a:t>
            </a:r>
          </a:p>
          <a:p>
            <a:pPr lvl="1"/>
            <a:r>
              <a:rPr lang="en-US" altLang="zh-TW"/>
              <a:t>Check sheet</a:t>
            </a:r>
          </a:p>
          <a:p>
            <a:pPr lvl="1"/>
            <a:r>
              <a:rPr lang="en-US" altLang="zh-TW"/>
              <a:t>Histogram</a:t>
            </a:r>
          </a:p>
          <a:p>
            <a:pPr lvl="1"/>
            <a:r>
              <a:rPr lang="en-US" altLang="zh-TW"/>
              <a:t>Pareto chart</a:t>
            </a:r>
          </a:p>
          <a:p>
            <a:pPr lvl="1"/>
            <a:r>
              <a:rPr lang="en-US" altLang="zh-TW"/>
              <a:t>Scatter diagram</a:t>
            </a:r>
          </a:p>
          <a:p>
            <a:pPr lvl="1"/>
            <a:r>
              <a:rPr lang="en-US" altLang="zh-TW"/>
              <a:t>Control chart</a:t>
            </a:r>
          </a:p>
          <a:p>
            <a:pPr lvl="1"/>
            <a:r>
              <a:rPr lang="en-US" altLang="zh-TW"/>
              <a:t>Cause-and-effect diagram</a:t>
            </a:r>
          </a:p>
        </p:txBody>
      </p:sp>
      <p:sp>
        <p:nvSpPr>
          <p:cNvPr id="66563" name="Footer Placeholder 7">
            <a:extLst>
              <a:ext uri="{FF2B5EF4-FFF2-40B4-BE49-F238E27FC236}">
                <a16:creationId xmlns:a16="http://schemas.microsoft.com/office/drawing/2014/main" id="{F8E88348-7776-53A2-496E-1456A593671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  <a:latin typeface="Arial" panose="020B0604020202020204" pitchFamily="34" charset="0"/>
              </a:rPr>
              <a:t>CYCU— Prof CK Farn</a:t>
            </a:r>
          </a:p>
        </p:txBody>
      </p:sp>
      <p:sp>
        <p:nvSpPr>
          <p:cNvPr id="66564" name="Slide Number Placeholder 8">
            <a:extLst>
              <a:ext uri="{FF2B5EF4-FFF2-40B4-BE49-F238E27FC236}">
                <a16:creationId xmlns:a16="http://schemas.microsoft.com/office/drawing/2014/main" id="{E731B6FD-8AEE-E573-44FC-727CB4134ED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43020F33-1F34-4B7A-91FB-22BD1475D074}" type="slidenum">
              <a:rPr lang="en-US" altLang="zh-TW" sz="1400" smtClean="0">
                <a:solidFill>
                  <a:srgbClr val="333399"/>
                </a:solidFill>
              </a:rPr>
              <a:pPr/>
              <a:t>35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itle 1">
            <a:extLst>
              <a:ext uri="{FF2B5EF4-FFF2-40B4-BE49-F238E27FC236}">
                <a16:creationId xmlns:a16="http://schemas.microsoft.com/office/drawing/2014/main" id="{26E817BA-FE95-66CC-73CA-5098410329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8888" y="188913"/>
            <a:ext cx="3078162" cy="704850"/>
          </a:xfrm>
        </p:spPr>
        <p:txBody>
          <a:bodyPr/>
          <a:lstStyle/>
          <a:p>
            <a:r>
              <a:rPr lang="en-US" altLang="zh-TW"/>
              <a:t>Basic Quality Tools</a:t>
            </a:r>
            <a:r>
              <a:rPr lang="en-US" altLang="zh-TW" sz="1200">
                <a:solidFill>
                  <a:srgbClr val="000000"/>
                </a:solidFill>
              </a:rPr>
              <a:t> </a:t>
            </a:r>
            <a:r>
              <a:rPr lang="en-US" altLang="zh-TW" sz="1200">
                <a:solidFill>
                  <a:schemeClr val="bg1"/>
                </a:solidFill>
              </a:rPr>
              <a:t>2</a:t>
            </a:r>
            <a:endParaRPr lang="en-IN" altLang="zh-TW">
              <a:solidFill>
                <a:schemeClr val="bg1"/>
              </a:solidFill>
            </a:endParaRPr>
          </a:p>
        </p:txBody>
      </p:sp>
      <p:pic>
        <p:nvPicPr>
          <p:cNvPr id="67586" name="Picture 3" descr="Depicted are the seven basic quality tools.&#10;">
            <a:extLst>
              <a:ext uri="{FF2B5EF4-FFF2-40B4-BE49-F238E27FC236}">
                <a16:creationId xmlns:a16="http://schemas.microsoft.com/office/drawing/2014/main" id="{56E34E77-97D1-C5CE-C42D-00AE5E0DBFB9}"/>
              </a:ext>
            </a:extLst>
          </p:cNvPr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2" r="1839" b="42616"/>
          <a:stretch>
            <a:fillRect/>
          </a:stretch>
        </p:blipFill>
        <p:spPr>
          <a:xfrm>
            <a:off x="2484438" y="1125538"/>
            <a:ext cx="6400800" cy="5240337"/>
          </a:xfrm>
        </p:spPr>
      </p:pic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itle 1">
            <a:extLst>
              <a:ext uri="{FF2B5EF4-FFF2-40B4-BE49-F238E27FC236}">
                <a16:creationId xmlns:a16="http://schemas.microsoft.com/office/drawing/2014/main" id="{1EE7A9D5-CABB-423B-6E56-4B62B9F216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19250" y="404813"/>
            <a:ext cx="4373563" cy="892175"/>
          </a:xfrm>
        </p:spPr>
        <p:txBody>
          <a:bodyPr/>
          <a:lstStyle/>
          <a:p>
            <a:r>
              <a:rPr lang="en-US" altLang="zh-TW"/>
              <a:t>Basic Quality Tools</a:t>
            </a:r>
            <a:r>
              <a:rPr lang="en-US" altLang="zh-TW" sz="1200">
                <a:solidFill>
                  <a:srgbClr val="000000"/>
                </a:solidFill>
              </a:rPr>
              <a:t> </a:t>
            </a:r>
            <a:r>
              <a:rPr lang="en-US" altLang="zh-TW" sz="1200">
                <a:solidFill>
                  <a:schemeClr val="bg1"/>
                </a:solidFill>
              </a:rPr>
              <a:t>3</a:t>
            </a:r>
            <a:endParaRPr lang="en-IN" altLang="zh-TW">
              <a:solidFill>
                <a:schemeClr val="bg1"/>
              </a:solidFill>
            </a:endParaRPr>
          </a:p>
        </p:txBody>
      </p:sp>
      <p:pic>
        <p:nvPicPr>
          <p:cNvPr id="68610" name="Picture 3" descr="Depicted are the seven basic quality tools.&#10;">
            <a:extLst>
              <a:ext uri="{FF2B5EF4-FFF2-40B4-BE49-F238E27FC236}">
                <a16:creationId xmlns:a16="http://schemas.microsoft.com/office/drawing/2014/main" id="{B7662D4F-4DE6-33AE-EDA5-FE1E775587EF}"/>
              </a:ext>
            </a:extLst>
          </p:cNvPr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80" t="57181" r="949"/>
          <a:stretch>
            <a:fillRect/>
          </a:stretch>
        </p:blipFill>
        <p:spPr>
          <a:xfrm>
            <a:off x="1116013" y="1557338"/>
            <a:ext cx="7870825" cy="4751387"/>
          </a:xfrm>
        </p:spPr>
      </p:pic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itle 1">
            <a:extLst>
              <a:ext uri="{FF2B5EF4-FFF2-40B4-BE49-F238E27FC236}">
                <a16:creationId xmlns:a16="http://schemas.microsoft.com/office/drawing/2014/main" id="{118E4160-7495-365E-38AB-8359746529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/>
              <a:t>Methods for Generating Ideas</a:t>
            </a:r>
            <a:endParaRPr lang="en-IN" altLang="zh-TW" sz="3600"/>
          </a:p>
        </p:txBody>
      </p:sp>
      <p:sp>
        <p:nvSpPr>
          <p:cNvPr id="69634" name="Content Placeholder 3">
            <a:extLst>
              <a:ext uri="{FF2B5EF4-FFF2-40B4-BE49-F238E27FC236}">
                <a16:creationId xmlns:a16="http://schemas.microsoft.com/office/drawing/2014/main" id="{66272A7B-D502-7A95-D4F6-F4FFBEE0E74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TW"/>
              <a:t>Brainstorming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TW"/>
              <a:t>Quality circles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TW"/>
              <a:t>Benchmarking</a:t>
            </a:r>
          </a:p>
        </p:txBody>
      </p:sp>
      <p:sp>
        <p:nvSpPr>
          <p:cNvPr id="69635" name="Footer Placeholder 5">
            <a:extLst>
              <a:ext uri="{FF2B5EF4-FFF2-40B4-BE49-F238E27FC236}">
                <a16:creationId xmlns:a16="http://schemas.microsoft.com/office/drawing/2014/main" id="{D4700990-47FC-CB27-2E08-02F831FA005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  <a:latin typeface="Arial" panose="020B0604020202020204" pitchFamily="34" charset="0"/>
              </a:rPr>
              <a:t>CYCU— Prof CK Farn</a:t>
            </a:r>
          </a:p>
        </p:txBody>
      </p:sp>
      <p:sp>
        <p:nvSpPr>
          <p:cNvPr id="69636" name="Slide Number Placeholder 6">
            <a:extLst>
              <a:ext uri="{FF2B5EF4-FFF2-40B4-BE49-F238E27FC236}">
                <a16:creationId xmlns:a16="http://schemas.microsoft.com/office/drawing/2014/main" id="{44FE70E8-10F0-44B8-850A-91156A6FC2B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43F84775-C7E3-4E73-84C8-5DA483A9BD97}" type="slidenum">
              <a:rPr lang="en-US" altLang="zh-TW" sz="1400" smtClean="0">
                <a:solidFill>
                  <a:srgbClr val="333399"/>
                </a:solidFill>
              </a:rPr>
              <a:pPr/>
              <a:t>38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itle 1">
            <a:extLst>
              <a:ext uri="{FF2B5EF4-FFF2-40B4-BE49-F238E27FC236}">
                <a16:creationId xmlns:a16="http://schemas.microsoft.com/office/drawing/2014/main" id="{6FA6B87F-4C83-AEF6-332F-E133BC064D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Quality Circles</a:t>
            </a:r>
            <a:endParaRPr lang="en-IN" altLang="zh-TW"/>
          </a:p>
        </p:txBody>
      </p:sp>
      <p:sp>
        <p:nvSpPr>
          <p:cNvPr id="70658" name="Content Placeholder 3">
            <a:extLst>
              <a:ext uri="{FF2B5EF4-FFF2-40B4-BE49-F238E27FC236}">
                <a16:creationId xmlns:a16="http://schemas.microsoft.com/office/drawing/2014/main" id="{009A9A94-EE85-D07A-9D77-168B112094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/>
              <a:t>Groups of workers who meet to discuss ways of improving products or processes</a:t>
            </a:r>
          </a:p>
          <a:p>
            <a:pPr lvl="1"/>
            <a:r>
              <a:rPr lang="en-US" altLang="zh-TW"/>
              <a:t>Less structured and more informal than teams involved in continuous improvement</a:t>
            </a:r>
          </a:p>
          <a:p>
            <a:pPr lvl="1"/>
            <a:r>
              <a:rPr lang="en-US" altLang="zh-TW"/>
              <a:t>Quality circle teams have historically had relatively little authority to make any but the most minor changes</a:t>
            </a:r>
          </a:p>
        </p:txBody>
      </p:sp>
      <p:sp>
        <p:nvSpPr>
          <p:cNvPr id="70659" name="Footer Placeholder 7">
            <a:extLst>
              <a:ext uri="{FF2B5EF4-FFF2-40B4-BE49-F238E27FC236}">
                <a16:creationId xmlns:a16="http://schemas.microsoft.com/office/drawing/2014/main" id="{8E269317-8117-1D3B-E37A-0C82E4523C0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  <a:latin typeface="Arial" panose="020B0604020202020204" pitchFamily="34" charset="0"/>
              </a:rPr>
              <a:t>CYCU— Prof CK Farn</a:t>
            </a:r>
          </a:p>
        </p:txBody>
      </p:sp>
      <p:sp>
        <p:nvSpPr>
          <p:cNvPr id="70660" name="Slide Number Placeholder 8">
            <a:extLst>
              <a:ext uri="{FF2B5EF4-FFF2-40B4-BE49-F238E27FC236}">
                <a16:creationId xmlns:a16="http://schemas.microsoft.com/office/drawing/2014/main" id="{FFB72151-0E21-0B94-8F11-5BC66D8ABF2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110FB092-C650-4F46-955B-0369CCBBCBBE}" type="slidenum">
              <a:rPr lang="en-US" altLang="zh-TW" sz="1400" smtClean="0">
                <a:solidFill>
                  <a:srgbClr val="333399"/>
                </a:solidFill>
              </a:rPr>
              <a:pPr/>
              <a:t>39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>
            <a:extLst>
              <a:ext uri="{FF2B5EF4-FFF2-40B4-BE49-F238E27FC236}">
                <a16:creationId xmlns:a16="http://schemas.microsoft.com/office/drawing/2014/main" id="{3B762327-A86D-BA43-60B3-50397D8970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Attention to Quality</a:t>
            </a:r>
            <a:endParaRPr lang="en-IN" altLang="zh-TW"/>
          </a:p>
        </p:txBody>
      </p:sp>
      <p:sp>
        <p:nvSpPr>
          <p:cNvPr id="34818" name="Content Placeholder 3">
            <a:extLst>
              <a:ext uri="{FF2B5EF4-FFF2-40B4-BE49-F238E27FC236}">
                <a16:creationId xmlns:a16="http://schemas.microsoft.com/office/drawing/2014/main" id="{0E2FF6D4-E148-3B42-498A-36CB3F15B8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/>
              <a:t>Attention to quality given the costs and adverse attention associated with highly visible quality failures:</a:t>
            </a:r>
          </a:p>
          <a:p>
            <a:pPr lvl="1"/>
            <a:r>
              <a:rPr lang="en-US" altLang="zh-TW"/>
              <a:t>Auto recalls</a:t>
            </a:r>
          </a:p>
          <a:p>
            <a:pPr lvl="1"/>
            <a:r>
              <a:rPr lang="en-US" altLang="zh-TW"/>
              <a:t>Toys</a:t>
            </a:r>
          </a:p>
          <a:p>
            <a:pPr lvl="1"/>
            <a:r>
              <a:rPr lang="en-US" altLang="zh-TW"/>
              <a:t>Produce</a:t>
            </a:r>
          </a:p>
          <a:p>
            <a:pPr lvl="1"/>
            <a:r>
              <a:rPr lang="en-US" altLang="zh-TW"/>
              <a:t>Dog food</a:t>
            </a:r>
          </a:p>
          <a:p>
            <a:pPr lvl="1"/>
            <a:r>
              <a:rPr lang="en-US" altLang="zh-TW"/>
              <a:t>Pharmaceuticals</a:t>
            </a:r>
          </a:p>
        </p:txBody>
      </p:sp>
      <p:sp>
        <p:nvSpPr>
          <p:cNvPr id="34819" name="Footer Placeholder 2">
            <a:extLst>
              <a:ext uri="{FF2B5EF4-FFF2-40B4-BE49-F238E27FC236}">
                <a16:creationId xmlns:a16="http://schemas.microsoft.com/office/drawing/2014/main" id="{6A82D1C2-4472-24A3-A9B3-AFAB3246F9A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  <a:latin typeface="Arial" panose="020B0604020202020204" pitchFamily="34" charset="0"/>
              </a:rPr>
              <a:t>CYCU— Prof CK Farn</a:t>
            </a:r>
          </a:p>
        </p:txBody>
      </p:sp>
      <p:sp>
        <p:nvSpPr>
          <p:cNvPr id="34820" name="Slide Number Placeholder 4">
            <a:extLst>
              <a:ext uri="{FF2B5EF4-FFF2-40B4-BE49-F238E27FC236}">
                <a16:creationId xmlns:a16="http://schemas.microsoft.com/office/drawing/2014/main" id="{F851EEEE-FC54-753D-2CBE-6CDE39B6C59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DE125D70-42A0-4654-9E9E-D14463F65E8E}" type="slidenum">
              <a:rPr lang="en-US" altLang="zh-TW" sz="1400" smtClean="0">
                <a:solidFill>
                  <a:srgbClr val="333399"/>
                </a:solidFill>
              </a:rPr>
              <a:pPr/>
              <a:t>4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itle 1">
            <a:extLst>
              <a:ext uri="{FF2B5EF4-FFF2-40B4-BE49-F238E27FC236}">
                <a16:creationId xmlns:a16="http://schemas.microsoft.com/office/drawing/2014/main" id="{65B6C8E8-3D6F-82B6-2253-E410A67C4C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Benchmarking Process</a:t>
            </a:r>
            <a:endParaRPr lang="en-IN" altLang="zh-TW"/>
          </a:p>
        </p:txBody>
      </p:sp>
      <p:sp>
        <p:nvSpPr>
          <p:cNvPr id="71682" name="Content Placeholder 3">
            <a:extLst>
              <a:ext uri="{FF2B5EF4-FFF2-40B4-BE49-F238E27FC236}">
                <a16:creationId xmlns:a16="http://schemas.microsoft.com/office/drawing/2014/main" id="{216675E3-A417-1BAD-F8FA-6922C08211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altLang="zh-TW"/>
              <a:t>Identify a critical process that needs improvement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altLang="zh-TW"/>
              <a:t>Identify an organization that excels in this process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altLang="zh-TW"/>
              <a:t>Contact that organization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altLang="zh-TW"/>
              <a:t>Analyze the data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altLang="zh-TW"/>
              <a:t>Improve the critical process</a:t>
            </a:r>
          </a:p>
        </p:txBody>
      </p:sp>
      <p:sp>
        <p:nvSpPr>
          <p:cNvPr id="71683" name="Footer Placeholder 7">
            <a:extLst>
              <a:ext uri="{FF2B5EF4-FFF2-40B4-BE49-F238E27FC236}">
                <a16:creationId xmlns:a16="http://schemas.microsoft.com/office/drawing/2014/main" id="{CD991797-0F31-5E02-551B-68CBA99A38C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  <a:latin typeface="Arial" panose="020B0604020202020204" pitchFamily="34" charset="0"/>
              </a:rPr>
              <a:t>CYCU— Prof CK Farn</a:t>
            </a:r>
          </a:p>
        </p:txBody>
      </p:sp>
      <p:sp>
        <p:nvSpPr>
          <p:cNvPr id="71684" name="Slide Number Placeholder 8">
            <a:extLst>
              <a:ext uri="{FF2B5EF4-FFF2-40B4-BE49-F238E27FC236}">
                <a16:creationId xmlns:a16="http://schemas.microsoft.com/office/drawing/2014/main" id="{1409C3A3-6AC0-CE62-199A-D0D62CB85B2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A2538E2F-F2AF-4CCA-900E-3E06E89050C0}" type="slidenum">
              <a:rPr lang="en-US" altLang="zh-TW" sz="1400" smtClean="0">
                <a:solidFill>
                  <a:srgbClr val="333399"/>
                </a:solidFill>
              </a:rPr>
              <a:pPr/>
              <a:t>40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itle 1">
            <a:extLst>
              <a:ext uri="{FF2B5EF4-FFF2-40B4-BE49-F238E27FC236}">
                <a16:creationId xmlns:a16="http://schemas.microsoft.com/office/drawing/2014/main" id="{1F07A872-4570-F3D1-0F34-2E52E9BA92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Operations Strategy</a:t>
            </a:r>
            <a:endParaRPr lang="en-IN" altLang="zh-TW"/>
          </a:p>
        </p:txBody>
      </p:sp>
      <p:sp>
        <p:nvSpPr>
          <p:cNvPr id="72706" name="Content Placeholder 3">
            <a:extLst>
              <a:ext uri="{FF2B5EF4-FFF2-40B4-BE49-F238E27FC236}">
                <a16:creationId xmlns:a16="http://schemas.microsoft.com/office/drawing/2014/main" id="{8D6202BA-DD2D-C2FC-E89D-18A04F8151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/>
              <a:t>Quality is a strategic imperative for organizations</a:t>
            </a:r>
          </a:p>
          <a:p>
            <a:pPr lvl="1"/>
            <a:r>
              <a:rPr lang="en-US" altLang="zh-TW" sz="2000"/>
              <a:t>Customers are very concerned with the quality of goods and services they receive</a:t>
            </a:r>
          </a:p>
          <a:p>
            <a:r>
              <a:rPr lang="en-US" altLang="zh-TW" sz="2400"/>
              <a:t>Quality is a never-ending journey</a:t>
            </a:r>
          </a:p>
          <a:p>
            <a:pPr lvl="1"/>
            <a:r>
              <a:rPr lang="en-US" altLang="zh-TW" sz="2000"/>
              <a:t>It is important that most organizational members understand and buy into this idea</a:t>
            </a:r>
          </a:p>
          <a:p>
            <a:r>
              <a:rPr lang="en-US" altLang="zh-TW" sz="2400"/>
              <a:t>Customer satisfaction ≠ customer loyalty</a:t>
            </a:r>
          </a:p>
          <a:p>
            <a:r>
              <a:rPr lang="en-US" altLang="zh-TW" sz="2400"/>
              <a:t>Quality needs to be incorporated throughout the entire supply chain, not just the organization itself</a:t>
            </a:r>
          </a:p>
        </p:txBody>
      </p:sp>
      <p:sp>
        <p:nvSpPr>
          <p:cNvPr id="72707" name="Footer Placeholder 7">
            <a:extLst>
              <a:ext uri="{FF2B5EF4-FFF2-40B4-BE49-F238E27FC236}">
                <a16:creationId xmlns:a16="http://schemas.microsoft.com/office/drawing/2014/main" id="{0AC40C8E-C669-1E86-8B4E-439FB086BF5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  <a:latin typeface="Arial" panose="020B0604020202020204" pitchFamily="34" charset="0"/>
              </a:rPr>
              <a:t>CYCU— Prof CK Farn</a:t>
            </a:r>
          </a:p>
        </p:txBody>
      </p:sp>
      <p:sp>
        <p:nvSpPr>
          <p:cNvPr id="72708" name="Slide Number Placeholder 8">
            <a:extLst>
              <a:ext uri="{FF2B5EF4-FFF2-40B4-BE49-F238E27FC236}">
                <a16:creationId xmlns:a16="http://schemas.microsoft.com/office/drawing/2014/main" id="{B0CCB24E-05D6-FA99-1482-46B28FB02F5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E457BD95-A8AF-4475-9598-B6EF6389DA80}" type="slidenum">
              <a:rPr lang="en-US" altLang="zh-TW" sz="1400" smtClean="0">
                <a:solidFill>
                  <a:srgbClr val="333399"/>
                </a:solidFill>
              </a:rPr>
              <a:pPr/>
              <a:t>41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>
            <a:extLst>
              <a:ext uri="{FF2B5EF4-FFF2-40B4-BE49-F238E27FC236}">
                <a16:creationId xmlns:a16="http://schemas.microsoft.com/office/drawing/2014/main" id="{BC9CDAAC-F21B-75DC-50B8-8471DFD83D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Quality Contributors</a:t>
            </a:r>
            <a:endParaRPr lang="en-IN" altLang="zh-TW"/>
          </a:p>
        </p:txBody>
      </p:sp>
      <p:sp>
        <p:nvSpPr>
          <p:cNvPr id="35842" name="Content Placeholder 3">
            <a:extLst>
              <a:ext uri="{FF2B5EF4-FFF2-40B4-BE49-F238E27FC236}">
                <a16:creationId xmlns:a16="http://schemas.microsoft.com/office/drawing/2014/main" id="{E55A5DDB-AD8C-2B34-3E8E-C191A601CF5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773238"/>
            <a:ext cx="8062913" cy="4114800"/>
          </a:xfrm>
        </p:spPr>
        <p:txBody>
          <a:bodyPr/>
          <a:lstStyle/>
          <a:p>
            <a:r>
              <a:rPr lang="en-US" altLang="zh-TW" sz="2400" dirty="0"/>
              <a:t>Walter </a:t>
            </a:r>
            <a:r>
              <a:rPr lang="en-US" altLang="zh-TW" sz="2400" dirty="0" err="1"/>
              <a:t>Shewart</a:t>
            </a:r>
            <a:endParaRPr lang="en-US" altLang="zh-TW" sz="2400" dirty="0"/>
          </a:p>
          <a:p>
            <a:pPr lvl="1"/>
            <a:r>
              <a:rPr lang="en-US" altLang="zh-TW" sz="2000" dirty="0"/>
              <a:t>“Father of statistical quality control”</a:t>
            </a:r>
          </a:p>
          <a:p>
            <a:pPr lvl="1"/>
            <a:r>
              <a:rPr lang="en-US" altLang="zh-TW" sz="2000" dirty="0"/>
              <a:t>Control charts</a:t>
            </a:r>
          </a:p>
          <a:p>
            <a:pPr lvl="1"/>
            <a:r>
              <a:rPr lang="en-US" altLang="zh-TW" sz="2000" dirty="0"/>
              <a:t>Variance reduction</a:t>
            </a:r>
          </a:p>
          <a:p>
            <a:r>
              <a:rPr lang="en-US" altLang="zh-TW" sz="2400" dirty="0"/>
              <a:t>W. Edwards Deming</a:t>
            </a:r>
          </a:p>
          <a:p>
            <a:pPr lvl="1"/>
            <a:r>
              <a:rPr lang="en-US" altLang="zh-TW" sz="2000" dirty="0"/>
              <a:t>Special versus common cause variation</a:t>
            </a:r>
          </a:p>
          <a:p>
            <a:pPr lvl="1"/>
            <a:r>
              <a:rPr lang="en-US" altLang="zh-TW" sz="2000" dirty="0">
                <a:solidFill>
                  <a:srgbClr val="FF0000"/>
                </a:solidFill>
              </a:rPr>
              <a:t>Deliver what you promised</a:t>
            </a:r>
          </a:p>
          <a:p>
            <a:r>
              <a:rPr lang="en-US" altLang="zh-TW" sz="2400" dirty="0"/>
              <a:t>Joseph Juran</a:t>
            </a:r>
          </a:p>
          <a:p>
            <a:pPr lvl="1"/>
            <a:r>
              <a:rPr lang="en-US" altLang="zh-TW" sz="2000" dirty="0"/>
              <a:t>Quality Control Handbook, 1951</a:t>
            </a:r>
          </a:p>
          <a:p>
            <a:pPr lvl="1"/>
            <a:r>
              <a:rPr lang="en-US" altLang="zh-TW" sz="2000" dirty="0"/>
              <a:t>Viewed quality as fitness-for-use</a:t>
            </a:r>
          </a:p>
          <a:p>
            <a:pPr lvl="1"/>
            <a:r>
              <a:rPr lang="en-US" altLang="zh-TW" sz="2000" dirty="0"/>
              <a:t>Quality trilogy – quality planning, quality control, quality improvement</a:t>
            </a:r>
          </a:p>
        </p:txBody>
      </p:sp>
      <p:sp>
        <p:nvSpPr>
          <p:cNvPr id="35843" name="Footer Placeholder 7">
            <a:extLst>
              <a:ext uri="{FF2B5EF4-FFF2-40B4-BE49-F238E27FC236}">
                <a16:creationId xmlns:a16="http://schemas.microsoft.com/office/drawing/2014/main" id="{14090A0B-55C4-2A2B-15F4-2C10586AF1E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  <a:latin typeface="Arial" panose="020B0604020202020204" pitchFamily="34" charset="0"/>
              </a:rPr>
              <a:t>CYCU— Prof CK Farn</a:t>
            </a:r>
          </a:p>
        </p:txBody>
      </p:sp>
      <p:sp>
        <p:nvSpPr>
          <p:cNvPr id="35844" name="Slide Number Placeholder 8">
            <a:extLst>
              <a:ext uri="{FF2B5EF4-FFF2-40B4-BE49-F238E27FC236}">
                <a16:creationId xmlns:a16="http://schemas.microsoft.com/office/drawing/2014/main" id="{3DD04B4A-7433-99DF-8674-A0487552646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220A4C1D-2F76-470A-B852-D716EA62B18E}" type="slidenum">
              <a:rPr lang="en-US" altLang="zh-TW" sz="1400" smtClean="0">
                <a:solidFill>
                  <a:srgbClr val="333399"/>
                </a:solidFill>
              </a:rPr>
              <a:pPr/>
              <a:t>5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>
            <a:extLst>
              <a:ext uri="{FF2B5EF4-FFF2-40B4-BE49-F238E27FC236}">
                <a16:creationId xmlns:a16="http://schemas.microsoft.com/office/drawing/2014/main" id="{C0FE5A82-47D9-E5E1-B89D-4D863A7EA5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Quality Contributors 2</a:t>
            </a:r>
            <a:endParaRPr lang="en-IN" altLang="zh-TW"/>
          </a:p>
        </p:txBody>
      </p:sp>
      <p:sp>
        <p:nvSpPr>
          <p:cNvPr id="36866" name="Content Placeholder 3">
            <a:extLst>
              <a:ext uri="{FF2B5EF4-FFF2-40B4-BE49-F238E27FC236}">
                <a16:creationId xmlns:a16="http://schemas.microsoft.com/office/drawing/2014/main" id="{6E4DDAD2-11F1-2162-81B9-C972F9CA04E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/>
              <a:t>Armand Feigenbaum</a:t>
            </a:r>
          </a:p>
          <a:p>
            <a:pPr lvl="1"/>
            <a:r>
              <a:rPr lang="en-US" altLang="zh-TW" sz="2000"/>
              <a:t>Quality is a “total field”</a:t>
            </a:r>
          </a:p>
          <a:p>
            <a:pPr lvl="1"/>
            <a:r>
              <a:rPr lang="en-US" altLang="zh-TW" sz="2000"/>
              <a:t>The customer defines quality</a:t>
            </a:r>
          </a:p>
          <a:p>
            <a:r>
              <a:rPr lang="en-US" altLang="zh-TW" sz="2400"/>
              <a:t>Philip B. Crosby</a:t>
            </a:r>
          </a:p>
          <a:p>
            <a:pPr lvl="1"/>
            <a:r>
              <a:rPr lang="en-US" altLang="zh-TW" sz="2000"/>
              <a:t>Zero defects</a:t>
            </a:r>
          </a:p>
          <a:p>
            <a:pPr lvl="1"/>
            <a:r>
              <a:rPr lang="en-US" altLang="zh-TW" sz="2000"/>
              <a:t>Quality is Free, 1979</a:t>
            </a:r>
          </a:p>
          <a:p>
            <a:r>
              <a:rPr lang="en-US" altLang="zh-TW" sz="2400"/>
              <a:t>Kaoru Ishikawa</a:t>
            </a:r>
            <a:r>
              <a:rPr lang="zh-TW" altLang="en-US" sz="2400"/>
              <a:t> （石川）</a:t>
            </a:r>
            <a:endParaRPr lang="en-US" altLang="zh-TW" sz="2400"/>
          </a:p>
          <a:p>
            <a:pPr lvl="1"/>
            <a:r>
              <a:rPr lang="en-US" altLang="zh-TW" sz="2000"/>
              <a:t>Cause-and-effect diagram</a:t>
            </a:r>
          </a:p>
          <a:p>
            <a:pPr lvl="1"/>
            <a:r>
              <a:rPr lang="en-US" altLang="zh-TW" sz="2000"/>
              <a:t>Quality circles</a:t>
            </a:r>
          </a:p>
          <a:p>
            <a:pPr lvl="1"/>
            <a:r>
              <a:rPr lang="en-US" altLang="zh-TW" sz="2000"/>
              <a:t>Recognized the internal customer</a:t>
            </a:r>
          </a:p>
        </p:txBody>
      </p:sp>
      <p:sp>
        <p:nvSpPr>
          <p:cNvPr id="36867" name="Footer Placeholder 7">
            <a:extLst>
              <a:ext uri="{FF2B5EF4-FFF2-40B4-BE49-F238E27FC236}">
                <a16:creationId xmlns:a16="http://schemas.microsoft.com/office/drawing/2014/main" id="{354CE752-D3C2-CCF1-C848-D8E497B4C80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  <a:latin typeface="Arial" panose="020B0604020202020204" pitchFamily="34" charset="0"/>
              </a:rPr>
              <a:t>CYCU— Prof CK Farn</a:t>
            </a:r>
          </a:p>
        </p:txBody>
      </p:sp>
      <p:sp>
        <p:nvSpPr>
          <p:cNvPr id="36868" name="Slide Number Placeholder 8">
            <a:extLst>
              <a:ext uri="{FF2B5EF4-FFF2-40B4-BE49-F238E27FC236}">
                <a16:creationId xmlns:a16="http://schemas.microsoft.com/office/drawing/2014/main" id="{CF9297AC-FA19-FA59-951C-8D07EF8784A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B2AC4976-9B8F-47A9-BCDC-9F699392B14E}" type="slidenum">
              <a:rPr lang="en-US" altLang="zh-TW" sz="1400" smtClean="0">
                <a:solidFill>
                  <a:srgbClr val="333399"/>
                </a:solidFill>
              </a:rPr>
              <a:pPr/>
              <a:t>6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>
            <a:extLst>
              <a:ext uri="{FF2B5EF4-FFF2-40B4-BE49-F238E27FC236}">
                <a16:creationId xmlns:a16="http://schemas.microsoft.com/office/drawing/2014/main" id="{242AE0C8-A361-E8B2-FEFE-3BCB74249C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Quality Contributors 3</a:t>
            </a:r>
            <a:endParaRPr lang="en-IN" altLang="zh-TW"/>
          </a:p>
        </p:txBody>
      </p:sp>
      <p:sp>
        <p:nvSpPr>
          <p:cNvPr id="37890" name="Content Placeholder 3">
            <a:extLst>
              <a:ext uri="{FF2B5EF4-FFF2-40B4-BE49-F238E27FC236}">
                <a16:creationId xmlns:a16="http://schemas.microsoft.com/office/drawing/2014/main" id="{DC8243A3-53C2-6C47-5A33-B707EF34D9B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/>
              <a:t>Genichi Taguchi </a:t>
            </a:r>
            <a:r>
              <a:rPr lang="zh-TW" altLang="en-US" sz="2400"/>
              <a:t>（</a:t>
            </a:r>
            <a:r>
              <a:rPr lang="en-US" altLang="zh-TW" sz="2400"/>
              <a:t>田口</a:t>
            </a:r>
            <a:r>
              <a:rPr lang="zh-TW" altLang="en-US" sz="2400"/>
              <a:t>）</a:t>
            </a:r>
            <a:endParaRPr lang="en-US" altLang="zh-TW" sz="2400"/>
          </a:p>
          <a:p>
            <a:pPr lvl="1"/>
            <a:r>
              <a:rPr lang="en-US" altLang="zh-TW" sz="2000"/>
              <a:t>Taguchi loss function</a:t>
            </a:r>
          </a:p>
          <a:p>
            <a:r>
              <a:rPr lang="en-US" altLang="zh-TW" sz="2400"/>
              <a:t>Taiichi Ohno </a:t>
            </a:r>
            <a:r>
              <a:rPr lang="zh-TW" altLang="en-US" sz="2400"/>
              <a:t>（大野）</a:t>
            </a:r>
            <a:r>
              <a:rPr lang="en-US" altLang="zh-TW" sz="2400"/>
              <a:t>and Shigeo Shingo</a:t>
            </a:r>
            <a:r>
              <a:rPr lang="zh-TW" altLang="en-US" sz="2400"/>
              <a:t> （新鄉）</a:t>
            </a:r>
            <a:endParaRPr lang="en-US" altLang="zh-TW" sz="2400"/>
          </a:p>
          <a:p>
            <a:pPr lvl="1"/>
            <a:r>
              <a:rPr lang="en-US" altLang="zh-TW" sz="2000"/>
              <a:t>Developed philosophy and methods of kaizen</a:t>
            </a:r>
            <a:r>
              <a:rPr lang="zh-TW" altLang="en-US" sz="2000"/>
              <a:t> （改善）</a:t>
            </a:r>
            <a:endParaRPr lang="en-US" altLang="zh-TW" sz="2000"/>
          </a:p>
        </p:txBody>
      </p:sp>
      <p:sp>
        <p:nvSpPr>
          <p:cNvPr id="37891" name="Footer Placeholder 7">
            <a:extLst>
              <a:ext uri="{FF2B5EF4-FFF2-40B4-BE49-F238E27FC236}">
                <a16:creationId xmlns:a16="http://schemas.microsoft.com/office/drawing/2014/main" id="{631672F3-7077-E470-45CB-5E02BA8B8FC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  <a:latin typeface="Arial" panose="020B0604020202020204" pitchFamily="34" charset="0"/>
              </a:rPr>
              <a:t>CYCU— Prof CK Farn</a:t>
            </a:r>
          </a:p>
        </p:txBody>
      </p:sp>
      <p:sp>
        <p:nvSpPr>
          <p:cNvPr id="37892" name="Slide Number Placeholder 8">
            <a:extLst>
              <a:ext uri="{FF2B5EF4-FFF2-40B4-BE49-F238E27FC236}">
                <a16:creationId xmlns:a16="http://schemas.microsoft.com/office/drawing/2014/main" id="{A8A870BD-A8C4-0C69-9E23-28F6DCCF61B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8AD06822-C663-4087-A87B-360E1AA482F4}" type="slidenum">
              <a:rPr lang="en-US" altLang="zh-TW" sz="1400" smtClean="0">
                <a:solidFill>
                  <a:srgbClr val="333399"/>
                </a:solidFill>
              </a:rPr>
              <a:pPr/>
              <a:t>7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>
            <a:extLst>
              <a:ext uri="{FF2B5EF4-FFF2-40B4-BE49-F238E27FC236}">
                <a16:creationId xmlns:a16="http://schemas.microsoft.com/office/drawing/2014/main" id="{010BAB1F-4C5B-2F97-C149-83552430AB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/>
              <a:t>Dimensions of </a:t>
            </a:r>
            <a:r>
              <a:rPr lang="en-US" altLang="zh-TW" sz="3600" dirty="0">
                <a:solidFill>
                  <a:schemeClr val="bg1"/>
                </a:solidFill>
              </a:rPr>
              <a:t>Product</a:t>
            </a:r>
            <a:r>
              <a:rPr lang="en-US" altLang="zh-TW" sz="3600" dirty="0"/>
              <a:t> Quality</a:t>
            </a:r>
            <a:endParaRPr lang="en-IN" altLang="zh-TW" sz="3600" dirty="0"/>
          </a:p>
        </p:txBody>
      </p:sp>
      <p:sp>
        <p:nvSpPr>
          <p:cNvPr id="38914" name="Content Placeholder 3">
            <a:extLst>
              <a:ext uri="{FF2B5EF4-FFF2-40B4-BE49-F238E27FC236}">
                <a16:creationId xmlns:a16="http://schemas.microsoft.com/office/drawing/2014/main" id="{AE8FC40D-D755-65CA-BF0C-656BBCDC5DC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000" dirty="0"/>
              <a:t>Performance – main characteristics of the product</a:t>
            </a:r>
          </a:p>
          <a:p>
            <a:r>
              <a:rPr lang="en-US" altLang="zh-TW" sz="2000" dirty="0"/>
              <a:t>Aesthetics – appearance, feel, smell, taste</a:t>
            </a:r>
          </a:p>
          <a:p>
            <a:r>
              <a:rPr lang="en-US" altLang="zh-TW" sz="2000" dirty="0"/>
              <a:t>Special features – extra characteristics</a:t>
            </a:r>
          </a:p>
          <a:p>
            <a:r>
              <a:rPr lang="en-US" altLang="zh-TW" sz="2000" dirty="0"/>
              <a:t>Conformance – how well the product conforms to design specifications</a:t>
            </a:r>
          </a:p>
          <a:p>
            <a:r>
              <a:rPr lang="en-US" altLang="zh-TW" sz="2000" dirty="0"/>
              <a:t>Reliability – consistency of performance</a:t>
            </a:r>
          </a:p>
          <a:p>
            <a:r>
              <a:rPr lang="en-US" altLang="zh-TW" sz="2000" dirty="0"/>
              <a:t>Durability – the useful life of the product</a:t>
            </a:r>
          </a:p>
          <a:p>
            <a:r>
              <a:rPr lang="en-US" altLang="zh-TW" sz="2000" dirty="0"/>
              <a:t>Perceived quality – indirect evaluation of quality</a:t>
            </a:r>
          </a:p>
          <a:p>
            <a:r>
              <a:rPr lang="en-US" altLang="zh-TW" sz="2000" dirty="0"/>
              <a:t>Serviceability – handling of complaints or repairs</a:t>
            </a:r>
          </a:p>
          <a:p>
            <a:r>
              <a:rPr lang="en-US" altLang="zh-TW" sz="2000" dirty="0"/>
              <a:t>Consistency – quality doesn’t vary</a:t>
            </a:r>
          </a:p>
        </p:txBody>
      </p:sp>
      <p:sp>
        <p:nvSpPr>
          <p:cNvPr id="38915" name="Footer Placeholder 7">
            <a:extLst>
              <a:ext uri="{FF2B5EF4-FFF2-40B4-BE49-F238E27FC236}">
                <a16:creationId xmlns:a16="http://schemas.microsoft.com/office/drawing/2014/main" id="{89260E2D-A13D-5D7B-08B5-3AD57CCA3E3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  <a:latin typeface="Arial" panose="020B0604020202020204" pitchFamily="34" charset="0"/>
              </a:rPr>
              <a:t>CYCU— Prof CK Farn</a:t>
            </a:r>
          </a:p>
        </p:txBody>
      </p:sp>
      <p:sp>
        <p:nvSpPr>
          <p:cNvPr id="38916" name="Slide Number Placeholder 8">
            <a:extLst>
              <a:ext uri="{FF2B5EF4-FFF2-40B4-BE49-F238E27FC236}">
                <a16:creationId xmlns:a16="http://schemas.microsoft.com/office/drawing/2014/main" id="{10EE952A-C1E8-00F0-D21C-35C084B05C1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BE0DCA57-5595-4E1F-9F44-AFD1E072C765}" type="slidenum">
              <a:rPr lang="en-US" altLang="zh-TW" sz="1400" smtClean="0">
                <a:solidFill>
                  <a:srgbClr val="333399"/>
                </a:solidFill>
              </a:rPr>
              <a:pPr/>
              <a:t>8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>
            <a:extLst>
              <a:ext uri="{FF2B5EF4-FFF2-40B4-BE49-F238E27FC236}">
                <a16:creationId xmlns:a16="http://schemas.microsoft.com/office/drawing/2014/main" id="{21AB0204-B3A3-49C6-BF80-B3086AF3CD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/>
              <a:t>Dimensions of </a:t>
            </a:r>
            <a:r>
              <a:rPr lang="en-US" altLang="zh-TW" sz="3600" dirty="0">
                <a:solidFill>
                  <a:schemeClr val="bg1"/>
                </a:solidFill>
              </a:rPr>
              <a:t>Service</a:t>
            </a:r>
            <a:r>
              <a:rPr lang="en-US" altLang="zh-TW" sz="3600" dirty="0"/>
              <a:t> Quality</a:t>
            </a:r>
            <a:endParaRPr lang="en-IN" altLang="zh-TW" sz="3600" dirty="0"/>
          </a:p>
        </p:txBody>
      </p:sp>
      <p:sp>
        <p:nvSpPr>
          <p:cNvPr id="39938" name="Content Placeholder 3">
            <a:extLst>
              <a:ext uri="{FF2B5EF4-FFF2-40B4-BE49-F238E27FC236}">
                <a16:creationId xmlns:a16="http://schemas.microsoft.com/office/drawing/2014/main" id="{50512106-DDC5-7C03-9AB9-10A3C97612F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773238"/>
            <a:ext cx="7772400" cy="4114800"/>
          </a:xfrm>
        </p:spPr>
        <p:txBody>
          <a:bodyPr/>
          <a:lstStyle/>
          <a:p>
            <a:r>
              <a:rPr lang="en-US" altLang="zh-TW" sz="1800"/>
              <a:t>Convenience – the availability and accessibility of the service</a:t>
            </a:r>
          </a:p>
          <a:p>
            <a:r>
              <a:rPr lang="en-US" altLang="zh-TW" sz="1800"/>
              <a:t>Reliability – ability to perform a service dependably, consistently, and accurately</a:t>
            </a:r>
          </a:p>
          <a:p>
            <a:r>
              <a:rPr lang="en-US" altLang="zh-TW" sz="1800"/>
              <a:t>Responsiveness – willingness to help customers in unusual situations and to deal with problems</a:t>
            </a:r>
          </a:p>
          <a:p>
            <a:r>
              <a:rPr lang="en-US" altLang="zh-TW" sz="1800"/>
              <a:t>Time – the speed with which the service is delivered</a:t>
            </a:r>
          </a:p>
          <a:p>
            <a:r>
              <a:rPr lang="en-US" altLang="zh-TW" sz="1800"/>
              <a:t>Assurance – knowledge exhibited by personnel and their ability to convey trust and confidence</a:t>
            </a:r>
          </a:p>
          <a:p>
            <a:r>
              <a:rPr lang="en-US" altLang="zh-TW" sz="1800"/>
              <a:t>Courtesy – the way customers are treated by employees</a:t>
            </a:r>
          </a:p>
          <a:p>
            <a:r>
              <a:rPr lang="en-US" altLang="zh-TW" sz="1800"/>
              <a:t>Tangibles – the physical appearance of facilities, equipment, personnel, and communication materials</a:t>
            </a:r>
          </a:p>
          <a:p>
            <a:r>
              <a:rPr lang="en-US" altLang="zh-TW" sz="1800"/>
              <a:t>Consistency – the ability to provide the same level of good quality repeatedly</a:t>
            </a:r>
          </a:p>
          <a:p>
            <a:r>
              <a:rPr lang="en-US" altLang="zh-TW" sz="1800"/>
              <a:t>Expectancy – meet (or exceed) customer expectations</a:t>
            </a:r>
          </a:p>
        </p:txBody>
      </p:sp>
      <p:sp>
        <p:nvSpPr>
          <p:cNvPr id="39939" name="Footer Placeholder 7">
            <a:extLst>
              <a:ext uri="{FF2B5EF4-FFF2-40B4-BE49-F238E27FC236}">
                <a16:creationId xmlns:a16="http://schemas.microsoft.com/office/drawing/2014/main" id="{EE08CD1E-E369-2031-5532-9331A1EFB21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  <a:latin typeface="Arial" panose="020B0604020202020204" pitchFamily="34" charset="0"/>
              </a:rPr>
              <a:t>CYCU— Prof CK Farn</a:t>
            </a:r>
          </a:p>
        </p:txBody>
      </p:sp>
      <p:sp>
        <p:nvSpPr>
          <p:cNvPr id="39940" name="Slide Number Placeholder 8">
            <a:extLst>
              <a:ext uri="{FF2B5EF4-FFF2-40B4-BE49-F238E27FC236}">
                <a16:creationId xmlns:a16="http://schemas.microsoft.com/office/drawing/2014/main" id="{8F3B1F8C-7F4B-9F35-78CC-390A69763B4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08588618-4110-41D0-9C21-D529C6977231}" type="slidenum">
              <a:rPr lang="en-US" altLang="zh-TW" sz="1400" smtClean="0">
                <a:solidFill>
                  <a:srgbClr val="333399"/>
                </a:solidFill>
              </a:rPr>
              <a:pPr/>
              <a:t>9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0ckf">
  <a:themeElements>
    <a:clrScheme name="0ckf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0ckf">
      <a:majorFont>
        <a:latin typeface="Arial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0ck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ckf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Settings\ckfarn\Application Data\Microsoft\Templates\0ckf.pot</Template>
  <TotalTime>2806</TotalTime>
  <Words>1974</Words>
  <Application>Microsoft Office PowerPoint</Application>
  <PresentationFormat>如螢幕大小 (4:3)</PresentationFormat>
  <Paragraphs>358</Paragraphs>
  <Slides>41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41</vt:i4>
      </vt:variant>
    </vt:vector>
  </HeadingPairs>
  <TitlesOfParts>
    <vt:vector size="52" baseType="lpstr">
      <vt:lpstr>Times New Roman</vt:lpstr>
      <vt:lpstr>新細明體</vt:lpstr>
      <vt:lpstr>Arial</vt:lpstr>
      <vt:lpstr>標楷體</vt:lpstr>
      <vt:lpstr>Wingdings</vt:lpstr>
      <vt:lpstr>Webdings</vt:lpstr>
      <vt:lpstr>Calibri Light</vt:lpstr>
      <vt:lpstr>Calibri</vt:lpstr>
      <vt:lpstr>微軟正黑體</vt:lpstr>
      <vt:lpstr>0ckf</vt:lpstr>
      <vt:lpstr>自訂設計</vt:lpstr>
      <vt:lpstr>Quality Management (Ch.9)  </vt:lpstr>
      <vt:lpstr>Assignment #3 (Individual)</vt:lpstr>
      <vt:lpstr>Quality</vt:lpstr>
      <vt:lpstr>Attention to Quality</vt:lpstr>
      <vt:lpstr>Quality Contributors</vt:lpstr>
      <vt:lpstr>Quality Contributors 2</vt:lpstr>
      <vt:lpstr>Quality Contributors 3</vt:lpstr>
      <vt:lpstr>Dimensions of Product Quality</vt:lpstr>
      <vt:lpstr>Dimensions of Service Quality</vt:lpstr>
      <vt:lpstr>Assessing Service Quality</vt:lpstr>
      <vt:lpstr>Determinants of Quality</vt:lpstr>
      <vt:lpstr>Responsibility for Quality</vt:lpstr>
      <vt:lpstr>Benefits of Good Quality</vt:lpstr>
      <vt:lpstr>The Consequences of Poor Quality</vt:lpstr>
      <vt:lpstr>Costs of Quality</vt:lpstr>
      <vt:lpstr>Costs of Quality (cont.)</vt:lpstr>
      <vt:lpstr>Ethics and Quality</vt:lpstr>
      <vt:lpstr>Quality Certification</vt:lpstr>
      <vt:lpstr>ISO 9000 Quality principles</vt:lpstr>
      <vt:lpstr>Quality and the Supply Chain</vt:lpstr>
      <vt:lpstr>Total Quality Management</vt:lpstr>
      <vt:lpstr>TQM Approach</vt:lpstr>
      <vt:lpstr>TQM Elements</vt:lpstr>
      <vt:lpstr>Continuous Improvement</vt:lpstr>
      <vt:lpstr>Quality at the Source</vt:lpstr>
      <vt:lpstr>Obstacles to Implementing TQM</vt:lpstr>
      <vt:lpstr>Criticisms of TQM</vt:lpstr>
      <vt:lpstr>PDSA (Plan-Do-Study-Act) Cycle</vt:lpstr>
      <vt:lpstr>PDSA Cycle (cont.)</vt:lpstr>
      <vt:lpstr>Problem Solving</vt:lpstr>
      <vt:lpstr>Similar Method: PDCA</vt:lpstr>
      <vt:lpstr>Process Improvement</vt:lpstr>
      <vt:lpstr>Six Sigma</vt:lpstr>
      <vt:lpstr>Six Sigma (cont.)</vt:lpstr>
      <vt:lpstr>Basic Quality Tools 1</vt:lpstr>
      <vt:lpstr>Basic Quality Tools 2</vt:lpstr>
      <vt:lpstr>Basic Quality Tools 3</vt:lpstr>
      <vt:lpstr>Methods for Generating Ideas</vt:lpstr>
      <vt:lpstr>Quality Circles</vt:lpstr>
      <vt:lpstr>Benchmarking Process</vt:lpstr>
      <vt:lpstr>Operations Strategy</vt:lpstr>
    </vt:vector>
  </TitlesOfParts>
  <Company>NCU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電子化企業 201009</dc:title>
  <dc:creator>CK Farn</dc:creator>
  <cp:lastModifiedBy>范錚強</cp:lastModifiedBy>
  <cp:revision>183</cp:revision>
  <dcterms:created xsi:type="dcterms:W3CDTF">1999-04-05T16:45:56Z</dcterms:created>
  <dcterms:modified xsi:type="dcterms:W3CDTF">2024-11-13T13:17:18Z</dcterms:modified>
</cp:coreProperties>
</file>