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7" r:id="rId2"/>
  </p:sldMasterIdLst>
  <p:notesMasterIdLst>
    <p:notesMasterId r:id="rId45"/>
  </p:notesMasterIdLst>
  <p:handoutMasterIdLst>
    <p:handoutMasterId r:id="rId46"/>
  </p:handoutMasterIdLst>
  <p:sldIdLst>
    <p:sldId id="565" r:id="rId3"/>
    <p:sldId id="613" r:id="rId4"/>
    <p:sldId id="614" r:id="rId5"/>
    <p:sldId id="615" r:id="rId6"/>
    <p:sldId id="616" r:id="rId7"/>
    <p:sldId id="617" r:id="rId8"/>
    <p:sldId id="618" r:id="rId9"/>
    <p:sldId id="619" r:id="rId10"/>
    <p:sldId id="620" r:id="rId11"/>
    <p:sldId id="621" r:id="rId12"/>
    <p:sldId id="622" r:id="rId13"/>
    <p:sldId id="623" r:id="rId14"/>
    <p:sldId id="624" r:id="rId15"/>
    <p:sldId id="625" r:id="rId16"/>
    <p:sldId id="345" r:id="rId17"/>
    <p:sldId id="346" r:id="rId18"/>
    <p:sldId id="347" r:id="rId19"/>
    <p:sldId id="626" r:id="rId20"/>
    <p:sldId id="627" r:id="rId21"/>
    <p:sldId id="628" r:id="rId22"/>
    <p:sldId id="629" r:id="rId23"/>
    <p:sldId id="630" r:id="rId24"/>
    <p:sldId id="631" r:id="rId25"/>
    <p:sldId id="632" r:id="rId26"/>
    <p:sldId id="633" r:id="rId27"/>
    <p:sldId id="401" r:id="rId28"/>
    <p:sldId id="634" r:id="rId29"/>
    <p:sldId id="635" r:id="rId30"/>
    <p:sldId id="636" r:id="rId31"/>
    <p:sldId id="637" r:id="rId32"/>
    <p:sldId id="638" r:id="rId33"/>
    <p:sldId id="639" r:id="rId34"/>
    <p:sldId id="640" r:id="rId35"/>
    <p:sldId id="641" r:id="rId36"/>
    <p:sldId id="642" r:id="rId37"/>
    <p:sldId id="643" r:id="rId38"/>
    <p:sldId id="644" r:id="rId39"/>
    <p:sldId id="645" r:id="rId40"/>
    <p:sldId id="646" r:id="rId41"/>
    <p:sldId id="647" r:id="rId42"/>
    <p:sldId id="648" r:id="rId43"/>
    <p:sldId id="649" r:id="rId44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/>
    <p:restoredTop sz="94674"/>
  </p:normalViewPr>
  <p:slideViewPr>
    <p:cSldViewPr>
      <p:cViewPr varScale="1">
        <p:scale>
          <a:sx n="100" d="100"/>
          <a:sy n="100" d="100"/>
        </p:scale>
        <p:origin x="21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C80FDF54-77C0-C4AE-2384-325F041301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E2974AD-C006-779F-B119-1E5495CC0A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BBB76F-D938-3345-87F0-967B755A28E1}" type="datetimeFigureOut">
              <a:rPr lang="zh-TW" altLang="en-US"/>
              <a:pPr>
                <a:defRPr/>
              </a:pPr>
              <a:t>2024/11/13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D24DD1D-328A-53A5-887A-F670235C05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9CCBC5A-06F4-3106-8C55-C9562CCED7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28CFB2-A789-1647-AA8D-23DAE2EA7A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E2F4FF3-FAC7-C031-14B1-246407BA64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3DEBD70-D120-2B04-C397-60E01A7816C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C669C2CB-E57F-D13C-2D72-BF1A5B1768F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F6F281B-F50F-E08B-2256-E728CAF40B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B815FF6-5ED3-4351-DAA9-B26E56EC414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43C2B47-4790-82F3-A854-7CBE4BFF77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729C94-6E9D-1F40-BD38-DA192B336F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6E1C8FF-C109-2C2B-9A56-EAC399755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B5C534-ABE3-7B41-A0F5-E05641F7D88E}" type="slidenum">
              <a:rPr lang="en-US" altLang="zh-TW" sz="1200" smtClean="0"/>
              <a:pPr/>
              <a:t>1</a:t>
            </a:fld>
            <a:endParaRPr lang="en-US" altLang="zh-TW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98E6310-2718-D8A2-F989-4F7336A90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3F98BE7-389B-A1BD-5BC1-9F280A630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3EEC7BE-3396-B53B-9269-C28DA46AB0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59E65A77-83DC-EB6D-9DA1-16139BF6BB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263C4-8BEA-2347-9F2C-247DBDE23B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72380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6CFD1EF-D341-9C1D-F9E6-06215C5AF3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6D6A536F-A8F8-0306-1D0E-F00D0E5A4C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9BFA6-1180-114B-A693-DE03780E65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57593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5600AD2B-96F8-5D4C-29B6-E1BD40ECA4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BE4831E-C8D9-CF96-FD9D-C0C9F29A6F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CD7D-E515-FD44-BA84-46CDD89C20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958911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4151E42F-C8CD-6EC2-09F5-FF18A7426F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CAC23E27-FF8A-F7CF-0970-99EBEA7D33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62904-674A-0649-A293-EA9A1BE605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756234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ABB39195-A8DC-9913-3043-2AF90F907F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C91F2468-B5F8-0E3C-781A-54214054C6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85E4B-A3A5-CD4D-BEE5-63F9D5F5F7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23815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4343400"/>
            <a:ext cx="84582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  <a:lvl4pPr marL="455613" indent="0">
              <a:buNone/>
              <a:defRPr/>
            </a:lvl4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8" name="Appendix Link"/>
          <p:cNvSpPr>
            <a:spLocks noGrp="1"/>
          </p:cNvSpPr>
          <p:nvPr>
            <p:ph type="body" sz="quarter" idx="29"/>
          </p:nvPr>
        </p:nvSpPr>
        <p:spPr>
          <a:xfrm>
            <a:off x="3200400" y="6324600"/>
            <a:ext cx="2743200" cy="192024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Image Credit"/>
          <p:cNvSpPr>
            <a:spLocks noGrp="1"/>
          </p:cNvSpPr>
          <p:nvPr>
            <p:ph type="body" sz="quarter" idx="30"/>
          </p:nvPr>
        </p:nvSpPr>
        <p:spPr>
          <a:xfrm>
            <a:off x="1562101" y="6684963"/>
            <a:ext cx="6976872" cy="173736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71447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GH Logo">
            <a:extLst>
              <a:ext uri="{FF2B5EF4-FFF2-40B4-BE49-F238E27FC236}">
                <a16:creationId xmlns:a16="http://schemas.microsoft.com/office/drawing/2014/main" id="{F6A4FE80-65AE-2956-4619-005DFFEC9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006475"/>
            <a:ext cx="244475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GH Tagline">
            <a:extLst>
              <a:ext uri="{FF2B5EF4-FFF2-40B4-BE49-F238E27FC236}">
                <a16:creationId xmlns:a16="http://schemas.microsoft.com/office/drawing/2014/main" id="{92F9CE4F-0D0D-C310-8D7A-08787A3E03C8}"/>
              </a:ext>
            </a:extLst>
          </p:cNvPr>
          <p:cNvSpPr txBox="1"/>
          <p:nvPr userDrawn="1"/>
        </p:nvSpPr>
        <p:spPr>
          <a:xfrm>
            <a:off x="1730375" y="3797300"/>
            <a:ext cx="5683250" cy="46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pc="4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kumimoji="0" lang="en-US" sz="1400" spc="40" baseline="6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kumimoji="0" lang="en-US" spc="40" baseline="60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MGH URL">
            <a:extLst>
              <a:ext uri="{FF2B5EF4-FFF2-40B4-BE49-F238E27FC236}">
                <a16:creationId xmlns:a16="http://schemas.microsoft.com/office/drawing/2014/main" id="{2EE2A96D-BC18-AFA1-E84E-08B44F997F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68663" y="5329238"/>
            <a:ext cx="2606675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600">
                <a:solidFill>
                  <a:srgbClr val="000000"/>
                </a:solidFill>
                <a:ea typeface="標楷體" panose="03000509000000000000" pitchFamily="49" charset="-120"/>
              </a:rPr>
              <a:t>www.mheducation.com</a:t>
            </a:r>
            <a:endParaRPr kumimoji="0" lang="en-US" altLang="zh-TW" sz="2000">
              <a:solidFill>
                <a:srgbClr val="000000"/>
              </a:solidFill>
              <a:ea typeface="標楷體" panose="03000509000000000000" pitchFamily="49" charset="-120"/>
            </a:endParaRPr>
          </a:p>
        </p:txBody>
      </p:sp>
      <p:sp>
        <p:nvSpPr>
          <p:cNvPr id="2" name="Hidden Slide Title"/>
          <p:cNvSpPr>
            <a:spLocks noGrp="1"/>
          </p:cNvSpPr>
          <p:nvPr>
            <p:ph type="title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Long Copyright">
            <a:extLst>
              <a:ext uri="{FF2B5EF4-FFF2-40B4-BE49-F238E27FC236}">
                <a16:creationId xmlns:a16="http://schemas.microsoft.com/office/drawing/2014/main" id="{633F71AA-4E38-344A-EAAC-722186858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6525"/>
            <a:ext cx="9144000" cy="371475"/>
          </a:xfrm>
        </p:spPr>
        <p:txBody>
          <a:bodyPr/>
          <a:lstStyle>
            <a:lvl1pPr algn="ctr" defTabSz="457200">
              <a:spcBef>
                <a:spcPct val="20000"/>
              </a:spcBef>
              <a:defRPr/>
            </a:lvl1pPr>
          </a:lstStyle>
          <a:p>
            <a:pPr>
              <a:defRPr/>
            </a:pPr>
            <a:r>
              <a:rPr lang="en-US"/>
              <a:t>CYCU— Prof CK Farn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50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Appendix Link">
            <a:extLst>
              <a:ext uri="{FF2B5EF4-FFF2-40B4-BE49-F238E27FC236}">
                <a16:creationId xmlns:a16="http://schemas.microsoft.com/office/drawing/2014/main" id="{94C876B4-C8F8-4EDA-9579-00F8F36CB9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00400" y="6324600"/>
            <a:ext cx="2743200" cy="192024"/>
          </a:xfrm>
        </p:spPr>
        <p:txBody>
          <a:bodyPr anchor="b" anchorCtr="0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11" name="Image Credit">
            <a:extLst>
              <a:ext uri="{FF2B5EF4-FFF2-40B4-BE49-F238E27FC236}">
                <a16:creationId xmlns:a16="http://schemas.microsoft.com/office/drawing/2014/main" id="{9138FC26-0A66-41D8-932B-35FF43FDA9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62101" y="6684963"/>
            <a:ext cx="6976872" cy="173736"/>
          </a:xfrm>
        </p:spPr>
        <p:txBody>
          <a:bodyPr anchor="ctr" anchorCtr="0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Insert 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849662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Appendix Link">
            <a:extLst>
              <a:ext uri="{FF2B5EF4-FFF2-40B4-BE49-F238E27FC236}">
                <a16:creationId xmlns:a16="http://schemas.microsoft.com/office/drawing/2014/main" id="{97057F8C-50AA-46C4-9FEB-90CB82EBCB3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00400" y="6324600"/>
            <a:ext cx="2743200" cy="192024"/>
          </a:xfrm>
        </p:spPr>
        <p:txBody>
          <a:bodyPr anchor="b" anchorCtr="0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14" name="Image Credit">
            <a:extLst>
              <a:ext uri="{FF2B5EF4-FFF2-40B4-BE49-F238E27FC236}">
                <a16:creationId xmlns:a16="http://schemas.microsoft.com/office/drawing/2014/main" id="{1623EF09-AD07-4110-9BAD-C19C23C906E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62101" y="6684963"/>
            <a:ext cx="6976872" cy="173736"/>
          </a:xfrm>
        </p:spPr>
        <p:txBody>
          <a:bodyPr anchor="ctr" anchorCtr="0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Insert 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5758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B5C7947-DBE1-3D95-4987-43E5611458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1C0888-23F4-EE93-C045-DCC9974BF8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D18F-C9A6-094C-B05A-D9FF02322A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6267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0574D2-DEBC-224C-26D6-5311264B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18A560-8B25-B9BB-369C-C6E7B796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0AA793-93E1-6207-A21B-64C1126C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994C6-2071-8E49-A1B9-FF62C552F5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Arial" panose="020B0604020202020204" pitchFamily="34" charset="0"/>
              </a:defRPr>
            </a:lvl1pPr>
            <a:lvl2pPr>
              <a:defRPr sz="2400" baseline="0">
                <a:latin typeface="Times New Roman" panose="02020603050405020304" pitchFamily="18" charset="0"/>
              </a:defRPr>
            </a:lvl2pPr>
            <a:lvl3pPr>
              <a:defRPr sz="2000" baseline="0">
                <a:latin typeface="Times New Roman" panose="02020603050405020304" pitchFamily="18" charset="0"/>
              </a:defRPr>
            </a:lvl3pPr>
            <a:lvl4pPr>
              <a:defRPr sz="1800" baseline="0">
                <a:latin typeface="Times New Roman" panose="02020603050405020304" pitchFamily="18" charset="0"/>
              </a:defRPr>
            </a:lvl4pPr>
            <a:lvl5pPr>
              <a:defRPr sz="1800"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95F76A32-2663-52F4-A34F-7637249596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F6888827-EFA1-2662-D45A-079FDEEC02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EBC0-0E1D-4F40-9E73-E30DD182E7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45087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E355A5-1FF9-15F3-4F4B-D4706C7D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6FCCCB-9FBD-C383-2544-492A1B5C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8A531E-E172-6701-BFCC-757D1256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A260-C36E-AF41-B401-AB7CD1DF7E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12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8CB1C3-B64A-D446-61EE-821B3BE7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C287292-7877-55A9-CB07-A3F40008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50C038-54E1-3E00-6CD6-C6600B43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6BEA-C54F-4049-B004-F5AFBB4E78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574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0A018574-B4DE-AD16-FDC9-66828139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827F98CF-A69E-A7AF-A08F-5162BC32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767813CD-58D8-E118-D4AC-823FB24D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30D-BF0C-FF48-A7D0-8D94B03364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332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5812C7B8-B50F-F85A-BA04-F208DD05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1D5449BC-3759-7AB9-0B06-E244E58B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6DAB54A0-9317-AED5-C8BB-CBBFD497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A8FF9-3B4A-A64A-9829-28715186DF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216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C7F3495E-427D-0730-CBEE-7665FB4C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248914E1-F2C6-1F1B-38A7-F2CC9508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73416A64-9180-E030-49C3-8C1030DD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FF43-AC54-E24A-9963-56D0528AFB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171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2CE7D1D5-71C4-FD3E-E28B-70572BE7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31AFD4D8-0175-5917-814D-65CDADA6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6D5BBC0E-D307-F5EB-71A3-B87113B7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0161F-312C-B245-AC32-4563F9219D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356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30C0DB26-A53F-06B7-97EE-A037EE3D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3A135F0B-7ABA-CD5E-E8AF-FB4D5386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217C673B-A6A3-BE23-F565-B2195E7F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2EA9-EC5D-C247-B57B-9CAB6C380F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577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8FD8EE56-64CB-00C4-785A-1893BFEB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0D898565-E597-32E7-353C-14C83F17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18FF2FD5-D202-5D4F-8F54-FDE2D620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1C6F-C7D2-174E-A42E-5BB4343120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296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FD9CFE-AF14-85AE-1D2D-03336F21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4D1BB0-1F1D-56EC-8EBE-4EC99AE8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43CD4D-3605-4D08-A6C9-8AB319B0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9A10-4DD8-B549-AF81-0D0F5D25D7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857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B9BFE3-BD7A-4713-1242-3B94F890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104FFE-5DED-A51F-ACC4-F3D4E124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B4E0C5-8442-FD54-C48F-58EEB9F7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0DF7D-AF9B-1C44-8CA7-376983B665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Rectangle 1029">
            <a:extLst>
              <a:ext uri="{FF2B5EF4-FFF2-40B4-BE49-F238E27FC236}">
                <a16:creationId xmlns:a16="http://schemas.microsoft.com/office/drawing/2014/main" id="{33CBB0D4-B558-147B-55F0-120AA455ED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1CE48549-D3AE-BC9A-396E-A0E013ECD9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0EDFD-60CD-2B4D-BCB1-52A63B02A0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683227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82357C6D-1D17-6771-0D50-E0A89211D3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B52BBE44-F088-A905-3E2E-ED5149D710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BDA64-44A5-8749-B111-6C341B5184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472908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2A5F1AC-BBC8-6276-E1A2-AAEBA199A9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2A5FBD2F-CFFC-5359-E1B5-C599D71185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B05F-C738-4F45-8D74-64CD9BC2D7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640876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55CB4E6-F965-EC18-2E3E-FF7DA870A4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CB7A6796-CF9C-813C-679B-0C7D230AE4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198A7-C9C2-AE49-B525-82EFA33FE2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148641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C3FFFE68-78FE-C1AB-3FA3-DBCBDAD4E6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6A77D9C5-0528-EB87-3731-8F21E04845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054F5-13B2-7A40-9C83-2AB20AA5E3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746372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465F169A-B93E-A95F-5677-98B4A56079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F169F0E1-58AD-B6B3-FBC8-F3CC17752E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CD961-35E3-2742-8F9B-4087F42F4F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34464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9D682057-E0B6-4654-4AF5-681B3F688E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1515A937-34C0-C36D-AA98-EE5518718C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EE2B2-7024-0241-BFB6-92F1C6C1C0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216316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92CD4A3F-FDB9-50BF-1552-4761F569B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8195" name="Rectangle 1027">
            <a:extLst>
              <a:ext uri="{FF2B5EF4-FFF2-40B4-BE49-F238E27FC236}">
                <a16:creationId xmlns:a16="http://schemas.microsoft.com/office/drawing/2014/main" id="{890264CB-31DF-1D11-359A-2F21477E7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8196" name="Rectangle 1028">
            <a:extLst>
              <a:ext uri="{FF2B5EF4-FFF2-40B4-BE49-F238E27FC236}">
                <a16:creationId xmlns:a16="http://schemas.microsoft.com/office/drawing/2014/main" id="{A77F1E7B-F536-F27D-2536-AD093BFA7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95269" name="Rectangle 1029">
            <a:extLst>
              <a:ext uri="{FF2B5EF4-FFF2-40B4-BE49-F238E27FC236}">
                <a16:creationId xmlns:a16="http://schemas.microsoft.com/office/drawing/2014/main" id="{2875C904-E964-5892-C1A2-42281EAC12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395270" name="Rectangle 1030">
            <a:extLst>
              <a:ext uri="{FF2B5EF4-FFF2-40B4-BE49-F238E27FC236}">
                <a16:creationId xmlns:a16="http://schemas.microsoft.com/office/drawing/2014/main" id="{CF2BEFF9-D627-109C-0711-E2AAA51995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7B6F50BD-6AC2-044E-90F6-4EA9E39ABC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AutoShape 1031">
            <a:extLst>
              <a:ext uri="{FF2B5EF4-FFF2-40B4-BE49-F238E27FC236}">
                <a16:creationId xmlns:a16="http://schemas.microsoft.com/office/drawing/2014/main" id="{C02CDC4D-5D63-9FD9-BBDE-9ACB29508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8200" name="Line 1032">
            <a:extLst>
              <a:ext uri="{FF2B5EF4-FFF2-40B4-BE49-F238E27FC236}">
                <a16:creationId xmlns:a16="http://schemas.microsoft.com/office/drawing/2014/main" id="{40FF9E0F-F9A9-9425-C3C6-346BE9A208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29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30" r:id="rId14"/>
    <p:sldLayoutId id="2147483932" r:id="rId15"/>
    <p:sldLayoutId id="2147483934" r:id="rId16"/>
    <p:sldLayoutId id="2147483935" r:id="rId17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Arial" panose="020B0604020202020204" pitchFamily="34" charset="0"/>
          <a:ea typeface="+mj-ea"/>
          <a:cs typeface="標楷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9"/>
        </a:buBlip>
        <a:defRPr kumimoji="1" sz="3200" kern="1200">
          <a:solidFill>
            <a:srgbClr val="000099"/>
          </a:solidFill>
          <a:latin typeface="Arial" panose="020B0604020202020204" pitchFamily="34" charset="0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itchFamily="2" charset="2"/>
        <a:buBlip>
          <a:blip r:embed="rId20"/>
        </a:buBlip>
        <a:defRPr kumimoji="1" sz="2800" kern="12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21"/>
        </a:buBlip>
        <a:defRPr kumimoji="1" sz="24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sz="2000" kern="1200">
          <a:solidFill>
            <a:srgbClr val="CC00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21"/>
        </a:buBlip>
        <a:defRPr kumimoji="1" sz="20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版面配置區 1">
            <a:extLst>
              <a:ext uri="{FF2B5EF4-FFF2-40B4-BE49-F238E27FC236}">
                <a16:creationId xmlns:a16="http://schemas.microsoft.com/office/drawing/2014/main" id="{111B6B29-24E5-93CD-DABD-BC0B5F629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9219" name="文字版面配置區 2">
            <a:extLst>
              <a:ext uri="{FF2B5EF4-FFF2-40B4-BE49-F238E27FC236}">
                <a16:creationId xmlns:a16="http://schemas.microsoft.com/office/drawing/2014/main" id="{94359206-B973-8065-A5DE-27EE3CF26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5C8367-BD0D-113C-AAB4-1550B3322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032916-6C6E-7DB4-B007-125A8E0B3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F138CA-D2CD-745D-B639-7A4F78E7F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1C75B3-A6B8-2444-A494-882C058974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>
            <a:extLst>
              <a:ext uri="{FF2B5EF4-FFF2-40B4-BE49-F238E27FC236}">
                <a16:creationId xmlns:a16="http://schemas.microsoft.com/office/drawing/2014/main" id="{A856D584-FEB1-B91C-E020-D0AF2F0A9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2C01EB5-0098-62FF-E756-F3B45186A4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363538"/>
            <a:ext cx="6584950" cy="2387600"/>
          </a:xfrm>
        </p:spPr>
        <p:txBody>
          <a:bodyPr/>
          <a:lstStyle/>
          <a:p>
            <a:r>
              <a:rPr lang="en-US" altLang="zh-TW" sz="3600" dirty="0">
                <a:ea typeface="微軟正黑體" panose="020B0604030504040204" pitchFamily="34" charset="-120"/>
              </a:rPr>
              <a:t>Quality Control (Ch.10)</a:t>
            </a:r>
            <a:br>
              <a:rPr lang="en-US" altLang="zh-TW" sz="2000" dirty="0">
                <a:ea typeface="微軟正黑體" panose="020B0604030504040204" pitchFamily="34" charset="-120"/>
              </a:rPr>
            </a:br>
            <a:r>
              <a:rPr lang="en-US" altLang="zh-TW" sz="2000" dirty="0">
                <a:ea typeface="微軟正黑體" panose="020B0604030504040204" pitchFamily="34" charset="-120"/>
              </a:rPr>
              <a:t> </a:t>
            </a:r>
            <a:endParaRPr lang="zh-TW" altLang="en-US" sz="3600" dirty="0">
              <a:solidFill>
                <a:srgbClr val="FFFFFF"/>
              </a:solidFill>
              <a:ea typeface="微軟正黑體" panose="020B0604030504040204" pitchFamily="34" charset="-12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5282398-43CC-3ACE-D7E4-4D4109CE9C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44900"/>
            <a:ext cx="6858000" cy="1655763"/>
          </a:xfrm>
        </p:spPr>
        <p:txBody>
          <a:bodyPr/>
          <a:lstStyle/>
          <a:p>
            <a:pPr lvl="1"/>
            <a:r>
              <a:rPr lang="en-US" altLang="en-US" dirty="0"/>
              <a:t>CYCU</a:t>
            </a:r>
            <a:endParaRPr lang="en-US" altLang="zh-TW" dirty="0"/>
          </a:p>
          <a:p>
            <a:pPr lvl="1"/>
            <a:r>
              <a:rPr lang="en-US" altLang="en-US" dirty="0"/>
              <a:t>Prof. CK </a:t>
            </a:r>
            <a:r>
              <a:rPr lang="en-US" altLang="en-US" dirty="0" err="1"/>
              <a:t>Farn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sz="1600" dirty="0" err="1"/>
              <a:t>mailto</a:t>
            </a:r>
            <a:r>
              <a:rPr lang="en-US" altLang="zh-TW" sz="1600" dirty="0"/>
              <a:t>: </a:t>
            </a:r>
            <a:r>
              <a:rPr lang="en-US" altLang="zh-TW" sz="1600" dirty="0" err="1"/>
              <a:t>ckfarn@gmail.com</a:t>
            </a:r>
            <a:endParaRPr lang="en-US" altLang="zh-TW" sz="1600" dirty="0"/>
          </a:p>
          <a:p>
            <a:r>
              <a:rPr lang="en-US" altLang="zh-TW" sz="1600" dirty="0"/>
              <a:t>http://</a:t>
            </a:r>
            <a:r>
              <a:rPr lang="en-US" altLang="zh-TW" sz="1600" dirty="0" err="1"/>
              <a:t>www.mgt.ncu.edu.tw</a:t>
            </a:r>
            <a:r>
              <a:rPr lang="en-US" altLang="zh-TW" sz="1600" dirty="0"/>
              <a:t>/~</a:t>
            </a:r>
            <a:r>
              <a:rPr lang="en-US" altLang="zh-TW" sz="1600" dirty="0" err="1"/>
              <a:t>ckfarn</a:t>
            </a:r>
            <a:r>
              <a:rPr lang="en-US" altLang="zh-TW" sz="1600" dirty="0"/>
              <a:t>/</a:t>
            </a:r>
            <a:r>
              <a:rPr lang="en-US" altLang="zh-TW" sz="1600" dirty="0" err="1"/>
              <a:t>cycu</a:t>
            </a:r>
            <a:endParaRPr lang="en-US" altLang="zh-TW" sz="1600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2024.11</a:t>
            </a: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DFC8569E-942A-FF14-5B77-60A7DC43F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>
                <a:solidFill>
                  <a:schemeClr val="bg1"/>
                </a:solidFill>
                <a:latin typeface="Arial" panose="020B0604020202020204" pitchFamily="34" charset="0"/>
              </a:rPr>
              <a:t>8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Variability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basic questions concerning variability:</a:t>
            </a:r>
          </a:p>
          <a:p>
            <a:pPr lvl="1"/>
            <a:r>
              <a:rPr lang="en-US" dirty="0"/>
              <a:t>Issue of process control</a:t>
            </a:r>
          </a:p>
          <a:p>
            <a:pPr lvl="2"/>
            <a:r>
              <a:rPr lang="en-US" dirty="0"/>
              <a:t>Are the variations random? If nonrandom variation is present, the process is said to be unstable.</a:t>
            </a:r>
          </a:p>
          <a:p>
            <a:pPr lvl="1"/>
            <a:r>
              <a:rPr lang="en-US" dirty="0"/>
              <a:t>Issue of process capability</a:t>
            </a:r>
          </a:p>
          <a:p>
            <a:pPr lvl="2"/>
            <a:r>
              <a:rPr lang="en-US" dirty="0"/>
              <a:t>Given a stable process, is the inherent variability of the process within a range that conforms to performance criteria?</a:t>
            </a:r>
          </a:p>
        </p:txBody>
      </p:sp>
    </p:spTree>
    <p:extLst>
      <p:ext uri="{BB962C8B-B14F-4D97-AF65-F5344CB8AC3E}">
        <p14:creationId xmlns:p14="http://schemas.microsoft.com/office/powerpoint/2010/main" val="42222544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(common cause) variation: </a:t>
            </a:r>
          </a:p>
          <a:p>
            <a:pPr lvl="1"/>
            <a:r>
              <a:rPr lang="en-US" dirty="0"/>
              <a:t>Natural variation in the output of a process, created by countless minor factors</a:t>
            </a:r>
          </a:p>
          <a:p>
            <a:r>
              <a:rPr lang="en-US" dirty="0"/>
              <a:t>Assignable (special cause) variation: </a:t>
            </a:r>
          </a:p>
          <a:p>
            <a:pPr lvl="1"/>
            <a:r>
              <a:rPr lang="en-US" dirty="0"/>
              <a:t>A variation whose cause can be identified  </a:t>
            </a:r>
          </a:p>
          <a:p>
            <a:pPr lvl="1"/>
            <a:r>
              <a:rPr lang="en-US" dirty="0"/>
              <a:t>A nonrandom variation</a:t>
            </a:r>
          </a:p>
        </p:txBody>
      </p:sp>
    </p:spTree>
    <p:extLst>
      <p:ext uri="{BB962C8B-B14F-4D97-AF65-F5344CB8AC3E}">
        <p14:creationId xmlns:p14="http://schemas.microsoft.com/office/powerpoint/2010/main" val="7568297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Sampling and Sampling Distribution</a:t>
            </a:r>
            <a:endParaRPr lang="en-IN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sz="2400" dirty="0"/>
              <a:t>SPC involves periodically taking samples of process output and computing sample statistics:</a:t>
            </a:r>
          </a:p>
          <a:p>
            <a:pPr lvl="1"/>
            <a:r>
              <a:rPr lang="en-US" sz="2000" dirty="0"/>
              <a:t>Sample means</a:t>
            </a:r>
          </a:p>
          <a:p>
            <a:pPr lvl="1"/>
            <a:r>
              <a:rPr lang="en-US" sz="2000" dirty="0"/>
              <a:t>The number of occurrences of some outcome</a:t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800"/>
              </a:spcBef>
            </a:pPr>
            <a:r>
              <a:rPr lang="en-US" sz="2400" dirty="0"/>
              <a:t>Sample statistics are used to judge the randomness of process variation</a:t>
            </a:r>
          </a:p>
        </p:txBody>
      </p:sp>
    </p:spTree>
    <p:extLst>
      <p:ext uri="{BB962C8B-B14F-4D97-AF65-F5344CB8AC3E}">
        <p14:creationId xmlns:p14="http://schemas.microsoft.com/office/powerpoint/2010/main" val="364496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Sampling and Sampling Distribution (cont.)</a:t>
            </a:r>
            <a:endParaRPr lang="en-IN" sz="32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5661248"/>
            <a:ext cx="8515092" cy="57606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FIGURE 10.4A The sampling distribution of means is normal, and it has less variability than the process distribution, which might not be normal</a:t>
            </a:r>
          </a:p>
        </p:txBody>
      </p:sp>
      <p:pic>
        <p:nvPicPr>
          <p:cNvPr id="5" name="Picture 3" descr="Two bell-shaped distribution curves with equal means. The distribution of probable samples curve is narrower than the distribution of process output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16832"/>
            <a:ext cx="7772400" cy="366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1546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Control Process</a:t>
            </a:r>
            <a:endParaRPr lang="en-IN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Sampling and corrective action are only a part of the control process</a:t>
            </a:r>
          </a:p>
          <a:p>
            <a:r>
              <a:rPr lang="en-US" sz="2400" dirty="0"/>
              <a:t>Steps required for effective control:</a:t>
            </a:r>
          </a:p>
          <a:p>
            <a:pPr lvl="1"/>
            <a:r>
              <a:rPr lang="en-US" sz="2000" dirty="0"/>
              <a:t>Define: What is to be controlled?</a:t>
            </a:r>
          </a:p>
          <a:p>
            <a:pPr lvl="1"/>
            <a:r>
              <a:rPr lang="en-US" sz="2000" dirty="0"/>
              <a:t>Measure: How will measurement be accomplished?</a:t>
            </a:r>
          </a:p>
          <a:p>
            <a:pPr lvl="1"/>
            <a:r>
              <a:rPr lang="en-US" sz="2000" dirty="0"/>
              <a:t>Compare: There must be a standard of comparison</a:t>
            </a:r>
          </a:p>
          <a:p>
            <a:pPr lvl="1"/>
            <a:r>
              <a:rPr lang="en-US" sz="2000" dirty="0"/>
              <a:t>Evaluate: Establish a definition of out of control</a:t>
            </a:r>
          </a:p>
          <a:p>
            <a:pPr lvl="1"/>
            <a:r>
              <a:rPr lang="en-US" sz="2000" dirty="0"/>
              <a:t>Correct: Uncover the cause of nonrandom variability and fix it</a:t>
            </a:r>
          </a:p>
          <a:p>
            <a:pPr lvl="1"/>
            <a:r>
              <a:rPr lang="en-US" sz="2000" dirty="0"/>
              <a:t>Monitor: Verify that the problem has been eliminated</a:t>
            </a:r>
          </a:p>
        </p:txBody>
      </p:sp>
    </p:spTree>
    <p:extLst>
      <p:ext uri="{BB962C8B-B14F-4D97-AF65-F5344CB8AC3E}">
        <p14:creationId xmlns:p14="http://schemas.microsoft.com/office/powerpoint/2010/main" val="106372959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Control Charts: The Voice of the Process</a:t>
            </a:r>
            <a:endParaRPr lang="en-IN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time-ordered plot of representative sample statistics obtained from an ongoing process (for example, sample means), used to distinguish between random and nonrandom variability</a:t>
            </a:r>
          </a:p>
          <a:p>
            <a:r>
              <a:rPr lang="en-US" sz="2400" dirty="0"/>
              <a:t>Control limits</a:t>
            </a:r>
          </a:p>
          <a:p>
            <a:pPr lvl="1"/>
            <a:r>
              <a:rPr lang="en-US" sz="2000" dirty="0"/>
              <a:t>The dividing lines between random and nonrandom deviations from the mean of the distribution</a:t>
            </a:r>
          </a:p>
          <a:p>
            <a:pPr lvl="1"/>
            <a:r>
              <a:rPr lang="en-US" sz="2000" dirty="0"/>
              <a:t>Upper and lower control limits define the range of acceptable variation</a:t>
            </a:r>
          </a:p>
        </p:txBody>
      </p:sp>
    </p:spTree>
    <p:extLst>
      <p:ext uri="{BB962C8B-B14F-4D97-AF65-F5344CB8AC3E}">
        <p14:creationId xmlns:p14="http://schemas.microsoft.com/office/powerpoint/2010/main" val="316587151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92696"/>
            <a:ext cx="4752206" cy="675928"/>
          </a:xfrm>
        </p:spPr>
        <p:txBody>
          <a:bodyPr/>
          <a:lstStyle/>
          <a:p>
            <a:r>
              <a:rPr lang="en-US" sz="3200" dirty="0"/>
              <a:t>Control Chart</a:t>
            </a:r>
            <a:endParaRPr lang="en-IN" sz="3200" dirty="0"/>
          </a:p>
        </p:txBody>
      </p:sp>
      <p:pic>
        <p:nvPicPr>
          <p:cNvPr id="5" name="Picture 3" descr="A control chart and how a sampling distribution fits with the display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9" r="-2079"/>
          <a:stretch>
            <a:fillRect/>
          </a:stretch>
        </p:blipFill>
        <p:spPr>
          <a:xfrm>
            <a:off x="801265" y="1628800"/>
            <a:ext cx="7852229" cy="4362349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56645" y="6078826"/>
            <a:ext cx="7541468" cy="47437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Each point on the control chart represents a sample of </a:t>
            </a:r>
            <a:r>
              <a:rPr lang="en-US" sz="1800" i="1" dirty="0"/>
              <a:t>n</a:t>
            </a:r>
            <a:r>
              <a:rPr lang="en-US" sz="1800" dirty="0"/>
              <a:t> observations</a:t>
            </a:r>
          </a:p>
        </p:txBody>
      </p:sp>
    </p:spTree>
    <p:extLst>
      <p:ext uri="{BB962C8B-B14F-4D97-AF65-F5344CB8AC3E}">
        <p14:creationId xmlns:p14="http://schemas.microsoft.com/office/powerpoint/2010/main" val="2216596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Type I error</a:t>
            </a:r>
          </a:p>
          <a:p>
            <a:pPr lvl="1"/>
            <a:r>
              <a:rPr lang="en-US" sz="2000" dirty="0"/>
              <a:t>Concluding a process is not in control when it actually is.</a:t>
            </a:r>
          </a:p>
          <a:p>
            <a:pPr lvl="2"/>
            <a:r>
              <a:rPr lang="en-US" sz="1800" dirty="0"/>
              <a:t>The probability of rejecting the null hypothesis when the null hypothesis is true</a:t>
            </a:r>
          </a:p>
          <a:p>
            <a:pPr lvl="2"/>
            <a:r>
              <a:rPr lang="en-US" sz="1800" dirty="0"/>
              <a:t>Manufacturer’s risk</a:t>
            </a:r>
          </a:p>
          <a:p>
            <a:r>
              <a:rPr lang="en-US" sz="2400" dirty="0"/>
              <a:t>Type II error</a:t>
            </a:r>
          </a:p>
          <a:p>
            <a:pPr lvl="1"/>
            <a:r>
              <a:rPr lang="en-US" sz="2000" dirty="0"/>
              <a:t>Concluding a process is in control when it is not.</a:t>
            </a:r>
          </a:p>
          <a:p>
            <a:pPr lvl="2"/>
            <a:r>
              <a:rPr lang="en-US" sz="1800" dirty="0"/>
              <a:t>The probability of failing to reject the null hypothesis when the null hypothesis is false</a:t>
            </a:r>
          </a:p>
          <a:p>
            <a:pPr lvl="2"/>
            <a:r>
              <a:rPr lang="en-US" sz="1800" dirty="0"/>
              <a:t>Consumer’s risk</a:t>
            </a:r>
          </a:p>
        </p:txBody>
      </p:sp>
    </p:spTree>
    <p:extLst>
      <p:ext uri="{BB962C8B-B14F-4D97-AF65-F5344CB8AC3E}">
        <p14:creationId xmlns:p14="http://schemas.microsoft.com/office/powerpoint/2010/main" val="74937657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Type I Error</a:t>
            </a:r>
            <a:endParaRPr lang="en-IN" sz="2800" dirty="0"/>
          </a:p>
        </p:txBody>
      </p:sp>
      <p:pic>
        <p:nvPicPr>
          <p:cNvPr id="5" name="Picture 3" descr="A bell curve with LCL/UCL indicated and shaded outside these limits. Each area is α/2, where α is the probability of a Type I error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628800"/>
            <a:ext cx="8153400" cy="472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1131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from Sample Distribution</a:t>
            </a:r>
            <a:endParaRPr lang="en-IN" dirty="0"/>
          </a:p>
        </p:txBody>
      </p:sp>
      <p:pic>
        <p:nvPicPr>
          <p:cNvPr id="5" name="Picture 3" descr="A control chart showing a normal distribution placed vertically on each observation.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8584" y="2132856"/>
            <a:ext cx="726757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6185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Is Quality Control?</a:t>
            </a:r>
            <a:endParaRPr lang="en-IN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process that evaluates output relative to a standard and takes corrective action when output doesn’t meet standards</a:t>
            </a:r>
          </a:p>
          <a:p>
            <a:pPr lvl="1"/>
            <a:r>
              <a:rPr lang="en-US" sz="2000" dirty="0"/>
              <a:t>If results are acceptable no further action is required</a:t>
            </a:r>
          </a:p>
          <a:p>
            <a:pPr lvl="1"/>
            <a:r>
              <a:rPr lang="en-US" sz="2000" dirty="0"/>
              <a:t>Unacceptable results call for correction action</a:t>
            </a:r>
          </a:p>
          <a:p>
            <a:r>
              <a:rPr lang="en-US" sz="2400" dirty="0"/>
              <a:t>Inspection alone is not sufficient to achieve a reasonable level of quality</a:t>
            </a:r>
          </a:p>
          <a:p>
            <a:pPr lvl="1"/>
            <a:r>
              <a:rPr lang="en-US" sz="2000" dirty="0"/>
              <a:t>Most organizations rely upon some inspection and a great deal of process control to achieve an acceptable level of quality</a:t>
            </a:r>
          </a:p>
        </p:txBody>
      </p:sp>
    </p:spTree>
    <p:extLst>
      <p:ext uri="{BB962C8B-B14F-4D97-AF65-F5344CB8AC3E}">
        <p14:creationId xmlns:p14="http://schemas.microsoft.com/office/powerpoint/2010/main" val="363263316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Charts for Variables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 generate data that are measured</a:t>
            </a:r>
          </a:p>
          <a:p>
            <a:pPr lvl="1"/>
            <a:r>
              <a:rPr lang="en-US" dirty="0"/>
              <a:t>Mean control charts</a:t>
            </a:r>
          </a:p>
          <a:p>
            <a:pPr lvl="2"/>
            <a:r>
              <a:rPr lang="en-US" dirty="0"/>
              <a:t>Used to monitor the central tendency of a process</a:t>
            </a:r>
          </a:p>
          <a:p>
            <a:pPr lvl="3"/>
            <a:r>
              <a:rPr lang="en-US" dirty="0"/>
              <a:t>“x-bar” charts</a:t>
            </a:r>
          </a:p>
          <a:p>
            <a:pPr lvl="1"/>
            <a:r>
              <a:rPr lang="en-US" dirty="0"/>
              <a:t>Range control charts</a:t>
            </a:r>
          </a:p>
          <a:p>
            <a:pPr lvl="2"/>
            <a:r>
              <a:rPr lang="en-US" dirty="0"/>
              <a:t>Used to monitor the process dispersion</a:t>
            </a:r>
          </a:p>
          <a:p>
            <a:pPr lvl="3"/>
            <a:r>
              <a:rPr lang="en-US" dirty="0"/>
              <a:t>R charts</a:t>
            </a:r>
          </a:p>
        </p:txBody>
      </p:sp>
    </p:spTree>
    <p:extLst>
      <p:ext uri="{BB962C8B-B14F-4D97-AF65-F5344CB8AC3E}">
        <p14:creationId xmlns:p14="http://schemas.microsoft.com/office/powerpoint/2010/main" val="267053039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Control Limits</a:t>
            </a:r>
            <a:endParaRPr lang="en-IN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942068"/>
              </p:ext>
            </p:extLst>
          </p:nvPr>
        </p:nvGraphicFramePr>
        <p:xfrm>
          <a:off x="395536" y="1988840"/>
          <a:ext cx="3959225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2893" imgH="1600062" progId="Equation.3">
                  <p:embed/>
                </p:oleObj>
              </mc:Choice>
              <mc:Fallback>
                <p:oleObj name="Equation" r:id="rId2" imgW="1942893" imgH="1600062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88840"/>
                        <a:ext cx="3959225" cy="333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373862"/>
              </p:ext>
            </p:extLst>
          </p:nvPr>
        </p:nvGraphicFramePr>
        <p:xfrm>
          <a:off x="4572000" y="1950244"/>
          <a:ext cx="4464050" cy="295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01" imgH="1320616" progId="Equation.3">
                  <p:embed/>
                </p:oleObj>
              </mc:Choice>
              <mc:Fallback>
                <p:oleObj name="Equation" r:id="rId4" imgW="1993601" imgH="1320616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50244"/>
                        <a:ext cx="4464050" cy="295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16465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X-Bar Chart: Control Limits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Used to monitor the central tendency of a process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987536"/>
              </p:ext>
            </p:extLst>
          </p:nvPr>
        </p:nvGraphicFramePr>
        <p:xfrm>
          <a:off x="731837" y="2708920"/>
          <a:ext cx="7726363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774440" imgH="41857200" progId="Equation.3">
                  <p:embed/>
                </p:oleObj>
              </mc:Choice>
              <mc:Fallback>
                <p:oleObj name="Equation" r:id="rId2" imgW="100774440" imgH="418572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" y="2708920"/>
                        <a:ext cx="7726363" cy="320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777855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Chart: Control Limits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Used to monitor process dispersion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868717"/>
              </p:ext>
            </p:extLst>
          </p:nvPr>
        </p:nvGraphicFramePr>
        <p:xfrm>
          <a:off x="1043608" y="2636912"/>
          <a:ext cx="72390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523280" imgH="45515880" progId="Equation.3">
                  <p:embed/>
                </p:oleObj>
              </mc:Choice>
              <mc:Fallback>
                <p:oleObj name="Equation" r:id="rId2" imgW="97523280" imgH="455158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636912"/>
                        <a:ext cx="7239000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15910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721" y="312547"/>
            <a:ext cx="6173316" cy="833628"/>
          </a:xfrm>
        </p:spPr>
        <p:txBody>
          <a:bodyPr/>
          <a:lstStyle/>
          <a:p>
            <a:r>
              <a:rPr lang="en-US" dirty="0"/>
              <a:t>Factors for Three Sigma Control Charts</a:t>
            </a:r>
            <a:endParaRPr lang="en-IN" dirty="0"/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335948"/>
              </p:ext>
            </p:extLst>
          </p:nvPr>
        </p:nvGraphicFramePr>
        <p:xfrm>
          <a:off x="334111" y="1378842"/>
          <a:ext cx="4033519" cy="532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FACTORS FOR R CHARTS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Observations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Sample,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 for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Chart,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Lower Control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US" sz="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Upper Control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Limit,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US" sz="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3.27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2.57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2.28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2.11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00298" y="2105248"/>
            <a:ext cx="3802743" cy="193399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6891"/>
                </a:solidFill>
              </a:rPr>
              <a:t>TABLE 10.3 </a:t>
            </a:r>
            <a:endParaRPr lang="en-US" sz="1800" dirty="0">
              <a:solidFill>
                <a:srgbClr val="006891"/>
              </a:solidFill>
            </a:endParaRPr>
          </a:p>
          <a:p>
            <a:pPr marL="0" indent="0">
              <a:buNone/>
            </a:pPr>
            <a:r>
              <a:rPr lang="en-US" sz="1800" dirty="0"/>
              <a:t>Factors for three-sigma control limits for X and R charts</a:t>
            </a:r>
          </a:p>
          <a:p>
            <a:pPr marL="0" indent="0">
              <a:buNone/>
            </a:pPr>
            <a:endParaRPr lang="en-US" sz="1200" b="1" i="1" dirty="0"/>
          </a:p>
          <a:p>
            <a:pPr marL="0" indent="0">
              <a:buNone/>
            </a:pPr>
            <a:r>
              <a:rPr lang="en-US" sz="1200" b="1" i="1" dirty="0"/>
              <a:t>Source:</a:t>
            </a:r>
            <a:r>
              <a:rPr lang="en-US" sz="1200" dirty="0"/>
              <a:t> Adapted from Eugene Grant and Richard Leavenworth, </a:t>
            </a:r>
            <a:r>
              <a:rPr lang="en-US" sz="1200" b="1" i="1" dirty="0"/>
              <a:t>Statistical Quality Control</a:t>
            </a:r>
            <a:r>
              <a:rPr lang="en-US" sz="1200" dirty="0"/>
              <a:t>, 5th ed. Copyright ©1980 McGraw-Hill Companies, Inc. Used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4258844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516187"/>
            <a:ext cx="4805164" cy="903535"/>
          </a:xfrm>
        </p:spPr>
        <p:txBody>
          <a:bodyPr/>
          <a:lstStyle/>
          <a:p>
            <a:r>
              <a:rPr lang="en-US" dirty="0"/>
              <a:t>Mean and Range Charts A</a:t>
            </a:r>
            <a:endParaRPr lang="en-IN" dirty="0"/>
          </a:p>
        </p:txBody>
      </p:sp>
      <p:pic>
        <p:nvPicPr>
          <p:cNvPr id="5" name="Picture 3" descr="Sampling distribution, mean charts, and range charts used together.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9" t="-1" r="1039" b="47733"/>
          <a:stretch/>
        </p:blipFill>
        <p:spPr>
          <a:xfrm>
            <a:off x="571500" y="1556792"/>
            <a:ext cx="8229600" cy="46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65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620688"/>
            <a:ext cx="4445124" cy="675928"/>
          </a:xfrm>
        </p:spPr>
        <p:txBody>
          <a:bodyPr/>
          <a:lstStyle/>
          <a:p>
            <a:r>
              <a:rPr lang="en-US" dirty="0"/>
              <a:t>Mean and Range Charts B</a:t>
            </a:r>
            <a:endParaRPr lang="en-IN" dirty="0"/>
          </a:p>
        </p:txBody>
      </p:sp>
      <p:pic>
        <p:nvPicPr>
          <p:cNvPr id="5" name="Picture 3" descr="Sampling distribution, mean charts, and range charts used together.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1" t="52732" r="2794"/>
          <a:stretch/>
        </p:blipFill>
        <p:spPr>
          <a:xfrm>
            <a:off x="457200" y="1772816"/>
            <a:ext cx="8229600" cy="42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99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Using Mean and Range Charts</a:t>
            </a:r>
            <a:endParaRPr lang="en-IN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114800"/>
          </a:xfrm>
        </p:spPr>
        <p:txBody>
          <a:bodyPr/>
          <a:lstStyle/>
          <a:p>
            <a:r>
              <a:rPr lang="en-US" sz="2400" dirty="0"/>
              <a:t>To determine initial control limits:</a:t>
            </a:r>
          </a:p>
          <a:p>
            <a:pPr lvl="1"/>
            <a:r>
              <a:rPr lang="en-US" sz="2000" dirty="0"/>
              <a:t>Obtain 20 to 25 samples</a:t>
            </a:r>
          </a:p>
          <a:p>
            <a:pPr lvl="1"/>
            <a:r>
              <a:rPr lang="en-US" sz="2000" dirty="0"/>
              <a:t>Compute appropriate sample statistics</a:t>
            </a:r>
          </a:p>
          <a:p>
            <a:pPr lvl="1"/>
            <a:r>
              <a:rPr lang="en-US" sz="2000" dirty="0"/>
              <a:t>Establish preliminary control limits</a:t>
            </a:r>
          </a:p>
          <a:p>
            <a:pPr lvl="1"/>
            <a:r>
              <a:rPr lang="en-US" sz="2000" dirty="0"/>
              <a:t>Determine if any points fall outside of the control limits</a:t>
            </a:r>
          </a:p>
          <a:p>
            <a:pPr lvl="2"/>
            <a:r>
              <a:rPr lang="en-US" sz="1800" dirty="0"/>
              <a:t>If you find no out-of-control signals, assume the process is in control</a:t>
            </a:r>
          </a:p>
          <a:p>
            <a:pPr lvl="2"/>
            <a:r>
              <a:rPr lang="en-US" sz="1800" dirty="0"/>
              <a:t>If you find an out-of-control signal, search for and correct the assignable cause of variation</a:t>
            </a:r>
          </a:p>
          <a:p>
            <a:pPr lvl="1"/>
            <a:r>
              <a:rPr lang="en-US" sz="2000" dirty="0"/>
              <a:t>Resume the process and collect another set of observations on which to base control limits</a:t>
            </a:r>
          </a:p>
          <a:p>
            <a:pPr lvl="1"/>
            <a:r>
              <a:rPr lang="en-US" sz="2000" dirty="0"/>
              <a:t>Plot the data on the control chart and check for out-of-control signals</a:t>
            </a:r>
          </a:p>
        </p:txBody>
      </p:sp>
    </p:spTree>
    <p:extLst>
      <p:ext uri="{BB962C8B-B14F-4D97-AF65-F5344CB8AC3E}">
        <p14:creationId xmlns:p14="http://schemas.microsoft.com/office/powerpoint/2010/main" val="198146307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Control Charts for Attributes</a:t>
            </a:r>
            <a:endParaRPr lang="en-IN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Attributes generate data that are counted.</a:t>
            </a:r>
          </a:p>
          <a:p>
            <a:pPr lvl="1"/>
            <a:r>
              <a:rPr lang="en-US" dirty="0"/>
              <a:t>p-chart </a:t>
            </a:r>
          </a:p>
          <a:p>
            <a:pPr lvl="2"/>
            <a:r>
              <a:rPr lang="en-US" dirty="0"/>
              <a:t>Control chart used to monitor the proportion of defectives in a process</a:t>
            </a:r>
          </a:p>
          <a:p>
            <a:pPr lvl="1"/>
            <a:r>
              <a:rPr lang="en-US" dirty="0"/>
              <a:t>c-chart </a:t>
            </a:r>
          </a:p>
          <a:p>
            <a:pPr lvl="2"/>
            <a:r>
              <a:rPr lang="en-US" dirty="0"/>
              <a:t>Control chart used to monitor the number of defects per unit</a:t>
            </a:r>
          </a:p>
        </p:txBody>
      </p:sp>
    </p:spTree>
    <p:extLst>
      <p:ext uri="{BB962C8B-B14F-4D97-AF65-F5344CB8AC3E}">
        <p14:creationId xmlns:p14="http://schemas.microsoft.com/office/powerpoint/2010/main" val="261409652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p-chart: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When observations can be placed into two categories</a:t>
            </a:r>
          </a:p>
          <a:p>
            <a:pPr lvl="1"/>
            <a:r>
              <a:rPr lang="en-US" sz="2000" dirty="0"/>
              <a:t>Good or bad</a:t>
            </a:r>
          </a:p>
          <a:p>
            <a:pPr lvl="1"/>
            <a:r>
              <a:rPr lang="en-US" sz="2000" dirty="0"/>
              <a:t>Pass or fail</a:t>
            </a:r>
          </a:p>
          <a:p>
            <a:pPr lvl="1"/>
            <a:r>
              <a:rPr lang="en-US" sz="2000" dirty="0"/>
              <a:t>Operate or don’t operate</a:t>
            </a:r>
          </a:p>
          <a:p>
            <a:r>
              <a:rPr lang="en-US" sz="2400" dirty="0"/>
              <a:t>When the data consists of multiple samples of several observations each</a:t>
            </a:r>
          </a:p>
        </p:txBody>
      </p:sp>
    </p:spTree>
    <p:extLst>
      <p:ext uri="{BB962C8B-B14F-4D97-AF65-F5344CB8AC3E}">
        <p14:creationId xmlns:p14="http://schemas.microsoft.com/office/powerpoint/2010/main" val="11371540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Quality Assurance</a:t>
            </a:r>
            <a:endParaRPr lang="en-IN" dirty="0"/>
          </a:p>
        </p:txBody>
      </p:sp>
      <p:pic>
        <p:nvPicPr>
          <p:cNvPr id="5" name="Picture 3" descr="The graphic shows three boxes on a scale from the least to most progressive: inspection alone, process control, and continuous improvement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79" b="-8870"/>
          <a:stretch/>
        </p:blipFill>
        <p:spPr>
          <a:xfrm>
            <a:off x="457200" y="2080591"/>
            <a:ext cx="8229600" cy="315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1262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p-chart Control Limits</a:t>
            </a:r>
            <a:endParaRPr lang="en-IN" sz="3600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187237"/>
              </p:ext>
            </p:extLst>
          </p:nvPr>
        </p:nvGraphicFramePr>
        <p:xfrm>
          <a:off x="1403648" y="2060848"/>
          <a:ext cx="5486400" cy="348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372" imgH="1345970" progId="Equation.3">
                  <p:embed/>
                </p:oleObj>
              </mc:Choice>
              <mc:Fallback>
                <p:oleObj name="Equation" r:id="rId2" imgW="2120372" imgH="1345970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060848"/>
                        <a:ext cx="5486400" cy="348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768758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c-chart: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 only when the number of occurrences per unit of measure can be counted; non-occurrences cannot be counted.</a:t>
            </a:r>
          </a:p>
          <a:p>
            <a:pPr lvl="1"/>
            <a:r>
              <a:rPr lang="en-US" sz="2000" dirty="0"/>
              <a:t>Scratches, chips, dents, or errors per item</a:t>
            </a:r>
          </a:p>
          <a:p>
            <a:pPr lvl="1"/>
            <a:r>
              <a:rPr lang="en-US" sz="2000" dirty="0"/>
              <a:t>Cracks or faults per unit of distance</a:t>
            </a:r>
          </a:p>
          <a:p>
            <a:pPr lvl="1"/>
            <a:r>
              <a:rPr lang="en-US" sz="2000" dirty="0"/>
              <a:t>Breaks or tears per unit of area</a:t>
            </a:r>
          </a:p>
          <a:p>
            <a:pPr lvl="1"/>
            <a:r>
              <a:rPr lang="en-US" sz="2000" dirty="0"/>
              <a:t>Bacteria or pollutants per unit of volume</a:t>
            </a:r>
          </a:p>
          <a:p>
            <a:pPr lvl="1"/>
            <a:r>
              <a:rPr lang="en-US" sz="2000" dirty="0"/>
              <a:t>Calls, complaints, failures per unit of time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88704"/>
              </p:ext>
            </p:extLst>
          </p:nvPr>
        </p:nvGraphicFramePr>
        <p:xfrm>
          <a:off x="2483768" y="4941168"/>
          <a:ext cx="2812855" cy="1371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798" imgH="507939" progId="Equation.3">
                  <p:embed/>
                </p:oleObj>
              </mc:Choice>
              <mc:Fallback>
                <p:oleObj name="Equation" r:id="rId2" imgW="1041798" imgH="507939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941168"/>
                        <a:ext cx="2812855" cy="1371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9515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Managerial Considerations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what points in the process to use control charts</a:t>
            </a:r>
          </a:p>
          <a:p>
            <a:r>
              <a:rPr lang="en-US" dirty="0"/>
              <a:t>What size samples to take</a:t>
            </a:r>
          </a:p>
          <a:p>
            <a:r>
              <a:rPr lang="en-US" dirty="0"/>
              <a:t>Sample frequency</a:t>
            </a:r>
          </a:p>
          <a:p>
            <a:r>
              <a:rPr lang="en-US" dirty="0"/>
              <a:t>What type of control chart to use</a:t>
            </a:r>
          </a:p>
          <a:p>
            <a:pPr lvl="1"/>
            <a:r>
              <a:rPr lang="en-US" dirty="0"/>
              <a:t>Variables</a:t>
            </a:r>
          </a:p>
          <a:p>
            <a:pPr lvl="1"/>
            <a:r>
              <a:rPr lang="en-US" dirty="0"/>
              <a:t>Attributes</a:t>
            </a:r>
          </a:p>
        </p:txBody>
      </p:sp>
    </p:spTree>
    <p:extLst>
      <p:ext uri="{BB962C8B-B14F-4D97-AF65-F5344CB8AC3E}">
        <p14:creationId xmlns:p14="http://schemas.microsoft.com/office/powerpoint/2010/main" val="298829953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Tests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if a process appears to be in control, the data may still not reflect a random process</a:t>
            </a:r>
          </a:p>
          <a:p>
            <a:r>
              <a:rPr lang="en-US" dirty="0"/>
              <a:t>Analysts often supplement control charts with a run test</a:t>
            </a:r>
          </a:p>
          <a:p>
            <a:pPr lvl="1"/>
            <a:r>
              <a:rPr lang="en-US" dirty="0"/>
              <a:t>Run test</a:t>
            </a:r>
          </a:p>
          <a:p>
            <a:pPr lvl="2"/>
            <a:r>
              <a:rPr lang="en-US" dirty="0"/>
              <a:t>A test for patterns in a sequence</a:t>
            </a:r>
          </a:p>
          <a:p>
            <a:pPr lvl="1"/>
            <a:r>
              <a:rPr lang="en-US" dirty="0"/>
              <a:t>Run</a:t>
            </a:r>
          </a:p>
          <a:p>
            <a:pPr lvl="2"/>
            <a:r>
              <a:rPr lang="en-US" dirty="0"/>
              <a:t>Sequence of observations with a certain characteristic</a:t>
            </a:r>
          </a:p>
        </p:txBody>
      </p:sp>
    </p:spTree>
    <p:extLst>
      <p:ext uri="{BB962C8B-B14F-4D97-AF65-F5344CB8AC3E}">
        <p14:creationId xmlns:p14="http://schemas.microsoft.com/office/powerpoint/2010/main" val="37387119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548680"/>
            <a:ext cx="4229100" cy="747936"/>
          </a:xfrm>
        </p:spPr>
        <p:txBody>
          <a:bodyPr/>
          <a:lstStyle/>
          <a:p>
            <a:r>
              <a:rPr lang="en-US" dirty="0"/>
              <a:t>Nonrandom Patterns</a:t>
            </a:r>
            <a:endParaRPr lang="en-IN" dirty="0"/>
          </a:p>
        </p:txBody>
      </p:sp>
      <p:pic>
        <p:nvPicPr>
          <p:cNvPr id="5" name="Picture 3" descr="Nonrandom patterns in control chart plots.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r="-3428"/>
          <a:stretch/>
        </p:blipFill>
        <p:spPr>
          <a:xfrm>
            <a:off x="1619672" y="1484784"/>
            <a:ext cx="5760640" cy="53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58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Capability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Once a process has been determined to be stable, it is necessary to determine if the process is capable of producing output that is within an acceptable range</a:t>
            </a:r>
          </a:p>
          <a:p>
            <a:r>
              <a:rPr lang="en-US" sz="2000" dirty="0"/>
              <a:t>Tolerances or specifications</a:t>
            </a:r>
          </a:p>
          <a:p>
            <a:pPr lvl="1"/>
            <a:r>
              <a:rPr lang="en-US" sz="2000" dirty="0"/>
              <a:t>Range of acceptable values established by engineering design or customer requirements</a:t>
            </a:r>
          </a:p>
          <a:p>
            <a:r>
              <a:rPr lang="en-US" sz="2000" dirty="0"/>
              <a:t>Process variability</a:t>
            </a:r>
          </a:p>
          <a:p>
            <a:pPr lvl="1"/>
            <a:r>
              <a:rPr lang="en-US" sz="2000" dirty="0"/>
              <a:t>Natural or inherent variability in a process</a:t>
            </a:r>
          </a:p>
          <a:p>
            <a:r>
              <a:rPr lang="en-US" sz="2000" dirty="0"/>
              <a:t>Process capability</a:t>
            </a:r>
          </a:p>
          <a:p>
            <a:pPr lvl="1"/>
            <a:r>
              <a:rPr lang="en-US" sz="2000" dirty="0"/>
              <a:t>The inherent variability of process output (process width) relative to the variation allowed by the design specification (specification width)</a:t>
            </a:r>
          </a:p>
        </p:txBody>
      </p:sp>
    </p:spTree>
    <p:extLst>
      <p:ext uri="{BB962C8B-B14F-4D97-AF65-F5344CB8AC3E}">
        <p14:creationId xmlns:p14="http://schemas.microsoft.com/office/powerpoint/2010/main" val="213282229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547663"/>
            <a:ext cx="5309220" cy="819944"/>
          </a:xfrm>
        </p:spPr>
        <p:txBody>
          <a:bodyPr/>
          <a:lstStyle/>
          <a:p>
            <a:r>
              <a:rPr lang="en-US" dirty="0"/>
              <a:t>Process Capability (cont.)</a:t>
            </a:r>
            <a:endParaRPr lang="en-IN" dirty="0"/>
          </a:p>
        </p:txBody>
      </p:sp>
      <p:pic>
        <p:nvPicPr>
          <p:cNvPr id="18434" name="Picture 3" descr="Three normal distributions used to show process capability and specifications may or may not match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30" y="1628800"/>
            <a:ext cx="818037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452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</a:t>
            </a:r>
            <a:endParaRPr lang="en-IN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6378ACD-6B18-422E-ACF9-026EDABC5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478288"/>
              </p:ext>
            </p:extLst>
          </p:nvPr>
        </p:nvGraphicFramePr>
        <p:xfrm>
          <a:off x="1403648" y="2060848"/>
          <a:ext cx="553720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37160" imgH="3454200" progId="Equation.DSMT4">
                  <p:embed/>
                </p:oleObj>
              </mc:Choice>
              <mc:Fallback>
                <p:oleObj name="Equation" r:id="rId2" imgW="5537160" imgH="3454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6378ACD-6B18-422E-ACF9-026EDABC56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3648" y="2060848"/>
                        <a:ext cx="5537200" cy="345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542693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Cpk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Used when a process is not centered at its target, or nominal, value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267230"/>
              </p:ext>
            </p:extLst>
          </p:nvPr>
        </p:nvGraphicFramePr>
        <p:xfrm>
          <a:off x="1187624" y="3404994"/>
          <a:ext cx="5459529" cy="1926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2893" imgH="685662" progId="Equation.3">
                  <p:embed/>
                </p:oleObj>
              </mc:Choice>
              <mc:Fallback>
                <p:oleObj name="Equation" r:id="rId2" imgW="1942893" imgH="685662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404994"/>
                        <a:ext cx="5459529" cy="1926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07728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Improving Process Capability</a:t>
            </a:r>
            <a:endParaRPr lang="en-IN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Simplify</a:t>
            </a:r>
          </a:p>
          <a:p>
            <a:r>
              <a:rPr lang="en-US" dirty="0"/>
              <a:t>Standardize</a:t>
            </a:r>
          </a:p>
          <a:p>
            <a:r>
              <a:rPr lang="en-US" dirty="0"/>
              <a:t>Mistake-proof</a:t>
            </a:r>
          </a:p>
          <a:p>
            <a:r>
              <a:rPr lang="en-US" dirty="0"/>
              <a:t>Upgrade equipment</a:t>
            </a:r>
          </a:p>
          <a:p>
            <a:r>
              <a:rPr lang="en-US" dirty="0"/>
              <a:t>Automate</a:t>
            </a:r>
          </a:p>
        </p:txBody>
      </p:sp>
    </p:spTree>
    <p:extLst>
      <p:ext uri="{BB962C8B-B14F-4D97-AF65-F5344CB8AC3E}">
        <p14:creationId xmlns:p14="http://schemas.microsoft.com/office/powerpoint/2010/main" val="37894070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appraisal activity that compares goods or services to a standard</a:t>
            </a:r>
          </a:p>
          <a:p>
            <a:r>
              <a:rPr lang="en-US" dirty="0"/>
              <a:t>Inspection issues:</a:t>
            </a:r>
          </a:p>
          <a:p>
            <a:pPr lvl="1"/>
            <a:r>
              <a:rPr lang="en-US" dirty="0"/>
              <a:t>How much to inspect and how often</a:t>
            </a:r>
          </a:p>
          <a:p>
            <a:pPr lvl="1"/>
            <a:r>
              <a:rPr lang="en-US" dirty="0"/>
              <a:t>At what points in the process to inspect</a:t>
            </a:r>
          </a:p>
          <a:p>
            <a:pPr lvl="1"/>
            <a:r>
              <a:rPr lang="en-US" dirty="0"/>
              <a:t>Whether to inspect in a centralized or on-site location</a:t>
            </a:r>
          </a:p>
          <a:p>
            <a:pPr lvl="1"/>
            <a:r>
              <a:rPr lang="en-US" dirty="0"/>
              <a:t>Whether to inspect attributes or variables</a:t>
            </a:r>
          </a:p>
        </p:txBody>
      </p:sp>
    </p:spTree>
    <p:extLst>
      <p:ext uri="{BB962C8B-B14F-4D97-AF65-F5344CB8AC3E}">
        <p14:creationId xmlns:p14="http://schemas.microsoft.com/office/powerpoint/2010/main" val="61363046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513184"/>
            <a:ext cx="5237212" cy="819944"/>
          </a:xfrm>
        </p:spPr>
        <p:txBody>
          <a:bodyPr/>
          <a:lstStyle/>
          <a:p>
            <a:r>
              <a:rPr lang="en-US" dirty="0"/>
              <a:t>Taguchi Loss Function</a:t>
            </a:r>
            <a:endParaRPr lang="en-IN" dirty="0"/>
          </a:p>
        </p:txBody>
      </p:sp>
      <p:pic>
        <p:nvPicPr>
          <p:cNvPr id="5" name="Picture 3" descr="A figure showing the traditional cost function along with the Taguchi cost function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5" r="-5325"/>
          <a:stretch>
            <a:fillRect/>
          </a:stretch>
        </p:blipFill>
        <p:spPr>
          <a:xfrm>
            <a:off x="683568" y="1772816"/>
            <a:ext cx="822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10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Limitations of Capability Measures</a:t>
            </a:r>
            <a:endParaRPr lang="en-IN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several risks of using capability measures:</a:t>
            </a:r>
          </a:p>
          <a:p>
            <a:pPr lvl="1"/>
            <a:r>
              <a:rPr lang="en-US" dirty="0"/>
              <a:t>The process may not be stable</a:t>
            </a:r>
          </a:p>
          <a:p>
            <a:pPr lvl="1"/>
            <a:r>
              <a:rPr lang="en-US" dirty="0"/>
              <a:t>The process output may not be normally distributed</a:t>
            </a:r>
          </a:p>
          <a:p>
            <a:pPr lvl="1"/>
            <a:r>
              <a:rPr lang="en-US" dirty="0"/>
              <a:t>The process is not centered but </a:t>
            </a:r>
            <a:r>
              <a:rPr lang="en-US" dirty="0" err="1"/>
              <a:t>Cp</a:t>
            </a:r>
            <a:r>
              <a:rPr lang="en-US" dirty="0"/>
              <a:t> is used</a:t>
            </a:r>
          </a:p>
        </p:txBody>
      </p:sp>
    </p:spTree>
    <p:extLst>
      <p:ext uri="{BB962C8B-B14F-4D97-AF65-F5344CB8AC3E}">
        <p14:creationId xmlns:p14="http://schemas.microsoft.com/office/powerpoint/2010/main" val="313297848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CAA2-B837-81AD-AB05-B89C4C5D3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Assignment </a:t>
            </a:r>
            <a:r>
              <a:rPr lang="en-US" dirty="0"/>
              <a:t>#4 </a:t>
            </a:r>
            <a:r>
              <a:rPr lang="en-TW" dirty="0"/>
              <a:t>(</a:t>
            </a:r>
            <a:r>
              <a:rPr lang="en-US" dirty="0"/>
              <a:t>Individual</a:t>
            </a:r>
            <a:r>
              <a:rPr lang="en-TW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F49AA-3B89-FDA9-2C23-FA74E55EC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W" dirty="0"/>
              <a:t>The Toyota Production System (TPS) has been studied in the POM field since the late 1970s. There are various aspects to TPS.</a:t>
            </a:r>
            <a:br>
              <a:rPr lang="en-TW" dirty="0"/>
            </a:br>
            <a:r>
              <a:rPr lang="en-TW" dirty="0"/>
              <a:t>Conduct a study on the application of the TQM concept in Toyota.</a:t>
            </a:r>
          </a:p>
          <a:p>
            <a:r>
              <a:rPr lang="en-TW" dirty="0"/>
              <a:t>Due Dec. </a:t>
            </a:r>
            <a:r>
              <a:rPr lang="en-US"/>
              <a:t>18</a:t>
            </a:r>
            <a:endParaRPr lang="en-TW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717A7-69CC-24DF-1954-E87BA537B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F505C-E0F6-0CA3-B124-36BE5F7443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DEBC0-0E1D-4F40-9E73-E30DD182E7FD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8651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Much to Inspect</a:t>
            </a:r>
            <a:endParaRPr lang="en-IN" sz="3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426AA4-EE5C-BD69-8372-97F65B8AA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W"/>
          </a:p>
        </p:txBody>
      </p:sp>
      <p:pic>
        <p:nvPicPr>
          <p:cNvPr id="5" name="Picture 3" descr="A graph showing optimal cost as a function of amount of inspection.&#10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1" r="-3031"/>
          <a:stretch>
            <a:fillRect/>
          </a:stretch>
        </p:blipFill>
        <p:spPr>
          <a:xfrm>
            <a:off x="457200" y="1752600"/>
            <a:ext cx="822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966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Where to Inspect in the Process</a:t>
            </a:r>
            <a:endParaRPr lang="en-IN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inspection points:</a:t>
            </a:r>
          </a:p>
          <a:p>
            <a:pPr lvl="1"/>
            <a:r>
              <a:rPr lang="en-US" dirty="0"/>
              <a:t>Raw materials and purchased parts</a:t>
            </a:r>
          </a:p>
          <a:p>
            <a:pPr lvl="1"/>
            <a:r>
              <a:rPr lang="en-US" dirty="0"/>
              <a:t>Finished products</a:t>
            </a:r>
          </a:p>
          <a:p>
            <a:pPr lvl="1"/>
            <a:r>
              <a:rPr lang="en-US" dirty="0"/>
              <a:t>Before a costly operation</a:t>
            </a:r>
          </a:p>
          <a:p>
            <a:pPr lvl="1"/>
            <a:r>
              <a:rPr lang="en-US" dirty="0"/>
              <a:t>Before an irreversible process</a:t>
            </a:r>
          </a:p>
          <a:p>
            <a:pPr lvl="1"/>
            <a:r>
              <a:rPr lang="en-US" dirty="0"/>
              <a:t>Before a covering process</a:t>
            </a:r>
          </a:p>
        </p:txBody>
      </p:sp>
    </p:spTree>
    <p:extLst>
      <p:ext uri="{BB962C8B-B14F-4D97-AF65-F5344CB8AC3E}">
        <p14:creationId xmlns:p14="http://schemas.microsoft.com/office/powerpoint/2010/main" val="27627352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7296472" cy="1143000"/>
          </a:xfrm>
        </p:spPr>
        <p:txBody>
          <a:bodyPr/>
          <a:lstStyle/>
          <a:p>
            <a:r>
              <a:rPr lang="en-US" sz="3200" dirty="0"/>
              <a:t>Example of inspection at a Hotel/Motel</a:t>
            </a:r>
            <a:endParaRPr lang="en-IN" sz="3200" dirty="0"/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880A1A3F-4991-401D-B6CE-33DEEFE57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603394"/>
              </p:ext>
            </p:extLst>
          </p:nvPr>
        </p:nvGraphicFramePr>
        <p:xfrm>
          <a:off x="781050" y="1823559"/>
          <a:ext cx="7581900" cy="426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586765097"/>
                    </a:ext>
                  </a:extLst>
                </a:gridCol>
                <a:gridCol w="4762500">
                  <a:extLst>
                    <a:ext uri="{9D8B030D-6E8A-4147-A177-3AD203B41FA5}">
                      <a16:colId xmlns:a16="http://schemas.microsoft.com/office/drawing/2014/main" val="1214960804"/>
                    </a:ext>
                  </a:extLst>
                </a:gridCol>
              </a:tblGrid>
              <a:tr h="438155">
                <a:tc>
                  <a:txBody>
                    <a:bodyPr/>
                    <a:lstStyle/>
                    <a:p>
                      <a:pPr marL="0" indent="171450" algn="l" rtl="0" eaLnBrk="1" fontAlgn="b" latinLnBrk="0" hangingPunct="1"/>
                      <a:r>
                        <a:rPr kumimoji="0"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Inspection Point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1450" algn="l" fontAlgn="b"/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Characteristics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B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41996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Accounting/billing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Accuracy, timeliness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69507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Building and grounds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Appearance and safety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528829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Main desk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Appearance, waiting times, accuracy of bills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67045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Maid service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Completeness, productivity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2008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Personnel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Appearance, manners, productivity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66165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Reservations/occupancy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Over/underbooking, percent occupancy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40362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Restaurants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Kitchen, menus, meals, bills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72457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Room service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Waiting time, quality of food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0751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Supplies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1450" algn="l" rtl="0" fontAlgn="ctr"/>
                      <a:r>
                        <a:rPr lang="en-US" sz="1800" u="none" strike="noStrike" dirty="0">
                          <a:effectLst/>
                        </a:rPr>
                        <a:t>Ordering, receiving, inventories </a:t>
                      </a:r>
                      <a:endParaRPr lang="en-US" sz="1800" b="0" i="0" u="none" strike="noStrike" dirty="0">
                        <a:solidFill>
                          <a:srgbClr val="211D1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515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1126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Off-Site vs. On-Site Inspection</a:t>
            </a:r>
            <a:endParaRPr lang="en-IN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89" y="1844824"/>
            <a:ext cx="7772400" cy="4114800"/>
          </a:xfrm>
        </p:spPr>
        <p:txBody>
          <a:bodyPr/>
          <a:lstStyle/>
          <a:p>
            <a:r>
              <a:rPr lang="en-US" sz="2400" dirty="0"/>
              <a:t>Effects on cost and level of disruption are a major issue in selecting centralized versus on-site inspection</a:t>
            </a:r>
          </a:p>
          <a:p>
            <a:r>
              <a:rPr lang="en-US" sz="2400" dirty="0"/>
              <a:t>Off-Site</a:t>
            </a:r>
          </a:p>
          <a:p>
            <a:pPr lvl="1"/>
            <a:r>
              <a:rPr lang="en-US" sz="2000" dirty="0"/>
              <a:t>Specialized tests that may best be completed in a lab</a:t>
            </a:r>
          </a:p>
          <a:p>
            <a:pPr lvl="2"/>
            <a:r>
              <a:rPr lang="en-US" sz="1800" dirty="0"/>
              <a:t>More specialized testing equipment</a:t>
            </a:r>
          </a:p>
          <a:p>
            <a:pPr lvl="2"/>
            <a:r>
              <a:rPr lang="en-US" sz="1800" dirty="0"/>
              <a:t>More favorable testing environment</a:t>
            </a:r>
          </a:p>
          <a:p>
            <a:r>
              <a:rPr lang="en-US" sz="2400" dirty="0"/>
              <a:t>On-Site</a:t>
            </a:r>
          </a:p>
          <a:p>
            <a:pPr lvl="1"/>
            <a:r>
              <a:rPr lang="en-US" sz="2000" dirty="0"/>
              <a:t>Quicker decisions are rendered</a:t>
            </a:r>
          </a:p>
          <a:p>
            <a:pPr lvl="1"/>
            <a:r>
              <a:rPr lang="en-US" sz="2000" dirty="0"/>
              <a:t>Avoid introduction of extraneous factors</a:t>
            </a:r>
          </a:p>
          <a:p>
            <a:pPr lvl="1"/>
            <a:r>
              <a:rPr lang="en-US" sz="2000" dirty="0"/>
              <a:t>Quality at the source</a:t>
            </a:r>
          </a:p>
        </p:txBody>
      </p:sp>
    </p:spTree>
    <p:extLst>
      <p:ext uri="{BB962C8B-B14F-4D97-AF65-F5344CB8AC3E}">
        <p14:creationId xmlns:p14="http://schemas.microsoft.com/office/powerpoint/2010/main" val="38944657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EE99-E55A-48FC-B87F-9FC3187B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Statistical Process Control (SPC)</a:t>
            </a:r>
            <a:endParaRPr lang="en-IN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6699D-5819-426C-913D-FE8FBB76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control seeks quality of conformance</a:t>
            </a:r>
          </a:p>
          <a:p>
            <a:pPr lvl="1"/>
            <a:r>
              <a:rPr lang="en-US" dirty="0"/>
              <a:t>A product or service conforms to specifications</a:t>
            </a:r>
          </a:p>
          <a:p>
            <a:r>
              <a:rPr lang="en-US" dirty="0"/>
              <a:t>A tool used to help in this process:</a:t>
            </a:r>
          </a:p>
          <a:p>
            <a:pPr lvl="1"/>
            <a:r>
              <a:rPr lang="en-US" dirty="0"/>
              <a:t>SPC </a:t>
            </a:r>
          </a:p>
          <a:p>
            <a:pPr lvl="2"/>
            <a:r>
              <a:rPr lang="en-US" dirty="0"/>
              <a:t>Statistical evaluation of the output of a process</a:t>
            </a:r>
          </a:p>
          <a:p>
            <a:pPr lvl="2"/>
            <a:r>
              <a:rPr lang="en-US" dirty="0"/>
              <a:t>Helps us to decide if a process is “in control” or if corrective action is needed</a:t>
            </a:r>
          </a:p>
        </p:txBody>
      </p:sp>
    </p:spTree>
    <p:extLst>
      <p:ext uri="{BB962C8B-B14F-4D97-AF65-F5344CB8AC3E}">
        <p14:creationId xmlns:p14="http://schemas.microsoft.com/office/powerpoint/2010/main" val="18542576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2824</TotalTime>
  <Words>1493</Words>
  <Application>Microsoft Office PowerPoint</Application>
  <PresentationFormat>如螢幕大小 (4:3)</PresentationFormat>
  <Paragraphs>300</Paragraphs>
  <Slides>42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4" baseType="lpstr">
      <vt:lpstr>微軟正黑體</vt:lpstr>
      <vt:lpstr>標楷體</vt:lpstr>
      <vt:lpstr>Arial</vt:lpstr>
      <vt:lpstr>Calibri</vt:lpstr>
      <vt:lpstr>Calibri Light</vt:lpstr>
      <vt:lpstr>Constantia</vt:lpstr>
      <vt:lpstr>Times New Roman</vt:lpstr>
      <vt:lpstr>Webdings</vt:lpstr>
      <vt:lpstr>Wingdings</vt:lpstr>
      <vt:lpstr>0ckf</vt:lpstr>
      <vt:lpstr>自訂設計</vt:lpstr>
      <vt:lpstr>Equation</vt:lpstr>
      <vt:lpstr>Quality Control (Ch.10)  </vt:lpstr>
      <vt:lpstr>What Is Quality Control?</vt:lpstr>
      <vt:lpstr>Phases of Quality Assurance</vt:lpstr>
      <vt:lpstr>Inspection</vt:lpstr>
      <vt:lpstr>How Much to Inspect</vt:lpstr>
      <vt:lpstr>Where to Inspect in the Process</vt:lpstr>
      <vt:lpstr>Example of inspection at a Hotel/Motel</vt:lpstr>
      <vt:lpstr>Off-Site vs. On-Site Inspection</vt:lpstr>
      <vt:lpstr>Statistical Process Control (SPC)</vt:lpstr>
      <vt:lpstr>Process Variability</vt:lpstr>
      <vt:lpstr>Variation</vt:lpstr>
      <vt:lpstr>Sampling and Sampling Distribution</vt:lpstr>
      <vt:lpstr>Sampling and Sampling Distribution (cont.)</vt:lpstr>
      <vt:lpstr>Control Process</vt:lpstr>
      <vt:lpstr>Control Charts: The Voice of the Process</vt:lpstr>
      <vt:lpstr>Control Chart</vt:lpstr>
      <vt:lpstr>Errors</vt:lpstr>
      <vt:lpstr>Type I Error</vt:lpstr>
      <vt:lpstr>Observations from Sample Distribution</vt:lpstr>
      <vt:lpstr>Control Charts for Variables</vt:lpstr>
      <vt:lpstr>Establishing Control Limits</vt:lpstr>
      <vt:lpstr>X-Bar Chart: Control Limits</vt:lpstr>
      <vt:lpstr>Range Chart: Control Limits</vt:lpstr>
      <vt:lpstr>Factors for Three Sigma Control Charts</vt:lpstr>
      <vt:lpstr>Mean and Range Charts A</vt:lpstr>
      <vt:lpstr>Mean and Range Charts B</vt:lpstr>
      <vt:lpstr>Using Mean and Range Charts</vt:lpstr>
      <vt:lpstr>Control Charts for Attributes</vt:lpstr>
      <vt:lpstr>Use a p-chart:</vt:lpstr>
      <vt:lpstr>p-chart Control Limits</vt:lpstr>
      <vt:lpstr>Use a c-chart:</vt:lpstr>
      <vt:lpstr>Managerial Considerations</vt:lpstr>
      <vt:lpstr>Run Tests</vt:lpstr>
      <vt:lpstr>Nonrandom Patterns</vt:lpstr>
      <vt:lpstr>Process Capability</vt:lpstr>
      <vt:lpstr>Process Capability (cont.)</vt:lpstr>
      <vt:lpstr>Cp</vt:lpstr>
      <vt:lpstr>Cpk</vt:lpstr>
      <vt:lpstr>Improving Process Capability</vt:lpstr>
      <vt:lpstr>Taguchi Loss Function</vt:lpstr>
      <vt:lpstr>Limitations of Capability Measures</vt:lpstr>
      <vt:lpstr>Assignment #4 (Individual)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電子化企業 201009</dc:title>
  <dc:creator>CK Farn</dc:creator>
  <cp:lastModifiedBy>范錚強</cp:lastModifiedBy>
  <cp:revision>184</cp:revision>
  <dcterms:created xsi:type="dcterms:W3CDTF">1999-04-05T16:45:56Z</dcterms:created>
  <dcterms:modified xsi:type="dcterms:W3CDTF">2024-11-13T13:19:54Z</dcterms:modified>
</cp:coreProperties>
</file>