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Lst>
  <p:notesMasterIdLst>
    <p:notesMasterId r:id="rId48"/>
  </p:notesMasterIdLst>
  <p:handoutMasterIdLst>
    <p:handoutMasterId r:id="rId49"/>
  </p:handoutMasterIdLst>
  <p:sldIdLst>
    <p:sldId id="565" r:id="rId3"/>
    <p:sldId id="652" r:id="rId4"/>
    <p:sldId id="653" r:id="rId5"/>
    <p:sldId id="654" r:id="rId6"/>
    <p:sldId id="655" r:id="rId7"/>
    <p:sldId id="656" r:id="rId8"/>
    <p:sldId id="700" r:id="rId9"/>
    <p:sldId id="657" r:id="rId10"/>
    <p:sldId id="658" r:id="rId11"/>
    <p:sldId id="659" r:id="rId12"/>
    <p:sldId id="660" r:id="rId13"/>
    <p:sldId id="661" r:id="rId14"/>
    <p:sldId id="662" r:id="rId15"/>
    <p:sldId id="663" r:id="rId16"/>
    <p:sldId id="664" r:id="rId17"/>
    <p:sldId id="665" r:id="rId18"/>
    <p:sldId id="666" r:id="rId19"/>
    <p:sldId id="710" r:id="rId20"/>
    <p:sldId id="667" r:id="rId21"/>
    <p:sldId id="668" r:id="rId22"/>
    <p:sldId id="669" r:id="rId23"/>
    <p:sldId id="670" r:id="rId24"/>
    <p:sldId id="671" r:id="rId25"/>
    <p:sldId id="672" r:id="rId26"/>
    <p:sldId id="673" r:id="rId27"/>
    <p:sldId id="674" r:id="rId28"/>
    <p:sldId id="702" r:id="rId29"/>
    <p:sldId id="703" r:id="rId30"/>
    <p:sldId id="705" r:id="rId31"/>
    <p:sldId id="678" r:id="rId32"/>
    <p:sldId id="679" r:id="rId33"/>
    <p:sldId id="680" r:id="rId34"/>
    <p:sldId id="681" r:id="rId35"/>
    <p:sldId id="682" r:id="rId36"/>
    <p:sldId id="683" r:id="rId37"/>
    <p:sldId id="684" r:id="rId38"/>
    <p:sldId id="711" r:id="rId39"/>
    <p:sldId id="685" r:id="rId40"/>
    <p:sldId id="686" r:id="rId41"/>
    <p:sldId id="687" r:id="rId42"/>
    <p:sldId id="688" r:id="rId43"/>
    <p:sldId id="706" r:id="rId44"/>
    <p:sldId id="707" r:id="rId45"/>
    <p:sldId id="708" r:id="rId46"/>
    <p:sldId id="709" r:id="rId47"/>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p:restoredTop sz="94674"/>
  </p:normalViewPr>
  <p:slideViewPr>
    <p:cSldViewPr>
      <p:cViewPr varScale="1">
        <p:scale>
          <a:sx n="100" d="100"/>
          <a:sy n="100" d="100"/>
        </p:scale>
        <p:origin x="21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80FDF54-77C0-C4AE-2384-325F041301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8E2974AD-C006-779F-B119-1E5495CC0A3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BBB76F-D938-3345-87F0-967B755A28E1}"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8D24DD1D-328A-53A5-887A-F670235C05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49CCBC5A-06F4-3106-8C55-C9562CCED7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28CFB2-A789-1647-AA8D-23DAE2EA7A77}"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F4FF3-FAC7-C031-14B1-246407BA64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3DEBD70-D120-2B04-C397-60E01A7816CA}"/>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5364" name="Rectangle 4">
            <a:extLst>
              <a:ext uri="{FF2B5EF4-FFF2-40B4-BE49-F238E27FC236}">
                <a16:creationId xmlns:a16="http://schemas.microsoft.com/office/drawing/2014/main" id="{C669C2CB-E57F-D13C-2D72-BF1A5B1768F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F6F281B-F50F-E08B-2256-E728CAF40BE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CB815FF6-5ED3-4351-DAA9-B26E56EC414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643C2B47-4790-82F3-A854-7CBE4BFF77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729C94-6E9D-1F40-BD38-DA192B336F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6E1C8FF-C109-2C2B-9A56-EAC3997558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8B5C534-ABE3-7B41-A0F5-E05641F7D88E}" type="slidenum">
              <a:rPr lang="en-US" altLang="zh-TW" sz="1200" smtClean="0"/>
              <a:pPr/>
              <a:t>1</a:t>
            </a:fld>
            <a:endParaRPr lang="en-US" altLang="zh-TW" sz="1200"/>
          </a:p>
        </p:txBody>
      </p:sp>
      <p:sp>
        <p:nvSpPr>
          <p:cNvPr id="18434" name="Rectangle 2">
            <a:extLst>
              <a:ext uri="{FF2B5EF4-FFF2-40B4-BE49-F238E27FC236}">
                <a16:creationId xmlns:a16="http://schemas.microsoft.com/office/drawing/2014/main" id="{598E6310-2718-D8A2-F989-4F7336A908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3F98BE7-389B-A1BD-5BC1-9F280A6309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4B660AD-B90E-48B6-89D5-D2F3014365E9}" type="slidenum">
              <a:rPr lang="en-US" altLang="zh-TW" sz="1200"/>
              <a:pPr/>
              <a:t>7</a:t>
            </a:fld>
            <a:endParaRPr lang="en-US" altLang="zh-TW"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74314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23EEC7BE-3396-B53B-9269-C28DA46AB04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59E65A77-83DC-EB6D-9DA1-16139BF6BB10}"/>
              </a:ext>
            </a:extLst>
          </p:cNvPr>
          <p:cNvSpPr>
            <a:spLocks noGrp="1" noChangeArrowheads="1"/>
          </p:cNvSpPr>
          <p:nvPr>
            <p:ph type="sldNum" sz="quarter" idx="11"/>
          </p:nvPr>
        </p:nvSpPr>
        <p:spPr>
          <a:ln/>
        </p:spPr>
        <p:txBody>
          <a:bodyPr/>
          <a:lstStyle>
            <a:lvl1pPr>
              <a:defRPr/>
            </a:lvl1pPr>
          </a:lstStyle>
          <a:p>
            <a:pPr>
              <a:defRPr/>
            </a:pPr>
            <a:fld id="{96E263C4-8BEA-2347-9F2C-247DBDE23B79}" type="slidenum">
              <a:rPr lang="en-US" altLang="zh-TW"/>
              <a:pPr>
                <a:defRPr/>
              </a:pPr>
              <a:t>‹#›</a:t>
            </a:fld>
            <a:endParaRPr lang="en-US" altLang="zh-TW"/>
          </a:p>
        </p:txBody>
      </p:sp>
    </p:spTree>
    <p:extLst>
      <p:ext uri="{BB962C8B-B14F-4D97-AF65-F5344CB8AC3E}">
        <p14:creationId xmlns:p14="http://schemas.microsoft.com/office/powerpoint/2010/main" val="4267238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6CFD1EF-D341-9C1D-F9E6-06215C5AF349}"/>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6D6A536F-A8F8-0306-1D0E-F00D0E5A4C48}"/>
              </a:ext>
            </a:extLst>
          </p:cNvPr>
          <p:cNvSpPr>
            <a:spLocks noGrp="1" noChangeArrowheads="1"/>
          </p:cNvSpPr>
          <p:nvPr>
            <p:ph type="sldNum" sz="quarter" idx="11"/>
          </p:nvPr>
        </p:nvSpPr>
        <p:spPr>
          <a:ln/>
        </p:spPr>
        <p:txBody>
          <a:bodyPr/>
          <a:lstStyle>
            <a:lvl1pPr>
              <a:defRPr/>
            </a:lvl1pPr>
          </a:lstStyle>
          <a:p>
            <a:pPr>
              <a:defRPr/>
            </a:pPr>
            <a:fld id="{21A9BFA6-1180-114B-A693-DE03780E657D}" type="slidenum">
              <a:rPr lang="en-US" altLang="zh-TW"/>
              <a:pPr>
                <a:defRPr/>
              </a:pPr>
              <a:t>‹#›</a:t>
            </a:fld>
            <a:endParaRPr lang="en-US" altLang="zh-TW"/>
          </a:p>
        </p:txBody>
      </p:sp>
    </p:spTree>
    <p:extLst>
      <p:ext uri="{BB962C8B-B14F-4D97-AF65-F5344CB8AC3E}">
        <p14:creationId xmlns:p14="http://schemas.microsoft.com/office/powerpoint/2010/main" val="28657593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5600AD2B-96F8-5D4C-29B6-E1BD40ECA4F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9BE4831E-C8D9-CF96-FD9D-C0C9F29A6F7E}"/>
              </a:ext>
            </a:extLst>
          </p:cNvPr>
          <p:cNvSpPr>
            <a:spLocks noGrp="1" noChangeArrowheads="1"/>
          </p:cNvSpPr>
          <p:nvPr>
            <p:ph type="sldNum" sz="quarter" idx="11"/>
          </p:nvPr>
        </p:nvSpPr>
        <p:spPr>
          <a:ln/>
        </p:spPr>
        <p:txBody>
          <a:bodyPr/>
          <a:lstStyle>
            <a:lvl1pPr>
              <a:defRPr/>
            </a:lvl1pPr>
          </a:lstStyle>
          <a:p>
            <a:pPr>
              <a:defRPr/>
            </a:pPr>
            <a:fld id="{71F8CD7D-E515-FD44-BA84-46CDD89C2046}" type="slidenum">
              <a:rPr lang="en-US" altLang="zh-TW"/>
              <a:pPr>
                <a:defRPr/>
              </a:pPr>
              <a:t>‹#›</a:t>
            </a:fld>
            <a:endParaRPr lang="en-US" altLang="zh-TW"/>
          </a:p>
        </p:txBody>
      </p:sp>
    </p:spTree>
    <p:extLst>
      <p:ext uri="{BB962C8B-B14F-4D97-AF65-F5344CB8AC3E}">
        <p14:creationId xmlns:p14="http://schemas.microsoft.com/office/powerpoint/2010/main" val="22795891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4151E42F-C8CD-6EC2-09F5-FF18A7426F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AC23E27-FF8A-F7CF-0970-99EBEA7D3349}"/>
              </a:ext>
            </a:extLst>
          </p:cNvPr>
          <p:cNvSpPr>
            <a:spLocks noGrp="1" noChangeArrowheads="1"/>
          </p:cNvSpPr>
          <p:nvPr>
            <p:ph type="sldNum" sz="quarter" idx="11"/>
          </p:nvPr>
        </p:nvSpPr>
        <p:spPr>
          <a:ln/>
        </p:spPr>
        <p:txBody>
          <a:bodyPr/>
          <a:lstStyle>
            <a:lvl1pPr>
              <a:defRPr/>
            </a:lvl1pPr>
          </a:lstStyle>
          <a:p>
            <a:pPr>
              <a:defRPr/>
            </a:pPr>
            <a:fld id="{6A062904-674A-0649-A293-EA9A1BE605D1}" type="slidenum">
              <a:rPr lang="en-US" altLang="zh-TW"/>
              <a:pPr>
                <a:defRPr/>
              </a:pPr>
              <a:t>‹#›</a:t>
            </a:fld>
            <a:endParaRPr lang="en-US" altLang="zh-TW"/>
          </a:p>
        </p:txBody>
      </p:sp>
    </p:spTree>
    <p:extLst>
      <p:ext uri="{BB962C8B-B14F-4D97-AF65-F5344CB8AC3E}">
        <p14:creationId xmlns:p14="http://schemas.microsoft.com/office/powerpoint/2010/main" val="36475623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BB39195-A8DC-9913-3043-2AF90F907FA0}"/>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91F2468-B5F8-0E3C-781A-54214054C653}"/>
              </a:ext>
            </a:extLst>
          </p:cNvPr>
          <p:cNvSpPr>
            <a:spLocks noGrp="1" noChangeArrowheads="1"/>
          </p:cNvSpPr>
          <p:nvPr>
            <p:ph type="sldNum" sz="quarter" idx="11"/>
          </p:nvPr>
        </p:nvSpPr>
        <p:spPr>
          <a:ln/>
        </p:spPr>
        <p:txBody>
          <a:bodyPr/>
          <a:lstStyle>
            <a:lvl1pPr>
              <a:defRPr/>
            </a:lvl1pPr>
          </a:lstStyle>
          <a:p>
            <a:pPr>
              <a:defRPr/>
            </a:pPr>
            <a:fld id="{36185E4B-A3A5-CD4D-BEE5-63F9D5F5F7DE}" type="slidenum">
              <a:rPr lang="en-US" altLang="zh-TW"/>
              <a:pPr>
                <a:defRPr/>
              </a:pPr>
              <a:t>‹#›</a:t>
            </a:fld>
            <a:endParaRPr lang="en-US" altLang="zh-TW"/>
          </a:p>
        </p:txBody>
      </p:sp>
    </p:spTree>
    <p:extLst>
      <p:ext uri="{BB962C8B-B14F-4D97-AF65-F5344CB8AC3E}">
        <p14:creationId xmlns:p14="http://schemas.microsoft.com/office/powerpoint/2010/main" val="25423815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94C876B4-C8F8-4EDA-9579-00F8F36CB98C}"/>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1" name="Image Credit">
            <a:extLst>
              <a:ext uri="{FF2B5EF4-FFF2-40B4-BE49-F238E27FC236}">
                <a16:creationId xmlns:a16="http://schemas.microsoft.com/office/drawing/2014/main" id="{9138FC26-0A66-41D8-932B-35FF43FDA976}"/>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384966263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5"/>
          <p:cNvSpPr>
            <a:spLocks noGrp="1" noChangeArrowheads="1"/>
          </p:cNvSpPr>
          <p:nvPr>
            <p:ph type="ftr" sz="quarter" idx="10"/>
          </p:nvPr>
        </p:nvSpPr>
        <p:spPr/>
        <p:txBody>
          <a:bodyPr/>
          <a:lstStyle>
            <a:lvl1pPr>
              <a:defRPr/>
            </a:lvl1pPr>
          </a:lstStyle>
          <a:p>
            <a:pPr>
              <a:defRPr/>
            </a:pPr>
            <a:r>
              <a:rPr lang="en-US" altLang="zh-TW"/>
              <a:t>CYCU— Prof CK Farn</a:t>
            </a:r>
          </a:p>
        </p:txBody>
      </p:sp>
      <p:sp>
        <p:nvSpPr>
          <p:cNvPr id="7" name="Rectangle 6"/>
          <p:cNvSpPr>
            <a:spLocks noGrp="1" noChangeArrowheads="1"/>
          </p:cNvSpPr>
          <p:nvPr>
            <p:ph type="sldNum" sz="quarter" idx="11"/>
          </p:nvPr>
        </p:nvSpPr>
        <p:spPr/>
        <p:txBody>
          <a:bodyPr/>
          <a:lstStyle>
            <a:lvl1pPr>
              <a:defRPr smtClean="0"/>
            </a:lvl1pPr>
          </a:lstStyle>
          <a:p>
            <a:pPr>
              <a:defRPr/>
            </a:pPr>
            <a:fld id="{BE89D728-717B-40E0-A349-55E01FCEA7E4}" type="slidenum">
              <a:rPr lang="en-US" altLang="zh-TW"/>
              <a:pPr>
                <a:defRPr/>
              </a:pPr>
              <a:t>‹#›</a:t>
            </a:fld>
            <a:endParaRPr lang="en-US" altLang="zh-TW"/>
          </a:p>
        </p:txBody>
      </p:sp>
    </p:spTree>
    <p:extLst>
      <p:ext uri="{BB962C8B-B14F-4D97-AF65-F5344CB8AC3E}">
        <p14:creationId xmlns:p14="http://schemas.microsoft.com/office/powerpoint/2010/main" val="14927956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EB5C7947-DBE1-3D95-4987-43E561145858}"/>
              </a:ext>
            </a:extLst>
          </p:cNvPr>
          <p:cNvSpPr>
            <a:spLocks noGrp="1"/>
          </p:cNvSpPr>
          <p:nvPr>
            <p:ph type="ftr" sz="quarter" idx="10"/>
          </p:nvPr>
        </p:nvSpPr>
        <p:spPr/>
        <p:txBody>
          <a:bodyPr/>
          <a:lstStyle>
            <a:lvl1pPr>
              <a:defRPr/>
            </a:lvl1pPr>
          </a:lstStyle>
          <a:p>
            <a:pPr>
              <a:defRPr/>
            </a:pPr>
            <a:r>
              <a:rPr lang="en-US" altLang="zh-TW"/>
              <a:t>CYCU— Prof CK Farn</a:t>
            </a:r>
            <a:endParaRPr lang="en-US" altLang="zh-TW" dirty="0"/>
          </a:p>
        </p:txBody>
      </p:sp>
      <p:sp>
        <p:nvSpPr>
          <p:cNvPr id="4" name="投影片編號版面配置區 3">
            <a:extLst>
              <a:ext uri="{FF2B5EF4-FFF2-40B4-BE49-F238E27FC236}">
                <a16:creationId xmlns:a16="http://schemas.microsoft.com/office/drawing/2014/main" id="{371C0888-23F4-EE93-C045-DCC9974BF8CB}"/>
              </a:ext>
            </a:extLst>
          </p:cNvPr>
          <p:cNvSpPr>
            <a:spLocks noGrp="1"/>
          </p:cNvSpPr>
          <p:nvPr>
            <p:ph type="sldNum" sz="quarter" idx="11"/>
          </p:nvPr>
        </p:nvSpPr>
        <p:spPr/>
        <p:txBody>
          <a:bodyPr/>
          <a:lstStyle>
            <a:lvl1pPr>
              <a:defRPr/>
            </a:lvl1pPr>
          </a:lstStyle>
          <a:p>
            <a:pPr>
              <a:defRPr/>
            </a:pPr>
            <a:fld id="{4699D18F-C9A6-094C-B05A-D9FF02322A03}" type="slidenum">
              <a:rPr lang="en-US" altLang="zh-TW"/>
              <a:pPr>
                <a:defRPr/>
              </a:pPr>
              <a:t>‹#›</a:t>
            </a:fld>
            <a:endParaRPr lang="en-US" altLang="zh-TW"/>
          </a:p>
        </p:txBody>
      </p:sp>
    </p:spTree>
    <p:extLst>
      <p:ext uri="{BB962C8B-B14F-4D97-AF65-F5344CB8AC3E}">
        <p14:creationId xmlns:p14="http://schemas.microsoft.com/office/powerpoint/2010/main" val="656267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C0574D2-DEBC-224C-26D6-5311264B6BCE}"/>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3018A560-8B25-B9BB-369C-C6E7B796BEC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940AA793-93E1-6207-A21B-64C1126C6EFD}"/>
              </a:ext>
            </a:extLst>
          </p:cNvPr>
          <p:cNvSpPr>
            <a:spLocks noGrp="1"/>
          </p:cNvSpPr>
          <p:nvPr>
            <p:ph type="sldNum" sz="quarter" idx="12"/>
          </p:nvPr>
        </p:nvSpPr>
        <p:spPr/>
        <p:txBody>
          <a:bodyPr/>
          <a:lstStyle>
            <a:lvl1pPr>
              <a:defRPr/>
            </a:lvl1pPr>
          </a:lstStyle>
          <a:p>
            <a:pPr>
              <a:defRPr/>
            </a:pPr>
            <a:fld id="{5AC994C6-2071-8E49-A1B9-FF62C552F5A2}" type="slidenum">
              <a:rPr lang="zh-TW" altLang="en-US"/>
              <a:pPr>
                <a:defRPr/>
              </a:pPr>
              <a:t>‹#›</a:t>
            </a:fld>
            <a:endParaRPr lang="zh-TW" altLang="en-US"/>
          </a:p>
        </p:txBody>
      </p:sp>
    </p:spTree>
    <p:extLst>
      <p:ext uri="{BB962C8B-B14F-4D97-AF65-F5344CB8AC3E}">
        <p14:creationId xmlns:p14="http://schemas.microsoft.com/office/powerpoint/2010/main" val="3430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E355A5-1FF9-15F3-4F4B-D4706C7D392D}"/>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C26FCCCB-9FBD-C383-2544-492A1B5C6383}"/>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A8A531E-E172-6701-BFCC-757D12568F71}"/>
              </a:ext>
            </a:extLst>
          </p:cNvPr>
          <p:cNvSpPr>
            <a:spLocks noGrp="1"/>
          </p:cNvSpPr>
          <p:nvPr>
            <p:ph type="sldNum" sz="quarter" idx="12"/>
          </p:nvPr>
        </p:nvSpPr>
        <p:spPr/>
        <p:txBody>
          <a:bodyPr/>
          <a:lstStyle>
            <a:lvl1pPr>
              <a:defRPr/>
            </a:lvl1pPr>
          </a:lstStyle>
          <a:p>
            <a:pPr>
              <a:defRPr/>
            </a:pPr>
            <a:fld id="{3D2CA260-C36E-AF41-B401-AB7CD1DF7EB7}" type="slidenum">
              <a:rPr lang="zh-TW" altLang="en-US"/>
              <a:pPr>
                <a:defRPr/>
              </a:pPr>
              <a:t>‹#›</a:t>
            </a:fld>
            <a:endParaRPr lang="zh-TW" altLang="en-US"/>
          </a:p>
        </p:txBody>
      </p:sp>
    </p:spTree>
    <p:extLst>
      <p:ext uri="{BB962C8B-B14F-4D97-AF65-F5344CB8AC3E}">
        <p14:creationId xmlns:p14="http://schemas.microsoft.com/office/powerpoint/2010/main" val="365112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28CB1C3-B64A-D446-61EE-821B3BE76193}"/>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8C287292-7877-55A9-CB07-A3F40008703E}"/>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CD50C038-54E1-3E00-6CD6-C6600B439758}"/>
              </a:ext>
            </a:extLst>
          </p:cNvPr>
          <p:cNvSpPr>
            <a:spLocks noGrp="1"/>
          </p:cNvSpPr>
          <p:nvPr>
            <p:ph type="sldNum" sz="quarter" idx="12"/>
          </p:nvPr>
        </p:nvSpPr>
        <p:spPr/>
        <p:txBody>
          <a:bodyPr/>
          <a:lstStyle>
            <a:lvl1pPr>
              <a:defRPr/>
            </a:lvl1pPr>
          </a:lstStyle>
          <a:p>
            <a:pPr>
              <a:defRPr/>
            </a:pPr>
            <a:fld id="{B7876BEA-C54F-4049-B004-F5AFBB4E78A4}" type="slidenum">
              <a:rPr lang="zh-TW" altLang="en-US"/>
              <a:pPr>
                <a:defRPr/>
              </a:pPr>
              <a:t>‹#›</a:t>
            </a:fld>
            <a:endParaRPr lang="zh-TW" altLang="en-US"/>
          </a:p>
        </p:txBody>
      </p:sp>
    </p:spTree>
    <p:extLst>
      <p:ext uri="{BB962C8B-B14F-4D97-AF65-F5344CB8AC3E}">
        <p14:creationId xmlns:p14="http://schemas.microsoft.com/office/powerpoint/2010/main" val="6175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5F76A32-2663-52F4-A34F-763724959628}"/>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F6888827-EFA1-2662-D45A-079FDEEC02D6}"/>
              </a:ext>
            </a:extLst>
          </p:cNvPr>
          <p:cNvSpPr>
            <a:spLocks noGrp="1" noChangeArrowheads="1"/>
          </p:cNvSpPr>
          <p:nvPr>
            <p:ph type="sldNum" sz="quarter" idx="11"/>
          </p:nvPr>
        </p:nvSpPr>
        <p:spPr/>
        <p:txBody>
          <a:bodyPr/>
          <a:lstStyle>
            <a:lvl1pPr>
              <a:defRPr/>
            </a:lvl1pPr>
          </a:lstStyle>
          <a:p>
            <a:pPr>
              <a:defRPr/>
            </a:pPr>
            <a:fld id="{7BDDEBC0-0E1D-4F40-9E73-E30DD182E7FD}" type="slidenum">
              <a:rPr lang="en-US" altLang="zh-TW"/>
              <a:pPr>
                <a:defRPr/>
              </a:pPr>
              <a:t>‹#›</a:t>
            </a:fld>
            <a:endParaRPr lang="en-US" altLang="zh-TW"/>
          </a:p>
        </p:txBody>
      </p:sp>
    </p:spTree>
    <p:extLst>
      <p:ext uri="{BB962C8B-B14F-4D97-AF65-F5344CB8AC3E}">
        <p14:creationId xmlns:p14="http://schemas.microsoft.com/office/powerpoint/2010/main" val="23145087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0A018574-B4DE-AD16-FDC9-6682813967A6}"/>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827F98CF-A69E-A7AF-A08F-5162BC32FC2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767813CD-58D8-E118-D4AC-823FB24D3023}"/>
              </a:ext>
            </a:extLst>
          </p:cNvPr>
          <p:cNvSpPr>
            <a:spLocks noGrp="1"/>
          </p:cNvSpPr>
          <p:nvPr>
            <p:ph type="sldNum" sz="quarter" idx="12"/>
          </p:nvPr>
        </p:nvSpPr>
        <p:spPr/>
        <p:txBody>
          <a:bodyPr/>
          <a:lstStyle>
            <a:lvl1pPr>
              <a:defRPr/>
            </a:lvl1pPr>
          </a:lstStyle>
          <a:p>
            <a:pPr>
              <a:defRPr/>
            </a:pPr>
            <a:fld id="{3A51B30D-BF0C-FF48-A7D0-8D94B033647A}" type="slidenum">
              <a:rPr lang="zh-TW" altLang="en-US"/>
              <a:pPr>
                <a:defRPr/>
              </a:pPr>
              <a:t>‹#›</a:t>
            </a:fld>
            <a:endParaRPr lang="zh-TW" altLang="en-US"/>
          </a:p>
        </p:txBody>
      </p:sp>
    </p:spTree>
    <p:extLst>
      <p:ext uri="{BB962C8B-B14F-4D97-AF65-F5344CB8AC3E}">
        <p14:creationId xmlns:p14="http://schemas.microsoft.com/office/powerpoint/2010/main" val="228633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5812C7B8-B50F-F85A-BA04-F208DD05777E}"/>
              </a:ext>
            </a:extLst>
          </p:cNvPr>
          <p:cNvSpPr>
            <a:spLocks noGrp="1"/>
          </p:cNvSpPr>
          <p:nvPr>
            <p:ph type="dt" sz="half" idx="10"/>
          </p:nvPr>
        </p:nvSpPr>
        <p:spPr/>
        <p:txBody>
          <a:bodyPr/>
          <a:lstStyle>
            <a:lvl1pPr>
              <a:defRPr/>
            </a:lvl1pPr>
          </a:lstStyle>
          <a:p>
            <a:pPr>
              <a:defRPr/>
            </a:pPr>
            <a:endParaRPr lang="zh-TW" altLang="en-US"/>
          </a:p>
        </p:txBody>
      </p:sp>
      <p:sp>
        <p:nvSpPr>
          <p:cNvPr id="8" name="頁尾版面配置區 4">
            <a:extLst>
              <a:ext uri="{FF2B5EF4-FFF2-40B4-BE49-F238E27FC236}">
                <a16:creationId xmlns:a16="http://schemas.microsoft.com/office/drawing/2014/main" id="{1D5449BC-3759-7AB9-0B06-E244E58BF92C}"/>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9" name="投影片編號版面配置區 5">
            <a:extLst>
              <a:ext uri="{FF2B5EF4-FFF2-40B4-BE49-F238E27FC236}">
                <a16:creationId xmlns:a16="http://schemas.microsoft.com/office/drawing/2014/main" id="{6DAB54A0-9317-AED5-C8BB-CBBFD497CA2D}"/>
              </a:ext>
            </a:extLst>
          </p:cNvPr>
          <p:cNvSpPr>
            <a:spLocks noGrp="1"/>
          </p:cNvSpPr>
          <p:nvPr>
            <p:ph type="sldNum" sz="quarter" idx="12"/>
          </p:nvPr>
        </p:nvSpPr>
        <p:spPr/>
        <p:txBody>
          <a:bodyPr/>
          <a:lstStyle>
            <a:lvl1pPr>
              <a:defRPr/>
            </a:lvl1pPr>
          </a:lstStyle>
          <a:p>
            <a:pPr>
              <a:defRPr/>
            </a:pPr>
            <a:fld id="{732A8FF9-3B4A-A64A-9829-28715186DFFE}" type="slidenum">
              <a:rPr lang="zh-TW" altLang="en-US"/>
              <a:pPr>
                <a:defRPr/>
              </a:pPr>
              <a:t>‹#›</a:t>
            </a:fld>
            <a:endParaRPr lang="zh-TW" altLang="en-US"/>
          </a:p>
        </p:txBody>
      </p:sp>
    </p:spTree>
    <p:extLst>
      <p:ext uri="{BB962C8B-B14F-4D97-AF65-F5344CB8AC3E}">
        <p14:creationId xmlns:p14="http://schemas.microsoft.com/office/powerpoint/2010/main" val="2359216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C7F3495E-427D-0730-CBEE-7665FB4C00E3}"/>
              </a:ext>
            </a:extLst>
          </p:cNvPr>
          <p:cNvSpPr>
            <a:spLocks noGrp="1"/>
          </p:cNvSpPr>
          <p:nvPr>
            <p:ph type="dt" sz="half" idx="10"/>
          </p:nvPr>
        </p:nvSpPr>
        <p:spPr/>
        <p:txBody>
          <a:bodyPr/>
          <a:lstStyle>
            <a:lvl1pPr>
              <a:defRPr/>
            </a:lvl1pPr>
          </a:lstStyle>
          <a:p>
            <a:pPr>
              <a:defRPr/>
            </a:pPr>
            <a:endParaRPr lang="zh-TW" altLang="en-US"/>
          </a:p>
        </p:txBody>
      </p:sp>
      <p:sp>
        <p:nvSpPr>
          <p:cNvPr id="4" name="頁尾版面配置區 4">
            <a:extLst>
              <a:ext uri="{FF2B5EF4-FFF2-40B4-BE49-F238E27FC236}">
                <a16:creationId xmlns:a16="http://schemas.microsoft.com/office/drawing/2014/main" id="{248914E1-F2C6-1F1B-38A7-F2CC950803F5}"/>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5" name="投影片編號版面配置區 5">
            <a:extLst>
              <a:ext uri="{FF2B5EF4-FFF2-40B4-BE49-F238E27FC236}">
                <a16:creationId xmlns:a16="http://schemas.microsoft.com/office/drawing/2014/main" id="{73416A64-9180-E030-49C3-8C1030DDE958}"/>
              </a:ext>
            </a:extLst>
          </p:cNvPr>
          <p:cNvSpPr>
            <a:spLocks noGrp="1"/>
          </p:cNvSpPr>
          <p:nvPr>
            <p:ph type="sldNum" sz="quarter" idx="12"/>
          </p:nvPr>
        </p:nvSpPr>
        <p:spPr/>
        <p:txBody>
          <a:bodyPr/>
          <a:lstStyle>
            <a:lvl1pPr>
              <a:defRPr/>
            </a:lvl1pPr>
          </a:lstStyle>
          <a:p>
            <a:pPr>
              <a:defRPr/>
            </a:pPr>
            <a:fld id="{AB37FF43-AC54-E24A-9963-56D0528AFB2B}" type="slidenum">
              <a:rPr lang="zh-TW" altLang="en-US"/>
              <a:pPr>
                <a:defRPr/>
              </a:pPr>
              <a:t>‹#›</a:t>
            </a:fld>
            <a:endParaRPr lang="zh-TW" altLang="en-US"/>
          </a:p>
        </p:txBody>
      </p:sp>
    </p:spTree>
    <p:extLst>
      <p:ext uri="{BB962C8B-B14F-4D97-AF65-F5344CB8AC3E}">
        <p14:creationId xmlns:p14="http://schemas.microsoft.com/office/powerpoint/2010/main" val="344117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CE7D1D5-71C4-FD3E-E28B-70572BE78344}"/>
              </a:ext>
            </a:extLst>
          </p:cNvPr>
          <p:cNvSpPr>
            <a:spLocks noGrp="1"/>
          </p:cNvSpPr>
          <p:nvPr>
            <p:ph type="dt" sz="half" idx="10"/>
          </p:nvPr>
        </p:nvSpPr>
        <p:spPr/>
        <p:txBody>
          <a:bodyPr/>
          <a:lstStyle>
            <a:lvl1pPr>
              <a:defRPr/>
            </a:lvl1pPr>
          </a:lstStyle>
          <a:p>
            <a:pPr>
              <a:defRPr/>
            </a:pPr>
            <a:endParaRPr lang="zh-TW" altLang="en-US"/>
          </a:p>
        </p:txBody>
      </p:sp>
      <p:sp>
        <p:nvSpPr>
          <p:cNvPr id="3" name="頁尾版面配置區 4">
            <a:extLst>
              <a:ext uri="{FF2B5EF4-FFF2-40B4-BE49-F238E27FC236}">
                <a16:creationId xmlns:a16="http://schemas.microsoft.com/office/drawing/2014/main" id="{31AFD4D8-0175-5917-814D-65CDADA63A1A}"/>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4" name="投影片編號版面配置區 5">
            <a:extLst>
              <a:ext uri="{FF2B5EF4-FFF2-40B4-BE49-F238E27FC236}">
                <a16:creationId xmlns:a16="http://schemas.microsoft.com/office/drawing/2014/main" id="{6D5BBC0E-D307-F5EB-71A3-B87113B7E16D}"/>
              </a:ext>
            </a:extLst>
          </p:cNvPr>
          <p:cNvSpPr>
            <a:spLocks noGrp="1"/>
          </p:cNvSpPr>
          <p:nvPr>
            <p:ph type="sldNum" sz="quarter" idx="12"/>
          </p:nvPr>
        </p:nvSpPr>
        <p:spPr/>
        <p:txBody>
          <a:bodyPr/>
          <a:lstStyle>
            <a:lvl1pPr>
              <a:defRPr/>
            </a:lvl1pPr>
          </a:lstStyle>
          <a:p>
            <a:pPr>
              <a:defRPr/>
            </a:pPr>
            <a:fld id="{A230161F-312C-B245-AC32-4563F9219D55}" type="slidenum">
              <a:rPr lang="zh-TW" altLang="en-US"/>
              <a:pPr>
                <a:defRPr/>
              </a:pPr>
              <a:t>‹#›</a:t>
            </a:fld>
            <a:endParaRPr lang="zh-TW" altLang="en-US"/>
          </a:p>
        </p:txBody>
      </p:sp>
    </p:spTree>
    <p:extLst>
      <p:ext uri="{BB962C8B-B14F-4D97-AF65-F5344CB8AC3E}">
        <p14:creationId xmlns:p14="http://schemas.microsoft.com/office/powerpoint/2010/main" val="2894356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30C0DB26-A53F-06B7-97EE-A037EE3DC633}"/>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3A135F0B-7ABA-CD5E-E8AF-FB4D5386636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217C673B-A6A3-BE23-F565-B2195E7F90A1}"/>
              </a:ext>
            </a:extLst>
          </p:cNvPr>
          <p:cNvSpPr>
            <a:spLocks noGrp="1"/>
          </p:cNvSpPr>
          <p:nvPr>
            <p:ph type="sldNum" sz="quarter" idx="12"/>
          </p:nvPr>
        </p:nvSpPr>
        <p:spPr/>
        <p:txBody>
          <a:bodyPr/>
          <a:lstStyle>
            <a:lvl1pPr>
              <a:defRPr/>
            </a:lvl1pPr>
          </a:lstStyle>
          <a:p>
            <a:pPr>
              <a:defRPr/>
            </a:pPr>
            <a:fld id="{84472EA9-EC5D-C247-B57B-9CAB6C380FFC}" type="slidenum">
              <a:rPr lang="zh-TW" altLang="en-US"/>
              <a:pPr>
                <a:defRPr/>
              </a:pPr>
              <a:t>‹#›</a:t>
            </a:fld>
            <a:endParaRPr lang="zh-TW" altLang="en-US"/>
          </a:p>
        </p:txBody>
      </p:sp>
    </p:spTree>
    <p:extLst>
      <p:ext uri="{BB962C8B-B14F-4D97-AF65-F5344CB8AC3E}">
        <p14:creationId xmlns:p14="http://schemas.microsoft.com/office/powerpoint/2010/main" val="57157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FD8EE56-64CB-00C4-785A-1893BFEBA16B}"/>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0D898565-E597-32E7-353C-14C83F17D2B7}"/>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18FF2FD5-D202-5D4F-8F54-FDE2D620767B}"/>
              </a:ext>
            </a:extLst>
          </p:cNvPr>
          <p:cNvSpPr>
            <a:spLocks noGrp="1"/>
          </p:cNvSpPr>
          <p:nvPr>
            <p:ph type="sldNum" sz="quarter" idx="12"/>
          </p:nvPr>
        </p:nvSpPr>
        <p:spPr/>
        <p:txBody>
          <a:bodyPr/>
          <a:lstStyle>
            <a:lvl1pPr>
              <a:defRPr/>
            </a:lvl1pPr>
          </a:lstStyle>
          <a:p>
            <a:pPr>
              <a:defRPr/>
            </a:pPr>
            <a:fld id="{99E81C6F-C7D2-174E-A42E-5BB434312006}" type="slidenum">
              <a:rPr lang="zh-TW" altLang="en-US"/>
              <a:pPr>
                <a:defRPr/>
              </a:pPr>
              <a:t>‹#›</a:t>
            </a:fld>
            <a:endParaRPr lang="zh-TW" altLang="en-US"/>
          </a:p>
        </p:txBody>
      </p:sp>
    </p:spTree>
    <p:extLst>
      <p:ext uri="{BB962C8B-B14F-4D97-AF65-F5344CB8AC3E}">
        <p14:creationId xmlns:p14="http://schemas.microsoft.com/office/powerpoint/2010/main" val="115929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FD9CFE-AF14-85AE-1D2D-03336F210CAF}"/>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AB4D1BB0-1F1D-56EC-8EBE-4EC99AE8C44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1343CD4D-3605-4D08-A6C9-8AB319B08B3A}"/>
              </a:ext>
            </a:extLst>
          </p:cNvPr>
          <p:cNvSpPr>
            <a:spLocks noGrp="1"/>
          </p:cNvSpPr>
          <p:nvPr>
            <p:ph type="sldNum" sz="quarter" idx="12"/>
          </p:nvPr>
        </p:nvSpPr>
        <p:spPr/>
        <p:txBody>
          <a:bodyPr/>
          <a:lstStyle>
            <a:lvl1pPr>
              <a:defRPr/>
            </a:lvl1pPr>
          </a:lstStyle>
          <a:p>
            <a:pPr>
              <a:defRPr/>
            </a:pPr>
            <a:fld id="{70309A10-4DD8-B549-AF81-0D0F5D25D779}" type="slidenum">
              <a:rPr lang="zh-TW" altLang="en-US"/>
              <a:pPr>
                <a:defRPr/>
              </a:pPr>
              <a:t>‹#›</a:t>
            </a:fld>
            <a:endParaRPr lang="zh-TW" altLang="en-US"/>
          </a:p>
        </p:txBody>
      </p:sp>
    </p:spTree>
    <p:extLst>
      <p:ext uri="{BB962C8B-B14F-4D97-AF65-F5344CB8AC3E}">
        <p14:creationId xmlns:p14="http://schemas.microsoft.com/office/powerpoint/2010/main" val="246685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1B9BFE3-BD7A-4713-1242-3B94F890B0C9}"/>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4A104FFE-5DED-A51F-ACC4-F3D4E1241012}"/>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BB4E0C5-8442-FD54-C48F-58EEB9F79AA5}"/>
              </a:ext>
            </a:extLst>
          </p:cNvPr>
          <p:cNvSpPr>
            <a:spLocks noGrp="1"/>
          </p:cNvSpPr>
          <p:nvPr>
            <p:ph type="sldNum" sz="quarter" idx="12"/>
          </p:nvPr>
        </p:nvSpPr>
        <p:spPr/>
        <p:txBody>
          <a:bodyPr/>
          <a:lstStyle>
            <a:lvl1pPr>
              <a:defRPr/>
            </a:lvl1pPr>
          </a:lstStyle>
          <a:p>
            <a:pPr>
              <a:defRPr/>
            </a:pPr>
            <a:fld id="{2D60DF7D-AF9B-1C44-8CA7-376983B6650A}" type="slidenum">
              <a:rPr lang="zh-TW" altLang="en-US"/>
              <a:pPr>
                <a:defRPr/>
              </a:pPr>
              <a:t>‹#›</a:t>
            </a:fld>
            <a:endParaRPr lang="zh-TW" altLang="en-US"/>
          </a:p>
        </p:txBody>
      </p:sp>
    </p:spTree>
    <p:extLst>
      <p:ext uri="{BB962C8B-B14F-4D97-AF65-F5344CB8AC3E}">
        <p14:creationId xmlns:p14="http://schemas.microsoft.com/office/powerpoint/2010/main" val="32316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33CBB0D4-B558-147B-55F0-120AA455ED7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1CE48549-D3AE-BC9A-396E-A0E013ECD9D7}"/>
              </a:ext>
            </a:extLst>
          </p:cNvPr>
          <p:cNvSpPr>
            <a:spLocks noGrp="1" noChangeArrowheads="1"/>
          </p:cNvSpPr>
          <p:nvPr>
            <p:ph type="sldNum" sz="quarter" idx="11"/>
          </p:nvPr>
        </p:nvSpPr>
        <p:spPr>
          <a:ln/>
        </p:spPr>
        <p:txBody>
          <a:bodyPr/>
          <a:lstStyle>
            <a:lvl1pPr>
              <a:defRPr/>
            </a:lvl1pPr>
          </a:lstStyle>
          <a:p>
            <a:pPr>
              <a:defRPr/>
            </a:pPr>
            <a:fld id="{F2C0EDFD-60CD-2B4D-BCB1-52A63B02A0BB}" type="slidenum">
              <a:rPr lang="en-US" altLang="zh-TW"/>
              <a:pPr>
                <a:defRPr/>
              </a:pPr>
              <a:t>‹#›</a:t>
            </a:fld>
            <a:endParaRPr lang="en-US" altLang="zh-TW"/>
          </a:p>
        </p:txBody>
      </p:sp>
    </p:spTree>
    <p:extLst>
      <p:ext uri="{BB962C8B-B14F-4D97-AF65-F5344CB8AC3E}">
        <p14:creationId xmlns:p14="http://schemas.microsoft.com/office/powerpoint/2010/main" val="2976832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2357C6D-1D17-6771-0D50-E0A89211D3E1}"/>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B52BBE44-F088-A905-3E2E-ED5149D710A3}"/>
              </a:ext>
            </a:extLst>
          </p:cNvPr>
          <p:cNvSpPr>
            <a:spLocks noGrp="1" noChangeArrowheads="1"/>
          </p:cNvSpPr>
          <p:nvPr>
            <p:ph type="sldNum" sz="quarter" idx="11"/>
          </p:nvPr>
        </p:nvSpPr>
        <p:spPr>
          <a:ln/>
        </p:spPr>
        <p:txBody>
          <a:bodyPr/>
          <a:lstStyle>
            <a:lvl1pPr>
              <a:defRPr/>
            </a:lvl1pPr>
          </a:lstStyle>
          <a:p>
            <a:pPr>
              <a:defRPr/>
            </a:pPr>
            <a:fld id="{371BDA64-44A5-8749-B111-6C341B518445}" type="slidenum">
              <a:rPr lang="en-US" altLang="zh-TW"/>
              <a:pPr>
                <a:defRPr/>
              </a:pPr>
              <a:t>‹#›</a:t>
            </a:fld>
            <a:endParaRPr lang="en-US" altLang="zh-TW"/>
          </a:p>
        </p:txBody>
      </p:sp>
    </p:spTree>
    <p:extLst>
      <p:ext uri="{BB962C8B-B14F-4D97-AF65-F5344CB8AC3E}">
        <p14:creationId xmlns:p14="http://schemas.microsoft.com/office/powerpoint/2010/main" val="23447290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2A5F1AC-BBC8-6276-E1A2-AAEBA199A9A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2A5FBD2F-CFFC-5359-E1B5-C599D71185D7}"/>
              </a:ext>
            </a:extLst>
          </p:cNvPr>
          <p:cNvSpPr>
            <a:spLocks noGrp="1" noChangeArrowheads="1"/>
          </p:cNvSpPr>
          <p:nvPr>
            <p:ph type="sldNum" sz="quarter" idx="11"/>
          </p:nvPr>
        </p:nvSpPr>
        <p:spPr>
          <a:ln/>
        </p:spPr>
        <p:txBody>
          <a:bodyPr/>
          <a:lstStyle>
            <a:lvl1pPr>
              <a:defRPr/>
            </a:lvl1pPr>
          </a:lstStyle>
          <a:p>
            <a:pPr>
              <a:defRPr/>
            </a:pPr>
            <a:fld id="{5804B05F-C738-4F45-8D74-64CD9BC2D736}" type="slidenum">
              <a:rPr lang="en-US" altLang="zh-TW"/>
              <a:pPr>
                <a:defRPr/>
              </a:pPr>
              <a:t>‹#›</a:t>
            </a:fld>
            <a:endParaRPr lang="en-US" altLang="zh-TW"/>
          </a:p>
        </p:txBody>
      </p:sp>
    </p:spTree>
    <p:extLst>
      <p:ext uri="{BB962C8B-B14F-4D97-AF65-F5344CB8AC3E}">
        <p14:creationId xmlns:p14="http://schemas.microsoft.com/office/powerpoint/2010/main" val="12164087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55CB4E6-F965-EC18-2E3E-FF7DA870A49B}"/>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CB7A6796-CF9C-813C-679B-0C7D230AE45D}"/>
              </a:ext>
            </a:extLst>
          </p:cNvPr>
          <p:cNvSpPr>
            <a:spLocks noGrp="1" noChangeArrowheads="1"/>
          </p:cNvSpPr>
          <p:nvPr>
            <p:ph type="sldNum" sz="quarter" idx="11"/>
          </p:nvPr>
        </p:nvSpPr>
        <p:spPr>
          <a:ln/>
        </p:spPr>
        <p:txBody>
          <a:bodyPr/>
          <a:lstStyle>
            <a:lvl1pPr>
              <a:defRPr/>
            </a:lvl1pPr>
          </a:lstStyle>
          <a:p>
            <a:pPr>
              <a:defRPr/>
            </a:pPr>
            <a:fld id="{7FD198A7-C9C2-AE49-B525-82EFA33FE25B}" type="slidenum">
              <a:rPr lang="en-US" altLang="zh-TW"/>
              <a:pPr>
                <a:defRPr/>
              </a:pPr>
              <a:t>‹#›</a:t>
            </a:fld>
            <a:endParaRPr lang="en-US" altLang="zh-TW"/>
          </a:p>
        </p:txBody>
      </p:sp>
    </p:spTree>
    <p:extLst>
      <p:ext uri="{BB962C8B-B14F-4D97-AF65-F5344CB8AC3E}">
        <p14:creationId xmlns:p14="http://schemas.microsoft.com/office/powerpoint/2010/main" val="41314864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C3FFFE68-78FE-C1AB-3FA3-DBCBDAD4E6A8}"/>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8" name="Rectangle 1030">
            <a:extLst>
              <a:ext uri="{FF2B5EF4-FFF2-40B4-BE49-F238E27FC236}">
                <a16:creationId xmlns:a16="http://schemas.microsoft.com/office/drawing/2014/main" id="{6A77D9C5-0528-EB87-3731-8F21E048458B}"/>
              </a:ext>
            </a:extLst>
          </p:cNvPr>
          <p:cNvSpPr>
            <a:spLocks noGrp="1" noChangeArrowheads="1"/>
          </p:cNvSpPr>
          <p:nvPr>
            <p:ph type="sldNum" sz="quarter" idx="11"/>
          </p:nvPr>
        </p:nvSpPr>
        <p:spPr>
          <a:ln/>
        </p:spPr>
        <p:txBody>
          <a:bodyPr/>
          <a:lstStyle>
            <a:lvl1pPr>
              <a:defRPr/>
            </a:lvl1pPr>
          </a:lstStyle>
          <a:p>
            <a:pPr>
              <a:defRPr/>
            </a:pPr>
            <a:fld id="{83E054F5-13B2-7A40-9C83-2AB20AA5E335}" type="slidenum">
              <a:rPr lang="en-US" altLang="zh-TW"/>
              <a:pPr>
                <a:defRPr/>
              </a:pPr>
              <a:t>‹#›</a:t>
            </a:fld>
            <a:endParaRPr lang="en-US" altLang="zh-TW"/>
          </a:p>
        </p:txBody>
      </p:sp>
    </p:spTree>
    <p:extLst>
      <p:ext uri="{BB962C8B-B14F-4D97-AF65-F5344CB8AC3E}">
        <p14:creationId xmlns:p14="http://schemas.microsoft.com/office/powerpoint/2010/main" val="40974637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465F169A-B93E-A95F-5677-98B4A5607927}"/>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F169F0E1-58AD-B6B3-FBC8-F3CC17752E94}"/>
              </a:ext>
            </a:extLst>
          </p:cNvPr>
          <p:cNvSpPr>
            <a:spLocks noGrp="1" noChangeArrowheads="1"/>
          </p:cNvSpPr>
          <p:nvPr>
            <p:ph type="sldNum" sz="quarter" idx="11"/>
          </p:nvPr>
        </p:nvSpPr>
        <p:spPr>
          <a:ln/>
        </p:spPr>
        <p:txBody>
          <a:bodyPr/>
          <a:lstStyle>
            <a:lvl1pPr>
              <a:defRPr/>
            </a:lvl1pPr>
          </a:lstStyle>
          <a:p>
            <a:pPr>
              <a:defRPr/>
            </a:pPr>
            <a:fld id="{C2ACD961-35E3-2742-8F9B-4087F42F4F78}" type="slidenum">
              <a:rPr lang="en-US" altLang="zh-TW"/>
              <a:pPr>
                <a:defRPr/>
              </a:pPr>
              <a:t>‹#›</a:t>
            </a:fld>
            <a:endParaRPr lang="en-US" altLang="zh-TW"/>
          </a:p>
        </p:txBody>
      </p:sp>
    </p:spTree>
    <p:extLst>
      <p:ext uri="{BB962C8B-B14F-4D97-AF65-F5344CB8AC3E}">
        <p14:creationId xmlns:p14="http://schemas.microsoft.com/office/powerpoint/2010/main" val="13234464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D682057-E0B6-4654-4AF5-681B3F688E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3" name="Rectangle 1030">
            <a:extLst>
              <a:ext uri="{FF2B5EF4-FFF2-40B4-BE49-F238E27FC236}">
                <a16:creationId xmlns:a16="http://schemas.microsoft.com/office/drawing/2014/main" id="{1515A937-34C0-C36D-AA98-EE5518718CB4}"/>
              </a:ext>
            </a:extLst>
          </p:cNvPr>
          <p:cNvSpPr>
            <a:spLocks noGrp="1" noChangeArrowheads="1"/>
          </p:cNvSpPr>
          <p:nvPr>
            <p:ph type="sldNum" sz="quarter" idx="11"/>
          </p:nvPr>
        </p:nvSpPr>
        <p:spPr>
          <a:ln/>
        </p:spPr>
        <p:txBody>
          <a:bodyPr/>
          <a:lstStyle>
            <a:lvl1pPr>
              <a:defRPr/>
            </a:lvl1pPr>
          </a:lstStyle>
          <a:p>
            <a:pPr>
              <a:defRPr/>
            </a:pPr>
            <a:fld id="{95DEE2B2-7024-0241-BFB6-92F1C6C1C05D}" type="slidenum">
              <a:rPr lang="en-US" altLang="zh-TW"/>
              <a:pPr>
                <a:defRPr/>
              </a:pPr>
              <a:t>‹#›</a:t>
            </a:fld>
            <a:endParaRPr lang="en-US" altLang="zh-TW"/>
          </a:p>
        </p:txBody>
      </p:sp>
    </p:spTree>
    <p:extLst>
      <p:ext uri="{BB962C8B-B14F-4D97-AF65-F5344CB8AC3E}">
        <p14:creationId xmlns:p14="http://schemas.microsoft.com/office/powerpoint/2010/main" val="14021631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2CD4A3F-FDB9-50BF-1552-4761F569BD43}"/>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195" name="Rectangle 1027">
            <a:extLst>
              <a:ext uri="{FF2B5EF4-FFF2-40B4-BE49-F238E27FC236}">
                <a16:creationId xmlns:a16="http://schemas.microsoft.com/office/drawing/2014/main" id="{890264CB-31DF-1D11-359A-2F21477E73E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196" name="Rectangle 1028">
            <a:extLst>
              <a:ext uri="{FF2B5EF4-FFF2-40B4-BE49-F238E27FC236}">
                <a16:creationId xmlns:a16="http://schemas.microsoft.com/office/drawing/2014/main" id="{A77F1E7B-F536-F27D-2536-AD093BFA77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2875C904-E964-5892-C1A2-42281EAC12E8}"/>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p>
        </p:txBody>
      </p:sp>
      <p:sp>
        <p:nvSpPr>
          <p:cNvPr id="395270" name="Rectangle 1030">
            <a:extLst>
              <a:ext uri="{FF2B5EF4-FFF2-40B4-BE49-F238E27FC236}">
                <a16:creationId xmlns:a16="http://schemas.microsoft.com/office/drawing/2014/main" id="{CF2BEFF9-D627-109C-0711-E2AAA5199589}"/>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7B6F50BD-6AC2-044E-90F6-4EA9E39ABC20}" type="slidenum">
              <a:rPr lang="en-US" altLang="zh-TW"/>
              <a:pPr>
                <a:defRPr/>
              </a:pPr>
              <a:t>‹#›</a:t>
            </a:fld>
            <a:endParaRPr lang="en-US" altLang="zh-TW"/>
          </a:p>
        </p:txBody>
      </p:sp>
      <p:sp>
        <p:nvSpPr>
          <p:cNvPr id="1031" name="AutoShape 1031">
            <a:extLst>
              <a:ext uri="{FF2B5EF4-FFF2-40B4-BE49-F238E27FC236}">
                <a16:creationId xmlns:a16="http://schemas.microsoft.com/office/drawing/2014/main" id="{C02CDC4D-5D63-9FD9-BBDE-9ACB2950828E}"/>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200" name="Line 1032">
            <a:extLst>
              <a:ext uri="{FF2B5EF4-FFF2-40B4-BE49-F238E27FC236}">
                <a16:creationId xmlns:a16="http://schemas.microsoft.com/office/drawing/2014/main" id="{40FF9E0F-F9A9-9425-C3C6-346BE9A2082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06" r:id="rId1"/>
    <p:sldLayoutId id="2147483929"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34" r:id="rId14"/>
    <p:sldLayoutId id="2147483938" r:id="rId15"/>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7"/>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18"/>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19"/>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19"/>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標題版面配置區 1">
            <a:extLst>
              <a:ext uri="{FF2B5EF4-FFF2-40B4-BE49-F238E27FC236}">
                <a16:creationId xmlns:a16="http://schemas.microsoft.com/office/drawing/2014/main" id="{111B6B29-24E5-93CD-DABD-BC0B5F6293F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9219" name="文字版面配置區 2">
            <a:extLst>
              <a:ext uri="{FF2B5EF4-FFF2-40B4-BE49-F238E27FC236}">
                <a16:creationId xmlns:a16="http://schemas.microsoft.com/office/drawing/2014/main" id="{94359206-B973-8065-A5DE-27EE3CF269E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5C8367-BD0D-113C-AAB4-1550B332223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TW" altLang="en-US"/>
          </a:p>
        </p:txBody>
      </p:sp>
      <p:sp>
        <p:nvSpPr>
          <p:cNvPr id="5" name="頁尾版面配置區 4">
            <a:extLst>
              <a:ext uri="{FF2B5EF4-FFF2-40B4-BE49-F238E27FC236}">
                <a16:creationId xmlns:a16="http://schemas.microsoft.com/office/drawing/2014/main" id="{8F032916-6C6E-7DB4-B007-125A8E0B35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D4F138CA-D2CD-745D-B639-7A4F78E7FE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1C75B3-A6B8-2444-A494-882C0589749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3"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A856D584-FEB1-B91C-E020-D0AF2F0A9F8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7410" name="Rectangle 2">
            <a:extLst>
              <a:ext uri="{FF2B5EF4-FFF2-40B4-BE49-F238E27FC236}">
                <a16:creationId xmlns:a16="http://schemas.microsoft.com/office/drawing/2014/main" id="{32C01EB5-0098-62FF-E756-F3B45186A497}"/>
              </a:ext>
            </a:extLst>
          </p:cNvPr>
          <p:cNvSpPr>
            <a:spLocks noGrp="1" noChangeArrowheads="1"/>
          </p:cNvSpPr>
          <p:nvPr>
            <p:ph type="ctrTitle"/>
          </p:nvPr>
        </p:nvSpPr>
        <p:spPr>
          <a:xfrm>
            <a:off x="1476375" y="363538"/>
            <a:ext cx="6584950" cy="2387600"/>
          </a:xfrm>
        </p:spPr>
        <p:txBody>
          <a:bodyPr/>
          <a:lstStyle/>
          <a:p>
            <a:r>
              <a:rPr lang="en-US" altLang="zh-TW" sz="3600" dirty="0">
                <a:ea typeface="微軟正黑體" panose="020B0604030504040204" pitchFamily="34" charset="-120"/>
              </a:rPr>
              <a:t>Aggregate Planning and Master Scheduling (Ch.11)</a:t>
            </a:r>
            <a:br>
              <a:rPr lang="en-US" altLang="zh-TW" sz="2000" dirty="0">
                <a:ea typeface="微軟正黑體" panose="020B0604030504040204" pitchFamily="34" charset="-120"/>
              </a:rPr>
            </a:br>
            <a:r>
              <a:rPr lang="en-US" altLang="zh-TW" sz="2000" dirty="0">
                <a:ea typeface="微軟正黑體" panose="020B0604030504040204" pitchFamily="34" charset="-120"/>
              </a:rPr>
              <a:t> </a:t>
            </a:r>
            <a:endParaRPr lang="zh-TW" altLang="en-US" sz="3600" dirty="0">
              <a:solidFill>
                <a:srgbClr val="FFFFFF"/>
              </a:solidFill>
              <a:ea typeface="微軟正黑體" panose="020B0604030504040204" pitchFamily="34" charset="-120"/>
            </a:endParaRPr>
          </a:p>
        </p:txBody>
      </p:sp>
      <p:sp>
        <p:nvSpPr>
          <p:cNvPr id="17411" name="Rectangle 3">
            <a:extLst>
              <a:ext uri="{FF2B5EF4-FFF2-40B4-BE49-F238E27FC236}">
                <a16:creationId xmlns:a16="http://schemas.microsoft.com/office/drawing/2014/main" id="{E5282398-43CC-3ACE-D7E4-4D4109CE9C08}"/>
              </a:ext>
            </a:extLst>
          </p:cNvPr>
          <p:cNvSpPr>
            <a:spLocks noGrp="1" noChangeArrowheads="1"/>
          </p:cNvSpPr>
          <p:nvPr>
            <p:ph type="subTitle" idx="1"/>
          </p:nvPr>
        </p:nvSpPr>
        <p:spPr>
          <a:xfrm>
            <a:off x="1143000" y="3644900"/>
            <a:ext cx="6858000" cy="1655763"/>
          </a:xfrm>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2024.12</a:t>
            </a:r>
          </a:p>
        </p:txBody>
      </p:sp>
      <p:sp>
        <p:nvSpPr>
          <p:cNvPr id="17412" name="Text Box 5">
            <a:extLst>
              <a:ext uri="{FF2B5EF4-FFF2-40B4-BE49-F238E27FC236}">
                <a16:creationId xmlns:a16="http://schemas.microsoft.com/office/drawing/2014/main" id="{DFC8569E-942A-FF14-5B77-60A7DC43FEC9}"/>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9</a:t>
            </a:r>
          </a:p>
        </p:txBody>
      </p:sp>
      <p:sp>
        <p:nvSpPr>
          <p:cNvPr id="2" name="頁尾版面配置區 1"/>
          <p:cNvSpPr>
            <a:spLocks noGrp="1"/>
          </p:cNvSpPr>
          <p:nvPr>
            <p:ph type="ftr" sz="quarter" idx="10"/>
          </p:nvPr>
        </p:nvSpPr>
        <p:spPr/>
        <p:txBody>
          <a:bodyPr/>
          <a:lstStyle/>
          <a:p>
            <a:pPr>
              <a:defRPr/>
            </a:pPr>
            <a:r>
              <a:rPr lang="en-US" altLang="zh-TW"/>
              <a:t>CYCU— Prof CK Farn</a:t>
            </a:r>
          </a:p>
        </p:txBody>
      </p:sp>
      <p:sp>
        <p:nvSpPr>
          <p:cNvPr id="3" name="投影片編號版面配置區 2"/>
          <p:cNvSpPr>
            <a:spLocks noGrp="1"/>
          </p:cNvSpPr>
          <p:nvPr>
            <p:ph type="sldNum" sz="quarter" idx="11"/>
          </p:nvPr>
        </p:nvSpPr>
        <p:spPr/>
        <p:txBody>
          <a:bodyPr/>
          <a:lstStyle/>
          <a:p>
            <a:pPr>
              <a:defRPr/>
            </a:pPr>
            <a:fld id="{F2C0EDFD-60CD-2B4D-BCB1-52A63B02A0BB}" type="slidenum">
              <a:rPr lang="en-US" altLang="zh-TW" smtClean="0"/>
              <a:pPr>
                <a:defRPr/>
              </a:pPr>
              <a:t>1</a:t>
            </a:fld>
            <a:endParaRPr lang="en-US" altLang="zh-TW"/>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Demand and Supply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Aggregate planners are concerned with the</a:t>
            </a:r>
          </a:p>
          <a:p>
            <a:pPr lvl="1"/>
            <a:r>
              <a:rPr lang="en-US"/>
              <a:t>Demand quantity</a:t>
            </a:r>
          </a:p>
          <a:p>
            <a:pPr lvl="2"/>
            <a:r>
              <a:rPr lang="en-US"/>
              <a:t>If demand exceeds capacity, attempt to achieve balance by altering capacity, demand, or both</a:t>
            </a:r>
          </a:p>
          <a:p>
            <a:pPr lvl="1"/>
            <a:r>
              <a:rPr lang="en-US"/>
              <a:t>Timing of demand</a:t>
            </a:r>
          </a:p>
          <a:p>
            <a:pPr lvl="2"/>
            <a:r>
              <a:rPr lang="en-US"/>
              <a:t>Even if demand and capacity are approximately equal, planners still often have to deal with uneven demand within the planning period</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10</a:t>
            </a:fld>
            <a:endParaRPr lang="en-US" altLang="zh-TW"/>
          </a:p>
        </p:txBody>
      </p:sp>
    </p:spTree>
    <p:extLst>
      <p:ext uri="{BB962C8B-B14F-4D97-AF65-F5344CB8AC3E}">
        <p14:creationId xmlns:p14="http://schemas.microsoft.com/office/powerpoint/2010/main" val="23399250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Aggregate Planning Inputs</a:t>
            </a:r>
            <a:endParaRPr lang="en-IN" dirty="0"/>
          </a:p>
        </p:txBody>
      </p:sp>
      <p:sp>
        <p:nvSpPr>
          <p:cNvPr id="5" name="Content Placeholder 3"/>
          <p:cNvSpPr>
            <a:spLocks noGrp="1"/>
          </p:cNvSpPr>
          <p:nvPr>
            <p:ph sz="half" idx="1"/>
          </p:nvPr>
        </p:nvSpPr>
        <p:spPr/>
        <p:txBody>
          <a:bodyPr/>
          <a:lstStyle/>
          <a:p>
            <a:pPr>
              <a:spcBef>
                <a:spcPts val="600"/>
              </a:spcBef>
              <a:spcAft>
                <a:spcPts val="400"/>
              </a:spcAft>
            </a:pPr>
            <a:r>
              <a:rPr lang="en-US" sz="2000" b="1" dirty="0">
                <a:solidFill>
                  <a:schemeClr val="tx1"/>
                </a:solidFill>
              </a:rPr>
              <a:t>Resources</a:t>
            </a:r>
          </a:p>
          <a:p>
            <a:pPr lvl="1">
              <a:spcBef>
                <a:spcPts val="600"/>
              </a:spcBef>
              <a:spcAft>
                <a:spcPts val="400"/>
              </a:spcAft>
            </a:pPr>
            <a:r>
              <a:rPr lang="en-US" sz="1800" dirty="0">
                <a:solidFill>
                  <a:schemeClr val="tx1"/>
                </a:solidFill>
              </a:rPr>
              <a:t>Workforce/production rates</a:t>
            </a:r>
          </a:p>
          <a:p>
            <a:pPr lvl="1">
              <a:spcBef>
                <a:spcPts val="600"/>
              </a:spcBef>
              <a:spcAft>
                <a:spcPts val="400"/>
              </a:spcAft>
            </a:pPr>
            <a:r>
              <a:rPr lang="en-US" sz="1800" dirty="0">
                <a:solidFill>
                  <a:schemeClr val="tx1"/>
                </a:solidFill>
              </a:rPr>
              <a:t>Facilities and equipment</a:t>
            </a:r>
          </a:p>
          <a:p>
            <a:pPr>
              <a:spcBef>
                <a:spcPts val="600"/>
              </a:spcBef>
              <a:spcAft>
                <a:spcPts val="400"/>
              </a:spcAft>
            </a:pPr>
            <a:r>
              <a:rPr lang="en-US" sz="2000" b="1" dirty="0">
                <a:solidFill>
                  <a:schemeClr val="tx1"/>
                </a:solidFill>
              </a:rPr>
              <a:t>Demand forecast</a:t>
            </a:r>
          </a:p>
          <a:p>
            <a:pPr>
              <a:spcBef>
                <a:spcPts val="600"/>
              </a:spcBef>
              <a:spcAft>
                <a:spcPts val="400"/>
              </a:spcAft>
            </a:pPr>
            <a:r>
              <a:rPr lang="en-US" sz="2000" b="1" dirty="0">
                <a:solidFill>
                  <a:schemeClr val="tx1"/>
                </a:solidFill>
              </a:rPr>
              <a:t>Policies</a:t>
            </a:r>
          </a:p>
          <a:p>
            <a:pPr lvl="1">
              <a:spcBef>
                <a:spcPts val="600"/>
              </a:spcBef>
              <a:spcAft>
                <a:spcPts val="400"/>
              </a:spcAft>
            </a:pPr>
            <a:r>
              <a:rPr lang="en-US" sz="1800" dirty="0">
                <a:solidFill>
                  <a:schemeClr val="tx1"/>
                </a:solidFill>
              </a:rPr>
              <a:t>Workforce changes</a:t>
            </a:r>
          </a:p>
          <a:p>
            <a:pPr lvl="1">
              <a:spcBef>
                <a:spcPts val="600"/>
              </a:spcBef>
              <a:spcAft>
                <a:spcPts val="400"/>
              </a:spcAft>
            </a:pPr>
            <a:r>
              <a:rPr lang="en-US" sz="1800" dirty="0">
                <a:solidFill>
                  <a:schemeClr val="tx1"/>
                </a:solidFill>
              </a:rPr>
              <a:t>Subcontracting</a:t>
            </a:r>
          </a:p>
          <a:p>
            <a:pPr lvl="1">
              <a:spcBef>
                <a:spcPts val="600"/>
              </a:spcBef>
              <a:spcAft>
                <a:spcPts val="400"/>
              </a:spcAft>
            </a:pPr>
            <a:r>
              <a:rPr lang="en-US" sz="1800" dirty="0">
                <a:solidFill>
                  <a:schemeClr val="tx1"/>
                </a:solidFill>
              </a:rPr>
              <a:t>Overtime</a:t>
            </a:r>
          </a:p>
          <a:p>
            <a:pPr lvl="1">
              <a:spcBef>
                <a:spcPts val="600"/>
              </a:spcBef>
              <a:spcAft>
                <a:spcPts val="400"/>
              </a:spcAft>
            </a:pPr>
            <a:r>
              <a:rPr lang="en-US" sz="1800" dirty="0">
                <a:solidFill>
                  <a:schemeClr val="tx1"/>
                </a:solidFill>
              </a:rPr>
              <a:t>Inventory levels/changes</a:t>
            </a:r>
          </a:p>
          <a:p>
            <a:pPr lvl="1">
              <a:spcBef>
                <a:spcPts val="600"/>
              </a:spcBef>
              <a:spcAft>
                <a:spcPts val="400"/>
              </a:spcAft>
            </a:pPr>
            <a:r>
              <a:rPr lang="en-US" sz="1800" dirty="0">
                <a:solidFill>
                  <a:schemeClr val="tx1"/>
                </a:solidFill>
              </a:rPr>
              <a:t>Back orders</a:t>
            </a:r>
          </a:p>
        </p:txBody>
      </p:sp>
      <p:sp>
        <p:nvSpPr>
          <p:cNvPr id="6" name="Content Placeholder 4"/>
          <p:cNvSpPr>
            <a:spLocks noGrp="1"/>
          </p:cNvSpPr>
          <p:nvPr>
            <p:ph sz="half" idx="2"/>
          </p:nvPr>
        </p:nvSpPr>
        <p:spPr/>
        <p:txBody>
          <a:bodyPr/>
          <a:lstStyle/>
          <a:p>
            <a:pPr>
              <a:spcBef>
                <a:spcPts val="600"/>
              </a:spcBef>
              <a:spcAft>
                <a:spcPts val="600"/>
              </a:spcAft>
              <a:defRPr/>
            </a:pPr>
            <a:r>
              <a:rPr lang="en-US" sz="2000" b="1" dirty="0">
                <a:solidFill>
                  <a:schemeClr val="tx1"/>
                </a:solidFill>
              </a:rPr>
              <a:t>Costs</a:t>
            </a:r>
          </a:p>
          <a:p>
            <a:pPr lvl="1">
              <a:spcBef>
                <a:spcPts val="600"/>
              </a:spcBef>
              <a:spcAft>
                <a:spcPts val="600"/>
              </a:spcAft>
              <a:defRPr/>
            </a:pPr>
            <a:r>
              <a:rPr lang="en-US" sz="1800" dirty="0">
                <a:solidFill>
                  <a:schemeClr val="tx1"/>
                </a:solidFill>
              </a:rPr>
              <a:t>Inventory carrying</a:t>
            </a:r>
          </a:p>
          <a:p>
            <a:pPr lvl="1">
              <a:spcBef>
                <a:spcPts val="600"/>
              </a:spcBef>
              <a:spcAft>
                <a:spcPts val="600"/>
              </a:spcAft>
              <a:defRPr/>
            </a:pPr>
            <a:r>
              <a:rPr lang="en-US" sz="1800" dirty="0">
                <a:solidFill>
                  <a:schemeClr val="tx1"/>
                </a:solidFill>
              </a:rPr>
              <a:t>Back orders</a:t>
            </a:r>
          </a:p>
          <a:p>
            <a:pPr lvl="1">
              <a:spcBef>
                <a:spcPts val="600"/>
              </a:spcBef>
              <a:spcAft>
                <a:spcPts val="600"/>
              </a:spcAft>
              <a:defRPr/>
            </a:pPr>
            <a:r>
              <a:rPr lang="en-US" sz="1800" dirty="0">
                <a:solidFill>
                  <a:schemeClr val="tx1"/>
                </a:solidFill>
              </a:rPr>
              <a:t>Hiring/firing</a:t>
            </a:r>
          </a:p>
          <a:p>
            <a:pPr lvl="1">
              <a:spcBef>
                <a:spcPts val="600"/>
              </a:spcBef>
              <a:spcAft>
                <a:spcPts val="600"/>
              </a:spcAft>
              <a:defRPr/>
            </a:pPr>
            <a:r>
              <a:rPr lang="en-US" sz="1800" dirty="0">
                <a:solidFill>
                  <a:schemeClr val="tx1"/>
                </a:solidFill>
              </a:rPr>
              <a:t>Overtime</a:t>
            </a:r>
          </a:p>
          <a:p>
            <a:pPr lvl="1">
              <a:spcBef>
                <a:spcPts val="600"/>
              </a:spcBef>
              <a:spcAft>
                <a:spcPts val="600"/>
              </a:spcAft>
              <a:defRPr/>
            </a:pPr>
            <a:r>
              <a:rPr lang="en-US" sz="1800" dirty="0">
                <a:solidFill>
                  <a:schemeClr val="tx1"/>
                </a:solidFill>
              </a:rPr>
              <a:t>Inventory changes</a:t>
            </a:r>
          </a:p>
          <a:p>
            <a:pPr lvl="1">
              <a:spcBef>
                <a:spcPts val="600"/>
              </a:spcBef>
              <a:spcAft>
                <a:spcPts val="600"/>
              </a:spcAft>
              <a:defRPr/>
            </a:pPr>
            <a:r>
              <a:rPr lang="en-US" sz="1800" dirty="0">
                <a:solidFill>
                  <a:schemeClr val="tx1"/>
                </a:solidFill>
              </a:rPr>
              <a:t>Subcontracting</a:t>
            </a:r>
          </a:p>
        </p:txBody>
      </p:sp>
      <p:sp>
        <p:nvSpPr>
          <p:cNvPr id="7" name="頁尾版面配置區 6"/>
          <p:cNvSpPr>
            <a:spLocks noGrp="1"/>
          </p:cNvSpPr>
          <p:nvPr>
            <p:ph type="ftr" sz="quarter" idx="10"/>
          </p:nvPr>
        </p:nvSpPr>
        <p:spPr/>
        <p:txBody>
          <a:bodyPr/>
          <a:lstStyle/>
          <a:p>
            <a:pPr>
              <a:defRPr/>
            </a:pPr>
            <a:r>
              <a:rPr lang="en-US" altLang="zh-TW"/>
              <a:t>CYCU— Prof CK Farn</a:t>
            </a:r>
          </a:p>
        </p:txBody>
      </p:sp>
      <p:sp>
        <p:nvSpPr>
          <p:cNvPr id="8" name="投影片編號版面配置區 7"/>
          <p:cNvSpPr>
            <a:spLocks noGrp="1"/>
          </p:cNvSpPr>
          <p:nvPr>
            <p:ph type="sldNum" sz="quarter" idx="11"/>
          </p:nvPr>
        </p:nvSpPr>
        <p:spPr/>
        <p:txBody>
          <a:bodyPr/>
          <a:lstStyle/>
          <a:p>
            <a:pPr>
              <a:defRPr/>
            </a:pPr>
            <a:fld id="{7FD198A7-C9C2-AE49-B525-82EFA33FE25B}" type="slidenum">
              <a:rPr lang="en-US" altLang="zh-TW" smtClean="0"/>
              <a:pPr>
                <a:defRPr/>
              </a:pPr>
              <a:t>11</a:t>
            </a:fld>
            <a:endParaRPr lang="en-US" altLang="zh-TW"/>
          </a:p>
        </p:txBody>
      </p:sp>
    </p:spTree>
    <p:extLst>
      <p:ext uri="{BB962C8B-B14F-4D97-AF65-F5344CB8AC3E}">
        <p14:creationId xmlns:p14="http://schemas.microsoft.com/office/powerpoint/2010/main" val="20385910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Aggregate Planning Outputs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Total cost of a plan</a:t>
            </a:r>
          </a:p>
          <a:p>
            <a:r>
              <a:rPr lang="en-US"/>
              <a:t>Projected levels of</a:t>
            </a:r>
          </a:p>
          <a:p>
            <a:pPr lvl="1"/>
            <a:r>
              <a:rPr lang="en-US"/>
              <a:t>Inventory</a:t>
            </a:r>
          </a:p>
          <a:p>
            <a:pPr lvl="1"/>
            <a:r>
              <a:rPr lang="en-US"/>
              <a:t>Output</a:t>
            </a:r>
          </a:p>
          <a:p>
            <a:pPr lvl="1"/>
            <a:r>
              <a:rPr lang="en-US"/>
              <a:t>Employment</a:t>
            </a:r>
          </a:p>
          <a:p>
            <a:pPr lvl="1"/>
            <a:r>
              <a:rPr lang="en-US"/>
              <a:t>Subcontracting</a:t>
            </a:r>
          </a:p>
          <a:p>
            <a:pPr lvl="1"/>
            <a:r>
              <a:rPr lang="en-US"/>
              <a:t>Backordering</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12</a:t>
            </a:fld>
            <a:endParaRPr lang="en-US" altLang="zh-TW"/>
          </a:p>
        </p:txBody>
      </p:sp>
    </p:spTree>
    <p:extLst>
      <p:ext uri="{BB962C8B-B14F-4D97-AF65-F5344CB8AC3E}">
        <p14:creationId xmlns:p14="http://schemas.microsoft.com/office/powerpoint/2010/main" val="16018031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Aggregate</a:t>
            </a:r>
            <a:r>
              <a:rPr lang="en-US" dirty="0"/>
              <a:t> Planning Strategies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Proactive</a:t>
            </a:r>
          </a:p>
          <a:p>
            <a:pPr lvl="1"/>
            <a:r>
              <a:rPr lang="en-US" dirty="0"/>
              <a:t>Alter demand to match capacity</a:t>
            </a:r>
          </a:p>
          <a:p>
            <a:r>
              <a:rPr lang="en-US" dirty="0"/>
              <a:t>Reactive</a:t>
            </a:r>
          </a:p>
          <a:p>
            <a:pPr lvl="1"/>
            <a:r>
              <a:rPr lang="en-US" dirty="0"/>
              <a:t>Alter capacity to match demand</a:t>
            </a:r>
          </a:p>
          <a:p>
            <a:r>
              <a:rPr lang="en-US" dirty="0"/>
              <a:t>Mixed</a:t>
            </a:r>
          </a:p>
          <a:p>
            <a:pPr lvl="1"/>
            <a:r>
              <a:rPr lang="en-US" dirty="0"/>
              <a:t>Some of each</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13</a:t>
            </a:fld>
            <a:endParaRPr lang="en-US" altLang="zh-TW"/>
          </a:p>
        </p:txBody>
      </p:sp>
    </p:spTree>
    <p:extLst>
      <p:ext uri="{BB962C8B-B14F-4D97-AF65-F5344CB8AC3E}">
        <p14:creationId xmlns:p14="http://schemas.microsoft.com/office/powerpoint/2010/main" val="17763571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Demand Options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755576" y="1844824"/>
            <a:ext cx="7772400" cy="4114800"/>
          </a:xfrm>
        </p:spPr>
        <p:txBody>
          <a:bodyPr/>
          <a:lstStyle/>
          <a:p>
            <a:r>
              <a:rPr lang="en-US" sz="2400" dirty="0"/>
              <a:t>Pricing</a:t>
            </a:r>
          </a:p>
          <a:p>
            <a:pPr lvl="1"/>
            <a:r>
              <a:rPr lang="en-US" sz="2000" dirty="0"/>
              <a:t>Used to shift demand from peak to off-peak periods</a:t>
            </a:r>
          </a:p>
          <a:p>
            <a:pPr lvl="1"/>
            <a:r>
              <a:rPr lang="en-US" sz="2000" dirty="0"/>
              <a:t>Price elasticity is important</a:t>
            </a:r>
          </a:p>
          <a:p>
            <a:r>
              <a:rPr lang="en-US" sz="2400" dirty="0"/>
              <a:t>Promotion</a:t>
            </a:r>
          </a:p>
          <a:p>
            <a:pPr lvl="1"/>
            <a:r>
              <a:rPr lang="en-US" sz="2000" dirty="0"/>
              <a:t>Advertising and other forms of promotion</a:t>
            </a:r>
          </a:p>
          <a:p>
            <a:r>
              <a:rPr lang="en-US" sz="2400" dirty="0"/>
              <a:t>Back orders</a:t>
            </a:r>
          </a:p>
          <a:p>
            <a:pPr lvl="1"/>
            <a:r>
              <a:rPr lang="en-US" sz="2000" dirty="0"/>
              <a:t>Orders are taken in one period and deliveries promised for a later period</a:t>
            </a:r>
          </a:p>
          <a:p>
            <a:r>
              <a:rPr lang="en-US" sz="2400" dirty="0"/>
              <a:t>New demand</a:t>
            </a:r>
          </a:p>
          <a:p>
            <a:pPr lvl="1"/>
            <a:r>
              <a:rPr lang="en-US" sz="2000" dirty="0"/>
              <a:t>Create new demand to absorb excess capacity generated due to peak time demands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14</a:t>
            </a:fld>
            <a:endParaRPr lang="en-US" altLang="zh-TW"/>
          </a:p>
        </p:txBody>
      </p:sp>
    </p:spTree>
    <p:extLst>
      <p:ext uri="{BB962C8B-B14F-4D97-AF65-F5344CB8AC3E}">
        <p14:creationId xmlns:p14="http://schemas.microsoft.com/office/powerpoint/2010/main" val="20277662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Supply Options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Hire and layoff workers</a:t>
            </a:r>
          </a:p>
          <a:p>
            <a:r>
              <a:rPr lang="en-US"/>
              <a:t>Overtime/slack time</a:t>
            </a:r>
          </a:p>
          <a:p>
            <a:r>
              <a:rPr lang="en-US"/>
              <a:t>Part-time workers</a:t>
            </a:r>
          </a:p>
          <a:p>
            <a:r>
              <a:rPr lang="en-US"/>
              <a:t>Inventories</a:t>
            </a:r>
          </a:p>
          <a:p>
            <a:r>
              <a:rPr lang="en-US"/>
              <a:t>Subcontracting</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15</a:t>
            </a:fld>
            <a:endParaRPr lang="en-US" altLang="zh-TW"/>
          </a:p>
        </p:txBody>
      </p:sp>
    </p:spTree>
    <p:extLst>
      <p:ext uri="{BB962C8B-B14F-4D97-AF65-F5344CB8AC3E}">
        <p14:creationId xmlns:p14="http://schemas.microsoft.com/office/powerpoint/2010/main" val="9624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24000" y="381000"/>
            <a:ext cx="6792416" cy="1143000"/>
          </a:xfrm>
        </p:spPr>
        <p:txBody>
          <a:bodyPr/>
          <a:lstStyle/>
          <a:p>
            <a:r>
              <a:rPr lang="en-US" sz="3200" dirty="0"/>
              <a:t>Prominent Aggregate Planning Strategies</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Maintain a level workforce</a:t>
            </a:r>
          </a:p>
          <a:p>
            <a:r>
              <a:rPr lang="en-US" dirty="0"/>
              <a:t>Maintain a steady output rate</a:t>
            </a:r>
          </a:p>
          <a:p>
            <a:r>
              <a:rPr lang="en-US" dirty="0"/>
              <a:t>Match demand period by period</a:t>
            </a:r>
          </a:p>
          <a:p>
            <a:r>
              <a:rPr lang="en-US" dirty="0"/>
              <a:t>Use a combination of decision variables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16</a:t>
            </a:fld>
            <a:endParaRPr lang="en-US" altLang="zh-TW"/>
          </a:p>
        </p:txBody>
      </p:sp>
    </p:spTree>
    <p:extLst>
      <p:ext uri="{BB962C8B-B14F-4D97-AF65-F5344CB8AC3E}">
        <p14:creationId xmlns:p14="http://schemas.microsoft.com/office/powerpoint/2010/main" val="38742119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a:t>Aggregate Planning Pure Strategies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Level capacity strategy: </a:t>
            </a:r>
          </a:p>
          <a:p>
            <a:pPr lvl="1"/>
            <a:r>
              <a:rPr lang="en-US"/>
              <a:t>Maintaining a steady rate of regular-time output while meeting variations in demand by a combination of options:</a:t>
            </a:r>
          </a:p>
          <a:p>
            <a:pPr lvl="2"/>
            <a:r>
              <a:rPr lang="en-US"/>
              <a:t>Inventories, overtime, part-time workers, subcontracting, and back orders</a:t>
            </a:r>
          </a:p>
          <a:p>
            <a:r>
              <a:rPr lang="en-US"/>
              <a:t>Chase demand strategy: </a:t>
            </a:r>
          </a:p>
          <a:p>
            <a:pPr lvl="1"/>
            <a:r>
              <a:rPr lang="en-US"/>
              <a:t>Matching capacity to demand; the planned output for a period is set at the expected demand for that period</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17</a:t>
            </a:fld>
            <a:endParaRPr lang="en-US" altLang="zh-TW"/>
          </a:p>
        </p:txBody>
      </p:sp>
    </p:spTree>
    <p:extLst>
      <p:ext uri="{BB962C8B-B14F-4D97-AF65-F5344CB8AC3E}">
        <p14:creationId xmlns:p14="http://schemas.microsoft.com/office/powerpoint/2010/main" val="40977991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D2AD-43CE-4943-7B89-0C91EFE4779B}"/>
              </a:ext>
            </a:extLst>
          </p:cNvPr>
          <p:cNvSpPr>
            <a:spLocks noGrp="1"/>
          </p:cNvSpPr>
          <p:nvPr>
            <p:ph type="title"/>
          </p:nvPr>
        </p:nvSpPr>
        <p:spPr/>
        <p:txBody>
          <a:bodyPr/>
          <a:lstStyle/>
          <a:p>
            <a:r>
              <a:rPr lang="en-TW" sz="3200" dirty="0"/>
              <a:t>Variations in demand and capacity</a:t>
            </a:r>
          </a:p>
        </p:txBody>
      </p:sp>
      <p:sp>
        <p:nvSpPr>
          <p:cNvPr id="4" name="Footer Placeholder 3">
            <a:extLst>
              <a:ext uri="{FF2B5EF4-FFF2-40B4-BE49-F238E27FC236}">
                <a16:creationId xmlns:a16="http://schemas.microsoft.com/office/drawing/2014/main" id="{5C83461B-F73A-3433-46CA-C936F5C4E3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B5732141-ACEB-BA5B-60E7-739503157B0E}"/>
              </a:ext>
            </a:extLst>
          </p:cNvPr>
          <p:cNvSpPr>
            <a:spLocks noGrp="1"/>
          </p:cNvSpPr>
          <p:nvPr>
            <p:ph type="sldNum" sz="quarter" idx="11"/>
          </p:nvPr>
        </p:nvSpPr>
        <p:spPr/>
        <p:txBody>
          <a:bodyPr/>
          <a:lstStyle/>
          <a:p>
            <a:pPr>
              <a:defRPr/>
            </a:pPr>
            <a:fld id="{7BDDEBC0-0E1D-4F40-9E73-E30DD182E7FD}" type="slidenum">
              <a:rPr lang="en-US" altLang="zh-TW" smtClean="0"/>
              <a:pPr>
                <a:defRPr/>
              </a:pPr>
              <a:t>18</a:t>
            </a:fld>
            <a:endParaRPr lang="en-US" altLang="zh-TW"/>
          </a:p>
        </p:txBody>
      </p:sp>
      <p:pic>
        <p:nvPicPr>
          <p:cNvPr id="13" name="Content Placeholder 12">
            <a:extLst>
              <a:ext uri="{FF2B5EF4-FFF2-40B4-BE49-F238E27FC236}">
                <a16:creationId xmlns:a16="http://schemas.microsoft.com/office/drawing/2014/main" id="{DE853461-9748-E912-9B04-B7DCDD7BF0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358139"/>
            <a:ext cx="5112568" cy="5008230"/>
          </a:xfrm>
        </p:spPr>
      </p:pic>
    </p:spTree>
    <p:extLst>
      <p:ext uri="{BB962C8B-B14F-4D97-AF65-F5344CB8AC3E}">
        <p14:creationId xmlns:p14="http://schemas.microsoft.com/office/powerpoint/2010/main" val="22873187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Chase Approach</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Capacities are adjusted to match demand requirements over the planning horizon</a:t>
            </a:r>
          </a:p>
          <a:p>
            <a:pPr lvl="1"/>
            <a:r>
              <a:rPr lang="en-US"/>
              <a:t>Advantages</a:t>
            </a:r>
          </a:p>
          <a:p>
            <a:pPr lvl="2"/>
            <a:r>
              <a:rPr lang="en-US"/>
              <a:t>Investment in inventory is low</a:t>
            </a:r>
          </a:p>
          <a:p>
            <a:pPr lvl="2"/>
            <a:r>
              <a:rPr lang="en-US"/>
              <a:t>Labor utilization in high</a:t>
            </a:r>
          </a:p>
          <a:p>
            <a:pPr lvl="1"/>
            <a:r>
              <a:rPr lang="en-US"/>
              <a:t>Disadvantages</a:t>
            </a:r>
          </a:p>
          <a:p>
            <a:pPr lvl="2"/>
            <a:r>
              <a:rPr lang="en-US"/>
              <a:t>The cost of adjusting output rates and/or workforce levels</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19</a:t>
            </a:fld>
            <a:endParaRPr lang="en-US" altLang="zh-TW"/>
          </a:p>
        </p:txBody>
      </p:sp>
    </p:spTree>
    <p:extLst>
      <p:ext uri="{BB962C8B-B14F-4D97-AF65-F5344CB8AC3E}">
        <p14:creationId xmlns:p14="http://schemas.microsoft.com/office/powerpoint/2010/main" val="29710755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Aggregate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Intermediate-range capacity planning that typically covers a time horizon of </a:t>
            </a:r>
            <a:r>
              <a:rPr lang="en-US" dirty="0">
                <a:solidFill>
                  <a:srgbClr val="C00000"/>
                </a:solidFill>
              </a:rPr>
              <a:t>2 to up to 18 months</a:t>
            </a:r>
          </a:p>
          <a:p>
            <a:r>
              <a:rPr lang="en-US" dirty="0"/>
              <a:t>Useful for organizations that experience seasonal or other variations in demand</a:t>
            </a:r>
          </a:p>
          <a:p>
            <a:r>
              <a:rPr lang="en-US" dirty="0"/>
              <a:t>Goal:</a:t>
            </a:r>
          </a:p>
          <a:p>
            <a:pPr lvl="1"/>
            <a:r>
              <a:rPr lang="en-US" dirty="0"/>
              <a:t>Achieve a production plan that will effectively utilize the organization’s resources to satisfy demand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a:t>
            </a:fld>
            <a:endParaRPr lang="en-US" altLang="zh-TW"/>
          </a:p>
        </p:txBody>
      </p:sp>
    </p:spTree>
    <p:extLst>
      <p:ext uri="{BB962C8B-B14F-4D97-AF65-F5344CB8AC3E}">
        <p14:creationId xmlns:p14="http://schemas.microsoft.com/office/powerpoint/2010/main" val="848072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Level Approach</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Capacities are kept constant over the planning horizon</a:t>
            </a:r>
          </a:p>
          <a:p>
            <a:r>
              <a:rPr lang="en-US"/>
              <a:t>Advantages</a:t>
            </a:r>
          </a:p>
          <a:p>
            <a:pPr lvl="1"/>
            <a:r>
              <a:rPr lang="en-US"/>
              <a:t>Stable output rates and workforce</a:t>
            </a:r>
          </a:p>
          <a:p>
            <a:r>
              <a:rPr lang="en-US"/>
              <a:t>Disadvantages</a:t>
            </a:r>
          </a:p>
          <a:p>
            <a:pPr lvl="1"/>
            <a:r>
              <a:rPr lang="en-US"/>
              <a:t>Greater inventory costs</a:t>
            </a:r>
          </a:p>
          <a:p>
            <a:pPr lvl="1"/>
            <a:r>
              <a:rPr lang="en-US"/>
              <a:t>Increased overtime and idle time</a:t>
            </a:r>
          </a:p>
          <a:p>
            <a:pPr lvl="1"/>
            <a:r>
              <a:rPr lang="en-US"/>
              <a:t>Resource utilizations vary over time</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20</a:t>
            </a:fld>
            <a:endParaRPr lang="en-US" altLang="zh-TW"/>
          </a:p>
        </p:txBody>
      </p:sp>
    </p:spTree>
    <p:extLst>
      <p:ext uri="{BB962C8B-B14F-4D97-AF65-F5344CB8AC3E}">
        <p14:creationId xmlns:p14="http://schemas.microsoft.com/office/powerpoint/2010/main" val="1461694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Techniques for Aggregate Planning</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General procedure:</a:t>
            </a:r>
          </a:p>
          <a:p>
            <a:pPr lvl="1"/>
            <a:r>
              <a:rPr lang="en-US"/>
              <a:t>Determine demand for each period</a:t>
            </a:r>
          </a:p>
          <a:p>
            <a:pPr lvl="1"/>
            <a:r>
              <a:rPr lang="en-US"/>
              <a:t>Determine capacities for each period</a:t>
            </a:r>
          </a:p>
          <a:p>
            <a:pPr lvl="1"/>
            <a:r>
              <a:rPr lang="en-US"/>
              <a:t>Identify pertinent company or departmental policies</a:t>
            </a:r>
          </a:p>
          <a:p>
            <a:pPr lvl="1"/>
            <a:r>
              <a:rPr lang="en-US"/>
              <a:t>Determine unit costs</a:t>
            </a:r>
          </a:p>
          <a:p>
            <a:pPr lvl="1"/>
            <a:r>
              <a:rPr lang="en-US"/>
              <a:t>Develop alternative plans and costs</a:t>
            </a:r>
          </a:p>
          <a:p>
            <a:pPr lvl="1"/>
            <a:r>
              <a:rPr lang="en-US"/>
              <a:t>Select the plan that best satisfies objectives. Otherwise return to step 5.</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21</a:t>
            </a:fld>
            <a:endParaRPr lang="en-US" altLang="zh-TW"/>
          </a:p>
        </p:txBody>
      </p:sp>
    </p:spTree>
    <p:extLst>
      <p:ext uri="{BB962C8B-B14F-4D97-AF65-F5344CB8AC3E}">
        <p14:creationId xmlns:p14="http://schemas.microsoft.com/office/powerpoint/2010/main" val="2311725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Trial-and-Error Techniques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Trial-and-error approaches consist of developing simple tables or graphs that enable planners to visually compare projected demand requirements with existing capacity</a:t>
            </a:r>
          </a:p>
          <a:p>
            <a:r>
              <a:rPr lang="en-US" sz="2400" dirty="0"/>
              <a:t>Alternatives are compared based on their total costs</a:t>
            </a:r>
          </a:p>
          <a:p>
            <a:r>
              <a:rPr lang="en-US" sz="2400" dirty="0"/>
              <a:t>Disadvantage of such an approach is that it does not necessarily result in an optimal aggregate plan</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22</a:t>
            </a:fld>
            <a:endParaRPr lang="en-US" altLang="zh-TW"/>
          </a:p>
        </p:txBody>
      </p:sp>
    </p:spTree>
    <p:extLst>
      <p:ext uri="{BB962C8B-B14F-4D97-AF65-F5344CB8AC3E}">
        <p14:creationId xmlns:p14="http://schemas.microsoft.com/office/powerpoint/2010/main" val="22924211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Trial-and-Error Techniques (cont.)</a:t>
            </a:r>
            <a:endParaRPr lang="en-IN" sz="3200"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467544" y="5013176"/>
            <a:ext cx="2909046" cy="288032"/>
          </a:xfrm>
        </p:spPr>
        <p:txBody>
          <a:bodyPr/>
          <a:lstStyle/>
          <a:p>
            <a:r>
              <a:rPr lang="en-US" sz="1400" dirty="0"/>
              <a:t>TABLE 11.4  Worksheet/spreadsheet</a:t>
            </a:r>
          </a:p>
        </p:txBody>
      </p:sp>
      <p:graphicFrame>
        <p:nvGraphicFramePr>
          <p:cNvPr id="5" name="Table 3">
            <a:extLst>
              <a:ext uri="{FF2B5EF4-FFF2-40B4-BE49-F238E27FC236}">
                <a16:creationId xmlns:a16="http://schemas.microsoft.com/office/drawing/2014/main" id="{79679E68-71AF-4045-A148-1CEEB4160B52}"/>
              </a:ext>
            </a:extLst>
          </p:cNvPr>
          <p:cNvGraphicFramePr>
            <a:graphicFrameLocks noGrp="1"/>
          </p:cNvGraphicFramePr>
          <p:nvPr>
            <p:extLst>
              <p:ext uri="{D42A27DB-BD31-4B8C-83A1-F6EECF244321}">
                <p14:modId xmlns:p14="http://schemas.microsoft.com/office/powerpoint/2010/main" val="292713159"/>
              </p:ext>
            </p:extLst>
          </p:nvPr>
        </p:nvGraphicFramePr>
        <p:xfrm>
          <a:off x="3551438" y="1574505"/>
          <a:ext cx="4875930" cy="4869274"/>
        </p:xfrm>
        <a:graphic>
          <a:graphicData uri="http://schemas.openxmlformats.org/drawingml/2006/table">
            <a:tbl>
              <a:tblPr firstRow="1" firstCol="1" lastRow="1" lastCol="1" bandRow="1" bandCol="1">
                <a:tableStyleId>{5C22544A-7EE6-4342-B048-85BDC9FD1C3A}</a:tableStyleId>
              </a:tblPr>
              <a:tblGrid>
                <a:gridCol w="1371600">
                  <a:extLst>
                    <a:ext uri="{9D8B030D-6E8A-4147-A177-3AD203B41FA5}">
                      <a16:colId xmlns:a16="http://schemas.microsoft.com/office/drawing/2014/main" val="2394101248"/>
                    </a:ext>
                  </a:extLst>
                </a:gridCol>
                <a:gridCol w="474926">
                  <a:extLst>
                    <a:ext uri="{9D8B030D-6E8A-4147-A177-3AD203B41FA5}">
                      <a16:colId xmlns:a16="http://schemas.microsoft.com/office/drawing/2014/main" val="4119320986"/>
                    </a:ext>
                  </a:extLst>
                </a:gridCol>
                <a:gridCol w="474926">
                  <a:extLst>
                    <a:ext uri="{9D8B030D-6E8A-4147-A177-3AD203B41FA5}">
                      <a16:colId xmlns:a16="http://schemas.microsoft.com/office/drawing/2014/main" val="826355780"/>
                    </a:ext>
                  </a:extLst>
                </a:gridCol>
                <a:gridCol w="474926">
                  <a:extLst>
                    <a:ext uri="{9D8B030D-6E8A-4147-A177-3AD203B41FA5}">
                      <a16:colId xmlns:a16="http://schemas.microsoft.com/office/drawing/2014/main" val="1899476805"/>
                    </a:ext>
                  </a:extLst>
                </a:gridCol>
                <a:gridCol w="474926">
                  <a:extLst>
                    <a:ext uri="{9D8B030D-6E8A-4147-A177-3AD203B41FA5}">
                      <a16:colId xmlns:a16="http://schemas.microsoft.com/office/drawing/2014/main" val="3496055861"/>
                    </a:ext>
                  </a:extLst>
                </a:gridCol>
                <a:gridCol w="482273">
                  <a:extLst>
                    <a:ext uri="{9D8B030D-6E8A-4147-A177-3AD203B41FA5}">
                      <a16:colId xmlns:a16="http://schemas.microsoft.com/office/drawing/2014/main" val="3018181835"/>
                    </a:ext>
                  </a:extLst>
                </a:gridCol>
                <a:gridCol w="482273">
                  <a:extLst>
                    <a:ext uri="{9D8B030D-6E8A-4147-A177-3AD203B41FA5}">
                      <a16:colId xmlns:a16="http://schemas.microsoft.com/office/drawing/2014/main" val="557737710"/>
                    </a:ext>
                  </a:extLst>
                </a:gridCol>
                <a:gridCol w="640080">
                  <a:extLst>
                    <a:ext uri="{9D8B030D-6E8A-4147-A177-3AD203B41FA5}">
                      <a16:colId xmlns:a16="http://schemas.microsoft.com/office/drawing/2014/main" val="2470775946"/>
                    </a:ext>
                  </a:extLst>
                </a:gridCol>
              </a:tblGrid>
              <a:tr h="507834">
                <a:tc>
                  <a:txBody>
                    <a:bodyPr/>
                    <a:lstStyle/>
                    <a:p>
                      <a:pPr marL="54610" marR="0">
                        <a:spcBef>
                          <a:spcPts val="810"/>
                        </a:spcBef>
                        <a:spcAft>
                          <a:spcPts val="0"/>
                        </a:spcAft>
                      </a:pPr>
                      <a:r>
                        <a:rPr lang="en-US" sz="1000" dirty="0">
                          <a:solidFill>
                            <a:schemeClr val="tx1"/>
                          </a:solidFill>
                          <a:effectLst/>
                        </a:rPr>
                        <a:t>Period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5"/>
                        </a:spcBef>
                        <a:spcAft>
                          <a:spcPts val="0"/>
                        </a:spcAft>
                      </a:pPr>
                      <a:r>
                        <a:rPr lang="en-US" sz="1000" dirty="0">
                          <a:solidFill>
                            <a:schemeClr val="tx1"/>
                          </a:solidFill>
                          <a:effectLst/>
                        </a:rPr>
                        <a:t> </a:t>
                      </a:r>
                    </a:p>
                    <a:p>
                      <a:pPr marL="0" marR="3175" algn="ctr">
                        <a:spcBef>
                          <a:spcPts val="0"/>
                        </a:spcBef>
                        <a:spcAft>
                          <a:spcPts val="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20"/>
                        </a:spcBef>
                        <a:spcAft>
                          <a:spcPts val="0"/>
                        </a:spcAft>
                      </a:pPr>
                      <a:r>
                        <a:rPr lang="en-US" sz="1000" dirty="0">
                          <a:solidFill>
                            <a:schemeClr val="tx1"/>
                          </a:solidFill>
                          <a:effectLst/>
                        </a:rPr>
                        <a:t> </a:t>
                      </a:r>
                    </a:p>
                    <a:p>
                      <a:pPr marL="11430" marR="0" algn="ctr">
                        <a:spcBef>
                          <a:spcPts val="0"/>
                        </a:spcBef>
                        <a:spcAft>
                          <a:spcPts val="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15240" marR="0" algn="ctr">
                        <a:spcBef>
                          <a:spcPts val="0"/>
                        </a:spcBef>
                        <a:spcAft>
                          <a:spcPts val="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5715" marR="0" algn="ctr">
                        <a:spcBef>
                          <a:spcPts val="0"/>
                        </a:spcBef>
                        <a:spcAft>
                          <a:spcPts val="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9525" marR="0" algn="ctr">
                        <a:spcBef>
                          <a:spcPts val="0"/>
                        </a:spcBef>
                        <a:spcAft>
                          <a:spcPts val="0"/>
                        </a:spcAft>
                      </a:pPr>
                      <a:r>
                        <a:rPr lang="en-US" sz="1000" dirty="0">
                          <a:solidFill>
                            <a:schemeClr val="tx1"/>
                          </a:solidFill>
                          <a:effectLst/>
                        </a:rPr>
                        <a:t>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64770" marR="0">
                        <a:spcBef>
                          <a:spcPts val="0"/>
                        </a:spcBef>
                        <a:spcAft>
                          <a:spcPts val="0"/>
                        </a:spcAft>
                      </a:pPr>
                      <a:r>
                        <a:rPr lang="en-US" sz="1000" dirty="0">
                          <a:solidFill>
                            <a:schemeClr val="tx1"/>
                          </a:solidFill>
                          <a:effectLst/>
                        </a:rPr>
                        <a:t>Total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extLst>
                  <a:ext uri="{0D108BD9-81ED-4DB2-BD59-A6C34878D82A}">
                    <a16:rowId xmlns:a16="http://schemas.microsoft.com/office/drawing/2014/main" val="3399341619"/>
                  </a:ext>
                </a:extLst>
              </a:tr>
              <a:tr h="203202">
                <a:tc>
                  <a:txBody>
                    <a:bodyPr/>
                    <a:lstStyle/>
                    <a:p>
                      <a:pPr marL="65405" marR="0">
                        <a:spcBef>
                          <a:spcPts val="315"/>
                        </a:spcBef>
                        <a:spcAft>
                          <a:spcPts val="0"/>
                        </a:spcAft>
                      </a:pPr>
                      <a:r>
                        <a:rPr lang="en-US" sz="1000" dirty="0">
                          <a:solidFill>
                            <a:schemeClr val="tx1"/>
                          </a:solidFill>
                          <a:effectLst/>
                        </a:rPr>
                        <a:t>Forecast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932404936"/>
                  </a:ext>
                </a:extLst>
              </a:tr>
              <a:tr h="202466">
                <a:tc>
                  <a:txBody>
                    <a:bodyPr/>
                    <a:lstStyle/>
                    <a:p>
                      <a:pPr marL="65405" marR="0">
                        <a:spcBef>
                          <a:spcPts val="285"/>
                        </a:spcBef>
                        <a:spcAft>
                          <a:spcPts val="0"/>
                        </a:spcAft>
                      </a:pPr>
                      <a:r>
                        <a:rPr lang="en-US" sz="1000" dirty="0">
                          <a:solidFill>
                            <a:schemeClr val="tx1"/>
                          </a:solidFill>
                          <a:effectLst/>
                        </a:rPr>
                        <a:t>Output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851327316"/>
                  </a:ext>
                </a:extLst>
              </a:tr>
              <a:tr h="202466">
                <a:tc>
                  <a:txBody>
                    <a:bodyPr/>
                    <a:lstStyle/>
                    <a:p>
                      <a:pPr marL="117475" marR="0">
                        <a:spcBef>
                          <a:spcPts val="285"/>
                        </a:spcBef>
                        <a:spcAft>
                          <a:spcPts val="0"/>
                        </a:spcAft>
                      </a:pPr>
                      <a:r>
                        <a:rPr lang="en-US" sz="1000" dirty="0">
                          <a:solidFill>
                            <a:schemeClr val="tx1"/>
                          </a:solidFill>
                          <a:effectLst/>
                        </a:rPr>
                        <a:t>Regular time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969409699"/>
                  </a:ext>
                </a:extLst>
              </a:tr>
              <a:tr h="202466">
                <a:tc>
                  <a:txBody>
                    <a:bodyPr/>
                    <a:lstStyle/>
                    <a:p>
                      <a:pPr marL="117475" marR="0">
                        <a:spcBef>
                          <a:spcPts val="325"/>
                        </a:spcBef>
                        <a:spcAft>
                          <a:spcPts val="0"/>
                        </a:spcAft>
                      </a:pPr>
                      <a:r>
                        <a:rPr lang="en-US" sz="1000" dirty="0">
                          <a:solidFill>
                            <a:schemeClr val="tx1"/>
                          </a:solidFill>
                          <a:effectLst/>
                        </a:rPr>
                        <a:t>Overtime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209409916"/>
                  </a:ext>
                </a:extLst>
              </a:tr>
              <a:tr h="202466">
                <a:tc>
                  <a:txBody>
                    <a:bodyPr/>
                    <a:lstStyle/>
                    <a:p>
                      <a:pPr marL="117475" marR="0">
                        <a:spcBef>
                          <a:spcPts val="340"/>
                        </a:spcBef>
                        <a:spcAft>
                          <a:spcPts val="0"/>
                        </a:spcAft>
                      </a:pPr>
                      <a:r>
                        <a:rPr lang="en-US" sz="1000" dirty="0">
                          <a:solidFill>
                            <a:schemeClr val="tx1"/>
                          </a:solidFill>
                          <a:effectLst/>
                        </a:rPr>
                        <a:t>Subcontract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325664833"/>
                  </a:ext>
                </a:extLst>
              </a:tr>
              <a:tr h="351095">
                <a:tc>
                  <a:txBody>
                    <a:bodyPr/>
                    <a:lstStyle/>
                    <a:p>
                      <a:pPr marL="65405" marR="0">
                        <a:spcBef>
                          <a:spcPts val="315"/>
                        </a:spcBef>
                        <a:spcAft>
                          <a:spcPts val="0"/>
                        </a:spcAft>
                      </a:pPr>
                      <a:r>
                        <a:rPr lang="en-US" sz="1000" dirty="0">
                          <a:solidFill>
                            <a:schemeClr val="tx1"/>
                          </a:solidFill>
                          <a:effectLst/>
                        </a:rPr>
                        <a:t>Output – Forecast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796230526"/>
                  </a:ext>
                </a:extLst>
              </a:tr>
              <a:tr h="202466">
                <a:tc>
                  <a:txBody>
                    <a:bodyPr/>
                    <a:lstStyle/>
                    <a:p>
                      <a:pPr marL="65405" marR="0">
                        <a:spcBef>
                          <a:spcPts val="305"/>
                        </a:spcBef>
                        <a:spcAft>
                          <a:spcPts val="0"/>
                        </a:spcAft>
                      </a:pPr>
                      <a:r>
                        <a:rPr lang="en-US" sz="1000" dirty="0">
                          <a:solidFill>
                            <a:schemeClr val="tx1"/>
                          </a:solidFill>
                          <a:effectLst/>
                        </a:rPr>
                        <a:t>Inventory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4290029281"/>
                  </a:ext>
                </a:extLst>
              </a:tr>
              <a:tr h="202466">
                <a:tc>
                  <a:txBody>
                    <a:bodyPr/>
                    <a:lstStyle/>
                    <a:p>
                      <a:pPr marL="117475" marR="0">
                        <a:spcBef>
                          <a:spcPts val="255"/>
                        </a:spcBef>
                        <a:spcAft>
                          <a:spcPts val="0"/>
                        </a:spcAft>
                      </a:pPr>
                      <a:r>
                        <a:rPr lang="en-US" sz="1000" dirty="0">
                          <a:solidFill>
                            <a:schemeClr val="tx1"/>
                          </a:solidFill>
                          <a:effectLst/>
                        </a:rPr>
                        <a:t>Beginning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779147538"/>
                  </a:ext>
                </a:extLst>
              </a:tr>
              <a:tr h="202466">
                <a:tc>
                  <a:txBody>
                    <a:bodyPr/>
                    <a:lstStyle/>
                    <a:p>
                      <a:pPr marL="117475" marR="0">
                        <a:spcBef>
                          <a:spcPts val="295"/>
                        </a:spcBef>
                        <a:spcAft>
                          <a:spcPts val="0"/>
                        </a:spcAft>
                      </a:pPr>
                      <a:r>
                        <a:rPr lang="en-US" sz="1000" dirty="0">
                          <a:solidFill>
                            <a:schemeClr val="tx1"/>
                          </a:solidFill>
                          <a:effectLst/>
                        </a:rPr>
                        <a:t>Ending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840398281"/>
                  </a:ext>
                </a:extLst>
              </a:tr>
              <a:tr h="202466">
                <a:tc>
                  <a:txBody>
                    <a:bodyPr/>
                    <a:lstStyle/>
                    <a:p>
                      <a:pPr marL="117475" marR="0">
                        <a:spcBef>
                          <a:spcPts val="305"/>
                        </a:spcBef>
                        <a:spcAft>
                          <a:spcPts val="0"/>
                        </a:spcAft>
                      </a:pPr>
                      <a:r>
                        <a:rPr lang="en-US" sz="1000" dirty="0">
                          <a:solidFill>
                            <a:schemeClr val="tx1"/>
                          </a:solidFill>
                          <a:effectLst/>
                        </a:rPr>
                        <a:t>Average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415507149"/>
                  </a:ext>
                </a:extLst>
              </a:tr>
              <a:tr h="202466">
                <a:tc>
                  <a:txBody>
                    <a:bodyPr/>
                    <a:lstStyle/>
                    <a:p>
                      <a:pPr marL="65405" marR="0">
                        <a:spcBef>
                          <a:spcPts val="295"/>
                        </a:spcBef>
                        <a:spcAft>
                          <a:spcPts val="0"/>
                        </a:spcAft>
                      </a:pPr>
                      <a:r>
                        <a:rPr lang="en-US" sz="1000" dirty="0">
                          <a:solidFill>
                            <a:schemeClr val="tx1"/>
                          </a:solidFill>
                          <a:effectLst/>
                        </a:rPr>
                        <a:t>Backlog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349187973"/>
                  </a:ext>
                </a:extLst>
              </a:tr>
              <a:tr h="202466">
                <a:tc>
                  <a:txBody>
                    <a:bodyPr/>
                    <a:lstStyle/>
                    <a:p>
                      <a:pPr marL="65405" marR="0">
                        <a:spcBef>
                          <a:spcPts val="295"/>
                        </a:spcBef>
                        <a:spcAft>
                          <a:spcPts val="0"/>
                        </a:spcAft>
                      </a:pPr>
                      <a:r>
                        <a:rPr lang="en-US" sz="1000" dirty="0">
                          <a:solidFill>
                            <a:schemeClr val="tx1"/>
                          </a:solidFill>
                          <a:effectLst/>
                        </a:rPr>
                        <a:t>Costs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2"/>
                  </a:ext>
                </a:extLst>
              </a:tr>
              <a:tr h="422739">
                <a:tc>
                  <a:txBody>
                    <a:bodyPr/>
                    <a:lstStyle/>
                    <a:p>
                      <a:pPr marL="65405" marR="572770">
                        <a:lnSpc>
                          <a:spcPct val="183000"/>
                        </a:lnSpc>
                        <a:spcBef>
                          <a:spcPts val="295"/>
                        </a:spcBef>
                        <a:spcAft>
                          <a:spcPts val="0"/>
                        </a:spcAft>
                      </a:pPr>
                      <a:r>
                        <a:rPr lang="en-US" sz="1000" dirty="0">
                          <a:solidFill>
                            <a:schemeClr val="tx1"/>
                          </a:solidFill>
                          <a:effectLst/>
                        </a:rPr>
                        <a:t>Output</a:t>
                      </a:r>
                    </a:p>
                    <a:p>
                      <a:pPr marL="117475" marR="0">
                        <a:lnSpc>
                          <a:spcPts val="720"/>
                        </a:lnSpc>
                        <a:spcBef>
                          <a:spcPts val="0"/>
                        </a:spcBef>
                        <a:spcAft>
                          <a:spcPts val="0"/>
                        </a:spcAft>
                      </a:pPr>
                      <a:r>
                        <a:rPr lang="en-US" sz="1000" dirty="0">
                          <a:solidFill>
                            <a:schemeClr val="tx1"/>
                          </a:solidFill>
                          <a:effectLst/>
                        </a:rPr>
                        <a:t>Regular</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3"/>
                  </a:ext>
                </a:extLst>
              </a:tr>
              <a:tr h="202466">
                <a:tc>
                  <a:txBody>
                    <a:bodyPr/>
                    <a:lstStyle/>
                    <a:p>
                      <a:pPr marL="117475" marR="0">
                        <a:lnSpc>
                          <a:spcPts val="720"/>
                        </a:lnSpc>
                        <a:spcBef>
                          <a:spcPts val="0"/>
                        </a:spcBef>
                        <a:spcAft>
                          <a:spcPts val="0"/>
                        </a:spcAft>
                      </a:pPr>
                      <a:r>
                        <a:rPr lang="en-US" sz="1000" dirty="0">
                          <a:solidFill>
                            <a:schemeClr val="tx1"/>
                          </a:solidFill>
                          <a:effectLst/>
                        </a:rPr>
                        <a:t>Overtime </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4"/>
                  </a:ext>
                </a:extLst>
              </a:tr>
              <a:tr h="351095">
                <a:tc>
                  <a:txBody>
                    <a:bodyPr/>
                    <a:lstStyle/>
                    <a:p>
                      <a:pPr marL="117475" marR="327025">
                        <a:lnSpc>
                          <a:spcPct val="100000"/>
                        </a:lnSpc>
                        <a:spcBef>
                          <a:spcPts val="0"/>
                        </a:spcBef>
                        <a:spcAft>
                          <a:spcPts val="0"/>
                        </a:spcAft>
                      </a:pPr>
                      <a:r>
                        <a:rPr lang="en-US" sz="1000" dirty="0">
                          <a:solidFill>
                            <a:schemeClr val="tx1"/>
                          </a:solidFill>
                          <a:effectLst/>
                        </a:rPr>
                        <a:t>Subcontract</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5"/>
                  </a:ext>
                </a:extLst>
              </a:tr>
              <a:tr h="202466">
                <a:tc>
                  <a:txBody>
                    <a:bodyPr/>
                    <a:lstStyle/>
                    <a:p>
                      <a:pPr marL="0" marR="0">
                        <a:spcBef>
                          <a:spcPts val="310"/>
                        </a:spcBef>
                        <a:spcAft>
                          <a:spcPts val="0"/>
                        </a:spcAft>
                      </a:pPr>
                      <a:r>
                        <a:rPr lang="en-US" sz="1000" dirty="0">
                          <a:solidFill>
                            <a:schemeClr val="tx1"/>
                          </a:solidFill>
                          <a:effectLst/>
                        </a:rPr>
                        <a:t>Hire/Lay off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096540323"/>
                  </a:ext>
                </a:extLst>
              </a:tr>
              <a:tr h="202466">
                <a:tc>
                  <a:txBody>
                    <a:bodyPr/>
                    <a:lstStyle/>
                    <a:p>
                      <a:pPr marL="0" marR="0" lvl="0" indent="0" algn="l" defTabSz="914400" rtl="0" eaLnBrk="1" fontAlgn="auto" latinLnBrk="0" hangingPunct="1">
                        <a:lnSpc>
                          <a:spcPct val="100000"/>
                        </a:lnSpc>
                        <a:spcBef>
                          <a:spcPts val="310"/>
                        </a:spcBef>
                        <a:spcAft>
                          <a:spcPts val="0"/>
                        </a:spcAft>
                        <a:buClrTx/>
                        <a:buSzTx/>
                        <a:buFontTx/>
                        <a:buNone/>
                        <a:tabLst/>
                        <a:defRPr/>
                      </a:pPr>
                      <a:r>
                        <a:rPr lang="en-US" sz="1000" dirty="0">
                          <a:solidFill>
                            <a:schemeClr val="tx1"/>
                          </a:solidFill>
                          <a:effectLst/>
                        </a:rPr>
                        <a:t>Inventory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99986691"/>
                  </a:ext>
                </a:extLst>
              </a:tr>
              <a:tr h="202466">
                <a:tc>
                  <a:txBody>
                    <a:bodyPr/>
                    <a:lstStyle/>
                    <a:p>
                      <a:pPr marL="65405" marR="0">
                        <a:spcBef>
                          <a:spcPts val="310"/>
                        </a:spcBef>
                        <a:spcAft>
                          <a:spcPts val="0"/>
                        </a:spcAft>
                      </a:pPr>
                      <a:r>
                        <a:rPr lang="en-US" sz="1000" dirty="0">
                          <a:solidFill>
                            <a:schemeClr val="tx1"/>
                          </a:solidFill>
                          <a:effectLst/>
                        </a:rPr>
                        <a:t>Back orders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629362534"/>
                  </a:ext>
                </a:extLst>
              </a:tr>
              <a:tr h="198785">
                <a:tc>
                  <a:txBody>
                    <a:bodyPr/>
                    <a:lstStyle/>
                    <a:p>
                      <a:pPr marL="161925" marR="0">
                        <a:spcBef>
                          <a:spcPts val="345"/>
                        </a:spcBef>
                        <a:spcAft>
                          <a:spcPts val="0"/>
                        </a:spcAft>
                      </a:pPr>
                      <a:r>
                        <a:rPr lang="en-US" sz="1000" dirty="0">
                          <a:solidFill>
                            <a:schemeClr val="tx1"/>
                          </a:solidFill>
                          <a:effectLst/>
                        </a:rPr>
                        <a:t>Total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627472552"/>
                  </a:ext>
                </a:extLst>
              </a:tr>
            </a:tbl>
          </a:graphicData>
        </a:graphic>
      </p:graphicFrame>
      <p:sp>
        <p:nvSpPr>
          <p:cNvPr id="9" name="頁尾版面配置區 8"/>
          <p:cNvSpPr>
            <a:spLocks noGrp="1"/>
          </p:cNvSpPr>
          <p:nvPr>
            <p:ph type="ftr" sz="quarter" idx="10"/>
          </p:nvPr>
        </p:nvSpPr>
        <p:spPr/>
        <p:txBody>
          <a:bodyPr/>
          <a:lstStyle/>
          <a:p>
            <a:pPr>
              <a:defRPr/>
            </a:pPr>
            <a:r>
              <a:rPr lang="en-US" altLang="zh-TW"/>
              <a:t>CYCU— Prof CK Farn</a:t>
            </a:r>
          </a:p>
        </p:txBody>
      </p:sp>
      <p:sp>
        <p:nvSpPr>
          <p:cNvPr id="10" name="投影片編號版面配置區 9"/>
          <p:cNvSpPr>
            <a:spLocks noGrp="1"/>
          </p:cNvSpPr>
          <p:nvPr>
            <p:ph type="sldNum" sz="quarter" idx="11"/>
          </p:nvPr>
        </p:nvSpPr>
        <p:spPr/>
        <p:txBody>
          <a:bodyPr/>
          <a:lstStyle/>
          <a:p>
            <a:pPr>
              <a:defRPr/>
            </a:pPr>
            <a:fld id="{7BDDEBC0-0E1D-4F40-9E73-E30DD182E7FD}" type="slidenum">
              <a:rPr lang="en-US" altLang="zh-TW" smtClean="0"/>
              <a:pPr>
                <a:defRPr/>
              </a:pPr>
              <a:t>23</a:t>
            </a:fld>
            <a:endParaRPr lang="en-US" altLang="zh-TW"/>
          </a:p>
        </p:txBody>
      </p:sp>
    </p:spTree>
    <p:extLst>
      <p:ext uri="{BB962C8B-B14F-4D97-AF65-F5344CB8AC3E}">
        <p14:creationId xmlns:p14="http://schemas.microsoft.com/office/powerpoint/2010/main" val="26260783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Cumulative Graph</a:t>
            </a:r>
            <a:endParaRPr lang="en-IN" dirty="0"/>
          </a:p>
        </p:txBody>
      </p:sp>
      <p:pic>
        <p:nvPicPr>
          <p:cNvPr id="5" name="Picture 3" descr="A graph showing the cumulative output/demand as a function of time."/>
          <p:cNvPicPr>
            <a:picLocks noChangeAspect="1"/>
          </p:cNvPicPr>
          <p:nvPr/>
        </p:nvPicPr>
        <p:blipFill rotWithShape="1">
          <a:blip r:embed="rId2">
            <a:extLst>
              <a:ext uri="{28A0092B-C50C-407E-A947-70E740481C1C}">
                <a14:useLocalDpi xmlns:a14="http://schemas.microsoft.com/office/drawing/2010/main" val="0"/>
              </a:ext>
            </a:extLst>
          </a:blip>
          <a:srcRect l="-166" r="63"/>
          <a:stretch/>
        </p:blipFill>
        <p:spPr>
          <a:xfrm>
            <a:off x="1524000" y="1772816"/>
            <a:ext cx="5352256" cy="4552493"/>
          </a:xfrm>
          <a:prstGeom prst="rect">
            <a:avLst/>
          </a:prstGeom>
        </p:spPr>
      </p:pic>
      <p:sp>
        <p:nvSpPr>
          <p:cNvPr id="11" name="頁尾版面配置區 10"/>
          <p:cNvSpPr>
            <a:spLocks noGrp="1"/>
          </p:cNvSpPr>
          <p:nvPr>
            <p:ph type="ftr" sz="quarter" idx="10"/>
          </p:nvPr>
        </p:nvSpPr>
        <p:spPr/>
        <p:txBody>
          <a:bodyPr/>
          <a:lstStyle/>
          <a:p>
            <a:pPr>
              <a:defRPr/>
            </a:pPr>
            <a:r>
              <a:rPr lang="en-US" altLang="zh-TW"/>
              <a:t>CYCU— Prof CK Farn</a:t>
            </a:r>
          </a:p>
        </p:txBody>
      </p:sp>
      <p:sp>
        <p:nvSpPr>
          <p:cNvPr id="12" name="投影片編號版面配置區 11"/>
          <p:cNvSpPr>
            <a:spLocks noGrp="1"/>
          </p:cNvSpPr>
          <p:nvPr>
            <p:ph type="sldNum" sz="quarter" idx="11"/>
          </p:nvPr>
        </p:nvSpPr>
        <p:spPr/>
        <p:txBody>
          <a:bodyPr/>
          <a:lstStyle/>
          <a:p>
            <a:pPr>
              <a:defRPr/>
            </a:pPr>
            <a:fld id="{7BDDEBC0-0E1D-4F40-9E73-E30DD182E7FD}" type="slidenum">
              <a:rPr lang="en-US" altLang="zh-TW" smtClean="0"/>
              <a:pPr>
                <a:defRPr/>
              </a:pPr>
              <a:t>24</a:t>
            </a:fld>
            <a:endParaRPr lang="en-US" altLang="zh-TW"/>
          </a:p>
        </p:txBody>
      </p:sp>
    </p:spTree>
    <p:extLst>
      <p:ext uri="{BB962C8B-B14F-4D97-AF65-F5344CB8AC3E}">
        <p14:creationId xmlns:p14="http://schemas.microsoft.com/office/powerpoint/2010/main" val="755492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Mathematical Techniques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Linear programming models</a:t>
            </a:r>
          </a:p>
          <a:p>
            <a:pPr lvl="1"/>
            <a:r>
              <a:rPr lang="en-US"/>
              <a:t>Methods for obtaining optimal solutions to problems involving the allocation of scarce resources in terms of cost minimization or profit maximization. </a:t>
            </a:r>
          </a:p>
          <a:p>
            <a:r>
              <a:rPr lang="en-US"/>
              <a:t>Simulation models</a:t>
            </a:r>
          </a:p>
          <a:p>
            <a:pPr lvl="1"/>
            <a:r>
              <a:rPr lang="en-US"/>
              <a:t>Computerized models that can be tested under different scenarios to identify acceptable solutions to problems</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25</a:t>
            </a:fld>
            <a:endParaRPr lang="en-US" altLang="zh-TW"/>
          </a:p>
        </p:txBody>
      </p:sp>
    </p:spTree>
    <p:extLst>
      <p:ext uri="{BB962C8B-B14F-4D97-AF65-F5344CB8AC3E}">
        <p14:creationId xmlns:p14="http://schemas.microsoft.com/office/powerpoint/2010/main" val="36172608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Linear programming models</a:t>
            </a:r>
            <a:endParaRPr lang="en-IN" dirty="0"/>
          </a:p>
        </p:txBody>
      </p:sp>
      <p:sp>
        <p:nvSpPr>
          <p:cNvPr id="5" name="Content Placeholder 3"/>
          <p:cNvSpPr>
            <a:spLocks noGrp="1"/>
          </p:cNvSpPr>
          <p:nvPr>
            <p:ph idx="1"/>
          </p:nvPr>
        </p:nvSpPr>
        <p:spPr>
          <a:xfrm>
            <a:off x="1619672" y="6062876"/>
            <a:ext cx="5472608" cy="319834"/>
          </a:xfrm>
        </p:spPr>
        <p:txBody>
          <a:bodyPr/>
          <a:lstStyle/>
          <a:p>
            <a:r>
              <a:rPr lang="en-US" sz="1400" dirty="0"/>
              <a:t>TABLE 11.4 Worksheet/spreadsheet</a:t>
            </a:r>
          </a:p>
        </p:txBody>
      </p:sp>
      <p:sp>
        <p:nvSpPr>
          <p:cNvPr id="6" name="Content Placeholder 5"/>
          <p:cNvSpPr>
            <a:spLocks noGrp="1"/>
          </p:cNvSpPr>
          <p:nvPr>
            <p:ph sz="quarter" idx="4294967295"/>
          </p:nvPr>
        </p:nvSpPr>
        <p:spPr>
          <a:xfrm>
            <a:off x="5990431" y="1988840"/>
            <a:ext cx="3024336" cy="2664296"/>
          </a:xfrm>
        </p:spPr>
        <p:txBody>
          <a:bodyPr/>
          <a:lstStyle/>
          <a:p>
            <a:pPr marL="0" indent="0">
              <a:buNone/>
            </a:pPr>
            <a:r>
              <a:rPr lang="en-US" sz="1400" dirty="0"/>
              <a:t>r =  Regular production cost per unit</a:t>
            </a:r>
          </a:p>
          <a:p>
            <a:pPr marL="0" indent="0">
              <a:buNone/>
            </a:pPr>
            <a:r>
              <a:rPr lang="en-US" sz="1400" dirty="0"/>
              <a:t>f =  Overtime cost per unit</a:t>
            </a:r>
          </a:p>
          <a:p>
            <a:pPr marL="0" indent="0">
              <a:buNone/>
            </a:pPr>
            <a:r>
              <a:rPr lang="en-US" sz="1400" dirty="0"/>
              <a:t>s =  Subcontracting cost per unit</a:t>
            </a:r>
          </a:p>
          <a:p>
            <a:pPr marL="0" indent="0">
              <a:buNone/>
            </a:pPr>
            <a:r>
              <a:rPr lang="en-US" sz="1400" dirty="0"/>
              <a:t>h =  Holding cost per unit period</a:t>
            </a:r>
          </a:p>
          <a:p>
            <a:pPr marL="0" indent="0">
              <a:buNone/>
            </a:pPr>
            <a:r>
              <a:rPr lang="en-US" sz="1400" dirty="0"/>
              <a:t>b =  Backorder cost per unit per period</a:t>
            </a:r>
          </a:p>
          <a:p>
            <a:pPr marL="0" indent="0">
              <a:buNone/>
            </a:pPr>
            <a:r>
              <a:rPr lang="en-US" sz="1400" dirty="0"/>
              <a:t>n =  Number of periods in planning   horizon</a:t>
            </a:r>
          </a:p>
        </p:txBody>
      </p:sp>
      <p:graphicFrame>
        <p:nvGraphicFramePr>
          <p:cNvPr id="12" name="Table 4"/>
          <p:cNvGraphicFramePr>
            <a:graphicFrameLocks noGrp="1"/>
          </p:cNvGraphicFramePr>
          <p:nvPr>
            <p:extLst>
              <p:ext uri="{D42A27DB-BD31-4B8C-83A1-F6EECF244321}">
                <p14:modId xmlns:p14="http://schemas.microsoft.com/office/powerpoint/2010/main" val="3414764465"/>
              </p:ext>
            </p:extLst>
          </p:nvPr>
        </p:nvGraphicFramePr>
        <p:xfrm>
          <a:off x="323528" y="1700808"/>
          <a:ext cx="5664063" cy="4233953"/>
        </p:xfrm>
        <a:graphic>
          <a:graphicData uri="http://schemas.openxmlformats.org/drawingml/2006/table">
            <a:tbl>
              <a:tblPr firstRow="1" bandRow="1">
                <a:tableStyleId>{5C22544A-7EE6-4342-B048-85BDC9FD1C3A}</a:tableStyleId>
              </a:tblPr>
              <a:tblGrid>
                <a:gridCol w="225408">
                  <a:extLst>
                    <a:ext uri="{9D8B030D-6E8A-4147-A177-3AD203B41FA5}">
                      <a16:colId xmlns:a16="http://schemas.microsoft.com/office/drawing/2014/main" val="20000"/>
                    </a:ext>
                  </a:extLst>
                </a:gridCol>
                <a:gridCol w="933244">
                  <a:extLst>
                    <a:ext uri="{9D8B030D-6E8A-4147-A177-3AD203B41FA5}">
                      <a16:colId xmlns:a16="http://schemas.microsoft.com/office/drawing/2014/main" val="20001"/>
                    </a:ext>
                  </a:extLst>
                </a:gridCol>
                <a:gridCol w="617123">
                  <a:extLst>
                    <a:ext uri="{9D8B030D-6E8A-4147-A177-3AD203B41FA5}">
                      <a16:colId xmlns:a16="http://schemas.microsoft.com/office/drawing/2014/main" val="20002"/>
                    </a:ext>
                  </a:extLst>
                </a:gridCol>
                <a:gridCol w="617123">
                  <a:extLst>
                    <a:ext uri="{9D8B030D-6E8A-4147-A177-3AD203B41FA5}">
                      <a16:colId xmlns:a16="http://schemas.microsoft.com/office/drawing/2014/main" val="20003"/>
                    </a:ext>
                  </a:extLst>
                </a:gridCol>
                <a:gridCol w="617123">
                  <a:extLst>
                    <a:ext uri="{9D8B030D-6E8A-4147-A177-3AD203B41FA5}">
                      <a16:colId xmlns:a16="http://schemas.microsoft.com/office/drawing/2014/main" val="20004"/>
                    </a:ext>
                  </a:extLst>
                </a:gridCol>
                <a:gridCol w="355980">
                  <a:extLst>
                    <a:ext uri="{9D8B030D-6E8A-4147-A177-3AD203B41FA5}">
                      <a16:colId xmlns:a16="http://schemas.microsoft.com/office/drawing/2014/main" val="20005"/>
                    </a:ext>
                  </a:extLst>
                </a:gridCol>
                <a:gridCol w="823289">
                  <a:extLst>
                    <a:ext uri="{9D8B030D-6E8A-4147-A177-3AD203B41FA5}">
                      <a16:colId xmlns:a16="http://schemas.microsoft.com/office/drawing/2014/main" val="20006"/>
                    </a:ext>
                  </a:extLst>
                </a:gridCol>
                <a:gridCol w="727078">
                  <a:extLst>
                    <a:ext uri="{9D8B030D-6E8A-4147-A177-3AD203B41FA5}">
                      <a16:colId xmlns:a16="http://schemas.microsoft.com/office/drawing/2014/main" val="20007"/>
                    </a:ext>
                  </a:extLst>
                </a:gridCol>
                <a:gridCol w="747695">
                  <a:extLst>
                    <a:ext uri="{9D8B030D-6E8A-4147-A177-3AD203B41FA5}">
                      <a16:colId xmlns:a16="http://schemas.microsoft.com/office/drawing/2014/main" val="20008"/>
                    </a:ext>
                  </a:extLst>
                </a:gridCol>
              </a:tblGrid>
              <a:tr h="57845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1" i="0" u="none" strike="noStrike" cap="none" normalizeH="0" baseline="0" dirty="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endParaRPr lang="en-US" sz="900" dirty="0">
                        <a:latin typeface="+mn-lt"/>
                      </a:endParaRP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0" u="none" strike="noStrike" cap="none" normalizeH="0" baseline="0" dirty="0">
                          <a:ln>
                            <a:noFill/>
                          </a:ln>
                          <a:solidFill>
                            <a:schemeClr val="tx1"/>
                          </a:solidFill>
                          <a:effectLst/>
                          <a:latin typeface="+mn-lt"/>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Ending</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inventory </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period 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Unused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capacity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Capacity</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9497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Period</a:t>
                      </a:r>
                    </a:p>
                  </a:txBody>
                  <a:tcPr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Beginning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I</a:t>
                      </a:r>
                      <a:r>
                        <a:rPr kumimoji="0" lang="en-US" sz="900" b="0" i="0" u="none" strike="noStrike" cap="none" normalizeH="0" baseline="-2500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34449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a:t>
                      </a:r>
                      <a:r>
                        <a:rPr kumimoji="0" lang="en-US" sz="900" b="0" i="0" u="none" strike="noStrike" cap="none" normalizeH="0" baseline="0" dirty="0">
                          <a:ln>
                            <a:noFill/>
                          </a:ln>
                          <a:solidFill>
                            <a:srgbClr val="333333"/>
                          </a:solidFill>
                          <a:effectLst/>
                          <a:latin typeface="+mn-lt"/>
                        </a:rPr>
                        <a:t>+ 2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2883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 + 2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1</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28838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 </a:t>
                      </a:r>
                      <a:r>
                        <a:rPr kumimoji="0" lang="en-US" sz="900" b="0" i="0" u="none" strike="noStrike" cap="none" normalizeH="0" baseline="0" dirty="0">
                          <a:ln>
                            <a:noFill/>
                          </a:ln>
                          <a:solidFill>
                            <a:srgbClr val="333333"/>
                          </a:solidFill>
                          <a:effectLst/>
                          <a:latin typeface="+mn-lt"/>
                        </a:rPr>
                        <a:t>+ 2</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37321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r h="30535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2</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6"/>
                  </a:ext>
                </a:extLst>
              </a:tr>
              <a:tr h="33928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7"/>
                  </a:ext>
                </a:extLst>
              </a:tr>
              <a:tr h="33928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8"/>
                  </a:ext>
                </a:extLst>
              </a:tr>
              <a:tr h="28839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3</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9"/>
                  </a:ext>
                </a:extLst>
              </a:tr>
              <a:tr h="30535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10"/>
                  </a:ext>
                </a:extLst>
              </a:tr>
              <a:tr h="28839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Demand</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0" u="none" strike="noStrike" cap="none" normalizeH="0" baseline="0" dirty="0">
                          <a:ln>
                            <a:noFill/>
                          </a:ln>
                          <a:solidFill>
                            <a:srgbClr val="333333"/>
                          </a:solidFill>
                          <a:effectLst/>
                          <a:latin typeface="+mn-lt"/>
                        </a:rPr>
                        <a:t>Total</a:t>
                      </a:r>
                      <a:endParaRPr kumimoji="0" lang="en-US" sz="900" b="0" i="0" u="none" strike="noStrike" cap="none" normalizeH="0" baseline="-2500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11"/>
                  </a:ext>
                </a:extLst>
              </a:tr>
            </a:tbl>
          </a:graphicData>
        </a:graphic>
      </p:graphicFrame>
      <p:sp>
        <p:nvSpPr>
          <p:cNvPr id="23" name="頁尾版面配置區 22"/>
          <p:cNvSpPr>
            <a:spLocks noGrp="1"/>
          </p:cNvSpPr>
          <p:nvPr>
            <p:ph type="ftr" sz="quarter" idx="10"/>
          </p:nvPr>
        </p:nvSpPr>
        <p:spPr/>
        <p:txBody>
          <a:bodyPr/>
          <a:lstStyle/>
          <a:p>
            <a:pPr>
              <a:defRPr/>
            </a:pPr>
            <a:r>
              <a:rPr lang="en-US" altLang="zh-TW"/>
              <a:t>CYCU— Prof CK Farn</a:t>
            </a:r>
          </a:p>
        </p:txBody>
      </p:sp>
      <p:sp>
        <p:nvSpPr>
          <p:cNvPr id="24" name="投影片編號版面配置區 23"/>
          <p:cNvSpPr>
            <a:spLocks noGrp="1"/>
          </p:cNvSpPr>
          <p:nvPr>
            <p:ph type="sldNum" sz="quarter" idx="11"/>
          </p:nvPr>
        </p:nvSpPr>
        <p:spPr/>
        <p:txBody>
          <a:bodyPr/>
          <a:lstStyle/>
          <a:p>
            <a:pPr>
              <a:defRPr/>
            </a:pPr>
            <a:fld id="{7BDDEBC0-0E1D-4F40-9E73-E30DD182E7FD}" type="slidenum">
              <a:rPr lang="en-US" altLang="zh-TW" smtClean="0"/>
              <a:pPr>
                <a:defRPr/>
              </a:pPr>
              <a:t>26</a:t>
            </a:fld>
            <a:endParaRPr lang="en-US" altLang="zh-TW"/>
          </a:p>
        </p:txBody>
      </p:sp>
    </p:spTree>
    <p:extLst>
      <p:ext uri="{BB962C8B-B14F-4D97-AF65-F5344CB8AC3E}">
        <p14:creationId xmlns:p14="http://schemas.microsoft.com/office/powerpoint/2010/main" val="42101979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27</a:t>
            </a:fld>
            <a:endParaRPr lang="en-US" altLang="zh-TW"/>
          </a:p>
        </p:txBody>
      </p:sp>
      <p:sp>
        <p:nvSpPr>
          <p:cNvPr id="6" name="Title 1">
            <a:extLst>
              <a:ext uri="{FF2B5EF4-FFF2-40B4-BE49-F238E27FC236}">
                <a16:creationId xmlns:a16="http://schemas.microsoft.com/office/drawing/2014/main" id="{8A71386E-A325-4273-9B72-2C7F42614BF3}"/>
              </a:ext>
            </a:extLst>
          </p:cNvPr>
          <p:cNvSpPr txBox="1">
            <a:spLocks/>
          </p:cNvSpPr>
          <p:nvPr/>
        </p:nvSpPr>
        <p:spPr bwMode="auto">
          <a:xfrm>
            <a:off x="1619672" y="548681"/>
            <a:ext cx="640871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2800"/>
              <a:t>Aggregate Planning Example </a:t>
            </a:r>
            <a:r>
              <a:rPr lang="en-US" sz="1400"/>
              <a:t>1</a:t>
            </a:r>
            <a:endParaRPr lang="en-IN" sz="2800" dirty="0"/>
          </a:p>
        </p:txBody>
      </p:sp>
      <p:graphicFrame>
        <p:nvGraphicFramePr>
          <p:cNvPr id="7" name="Table 3">
            <a:extLst>
              <a:ext uri="{FF2B5EF4-FFF2-40B4-BE49-F238E27FC236}">
                <a16:creationId xmlns:a16="http://schemas.microsoft.com/office/drawing/2014/main" id="{7027417B-46E2-4A9E-BFDB-908D17CF8033}"/>
              </a:ext>
            </a:extLst>
          </p:cNvPr>
          <p:cNvGraphicFramePr>
            <a:graphicFrameLocks noGrp="1"/>
          </p:cNvGraphicFramePr>
          <p:nvPr>
            <p:ph sz="quarter" idx="4294967295"/>
            <p:extLst>
              <p:ext uri="{D42A27DB-BD31-4B8C-83A1-F6EECF244321}">
                <p14:modId xmlns:p14="http://schemas.microsoft.com/office/powerpoint/2010/main" val="1823953372"/>
              </p:ext>
            </p:extLst>
          </p:nvPr>
        </p:nvGraphicFramePr>
        <p:xfrm>
          <a:off x="512283" y="1340769"/>
          <a:ext cx="8160776" cy="741680"/>
        </p:xfrm>
        <a:graphic>
          <a:graphicData uri="http://schemas.openxmlformats.org/drawingml/2006/table">
            <a:tbl>
              <a:tblPr firstRow="1" bandRow="1">
                <a:tableStyleId>{5C22544A-7EE6-4342-B048-85BDC9FD1C3A}</a:tableStyleId>
              </a:tblPr>
              <a:tblGrid>
                <a:gridCol w="1112833">
                  <a:extLst>
                    <a:ext uri="{9D8B030D-6E8A-4147-A177-3AD203B41FA5}">
                      <a16:colId xmlns:a16="http://schemas.microsoft.com/office/drawing/2014/main" val="20000"/>
                    </a:ext>
                  </a:extLst>
                </a:gridCol>
                <a:gridCol w="989185">
                  <a:extLst>
                    <a:ext uri="{9D8B030D-6E8A-4147-A177-3AD203B41FA5}">
                      <a16:colId xmlns:a16="http://schemas.microsoft.com/office/drawing/2014/main" val="20001"/>
                    </a:ext>
                  </a:extLst>
                </a:gridCol>
                <a:gridCol w="989185">
                  <a:extLst>
                    <a:ext uri="{9D8B030D-6E8A-4147-A177-3AD203B41FA5}">
                      <a16:colId xmlns:a16="http://schemas.microsoft.com/office/drawing/2014/main" val="20002"/>
                    </a:ext>
                  </a:extLst>
                </a:gridCol>
                <a:gridCol w="989185">
                  <a:extLst>
                    <a:ext uri="{9D8B030D-6E8A-4147-A177-3AD203B41FA5}">
                      <a16:colId xmlns:a16="http://schemas.microsoft.com/office/drawing/2014/main" val="20003"/>
                    </a:ext>
                  </a:extLst>
                </a:gridCol>
                <a:gridCol w="989185">
                  <a:extLst>
                    <a:ext uri="{9D8B030D-6E8A-4147-A177-3AD203B41FA5}">
                      <a16:colId xmlns:a16="http://schemas.microsoft.com/office/drawing/2014/main" val="20004"/>
                    </a:ext>
                  </a:extLst>
                </a:gridCol>
                <a:gridCol w="989185">
                  <a:extLst>
                    <a:ext uri="{9D8B030D-6E8A-4147-A177-3AD203B41FA5}">
                      <a16:colId xmlns:a16="http://schemas.microsoft.com/office/drawing/2014/main" val="20005"/>
                    </a:ext>
                  </a:extLst>
                </a:gridCol>
                <a:gridCol w="989185">
                  <a:extLst>
                    <a:ext uri="{9D8B030D-6E8A-4147-A177-3AD203B41FA5}">
                      <a16:colId xmlns:a16="http://schemas.microsoft.com/office/drawing/2014/main" val="20006"/>
                    </a:ext>
                  </a:extLst>
                </a:gridCol>
                <a:gridCol w="1112833">
                  <a:extLst>
                    <a:ext uri="{9D8B030D-6E8A-4147-A177-3AD203B41FA5}">
                      <a16:colId xmlns:a16="http://schemas.microsoft.com/office/drawing/2014/main" val="20007"/>
                    </a:ext>
                  </a:extLst>
                </a:gridCol>
              </a:tblGrid>
              <a:tr h="370840">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370840">
                <a:tc>
                  <a:txBody>
                    <a:bodyPr/>
                    <a:lstStyle/>
                    <a:p>
                      <a:r>
                        <a:rPr lang="en-US" dirty="0"/>
                        <a:t>Forecast</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300</a:t>
                      </a:r>
                    </a:p>
                  </a:txBody>
                  <a:tcPr>
                    <a:solidFill>
                      <a:srgbClr val="D1CBAF"/>
                    </a:solidFill>
                  </a:tcPr>
                </a:tc>
                <a:tc>
                  <a:txBody>
                    <a:bodyPr/>
                    <a:lstStyle/>
                    <a:p>
                      <a:pPr algn="ctr"/>
                      <a:r>
                        <a:rPr lang="en-US" dirty="0"/>
                        <a:t>400</a:t>
                      </a:r>
                    </a:p>
                  </a:txBody>
                  <a:tcPr>
                    <a:solidFill>
                      <a:srgbClr val="D1CBAF"/>
                    </a:solidFill>
                  </a:tcPr>
                </a:tc>
                <a:tc>
                  <a:txBody>
                    <a:bodyPr/>
                    <a:lstStyle/>
                    <a:p>
                      <a:pPr algn="ctr"/>
                      <a:r>
                        <a:rPr lang="en-US" dirty="0"/>
                        <a:t>500</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1,800</a:t>
                      </a:r>
                    </a:p>
                  </a:txBody>
                  <a:tcPr>
                    <a:solidFill>
                      <a:srgbClr val="D1CBAF"/>
                    </a:solidFill>
                  </a:tcPr>
                </a:tc>
                <a:extLst>
                  <a:ext uri="{0D108BD9-81ED-4DB2-BD59-A6C34878D82A}">
                    <a16:rowId xmlns:a16="http://schemas.microsoft.com/office/drawing/2014/main" val="10001"/>
                  </a:ext>
                </a:extLst>
              </a:tr>
            </a:tbl>
          </a:graphicData>
        </a:graphic>
      </p:graphicFrame>
      <p:sp>
        <p:nvSpPr>
          <p:cNvPr id="8" name="Table 4">
            <a:extLst>
              <a:ext uri="{FF2B5EF4-FFF2-40B4-BE49-F238E27FC236}">
                <a16:creationId xmlns:a16="http://schemas.microsoft.com/office/drawing/2014/main" id="{C005590D-5328-4E14-95F0-762833674ED2}"/>
              </a:ext>
            </a:extLst>
          </p:cNvPr>
          <p:cNvSpPr>
            <a:spLocks noGrp="1"/>
          </p:cNvSpPr>
          <p:nvPr>
            <p:ph sz="quarter" idx="4294967295"/>
          </p:nvPr>
        </p:nvSpPr>
        <p:spPr>
          <a:xfrm>
            <a:off x="513853" y="2097157"/>
            <a:ext cx="8160776" cy="2771567"/>
          </a:xfrm>
          <a:prstGeom prst="rect">
            <a:avLst/>
          </a:prstGeom>
          <a:solidFill>
            <a:srgbClr val="D1CBAF"/>
          </a:solidFill>
        </p:spPr>
        <p:txBody>
          <a:bodyPr/>
          <a:lstStyle/>
          <a:p>
            <a:pPr>
              <a:spcAft>
                <a:spcPts val="0"/>
              </a:spcAft>
            </a:pPr>
            <a:r>
              <a:rPr lang="en-US" sz="1800" dirty="0"/>
              <a:t>Costs</a:t>
            </a:r>
          </a:p>
          <a:p>
            <a:pPr marL="457200" lvl="1" indent="0">
              <a:spcAft>
                <a:spcPts val="0"/>
              </a:spcAft>
              <a:buNone/>
            </a:pPr>
            <a:r>
              <a:rPr lang="en-US" sz="1800" dirty="0"/>
              <a:t>Output</a:t>
            </a:r>
          </a:p>
          <a:p>
            <a:pPr marL="914400" lvl="2" indent="0" defTabSz="1228725">
              <a:spcAft>
                <a:spcPts val="0"/>
              </a:spcAft>
              <a:buNone/>
            </a:pPr>
            <a:r>
              <a:rPr lang="en-US" sz="1800" dirty="0"/>
              <a:t>Regular time  = $2 per skateboard</a:t>
            </a:r>
          </a:p>
          <a:p>
            <a:pPr marL="914400" lvl="2" indent="0">
              <a:spcAft>
                <a:spcPts val="0"/>
              </a:spcAft>
              <a:buNone/>
            </a:pPr>
            <a:r>
              <a:rPr lang="en-US" sz="1800" dirty="0"/>
              <a:t>Overtime        = $3 per skateboard</a:t>
            </a:r>
          </a:p>
          <a:p>
            <a:pPr marL="914400" lvl="2" indent="0">
              <a:spcAft>
                <a:spcPts val="0"/>
              </a:spcAft>
              <a:buNone/>
            </a:pPr>
            <a:r>
              <a:rPr lang="en-US" sz="1800" dirty="0"/>
              <a:t>Subcontract   = $6 per skateboard</a:t>
            </a:r>
          </a:p>
          <a:p>
            <a:pPr marL="457200" lvl="1" indent="0">
              <a:spcAft>
                <a:spcPts val="0"/>
              </a:spcAft>
              <a:buNone/>
            </a:pPr>
            <a:r>
              <a:rPr lang="en-US" sz="1800" dirty="0"/>
              <a:t>Inventory               = $1 per skateboard per period on average inventory</a:t>
            </a:r>
          </a:p>
          <a:p>
            <a:pPr marL="457200" lvl="1" indent="0">
              <a:spcAft>
                <a:spcPts val="0"/>
              </a:spcAft>
              <a:buNone/>
            </a:pPr>
            <a:r>
              <a:rPr lang="en-US" sz="1800" dirty="0"/>
              <a:t>Back orders           = $5 per skateboard per period</a:t>
            </a:r>
          </a:p>
        </p:txBody>
      </p:sp>
      <p:sp>
        <p:nvSpPr>
          <p:cNvPr id="9" name="Content Placeholder 5">
            <a:extLst>
              <a:ext uri="{FF2B5EF4-FFF2-40B4-BE49-F238E27FC236}">
                <a16:creationId xmlns:a16="http://schemas.microsoft.com/office/drawing/2014/main" id="{21E6CE41-B686-441D-8E7D-D77393F4F411}"/>
              </a:ext>
            </a:extLst>
          </p:cNvPr>
          <p:cNvSpPr>
            <a:spLocks noGrp="1"/>
          </p:cNvSpPr>
          <p:nvPr>
            <p:ph sz="quarter" idx="4294967295"/>
          </p:nvPr>
        </p:nvSpPr>
        <p:spPr>
          <a:xfrm>
            <a:off x="496092" y="4797152"/>
            <a:ext cx="8176967" cy="1691288"/>
          </a:xfrm>
          <a:prstGeom prst="rect">
            <a:avLst/>
          </a:prstGeom>
        </p:spPr>
        <p:txBody>
          <a:bodyPr/>
          <a:lstStyle/>
          <a:p>
            <a:r>
              <a:rPr lang="en-US" sz="1600" dirty="0"/>
              <a:t>Planners for a company that makes several models of skateboards are about to prepare an aggregate plan that will cover six periods.</a:t>
            </a:r>
          </a:p>
          <a:p>
            <a:r>
              <a:rPr lang="en-US" sz="1600" dirty="0"/>
              <a:t>They want to evaluate a plan that calls for a steady rate of regular-time output, mainly using inventory to absorb the uneven demand but allowing some backlog. Overtime and subcontracting are not used because they want steady output. They intend to start with zero inventory on hand in the first period.</a:t>
            </a:r>
          </a:p>
        </p:txBody>
      </p:sp>
    </p:spTree>
    <p:extLst>
      <p:ext uri="{BB962C8B-B14F-4D97-AF65-F5344CB8AC3E}">
        <p14:creationId xmlns:p14="http://schemas.microsoft.com/office/powerpoint/2010/main" val="37010870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28</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547664" y="620688"/>
            <a:ext cx="5597252" cy="747936"/>
          </a:xfrm>
        </p:spPr>
        <p:txBody>
          <a:bodyPr/>
          <a:lstStyle/>
          <a:p>
            <a:r>
              <a:rPr lang="en-US" sz="2800" dirty="0"/>
              <a:t>Aggregate Planning Example </a:t>
            </a:r>
            <a:r>
              <a:rPr lang="en-US" sz="1400" dirty="0"/>
              <a:t>2</a:t>
            </a:r>
            <a:endParaRPr lang="en-IN" sz="1400" dirty="0"/>
          </a:p>
        </p:txBody>
      </p:sp>
      <p:graphicFrame>
        <p:nvGraphicFramePr>
          <p:cNvPr id="7" name="Table 3"/>
          <p:cNvGraphicFramePr>
            <a:graphicFrameLocks/>
          </p:cNvGraphicFramePr>
          <p:nvPr>
            <p:extLst>
              <p:ext uri="{D42A27DB-BD31-4B8C-83A1-F6EECF244321}">
                <p14:modId xmlns:p14="http://schemas.microsoft.com/office/powerpoint/2010/main" val="1217169196"/>
              </p:ext>
            </p:extLst>
          </p:nvPr>
        </p:nvGraphicFramePr>
        <p:xfrm>
          <a:off x="467544" y="1844824"/>
          <a:ext cx="8526780" cy="43942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274320">
                <a:tc>
                  <a:txBody>
                    <a:bodyPr/>
                    <a:lstStyle/>
                    <a:p>
                      <a:r>
                        <a:rPr lang="en-US" sz="1600" b="1" dirty="0"/>
                        <a:t>Forecast</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400</a:t>
                      </a:r>
                    </a:p>
                  </a:txBody>
                  <a:tcPr>
                    <a:solidFill>
                      <a:srgbClr val="E6E3D2"/>
                    </a:solidFill>
                  </a:tcPr>
                </a:tc>
                <a:tc>
                  <a:txBody>
                    <a:bodyPr/>
                    <a:lstStyle/>
                    <a:p>
                      <a:pPr algn="ctr"/>
                      <a:r>
                        <a:rPr lang="en-US" sz="1600" dirty="0"/>
                        <a:t>500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1,800</a:t>
                      </a:r>
                    </a:p>
                  </a:txBody>
                  <a:tcPr>
                    <a:solidFill>
                      <a:srgbClr val="E6E3D2"/>
                    </a:solidFill>
                  </a:tcPr>
                </a:tc>
                <a:extLst>
                  <a:ext uri="{0D108BD9-81ED-4DB2-BD59-A6C34878D82A}">
                    <a16:rowId xmlns:a16="http://schemas.microsoft.com/office/drawing/2014/main" val="10001"/>
                  </a:ext>
                </a:extLst>
              </a:tr>
              <a:tr h="274320">
                <a:tc>
                  <a:txBody>
                    <a:bodyPr/>
                    <a:lstStyle/>
                    <a:p>
                      <a:r>
                        <a:rPr lang="en-US" sz="1600" b="1" dirty="0"/>
                        <a:t>Output</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2"/>
                  </a:ext>
                </a:extLst>
              </a:tr>
              <a:tr h="274320">
                <a:tc>
                  <a:txBody>
                    <a:bodyPr/>
                    <a:lstStyle/>
                    <a:p>
                      <a:pPr lvl="1"/>
                      <a:r>
                        <a:rPr lang="en-US" sz="1600" b="1" dirty="0"/>
                        <a:t>Regular time</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1,800</a:t>
                      </a:r>
                    </a:p>
                  </a:txBody>
                  <a:tcPr>
                    <a:solidFill>
                      <a:srgbClr val="E6E3D2"/>
                    </a:solidFill>
                  </a:tcPr>
                </a:tc>
                <a:extLst>
                  <a:ext uri="{0D108BD9-81ED-4DB2-BD59-A6C34878D82A}">
                    <a16:rowId xmlns:a16="http://schemas.microsoft.com/office/drawing/2014/main" val="10003"/>
                  </a:ext>
                </a:extLst>
              </a:tr>
              <a:tr h="274320">
                <a:tc>
                  <a:txBody>
                    <a:bodyPr/>
                    <a:lstStyle/>
                    <a:p>
                      <a:pPr lvl="1"/>
                      <a:r>
                        <a:rPr lang="en-US" sz="1600" b="1" dirty="0"/>
                        <a:t>Overtime</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4"/>
                  </a:ext>
                </a:extLst>
              </a:tr>
              <a:tr h="274320">
                <a:tc>
                  <a:txBody>
                    <a:bodyPr/>
                    <a:lstStyle/>
                    <a:p>
                      <a:pPr lvl="1"/>
                      <a:r>
                        <a:rPr lang="en-US" sz="1600" b="1" dirty="0"/>
                        <a:t>Subcontract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5"/>
                  </a:ext>
                </a:extLst>
              </a:tr>
              <a:tr h="274320">
                <a:tc>
                  <a:txBody>
                    <a:bodyPr/>
                    <a:lstStyle/>
                    <a:p>
                      <a:r>
                        <a:rPr lang="en-US" sz="1600" b="1" dirty="0"/>
                        <a:t>Inventory</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6"/>
                  </a:ext>
                </a:extLst>
              </a:tr>
              <a:tr h="274320">
                <a:tc>
                  <a:txBody>
                    <a:bodyPr/>
                    <a:lstStyle/>
                    <a:p>
                      <a:r>
                        <a:rPr lang="en-US" sz="1600" b="1" dirty="0"/>
                        <a:t>Output</a:t>
                      </a:r>
                      <a:r>
                        <a:rPr lang="en-US" sz="1600" b="1" baseline="0" dirty="0"/>
                        <a:t> 2 Forecast</a:t>
                      </a:r>
                      <a:endParaRPr lang="en-US" sz="1600" b="1" dirty="0"/>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extLst>
                  <a:ext uri="{0D108BD9-81ED-4DB2-BD59-A6C34878D82A}">
                    <a16:rowId xmlns:a16="http://schemas.microsoft.com/office/drawing/2014/main" val="10007"/>
                  </a:ext>
                </a:extLst>
              </a:tr>
              <a:tr h="274320">
                <a:tc>
                  <a:txBody>
                    <a:bodyPr/>
                    <a:lstStyle/>
                    <a:p>
                      <a:r>
                        <a:rPr lang="en-US" sz="1600" b="1" dirty="0"/>
                        <a:t>Inventory</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8"/>
                  </a:ext>
                </a:extLst>
              </a:tr>
              <a:tr h="274320">
                <a:tc>
                  <a:txBody>
                    <a:bodyPr/>
                    <a:lstStyle/>
                    <a:p>
                      <a:pPr lvl="1"/>
                      <a:r>
                        <a:rPr lang="en-US" sz="1600" b="1" dirty="0"/>
                        <a:t>Beginning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9"/>
                  </a:ext>
                </a:extLst>
              </a:tr>
              <a:tr h="274320">
                <a:tc>
                  <a:txBody>
                    <a:bodyPr/>
                    <a:lstStyle/>
                    <a:p>
                      <a:pPr lvl="1"/>
                      <a:r>
                        <a:rPr lang="en-US" sz="1600" b="1" dirty="0"/>
                        <a:t>Ending</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10"/>
                  </a:ext>
                </a:extLst>
              </a:tr>
              <a:tr h="274320">
                <a:tc>
                  <a:txBody>
                    <a:bodyPr/>
                    <a:lstStyle/>
                    <a:p>
                      <a:pPr lvl="1"/>
                      <a:r>
                        <a:rPr lang="en-US" sz="1600" b="1" dirty="0"/>
                        <a:t>Average</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600</a:t>
                      </a:r>
                    </a:p>
                  </a:txBody>
                  <a:tcPr>
                    <a:solidFill>
                      <a:srgbClr val="E6E3D2"/>
                    </a:solidFill>
                  </a:tcPr>
                </a:tc>
                <a:extLst>
                  <a:ext uri="{0D108BD9-81ED-4DB2-BD59-A6C34878D82A}">
                    <a16:rowId xmlns:a16="http://schemas.microsoft.com/office/drawing/2014/main" val="10011"/>
                  </a:ext>
                </a:extLst>
              </a:tr>
              <a:tr h="274320">
                <a:tc>
                  <a:txBody>
                    <a:bodyPr/>
                    <a:lstStyle/>
                    <a:p>
                      <a:r>
                        <a:rPr lang="en-US" sz="1600" b="1" dirty="0"/>
                        <a:t>Backlog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937701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29</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763688" y="548680"/>
            <a:ext cx="6694512" cy="792088"/>
          </a:xfrm>
        </p:spPr>
        <p:txBody>
          <a:bodyPr/>
          <a:lstStyle/>
          <a:p>
            <a:r>
              <a:rPr lang="en-US" sz="3200" dirty="0"/>
              <a:t>Aggregate Planning Example </a:t>
            </a:r>
            <a:r>
              <a:rPr lang="en-US" sz="1050" dirty="0"/>
              <a:t>3</a:t>
            </a:r>
            <a:endParaRPr lang="en-IN" sz="1050" dirty="0"/>
          </a:p>
        </p:txBody>
      </p:sp>
      <p:graphicFrame>
        <p:nvGraphicFramePr>
          <p:cNvPr id="7" name="Table 3"/>
          <p:cNvGraphicFramePr>
            <a:graphicFrameLocks/>
          </p:cNvGraphicFramePr>
          <p:nvPr>
            <p:extLst>
              <p:ext uri="{D42A27DB-BD31-4B8C-83A1-F6EECF244321}">
                <p14:modId xmlns:p14="http://schemas.microsoft.com/office/powerpoint/2010/main" val="4160273396"/>
              </p:ext>
            </p:extLst>
          </p:nvPr>
        </p:nvGraphicFramePr>
        <p:xfrm>
          <a:off x="323528" y="1844824"/>
          <a:ext cx="8352931" cy="3528396"/>
        </p:xfrm>
        <a:graphic>
          <a:graphicData uri="http://schemas.openxmlformats.org/drawingml/2006/table">
            <a:tbl>
              <a:tblPr firstRow="1" bandRow="1">
                <a:tableStyleId>{5C22544A-7EE6-4342-B048-85BDC9FD1C3A}</a:tableStyleId>
              </a:tblPr>
              <a:tblGrid>
                <a:gridCol w="1970664">
                  <a:extLst>
                    <a:ext uri="{9D8B030D-6E8A-4147-A177-3AD203B41FA5}">
                      <a16:colId xmlns:a16="http://schemas.microsoft.com/office/drawing/2014/main" val="20000"/>
                    </a:ext>
                  </a:extLst>
                </a:gridCol>
                <a:gridCol w="895757">
                  <a:extLst>
                    <a:ext uri="{9D8B030D-6E8A-4147-A177-3AD203B41FA5}">
                      <a16:colId xmlns:a16="http://schemas.microsoft.com/office/drawing/2014/main" val="20001"/>
                    </a:ext>
                  </a:extLst>
                </a:gridCol>
                <a:gridCol w="895757">
                  <a:extLst>
                    <a:ext uri="{9D8B030D-6E8A-4147-A177-3AD203B41FA5}">
                      <a16:colId xmlns:a16="http://schemas.microsoft.com/office/drawing/2014/main" val="20002"/>
                    </a:ext>
                  </a:extLst>
                </a:gridCol>
                <a:gridCol w="895757">
                  <a:extLst>
                    <a:ext uri="{9D8B030D-6E8A-4147-A177-3AD203B41FA5}">
                      <a16:colId xmlns:a16="http://schemas.microsoft.com/office/drawing/2014/main" val="20003"/>
                    </a:ext>
                  </a:extLst>
                </a:gridCol>
                <a:gridCol w="895757">
                  <a:extLst>
                    <a:ext uri="{9D8B030D-6E8A-4147-A177-3AD203B41FA5}">
                      <a16:colId xmlns:a16="http://schemas.microsoft.com/office/drawing/2014/main" val="20004"/>
                    </a:ext>
                  </a:extLst>
                </a:gridCol>
                <a:gridCol w="895757">
                  <a:extLst>
                    <a:ext uri="{9D8B030D-6E8A-4147-A177-3AD203B41FA5}">
                      <a16:colId xmlns:a16="http://schemas.microsoft.com/office/drawing/2014/main" val="20005"/>
                    </a:ext>
                  </a:extLst>
                </a:gridCol>
                <a:gridCol w="895757">
                  <a:extLst>
                    <a:ext uri="{9D8B030D-6E8A-4147-A177-3AD203B41FA5}">
                      <a16:colId xmlns:a16="http://schemas.microsoft.com/office/drawing/2014/main" val="20006"/>
                    </a:ext>
                  </a:extLst>
                </a:gridCol>
                <a:gridCol w="1007725">
                  <a:extLst>
                    <a:ext uri="{9D8B030D-6E8A-4147-A177-3AD203B41FA5}">
                      <a16:colId xmlns:a16="http://schemas.microsoft.com/office/drawing/2014/main" val="20007"/>
                    </a:ext>
                  </a:extLst>
                </a:gridCol>
              </a:tblGrid>
              <a:tr h="378042">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378042">
                <a:tc>
                  <a:txBody>
                    <a:bodyPr/>
                    <a:lstStyle/>
                    <a:p>
                      <a:r>
                        <a:rPr lang="en-US" sz="1600" b="1" dirty="0"/>
                        <a:t>Costs</a:t>
                      </a:r>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extLst>
                  <a:ext uri="{0D108BD9-81ED-4DB2-BD59-A6C34878D82A}">
                    <a16:rowId xmlns:a16="http://schemas.microsoft.com/office/drawing/2014/main" val="10001"/>
                  </a:ext>
                </a:extLst>
              </a:tr>
              <a:tr h="346539">
                <a:tc>
                  <a:txBody>
                    <a:bodyPr/>
                    <a:lstStyle/>
                    <a:p>
                      <a:r>
                        <a:rPr lang="en-US" sz="1600" b="1" dirty="0"/>
                        <a:t>Output</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2"/>
                  </a:ext>
                </a:extLst>
              </a:tr>
              <a:tr h="346539">
                <a:tc>
                  <a:txBody>
                    <a:bodyPr/>
                    <a:lstStyle/>
                    <a:p>
                      <a:pPr lvl="1"/>
                      <a:r>
                        <a:rPr lang="en-US" sz="1600" b="1" dirty="0"/>
                        <a:t>Regular time</a:t>
                      </a:r>
                    </a:p>
                  </a:txBody>
                  <a:tcPr>
                    <a:solidFill>
                      <a:srgbClr val="E6E3D2"/>
                    </a:solidFill>
                  </a:tcPr>
                </a:tc>
                <a:tc>
                  <a:txBody>
                    <a:bodyPr/>
                    <a:lstStyle/>
                    <a:p>
                      <a:pPr algn="ct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algn="ctr"/>
                      <a:r>
                        <a:rPr lang="en-US" sz="1600" dirty="0"/>
                        <a:t>$600</a:t>
                      </a:r>
                    </a:p>
                  </a:txBody>
                  <a:tcPr>
                    <a:solidFill>
                      <a:srgbClr val="E6E3D2"/>
                    </a:solidFill>
                  </a:tcPr>
                </a:tc>
                <a:tc>
                  <a:txBody>
                    <a:bodyPr/>
                    <a:lstStyle/>
                    <a:p>
                      <a:pPr algn="ctr"/>
                      <a:r>
                        <a:rPr lang="en-US" sz="1600" dirty="0"/>
                        <a:t>$3,600</a:t>
                      </a:r>
                    </a:p>
                  </a:txBody>
                  <a:tcPr>
                    <a:solidFill>
                      <a:srgbClr val="E6E3D2"/>
                    </a:solidFill>
                  </a:tcPr>
                </a:tc>
                <a:extLst>
                  <a:ext uri="{0D108BD9-81ED-4DB2-BD59-A6C34878D82A}">
                    <a16:rowId xmlns:a16="http://schemas.microsoft.com/office/drawing/2014/main" val="10003"/>
                  </a:ext>
                </a:extLst>
              </a:tr>
              <a:tr h="346539">
                <a:tc>
                  <a:txBody>
                    <a:bodyPr/>
                    <a:lstStyle/>
                    <a:p>
                      <a:pPr lvl="1"/>
                      <a:r>
                        <a:rPr lang="en-US" sz="1600" b="1" dirty="0"/>
                        <a:t>Overtime</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4"/>
                  </a:ext>
                </a:extLst>
              </a:tr>
              <a:tr h="346539">
                <a:tc>
                  <a:txBody>
                    <a:bodyPr/>
                    <a:lstStyle/>
                    <a:p>
                      <a:pPr lvl="1"/>
                      <a:r>
                        <a:rPr lang="en-US" sz="1600" b="1" dirty="0"/>
                        <a:t>Subcontract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5"/>
                  </a:ext>
                </a:extLst>
              </a:tr>
              <a:tr h="346539">
                <a:tc>
                  <a:txBody>
                    <a:bodyPr/>
                    <a:lstStyle/>
                    <a:p>
                      <a:pPr lvl="1"/>
                      <a:r>
                        <a:rPr lang="en-US" sz="1600" b="1" dirty="0"/>
                        <a:t>Hire/Layoff</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6"/>
                  </a:ext>
                </a:extLst>
              </a:tr>
              <a:tr h="346539">
                <a:tc>
                  <a:txBody>
                    <a:bodyPr/>
                    <a:lstStyle/>
                    <a:p>
                      <a:r>
                        <a:rPr lang="en-US" sz="1600" b="1" dirty="0"/>
                        <a:t>Inventory</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$600</a:t>
                      </a:r>
                    </a:p>
                  </a:txBody>
                  <a:tcPr>
                    <a:solidFill>
                      <a:srgbClr val="E6E3D2"/>
                    </a:solidFill>
                  </a:tcPr>
                </a:tc>
                <a:extLst>
                  <a:ext uri="{0D108BD9-81ED-4DB2-BD59-A6C34878D82A}">
                    <a16:rowId xmlns:a16="http://schemas.microsoft.com/office/drawing/2014/main" val="10007"/>
                  </a:ext>
                </a:extLst>
              </a:tr>
              <a:tr h="346539">
                <a:tc>
                  <a:txBody>
                    <a:bodyPr/>
                    <a:lstStyle/>
                    <a:p>
                      <a:r>
                        <a:rPr lang="en-US" sz="1600" b="1" dirty="0"/>
                        <a:t>Backlog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$500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$500</a:t>
                      </a:r>
                    </a:p>
                  </a:txBody>
                  <a:tcPr>
                    <a:solidFill>
                      <a:srgbClr val="E6E3D2"/>
                    </a:solidFill>
                  </a:tcPr>
                </a:tc>
                <a:extLst>
                  <a:ext uri="{0D108BD9-81ED-4DB2-BD59-A6C34878D82A}">
                    <a16:rowId xmlns:a16="http://schemas.microsoft.com/office/drawing/2014/main" val="10008"/>
                  </a:ext>
                </a:extLst>
              </a:tr>
              <a:tr h="346539">
                <a:tc>
                  <a:txBody>
                    <a:bodyPr/>
                    <a:lstStyle/>
                    <a:p>
                      <a:pPr lvl="1"/>
                      <a:r>
                        <a:rPr lang="en-US" sz="1600" b="1" dirty="0"/>
                        <a:t>Total</a:t>
                      </a:r>
                    </a:p>
                  </a:txBody>
                  <a:tcPr>
                    <a:solidFill>
                      <a:srgbClr val="E6E3D2"/>
                    </a:solidFill>
                  </a:tcPr>
                </a:tc>
                <a:tc>
                  <a:txBody>
                    <a:bodyPr/>
                    <a:lstStyle/>
                    <a:p>
                      <a:pPr algn="ctr"/>
                      <a:r>
                        <a:rPr lang="en-US" sz="1600" dirty="0"/>
                        <a:t>$650</a:t>
                      </a:r>
                    </a:p>
                  </a:txBody>
                  <a:tcPr>
                    <a:solidFill>
                      <a:srgbClr val="E6E3D2"/>
                    </a:solidFill>
                  </a:tcPr>
                </a:tc>
                <a:tc>
                  <a:txBody>
                    <a:bodyPr/>
                    <a:lstStyle/>
                    <a:p>
                      <a:pPr algn="ctr"/>
                      <a:r>
                        <a:rPr lang="en-US" sz="1600" dirty="0"/>
                        <a:t>$750</a:t>
                      </a:r>
                    </a:p>
                  </a:txBody>
                  <a:tcPr>
                    <a:solidFill>
                      <a:srgbClr val="E6E3D2"/>
                    </a:solidFill>
                  </a:tcPr>
                </a:tc>
                <a:tc>
                  <a:txBody>
                    <a:bodyPr/>
                    <a:lstStyle/>
                    <a:p>
                      <a:pPr algn="ctr"/>
                      <a:r>
                        <a:rPr lang="en-US" sz="1600" dirty="0"/>
                        <a:t>$800</a:t>
                      </a:r>
                    </a:p>
                  </a:txBody>
                  <a:tcPr>
                    <a:solidFill>
                      <a:srgbClr val="E6E3D2"/>
                    </a:solidFill>
                  </a:tcPr>
                </a:tc>
                <a:tc>
                  <a:txBody>
                    <a:bodyPr/>
                    <a:lstStyle/>
                    <a:p>
                      <a:pPr algn="ctr"/>
                      <a:r>
                        <a:rPr lang="en-US" sz="1600" dirty="0"/>
                        <a:t>$750</a:t>
                      </a:r>
                    </a:p>
                  </a:txBody>
                  <a:tcPr>
                    <a:solidFill>
                      <a:srgbClr val="E6E3D2"/>
                    </a:solidFill>
                  </a:tcPr>
                </a:tc>
                <a:tc>
                  <a:txBody>
                    <a:bodyPr/>
                    <a:lstStyle/>
                    <a:p>
                      <a:pPr algn="ctr"/>
                      <a:r>
                        <a:rPr lang="en-US" sz="1600" dirty="0"/>
                        <a:t>$1,150</a:t>
                      </a:r>
                    </a:p>
                  </a:txBody>
                  <a:tcPr>
                    <a:solidFill>
                      <a:srgbClr val="E6E3D2"/>
                    </a:solidFill>
                  </a:tcPr>
                </a:tc>
                <a:tc>
                  <a:txBody>
                    <a:bodyPr/>
                    <a:lstStyle/>
                    <a:p>
                      <a:pPr algn="ctr"/>
                      <a:r>
                        <a:rPr lang="en-US" sz="1600" dirty="0"/>
                        <a:t>$600</a:t>
                      </a:r>
                    </a:p>
                  </a:txBody>
                  <a:tcPr>
                    <a:solidFill>
                      <a:srgbClr val="E6E3D2"/>
                    </a:solidFill>
                  </a:tcPr>
                </a:tc>
                <a:tc>
                  <a:txBody>
                    <a:bodyPr/>
                    <a:lstStyle/>
                    <a:p>
                      <a:pPr algn="ctr"/>
                      <a:r>
                        <a:rPr lang="en-US" sz="1600" dirty="0"/>
                        <a:t>$4,700</a:t>
                      </a:r>
                    </a:p>
                  </a:txBody>
                  <a:tcPr>
                    <a:solidFill>
                      <a:srgbClr val="E6E3D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092029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The Planning Sequence</a:t>
            </a:r>
            <a:endParaRPr lang="en-IN" dirty="0"/>
          </a:p>
        </p:txBody>
      </p:sp>
      <p:pic>
        <p:nvPicPr>
          <p:cNvPr id="5" name="Picture 3" descr="An organizational chart."/>
          <p:cNvPicPr>
            <a:picLocks noChangeAspect="1"/>
          </p:cNvPicPr>
          <p:nvPr/>
        </p:nvPicPr>
        <p:blipFill rotWithShape="1">
          <a:blip r:embed="rId2" cstate="print">
            <a:extLst>
              <a:ext uri="{28A0092B-C50C-407E-A947-70E740481C1C}">
                <a14:useLocalDpi xmlns:a14="http://schemas.microsoft.com/office/drawing/2010/main" val="0"/>
              </a:ext>
            </a:extLst>
          </a:blip>
          <a:srcRect l="-61" r="-431"/>
          <a:stretch/>
        </p:blipFill>
        <p:spPr>
          <a:xfrm>
            <a:off x="1524000" y="1628800"/>
            <a:ext cx="5847907" cy="4572000"/>
          </a:xfrm>
          <a:prstGeom prst="rect">
            <a:avLst/>
          </a:prstGeom>
        </p:spPr>
      </p:pic>
      <p:sp>
        <p:nvSpPr>
          <p:cNvPr id="9" name="頁尾版面配置區 8"/>
          <p:cNvSpPr>
            <a:spLocks noGrp="1"/>
          </p:cNvSpPr>
          <p:nvPr>
            <p:ph type="ftr" sz="quarter" idx="10"/>
          </p:nvPr>
        </p:nvSpPr>
        <p:spPr/>
        <p:txBody>
          <a:bodyPr/>
          <a:lstStyle/>
          <a:p>
            <a:pPr>
              <a:defRPr/>
            </a:pPr>
            <a:r>
              <a:rPr lang="en-US" altLang="zh-TW"/>
              <a:t>CYCU— Prof CK Farn</a:t>
            </a:r>
          </a:p>
        </p:txBody>
      </p:sp>
      <p:sp>
        <p:nvSpPr>
          <p:cNvPr id="10" name="投影片編號版面配置區 9"/>
          <p:cNvSpPr>
            <a:spLocks noGrp="1"/>
          </p:cNvSpPr>
          <p:nvPr>
            <p:ph type="sldNum" sz="quarter" idx="11"/>
          </p:nvPr>
        </p:nvSpPr>
        <p:spPr/>
        <p:txBody>
          <a:bodyPr/>
          <a:lstStyle/>
          <a:p>
            <a:pPr>
              <a:defRPr/>
            </a:pPr>
            <a:fld id="{7BDDEBC0-0E1D-4F40-9E73-E30DD182E7FD}" type="slidenum">
              <a:rPr lang="en-US" altLang="zh-TW" smtClean="0"/>
              <a:pPr>
                <a:defRPr/>
              </a:pPr>
              <a:t>3</a:t>
            </a:fld>
            <a:endParaRPr lang="en-US" altLang="zh-TW"/>
          </a:p>
        </p:txBody>
      </p:sp>
    </p:spTree>
    <p:extLst>
      <p:ext uri="{BB962C8B-B14F-4D97-AF65-F5344CB8AC3E}">
        <p14:creationId xmlns:p14="http://schemas.microsoft.com/office/powerpoint/2010/main" val="314618838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Mathematical Techniques </a:t>
            </a:r>
            <a:endParaRPr lang="en-IN" dirty="0"/>
          </a:p>
        </p:txBody>
      </p:sp>
      <p:sp>
        <p:nvSpPr>
          <p:cNvPr id="3" name="Content Placeholder 3">
            <a:extLst>
              <a:ext uri="{FF2B5EF4-FFF2-40B4-BE49-F238E27FC236}">
                <a16:creationId xmlns:a16="http://schemas.microsoft.com/office/drawing/2014/main" id="{0A9D0EF9-353E-422A-8777-49E6B33374C0}"/>
              </a:ext>
            </a:extLst>
          </p:cNvPr>
          <p:cNvSpPr>
            <a:spLocks noGrp="1"/>
          </p:cNvSpPr>
          <p:nvPr>
            <p:ph idx="1"/>
          </p:nvPr>
        </p:nvSpPr>
        <p:spPr>
          <a:xfrm>
            <a:off x="899592" y="5939888"/>
            <a:ext cx="6912768" cy="297424"/>
          </a:xfrm>
        </p:spPr>
        <p:txBody>
          <a:bodyPr/>
          <a:lstStyle/>
          <a:p>
            <a:r>
              <a:rPr lang="en-US" sz="1400" dirty="0"/>
              <a:t>TABLE 11.7  Summary of mathematical planning techniques</a:t>
            </a:r>
          </a:p>
        </p:txBody>
      </p:sp>
      <p:graphicFrame>
        <p:nvGraphicFramePr>
          <p:cNvPr id="5" name="Table 2">
            <a:extLst>
              <a:ext uri="{FF2B5EF4-FFF2-40B4-BE49-F238E27FC236}">
                <a16:creationId xmlns:a16="http://schemas.microsoft.com/office/drawing/2014/main" id="{40565A92-6EE4-47D4-B739-1A69EC80937B}"/>
              </a:ext>
            </a:extLst>
          </p:cNvPr>
          <p:cNvGraphicFramePr>
            <a:graphicFrameLocks noGrp="1"/>
          </p:cNvGraphicFramePr>
          <p:nvPr>
            <p:extLst>
              <p:ext uri="{D42A27DB-BD31-4B8C-83A1-F6EECF244321}">
                <p14:modId xmlns:p14="http://schemas.microsoft.com/office/powerpoint/2010/main" val="844646542"/>
              </p:ext>
            </p:extLst>
          </p:nvPr>
        </p:nvGraphicFramePr>
        <p:xfrm>
          <a:off x="611561" y="1916833"/>
          <a:ext cx="7992889" cy="3816423"/>
        </p:xfrm>
        <a:graphic>
          <a:graphicData uri="http://schemas.openxmlformats.org/drawingml/2006/table">
            <a:tbl>
              <a:tblPr firstRow="1" firstCol="1" lastRow="1" lastCol="1" bandRow="1" bandCol="1">
                <a:tableStyleId>{5940675A-B579-460E-94D1-54222C63F5DA}</a:tableStyleId>
              </a:tblPr>
              <a:tblGrid>
                <a:gridCol w="1947528">
                  <a:extLst>
                    <a:ext uri="{9D8B030D-6E8A-4147-A177-3AD203B41FA5}">
                      <a16:colId xmlns:a16="http://schemas.microsoft.com/office/drawing/2014/main" val="1990788214"/>
                    </a:ext>
                  </a:extLst>
                </a:gridCol>
                <a:gridCol w="2029713">
                  <a:extLst>
                    <a:ext uri="{9D8B030D-6E8A-4147-A177-3AD203B41FA5}">
                      <a16:colId xmlns:a16="http://schemas.microsoft.com/office/drawing/2014/main" val="3733304057"/>
                    </a:ext>
                  </a:extLst>
                </a:gridCol>
                <a:gridCol w="4015648">
                  <a:extLst>
                    <a:ext uri="{9D8B030D-6E8A-4147-A177-3AD203B41FA5}">
                      <a16:colId xmlns:a16="http://schemas.microsoft.com/office/drawing/2014/main" val="1953511571"/>
                    </a:ext>
                  </a:extLst>
                </a:gridCol>
              </a:tblGrid>
              <a:tr h="673956">
                <a:tc>
                  <a:txBody>
                    <a:bodyPr/>
                    <a:lstStyle/>
                    <a:p>
                      <a:pPr marL="127000" marR="0">
                        <a:lnSpc>
                          <a:spcPts val="1100"/>
                        </a:lnSpc>
                        <a:spcBef>
                          <a:spcPts val="0"/>
                        </a:spcBef>
                        <a:spcAft>
                          <a:spcPts val="0"/>
                        </a:spcAft>
                      </a:pPr>
                      <a:endParaRPr lang="en-US" sz="1600" b="1" dirty="0">
                        <a:effectLst/>
                      </a:endParaRPr>
                    </a:p>
                    <a:p>
                      <a:pPr marL="127000" marR="0">
                        <a:lnSpc>
                          <a:spcPts val="1100"/>
                        </a:lnSpc>
                        <a:spcBef>
                          <a:spcPts val="0"/>
                        </a:spcBef>
                        <a:spcAft>
                          <a:spcPts val="0"/>
                        </a:spcAft>
                      </a:pPr>
                      <a:r>
                        <a:rPr lang="en-US" sz="1600" b="1" dirty="0">
                          <a:effectLst/>
                        </a:rPr>
                        <a:t>Technique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tc>
                  <a:txBody>
                    <a:bodyPr/>
                    <a:lstStyle/>
                    <a:p>
                      <a:pPr marL="154940" marR="0">
                        <a:lnSpc>
                          <a:spcPts val="1100"/>
                        </a:lnSpc>
                        <a:spcBef>
                          <a:spcPts val="0"/>
                        </a:spcBef>
                        <a:spcAft>
                          <a:spcPts val="0"/>
                        </a:spcAft>
                      </a:pPr>
                      <a:endParaRPr lang="en-US" sz="1600" b="1" dirty="0">
                        <a:effectLst/>
                      </a:endParaRPr>
                    </a:p>
                    <a:p>
                      <a:pPr marL="154940" marR="0">
                        <a:lnSpc>
                          <a:spcPts val="1100"/>
                        </a:lnSpc>
                        <a:spcBef>
                          <a:spcPts val="0"/>
                        </a:spcBef>
                        <a:spcAft>
                          <a:spcPts val="0"/>
                        </a:spcAft>
                      </a:pPr>
                      <a:r>
                        <a:rPr lang="en-US" sz="1600" b="1" dirty="0">
                          <a:effectLst/>
                        </a:rPr>
                        <a:t>Solution Approach</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tc>
                  <a:txBody>
                    <a:bodyPr/>
                    <a:lstStyle/>
                    <a:p>
                      <a:pPr marL="140335" marR="0">
                        <a:lnSpc>
                          <a:spcPts val="1100"/>
                        </a:lnSpc>
                        <a:spcBef>
                          <a:spcPts val="0"/>
                        </a:spcBef>
                        <a:spcAft>
                          <a:spcPts val="0"/>
                        </a:spcAft>
                      </a:pPr>
                      <a:endParaRPr lang="en-US" sz="1600" b="1" dirty="0">
                        <a:effectLst/>
                      </a:endParaRPr>
                    </a:p>
                    <a:p>
                      <a:pPr marL="140335" marR="0">
                        <a:lnSpc>
                          <a:spcPts val="1100"/>
                        </a:lnSpc>
                        <a:spcBef>
                          <a:spcPts val="0"/>
                        </a:spcBef>
                        <a:spcAft>
                          <a:spcPts val="0"/>
                        </a:spcAft>
                      </a:pPr>
                      <a:r>
                        <a:rPr lang="en-US" sz="1600" b="1" dirty="0">
                          <a:effectLst/>
                        </a:rPr>
                        <a:t>Characteristics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extLst>
                  <a:ext uri="{0D108BD9-81ED-4DB2-BD59-A6C34878D82A}">
                    <a16:rowId xmlns:a16="http://schemas.microsoft.com/office/drawing/2014/main" val="2138722300"/>
                  </a:ext>
                </a:extLst>
              </a:tr>
              <a:tr h="975505">
                <a:tc>
                  <a:txBody>
                    <a:bodyPr/>
                    <a:lstStyle/>
                    <a:p>
                      <a:pPr marL="127000" marR="0">
                        <a:spcBef>
                          <a:spcPts val="365"/>
                        </a:spcBef>
                        <a:spcAft>
                          <a:spcPts val="0"/>
                        </a:spcAft>
                      </a:pPr>
                      <a:r>
                        <a:rPr lang="en-US" sz="1600" i="1" dirty="0">
                          <a:effectLst/>
                        </a:rPr>
                        <a:t>Spreadsheet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154940" marR="0">
                        <a:spcBef>
                          <a:spcPts val="365"/>
                        </a:spcBef>
                        <a:spcAft>
                          <a:spcPts val="0"/>
                        </a:spcAft>
                      </a:pPr>
                      <a:r>
                        <a:rPr lang="en-US" sz="1600" dirty="0">
                          <a:effectLst/>
                        </a:rPr>
                        <a:t>Heuristic (trial and error)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0" indent="-153035">
                        <a:spcBef>
                          <a:spcPts val="365"/>
                        </a:spcBef>
                        <a:spcAft>
                          <a:spcPts val="0"/>
                        </a:spcAft>
                      </a:pPr>
                      <a:r>
                        <a:rPr lang="en-US" sz="1600" dirty="0">
                          <a:effectLst/>
                        </a:rPr>
                        <a:t>Intuitively appealing, easy to understand; solution not necessarily optimal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396727485"/>
                  </a:ext>
                </a:extLst>
              </a:tr>
              <a:tr h="1109240">
                <a:tc>
                  <a:txBody>
                    <a:bodyPr/>
                    <a:lstStyle/>
                    <a:p>
                      <a:pPr marL="127000" marR="0">
                        <a:spcBef>
                          <a:spcPts val="175"/>
                        </a:spcBef>
                        <a:spcAft>
                          <a:spcPts val="0"/>
                        </a:spcAft>
                      </a:pPr>
                      <a:r>
                        <a:rPr lang="en-US" sz="1600" i="1" dirty="0">
                          <a:effectLst/>
                        </a:rPr>
                        <a:t>Linear programming</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154940" marR="0">
                        <a:spcBef>
                          <a:spcPts val="175"/>
                        </a:spcBef>
                        <a:spcAft>
                          <a:spcPts val="0"/>
                        </a:spcAft>
                      </a:pPr>
                      <a:r>
                        <a:rPr lang="en-US" sz="1600" dirty="0">
                          <a:effectLst/>
                        </a:rPr>
                        <a:t>Optimizing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469265" indent="-152400">
                        <a:spcBef>
                          <a:spcPts val="175"/>
                        </a:spcBef>
                        <a:spcAft>
                          <a:spcPts val="0"/>
                        </a:spcAft>
                      </a:pPr>
                      <a:r>
                        <a:rPr lang="en-US" sz="1600" dirty="0">
                          <a:effectLst/>
                        </a:rPr>
                        <a:t>Computerized; linear assumptions not always valid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4165862580"/>
                  </a:ext>
                </a:extLst>
              </a:tr>
              <a:tr h="1057722">
                <a:tc>
                  <a:txBody>
                    <a:bodyPr/>
                    <a:lstStyle/>
                    <a:p>
                      <a:pPr marL="127000" marR="0">
                        <a:spcBef>
                          <a:spcPts val="175"/>
                        </a:spcBef>
                        <a:spcAft>
                          <a:spcPts val="0"/>
                        </a:spcAft>
                      </a:pPr>
                      <a:r>
                        <a:rPr lang="en-US" sz="1600" i="1" dirty="0">
                          <a:effectLst/>
                        </a:rPr>
                        <a:t>Simulation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469265" indent="-152400" algn="l" rtl="0" eaLnBrk="1" latinLnBrk="0" hangingPunct="1">
                        <a:spcBef>
                          <a:spcPts val="175"/>
                        </a:spcBef>
                        <a:spcAft>
                          <a:spcPts val="0"/>
                        </a:spcAft>
                      </a:pPr>
                      <a:r>
                        <a:rPr kumimoji="0" lang="en-US" sz="1600" kern="1200" dirty="0">
                          <a:solidFill>
                            <a:schemeClr val="tx1"/>
                          </a:solidFill>
                          <a:effectLst/>
                          <a:latin typeface="+mn-lt"/>
                          <a:ea typeface="+mn-ea"/>
                          <a:cs typeface="+mn-cs"/>
                        </a:rPr>
                        <a:t>Heuristic (trial and error)</a:t>
                      </a:r>
                    </a:p>
                  </a:txBody>
                  <a:tcPr marL="0" marR="0" marT="0" marB="0">
                    <a:solidFill>
                      <a:srgbClr val="E6E3D2"/>
                    </a:solidFill>
                  </a:tcPr>
                </a:tc>
                <a:tc>
                  <a:txBody>
                    <a:bodyPr/>
                    <a:lstStyle/>
                    <a:p>
                      <a:pPr marL="292735" marR="469265" indent="-152400" algn="l" rtl="0" eaLnBrk="1" latinLnBrk="0" hangingPunct="1">
                        <a:lnSpc>
                          <a:spcPts val="1100"/>
                        </a:lnSpc>
                        <a:spcBef>
                          <a:spcPts val="175"/>
                        </a:spcBef>
                        <a:spcAft>
                          <a:spcPts val="0"/>
                        </a:spcAft>
                      </a:pPr>
                      <a:endParaRPr kumimoji="0" lang="en-US" sz="1600" kern="1200" dirty="0">
                        <a:solidFill>
                          <a:schemeClr val="tx1"/>
                        </a:solidFill>
                        <a:effectLst/>
                        <a:latin typeface="+mn-lt"/>
                        <a:ea typeface="+mn-ea"/>
                        <a:cs typeface="+mn-cs"/>
                      </a:endParaRPr>
                    </a:p>
                    <a:p>
                      <a:pPr marL="292735" marR="469265" indent="-152400">
                        <a:spcBef>
                          <a:spcPts val="175"/>
                        </a:spcBef>
                        <a:spcAft>
                          <a:spcPts val="0"/>
                        </a:spcAft>
                      </a:pPr>
                      <a:r>
                        <a:rPr lang="en-US" sz="1600" dirty="0">
                          <a:effectLst/>
                        </a:rPr>
                        <a:t>Computerized model can be examined under a variety of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719503306"/>
                  </a:ext>
                </a:extLst>
              </a:tr>
            </a:tbl>
          </a:graphicData>
        </a:graphic>
      </p:graphicFrame>
      <p:sp>
        <p:nvSpPr>
          <p:cNvPr id="6" name="頁尾版面配置區 5"/>
          <p:cNvSpPr>
            <a:spLocks noGrp="1"/>
          </p:cNvSpPr>
          <p:nvPr>
            <p:ph type="ftr" sz="quarter" idx="10"/>
          </p:nvPr>
        </p:nvSpPr>
        <p:spPr/>
        <p:txBody>
          <a:bodyPr/>
          <a:lstStyle/>
          <a:p>
            <a:pPr>
              <a:defRPr/>
            </a:pPr>
            <a:r>
              <a:rPr lang="en-US" altLang="zh-TW"/>
              <a:t>CYCU— Prof CK Farn</a:t>
            </a:r>
          </a:p>
        </p:txBody>
      </p:sp>
      <p:sp>
        <p:nvSpPr>
          <p:cNvPr id="8" name="投影片編號版面配置區 7"/>
          <p:cNvSpPr>
            <a:spLocks noGrp="1"/>
          </p:cNvSpPr>
          <p:nvPr>
            <p:ph type="sldNum" sz="quarter" idx="11"/>
          </p:nvPr>
        </p:nvSpPr>
        <p:spPr/>
        <p:txBody>
          <a:bodyPr/>
          <a:lstStyle/>
          <a:p>
            <a:pPr>
              <a:defRPr/>
            </a:pPr>
            <a:fld id="{7BDDEBC0-0E1D-4F40-9E73-E30DD182E7FD}" type="slidenum">
              <a:rPr lang="en-US" altLang="zh-TW" smtClean="0"/>
              <a:pPr>
                <a:defRPr/>
              </a:pPr>
              <a:t>30</a:t>
            </a:fld>
            <a:endParaRPr lang="en-US" altLang="zh-TW"/>
          </a:p>
        </p:txBody>
      </p:sp>
    </p:spTree>
    <p:extLst>
      <p:ext uri="{BB962C8B-B14F-4D97-AF65-F5344CB8AC3E}">
        <p14:creationId xmlns:p14="http://schemas.microsoft.com/office/powerpoint/2010/main" val="15434451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Aggregate Planning in Services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16832"/>
            <a:ext cx="7772400" cy="4114800"/>
          </a:xfrm>
        </p:spPr>
        <p:txBody>
          <a:bodyPr/>
          <a:lstStyle/>
          <a:p>
            <a:r>
              <a:rPr lang="en-US" sz="2000" dirty="0"/>
              <a:t>Hospitals:</a:t>
            </a:r>
          </a:p>
          <a:p>
            <a:pPr lvl="1"/>
            <a:r>
              <a:rPr lang="en-US" sz="1800" dirty="0"/>
              <a:t>Aggregate planning used to allocate funds, staff, and supplies to meet the demands of patients for their medical services</a:t>
            </a:r>
          </a:p>
          <a:p>
            <a:r>
              <a:rPr lang="en-US" sz="2000" dirty="0"/>
              <a:t>Airlines:</a:t>
            </a:r>
          </a:p>
          <a:p>
            <a:pPr lvl="1"/>
            <a:r>
              <a:rPr lang="en-US" sz="1800" dirty="0"/>
              <a:t>Aggregate planning in this environment is complex due to the number of factors involved</a:t>
            </a:r>
          </a:p>
          <a:p>
            <a:pPr lvl="1"/>
            <a:r>
              <a:rPr lang="en-US" sz="1800" dirty="0"/>
              <a:t>Capacity decisions must take into account the percentage of seats to be allocated to various fare classes in order to maximize profit or yield</a:t>
            </a:r>
          </a:p>
          <a:p>
            <a:r>
              <a:rPr lang="en-US" sz="2000" dirty="0"/>
              <a:t>Restaurants:</a:t>
            </a:r>
          </a:p>
          <a:p>
            <a:pPr lvl="1"/>
            <a:r>
              <a:rPr lang="en-US" sz="1800" dirty="0"/>
              <a:t>Aggregate planning in high-volume businesses is directed toward smoothing the service rate, determining workforce size, and managing demand to match a fixed capacity</a:t>
            </a:r>
          </a:p>
          <a:p>
            <a:pPr lvl="1"/>
            <a:r>
              <a:rPr lang="en-US" sz="1800" dirty="0"/>
              <a:t>Can use inventory; however, it is perishable</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31</a:t>
            </a:fld>
            <a:endParaRPr lang="en-US" altLang="zh-TW"/>
          </a:p>
        </p:txBody>
      </p:sp>
    </p:spTree>
    <p:extLst>
      <p:ext uri="{BB962C8B-B14F-4D97-AF65-F5344CB8AC3E}">
        <p14:creationId xmlns:p14="http://schemas.microsoft.com/office/powerpoint/2010/main" val="32165072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35156" y="404664"/>
            <a:ext cx="6934200" cy="1143000"/>
          </a:xfrm>
        </p:spPr>
        <p:txBody>
          <a:bodyPr/>
          <a:lstStyle/>
          <a:p>
            <a:r>
              <a:rPr lang="en-US" sz="3200"/>
              <a:t>Aggregate Planning in Services (cont.)</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The resulting plan in services is a time-phased projection of service staff requirements</a:t>
            </a:r>
          </a:p>
          <a:p>
            <a:r>
              <a:rPr lang="en-US" sz="2400" dirty="0"/>
              <a:t>Aggregate planning in manufacturing and services is similar, but there are some key differences:</a:t>
            </a:r>
          </a:p>
          <a:p>
            <a:pPr lvl="1"/>
            <a:r>
              <a:rPr lang="en-US" sz="2000" dirty="0"/>
              <a:t>Demand for service can be difficult to predict</a:t>
            </a:r>
          </a:p>
          <a:p>
            <a:pPr lvl="1"/>
            <a:r>
              <a:rPr lang="en-US" sz="2000" dirty="0"/>
              <a:t>Capacity availability can be difficult to predict</a:t>
            </a:r>
          </a:p>
          <a:p>
            <a:pPr lvl="1"/>
            <a:r>
              <a:rPr lang="en-US" sz="2000" dirty="0"/>
              <a:t>Labor flexibility can be an advantage in services</a:t>
            </a:r>
          </a:p>
          <a:p>
            <a:pPr lvl="1"/>
            <a:r>
              <a:rPr lang="en-US" sz="2000" dirty="0"/>
              <a:t>Services occur when they are rendered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32</a:t>
            </a:fld>
            <a:endParaRPr lang="en-US" altLang="zh-TW"/>
          </a:p>
        </p:txBody>
      </p:sp>
    </p:spTree>
    <p:extLst>
      <p:ext uri="{BB962C8B-B14F-4D97-AF65-F5344CB8AC3E}">
        <p14:creationId xmlns:p14="http://schemas.microsoft.com/office/powerpoint/2010/main" val="42680610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Yield Management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An approach to maximizing revenue by using a strategy of variable pricing; prices are set relative to capacity availability</a:t>
            </a:r>
          </a:p>
          <a:p>
            <a:pPr lvl="1"/>
            <a:r>
              <a:rPr lang="en-US" dirty="0"/>
              <a:t>During periods of low demand, price discounts are offered</a:t>
            </a:r>
          </a:p>
          <a:p>
            <a:pPr lvl="1"/>
            <a:r>
              <a:rPr lang="en-US" dirty="0"/>
              <a:t>During periods of peak demand, higher prices are charged</a:t>
            </a:r>
          </a:p>
          <a:p>
            <a:pPr lvl="1"/>
            <a:r>
              <a:rPr lang="en-US" dirty="0"/>
              <a:t>Users of yield management include</a:t>
            </a:r>
          </a:p>
          <a:p>
            <a:pPr lvl="2"/>
            <a:r>
              <a:rPr lang="en-US" dirty="0"/>
              <a:t>Airlines, restaurants, hotels, restaurants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33</a:t>
            </a:fld>
            <a:endParaRPr lang="en-US" altLang="zh-TW"/>
          </a:p>
        </p:txBody>
      </p:sp>
    </p:spTree>
    <p:extLst>
      <p:ext uri="{BB962C8B-B14F-4D97-AF65-F5344CB8AC3E}">
        <p14:creationId xmlns:p14="http://schemas.microsoft.com/office/powerpoint/2010/main" val="230148793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Disaggregation</a:t>
            </a:r>
            <a:endParaRPr lang="en-IN" dirty="0"/>
          </a:p>
        </p:txBody>
      </p:sp>
      <p:pic>
        <p:nvPicPr>
          <p:cNvPr id="14338" name="Picture 3" descr="A flow chart with Aggregate planning leading to Disaggregation, which leads to Master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92696"/>
            <a:ext cx="2880320" cy="55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34</a:t>
            </a:fld>
            <a:endParaRPr lang="en-US" altLang="zh-TW"/>
          </a:p>
        </p:txBody>
      </p:sp>
    </p:spTree>
    <p:extLst>
      <p:ext uri="{BB962C8B-B14F-4D97-AF65-F5344CB8AC3E}">
        <p14:creationId xmlns:p14="http://schemas.microsoft.com/office/powerpoint/2010/main" val="39963050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Disaggregating the Aggregate Plan</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Master schedule: </a:t>
            </a:r>
          </a:p>
          <a:p>
            <a:pPr lvl="1"/>
            <a:r>
              <a:rPr lang="en-US"/>
              <a:t>The result of disaggregating an aggregate plan</a:t>
            </a:r>
          </a:p>
          <a:p>
            <a:pPr lvl="1"/>
            <a:r>
              <a:rPr lang="en-US"/>
              <a:t>Shows quantity and timing of specific end items for a scheduled horizon</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35</a:t>
            </a:fld>
            <a:endParaRPr lang="en-US" altLang="zh-TW"/>
          </a:p>
        </p:txBody>
      </p:sp>
    </p:spTree>
    <p:extLst>
      <p:ext uri="{BB962C8B-B14F-4D97-AF65-F5344CB8AC3E}">
        <p14:creationId xmlns:p14="http://schemas.microsoft.com/office/powerpoint/2010/main" val="19441069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Master Scheduling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dirty="0"/>
              <a:t>The heart of production planning and control</a:t>
            </a:r>
          </a:p>
          <a:p>
            <a:pPr lvl="1"/>
            <a:r>
              <a:rPr lang="en-US" dirty="0"/>
              <a:t>It determines the quantity needed to meet demand from all sources</a:t>
            </a:r>
          </a:p>
          <a:p>
            <a:pPr lvl="1"/>
            <a:r>
              <a:rPr lang="en-US" dirty="0"/>
              <a:t>It interfaces with</a:t>
            </a:r>
          </a:p>
          <a:p>
            <a:pPr lvl="2"/>
            <a:r>
              <a:rPr lang="en-US" dirty="0"/>
              <a:t>Marketing</a:t>
            </a:r>
          </a:p>
          <a:p>
            <a:pPr lvl="2"/>
            <a:r>
              <a:rPr lang="en-US" dirty="0"/>
              <a:t>Capacity planning</a:t>
            </a:r>
          </a:p>
          <a:p>
            <a:pPr lvl="2"/>
            <a:r>
              <a:rPr lang="en-US" dirty="0"/>
              <a:t>Production planning</a:t>
            </a:r>
          </a:p>
          <a:p>
            <a:pPr lvl="2"/>
            <a:r>
              <a:rPr lang="en-US" dirty="0"/>
              <a:t>Distribution planning</a:t>
            </a:r>
          </a:p>
          <a:p>
            <a:pPr lvl="1"/>
            <a:r>
              <a:rPr lang="en-US" dirty="0"/>
              <a:t>Provides senior management with the ability to determine whether the business plan and its strategic objectives will be achieved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36</a:t>
            </a:fld>
            <a:endParaRPr lang="en-US" altLang="zh-TW"/>
          </a:p>
        </p:txBody>
      </p:sp>
    </p:spTree>
    <p:extLst>
      <p:ext uri="{BB962C8B-B14F-4D97-AF65-F5344CB8AC3E}">
        <p14:creationId xmlns:p14="http://schemas.microsoft.com/office/powerpoint/2010/main" val="36079270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E63E-339F-0274-AA58-95C11D25EF72}"/>
              </a:ext>
            </a:extLst>
          </p:cNvPr>
          <p:cNvSpPr>
            <a:spLocks noGrp="1"/>
          </p:cNvSpPr>
          <p:nvPr>
            <p:ph type="title"/>
          </p:nvPr>
        </p:nvSpPr>
        <p:spPr/>
        <p:txBody>
          <a:bodyPr/>
          <a:lstStyle/>
          <a:p>
            <a:r>
              <a:rPr lang="en-TW" dirty="0"/>
              <a:t>Master Schedule</a:t>
            </a:r>
          </a:p>
        </p:txBody>
      </p:sp>
      <p:pic>
        <p:nvPicPr>
          <p:cNvPr id="7" name="Content Placeholder 6">
            <a:extLst>
              <a:ext uri="{FF2B5EF4-FFF2-40B4-BE49-F238E27FC236}">
                <a16:creationId xmlns:a16="http://schemas.microsoft.com/office/drawing/2014/main" id="{A7D95811-5F8F-4353-2BD5-D533D0E145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982" y="1988839"/>
            <a:ext cx="7530218" cy="4235747"/>
          </a:xfrm>
        </p:spPr>
      </p:pic>
      <p:sp>
        <p:nvSpPr>
          <p:cNvPr id="4" name="Footer Placeholder 3">
            <a:extLst>
              <a:ext uri="{FF2B5EF4-FFF2-40B4-BE49-F238E27FC236}">
                <a16:creationId xmlns:a16="http://schemas.microsoft.com/office/drawing/2014/main" id="{F4961800-1A9F-84F9-671E-9EEEBE553C8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B3A57C5E-E9BD-D2C2-D28D-216F47E41785}"/>
              </a:ext>
            </a:extLst>
          </p:cNvPr>
          <p:cNvSpPr>
            <a:spLocks noGrp="1"/>
          </p:cNvSpPr>
          <p:nvPr>
            <p:ph type="sldNum" sz="quarter" idx="11"/>
          </p:nvPr>
        </p:nvSpPr>
        <p:spPr/>
        <p:txBody>
          <a:bodyPr/>
          <a:lstStyle/>
          <a:p>
            <a:pPr>
              <a:defRPr/>
            </a:pPr>
            <a:fld id="{7BDDEBC0-0E1D-4F40-9E73-E30DD182E7FD}" type="slidenum">
              <a:rPr lang="en-US" altLang="zh-TW" smtClean="0"/>
              <a:pPr>
                <a:defRPr/>
              </a:pPr>
              <a:t>37</a:t>
            </a:fld>
            <a:endParaRPr lang="en-US" altLang="zh-TW"/>
          </a:p>
        </p:txBody>
      </p:sp>
    </p:spTree>
    <p:extLst>
      <p:ext uri="{BB962C8B-B14F-4D97-AF65-F5344CB8AC3E}">
        <p14:creationId xmlns:p14="http://schemas.microsoft.com/office/powerpoint/2010/main" val="80336907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Time Fences</a:t>
            </a:r>
            <a:endParaRPr lang="en-IN" dirty="0"/>
          </a:p>
        </p:txBody>
      </p:sp>
      <p:pic>
        <p:nvPicPr>
          <p:cNvPr id="15362" name="Picture 3" descr="A part of a master schedule where periods 1-3 are frozen (firm or fixed), 4-5 are slushy (somewhat firm), and 6-9 are liquid (o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2150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38</a:t>
            </a:fld>
            <a:endParaRPr lang="en-US" altLang="zh-TW"/>
          </a:p>
        </p:txBody>
      </p:sp>
    </p:spTree>
    <p:extLst>
      <p:ext uri="{BB962C8B-B14F-4D97-AF65-F5344CB8AC3E}">
        <p14:creationId xmlns:p14="http://schemas.microsoft.com/office/powerpoint/2010/main" val="383453803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The Master Scheduling Process</a:t>
            </a:r>
            <a:endParaRPr lang="en-IN" sz="3600" dirty="0"/>
          </a:p>
        </p:txBody>
      </p:sp>
      <p:pic>
        <p:nvPicPr>
          <p:cNvPr id="16386" name="Picture 3" descr="An organizational chart showing the master schedul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262188"/>
            <a:ext cx="8095432" cy="332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頁尾版面配置區 9"/>
          <p:cNvSpPr>
            <a:spLocks noGrp="1"/>
          </p:cNvSpPr>
          <p:nvPr>
            <p:ph type="ftr" sz="quarter" idx="10"/>
          </p:nvPr>
        </p:nvSpPr>
        <p:spPr/>
        <p:txBody>
          <a:bodyPr/>
          <a:lstStyle/>
          <a:p>
            <a:pPr>
              <a:defRPr/>
            </a:pPr>
            <a:r>
              <a:rPr lang="en-US" altLang="zh-TW"/>
              <a:t>CYCU— Prof CK Farn</a:t>
            </a:r>
          </a:p>
        </p:txBody>
      </p:sp>
      <p:sp>
        <p:nvSpPr>
          <p:cNvPr id="11" name="投影片編號版面配置區 10"/>
          <p:cNvSpPr>
            <a:spLocks noGrp="1"/>
          </p:cNvSpPr>
          <p:nvPr>
            <p:ph type="sldNum" sz="quarter" idx="11"/>
          </p:nvPr>
        </p:nvSpPr>
        <p:spPr/>
        <p:txBody>
          <a:bodyPr/>
          <a:lstStyle/>
          <a:p>
            <a:pPr>
              <a:defRPr/>
            </a:pPr>
            <a:fld id="{7BDDEBC0-0E1D-4F40-9E73-E30DD182E7FD}" type="slidenum">
              <a:rPr lang="en-US" altLang="zh-TW" smtClean="0"/>
              <a:pPr>
                <a:defRPr/>
              </a:pPr>
              <a:t>39</a:t>
            </a:fld>
            <a:endParaRPr lang="en-US" altLang="zh-TW"/>
          </a:p>
        </p:txBody>
      </p:sp>
    </p:spTree>
    <p:extLst>
      <p:ext uri="{BB962C8B-B14F-4D97-AF65-F5344CB8AC3E}">
        <p14:creationId xmlns:p14="http://schemas.microsoft.com/office/powerpoint/2010/main" val="27826975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Why Use Aggregate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81200"/>
            <a:ext cx="8134672" cy="4114800"/>
          </a:xfrm>
        </p:spPr>
        <p:txBody>
          <a:bodyPr/>
          <a:lstStyle/>
          <a:p>
            <a:r>
              <a:rPr lang="en-US" sz="2400" dirty="0"/>
              <a:t>Why do organizations need to do aggregate planning?</a:t>
            </a:r>
          </a:p>
          <a:p>
            <a:pPr lvl="1"/>
            <a:r>
              <a:rPr lang="en-US" sz="2000" dirty="0"/>
              <a:t>Planning</a:t>
            </a:r>
          </a:p>
          <a:p>
            <a:pPr lvl="2"/>
            <a:r>
              <a:rPr lang="en-US" sz="1800" dirty="0"/>
              <a:t>It takes time to implement plans</a:t>
            </a:r>
          </a:p>
          <a:p>
            <a:pPr lvl="1"/>
            <a:r>
              <a:rPr lang="en-US" sz="2000" dirty="0"/>
              <a:t>Strategic</a:t>
            </a:r>
          </a:p>
          <a:p>
            <a:pPr lvl="2"/>
            <a:r>
              <a:rPr lang="en-US" sz="1800" dirty="0"/>
              <a:t>Aggregation is important because it is not possible to predict with accuracy the timing and volume of demand for individual items</a:t>
            </a:r>
          </a:p>
          <a:p>
            <a:pPr lvl="1"/>
            <a:r>
              <a:rPr lang="en-US" sz="2000" dirty="0"/>
              <a:t>It is connected to the budgeting process</a:t>
            </a:r>
          </a:p>
          <a:p>
            <a:pPr lvl="1"/>
            <a:r>
              <a:rPr lang="en-US" sz="2000" dirty="0"/>
              <a:t>It can help synchronize flow throughout the supply chain; it affects costs, equipment utilization, employment levels, and customer satisfaction</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4</a:t>
            </a:fld>
            <a:endParaRPr lang="en-US" altLang="zh-TW"/>
          </a:p>
        </p:txBody>
      </p:sp>
    </p:spTree>
    <p:extLst>
      <p:ext uri="{BB962C8B-B14F-4D97-AF65-F5344CB8AC3E}">
        <p14:creationId xmlns:p14="http://schemas.microsoft.com/office/powerpoint/2010/main" val="22755087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The Master Scheduling Process (cont.)</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The master production schedule </a:t>
            </a:r>
            <a:r>
              <a:rPr lang="en-US" sz="2400" dirty="0">
                <a:solidFill>
                  <a:srgbClr val="C00000"/>
                </a:solidFill>
              </a:rPr>
              <a:t>(MPS)</a:t>
            </a:r>
            <a:r>
              <a:rPr lang="en-US" sz="2400" dirty="0"/>
              <a:t> is one of the primary outputs of the master scheduling process</a:t>
            </a:r>
          </a:p>
          <a:p>
            <a:pPr lvl="1"/>
            <a:r>
              <a:rPr lang="en-US" sz="2000" dirty="0"/>
              <a:t>Once a tentative MPS has been developed, it must be validated</a:t>
            </a:r>
          </a:p>
          <a:p>
            <a:r>
              <a:rPr lang="en-US" sz="2400" dirty="0"/>
              <a:t>Rough cut capacity planning (RCCP) is a tool used in the validation process</a:t>
            </a:r>
          </a:p>
          <a:p>
            <a:pPr lvl="1"/>
            <a:r>
              <a:rPr lang="en-US" sz="2000" dirty="0"/>
              <a:t>Approximate balancing of capacity and demand to test the feasibility of a master schedule</a:t>
            </a:r>
          </a:p>
          <a:p>
            <a:pPr lvl="1"/>
            <a:r>
              <a:rPr lang="en-US" sz="2000" dirty="0"/>
              <a:t>Involves checking the capacities of production and warehouse facilities, labor, and vendors to ensure no gross deficiencies exist that will render the MPS unworkable</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40</a:t>
            </a:fld>
            <a:endParaRPr lang="en-US" altLang="zh-TW"/>
          </a:p>
        </p:txBody>
      </p:sp>
    </p:spTree>
    <p:extLst>
      <p:ext uri="{BB962C8B-B14F-4D97-AF65-F5344CB8AC3E}">
        <p14:creationId xmlns:p14="http://schemas.microsoft.com/office/powerpoint/2010/main" val="8789565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MPS – </a:t>
            </a:r>
            <a:br>
              <a:rPr lang="en-US" sz="3600" dirty="0"/>
            </a:br>
            <a:r>
              <a:rPr lang="en-US" sz="3600" dirty="0"/>
              <a:t>Forecasts and Customer Orders</a:t>
            </a:r>
            <a:endParaRPr lang="en-IN" sz="3600" dirty="0"/>
          </a:p>
        </p:txBody>
      </p:sp>
      <p:sp>
        <p:nvSpPr>
          <p:cNvPr id="8" name="Content Placeholder 3"/>
          <p:cNvSpPr>
            <a:spLocks noGrp="1"/>
          </p:cNvSpPr>
          <p:nvPr>
            <p:ph idx="1"/>
          </p:nvPr>
        </p:nvSpPr>
        <p:spPr/>
        <p:txBody>
          <a:bodyPr/>
          <a:lstStyle/>
          <a:p>
            <a:r>
              <a:rPr lang="en-US" dirty="0"/>
              <a:t>June	July</a:t>
            </a:r>
          </a:p>
        </p:txBody>
      </p:sp>
      <p:sp>
        <p:nvSpPr>
          <p:cNvPr id="10" name="Content Placeholder 5"/>
          <p:cNvSpPr>
            <a:spLocks noGrp="1"/>
          </p:cNvSpPr>
          <p:nvPr>
            <p:ph sz="quarter" idx="4294967295"/>
          </p:nvPr>
        </p:nvSpPr>
        <p:spPr>
          <a:xfrm>
            <a:off x="282252" y="3063566"/>
            <a:ext cx="1538489" cy="565937"/>
          </a:xfrm>
        </p:spPr>
        <p:txBody>
          <a:bodyPr/>
          <a:lstStyle/>
          <a:p>
            <a:pPr marL="0" indent="0">
              <a:buNone/>
            </a:pPr>
            <a:r>
              <a:rPr lang="en-US" sz="1600" dirty="0"/>
              <a:t>Beginning inventory</a:t>
            </a:r>
          </a:p>
        </p:txBody>
      </p:sp>
      <p:sp>
        <p:nvSpPr>
          <p:cNvPr id="18" name="Content Placeholder 6"/>
          <p:cNvSpPr>
            <a:spLocks noGrp="1"/>
          </p:cNvSpPr>
          <p:nvPr>
            <p:ph sz="quarter" idx="4294967295"/>
          </p:nvPr>
        </p:nvSpPr>
        <p:spPr>
          <a:xfrm>
            <a:off x="1547326" y="3363365"/>
            <a:ext cx="6680200" cy="411163"/>
          </a:xfrm>
          <a:solidFill>
            <a:srgbClr val="D1CBAF"/>
          </a:solidFill>
          <a:ln>
            <a:solidFill>
              <a:schemeClr val="tx1"/>
            </a:solidFill>
          </a:ln>
        </p:spPr>
        <p:txBody>
          <a:bodyPr/>
          <a:lstStyle/>
          <a:p>
            <a:pPr indent="1312863">
              <a:tabLst>
                <a:tab pos="4513263" algn="l"/>
              </a:tabLst>
            </a:pPr>
            <a:r>
              <a:rPr lang="en-US" sz="1600" dirty="0"/>
              <a:t>June	July</a:t>
            </a:r>
          </a:p>
        </p:txBody>
      </p:sp>
      <p:graphicFrame>
        <p:nvGraphicFramePr>
          <p:cNvPr id="6" name="Table 4"/>
          <p:cNvGraphicFramePr>
            <a:graphicFrameLocks noGrp="1"/>
          </p:cNvGraphicFramePr>
          <p:nvPr/>
        </p:nvGraphicFramePr>
        <p:xfrm>
          <a:off x="342901" y="1730363"/>
          <a:ext cx="7901447" cy="78232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333073" y="3800003"/>
          <a:ext cx="7901447" cy="155956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Customer orders (committed)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bl>
          </a:graphicData>
        </a:graphic>
      </p:graphicFrame>
      <p:cxnSp>
        <p:nvCxnSpPr>
          <p:cNvPr id="5" name="Straight Connector 8" descr="Points from Beginning inventory to the 64 amount."/>
          <p:cNvCxnSpPr/>
          <p:nvPr/>
        </p:nvCxnSpPr>
        <p:spPr>
          <a:xfrm>
            <a:off x="1043189" y="3721994"/>
            <a:ext cx="180304" cy="128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頁尾版面配置區 11"/>
          <p:cNvSpPr>
            <a:spLocks noGrp="1"/>
          </p:cNvSpPr>
          <p:nvPr>
            <p:ph type="ftr" sz="quarter" idx="10"/>
          </p:nvPr>
        </p:nvSpPr>
        <p:spPr/>
        <p:txBody>
          <a:bodyPr/>
          <a:lstStyle/>
          <a:p>
            <a:pPr>
              <a:defRPr/>
            </a:pPr>
            <a:r>
              <a:rPr lang="en-US" altLang="zh-TW"/>
              <a:t>CYCU— Prof CK Farn</a:t>
            </a:r>
          </a:p>
        </p:txBody>
      </p:sp>
      <p:sp>
        <p:nvSpPr>
          <p:cNvPr id="13" name="投影片編號版面配置區 12"/>
          <p:cNvSpPr>
            <a:spLocks noGrp="1"/>
          </p:cNvSpPr>
          <p:nvPr>
            <p:ph type="sldNum" sz="quarter" idx="11"/>
          </p:nvPr>
        </p:nvSpPr>
        <p:spPr/>
        <p:txBody>
          <a:bodyPr/>
          <a:lstStyle/>
          <a:p>
            <a:pPr>
              <a:defRPr/>
            </a:pPr>
            <a:fld id="{7BDDEBC0-0E1D-4F40-9E73-E30DD182E7FD}" type="slidenum">
              <a:rPr lang="en-US" altLang="zh-TW" smtClean="0"/>
              <a:pPr>
                <a:defRPr/>
              </a:pPr>
              <a:t>41</a:t>
            </a:fld>
            <a:endParaRPr lang="en-US" altLang="zh-TW"/>
          </a:p>
        </p:txBody>
      </p:sp>
    </p:spTree>
    <p:extLst>
      <p:ext uri="{BB962C8B-B14F-4D97-AF65-F5344CB8AC3E}">
        <p14:creationId xmlns:p14="http://schemas.microsoft.com/office/powerpoint/2010/main" val="319682891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42</a:t>
            </a:fld>
            <a:endParaRPr lang="en-US" altLang="zh-TW"/>
          </a:p>
        </p:txBody>
      </p:sp>
      <p:sp>
        <p:nvSpPr>
          <p:cNvPr id="6" name="Title 1">
            <a:extLst>
              <a:ext uri="{FF2B5EF4-FFF2-40B4-BE49-F238E27FC236}">
                <a16:creationId xmlns:a16="http://schemas.microsoft.com/office/drawing/2014/main" id="{F7F3EE99-E55A-48FC-B87F-9FC3187B5C71}"/>
              </a:ext>
            </a:extLst>
          </p:cNvPr>
          <p:cNvSpPr txBox="1">
            <a:spLocks/>
          </p:cNvSpPr>
          <p:nvPr/>
        </p:nvSpPr>
        <p:spPr bwMode="auto">
          <a:xfrm>
            <a:off x="1619672" y="589998"/>
            <a:ext cx="5544616" cy="63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MPS – Projected On Hand</a:t>
            </a:r>
            <a:endParaRPr lang="en-IN" sz="3200" dirty="0"/>
          </a:p>
        </p:txBody>
      </p:sp>
      <p:sp>
        <p:nvSpPr>
          <p:cNvPr id="7" name="Content Placeholder 3"/>
          <p:cNvSpPr>
            <a:spLocks noGrp="1"/>
          </p:cNvSpPr>
          <p:nvPr>
            <p:ph sz="quarter" idx="4294967295"/>
          </p:nvPr>
        </p:nvSpPr>
        <p:spPr>
          <a:xfrm>
            <a:off x="392595" y="1538272"/>
            <a:ext cx="1104900" cy="649138"/>
          </a:xfrm>
          <a:prstGeom prst="rect">
            <a:avLst/>
          </a:prstGeom>
        </p:spPr>
        <p:txBody>
          <a:bodyPr/>
          <a:lstStyle/>
          <a:p>
            <a:pPr marL="0" indent="0">
              <a:buNone/>
            </a:pPr>
            <a:r>
              <a:rPr lang="en-US" sz="1600" dirty="0"/>
              <a:t>Beginning inventory</a:t>
            </a:r>
          </a:p>
        </p:txBody>
      </p:sp>
      <p:sp>
        <p:nvSpPr>
          <p:cNvPr id="8" name="Content Placeholder 4"/>
          <p:cNvSpPr>
            <a:spLocks noGrp="1"/>
          </p:cNvSpPr>
          <p:nvPr>
            <p:ph sz="quarter" idx="4294967295"/>
          </p:nvPr>
        </p:nvSpPr>
        <p:spPr>
          <a:xfrm>
            <a:off x="1835639" y="1801232"/>
            <a:ext cx="6691917" cy="357410"/>
          </a:xfrm>
          <a:prstGeom prst="rect">
            <a:avLst/>
          </a:prstGeom>
          <a:solidFill>
            <a:srgbClr val="D1CBAF"/>
          </a:solidFill>
          <a:ln>
            <a:solidFill>
              <a:schemeClr val="tx1"/>
            </a:solidFill>
          </a:ln>
        </p:spPr>
        <p:txBody>
          <a:bodyPr/>
          <a:lstStyle/>
          <a:p>
            <a:pPr indent="1312863">
              <a:tabLst>
                <a:tab pos="4513263" algn="l"/>
              </a:tabLst>
            </a:pPr>
            <a:r>
              <a:rPr lang="en-US" sz="1600" dirty="0"/>
              <a:t>June	July</a:t>
            </a:r>
          </a:p>
        </p:txBody>
      </p:sp>
      <p:graphicFrame>
        <p:nvGraphicFramePr>
          <p:cNvPr id="9" name="Table 5"/>
          <p:cNvGraphicFramePr>
            <a:graphicFrameLocks noGrp="1"/>
          </p:cNvGraphicFramePr>
          <p:nvPr>
            <p:extLst>
              <p:ext uri="{D42A27DB-BD31-4B8C-83A1-F6EECF244321}">
                <p14:modId xmlns:p14="http://schemas.microsoft.com/office/powerpoint/2010/main" val="1291634949"/>
              </p:ext>
            </p:extLst>
          </p:nvPr>
        </p:nvGraphicFramePr>
        <p:xfrm>
          <a:off x="621277" y="2167265"/>
          <a:ext cx="7901447" cy="233680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Customer orders (committed)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Projected on-hand 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bl>
          </a:graphicData>
        </a:graphic>
      </p:graphicFrame>
      <p:cxnSp>
        <p:nvCxnSpPr>
          <p:cNvPr id="10" name="Straight Connector 6" descr="Points from Beginning inventory to the 64 amount."/>
          <p:cNvCxnSpPr>
            <a:cxnSpLocks/>
          </p:cNvCxnSpPr>
          <p:nvPr/>
        </p:nvCxnSpPr>
        <p:spPr>
          <a:xfrm>
            <a:off x="1251088" y="2100468"/>
            <a:ext cx="193398" cy="186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3" descr="Points from Customer orders callout to the 31 figure in last row of table. "/>
          <p:cNvCxnSpPr>
            <a:cxnSpLocks/>
          </p:cNvCxnSpPr>
          <p:nvPr/>
        </p:nvCxnSpPr>
        <p:spPr>
          <a:xfrm flipV="1">
            <a:off x="1814104" y="4268080"/>
            <a:ext cx="476250" cy="844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 descr="Points from Forecast for week 2 callout to the 1 figure in last row of table. "/>
          <p:cNvCxnSpPr>
            <a:cxnSpLocks/>
          </p:cNvCxnSpPr>
          <p:nvPr/>
        </p:nvCxnSpPr>
        <p:spPr>
          <a:xfrm flipH="1" flipV="1">
            <a:off x="3205828" y="4148834"/>
            <a:ext cx="898026" cy="984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9" descr="Points from Forecast for week 3 callout to the negative 29 figure in last row of table. "/>
          <p:cNvCxnSpPr>
            <a:cxnSpLocks/>
          </p:cNvCxnSpPr>
          <p:nvPr/>
        </p:nvCxnSpPr>
        <p:spPr>
          <a:xfrm flipH="1" flipV="1">
            <a:off x="4103854" y="4192152"/>
            <a:ext cx="2133680" cy="910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0"/>
          <p:cNvSpPr>
            <a:spLocks noGrp="1"/>
          </p:cNvSpPr>
          <p:nvPr>
            <p:ph sz="quarter" idx="4294967295"/>
          </p:nvPr>
        </p:nvSpPr>
        <p:spPr>
          <a:xfrm>
            <a:off x="180975" y="5082683"/>
            <a:ext cx="2590800" cy="1232392"/>
          </a:xfrm>
          <a:prstGeom prst="rect">
            <a:avLst/>
          </a:prstGeom>
        </p:spPr>
        <p:txBody>
          <a:bodyPr/>
          <a:lstStyle/>
          <a:p>
            <a:r>
              <a:rPr lang="en-IN" sz="1600" dirty="0"/>
              <a:t>Customer orders are larger than forecast in week 1; projected on-hand inventory is 64 – 33 = 31</a:t>
            </a:r>
          </a:p>
        </p:txBody>
      </p:sp>
      <p:sp>
        <p:nvSpPr>
          <p:cNvPr id="15" name="Content Placeholder 11"/>
          <p:cNvSpPr>
            <a:spLocks noGrp="1"/>
          </p:cNvSpPr>
          <p:nvPr>
            <p:ph sz="quarter" idx="4294967295"/>
          </p:nvPr>
        </p:nvSpPr>
        <p:spPr>
          <a:xfrm>
            <a:off x="3073891" y="5082682"/>
            <a:ext cx="2593483" cy="1127617"/>
          </a:xfrm>
          <a:prstGeom prst="rect">
            <a:avLst/>
          </a:prstGeom>
        </p:spPr>
        <p:txBody>
          <a:bodyPr/>
          <a:lstStyle/>
          <a:p>
            <a:r>
              <a:rPr lang="en-IN" sz="1600" dirty="0"/>
              <a:t>Forecast is larger than customer orders in week 2; projected on-hand inventory is 31 – 30 = 1</a:t>
            </a:r>
          </a:p>
        </p:txBody>
      </p:sp>
      <p:sp>
        <p:nvSpPr>
          <p:cNvPr id="16" name="Content Placeholder 12"/>
          <p:cNvSpPr>
            <a:spLocks noGrp="1"/>
          </p:cNvSpPr>
          <p:nvPr>
            <p:ph sz="quarter" idx="4294967295"/>
          </p:nvPr>
        </p:nvSpPr>
        <p:spPr>
          <a:xfrm>
            <a:off x="6155052" y="4894432"/>
            <a:ext cx="2593412" cy="1126856"/>
          </a:xfrm>
          <a:prstGeom prst="rect">
            <a:avLst/>
          </a:prstGeom>
        </p:spPr>
        <p:txBody>
          <a:bodyPr/>
          <a:lstStyle/>
          <a:p>
            <a:r>
              <a:rPr lang="en-IN" sz="1600" dirty="0"/>
              <a:t>Forecast is larger than customer orders in week 3; projected on-hand inventory is 1 – 30 = –29</a:t>
            </a:r>
            <a:endParaRPr lang="en-IN" sz="1600" b="1" dirty="0"/>
          </a:p>
        </p:txBody>
      </p:sp>
    </p:spTree>
    <p:extLst>
      <p:ext uri="{BB962C8B-B14F-4D97-AF65-F5344CB8AC3E}">
        <p14:creationId xmlns:p14="http://schemas.microsoft.com/office/powerpoint/2010/main" val="513416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43</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691680" y="620688"/>
            <a:ext cx="6912768" cy="864096"/>
          </a:xfrm>
        </p:spPr>
        <p:txBody>
          <a:bodyPr/>
          <a:lstStyle/>
          <a:p>
            <a:r>
              <a:rPr lang="en-US" sz="2800" dirty="0"/>
              <a:t>Determining MPS and Projected On Hand</a:t>
            </a:r>
            <a:endParaRPr lang="en-IN" sz="2800" dirty="0"/>
          </a:p>
        </p:txBody>
      </p:sp>
      <p:graphicFrame>
        <p:nvGraphicFramePr>
          <p:cNvPr id="7" name="Table 3"/>
          <p:cNvGraphicFramePr>
            <a:graphicFrameLocks noGrp="1"/>
          </p:cNvGraphicFramePr>
          <p:nvPr>
            <p:extLst>
              <p:ext uri="{D42A27DB-BD31-4B8C-83A1-F6EECF244321}">
                <p14:modId xmlns:p14="http://schemas.microsoft.com/office/powerpoint/2010/main" val="1505510345"/>
              </p:ext>
            </p:extLst>
          </p:nvPr>
        </p:nvGraphicFramePr>
        <p:xfrm>
          <a:off x="1143000" y="1752600"/>
          <a:ext cx="7317431" cy="4268685"/>
        </p:xfrm>
        <a:graphic>
          <a:graphicData uri="http://schemas.openxmlformats.org/drawingml/2006/table">
            <a:tbl>
              <a:tblPr firstRow="1" bandRow="1">
                <a:tableStyleId>{5C22544A-7EE6-4342-B048-85BDC9FD1C3A}</a:tableStyleId>
              </a:tblPr>
              <a:tblGrid>
                <a:gridCol w="1066570">
                  <a:extLst>
                    <a:ext uri="{9D8B030D-6E8A-4147-A177-3AD203B41FA5}">
                      <a16:colId xmlns:a16="http://schemas.microsoft.com/office/drawing/2014/main" val="20000"/>
                    </a:ext>
                  </a:extLst>
                </a:gridCol>
                <a:gridCol w="933249">
                  <a:extLst>
                    <a:ext uri="{9D8B030D-6E8A-4147-A177-3AD203B41FA5}">
                      <a16:colId xmlns:a16="http://schemas.microsoft.com/office/drawing/2014/main" val="20001"/>
                    </a:ext>
                  </a:extLst>
                </a:gridCol>
                <a:gridCol w="1279884">
                  <a:extLst>
                    <a:ext uri="{9D8B030D-6E8A-4147-A177-3AD203B41FA5}">
                      <a16:colId xmlns:a16="http://schemas.microsoft.com/office/drawing/2014/main" val="20002"/>
                    </a:ext>
                  </a:extLst>
                </a:gridCol>
                <a:gridCol w="1119898">
                  <a:extLst>
                    <a:ext uri="{9D8B030D-6E8A-4147-A177-3AD203B41FA5}">
                      <a16:colId xmlns:a16="http://schemas.microsoft.com/office/drawing/2014/main" val="20003"/>
                    </a:ext>
                  </a:extLst>
                </a:gridCol>
                <a:gridCol w="466624">
                  <a:extLst>
                    <a:ext uri="{9D8B030D-6E8A-4147-A177-3AD203B41FA5}">
                      <a16:colId xmlns:a16="http://schemas.microsoft.com/office/drawing/2014/main" val="20004"/>
                    </a:ext>
                  </a:extLst>
                </a:gridCol>
                <a:gridCol w="583614">
                  <a:extLst>
                    <a:ext uri="{9D8B030D-6E8A-4147-A177-3AD203B41FA5}">
                      <a16:colId xmlns:a16="http://schemas.microsoft.com/office/drawing/2014/main" val="20005"/>
                    </a:ext>
                  </a:extLst>
                </a:gridCol>
                <a:gridCol w="533285">
                  <a:extLst>
                    <a:ext uri="{9D8B030D-6E8A-4147-A177-3AD203B41FA5}">
                      <a16:colId xmlns:a16="http://schemas.microsoft.com/office/drawing/2014/main" val="20006"/>
                    </a:ext>
                  </a:extLst>
                </a:gridCol>
                <a:gridCol w="1334307">
                  <a:extLst>
                    <a:ext uri="{9D8B030D-6E8A-4147-A177-3AD203B41FA5}">
                      <a16:colId xmlns:a16="http://schemas.microsoft.com/office/drawing/2014/main" val="20007"/>
                    </a:ext>
                  </a:extLst>
                </a:gridCol>
              </a:tblGrid>
              <a:tr h="926981">
                <a:tc>
                  <a:txBody>
                    <a:bodyPr/>
                    <a:lstStyle/>
                    <a:p>
                      <a:pPr algn="ctr"/>
                      <a:r>
                        <a:rPr lang="en-US" sz="1200" b="1" dirty="0">
                          <a:solidFill>
                            <a:srgbClr val="303B2C"/>
                          </a:solidFill>
                        </a:rPr>
                        <a:t>Week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Inventory from</a:t>
                      </a:r>
                      <a:r>
                        <a:rPr lang="en-US" sz="1200" b="1" baseline="0" dirty="0">
                          <a:solidFill>
                            <a:srgbClr val="303B2C"/>
                          </a:solidFill>
                        </a:rPr>
                        <a:t> Previous Week</a:t>
                      </a: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Requirements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Inventory before MPS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(70)</a:t>
                      </a:r>
                    </a:p>
                    <a:p>
                      <a:pPr algn="ctr"/>
                      <a:r>
                        <a:rPr lang="en-US" sz="1200" b="1" dirty="0">
                          <a:solidFill>
                            <a:srgbClr val="303B2C"/>
                          </a:solidFill>
                        </a:rPr>
                        <a:t>MPS</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03B2C"/>
                          </a:solidFill>
                        </a:rPr>
                        <a:t>Projected</a:t>
                      </a:r>
                      <a:r>
                        <a:rPr lang="en-US" sz="1200" b="1" baseline="0" dirty="0">
                          <a:solidFill>
                            <a:srgbClr val="303B2C"/>
                          </a:solidFill>
                        </a:rPr>
                        <a:t> Inventory</a:t>
                      </a:r>
                      <a:endParaRPr lang="en-US" sz="1200" b="1" dirty="0">
                        <a:solidFill>
                          <a:srgbClr val="303B2C"/>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7713">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7713">
                <a:tc>
                  <a:txBody>
                    <a:bodyPr/>
                    <a:lstStyle/>
                    <a:p>
                      <a:pPr algn="ctr"/>
                      <a:r>
                        <a:rPr lang="en-US" sz="1400" dirty="0">
                          <a:solidFill>
                            <a:srgbClr val="303B2C"/>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7713">
                <a:tc>
                  <a:txBody>
                    <a:bodyPr/>
                    <a:lstStyle/>
                    <a:p>
                      <a:pPr algn="ctr"/>
                      <a:r>
                        <a:rPr lang="en-US" sz="1400" dirty="0">
                          <a:solidFill>
                            <a:srgbClr val="303B2C"/>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417713">
                <a:tc>
                  <a:txBody>
                    <a:bodyPr/>
                    <a:lstStyle/>
                    <a:p>
                      <a:pPr algn="ctr"/>
                      <a:r>
                        <a:rPr lang="en-US" sz="1400" dirty="0">
                          <a:solidFill>
                            <a:srgbClr val="303B2C"/>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417713">
                <a:tc>
                  <a:txBody>
                    <a:bodyPr/>
                    <a:lstStyle/>
                    <a:p>
                      <a:pPr algn="ctr"/>
                      <a:r>
                        <a:rPr lang="en-US" sz="1400" dirty="0">
                          <a:solidFill>
                            <a:srgbClr val="303B2C"/>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r h="417713">
                <a:tc>
                  <a:txBody>
                    <a:bodyPr/>
                    <a:lstStyle/>
                    <a:p>
                      <a:pPr algn="ctr"/>
                      <a:r>
                        <a:rPr lang="en-US" sz="1400" dirty="0">
                          <a:solidFill>
                            <a:srgbClr val="303B2C"/>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6"/>
                  </a:ext>
                </a:extLst>
              </a:tr>
              <a:tr h="417713">
                <a:tc>
                  <a:txBody>
                    <a:bodyPr/>
                    <a:lstStyle/>
                    <a:p>
                      <a:pPr algn="ctr"/>
                      <a:r>
                        <a:rPr lang="en-US" sz="1400" dirty="0">
                          <a:solidFill>
                            <a:srgbClr val="303B2C"/>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7"/>
                  </a:ext>
                </a:extLst>
              </a:tr>
              <a:tr h="417713">
                <a:tc>
                  <a:txBody>
                    <a:bodyPr/>
                    <a:lstStyle/>
                    <a:p>
                      <a:pPr algn="ctr"/>
                      <a:r>
                        <a:rPr lang="en-US" sz="1400" dirty="0">
                          <a:solidFill>
                            <a:srgbClr val="303B2C"/>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104904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44</a:t>
            </a:fld>
            <a:endParaRPr lang="en-US" altLang="zh-TW"/>
          </a:p>
        </p:txBody>
      </p:sp>
      <p:sp>
        <p:nvSpPr>
          <p:cNvPr id="6" name="Title 1">
            <a:extLst>
              <a:ext uri="{FF2B5EF4-FFF2-40B4-BE49-F238E27FC236}">
                <a16:creationId xmlns:a16="http://schemas.microsoft.com/office/drawing/2014/main" id="{F7F3EE99-E55A-48FC-B87F-9FC3187B5C71}"/>
              </a:ext>
            </a:extLst>
          </p:cNvPr>
          <p:cNvSpPr txBox="1">
            <a:spLocks/>
          </p:cNvSpPr>
          <p:nvPr/>
        </p:nvSpPr>
        <p:spPr bwMode="auto">
          <a:xfrm>
            <a:off x="1619672" y="620688"/>
            <a:ext cx="4661148" cy="81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Available-to-Promise</a:t>
            </a:r>
            <a:endParaRPr lang="en-IN" sz="3200" dirty="0"/>
          </a:p>
        </p:txBody>
      </p:sp>
      <p:sp>
        <p:nvSpPr>
          <p:cNvPr id="7" name="Content Placeholder 3"/>
          <p:cNvSpPr txBox="1">
            <a:spLocks noGrp="1"/>
          </p:cNvSpPr>
          <p:nvPr>
            <p:ph sz="quarter" idx="4294967295"/>
          </p:nvPr>
        </p:nvSpPr>
        <p:spPr>
          <a:xfrm>
            <a:off x="3203848" y="2636912"/>
            <a:ext cx="5461000" cy="421821"/>
          </a:xfrm>
          <a:prstGeom prst="rect">
            <a:avLst/>
          </a:prstGeom>
          <a:solidFill>
            <a:srgbClr val="D1CBAF"/>
          </a:solidFill>
          <a:ln>
            <a:solidFill>
              <a:schemeClr val="tx1"/>
            </a:solidFill>
          </a:ln>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4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400" kern="1200">
                <a:solidFill>
                  <a:schemeClr val="tx2"/>
                </a:solidFill>
                <a:latin typeface="+mn-lt"/>
                <a:ea typeface="+mn-ea"/>
                <a:cs typeface="+mn-cs"/>
              </a:defRPr>
            </a:lvl2pPr>
            <a:lvl3pPr marL="640080" indent="-28575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2"/>
                </a:solidFill>
                <a:latin typeface="+mn-lt"/>
                <a:ea typeface="+mn-ea"/>
                <a:cs typeface="+mn-cs"/>
              </a:defRPr>
            </a:lvl3pPr>
            <a:lvl4pPr marL="455613" indent="0" algn="l" defTabSz="914400" rtl="0" eaLnBrk="1" latinLnBrk="0" hangingPunct="1">
              <a:lnSpc>
                <a:spcPct val="100000"/>
              </a:lnSpc>
              <a:spcBef>
                <a:spcPts val="800"/>
              </a:spcBef>
              <a:spcAft>
                <a:spcPts val="800"/>
              </a:spcAft>
              <a:buFont typeface="Arial" panose="020B0604020202020204" pitchFamily="34" charset="0"/>
              <a:buNone/>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312863">
              <a:tabLst>
                <a:tab pos="4513263" algn="l"/>
              </a:tabLst>
            </a:pPr>
            <a:r>
              <a:rPr lang="en-US" sz="1600"/>
              <a:t>June	July</a:t>
            </a:r>
            <a:endParaRPr lang="en-US" sz="1600" dirty="0"/>
          </a:p>
        </p:txBody>
      </p:sp>
      <p:graphicFrame>
        <p:nvGraphicFramePr>
          <p:cNvPr id="8" name="Table 4"/>
          <p:cNvGraphicFramePr>
            <a:graphicFrameLocks noGrp="1"/>
          </p:cNvGraphicFramePr>
          <p:nvPr>
            <p:extLst>
              <p:ext uri="{D42A27DB-BD31-4B8C-83A1-F6EECF244321}">
                <p14:modId xmlns:p14="http://schemas.microsoft.com/office/powerpoint/2010/main" val="1067439513"/>
              </p:ext>
            </p:extLst>
          </p:nvPr>
        </p:nvGraphicFramePr>
        <p:xfrm>
          <a:off x="422549" y="3061897"/>
          <a:ext cx="8242299" cy="2184400"/>
        </p:xfrm>
        <a:graphic>
          <a:graphicData uri="http://schemas.openxmlformats.org/drawingml/2006/table">
            <a:tbl>
              <a:tblPr firstRow="1" bandRow="1">
                <a:tableStyleId>{5C22544A-7EE6-4342-B048-85BDC9FD1C3A}</a:tableStyleId>
              </a:tblPr>
              <a:tblGrid>
                <a:gridCol w="2780030">
                  <a:extLst>
                    <a:ext uri="{9D8B030D-6E8A-4147-A177-3AD203B41FA5}">
                      <a16:colId xmlns:a16="http://schemas.microsoft.com/office/drawing/2014/main" val="20000"/>
                    </a:ext>
                  </a:extLst>
                </a:gridCol>
                <a:gridCol w="725169">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35000">
                  <a:extLst>
                    <a:ext uri="{9D8B030D-6E8A-4147-A177-3AD203B41FA5}">
                      <a16:colId xmlns:a16="http://schemas.microsoft.com/office/drawing/2014/main" val="20006"/>
                    </a:ext>
                  </a:extLst>
                </a:gridCol>
                <a:gridCol w="5842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Customer orders</a:t>
                      </a:r>
                      <a:br>
                        <a:rPr kumimoji="0" lang="en-US" sz="1600" b="0" i="0" u="none" strike="noStrike" cap="none" normalizeH="0" baseline="0" dirty="0">
                          <a:ln>
                            <a:noFill/>
                          </a:ln>
                          <a:solidFill>
                            <a:srgbClr val="333333"/>
                          </a:solidFill>
                          <a:effectLst/>
                          <a:latin typeface="Arial" charset="0"/>
                        </a:rPr>
                      </a:br>
                      <a:r>
                        <a:rPr kumimoji="0" lang="en-US" sz="1600" b="0" i="0" u="none" strike="noStrike" cap="none" normalizeH="0" baseline="0" dirty="0">
                          <a:ln>
                            <a:noFill/>
                          </a:ln>
                          <a:solidFill>
                            <a:srgbClr val="333333"/>
                          </a:solidFill>
                          <a:effectLst/>
                          <a:latin typeface="Arial" charset="0"/>
                        </a:rPr>
                        <a:t>(committed)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Projected on-hand 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MPS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219495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45</a:t>
            </a:fld>
            <a:endParaRPr lang="en-US" altLang="zh-TW"/>
          </a:p>
        </p:txBody>
      </p:sp>
      <p:sp>
        <p:nvSpPr>
          <p:cNvPr id="6" name="Title 1">
            <a:extLst>
              <a:ext uri="{FF2B5EF4-FFF2-40B4-BE49-F238E27FC236}">
                <a16:creationId xmlns:a16="http://schemas.microsoft.com/office/drawing/2014/main" id="{13385796-FD10-418B-8128-BC54502841BC}"/>
              </a:ext>
            </a:extLst>
          </p:cNvPr>
          <p:cNvSpPr txBox="1">
            <a:spLocks/>
          </p:cNvSpPr>
          <p:nvPr/>
        </p:nvSpPr>
        <p:spPr bwMode="auto">
          <a:xfrm>
            <a:off x="1619672" y="529299"/>
            <a:ext cx="3941068" cy="96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Available-to-Promise </a:t>
            </a:r>
            <a:endParaRPr lang="en-IN" sz="3200" dirty="0"/>
          </a:p>
        </p:txBody>
      </p:sp>
      <p:sp>
        <p:nvSpPr>
          <p:cNvPr id="7" name="Content Placeholder 3">
            <a:extLst>
              <a:ext uri="{FF2B5EF4-FFF2-40B4-BE49-F238E27FC236}">
                <a16:creationId xmlns:a16="http://schemas.microsoft.com/office/drawing/2014/main" id="{45A39A70-2E70-4D32-911E-DF7925C4180C}"/>
              </a:ext>
            </a:extLst>
          </p:cNvPr>
          <p:cNvSpPr txBox="1">
            <a:spLocks noGrp="1"/>
          </p:cNvSpPr>
          <p:nvPr>
            <p:ph sz="quarter" idx="4294967295"/>
          </p:nvPr>
        </p:nvSpPr>
        <p:spPr>
          <a:xfrm>
            <a:off x="2743200" y="2039860"/>
            <a:ext cx="5882982" cy="374904"/>
          </a:xfrm>
          <a:prstGeom prst="rect">
            <a:avLst/>
          </a:prstGeom>
          <a:solidFill>
            <a:srgbClr val="D1CBAF"/>
          </a:solidFill>
          <a:ln>
            <a:solidFill>
              <a:schemeClr val="tx1"/>
            </a:solidFill>
          </a:ln>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4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400" kern="1200">
                <a:solidFill>
                  <a:schemeClr val="tx2"/>
                </a:solidFill>
                <a:latin typeface="+mn-lt"/>
                <a:ea typeface="+mn-ea"/>
                <a:cs typeface="+mn-cs"/>
              </a:defRPr>
            </a:lvl2pPr>
            <a:lvl3pPr marL="640080" indent="-28575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2"/>
                </a:solidFill>
                <a:latin typeface="+mn-lt"/>
                <a:ea typeface="+mn-ea"/>
                <a:cs typeface="+mn-cs"/>
              </a:defRPr>
            </a:lvl3pPr>
            <a:lvl4pPr marL="455613" indent="0" algn="l" defTabSz="914400" rtl="0" eaLnBrk="1" latinLnBrk="0" hangingPunct="1">
              <a:lnSpc>
                <a:spcPct val="100000"/>
              </a:lnSpc>
              <a:spcBef>
                <a:spcPts val="800"/>
              </a:spcBef>
              <a:spcAft>
                <a:spcPts val="800"/>
              </a:spcAft>
              <a:buFont typeface="Arial" panose="020B0604020202020204" pitchFamily="34" charset="0"/>
              <a:buNone/>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312863">
              <a:tabLst>
                <a:tab pos="4513263" algn="l"/>
              </a:tabLst>
            </a:pPr>
            <a:r>
              <a:rPr lang="en-US" sz="1600" dirty="0"/>
              <a:t>June	July</a:t>
            </a:r>
          </a:p>
        </p:txBody>
      </p:sp>
      <p:graphicFrame>
        <p:nvGraphicFramePr>
          <p:cNvPr id="8" name="Content Placeholder 4">
            <a:extLst>
              <a:ext uri="{FF2B5EF4-FFF2-40B4-BE49-F238E27FC236}">
                <a16:creationId xmlns:a16="http://schemas.microsoft.com/office/drawing/2014/main" id="{414F5B2D-A990-4126-B45B-6C01FF9AEAD7}"/>
              </a:ext>
            </a:extLst>
          </p:cNvPr>
          <p:cNvGraphicFramePr>
            <a:graphicFrameLocks/>
          </p:cNvGraphicFramePr>
          <p:nvPr>
            <p:extLst>
              <p:ext uri="{D42A27DB-BD31-4B8C-83A1-F6EECF244321}">
                <p14:modId xmlns:p14="http://schemas.microsoft.com/office/powerpoint/2010/main" val="1115781466"/>
              </p:ext>
            </p:extLst>
          </p:nvPr>
        </p:nvGraphicFramePr>
        <p:xfrm>
          <a:off x="517819" y="2420888"/>
          <a:ext cx="8108363" cy="2745486"/>
        </p:xfrm>
        <a:graphic>
          <a:graphicData uri="http://schemas.openxmlformats.org/drawingml/2006/table">
            <a:tbl>
              <a:tblPr firstRow="1" bandRow="1">
                <a:tableStyleId>{5C22544A-7EE6-4342-B048-85BDC9FD1C3A}</a:tableStyleId>
              </a:tblPr>
              <a:tblGrid>
                <a:gridCol w="2240643">
                  <a:extLst>
                    <a:ext uri="{9D8B030D-6E8A-4147-A177-3AD203B41FA5}">
                      <a16:colId xmlns:a16="http://schemas.microsoft.com/office/drawing/2014/main" val="20000"/>
                    </a:ext>
                  </a:extLst>
                </a:gridCol>
                <a:gridCol w="733465">
                  <a:extLst>
                    <a:ext uri="{9D8B030D-6E8A-4147-A177-3AD203B41FA5}">
                      <a16:colId xmlns:a16="http://schemas.microsoft.com/office/drawing/2014/main" val="20001"/>
                    </a:ext>
                  </a:extLst>
                </a:gridCol>
                <a:gridCol w="733465">
                  <a:extLst>
                    <a:ext uri="{9D8B030D-6E8A-4147-A177-3AD203B41FA5}">
                      <a16:colId xmlns:a16="http://schemas.microsoft.com/office/drawing/2014/main" val="20002"/>
                    </a:ext>
                  </a:extLst>
                </a:gridCol>
                <a:gridCol w="733465">
                  <a:extLst>
                    <a:ext uri="{9D8B030D-6E8A-4147-A177-3AD203B41FA5}">
                      <a16:colId xmlns:a16="http://schemas.microsoft.com/office/drawing/2014/main" val="20003"/>
                    </a:ext>
                  </a:extLst>
                </a:gridCol>
                <a:gridCol w="733465">
                  <a:extLst>
                    <a:ext uri="{9D8B030D-6E8A-4147-A177-3AD203B41FA5}">
                      <a16:colId xmlns:a16="http://schemas.microsoft.com/office/drawing/2014/main" val="20004"/>
                    </a:ext>
                  </a:extLst>
                </a:gridCol>
                <a:gridCol w="733465">
                  <a:extLst>
                    <a:ext uri="{9D8B030D-6E8A-4147-A177-3AD203B41FA5}">
                      <a16:colId xmlns:a16="http://schemas.microsoft.com/office/drawing/2014/main" val="20005"/>
                    </a:ext>
                  </a:extLst>
                </a:gridCol>
                <a:gridCol w="733465">
                  <a:extLst>
                    <a:ext uri="{9D8B030D-6E8A-4147-A177-3AD203B41FA5}">
                      <a16:colId xmlns:a16="http://schemas.microsoft.com/office/drawing/2014/main" val="20006"/>
                    </a:ext>
                  </a:extLst>
                </a:gridCol>
                <a:gridCol w="733465">
                  <a:extLst>
                    <a:ext uri="{9D8B030D-6E8A-4147-A177-3AD203B41FA5}">
                      <a16:colId xmlns:a16="http://schemas.microsoft.com/office/drawing/2014/main" val="20007"/>
                    </a:ext>
                  </a:extLst>
                </a:gridCol>
                <a:gridCol w="733465">
                  <a:extLst>
                    <a:ext uri="{9D8B030D-6E8A-4147-A177-3AD203B41FA5}">
                      <a16:colId xmlns:a16="http://schemas.microsoft.com/office/drawing/2014/main" val="20008"/>
                    </a:ext>
                  </a:extLst>
                </a:gridCol>
              </a:tblGrid>
              <a:tr h="370840">
                <a:tc>
                  <a:txBody>
                    <a:bodyPr/>
                    <a:lstStyle/>
                    <a:p>
                      <a:pPr marL="0" marR="0" algn="ctr">
                        <a:lnSpc>
                          <a:spcPct val="115000"/>
                        </a:lnSpc>
                        <a:spcBef>
                          <a:spcPts val="0"/>
                        </a:spcBef>
                        <a:spcAft>
                          <a:spcPts val="0"/>
                        </a:spcAft>
                      </a:pPr>
                      <a:r>
                        <a:rPr lang="en-IN" sz="1600" dirty="0">
                          <a:effectLst/>
                          <a:latin typeface="Calibri"/>
                          <a:ea typeface="PMingLiU"/>
                          <a:cs typeface="Arial"/>
                        </a:rPr>
                        <a:t>64</a:t>
                      </a:r>
                      <a:r>
                        <a:rPr lang="en-IN" sz="1600" dirty="0">
                          <a:solidFill>
                            <a:schemeClr val="tx1"/>
                          </a:solidFill>
                          <a:effectLst/>
                          <a:latin typeface="Calibri"/>
                          <a:ea typeface="PMingLiU"/>
                          <a:cs typeface="Arial"/>
                        </a:rPr>
                        <a:t>64</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Forecast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Customer orders (committed)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IN" sz="1600">
                          <a:effectLst/>
                          <a:latin typeface="Calibri"/>
                          <a:ea typeface="PMingLiU"/>
                          <a:cs typeface="Arial"/>
                        </a:rPr>
                        <a:t>Projected on-hand inventory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IN" sz="1600">
                          <a:effectLst/>
                          <a:latin typeface="Calibri"/>
                          <a:ea typeface="PMingLiU"/>
                          <a:cs typeface="Arial"/>
                        </a:rPr>
                        <a:t>MPS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Available-to-promise inventory (uncommitted)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bl>
          </a:graphicData>
        </a:graphic>
      </p:graphicFrame>
      <p:sp>
        <p:nvSpPr>
          <p:cNvPr id="9" name="Rounded Rectangle 5" descr="Rectangle is around the 33 and 20 within the June 1 and 2 columns. ">
            <a:extLst>
              <a:ext uri="{FF2B5EF4-FFF2-40B4-BE49-F238E27FC236}">
                <a16:creationId xmlns:a16="http://schemas.microsoft.com/office/drawing/2014/main" id="{5CAB4F89-AA64-4ED0-B0F4-19128C5C4746}"/>
              </a:ext>
            </a:extLst>
          </p:cNvPr>
          <p:cNvSpPr/>
          <p:nvPr/>
        </p:nvSpPr>
        <p:spPr>
          <a:xfrm>
            <a:off x="2788634" y="3235870"/>
            <a:ext cx="1291772" cy="406400"/>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6" descr="Rectangle is around the 10 and 4 within the June 3 and 4 columns. ">
            <a:extLst>
              <a:ext uri="{FF2B5EF4-FFF2-40B4-BE49-F238E27FC236}">
                <a16:creationId xmlns:a16="http://schemas.microsoft.com/office/drawing/2014/main" id="{F40C5CC3-174A-4FC9-A8D0-A1718365B44E}"/>
              </a:ext>
            </a:extLst>
          </p:cNvPr>
          <p:cNvSpPr/>
          <p:nvPr/>
        </p:nvSpPr>
        <p:spPr>
          <a:xfrm>
            <a:off x="4336614" y="3235870"/>
            <a:ext cx="1291772" cy="406400"/>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7" descr="Arrow from the 64 amount to the 33 and 20 figures in the June 1 and 2 columns.">
            <a:extLst>
              <a:ext uri="{FF2B5EF4-FFF2-40B4-BE49-F238E27FC236}">
                <a16:creationId xmlns:a16="http://schemas.microsoft.com/office/drawing/2014/main" id="{D4FD4062-F6B0-4106-A8B4-C33D7EFAA8F8}"/>
              </a:ext>
            </a:extLst>
          </p:cNvPr>
          <p:cNvCxnSpPr/>
          <p:nvPr/>
        </p:nvCxnSpPr>
        <p:spPr>
          <a:xfrm>
            <a:off x="1952485" y="2579716"/>
            <a:ext cx="928914" cy="638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8" descr="Arrow from the 33 and 20 to the 11 in final row.">
            <a:extLst>
              <a:ext uri="{FF2B5EF4-FFF2-40B4-BE49-F238E27FC236}">
                <a16:creationId xmlns:a16="http://schemas.microsoft.com/office/drawing/2014/main" id="{5D0A6287-2589-4A61-8C5A-1E8B19E8D397}"/>
              </a:ext>
            </a:extLst>
          </p:cNvPr>
          <p:cNvCxnSpPr/>
          <p:nvPr/>
        </p:nvCxnSpPr>
        <p:spPr>
          <a:xfrm flipH="1">
            <a:off x="3176877" y="3695278"/>
            <a:ext cx="297543" cy="1103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9" descr="Arrow from the boxed 10 and 4 figures to the 70 within the June 3 column.">
            <a:extLst>
              <a:ext uri="{FF2B5EF4-FFF2-40B4-BE49-F238E27FC236}">
                <a16:creationId xmlns:a16="http://schemas.microsoft.com/office/drawing/2014/main" id="{D8495947-662C-46A5-B859-853B188C083C}"/>
              </a:ext>
            </a:extLst>
          </p:cNvPr>
          <p:cNvCxnSpPr/>
          <p:nvPr/>
        </p:nvCxnSpPr>
        <p:spPr>
          <a:xfrm flipH="1">
            <a:off x="4666352" y="3730143"/>
            <a:ext cx="297543" cy="653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0" descr="Arrow from the 2 within the July 5 column to the 70 in next to last row, same column.">
            <a:extLst>
              <a:ext uri="{FF2B5EF4-FFF2-40B4-BE49-F238E27FC236}">
                <a16:creationId xmlns:a16="http://schemas.microsoft.com/office/drawing/2014/main" id="{7AC16FF4-866D-4D94-A866-AE93DA4C7609}"/>
              </a:ext>
            </a:extLst>
          </p:cNvPr>
          <p:cNvCxnSpPr/>
          <p:nvPr/>
        </p:nvCxnSpPr>
        <p:spPr>
          <a:xfrm rot="16200000" flipH="1">
            <a:off x="5705089" y="3900120"/>
            <a:ext cx="1088571" cy="29028"/>
          </a:xfrm>
          <a:prstGeom prst="curvedConnector3">
            <a:avLst>
              <a:gd name="adj1" fmla="val 17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descr="Arrow from the 70 to the 56 both in the June 3 column.">
            <a:extLst>
              <a:ext uri="{FF2B5EF4-FFF2-40B4-BE49-F238E27FC236}">
                <a16:creationId xmlns:a16="http://schemas.microsoft.com/office/drawing/2014/main" id="{4B3471E0-6043-4202-9651-05F0C74746F3}"/>
              </a:ext>
            </a:extLst>
          </p:cNvPr>
          <p:cNvCxnSpPr/>
          <p:nvPr/>
        </p:nvCxnSpPr>
        <p:spPr>
          <a:xfrm>
            <a:off x="4596613" y="4580649"/>
            <a:ext cx="0" cy="2177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2" descr="Arrow from the 70 to the 68 both in the July 5 column.">
            <a:extLst>
              <a:ext uri="{FF2B5EF4-FFF2-40B4-BE49-F238E27FC236}">
                <a16:creationId xmlns:a16="http://schemas.microsoft.com/office/drawing/2014/main" id="{4B0FD53B-3A51-41E2-9499-763BE9118881}"/>
              </a:ext>
            </a:extLst>
          </p:cNvPr>
          <p:cNvCxnSpPr/>
          <p:nvPr/>
        </p:nvCxnSpPr>
        <p:spPr>
          <a:xfrm>
            <a:off x="6070157" y="4554145"/>
            <a:ext cx="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3" descr="Arrow from the 70 to the 70 both in the July 7 column.">
            <a:extLst>
              <a:ext uri="{FF2B5EF4-FFF2-40B4-BE49-F238E27FC236}">
                <a16:creationId xmlns:a16="http://schemas.microsoft.com/office/drawing/2014/main" id="{DE0C391A-00F4-4E99-8AA5-C01B9871DFF7}"/>
              </a:ext>
            </a:extLst>
          </p:cNvPr>
          <p:cNvCxnSpPr/>
          <p:nvPr/>
        </p:nvCxnSpPr>
        <p:spPr>
          <a:xfrm>
            <a:off x="7534852" y="4567397"/>
            <a:ext cx="762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4" descr="Arrow from the 70 to the 70 both in the July 8 column.">
            <a:extLst>
              <a:ext uri="{FF2B5EF4-FFF2-40B4-BE49-F238E27FC236}">
                <a16:creationId xmlns:a16="http://schemas.microsoft.com/office/drawing/2014/main" id="{F4D1B6D1-EA00-478E-9597-DE327FFB381F}"/>
              </a:ext>
            </a:extLst>
          </p:cNvPr>
          <p:cNvCxnSpPr/>
          <p:nvPr/>
        </p:nvCxnSpPr>
        <p:spPr>
          <a:xfrm>
            <a:off x="8273992" y="4567397"/>
            <a:ext cx="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848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Aggregation</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The plan must be in </a:t>
            </a:r>
            <a:r>
              <a:rPr lang="en-US" dirty="0">
                <a:solidFill>
                  <a:srgbClr val="C00000"/>
                </a:solidFill>
              </a:rPr>
              <a:t>units of measurement </a:t>
            </a:r>
            <a:r>
              <a:rPr lang="en-US" dirty="0"/>
              <a:t>that can be understood by the firm’s non-operations personnel</a:t>
            </a:r>
          </a:p>
          <a:p>
            <a:pPr lvl="1"/>
            <a:r>
              <a:rPr lang="en-US" dirty="0"/>
              <a:t>Aggregate units of output per month</a:t>
            </a:r>
          </a:p>
          <a:p>
            <a:pPr lvl="1"/>
            <a:r>
              <a:rPr lang="en-US" dirty="0"/>
              <a:t>Dollar value of total monthly output</a:t>
            </a:r>
          </a:p>
          <a:p>
            <a:pPr lvl="1"/>
            <a:r>
              <a:rPr lang="en-US" dirty="0"/>
              <a:t>Total output by factory</a:t>
            </a:r>
          </a:p>
          <a:p>
            <a:pPr lvl="1"/>
            <a:r>
              <a:rPr lang="en-US" dirty="0"/>
              <a:t>Measures that relate to capacity such as labor hours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5</a:t>
            </a:fld>
            <a:endParaRPr lang="en-US" altLang="zh-TW"/>
          </a:p>
        </p:txBody>
      </p:sp>
    </p:spTree>
    <p:extLst>
      <p:ext uri="{BB962C8B-B14F-4D97-AF65-F5344CB8AC3E}">
        <p14:creationId xmlns:p14="http://schemas.microsoft.com/office/powerpoint/2010/main" val="36861340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Dealing with Variation</a:t>
            </a:r>
            <a:endParaRPr lang="en-IN" dirty="0"/>
          </a:p>
        </p:txBody>
      </p:sp>
      <p:sp>
        <p:nvSpPr>
          <p:cNvPr id="6" name="Content Placeholder 2"/>
          <p:cNvSpPr>
            <a:spLocks noGrp="1"/>
          </p:cNvSpPr>
          <p:nvPr>
            <p:ph idx="1"/>
          </p:nvPr>
        </p:nvSpPr>
        <p:spPr/>
        <p:txBody>
          <a:bodyPr/>
          <a:lstStyle/>
          <a:p>
            <a:r>
              <a:rPr lang="en-US" dirty="0"/>
              <a:t>Most organizations use </a:t>
            </a:r>
            <a:r>
              <a:rPr lang="en-US" dirty="0">
                <a:solidFill>
                  <a:srgbClr val="C00000"/>
                </a:solidFill>
              </a:rPr>
              <a:t>rolling</a:t>
            </a:r>
            <a:r>
              <a:rPr lang="en-US" dirty="0"/>
              <a:t> 3, 6, 9, and 12 month forecasts</a:t>
            </a:r>
          </a:p>
          <a:p>
            <a:pPr lvl="1"/>
            <a:r>
              <a:rPr lang="en-US" dirty="0"/>
              <a:t>Forecasts are updated periodically, rather than relying on a once-a-year forecast</a:t>
            </a:r>
          </a:p>
          <a:p>
            <a:pPr lvl="1"/>
            <a:r>
              <a:rPr lang="en-US" dirty="0"/>
              <a:t>This allows planners to take into account any changes in either expected demand or expected supply and to develop revised plans</a:t>
            </a:r>
          </a:p>
        </p:txBody>
      </p:sp>
      <p:sp>
        <p:nvSpPr>
          <p:cNvPr id="5" name="頁尾版面配置區 4"/>
          <p:cNvSpPr>
            <a:spLocks noGrp="1"/>
          </p:cNvSpPr>
          <p:nvPr>
            <p:ph type="ftr" sz="quarter" idx="10"/>
          </p:nvPr>
        </p:nvSpPr>
        <p:spPr/>
        <p:txBody>
          <a:bodyPr/>
          <a:lstStyle/>
          <a:p>
            <a:pPr>
              <a:defRPr/>
            </a:pPr>
            <a:r>
              <a:rPr lang="en-US" altLang="zh-TW"/>
              <a:t>CYCU— Prof CK Farn</a:t>
            </a:r>
          </a:p>
        </p:txBody>
      </p:sp>
      <p:sp>
        <p:nvSpPr>
          <p:cNvPr id="7" name="投影片編號版面配置區 6"/>
          <p:cNvSpPr>
            <a:spLocks noGrp="1"/>
          </p:cNvSpPr>
          <p:nvPr>
            <p:ph type="sldNum" sz="quarter" idx="11"/>
          </p:nvPr>
        </p:nvSpPr>
        <p:spPr/>
        <p:txBody>
          <a:bodyPr/>
          <a:lstStyle/>
          <a:p>
            <a:pPr>
              <a:defRPr/>
            </a:pPr>
            <a:fld id="{7BDDEBC0-0E1D-4F40-9E73-E30DD182E7FD}" type="slidenum">
              <a:rPr lang="en-US" altLang="zh-TW" smtClean="0"/>
              <a:pPr>
                <a:defRPr/>
              </a:pPr>
              <a:t>6</a:t>
            </a:fld>
            <a:endParaRPr lang="en-US" altLang="zh-TW"/>
          </a:p>
        </p:txBody>
      </p:sp>
    </p:spTree>
    <p:extLst>
      <p:ext uri="{BB962C8B-B14F-4D97-AF65-F5344CB8AC3E}">
        <p14:creationId xmlns:p14="http://schemas.microsoft.com/office/powerpoint/2010/main" val="26352674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en-US" altLang="zh-TW" dirty="0"/>
              <a:t>Rolling Forecast</a:t>
            </a:r>
            <a:endParaRPr lang="zh-TW" altLang="en-US" dirty="0"/>
          </a:p>
        </p:txBody>
      </p:sp>
      <p:graphicFrame>
        <p:nvGraphicFramePr>
          <p:cNvPr id="664579" name="Group 3"/>
          <p:cNvGraphicFramePr>
            <a:graphicFrameLocks noGrp="1"/>
          </p:cNvGraphicFramePr>
          <p:nvPr>
            <p:ph sz="half" idx="1"/>
          </p:nvPr>
        </p:nvGraphicFramePr>
        <p:xfrm>
          <a:off x="468313" y="3284538"/>
          <a:ext cx="8207375" cy="2586044"/>
        </p:xfrm>
        <a:graphic>
          <a:graphicData uri="http://schemas.openxmlformats.org/drawingml/2006/table">
            <a:tbl>
              <a:tblPr/>
              <a:tblGrid>
                <a:gridCol w="820737">
                  <a:extLst>
                    <a:ext uri="{9D8B030D-6E8A-4147-A177-3AD203B41FA5}">
                      <a16:colId xmlns:a16="http://schemas.microsoft.com/office/drawing/2014/main" val="20000"/>
                    </a:ext>
                  </a:extLst>
                </a:gridCol>
                <a:gridCol w="820738">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gridCol w="820738">
                  <a:extLst>
                    <a:ext uri="{9D8B030D-6E8A-4147-A177-3AD203B41FA5}">
                      <a16:colId xmlns:a16="http://schemas.microsoft.com/office/drawing/2014/main" val="20003"/>
                    </a:ext>
                  </a:extLst>
                </a:gridCol>
                <a:gridCol w="820737">
                  <a:extLst>
                    <a:ext uri="{9D8B030D-6E8A-4147-A177-3AD203B41FA5}">
                      <a16:colId xmlns:a16="http://schemas.microsoft.com/office/drawing/2014/main" val="20004"/>
                    </a:ext>
                  </a:extLst>
                </a:gridCol>
                <a:gridCol w="820738">
                  <a:extLst>
                    <a:ext uri="{9D8B030D-6E8A-4147-A177-3AD203B41FA5}">
                      <a16:colId xmlns:a16="http://schemas.microsoft.com/office/drawing/2014/main" val="20005"/>
                    </a:ext>
                  </a:extLst>
                </a:gridCol>
                <a:gridCol w="820737">
                  <a:extLst>
                    <a:ext uri="{9D8B030D-6E8A-4147-A177-3AD203B41FA5}">
                      <a16:colId xmlns:a16="http://schemas.microsoft.com/office/drawing/2014/main" val="20006"/>
                    </a:ext>
                  </a:extLst>
                </a:gridCol>
                <a:gridCol w="820738">
                  <a:extLst>
                    <a:ext uri="{9D8B030D-6E8A-4147-A177-3AD203B41FA5}">
                      <a16:colId xmlns:a16="http://schemas.microsoft.com/office/drawing/2014/main" val="20007"/>
                    </a:ext>
                  </a:extLst>
                </a:gridCol>
                <a:gridCol w="820737">
                  <a:extLst>
                    <a:ext uri="{9D8B030D-6E8A-4147-A177-3AD203B41FA5}">
                      <a16:colId xmlns:a16="http://schemas.microsoft.com/office/drawing/2014/main" val="20008"/>
                    </a:ext>
                  </a:extLst>
                </a:gridCol>
                <a:gridCol w="820738">
                  <a:extLst>
                    <a:ext uri="{9D8B030D-6E8A-4147-A177-3AD203B41FA5}">
                      <a16:colId xmlns:a16="http://schemas.microsoft.com/office/drawing/2014/main" val="20009"/>
                    </a:ext>
                  </a:extLst>
                </a:gridCol>
              </a:tblGrid>
              <a:tr h="39622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FFFFCC"/>
                        </a:solidFill>
                        <a:effectLst/>
                        <a:latin typeface="Times New Roman" charset="0"/>
                        <a:ea typeface="標楷體" charset="0"/>
                        <a:cs typeface="標楷體" charset="0"/>
                      </a:endParaRP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+0</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+1</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+2</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+3</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+4</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+5</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+6</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+7</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+8</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0000"/>
                  </a:ext>
                </a:extLst>
              </a:tr>
              <a:tr h="39622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W1</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19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W2</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0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W3</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19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W4</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760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W5</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664658" name="Group 82"/>
          <p:cNvGraphicFramePr>
            <a:graphicFrameLocks noGrp="1"/>
          </p:cNvGraphicFramePr>
          <p:nvPr>
            <p:ph sz="quarter" idx="2"/>
          </p:nvPr>
        </p:nvGraphicFramePr>
        <p:xfrm>
          <a:off x="1331913" y="3716338"/>
          <a:ext cx="4895850" cy="396875"/>
        </p:xfrm>
        <a:graphic>
          <a:graphicData uri="http://schemas.openxmlformats.org/drawingml/2006/table">
            <a:tbl>
              <a:tblPr/>
              <a:tblGrid>
                <a:gridCol w="814387">
                  <a:extLst>
                    <a:ext uri="{9D8B030D-6E8A-4147-A177-3AD203B41FA5}">
                      <a16:colId xmlns:a16="http://schemas.microsoft.com/office/drawing/2014/main" val="20000"/>
                    </a:ext>
                  </a:extLst>
                </a:gridCol>
                <a:gridCol w="817563">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80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75</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0747" name="Rectangle 103"/>
          <p:cNvSpPr>
            <a:spLocks noGrp="1" noChangeArrowheads="1"/>
          </p:cNvSpPr>
          <p:nvPr>
            <p:ph type="body" idx="4294967295"/>
          </p:nvPr>
        </p:nvSpPr>
        <p:spPr>
          <a:xfrm>
            <a:off x="611188" y="1844675"/>
            <a:ext cx="8137525" cy="1008063"/>
          </a:xfrm>
        </p:spPr>
        <p:txBody>
          <a:bodyPr/>
          <a:lstStyle/>
          <a:p>
            <a:pPr eaLnBrk="1" hangingPunct="1"/>
            <a:r>
              <a:rPr lang="en-US" altLang="zh-TW" sz="2400" dirty="0"/>
              <a:t>Assumption: one item; 5 weeks forecast, freeze for a week</a:t>
            </a:r>
          </a:p>
          <a:p>
            <a:pPr eaLnBrk="1" hangingPunct="1"/>
            <a:r>
              <a:rPr lang="en-US" altLang="zh-TW" sz="2400" dirty="0"/>
              <a:t>Yellow: Order; Blue: frozen forecast</a:t>
            </a:r>
            <a:endParaRPr lang="zh-TW" altLang="en-US" sz="2400" dirty="0"/>
          </a:p>
        </p:txBody>
      </p:sp>
      <p:graphicFrame>
        <p:nvGraphicFramePr>
          <p:cNvPr id="664680" name="Group 104"/>
          <p:cNvGraphicFramePr>
            <a:graphicFrameLocks noGrp="1"/>
          </p:cNvGraphicFramePr>
          <p:nvPr/>
        </p:nvGraphicFramePr>
        <p:xfrm>
          <a:off x="2124075" y="4076700"/>
          <a:ext cx="4895850" cy="466725"/>
        </p:xfrm>
        <a:graphic>
          <a:graphicData uri="http://schemas.openxmlformats.org/drawingml/2006/table">
            <a:tbl>
              <a:tblPr/>
              <a:tblGrid>
                <a:gridCol w="81597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46672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90</a:t>
                      </a:r>
                    </a:p>
                  </a:txBody>
                  <a:tcPr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80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01" name="Group 125"/>
          <p:cNvGraphicFramePr>
            <a:graphicFrameLocks noGrp="1"/>
          </p:cNvGraphicFramePr>
          <p:nvPr/>
        </p:nvGraphicFramePr>
        <p:xfrm>
          <a:off x="2916238" y="4508500"/>
          <a:ext cx="4967287" cy="396875"/>
        </p:xfrm>
        <a:graphic>
          <a:graphicData uri="http://schemas.openxmlformats.org/drawingml/2006/table">
            <a:tbl>
              <a:tblPr/>
              <a:tblGrid>
                <a:gridCol w="827087">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827088">
                  <a:extLst>
                    <a:ext uri="{9D8B030D-6E8A-4147-A177-3AD203B41FA5}">
                      <a16:colId xmlns:a16="http://schemas.microsoft.com/office/drawing/2014/main" val="20003"/>
                    </a:ext>
                  </a:extLst>
                </a:gridCol>
                <a:gridCol w="827087">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90</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95</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115</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22" name="Group 146"/>
          <p:cNvGraphicFramePr>
            <a:graphicFrameLocks noGrp="1"/>
          </p:cNvGraphicFramePr>
          <p:nvPr/>
        </p:nvGraphicFramePr>
        <p:xfrm>
          <a:off x="3779838" y="5013325"/>
          <a:ext cx="4895850" cy="396875"/>
        </p:xfrm>
        <a:graphic>
          <a:graphicData uri="http://schemas.openxmlformats.org/drawingml/2006/table">
            <a:tbl>
              <a:tblPr/>
              <a:tblGrid>
                <a:gridCol w="81597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95</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43" name="Group 167"/>
          <p:cNvGraphicFramePr>
            <a:graphicFrameLocks noGrp="1"/>
          </p:cNvGraphicFramePr>
          <p:nvPr>
            <p:ph sz="quarter" idx="3"/>
          </p:nvPr>
        </p:nvGraphicFramePr>
        <p:xfrm>
          <a:off x="4572000" y="5445125"/>
          <a:ext cx="4103688" cy="436563"/>
        </p:xfrm>
        <a:graphic>
          <a:graphicData uri="http://schemas.openxmlformats.org/drawingml/2006/table">
            <a:tbl>
              <a:tblPr/>
              <a:tblGrid>
                <a:gridCol w="820738">
                  <a:extLst>
                    <a:ext uri="{9D8B030D-6E8A-4147-A177-3AD203B41FA5}">
                      <a16:colId xmlns:a16="http://schemas.microsoft.com/office/drawing/2014/main" val="20000"/>
                    </a:ext>
                  </a:extLst>
                </a:gridCol>
                <a:gridCol w="820737">
                  <a:extLst>
                    <a:ext uri="{9D8B030D-6E8A-4147-A177-3AD203B41FA5}">
                      <a16:colId xmlns:a16="http://schemas.microsoft.com/office/drawing/2014/main" val="20001"/>
                    </a:ext>
                  </a:extLst>
                </a:gridCol>
                <a:gridCol w="820738">
                  <a:extLst>
                    <a:ext uri="{9D8B030D-6E8A-4147-A177-3AD203B41FA5}">
                      <a16:colId xmlns:a16="http://schemas.microsoft.com/office/drawing/2014/main" val="20002"/>
                    </a:ext>
                  </a:extLst>
                </a:gridCol>
                <a:gridCol w="820737">
                  <a:extLst>
                    <a:ext uri="{9D8B030D-6E8A-4147-A177-3AD203B41FA5}">
                      <a16:colId xmlns:a16="http://schemas.microsoft.com/office/drawing/2014/main" val="20003"/>
                    </a:ext>
                  </a:extLst>
                </a:gridCol>
                <a:gridCol w="820738">
                  <a:extLst>
                    <a:ext uri="{9D8B030D-6E8A-4147-A177-3AD203B41FA5}">
                      <a16:colId xmlns:a16="http://schemas.microsoft.com/office/drawing/2014/main" val="20004"/>
                    </a:ext>
                  </a:extLst>
                </a:gridCol>
              </a:tblGrid>
              <a:tr h="436563">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頁尾版面配置區 1"/>
          <p:cNvSpPr>
            <a:spLocks noGrp="1"/>
          </p:cNvSpPr>
          <p:nvPr>
            <p:ph type="ftr" sz="quarter" idx="10"/>
          </p:nvPr>
        </p:nvSpPr>
        <p:spPr/>
        <p:txBody>
          <a:bodyPr/>
          <a:lstStyle/>
          <a:p>
            <a:pPr>
              <a:defRPr/>
            </a:pPr>
            <a:r>
              <a:rPr lang="en-US" altLang="zh-TW"/>
              <a:t>CYCU— Prof CK Farn</a:t>
            </a:r>
          </a:p>
        </p:txBody>
      </p:sp>
      <p:sp>
        <p:nvSpPr>
          <p:cNvPr id="3" name="投影片編號版面配置區 2"/>
          <p:cNvSpPr>
            <a:spLocks noGrp="1"/>
          </p:cNvSpPr>
          <p:nvPr>
            <p:ph type="sldNum" sz="quarter" idx="11"/>
          </p:nvPr>
        </p:nvSpPr>
        <p:spPr/>
        <p:txBody>
          <a:bodyPr/>
          <a:lstStyle/>
          <a:p>
            <a:pPr>
              <a:defRPr/>
            </a:pPr>
            <a:fld id="{BE89D728-717B-40E0-A349-55E01FCEA7E4}" type="slidenum">
              <a:rPr lang="en-US" altLang="zh-TW" smtClean="0"/>
              <a:pPr>
                <a:defRPr/>
              </a:pPr>
              <a:t>7</a:t>
            </a:fld>
            <a:endParaRPr lang="en-US" altLang="zh-TW"/>
          </a:p>
        </p:txBody>
      </p:sp>
    </p:spTree>
    <p:extLst>
      <p:ext uri="{BB962C8B-B14F-4D97-AF65-F5344CB8AC3E}">
        <p14:creationId xmlns:p14="http://schemas.microsoft.com/office/powerpoint/2010/main" val="9206602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4658"/>
                                        </p:tgtEl>
                                        <p:attrNameLst>
                                          <p:attrName>style.visibility</p:attrName>
                                        </p:attrNameLst>
                                      </p:cBhvr>
                                      <p:to>
                                        <p:strVal val="visible"/>
                                      </p:to>
                                    </p:set>
                                    <p:animEffect transition="in" filter="blinds(horizontal)">
                                      <p:cBhvr>
                                        <p:cTn id="7" dur="500"/>
                                        <p:tgtEl>
                                          <p:spTgt spid="664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64680"/>
                                        </p:tgtEl>
                                        <p:attrNameLst>
                                          <p:attrName>style.visibility</p:attrName>
                                        </p:attrNameLst>
                                      </p:cBhvr>
                                      <p:to>
                                        <p:strVal val="visible"/>
                                      </p:to>
                                    </p:set>
                                    <p:animEffect transition="in" filter="blinds(horizontal)">
                                      <p:cBhvr>
                                        <p:cTn id="12" dur="500"/>
                                        <p:tgtEl>
                                          <p:spTgt spid="664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4701"/>
                                        </p:tgtEl>
                                        <p:attrNameLst>
                                          <p:attrName>style.visibility</p:attrName>
                                        </p:attrNameLst>
                                      </p:cBhvr>
                                      <p:to>
                                        <p:strVal val="visible"/>
                                      </p:to>
                                    </p:set>
                                    <p:animEffect transition="in" filter="blinds(horizontal)">
                                      <p:cBhvr>
                                        <p:cTn id="17" dur="500"/>
                                        <p:tgtEl>
                                          <p:spTgt spid="664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4722"/>
                                        </p:tgtEl>
                                        <p:attrNameLst>
                                          <p:attrName>style.visibility</p:attrName>
                                        </p:attrNameLst>
                                      </p:cBhvr>
                                      <p:to>
                                        <p:strVal val="visible"/>
                                      </p:to>
                                    </p:set>
                                    <p:animEffect transition="in" filter="blinds(horizontal)">
                                      <p:cBhvr>
                                        <p:cTn id="22" dur="500"/>
                                        <p:tgtEl>
                                          <p:spTgt spid="6647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64743"/>
                                        </p:tgtEl>
                                        <p:attrNameLst>
                                          <p:attrName>style.visibility</p:attrName>
                                        </p:attrNameLst>
                                      </p:cBhvr>
                                      <p:to>
                                        <p:strVal val="visible"/>
                                      </p:to>
                                    </p:set>
                                    <p:animEffect transition="in" filter="blinds(horizontal)">
                                      <p:cBhvr>
                                        <p:cTn id="27" dur="500"/>
                                        <p:tgtEl>
                                          <p:spTgt spid="66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24000" y="381000"/>
            <a:ext cx="7224464" cy="1143000"/>
          </a:xfrm>
        </p:spPr>
        <p:txBody>
          <a:bodyPr/>
          <a:lstStyle/>
          <a:p>
            <a:r>
              <a:rPr lang="en-US" dirty="0"/>
              <a:t>Strategies to counter variation</a:t>
            </a:r>
            <a:endParaRPr lang="en-IN" dirty="0"/>
          </a:p>
        </p:txBody>
      </p:sp>
      <p:sp>
        <p:nvSpPr>
          <p:cNvPr id="5" name="Content Placeholder 2"/>
          <p:cNvSpPr>
            <a:spLocks noGrp="1"/>
          </p:cNvSpPr>
          <p:nvPr>
            <p:ph idx="1"/>
          </p:nvPr>
        </p:nvSpPr>
        <p:spPr>
          <a:xfrm>
            <a:off x="685800" y="1981200"/>
            <a:ext cx="8206680" cy="4114800"/>
          </a:xfrm>
        </p:spPr>
        <p:txBody>
          <a:bodyPr/>
          <a:lstStyle/>
          <a:p>
            <a:r>
              <a:rPr lang="en-US" sz="2400" dirty="0"/>
              <a:t>Maintain a certain amount of excess capacity to handle increases in demand</a:t>
            </a:r>
          </a:p>
          <a:p>
            <a:r>
              <a:rPr lang="en-US" sz="2400" dirty="0"/>
              <a:t>Maintain a degree of flexibility in dealing with changes</a:t>
            </a:r>
          </a:p>
          <a:p>
            <a:pPr lvl="1"/>
            <a:r>
              <a:rPr lang="en-US" sz="2000" dirty="0"/>
              <a:t>Hiring temporary workers</a:t>
            </a:r>
          </a:p>
          <a:p>
            <a:pPr lvl="1"/>
            <a:r>
              <a:rPr lang="en-US" sz="2000" dirty="0"/>
              <a:t>Using overtime</a:t>
            </a:r>
          </a:p>
          <a:p>
            <a:r>
              <a:rPr lang="en-US" sz="2400" dirty="0"/>
              <a:t>Wait as long as possible before committing to a certain level of supply capacity</a:t>
            </a:r>
          </a:p>
          <a:p>
            <a:pPr lvl="1"/>
            <a:r>
              <a:rPr lang="en-US" sz="2000" dirty="0"/>
              <a:t>Schedule products or services with known demands first</a:t>
            </a:r>
          </a:p>
          <a:p>
            <a:pPr lvl="1"/>
            <a:r>
              <a:rPr lang="en-US" sz="2000" dirty="0"/>
              <a:t>Wait to schedule other products until their demands become less uncertain</a:t>
            </a:r>
          </a:p>
        </p:txBody>
      </p:sp>
      <p:sp>
        <p:nvSpPr>
          <p:cNvPr id="6" name="頁尾版面配置區 5"/>
          <p:cNvSpPr>
            <a:spLocks noGrp="1"/>
          </p:cNvSpPr>
          <p:nvPr>
            <p:ph type="ftr" sz="quarter" idx="10"/>
          </p:nvPr>
        </p:nvSpPr>
        <p:spPr/>
        <p:txBody>
          <a:bodyPr/>
          <a:lstStyle/>
          <a:p>
            <a:pPr>
              <a:defRPr/>
            </a:pPr>
            <a:r>
              <a:rPr lang="en-US" altLang="zh-TW"/>
              <a:t>CYCU— Prof CK Farn</a:t>
            </a:r>
          </a:p>
        </p:txBody>
      </p:sp>
      <p:sp>
        <p:nvSpPr>
          <p:cNvPr id="7" name="投影片編號版面配置區 6"/>
          <p:cNvSpPr>
            <a:spLocks noGrp="1"/>
          </p:cNvSpPr>
          <p:nvPr>
            <p:ph type="sldNum" sz="quarter" idx="11"/>
          </p:nvPr>
        </p:nvSpPr>
        <p:spPr/>
        <p:txBody>
          <a:bodyPr/>
          <a:lstStyle/>
          <a:p>
            <a:pPr>
              <a:defRPr/>
            </a:pPr>
            <a:fld id="{7BDDEBC0-0E1D-4F40-9E73-E30DD182E7FD}" type="slidenum">
              <a:rPr lang="en-US" altLang="zh-TW" smtClean="0"/>
              <a:pPr>
                <a:defRPr/>
              </a:pPr>
              <a:t>8</a:t>
            </a:fld>
            <a:endParaRPr lang="en-US" altLang="zh-TW"/>
          </a:p>
        </p:txBody>
      </p:sp>
    </p:spTree>
    <p:extLst>
      <p:ext uri="{BB962C8B-B14F-4D97-AF65-F5344CB8AC3E}">
        <p14:creationId xmlns:p14="http://schemas.microsoft.com/office/powerpoint/2010/main" val="33684817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Overview of Aggregate Planning</a:t>
            </a:r>
            <a:endParaRPr lang="en-IN" sz="3600" dirty="0"/>
          </a:p>
        </p:txBody>
      </p:sp>
      <p:pic>
        <p:nvPicPr>
          <p:cNvPr id="13314" name="Picture 2" descr="A flow diagram of aggregate planning stag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6832"/>
            <a:ext cx="6104845" cy="432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9</a:t>
            </a:fld>
            <a:endParaRPr lang="en-US" altLang="zh-TW"/>
          </a:p>
        </p:txBody>
      </p:sp>
    </p:spTree>
    <p:extLst>
      <p:ext uri="{BB962C8B-B14F-4D97-AF65-F5344CB8AC3E}">
        <p14:creationId xmlns:p14="http://schemas.microsoft.com/office/powerpoint/2010/main" val="1357727516"/>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2891</TotalTime>
  <Words>2692</Words>
  <Application>Microsoft Office PowerPoint</Application>
  <PresentationFormat>如螢幕大小 (4:3)</PresentationFormat>
  <Paragraphs>978</Paragraphs>
  <Slides>45</Slides>
  <Notes>2</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45</vt:i4>
      </vt:variant>
    </vt:vector>
  </HeadingPairs>
  <TitlesOfParts>
    <vt:vector size="54" baseType="lpstr">
      <vt:lpstr>微軟正黑體</vt:lpstr>
      <vt:lpstr>Arial</vt:lpstr>
      <vt:lpstr>Calibri</vt:lpstr>
      <vt:lpstr>Calibri Light</vt:lpstr>
      <vt:lpstr>Times New Roman</vt:lpstr>
      <vt:lpstr>Webdings</vt:lpstr>
      <vt:lpstr>Wingdings</vt:lpstr>
      <vt:lpstr>0ckf</vt:lpstr>
      <vt:lpstr>自訂設計</vt:lpstr>
      <vt:lpstr>Aggregate Planning and Master Scheduling (Ch.11)  </vt:lpstr>
      <vt:lpstr>Aggregate Planning</vt:lpstr>
      <vt:lpstr>The Planning Sequence</vt:lpstr>
      <vt:lpstr>Why Use Aggregate Planning</vt:lpstr>
      <vt:lpstr>Aggregation</vt:lpstr>
      <vt:lpstr>Dealing with Variation</vt:lpstr>
      <vt:lpstr>Rolling Forecast</vt:lpstr>
      <vt:lpstr>Strategies to counter variation</vt:lpstr>
      <vt:lpstr>Overview of Aggregate Planning</vt:lpstr>
      <vt:lpstr>Demand and Supply</vt:lpstr>
      <vt:lpstr>Aggregate Planning Inputs</vt:lpstr>
      <vt:lpstr>Aggregate Planning Outputs</vt:lpstr>
      <vt:lpstr>Aggregate Planning Strategies</vt:lpstr>
      <vt:lpstr>Demand Options</vt:lpstr>
      <vt:lpstr>Supply Options</vt:lpstr>
      <vt:lpstr>Prominent Aggregate Planning Strategies</vt:lpstr>
      <vt:lpstr>Aggregate Planning Pure Strategies</vt:lpstr>
      <vt:lpstr>Variations in demand and capacity</vt:lpstr>
      <vt:lpstr>Chase Approach</vt:lpstr>
      <vt:lpstr>Level Approach</vt:lpstr>
      <vt:lpstr>Techniques for Aggregate Planning</vt:lpstr>
      <vt:lpstr>Trial-and-Error Techniques</vt:lpstr>
      <vt:lpstr>Trial-and-Error Techniques (cont.)</vt:lpstr>
      <vt:lpstr>Cumulative Graph</vt:lpstr>
      <vt:lpstr>Mathematical Techniques</vt:lpstr>
      <vt:lpstr>Linear programming models</vt:lpstr>
      <vt:lpstr>PowerPoint 簡報</vt:lpstr>
      <vt:lpstr>Aggregate Planning Example 2</vt:lpstr>
      <vt:lpstr>Aggregate Planning Example 3</vt:lpstr>
      <vt:lpstr>Mathematical Techniques </vt:lpstr>
      <vt:lpstr>Aggregate Planning in Services</vt:lpstr>
      <vt:lpstr>Aggregate Planning in Services (cont.)</vt:lpstr>
      <vt:lpstr>Yield Management</vt:lpstr>
      <vt:lpstr>Disaggregation</vt:lpstr>
      <vt:lpstr>Disaggregating the Aggregate Plan</vt:lpstr>
      <vt:lpstr>Master Scheduling</vt:lpstr>
      <vt:lpstr>Master Schedule</vt:lpstr>
      <vt:lpstr>Time Fences</vt:lpstr>
      <vt:lpstr>The Master Scheduling Process</vt:lpstr>
      <vt:lpstr>The Master Scheduling Process (cont.)</vt:lpstr>
      <vt:lpstr>MPS –  Forecasts and Customer Orders</vt:lpstr>
      <vt:lpstr>PowerPoint 簡報</vt:lpstr>
      <vt:lpstr>Determining MPS and Projected On Hand</vt:lpstr>
      <vt:lpstr>PowerPoint 簡報</vt:lpstr>
      <vt:lpstr>PowerPoint 簡報</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192</cp:revision>
  <dcterms:created xsi:type="dcterms:W3CDTF">1999-04-05T16:45:56Z</dcterms:created>
  <dcterms:modified xsi:type="dcterms:W3CDTF">2024-11-22T14:58:09Z</dcterms:modified>
</cp:coreProperties>
</file>