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7" r:id="rId2"/>
  </p:sldMasterIdLst>
  <p:notesMasterIdLst>
    <p:notesMasterId r:id="rId36"/>
  </p:notesMasterIdLst>
  <p:handoutMasterIdLst>
    <p:handoutMasterId r:id="rId37"/>
  </p:handoutMasterIdLst>
  <p:sldIdLst>
    <p:sldId id="565" r:id="rId3"/>
    <p:sldId id="291" r:id="rId4"/>
    <p:sldId id="333" r:id="rId5"/>
    <p:sldId id="334" r:id="rId6"/>
    <p:sldId id="335" r:id="rId7"/>
    <p:sldId id="336" r:id="rId8"/>
    <p:sldId id="337" r:id="rId9"/>
    <p:sldId id="338" r:id="rId10"/>
    <p:sldId id="339" r:id="rId11"/>
    <p:sldId id="340" r:id="rId12"/>
    <p:sldId id="341" r:id="rId13"/>
    <p:sldId id="342" r:id="rId14"/>
    <p:sldId id="343" r:id="rId15"/>
    <p:sldId id="344" r:id="rId16"/>
    <p:sldId id="371" r:id="rId17"/>
    <p:sldId id="345" r:id="rId18"/>
    <p:sldId id="346" r:id="rId19"/>
    <p:sldId id="347" r:id="rId20"/>
    <p:sldId id="348" r:id="rId21"/>
    <p:sldId id="349" r:id="rId22"/>
    <p:sldId id="350"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94"/>
    <p:restoredTop sz="94674"/>
  </p:normalViewPr>
  <p:slideViewPr>
    <p:cSldViewPr>
      <p:cViewPr varScale="1">
        <p:scale>
          <a:sx n="100" d="100"/>
          <a:sy n="100" d="100"/>
        </p:scale>
        <p:origin x="21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C80FDF54-77C0-C4AE-2384-325F0413013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id="{8E2974AD-C006-779F-B119-1E5495CC0A3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8BBB76F-D938-3345-87F0-967B755A28E1}" type="datetimeFigureOut">
              <a:rPr lang="zh-TW" altLang="en-US"/>
              <a:pPr>
                <a:defRPr/>
              </a:pPr>
              <a:t>2024/11/22</a:t>
            </a:fld>
            <a:endParaRPr lang="zh-TW" altLang="en-US"/>
          </a:p>
        </p:txBody>
      </p:sp>
      <p:sp>
        <p:nvSpPr>
          <p:cNvPr id="4" name="頁尾版面配置區 3">
            <a:extLst>
              <a:ext uri="{FF2B5EF4-FFF2-40B4-BE49-F238E27FC236}">
                <a16:creationId xmlns:a16="http://schemas.microsoft.com/office/drawing/2014/main" id="{8D24DD1D-328A-53A5-887A-F670235C05F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49CCBC5A-06F4-3106-8C55-C9562CCED73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728CFB2-A789-1647-AA8D-23DAE2EA7A77}"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E2F4FF3-FAC7-C031-14B1-246407BA64C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id="{23DEBD70-D120-2B04-C397-60E01A7816CA}"/>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15364" name="Rectangle 4">
            <a:extLst>
              <a:ext uri="{FF2B5EF4-FFF2-40B4-BE49-F238E27FC236}">
                <a16:creationId xmlns:a16="http://schemas.microsoft.com/office/drawing/2014/main" id="{C669C2CB-E57F-D13C-2D72-BF1A5B1768F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F6F281B-F50F-E08B-2256-E728CAF40BEE}"/>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id="{CB815FF6-5ED3-4351-DAA9-B26E56EC4143}"/>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id="{643C2B47-4790-82F3-A854-7CBE4BFF771E}"/>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C729C94-6E9D-1F40-BD38-DA192B336F0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6E1C8FF-C109-2C2B-9A56-EAC3997558A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8B5C534-ABE3-7B41-A0F5-E05641F7D88E}" type="slidenum">
              <a:rPr lang="en-US" altLang="zh-TW" sz="1200" smtClean="0"/>
              <a:pPr/>
              <a:t>1</a:t>
            </a:fld>
            <a:endParaRPr lang="en-US" altLang="zh-TW" sz="1200"/>
          </a:p>
        </p:txBody>
      </p:sp>
      <p:sp>
        <p:nvSpPr>
          <p:cNvPr id="18434" name="Rectangle 2">
            <a:extLst>
              <a:ext uri="{FF2B5EF4-FFF2-40B4-BE49-F238E27FC236}">
                <a16:creationId xmlns:a16="http://schemas.microsoft.com/office/drawing/2014/main" id="{598E6310-2718-D8A2-F989-4F7336A9088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A3F98BE7-389B-A1BD-5BC1-9F280A6309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23EEC7BE-3396-B53B-9269-C28DA46AB04C}"/>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59E65A77-83DC-EB6D-9DA1-16139BF6BB10}"/>
              </a:ext>
            </a:extLst>
          </p:cNvPr>
          <p:cNvSpPr>
            <a:spLocks noGrp="1" noChangeArrowheads="1"/>
          </p:cNvSpPr>
          <p:nvPr>
            <p:ph type="sldNum" sz="quarter" idx="11"/>
          </p:nvPr>
        </p:nvSpPr>
        <p:spPr>
          <a:ln/>
        </p:spPr>
        <p:txBody>
          <a:bodyPr/>
          <a:lstStyle>
            <a:lvl1pPr>
              <a:defRPr/>
            </a:lvl1pPr>
          </a:lstStyle>
          <a:p>
            <a:pPr>
              <a:defRPr/>
            </a:pPr>
            <a:fld id="{96E263C4-8BEA-2347-9F2C-247DBDE23B79}" type="slidenum">
              <a:rPr lang="en-US" altLang="zh-TW"/>
              <a:pPr>
                <a:defRPr/>
              </a:pPr>
              <a:t>‹#›</a:t>
            </a:fld>
            <a:endParaRPr lang="en-US" altLang="zh-TW"/>
          </a:p>
        </p:txBody>
      </p:sp>
    </p:spTree>
    <p:extLst>
      <p:ext uri="{BB962C8B-B14F-4D97-AF65-F5344CB8AC3E}">
        <p14:creationId xmlns:p14="http://schemas.microsoft.com/office/powerpoint/2010/main" val="42672380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46CFD1EF-D341-9C1D-F9E6-06215C5AF349}"/>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6" name="Rectangle 1030">
            <a:extLst>
              <a:ext uri="{FF2B5EF4-FFF2-40B4-BE49-F238E27FC236}">
                <a16:creationId xmlns:a16="http://schemas.microsoft.com/office/drawing/2014/main" id="{6D6A536F-A8F8-0306-1D0E-F00D0E5A4C48}"/>
              </a:ext>
            </a:extLst>
          </p:cNvPr>
          <p:cNvSpPr>
            <a:spLocks noGrp="1" noChangeArrowheads="1"/>
          </p:cNvSpPr>
          <p:nvPr>
            <p:ph type="sldNum" sz="quarter" idx="11"/>
          </p:nvPr>
        </p:nvSpPr>
        <p:spPr>
          <a:ln/>
        </p:spPr>
        <p:txBody>
          <a:bodyPr/>
          <a:lstStyle>
            <a:lvl1pPr>
              <a:defRPr/>
            </a:lvl1pPr>
          </a:lstStyle>
          <a:p>
            <a:pPr>
              <a:defRPr/>
            </a:pPr>
            <a:fld id="{21A9BFA6-1180-114B-A693-DE03780E657D}" type="slidenum">
              <a:rPr lang="en-US" altLang="zh-TW"/>
              <a:pPr>
                <a:defRPr/>
              </a:pPr>
              <a:t>‹#›</a:t>
            </a:fld>
            <a:endParaRPr lang="en-US" altLang="zh-TW"/>
          </a:p>
        </p:txBody>
      </p:sp>
    </p:spTree>
    <p:extLst>
      <p:ext uri="{BB962C8B-B14F-4D97-AF65-F5344CB8AC3E}">
        <p14:creationId xmlns:p14="http://schemas.microsoft.com/office/powerpoint/2010/main" val="28657593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5600AD2B-96F8-5D4C-29B6-E1BD40ECA4FF}"/>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6" name="Rectangle 1030">
            <a:extLst>
              <a:ext uri="{FF2B5EF4-FFF2-40B4-BE49-F238E27FC236}">
                <a16:creationId xmlns:a16="http://schemas.microsoft.com/office/drawing/2014/main" id="{9BE4831E-C8D9-CF96-FD9D-C0C9F29A6F7E}"/>
              </a:ext>
            </a:extLst>
          </p:cNvPr>
          <p:cNvSpPr>
            <a:spLocks noGrp="1" noChangeArrowheads="1"/>
          </p:cNvSpPr>
          <p:nvPr>
            <p:ph type="sldNum" sz="quarter" idx="11"/>
          </p:nvPr>
        </p:nvSpPr>
        <p:spPr>
          <a:ln/>
        </p:spPr>
        <p:txBody>
          <a:bodyPr/>
          <a:lstStyle>
            <a:lvl1pPr>
              <a:defRPr/>
            </a:lvl1pPr>
          </a:lstStyle>
          <a:p>
            <a:pPr>
              <a:defRPr/>
            </a:pPr>
            <a:fld id="{71F8CD7D-E515-FD44-BA84-46CDD89C2046}" type="slidenum">
              <a:rPr lang="en-US" altLang="zh-TW"/>
              <a:pPr>
                <a:defRPr/>
              </a:pPr>
              <a:t>‹#›</a:t>
            </a:fld>
            <a:endParaRPr lang="en-US" altLang="zh-TW"/>
          </a:p>
        </p:txBody>
      </p:sp>
    </p:spTree>
    <p:extLst>
      <p:ext uri="{BB962C8B-B14F-4D97-AF65-F5344CB8AC3E}">
        <p14:creationId xmlns:p14="http://schemas.microsoft.com/office/powerpoint/2010/main" val="227958911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4151E42F-C8CD-6EC2-09F5-FF18A7426FC6}"/>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5" name="Rectangle 1030">
            <a:extLst>
              <a:ext uri="{FF2B5EF4-FFF2-40B4-BE49-F238E27FC236}">
                <a16:creationId xmlns:a16="http://schemas.microsoft.com/office/drawing/2014/main" id="{CAC23E27-FF8A-F7CF-0970-99EBEA7D3349}"/>
              </a:ext>
            </a:extLst>
          </p:cNvPr>
          <p:cNvSpPr>
            <a:spLocks noGrp="1" noChangeArrowheads="1"/>
          </p:cNvSpPr>
          <p:nvPr>
            <p:ph type="sldNum" sz="quarter" idx="11"/>
          </p:nvPr>
        </p:nvSpPr>
        <p:spPr>
          <a:ln/>
        </p:spPr>
        <p:txBody>
          <a:bodyPr/>
          <a:lstStyle>
            <a:lvl1pPr>
              <a:defRPr/>
            </a:lvl1pPr>
          </a:lstStyle>
          <a:p>
            <a:pPr>
              <a:defRPr/>
            </a:pPr>
            <a:fld id="{6A062904-674A-0649-A293-EA9A1BE605D1}" type="slidenum">
              <a:rPr lang="en-US" altLang="zh-TW"/>
              <a:pPr>
                <a:defRPr/>
              </a:pPr>
              <a:t>‹#›</a:t>
            </a:fld>
            <a:endParaRPr lang="en-US" altLang="zh-TW"/>
          </a:p>
        </p:txBody>
      </p:sp>
    </p:spTree>
    <p:extLst>
      <p:ext uri="{BB962C8B-B14F-4D97-AF65-F5344CB8AC3E}">
        <p14:creationId xmlns:p14="http://schemas.microsoft.com/office/powerpoint/2010/main" val="364756234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ABB39195-A8DC-9913-3043-2AF90F907FA0}"/>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5" name="Rectangle 1030">
            <a:extLst>
              <a:ext uri="{FF2B5EF4-FFF2-40B4-BE49-F238E27FC236}">
                <a16:creationId xmlns:a16="http://schemas.microsoft.com/office/drawing/2014/main" id="{C91F2468-B5F8-0E3C-781A-54214054C653}"/>
              </a:ext>
            </a:extLst>
          </p:cNvPr>
          <p:cNvSpPr>
            <a:spLocks noGrp="1" noChangeArrowheads="1"/>
          </p:cNvSpPr>
          <p:nvPr>
            <p:ph type="sldNum" sz="quarter" idx="11"/>
          </p:nvPr>
        </p:nvSpPr>
        <p:spPr>
          <a:ln/>
        </p:spPr>
        <p:txBody>
          <a:bodyPr/>
          <a:lstStyle>
            <a:lvl1pPr>
              <a:defRPr/>
            </a:lvl1pPr>
          </a:lstStyle>
          <a:p>
            <a:pPr>
              <a:defRPr/>
            </a:pPr>
            <a:fld id="{36185E4B-A3A5-CD4D-BEE5-63F9D5F5F7DE}" type="slidenum">
              <a:rPr lang="en-US" altLang="zh-TW"/>
              <a:pPr>
                <a:defRPr/>
              </a:pPr>
              <a:t>‹#›</a:t>
            </a:fld>
            <a:endParaRPr lang="en-US" altLang="zh-TW"/>
          </a:p>
        </p:txBody>
      </p:sp>
    </p:spTree>
    <p:extLst>
      <p:ext uri="{BB962C8B-B14F-4D97-AF65-F5344CB8AC3E}">
        <p14:creationId xmlns:p14="http://schemas.microsoft.com/office/powerpoint/2010/main" val="254238153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0" name="Appendix Link">
            <a:extLst>
              <a:ext uri="{FF2B5EF4-FFF2-40B4-BE49-F238E27FC236}">
                <a16:creationId xmlns:a16="http://schemas.microsoft.com/office/drawing/2014/main" id="{94C876B4-C8F8-4EDA-9579-00F8F36CB98C}"/>
              </a:ext>
            </a:extLst>
          </p:cNvPr>
          <p:cNvSpPr>
            <a:spLocks noGrp="1"/>
          </p:cNvSpPr>
          <p:nvPr>
            <p:ph type="body" sz="quarter" idx="29" hasCustomPrompt="1"/>
          </p:nvPr>
        </p:nvSpPr>
        <p:spPr>
          <a:xfrm>
            <a:off x="3200400" y="6324600"/>
            <a:ext cx="2743200" cy="192024"/>
          </a:xfrm>
        </p:spPr>
        <p:txBody>
          <a:bodyPr anchor="b" anchorCtr="0">
            <a:noAutofit/>
          </a:bodyPr>
          <a:lstStyle>
            <a:lvl1pPr algn="ctr">
              <a:defRPr sz="900"/>
            </a:lvl1pPr>
          </a:lstStyle>
          <a:p>
            <a:pPr lvl="0"/>
            <a:r>
              <a:rPr lang="en-US" dirty="0"/>
              <a:t>Add text alternative link, if needed.</a:t>
            </a:r>
          </a:p>
        </p:txBody>
      </p:sp>
      <p:sp>
        <p:nvSpPr>
          <p:cNvPr id="11" name="Image Credit">
            <a:extLst>
              <a:ext uri="{FF2B5EF4-FFF2-40B4-BE49-F238E27FC236}">
                <a16:creationId xmlns:a16="http://schemas.microsoft.com/office/drawing/2014/main" id="{9138FC26-0A66-41D8-932B-35FF43FDA976}"/>
              </a:ext>
            </a:extLst>
          </p:cNvPr>
          <p:cNvSpPr>
            <a:spLocks noGrp="1"/>
          </p:cNvSpPr>
          <p:nvPr>
            <p:ph type="body" sz="quarter" idx="30" hasCustomPrompt="1"/>
          </p:nvPr>
        </p:nvSpPr>
        <p:spPr>
          <a:xfrm>
            <a:off x="1562101" y="6684963"/>
            <a:ext cx="6976872" cy="173736"/>
          </a:xfrm>
        </p:spPr>
        <p:txBody>
          <a:bodyPr anchor="ctr" anchorCtr="0">
            <a:noAutofit/>
          </a:bodyPr>
          <a:lstStyle>
            <a:lvl1pPr algn="r">
              <a:defRPr sz="800">
                <a:solidFill>
                  <a:srgbClr val="595959"/>
                </a:solidFill>
              </a:defRPr>
            </a:lvl1pPr>
          </a:lstStyle>
          <a:p>
            <a:pPr lvl="0"/>
            <a:r>
              <a:rPr lang="en-US" dirty="0"/>
              <a:t>Insert Image Credit Here</a:t>
            </a:r>
          </a:p>
        </p:txBody>
      </p:sp>
    </p:spTree>
    <p:extLst>
      <p:ext uri="{BB962C8B-B14F-4D97-AF65-F5344CB8AC3E}">
        <p14:creationId xmlns:p14="http://schemas.microsoft.com/office/powerpoint/2010/main" val="384966263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noAutofit/>
          </a:bodyPr>
          <a:lstStyle>
            <a:lvl1pPr>
              <a:defRPr sz="2400"/>
            </a:lvl1pPr>
            <a:lvl2pPr>
              <a:defRPr sz="2400"/>
            </a:lvl2pPr>
            <a:lvl3pPr marL="640080">
              <a:defRPr sz="2000"/>
            </a:lvl3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8" name="Appendix Link">
            <a:extLst>
              <a:ext uri="{FF2B5EF4-FFF2-40B4-BE49-F238E27FC236}">
                <a16:creationId xmlns:a16="http://schemas.microsoft.com/office/drawing/2014/main" id="{BA2E2FDB-1128-47F8-861C-736E66873753}"/>
              </a:ext>
            </a:extLst>
          </p:cNvPr>
          <p:cNvSpPr>
            <a:spLocks noGrp="1"/>
          </p:cNvSpPr>
          <p:nvPr>
            <p:ph type="body" sz="quarter" idx="29" hasCustomPrompt="1"/>
          </p:nvPr>
        </p:nvSpPr>
        <p:spPr>
          <a:xfrm>
            <a:off x="3200400" y="6324600"/>
            <a:ext cx="2743200" cy="192024"/>
          </a:xfrm>
        </p:spPr>
        <p:txBody>
          <a:bodyPr anchor="b" anchorCtr="0">
            <a:noAutofit/>
          </a:bodyPr>
          <a:lstStyle>
            <a:lvl1pPr algn="ctr">
              <a:defRPr sz="900"/>
            </a:lvl1pPr>
          </a:lstStyle>
          <a:p>
            <a:pPr lvl="0"/>
            <a:r>
              <a:rPr lang="en-US" dirty="0"/>
              <a:t>Add text alternative link, if needed.</a:t>
            </a:r>
          </a:p>
        </p:txBody>
      </p:sp>
      <p:sp>
        <p:nvSpPr>
          <p:cNvPr id="10" name="Image Credit">
            <a:extLst>
              <a:ext uri="{FF2B5EF4-FFF2-40B4-BE49-F238E27FC236}">
                <a16:creationId xmlns:a16="http://schemas.microsoft.com/office/drawing/2014/main" id="{96D29D1D-52C5-415C-8F04-01A8F1203347}"/>
              </a:ext>
            </a:extLst>
          </p:cNvPr>
          <p:cNvSpPr>
            <a:spLocks noGrp="1"/>
          </p:cNvSpPr>
          <p:nvPr>
            <p:ph type="body" sz="quarter" idx="30" hasCustomPrompt="1"/>
          </p:nvPr>
        </p:nvSpPr>
        <p:spPr>
          <a:xfrm>
            <a:off x="1562101" y="6684963"/>
            <a:ext cx="6976872" cy="173736"/>
          </a:xfrm>
        </p:spPr>
        <p:txBody>
          <a:bodyPr anchor="ctr" anchorCtr="0">
            <a:noAutofit/>
          </a:bodyPr>
          <a:lstStyle>
            <a:lvl1pPr algn="r">
              <a:defRPr sz="800">
                <a:solidFill>
                  <a:srgbClr val="595959"/>
                </a:solidFill>
              </a:defRPr>
            </a:lvl1pPr>
          </a:lstStyle>
          <a:p>
            <a:pPr lvl="0"/>
            <a:r>
              <a:rPr lang="en-US" dirty="0"/>
              <a:t>Insert Image Credit Here</a:t>
            </a:r>
          </a:p>
        </p:txBody>
      </p:sp>
    </p:spTree>
    <p:extLst>
      <p:ext uri="{BB962C8B-B14F-4D97-AF65-F5344CB8AC3E}">
        <p14:creationId xmlns:p14="http://schemas.microsoft.com/office/powerpoint/2010/main" val="127830414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Appendix Link">
            <a:extLst>
              <a:ext uri="{FF2B5EF4-FFF2-40B4-BE49-F238E27FC236}">
                <a16:creationId xmlns:a16="http://schemas.microsoft.com/office/drawing/2014/main" id="{97057F8C-50AA-46C4-9FEB-90CB82EBCB39}"/>
              </a:ext>
            </a:extLst>
          </p:cNvPr>
          <p:cNvSpPr>
            <a:spLocks noGrp="1"/>
          </p:cNvSpPr>
          <p:nvPr>
            <p:ph type="body" sz="quarter" idx="29" hasCustomPrompt="1"/>
          </p:nvPr>
        </p:nvSpPr>
        <p:spPr>
          <a:xfrm>
            <a:off x="3200400" y="6324600"/>
            <a:ext cx="2743200" cy="192024"/>
          </a:xfrm>
        </p:spPr>
        <p:txBody>
          <a:bodyPr anchor="b" anchorCtr="0">
            <a:noAutofit/>
          </a:bodyPr>
          <a:lstStyle>
            <a:lvl1pPr algn="ctr">
              <a:defRPr sz="900"/>
            </a:lvl1pPr>
          </a:lstStyle>
          <a:p>
            <a:pPr lvl="0"/>
            <a:r>
              <a:rPr lang="en-US" dirty="0"/>
              <a:t>Add text alternative link, if needed.</a:t>
            </a:r>
          </a:p>
        </p:txBody>
      </p:sp>
      <p:sp>
        <p:nvSpPr>
          <p:cNvPr id="14" name="Image Credit">
            <a:extLst>
              <a:ext uri="{FF2B5EF4-FFF2-40B4-BE49-F238E27FC236}">
                <a16:creationId xmlns:a16="http://schemas.microsoft.com/office/drawing/2014/main" id="{1623EF09-AD07-4110-9BAD-C19C23C906E2}"/>
              </a:ext>
            </a:extLst>
          </p:cNvPr>
          <p:cNvSpPr>
            <a:spLocks noGrp="1"/>
          </p:cNvSpPr>
          <p:nvPr>
            <p:ph type="body" sz="quarter" idx="30" hasCustomPrompt="1"/>
          </p:nvPr>
        </p:nvSpPr>
        <p:spPr>
          <a:xfrm>
            <a:off x="1562101" y="6684963"/>
            <a:ext cx="6976872" cy="173736"/>
          </a:xfrm>
        </p:spPr>
        <p:txBody>
          <a:bodyPr anchor="ctr" anchorCtr="0">
            <a:noAutofit/>
          </a:bodyPr>
          <a:lstStyle>
            <a:lvl1pPr algn="r">
              <a:defRPr sz="800">
                <a:solidFill>
                  <a:srgbClr val="595959"/>
                </a:solidFill>
              </a:defRPr>
            </a:lvl1pPr>
          </a:lstStyle>
          <a:p>
            <a:pPr lvl="0"/>
            <a:r>
              <a:rPr lang="en-US" dirty="0"/>
              <a:t>Insert Image Credit Here</a:t>
            </a:r>
          </a:p>
        </p:txBody>
      </p:sp>
    </p:spTree>
    <p:extLst>
      <p:ext uri="{BB962C8B-B14F-4D97-AF65-F5344CB8AC3E}">
        <p14:creationId xmlns:p14="http://schemas.microsoft.com/office/powerpoint/2010/main" val="102864462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頁尾版面配置區 2">
            <a:extLst>
              <a:ext uri="{FF2B5EF4-FFF2-40B4-BE49-F238E27FC236}">
                <a16:creationId xmlns:a16="http://schemas.microsoft.com/office/drawing/2014/main" id="{EB5C7947-DBE1-3D95-4987-43E561145858}"/>
              </a:ext>
            </a:extLst>
          </p:cNvPr>
          <p:cNvSpPr>
            <a:spLocks noGrp="1"/>
          </p:cNvSpPr>
          <p:nvPr>
            <p:ph type="ftr" sz="quarter" idx="10"/>
          </p:nvPr>
        </p:nvSpPr>
        <p:spPr/>
        <p:txBody>
          <a:bodyPr/>
          <a:lstStyle>
            <a:lvl1pPr>
              <a:defRPr/>
            </a:lvl1pPr>
          </a:lstStyle>
          <a:p>
            <a:pPr>
              <a:defRPr/>
            </a:pPr>
            <a:r>
              <a:rPr lang="en-US" altLang="zh-TW"/>
              <a:t>CYCU— Prof CK Farn</a:t>
            </a:r>
            <a:endParaRPr lang="en-US" altLang="zh-TW" dirty="0"/>
          </a:p>
        </p:txBody>
      </p:sp>
      <p:sp>
        <p:nvSpPr>
          <p:cNvPr id="4" name="投影片編號版面配置區 3">
            <a:extLst>
              <a:ext uri="{FF2B5EF4-FFF2-40B4-BE49-F238E27FC236}">
                <a16:creationId xmlns:a16="http://schemas.microsoft.com/office/drawing/2014/main" id="{371C0888-23F4-EE93-C045-DCC9974BF8CB}"/>
              </a:ext>
            </a:extLst>
          </p:cNvPr>
          <p:cNvSpPr>
            <a:spLocks noGrp="1"/>
          </p:cNvSpPr>
          <p:nvPr>
            <p:ph type="sldNum" sz="quarter" idx="11"/>
          </p:nvPr>
        </p:nvSpPr>
        <p:spPr/>
        <p:txBody>
          <a:bodyPr/>
          <a:lstStyle>
            <a:lvl1pPr>
              <a:defRPr/>
            </a:lvl1pPr>
          </a:lstStyle>
          <a:p>
            <a:pPr>
              <a:defRPr/>
            </a:pPr>
            <a:fld id="{4699D18F-C9A6-094C-B05A-D9FF02322A03}" type="slidenum">
              <a:rPr lang="en-US" altLang="zh-TW"/>
              <a:pPr>
                <a:defRPr/>
              </a:pPr>
              <a:t>‹#›</a:t>
            </a:fld>
            <a:endParaRPr lang="en-US" altLang="zh-TW"/>
          </a:p>
        </p:txBody>
      </p:sp>
    </p:spTree>
    <p:extLst>
      <p:ext uri="{BB962C8B-B14F-4D97-AF65-F5344CB8AC3E}">
        <p14:creationId xmlns:p14="http://schemas.microsoft.com/office/powerpoint/2010/main" val="656267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C0574D2-DEBC-224C-26D6-5311264B6BCE}"/>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3018A560-8B25-B9BB-369C-C6E7B796BEC8}"/>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940AA793-93E1-6207-A21B-64C1126C6EFD}"/>
              </a:ext>
            </a:extLst>
          </p:cNvPr>
          <p:cNvSpPr>
            <a:spLocks noGrp="1"/>
          </p:cNvSpPr>
          <p:nvPr>
            <p:ph type="sldNum" sz="quarter" idx="12"/>
          </p:nvPr>
        </p:nvSpPr>
        <p:spPr/>
        <p:txBody>
          <a:bodyPr/>
          <a:lstStyle>
            <a:lvl1pPr>
              <a:defRPr/>
            </a:lvl1pPr>
          </a:lstStyle>
          <a:p>
            <a:pPr>
              <a:defRPr/>
            </a:pPr>
            <a:fld id="{5AC994C6-2071-8E49-A1B9-FF62C552F5A2}" type="slidenum">
              <a:rPr lang="zh-TW" altLang="en-US"/>
              <a:pPr>
                <a:defRPr/>
              </a:pPr>
              <a:t>‹#›</a:t>
            </a:fld>
            <a:endParaRPr lang="zh-TW" altLang="en-US"/>
          </a:p>
        </p:txBody>
      </p:sp>
    </p:spTree>
    <p:extLst>
      <p:ext uri="{BB962C8B-B14F-4D97-AF65-F5344CB8AC3E}">
        <p14:creationId xmlns:p14="http://schemas.microsoft.com/office/powerpoint/2010/main" val="34301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7E355A5-1FF9-15F3-4F4B-D4706C7D392D}"/>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C26FCCCB-9FBD-C383-2544-492A1B5C6383}"/>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FA8A531E-E172-6701-BFCC-757D12568F71}"/>
              </a:ext>
            </a:extLst>
          </p:cNvPr>
          <p:cNvSpPr>
            <a:spLocks noGrp="1"/>
          </p:cNvSpPr>
          <p:nvPr>
            <p:ph type="sldNum" sz="quarter" idx="12"/>
          </p:nvPr>
        </p:nvSpPr>
        <p:spPr/>
        <p:txBody>
          <a:bodyPr/>
          <a:lstStyle>
            <a:lvl1pPr>
              <a:defRPr/>
            </a:lvl1pPr>
          </a:lstStyle>
          <a:p>
            <a:pPr>
              <a:defRPr/>
            </a:pPr>
            <a:fld id="{3D2CA260-C36E-AF41-B401-AB7CD1DF7EB7}" type="slidenum">
              <a:rPr lang="zh-TW" altLang="en-US"/>
              <a:pPr>
                <a:defRPr/>
              </a:pPr>
              <a:t>‹#›</a:t>
            </a:fld>
            <a:endParaRPr lang="zh-TW" altLang="en-US"/>
          </a:p>
        </p:txBody>
      </p:sp>
    </p:spTree>
    <p:extLst>
      <p:ext uri="{BB962C8B-B14F-4D97-AF65-F5344CB8AC3E}">
        <p14:creationId xmlns:p14="http://schemas.microsoft.com/office/powerpoint/2010/main" val="36511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id="{95F76A32-2663-52F4-A34F-763724959628}"/>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a16="http://schemas.microsoft.com/office/drawing/2014/main" id="{F6888827-EFA1-2662-D45A-079FDEEC02D6}"/>
              </a:ext>
            </a:extLst>
          </p:cNvPr>
          <p:cNvSpPr>
            <a:spLocks noGrp="1" noChangeArrowheads="1"/>
          </p:cNvSpPr>
          <p:nvPr>
            <p:ph type="sldNum" sz="quarter" idx="11"/>
          </p:nvPr>
        </p:nvSpPr>
        <p:spPr/>
        <p:txBody>
          <a:bodyPr/>
          <a:lstStyle>
            <a:lvl1pPr>
              <a:defRPr/>
            </a:lvl1pPr>
          </a:lstStyle>
          <a:p>
            <a:pPr>
              <a:defRPr/>
            </a:pPr>
            <a:fld id="{7BDDEBC0-0E1D-4F40-9E73-E30DD182E7FD}" type="slidenum">
              <a:rPr lang="en-US" altLang="zh-TW"/>
              <a:pPr>
                <a:defRPr/>
              </a:pPr>
              <a:t>‹#›</a:t>
            </a:fld>
            <a:endParaRPr lang="en-US" altLang="zh-TW"/>
          </a:p>
        </p:txBody>
      </p:sp>
    </p:spTree>
    <p:extLst>
      <p:ext uri="{BB962C8B-B14F-4D97-AF65-F5344CB8AC3E}">
        <p14:creationId xmlns:p14="http://schemas.microsoft.com/office/powerpoint/2010/main" val="23145087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028CB1C3-B64A-D446-61EE-821B3BE76193}"/>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8C287292-7877-55A9-CB07-A3F40008703E}"/>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CD50C038-54E1-3E00-6CD6-C6600B439758}"/>
              </a:ext>
            </a:extLst>
          </p:cNvPr>
          <p:cNvSpPr>
            <a:spLocks noGrp="1"/>
          </p:cNvSpPr>
          <p:nvPr>
            <p:ph type="sldNum" sz="quarter" idx="12"/>
          </p:nvPr>
        </p:nvSpPr>
        <p:spPr/>
        <p:txBody>
          <a:bodyPr/>
          <a:lstStyle>
            <a:lvl1pPr>
              <a:defRPr/>
            </a:lvl1pPr>
          </a:lstStyle>
          <a:p>
            <a:pPr>
              <a:defRPr/>
            </a:pPr>
            <a:fld id="{B7876BEA-C54F-4049-B004-F5AFBB4E78A4}" type="slidenum">
              <a:rPr lang="zh-TW" altLang="en-US"/>
              <a:pPr>
                <a:defRPr/>
              </a:pPr>
              <a:t>‹#›</a:t>
            </a:fld>
            <a:endParaRPr lang="zh-TW" altLang="en-US"/>
          </a:p>
        </p:txBody>
      </p:sp>
    </p:spTree>
    <p:extLst>
      <p:ext uri="{BB962C8B-B14F-4D97-AF65-F5344CB8AC3E}">
        <p14:creationId xmlns:p14="http://schemas.microsoft.com/office/powerpoint/2010/main" val="617574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671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825625"/>
            <a:ext cx="38671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a:ext uri="{FF2B5EF4-FFF2-40B4-BE49-F238E27FC236}">
                <a16:creationId xmlns:a16="http://schemas.microsoft.com/office/drawing/2014/main" id="{0A018574-B4DE-AD16-FDC9-6682813967A6}"/>
              </a:ext>
            </a:extLst>
          </p:cNvPr>
          <p:cNvSpPr>
            <a:spLocks noGrp="1"/>
          </p:cNvSpPr>
          <p:nvPr>
            <p:ph type="dt" sz="half" idx="10"/>
          </p:nvPr>
        </p:nvSpPr>
        <p:spPr/>
        <p:txBody>
          <a:bodyPr/>
          <a:lstStyle>
            <a:lvl1pPr>
              <a:defRPr/>
            </a:lvl1pPr>
          </a:lstStyle>
          <a:p>
            <a:pPr>
              <a:defRPr/>
            </a:pPr>
            <a:endParaRPr lang="zh-TW" altLang="en-US"/>
          </a:p>
        </p:txBody>
      </p:sp>
      <p:sp>
        <p:nvSpPr>
          <p:cNvPr id="6" name="頁尾版面配置區 4">
            <a:extLst>
              <a:ext uri="{FF2B5EF4-FFF2-40B4-BE49-F238E27FC236}">
                <a16:creationId xmlns:a16="http://schemas.microsoft.com/office/drawing/2014/main" id="{827F98CF-A69E-A7AF-A08F-5162BC32FC29}"/>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7" name="投影片編號版面配置區 5">
            <a:extLst>
              <a:ext uri="{FF2B5EF4-FFF2-40B4-BE49-F238E27FC236}">
                <a16:creationId xmlns:a16="http://schemas.microsoft.com/office/drawing/2014/main" id="{767813CD-58D8-E118-D4AC-823FB24D3023}"/>
              </a:ext>
            </a:extLst>
          </p:cNvPr>
          <p:cNvSpPr>
            <a:spLocks noGrp="1"/>
          </p:cNvSpPr>
          <p:nvPr>
            <p:ph type="sldNum" sz="quarter" idx="12"/>
          </p:nvPr>
        </p:nvSpPr>
        <p:spPr/>
        <p:txBody>
          <a:bodyPr/>
          <a:lstStyle>
            <a:lvl1pPr>
              <a:defRPr/>
            </a:lvl1pPr>
          </a:lstStyle>
          <a:p>
            <a:pPr>
              <a:defRPr/>
            </a:pPr>
            <a:fld id="{3A51B30D-BF0C-FF48-A7D0-8D94B033647A}" type="slidenum">
              <a:rPr lang="zh-TW" altLang="en-US"/>
              <a:pPr>
                <a:defRPr/>
              </a:pPr>
              <a:t>‹#›</a:t>
            </a:fld>
            <a:endParaRPr lang="zh-TW" altLang="en-US"/>
          </a:p>
        </p:txBody>
      </p:sp>
    </p:spTree>
    <p:extLst>
      <p:ext uri="{BB962C8B-B14F-4D97-AF65-F5344CB8AC3E}">
        <p14:creationId xmlns:p14="http://schemas.microsoft.com/office/powerpoint/2010/main" val="2286332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a:ext uri="{FF2B5EF4-FFF2-40B4-BE49-F238E27FC236}">
                <a16:creationId xmlns:a16="http://schemas.microsoft.com/office/drawing/2014/main" id="{5812C7B8-B50F-F85A-BA04-F208DD05777E}"/>
              </a:ext>
            </a:extLst>
          </p:cNvPr>
          <p:cNvSpPr>
            <a:spLocks noGrp="1"/>
          </p:cNvSpPr>
          <p:nvPr>
            <p:ph type="dt" sz="half" idx="10"/>
          </p:nvPr>
        </p:nvSpPr>
        <p:spPr/>
        <p:txBody>
          <a:bodyPr/>
          <a:lstStyle>
            <a:lvl1pPr>
              <a:defRPr/>
            </a:lvl1pPr>
          </a:lstStyle>
          <a:p>
            <a:pPr>
              <a:defRPr/>
            </a:pPr>
            <a:endParaRPr lang="zh-TW" altLang="en-US"/>
          </a:p>
        </p:txBody>
      </p:sp>
      <p:sp>
        <p:nvSpPr>
          <p:cNvPr id="8" name="頁尾版面配置區 4">
            <a:extLst>
              <a:ext uri="{FF2B5EF4-FFF2-40B4-BE49-F238E27FC236}">
                <a16:creationId xmlns:a16="http://schemas.microsoft.com/office/drawing/2014/main" id="{1D5449BC-3759-7AB9-0B06-E244E58BF92C}"/>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9" name="投影片編號版面配置區 5">
            <a:extLst>
              <a:ext uri="{FF2B5EF4-FFF2-40B4-BE49-F238E27FC236}">
                <a16:creationId xmlns:a16="http://schemas.microsoft.com/office/drawing/2014/main" id="{6DAB54A0-9317-AED5-C8BB-CBBFD497CA2D}"/>
              </a:ext>
            </a:extLst>
          </p:cNvPr>
          <p:cNvSpPr>
            <a:spLocks noGrp="1"/>
          </p:cNvSpPr>
          <p:nvPr>
            <p:ph type="sldNum" sz="quarter" idx="12"/>
          </p:nvPr>
        </p:nvSpPr>
        <p:spPr/>
        <p:txBody>
          <a:bodyPr/>
          <a:lstStyle>
            <a:lvl1pPr>
              <a:defRPr/>
            </a:lvl1pPr>
          </a:lstStyle>
          <a:p>
            <a:pPr>
              <a:defRPr/>
            </a:pPr>
            <a:fld id="{732A8FF9-3B4A-A64A-9829-28715186DFFE}" type="slidenum">
              <a:rPr lang="zh-TW" altLang="en-US"/>
              <a:pPr>
                <a:defRPr/>
              </a:pPr>
              <a:t>‹#›</a:t>
            </a:fld>
            <a:endParaRPr lang="zh-TW" altLang="en-US"/>
          </a:p>
        </p:txBody>
      </p:sp>
    </p:spTree>
    <p:extLst>
      <p:ext uri="{BB962C8B-B14F-4D97-AF65-F5344CB8AC3E}">
        <p14:creationId xmlns:p14="http://schemas.microsoft.com/office/powerpoint/2010/main" val="2359216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C7F3495E-427D-0730-CBEE-7665FB4C00E3}"/>
              </a:ext>
            </a:extLst>
          </p:cNvPr>
          <p:cNvSpPr>
            <a:spLocks noGrp="1"/>
          </p:cNvSpPr>
          <p:nvPr>
            <p:ph type="dt" sz="half" idx="10"/>
          </p:nvPr>
        </p:nvSpPr>
        <p:spPr/>
        <p:txBody>
          <a:bodyPr/>
          <a:lstStyle>
            <a:lvl1pPr>
              <a:defRPr/>
            </a:lvl1pPr>
          </a:lstStyle>
          <a:p>
            <a:pPr>
              <a:defRPr/>
            </a:pPr>
            <a:endParaRPr lang="zh-TW" altLang="en-US"/>
          </a:p>
        </p:txBody>
      </p:sp>
      <p:sp>
        <p:nvSpPr>
          <p:cNvPr id="4" name="頁尾版面配置區 4">
            <a:extLst>
              <a:ext uri="{FF2B5EF4-FFF2-40B4-BE49-F238E27FC236}">
                <a16:creationId xmlns:a16="http://schemas.microsoft.com/office/drawing/2014/main" id="{248914E1-F2C6-1F1B-38A7-F2CC950803F5}"/>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5" name="投影片編號版面配置區 5">
            <a:extLst>
              <a:ext uri="{FF2B5EF4-FFF2-40B4-BE49-F238E27FC236}">
                <a16:creationId xmlns:a16="http://schemas.microsoft.com/office/drawing/2014/main" id="{73416A64-9180-E030-49C3-8C1030DDE958}"/>
              </a:ext>
            </a:extLst>
          </p:cNvPr>
          <p:cNvSpPr>
            <a:spLocks noGrp="1"/>
          </p:cNvSpPr>
          <p:nvPr>
            <p:ph type="sldNum" sz="quarter" idx="12"/>
          </p:nvPr>
        </p:nvSpPr>
        <p:spPr/>
        <p:txBody>
          <a:bodyPr/>
          <a:lstStyle>
            <a:lvl1pPr>
              <a:defRPr/>
            </a:lvl1pPr>
          </a:lstStyle>
          <a:p>
            <a:pPr>
              <a:defRPr/>
            </a:pPr>
            <a:fld id="{AB37FF43-AC54-E24A-9963-56D0528AFB2B}" type="slidenum">
              <a:rPr lang="zh-TW" altLang="en-US"/>
              <a:pPr>
                <a:defRPr/>
              </a:pPr>
              <a:t>‹#›</a:t>
            </a:fld>
            <a:endParaRPr lang="zh-TW" altLang="en-US"/>
          </a:p>
        </p:txBody>
      </p:sp>
    </p:spTree>
    <p:extLst>
      <p:ext uri="{BB962C8B-B14F-4D97-AF65-F5344CB8AC3E}">
        <p14:creationId xmlns:p14="http://schemas.microsoft.com/office/powerpoint/2010/main" val="3441171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2CE7D1D5-71C4-FD3E-E28B-70572BE78344}"/>
              </a:ext>
            </a:extLst>
          </p:cNvPr>
          <p:cNvSpPr>
            <a:spLocks noGrp="1"/>
          </p:cNvSpPr>
          <p:nvPr>
            <p:ph type="dt" sz="half" idx="10"/>
          </p:nvPr>
        </p:nvSpPr>
        <p:spPr/>
        <p:txBody>
          <a:bodyPr/>
          <a:lstStyle>
            <a:lvl1pPr>
              <a:defRPr/>
            </a:lvl1pPr>
          </a:lstStyle>
          <a:p>
            <a:pPr>
              <a:defRPr/>
            </a:pPr>
            <a:endParaRPr lang="zh-TW" altLang="en-US"/>
          </a:p>
        </p:txBody>
      </p:sp>
      <p:sp>
        <p:nvSpPr>
          <p:cNvPr id="3" name="頁尾版面配置區 4">
            <a:extLst>
              <a:ext uri="{FF2B5EF4-FFF2-40B4-BE49-F238E27FC236}">
                <a16:creationId xmlns:a16="http://schemas.microsoft.com/office/drawing/2014/main" id="{31AFD4D8-0175-5917-814D-65CDADA63A1A}"/>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4" name="投影片編號版面配置區 5">
            <a:extLst>
              <a:ext uri="{FF2B5EF4-FFF2-40B4-BE49-F238E27FC236}">
                <a16:creationId xmlns:a16="http://schemas.microsoft.com/office/drawing/2014/main" id="{6D5BBC0E-D307-F5EB-71A3-B87113B7E16D}"/>
              </a:ext>
            </a:extLst>
          </p:cNvPr>
          <p:cNvSpPr>
            <a:spLocks noGrp="1"/>
          </p:cNvSpPr>
          <p:nvPr>
            <p:ph type="sldNum" sz="quarter" idx="12"/>
          </p:nvPr>
        </p:nvSpPr>
        <p:spPr/>
        <p:txBody>
          <a:bodyPr/>
          <a:lstStyle>
            <a:lvl1pPr>
              <a:defRPr/>
            </a:lvl1pPr>
          </a:lstStyle>
          <a:p>
            <a:pPr>
              <a:defRPr/>
            </a:pPr>
            <a:fld id="{A230161F-312C-B245-AC32-4563F9219D55}" type="slidenum">
              <a:rPr lang="zh-TW" altLang="en-US"/>
              <a:pPr>
                <a:defRPr/>
              </a:pPr>
              <a:t>‹#›</a:t>
            </a:fld>
            <a:endParaRPr lang="zh-TW" altLang="en-US"/>
          </a:p>
        </p:txBody>
      </p:sp>
    </p:spTree>
    <p:extLst>
      <p:ext uri="{BB962C8B-B14F-4D97-AF65-F5344CB8AC3E}">
        <p14:creationId xmlns:p14="http://schemas.microsoft.com/office/powerpoint/2010/main" val="2894356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30C0DB26-A53F-06B7-97EE-A037EE3DC633}"/>
              </a:ext>
            </a:extLst>
          </p:cNvPr>
          <p:cNvSpPr>
            <a:spLocks noGrp="1"/>
          </p:cNvSpPr>
          <p:nvPr>
            <p:ph type="dt" sz="half" idx="10"/>
          </p:nvPr>
        </p:nvSpPr>
        <p:spPr/>
        <p:txBody>
          <a:bodyPr/>
          <a:lstStyle>
            <a:lvl1pPr>
              <a:defRPr/>
            </a:lvl1pPr>
          </a:lstStyle>
          <a:p>
            <a:pPr>
              <a:defRPr/>
            </a:pPr>
            <a:endParaRPr lang="zh-TW" altLang="en-US"/>
          </a:p>
        </p:txBody>
      </p:sp>
      <p:sp>
        <p:nvSpPr>
          <p:cNvPr id="6" name="頁尾版面配置區 4">
            <a:extLst>
              <a:ext uri="{FF2B5EF4-FFF2-40B4-BE49-F238E27FC236}">
                <a16:creationId xmlns:a16="http://schemas.microsoft.com/office/drawing/2014/main" id="{3A135F0B-7ABA-CD5E-E8AF-FB4D53866368}"/>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7" name="投影片編號版面配置區 5">
            <a:extLst>
              <a:ext uri="{FF2B5EF4-FFF2-40B4-BE49-F238E27FC236}">
                <a16:creationId xmlns:a16="http://schemas.microsoft.com/office/drawing/2014/main" id="{217C673B-A6A3-BE23-F565-B2195E7F90A1}"/>
              </a:ext>
            </a:extLst>
          </p:cNvPr>
          <p:cNvSpPr>
            <a:spLocks noGrp="1"/>
          </p:cNvSpPr>
          <p:nvPr>
            <p:ph type="sldNum" sz="quarter" idx="12"/>
          </p:nvPr>
        </p:nvSpPr>
        <p:spPr/>
        <p:txBody>
          <a:bodyPr/>
          <a:lstStyle>
            <a:lvl1pPr>
              <a:defRPr/>
            </a:lvl1pPr>
          </a:lstStyle>
          <a:p>
            <a:pPr>
              <a:defRPr/>
            </a:pPr>
            <a:fld id="{84472EA9-EC5D-C247-B57B-9CAB6C380FFC}" type="slidenum">
              <a:rPr lang="zh-TW" altLang="en-US"/>
              <a:pPr>
                <a:defRPr/>
              </a:pPr>
              <a:t>‹#›</a:t>
            </a:fld>
            <a:endParaRPr lang="zh-TW" altLang="en-US"/>
          </a:p>
        </p:txBody>
      </p:sp>
    </p:spTree>
    <p:extLst>
      <p:ext uri="{BB962C8B-B14F-4D97-AF65-F5344CB8AC3E}">
        <p14:creationId xmlns:p14="http://schemas.microsoft.com/office/powerpoint/2010/main" val="571577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8FD8EE56-64CB-00C4-785A-1893BFEBA16B}"/>
              </a:ext>
            </a:extLst>
          </p:cNvPr>
          <p:cNvSpPr>
            <a:spLocks noGrp="1"/>
          </p:cNvSpPr>
          <p:nvPr>
            <p:ph type="dt" sz="half" idx="10"/>
          </p:nvPr>
        </p:nvSpPr>
        <p:spPr/>
        <p:txBody>
          <a:bodyPr/>
          <a:lstStyle>
            <a:lvl1pPr>
              <a:defRPr/>
            </a:lvl1pPr>
          </a:lstStyle>
          <a:p>
            <a:pPr>
              <a:defRPr/>
            </a:pPr>
            <a:endParaRPr lang="zh-TW" altLang="en-US"/>
          </a:p>
        </p:txBody>
      </p:sp>
      <p:sp>
        <p:nvSpPr>
          <p:cNvPr id="6" name="頁尾版面配置區 4">
            <a:extLst>
              <a:ext uri="{FF2B5EF4-FFF2-40B4-BE49-F238E27FC236}">
                <a16:creationId xmlns:a16="http://schemas.microsoft.com/office/drawing/2014/main" id="{0D898565-E597-32E7-353C-14C83F17D2B7}"/>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7" name="投影片編號版面配置區 5">
            <a:extLst>
              <a:ext uri="{FF2B5EF4-FFF2-40B4-BE49-F238E27FC236}">
                <a16:creationId xmlns:a16="http://schemas.microsoft.com/office/drawing/2014/main" id="{18FF2FD5-D202-5D4F-8F54-FDE2D620767B}"/>
              </a:ext>
            </a:extLst>
          </p:cNvPr>
          <p:cNvSpPr>
            <a:spLocks noGrp="1"/>
          </p:cNvSpPr>
          <p:nvPr>
            <p:ph type="sldNum" sz="quarter" idx="12"/>
          </p:nvPr>
        </p:nvSpPr>
        <p:spPr/>
        <p:txBody>
          <a:bodyPr/>
          <a:lstStyle>
            <a:lvl1pPr>
              <a:defRPr/>
            </a:lvl1pPr>
          </a:lstStyle>
          <a:p>
            <a:pPr>
              <a:defRPr/>
            </a:pPr>
            <a:fld id="{99E81C6F-C7D2-174E-A42E-5BB434312006}" type="slidenum">
              <a:rPr lang="zh-TW" altLang="en-US"/>
              <a:pPr>
                <a:defRPr/>
              </a:pPr>
              <a:t>‹#›</a:t>
            </a:fld>
            <a:endParaRPr lang="zh-TW" altLang="en-US"/>
          </a:p>
        </p:txBody>
      </p:sp>
    </p:spTree>
    <p:extLst>
      <p:ext uri="{BB962C8B-B14F-4D97-AF65-F5344CB8AC3E}">
        <p14:creationId xmlns:p14="http://schemas.microsoft.com/office/powerpoint/2010/main" val="1159296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3FD9CFE-AF14-85AE-1D2D-03336F210CAF}"/>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AB4D1BB0-1F1D-56EC-8EBE-4EC99AE8C449}"/>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1343CD4D-3605-4D08-A6C9-8AB319B08B3A}"/>
              </a:ext>
            </a:extLst>
          </p:cNvPr>
          <p:cNvSpPr>
            <a:spLocks noGrp="1"/>
          </p:cNvSpPr>
          <p:nvPr>
            <p:ph type="sldNum" sz="quarter" idx="12"/>
          </p:nvPr>
        </p:nvSpPr>
        <p:spPr/>
        <p:txBody>
          <a:bodyPr/>
          <a:lstStyle>
            <a:lvl1pPr>
              <a:defRPr/>
            </a:lvl1pPr>
          </a:lstStyle>
          <a:p>
            <a:pPr>
              <a:defRPr/>
            </a:pPr>
            <a:fld id="{70309A10-4DD8-B549-AF81-0D0F5D25D779}" type="slidenum">
              <a:rPr lang="zh-TW" altLang="en-US"/>
              <a:pPr>
                <a:defRPr/>
              </a:pPr>
              <a:t>‹#›</a:t>
            </a:fld>
            <a:endParaRPr lang="zh-TW" altLang="en-US"/>
          </a:p>
        </p:txBody>
      </p:sp>
    </p:spTree>
    <p:extLst>
      <p:ext uri="{BB962C8B-B14F-4D97-AF65-F5344CB8AC3E}">
        <p14:creationId xmlns:p14="http://schemas.microsoft.com/office/powerpoint/2010/main" val="2466857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1B9BFE3-BD7A-4713-1242-3B94F890B0C9}"/>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4A104FFE-5DED-A51F-ACC4-F3D4E1241012}"/>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FBB4E0C5-8442-FD54-C48F-58EEB9F79AA5}"/>
              </a:ext>
            </a:extLst>
          </p:cNvPr>
          <p:cNvSpPr>
            <a:spLocks noGrp="1"/>
          </p:cNvSpPr>
          <p:nvPr>
            <p:ph type="sldNum" sz="quarter" idx="12"/>
          </p:nvPr>
        </p:nvSpPr>
        <p:spPr/>
        <p:txBody>
          <a:bodyPr/>
          <a:lstStyle>
            <a:lvl1pPr>
              <a:defRPr/>
            </a:lvl1pPr>
          </a:lstStyle>
          <a:p>
            <a:pPr>
              <a:defRPr/>
            </a:pPr>
            <a:fld id="{2D60DF7D-AF9B-1C44-8CA7-376983B6650A}" type="slidenum">
              <a:rPr lang="zh-TW" altLang="en-US"/>
              <a:pPr>
                <a:defRPr/>
              </a:pPr>
              <a:t>‹#›</a:t>
            </a:fld>
            <a:endParaRPr lang="zh-TW" altLang="en-US"/>
          </a:p>
        </p:txBody>
      </p:sp>
    </p:spTree>
    <p:extLst>
      <p:ext uri="{BB962C8B-B14F-4D97-AF65-F5344CB8AC3E}">
        <p14:creationId xmlns:p14="http://schemas.microsoft.com/office/powerpoint/2010/main" val="32316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2" name="Rectangle 1029">
            <a:extLst>
              <a:ext uri="{FF2B5EF4-FFF2-40B4-BE49-F238E27FC236}">
                <a16:creationId xmlns:a16="http://schemas.microsoft.com/office/drawing/2014/main" id="{33CBB0D4-B558-147B-55F0-120AA455ED7C}"/>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1CE48549-D3AE-BC9A-396E-A0E013ECD9D7}"/>
              </a:ext>
            </a:extLst>
          </p:cNvPr>
          <p:cNvSpPr>
            <a:spLocks noGrp="1" noChangeArrowheads="1"/>
          </p:cNvSpPr>
          <p:nvPr>
            <p:ph type="sldNum" sz="quarter" idx="11"/>
          </p:nvPr>
        </p:nvSpPr>
        <p:spPr>
          <a:ln/>
        </p:spPr>
        <p:txBody>
          <a:bodyPr/>
          <a:lstStyle>
            <a:lvl1pPr>
              <a:defRPr/>
            </a:lvl1pPr>
          </a:lstStyle>
          <a:p>
            <a:pPr>
              <a:defRPr/>
            </a:pPr>
            <a:fld id="{F2C0EDFD-60CD-2B4D-BCB1-52A63B02A0BB}" type="slidenum">
              <a:rPr lang="en-US" altLang="zh-TW"/>
              <a:pPr>
                <a:defRPr/>
              </a:pPr>
              <a:t>‹#›</a:t>
            </a:fld>
            <a:endParaRPr lang="en-US" altLang="zh-TW"/>
          </a:p>
        </p:txBody>
      </p:sp>
    </p:spTree>
    <p:extLst>
      <p:ext uri="{BB962C8B-B14F-4D97-AF65-F5344CB8AC3E}">
        <p14:creationId xmlns:p14="http://schemas.microsoft.com/office/powerpoint/2010/main" val="297683227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82357C6D-1D17-6771-0D50-E0A89211D3E1}"/>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B52BBE44-F088-A905-3E2E-ED5149D710A3}"/>
              </a:ext>
            </a:extLst>
          </p:cNvPr>
          <p:cNvSpPr>
            <a:spLocks noGrp="1" noChangeArrowheads="1"/>
          </p:cNvSpPr>
          <p:nvPr>
            <p:ph type="sldNum" sz="quarter" idx="11"/>
          </p:nvPr>
        </p:nvSpPr>
        <p:spPr>
          <a:ln/>
        </p:spPr>
        <p:txBody>
          <a:bodyPr/>
          <a:lstStyle>
            <a:lvl1pPr>
              <a:defRPr/>
            </a:lvl1pPr>
          </a:lstStyle>
          <a:p>
            <a:pPr>
              <a:defRPr/>
            </a:pPr>
            <a:fld id="{371BDA64-44A5-8749-B111-6C341B518445}" type="slidenum">
              <a:rPr lang="en-US" altLang="zh-TW"/>
              <a:pPr>
                <a:defRPr/>
              </a:pPr>
              <a:t>‹#›</a:t>
            </a:fld>
            <a:endParaRPr lang="en-US" altLang="zh-TW"/>
          </a:p>
        </p:txBody>
      </p:sp>
    </p:spTree>
    <p:extLst>
      <p:ext uri="{BB962C8B-B14F-4D97-AF65-F5344CB8AC3E}">
        <p14:creationId xmlns:p14="http://schemas.microsoft.com/office/powerpoint/2010/main" val="23447290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id="{C2A5F1AC-BBC8-6276-E1A2-AAEBA199A9AF}"/>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5" name="Rectangle 1030">
            <a:extLst>
              <a:ext uri="{FF2B5EF4-FFF2-40B4-BE49-F238E27FC236}">
                <a16:creationId xmlns:a16="http://schemas.microsoft.com/office/drawing/2014/main" id="{2A5FBD2F-CFFC-5359-E1B5-C599D71185D7}"/>
              </a:ext>
            </a:extLst>
          </p:cNvPr>
          <p:cNvSpPr>
            <a:spLocks noGrp="1" noChangeArrowheads="1"/>
          </p:cNvSpPr>
          <p:nvPr>
            <p:ph type="sldNum" sz="quarter" idx="11"/>
          </p:nvPr>
        </p:nvSpPr>
        <p:spPr>
          <a:ln/>
        </p:spPr>
        <p:txBody>
          <a:bodyPr/>
          <a:lstStyle>
            <a:lvl1pPr>
              <a:defRPr/>
            </a:lvl1pPr>
          </a:lstStyle>
          <a:p>
            <a:pPr>
              <a:defRPr/>
            </a:pPr>
            <a:fld id="{5804B05F-C738-4F45-8D74-64CD9BC2D736}" type="slidenum">
              <a:rPr lang="en-US" altLang="zh-TW"/>
              <a:pPr>
                <a:defRPr/>
              </a:pPr>
              <a:t>‹#›</a:t>
            </a:fld>
            <a:endParaRPr lang="en-US" altLang="zh-TW"/>
          </a:p>
        </p:txBody>
      </p:sp>
    </p:spTree>
    <p:extLst>
      <p:ext uri="{BB962C8B-B14F-4D97-AF65-F5344CB8AC3E}">
        <p14:creationId xmlns:p14="http://schemas.microsoft.com/office/powerpoint/2010/main" val="121640876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id="{955CB4E6-F965-EC18-2E3E-FF7DA870A49B}"/>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6" name="Rectangle 1030">
            <a:extLst>
              <a:ext uri="{FF2B5EF4-FFF2-40B4-BE49-F238E27FC236}">
                <a16:creationId xmlns:a16="http://schemas.microsoft.com/office/drawing/2014/main" id="{CB7A6796-CF9C-813C-679B-0C7D230AE45D}"/>
              </a:ext>
            </a:extLst>
          </p:cNvPr>
          <p:cNvSpPr>
            <a:spLocks noGrp="1" noChangeArrowheads="1"/>
          </p:cNvSpPr>
          <p:nvPr>
            <p:ph type="sldNum" sz="quarter" idx="11"/>
          </p:nvPr>
        </p:nvSpPr>
        <p:spPr>
          <a:ln/>
        </p:spPr>
        <p:txBody>
          <a:bodyPr/>
          <a:lstStyle>
            <a:lvl1pPr>
              <a:defRPr/>
            </a:lvl1pPr>
          </a:lstStyle>
          <a:p>
            <a:pPr>
              <a:defRPr/>
            </a:pPr>
            <a:fld id="{7FD198A7-C9C2-AE49-B525-82EFA33FE25B}" type="slidenum">
              <a:rPr lang="en-US" altLang="zh-TW"/>
              <a:pPr>
                <a:defRPr/>
              </a:pPr>
              <a:t>‹#›</a:t>
            </a:fld>
            <a:endParaRPr lang="en-US" altLang="zh-TW"/>
          </a:p>
        </p:txBody>
      </p:sp>
    </p:spTree>
    <p:extLst>
      <p:ext uri="{BB962C8B-B14F-4D97-AF65-F5344CB8AC3E}">
        <p14:creationId xmlns:p14="http://schemas.microsoft.com/office/powerpoint/2010/main" val="413148641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id="{C3FFFE68-78FE-C1AB-3FA3-DBCBDAD4E6A8}"/>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8" name="Rectangle 1030">
            <a:extLst>
              <a:ext uri="{FF2B5EF4-FFF2-40B4-BE49-F238E27FC236}">
                <a16:creationId xmlns:a16="http://schemas.microsoft.com/office/drawing/2014/main" id="{6A77D9C5-0528-EB87-3731-8F21E048458B}"/>
              </a:ext>
            </a:extLst>
          </p:cNvPr>
          <p:cNvSpPr>
            <a:spLocks noGrp="1" noChangeArrowheads="1"/>
          </p:cNvSpPr>
          <p:nvPr>
            <p:ph type="sldNum" sz="quarter" idx="11"/>
          </p:nvPr>
        </p:nvSpPr>
        <p:spPr>
          <a:ln/>
        </p:spPr>
        <p:txBody>
          <a:bodyPr/>
          <a:lstStyle>
            <a:lvl1pPr>
              <a:defRPr/>
            </a:lvl1pPr>
          </a:lstStyle>
          <a:p>
            <a:pPr>
              <a:defRPr/>
            </a:pPr>
            <a:fld id="{83E054F5-13B2-7A40-9C83-2AB20AA5E335}" type="slidenum">
              <a:rPr lang="en-US" altLang="zh-TW"/>
              <a:pPr>
                <a:defRPr/>
              </a:pPr>
              <a:t>‹#›</a:t>
            </a:fld>
            <a:endParaRPr lang="en-US" altLang="zh-TW"/>
          </a:p>
        </p:txBody>
      </p:sp>
    </p:spTree>
    <p:extLst>
      <p:ext uri="{BB962C8B-B14F-4D97-AF65-F5344CB8AC3E}">
        <p14:creationId xmlns:p14="http://schemas.microsoft.com/office/powerpoint/2010/main" val="409746372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465F169A-B93E-A95F-5677-98B4A5607927}"/>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F169F0E1-58AD-B6B3-FBC8-F3CC17752E94}"/>
              </a:ext>
            </a:extLst>
          </p:cNvPr>
          <p:cNvSpPr>
            <a:spLocks noGrp="1" noChangeArrowheads="1"/>
          </p:cNvSpPr>
          <p:nvPr>
            <p:ph type="sldNum" sz="quarter" idx="11"/>
          </p:nvPr>
        </p:nvSpPr>
        <p:spPr>
          <a:ln/>
        </p:spPr>
        <p:txBody>
          <a:bodyPr/>
          <a:lstStyle>
            <a:lvl1pPr>
              <a:defRPr/>
            </a:lvl1pPr>
          </a:lstStyle>
          <a:p>
            <a:pPr>
              <a:defRPr/>
            </a:pPr>
            <a:fld id="{C2ACD961-35E3-2742-8F9B-4087F42F4F78}" type="slidenum">
              <a:rPr lang="en-US" altLang="zh-TW"/>
              <a:pPr>
                <a:defRPr/>
              </a:pPr>
              <a:t>‹#›</a:t>
            </a:fld>
            <a:endParaRPr lang="en-US" altLang="zh-TW"/>
          </a:p>
        </p:txBody>
      </p:sp>
    </p:spTree>
    <p:extLst>
      <p:ext uri="{BB962C8B-B14F-4D97-AF65-F5344CB8AC3E}">
        <p14:creationId xmlns:p14="http://schemas.microsoft.com/office/powerpoint/2010/main" val="132344647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9D682057-E0B6-4654-4AF5-681B3F688EC6}"/>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3" name="Rectangle 1030">
            <a:extLst>
              <a:ext uri="{FF2B5EF4-FFF2-40B4-BE49-F238E27FC236}">
                <a16:creationId xmlns:a16="http://schemas.microsoft.com/office/drawing/2014/main" id="{1515A937-34C0-C36D-AA98-EE5518718CB4}"/>
              </a:ext>
            </a:extLst>
          </p:cNvPr>
          <p:cNvSpPr>
            <a:spLocks noGrp="1" noChangeArrowheads="1"/>
          </p:cNvSpPr>
          <p:nvPr>
            <p:ph type="sldNum" sz="quarter" idx="11"/>
          </p:nvPr>
        </p:nvSpPr>
        <p:spPr>
          <a:ln/>
        </p:spPr>
        <p:txBody>
          <a:bodyPr/>
          <a:lstStyle>
            <a:lvl1pPr>
              <a:defRPr/>
            </a:lvl1pPr>
          </a:lstStyle>
          <a:p>
            <a:pPr>
              <a:defRPr/>
            </a:pPr>
            <a:fld id="{95DEE2B2-7024-0241-BFB6-92F1C6C1C05D}" type="slidenum">
              <a:rPr lang="en-US" altLang="zh-TW"/>
              <a:pPr>
                <a:defRPr/>
              </a:pPr>
              <a:t>‹#›</a:t>
            </a:fld>
            <a:endParaRPr lang="en-US" altLang="zh-TW"/>
          </a:p>
        </p:txBody>
      </p:sp>
    </p:spTree>
    <p:extLst>
      <p:ext uri="{BB962C8B-B14F-4D97-AF65-F5344CB8AC3E}">
        <p14:creationId xmlns:p14="http://schemas.microsoft.com/office/powerpoint/2010/main" val="14021631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92CD4A3F-FDB9-50BF-1552-4761F569BD43}"/>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8195" name="Rectangle 1027">
            <a:extLst>
              <a:ext uri="{FF2B5EF4-FFF2-40B4-BE49-F238E27FC236}">
                <a16:creationId xmlns:a16="http://schemas.microsoft.com/office/drawing/2014/main" id="{890264CB-31DF-1D11-359A-2F21477E73E6}"/>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8196" name="Rectangle 1028">
            <a:extLst>
              <a:ext uri="{FF2B5EF4-FFF2-40B4-BE49-F238E27FC236}">
                <a16:creationId xmlns:a16="http://schemas.microsoft.com/office/drawing/2014/main" id="{A77F1E7B-F536-F27D-2536-AD093BFA77B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5269" name="Rectangle 1029">
            <a:extLst>
              <a:ext uri="{FF2B5EF4-FFF2-40B4-BE49-F238E27FC236}">
                <a16:creationId xmlns:a16="http://schemas.microsoft.com/office/drawing/2014/main" id="{2875C904-E964-5892-C1A2-42281EAC12E8}"/>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p>
        </p:txBody>
      </p:sp>
      <p:sp>
        <p:nvSpPr>
          <p:cNvPr id="395270" name="Rectangle 1030">
            <a:extLst>
              <a:ext uri="{FF2B5EF4-FFF2-40B4-BE49-F238E27FC236}">
                <a16:creationId xmlns:a16="http://schemas.microsoft.com/office/drawing/2014/main" id="{CF2BEFF9-D627-109C-0711-E2AAA5199589}"/>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pPr>
              <a:defRPr/>
            </a:pPr>
            <a:fld id="{7B6F50BD-6AC2-044E-90F6-4EA9E39ABC20}" type="slidenum">
              <a:rPr lang="en-US" altLang="zh-TW"/>
              <a:pPr>
                <a:defRPr/>
              </a:pPr>
              <a:t>‹#›</a:t>
            </a:fld>
            <a:endParaRPr lang="en-US" altLang="zh-TW"/>
          </a:p>
        </p:txBody>
      </p:sp>
      <p:sp>
        <p:nvSpPr>
          <p:cNvPr id="1031" name="AutoShape 1031">
            <a:extLst>
              <a:ext uri="{FF2B5EF4-FFF2-40B4-BE49-F238E27FC236}">
                <a16:creationId xmlns:a16="http://schemas.microsoft.com/office/drawing/2014/main" id="{C02CDC4D-5D63-9FD9-BBDE-9ACB2950828E}"/>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8200" name="Line 1032">
            <a:extLst>
              <a:ext uri="{FF2B5EF4-FFF2-40B4-BE49-F238E27FC236}">
                <a16:creationId xmlns:a16="http://schemas.microsoft.com/office/drawing/2014/main" id="{40FF9E0F-F9A9-9425-C3C6-346BE9A2082A}"/>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TW"/>
          </a:p>
        </p:txBody>
      </p:sp>
    </p:spTree>
  </p:cSld>
  <p:clrMap bg1="lt1" tx1="dk1" bg2="lt2" tx2="dk2" accent1="accent1" accent2="accent2" accent3="accent3" accent4="accent4" accent5="accent5" accent6="accent6" hlink="hlink" folHlink="folHlink"/>
  <p:sldLayoutIdLst>
    <p:sldLayoutId id="2147483906" r:id="rId1"/>
    <p:sldLayoutId id="2147483929"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34" r:id="rId14"/>
    <p:sldLayoutId id="2147483935" r:id="rId15"/>
    <p:sldLayoutId id="2147483936" r:id="rId16"/>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18"/>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19"/>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20"/>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0"/>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標題版面配置區 1">
            <a:extLst>
              <a:ext uri="{FF2B5EF4-FFF2-40B4-BE49-F238E27FC236}">
                <a16:creationId xmlns:a16="http://schemas.microsoft.com/office/drawing/2014/main" id="{111B6B29-24E5-93CD-DABD-BC0B5F6293F6}"/>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9219" name="文字版面配置區 2">
            <a:extLst>
              <a:ext uri="{FF2B5EF4-FFF2-40B4-BE49-F238E27FC236}">
                <a16:creationId xmlns:a16="http://schemas.microsoft.com/office/drawing/2014/main" id="{94359206-B973-8065-A5DE-27EE3CF269E5}"/>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E5C8367-BD0D-113C-AAB4-1550B332223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TW" altLang="en-US"/>
          </a:p>
        </p:txBody>
      </p:sp>
      <p:sp>
        <p:nvSpPr>
          <p:cNvPr id="5" name="頁尾版面配置區 4">
            <a:extLst>
              <a:ext uri="{FF2B5EF4-FFF2-40B4-BE49-F238E27FC236}">
                <a16:creationId xmlns:a16="http://schemas.microsoft.com/office/drawing/2014/main" id="{8F032916-6C6E-7DB4-B007-125A8E0B353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D4F138CA-D2CD-745D-B639-7A4F78E7FE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1C75B3-A6B8-2444-A494-882C0589749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933"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4">
            <a:extLst>
              <a:ext uri="{FF2B5EF4-FFF2-40B4-BE49-F238E27FC236}">
                <a16:creationId xmlns:a16="http://schemas.microsoft.com/office/drawing/2014/main" id="{A856D584-FEB1-B91C-E020-D0AF2F0A9F88}"/>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7410" name="Rectangle 2">
            <a:extLst>
              <a:ext uri="{FF2B5EF4-FFF2-40B4-BE49-F238E27FC236}">
                <a16:creationId xmlns:a16="http://schemas.microsoft.com/office/drawing/2014/main" id="{32C01EB5-0098-62FF-E756-F3B45186A497}"/>
              </a:ext>
            </a:extLst>
          </p:cNvPr>
          <p:cNvSpPr>
            <a:spLocks noGrp="1" noChangeArrowheads="1"/>
          </p:cNvSpPr>
          <p:nvPr>
            <p:ph type="ctrTitle"/>
          </p:nvPr>
        </p:nvSpPr>
        <p:spPr>
          <a:xfrm>
            <a:off x="1476375" y="363538"/>
            <a:ext cx="6584950" cy="2387600"/>
          </a:xfrm>
        </p:spPr>
        <p:txBody>
          <a:bodyPr/>
          <a:lstStyle/>
          <a:p>
            <a:r>
              <a:rPr lang="en-US" altLang="zh-TW" sz="3600" dirty="0">
                <a:ea typeface="微軟正黑體" panose="020B0604030504040204" pitchFamily="34" charset="-120"/>
              </a:rPr>
              <a:t>MRP: </a:t>
            </a:r>
            <a:br>
              <a:rPr lang="en-US" altLang="zh-TW" sz="3600" dirty="0">
                <a:ea typeface="微軟正黑體" panose="020B0604030504040204" pitchFamily="34" charset="-120"/>
              </a:rPr>
            </a:br>
            <a:r>
              <a:rPr lang="en-US" altLang="zh-TW" sz="3600" dirty="0">
                <a:solidFill>
                  <a:schemeClr val="bg1"/>
                </a:solidFill>
                <a:ea typeface="微軟正黑體" panose="020B0604030504040204" pitchFamily="34" charset="-120"/>
              </a:rPr>
              <a:t>Material Requirement Planning </a:t>
            </a:r>
            <a:r>
              <a:rPr lang="en-US" altLang="zh-TW" sz="3600" baseline="-25000" dirty="0">
                <a:ea typeface="微軟正黑體" panose="020B0604030504040204" pitchFamily="34" charset="-120"/>
              </a:rPr>
              <a:t>(Ch.13)</a:t>
            </a:r>
            <a:br>
              <a:rPr lang="en-US" altLang="zh-TW" sz="2000" dirty="0">
                <a:ea typeface="微軟正黑體" panose="020B0604030504040204" pitchFamily="34" charset="-120"/>
              </a:rPr>
            </a:br>
            <a:r>
              <a:rPr lang="en-US" altLang="zh-TW" sz="2000" dirty="0">
                <a:ea typeface="微軟正黑體" panose="020B0604030504040204" pitchFamily="34" charset="-120"/>
              </a:rPr>
              <a:t> </a:t>
            </a:r>
            <a:endParaRPr lang="zh-TW" altLang="en-US" sz="3600" dirty="0">
              <a:solidFill>
                <a:srgbClr val="FFFFFF"/>
              </a:solidFill>
              <a:ea typeface="微軟正黑體" panose="020B0604030504040204" pitchFamily="34" charset="-120"/>
            </a:endParaRPr>
          </a:p>
        </p:txBody>
      </p:sp>
      <p:sp>
        <p:nvSpPr>
          <p:cNvPr id="17411" name="Rectangle 3">
            <a:extLst>
              <a:ext uri="{FF2B5EF4-FFF2-40B4-BE49-F238E27FC236}">
                <a16:creationId xmlns:a16="http://schemas.microsoft.com/office/drawing/2014/main" id="{E5282398-43CC-3ACE-D7E4-4D4109CE9C08}"/>
              </a:ext>
            </a:extLst>
          </p:cNvPr>
          <p:cNvSpPr>
            <a:spLocks noGrp="1" noChangeArrowheads="1"/>
          </p:cNvSpPr>
          <p:nvPr>
            <p:ph type="subTitle" idx="1"/>
          </p:nvPr>
        </p:nvSpPr>
        <p:spPr>
          <a:xfrm>
            <a:off x="1143000" y="3644900"/>
            <a:ext cx="6858000" cy="1655763"/>
          </a:xfrm>
        </p:spPr>
        <p:txBody>
          <a:bodyPr/>
          <a:lstStyle/>
          <a:p>
            <a:pPr lvl="1"/>
            <a:r>
              <a:rPr lang="en-US" altLang="en-US" dirty="0"/>
              <a:t>CYCU</a:t>
            </a:r>
            <a:endParaRPr lang="en-US" altLang="zh-TW" dirty="0"/>
          </a:p>
          <a:p>
            <a:pPr lvl="1"/>
            <a:r>
              <a:rPr lang="en-US" altLang="en-US" dirty="0"/>
              <a:t>Prof. CK </a:t>
            </a:r>
            <a:r>
              <a:rPr lang="en-US" altLang="en-US" dirty="0" err="1"/>
              <a:t>Farn</a:t>
            </a:r>
            <a:endParaRPr lang="en-US" altLang="zh-TW" dirty="0"/>
          </a:p>
          <a:p>
            <a:endParaRPr lang="en-US" altLang="zh-TW" dirty="0"/>
          </a:p>
          <a:p>
            <a:r>
              <a:rPr lang="en-US" altLang="zh-TW" sz="1600" dirty="0" err="1"/>
              <a:t>mailto</a:t>
            </a:r>
            <a:r>
              <a:rPr lang="en-US" altLang="zh-TW" sz="1600" dirty="0"/>
              <a:t>: </a:t>
            </a:r>
            <a:r>
              <a:rPr lang="en-US" altLang="zh-TW" sz="1600" dirty="0" err="1"/>
              <a:t>ckfarn@gmail.com</a:t>
            </a:r>
            <a:endParaRPr lang="en-US" altLang="zh-TW" sz="1600" dirty="0"/>
          </a:p>
          <a:p>
            <a:r>
              <a:rPr lang="en-US" altLang="zh-TW" sz="1600" dirty="0"/>
              <a:t>http://</a:t>
            </a:r>
            <a:r>
              <a:rPr lang="en-US" altLang="zh-TW" sz="1600" dirty="0" err="1"/>
              <a:t>www.mgt.ncu.edu.tw</a:t>
            </a:r>
            <a:r>
              <a:rPr lang="en-US" altLang="zh-TW" sz="1600" dirty="0"/>
              <a:t>/~</a:t>
            </a:r>
            <a:r>
              <a:rPr lang="en-US" altLang="zh-TW" sz="1600" dirty="0" err="1"/>
              <a:t>ckfarn</a:t>
            </a:r>
            <a:r>
              <a:rPr lang="en-US" altLang="zh-TW" sz="1600" dirty="0"/>
              <a:t>/</a:t>
            </a:r>
            <a:r>
              <a:rPr lang="en-US" altLang="zh-TW" sz="1600" dirty="0" err="1"/>
              <a:t>cycu</a:t>
            </a:r>
            <a:endParaRPr lang="en-US" altLang="zh-TW" sz="1600" dirty="0"/>
          </a:p>
          <a:p>
            <a:pPr lvl="1"/>
            <a:endParaRPr lang="en-US" altLang="zh-TW" dirty="0"/>
          </a:p>
          <a:p>
            <a:pPr lvl="1"/>
            <a:r>
              <a:rPr lang="en-US" altLang="zh-TW" dirty="0"/>
              <a:t>2024.12</a:t>
            </a:r>
          </a:p>
        </p:txBody>
      </p:sp>
      <p:sp>
        <p:nvSpPr>
          <p:cNvPr id="17412" name="Text Box 5">
            <a:extLst>
              <a:ext uri="{FF2B5EF4-FFF2-40B4-BE49-F238E27FC236}">
                <a16:creationId xmlns:a16="http://schemas.microsoft.com/office/drawing/2014/main" id="{DFC8569E-942A-FF14-5B77-60A7DC43FEC9}"/>
              </a:ext>
            </a:extLst>
          </p:cNvPr>
          <p:cNvSpPr txBox="1">
            <a:spLocks noChangeArrowheads="1"/>
          </p:cNvSpPr>
          <p:nvPr/>
        </p:nvSpPr>
        <p:spPr bwMode="auto">
          <a:xfrm>
            <a:off x="60325" y="117475"/>
            <a:ext cx="1082675" cy="1107996"/>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dirty="0">
                <a:solidFill>
                  <a:schemeClr val="bg1"/>
                </a:solidFill>
                <a:latin typeface="Arial" panose="020B0604020202020204" pitchFamily="34" charset="0"/>
              </a:rPr>
              <a:t>11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Assembly Time Chart</a:t>
            </a:r>
            <a:endParaRPr lang="en-IN" dirty="0"/>
          </a:p>
        </p:txBody>
      </p:sp>
      <p:pic>
        <p:nvPicPr>
          <p:cNvPr id="5" name="Picture 3" descr="A chart showing the simultaneous versus sequential steps necessary to meet scheduled availability of the end item.&#10;&#10;[long desc]&#10;Across the bottom are weeks 1 through 11. At the end of week 1, the Procurement of raw materials D, F, and I occur. With D and F, E can be fabricated; with I, G can be fabricated. At the end of week 3, the procurement of part C occurs, then the following week, part H occurs. With C and E, Subassembly A can occur; with parts G and H, Subassembly B can occur. At the start of week 9 is the final assembly and inspection."/>
          <p:cNvPicPr>
            <a:picLocks noChangeAspect="1"/>
          </p:cNvPicPr>
          <p:nvPr/>
        </p:nvPicPr>
        <p:blipFill>
          <a:blip r:embed="rId2" cstate="print">
            <a:extLst>
              <a:ext uri="{28A0092B-C50C-407E-A947-70E740481C1C}">
                <a14:useLocalDpi xmlns:a14="http://schemas.microsoft.com/office/drawing/2010/main" val="0"/>
              </a:ext>
            </a:extLst>
          </a:blip>
          <a:srcRect l="-16987" r="-16987"/>
          <a:stretch>
            <a:fillRect/>
          </a:stretch>
        </p:blipFill>
        <p:spPr>
          <a:xfrm>
            <a:off x="611560" y="1772816"/>
            <a:ext cx="8229600" cy="4572000"/>
          </a:xfrm>
          <a:prstGeom prst="rect">
            <a:avLst/>
          </a:prstGeom>
        </p:spPr>
      </p:pic>
      <p:sp>
        <p:nvSpPr>
          <p:cNvPr id="8" name="Footer Placeholder 7">
            <a:extLst>
              <a:ext uri="{FF2B5EF4-FFF2-40B4-BE49-F238E27FC236}">
                <a16:creationId xmlns:a16="http://schemas.microsoft.com/office/drawing/2014/main" id="{7FF7F613-CF43-7CAC-E945-5C8B4FBB37A0}"/>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11C83995-2641-2DFF-C51B-D1DC573F8AC3}"/>
              </a:ext>
            </a:extLst>
          </p:cNvPr>
          <p:cNvSpPr>
            <a:spLocks noGrp="1"/>
          </p:cNvSpPr>
          <p:nvPr>
            <p:ph type="sldNum" sz="quarter" idx="11"/>
          </p:nvPr>
        </p:nvSpPr>
        <p:spPr/>
        <p:txBody>
          <a:bodyPr/>
          <a:lstStyle/>
          <a:p>
            <a:pPr>
              <a:defRPr/>
            </a:pPr>
            <a:fld id="{7BDDEBC0-0E1D-4F40-9E73-E30DD182E7FD}" type="slidenum">
              <a:rPr lang="en-US" altLang="zh-TW" smtClean="0"/>
              <a:pPr>
                <a:defRPr/>
              </a:pPr>
              <a:t>10</a:t>
            </a:fld>
            <a:endParaRPr lang="en-US" altLang="zh-TW"/>
          </a:p>
        </p:txBody>
      </p:sp>
    </p:spTree>
    <p:extLst>
      <p:ext uri="{BB962C8B-B14F-4D97-AF65-F5344CB8AC3E}">
        <p14:creationId xmlns:p14="http://schemas.microsoft.com/office/powerpoint/2010/main" val="123542276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Outputs: Primary</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Primary Outputs</a:t>
            </a:r>
          </a:p>
          <a:p>
            <a:pPr lvl="1"/>
            <a:r>
              <a:rPr lang="en-US" dirty="0"/>
              <a:t>Planned orders</a:t>
            </a:r>
          </a:p>
          <a:p>
            <a:pPr lvl="2"/>
            <a:r>
              <a:rPr lang="en-US" dirty="0"/>
              <a:t>A schedule indicating the amount and timing of future orders</a:t>
            </a:r>
          </a:p>
          <a:p>
            <a:pPr lvl="1"/>
            <a:r>
              <a:rPr lang="en-US" dirty="0"/>
              <a:t>Order releases</a:t>
            </a:r>
          </a:p>
          <a:p>
            <a:pPr lvl="2"/>
            <a:r>
              <a:rPr lang="en-US" dirty="0"/>
              <a:t>Authorizing the execution of planned orders</a:t>
            </a:r>
          </a:p>
          <a:p>
            <a:pPr lvl="1"/>
            <a:r>
              <a:rPr lang="en-US" dirty="0"/>
              <a:t>Changes</a:t>
            </a:r>
          </a:p>
          <a:p>
            <a:pPr lvl="2"/>
            <a:r>
              <a:rPr lang="en-US" dirty="0"/>
              <a:t>Revisions of the dates or quantities, or the cancellation of orders</a:t>
            </a:r>
          </a:p>
        </p:txBody>
      </p:sp>
      <p:sp>
        <p:nvSpPr>
          <p:cNvPr id="8" name="Footer Placeholder 7">
            <a:extLst>
              <a:ext uri="{FF2B5EF4-FFF2-40B4-BE49-F238E27FC236}">
                <a16:creationId xmlns:a16="http://schemas.microsoft.com/office/drawing/2014/main" id="{6451A307-4D14-9537-52F9-B7C85F3515EF}"/>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C5E068C4-AF09-EA89-A765-4F2E15AD5804}"/>
              </a:ext>
            </a:extLst>
          </p:cNvPr>
          <p:cNvSpPr>
            <a:spLocks noGrp="1"/>
          </p:cNvSpPr>
          <p:nvPr>
            <p:ph type="sldNum" sz="quarter" idx="11"/>
          </p:nvPr>
        </p:nvSpPr>
        <p:spPr/>
        <p:txBody>
          <a:bodyPr/>
          <a:lstStyle/>
          <a:p>
            <a:pPr>
              <a:defRPr/>
            </a:pPr>
            <a:fld id="{7BDDEBC0-0E1D-4F40-9E73-E30DD182E7FD}" type="slidenum">
              <a:rPr lang="en-US" altLang="zh-TW" smtClean="0"/>
              <a:pPr>
                <a:defRPr/>
              </a:pPr>
              <a:t>11</a:t>
            </a:fld>
            <a:endParaRPr lang="en-US" altLang="zh-TW"/>
          </a:p>
        </p:txBody>
      </p:sp>
    </p:spTree>
    <p:extLst>
      <p:ext uri="{BB962C8B-B14F-4D97-AF65-F5344CB8AC3E}">
        <p14:creationId xmlns:p14="http://schemas.microsoft.com/office/powerpoint/2010/main" val="10075458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Outputs: Secondary</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74548" y="1772816"/>
            <a:ext cx="7772400" cy="4114800"/>
          </a:xfrm>
        </p:spPr>
        <p:txBody>
          <a:bodyPr/>
          <a:lstStyle/>
          <a:p>
            <a:r>
              <a:rPr lang="en-US" dirty="0"/>
              <a:t>Secondary Outputs</a:t>
            </a:r>
          </a:p>
          <a:p>
            <a:pPr lvl="1"/>
            <a:r>
              <a:rPr lang="en-US" dirty="0"/>
              <a:t>Performance-control reports</a:t>
            </a:r>
          </a:p>
          <a:p>
            <a:pPr lvl="2"/>
            <a:r>
              <a:rPr lang="en-US" dirty="0"/>
              <a:t>Evaluation of system operation, including deviations from plans and cost information</a:t>
            </a:r>
          </a:p>
          <a:p>
            <a:pPr lvl="3"/>
            <a:r>
              <a:rPr lang="en-US" dirty="0"/>
              <a:t>for example missed deliveries and stockouts</a:t>
            </a:r>
          </a:p>
          <a:p>
            <a:pPr lvl="1"/>
            <a:r>
              <a:rPr lang="en-US" dirty="0"/>
              <a:t>Planning reports</a:t>
            </a:r>
          </a:p>
          <a:p>
            <a:pPr lvl="2"/>
            <a:r>
              <a:rPr lang="en-US" dirty="0"/>
              <a:t>Data useful for assessing future material requirements</a:t>
            </a:r>
          </a:p>
          <a:p>
            <a:pPr lvl="3"/>
            <a:r>
              <a:rPr lang="en-US" dirty="0"/>
              <a:t>for example purchase commitments</a:t>
            </a:r>
          </a:p>
          <a:p>
            <a:pPr lvl="1"/>
            <a:r>
              <a:rPr lang="en-US" dirty="0"/>
              <a:t>Exception reports</a:t>
            </a:r>
          </a:p>
          <a:p>
            <a:pPr lvl="2"/>
            <a:r>
              <a:rPr lang="en-US" dirty="0"/>
              <a:t>Data on any major discrepancies encountered</a:t>
            </a:r>
          </a:p>
          <a:p>
            <a:pPr lvl="3"/>
            <a:r>
              <a:rPr lang="en-US" dirty="0"/>
              <a:t>for example late and overdue orders, excessive scrap rates, requirements for nonexistent parts</a:t>
            </a:r>
          </a:p>
        </p:txBody>
      </p:sp>
      <p:sp>
        <p:nvSpPr>
          <p:cNvPr id="8" name="Footer Placeholder 7">
            <a:extLst>
              <a:ext uri="{FF2B5EF4-FFF2-40B4-BE49-F238E27FC236}">
                <a16:creationId xmlns:a16="http://schemas.microsoft.com/office/drawing/2014/main" id="{AEF6C0C7-CA8F-07FB-8CE2-F9AE75D9CA70}"/>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6B1F1A09-F60E-D73B-CD73-892B33A0484B}"/>
              </a:ext>
            </a:extLst>
          </p:cNvPr>
          <p:cNvSpPr>
            <a:spLocks noGrp="1"/>
          </p:cNvSpPr>
          <p:nvPr>
            <p:ph type="sldNum" sz="quarter" idx="11"/>
          </p:nvPr>
        </p:nvSpPr>
        <p:spPr/>
        <p:txBody>
          <a:bodyPr/>
          <a:lstStyle/>
          <a:p>
            <a:pPr>
              <a:defRPr/>
            </a:pPr>
            <a:fld id="{7BDDEBC0-0E1D-4F40-9E73-E30DD182E7FD}" type="slidenum">
              <a:rPr lang="en-US" altLang="zh-TW" smtClean="0"/>
              <a:pPr>
                <a:defRPr/>
              </a:pPr>
              <a:t>12</a:t>
            </a:fld>
            <a:endParaRPr lang="en-US" altLang="zh-TW"/>
          </a:p>
        </p:txBody>
      </p:sp>
    </p:spTree>
    <p:extLst>
      <p:ext uri="{BB962C8B-B14F-4D97-AF65-F5344CB8AC3E}">
        <p14:creationId xmlns:p14="http://schemas.microsoft.com/office/powerpoint/2010/main" val="27507296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Processing</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MRP processing takes the end item requirements specified by the master schedule and </a:t>
            </a:r>
            <a:r>
              <a:rPr lang="en-US" dirty="0">
                <a:solidFill>
                  <a:srgbClr val="C00000"/>
                </a:solidFill>
              </a:rPr>
              <a:t>“explodes” </a:t>
            </a:r>
            <a:r>
              <a:rPr lang="en-US" dirty="0"/>
              <a:t>them into time-phased requirements for assemblies, parts, and raw materials offset by lead times</a:t>
            </a:r>
          </a:p>
        </p:txBody>
      </p:sp>
      <p:sp>
        <p:nvSpPr>
          <p:cNvPr id="8" name="Footer Placeholder 7">
            <a:extLst>
              <a:ext uri="{FF2B5EF4-FFF2-40B4-BE49-F238E27FC236}">
                <a16:creationId xmlns:a16="http://schemas.microsoft.com/office/drawing/2014/main" id="{D2075834-5FA7-24CD-2AFB-B72BA656284D}"/>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3B2ECE1F-C596-90F0-BA49-1D167617795F}"/>
              </a:ext>
            </a:extLst>
          </p:cNvPr>
          <p:cNvSpPr>
            <a:spLocks noGrp="1"/>
          </p:cNvSpPr>
          <p:nvPr>
            <p:ph type="sldNum" sz="quarter" idx="11"/>
          </p:nvPr>
        </p:nvSpPr>
        <p:spPr/>
        <p:txBody>
          <a:bodyPr/>
          <a:lstStyle/>
          <a:p>
            <a:pPr>
              <a:defRPr/>
            </a:pPr>
            <a:fld id="{7BDDEBC0-0E1D-4F40-9E73-E30DD182E7FD}" type="slidenum">
              <a:rPr lang="en-US" altLang="zh-TW" smtClean="0"/>
              <a:pPr>
                <a:defRPr/>
              </a:pPr>
              <a:t>13</a:t>
            </a:fld>
            <a:endParaRPr lang="en-US" altLang="zh-TW"/>
          </a:p>
        </p:txBody>
      </p:sp>
    </p:spTree>
    <p:extLst>
      <p:ext uri="{BB962C8B-B14F-4D97-AF65-F5344CB8AC3E}">
        <p14:creationId xmlns:p14="http://schemas.microsoft.com/office/powerpoint/2010/main" val="401231512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Record</a:t>
            </a:r>
            <a:endParaRPr lang="en-IN" dirty="0"/>
          </a:p>
        </p:txBody>
      </p:sp>
      <p:sp>
        <p:nvSpPr>
          <p:cNvPr id="4" name="Content Placeholder 4">
            <a:extLst>
              <a:ext uri="{FF2B5EF4-FFF2-40B4-BE49-F238E27FC236}">
                <a16:creationId xmlns:a16="http://schemas.microsoft.com/office/drawing/2014/main" id="{1556699D-5819-426C-913D-FE8FBB762488}"/>
              </a:ext>
            </a:extLst>
          </p:cNvPr>
          <p:cNvSpPr>
            <a:spLocks noGrp="1"/>
          </p:cNvSpPr>
          <p:nvPr>
            <p:ph idx="1"/>
          </p:nvPr>
        </p:nvSpPr>
        <p:spPr>
          <a:xfrm>
            <a:off x="827584" y="4221088"/>
            <a:ext cx="7342584" cy="2311896"/>
          </a:xfrm>
        </p:spPr>
        <p:txBody>
          <a:bodyPr/>
          <a:lstStyle/>
          <a:p>
            <a:r>
              <a:rPr lang="en-US" sz="2000" dirty="0"/>
              <a:t>Gross requirements</a:t>
            </a:r>
          </a:p>
          <a:p>
            <a:pPr lvl="1"/>
            <a:r>
              <a:rPr lang="en-US" sz="1800" dirty="0"/>
              <a:t>Total expected demand</a:t>
            </a:r>
          </a:p>
          <a:p>
            <a:r>
              <a:rPr lang="en-US" sz="2000" dirty="0"/>
              <a:t>Scheduled receipts</a:t>
            </a:r>
          </a:p>
          <a:p>
            <a:pPr lvl="1"/>
            <a:r>
              <a:rPr lang="en-US" sz="1800" dirty="0"/>
              <a:t>Open orders scheduled to arrive</a:t>
            </a:r>
          </a:p>
          <a:p>
            <a:r>
              <a:rPr lang="en-US" sz="2000" dirty="0"/>
              <a:t>Projected Available</a:t>
            </a:r>
          </a:p>
          <a:p>
            <a:pPr lvl="1"/>
            <a:r>
              <a:rPr lang="en-US" sz="1800" dirty="0"/>
              <a:t>Expected inventory on hand at the beginning of each time period</a:t>
            </a:r>
          </a:p>
        </p:txBody>
      </p:sp>
      <p:graphicFrame>
        <p:nvGraphicFramePr>
          <p:cNvPr id="5" name="Table 3"/>
          <p:cNvGraphicFramePr>
            <a:graphicFrameLocks noGrp="1"/>
          </p:cNvGraphicFramePr>
          <p:nvPr>
            <p:extLst>
              <p:ext uri="{D42A27DB-BD31-4B8C-83A1-F6EECF244321}">
                <p14:modId xmlns:p14="http://schemas.microsoft.com/office/powerpoint/2010/main" val="752538224"/>
              </p:ext>
            </p:extLst>
          </p:nvPr>
        </p:nvGraphicFramePr>
        <p:xfrm>
          <a:off x="1744214" y="1628801"/>
          <a:ext cx="6713989" cy="2576924"/>
        </p:xfrm>
        <a:graphic>
          <a:graphicData uri="http://schemas.openxmlformats.org/drawingml/2006/table">
            <a:tbl>
              <a:tblPr firstRow="1" bandRow="1"/>
              <a:tblGrid>
                <a:gridCol w="2237995">
                  <a:extLst>
                    <a:ext uri="{9D8B030D-6E8A-4147-A177-3AD203B41FA5}">
                      <a16:colId xmlns:a16="http://schemas.microsoft.com/office/drawing/2014/main" val="20000"/>
                    </a:ext>
                  </a:extLst>
                </a:gridCol>
                <a:gridCol w="745999">
                  <a:extLst>
                    <a:ext uri="{9D8B030D-6E8A-4147-A177-3AD203B41FA5}">
                      <a16:colId xmlns:a16="http://schemas.microsoft.com/office/drawing/2014/main" val="20001"/>
                    </a:ext>
                  </a:extLst>
                </a:gridCol>
                <a:gridCol w="745999">
                  <a:extLst>
                    <a:ext uri="{9D8B030D-6E8A-4147-A177-3AD203B41FA5}">
                      <a16:colId xmlns:a16="http://schemas.microsoft.com/office/drawing/2014/main" val="20002"/>
                    </a:ext>
                  </a:extLst>
                </a:gridCol>
                <a:gridCol w="745999">
                  <a:extLst>
                    <a:ext uri="{9D8B030D-6E8A-4147-A177-3AD203B41FA5}">
                      <a16:colId xmlns:a16="http://schemas.microsoft.com/office/drawing/2014/main" val="20003"/>
                    </a:ext>
                  </a:extLst>
                </a:gridCol>
                <a:gridCol w="745999">
                  <a:extLst>
                    <a:ext uri="{9D8B030D-6E8A-4147-A177-3AD203B41FA5}">
                      <a16:colId xmlns:a16="http://schemas.microsoft.com/office/drawing/2014/main" val="20004"/>
                    </a:ext>
                  </a:extLst>
                </a:gridCol>
                <a:gridCol w="745999">
                  <a:extLst>
                    <a:ext uri="{9D8B030D-6E8A-4147-A177-3AD203B41FA5}">
                      <a16:colId xmlns:a16="http://schemas.microsoft.com/office/drawing/2014/main" val="20005"/>
                    </a:ext>
                  </a:extLst>
                </a:gridCol>
                <a:gridCol w="745999">
                  <a:extLst>
                    <a:ext uri="{9D8B030D-6E8A-4147-A177-3AD203B41FA5}">
                      <a16:colId xmlns:a16="http://schemas.microsoft.com/office/drawing/2014/main" val="20006"/>
                    </a:ext>
                  </a:extLst>
                </a:gridCol>
              </a:tblGrid>
              <a:tr h="3163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Week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extLst>
                  <a:ext uri="{0D108BD9-81ED-4DB2-BD59-A6C34878D82A}">
                    <a16:rowId xmlns:a16="http://schemas.microsoft.com/office/drawing/2014/main" val="10000"/>
                  </a:ext>
                </a:extLst>
              </a:tr>
              <a:tr h="392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Gross Requirements</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1"/>
                  </a:ext>
                </a:extLst>
              </a:tr>
              <a:tr h="392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Scheduled Receipts</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2"/>
                  </a:ext>
                </a:extLst>
              </a:tr>
              <a:tr h="3163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Projected on hand</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3"/>
                  </a:ext>
                </a:extLst>
              </a:tr>
              <a:tr h="3163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Net requirements</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4"/>
                  </a:ext>
                </a:extLst>
              </a:tr>
              <a:tr h="3933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Planned-order receipt</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5"/>
                  </a:ext>
                </a:extLst>
              </a:tr>
              <a:tr h="3933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Planned-order release</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6"/>
                  </a:ext>
                </a:extLst>
              </a:tr>
            </a:tbl>
          </a:graphicData>
        </a:graphic>
      </p:graphicFrame>
      <p:sp>
        <p:nvSpPr>
          <p:cNvPr id="9" name="Footer Placeholder 8">
            <a:extLst>
              <a:ext uri="{FF2B5EF4-FFF2-40B4-BE49-F238E27FC236}">
                <a16:creationId xmlns:a16="http://schemas.microsoft.com/office/drawing/2014/main" id="{C3CBE5C6-7DB4-6DDD-299B-4FF9576515B1}"/>
              </a:ext>
            </a:extLst>
          </p:cNvPr>
          <p:cNvSpPr>
            <a:spLocks noGrp="1"/>
          </p:cNvSpPr>
          <p:nvPr>
            <p:ph type="ftr" sz="quarter" idx="10"/>
          </p:nvPr>
        </p:nvSpPr>
        <p:spPr/>
        <p:txBody>
          <a:bodyPr/>
          <a:lstStyle/>
          <a:p>
            <a:pPr>
              <a:defRPr/>
            </a:pPr>
            <a:r>
              <a:rPr lang="en-US" altLang="zh-TW"/>
              <a:t>CYCU— Prof CK Farn</a:t>
            </a:r>
          </a:p>
        </p:txBody>
      </p:sp>
      <p:sp>
        <p:nvSpPr>
          <p:cNvPr id="10" name="Slide Number Placeholder 9">
            <a:extLst>
              <a:ext uri="{FF2B5EF4-FFF2-40B4-BE49-F238E27FC236}">
                <a16:creationId xmlns:a16="http://schemas.microsoft.com/office/drawing/2014/main" id="{795F48F1-235D-4FE5-323E-760399DDEA3D}"/>
              </a:ext>
            </a:extLst>
          </p:cNvPr>
          <p:cNvSpPr>
            <a:spLocks noGrp="1"/>
          </p:cNvSpPr>
          <p:nvPr>
            <p:ph type="sldNum" sz="quarter" idx="11"/>
          </p:nvPr>
        </p:nvSpPr>
        <p:spPr/>
        <p:txBody>
          <a:bodyPr/>
          <a:lstStyle/>
          <a:p>
            <a:pPr>
              <a:defRPr/>
            </a:pPr>
            <a:fld id="{7BDDEBC0-0E1D-4F40-9E73-E30DD182E7FD}" type="slidenum">
              <a:rPr lang="en-US" altLang="zh-TW" smtClean="0"/>
              <a:pPr>
                <a:defRPr/>
              </a:pPr>
              <a:t>14</a:t>
            </a:fld>
            <a:endParaRPr lang="en-US" altLang="zh-TW"/>
          </a:p>
        </p:txBody>
      </p:sp>
    </p:spTree>
    <p:extLst>
      <p:ext uri="{BB962C8B-B14F-4D97-AF65-F5344CB8AC3E}">
        <p14:creationId xmlns:p14="http://schemas.microsoft.com/office/powerpoint/2010/main" val="355127390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Record </a:t>
            </a:r>
            <a:r>
              <a:rPr lang="en-US" baseline="-25000" dirty="0"/>
              <a:t>(cont.)</a:t>
            </a:r>
            <a:endParaRPr lang="en-IN" baseline="-25000" dirty="0"/>
          </a:p>
        </p:txBody>
      </p:sp>
      <p:sp>
        <p:nvSpPr>
          <p:cNvPr id="4" name="Content Placeholder 4">
            <a:extLst>
              <a:ext uri="{FF2B5EF4-FFF2-40B4-BE49-F238E27FC236}">
                <a16:creationId xmlns:a16="http://schemas.microsoft.com/office/drawing/2014/main" id="{1556699D-5819-426C-913D-FE8FBB762488}"/>
              </a:ext>
            </a:extLst>
          </p:cNvPr>
          <p:cNvSpPr>
            <a:spLocks noGrp="1"/>
          </p:cNvSpPr>
          <p:nvPr>
            <p:ph idx="1"/>
          </p:nvPr>
        </p:nvSpPr>
        <p:spPr>
          <a:xfrm>
            <a:off x="914400" y="4149080"/>
            <a:ext cx="7315200" cy="2239888"/>
          </a:xfrm>
        </p:spPr>
        <p:txBody>
          <a:bodyPr/>
          <a:lstStyle/>
          <a:p>
            <a:r>
              <a:rPr lang="en-US" sz="1800" dirty="0"/>
              <a:t>Net requirements</a:t>
            </a:r>
          </a:p>
          <a:p>
            <a:pPr lvl="1"/>
            <a:r>
              <a:rPr lang="en-US" sz="1600" dirty="0"/>
              <a:t>Actual amount needed in each time period</a:t>
            </a:r>
          </a:p>
          <a:p>
            <a:r>
              <a:rPr lang="en-US" sz="1800" dirty="0"/>
              <a:t>Planned-order receipts</a:t>
            </a:r>
          </a:p>
          <a:p>
            <a:pPr lvl="1"/>
            <a:r>
              <a:rPr lang="en-US" sz="1600" dirty="0"/>
              <a:t>Quantity expected to received at the beginning of the period offset by lead time</a:t>
            </a:r>
          </a:p>
          <a:p>
            <a:r>
              <a:rPr lang="en-US" sz="1800" dirty="0"/>
              <a:t>Planned-order releases</a:t>
            </a:r>
          </a:p>
          <a:p>
            <a:pPr lvl="1"/>
            <a:r>
              <a:rPr lang="en-US" sz="1600" dirty="0"/>
              <a:t>Planned amount to order in each time period</a:t>
            </a:r>
          </a:p>
        </p:txBody>
      </p:sp>
      <p:graphicFrame>
        <p:nvGraphicFramePr>
          <p:cNvPr id="5" name="Table 3"/>
          <p:cNvGraphicFramePr>
            <a:graphicFrameLocks noGrp="1"/>
          </p:cNvGraphicFramePr>
          <p:nvPr>
            <p:extLst>
              <p:ext uri="{D42A27DB-BD31-4B8C-83A1-F6EECF244321}">
                <p14:modId xmlns:p14="http://schemas.microsoft.com/office/powerpoint/2010/main" val="3971029909"/>
              </p:ext>
            </p:extLst>
          </p:nvPr>
        </p:nvGraphicFramePr>
        <p:xfrm>
          <a:off x="1259632" y="1659768"/>
          <a:ext cx="6858000" cy="2353544"/>
        </p:xfrm>
        <a:graphic>
          <a:graphicData uri="http://schemas.openxmlformats.org/drawingml/2006/table">
            <a:tbl>
              <a:tblPr firstRow="1" bandRow="1"/>
              <a:tblGrid>
                <a:gridCol w="2286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tblGrid>
              <a:tr h="334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Week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extLst>
                  <a:ext uri="{0D108BD9-81ED-4DB2-BD59-A6C34878D82A}">
                    <a16:rowId xmlns:a16="http://schemas.microsoft.com/office/drawing/2014/main" val="10000"/>
                  </a:ext>
                </a:extLst>
              </a:tr>
              <a:tr h="3418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Gross Requirements</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1"/>
                  </a:ext>
                </a:extLst>
              </a:tr>
              <a:tr h="334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Scheduled Receipts</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2"/>
                  </a:ext>
                </a:extLst>
              </a:tr>
              <a:tr h="334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Projected on hand</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3"/>
                  </a:ext>
                </a:extLst>
              </a:tr>
              <a:tr h="334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Net requirements</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4"/>
                  </a:ext>
                </a:extLst>
              </a:tr>
              <a:tr h="334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Planned-order receipt</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5"/>
                  </a:ext>
                </a:extLst>
              </a:tr>
              <a:tr h="334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Planned-order release</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6"/>
                  </a:ext>
                </a:extLst>
              </a:tr>
            </a:tbl>
          </a:graphicData>
        </a:graphic>
      </p:graphicFrame>
      <p:sp>
        <p:nvSpPr>
          <p:cNvPr id="9" name="Footer Placeholder 8">
            <a:extLst>
              <a:ext uri="{FF2B5EF4-FFF2-40B4-BE49-F238E27FC236}">
                <a16:creationId xmlns:a16="http://schemas.microsoft.com/office/drawing/2014/main" id="{4C3FD944-3FFF-A6D6-96D7-C165B2A76F9E}"/>
              </a:ext>
            </a:extLst>
          </p:cNvPr>
          <p:cNvSpPr>
            <a:spLocks noGrp="1"/>
          </p:cNvSpPr>
          <p:nvPr>
            <p:ph type="ftr" sz="quarter" idx="10"/>
          </p:nvPr>
        </p:nvSpPr>
        <p:spPr/>
        <p:txBody>
          <a:bodyPr/>
          <a:lstStyle/>
          <a:p>
            <a:pPr>
              <a:defRPr/>
            </a:pPr>
            <a:r>
              <a:rPr lang="en-US" altLang="zh-TW"/>
              <a:t>CYCU— Prof CK Farn</a:t>
            </a:r>
          </a:p>
        </p:txBody>
      </p:sp>
      <p:sp>
        <p:nvSpPr>
          <p:cNvPr id="10" name="Slide Number Placeholder 9">
            <a:extLst>
              <a:ext uri="{FF2B5EF4-FFF2-40B4-BE49-F238E27FC236}">
                <a16:creationId xmlns:a16="http://schemas.microsoft.com/office/drawing/2014/main" id="{FC931F9F-564F-3895-DA6F-9AE5949660CA}"/>
              </a:ext>
            </a:extLst>
          </p:cNvPr>
          <p:cNvSpPr>
            <a:spLocks noGrp="1"/>
          </p:cNvSpPr>
          <p:nvPr>
            <p:ph type="sldNum" sz="quarter" idx="11"/>
          </p:nvPr>
        </p:nvSpPr>
        <p:spPr/>
        <p:txBody>
          <a:bodyPr/>
          <a:lstStyle/>
          <a:p>
            <a:pPr>
              <a:defRPr/>
            </a:pPr>
            <a:fld id="{7BDDEBC0-0E1D-4F40-9E73-E30DD182E7FD}" type="slidenum">
              <a:rPr lang="en-US" altLang="zh-TW" smtClean="0"/>
              <a:pPr>
                <a:defRPr/>
              </a:pPr>
              <a:t>15</a:t>
            </a:fld>
            <a:endParaRPr lang="en-US" altLang="zh-TW"/>
          </a:p>
        </p:txBody>
      </p:sp>
    </p:spTree>
    <p:extLst>
      <p:ext uri="{BB962C8B-B14F-4D97-AF65-F5344CB8AC3E}">
        <p14:creationId xmlns:p14="http://schemas.microsoft.com/office/powerpoint/2010/main" val="13562275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Development</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The MRP is based on the product structure tree diagram</a:t>
            </a:r>
          </a:p>
          <a:p>
            <a:r>
              <a:rPr lang="en-US" dirty="0"/>
              <a:t>Requirements are determined level by level, beginning with the end item and working down the tree</a:t>
            </a:r>
          </a:p>
          <a:p>
            <a:pPr lvl="1"/>
            <a:r>
              <a:rPr lang="en-US" dirty="0"/>
              <a:t>The timing and quantity of each “parent” becomes the basis for determining the timing and quantity of the “children” items directly below it</a:t>
            </a:r>
          </a:p>
          <a:p>
            <a:pPr lvl="1"/>
            <a:r>
              <a:rPr lang="en-US" dirty="0"/>
              <a:t>The “children” items then become the “parent” items for the next level, and so on</a:t>
            </a:r>
          </a:p>
        </p:txBody>
      </p:sp>
      <p:sp>
        <p:nvSpPr>
          <p:cNvPr id="8" name="Footer Placeholder 7">
            <a:extLst>
              <a:ext uri="{FF2B5EF4-FFF2-40B4-BE49-F238E27FC236}">
                <a16:creationId xmlns:a16="http://schemas.microsoft.com/office/drawing/2014/main" id="{05D1F709-0718-6FE2-5B7E-AFA4C217A35D}"/>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26828235-19A6-7E53-8033-2B1637691971}"/>
              </a:ext>
            </a:extLst>
          </p:cNvPr>
          <p:cNvSpPr>
            <a:spLocks noGrp="1"/>
          </p:cNvSpPr>
          <p:nvPr>
            <p:ph type="sldNum" sz="quarter" idx="11"/>
          </p:nvPr>
        </p:nvSpPr>
        <p:spPr/>
        <p:txBody>
          <a:bodyPr/>
          <a:lstStyle/>
          <a:p>
            <a:pPr>
              <a:defRPr/>
            </a:pPr>
            <a:fld id="{7BDDEBC0-0E1D-4F40-9E73-E30DD182E7FD}" type="slidenum">
              <a:rPr lang="en-US" altLang="zh-TW" smtClean="0"/>
              <a:pPr>
                <a:defRPr/>
              </a:pPr>
              <a:t>16</a:t>
            </a:fld>
            <a:endParaRPr lang="en-US" altLang="zh-TW"/>
          </a:p>
        </p:txBody>
      </p:sp>
    </p:spTree>
    <p:extLst>
      <p:ext uri="{BB962C8B-B14F-4D97-AF65-F5344CB8AC3E}">
        <p14:creationId xmlns:p14="http://schemas.microsoft.com/office/powerpoint/2010/main" val="150038105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Example MRP</a:t>
            </a:r>
            <a:endParaRPr lang="en-IN" dirty="0"/>
          </a:p>
        </p:txBody>
      </p:sp>
      <p:pic>
        <p:nvPicPr>
          <p:cNvPr id="14338" name="Picture 3" descr="Branching diagram with Shutter at the top and leading down to Frames (2) on the left and Wood sections (4) on the righ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866" y="1654796"/>
            <a:ext cx="6846268" cy="380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a:extLst>
              <a:ext uri="{FF2B5EF4-FFF2-40B4-BE49-F238E27FC236}">
                <a16:creationId xmlns:a16="http://schemas.microsoft.com/office/drawing/2014/main" id="{CB61B0CE-D7B3-FE18-D0AC-3C52D9133F42}"/>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CA068E73-4BD3-4E2D-93F3-2D763C53CDE4}"/>
              </a:ext>
            </a:extLst>
          </p:cNvPr>
          <p:cNvSpPr>
            <a:spLocks noGrp="1"/>
          </p:cNvSpPr>
          <p:nvPr>
            <p:ph type="sldNum" sz="quarter" idx="11"/>
          </p:nvPr>
        </p:nvSpPr>
        <p:spPr/>
        <p:txBody>
          <a:bodyPr/>
          <a:lstStyle/>
          <a:p>
            <a:pPr>
              <a:defRPr/>
            </a:pPr>
            <a:fld id="{7BDDEBC0-0E1D-4F40-9E73-E30DD182E7FD}" type="slidenum">
              <a:rPr lang="en-US" altLang="zh-TW" smtClean="0"/>
              <a:pPr>
                <a:defRPr/>
              </a:pPr>
              <a:t>17</a:t>
            </a:fld>
            <a:endParaRPr lang="en-US" altLang="zh-TW"/>
          </a:p>
        </p:txBody>
      </p:sp>
    </p:spTree>
    <p:extLst>
      <p:ext uri="{BB962C8B-B14F-4D97-AF65-F5344CB8AC3E}">
        <p14:creationId xmlns:p14="http://schemas.microsoft.com/office/powerpoint/2010/main" val="30960653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Example MRP </a:t>
            </a:r>
            <a:r>
              <a:rPr lang="en-US" sz="3600" baseline="-25000" dirty="0"/>
              <a:t>(cont.)</a:t>
            </a:r>
            <a:endParaRPr lang="en-IN" sz="3600" baseline="-25000" dirty="0"/>
          </a:p>
        </p:txBody>
      </p:sp>
      <p:pic>
        <p:nvPicPr>
          <p:cNvPr id="5" name="Picture 3" descr="Master schedule for shutters."/>
          <p:cNvPicPr>
            <a:picLocks noChangeAspect="1"/>
          </p:cNvPicPr>
          <p:nvPr/>
        </p:nvPicPr>
        <p:blipFill>
          <a:blip r:embed="rId2">
            <a:extLst>
              <a:ext uri="{28A0092B-C50C-407E-A947-70E740481C1C}">
                <a14:useLocalDpi xmlns:a14="http://schemas.microsoft.com/office/drawing/2010/main" val="0"/>
              </a:ext>
            </a:extLst>
          </a:blip>
          <a:srcRect l="-56841" r="-56841"/>
          <a:stretch>
            <a:fillRect/>
          </a:stretch>
        </p:blipFill>
        <p:spPr>
          <a:xfrm>
            <a:off x="228600" y="1772816"/>
            <a:ext cx="8229600" cy="4572000"/>
          </a:xfrm>
          <a:prstGeom prst="rect">
            <a:avLst/>
          </a:prstGeom>
        </p:spPr>
      </p:pic>
      <p:sp>
        <p:nvSpPr>
          <p:cNvPr id="11" name="Footer Placeholder 10">
            <a:extLst>
              <a:ext uri="{FF2B5EF4-FFF2-40B4-BE49-F238E27FC236}">
                <a16:creationId xmlns:a16="http://schemas.microsoft.com/office/drawing/2014/main" id="{6D3DA689-F219-7DC0-9A78-C10D151AE586}"/>
              </a:ext>
            </a:extLst>
          </p:cNvPr>
          <p:cNvSpPr>
            <a:spLocks noGrp="1"/>
          </p:cNvSpPr>
          <p:nvPr>
            <p:ph type="ftr" sz="quarter" idx="10"/>
          </p:nvPr>
        </p:nvSpPr>
        <p:spPr/>
        <p:txBody>
          <a:bodyPr/>
          <a:lstStyle/>
          <a:p>
            <a:pPr>
              <a:defRPr/>
            </a:pPr>
            <a:r>
              <a:rPr lang="en-US" altLang="zh-TW"/>
              <a:t>CYCU— Prof CK Farn</a:t>
            </a:r>
          </a:p>
        </p:txBody>
      </p:sp>
      <p:sp>
        <p:nvSpPr>
          <p:cNvPr id="12" name="Slide Number Placeholder 11">
            <a:extLst>
              <a:ext uri="{FF2B5EF4-FFF2-40B4-BE49-F238E27FC236}">
                <a16:creationId xmlns:a16="http://schemas.microsoft.com/office/drawing/2014/main" id="{ABA2F017-A3BB-FB65-BB93-B5313D72E4D3}"/>
              </a:ext>
            </a:extLst>
          </p:cNvPr>
          <p:cNvSpPr>
            <a:spLocks noGrp="1"/>
          </p:cNvSpPr>
          <p:nvPr>
            <p:ph type="sldNum" sz="quarter" idx="11"/>
          </p:nvPr>
        </p:nvSpPr>
        <p:spPr/>
        <p:txBody>
          <a:bodyPr/>
          <a:lstStyle/>
          <a:p>
            <a:pPr>
              <a:defRPr/>
            </a:pPr>
            <a:fld id="{7BDDEBC0-0E1D-4F40-9E73-E30DD182E7FD}" type="slidenum">
              <a:rPr lang="en-US" altLang="zh-TW" smtClean="0"/>
              <a:pPr>
                <a:defRPr/>
              </a:pPr>
              <a:t>18</a:t>
            </a:fld>
            <a:endParaRPr lang="en-US" altLang="zh-TW"/>
          </a:p>
        </p:txBody>
      </p:sp>
    </p:spTree>
    <p:extLst>
      <p:ext uri="{BB962C8B-B14F-4D97-AF65-F5344CB8AC3E}">
        <p14:creationId xmlns:p14="http://schemas.microsoft.com/office/powerpoint/2010/main" val="36032485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Using the MRP</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Pegging</a:t>
            </a:r>
          </a:p>
          <a:p>
            <a:pPr lvl="1"/>
            <a:r>
              <a:rPr lang="en-US" dirty="0"/>
              <a:t>The process of identifying the parent items that have generated a given set of material requirements for an item</a:t>
            </a:r>
          </a:p>
        </p:txBody>
      </p:sp>
      <p:pic>
        <p:nvPicPr>
          <p:cNvPr id="5" name="Picture 4" descr="Two flow charts. First starts at A and flows to B and to D. Second starts at C and flows to D(2) and to 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933056"/>
            <a:ext cx="8382000" cy="1934876"/>
          </a:xfrm>
          <a:prstGeom prst="rect">
            <a:avLst/>
          </a:prstGeom>
        </p:spPr>
      </p:pic>
      <p:sp>
        <p:nvSpPr>
          <p:cNvPr id="9" name="Footer Placeholder 8">
            <a:extLst>
              <a:ext uri="{FF2B5EF4-FFF2-40B4-BE49-F238E27FC236}">
                <a16:creationId xmlns:a16="http://schemas.microsoft.com/office/drawing/2014/main" id="{17AEBE4C-0AD7-5BFE-98AB-D7E03CB35846}"/>
              </a:ext>
            </a:extLst>
          </p:cNvPr>
          <p:cNvSpPr>
            <a:spLocks noGrp="1"/>
          </p:cNvSpPr>
          <p:nvPr>
            <p:ph type="ftr" sz="quarter" idx="10"/>
          </p:nvPr>
        </p:nvSpPr>
        <p:spPr/>
        <p:txBody>
          <a:bodyPr/>
          <a:lstStyle/>
          <a:p>
            <a:pPr>
              <a:defRPr/>
            </a:pPr>
            <a:r>
              <a:rPr lang="en-US" altLang="zh-TW"/>
              <a:t>CYCU— Prof CK Farn</a:t>
            </a:r>
          </a:p>
        </p:txBody>
      </p:sp>
      <p:sp>
        <p:nvSpPr>
          <p:cNvPr id="10" name="Slide Number Placeholder 9">
            <a:extLst>
              <a:ext uri="{FF2B5EF4-FFF2-40B4-BE49-F238E27FC236}">
                <a16:creationId xmlns:a16="http://schemas.microsoft.com/office/drawing/2014/main" id="{33CC1F51-228A-E4E6-0ABB-AA75193C7707}"/>
              </a:ext>
            </a:extLst>
          </p:cNvPr>
          <p:cNvSpPr>
            <a:spLocks noGrp="1"/>
          </p:cNvSpPr>
          <p:nvPr>
            <p:ph type="sldNum" sz="quarter" idx="11"/>
          </p:nvPr>
        </p:nvSpPr>
        <p:spPr/>
        <p:txBody>
          <a:bodyPr/>
          <a:lstStyle/>
          <a:p>
            <a:pPr>
              <a:defRPr/>
            </a:pPr>
            <a:fld id="{7BDDEBC0-0E1D-4F40-9E73-E30DD182E7FD}" type="slidenum">
              <a:rPr lang="en-US" altLang="zh-TW" smtClean="0"/>
              <a:pPr>
                <a:defRPr/>
              </a:pPr>
              <a:t>19</a:t>
            </a:fld>
            <a:endParaRPr lang="en-US" altLang="zh-TW"/>
          </a:p>
        </p:txBody>
      </p:sp>
    </p:spTree>
    <p:extLst>
      <p:ext uri="{BB962C8B-B14F-4D97-AF65-F5344CB8AC3E}">
        <p14:creationId xmlns:p14="http://schemas.microsoft.com/office/powerpoint/2010/main" val="20894546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a:t>
            </a:r>
            <a:br>
              <a:rPr lang="en-US" dirty="0"/>
            </a:br>
            <a:r>
              <a:rPr lang="en-US" sz="3600" dirty="0">
                <a:solidFill>
                  <a:schemeClr val="bg1"/>
                </a:solidFill>
              </a:rPr>
              <a:t>Material requirements planning </a:t>
            </a:r>
            <a:endParaRPr lang="en-IN" dirty="0">
              <a:solidFill>
                <a:schemeClr val="bg1"/>
              </a:solidFill>
            </a:endParaRPr>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5800" y="1981200"/>
            <a:ext cx="7270576" cy="4114800"/>
          </a:xfrm>
        </p:spPr>
        <p:txBody>
          <a:bodyPr/>
          <a:lstStyle/>
          <a:p>
            <a:r>
              <a:rPr lang="en-US" dirty="0"/>
              <a:t>MRP</a:t>
            </a:r>
          </a:p>
          <a:p>
            <a:pPr lvl="1"/>
            <a:r>
              <a:rPr lang="en-US" dirty="0"/>
              <a:t>A computer-based information system that translates master schedule requirements for end items into </a:t>
            </a:r>
            <a:r>
              <a:rPr lang="en-US" dirty="0">
                <a:solidFill>
                  <a:srgbClr val="C00000"/>
                </a:solidFill>
              </a:rPr>
              <a:t>time-phased requirements </a:t>
            </a:r>
            <a:r>
              <a:rPr lang="en-US" dirty="0"/>
              <a:t>for subassemblies, components, and raw materials</a:t>
            </a:r>
          </a:p>
          <a:p>
            <a:r>
              <a:rPr lang="en-US" dirty="0"/>
              <a:t>Designed to answer three questions:</a:t>
            </a:r>
          </a:p>
          <a:p>
            <a:pPr lvl="1"/>
            <a:r>
              <a:rPr lang="en-US" dirty="0"/>
              <a:t>What is needed?</a:t>
            </a:r>
          </a:p>
          <a:p>
            <a:pPr lvl="1"/>
            <a:r>
              <a:rPr lang="en-US" dirty="0"/>
              <a:t>How much is needed?</a:t>
            </a:r>
          </a:p>
          <a:p>
            <a:pPr lvl="1"/>
            <a:r>
              <a:rPr lang="en-US" dirty="0"/>
              <a:t>When is it needed?</a:t>
            </a:r>
          </a:p>
        </p:txBody>
      </p:sp>
      <p:sp>
        <p:nvSpPr>
          <p:cNvPr id="8" name="Footer Placeholder 7">
            <a:extLst>
              <a:ext uri="{FF2B5EF4-FFF2-40B4-BE49-F238E27FC236}">
                <a16:creationId xmlns:a16="http://schemas.microsoft.com/office/drawing/2014/main" id="{AC21B88D-B777-51DF-4238-5B277E79CD03}"/>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4169A6FC-E881-BC24-C871-BD394B7CA567}"/>
              </a:ext>
            </a:extLst>
          </p:cNvPr>
          <p:cNvSpPr>
            <a:spLocks noGrp="1"/>
          </p:cNvSpPr>
          <p:nvPr>
            <p:ph type="sldNum" sz="quarter" idx="11"/>
          </p:nvPr>
        </p:nvSpPr>
        <p:spPr/>
        <p:txBody>
          <a:bodyPr/>
          <a:lstStyle/>
          <a:p>
            <a:pPr>
              <a:defRPr/>
            </a:pPr>
            <a:fld id="{7BDDEBC0-0E1D-4F40-9E73-E30DD182E7FD}" type="slidenum">
              <a:rPr lang="en-US" altLang="zh-TW" smtClean="0"/>
              <a:pPr>
                <a:defRPr/>
              </a:pPr>
              <a:t>2</a:t>
            </a:fld>
            <a:endParaRPr lang="en-US" altLang="zh-TW"/>
          </a:p>
        </p:txBody>
      </p:sp>
    </p:spTree>
    <p:extLst>
      <p:ext uri="{BB962C8B-B14F-4D97-AF65-F5344CB8AC3E}">
        <p14:creationId xmlns:p14="http://schemas.microsoft.com/office/powerpoint/2010/main" val="302074066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Updating the System</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An MRP is not a static document</a:t>
            </a:r>
          </a:p>
          <a:p>
            <a:pPr lvl="1"/>
            <a:r>
              <a:rPr lang="en-US" dirty="0"/>
              <a:t>As time passes</a:t>
            </a:r>
          </a:p>
          <a:p>
            <a:pPr lvl="2"/>
            <a:r>
              <a:rPr lang="en-US" dirty="0"/>
              <a:t>Some orders get completed</a:t>
            </a:r>
          </a:p>
          <a:p>
            <a:pPr lvl="2"/>
            <a:r>
              <a:rPr lang="en-US" dirty="0"/>
              <a:t>Other orders are nearing completion</a:t>
            </a:r>
          </a:p>
          <a:p>
            <a:pPr lvl="2"/>
            <a:r>
              <a:rPr lang="en-US" dirty="0"/>
              <a:t>New orders will have been entered</a:t>
            </a:r>
          </a:p>
          <a:p>
            <a:pPr lvl="2"/>
            <a:r>
              <a:rPr lang="en-US" dirty="0"/>
              <a:t>Existing orders will have been altered</a:t>
            </a:r>
          </a:p>
          <a:p>
            <a:pPr lvl="3"/>
            <a:r>
              <a:rPr lang="en-US" dirty="0"/>
              <a:t>Quantity changes</a:t>
            </a:r>
          </a:p>
          <a:p>
            <a:pPr lvl="3"/>
            <a:r>
              <a:rPr lang="en-US" dirty="0"/>
              <a:t>Delays</a:t>
            </a:r>
          </a:p>
          <a:p>
            <a:pPr lvl="3"/>
            <a:r>
              <a:rPr lang="en-US" dirty="0"/>
              <a:t>Missed deliveries</a:t>
            </a:r>
          </a:p>
        </p:txBody>
      </p:sp>
      <p:sp>
        <p:nvSpPr>
          <p:cNvPr id="8" name="Footer Placeholder 7">
            <a:extLst>
              <a:ext uri="{FF2B5EF4-FFF2-40B4-BE49-F238E27FC236}">
                <a16:creationId xmlns:a16="http://schemas.microsoft.com/office/drawing/2014/main" id="{19446721-113F-B1EF-B54D-F0A74881B180}"/>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0C2675C2-153E-818E-7123-B27E9FF9C3CE}"/>
              </a:ext>
            </a:extLst>
          </p:cNvPr>
          <p:cNvSpPr>
            <a:spLocks noGrp="1"/>
          </p:cNvSpPr>
          <p:nvPr>
            <p:ph type="sldNum" sz="quarter" idx="11"/>
          </p:nvPr>
        </p:nvSpPr>
        <p:spPr/>
        <p:txBody>
          <a:bodyPr/>
          <a:lstStyle/>
          <a:p>
            <a:pPr>
              <a:defRPr/>
            </a:pPr>
            <a:fld id="{7BDDEBC0-0E1D-4F40-9E73-E30DD182E7FD}" type="slidenum">
              <a:rPr lang="en-US" altLang="zh-TW" smtClean="0"/>
              <a:pPr>
                <a:defRPr/>
              </a:pPr>
              <a:t>20</a:t>
            </a:fld>
            <a:endParaRPr lang="en-US" altLang="zh-TW"/>
          </a:p>
        </p:txBody>
      </p:sp>
    </p:spTree>
    <p:extLst>
      <p:ext uri="{BB962C8B-B14F-4D97-AF65-F5344CB8AC3E}">
        <p14:creationId xmlns:p14="http://schemas.microsoft.com/office/powerpoint/2010/main" val="231175404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Updating the System (cont.)</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4733" y="1772816"/>
            <a:ext cx="7772400" cy="4114800"/>
          </a:xfrm>
        </p:spPr>
        <p:txBody>
          <a:bodyPr/>
          <a:lstStyle/>
          <a:p>
            <a:r>
              <a:rPr lang="en-US" sz="2400" dirty="0">
                <a:solidFill>
                  <a:schemeClr val="tx1"/>
                </a:solidFill>
              </a:rPr>
              <a:t>Two basic systems</a:t>
            </a:r>
          </a:p>
          <a:p>
            <a:r>
              <a:rPr lang="en-US" sz="2400" dirty="0"/>
              <a:t>Regenerative system</a:t>
            </a:r>
          </a:p>
          <a:p>
            <a:pPr lvl="1"/>
            <a:r>
              <a:rPr lang="en-US" sz="2000" dirty="0"/>
              <a:t>Approach that updates MRP records periodically</a:t>
            </a:r>
          </a:p>
          <a:p>
            <a:pPr lvl="2"/>
            <a:r>
              <a:rPr lang="en-US" sz="1800" dirty="0"/>
              <a:t>Essentially a batch system that compiles all changes that occur within the time interval and periodically updates the system</a:t>
            </a:r>
          </a:p>
          <a:p>
            <a:pPr lvl="2"/>
            <a:r>
              <a:rPr lang="en-US" sz="1800" dirty="0"/>
              <a:t>A revised production plan is developed in the same way the original plan was developed</a:t>
            </a:r>
          </a:p>
          <a:p>
            <a:r>
              <a:rPr lang="en-US" sz="2400" dirty="0"/>
              <a:t>Net-change system</a:t>
            </a:r>
          </a:p>
          <a:p>
            <a:pPr lvl="1"/>
            <a:r>
              <a:rPr lang="en-US" sz="2000" dirty="0"/>
              <a:t>Approach that updates MRP records continuously</a:t>
            </a:r>
          </a:p>
          <a:p>
            <a:pPr lvl="2"/>
            <a:r>
              <a:rPr lang="en-US" sz="1800" dirty="0"/>
              <a:t>The production plan is modified to reflect changes as they occur</a:t>
            </a:r>
          </a:p>
          <a:p>
            <a:pPr lvl="2"/>
            <a:r>
              <a:rPr lang="en-US" sz="1800" dirty="0"/>
              <a:t>Only the changes are exploded through the system</a:t>
            </a:r>
          </a:p>
        </p:txBody>
      </p:sp>
      <p:sp>
        <p:nvSpPr>
          <p:cNvPr id="8" name="Footer Placeholder 7">
            <a:extLst>
              <a:ext uri="{FF2B5EF4-FFF2-40B4-BE49-F238E27FC236}">
                <a16:creationId xmlns:a16="http://schemas.microsoft.com/office/drawing/2014/main" id="{E10433C8-1855-1319-B8CE-8B9D3E202D39}"/>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4AE6A6AB-BAA2-D9F7-04B5-AB74B23610D8}"/>
              </a:ext>
            </a:extLst>
          </p:cNvPr>
          <p:cNvSpPr>
            <a:spLocks noGrp="1"/>
          </p:cNvSpPr>
          <p:nvPr>
            <p:ph type="sldNum" sz="quarter" idx="11"/>
          </p:nvPr>
        </p:nvSpPr>
        <p:spPr/>
        <p:txBody>
          <a:bodyPr/>
          <a:lstStyle/>
          <a:p>
            <a:pPr>
              <a:defRPr/>
            </a:pPr>
            <a:fld id="{7BDDEBC0-0E1D-4F40-9E73-E30DD182E7FD}" type="slidenum">
              <a:rPr lang="en-US" altLang="zh-TW" smtClean="0"/>
              <a:pPr>
                <a:defRPr/>
              </a:pPr>
              <a:t>21</a:t>
            </a:fld>
            <a:endParaRPr lang="en-US" altLang="zh-TW"/>
          </a:p>
        </p:txBody>
      </p:sp>
    </p:spTree>
    <p:extLst>
      <p:ext uri="{BB962C8B-B14F-4D97-AF65-F5344CB8AC3E}">
        <p14:creationId xmlns:p14="http://schemas.microsoft.com/office/powerpoint/2010/main" val="169026524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Benefits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64363" y="1700808"/>
            <a:ext cx="7772400" cy="4114800"/>
          </a:xfrm>
        </p:spPr>
        <p:txBody>
          <a:bodyPr/>
          <a:lstStyle/>
          <a:p>
            <a:r>
              <a:rPr lang="en-US" sz="2400" dirty="0"/>
              <a:t>Enables managers to easily</a:t>
            </a:r>
          </a:p>
          <a:p>
            <a:pPr lvl="1"/>
            <a:r>
              <a:rPr lang="en-US" sz="2000" dirty="0"/>
              <a:t>Determine the quantities of each component for a given order size</a:t>
            </a:r>
          </a:p>
          <a:p>
            <a:pPr lvl="1"/>
            <a:r>
              <a:rPr lang="en-US" sz="2000" dirty="0"/>
              <a:t>Know when to release orders for each component</a:t>
            </a:r>
          </a:p>
          <a:p>
            <a:pPr lvl="1"/>
            <a:r>
              <a:rPr lang="en-US" sz="2000" dirty="0"/>
              <a:t>Be alerted when items need attention</a:t>
            </a:r>
          </a:p>
          <a:p>
            <a:r>
              <a:rPr lang="en-US" sz="2400" dirty="0"/>
              <a:t>Additional benefits</a:t>
            </a:r>
          </a:p>
          <a:p>
            <a:pPr lvl="1"/>
            <a:r>
              <a:rPr lang="en-US" sz="2000" dirty="0"/>
              <a:t>Low levels of in-process inventories</a:t>
            </a:r>
          </a:p>
          <a:p>
            <a:pPr lvl="1"/>
            <a:r>
              <a:rPr lang="en-US" sz="2000" dirty="0"/>
              <a:t>The ability to track material requirements</a:t>
            </a:r>
          </a:p>
          <a:p>
            <a:pPr lvl="1"/>
            <a:r>
              <a:rPr lang="en-US" sz="2000" dirty="0"/>
              <a:t>The ability to evaluate capacity requirements</a:t>
            </a:r>
          </a:p>
          <a:p>
            <a:pPr lvl="1"/>
            <a:r>
              <a:rPr lang="en-US" sz="2000" dirty="0"/>
              <a:t>A means of allocating production time</a:t>
            </a:r>
          </a:p>
          <a:p>
            <a:pPr lvl="1"/>
            <a:r>
              <a:rPr lang="en-US" sz="2000" dirty="0"/>
              <a:t>The ability to easily determine inventory usage via </a:t>
            </a:r>
            <a:r>
              <a:rPr lang="en-US" sz="2000" dirty="0" err="1"/>
              <a:t>backflushing</a:t>
            </a:r>
            <a:endParaRPr lang="en-US" sz="2000" dirty="0"/>
          </a:p>
          <a:p>
            <a:pPr lvl="3"/>
            <a:r>
              <a:rPr lang="en-US" sz="1600" dirty="0"/>
              <a:t>Exploding an end item’s BOM to determine the quantities of the components that were used to make the item</a:t>
            </a:r>
          </a:p>
        </p:txBody>
      </p:sp>
      <p:sp>
        <p:nvSpPr>
          <p:cNvPr id="8" name="Footer Placeholder 7">
            <a:extLst>
              <a:ext uri="{FF2B5EF4-FFF2-40B4-BE49-F238E27FC236}">
                <a16:creationId xmlns:a16="http://schemas.microsoft.com/office/drawing/2014/main" id="{D9FF54FB-65F5-84DF-79EC-BBEF4BF723DA}"/>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29DB69B4-47C6-05D7-FE2C-2FAFBDD6281B}"/>
              </a:ext>
            </a:extLst>
          </p:cNvPr>
          <p:cNvSpPr>
            <a:spLocks noGrp="1"/>
          </p:cNvSpPr>
          <p:nvPr>
            <p:ph type="sldNum" sz="quarter" idx="11"/>
          </p:nvPr>
        </p:nvSpPr>
        <p:spPr/>
        <p:txBody>
          <a:bodyPr/>
          <a:lstStyle/>
          <a:p>
            <a:pPr>
              <a:defRPr/>
            </a:pPr>
            <a:fld id="{7BDDEBC0-0E1D-4F40-9E73-E30DD182E7FD}" type="slidenum">
              <a:rPr lang="en-US" altLang="zh-TW" smtClean="0"/>
              <a:pPr>
                <a:defRPr/>
              </a:pPr>
              <a:t>22</a:t>
            </a:fld>
            <a:endParaRPr lang="en-US" altLang="zh-TW"/>
          </a:p>
        </p:txBody>
      </p:sp>
    </p:spTree>
    <p:extLst>
      <p:ext uri="{BB962C8B-B14F-4D97-AF65-F5344CB8AC3E}">
        <p14:creationId xmlns:p14="http://schemas.microsoft.com/office/powerpoint/2010/main" val="243212363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Requirements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To implement an effective MRP system requires:</a:t>
            </a:r>
          </a:p>
          <a:p>
            <a:pPr lvl="1"/>
            <a:r>
              <a:rPr lang="en-US" dirty="0"/>
              <a:t>A computer and the necessary software to handle computations and maintain records</a:t>
            </a:r>
          </a:p>
          <a:p>
            <a:pPr lvl="1"/>
            <a:r>
              <a:rPr lang="en-US" dirty="0"/>
              <a:t>Accurate and up-to-date</a:t>
            </a:r>
          </a:p>
          <a:p>
            <a:pPr lvl="2"/>
            <a:r>
              <a:rPr lang="en-US" dirty="0"/>
              <a:t>Master schedules</a:t>
            </a:r>
          </a:p>
          <a:p>
            <a:pPr lvl="2"/>
            <a:r>
              <a:rPr lang="en-US" dirty="0"/>
              <a:t>Bills of materials</a:t>
            </a:r>
          </a:p>
          <a:p>
            <a:pPr lvl="2"/>
            <a:r>
              <a:rPr lang="en-US" dirty="0"/>
              <a:t>Inventory records</a:t>
            </a:r>
          </a:p>
          <a:p>
            <a:pPr lvl="1"/>
            <a:r>
              <a:rPr lang="en-US" dirty="0"/>
              <a:t>Integrity of data files</a:t>
            </a:r>
          </a:p>
        </p:txBody>
      </p:sp>
      <p:sp>
        <p:nvSpPr>
          <p:cNvPr id="8" name="Footer Placeholder 7">
            <a:extLst>
              <a:ext uri="{FF2B5EF4-FFF2-40B4-BE49-F238E27FC236}">
                <a16:creationId xmlns:a16="http://schemas.microsoft.com/office/drawing/2014/main" id="{DA2A1D0B-EAB0-D9D2-6322-0F188BF06881}"/>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06EA6E2B-FD71-D460-8BFB-9F24ED382620}"/>
              </a:ext>
            </a:extLst>
          </p:cNvPr>
          <p:cNvSpPr>
            <a:spLocks noGrp="1"/>
          </p:cNvSpPr>
          <p:nvPr>
            <p:ph type="sldNum" sz="quarter" idx="11"/>
          </p:nvPr>
        </p:nvSpPr>
        <p:spPr/>
        <p:txBody>
          <a:bodyPr/>
          <a:lstStyle/>
          <a:p>
            <a:pPr>
              <a:defRPr/>
            </a:pPr>
            <a:fld id="{7BDDEBC0-0E1D-4F40-9E73-E30DD182E7FD}" type="slidenum">
              <a:rPr lang="en-US" altLang="zh-TW" smtClean="0"/>
              <a:pPr>
                <a:defRPr/>
              </a:pPr>
              <a:t>23</a:t>
            </a:fld>
            <a:endParaRPr lang="en-US" altLang="zh-TW"/>
          </a:p>
        </p:txBody>
      </p:sp>
    </p:spTree>
    <p:extLst>
      <p:ext uri="{BB962C8B-B14F-4D97-AF65-F5344CB8AC3E}">
        <p14:creationId xmlns:p14="http://schemas.microsoft.com/office/powerpoint/2010/main" val="270005551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Difficulties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827584" y="1772816"/>
            <a:ext cx="7772400" cy="4114800"/>
          </a:xfrm>
        </p:spPr>
        <p:txBody>
          <a:bodyPr/>
          <a:lstStyle/>
          <a:p>
            <a:r>
              <a:rPr lang="en-US" dirty="0"/>
              <a:t>Consequence of inaccurate data</a:t>
            </a:r>
          </a:p>
          <a:p>
            <a:pPr lvl="1"/>
            <a:r>
              <a:rPr lang="en-US" dirty="0"/>
              <a:t>Missing parts</a:t>
            </a:r>
          </a:p>
          <a:p>
            <a:pPr lvl="1"/>
            <a:r>
              <a:rPr lang="en-US" dirty="0"/>
              <a:t>Ordering incorrect numbers of items</a:t>
            </a:r>
          </a:p>
          <a:p>
            <a:pPr lvl="1"/>
            <a:r>
              <a:rPr lang="en-US" dirty="0"/>
              <a:t>Inability to stay on schedule</a:t>
            </a:r>
          </a:p>
          <a:p>
            <a:r>
              <a:rPr lang="en-US" dirty="0"/>
              <a:t>Other problems </a:t>
            </a:r>
          </a:p>
          <a:p>
            <a:pPr lvl="1"/>
            <a:r>
              <a:rPr lang="en-US" dirty="0"/>
              <a:t>Assumptions of constant lead times</a:t>
            </a:r>
          </a:p>
          <a:p>
            <a:pPr lvl="1"/>
            <a:r>
              <a:rPr lang="en-US" dirty="0"/>
              <a:t>Products being produced differently from the BOM</a:t>
            </a:r>
          </a:p>
          <a:p>
            <a:pPr lvl="1"/>
            <a:r>
              <a:rPr lang="en-US" dirty="0"/>
              <a:t>Failure to alter a BOM when customizing a product</a:t>
            </a:r>
          </a:p>
          <a:p>
            <a:pPr lvl="1"/>
            <a:r>
              <a:rPr lang="en-US" dirty="0"/>
              <a:t>Inaccurate forecasts</a:t>
            </a:r>
          </a:p>
        </p:txBody>
      </p:sp>
      <p:sp>
        <p:nvSpPr>
          <p:cNvPr id="8" name="Footer Placeholder 7">
            <a:extLst>
              <a:ext uri="{FF2B5EF4-FFF2-40B4-BE49-F238E27FC236}">
                <a16:creationId xmlns:a16="http://schemas.microsoft.com/office/drawing/2014/main" id="{BE23C8AA-4190-4594-97AA-72BB48AB8FC5}"/>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362FD570-E93E-63C0-B20A-557572346747}"/>
              </a:ext>
            </a:extLst>
          </p:cNvPr>
          <p:cNvSpPr>
            <a:spLocks noGrp="1"/>
          </p:cNvSpPr>
          <p:nvPr>
            <p:ph type="sldNum" sz="quarter" idx="11"/>
          </p:nvPr>
        </p:nvSpPr>
        <p:spPr/>
        <p:txBody>
          <a:bodyPr/>
          <a:lstStyle/>
          <a:p>
            <a:pPr>
              <a:defRPr/>
            </a:pPr>
            <a:fld id="{7BDDEBC0-0E1D-4F40-9E73-E30DD182E7FD}" type="slidenum">
              <a:rPr lang="en-US" altLang="zh-TW" smtClean="0"/>
              <a:pPr>
                <a:defRPr/>
              </a:pPr>
              <a:t>24</a:t>
            </a:fld>
            <a:endParaRPr lang="en-US" altLang="zh-TW"/>
          </a:p>
        </p:txBody>
      </p:sp>
    </p:spTree>
    <p:extLst>
      <p:ext uri="{BB962C8B-B14F-4D97-AF65-F5344CB8AC3E}">
        <p14:creationId xmlns:p14="http://schemas.microsoft.com/office/powerpoint/2010/main" val="188330035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II</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Manufacturing resources planning (MRP II)</a:t>
            </a:r>
          </a:p>
          <a:p>
            <a:pPr lvl="1"/>
            <a:r>
              <a:rPr lang="en-US" dirty="0"/>
              <a:t>Expanded approach to production resource planning, involving other areas of the firm in the planning process and enabling </a:t>
            </a:r>
            <a:r>
              <a:rPr lang="en-US" dirty="0">
                <a:solidFill>
                  <a:srgbClr val="C00000"/>
                </a:solidFill>
              </a:rPr>
              <a:t>capacity requirements </a:t>
            </a:r>
            <a:r>
              <a:rPr lang="en-US" dirty="0"/>
              <a:t>planning</a:t>
            </a:r>
          </a:p>
          <a:p>
            <a:pPr lvl="2"/>
            <a:r>
              <a:rPr lang="en-US" dirty="0"/>
              <a:t>Most MRP II systems have the capability of performing simulations to answer a variety of “what if” questions so they can gain a better appreciation of available options and their consequences</a:t>
            </a:r>
          </a:p>
        </p:txBody>
      </p:sp>
      <p:sp>
        <p:nvSpPr>
          <p:cNvPr id="12" name="Footer Placeholder 11">
            <a:extLst>
              <a:ext uri="{FF2B5EF4-FFF2-40B4-BE49-F238E27FC236}">
                <a16:creationId xmlns:a16="http://schemas.microsoft.com/office/drawing/2014/main" id="{3176B0AF-86C9-1A1B-A107-B5C84D6DE44B}"/>
              </a:ext>
            </a:extLst>
          </p:cNvPr>
          <p:cNvSpPr>
            <a:spLocks noGrp="1"/>
          </p:cNvSpPr>
          <p:nvPr>
            <p:ph type="ftr" sz="quarter" idx="10"/>
          </p:nvPr>
        </p:nvSpPr>
        <p:spPr/>
        <p:txBody>
          <a:bodyPr/>
          <a:lstStyle/>
          <a:p>
            <a:pPr>
              <a:defRPr/>
            </a:pPr>
            <a:r>
              <a:rPr lang="en-US" altLang="zh-TW"/>
              <a:t>CYCU— Prof CK Farn</a:t>
            </a:r>
          </a:p>
        </p:txBody>
      </p:sp>
      <p:sp>
        <p:nvSpPr>
          <p:cNvPr id="13" name="Slide Number Placeholder 12">
            <a:extLst>
              <a:ext uri="{FF2B5EF4-FFF2-40B4-BE49-F238E27FC236}">
                <a16:creationId xmlns:a16="http://schemas.microsoft.com/office/drawing/2014/main" id="{3AC89137-1ECE-3013-B9C4-CAE6D4E798BB}"/>
              </a:ext>
            </a:extLst>
          </p:cNvPr>
          <p:cNvSpPr>
            <a:spLocks noGrp="1"/>
          </p:cNvSpPr>
          <p:nvPr>
            <p:ph type="sldNum" sz="quarter" idx="11"/>
          </p:nvPr>
        </p:nvSpPr>
        <p:spPr/>
        <p:txBody>
          <a:bodyPr/>
          <a:lstStyle/>
          <a:p>
            <a:pPr>
              <a:defRPr/>
            </a:pPr>
            <a:fld id="{7BDDEBC0-0E1D-4F40-9E73-E30DD182E7FD}" type="slidenum">
              <a:rPr lang="en-US" altLang="zh-TW" smtClean="0"/>
              <a:pPr>
                <a:defRPr/>
              </a:pPr>
              <a:t>25</a:t>
            </a:fld>
            <a:endParaRPr lang="en-US" altLang="zh-TW"/>
          </a:p>
        </p:txBody>
      </p:sp>
    </p:spTree>
    <p:extLst>
      <p:ext uri="{BB962C8B-B14F-4D97-AF65-F5344CB8AC3E}">
        <p14:creationId xmlns:p14="http://schemas.microsoft.com/office/powerpoint/2010/main" val="313202948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II: </a:t>
            </a:r>
            <a:br>
              <a:rPr lang="en-US" dirty="0"/>
            </a:br>
            <a:r>
              <a:rPr lang="en-US" dirty="0"/>
              <a:t>Overview</a:t>
            </a:r>
            <a:endParaRPr lang="en-IN" dirty="0"/>
          </a:p>
        </p:txBody>
      </p:sp>
      <p:pic>
        <p:nvPicPr>
          <p:cNvPr id="5" name="Picture 3" descr="Flow chart showing an overview of MRP II."/>
          <p:cNvPicPr>
            <a:picLocks noChangeAspect="1"/>
          </p:cNvPicPr>
          <p:nvPr/>
        </p:nvPicPr>
        <p:blipFill rotWithShape="1">
          <a:blip r:embed="rId2">
            <a:extLst>
              <a:ext uri="{28A0092B-C50C-407E-A947-70E740481C1C}">
                <a14:useLocalDpi xmlns:a14="http://schemas.microsoft.com/office/drawing/2010/main" val="0"/>
              </a:ext>
            </a:extLst>
          </a:blip>
          <a:srcRect l="-324" r="-324"/>
          <a:stretch/>
        </p:blipFill>
        <p:spPr>
          <a:xfrm>
            <a:off x="4886852" y="306199"/>
            <a:ext cx="3933620" cy="6383749"/>
          </a:xfrm>
          <a:prstGeom prst="rect">
            <a:avLst/>
          </a:prstGeom>
        </p:spPr>
      </p:pic>
      <p:sp>
        <p:nvSpPr>
          <p:cNvPr id="11" name="Footer Placeholder 10">
            <a:extLst>
              <a:ext uri="{FF2B5EF4-FFF2-40B4-BE49-F238E27FC236}">
                <a16:creationId xmlns:a16="http://schemas.microsoft.com/office/drawing/2014/main" id="{6244A68C-A2D0-CB3A-1169-1CF178A02F4D}"/>
              </a:ext>
            </a:extLst>
          </p:cNvPr>
          <p:cNvSpPr>
            <a:spLocks noGrp="1"/>
          </p:cNvSpPr>
          <p:nvPr>
            <p:ph type="ftr" sz="quarter" idx="10"/>
          </p:nvPr>
        </p:nvSpPr>
        <p:spPr/>
        <p:txBody>
          <a:bodyPr/>
          <a:lstStyle/>
          <a:p>
            <a:pPr>
              <a:defRPr/>
            </a:pPr>
            <a:r>
              <a:rPr lang="en-US" altLang="zh-TW"/>
              <a:t>CYCU— Prof CK Farn</a:t>
            </a:r>
          </a:p>
        </p:txBody>
      </p:sp>
      <p:sp>
        <p:nvSpPr>
          <p:cNvPr id="12" name="Slide Number Placeholder 11">
            <a:extLst>
              <a:ext uri="{FF2B5EF4-FFF2-40B4-BE49-F238E27FC236}">
                <a16:creationId xmlns:a16="http://schemas.microsoft.com/office/drawing/2014/main" id="{7266C850-DBE9-B6AB-B1EC-E73B61C7DA8C}"/>
              </a:ext>
            </a:extLst>
          </p:cNvPr>
          <p:cNvSpPr>
            <a:spLocks noGrp="1"/>
          </p:cNvSpPr>
          <p:nvPr>
            <p:ph type="sldNum" sz="quarter" idx="11"/>
          </p:nvPr>
        </p:nvSpPr>
        <p:spPr/>
        <p:txBody>
          <a:bodyPr/>
          <a:lstStyle/>
          <a:p>
            <a:pPr>
              <a:defRPr/>
            </a:pPr>
            <a:fld id="{7BDDEBC0-0E1D-4F40-9E73-E30DD182E7FD}" type="slidenum">
              <a:rPr lang="en-US" altLang="zh-TW" smtClean="0"/>
              <a:pPr>
                <a:defRPr/>
              </a:pPr>
              <a:t>26</a:t>
            </a:fld>
            <a:endParaRPr lang="en-US" altLang="zh-TW"/>
          </a:p>
        </p:txBody>
      </p:sp>
    </p:spTree>
    <p:extLst>
      <p:ext uri="{BB962C8B-B14F-4D97-AF65-F5344CB8AC3E}">
        <p14:creationId xmlns:p14="http://schemas.microsoft.com/office/powerpoint/2010/main" val="254009922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Closed Loop MRP</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When MRP II systems began to include feedback loops, they were referred to as Closed Loop MRP</a:t>
            </a:r>
          </a:p>
          <a:p>
            <a:r>
              <a:rPr lang="en-US" dirty="0"/>
              <a:t>Closed Loop MRP</a:t>
            </a:r>
          </a:p>
          <a:p>
            <a:pPr lvl="1"/>
            <a:r>
              <a:rPr lang="en-US" dirty="0"/>
              <a:t>Systems evaluate a proposed material plan relative to available capacity</a:t>
            </a:r>
          </a:p>
          <a:p>
            <a:pPr lvl="1"/>
            <a:r>
              <a:rPr lang="en-US" dirty="0"/>
              <a:t>If a proposed plan is not feasible, it must be revised</a:t>
            </a:r>
          </a:p>
          <a:p>
            <a:pPr lvl="2"/>
            <a:r>
              <a:rPr lang="en-US" dirty="0"/>
              <a:t>This evaluation is referred to as capacity requirements planning</a:t>
            </a:r>
          </a:p>
        </p:txBody>
      </p:sp>
      <p:sp>
        <p:nvSpPr>
          <p:cNvPr id="8" name="Footer Placeholder 7">
            <a:extLst>
              <a:ext uri="{FF2B5EF4-FFF2-40B4-BE49-F238E27FC236}">
                <a16:creationId xmlns:a16="http://schemas.microsoft.com/office/drawing/2014/main" id="{D1A6E614-C313-FF3C-C073-55DC8D93E0E6}"/>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3D9AB0EF-4432-5E6C-10B2-68BFEC196F5F}"/>
              </a:ext>
            </a:extLst>
          </p:cNvPr>
          <p:cNvSpPr>
            <a:spLocks noGrp="1"/>
          </p:cNvSpPr>
          <p:nvPr>
            <p:ph type="sldNum" sz="quarter" idx="11"/>
          </p:nvPr>
        </p:nvSpPr>
        <p:spPr/>
        <p:txBody>
          <a:bodyPr/>
          <a:lstStyle/>
          <a:p>
            <a:pPr>
              <a:defRPr/>
            </a:pPr>
            <a:fld id="{7BDDEBC0-0E1D-4F40-9E73-E30DD182E7FD}" type="slidenum">
              <a:rPr lang="en-US" altLang="zh-TW" smtClean="0"/>
              <a:pPr>
                <a:defRPr/>
              </a:pPr>
              <a:t>27</a:t>
            </a:fld>
            <a:endParaRPr lang="en-US" altLang="zh-TW"/>
          </a:p>
        </p:txBody>
      </p:sp>
    </p:spTree>
    <p:extLst>
      <p:ext uri="{BB962C8B-B14F-4D97-AF65-F5344CB8AC3E}">
        <p14:creationId xmlns:p14="http://schemas.microsoft.com/office/powerpoint/2010/main" val="338220511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Capacity Requirements Planning</a:t>
            </a:r>
            <a:endParaRPr lang="en-IN" sz="36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Capacity requirements planning (CRP)  </a:t>
            </a:r>
          </a:p>
          <a:p>
            <a:pPr lvl="1"/>
            <a:r>
              <a:rPr lang="en-US" dirty="0"/>
              <a:t>The process of determining short-range capacity requirements.</a:t>
            </a:r>
          </a:p>
          <a:p>
            <a:pPr lvl="1"/>
            <a:r>
              <a:rPr lang="en-US" dirty="0"/>
              <a:t>Inputs to capacity requirement planning</a:t>
            </a:r>
          </a:p>
          <a:p>
            <a:pPr lvl="2"/>
            <a:r>
              <a:rPr lang="en-US" dirty="0"/>
              <a:t>Planned-order releases for the MRP</a:t>
            </a:r>
          </a:p>
          <a:p>
            <a:pPr lvl="2"/>
            <a:r>
              <a:rPr lang="en-US" dirty="0"/>
              <a:t>Current shop loading</a:t>
            </a:r>
          </a:p>
          <a:p>
            <a:pPr lvl="2"/>
            <a:r>
              <a:rPr lang="en-US" dirty="0"/>
              <a:t>Routing information</a:t>
            </a:r>
          </a:p>
          <a:p>
            <a:pPr lvl="2"/>
            <a:r>
              <a:rPr lang="en-US" dirty="0"/>
              <a:t>Job time</a:t>
            </a:r>
          </a:p>
          <a:p>
            <a:pPr lvl="1"/>
            <a:r>
              <a:rPr lang="en-US" dirty="0"/>
              <a:t>Key outputs</a:t>
            </a:r>
          </a:p>
          <a:p>
            <a:pPr lvl="2"/>
            <a:r>
              <a:rPr lang="en-US" dirty="0"/>
              <a:t>Load reports for each work center</a:t>
            </a:r>
          </a:p>
        </p:txBody>
      </p:sp>
      <p:sp>
        <p:nvSpPr>
          <p:cNvPr id="8" name="Footer Placeholder 7">
            <a:extLst>
              <a:ext uri="{FF2B5EF4-FFF2-40B4-BE49-F238E27FC236}">
                <a16:creationId xmlns:a16="http://schemas.microsoft.com/office/drawing/2014/main" id="{F996C5EC-2E10-4928-6D7F-04075A4459AC}"/>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0700B1C5-C95A-E2B6-F418-F430045F7160}"/>
              </a:ext>
            </a:extLst>
          </p:cNvPr>
          <p:cNvSpPr>
            <a:spLocks noGrp="1"/>
          </p:cNvSpPr>
          <p:nvPr>
            <p:ph type="sldNum" sz="quarter" idx="11"/>
          </p:nvPr>
        </p:nvSpPr>
        <p:spPr/>
        <p:txBody>
          <a:bodyPr/>
          <a:lstStyle/>
          <a:p>
            <a:pPr>
              <a:defRPr/>
            </a:pPr>
            <a:fld id="{7BDDEBC0-0E1D-4F40-9E73-E30DD182E7FD}" type="slidenum">
              <a:rPr lang="en-US" altLang="zh-TW" smtClean="0"/>
              <a:pPr>
                <a:defRPr/>
              </a:pPr>
              <a:t>28</a:t>
            </a:fld>
            <a:endParaRPr lang="en-US" altLang="zh-TW"/>
          </a:p>
        </p:txBody>
      </p:sp>
    </p:spTree>
    <p:extLst>
      <p:ext uri="{BB962C8B-B14F-4D97-AF65-F5344CB8AC3E}">
        <p14:creationId xmlns:p14="http://schemas.microsoft.com/office/powerpoint/2010/main" val="200046151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Load Reports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5800" y="1772816"/>
            <a:ext cx="7772400" cy="4114800"/>
          </a:xfrm>
        </p:spPr>
        <p:txBody>
          <a:bodyPr/>
          <a:lstStyle/>
          <a:p>
            <a:r>
              <a:rPr lang="en-US" sz="2400" dirty="0"/>
              <a:t>Load reports </a:t>
            </a:r>
          </a:p>
          <a:p>
            <a:pPr lvl="1"/>
            <a:r>
              <a:rPr lang="en-US" sz="2000" dirty="0"/>
              <a:t>Department or work center reports that compare known and expected future capacity requirements with projected capacity availability</a:t>
            </a:r>
          </a:p>
        </p:txBody>
      </p:sp>
      <p:pic>
        <p:nvPicPr>
          <p:cNvPr id="5" name="Picture 4" descr="A hypothetical department load profile in the form of a stacked bar chart.&#10;&#10;[long desc]&#10;On the x-axis is time period (1-13); on the y-axis is load (hours per period). The green bars and partial bars represent &quot;Now in Production&quot; - these start just below capacity, and become lower through the 7th time period. The yellow partial bars representing &quot;planned order releases&quot; lie atop the green bars, and can be above, at, or below capacity. These bars lower as time passes. The red bars are expected orders, which lie atop the yellow bars until they run out. These may fall above, at, or below capacit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3212976"/>
            <a:ext cx="4918364" cy="3109675"/>
          </a:xfrm>
          <a:prstGeom prst="rect">
            <a:avLst/>
          </a:prstGeom>
        </p:spPr>
      </p:pic>
      <p:sp>
        <p:nvSpPr>
          <p:cNvPr id="9" name="Footer Placeholder 8">
            <a:extLst>
              <a:ext uri="{FF2B5EF4-FFF2-40B4-BE49-F238E27FC236}">
                <a16:creationId xmlns:a16="http://schemas.microsoft.com/office/drawing/2014/main" id="{8FC06631-7433-3482-E96E-B04F8A704370}"/>
              </a:ext>
            </a:extLst>
          </p:cNvPr>
          <p:cNvSpPr>
            <a:spLocks noGrp="1"/>
          </p:cNvSpPr>
          <p:nvPr>
            <p:ph type="ftr" sz="quarter" idx="10"/>
          </p:nvPr>
        </p:nvSpPr>
        <p:spPr/>
        <p:txBody>
          <a:bodyPr/>
          <a:lstStyle/>
          <a:p>
            <a:pPr>
              <a:defRPr/>
            </a:pPr>
            <a:r>
              <a:rPr lang="en-US" altLang="zh-TW"/>
              <a:t>CYCU— Prof CK Farn</a:t>
            </a:r>
          </a:p>
        </p:txBody>
      </p:sp>
      <p:sp>
        <p:nvSpPr>
          <p:cNvPr id="10" name="Slide Number Placeholder 9">
            <a:extLst>
              <a:ext uri="{FF2B5EF4-FFF2-40B4-BE49-F238E27FC236}">
                <a16:creationId xmlns:a16="http://schemas.microsoft.com/office/drawing/2014/main" id="{C1A01C8A-644C-CD25-63B0-C8751F9597B9}"/>
              </a:ext>
            </a:extLst>
          </p:cNvPr>
          <p:cNvSpPr>
            <a:spLocks noGrp="1"/>
          </p:cNvSpPr>
          <p:nvPr>
            <p:ph type="sldNum" sz="quarter" idx="11"/>
          </p:nvPr>
        </p:nvSpPr>
        <p:spPr/>
        <p:txBody>
          <a:bodyPr/>
          <a:lstStyle/>
          <a:p>
            <a:pPr>
              <a:defRPr/>
            </a:pPr>
            <a:fld id="{7BDDEBC0-0E1D-4F40-9E73-E30DD182E7FD}" type="slidenum">
              <a:rPr lang="en-US" altLang="zh-TW" smtClean="0"/>
              <a:pPr>
                <a:defRPr/>
              </a:pPr>
              <a:t>29</a:t>
            </a:fld>
            <a:endParaRPr lang="en-US" altLang="zh-TW"/>
          </a:p>
        </p:txBody>
      </p:sp>
    </p:spTree>
    <p:extLst>
      <p:ext uri="{BB962C8B-B14F-4D97-AF65-F5344CB8AC3E}">
        <p14:creationId xmlns:p14="http://schemas.microsoft.com/office/powerpoint/2010/main" val="13016598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Overview of MRP</a:t>
            </a:r>
            <a:endParaRPr lang="en-IN" dirty="0"/>
          </a:p>
        </p:txBody>
      </p:sp>
      <p:pic>
        <p:nvPicPr>
          <p:cNvPr id="5" name="Picture 3" descr="Diagram of MRP inputs, processing, and outputs."/>
          <p:cNvPicPr>
            <a:picLocks noChangeAspect="1"/>
          </p:cNvPicPr>
          <p:nvPr/>
        </p:nvPicPr>
        <p:blipFill rotWithShape="1">
          <a:blip r:embed="rId2" cstate="print">
            <a:extLst>
              <a:ext uri="{28A0092B-C50C-407E-A947-70E740481C1C}">
                <a14:useLocalDpi xmlns:a14="http://schemas.microsoft.com/office/drawing/2010/main" val="0"/>
              </a:ext>
            </a:extLst>
          </a:blip>
          <a:srcRect l="176" r="176"/>
          <a:stretch/>
        </p:blipFill>
        <p:spPr>
          <a:xfrm>
            <a:off x="1149178" y="1628800"/>
            <a:ext cx="6845644" cy="4572000"/>
          </a:xfrm>
          <a:prstGeom prst="rect">
            <a:avLst/>
          </a:prstGeom>
        </p:spPr>
      </p:pic>
      <p:sp>
        <p:nvSpPr>
          <p:cNvPr id="11" name="Footer Placeholder 10">
            <a:extLst>
              <a:ext uri="{FF2B5EF4-FFF2-40B4-BE49-F238E27FC236}">
                <a16:creationId xmlns:a16="http://schemas.microsoft.com/office/drawing/2014/main" id="{91F1535B-992B-4770-604D-E38832C3DFEF}"/>
              </a:ext>
            </a:extLst>
          </p:cNvPr>
          <p:cNvSpPr>
            <a:spLocks noGrp="1"/>
          </p:cNvSpPr>
          <p:nvPr>
            <p:ph type="ftr" sz="quarter" idx="10"/>
          </p:nvPr>
        </p:nvSpPr>
        <p:spPr/>
        <p:txBody>
          <a:bodyPr/>
          <a:lstStyle/>
          <a:p>
            <a:pPr>
              <a:defRPr/>
            </a:pPr>
            <a:r>
              <a:rPr lang="en-US" altLang="zh-TW"/>
              <a:t>CYCU— Prof CK Farn</a:t>
            </a:r>
          </a:p>
        </p:txBody>
      </p:sp>
      <p:sp>
        <p:nvSpPr>
          <p:cNvPr id="12" name="Slide Number Placeholder 11">
            <a:extLst>
              <a:ext uri="{FF2B5EF4-FFF2-40B4-BE49-F238E27FC236}">
                <a16:creationId xmlns:a16="http://schemas.microsoft.com/office/drawing/2014/main" id="{F724EC4C-42C3-D80B-6D0C-279F27CEA952}"/>
              </a:ext>
            </a:extLst>
          </p:cNvPr>
          <p:cNvSpPr>
            <a:spLocks noGrp="1"/>
          </p:cNvSpPr>
          <p:nvPr>
            <p:ph type="sldNum" sz="quarter" idx="11"/>
          </p:nvPr>
        </p:nvSpPr>
        <p:spPr/>
        <p:txBody>
          <a:bodyPr/>
          <a:lstStyle/>
          <a:p>
            <a:pPr>
              <a:defRPr/>
            </a:pPr>
            <a:fld id="{7BDDEBC0-0E1D-4F40-9E73-E30DD182E7FD}" type="slidenum">
              <a:rPr lang="en-US" altLang="zh-TW" smtClean="0"/>
              <a:pPr>
                <a:defRPr/>
              </a:pPr>
              <a:t>3</a:t>
            </a:fld>
            <a:endParaRPr lang="en-US" altLang="zh-TW"/>
          </a:p>
        </p:txBody>
      </p:sp>
    </p:spTree>
    <p:extLst>
      <p:ext uri="{BB962C8B-B14F-4D97-AF65-F5344CB8AC3E}">
        <p14:creationId xmlns:p14="http://schemas.microsoft.com/office/powerpoint/2010/main" val="170743275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Enterprise Resource Planning</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Enterprise resource planning (ERP) </a:t>
            </a:r>
          </a:p>
          <a:p>
            <a:pPr lvl="1"/>
            <a:r>
              <a:rPr lang="en-US" dirty="0"/>
              <a:t>ERP was the next step in an evolution that began with MRP and evolved into MRPII</a:t>
            </a:r>
          </a:p>
          <a:p>
            <a:pPr lvl="1"/>
            <a:r>
              <a:rPr lang="en-US" dirty="0"/>
              <a:t>ERP, like MRP II, typically has an MRP core</a:t>
            </a:r>
          </a:p>
          <a:p>
            <a:pPr lvl="1"/>
            <a:r>
              <a:rPr lang="en-US" dirty="0"/>
              <a:t>ERP provides a system to capture and make data available in real time to decision makers and other users throughout an organization</a:t>
            </a:r>
          </a:p>
          <a:p>
            <a:pPr lvl="1"/>
            <a:r>
              <a:rPr lang="en-US" dirty="0"/>
              <a:t>ERP systems are composed of a collection of integrated modules</a:t>
            </a:r>
          </a:p>
        </p:txBody>
      </p:sp>
      <p:sp>
        <p:nvSpPr>
          <p:cNvPr id="8" name="Footer Placeholder 7">
            <a:extLst>
              <a:ext uri="{FF2B5EF4-FFF2-40B4-BE49-F238E27FC236}">
                <a16:creationId xmlns:a16="http://schemas.microsoft.com/office/drawing/2014/main" id="{25390E94-79B8-2B5B-16E6-661BF466D861}"/>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6A2C23AC-3F49-D810-E229-6FC39F9A8B5D}"/>
              </a:ext>
            </a:extLst>
          </p:cNvPr>
          <p:cNvSpPr>
            <a:spLocks noGrp="1"/>
          </p:cNvSpPr>
          <p:nvPr>
            <p:ph type="sldNum" sz="quarter" idx="11"/>
          </p:nvPr>
        </p:nvSpPr>
        <p:spPr/>
        <p:txBody>
          <a:bodyPr/>
          <a:lstStyle/>
          <a:p>
            <a:pPr>
              <a:defRPr/>
            </a:pPr>
            <a:fld id="{7BDDEBC0-0E1D-4F40-9E73-E30DD182E7FD}" type="slidenum">
              <a:rPr lang="en-US" altLang="zh-TW" smtClean="0"/>
              <a:pPr>
                <a:defRPr/>
              </a:pPr>
              <a:t>30</a:t>
            </a:fld>
            <a:endParaRPr lang="en-US" altLang="zh-TW"/>
          </a:p>
        </p:txBody>
      </p:sp>
    </p:spTree>
    <p:extLst>
      <p:ext uri="{BB962C8B-B14F-4D97-AF65-F5344CB8AC3E}">
        <p14:creationId xmlns:p14="http://schemas.microsoft.com/office/powerpoint/2010/main" val="163044369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200" dirty="0"/>
              <a:t>Overview of ERP Software Modules</a:t>
            </a:r>
            <a:endParaRPr lang="en-IN" sz="3200" dirty="0"/>
          </a:p>
        </p:txBody>
      </p:sp>
      <p:graphicFrame>
        <p:nvGraphicFramePr>
          <p:cNvPr id="5" name="Table 3"/>
          <p:cNvGraphicFramePr>
            <a:graphicFrameLocks noGrp="1"/>
          </p:cNvGraphicFramePr>
          <p:nvPr>
            <p:extLst>
              <p:ext uri="{D42A27DB-BD31-4B8C-83A1-F6EECF244321}">
                <p14:modId xmlns:p14="http://schemas.microsoft.com/office/powerpoint/2010/main" val="2941957725"/>
              </p:ext>
            </p:extLst>
          </p:nvPr>
        </p:nvGraphicFramePr>
        <p:xfrm>
          <a:off x="685800" y="1772816"/>
          <a:ext cx="7772400" cy="44958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370840">
                <a:tc>
                  <a:txBody>
                    <a:bodyPr/>
                    <a:lstStyle/>
                    <a:p>
                      <a:r>
                        <a:rPr lang="en-US" sz="1400" b="1" dirty="0">
                          <a:solidFill>
                            <a:schemeClr val="tx1"/>
                          </a:solidFill>
                        </a:rPr>
                        <a:t>Module</a:t>
                      </a:r>
                    </a:p>
                  </a:txBody>
                  <a:tcPr>
                    <a:solidFill>
                      <a:srgbClr val="D1CBAF"/>
                    </a:solidFill>
                  </a:tcPr>
                </a:tc>
                <a:tc>
                  <a:txBody>
                    <a:bodyPr/>
                    <a:lstStyle/>
                    <a:p>
                      <a:r>
                        <a:rPr lang="en-US" sz="1400" b="1" dirty="0">
                          <a:solidFill>
                            <a:schemeClr val="tx1"/>
                          </a:solidFill>
                        </a:rPr>
                        <a:t>Brief Description</a:t>
                      </a:r>
                    </a:p>
                  </a:txBody>
                  <a:tcPr>
                    <a:solidFill>
                      <a:srgbClr val="D1CBAF"/>
                    </a:solidFill>
                  </a:tcPr>
                </a:tc>
                <a:extLst>
                  <a:ext uri="{0D108BD9-81ED-4DB2-BD59-A6C34878D82A}">
                    <a16:rowId xmlns:a16="http://schemas.microsoft.com/office/drawing/2014/main" val="10000"/>
                  </a:ext>
                </a:extLst>
              </a:tr>
              <a:tr h="370840">
                <a:tc>
                  <a:txBody>
                    <a:bodyPr/>
                    <a:lstStyle/>
                    <a:p>
                      <a:r>
                        <a:rPr lang="en-US" sz="1200" b="1" dirty="0">
                          <a:solidFill>
                            <a:srgbClr val="303B2C"/>
                          </a:solidFill>
                        </a:rPr>
                        <a:t>Accounting/Finance</a:t>
                      </a:r>
                    </a:p>
                  </a:txBody>
                  <a:tcPr>
                    <a:solidFill>
                      <a:srgbClr val="E6E3D2"/>
                    </a:solidFill>
                  </a:tcPr>
                </a:tc>
                <a:tc>
                  <a:txBody>
                    <a:bodyPr/>
                    <a:lstStyle/>
                    <a:p>
                      <a:pPr indent="-182880"/>
                      <a:r>
                        <a:rPr lang="en-US" sz="1200" dirty="0">
                          <a:solidFill>
                            <a:srgbClr val="303B2C"/>
                          </a:solidFill>
                        </a:rPr>
                        <a:t>A</a:t>
                      </a:r>
                      <a:r>
                        <a:rPr lang="en-US" sz="1200" baseline="0" dirty="0">
                          <a:solidFill>
                            <a:srgbClr val="303B2C"/>
                          </a:solidFill>
                        </a:rPr>
                        <a:t> central component of most ERP systems. It provides a range of financial reports, including general ledger, accounts payable, accounts receivable, payroll, income statements, and balance sheets</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1"/>
                  </a:ext>
                </a:extLst>
              </a:tr>
              <a:tr h="370840">
                <a:tc>
                  <a:txBody>
                    <a:bodyPr/>
                    <a:lstStyle/>
                    <a:p>
                      <a:r>
                        <a:rPr lang="en-US" sz="1200" b="1" dirty="0">
                          <a:solidFill>
                            <a:srgbClr val="303B2C"/>
                          </a:solidFill>
                        </a:rPr>
                        <a:t>Marketing</a:t>
                      </a:r>
                    </a:p>
                  </a:txBody>
                  <a:tcPr>
                    <a:solidFill>
                      <a:srgbClr val="E6E3D2"/>
                    </a:solidFill>
                  </a:tcPr>
                </a:tc>
                <a:tc>
                  <a:txBody>
                    <a:bodyPr/>
                    <a:lstStyle/>
                    <a:p>
                      <a:pPr indent="-182880"/>
                      <a:r>
                        <a:rPr lang="en-US" sz="1200" dirty="0">
                          <a:solidFill>
                            <a:srgbClr val="303B2C"/>
                          </a:solidFill>
                        </a:rPr>
                        <a:t>Supports lead generation,</a:t>
                      </a:r>
                      <a:r>
                        <a:rPr lang="en-US" sz="1200" baseline="0" dirty="0">
                          <a:solidFill>
                            <a:srgbClr val="303B2C"/>
                          </a:solidFill>
                        </a:rPr>
                        <a:t> target marketing, direct mail, and sales</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2"/>
                  </a:ext>
                </a:extLst>
              </a:tr>
              <a:tr h="370840">
                <a:tc>
                  <a:txBody>
                    <a:bodyPr/>
                    <a:lstStyle/>
                    <a:p>
                      <a:r>
                        <a:rPr lang="en-US" sz="1200" b="1" dirty="0">
                          <a:solidFill>
                            <a:srgbClr val="303B2C"/>
                          </a:solidFill>
                        </a:rPr>
                        <a:t>Human Resources</a:t>
                      </a:r>
                    </a:p>
                  </a:txBody>
                  <a:tcPr>
                    <a:solidFill>
                      <a:srgbClr val="E6E3D2"/>
                    </a:solidFill>
                  </a:tcPr>
                </a:tc>
                <a:tc>
                  <a:txBody>
                    <a:bodyPr/>
                    <a:lstStyle/>
                    <a:p>
                      <a:pPr indent="-182880"/>
                      <a:r>
                        <a:rPr lang="en-US" sz="1200" dirty="0">
                          <a:solidFill>
                            <a:srgbClr val="303B2C"/>
                          </a:solidFill>
                        </a:rPr>
                        <a:t>Maintains</a:t>
                      </a:r>
                      <a:r>
                        <a:rPr lang="en-US" sz="1200" baseline="0" dirty="0">
                          <a:solidFill>
                            <a:srgbClr val="303B2C"/>
                          </a:solidFill>
                        </a:rPr>
                        <a:t> a complete data base of employee information such as date of hire, salary, contact information, performance evaluations, and other pertinent information</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3"/>
                  </a:ext>
                </a:extLst>
              </a:tr>
              <a:tr h="370840">
                <a:tc>
                  <a:txBody>
                    <a:bodyPr/>
                    <a:lstStyle/>
                    <a:p>
                      <a:r>
                        <a:rPr lang="en-US" sz="1200" b="1" dirty="0">
                          <a:solidFill>
                            <a:srgbClr val="303B2C"/>
                          </a:solidFill>
                        </a:rPr>
                        <a:t>Purchasing</a:t>
                      </a:r>
                    </a:p>
                  </a:txBody>
                  <a:tcPr>
                    <a:solidFill>
                      <a:srgbClr val="E6E3D2"/>
                    </a:solidFill>
                  </a:tcPr>
                </a:tc>
                <a:tc>
                  <a:txBody>
                    <a:bodyPr/>
                    <a:lstStyle/>
                    <a:p>
                      <a:pPr indent="-182880"/>
                      <a:r>
                        <a:rPr lang="en-US" sz="1200" dirty="0">
                          <a:solidFill>
                            <a:srgbClr val="303B2C"/>
                          </a:solidFill>
                        </a:rPr>
                        <a:t>Facilitates</a:t>
                      </a:r>
                      <a:r>
                        <a:rPr lang="en-US" sz="1200" baseline="0" dirty="0">
                          <a:solidFill>
                            <a:srgbClr val="303B2C"/>
                          </a:solidFill>
                        </a:rPr>
                        <a:t> vendor selection, price negotiation, making purchasing decisions, and bill payment</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4"/>
                  </a:ext>
                </a:extLst>
              </a:tr>
              <a:tr h="370840">
                <a:tc>
                  <a:txBody>
                    <a:bodyPr/>
                    <a:lstStyle/>
                    <a:p>
                      <a:r>
                        <a:rPr lang="en-US" sz="1200" b="1" dirty="0">
                          <a:solidFill>
                            <a:srgbClr val="303B2C"/>
                          </a:solidFill>
                        </a:rPr>
                        <a:t>Production Planning</a:t>
                      </a:r>
                    </a:p>
                  </a:txBody>
                  <a:tcPr>
                    <a:solidFill>
                      <a:srgbClr val="E6E3D2"/>
                    </a:solidFill>
                  </a:tcPr>
                </a:tc>
                <a:tc>
                  <a:txBody>
                    <a:bodyPr/>
                    <a:lstStyle/>
                    <a:p>
                      <a:pPr indent="-182880"/>
                      <a:r>
                        <a:rPr lang="en-US" sz="1200" dirty="0">
                          <a:solidFill>
                            <a:srgbClr val="303B2C"/>
                          </a:solidFill>
                        </a:rPr>
                        <a:t>Integrates information</a:t>
                      </a:r>
                      <a:r>
                        <a:rPr lang="en-US" sz="1200" baseline="0" dirty="0">
                          <a:solidFill>
                            <a:srgbClr val="303B2C"/>
                          </a:solidFill>
                        </a:rPr>
                        <a:t> on forecasts, orders, production capacity, on-hand inventory quantities, bills of material, work in process, schedules, and production lead times</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5"/>
                  </a:ext>
                </a:extLst>
              </a:tr>
              <a:tr h="370840">
                <a:tc>
                  <a:txBody>
                    <a:bodyPr/>
                    <a:lstStyle/>
                    <a:p>
                      <a:r>
                        <a:rPr lang="en-US" sz="1200" b="1" dirty="0">
                          <a:solidFill>
                            <a:srgbClr val="303B2C"/>
                          </a:solidFill>
                        </a:rPr>
                        <a:t>Inventory Management</a:t>
                      </a:r>
                    </a:p>
                  </a:txBody>
                  <a:tcPr>
                    <a:solidFill>
                      <a:srgbClr val="E6E3D2"/>
                    </a:solidFill>
                  </a:tcPr>
                </a:tc>
                <a:tc>
                  <a:txBody>
                    <a:bodyPr/>
                    <a:lstStyle/>
                    <a:p>
                      <a:pPr indent="-182880"/>
                      <a:r>
                        <a:rPr lang="en-US" sz="1200" dirty="0">
                          <a:solidFill>
                            <a:srgbClr val="303B2C"/>
                          </a:solidFill>
                        </a:rPr>
                        <a:t>Identifies inventory requirements,</a:t>
                      </a:r>
                      <a:r>
                        <a:rPr lang="en-US" sz="1200" baseline="0" dirty="0">
                          <a:solidFill>
                            <a:srgbClr val="303B2C"/>
                          </a:solidFill>
                        </a:rPr>
                        <a:t> inventory availability, replenishment rules, and inventory tracking</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6"/>
                  </a:ext>
                </a:extLst>
              </a:tr>
              <a:tr h="370840">
                <a:tc>
                  <a:txBody>
                    <a:bodyPr/>
                    <a:lstStyle/>
                    <a:p>
                      <a:r>
                        <a:rPr lang="en-US" sz="1200" b="1" dirty="0">
                          <a:solidFill>
                            <a:srgbClr val="303B2C"/>
                          </a:solidFill>
                        </a:rPr>
                        <a:t>Distribution</a:t>
                      </a:r>
                    </a:p>
                  </a:txBody>
                  <a:tcPr>
                    <a:solidFill>
                      <a:srgbClr val="E6E3D2"/>
                    </a:solidFill>
                  </a:tcPr>
                </a:tc>
                <a:tc>
                  <a:txBody>
                    <a:bodyPr/>
                    <a:lstStyle/>
                    <a:p>
                      <a:pPr indent="-182880"/>
                      <a:r>
                        <a:rPr lang="en-US" sz="1200" dirty="0">
                          <a:solidFill>
                            <a:srgbClr val="303B2C"/>
                          </a:solidFill>
                        </a:rPr>
                        <a:t>Contains</a:t>
                      </a:r>
                      <a:r>
                        <a:rPr lang="en-US" sz="1200" baseline="0" dirty="0">
                          <a:solidFill>
                            <a:srgbClr val="303B2C"/>
                          </a:solidFill>
                        </a:rPr>
                        <a:t> information on third-party shippers, shipping and delivery schedules, delivery tracking</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7"/>
                  </a:ext>
                </a:extLst>
              </a:tr>
              <a:tr h="370840">
                <a:tc>
                  <a:txBody>
                    <a:bodyPr/>
                    <a:lstStyle/>
                    <a:p>
                      <a:r>
                        <a:rPr lang="en-US" sz="1200" b="1" dirty="0">
                          <a:solidFill>
                            <a:srgbClr val="303B2C"/>
                          </a:solidFill>
                        </a:rPr>
                        <a:t>Sales</a:t>
                      </a:r>
                    </a:p>
                  </a:txBody>
                  <a:tcPr>
                    <a:solidFill>
                      <a:srgbClr val="E6E3D2"/>
                    </a:solidFill>
                  </a:tcPr>
                </a:tc>
                <a:tc>
                  <a:txBody>
                    <a:bodyPr/>
                    <a:lstStyle/>
                    <a:p>
                      <a:pPr indent="-182880"/>
                      <a:r>
                        <a:rPr lang="en-US" sz="1200" dirty="0">
                          <a:solidFill>
                            <a:srgbClr val="303B2C"/>
                          </a:solidFill>
                        </a:rPr>
                        <a:t>Information</a:t>
                      </a:r>
                      <a:r>
                        <a:rPr lang="en-US" sz="1200" baseline="0" dirty="0">
                          <a:solidFill>
                            <a:srgbClr val="303B2C"/>
                          </a:solidFill>
                        </a:rPr>
                        <a:t> on orders, invoices, order tracking, and shipping</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8"/>
                  </a:ext>
                </a:extLst>
              </a:tr>
              <a:tr h="370840">
                <a:tc>
                  <a:txBody>
                    <a:bodyPr/>
                    <a:lstStyle/>
                    <a:p>
                      <a:r>
                        <a:rPr lang="en-US" sz="1200" b="1" dirty="0">
                          <a:solidFill>
                            <a:srgbClr val="303B2C"/>
                          </a:solidFill>
                        </a:rPr>
                        <a:t>Supply Chain Management</a:t>
                      </a:r>
                    </a:p>
                  </a:txBody>
                  <a:tcPr>
                    <a:solidFill>
                      <a:srgbClr val="E6E3D2"/>
                    </a:solidFill>
                  </a:tcPr>
                </a:tc>
                <a:tc>
                  <a:txBody>
                    <a:bodyPr/>
                    <a:lstStyle/>
                    <a:p>
                      <a:pPr indent="-182880"/>
                      <a:r>
                        <a:rPr lang="en-US" sz="1200" dirty="0">
                          <a:solidFill>
                            <a:srgbClr val="303B2C"/>
                          </a:solidFill>
                        </a:rPr>
                        <a:t>Facilitates supplier and customer management, supply chain visibility, and</a:t>
                      </a:r>
                      <a:r>
                        <a:rPr lang="en-US" sz="1200" baseline="0" dirty="0">
                          <a:solidFill>
                            <a:srgbClr val="303B2C"/>
                          </a:solidFill>
                        </a:rPr>
                        <a:t> event management</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9"/>
                  </a:ext>
                </a:extLst>
              </a:tr>
            </a:tbl>
          </a:graphicData>
        </a:graphic>
      </p:graphicFrame>
      <p:sp>
        <p:nvSpPr>
          <p:cNvPr id="9" name="Footer Placeholder 8">
            <a:extLst>
              <a:ext uri="{FF2B5EF4-FFF2-40B4-BE49-F238E27FC236}">
                <a16:creationId xmlns:a16="http://schemas.microsoft.com/office/drawing/2014/main" id="{D2D9ADEB-3F44-C346-1634-F291B77F9DF5}"/>
              </a:ext>
            </a:extLst>
          </p:cNvPr>
          <p:cNvSpPr>
            <a:spLocks noGrp="1"/>
          </p:cNvSpPr>
          <p:nvPr>
            <p:ph type="ftr" sz="quarter" idx="10"/>
          </p:nvPr>
        </p:nvSpPr>
        <p:spPr/>
        <p:txBody>
          <a:bodyPr/>
          <a:lstStyle/>
          <a:p>
            <a:pPr>
              <a:defRPr/>
            </a:pPr>
            <a:r>
              <a:rPr lang="en-US" altLang="zh-TW"/>
              <a:t>CYCU— Prof CK Farn</a:t>
            </a:r>
          </a:p>
        </p:txBody>
      </p:sp>
      <p:sp>
        <p:nvSpPr>
          <p:cNvPr id="10" name="Slide Number Placeholder 9">
            <a:extLst>
              <a:ext uri="{FF2B5EF4-FFF2-40B4-BE49-F238E27FC236}">
                <a16:creationId xmlns:a16="http://schemas.microsoft.com/office/drawing/2014/main" id="{DF5C2B30-78C6-0487-5908-1B4AEE660305}"/>
              </a:ext>
            </a:extLst>
          </p:cNvPr>
          <p:cNvSpPr>
            <a:spLocks noGrp="1"/>
          </p:cNvSpPr>
          <p:nvPr>
            <p:ph type="sldNum" sz="quarter" idx="11"/>
          </p:nvPr>
        </p:nvSpPr>
        <p:spPr/>
        <p:txBody>
          <a:bodyPr/>
          <a:lstStyle/>
          <a:p>
            <a:pPr>
              <a:defRPr/>
            </a:pPr>
            <a:fld id="{7BDDEBC0-0E1D-4F40-9E73-E30DD182E7FD}" type="slidenum">
              <a:rPr lang="en-US" altLang="zh-TW" smtClean="0"/>
              <a:pPr>
                <a:defRPr/>
              </a:pPr>
              <a:t>31</a:t>
            </a:fld>
            <a:endParaRPr lang="en-US" altLang="zh-TW"/>
          </a:p>
        </p:txBody>
      </p:sp>
    </p:spTree>
    <p:extLst>
      <p:ext uri="{BB962C8B-B14F-4D97-AF65-F5344CB8AC3E}">
        <p14:creationId xmlns:p14="http://schemas.microsoft.com/office/powerpoint/2010/main" val="37878083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ERP Project Organization</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705370" y="1916832"/>
            <a:ext cx="7772400" cy="4114800"/>
          </a:xfrm>
        </p:spPr>
        <p:txBody>
          <a:bodyPr/>
          <a:lstStyle/>
          <a:p>
            <a:r>
              <a:rPr lang="en-US" sz="2000" dirty="0"/>
              <a:t>The “big bang”</a:t>
            </a:r>
          </a:p>
          <a:p>
            <a:pPr lvl="1"/>
            <a:r>
              <a:rPr lang="en-US" sz="1800" dirty="0"/>
              <a:t>Companies cast off all of their legacy systems at once and implement a single ERP system across the entire company</a:t>
            </a:r>
          </a:p>
          <a:p>
            <a:pPr lvl="1"/>
            <a:r>
              <a:rPr lang="en-US" sz="1800" dirty="0"/>
              <a:t>The most ambitious and difficult implementation approach</a:t>
            </a:r>
          </a:p>
          <a:p>
            <a:r>
              <a:rPr lang="en-US" sz="2000" dirty="0"/>
              <a:t>Franchising strategy</a:t>
            </a:r>
          </a:p>
          <a:p>
            <a:pPr lvl="1"/>
            <a:r>
              <a:rPr lang="en-US" sz="1800" dirty="0"/>
              <a:t>Independent ERP systems are installed in each business unit of the enterprise while linking common processes across the enterprise</a:t>
            </a:r>
          </a:p>
          <a:p>
            <a:pPr lvl="1"/>
            <a:r>
              <a:rPr lang="en-US" sz="1800" dirty="0"/>
              <a:t>Suits large or diverse companies that do not share many common processes across business units</a:t>
            </a:r>
          </a:p>
          <a:p>
            <a:r>
              <a:rPr lang="en-US" sz="2000" dirty="0"/>
              <a:t>Slam dunk</a:t>
            </a:r>
          </a:p>
          <a:p>
            <a:pPr lvl="1"/>
            <a:r>
              <a:rPr lang="en-US" sz="1800" dirty="0"/>
              <a:t>ERP dictates the process design where the focus is on a few key processes</a:t>
            </a:r>
          </a:p>
          <a:p>
            <a:pPr lvl="1"/>
            <a:r>
              <a:rPr lang="en-US" sz="1800" dirty="0"/>
              <a:t>More appropriate for smaller companies expecting to grow into ERP</a:t>
            </a:r>
          </a:p>
        </p:txBody>
      </p:sp>
      <p:sp>
        <p:nvSpPr>
          <p:cNvPr id="8" name="Footer Placeholder 7">
            <a:extLst>
              <a:ext uri="{FF2B5EF4-FFF2-40B4-BE49-F238E27FC236}">
                <a16:creationId xmlns:a16="http://schemas.microsoft.com/office/drawing/2014/main" id="{D58D484D-F0C4-503F-7B1F-1DC23BE2FC2A}"/>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16A6B406-D599-8C0B-7C99-96CC6C214262}"/>
              </a:ext>
            </a:extLst>
          </p:cNvPr>
          <p:cNvSpPr>
            <a:spLocks noGrp="1"/>
          </p:cNvSpPr>
          <p:nvPr>
            <p:ph type="sldNum" sz="quarter" idx="11"/>
          </p:nvPr>
        </p:nvSpPr>
        <p:spPr/>
        <p:txBody>
          <a:bodyPr/>
          <a:lstStyle/>
          <a:p>
            <a:pPr>
              <a:defRPr/>
            </a:pPr>
            <a:fld id="{7BDDEBC0-0E1D-4F40-9E73-E30DD182E7FD}" type="slidenum">
              <a:rPr lang="en-US" altLang="zh-TW" smtClean="0"/>
              <a:pPr>
                <a:defRPr/>
              </a:pPr>
              <a:t>32</a:t>
            </a:fld>
            <a:endParaRPr lang="en-US" altLang="zh-TW"/>
          </a:p>
        </p:txBody>
      </p:sp>
    </p:spTree>
    <p:extLst>
      <p:ext uri="{BB962C8B-B14F-4D97-AF65-F5344CB8AC3E}">
        <p14:creationId xmlns:p14="http://schemas.microsoft.com/office/powerpoint/2010/main" val="140873498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ERP Considerations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sz="2400" dirty="0"/>
              <a:t>How can ERP improve a company’s business performance?</a:t>
            </a:r>
          </a:p>
          <a:p>
            <a:r>
              <a:rPr lang="en-US" sz="2400" dirty="0"/>
              <a:t>How long will an ERP implementation project take?</a:t>
            </a:r>
          </a:p>
          <a:p>
            <a:r>
              <a:rPr lang="en-US" sz="2400" dirty="0"/>
              <a:t>How will ERP affect current business processes?</a:t>
            </a:r>
          </a:p>
          <a:p>
            <a:r>
              <a:rPr lang="en-US" sz="2400" dirty="0"/>
              <a:t>What is the ERP total cost of ownership?</a:t>
            </a:r>
          </a:p>
          <a:p>
            <a:r>
              <a:rPr lang="en-US" sz="2400" dirty="0"/>
              <a:t>What are the hidden costs of ERP ownership?</a:t>
            </a:r>
          </a:p>
        </p:txBody>
      </p:sp>
      <p:sp>
        <p:nvSpPr>
          <p:cNvPr id="8" name="Footer Placeholder 7">
            <a:extLst>
              <a:ext uri="{FF2B5EF4-FFF2-40B4-BE49-F238E27FC236}">
                <a16:creationId xmlns:a16="http://schemas.microsoft.com/office/drawing/2014/main" id="{1E5122BB-89DB-2827-126B-D40CBC6DC6C3}"/>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F04178D0-B11A-5C0A-D26D-814B5510312D}"/>
              </a:ext>
            </a:extLst>
          </p:cNvPr>
          <p:cNvSpPr>
            <a:spLocks noGrp="1"/>
          </p:cNvSpPr>
          <p:nvPr>
            <p:ph type="sldNum" sz="quarter" idx="11"/>
          </p:nvPr>
        </p:nvSpPr>
        <p:spPr/>
        <p:txBody>
          <a:bodyPr/>
          <a:lstStyle/>
          <a:p>
            <a:pPr>
              <a:defRPr/>
            </a:pPr>
            <a:fld id="{7BDDEBC0-0E1D-4F40-9E73-E30DD182E7FD}" type="slidenum">
              <a:rPr lang="en-US" altLang="zh-TW" smtClean="0"/>
              <a:pPr>
                <a:defRPr/>
              </a:pPr>
              <a:t>33</a:t>
            </a:fld>
            <a:endParaRPr lang="en-US" altLang="zh-TW"/>
          </a:p>
        </p:txBody>
      </p:sp>
    </p:spTree>
    <p:extLst>
      <p:ext uri="{BB962C8B-B14F-4D97-AF65-F5344CB8AC3E}">
        <p14:creationId xmlns:p14="http://schemas.microsoft.com/office/powerpoint/2010/main" val="22061412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Inputs: </a:t>
            </a:r>
            <a:r>
              <a:rPr lang="en-US" dirty="0">
                <a:solidFill>
                  <a:schemeClr val="bg1"/>
                </a:solidFill>
              </a:rPr>
              <a:t>Master Schedule</a:t>
            </a:r>
            <a:endParaRPr lang="en-IN" dirty="0">
              <a:solidFill>
                <a:schemeClr val="bg1"/>
              </a:solidFill>
            </a:endParaRPr>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62674" y="1700808"/>
            <a:ext cx="7772400" cy="4114800"/>
          </a:xfrm>
        </p:spPr>
        <p:txBody>
          <a:bodyPr/>
          <a:lstStyle/>
          <a:p>
            <a:r>
              <a:rPr lang="en-US" dirty="0"/>
              <a:t>Master schedule: </a:t>
            </a:r>
          </a:p>
          <a:p>
            <a:pPr lvl="1"/>
            <a:r>
              <a:rPr lang="en-US" dirty="0"/>
              <a:t>One of three primary inputs in MRP; states </a:t>
            </a:r>
            <a:r>
              <a:rPr lang="en-US" dirty="0">
                <a:solidFill>
                  <a:srgbClr val="C00000"/>
                </a:solidFill>
              </a:rPr>
              <a:t>which</a:t>
            </a:r>
            <a:r>
              <a:rPr lang="en-US" dirty="0"/>
              <a:t> end items are to be produced, </a:t>
            </a:r>
            <a:r>
              <a:rPr lang="en-US" dirty="0">
                <a:solidFill>
                  <a:srgbClr val="C00000"/>
                </a:solidFill>
              </a:rPr>
              <a:t>when</a:t>
            </a:r>
            <a:r>
              <a:rPr lang="en-US" dirty="0"/>
              <a:t> these are needed, and in </a:t>
            </a:r>
            <a:r>
              <a:rPr lang="en-US" dirty="0">
                <a:solidFill>
                  <a:srgbClr val="C00000"/>
                </a:solidFill>
              </a:rPr>
              <a:t>what</a:t>
            </a:r>
            <a:r>
              <a:rPr lang="en-US" dirty="0"/>
              <a:t> quantities</a:t>
            </a:r>
          </a:p>
          <a:p>
            <a:pPr lvl="1"/>
            <a:r>
              <a:rPr lang="en-US" dirty="0"/>
              <a:t>Plan far enough into the future to have reasonable estimates of upcoming demands</a:t>
            </a:r>
          </a:p>
          <a:p>
            <a:pPr lvl="1"/>
            <a:r>
              <a:rPr lang="en-US" dirty="0"/>
              <a:t>Should cover a period that is at least equivalent to the cumulative lead time:</a:t>
            </a:r>
          </a:p>
          <a:p>
            <a:pPr lvl="2"/>
            <a:r>
              <a:rPr lang="en-US" dirty="0"/>
              <a:t>The sum of the lead times that sequential phases of a process require, from ordering of parts or raw materials to completion of the final assembly</a:t>
            </a:r>
          </a:p>
        </p:txBody>
      </p:sp>
      <p:sp>
        <p:nvSpPr>
          <p:cNvPr id="8" name="Footer Placeholder 7">
            <a:extLst>
              <a:ext uri="{FF2B5EF4-FFF2-40B4-BE49-F238E27FC236}">
                <a16:creationId xmlns:a16="http://schemas.microsoft.com/office/drawing/2014/main" id="{CD4ABACA-C932-D17D-6207-71175DA16A2F}"/>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B01B2AAC-C64B-213B-57E2-5043CD1239BB}"/>
              </a:ext>
            </a:extLst>
          </p:cNvPr>
          <p:cNvSpPr>
            <a:spLocks noGrp="1"/>
          </p:cNvSpPr>
          <p:nvPr>
            <p:ph type="sldNum" sz="quarter" idx="11"/>
          </p:nvPr>
        </p:nvSpPr>
        <p:spPr/>
        <p:txBody>
          <a:bodyPr/>
          <a:lstStyle/>
          <a:p>
            <a:pPr>
              <a:defRPr/>
            </a:pPr>
            <a:fld id="{7BDDEBC0-0E1D-4F40-9E73-E30DD182E7FD}" type="slidenum">
              <a:rPr lang="en-US" altLang="zh-TW" smtClean="0"/>
              <a:pPr>
                <a:defRPr/>
              </a:pPr>
              <a:t>4</a:t>
            </a:fld>
            <a:endParaRPr lang="en-US" altLang="zh-TW"/>
          </a:p>
        </p:txBody>
      </p:sp>
    </p:spTree>
    <p:extLst>
      <p:ext uri="{BB962C8B-B14F-4D97-AF65-F5344CB8AC3E}">
        <p14:creationId xmlns:p14="http://schemas.microsoft.com/office/powerpoint/2010/main" val="30647168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Cumulative Lead Time</a:t>
            </a:r>
            <a:endParaRPr lang="en-IN" dirty="0"/>
          </a:p>
        </p:txBody>
      </p:sp>
      <p:pic>
        <p:nvPicPr>
          <p:cNvPr id="5" name="Picture 3" descr="Master schedule showing week 1 blank, then 2&amp;3 for Procurement, then 4-6 for Fabrication, then 7&amp;8 for Subassembly, then 9&amp;10 for Assembly."/>
          <p:cNvPicPr>
            <a:picLocks noChangeAspect="1"/>
          </p:cNvPicPr>
          <p:nvPr/>
        </p:nvPicPr>
        <p:blipFill rotWithShape="1">
          <a:blip r:embed="rId2">
            <a:extLst>
              <a:ext uri="{28A0092B-C50C-407E-A947-70E740481C1C}">
                <a14:useLocalDpi xmlns:a14="http://schemas.microsoft.com/office/drawing/2010/main" val="0"/>
              </a:ext>
            </a:extLst>
          </a:blip>
          <a:srcRect t="-975" b="-975"/>
          <a:stretch/>
        </p:blipFill>
        <p:spPr>
          <a:xfrm>
            <a:off x="298314" y="2204864"/>
            <a:ext cx="8547372" cy="3430926"/>
          </a:xfrm>
          <a:prstGeom prst="rect">
            <a:avLst/>
          </a:prstGeom>
        </p:spPr>
      </p:pic>
      <p:sp>
        <p:nvSpPr>
          <p:cNvPr id="9" name="Footer Placeholder 8">
            <a:extLst>
              <a:ext uri="{FF2B5EF4-FFF2-40B4-BE49-F238E27FC236}">
                <a16:creationId xmlns:a16="http://schemas.microsoft.com/office/drawing/2014/main" id="{F2FBEFFE-A66A-9E2F-C621-D631B33F2287}"/>
              </a:ext>
            </a:extLst>
          </p:cNvPr>
          <p:cNvSpPr>
            <a:spLocks noGrp="1"/>
          </p:cNvSpPr>
          <p:nvPr>
            <p:ph type="ftr" sz="quarter" idx="10"/>
          </p:nvPr>
        </p:nvSpPr>
        <p:spPr/>
        <p:txBody>
          <a:bodyPr/>
          <a:lstStyle/>
          <a:p>
            <a:pPr>
              <a:defRPr/>
            </a:pPr>
            <a:r>
              <a:rPr lang="en-US" altLang="zh-TW"/>
              <a:t>CYCU— Prof CK Farn</a:t>
            </a:r>
          </a:p>
        </p:txBody>
      </p:sp>
      <p:sp>
        <p:nvSpPr>
          <p:cNvPr id="10" name="Slide Number Placeholder 9">
            <a:extLst>
              <a:ext uri="{FF2B5EF4-FFF2-40B4-BE49-F238E27FC236}">
                <a16:creationId xmlns:a16="http://schemas.microsoft.com/office/drawing/2014/main" id="{68546971-119F-C603-7299-8D9D43F4A613}"/>
              </a:ext>
            </a:extLst>
          </p:cNvPr>
          <p:cNvSpPr>
            <a:spLocks noGrp="1"/>
          </p:cNvSpPr>
          <p:nvPr>
            <p:ph type="sldNum" sz="quarter" idx="11"/>
          </p:nvPr>
        </p:nvSpPr>
        <p:spPr/>
        <p:txBody>
          <a:bodyPr/>
          <a:lstStyle/>
          <a:p>
            <a:pPr>
              <a:defRPr/>
            </a:pPr>
            <a:fld id="{7BDDEBC0-0E1D-4F40-9E73-E30DD182E7FD}" type="slidenum">
              <a:rPr lang="en-US" altLang="zh-TW" smtClean="0"/>
              <a:pPr>
                <a:defRPr/>
              </a:pPr>
              <a:t>5</a:t>
            </a:fld>
            <a:endParaRPr lang="en-US" altLang="zh-TW"/>
          </a:p>
        </p:txBody>
      </p:sp>
    </p:spTree>
    <p:extLst>
      <p:ext uri="{BB962C8B-B14F-4D97-AF65-F5344CB8AC3E}">
        <p14:creationId xmlns:p14="http://schemas.microsoft.com/office/powerpoint/2010/main" val="9315171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Inputs: </a:t>
            </a:r>
            <a:r>
              <a:rPr lang="en-US" dirty="0">
                <a:solidFill>
                  <a:schemeClr val="bg1"/>
                </a:solidFill>
              </a:rPr>
              <a:t>Bill of Materials</a:t>
            </a:r>
            <a:endParaRPr lang="en-IN" dirty="0">
              <a:solidFill>
                <a:schemeClr val="bg1"/>
              </a:solidFill>
            </a:endParaRPr>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Bill of Materials (BOM)</a:t>
            </a:r>
          </a:p>
          <a:p>
            <a:pPr lvl="1"/>
            <a:r>
              <a:rPr lang="en-US" dirty="0"/>
              <a:t>A listing of all of the assemblies, subassemblies, parts, and raw materials needed to produce one unit of a product</a:t>
            </a:r>
          </a:p>
          <a:p>
            <a:r>
              <a:rPr lang="en-US" dirty="0"/>
              <a:t>Product structure tree</a:t>
            </a:r>
          </a:p>
          <a:p>
            <a:pPr lvl="1"/>
            <a:r>
              <a:rPr lang="en-US" dirty="0"/>
              <a:t>A visual depiction of the requirements in a bill of materials, where all components are listed by levels</a:t>
            </a:r>
          </a:p>
        </p:txBody>
      </p:sp>
      <p:sp>
        <p:nvSpPr>
          <p:cNvPr id="8" name="Footer Placeholder 7">
            <a:extLst>
              <a:ext uri="{FF2B5EF4-FFF2-40B4-BE49-F238E27FC236}">
                <a16:creationId xmlns:a16="http://schemas.microsoft.com/office/drawing/2014/main" id="{0EF3B1CF-5B10-5A0E-50F4-206770E95D45}"/>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3D5755E7-1115-FB11-3D11-3F5C9CAEC407}"/>
              </a:ext>
            </a:extLst>
          </p:cNvPr>
          <p:cNvSpPr>
            <a:spLocks noGrp="1"/>
          </p:cNvSpPr>
          <p:nvPr>
            <p:ph type="sldNum" sz="quarter" idx="11"/>
          </p:nvPr>
        </p:nvSpPr>
        <p:spPr/>
        <p:txBody>
          <a:bodyPr/>
          <a:lstStyle/>
          <a:p>
            <a:pPr>
              <a:defRPr/>
            </a:pPr>
            <a:fld id="{7BDDEBC0-0E1D-4F40-9E73-E30DD182E7FD}" type="slidenum">
              <a:rPr lang="en-US" altLang="zh-TW" smtClean="0"/>
              <a:pPr>
                <a:defRPr/>
              </a:pPr>
              <a:t>6</a:t>
            </a:fld>
            <a:endParaRPr lang="en-US" altLang="zh-TW"/>
          </a:p>
        </p:txBody>
      </p:sp>
    </p:spTree>
    <p:extLst>
      <p:ext uri="{BB962C8B-B14F-4D97-AF65-F5344CB8AC3E}">
        <p14:creationId xmlns:p14="http://schemas.microsoft.com/office/powerpoint/2010/main" val="149987969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200" dirty="0"/>
              <a:t>Assembly Diagram and </a:t>
            </a:r>
            <a:br>
              <a:rPr lang="en-US" sz="3200" dirty="0"/>
            </a:br>
            <a:r>
              <a:rPr lang="en-US" sz="3200" dirty="0"/>
              <a:t>Product Structure Tree</a:t>
            </a:r>
            <a:endParaRPr lang="en-IN" sz="3200" dirty="0"/>
          </a:p>
        </p:txBody>
      </p:sp>
      <p:pic>
        <p:nvPicPr>
          <p:cNvPr id="5" name="Picture 3" descr="Assembly diagram and structure tree for a basic chair assembly."/>
          <p:cNvPicPr>
            <a:picLocks noChangeAspect="1"/>
          </p:cNvPicPr>
          <p:nvPr/>
        </p:nvPicPr>
        <p:blipFill>
          <a:blip r:embed="rId2">
            <a:extLst>
              <a:ext uri="{28A0092B-C50C-407E-A947-70E740481C1C}">
                <a14:useLocalDpi xmlns:a14="http://schemas.microsoft.com/office/drawing/2010/main" val="0"/>
              </a:ext>
            </a:extLst>
          </a:blip>
          <a:srcRect l="-32766" r="-32766"/>
          <a:stretch>
            <a:fillRect/>
          </a:stretch>
        </p:blipFill>
        <p:spPr>
          <a:xfrm>
            <a:off x="179512" y="1772816"/>
            <a:ext cx="8229600" cy="4572000"/>
          </a:xfrm>
          <a:prstGeom prst="rect">
            <a:avLst/>
          </a:prstGeom>
        </p:spPr>
      </p:pic>
      <p:sp>
        <p:nvSpPr>
          <p:cNvPr id="11" name="Footer Placeholder 10">
            <a:extLst>
              <a:ext uri="{FF2B5EF4-FFF2-40B4-BE49-F238E27FC236}">
                <a16:creationId xmlns:a16="http://schemas.microsoft.com/office/drawing/2014/main" id="{C80D522E-B87A-6604-4F2F-F3AFADC66DBB}"/>
              </a:ext>
            </a:extLst>
          </p:cNvPr>
          <p:cNvSpPr>
            <a:spLocks noGrp="1"/>
          </p:cNvSpPr>
          <p:nvPr>
            <p:ph type="ftr" sz="quarter" idx="10"/>
          </p:nvPr>
        </p:nvSpPr>
        <p:spPr/>
        <p:txBody>
          <a:bodyPr/>
          <a:lstStyle/>
          <a:p>
            <a:pPr>
              <a:defRPr/>
            </a:pPr>
            <a:r>
              <a:rPr lang="en-US" altLang="zh-TW"/>
              <a:t>CYCU— Prof CK Farn</a:t>
            </a:r>
          </a:p>
        </p:txBody>
      </p:sp>
      <p:sp>
        <p:nvSpPr>
          <p:cNvPr id="12" name="Slide Number Placeholder 11">
            <a:extLst>
              <a:ext uri="{FF2B5EF4-FFF2-40B4-BE49-F238E27FC236}">
                <a16:creationId xmlns:a16="http://schemas.microsoft.com/office/drawing/2014/main" id="{CC3549B9-9CD7-5219-880C-0D1BCAD0D26B}"/>
              </a:ext>
            </a:extLst>
          </p:cNvPr>
          <p:cNvSpPr>
            <a:spLocks noGrp="1"/>
          </p:cNvSpPr>
          <p:nvPr>
            <p:ph type="sldNum" sz="quarter" idx="11"/>
          </p:nvPr>
        </p:nvSpPr>
        <p:spPr/>
        <p:txBody>
          <a:bodyPr/>
          <a:lstStyle/>
          <a:p>
            <a:pPr>
              <a:defRPr/>
            </a:pPr>
            <a:fld id="{7BDDEBC0-0E1D-4F40-9E73-E30DD182E7FD}" type="slidenum">
              <a:rPr lang="en-US" altLang="zh-TW" smtClean="0"/>
              <a:pPr>
                <a:defRPr/>
              </a:pPr>
              <a:t>7</a:t>
            </a:fld>
            <a:endParaRPr lang="en-US" altLang="zh-TW"/>
          </a:p>
        </p:txBody>
      </p:sp>
    </p:spTree>
    <p:extLst>
      <p:ext uri="{BB962C8B-B14F-4D97-AF65-F5344CB8AC3E}">
        <p14:creationId xmlns:p14="http://schemas.microsoft.com/office/powerpoint/2010/main" val="238497788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Low-Level Coding</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54089" y="1772816"/>
            <a:ext cx="7772400" cy="4114800"/>
          </a:xfrm>
        </p:spPr>
        <p:txBody>
          <a:bodyPr/>
          <a:lstStyle/>
          <a:p>
            <a:r>
              <a:rPr lang="en-US" dirty="0"/>
              <a:t>Low-level coding</a:t>
            </a:r>
          </a:p>
          <a:p>
            <a:pPr lvl="1"/>
            <a:r>
              <a:rPr lang="en-US" dirty="0"/>
              <a:t>Restructuring the bill of materials so that multiple occurrences of a component all coincide with the lowest level at which the component occurs</a:t>
            </a:r>
          </a:p>
        </p:txBody>
      </p:sp>
      <p:pic>
        <p:nvPicPr>
          <p:cNvPr id="13314" name="Picture 4" descr="Product structure tree for end item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429000"/>
            <a:ext cx="593492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11">
            <a:extLst>
              <a:ext uri="{FF2B5EF4-FFF2-40B4-BE49-F238E27FC236}">
                <a16:creationId xmlns:a16="http://schemas.microsoft.com/office/drawing/2014/main" id="{BC3EB6FC-0A7B-CB91-9E5E-3C365147BA12}"/>
              </a:ext>
            </a:extLst>
          </p:cNvPr>
          <p:cNvSpPr>
            <a:spLocks noGrp="1"/>
          </p:cNvSpPr>
          <p:nvPr>
            <p:ph type="ftr" sz="quarter" idx="10"/>
          </p:nvPr>
        </p:nvSpPr>
        <p:spPr/>
        <p:txBody>
          <a:bodyPr/>
          <a:lstStyle/>
          <a:p>
            <a:pPr>
              <a:defRPr/>
            </a:pPr>
            <a:r>
              <a:rPr lang="en-US" altLang="zh-TW"/>
              <a:t>CYCU— Prof CK Farn</a:t>
            </a:r>
          </a:p>
        </p:txBody>
      </p:sp>
      <p:sp>
        <p:nvSpPr>
          <p:cNvPr id="13" name="Slide Number Placeholder 12">
            <a:extLst>
              <a:ext uri="{FF2B5EF4-FFF2-40B4-BE49-F238E27FC236}">
                <a16:creationId xmlns:a16="http://schemas.microsoft.com/office/drawing/2014/main" id="{5628C2DF-543A-AB00-29B1-96D0F27B1DB9}"/>
              </a:ext>
            </a:extLst>
          </p:cNvPr>
          <p:cNvSpPr>
            <a:spLocks noGrp="1"/>
          </p:cNvSpPr>
          <p:nvPr>
            <p:ph type="sldNum" sz="quarter" idx="11"/>
          </p:nvPr>
        </p:nvSpPr>
        <p:spPr/>
        <p:txBody>
          <a:bodyPr/>
          <a:lstStyle/>
          <a:p>
            <a:pPr>
              <a:defRPr/>
            </a:pPr>
            <a:fld id="{7BDDEBC0-0E1D-4F40-9E73-E30DD182E7FD}" type="slidenum">
              <a:rPr lang="en-US" altLang="zh-TW" smtClean="0"/>
              <a:pPr>
                <a:defRPr/>
              </a:pPr>
              <a:t>8</a:t>
            </a:fld>
            <a:endParaRPr lang="en-US" altLang="zh-TW"/>
          </a:p>
        </p:txBody>
      </p:sp>
    </p:spTree>
    <p:extLst>
      <p:ext uri="{BB962C8B-B14F-4D97-AF65-F5344CB8AC3E}">
        <p14:creationId xmlns:p14="http://schemas.microsoft.com/office/powerpoint/2010/main" val="11523479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MRP Inputs: Inventory Records</a:t>
            </a:r>
            <a:endParaRPr lang="en-IN" sz="36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5800" y="1772816"/>
            <a:ext cx="7772400" cy="4114800"/>
          </a:xfrm>
        </p:spPr>
        <p:txBody>
          <a:bodyPr/>
          <a:lstStyle/>
          <a:p>
            <a:r>
              <a:rPr lang="en-US" sz="2400" dirty="0"/>
              <a:t>Inventory records</a:t>
            </a:r>
          </a:p>
          <a:p>
            <a:pPr lvl="1"/>
            <a:r>
              <a:rPr lang="en-US" sz="2000" dirty="0"/>
              <a:t>Includes information on the status of each item by time period, called time buckets</a:t>
            </a:r>
          </a:p>
          <a:p>
            <a:pPr lvl="1"/>
            <a:r>
              <a:rPr lang="en-US" sz="2000" dirty="0"/>
              <a:t>Information about</a:t>
            </a:r>
          </a:p>
          <a:p>
            <a:pPr lvl="2"/>
            <a:r>
              <a:rPr lang="en-US" sz="1800" dirty="0"/>
              <a:t>Gross requirements</a:t>
            </a:r>
          </a:p>
          <a:p>
            <a:pPr lvl="2"/>
            <a:r>
              <a:rPr lang="en-US" sz="1800" dirty="0"/>
              <a:t>Scheduled receipts</a:t>
            </a:r>
          </a:p>
          <a:p>
            <a:pPr lvl="2"/>
            <a:r>
              <a:rPr lang="en-US" sz="1800" dirty="0"/>
              <a:t>Expected amount on hand</a:t>
            </a:r>
          </a:p>
          <a:p>
            <a:pPr lvl="1"/>
            <a:r>
              <a:rPr lang="en-US" sz="2000" dirty="0"/>
              <a:t>Other details for each item such as</a:t>
            </a:r>
          </a:p>
          <a:p>
            <a:pPr lvl="2"/>
            <a:r>
              <a:rPr lang="en-US" sz="1800" dirty="0"/>
              <a:t>Supplier</a:t>
            </a:r>
          </a:p>
          <a:p>
            <a:pPr lvl="2"/>
            <a:r>
              <a:rPr lang="en-US" sz="1800" dirty="0"/>
              <a:t>Lead time</a:t>
            </a:r>
          </a:p>
          <a:p>
            <a:pPr lvl="2"/>
            <a:r>
              <a:rPr lang="en-US" sz="1800" dirty="0"/>
              <a:t>Lot size policy</a:t>
            </a:r>
          </a:p>
          <a:p>
            <a:pPr lvl="2"/>
            <a:r>
              <a:rPr lang="en-US" sz="1800" dirty="0"/>
              <a:t>Changes due to stock receipts and withdrawals</a:t>
            </a:r>
          </a:p>
          <a:p>
            <a:pPr lvl="2"/>
            <a:r>
              <a:rPr lang="en-US" sz="1800" dirty="0"/>
              <a:t>Canceled orders and similar events</a:t>
            </a:r>
          </a:p>
        </p:txBody>
      </p:sp>
      <p:sp>
        <p:nvSpPr>
          <p:cNvPr id="8" name="Footer Placeholder 7">
            <a:extLst>
              <a:ext uri="{FF2B5EF4-FFF2-40B4-BE49-F238E27FC236}">
                <a16:creationId xmlns:a16="http://schemas.microsoft.com/office/drawing/2014/main" id="{3D5D2915-2F6D-D1DA-8C81-665B746B6501}"/>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E3D4FC28-05E8-44E1-1376-4F15A13B7237}"/>
              </a:ext>
            </a:extLst>
          </p:cNvPr>
          <p:cNvSpPr>
            <a:spLocks noGrp="1"/>
          </p:cNvSpPr>
          <p:nvPr>
            <p:ph type="sldNum" sz="quarter" idx="11"/>
          </p:nvPr>
        </p:nvSpPr>
        <p:spPr/>
        <p:txBody>
          <a:bodyPr/>
          <a:lstStyle/>
          <a:p>
            <a:pPr>
              <a:defRPr/>
            </a:pPr>
            <a:fld id="{7BDDEBC0-0E1D-4F40-9E73-E30DD182E7FD}" type="slidenum">
              <a:rPr lang="en-US" altLang="zh-TW" smtClean="0"/>
              <a:pPr>
                <a:defRPr/>
              </a:pPr>
              <a:t>9</a:t>
            </a:fld>
            <a:endParaRPr lang="en-US" altLang="zh-TW"/>
          </a:p>
        </p:txBody>
      </p:sp>
    </p:spTree>
    <p:extLst>
      <p:ext uri="{BB962C8B-B14F-4D97-AF65-F5344CB8AC3E}">
        <p14:creationId xmlns:p14="http://schemas.microsoft.com/office/powerpoint/2010/main" val="865872511"/>
      </p:ext>
    </p:extLst>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2930</TotalTime>
  <Words>1748</Words>
  <Application>Microsoft Office PowerPoint</Application>
  <PresentationFormat>如螢幕大小 (4:3)</PresentationFormat>
  <Paragraphs>300</Paragraphs>
  <Slides>33</Slides>
  <Notes>1</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33</vt:i4>
      </vt:variant>
    </vt:vector>
  </HeadingPairs>
  <TitlesOfParts>
    <vt:vector size="42" baseType="lpstr">
      <vt:lpstr>微軟正黑體</vt:lpstr>
      <vt:lpstr>Arial</vt:lpstr>
      <vt:lpstr>Calibri</vt:lpstr>
      <vt:lpstr>Calibri Light</vt:lpstr>
      <vt:lpstr>Times New Roman</vt:lpstr>
      <vt:lpstr>Webdings</vt:lpstr>
      <vt:lpstr>Wingdings</vt:lpstr>
      <vt:lpstr>0ckf</vt:lpstr>
      <vt:lpstr>自訂設計</vt:lpstr>
      <vt:lpstr>MRP:  Material Requirement Planning (Ch.13)  </vt:lpstr>
      <vt:lpstr>MRP:  Material requirements planning </vt:lpstr>
      <vt:lpstr>Overview of MRP</vt:lpstr>
      <vt:lpstr>MRP Inputs: Master Schedule</vt:lpstr>
      <vt:lpstr>Cumulative Lead Time</vt:lpstr>
      <vt:lpstr>MRP Inputs: Bill of Materials</vt:lpstr>
      <vt:lpstr>Assembly Diagram and  Product Structure Tree</vt:lpstr>
      <vt:lpstr>Low-Level Coding</vt:lpstr>
      <vt:lpstr>MRP Inputs: Inventory Records</vt:lpstr>
      <vt:lpstr>Assembly Time Chart</vt:lpstr>
      <vt:lpstr>MRP Outputs: Primary</vt:lpstr>
      <vt:lpstr>MRP Outputs: Secondary</vt:lpstr>
      <vt:lpstr>MRP Processing</vt:lpstr>
      <vt:lpstr>MRP Record</vt:lpstr>
      <vt:lpstr>MRP Record (cont.)</vt:lpstr>
      <vt:lpstr>MRP: Development</vt:lpstr>
      <vt:lpstr>Example MRP</vt:lpstr>
      <vt:lpstr>Example MRP (cont.)</vt:lpstr>
      <vt:lpstr>Using the MRP</vt:lpstr>
      <vt:lpstr>Updating the System</vt:lpstr>
      <vt:lpstr>Updating the System (cont.)</vt:lpstr>
      <vt:lpstr>MRP Benefits</vt:lpstr>
      <vt:lpstr>MRP Requirements</vt:lpstr>
      <vt:lpstr>MRP Difficulties</vt:lpstr>
      <vt:lpstr>MRP II</vt:lpstr>
      <vt:lpstr>MRP II:  Overview</vt:lpstr>
      <vt:lpstr>Closed Loop MRP</vt:lpstr>
      <vt:lpstr>Capacity Requirements Planning</vt:lpstr>
      <vt:lpstr>Load Reports</vt:lpstr>
      <vt:lpstr>Enterprise Resource Planning</vt:lpstr>
      <vt:lpstr>Overview of ERP Software Modules</vt:lpstr>
      <vt:lpstr>ERP Project Organization</vt:lpstr>
      <vt:lpstr>ERP Considerations</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范錚強</cp:lastModifiedBy>
  <cp:revision>200</cp:revision>
  <dcterms:created xsi:type="dcterms:W3CDTF">1999-04-05T16:45:56Z</dcterms:created>
  <dcterms:modified xsi:type="dcterms:W3CDTF">2024-11-22T15:00:30Z</dcterms:modified>
</cp:coreProperties>
</file>