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64" r:id="rId2"/>
    <p:sldId id="630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5" r:id="rId37"/>
    <p:sldId id="596" r:id="rId38"/>
    <p:sldId id="666" r:id="rId39"/>
    <p:sldId id="629" r:id="rId40"/>
    <p:sldId id="612" r:id="rId41"/>
    <p:sldId id="618" r:id="rId42"/>
    <p:sldId id="620" r:id="rId43"/>
    <p:sldId id="621" r:id="rId44"/>
    <p:sldId id="622" r:id="rId45"/>
    <p:sldId id="614" r:id="rId46"/>
    <p:sldId id="626" r:id="rId47"/>
    <p:sldId id="615" r:id="rId48"/>
    <p:sldId id="625" r:id="rId49"/>
    <p:sldId id="628" r:id="rId5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00CC"/>
    <a:srgbClr val="CCECFF"/>
    <a:srgbClr val="FFCCCC"/>
    <a:srgbClr val="FFCC99"/>
    <a:srgbClr val="0080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1" autoAdjust="0"/>
    <p:restoredTop sz="86371" autoAdjust="0"/>
  </p:normalViewPr>
  <p:slideViewPr>
    <p:cSldViewPr snapToGrid="0" showGuides="1">
      <p:cViewPr varScale="1">
        <p:scale>
          <a:sx n="93" d="100"/>
          <a:sy n="93" d="100"/>
        </p:scale>
        <p:origin x="17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F461EFD-8D19-475F-AA04-F4CD1A4D59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0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CC7CCF-C587-40C4-8FC8-7485D79002C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2174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2C822A-312A-4A2B-AE7E-0D66FC18B5AB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8442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C54455E-8F8F-4791-B6AE-B7956F511FAD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134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25194F-A2F3-4D9B-AC8B-44C5AE5DCBCA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6257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70E654-08F6-455C-9D27-AF5CA654D2F3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968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8BC987-C527-41F3-BEC5-15A77A1491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569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DB0D0B-F219-44B5-85F7-4B1489BEC429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72440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71D303-78BD-4D8E-B9D2-CF4A29DAE205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4669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7B97AA-DF53-46EF-AF15-99A17AA17D62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7791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B98347B-3230-4066-891D-262D1B3BFC7F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6655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E2FAC5-5B9A-4DD7-8AE1-B26E3E32B888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846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E9C605-57BC-4C2D-BABD-37A4E04FFF5F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8457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D93FE5-BC77-4F8A-A666-E5D85F918641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99261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96D8FC-844F-48B3-9E0E-0D8057FEEB15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58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61103C-A66F-4988-A334-48A7DFD7D49B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7898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2D58DC4-B069-4979-83EB-75221ADBEB1A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6799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5A0F35-B360-4CC6-959C-94B00BB27A99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28585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8617E5-1ACC-489D-BE54-A0EE438CA0E8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6610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9C92D1-058C-4587-90AE-65B9042CBD05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2470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31848C-AC4D-427C-B253-81FB05DB9F76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02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D33282-92A3-4A9E-8765-4BFC71E39736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32974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95F21F-846F-4763-8C07-ACAB4DA7F179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4966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E7F226-114E-4542-9493-987050D1A7A0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49109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D293F6-4A6B-4D21-AC37-F4E0BB2C64E0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3641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A008A1-4D86-48EC-9621-B8E20256FA4B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0455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9E4AC2-3076-4E8A-8722-90731FD6632C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64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7C0DD-82A1-4C15-B58C-9709C3BCDF82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2581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388C4C-5620-4555-8F3E-9E3729838BCB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3014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91550A4-19AD-4581-A5C7-4D954024676D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58828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511885A-4400-44A4-8484-D76045A96558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92747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7D1916-EFDB-496B-8D35-3C8B249B6BD6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898C617-216A-4C97-9F4A-019D45A707B8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96713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E5B62A-FC55-4132-8F29-6E649CB34F6C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79CF5EC-D9F5-41A7-B1F8-EBBCFF03518C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38475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B87AAF-8971-4025-8E70-ED677F0A2ADD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84F132E-5649-47A2-BED4-CC730BDD7309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45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1217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102F9D-96FE-429E-82D4-C58DB55F4215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00108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255829-FADD-41BF-BA51-ECFDFD276D0F}" type="slidenum">
              <a:rPr lang="en-US" altLang="zh-TW" sz="1200"/>
              <a:pPr/>
              <a:t>47</a:t>
            </a:fld>
            <a:endParaRPr lang="en-US" altLang="zh-TW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AC5D537-291D-43E6-BCB3-F3E9D94CC70F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61581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6C788D-1FDB-4241-AEC1-A84533603678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823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F529AA-722F-467F-8DB7-2ABFD98F9C30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89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7D23FB-4F7D-4DDE-86E0-C5E0C6DBF6E7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9434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8526AC-DB72-41FC-A215-09FA7D8EB3A9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04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535380-9DF1-44E7-B025-3D4A2A93F3BC}" type="slidenum">
              <a:rPr lang="en-US" altLang="zh-TW" sz="1200"/>
              <a:pPr/>
              <a:t>8</a:t>
            </a:fld>
            <a:endParaRPr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9795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066E86-C078-473B-A1F1-9900925B22E6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339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95F08-A619-473C-86D8-FE05830C86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876771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4DCA7-2333-4EDB-B129-2DD0C3ACD8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4759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50ACF-A31B-46CA-8A5A-6043CF138E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8940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44604-E301-4266-9493-D6D63B3CE8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6324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BA01D-87F1-4C29-9E1C-4B8436F3CC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37687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D3744-A6A4-4EBD-B82B-3D77C35D0F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6578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B5EE9-4FC9-494E-9F8D-11185B19C8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08010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2C609-FF09-4529-8955-362174BDA7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032654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19DEA-3BBB-4C49-BA50-CABC259F920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3490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7EA9B-BE11-4AD3-A625-1B1C6A2FAF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5105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95462-8837-42CA-B16C-A121FA8189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77631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2E26E-2076-4BD0-A29F-3BE802CB8E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5645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F20C2B2F-6FF8-4ABB-B1AF-6056067B382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manualofstyle.org/home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D246C1-174F-4F13-8C07-0EAD523C221A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550" y="1371600"/>
            <a:ext cx="7416800" cy="1066800"/>
          </a:xfrm>
        </p:spPr>
        <p:txBody>
          <a:bodyPr anchor="ctr"/>
          <a:lstStyle/>
          <a:p>
            <a:pPr eaLnBrk="1" hangingPunct="1"/>
            <a:r>
              <a:rPr lang="zh-TW" altLang="en-US" sz="4000"/>
              <a:t>文章和投影資料的常犯錯誤 </a:t>
            </a:r>
            <a:r>
              <a:rPr lang="zh-TW" altLang="en-US" sz="4800"/>
              <a:t>─</a:t>
            </a:r>
            <a:r>
              <a:rPr lang="zh-TW" altLang="en-US" sz="1600"/>
              <a:t> </a:t>
            </a:r>
            <a:br>
              <a:rPr lang="zh-TW" altLang="en-US" sz="1600"/>
            </a:br>
            <a:r>
              <a:rPr lang="zh-TW" altLang="en-US" sz="3600">
                <a:solidFill>
                  <a:schemeClr val="bg1"/>
                </a:solidFill>
              </a:rPr>
              <a:t>字型、標點符號和排版</a:t>
            </a:r>
            <a:r>
              <a:rPr lang="zh-TW" altLang="en-US" sz="4800"/>
              <a:t>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lvl="1" indent="206375" eaLnBrk="1" hangingPunct="1">
              <a:defRPr/>
            </a:pPr>
            <a:r>
              <a:rPr lang="en-US" altLang="en-US" sz="2400" dirty="0">
                <a:latin typeface="+mn-ea"/>
                <a:ea typeface="+mn-ea"/>
              </a:rPr>
              <a:t>中</a:t>
            </a:r>
            <a:r>
              <a:rPr lang="zh-TW" altLang="en-US" sz="2400" dirty="0">
                <a:latin typeface="+mn-ea"/>
                <a:ea typeface="+mn-ea"/>
              </a:rPr>
              <a:t>原</a:t>
            </a:r>
            <a:r>
              <a:rPr lang="en-US" altLang="en-US" sz="2400" dirty="0" err="1">
                <a:latin typeface="+mn-ea"/>
                <a:ea typeface="+mn-ea"/>
              </a:rPr>
              <a:t>大學</a:t>
            </a:r>
            <a:r>
              <a:rPr lang="zh-TW" altLang="en-US" sz="2400" dirty="0">
                <a:latin typeface="+mn-ea"/>
                <a:ea typeface="+mn-ea"/>
              </a:rPr>
              <a:t>、</a:t>
            </a:r>
            <a:r>
              <a:rPr lang="en-US" altLang="en-US" sz="2400" dirty="0" err="1">
                <a:latin typeface="+mn-ea"/>
                <a:ea typeface="+mn-ea"/>
              </a:rPr>
              <a:t>資訊管理系</a:t>
            </a:r>
            <a:endParaRPr lang="en-US" altLang="en-US" sz="2400" dirty="0">
              <a:latin typeface="+mn-ea"/>
              <a:ea typeface="+mn-ea"/>
            </a:endParaRPr>
          </a:p>
          <a:p>
            <a:pPr lvl="1" indent="206375" eaLnBrk="1" hangingPunct="1">
              <a:defRPr/>
            </a:pPr>
            <a:r>
              <a:rPr lang="en-US" altLang="en-US" sz="2400" dirty="0" err="1">
                <a:latin typeface="+mn-ea"/>
                <a:ea typeface="+mn-ea"/>
              </a:rPr>
              <a:t>范錚強</a:t>
            </a:r>
            <a:endParaRPr lang="zh-TW" altLang="en-US" sz="2400" dirty="0">
              <a:latin typeface="+mn-ea"/>
              <a:ea typeface="+mn-ea"/>
            </a:endParaRPr>
          </a:p>
          <a:p>
            <a:pPr lvl="1" indent="206375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zh-TW" sz="2000" dirty="0"/>
              <a:t>http://www.mgt.ncu.edu.tw/~ckfarn</a:t>
            </a:r>
          </a:p>
          <a:p>
            <a:pPr lvl="1" indent="206375" eaLnBrk="1" hangingPunct="1">
              <a:defRPr/>
            </a:pPr>
            <a:r>
              <a:rPr lang="en-US" altLang="zh-TW" dirty="0"/>
              <a:t>Updated 2024/2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B65BFA-8BC5-4CF3-8149-837FF9473F2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引號</a:t>
            </a:r>
          </a:p>
        </p:txBody>
      </p:sp>
      <p:pic>
        <p:nvPicPr>
          <p:cNvPr id="21509" name="Picture 3" descr="quo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17725"/>
            <a:ext cx="7435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0" name="Oval 4"/>
          <p:cNvSpPr>
            <a:spLocks noChangeArrowheads="1"/>
          </p:cNvSpPr>
          <p:nvPr/>
        </p:nvSpPr>
        <p:spPr bwMode="auto">
          <a:xfrm>
            <a:off x="5434013" y="21574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1" name="Oval 5"/>
          <p:cNvSpPr>
            <a:spLocks noChangeArrowheads="1"/>
          </p:cNvSpPr>
          <p:nvPr/>
        </p:nvSpPr>
        <p:spPr bwMode="auto">
          <a:xfrm>
            <a:off x="2279650" y="298767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2" name="Oval 6"/>
          <p:cNvSpPr>
            <a:spLocks noChangeArrowheads="1"/>
          </p:cNvSpPr>
          <p:nvPr/>
        </p:nvSpPr>
        <p:spPr bwMode="auto">
          <a:xfrm>
            <a:off x="3030538" y="3790950"/>
            <a:ext cx="614362" cy="377825"/>
          </a:xfrm>
          <a:prstGeom prst="ellipse">
            <a:avLst/>
          </a:prstGeom>
          <a:noFill/>
          <a:ln w="63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3" name="Oval 7"/>
          <p:cNvSpPr>
            <a:spLocks noChangeArrowheads="1"/>
          </p:cNvSpPr>
          <p:nvPr/>
        </p:nvSpPr>
        <p:spPr bwMode="auto">
          <a:xfrm>
            <a:off x="3911600" y="459422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4" name="Oval 8"/>
          <p:cNvSpPr>
            <a:spLocks noChangeArrowheads="1"/>
          </p:cNvSpPr>
          <p:nvPr/>
        </p:nvSpPr>
        <p:spPr bwMode="auto">
          <a:xfrm>
            <a:off x="3760788" y="48625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5" name="Oval 9"/>
          <p:cNvSpPr>
            <a:spLocks noChangeArrowheads="1"/>
          </p:cNvSpPr>
          <p:nvPr/>
        </p:nvSpPr>
        <p:spPr bwMode="auto">
          <a:xfrm>
            <a:off x="3571875" y="264953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6" name="Oval 10"/>
          <p:cNvSpPr>
            <a:spLocks noChangeArrowheads="1"/>
          </p:cNvSpPr>
          <p:nvPr/>
        </p:nvSpPr>
        <p:spPr bwMode="auto">
          <a:xfrm>
            <a:off x="2651125" y="214788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animBg="1"/>
      <p:bldP spid="664581" grpId="0" animBg="1"/>
      <p:bldP spid="664582" grpId="0" animBg="1"/>
      <p:bldP spid="664583" grpId="0" animBg="1"/>
      <p:bldP spid="664584" grpId="0" animBg="1"/>
      <p:bldP spid="664585" grpId="0" animBg="1"/>
      <p:bldP spid="664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9FB518-C41B-4DAF-ACD7-19E65D8A2DBE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排版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55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避頭點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Even margin </a:t>
            </a:r>
            <a:r>
              <a:rPr lang="zh-TW" altLang="en-US"/>
              <a:t>的使用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窄的欄位不宜用 </a:t>
            </a:r>
            <a:r>
              <a:rPr lang="en-US" altLang="zh-TW"/>
              <a:t>even margin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孤兒寡母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孤兒：遺留到後一頁的單行文字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寡母：遺留在上一頁的單行文字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如何避免？使用 </a:t>
            </a:r>
            <a:r>
              <a:rPr lang="en-US" altLang="zh-TW"/>
              <a:t>MS Word </a:t>
            </a:r>
            <a:r>
              <a:rPr lang="zh-TW" altLang="en-US"/>
              <a:t>的「格式」功能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67871D-D70A-4733-8940-6897AD8B8F9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Even margin </a:t>
            </a:r>
            <a:br>
              <a:rPr lang="en-US" altLang="zh-TW" sz="3600"/>
            </a:br>
            <a:r>
              <a:rPr lang="zh-TW" altLang="en-US" sz="3600"/>
              <a:t>的使用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06875" cy="3944938"/>
          </a:xfrm>
        </p:spPr>
        <p:txBody>
          <a:bodyPr/>
          <a:lstStyle/>
          <a:p>
            <a:pPr eaLnBrk="1" hangingPunct="1"/>
            <a:r>
              <a:rPr lang="zh-TW" altLang="en-US"/>
              <a:t>窄的欄位不宜用 </a:t>
            </a:r>
            <a:r>
              <a:rPr lang="en-US" altLang="zh-TW"/>
              <a:t>even margin</a:t>
            </a:r>
          </a:p>
        </p:txBody>
      </p:sp>
      <p:pic>
        <p:nvPicPr>
          <p:cNvPr id="25606" name="Picture 4" descr="evenMar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44488"/>
            <a:ext cx="26685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6E89C7-AF57-4D13-82CB-33CDA559BB0D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670722" name="Group 2"/>
          <p:cNvGrpSpPr>
            <a:grpSpLocks/>
          </p:cNvGrpSpPr>
          <p:nvPr/>
        </p:nvGrpSpPr>
        <p:grpSpPr bwMode="auto">
          <a:xfrm>
            <a:off x="312738" y="3252788"/>
            <a:ext cx="6264275" cy="3043237"/>
            <a:chOff x="197" y="2049"/>
            <a:chExt cx="3946" cy="1917"/>
          </a:xfrm>
        </p:grpSpPr>
        <p:pic>
          <p:nvPicPr>
            <p:cNvPr id="27658" name="Picture 3" descr="Orphan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2061"/>
              <a:ext cx="3860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197" y="2049"/>
              <a:ext cx="3917" cy="191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孤兒</a:t>
            </a:r>
          </a:p>
        </p:txBody>
      </p:sp>
      <p:grpSp>
        <p:nvGrpSpPr>
          <p:cNvPr id="670726" name="Group 6"/>
          <p:cNvGrpSpPr>
            <a:grpSpLocks/>
          </p:cNvGrpSpPr>
          <p:nvPr/>
        </p:nvGrpSpPr>
        <p:grpSpPr bwMode="auto">
          <a:xfrm>
            <a:off x="3290888" y="366713"/>
            <a:ext cx="5643562" cy="3971925"/>
            <a:chOff x="2073" y="231"/>
            <a:chExt cx="3555" cy="2502"/>
          </a:xfrm>
        </p:grpSpPr>
        <p:pic>
          <p:nvPicPr>
            <p:cNvPr id="27656" name="Picture 7" descr="Widow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37"/>
              <a:ext cx="3540" cy="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2073" y="231"/>
              <a:ext cx="3555" cy="25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277938" y="44704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6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5E767F-5FDD-461F-8068-0A6867973D35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孤兒</a:t>
            </a:r>
          </a:p>
        </p:txBody>
      </p:sp>
      <p:pic>
        <p:nvPicPr>
          <p:cNvPr id="29701" name="Picture 3" descr="Orph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712913"/>
            <a:ext cx="7319962" cy="43545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70203D-9153-4832-BC6F-9D584961BB53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1749" name="Picture 3" descr="Wido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889000"/>
            <a:ext cx="6178550" cy="3175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0" name="Picture 4" descr="Wido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025775"/>
            <a:ext cx="5321300" cy="2870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6648450" y="12192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E88C58F-9FFA-454D-BBCE-EBEE42C53848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3797" name="Picture 3" descr="Wido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904875"/>
            <a:ext cx="5486400" cy="31940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8" name="Picture 4" descr="Widow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122613"/>
            <a:ext cx="5543550" cy="30416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A2896D-4D25-42AB-8EE4-C0E7C33764AA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5845" name="Picture 3" descr="Wid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993775"/>
            <a:ext cx="5461000" cy="30670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916" name="Picture 4" descr="Widow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76488"/>
            <a:ext cx="5619750" cy="38036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44FBF2-825D-4695-8728-C8E9E3717899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字型</a:t>
            </a:r>
            <a:r>
              <a:rPr lang="en-US" altLang="zh-TW" sz="3600"/>
              <a:t>: </a:t>
            </a:r>
            <a:r>
              <a:rPr lang="en-US" altLang="zh-TW" sz="3600" i="1">
                <a:solidFill>
                  <a:schemeClr val="bg1"/>
                </a:solidFill>
              </a:rPr>
              <a:t>Serif</a:t>
            </a:r>
            <a:r>
              <a:rPr lang="en-US" altLang="zh-TW" sz="3600">
                <a:solidFill>
                  <a:schemeClr val="bg1"/>
                </a:solidFill>
              </a:rPr>
              <a:t> </a:t>
            </a:r>
            <a:r>
              <a:rPr lang="en-US" altLang="zh-TW" sz="3600"/>
              <a:t>and </a:t>
            </a:r>
            <a:r>
              <a:rPr lang="en-US" altLang="zh-TW" sz="3600">
                <a:solidFill>
                  <a:schemeClr val="bg1"/>
                </a:solidFill>
              </a:rPr>
              <a:t>Sans Serif </a:t>
            </a:r>
            <a:r>
              <a:rPr lang="en-US" altLang="zh-TW" sz="3600"/>
              <a:t>fonts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10500" cy="4584700"/>
          </a:xfrm>
        </p:spPr>
        <p:txBody>
          <a:bodyPr/>
          <a:lstStyle/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</a:t>
            </a:r>
            <a:r>
              <a:rPr lang="zh-TW" altLang="en-US"/>
              <a:t>襯線是指筆畫末端的裝飾部分 </a:t>
            </a:r>
          </a:p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 fonts: </a:t>
            </a:r>
            <a:r>
              <a:rPr lang="zh-TW" altLang="en-US"/>
              <a:t>襯線體的稱呼</a:t>
            </a:r>
          </a:p>
          <a:p>
            <a:pPr lvl="1" eaLnBrk="1" hangingPunct="1"/>
            <a:r>
              <a:rPr lang="zh-TW" altLang="en-US"/>
              <a:t>相對於</a:t>
            </a:r>
            <a:r>
              <a:rPr lang="en-US" altLang="zh-TW" i="1"/>
              <a:t>Sans Serif</a:t>
            </a:r>
            <a:r>
              <a:rPr lang="en-US" altLang="zh-TW"/>
              <a:t> fonts </a:t>
            </a:r>
            <a:r>
              <a:rPr lang="zh-TW" altLang="en-US"/>
              <a:t>無襯線體</a:t>
            </a:r>
          </a:p>
          <a:p>
            <a:pPr lvl="1" eaLnBrk="1" hangingPunct="1"/>
            <a:r>
              <a:rPr lang="zh-TW" altLang="en-US"/>
              <a:t>有襯線體有助於大量文字的快速閱讀</a:t>
            </a:r>
          </a:p>
          <a:p>
            <a:pPr eaLnBrk="1" hangingPunct="1"/>
            <a:r>
              <a:rPr lang="zh-TW" altLang="en-US"/>
              <a:t>中文裡的襯線體</a:t>
            </a:r>
          </a:p>
          <a:p>
            <a:pPr lvl="1" eaLnBrk="1" hangingPunct="1"/>
            <a:r>
              <a:rPr lang="zh-TW" altLang="en-US"/>
              <a:t>粗細不一致、末端有裝飾的字體</a:t>
            </a:r>
          </a:p>
          <a:p>
            <a:pPr lvl="1" eaLnBrk="1" hangingPunct="1"/>
            <a:r>
              <a:rPr lang="zh-TW" altLang="en-US"/>
              <a:t>亦稱「白體字」</a:t>
            </a:r>
          </a:p>
          <a:p>
            <a:pPr lvl="1" eaLnBrk="1" hangingPunct="1"/>
            <a:r>
              <a:rPr lang="zh-TW" altLang="en-US"/>
              <a:t>宋體、楷體、仿宋體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23098-2019-4D7E-BF46-138EC22E1A4C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字型：字寬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Fixed-pitch and Variable-pitch fonts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定寬字和變寬字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中文基本都是定寬字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部分英文為了打字機設計，配合齒輪的推進，為定寬字 </a:t>
            </a:r>
            <a:r>
              <a:rPr lang="en-US" altLang="zh-TW"/>
              <a:t>(Pica, Elite)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好的英文出版品，不會用定寬字（除非是數字，為了排列整齊而用定寬 ）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36DFE9-B4FE-4AEC-9572-89FDC8D85B5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zh-TW" altLang="en-US"/>
              <a:t>資料呈現的錯誤和不理想之處</a:t>
            </a:r>
          </a:p>
          <a:p>
            <a:pPr eaLnBrk="1" hangingPunct="1"/>
            <a:r>
              <a:rPr lang="zh-TW" altLang="en-US"/>
              <a:t>字型</a:t>
            </a:r>
          </a:p>
          <a:p>
            <a:pPr eaLnBrk="1" hangingPunct="1"/>
            <a:r>
              <a:rPr lang="zh-TW" altLang="en-US"/>
              <a:t>標點符號的使用</a:t>
            </a:r>
          </a:p>
          <a:p>
            <a:pPr eaLnBrk="1" hangingPunct="1"/>
            <a:r>
              <a:rPr lang="zh-TW" altLang="en-US"/>
              <a:t>排版</a:t>
            </a:r>
          </a:p>
          <a:p>
            <a:pPr eaLnBrk="1" hangingPunct="1"/>
            <a:r>
              <a:rPr lang="zh-TW" altLang="en-US"/>
              <a:t>顏色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B1F8F2-0EE1-4C2A-B298-B0616C99F8E6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字型和點數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8163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字型</a:t>
            </a:r>
          </a:p>
          <a:p>
            <a:pPr lvl="1" eaLnBrk="1" hangingPunct="1"/>
            <a:r>
              <a:rPr lang="en-US" altLang="zh-TW" sz="2400"/>
              <a:t>Typeface</a:t>
            </a:r>
          </a:p>
          <a:p>
            <a:pPr lvl="2" eaLnBrk="1" hangingPunct="1"/>
            <a:r>
              <a:rPr lang="en-US" altLang="zh-TW" sz="2000"/>
              <a:t>e.g. Times Roman</a:t>
            </a:r>
          </a:p>
          <a:p>
            <a:pPr lvl="1" eaLnBrk="1" hangingPunct="1"/>
            <a:r>
              <a:rPr lang="en-US" altLang="zh-TW" sz="2400"/>
              <a:t>Font</a:t>
            </a:r>
          </a:p>
          <a:p>
            <a:pPr lvl="2" eaLnBrk="1" hangingPunct="1"/>
            <a:r>
              <a:rPr lang="en-US" altLang="zh-TW" sz="2000"/>
              <a:t>e.g. 12 points Times Roman</a:t>
            </a:r>
            <a:r>
              <a:rPr lang="zh-TW" altLang="en-US" sz="2000"/>
              <a:t>（包含大小點數）</a:t>
            </a:r>
          </a:p>
          <a:p>
            <a:pPr eaLnBrk="1" hangingPunct="1"/>
            <a:r>
              <a:rPr lang="zh-TW" altLang="en-US" sz="2800"/>
              <a:t>點？</a:t>
            </a:r>
          </a:p>
          <a:p>
            <a:pPr lvl="1" eaLnBrk="1" hangingPunct="1"/>
            <a:r>
              <a:rPr lang="zh-TW" altLang="en-US" sz="2400"/>
              <a:t>沿用英文鉛字排版傳統，每英吋為</a:t>
            </a:r>
            <a:r>
              <a:rPr lang="en-US" altLang="zh-TW" sz="2400"/>
              <a:t>72</a:t>
            </a:r>
            <a:r>
              <a:rPr lang="zh-TW" altLang="en-US" sz="2400"/>
              <a:t>點</a:t>
            </a:r>
          </a:p>
          <a:p>
            <a:pPr lvl="1" eaLnBrk="1" hangingPunct="1"/>
            <a:r>
              <a:rPr lang="zh-TW" altLang="en-US" sz="2400"/>
              <a:t>使用</a:t>
            </a:r>
            <a:r>
              <a:rPr lang="en-US" altLang="zh-TW" sz="2400"/>
              <a:t>12</a:t>
            </a:r>
            <a:r>
              <a:rPr lang="zh-TW" altLang="en-US" sz="2400"/>
              <a:t>點字，單行行距，每吋正好有 </a:t>
            </a:r>
            <a:r>
              <a:rPr lang="en-US" altLang="zh-TW" sz="2400"/>
              <a:t>6</a:t>
            </a:r>
            <a:r>
              <a:rPr lang="zh-TW" altLang="en-US" sz="2400"/>
              <a:t>行</a:t>
            </a:r>
          </a:p>
          <a:p>
            <a:pPr lvl="1" eaLnBrk="1" hangingPunct="1"/>
            <a:r>
              <a:rPr lang="zh-TW" altLang="en-US" sz="2400"/>
              <a:t>最早的麥金塔，螢幕為何是每吋 </a:t>
            </a:r>
            <a:r>
              <a:rPr lang="en-US" altLang="zh-TW" sz="2400"/>
              <a:t>72pixel</a:t>
            </a:r>
            <a:r>
              <a:rPr lang="zh-TW" altLang="en-US" sz="2400"/>
              <a:t>？</a:t>
            </a:r>
          </a:p>
          <a:p>
            <a:pPr lvl="1" eaLnBrk="1" hangingPunct="1"/>
            <a:r>
              <a:rPr lang="zh-TW" altLang="en-US" sz="2400"/>
              <a:t>中文鉛字排版，用「號」：</a:t>
            </a:r>
            <a:r>
              <a:rPr lang="en-US" altLang="zh-TW" sz="2400"/>
              <a:t>5</a:t>
            </a:r>
            <a:r>
              <a:rPr lang="zh-TW" altLang="en-US" sz="2400"/>
              <a:t>號字大約為</a:t>
            </a:r>
            <a:r>
              <a:rPr lang="en-US" altLang="zh-TW" sz="2400"/>
              <a:t>10.5</a:t>
            </a:r>
            <a:r>
              <a:rPr lang="zh-TW" altLang="en-US" sz="2400"/>
              <a:t>點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6B0D81-539B-4DAD-B854-7259F80555F1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字型的家族</a:t>
            </a:r>
          </a:p>
        </p:txBody>
      </p:sp>
      <p:graphicFrame>
        <p:nvGraphicFramePr>
          <p:cNvPr id="687107" name="Group 3"/>
          <p:cNvGraphicFramePr>
            <a:graphicFrameLocks noGrp="1"/>
          </p:cNvGraphicFramePr>
          <p:nvPr>
            <p:ph idx="1"/>
          </p:nvPr>
        </p:nvGraphicFramePr>
        <p:xfrm>
          <a:off x="2484438" y="2852738"/>
          <a:ext cx="5400675" cy="2881312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4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Pica (10 pitch)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Elite (12 pitch)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Lucida Sans </a:t>
                      </a:r>
                      <a:r>
                        <a:rPr kumimoji="1" lang="en-US" altLang="zh-TW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Typewiter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Typewriter" panose="020B0509030504030204" pitchFamily="49" charset="0"/>
                        <a:ea typeface="SimHei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86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Times Roman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ookman Old Style" panose="02050604050505020204" pitchFamily="18" charset="0"/>
                          <a:ea typeface="標楷體" panose="03000509000000000000" pitchFamily="65" charset="-120"/>
                        </a:rPr>
                        <a:t>Bookman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Helvetica, Arial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48" name="Text Box 14"/>
          <p:cNvSpPr txBox="1">
            <a:spLocks noChangeArrowheads="1"/>
          </p:cNvSpPr>
          <p:nvPr/>
        </p:nvSpPr>
        <p:spPr bwMode="auto">
          <a:xfrm>
            <a:off x="4140200" y="1700213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CC"/>
                </a:solidFill>
                <a:ea typeface="SimHei" pitchFamily="49" charset="-122"/>
              </a:rPr>
              <a:t>是否有襯線</a:t>
            </a: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647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CC"/>
                </a:solidFill>
                <a:ea typeface="SimHei" pitchFamily="49" charset="-122"/>
              </a:rPr>
              <a:t>是否定寬</a:t>
            </a: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348038" y="2276475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serif</a:t>
            </a:r>
          </a:p>
        </p:txBody>
      </p:sp>
      <p:sp>
        <p:nvSpPr>
          <p:cNvPr id="44051" name="Text Box 17"/>
          <p:cNvSpPr txBox="1">
            <a:spLocks noChangeArrowheads="1"/>
          </p:cNvSpPr>
          <p:nvPr/>
        </p:nvSpPr>
        <p:spPr bwMode="auto">
          <a:xfrm>
            <a:off x="5867400" y="2349500"/>
            <a:ext cx="1390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Sans serif</a:t>
            </a:r>
          </a:p>
        </p:txBody>
      </p:sp>
      <p:sp>
        <p:nvSpPr>
          <p:cNvPr id="44052" name="Text Box 18"/>
          <p:cNvSpPr txBox="1">
            <a:spLocks noChangeArrowheads="1"/>
          </p:cNvSpPr>
          <p:nvPr/>
        </p:nvSpPr>
        <p:spPr bwMode="auto">
          <a:xfrm>
            <a:off x="1331913" y="2997200"/>
            <a:ext cx="979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Fixed-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  <p:sp>
        <p:nvSpPr>
          <p:cNvPr id="44053" name="Text Box 19"/>
          <p:cNvSpPr txBox="1">
            <a:spLocks noChangeArrowheads="1"/>
          </p:cNvSpPr>
          <p:nvPr/>
        </p:nvSpPr>
        <p:spPr bwMode="auto">
          <a:xfrm>
            <a:off x="1116013" y="4652963"/>
            <a:ext cx="133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Variable-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F10D7A-8FB4-46C0-AC2D-E9919C720C68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英文字型的個性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86750" cy="4468813"/>
          </a:xfrm>
        </p:spPr>
        <p:txBody>
          <a:bodyPr/>
          <a:lstStyle/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</a:t>
            </a:r>
            <a:r>
              <a:rPr lang="zh-TW" altLang="en-US"/>
              <a:t>的作用</a:t>
            </a:r>
          </a:p>
          <a:p>
            <a:pPr lvl="1" eaLnBrk="1" hangingPunct="1"/>
            <a:r>
              <a:rPr lang="zh-TW" altLang="en-US"/>
              <a:t> </a:t>
            </a:r>
          </a:p>
          <a:p>
            <a:pPr lvl="1" eaLnBrk="1" hangingPunct="1"/>
            <a:endParaRPr lang="zh-TW" altLang="en-US"/>
          </a:p>
          <a:p>
            <a:pPr lvl="1" eaLnBrk="1" hangingPunct="1"/>
            <a:endParaRPr lang="zh-TW" altLang="en-US"/>
          </a:p>
          <a:p>
            <a:pPr lvl="1" eaLnBrk="1" hangingPunct="1"/>
            <a:r>
              <a:rPr lang="zh-TW" altLang="en-US"/>
              <a:t>幫助快速閱讀，通常在主文中</a:t>
            </a:r>
          </a:p>
          <a:p>
            <a:pPr eaLnBrk="1" hangingPunct="1"/>
            <a:r>
              <a:rPr lang="en-US" altLang="zh-TW" i="1">
                <a:latin typeface="Arial" panose="020B0604020202020204" pitchFamily="34" charset="0"/>
              </a:rPr>
              <a:t>Sans Serif</a:t>
            </a:r>
            <a:r>
              <a:rPr lang="en-US" altLang="zh-TW"/>
              <a:t> </a:t>
            </a:r>
            <a:r>
              <a:rPr lang="zh-TW" altLang="en-US"/>
              <a:t>字型的使用</a:t>
            </a:r>
          </a:p>
          <a:p>
            <a:pPr lvl="1" eaLnBrk="1" hangingPunct="1"/>
            <a:r>
              <a:rPr lang="zh-TW" altLang="en-US"/>
              <a:t>沒有導線，閱讀速度較慢</a:t>
            </a:r>
          </a:p>
          <a:p>
            <a:pPr lvl="1" eaLnBrk="1" hangingPunct="1"/>
            <a:r>
              <a:rPr lang="zh-TW" altLang="en-US"/>
              <a:t>要讓讀者慢下來（如標題），可用 </a:t>
            </a:r>
            <a:r>
              <a:rPr lang="en-US" altLang="zh-TW"/>
              <a:t>Sans serif</a:t>
            </a:r>
          </a:p>
        </p:txBody>
      </p:sp>
      <p:pic>
        <p:nvPicPr>
          <p:cNvPr id="46086" name="Picture 4" descr="ser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641600"/>
            <a:ext cx="70977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F2EDF8-D1F7-434A-A98C-7E60971C60DF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英文字型的個性</a:t>
            </a:r>
            <a:r>
              <a:rPr lang="en-US" altLang="zh-TW" baseline="-25000"/>
              <a:t>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68813"/>
          </a:xfrm>
        </p:spPr>
        <p:txBody>
          <a:bodyPr/>
          <a:lstStyle/>
          <a:p>
            <a:pPr eaLnBrk="1" hangingPunct="1"/>
            <a:r>
              <a:rPr lang="zh-TW" altLang="en-US" sz="2800"/>
              <a:t>定寬字</a:t>
            </a:r>
          </a:p>
          <a:p>
            <a:pPr lvl="1" eaLnBrk="1" hangingPunct="1"/>
            <a:r>
              <a:rPr lang="zh-TW" altLang="en-US" sz="2400"/>
              <a:t>很瘦的 </a:t>
            </a:r>
            <a:r>
              <a:rPr lang="en-US" altLang="zh-TW" sz="2400"/>
              <a:t>i, l </a:t>
            </a:r>
            <a:r>
              <a:rPr lang="zh-TW" altLang="en-US" sz="2400"/>
              <a:t>坐在大沙發裡</a:t>
            </a:r>
          </a:p>
          <a:p>
            <a:pPr lvl="1" eaLnBrk="1" hangingPunct="1"/>
            <a:r>
              <a:rPr lang="zh-TW" altLang="en-US" sz="2400"/>
              <a:t>很胖的 </a:t>
            </a:r>
            <a:r>
              <a:rPr lang="en-US" altLang="zh-TW" sz="2400"/>
              <a:t>m, w </a:t>
            </a:r>
            <a:r>
              <a:rPr lang="zh-TW" altLang="en-US" sz="2400"/>
              <a:t>擠在小板凳</a:t>
            </a:r>
          </a:p>
          <a:p>
            <a:pPr lvl="1" eaLnBrk="1" hangingPunct="1"/>
            <a:r>
              <a:rPr lang="zh-TW" altLang="en-US" sz="2400"/>
              <a:t>通篇文字密度差很多，很難看</a:t>
            </a:r>
          </a:p>
          <a:p>
            <a:pPr lvl="1" eaLnBrk="1" hangingPunct="1"/>
            <a:r>
              <a:rPr lang="zh-TW" altLang="en-US" sz="2400"/>
              <a:t>中文字型的英文字，都是定寬，占半個中文字寬──非常的醜，應該避免 </a:t>
            </a:r>
          </a:p>
          <a:p>
            <a:pPr lvl="1" eaLnBrk="1" hangingPunct="1"/>
            <a:r>
              <a:rPr lang="en-US" altLang="zh-TW" sz="2400">
                <a:latin typeface="細明體" panose="02020509000000000000" pitchFamily="49" charset="-120"/>
                <a:ea typeface="細明體" panose="02020509000000000000" pitchFamily="49" charset="-120"/>
              </a:rPr>
              <a:t>One should avoid using fixed pitch Chinese font when typing English 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（不成行）</a:t>
            </a:r>
          </a:p>
          <a:p>
            <a:pPr lvl="1" eaLnBrk="1" hangingPunct="1"/>
            <a:r>
              <a:rPr lang="en-US" altLang="zh-TW" sz="2400">
                <a:solidFill>
                  <a:srgbClr val="6600CC"/>
                </a:solidFill>
              </a:rPr>
              <a:t>One should avoid using fixed pitch Chinese font when typing English </a:t>
            </a:r>
            <a:r>
              <a:rPr lang="zh-TW" altLang="en-US" sz="2400">
                <a:solidFill>
                  <a:srgbClr val="6600CC"/>
                </a:solidFill>
              </a:rPr>
              <a:t>（成行）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2B5132-131F-4931-A597-DAB8D263C31C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0180" name="Picture 2" descr="h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700338"/>
            <a:ext cx="55943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3251" name="Group 3"/>
          <p:cNvGrpSpPr>
            <a:grpSpLocks/>
          </p:cNvGrpSpPr>
          <p:nvPr/>
        </p:nvGrpSpPr>
        <p:grpSpPr bwMode="auto">
          <a:xfrm>
            <a:off x="1608138" y="2760663"/>
            <a:ext cx="5473700" cy="3309937"/>
            <a:chOff x="1020" y="1753"/>
            <a:chExt cx="3448" cy="2085"/>
          </a:xfrm>
        </p:grpSpPr>
        <p:sp>
          <p:nvSpPr>
            <p:cNvPr id="50184" name="Oval 4"/>
            <p:cNvSpPr>
              <a:spLocks noChangeArrowheads="1"/>
            </p:cNvSpPr>
            <p:nvPr/>
          </p:nvSpPr>
          <p:spPr bwMode="auto">
            <a:xfrm>
              <a:off x="1020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5" name="Oval 5"/>
            <p:cNvSpPr>
              <a:spLocks noChangeArrowheads="1"/>
            </p:cNvSpPr>
            <p:nvPr/>
          </p:nvSpPr>
          <p:spPr bwMode="auto">
            <a:xfrm>
              <a:off x="1701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6" name="Oval 6"/>
            <p:cNvSpPr>
              <a:spLocks noChangeArrowheads="1"/>
            </p:cNvSpPr>
            <p:nvPr/>
          </p:nvSpPr>
          <p:spPr bwMode="auto">
            <a:xfrm>
              <a:off x="2426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7" name="Oval 7"/>
            <p:cNvSpPr>
              <a:spLocks noChangeArrowheads="1"/>
            </p:cNvSpPr>
            <p:nvPr/>
          </p:nvSpPr>
          <p:spPr bwMode="auto">
            <a:xfrm>
              <a:off x="3107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8" name="Oval 8"/>
            <p:cNvSpPr>
              <a:spLocks noChangeArrowheads="1"/>
            </p:cNvSpPr>
            <p:nvPr/>
          </p:nvSpPr>
          <p:spPr bwMode="auto">
            <a:xfrm>
              <a:off x="3833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9" name="Oval 9"/>
            <p:cNvSpPr>
              <a:spLocks noChangeArrowheads="1"/>
            </p:cNvSpPr>
            <p:nvPr/>
          </p:nvSpPr>
          <p:spPr bwMode="auto">
            <a:xfrm>
              <a:off x="3833" y="2478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90" name="Oval 10"/>
            <p:cNvSpPr>
              <a:spLocks noChangeArrowheads="1"/>
            </p:cNvSpPr>
            <p:nvPr/>
          </p:nvSpPr>
          <p:spPr bwMode="auto">
            <a:xfrm>
              <a:off x="3833" y="175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01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</a:p>
        </p:txBody>
      </p:sp>
      <p:sp>
        <p:nvSpPr>
          <p:cNvPr id="5018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/>
              <a:t>九宮格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2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2D4BD5-E937-4BDE-8C25-10F8F3509DF4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2228" name="Picture 2" descr="Fangs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752725"/>
            <a:ext cx="56308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5299" name="Group 3"/>
          <p:cNvGrpSpPr>
            <a:grpSpLocks/>
          </p:cNvGrpSpPr>
          <p:nvPr/>
        </p:nvGrpSpPr>
        <p:grpSpPr bwMode="auto">
          <a:xfrm>
            <a:off x="1692275" y="2781300"/>
            <a:ext cx="5400675" cy="1009650"/>
            <a:chOff x="1066" y="1752"/>
            <a:chExt cx="3402" cy="636"/>
          </a:xfrm>
        </p:grpSpPr>
        <p:sp>
          <p:nvSpPr>
            <p:cNvPr id="52237" name="Rectangle 4"/>
            <p:cNvSpPr>
              <a:spLocks noChangeArrowheads="1"/>
            </p:cNvSpPr>
            <p:nvPr/>
          </p:nvSpPr>
          <p:spPr bwMode="auto">
            <a:xfrm>
              <a:off x="1066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8" name="Rectangle 5"/>
            <p:cNvSpPr>
              <a:spLocks noChangeArrowheads="1"/>
            </p:cNvSpPr>
            <p:nvPr/>
          </p:nvSpPr>
          <p:spPr bwMode="auto">
            <a:xfrm>
              <a:off x="1769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9" name="Rectangle 6"/>
            <p:cNvSpPr>
              <a:spLocks noChangeArrowheads="1"/>
            </p:cNvSpPr>
            <p:nvPr/>
          </p:nvSpPr>
          <p:spPr bwMode="auto">
            <a:xfrm>
              <a:off x="2472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0" name="Rectangle 7"/>
            <p:cNvSpPr>
              <a:spLocks noChangeArrowheads="1"/>
            </p:cNvSpPr>
            <p:nvPr/>
          </p:nvSpPr>
          <p:spPr bwMode="auto">
            <a:xfrm>
              <a:off x="3175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1" name="Rectangle 8"/>
            <p:cNvSpPr>
              <a:spLocks noChangeArrowheads="1"/>
            </p:cNvSpPr>
            <p:nvPr/>
          </p:nvSpPr>
          <p:spPr bwMode="auto">
            <a:xfrm>
              <a:off x="3878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2" name="Oval 9"/>
            <p:cNvSpPr>
              <a:spLocks noChangeArrowheads="1"/>
            </p:cNvSpPr>
            <p:nvPr/>
          </p:nvSpPr>
          <p:spPr bwMode="auto">
            <a:xfrm>
              <a:off x="3833" y="1753"/>
              <a:ext cx="635" cy="635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695306" name="Group 10"/>
          <p:cNvGrpSpPr>
            <a:grpSpLocks/>
          </p:cNvGrpSpPr>
          <p:nvPr/>
        </p:nvGrpSpPr>
        <p:grpSpPr bwMode="auto">
          <a:xfrm>
            <a:off x="1547813" y="4051300"/>
            <a:ext cx="5543550" cy="792163"/>
            <a:chOff x="975" y="2523"/>
            <a:chExt cx="3492" cy="499"/>
          </a:xfrm>
        </p:grpSpPr>
        <p:sp>
          <p:nvSpPr>
            <p:cNvPr id="52232" name="Rectangle 11"/>
            <p:cNvSpPr>
              <a:spLocks noChangeArrowheads="1"/>
            </p:cNvSpPr>
            <p:nvPr/>
          </p:nvSpPr>
          <p:spPr bwMode="auto">
            <a:xfrm>
              <a:off x="975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3" name="Rectangle 12"/>
            <p:cNvSpPr>
              <a:spLocks noChangeArrowheads="1"/>
            </p:cNvSpPr>
            <p:nvPr/>
          </p:nvSpPr>
          <p:spPr bwMode="auto">
            <a:xfrm>
              <a:off x="1678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4" name="Rectangle 13"/>
            <p:cNvSpPr>
              <a:spLocks noChangeArrowheads="1"/>
            </p:cNvSpPr>
            <p:nvPr/>
          </p:nvSpPr>
          <p:spPr bwMode="auto">
            <a:xfrm>
              <a:off x="2381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5" name="Rectangle 14"/>
            <p:cNvSpPr>
              <a:spLocks noChangeArrowheads="1"/>
            </p:cNvSpPr>
            <p:nvPr/>
          </p:nvSpPr>
          <p:spPr bwMode="auto">
            <a:xfrm>
              <a:off x="3084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6" name="Rectangle 15"/>
            <p:cNvSpPr>
              <a:spLocks noChangeArrowheads="1"/>
            </p:cNvSpPr>
            <p:nvPr/>
          </p:nvSpPr>
          <p:spPr bwMode="auto">
            <a:xfrm>
              <a:off x="3787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223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  <a:r>
              <a:rPr lang="en-US" altLang="zh-TW" baseline="-25000"/>
              <a:t>2</a:t>
            </a:r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79FE03-175B-4845-A833-CA842A4C5792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  <a:r>
              <a:rPr lang="en-US" altLang="zh-TW" baseline="-25000"/>
              <a:t>3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>
                <a:latin typeface="細明體" panose="02020509000000000000" pitchFamily="49" charset="-120"/>
                <a:ea typeface="細明體" panose="02020509000000000000" pitchFamily="49" charset="-120"/>
              </a:rPr>
              <a:t>明體</a:t>
            </a:r>
            <a:r>
              <a:rPr lang="zh-TW" altLang="en-US" sz="2800"/>
              <a:t>、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黑體</a:t>
            </a:r>
            <a:r>
              <a:rPr lang="zh-TW" altLang="en-US" sz="2800"/>
              <a:t>、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圓體</a:t>
            </a:r>
          </a:p>
          <a:p>
            <a:pPr lvl="1" eaLnBrk="1" hangingPunct="1"/>
            <a:r>
              <a:rPr lang="zh-TW" altLang="en-US" sz="2400"/>
              <a:t>填滿九宮格</a:t>
            </a:r>
          </a:p>
          <a:p>
            <a:pPr eaLnBrk="1" hangingPunct="1"/>
            <a:r>
              <a:rPr lang="zh-TW" altLang="en-US" sz="2800"/>
              <a:t>楷書</a:t>
            </a:r>
          </a:p>
          <a:p>
            <a:pPr lvl="1" eaLnBrk="1" hangingPunct="1"/>
            <a:r>
              <a:rPr lang="zh-TW" altLang="en-US" sz="2400"/>
              <a:t>填滿九宮格中的圓、內斂</a:t>
            </a:r>
          </a:p>
          <a:p>
            <a:pPr lvl="1" eaLnBrk="1" hangingPunct="1"/>
            <a:r>
              <a:rPr lang="zh-TW" altLang="en-US" sz="2400"/>
              <a:t>視覺上字距大、</a:t>
            </a:r>
            <a:r>
              <a:rPr lang="en-US" altLang="zh-TW" sz="2400"/>
              <a:t>14</a:t>
            </a:r>
            <a:r>
              <a:rPr lang="zh-TW" altLang="en-US" sz="2400"/>
              <a:t>點以下不成行</a:t>
            </a:r>
          </a:p>
          <a:p>
            <a:pPr eaLnBrk="1" hangingPunct="1"/>
            <a:r>
              <a:rPr lang="zh-TW" altLang="en-US" sz="2800">
                <a:latin typeface="新細明體" panose="02020500000000000000" pitchFamily="18" charset="-120"/>
                <a:ea typeface="新細明體" panose="02020500000000000000" pitchFamily="18" charset="-120"/>
              </a:rPr>
              <a:t>仿宋</a:t>
            </a:r>
          </a:p>
          <a:p>
            <a:pPr lvl="1" eaLnBrk="1" hangingPunct="1"/>
            <a:r>
              <a:rPr lang="zh-TW" altLang="en-US" sz="2400"/>
              <a:t>直長形，頂天立地，直排成行，橫排不成行</a:t>
            </a:r>
          </a:p>
          <a:p>
            <a:pPr eaLnBrk="1" hangingPunct="1"/>
            <a:r>
              <a:rPr lang="zh-TW" altLang="en-US" sz="2800">
                <a:latin typeface="Microsoft Tai Le" panose="020B0502040204020203" pitchFamily="34" charset="0"/>
              </a:rPr>
              <a:t>隸書</a:t>
            </a:r>
          </a:p>
          <a:p>
            <a:pPr lvl="1" eaLnBrk="1" hangingPunct="1"/>
            <a:r>
              <a:rPr lang="zh-TW" altLang="en-US" sz="2400"/>
              <a:t>扁長形，但有波浪起伏──不易讀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7D535A-62E5-4050-8707-9A830507EA3C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字型的選擇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12</a:t>
            </a:r>
            <a:r>
              <a:rPr lang="zh-TW" altLang="en-US"/>
              <a:t>點以下的大量文字？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有襯線的字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Times, </a:t>
            </a:r>
            <a:r>
              <a:rPr lang="zh-TW" altLang="en-US"/>
              <a:t>細明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仿宋（直行）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標題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Arial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黑體，楷書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1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6038E1-80FE-453E-BDBC-AB94B5D2CEDF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1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請問：這個表格有什麼問題？</a:t>
            </a:r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970088"/>
            <a:ext cx="465613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10E375-54EF-4FFB-8E5D-0EF56E57B972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2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沒有逗號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究竟有幾位數？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靠左排列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各項數字，哪個大？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用了變寬字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排隊不整齊</a:t>
            </a:r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933575"/>
            <a:ext cx="465613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4407016-D71E-42E2-AED9-88D4314C8B03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資料呈現的錯誤和不理想之處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很多人以為不需要講究，「為什麼那麼龜毛？」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但有些是錯誤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必須糾正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有些不良的呈現，使得閱讀困難，容易產生閱讀錯誤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927ADF-C0F3-49A5-A642-A246B0839F7A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3</a:t>
            </a:r>
          </a:p>
        </p:txBody>
      </p:sp>
      <p:graphicFrame>
        <p:nvGraphicFramePr>
          <p:cNvPr id="705539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3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511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用定寬數字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B66AF5-E8BC-4367-AC11-A2552D40E025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4</a:t>
            </a:r>
          </a:p>
        </p:txBody>
      </p:sp>
      <p:graphicFrame>
        <p:nvGraphicFramePr>
          <p:cNvPr id="706563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3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535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靠右排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B8540B4-EB7E-49C3-ACBD-38DF1D7F6963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5</a:t>
            </a:r>
          </a:p>
        </p:txBody>
      </p:sp>
      <p:graphicFrame>
        <p:nvGraphicFramePr>
          <p:cNvPr id="708611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3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3,400,000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111,111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11,111,100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83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加逗號標示</a:t>
            </a:r>
          </a:p>
          <a:p>
            <a:pPr lvl="1" eaLnBrk="1" hangingPunct="1"/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65500"/>
            <a:ext cx="37036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6CCBAD-1D52-4F22-B543-C534CE8336B7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顏色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粉牆畫白虎、青紙寫烏龍</a:t>
            </a:r>
          </a:p>
          <a:p>
            <a:pPr eaLnBrk="1" hangingPunct="1"/>
            <a:r>
              <a:rPr lang="zh-TW" altLang="en-US"/>
              <a:t>紅色是顯眼的顏色、可用來凸顯特定的字嗎？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03200"/>
            <a:ext cx="26273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602038"/>
            <a:ext cx="47291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243263"/>
            <a:ext cx="4562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33B3AF4-FD4D-41A2-9784-9B43E845D014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粉牆畫白虎、青紙寫烏龍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1042988" y="22764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folHlink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6600CC"/>
                </a:solidFill>
              </a:rPr>
              <a:t>看得到嗎？</a:t>
            </a:r>
            <a:endParaRPr lang="zh-TW" altLang="en-US"/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4500563" y="2276475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folHlink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6600CC"/>
                </a:solidFill>
              </a:rPr>
              <a:t>看得到嗎？</a:t>
            </a:r>
            <a:endParaRPr lang="zh-TW" altLang="en-US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1042988" y="4292600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FFFF00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FFCCCC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CCECFF"/>
                </a:solidFill>
              </a:rPr>
              <a:t>看得到嗎？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 animBg="1"/>
      <p:bldP spid="7127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D73B80-7080-4880-B86D-E46EADA5D49B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紅色</a:t>
            </a: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7" name="Rectangle 5"/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solidFill>
            <a:srgbClr val="00800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1311275" y="2079625"/>
            <a:ext cx="2673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SimHei" pitchFamily="49" charset="-122"/>
              </a:rPr>
              <a:t>紅色未必醒目，</a:t>
            </a:r>
          </a:p>
          <a:p>
            <a:pPr eaLnBrk="1" hangingPunct="1"/>
            <a:r>
              <a:rPr lang="zh-TW" altLang="en-US" sz="2800">
                <a:ea typeface="SimHei" pitchFamily="49" charset="-122"/>
              </a:rPr>
              <a:t>必須和底色搭配</a:t>
            </a:r>
          </a:p>
          <a:p>
            <a:pPr eaLnBrk="1" hangingPunct="1"/>
            <a:r>
              <a:rPr lang="zh-TW" altLang="en-US" sz="2800">
                <a:solidFill>
                  <a:schemeClr val="hlink"/>
                </a:solidFill>
                <a:ea typeface="SimHei" pitchFamily="49" charset="-122"/>
              </a:rPr>
              <a:t>紅色其實不感光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5DF747-5277-4441-9D2E-EC4A3CE5AFE3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當底色有變化：文字加上陰影</a:t>
            </a:r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</p:txBody>
      </p:sp>
      <p:sp>
        <p:nvSpPr>
          <p:cNvPr id="717829" name="Rectangle 5"/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008000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400300" y="1831975"/>
            <a:ext cx="2736850" cy="1944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tx2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B701F33-19CD-4D32-B47A-A7D9F0321C2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投影片的資料量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有些投影片字太多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來不及看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行距過小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我的原則：每頁不超過十行文字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要吸引注意力、有焦點、有 </a:t>
            </a:r>
            <a:r>
              <a:rPr lang="en-US" altLang="zh-TW"/>
              <a:t>punch </a:t>
            </a:r>
            <a:r>
              <a:rPr lang="zh-TW" altLang="en-US"/>
              <a:t>的話，用少量的字、用 </a:t>
            </a:r>
            <a:r>
              <a:rPr lang="en-US" altLang="zh-TW" i="1"/>
              <a:t>Sans serif</a:t>
            </a:r>
            <a:r>
              <a:rPr lang="en-US" altLang="zh-TW"/>
              <a:t> font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必須有「頁碼」：才能溝通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作業一</a:t>
            </a:r>
            <a:endParaRPr lang="en-US" altLang="zh-TW"/>
          </a:p>
        </p:txBody>
      </p:sp>
      <p:sp>
        <p:nvSpPr>
          <p:cNvPr id="7782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回去把你過去一年寫的作業或投影片資料回顧一下</a:t>
            </a:r>
            <a:endParaRPr lang="en-US" altLang="zh-TW" dirty="0"/>
          </a:p>
          <a:p>
            <a:r>
              <a:rPr lang="zh-TW" altLang="en-US" dirty="0"/>
              <a:t>挑選其中的幾個，用紅圈圈出錯誤（或呈現不良）之處，註明如何改善。</a:t>
            </a:r>
            <a:endParaRPr lang="en-US" altLang="zh-TW" dirty="0"/>
          </a:p>
          <a:p>
            <a:r>
              <a:rPr lang="zh-TW" altLang="en-US" dirty="0"/>
              <a:t>至少要有</a:t>
            </a:r>
            <a:r>
              <a:rPr lang="en-US" altLang="zh-TW" dirty="0"/>
              <a:t>10</a:t>
            </a:r>
            <a:r>
              <a:rPr lang="zh-TW" altLang="en-US" dirty="0"/>
              <a:t>種不同的錯誤。</a:t>
            </a:r>
            <a:endParaRPr lang="en-US" altLang="zh-TW" dirty="0"/>
          </a:p>
          <a:p>
            <a:r>
              <a:rPr lang="zh-TW" altLang="en-US" dirty="0"/>
              <a:t>整理到一個 </a:t>
            </a:r>
            <a:r>
              <a:rPr lang="en-US" altLang="zh-TW" dirty="0"/>
              <a:t>pdf</a:t>
            </a:r>
            <a:r>
              <a:rPr lang="zh-TW" altLang="en-US" dirty="0"/>
              <a:t> 檔案。檔案名稱：</a:t>
            </a:r>
            <a:r>
              <a:rPr lang="en-US" altLang="zh-TW"/>
              <a:t>2024S_</a:t>
            </a:r>
            <a:r>
              <a:rPr lang="en-US" altLang="zh-TW" dirty="0" err="1"/>
              <a:t>HW1</a:t>
            </a:r>
            <a:r>
              <a:rPr lang="en-US" altLang="zh-TW" dirty="0"/>
              <a:t>_</a:t>
            </a:r>
            <a:r>
              <a:rPr lang="zh-TW" altLang="en-US" dirty="0"/>
              <a:t>學號</a:t>
            </a:r>
            <a:r>
              <a:rPr lang="en-US" altLang="zh-TW" dirty="0"/>
              <a:t>_</a:t>
            </a:r>
            <a:r>
              <a:rPr lang="zh-TW" altLang="en-US" dirty="0"/>
              <a:t>姓名</a:t>
            </a:r>
            <a:r>
              <a:rPr lang="en-US" altLang="zh-TW" dirty="0"/>
              <a:t>.pdf</a:t>
            </a:r>
          </a:p>
          <a:p>
            <a:r>
              <a:rPr lang="zh-TW" altLang="en-US" dirty="0"/>
              <a:t>上傳到網頁上標明的網址。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77828" name="頁尾版面配置區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9" name="投影片編號版面配置區 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D35851-46DA-45B8-9EEE-2586E9FA2DE8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D45750-D7EA-48B2-863A-9D98B7FCB2BC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That’s it</a:t>
            </a:r>
          </a:p>
        </p:txBody>
      </p:sp>
      <p:pic>
        <p:nvPicPr>
          <p:cNvPr id="7885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765300"/>
            <a:ext cx="47799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5359400"/>
            <a:ext cx="36258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5A640E-D7A2-48D6-AF29-345F0D80F973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標點符號的使用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中文結構完整，古文不用標點能讀</a:t>
            </a:r>
          </a:p>
          <a:p>
            <a:pPr lvl="1" eaLnBrk="1" hangingPunct="1"/>
            <a:r>
              <a:rPr lang="zh-TW" altLang="en-US" sz="2400"/>
              <a:t>為了方便閱讀，讀者會用紅（硃砂）筆在文字邊加上圈和點（句逗）</a:t>
            </a:r>
          </a:p>
          <a:p>
            <a:pPr eaLnBrk="1" hangingPunct="1"/>
            <a:r>
              <a:rPr lang="zh-TW" altLang="en-US" sz="2800"/>
              <a:t>五四運動以後推廣白話文，引進西洋的標點符號，中文才有標點</a:t>
            </a:r>
          </a:p>
          <a:p>
            <a:pPr lvl="1" eaLnBrk="1" hangingPunct="1"/>
            <a:r>
              <a:rPr lang="zh-TW" altLang="en-US" sz="2400"/>
              <a:t>但因中文直寫，所以除英文的標點外，又延續過去的句逗，加了頓號、句號、引號等符號</a:t>
            </a:r>
          </a:p>
          <a:p>
            <a:pPr lvl="2" eaLnBrk="1" hangingPunct="1"/>
            <a:r>
              <a:rPr lang="zh-TW" altLang="en-US" sz="2000"/>
              <a:t>、。「」</a:t>
            </a:r>
            <a:r>
              <a:rPr lang="en-US" altLang="zh-TW" sz="2000"/>
              <a:t>『』</a:t>
            </a:r>
          </a:p>
          <a:p>
            <a:pPr lvl="1" eaLnBrk="1" hangingPunct="1"/>
            <a:r>
              <a:rPr lang="zh-TW" altLang="en-US" sz="2400">
                <a:solidFill>
                  <a:srgbClr val="000000"/>
                </a:solidFill>
              </a:rPr>
              <a:t>這些中文標點為英文所無，符號太大又位於中央，所以在英文中是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>
                <a:solidFill>
                  <a:srgbClr val="000000"/>
                </a:solidFill>
              </a:rPr>
              <a:t>使用的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FFB496-406B-49DF-9C95-390314441A5B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E6662A2-64BC-4DF3-9FE2-1D077A14672A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2024/3/5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7987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420E26D-CBEF-4DD7-9464-66002005CF05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40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6550" y="571500"/>
            <a:ext cx="6934200" cy="765175"/>
          </a:xfrm>
        </p:spPr>
        <p:txBody>
          <a:bodyPr anchor="b"/>
          <a:lstStyle/>
          <a:p>
            <a:pPr eaLnBrk="1" hangingPunct="1"/>
            <a:r>
              <a:rPr lang="zh-TW" altLang="en-US" sz="4400">
                <a:ea typeface="標楷體" panose="03000509000000000000" pitchFamily="65" charset="-120"/>
              </a:rPr>
              <a:t>論文格式寫作的重要</a:t>
            </a:r>
            <a:endParaRPr lang="zh-TW" altLang="en-US" sz="3600">
              <a:ea typeface="標楷體" panose="03000509000000000000" pitchFamily="65" charset="-120"/>
            </a:endParaRPr>
          </a:p>
        </p:txBody>
      </p:sp>
      <p:sp>
        <p:nvSpPr>
          <p:cNvPr id="798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9650" y="1789113"/>
            <a:ext cx="7313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格式的建立，可使初學者瞭解學術性文章應有的架構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規格一致，方便閱讀快速搜尋所需資訊且具品質保證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格式隱於資料結構中，透過格式的建立可做出良好的溝通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商管常用的：</a:t>
            </a:r>
            <a:r>
              <a:rPr lang="en-US" altLang="zh-TW">
                <a:solidFill>
                  <a:schemeClr val="tx2"/>
                </a:solidFill>
              </a:rPr>
              <a:t>APA, Chicago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CC0000"/>
                </a:solidFill>
              </a:rPr>
              <a:t>此處僅著重於文獻引用與參考文獻部分</a:t>
            </a:r>
            <a:endParaRPr lang="zh-TW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9B42CF-6D0F-45A1-BA73-A977FE633F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4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7B2BA35-B39E-42BB-B911-72522198DCA2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2024/3/5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192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BAE7E4C-1529-4642-B8B4-5D4EFA94D7CF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41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1926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323850"/>
            <a:ext cx="7313613" cy="1143000"/>
          </a:xfrm>
          <a:noFill/>
        </p:spPr>
        <p:txBody>
          <a:bodyPr anchor="b"/>
          <a:lstStyle/>
          <a:p>
            <a:pPr eaLnBrk="1" hangingPunct="1"/>
            <a:r>
              <a:rPr lang="zh-TW" altLang="en-US" sz="4400">
                <a:ea typeface="標楷體" panose="03000509000000000000" pitchFamily="65" charset="-120"/>
              </a:rPr>
              <a:t>資料引用</a:t>
            </a:r>
          </a:p>
        </p:txBody>
      </p:sp>
      <p:grpSp>
        <p:nvGrpSpPr>
          <p:cNvPr id="81927" name="Group 70"/>
          <p:cNvGrpSpPr>
            <a:grpSpLocks/>
          </p:cNvGrpSpPr>
          <p:nvPr/>
        </p:nvGrpSpPr>
        <p:grpSpPr bwMode="auto">
          <a:xfrm>
            <a:off x="800100" y="1800225"/>
            <a:ext cx="6992938" cy="4678363"/>
            <a:chOff x="511" y="1359"/>
            <a:chExt cx="4405" cy="2947"/>
          </a:xfrm>
        </p:grpSpPr>
        <p:grpSp>
          <p:nvGrpSpPr>
            <p:cNvPr id="81928" name="Group 83"/>
            <p:cNvGrpSpPr>
              <a:grpSpLocks/>
            </p:cNvGrpSpPr>
            <p:nvPr/>
          </p:nvGrpSpPr>
          <p:grpSpPr bwMode="auto">
            <a:xfrm>
              <a:off x="2064" y="2893"/>
              <a:ext cx="1298" cy="1413"/>
              <a:chOff x="2064" y="2893"/>
              <a:chExt cx="1298" cy="1413"/>
            </a:xfrm>
          </p:grpSpPr>
          <p:grpSp>
            <p:nvGrpSpPr>
              <p:cNvPr id="81977" name="Group 69"/>
              <p:cNvGrpSpPr>
                <a:grpSpLocks/>
              </p:cNvGrpSpPr>
              <p:nvPr/>
            </p:nvGrpSpPr>
            <p:grpSpPr bwMode="auto">
              <a:xfrm>
                <a:off x="2064" y="3006"/>
                <a:ext cx="222" cy="1146"/>
                <a:chOff x="2064" y="3006"/>
                <a:chExt cx="222" cy="1146"/>
              </a:xfrm>
            </p:grpSpPr>
            <p:sp>
              <p:nvSpPr>
                <p:cNvPr id="81985" name="Line 42"/>
                <p:cNvSpPr>
                  <a:spLocks noChangeShapeType="1"/>
                </p:cNvSpPr>
                <p:nvPr/>
              </p:nvSpPr>
              <p:spPr bwMode="auto">
                <a:xfrm>
                  <a:off x="2136" y="3006"/>
                  <a:ext cx="0" cy="1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6" name="Line 43"/>
                <p:cNvSpPr>
                  <a:spLocks noChangeShapeType="1"/>
                </p:cNvSpPr>
                <p:nvPr/>
              </p:nvSpPr>
              <p:spPr bwMode="auto">
                <a:xfrm>
                  <a:off x="2064" y="3472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7" name="Line 44"/>
                <p:cNvSpPr>
                  <a:spLocks noChangeShapeType="1"/>
                </p:cNvSpPr>
                <p:nvPr/>
              </p:nvSpPr>
              <p:spPr bwMode="auto">
                <a:xfrm>
                  <a:off x="2136" y="300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8" name="Line 45"/>
                <p:cNvSpPr>
                  <a:spLocks noChangeShapeType="1"/>
                </p:cNvSpPr>
                <p:nvPr/>
              </p:nvSpPr>
              <p:spPr bwMode="auto">
                <a:xfrm>
                  <a:off x="2136" y="415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9" name="Line 46"/>
                <p:cNvSpPr>
                  <a:spLocks noChangeShapeType="1"/>
                </p:cNvSpPr>
                <p:nvPr/>
              </p:nvSpPr>
              <p:spPr bwMode="auto">
                <a:xfrm>
                  <a:off x="2138" y="32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0" name="Line 47"/>
                <p:cNvSpPr>
                  <a:spLocks noChangeShapeType="1"/>
                </p:cNvSpPr>
                <p:nvPr/>
              </p:nvSpPr>
              <p:spPr bwMode="auto">
                <a:xfrm>
                  <a:off x="2136" y="347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1" name="Line 48"/>
                <p:cNvSpPr>
                  <a:spLocks noChangeShapeType="1"/>
                </p:cNvSpPr>
                <p:nvPr/>
              </p:nvSpPr>
              <p:spPr bwMode="auto">
                <a:xfrm>
                  <a:off x="2142" y="369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2" name="Line 49"/>
                <p:cNvSpPr>
                  <a:spLocks noChangeShapeType="1"/>
                </p:cNvSpPr>
                <p:nvPr/>
              </p:nvSpPr>
              <p:spPr bwMode="auto">
                <a:xfrm>
                  <a:off x="2136" y="3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1978" name="Group 62"/>
              <p:cNvGrpSpPr>
                <a:grpSpLocks/>
              </p:cNvGrpSpPr>
              <p:nvPr/>
            </p:nvGrpSpPr>
            <p:grpSpPr bwMode="auto">
              <a:xfrm>
                <a:off x="2240" y="2893"/>
                <a:ext cx="1122" cy="1413"/>
                <a:chOff x="2240" y="2893"/>
                <a:chExt cx="1122" cy="1413"/>
              </a:xfrm>
            </p:grpSpPr>
            <p:sp>
              <p:nvSpPr>
                <p:cNvPr id="81979" name="Rectangle 37"/>
                <p:cNvSpPr>
                  <a:spLocks noChangeArrowheads="1"/>
                </p:cNvSpPr>
                <p:nvPr/>
              </p:nvSpPr>
              <p:spPr bwMode="auto">
                <a:xfrm>
                  <a:off x="2252" y="2893"/>
                  <a:ext cx="4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書籍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0" name="Rectangle 51"/>
                <p:cNvSpPr>
                  <a:spLocks noChangeArrowheads="1"/>
                </p:cNvSpPr>
                <p:nvPr/>
              </p:nvSpPr>
              <p:spPr bwMode="auto">
                <a:xfrm>
                  <a:off x="2248" y="3066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博碩士論文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1" name="Rectangle 52"/>
                <p:cNvSpPr>
                  <a:spLocks noChangeArrowheads="1"/>
                </p:cNvSpPr>
                <p:nvPr/>
              </p:nvSpPr>
              <p:spPr bwMode="auto">
                <a:xfrm>
                  <a:off x="2244" y="3351"/>
                  <a:ext cx="111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報紙、期刊、雜誌</a:t>
                  </a:r>
                </a:p>
                <a:p>
                  <a:pPr eaLnBrk="1" hangingPunct="1"/>
                  <a:endParaRPr lang="en-US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2" name="Rectangle 53"/>
                <p:cNvSpPr>
                  <a:spLocks noChangeArrowheads="1"/>
                </p:cNvSpPr>
                <p:nvPr/>
              </p:nvSpPr>
              <p:spPr bwMode="auto">
                <a:xfrm>
                  <a:off x="2248" y="3584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翻譯文獻</a:t>
                  </a:r>
                </a:p>
                <a:p>
                  <a:pPr eaLnBrk="1" hangingPunct="1"/>
                  <a:endParaRPr lang="en-US" altLang="zh-TW" sz="1800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3" name="Rectangle 54"/>
                <p:cNvSpPr>
                  <a:spLocks noChangeArrowheads="1"/>
                </p:cNvSpPr>
                <p:nvPr/>
              </p:nvSpPr>
              <p:spPr bwMode="auto">
                <a:xfrm>
                  <a:off x="2240" y="3810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網路文章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4" name="Rectangle 55"/>
                <p:cNvSpPr>
                  <a:spLocks noChangeArrowheads="1"/>
                </p:cNvSpPr>
                <p:nvPr/>
              </p:nvSpPr>
              <p:spPr bwMode="auto">
                <a:xfrm>
                  <a:off x="2244" y="4048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其他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81929" name="Group 69"/>
            <p:cNvGrpSpPr>
              <a:grpSpLocks/>
            </p:cNvGrpSpPr>
            <p:nvPr/>
          </p:nvGrpSpPr>
          <p:grpSpPr bwMode="auto">
            <a:xfrm>
              <a:off x="511" y="1359"/>
              <a:ext cx="4405" cy="2251"/>
              <a:chOff x="504" y="1126"/>
              <a:chExt cx="4616" cy="2645"/>
            </a:xfrm>
          </p:grpSpPr>
          <p:grpSp>
            <p:nvGrpSpPr>
              <p:cNvPr id="81930" name="Group 61"/>
              <p:cNvGrpSpPr>
                <a:grpSpLocks/>
              </p:cNvGrpSpPr>
              <p:nvPr/>
            </p:nvGrpSpPr>
            <p:grpSpPr bwMode="auto">
              <a:xfrm>
                <a:off x="504" y="1565"/>
                <a:ext cx="1609" cy="2206"/>
                <a:chOff x="504" y="1565"/>
                <a:chExt cx="1609" cy="2206"/>
              </a:xfrm>
            </p:grpSpPr>
            <p:sp>
              <p:nvSpPr>
                <p:cNvPr id="81969" name="Rectangle 7"/>
                <p:cNvSpPr>
                  <a:spLocks noChangeArrowheads="1"/>
                </p:cNvSpPr>
                <p:nvPr/>
              </p:nvSpPr>
              <p:spPr bwMode="auto">
                <a:xfrm>
                  <a:off x="1321" y="1565"/>
                  <a:ext cx="792" cy="1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文獻引用</a:t>
                  </a:r>
                </a:p>
                <a:p>
                  <a:pPr eaLnBrk="1" hangingPunct="1"/>
                  <a:r>
                    <a:rPr lang="en-US" altLang="zh-TW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Inside-text citations</a:t>
                  </a:r>
                </a:p>
                <a:p>
                  <a:pPr eaLnBrk="1" hangingPunct="1"/>
                  <a:r>
                    <a:rPr lang="en-US" altLang="zh-TW" sz="1200">
                      <a:latin typeface="Arial" panose="020B0604020202020204" pitchFamily="34" charset="0"/>
                    </a:rPr>
                    <a:t>‧</a:t>
                  </a: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中文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英文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文中引用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直接引用</a:t>
                  </a:r>
                </a:p>
              </p:txBody>
            </p:sp>
            <p:sp>
              <p:nvSpPr>
                <p:cNvPr id="81970" name="Rectangle 12"/>
                <p:cNvSpPr>
                  <a:spLocks noChangeArrowheads="1"/>
                </p:cNvSpPr>
                <p:nvPr/>
              </p:nvSpPr>
              <p:spPr bwMode="auto">
                <a:xfrm>
                  <a:off x="504" y="2490"/>
                  <a:ext cx="7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6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資料引用</a:t>
                  </a:r>
                  <a:endParaRPr lang="zh-TW" altLang="en-US" sz="1800" b="1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81971" name="Group 13"/>
                <p:cNvGrpSpPr>
                  <a:grpSpLocks/>
                </p:cNvGrpSpPr>
                <p:nvPr/>
              </p:nvGrpSpPr>
              <p:grpSpPr bwMode="auto">
                <a:xfrm>
                  <a:off x="1122" y="1820"/>
                  <a:ext cx="216" cy="1626"/>
                  <a:chOff x="5760" y="3240"/>
                  <a:chExt cx="540" cy="1980"/>
                </a:xfrm>
              </p:grpSpPr>
              <p:sp>
                <p:nvSpPr>
                  <p:cNvPr id="8197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3240"/>
                    <a:ext cx="0" cy="19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4200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324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522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81972" name="Rectangle 39"/>
                <p:cNvSpPr>
                  <a:spLocks noChangeArrowheads="1"/>
                </p:cNvSpPr>
                <p:nvPr/>
              </p:nvSpPr>
              <p:spPr bwMode="auto">
                <a:xfrm>
                  <a:off x="1349" y="3237"/>
                  <a:ext cx="720" cy="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r>
                    <a:rPr lang="zh-TW" altLang="en-US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參考文獻</a:t>
                  </a:r>
                </a:p>
                <a:p>
                  <a:pPr algn="ctr" eaLnBrk="1" hangingPunct="1"/>
                  <a:r>
                    <a:rPr lang="en-US" altLang="zh-TW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Reference list</a:t>
                  </a:r>
                  <a:endParaRPr lang="en-US" altLang="zh-TW" sz="1800" b="1">
                    <a:solidFill>
                      <a:srgbClr val="0000CC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81931" name="Group 82"/>
              <p:cNvGrpSpPr>
                <a:grpSpLocks/>
              </p:cNvGrpSpPr>
              <p:nvPr/>
            </p:nvGrpSpPr>
            <p:grpSpPr bwMode="auto">
              <a:xfrm>
                <a:off x="3249" y="1451"/>
                <a:ext cx="1152" cy="756"/>
                <a:chOff x="3249" y="1451"/>
                <a:chExt cx="1152" cy="756"/>
              </a:xfrm>
            </p:grpSpPr>
            <p:grpSp>
              <p:nvGrpSpPr>
                <p:cNvPr id="81959" name="Group 22"/>
                <p:cNvGrpSpPr>
                  <a:grpSpLocks/>
                </p:cNvGrpSpPr>
                <p:nvPr/>
              </p:nvGrpSpPr>
              <p:grpSpPr bwMode="auto">
                <a:xfrm>
                  <a:off x="3249" y="1565"/>
                  <a:ext cx="216" cy="504"/>
                  <a:chOff x="8100" y="4130"/>
                  <a:chExt cx="540" cy="1260"/>
                </a:xfrm>
              </p:grpSpPr>
              <p:sp>
                <p:nvSpPr>
                  <p:cNvPr id="819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4130"/>
                    <a:ext cx="0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100" y="4741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413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539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8265" y="474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1960" name="Group 71"/>
                <p:cNvGrpSpPr>
                  <a:grpSpLocks/>
                </p:cNvGrpSpPr>
                <p:nvPr/>
              </p:nvGrpSpPr>
              <p:grpSpPr bwMode="auto">
                <a:xfrm>
                  <a:off x="3423" y="1451"/>
                  <a:ext cx="978" cy="756"/>
                  <a:chOff x="3423" y="1395"/>
                  <a:chExt cx="978" cy="756"/>
                </a:xfrm>
              </p:grpSpPr>
              <p:sp>
                <p:nvSpPr>
                  <p:cNvPr id="8196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35" y="1395"/>
                    <a:ext cx="7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作者為兩人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6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1641"/>
                    <a:ext cx="97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作者為三到五人</a:t>
                    </a:r>
                  </a:p>
                  <a:p>
                    <a:pPr eaLnBrk="1" hangingPunct="1"/>
                    <a:endParaRPr lang="en-US" altLang="zh-TW" sz="1800" b="1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6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423" y="1893"/>
                    <a:ext cx="97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作者為六人以上</a:t>
                    </a:r>
                  </a:p>
                  <a:p>
                    <a:pPr eaLnBrk="1" hangingPunct="1"/>
                    <a:endParaRPr lang="en-US" altLang="zh-TW" sz="1800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81932" name="Group 81"/>
              <p:cNvGrpSpPr>
                <a:grpSpLocks/>
              </p:cNvGrpSpPr>
              <p:nvPr/>
            </p:nvGrpSpPr>
            <p:grpSpPr bwMode="auto">
              <a:xfrm>
                <a:off x="2060" y="1126"/>
                <a:ext cx="3060" cy="1730"/>
                <a:chOff x="2060" y="1126"/>
                <a:chExt cx="3060" cy="1730"/>
              </a:xfrm>
            </p:grpSpPr>
            <p:grpSp>
              <p:nvGrpSpPr>
                <p:cNvPr id="81942" name="Group 70"/>
                <p:cNvGrpSpPr>
                  <a:grpSpLocks/>
                </p:cNvGrpSpPr>
                <p:nvPr/>
              </p:nvGrpSpPr>
              <p:grpSpPr bwMode="auto">
                <a:xfrm>
                  <a:off x="2244" y="1126"/>
                  <a:ext cx="2876" cy="1730"/>
                  <a:chOff x="2244" y="1126"/>
                  <a:chExt cx="2876" cy="1730"/>
                </a:xfrm>
              </p:grpSpPr>
              <p:sp>
                <p:nvSpPr>
                  <p:cNvPr id="819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126"/>
                    <a:ext cx="61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基本格式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1359"/>
                    <a:ext cx="93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作者為一個人時</a:t>
                    </a:r>
                  </a:p>
                  <a:p>
                    <a:pPr eaLnBrk="1" hangingPunct="1"/>
                    <a:endParaRPr lang="en-US" altLang="zh-TW" sz="180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268" y="1707"/>
                    <a:ext cx="115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作者為二人以上時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2127"/>
                    <a:ext cx="165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作者為組織、團體、或單位時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2355"/>
                    <a:ext cx="2870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未標明作者 </a:t>
                    </a:r>
                    <a:r>
                      <a:rPr lang="en-US" altLang="zh-TW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(</a:t>
                    </a:r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如法令、報紙社論</a:t>
                    </a:r>
                    <a:r>
                      <a:rPr lang="en-US" altLang="zh-TW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) </a:t>
                    </a:r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或作者為「無名氏</a:t>
                    </a:r>
                    <a:r>
                      <a:rPr lang="zh-TW" altLang="en-US" sz="1400" b="1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」</a:t>
                    </a:r>
                  </a:p>
                  <a:p>
                    <a:pPr eaLnBrk="1" hangingPunct="1"/>
                    <a:endParaRPr lang="en-US" altLang="zh-TW" sz="180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598"/>
                    <a:ext cx="408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其他</a:t>
                    </a:r>
                  </a:p>
                  <a:p>
                    <a:pPr eaLnBrk="1" hangingPunct="1"/>
                    <a:endParaRPr lang="en-US" altLang="zh-TW" sz="1800" b="1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81943" name="Group 73"/>
                <p:cNvGrpSpPr>
                  <a:grpSpLocks/>
                </p:cNvGrpSpPr>
                <p:nvPr/>
              </p:nvGrpSpPr>
              <p:grpSpPr bwMode="auto">
                <a:xfrm>
                  <a:off x="2060" y="1208"/>
                  <a:ext cx="227" cy="1510"/>
                  <a:chOff x="2060" y="1208"/>
                  <a:chExt cx="227" cy="1510"/>
                </a:xfrm>
              </p:grpSpPr>
              <p:grpSp>
                <p:nvGrpSpPr>
                  <p:cNvPr id="8194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36" y="1208"/>
                    <a:ext cx="151" cy="1510"/>
                    <a:chOff x="2136" y="1310"/>
                    <a:chExt cx="151" cy="1510"/>
                  </a:xfrm>
                </p:grpSpPr>
                <p:sp>
                  <p:nvSpPr>
                    <p:cNvPr id="8194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820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7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2" y="1578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8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1913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336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547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1314"/>
                      <a:ext cx="0" cy="15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3" y="1310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819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060" y="1809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81933" name="Oval 67"/>
              <p:cNvSpPr>
                <a:spLocks noChangeArrowheads="1"/>
              </p:cNvSpPr>
              <p:nvPr/>
            </p:nvSpPr>
            <p:spPr bwMode="auto">
              <a:xfrm>
                <a:off x="1292" y="1990"/>
                <a:ext cx="737" cy="59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z="1800">
                  <a:latin typeface="Verdana" panose="020B0604030504040204" pitchFamily="34" charset="0"/>
                </a:endParaRPr>
              </a:p>
            </p:txBody>
          </p:sp>
          <p:grpSp>
            <p:nvGrpSpPr>
              <p:cNvPr id="81934" name="Group 80"/>
              <p:cNvGrpSpPr>
                <a:grpSpLocks/>
              </p:cNvGrpSpPr>
              <p:nvPr/>
            </p:nvGrpSpPr>
            <p:grpSpPr bwMode="auto">
              <a:xfrm>
                <a:off x="2285" y="2954"/>
                <a:ext cx="2353" cy="567"/>
                <a:chOff x="2285" y="2954"/>
                <a:chExt cx="2353" cy="567"/>
              </a:xfrm>
            </p:grpSpPr>
            <p:sp>
              <p:nvSpPr>
                <p:cNvPr id="81937" name="AutoShape 74"/>
                <p:cNvSpPr>
                  <a:spLocks noChangeArrowheads="1"/>
                </p:cNvSpPr>
                <p:nvPr/>
              </p:nvSpPr>
              <p:spPr bwMode="auto">
                <a:xfrm>
                  <a:off x="2285" y="3124"/>
                  <a:ext cx="623" cy="142"/>
                </a:xfrm>
                <a:prstGeom prst="flowChartAlternateProcess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38" name="AutoShape 75"/>
                <p:cNvSpPr>
                  <a:spLocks noChangeArrowheads="1"/>
                </p:cNvSpPr>
                <p:nvPr/>
              </p:nvSpPr>
              <p:spPr bwMode="auto">
                <a:xfrm>
                  <a:off x="2625" y="3379"/>
                  <a:ext cx="255" cy="142"/>
                </a:xfrm>
                <a:prstGeom prst="flowChartAlternateProcess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3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908" y="3188"/>
                  <a:ext cx="63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40" name="Line 78"/>
                <p:cNvSpPr>
                  <a:spLocks noChangeShapeType="1"/>
                </p:cNvSpPr>
                <p:nvPr/>
              </p:nvSpPr>
              <p:spPr bwMode="auto">
                <a:xfrm rot="360000" flipH="1">
                  <a:off x="2877" y="3152"/>
                  <a:ext cx="656" cy="25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41" name="Rectangle 79"/>
                <p:cNvSpPr>
                  <a:spLocks noChangeArrowheads="1"/>
                </p:cNvSpPr>
                <p:nvPr/>
              </p:nvSpPr>
              <p:spPr bwMode="auto">
                <a:xfrm>
                  <a:off x="3504" y="2954"/>
                  <a:ext cx="1134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這兩種資料是最多人參考的</a:t>
                  </a:r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</a:rPr>
                    <a:t>，</a:t>
                  </a:r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	</a:t>
                  </a:r>
                </a:p>
                <a:p>
                  <a:pPr eaLnBrk="1" hangingPunct="1"/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要特別注意寫法喔！</a:t>
                  </a:r>
                </a:p>
              </p:txBody>
            </p:sp>
          </p:grpSp>
          <p:sp>
            <p:nvSpPr>
              <p:cNvPr id="81935" name="Rectangle 84"/>
              <p:cNvSpPr>
                <a:spLocks noChangeArrowheads="1"/>
              </p:cNvSpPr>
              <p:nvPr/>
            </p:nvSpPr>
            <p:spPr bwMode="auto">
              <a:xfrm>
                <a:off x="2750" y="2045"/>
                <a:ext cx="2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latin typeface="Verdana" panose="020B0604030504040204" pitchFamily="34" charset="0"/>
                  </a:rPr>
                  <a:t>－</a:t>
                </a:r>
              </a:p>
            </p:txBody>
          </p:sp>
          <p:sp>
            <p:nvSpPr>
              <p:cNvPr id="81936" name="Rectangle 85"/>
              <p:cNvSpPr>
                <a:spLocks noChangeArrowheads="1"/>
              </p:cNvSpPr>
              <p:nvPr/>
            </p:nvSpPr>
            <p:spPr bwMode="auto">
              <a:xfrm>
                <a:off x="2750" y="2045"/>
                <a:ext cx="2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latin typeface="Verdana" panose="020B0604030504040204" pitchFamily="34" charset="0"/>
                  </a:rPr>
                  <a:t>－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AF3EDD-2806-4973-AA5B-3081E70B2420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引述系統 </a:t>
            </a:r>
            <a:r>
              <a:rPr lang="en-US" altLang="zh-TW"/>
              <a:t>R</a:t>
            </a:r>
            <a:r>
              <a:rPr lang="en-US" altLang="zh-TW" sz="3600"/>
              <a:t>eferencing Systems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50125" cy="4114800"/>
          </a:xfrm>
        </p:spPr>
        <p:txBody>
          <a:bodyPr/>
          <a:lstStyle/>
          <a:p>
            <a:pPr eaLnBrk="1" hangingPunct="1"/>
            <a:r>
              <a:rPr lang="zh-TW" altLang="en-US"/>
              <a:t>所有引述系統皆具相同內容，僅形式不同</a:t>
            </a:r>
          </a:p>
          <a:p>
            <a:pPr eaLnBrk="1" hangingPunct="1"/>
            <a:r>
              <a:rPr lang="zh-TW" altLang="en-US"/>
              <a:t>現行之兩種引述系統：</a:t>
            </a:r>
          </a:p>
          <a:p>
            <a:pPr lvl="1" eaLnBrk="1" hangingPunct="1"/>
            <a:r>
              <a:rPr lang="zh-TW" altLang="en-US"/>
              <a:t>文內引述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r>
              <a:rPr lang="zh-TW" altLang="en-US"/>
              <a:t>	</a:t>
            </a:r>
            <a:r>
              <a:rPr lang="en-US" altLang="zh-TW"/>
              <a:t>in-text reference </a:t>
            </a:r>
          </a:p>
          <a:p>
            <a:pPr lvl="1" eaLnBrk="1" hangingPunct="1"/>
            <a:r>
              <a:rPr lang="zh-TW" altLang="en-US"/>
              <a:t>書目清單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r>
              <a:rPr lang="zh-TW" altLang="en-US"/>
              <a:t>	</a:t>
            </a:r>
            <a:r>
              <a:rPr lang="en-US" altLang="zh-TW"/>
              <a:t>full bibliographic information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7AFEFC-4BA1-420B-B5E4-014E4E69CE4A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/>
              <a:t>三種常見的文內引述方式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50125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In recent years, there has been a rapid increase in car sales in Thailand </a:t>
            </a:r>
            <a:r>
              <a:rPr lang="en-US" altLang="zh-TW" sz="2800">
                <a:solidFill>
                  <a:schemeClr val="hlink"/>
                </a:solidFill>
              </a:rPr>
              <a:t>(Honda 1995)</a:t>
            </a:r>
            <a:r>
              <a:rPr lang="en-US" altLang="zh-TW" sz="2800"/>
              <a:t>.</a:t>
            </a:r>
            <a:r>
              <a:rPr lang="en-US" altLang="zh-TW" sz="2800">
                <a:solidFill>
                  <a:schemeClr val="hlink"/>
                </a:solidFill>
              </a:rPr>
              <a:t> </a:t>
            </a:r>
          </a:p>
          <a:p>
            <a:pPr eaLnBrk="1" hangingPunct="1"/>
            <a:r>
              <a:rPr lang="en-US" altLang="zh-TW" sz="2800"/>
              <a:t>In recent years, there has been a rapid increase in car sales in Thailand </a:t>
            </a:r>
            <a:r>
              <a:rPr lang="en-US" altLang="zh-TW" sz="2800">
                <a:solidFill>
                  <a:schemeClr val="hlink"/>
                </a:solidFill>
              </a:rPr>
              <a:t>(Honda, 1995)</a:t>
            </a:r>
            <a:r>
              <a:rPr lang="en-US" altLang="zh-TW" sz="2800"/>
              <a:t>. </a:t>
            </a:r>
          </a:p>
          <a:p>
            <a:pPr eaLnBrk="1" hangingPunct="1"/>
            <a:r>
              <a:rPr lang="en-US" altLang="zh-TW" sz="2800"/>
              <a:t>In recent years there has been a rapid increase in car sales in </a:t>
            </a:r>
            <a:r>
              <a:rPr lang="en-US" altLang="zh-TW" sz="2800">
                <a:solidFill>
                  <a:schemeClr val="hlink"/>
                </a:solidFill>
              </a:rPr>
              <a:t>Thailand [1]</a:t>
            </a:r>
            <a:r>
              <a:rPr lang="en-US" altLang="zh-TW" sz="2800"/>
              <a:t>.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F66860-F7D7-4D08-BBF6-0841CF113A39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參考文獻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依作者姓氏之字母排序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/>
              <a:t>	</a:t>
            </a:r>
            <a:r>
              <a:rPr lang="en-US" altLang="zh-TW"/>
              <a:t>List alphabetically by author’s family name</a:t>
            </a:r>
          </a:p>
          <a:p>
            <a:pPr lvl="1" eaLnBrk="1" hangingPunct="1"/>
            <a:r>
              <a:rPr lang="zh-TW" altLang="en-US"/>
              <a:t>通常是指文內引述方式之前兩種</a:t>
            </a:r>
          </a:p>
          <a:p>
            <a:pPr eaLnBrk="1" hangingPunct="1"/>
            <a:r>
              <a:rPr lang="zh-TW" altLang="en-US"/>
              <a:t>依資料引用之先後排序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/>
              <a:t>	</a:t>
            </a:r>
            <a:r>
              <a:rPr lang="en-US" altLang="zh-TW"/>
              <a:t>In the order in which the references appear in the writing</a:t>
            </a:r>
          </a:p>
          <a:p>
            <a:pPr lvl="1" eaLnBrk="1" hangingPunct="1"/>
            <a:r>
              <a:rPr lang="zh-TW" altLang="en-US"/>
              <a:t>通常是指文內引述方式之第三種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461EA35-74DA-4CD0-9CD3-ADA1E65C5BEF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5340AB2-DBF6-4CDA-861C-D5572A3629A1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2024/3/5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704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A2652C7-9E3C-4D8B-A38D-EBD634361662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45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480300" cy="1143000"/>
          </a:xfrm>
        </p:spPr>
        <p:txBody>
          <a:bodyPr/>
          <a:lstStyle/>
          <a:p>
            <a:pPr eaLnBrk="1" hangingPunct="1"/>
            <a:r>
              <a:rPr lang="en-US" altLang="zh-TW"/>
              <a:t>APA </a:t>
            </a:r>
            <a:r>
              <a:rPr lang="zh-TW" altLang="en-US"/>
              <a:t>格式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96913" y="210502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/>
              <a:t>APA</a:t>
            </a:r>
            <a:r>
              <a:rPr lang="zh-TW" altLang="en-US"/>
              <a:t>格式是指 </a:t>
            </a:r>
            <a:r>
              <a:rPr lang="en-US" altLang="zh-TW"/>
              <a:t>American Psychological Association </a:t>
            </a:r>
            <a:r>
              <a:rPr lang="zh-TW" altLang="en-US"/>
              <a:t>的出版手冊中，對該協會旗下所屬二十九種期刊論文的規範</a:t>
            </a:r>
          </a:p>
          <a:p>
            <a:pPr eaLnBrk="1" hangingPunct="1"/>
            <a:r>
              <a:rPr lang="en-US" altLang="zh-TW">
                <a:hlinkClick r:id="rId3"/>
              </a:rPr>
              <a:t>http://www.apastyle.org/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7D21B9-6B6F-4348-9BC5-2E53B6294886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/>
              <a:t>APA</a:t>
            </a:r>
            <a:r>
              <a:rPr lang="en-US" altLang="zh-TW"/>
              <a:t> </a:t>
            </a:r>
            <a:r>
              <a:rPr lang="en-US" altLang="zh-TW" b="1"/>
              <a:t>Style</a:t>
            </a:r>
            <a:endParaRPr lang="en-US" altLang="zh-TW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736725"/>
            <a:ext cx="8105775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/>
              <a:t>文內引述 </a:t>
            </a:r>
            <a:r>
              <a:rPr lang="en-US" altLang="zh-TW" sz="2800"/>
              <a:t>In-text reference: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(Smith, 1978)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Quote: “Development will be slowed by such a move” (Smith, 1988, p. 80).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/>
              <a:t>References page: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Hu, Y., Wood, J. F., Smith, V., &amp; Westbrook, N. (2004). Friendships through IM: Examining the relationship between instant messaging and intimacy. </a:t>
            </a:r>
            <a:r>
              <a:rPr lang="en-US" altLang="zh-TW" sz="2400" i="1">
                <a:latin typeface="Times New Roman" panose="02020603050405020304" pitchFamily="18" charset="0"/>
              </a:rPr>
              <a:t>Journal of Computer-Mediated Communication</a:t>
            </a:r>
            <a:r>
              <a:rPr lang="en-US" altLang="zh-TW" sz="2400">
                <a:latin typeface="Times New Roman" panose="02020603050405020304" pitchFamily="18" charset="0"/>
              </a:rPr>
              <a:t>, 10(1), 38-48.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BE7CEA-8A02-4001-AB32-8BCB62D8331E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6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3CB21C1-CB22-4F91-BB27-78B9FEB51366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2024/3/5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9011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AC71706-93D8-4E15-8B46-8598529C4D25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47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901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zh-TW"/>
              <a:t>Chicago </a:t>
            </a:r>
            <a:r>
              <a:rPr lang="zh-TW" altLang="en-US"/>
              <a:t>格式</a:t>
            </a:r>
          </a:p>
        </p:txBody>
      </p:sp>
      <p:sp>
        <p:nvSpPr>
          <p:cNvPr id="901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Chicago</a:t>
            </a:r>
            <a:r>
              <a:rPr lang="zh-TW" altLang="en-US"/>
              <a:t>格式</a:t>
            </a:r>
          </a:p>
          <a:p>
            <a:pPr lvl="1" eaLnBrk="1" hangingPunct="1"/>
            <a:r>
              <a:rPr lang="zh-TW" altLang="en-US"/>
              <a:t>可自行參閱該手冊：</a:t>
            </a:r>
            <a:r>
              <a:rPr lang="en-US" altLang="zh-TW"/>
              <a:t>University of Chicago Press (1993) . The Chicago manual of style (14th ed.). Chicago. </a:t>
            </a:r>
          </a:p>
          <a:p>
            <a:pPr lvl="1" eaLnBrk="1" hangingPunct="1"/>
            <a:r>
              <a:rPr lang="en-US" altLang="zh-TW">
                <a:hlinkClick r:id="rId3"/>
              </a:rPr>
              <a:t>http://www.chicagomanualofstyle.org/home.html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2FF864-5FCF-4BCB-BB73-3EA800C70BC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Chicago style: 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613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文內引述 </a:t>
            </a:r>
            <a:r>
              <a:rPr lang="en-US" altLang="zh-TW" sz="2800"/>
              <a:t>In-text reference: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(Smith 1978)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According to Smith (1978)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“et al.” (which means “and others”:  (Wong et al. 1997).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References page: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Weinstein, Joshua I. “The Market in Plato’s Republic.” </a:t>
            </a:r>
            <a:r>
              <a:rPr lang="en-US" altLang="zh-TW" sz="2400" i="1">
                <a:latin typeface="Times New Roman" panose="02020603050405020304" pitchFamily="18" charset="0"/>
              </a:rPr>
              <a:t>Classical Philology</a:t>
            </a:r>
            <a:r>
              <a:rPr lang="en-US" altLang="zh-TW" sz="2400">
                <a:latin typeface="Times New Roman" panose="02020603050405020304" pitchFamily="18" charset="0"/>
              </a:rPr>
              <a:t> 104 (2009): 439–58.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Kossinets, Gueorgi, and Duncan J. Watts. “Origins of Homophily in an Evolving Social Network.” </a:t>
            </a:r>
            <a:r>
              <a:rPr lang="en-US" altLang="zh-TW" sz="2400" i="1">
                <a:latin typeface="Times New Roman" panose="02020603050405020304" pitchFamily="18" charset="0"/>
              </a:rPr>
              <a:t>American Journal of Sociology</a:t>
            </a:r>
            <a:r>
              <a:rPr lang="en-US" altLang="zh-TW" sz="2400">
                <a:latin typeface="Times New Roman" panose="02020603050405020304" pitchFamily="18" charset="0"/>
              </a:rPr>
              <a:t> 115 (2009): 405–50. Accessed February 28, 2010. doi:10.1086/599247.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3E2F4A-8B4F-4C01-93DF-4E12447BE423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書籍和期刊名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21638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通常，書籍和期刊名稱會加強呈現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有些規範，期刊中的文章名稱會用引號 “</a:t>
            </a:r>
            <a:r>
              <a:rPr lang="en-US" altLang="zh-TW"/>
              <a:t>Title of paper”</a:t>
            </a:r>
            <a:r>
              <a:rPr lang="zh-TW" altLang="en-US"/>
              <a:t>，但，書名和期刊名稱則</a:t>
            </a:r>
            <a:r>
              <a:rPr lang="zh-TW" altLang="en-US">
                <a:solidFill>
                  <a:srgbClr val="CC0000"/>
                </a:solidFill>
              </a:rPr>
              <a:t>一定</a:t>
            </a:r>
            <a:r>
              <a:rPr lang="zh-TW" altLang="en-US"/>
              <a:t>不用引號 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加強方法：</a:t>
            </a:r>
            <a:r>
              <a:rPr lang="en-US" altLang="zh-TW"/>
              <a:t>underline, </a:t>
            </a:r>
            <a:r>
              <a:rPr lang="zh-TW" altLang="en-US"/>
              <a:t>粗體、斜體字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「書脊」出現的標題才是需要加強的標的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F19093-3E59-4032-8B02-0FC3B405ABA6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好的文章必須有正確標點符號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台灣目前很多出版品，包括公文、報告、期刊、雜誌、廣告、標籤，都普遍的有標點使用錯誤問題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看起來錯誤百出，完全不 </a:t>
            </a:r>
            <a:r>
              <a:rPr lang="en-US" altLang="zh-TW"/>
              <a:t>professional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為了能增加專業形象，必須重視中英文標點、符號、排版的問題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3E5CFF-5C81-43E0-A011-535F4B1FEF54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參考來源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/>
              <a:t>可參考鍾博的「中英文標點、符號、打字、排版、編校須知 」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000"/>
              <a:t>www.coa.gov.tw/files/web_articles_files/11630/1934.ppt 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/>
              <a:t>鍾博以</a:t>
            </a:r>
            <a:r>
              <a:rPr lang="en-US" altLang="zh-TW" sz="2800"/>
              <a:t>《</a:t>
            </a:r>
            <a:r>
              <a:rPr lang="zh-TW" altLang="en-US" sz="2800"/>
              <a:t>辭海</a:t>
            </a:r>
            <a:r>
              <a:rPr lang="en-US" altLang="zh-TW" sz="2800"/>
              <a:t>》</a:t>
            </a:r>
            <a:r>
              <a:rPr lang="zh-TW" altLang="en-US" sz="2800"/>
              <a:t>和</a:t>
            </a:r>
            <a:r>
              <a:rPr lang="en-US" altLang="zh-TW" sz="2800"/>
              <a:t>《</a:t>
            </a:r>
            <a:r>
              <a:rPr lang="zh-TW" altLang="en-US" sz="2800"/>
              <a:t>辭源</a:t>
            </a:r>
            <a:r>
              <a:rPr lang="en-US" altLang="zh-TW" sz="2800"/>
              <a:t>》</a:t>
            </a:r>
            <a:r>
              <a:rPr lang="zh-TW" altLang="en-US" sz="2800"/>
              <a:t>的標點用法，做為中文標點的標竿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/>
              <a:t>英文的標點，則以</a:t>
            </a:r>
            <a:r>
              <a:rPr lang="en-US" altLang="zh-TW" sz="2800"/>
              <a:t>《</a:t>
            </a:r>
            <a:r>
              <a:rPr lang="zh-TW" altLang="en-US" sz="2800"/>
              <a:t>韋氏大字典</a:t>
            </a:r>
            <a:r>
              <a:rPr lang="en-US" altLang="zh-TW" sz="2800"/>
              <a:t>》</a:t>
            </a:r>
            <a:r>
              <a:rPr lang="zh-TW" altLang="en-US" sz="2800"/>
              <a:t>、</a:t>
            </a:r>
            <a:r>
              <a:rPr lang="en-US" altLang="zh-TW" sz="2800"/>
              <a:t>《</a:t>
            </a:r>
            <a:r>
              <a:rPr lang="zh-TW" altLang="en-US" sz="2800"/>
              <a:t>英漢大辭典</a:t>
            </a:r>
            <a:r>
              <a:rPr lang="en-US" altLang="zh-TW" sz="2800"/>
              <a:t>》</a:t>
            </a:r>
            <a:r>
              <a:rPr lang="zh-TW" altLang="en-US" sz="2800"/>
              <a:t>、</a:t>
            </a:r>
            <a:r>
              <a:rPr lang="en-US" altLang="zh-TW" sz="2800"/>
              <a:t>TIME</a:t>
            </a:r>
            <a:r>
              <a:rPr lang="zh-TW" altLang="en-US" sz="2800"/>
              <a:t>、美國各種農業學報及科學期刊為依據，列舉實例，以之和國內刊物的錯誤相對照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E6BFD6-FADF-452F-9A4B-79CCD731202E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英文標點簡單的規則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1736725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句號、逗號、問號等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有空白（除非遇到更優先的規則）</a:t>
            </a:r>
          </a:p>
          <a:p>
            <a:pPr eaLnBrk="1" hangingPunct="1"/>
            <a:r>
              <a:rPr lang="zh-TW" altLang="en-US" sz="2800"/>
              <a:t>開引號、開括號等（優先規則）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eaLnBrk="1" hangingPunct="1"/>
            <a:r>
              <a:rPr lang="zh-TW" altLang="en-US" sz="2800"/>
              <a:t>關引號、關括號等（優先規則）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4BCE97-1346-4D73-83DD-C2A873DA6332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Quotation Marks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981200"/>
            <a:ext cx="8047037" cy="41624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/>
              <a:t>最常被錯用的符號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What is the ”word” you try to quote?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If you use many quoted terms like ”wiki bus” and ”Hawaiin island” in addition to ”Maui girls”, then you are in trouble. </a:t>
            </a:r>
          </a:p>
          <a:p>
            <a:pPr lvl="1" eaLnBrk="1" hangingPunct="1">
              <a:spcBef>
                <a:spcPts val="1200"/>
              </a:spcBef>
            </a:pPr>
            <a:r>
              <a:rPr lang="zh-TW" altLang="en-US" sz="2400"/>
              <a:t>你想引</a:t>
            </a:r>
            <a:r>
              <a:rPr lang="en-US" altLang="zh-TW" sz="2400"/>
              <a:t>〞</a:t>
            </a:r>
            <a:r>
              <a:rPr lang="zh-TW" altLang="en-US" sz="2400"/>
              <a:t>什麼詞</a:t>
            </a:r>
            <a:r>
              <a:rPr lang="en-US" altLang="zh-TW" sz="2400"/>
              <a:t>〞 </a:t>
            </a:r>
            <a:r>
              <a:rPr lang="zh-TW" altLang="en-US" sz="2400"/>
              <a:t>？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Quote </a:t>
            </a:r>
            <a:r>
              <a:rPr lang="zh-TW" altLang="en-US" sz="2400"/>
              <a:t>和其他符號的關係</a:t>
            </a:r>
          </a:p>
          <a:p>
            <a:pPr lvl="2" eaLnBrk="1" hangingPunct="1">
              <a:spcBef>
                <a:spcPts val="1200"/>
              </a:spcBef>
            </a:pPr>
            <a:r>
              <a:rPr lang="zh-TW" altLang="en-US" sz="2000"/>
              <a:t>整句話？一個字？</a:t>
            </a:r>
          </a:p>
          <a:p>
            <a:pPr lvl="2" eaLnBrk="1" hangingPunct="1">
              <a:spcBef>
                <a:spcPts val="1200"/>
              </a:spcBef>
            </a:pPr>
            <a:r>
              <a:rPr lang="zh-TW" altLang="en-US" sz="2000"/>
              <a:t>連語氣一併引用</a:t>
            </a:r>
          </a:p>
        </p:txBody>
      </p:sp>
      <p:grpSp>
        <p:nvGrpSpPr>
          <p:cNvPr id="660484" name="Group 4"/>
          <p:cNvGrpSpPr>
            <a:grpSpLocks/>
          </p:cNvGrpSpPr>
          <p:nvPr/>
        </p:nvGrpSpPr>
        <p:grpSpPr bwMode="auto">
          <a:xfrm>
            <a:off x="2395538" y="2547938"/>
            <a:ext cx="4498975" cy="2116137"/>
            <a:chOff x="1442" y="1610"/>
            <a:chExt cx="3136" cy="1242"/>
          </a:xfrm>
        </p:grpSpPr>
        <p:sp>
          <p:nvSpPr>
            <p:cNvPr id="17415" name="Oval 5"/>
            <p:cNvSpPr>
              <a:spLocks noChangeArrowheads="1"/>
            </p:cNvSpPr>
            <p:nvPr/>
          </p:nvSpPr>
          <p:spPr bwMode="auto">
            <a:xfrm>
              <a:off x="2135" y="1610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442" y="2163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4307" y="2162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4189" y="1898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1773" y="2646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C2F612-67D3-4B6F-8AE3-DEA7AFCA295B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引號</a:t>
            </a:r>
          </a:p>
        </p:txBody>
      </p:sp>
      <p:pic>
        <p:nvPicPr>
          <p:cNvPr id="19461" name="Picture 3" descr="quo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38400"/>
            <a:ext cx="76946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2" name="Oval 4"/>
          <p:cNvSpPr>
            <a:spLocks noChangeArrowheads="1"/>
          </p:cNvSpPr>
          <p:nvPr/>
        </p:nvSpPr>
        <p:spPr bwMode="auto">
          <a:xfrm>
            <a:off x="1449388" y="2703513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3" name="Oval 5"/>
          <p:cNvSpPr>
            <a:spLocks noChangeArrowheads="1"/>
          </p:cNvSpPr>
          <p:nvPr/>
        </p:nvSpPr>
        <p:spPr bwMode="auto">
          <a:xfrm>
            <a:off x="1430338" y="379412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4" name="Oval 6"/>
          <p:cNvSpPr>
            <a:spLocks noChangeArrowheads="1"/>
          </p:cNvSpPr>
          <p:nvPr/>
        </p:nvSpPr>
        <p:spPr bwMode="auto">
          <a:xfrm>
            <a:off x="1423988" y="471487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5" name="Oval 7"/>
          <p:cNvSpPr>
            <a:spLocks noChangeArrowheads="1"/>
          </p:cNvSpPr>
          <p:nvPr/>
        </p:nvSpPr>
        <p:spPr bwMode="auto">
          <a:xfrm>
            <a:off x="6896100" y="267811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6" name="Oval 8"/>
          <p:cNvSpPr>
            <a:spLocks noChangeArrowheads="1"/>
          </p:cNvSpPr>
          <p:nvPr/>
        </p:nvSpPr>
        <p:spPr bwMode="auto">
          <a:xfrm>
            <a:off x="4395788" y="3781425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7" name="Oval 9"/>
          <p:cNvSpPr>
            <a:spLocks noChangeArrowheads="1"/>
          </p:cNvSpPr>
          <p:nvPr/>
        </p:nvSpPr>
        <p:spPr bwMode="auto">
          <a:xfrm>
            <a:off x="5397500" y="4687888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8" name="Oval 10"/>
          <p:cNvSpPr>
            <a:spLocks noChangeArrowheads="1"/>
          </p:cNvSpPr>
          <p:nvPr/>
        </p:nvSpPr>
        <p:spPr bwMode="auto">
          <a:xfrm>
            <a:off x="2389188" y="4222750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9" name="Oval 11"/>
          <p:cNvSpPr>
            <a:spLocks noChangeArrowheads="1"/>
          </p:cNvSpPr>
          <p:nvPr/>
        </p:nvSpPr>
        <p:spPr bwMode="auto">
          <a:xfrm>
            <a:off x="8094663" y="486886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  <p:bldP spid="662534" grpId="0" animBg="1"/>
      <p:bldP spid="662535" grpId="0" animBg="1"/>
      <p:bldP spid="662536" grpId="0" animBg="1"/>
      <p:bldP spid="662537" grpId="0" animBg="1"/>
      <p:bldP spid="662538" grpId="0" animBg="1"/>
      <p:bldP spid="662539" grpId="0" animBg="1"/>
    </p:bld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3372</TotalTime>
  <Words>2545</Words>
  <Application>Microsoft Office PowerPoint</Application>
  <PresentationFormat>如螢幕大小 (4:3)</PresentationFormat>
  <Paragraphs>532</Paragraphs>
  <Slides>49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3" baseType="lpstr">
      <vt:lpstr>SimHei</vt:lpstr>
      <vt:lpstr>細明體</vt:lpstr>
      <vt:lpstr>微軟正黑體</vt:lpstr>
      <vt:lpstr>新細明體</vt:lpstr>
      <vt:lpstr>標楷體</vt:lpstr>
      <vt:lpstr>Arial</vt:lpstr>
      <vt:lpstr>Bookman Old Style</vt:lpstr>
      <vt:lpstr>Lucida Sans Typewriter</vt:lpstr>
      <vt:lpstr>Microsoft Tai Le</vt:lpstr>
      <vt:lpstr>Times New Roman</vt:lpstr>
      <vt:lpstr>Verdana</vt:lpstr>
      <vt:lpstr>Webdings</vt:lpstr>
      <vt:lpstr>Wingdings</vt:lpstr>
      <vt:lpstr>0ckf</vt:lpstr>
      <vt:lpstr>文章和投影資料的常犯錯誤 ─  字型、標點符號和排版 </vt:lpstr>
      <vt:lpstr>大綱</vt:lpstr>
      <vt:lpstr>資料呈現的錯誤和不理想之處</vt:lpstr>
      <vt:lpstr>標點符號的使用</vt:lpstr>
      <vt:lpstr>好的文章必須有正確標點符號</vt:lpstr>
      <vt:lpstr>參考來源</vt:lpstr>
      <vt:lpstr>英文標點簡單的規則</vt:lpstr>
      <vt:lpstr>Quotation Marks</vt:lpstr>
      <vt:lpstr>引號</vt:lpstr>
      <vt:lpstr>引號</vt:lpstr>
      <vt:lpstr>排版</vt:lpstr>
      <vt:lpstr>Even margin  的使用</vt:lpstr>
      <vt:lpstr>孤兒</vt:lpstr>
      <vt:lpstr>孤兒</vt:lpstr>
      <vt:lpstr>寡母</vt:lpstr>
      <vt:lpstr>寡母</vt:lpstr>
      <vt:lpstr>寡母</vt:lpstr>
      <vt:lpstr>字型: Serif and Sans Serif fonts</vt:lpstr>
      <vt:lpstr>字型：字寬</vt:lpstr>
      <vt:lpstr>字型和點數</vt:lpstr>
      <vt:lpstr>字型的家族</vt:lpstr>
      <vt:lpstr>英文字型的個性</vt:lpstr>
      <vt:lpstr>英文字型的個性2</vt:lpstr>
      <vt:lpstr>中文字型的個性</vt:lpstr>
      <vt:lpstr>中文字型的個性2</vt:lpstr>
      <vt:lpstr>中文字型的個性3</vt:lpstr>
      <vt:lpstr>字型的選擇</vt:lpstr>
      <vt:lpstr>數字的處理1</vt:lpstr>
      <vt:lpstr>數字的處理2</vt:lpstr>
      <vt:lpstr>數字的處理3</vt:lpstr>
      <vt:lpstr>數字的處理4</vt:lpstr>
      <vt:lpstr>數字的處理5</vt:lpstr>
      <vt:lpstr>顏色</vt:lpstr>
      <vt:lpstr>粉牆畫白虎、青紙寫烏龍</vt:lpstr>
      <vt:lpstr>紅色</vt:lpstr>
      <vt:lpstr>當底色有變化：文字加上陰影</vt:lpstr>
      <vt:lpstr>投影片的資料量</vt:lpstr>
      <vt:lpstr>作業一</vt:lpstr>
      <vt:lpstr>That’s it</vt:lpstr>
      <vt:lpstr>論文格式寫作的重要</vt:lpstr>
      <vt:lpstr>資料引用</vt:lpstr>
      <vt:lpstr>引述系統 Referencing Systems</vt:lpstr>
      <vt:lpstr>三種常見的文內引述方式</vt:lpstr>
      <vt:lpstr>參考文獻</vt:lpstr>
      <vt:lpstr>APA 格式</vt:lpstr>
      <vt:lpstr>APA Style</vt:lpstr>
      <vt:lpstr>Chicago 格式</vt:lpstr>
      <vt:lpstr>Chicago style: </vt:lpstr>
      <vt:lpstr>書籍和期刊名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偷看、偷跑和拖延</dc:title>
  <dc:creator>CK Farn</dc:creator>
  <cp:lastModifiedBy>范錚強</cp:lastModifiedBy>
  <cp:revision>129</cp:revision>
  <dcterms:created xsi:type="dcterms:W3CDTF">1999-04-05T16:45:56Z</dcterms:created>
  <dcterms:modified xsi:type="dcterms:W3CDTF">2024-03-05T13:28:47Z</dcterms:modified>
  <cp:category>SCM</cp:category>
</cp:coreProperties>
</file>