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7" r:id="rId3"/>
    <p:sldId id="299" r:id="rId4"/>
    <p:sldId id="298" r:id="rId5"/>
    <p:sldId id="257" r:id="rId6"/>
    <p:sldId id="258" r:id="rId7"/>
    <p:sldId id="282" r:id="rId8"/>
    <p:sldId id="259" r:id="rId9"/>
    <p:sldId id="260" r:id="rId10"/>
    <p:sldId id="261" r:id="rId11"/>
    <p:sldId id="262" r:id="rId12"/>
    <p:sldId id="265" r:id="rId13"/>
    <p:sldId id="266" r:id="rId14"/>
    <p:sldId id="267" r:id="rId15"/>
    <p:sldId id="284" r:id="rId16"/>
    <p:sldId id="283" r:id="rId17"/>
    <p:sldId id="270" r:id="rId18"/>
    <p:sldId id="294" r:id="rId19"/>
    <p:sldId id="269" r:id="rId20"/>
    <p:sldId id="272" r:id="rId21"/>
    <p:sldId id="285" r:id="rId22"/>
    <p:sldId id="291" r:id="rId23"/>
    <p:sldId id="273" r:id="rId24"/>
    <p:sldId id="286" r:id="rId25"/>
    <p:sldId id="274" r:id="rId26"/>
    <p:sldId id="275" r:id="rId27"/>
    <p:sldId id="287" r:id="rId28"/>
    <p:sldId id="288" r:id="rId29"/>
    <p:sldId id="281" r:id="rId30"/>
    <p:sldId id="292" r:id="rId31"/>
    <p:sldId id="289" r:id="rId32"/>
    <p:sldId id="293" r:id="rId3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616"/>
    <a:srgbClr val="0E0D02"/>
    <a:srgbClr val="66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0929"/>
  </p:normalViewPr>
  <p:slideViewPr>
    <p:cSldViewPr showGuides="1">
      <p:cViewPr varScale="1">
        <p:scale>
          <a:sx n="106" d="100"/>
          <a:sy n="106" d="100"/>
        </p:scale>
        <p:origin x="17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按一下以編輯母片次標題樣式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B2E4633B-7E8D-4CDB-9655-1A6D3B04021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052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D4DC6-2959-43FD-BD08-3E606A8CBC7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91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9AF11-7B1F-4D7D-BA64-6D896FE7B8C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163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6AF94-F9F3-493F-93CC-A3CFC151CB1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26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5F0B7-48BF-4C0E-952A-B34783D9A1B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317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E9A14-8E2F-4D7C-9DB5-EAD7E84A09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10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57EA7-CC4A-421F-9BBC-19DF453D43E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433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87D82-6425-4089-80AB-9A9FE684C5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175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42425-1A48-4B68-8D03-65C86CE77D7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294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282D6-FEA5-442B-8703-ED01FB938E8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548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C1215-59E7-4D14-937A-0EDE1E7DDF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75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1033" name="Picture 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按一下以編輯母片本文樣式</a:t>
            </a:r>
          </a:p>
          <a:p>
            <a:pPr lvl="1"/>
            <a:r>
              <a:rPr lang="zh-TW" altLang="en-US" smtClean="0"/>
              <a:t>第二階層</a:t>
            </a:r>
          </a:p>
          <a:p>
            <a:pPr lvl="2"/>
            <a:r>
              <a:rPr lang="zh-TW" altLang="en-US" smtClean="0"/>
              <a:t>第三階層</a:t>
            </a:r>
          </a:p>
          <a:p>
            <a:pPr lvl="3"/>
            <a:r>
              <a:rPr lang="zh-TW" altLang="en-US" smtClean="0"/>
              <a:t>第四階層</a:t>
            </a:r>
          </a:p>
          <a:p>
            <a:pPr lvl="4"/>
            <a:r>
              <a:rPr lang="zh-TW" altLang="en-US" smtClean="0"/>
              <a:t>第五階層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61D14297-C7F8-4F85-9ED0-E83127BEEDF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057400"/>
            <a:ext cx="5486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中英文標點、符號、</a:t>
            </a:r>
            <a:br>
              <a:rPr lang="zh-TW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打字、排版、編校須知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b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dirty="0">
                <a:solidFill>
                  <a:srgbClr val="000000"/>
                </a:solidFill>
              </a:rPr>
              <a:t> </a:t>
            </a:r>
            <a:br>
              <a:rPr lang="zh-TW" altLang="en-US" sz="1800" dirty="0">
                <a:solidFill>
                  <a:srgbClr val="000000"/>
                </a:solidFill>
              </a:rPr>
            </a:br>
            <a:endParaRPr lang="zh-TW" altLang="en-US" sz="1800" dirty="0">
              <a:solidFill>
                <a:srgbClr val="000000"/>
              </a:solidFill>
              <a:latin typeface="標楷體" panose="03000509000000000000" pitchFamily="65" charset="-120"/>
              <a:ea typeface="細明體" panose="02020509000000000000" pitchFamily="49" charset="-12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886200" y="4525963"/>
            <a:ext cx="160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鍾  博</a:t>
            </a:r>
            <a:endParaRPr lang="zh-TW" altLang="en-US" sz="12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2895600" cy="6159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7"/>
          <p:cNvSpPr txBox="1">
            <a:spLocks noChangeArrowheads="1"/>
          </p:cNvSpPr>
          <p:nvPr/>
        </p:nvSpPr>
        <p:spPr bwMode="auto">
          <a:xfrm>
            <a:off x="1438275" y="762000"/>
            <a:ext cx="66579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＋、－、</a:t>
            </a:r>
            <a:r>
              <a:rPr lang="en-US" altLang="zh-TW">
                <a:ea typeface="標楷體" panose="03000509000000000000" pitchFamily="65" charset="-120"/>
              </a:rPr>
              <a:t>×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÷</a:t>
            </a:r>
            <a:r>
              <a:rPr lang="zh-TW" altLang="en-US">
                <a:ea typeface="標楷體" panose="03000509000000000000" pitchFamily="65" charset="-120"/>
              </a:rPr>
              <a:t>、＝、＜、＞ 這些數學符號，以及單位的前後，都要空一格。</a:t>
            </a:r>
          </a:p>
        </p:txBody>
      </p:sp>
      <p:pic>
        <p:nvPicPr>
          <p:cNvPr id="12292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2209800" cy="4572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Line 39"/>
          <p:cNvSpPr>
            <a:spLocks noChangeShapeType="1"/>
          </p:cNvSpPr>
          <p:nvPr/>
        </p:nvSpPr>
        <p:spPr bwMode="auto">
          <a:xfrm>
            <a:off x="2743200" y="1828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4" name="Line 40"/>
          <p:cNvSpPr>
            <a:spLocks noChangeShapeType="1"/>
          </p:cNvSpPr>
          <p:nvPr/>
        </p:nvSpPr>
        <p:spPr bwMode="auto">
          <a:xfrm>
            <a:off x="3048000" y="1828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5" name="Line 41"/>
          <p:cNvSpPr>
            <a:spLocks noChangeShapeType="1"/>
          </p:cNvSpPr>
          <p:nvPr/>
        </p:nvSpPr>
        <p:spPr bwMode="auto">
          <a:xfrm>
            <a:off x="3733800" y="1828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6" name="Line 42"/>
          <p:cNvSpPr>
            <a:spLocks noChangeShapeType="1"/>
          </p:cNvSpPr>
          <p:nvPr/>
        </p:nvSpPr>
        <p:spPr bwMode="auto">
          <a:xfrm>
            <a:off x="5334000" y="1828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7" name="Line 43"/>
          <p:cNvSpPr>
            <a:spLocks noChangeShapeType="1"/>
          </p:cNvSpPr>
          <p:nvPr/>
        </p:nvSpPr>
        <p:spPr bwMode="auto">
          <a:xfrm>
            <a:off x="5638800" y="1828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8" name="Line 44"/>
          <p:cNvSpPr>
            <a:spLocks noChangeShapeType="1"/>
          </p:cNvSpPr>
          <p:nvPr/>
        </p:nvSpPr>
        <p:spPr bwMode="auto">
          <a:xfrm>
            <a:off x="6858000" y="1828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9" name="Line 45"/>
          <p:cNvSpPr>
            <a:spLocks noChangeShapeType="1"/>
          </p:cNvSpPr>
          <p:nvPr/>
        </p:nvSpPr>
        <p:spPr bwMode="auto">
          <a:xfrm>
            <a:off x="7162800" y="1828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0" name="Text Box 46"/>
          <p:cNvSpPr txBox="1">
            <a:spLocks noChangeArrowheads="1"/>
          </p:cNvSpPr>
          <p:nvPr/>
        </p:nvSpPr>
        <p:spPr bwMode="auto">
          <a:xfrm>
            <a:off x="1447800" y="3048000"/>
            <a:ext cx="66579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不空一格當然不至於造成災害，只是沒有風格而已。可是常見的出版品中，這些符號卻都和文字緊緊地擠在一起。</a:t>
            </a:r>
          </a:p>
        </p:txBody>
      </p:sp>
      <p:pic>
        <p:nvPicPr>
          <p:cNvPr id="12301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5257800" cy="388938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Line 48"/>
          <p:cNvSpPr>
            <a:spLocks noChangeShapeType="1"/>
          </p:cNvSpPr>
          <p:nvPr/>
        </p:nvSpPr>
        <p:spPr bwMode="auto">
          <a:xfrm>
            <a:off x="2743200" y="42672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3" name="Line 49"/>
          <p:cNvSpPr>
            <a:spLocks noChangeShapeType="1"/>
          </p:cNvSpPr>
          <p:nvPr/>
        </p:nvSpPr>
        <p:spPr bwMode="auto">
          <a:xfrm>
            <a:off x="3505200" y="42672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4" name="Line 50"/>
          <p:cNvSpPr>
            <a:spLocks noChangeShapeType="1"/>
          </p:cNvSpPr>
          <p:nvPr/>
        </p:nvSpPr>
        <p:spPr bwMode="auto">
          <a:xfrm>
            <a:off x="3733800" y="42672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5" name="Line 52"/>
          <p:cNvSpPr>
            <a:spLocks noChangeShapeType="1"/>
          </p:cNvSpPr>
          <p:nvPr/>
        </p:nvSpPr>
        <p:spPr bwMode="auto">
          <a:xfrm>
            <a:off x="6096000" y="42672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6" name="Line 53"/>
          <p:cNvSpPr>
            <a:spLocks noChangeShapeType="1"/>
          </p:cNvSpPr>
          <p:nvPr/>
        </p:nvSpPr>
        <p:spPr bwMode="auto">
          <a:xfrm>
            <a:off x="6400800" y="42672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7" name="Line 54"/>
          <p:cNvSpPr>
            <a:spLocks noChangeShapeType="1"/>
          </p:cNvSpPr>
          <p:nvPr/>
        </p:nvSpPr>
        <p:spPr bwMode="auto">
          <a:xfrm>
            <a:off x="6553200" y="42672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8" name="Line 55"/>
          <p:cNvSpPr>
            <a:spLocks noChangeShapeType="1"/>
          </p:cNvSpPr>
          <p:nvPr/>
        </p:nvSpPr>
        <p:spPr bwMode="auto">
          <a:xfrm>
            <a:off x="7315200" y="42672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2309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62600"/>
            <a:ext cx="2743200" cy="5080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562600"/>
            <a:ext cx="2051050" cy="538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1" name="Line 58"/>
          <p:cNvSpPr>
            <a:spLocks noChangeShapeType="1"/>
          </p:cNvSpPr>
          <p:nvPr/>
        </p:nvSpPr>
        <p:spPr bwMode="auto">
          <a:xfrm>
            <a:off x="2743200" y="5257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2" name="Line 59"/>
          <p:cNvSpPr>
            <a:spLocks noChangeShapeType="1"/>
          </p:cNvSpPr>
          <p:nvPr/>
        </p:nvSpPr>
        <p:spPr bwMode="auto">
          <a:xfrm>
            <a:off x="3048000" y="5257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3" name="Line 60"/>
          <p:cNvSpPr>
            <a:spLocks noChangeShapeType="1"/>
          </p:cNvSpPr>
          <p:nvPr/>
        </p:nvSpPr>
        <p:spPr bwMode="auto">
          <a:xfrm>
            <a:off x="6858000" y="5257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4" name="Line 61"/>
          <p:cNvSpPr>
            <a:spLocks noChangeShapeType="1"/>
          </p:cNvSpPr>
          <p:nvPr/>
        </p:nvSpPr>
        <p:spPr bwMode="auto">
          <a:xfrm>
            <a:off x="7086600" y="5257800"/>
            <a:ext cx="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4"/>
          <p:cNvSpPr txBox="1">
            <a:spLocks noChangeArrowheads="1"/>
          </p:cNvSpPr>
          <p:nvPr/>
        </p:nvSpPr>
        <p:spPr bwMode="auto">
          <a:xfrm>
            <a:off x="1447800" y="1676400"/>
            <a:ext cx="6705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上面說到的都是要空格，但有些地方卻是不能空格的。如 </a:t>
            </a:r>
            <a:r>
              <a:rPr lang="en-US" altLang="zh-TW">
                <a:ea typeface="標楷體" panose="03000509000000000000" pitchFamily="65" charset="-120"/>
              </a:rPr>
              <a:t>$ </a:t>
            </a:r>
            <a:r>
              <a:rPr lang="zh-TW" altLang="en-US">
                <a:ea typeface="標楷體" panose="03000509000000000000" pitchFamily="65" charset="-120"/>
              </a:rPr>
              <a:t>之後，</a:t>
            </a:r>
            <a:r>
              <a:rPr lang="en-US" altLang="zh-TW">
                <a:ea typeface="標楷體" panose="03000509000000000000" pitchFamily="65" charset="-120"/>
              </a:rPr>
              <a:t>%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 baseline="30000"/>
              <a:t>o</a:t>
            </a:r>
            <a:r>
              <a:rPr lang="en-US" altLang="zh-TW"/>
              <a:t>C </a:t>
            </a:r>
            <a:r>
              <a:rPr lang="zh-TW" altLang="zh-TW">
                <a:ea typeface="標楷體" panose="03000509000000000000" pitchFamily="65" charset="-120"/>
              </a:rPr>
              <a:t>及</a:t>
            </a:r>
            <a:r>
              <a:rPr lang="zh-TW" altLang="zh-TW"/>
              <a:t> </a:t>
            </a:r>
            <a:r>
              <a:rPr lang="en-US" altLang="zh-TW" baseline="30000"/>
              <a:t>o</a:t>
            </a:r>
            <a:r>
              <a:rPr lang="en-US" altLang="zh-TW"/>
              <a:t>F</a:t>
            </a:r>
            <a:r>
              <a:rPr lang="zh-TW" altLang="en-US">
                <a:ea typeface="標楷體" panose="03000509000000000000" pitchFamily="65" charset="-120"/>
              </a:rPr>
              <a:t>之前，引號和括號裡面，都是不能空格的。</a:t>
            </a:r>
          </a:p>
        </p:txBody>
      </p:sp>
      <p:sp>
        <p:nvSpPr>
          <p:cNvPr id="13315" name="Text Box 18"/>
          <p:cNvSpPr txBox="1">
            <a:spLocks noChangeArrowheads="1"/>
          </p:cNvSpPr>
          <p:nvPr/>
        </p:nvSpPr>
        <p:spPr bwMode="auto">
          <a:xfrm>
            <a:off x="1447800" y="5181600"/>
            <a:ext cx="685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 </a:t>
            </a: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所以， </a:t>
            </a:r>
            <a:r>
              <a:rPr lang="en-US" altLang="zh-TW">
                <a:ea typeface="標楷體" panose="03000509000000000000" pitchFamily="65" charset="-120"/>
              </a:rPr>
              <a:t>$ 10,   14  %,  “  That’s great!  ”  (  AOL  )  </a:t>
            </a:r>
            <a:r>
              <a:rPr lang="zh-TW" altLang="en-US">
                <a:ea typeface="標楷體" panose="03000509000000000000" pitchFamily="65" charset="-120"/>
              </a:rPr>
              <a:t>這樣寫都是不對的</a:t>
            </a:r>
            <a:r>
              <a:rPr lang="zh-TW" altLang="en-US"/>
              <a:t>。</a:t>
            </a:r>
          </a:p>
        </p:txBody>
      </p:sp>
      <p:grpSp>
        <p:nvGrpSpPr>
          <p:cNvPr id="13316" name="Group 42"/>
          <p:cNvGrpSpPr>
            <a:grpSpLocks/>
          </p:cNvGrpSpPr>
          <p:nvPr/>
        </p:nvGrpSpPr>
        <p:grpSpPr bwMode="auto">
          <a:xfrm>
            <a:off x="1524000" y="2895600"/>
            <a:ext cx="1524000" cy="1104900"/>
            <a:chOff x="1008" y="1872"/>
            <a:chExt cx="768" cy="648"/>
          </a:xfrm>
        </p:grpSpPr>
        <p:sp>
          <p:nvSpPr>
            <p:cNvPr id="13339" name="Text Box 15"/>
            <p:cNvSpPr txBox="1">
              <a:spLocks noChangeArrowheads="1"/>
            </p:cNvSpPr>
            <p:nvPr/>
          </p:nvSpPr>
          <p:spPr bwMode="auto">
            <a:xfrm>
              <a:off x="1008" y="1872"/>
              <a:ext cx="768" cy="203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 sz="1600">
                  <a:solidFill>
                    <a:srgbClr val="663300"/>
                  </a:solidFill>
                  <a:ea typeface="標楷體" panose="03000509000000000000" pitchFamily="65" charset="-120"/>
                </a:rPr>
                <a:t>TIME</a:t>
              </a:r>
              <a:r>
                <a:rPr lang="zh-TW" altLang="en-US" sz="1600">
                  <a:solidFill>
                    <a:srgbClr val="663300"/>
                  </a:solidFill>
                  <a:ea typeface="標楷體" panose="03000509000000000000" pitchFamily="65" charset="-120"/>
                </a:rPr>
                <a:t>的例子</a:t>
              </a:r>
              <a:endParaRPr lang="zh-TW" altLang="en-US" sz="160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3340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" y="2256"/>
              <a:ext cx="576" cy="264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41" name="Line 22"/>
            <p:cNvSpPr>
              <a:spLocks noChangeShapeType="1"/>
            </p:cNvSpPr>
            <p:nvPr/>
          </p:nvSpPr>
          <p:spPr bwMode="auto">
            <a:xfrm>
              <a:off x="1296" y="2064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3317" name="Group 40"/>
          <p:cNvGrpSpPr>
            <a:grpSpLocks/>
          </p:cNvGrpSpPr>
          <p:nvPr/>
        </p:nvGrpSpPr>
        <p:grpSpPr bwMode="auto">
          <a:xfrm>
            <a:off x="1295400" y="4216400"/>
            <a:ext cx="2286000" cy="660400"/>
            <a:chOff x="816" y="2544"/>
            <a:chExt cx="1440" cy="416"/>
          </a:xfrm>
        </p:grpSpPr>
        <p:pic>
          <p:nvPicPr>
            <p:cNvPr id="13336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688"/>
              <a:ext cx="1440" cy="27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7" name="Line 23"/>
            <p:cNvSpPr>
              <a:spLocks noChangeShapeType="1"/>
            </p:cNvSpPr>
            <p:nvPr/>
          </p:nvSpPr>
          <p:spPr bwMode="auto">
            <a:xfrm>
              <a:off x="1392" y="2544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38" name="Line 24"/>
            <p:cNvSpPr>
              <a:spLocks noChangeShapeType="1"/>
            </p:cNvSpPr>
            <p:nvPr/>
          </p:nvSpPr>
          <p:spPr bwMode="auto">
            <a:xfrm>
              <a:off x="1728" y="2544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3318" name="Group 41"/>
          <p:cNvGrpSpPr>
            <a:grpSpLocks/>
          </p:cNvGrpSpPr>
          <p:nvPr/>
        </p:nvGrpSpPr>
        <p:grpSpPr bwMode="auto">
          <a:xfrm>
            <a:off x="3429000" y="2819400"/>
            <a:ext cx="4318000" cy="685800"/>
            <a:chOff x="2160" y="1776"/>
            <a:chExt cx="2720" cy="432"/>
          </a:xfrm>
        </p:grpSpPr>
        <p:pic>
          <p:nvPicPr>
            <p:cNvPr id="13333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920"/>
              <a:ext cx="2720" cy="288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4" name="Line 25"/>
            <p:cNvSpPr>
              <a:spLocks noChangeShapeType="1"/>
            </p:cNvSpPr>
            <p:nvPr/>
          </p:nvSpPr>
          <p:spPr bwMode="auto">
            <a:xfrm>
              <a:off x="3504" y="1776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35" name="Line 26"/>
            <p:cNvSpPr>
              <a:spLocks noChangeShapeType="1"/>
            </p:cNvSpPr>
            <p:nvPr/>
          </p:nvSpPr>
          <p:spPr bwMode="auto">
            <a:xfrm>
              <a:off x="4224" y="1776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3319" name="Group 39"/>
          <p:cNvGrpSpPr>
            <a:grpSpLocks/>
          </p:cNvGrpSpPr>
          <p:nvPr/>
        </p:nvGrpSpPr>
        <p:grpSpPr bwMode="auto">
          <a:xfrm>
            <a:off x="3810000" y="3810000"/>
            <a:ext cx="2033588" cy="623888"/>
            <a:chOff x="2400" y="2400"/>
            <a:chExt cx="1281" cy="393"/>
          </a:xfrm>
        </p:grpSpPr>
        <p:pic>
          <p:nvPicPr>
            <p:cNvPr id="13330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544"/>
              <a:ext cx="1281" cy="249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1" name="Line 27"/>
            <p:cNvSpPr>
              <a:spLocks noChangeShapeType="1"/>
            </p:cNvSpPr>
            <p:nvPr/>
          </p:nvSpPr>
          <p:spPr bwMode="auto">
            <a:xfrm>
              <a:off x="2880" y="2400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32" name="Line 28"/>
            <p:cNvSpPr>
              <a:spLocks noChangeShapeType="1"/>
            </p:cNvSpPr>
            <p:nvPr/>
          </p:nvSpPr>
          <p:spPr bwMode="auto">
            <a:xfrm>
              <a:off x="3360" y="2400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3320" name="Line 30"/>
          <p:cNvSpPr>
            <a:spLocks noChangeShapeType="1"/>
          </p:cNvSpPr>
          <p:nvPr/>
        </p:nvSpPr>
        <p:spPr bwMode="auto">
          <a:xfrm>
            <a:off x="3105150" y="495300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1" name="Line 31"/>
          <p:cNvSpPr>
            <a:spLocks noChangeShapeType="1"/>
          </p:cNvSpPr>
          <p:nvPr/>
        </p:nvSpPr>
        <p:spPr bwMode="auto">
          <a:xfrm>
            <a:off x="4095750" y="495300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2" name="Line 32"/>
          <p:cNvSpPr>
            <a:spLocks noChangeShapeType="1"/>
          </p:cNvSpPr>
          <p:nvPr/>
        </p:nvSpPr>
        <p:spPr bwMode="auto">
          <a:xfrm>
            <a:off x="4895850" y="495300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3323" name="Group 38"/>
          <p:cNvGrpSpPr>
            <a:grpSpLocks/>
          </p:cNvGrpSpPr>
          <p:nvPr/>
        </p:nvGrpSpPr>
        <p:grpSpPr bwMode="auto">
          <a:xfrm>
            <a:off x="6096000" y="4114800"/>
            <a:ext cx="2428875" cy="609600"/>
            <a:chOff x="3888" y="2448"/>
            <a:chExt cx="1530" cy="384"/>
          </a:xfrm>
        </p:grpSpPr>
        <p:pic>
          <p:nvPicPr>
            <p:cNvPr id="13327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592"/>
              <a:ext cx="1530" cy="240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8" name="Line 29"/>
            <p:cNvSpPr>
              <a:spLocks noChangeShapeType="1"/>
            </p:cNvSpPr>
            <p:nvPr/>
          </p:nvSpPr>
          <p:spPr bwMode="auto">
            <a:xfrm>
              <a:off x="4032" y="2448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9" name="Line 37"/>
            <p:cNvSpPr>
              <a:spLocks noChangeShapeType="1"/>
            </p:cNvSpPr>
            <p:nvPr/>
          </p:nvSpPr>
          <p:spPr bwMode="auto">
            <a:xfrm>
              <a:off x="5232" y="2448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3324" name="Line 43"/>
          <p:cNvSpPr>
            <a:spLocks noChangeShapeType="1"/>
          </p:cNvSpPr>
          <p:nvPr/>
        </p:nvSpPr>
        <p:spPr bwMode="auto">
          <a:xfrm>
            <a:off x="6591300" y="497205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5" name="Line 44"/>
          <p:cNvSpPr>
            <a:spLocks noChangeShapeType="1"/>
          </p:cNvSpPr>
          <p:nvPr/>
        </p:nvSpPr>
        <p:spPr bwMode="auto">
          <a:xfrm>
            <a:off x="7181850" y="497205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6" name="Line 45"/>
          <p:cNvSpPr>
            <a:spLocks noChangeShapeType="1"/>
          </p:cNvSpPr>
          <p:nvPr/>
        </p:nvSpPr>
        <p:spPr bwMode="auto">
          <a:xfrm>
            <a:off x="7905750" y="497205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2"/>
          <p:cNvSpPr txBox="1">
            <a:spLocks noChangeArrowheads="1"/>
          </p:cNvSpPr>
          <p:nvPr/>
        </p:nvSpPr>
        <p:spPr bwMode="auto">
          <a:xfrm>
            <a:off x="1447800" y="1905000"/>
            <a:ext cx="66579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關於單位，以前寫法五花八門，有大寫的、加 </a:t>
            </a:r>
            <a:r>
              <a:rPr lang="en-US" altLang="zh-TW">
                <a:ea typeface="標楷體" panose="03000509000000000000" pitchFamily="65" charset="-120"/>
              </a:rPr>
              <a:t>s </a:t>
            </a:r>
            <a:r>
              <a:rPr lang="zh-TW" altLang="en-US">
                <a:ea typeface="標楷體" panose="03000509000000000000" pitchFamily="65" charset="-120"/>
              </a:rPr>
              <a:t>的，有加點的。拿公斤來說，就有幾種寫法：如 </a:t>
            </a:r>
            <a:r>
              <a:rPr lang="en-US" altLang="zh-TW">
                <a:ea typeface="標楷體" panose="03000509000000000000" pitchFamily="65" charset="-120"/>
              </a:rPr>
              <a:t>KG</a:t>
            </a:r>
            <a:r>
              <a:rPr lang="zh-TW" altLang="en-US">
                <a:ea typeface="標楷體" panose="03000509000000000000" pitchFamily="65" charset="-120"/>
              </a:rPr>
              <a:t>、 </a:t>
            </a:r>
            <a:r>
              <a:rPr lang="en-US" altLang="zh-TW">
                <a:ea typeface="標楷體" panose="03000509000000000000" pitchFamily="65" charset="-120"/>
              </a:rPr>
              <a:t>Kg.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Kgs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Kgs.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kg. </a:t>
            </a:r>
            <a:r>
              <a:rPr lang="zh-TW" altLang="en-US">
                <a:ea typeface="標楷體" panose="03000509000000000000" pitchFamily="65" charset="-120"/>
              </a:rPr>
              <a:t>和 </a:t>
            </a:r>
            <a:r>
              <a:rPr lang="en-US" altLang="zh-TW">
                <a:ea typeface="標楷體" panose="03000509000000000000" pitchFamily="65" charset="-120"/>
              </a:rPr>
              <a:t>kg </a:t>
            </a:r>
            <a:r>
              <a:rPr lang="zh-TW" altLang="en-US">
                <a:ea typeface="標楷體" panose="03000509000000000000" pitchFamily="65" charset="-120"/>
              </a:rPr>
              <a:t>等。</a:t>
            </a:r>
          </a:p>
        </p:txBody>
      </p:sp>
      <p:sp>
        <p:nvSpPr>
          <p:cNvPr id="14339" name="Text Box 53"/>
          <p:cNvSpPr txBox="1">
            <a:spLocks noChangeArrowheads="1"/>
          </p:cNvSpPr>
          <p:nvPr/>
        </p:nvSpPr>
        <p:spPr bwMode="auto">
          <a:xfrm>
            <a:off x="1447800" y="3352800"/>
            <a:ext cx="66579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經過整合以後，現在一般雜誌、科學刊物都已統一為：</a:t>
            </a:r>
            <a:r>
              <a:rPr lang="en-US" altLang="zh-TW">
                <a:ea typeface="標楷體" panose="03000509000000000000" pitchFamily="65" charset="-120"/>
              </a:rPr>
              <a:t>m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cm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km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g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kg </a:t>
            </a:r>
            <a:r>
              <a:rPr lang="zh-TW" altLang="en-US">
                <a:ea typeface="標楷體" panose="03000509000000000000" pitchFamily="65" charset="-120"/>
              </a:rPr>
              <a:t>和 </a:t>
            </a:r>
            <a:r>
              <a:rPr lang="en-US" altLang="zh-TW">
                <a:ea typeface="標楷體" panose="03000509000000000000" pitchFamily="65" charset="-120"/>
              </a:rPr>
              <a:t>mg</a:t>
            </a:r>
            <a:r>
              <a:rPr lang="zh-TW" altLang="en-US"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4340" name="Text Box 54"/>
          <p:cNvSpPr txBox="1">
            <a:spLocks noChangeArrowheads="1"/>
          </p:cNvSpPr>
          <p:nvPr/>
        </p:nvSpPr>
        <p:spPr bwMode="auto">
          <a:xfrm>
            <a:off x="1447800" y="44196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只有公升因 “</a:t>
            </a:r>
            <a:r>
              <a:rPr lang="en-US" altLang="zh-TW">
                <a:ea typeface="標楷體" panose="03000509000000000000" pitchFamily="65" charset="-120"/>
              </a:rPr>
              <a:t>l” </a:t>
            </a:r>
            <a:r>
              <a:rPr lang="zh-TW" altLang="en-US">
                <a:ea typeface="標楷體" panose="03000509000000000000" pitchFamily="65" charset="-120"/>
              </a:rPr>
              <a:t>與阿拉伯數字 “</a:t>
            </a:r>
            <a:r>
              <a:rPr lang="en-US" altLang="zh-TW">
                <a:ea typeface="標楷體" panose="03000509000000000000" pitchFamily="65" charset="-120"/>
              </a:rPr>
              <a:t>1” </a:t>
            </a:r>
            <a:r>
              <a:rPr lang="zh-TW" altLang="en-US">
                <a:ea typeface="標楷體" panose="03000509000000000000" pitchFamily="65" charset="-120"/>
              </a:rPr>
              <a:t>太相像，為避免誤會，現已改為大寫 “</a:t>
            </a:r>
            <a:r>
              <a:rPr lang="en-US" altLang="zh-TW">
                <a:ea typeface="標楷體" panose="03000509000000000000" pitchFamily="65" charset="-120"/>
              </a:rPr>
              <a:t>L” </a:t>
            </a:r>
            <a:r>
              <a:rPr lang="zh-TW" altLang="en-US">
                <a:ea typeface="標楷體" panose="03000509000000000000" pitchFamily="65" charset="-120"/>
              </a:rPr>
              <a:t>。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3"/>
          <p:cNvGrpSpPr>
            <a:grpSpLocks/>
          </p:cNvGrpSpPr>
          <p:nvPr/>
        </p:nvGrpSpPr>
        <p:grpSpPr bwMode="auto">
          <a:xfrm>
            <a:off x="1143000" y="1828800"/>
            <a:ext cx="7620000" cy="1676400"/>
            <a:chOff x="720" y="1152"/>
            <a:chExt cx="4800" cy="1056"/>
          </a:xfrm>
        </p:grpSpPr>
        <p:sp>
          <p:nvSpPr>
            <p:cNvPr id="15368" name="AutoShape 26"/>
            <p:cNvSpPr>
              <a:spLocks noChangeArrowheads="1"/>
            </p:cNvSpPr>
            <p:nvPr/>
          </p:nvSpPr>
          <p:spPr bwMode="auto">
            <a:xfrm>
              <a:off x="2544" y="1152"/>
              <a:ext cx="2976" cy="672"/>
            </a:xfrm>
            <a:prstGeom prst="wedgeEllipseCallout">
              <a:avLst>
                <a:gd name="adj1" fmla="val -44625"/>
                <a:gd name="adj2" fmla="val 92708"/>
              </a:avLst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solidFill>
                    <a:srgbClr val="663300"/>
                  </a:solidFill>
                  <a:ea typeface="標楷體" panose="03000509000000000000" pitchFamily="65" charset="-120"/>
                </a:rPr>
                <a:t>k </a:t>
              </a:r>
              <a:r>
                <a:rPr lang="zh-TW" altLang="en-US">
                  <a:solidFill>
                    <a:srgbClr val="663300"/>
                  </a:solidFill>
                  <a:ea typeface="標楷體" panose="03000509000000000000" pitchFamily="65" charset="-120"/>
                </a:rPr>
                <a:t>小寫，</a:t>
              </a:r>
              <a:r>
                <a:rPr lang="en-US" altLang="zh-TW">
                  <a:solidFill>
                    <a:srgbClr val="663300"/>
                  </a:solidFill>
                  <a:ea typeface="標楷體" panose="03000509000000000000" pitchFamily="65" charset="-120"/>
                </a:rPr>
                <a:t>g </a:t>
              </a:r>
              <a:r>
                <a:rPr lang="zh-TW" altLang="en-US">
                  <a:solidFill>
                    <a:srgbClr val="663300"/>
                  </a:solidFill>
                  <a:ea typeface="標楷體" panose="03000509000000000000" pitchFamily="65" charset="-120"/>
                </a:rPr>
                <a:t>小寫，</a:t>
              </a:r>
            </a:p>
            <a:p>
              <a:pPr algn="ctr" eaLnBrk="1" hangingPunct="1"/>
              <a:r>
                <a:rPr lang="zh-TW" altLang="en-US">
                  <a:solidFill>
                    <a:srgbClr val="663300"/>
                  </a:solidFill>
                  <a:ea typeface="標楷體" panose="03000509000000000000" pitchFamily="65" charset="-120"/>
                </a:rPr>
                <a:t>不加 </a:t>
              </a:r>
              <a:r>
                <a:rPr lang="en-US" altLang="zh-TW">
                  <a:solidFill>
                    <a:srgbClr val="663300"/>
                  </a:solidFill>
                  <a:ea typeface="標楷體" panose="03000509000000000000" pitchFamily="65" charset="-120"/>
                </a:rPr>
                <a:t>s</a:t>
              </a:r>
              <a:r>
                <a:rPr lang="zh-TW" altLang="en-US">
                  <a:solidFill>
                    <a:srgbClr val="663300"/>
                  </a:solidFill>
                  <a:ea typeface="標楷體" panose="03000509000000000000" pitchFamily="65" charset="-120"/>
                </a:rPr>
                <a:t>， 也不加點。</a:t>
              </a:r>
              <a:endParaRPr lang="zh-TW" altLang="en-US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5369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776"/>
              <a:ext cx="1887" cy="34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0" name="Oval 30"/>
            <p:cNvSpPr>
              <a:spLocks noChangeArrowheads="1"/>
            </p:cNvSpPr>
            <p:nvPr/>
          </p:nvSpPr>
          <p:spPr bwMode="auto">
            <a:xfrm>
              <a:off x="2160" y="1776"/>
              <a:ext cx="576" cy="432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15363" name="Group 35"/>
          <p:cNvGrpSpPr>
            <a:grpSpLocks/>
          </p:cNvGrpSpPr>
          <p:nvPr/>
        </p:nvGrpSpPr>
        <p:grpSpPr bwMode="auto">
          <a:xfrm>
            <a:off x="1447800" y="3276600"/>
            <a:ext cx="6934200" cy="2514600"/>
            <a:chOff x="912" y="2064"/>
            <a:chExt cx="4368" cy="1584"/>
          </a:xfrm>
        </p:grpSpPr>
        <p:pic>
          <p:nvPicPr>
            <p:cNvPr id="15364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928"/>
              <a:ext cx="1392" cy="61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365" name="Group 34"/>
            <p:cNvGrpSpPr>
              <a:grpSpLocks/>
            </p:cNvGrpSpPr>
            <p:nvPr/>
          </p:nvGrpSpPr>
          <p:grpSpPr bwMode="auto">
            <a:xfrm>
              <a:off x="1200" y="2064"/>
              <a:ext cx="4080" cy="1584"/>
              <a:chOff x="1200" y="2064"/>
              <a:chExt cx="4080" cy="1584"/>
            </a:xfrm>
          </p:grpSpPr>
          <p:sp>
            <p:nvSpPr>
              <p:cNvPr id="15366" name="AutoShape 27"/>
              <p:cNvSpPr>
                <a:spLocks noChangeArrowheads="1"/>
              </p:cNvSpPr>
              <p:nvPr/>
            </p:nvSpPr>
            <p:spPr bwMode="auto">
              <a:xfrm>
                <a:off x="2496" y="2064"/>
                <a:ext cx="2784" cy="1296"/>
              </a:xfrm>
              <a:prstGeom prst="wedgeEllipseCallout">
                <a:avLst>
                  <a:gd name="adj1" fmla="val -72810"/>
                  <a:gd name="adj2" fmla="val 62037"/>
                </a:avLst>
              </a:prstGeom>
              <a:noFill/>
              <a:ln w="9525">
                <a:solidFill>
                  <a:srgbClr val="99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solidFill>
                      <a:srgbClr val="663300"/>
                    </a:solidFill>
                    <a:ea typeface="標楷體" panose="03000509000000000000" pitchFamily="65" charset="-120"/>
                  </a:rPr>
                  <a:t>只有一些不看書的教授現在還這樣寫，就好像拿舊版台幣去買東西一樣。</a:t>
                </a:r>
              </a:p>
              <a:p>
                <a:pPr algn="ctr" eaLnBrk="1" hangingPunct="1"/>
                <a:endParaRPr lang="zh-TW" altLang="en-US"/>
              </a:p>
            </p:txBody>
          </p:sp>
          <p:sp>
            <p:nvSpPr>
              <p:cNvPr id="15367" name="Oval 32"/>
              <p:cNvSpPr>
                <a:spLocks noChangeArrowheads="1"/>
              </p:cNvSpPr>
              <p:nvPr/>
            </p:nvSpPr>
            <p:spPr bwMode="auto">
              <a:xfrm>
                <a:off x="1200" y="3216"/>
                <a:ext cx="672" cy="432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en-US" altLang="zh-TW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3"/>
          <p:cNvSpPr txBox="1">
            <a:spLocks noChangeArrowheads="1"/>
          </p:cNvSpPr>
          <p:nvPr/>
        </p:nvSpPr>
        <p:spPr bwMode="auto">
          <a:xfrm>
            <a:off x="228600" y="3048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87" name="Text Box 15"/>
          <p:cNvSpPr txBox="1">
            <a:spLocks noChangeArrowheads="1"/>
          </p:cNvSpPr>
          <p:nvPr/>
        </p:nvSpPr>
        <p:spPr bwMode="auto">
          <a:xfrm>
            <a:off x="1219200" y="2057400"/>
            <a:ext cx="709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標題的寫法，過去各式各樣都有，有全部大寫的。</a:t>
            </a:r>
          </a:p>
        </p:txBody>
      </p:sp>
      <p:grpSp>
        <p:nvGrpSpPr>
          <p:cNvPr id="16388" name="Group 20"/>
          <p:cNvGrpSpPr>
            <a:grpSpLocks/>
          </p:cNvGrpSpPr>
          <p:nvPr/>
        </p:nvGrpSpPr>
        <p:grpSpPr bwMode="auto">
          <a:xfrm>
            <a:off x="1066800" y="2895600"/>
            <a:ext cx="7391400" cy="1143000"/>
            <a:chOff x="672" y="1824"/>
            <a:chExt cx="4656" cy="720"/>
          </a:xfrm>
        </p:grpSpPr>
        <p:pic>
          <p:nvPicPr>
            <p:cNvPr id="16392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064"/>
              <a:ext cx="4560" cy="291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3" name="Oval 18"/>
            <p:cNvSpPr>
              <a:spLocks noChangeArrowheads="1"/>
            </p:cNvSpPr>
            <p:nvPr/>
          </p:nvSpPr>
          <p:spPr bwMode="auto">
            <a:xfrm>
              <a:off x="672" y="1824"/>
              <a:ext cx="4656" cy="720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16389" name="Group 21"/>
          <p:cNvGrpSpPr>
            <a:grpSpLocks/>
          </p:cNvGrpSpPr>
          <p:nvPr/>
        </p:nvGrpSpPr>
        <p:grpSpPr bwMode="auto">
          <a:xfrm rot="10800000" flipH="1">
            <a:off x="1143000" y="4495800"/>
            <a:ext cx="7696200" cy="1066800"/>
            <a:chOff x="720" y="2832"/>
            <a:chExt cx="4848" cy="672"/>
          </a:xfrm>
        </p:grpSpPr>
        <p:pic>
          <p:nvPicPr>
            <p:cNvPr id="16390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16" y="3024"/>
              <a:ext cx="4560" cy="336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1" name="Oval 19"/>
            <p:cNvSpPr>
              <a:spLocks noChangeArrowheads="1"/>
            </p:cNvSpPr>
            <p:nvPr/>
          </p:nvSpPr>
          <p:spPr bwMode="auto">
            <a:xfrm>
              <a:off x="720" y="2832"/>
              <a:ext cx="4848" cy="672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86400"/>
            <a:ext cx="3124200" cy="73183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762000" y="1981200"/>
            <a:ext cx="765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Text Box 1033"/>
          <p:cNvSpPr txBox="1">
            <a:spLocks noChangeArrowheads="1"/>
          </p:cNvSpPr>
          <p:nvPr/>
        </p:nvSpPr>
        <p:spPr bwMode="auto">
          <a:xfrm>
            <a:off x="3505200" y="3276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3" name="Text Box 1050"/>
          <p:cNvSpPr txBox="1">
            <a:spLocks noChangeArrowheads="1"/>
          </p:cNvSpPr>
          <p:nvPr/>
        </p:nvSpPr>
        <p:spPr bwMode="auto">
          <a:xfrm>
            <a:off x="5105400" y="5334000"/>
            <a:ext cx="269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Text Box 1061"/>
          <p:cNvSpPr txBox="1">
            <a:spLocks noChangeArrowheads="1"/>
          </p:cNvSpPr>
          <p:nvPr/>
        </p:nvSpPr>
        <p:spPr bwMode="auto">
          <a:xfrm>
            <a:off x="1371600" y="15240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40000"/>
              </a:spcAft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有些標題之中，只有主要字的第一字母大寫，這種格式風行一時。</a:t>
            </a:r>
          </a:p>
        </p:txBody>
      </p:sp>
      <p:pic>
        <p:nvPicPr>
          <p:cNvPr id="17415" name="Picture 10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6400800" cy="6858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Line 1063"/>
          <p:cNvSpPr>
            <a:spLocks noChangeShapeType="1"/>
          </p:cNvSpPr>
          <p:nvPr/>
        </p:nvSpPr>
        <p:spPr bwMode="auto">
          <a:xfrm flipH="1">
            <a:off x="4648200" y="2362200"/>
            <a:ext cx="2286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7" name="Line 1064"/>
          <p:cNvSpPr>
            <a:spLocks noChangeShapeType="1"/>
          </p:cNvSpPr>
          <p:nvPr/>
        </p:nvSpPr>
        <p:spPr bwMode="auto">
          <a:xfrm>
            <a:off x="3810000" y="2438400"/>
            <a:ext cx="762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8" name="Line 1065"/>
          <p:cNvSpPr>
            <a:spLocks noChangeShapeType="1"/>
          </p:cNvSpPr>
          <p:nvPr/>
        </p:nvSpPr>
        <p:spPr bwMode="auto">
          <a:xfrm>
            <a:off x="2819400" y="2438400"/>
            <a:ext cx="152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9" name="Line 1066"/>
          <p:cNvSpPr>
            <a:spLocks noChangeShapeType="1"/>
          </p:cNvSpPr>
          <p:nvPr/>
        </p:nvSpPr>
        <p:spPr bwMode="auto">
          <a:xfrm>
            <a:off x="2057400" y="2438400"/>
            <a:ext cx="152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0" name="Line 1067"/>
          <p:cNvSpPr>
            <a:spLocks noChangeShapeType="1"/>
          </p:cNvSpPr>
          <p:nvPr/>
        </p:nvSpPr>
        <p:spPr bwMode="auto">
          <a:xfrm flipV="1">
            <a:off x="2286000" y="3352800"/>
            <a:ext cx="3810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1" name="Line 1068"/>
          <p:cNvSpPr>
            <a:spLocks noChangeShapeType="1"/>
          </p:cNvSpPr>
          <p:nvPr/>
        </p:nvSpPr>
        <p:spPr bwMode="auto">
          <a:xfrm flipH="1" flipV="1">
            <a:off x="4114800" y="3352800"/>
            <a:ext cx="4572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7422" name="Picture 10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5181600" cy="554038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3" name="Picture 10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4851400" cy="439738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4" name="AutoShape 1071"/>
          <p:cNvSpPr>
            <a:spLocks noChangeArrowheads="1"/>
          </p:cNvSpPr>
          <p:nvPr/>
        </p:nvSpPr>
        <p:spPr bwMode="auto">
          <a:xfrm>
            <a:off x="5334000" y="5257800"/>
            <a:ext cx="3048000" cy="762000"/>
          </a:xfrm>
          <a:prstGeom prst="wedgeEllipseCallout">
            <a:avLst>
              <a:gd name="adj1" fmla="val -66458"/>
              <a:gd name="adj2" fmla="val 61042"/>
            </a:avLst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>
                <a:solidFill>
                  <a:srgbClr val="663300"/>
                </a:solidFill>
                <a:ea typeface="標楷體" panose="03000509000000000000" pitchFamily="65" charset="-120"/>
              </a:rPr>
              <a:t>時代雜誌</a:t>
            </a:r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</a:rPr>
              <a:t>TIME </a:t>
            </a:r>
            <a:r>
              <a:rPr lang="zh-TW" altLang="en-US" sz="1800">
                <a:solidFill>
                  <a:srgbClr val="663300"/>
                </a:solidFill>
                <a:ea typeface="標楷體" panose="03000509000000000000" pitchFamily="65" charset="-120"/>
              </a:rPr>
              <a:t>也用此一格式</a:t>
            </a:r>
          </a:p>
        </p:txBody>
      </p:sp>
      <p:sp>
        <p:nvSpPr>
          <p:cNvPr id="17425" name="Line 1072"/>
          <p:cNvSpPr>
            <a:spLocks noChangeShapeType="1"/>
          </p:cNvSpPr>
          <p:nvPr/>
        </p:nvSpPr>
        <p:spPr bwMode="auto">
          <a:xfrm>
            <a:off x="2209800" y="5257800"/>
            <a:ext cx="2286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6" name="Line 1073"/>
          <p:cNvSpPr>
            <a:spLocks noChangeShapeType="1"/>
          </p:cNvSpPr>
          <p:nvPr/>
        </p:nvSpPr>
        <p:spPr bwMode="auto">
          <a:xfrm>
            <a:off x="2895600" y="5181600"/>
            <a:ext cx="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7" name="Line 1074"/>
          <p:cNvSpPr>
            <a:spLocks noChangeShapeType="1"/>
          </p:cNvSpPr>
          <p:nvPr/>
        </p:nvSpPr>
        <p:spPr bwMode="auto">
          <a:xfrm flipH="1">
            <a:off x="3657600" y="5105400"/>
            <a:ext cx="3048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8" name="Line 1075"/>
          <p:cNvSpPr>
            <a:spLocks noChangeShapeType="1"/>
          </p:cNvSpPr>
          <p:nvPr/>
        </p:nvSpPr>
        <p:spPr bwMode="auto">
          <a:xfrm flipV="1">
            <a:off x="2133600" y="6096000"/>
            <a:ext cx="2286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9" name="Line 1076"/>
          <p:cNvSpPr>
            <a:spLocks noChangeShapeType="1"/>
          </p:cNvSpPr>
          <p:nvPr/>
        </p:nvSpPr>
        <p:spPr bwMode="auto">
          <a:xfrm flipH="1" flipV="1">
            <a:off x="3810000" y="6096000"/>
            <a:ext cx="1524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746125" y="271463"/>
            <a:ext cx="778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Text Box 14"/>
          <p:cNvSpPr txBox="1">
            <a:spLocks noChangeArrowheads="1"/>
          </p:cNvSpPr>
          <p:nvPr/>
        </p:nvSpPr>
        <p:spPr bwMode="auto">
          <a:xfrm>
            <a:off x="1447800" y="16764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不過，現在的科學刊物，尤其是農業學報，已改採只有第一個字的字首大寫，其餘都小寫的格式。</a:t>
            </a:r>
          </a:p>
        </p:txBody>
      </p:sp>
      <p:pic>
        <p:nvPicPr>
          <p:cNvPr id="1843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05150"/>
            <a:ext cx="7200900" cy="70485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4157663"/>
            <a:ext cx="6581775" cy="719137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99075"/>
            <a:ext cx="7189788" cy="72072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Oval 18"/>
          <p:cNvSpPr>
            <a:spLocks noChangeArrowheads="1"/>
          </p:cNvSpPr>
          <p:nvPr/>
        </p:nvSpPr>
        <p:spPr bwMode="auto">
          <a:xfrm>
            <a:off x="1371600" y="2971800"/>
            <a:ext cx="533400" cy="609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18440" name="Oval 19"/>
          <p:cNvSpPr>
            <a:spLocks noChangeArrowheads="1"/>
          </p:cNvSpPr>
          <p:nvPr/>
        </p:nvSpPr>
        <p:spPr bwMode="auto">
          <a:xfrm>
            <a:off x="1371600" y="3981450"/>
            <a:ext cx="533400" cy="609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18441" name="Oval 20"/>
          <p:cNvSpPr>
            <a:spLocks noChangeArrowheads="1"/>
          </p:cNvSpPr>
          <p:nvPr/>
        </p:nvSpPr>
        <p:spPr bwMode="auto">
          <a:xfrm>
            <a:off x="1352550" y="5067300"/>
            <a:ext cx="533400" cy="6096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42"/>
          <p:cNvSpPr txBox="1">
            <a:spLocks noChangeArrowheads="1"/>
          </p:cNvSpPr>
          <p:nvPr/>
        </p:nvSpPr>
        <p:spPr bwMode="auto">
          <a:xfrm>
            <a:off x="304800" y="1262063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9" name="Text Box 1049"/>
          <p:cNvSpPr txBox="1">
            <a:spLocks noChangeArrowheads="1"/>
          </p:cNvSpPr>
          <p:nvPr/>
        </p:nvSpPr>
        <p:spPr bwMode="auto">
          <a:xfrm>
            <a:off x="1238250" y="1600200"/>
            <a:ext cx="731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文章的標題、請帖、招牌的文字，雖然是連續性，但排成兩三行而須換行的時候，要注意把 </a:t>
            </a:r>
            <a:r>
              <a:rPr lang="en-US" altLang="zh-TW">
                <a:ea typeface="標楷體" panose="03000509000000000000" pitchFamily="65" charset="-120"/>
              </a:rPr>
              <a:t>on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and </a:t>
            </a:r>
            <a:r>
              <a:rPr lang="zh-TW" altLang="zh-TW">
                <a:ea typeface="標楷體" panose="03000509000000000000" pitchFamily="65" charset="-120"/>
              </a:rPr>
              <a:t>及</a:t>
            </a:r>
            <a:r>
              <a:rPr lang="zh-TW" altLang="en-US">
                <a:ea typeface="標楷體" panose="03000509000000000000" pitchFamily="65" charset="-120"/>
              </a:rPr>
              <a:t> </a:t>
            </a:r>
            <a:r>
              <a:rPr lang="en-US" altLang="zh-TW">
                <a:ea typeface="標楷體" panose="03000509000000000000" pitchFamily="65" charset="-120"/>
              </a:rPr>
              <a:t>the </a:t>
            </a:r>
            <a:r>
              <a:rPr lang="zh-TW" altLang="en-US">
                <a:ea typeface="標楷體" panose="03000509000000000000" pitchFamily="65" charset="-120"/>
              </a:rPr>
              <a:t>這一類「虛字」排在行尾，不能放在行首。</a:t>
            </a: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460" name="Picture 1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6400800" cy="7620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1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5867400" cy="7175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10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0"/>
            <a:ext cx="7010400" cy="7620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Oval 1054"/>
          <p:cNvSpPr>
            <a:spLocks noChangeArrowheads="1"/>
          </p:cNvSpPr>
          <p:nvPr/>
        </p:nvSpPr>
        <p:spPr bwMode="auto">
          <a:xfrm>
            <a:off x="7467600" y="3276600"/>
            <a:ext cx="609600" cy="4572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19464" name="Oval 1055"/>
          <p:cNvSpPr>
            <a:spLocks noChangeArrowheads="1"/>
          </p:cNvSpPr>
          <p:nvPr/>
        </p:nvSpPr>
        <p:spPr bwMode="auto">
          <a:xfrm>
            <a:off x="7239000" y="4267200"/>
            <a:ext cx="457200" cy="4572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19465" name="Oval 1056"/>
          <p:cNvSpPr>
            <a:spLocks noChangeArrowheads="1"/>
          </p:cNvSpPr>
          <p:nvPr/>
        </p:nvSpPr>
        <p:spPr bwMode="auto">
          <a:xfrm>
            <a:off x="8001000" y="5486400"/>
            <a:ext cx="533400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27"/>
          <p:cNvSpPr txBox="1">
            <a:spLocks noChangeArrowheads="1"/>
          </p:cNvSpPr>
          <p:nvPr/>
        </p:nvSpPr>
        <p:spPr bwMode="auto">
          <a:xfrm>
            <a:off x="365125" y="957263"/>
            <a:ext cx="824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Text Box 1031"/>
          <p:cNvSpPr txBox="1">
            <a:spLocks noChangeArrowheads="1"/>
          </p:cNvSpPr>
          <p:nvPr/>
        </p:nvSpPr>
        <p:spPr bwMode="auto">
          <a:xfrm>
            <a:off x="1447800" y="2133600"/>
            <a:ext cx="6705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 sz="2800">
                <a:ea typeface="標楷體" panose="03000509000000000000" pitchFamily="65" charset="-120"/>
              </a:rPr>
              <a:t>所以，下圖把 </a:t>
            </a:r>
            <a:r>
              <a:rPr lang="en-US" altLang="zh-TW" sz="2800">
                <a:ea typeface="標楷體" panose="03000509000000000000" pitchFamily="65" charset="-120"/>
              </a:rPr>
              <a:t>of </a:t>
            </a:r>
            <a:r>
              <a:rPr lang="zh-TW" altLang="en-US" sz="2800">
                <a:ea typeface="標楷體" panose="03000509000000000000" pitchFamily="65" charset="-120"/>
              </a:rPr>
              <a:t>置於第二行之首，實非所宜。</a:t>
            </a:r>
          </a:p>
        </p:txBody>
      </p:sp>
      <p:pic>
        <p:nvPicPr>
          <p:cNvPr id="20484" name="Picture 1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6553200" cy="12954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Oval 1034"/>
          <p:cNvSpPr>
            <a:spLocks noChangeArrowheads="1"/>
          </p:cNvSpPr>
          <p:nvPr/>
        </p:nvSpPr>
        <p:spPr bwMode="auto">
          <a:xfrm>
            <a:off x="2286000" y="4191000"/>
            <a:ext cx="533400" cy="5334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0"/>
          <p:cNvSpPr txBox="1">
            <a:spLocks noChangeArrowheads="1"/>
          </p:cNvSpPr>
          <p:nvPr/>
        </p:nvSpPr>
        <p:spPr bwMode="auto">
          <a:xfrm>
            <a:off x="1547813" y="47244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有時為了縮短起見，</a:t>
            </a:r>
            <a:r>
              <a:rPr lang="en-US" altLang="zh-TW">
                <a:ea typeface="標楷體" panose="03000509000000000000" pitchFamily="65" charset="-120"/>
              </a:rPr>
              <a:t>1970s </a:t>
            </a:r>
            <a:r>
              <a:rPr lang="zh-TW" altLang="en-US">
                <a:ea typeface="標楷體" panose="03000509000000000000" pitchFamily="65" charset="-120"/>
              </a:rPr>
              <a:t>可簡略為  ’</a:t>
            </a:r>
            <a:r>
              <a:rPr lang="en-US" altLang="zh-TW">
                <a:ea typeface="標楷體" panose="03000509000000000000" pitchFamily="65" charset="-120"/>
              </a:rPr>
              <a:t>70s</a:t>
            </a:r>
            <a:r>
              <a:rPr lang="zh-TW" altLang="en-US">
                <a:ea typeface="標楷體" panose="03000509000000000000" pitchFamily="65" charset="-120"/>
              </a:rPr>
              <a:t>，不是  </a:t>
            </a:r>
            <a:r>
              <a:rPr lang="en-US" altLang="zh-TW">
                <a:ea typeface="標楷體" panose="03000509000000000000" pitchFamily="65" charset="-120"/>
              </a:rPr>
              <a:t>70’s </a:t>
            </a:r>
            <a:r>
              <a:rPr lang="zh-TW" altLang="en-US">
                <a:ea typeface="標楷體" panose="03000509000000000000" pitchFamily="65" charset="-120"/>
              </a:rPr>
              <a:t>哦！</a:t>
            </a:r>
          </a:p>
        </p:txBody>
      </p:sp>
      <p:sp>
        <p:nvSpPr>
          <p:cNvPr id="21507" name="Rectangle 21"/>
          <p:cNvSpPr>
            <a:spLocks noChangeArrowheads="1"/>
          </p:cNvSpPr>
          <p:nvPr/>
        </p:nvSpPr>
        <p:spPr bwMode="auto">
          <a:xfrm>
            <a:off x="2268538" y="5157788"/>
            <a:ext cx="685800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1438275" y="18288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七</a:t>
            </a:r>
            <a:r>
              <a:rPr lang="en-US" altLang="zh-TW">
                <a:cs typeface="Times New Roman" panose="02020603050405020304" pitchFamily="18" charset="0"/>
              </a:rPr>
              <a:t>O</a:t>
            </a:r>
            <a:r>
              <a:rPr lang="zh-TW" altLang="en-US">
                <a:ea typeface="標楷體" panose="03000509000000000000" pitchFamily="65" charset="-120"/>
              </a:rPr>
              <a:t>年代英文怎樣寫，</a:t>
            </a:r>
            <a:r>
              <a:rPr lang="en-US" altLang="zh-TW">
                <a:ea typeface="標楷體" panose="03000509000000000000" pitchFamily="65" charset="-120"/>
              </a:rPr>
              <a:t>1970’s </a:t>
            </a:r>
            <a:r>
              <a:rPr lang="zh-TW" altLang="en-US">
                <a:ea typeface="標楷體" panose="03000509000000000000" pitchFamily="65" charset="-120"/>
              </a:rPr>
              <a:t>嗎？錯！</a:t>
            </a:r>
            <a:r>
              <a:rPr lang="en-US" altLang="zh-TW">
                <a:ea typeface="標楷體" panose="03000509000000000000" pitchFamily="65" charset="-120"/>
              </a:rPr>
              <a:t>70’s </a:t>
            </a:r>
            <a:r>
              <a:rPr lang="zh-TW" altLang="en-US">
                <a:ea typeface="標楷體" panose="03000509000000000000" pitchFamily="65" charset="-120"/>
              </a:rPr>
              <a:t>嗎？也錯。</a:t>
            </a:r>
            <a:r>
              <a:rPr lang="en-US" altLang="zh-TW">
                <a:ea typeface="標楷體" panose="03000509000000000000" pitchFamily="65" charset="-120"/>
              </a:rPr>
              <a:t>1970s</a:t>
            </a:r>
            <a:r>
              <a:rPr lang="zh-TW" altLang="en-US">
                <a:ea typeface="標楷體" panose="03000509000000000000" pitchFamily="65" charset="-120"/>
              </a:rPr>
              <a:t>才對。</a:t>
            </a:r>
          </a:p>
        </p:txBody>
      </p:sp>
      <p:grpSp>
        <p:nvGrpSpPr>
          <p:cNvPr id="21509" name="Group 15"/>
          <p:cNvGrpSpPr>
            <a:grpSpLocks/>
          </p:cNvGrpSpPr>
          <p:nvPr/>
        </p:nvGrpSpPr>
        <p:grpSpPr bwMode="auto">
          <a:xfrm>
            <a:off x="2286000" y="3352800"/>
            <a:ext cx="2360613" cy="990600"/>
            <a:chOff x="1440" y="2112"/>
            <a:chExt cx="1487" cy="624"/>
          </a:xfrm>
        </p:grpSpPr>
        <p:pic>
          <p:nvPicPr>
            <p:cNvPr id="21512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256"/>
              <a:ext cx="1487" cy="295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13" name="Oval 17"/>
            <p:cNvSpPr>
              <a:spLocks noChangeArrowheads="1"/>
            </p:cNvSpPr>
            <p:nvPr/>
          </p:nvSpPr>
          <p:spPr bwMode="auto">
            <a:xfrm>
              <a:off x="2544" y="2112"/>
              <a:ext cx="336" cy="624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sp>
        <p:nvSpPr>
          <p:cNvPr id="21510" name="Rectangle 22"/>
          <p:cNvSpPr>
            <a:spLocks noChangeArrowheads="1"/>
          </p:cNvSpPr>
          <p:nvPr/>
        </p:nvSpPr>
        <p:spPr bwMode="auto">
          <a:xfrm>
            <a:off x="6948488" y="4724400"/>
            <a:ext cx="685800" cy="38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1511" name="AutoShape 23"/>
          <p:cNvSpPr>
            <a:spLocks noChangeArrowheads="1"/>
          </p:cNvSpPr>
          <p:nvPr/>
        </p:nvSpPr>
        <p:spPr bwMode="auto">
          <a:xfrm>
            <a:off x="4648200" y="2971800"/>
            <a:ext cx="3429000" cy="533400"/>
          </a:xfrm>
          <a:prstGeom prst="wedgeEllipseCallout">
            <a:avLst>
              <a:gd name="adj1" fmla="val -50972"/>
              <a:gd name="adj2" fmla="val 80653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</a:rPr>
              <a:t>0 </a:t>
            </a:r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和 </a:t>
            </a: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</a:rPr>
              <a:t>s </a:t>
            </a:r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之間無一撇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38275" y="1905000"/>
            <a:ext cx="66579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Monotype Sorts" pitchFamily="2" charset="2"/>
              <a:buNone/>
            </a:pPr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</a:t>
            </a:r>
            <a:r>
              <a:rPr lang="en-US" altLang="zh-TW" sz="24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zh-TW" altLang="en-US" sz="2400">
                <a:solidFill>
                  <a:srgbClr val="000000"/>
                </a:solidFill>
                <a:ea typeface="標楷體" panose="03000509000000000000" pitchFamily="65" charset="-120"/>
              </a:rPr>
              <a:t>中文是很完美的文字，古文不用標點也通。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38275" y="41910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這些中文標點為英文所無，標點太大又位於中央，所以在英文中是不能使用的。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38275" y="2514600"/>
            <a:ext cx="66579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Monotype Sorts" pitchFamily="2" charset="2"/>
              <a:buNone/>
            </a:pPr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五四運動以後推廣白話文，引進西洋的標點符      號，中文才有標點。但因中文直寫，所以除英文的標點外，又創了頓號（、）、句號（。）、引號（「 」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『 』【 】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）等符號。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6"/>
          <p:cNvSpPr>
            <a:spLocks noChangeArrowheads="1"/>
          </p:cNvSpPr>
          <p:nvPr/>
        </p:nvSpPr>
        <p:spPr bwMode="auto">
          <a:xfrm>
            <a:off x="971550" y="549275"/>
            <a:ext cx="7848600" cy="2087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2531" name="Text Box 28"/>
          <p:cNvSpPr txBox="1">
            <a:spLocks noChangeArrowheads="1"/>
          </p:cNvSpPr>
          <p:nvPr/>
        </p:nvSpPr>
        <p:spPr bwMode="auto">
          <a:xfrm>
            <a:off x="1447800" y="2514600"/>
            <a:ext cx="66579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這個頓號被</a:t>
            </a:r>
            <a:r>
              <a:rPr lang="en-US" altLang="zh-TW">
                <a:ea typeface="標楷體" panose="03000509000000000000" pitchFamily="65" charset="-120"/>
              </a:rPr>
              <a:t>《</a:t>
            </a:r>
            <a:r>
              <a:rPr lang="zh-TW" altLang="en-US">
                <a:ea typeface="標楷體" panose="03000509000000000000" pitchFamily="65" charset="-120"/>
              </a:rPr>
              <a:t>辭海</a:t>
            </a:r>
            <a:r>
              <a:rPr lang="en-US" altLang="zh-TW">
                <a:ea typeface="標楷體" panose="03000509000000000000" pitchFamily="65" charset="-120"/>
              </a:rPr>
              <a:t>》</a:t>
            </a:r>
            <a:r>
              <a:rPr lang="zh-TW" altLang="en-US">
                <a:ea typeface="標楷體" panose="03000509000000000000" pitchFamily="65" charset="-120"/>
              </a:rPr>
              <a:t>用於段落號碼之後，一直沿用下來。不過辭海只用於中國數目字之後，而阿拉伯數字後面仍然用一圓點，請仔細看下面的影本：</a:t>
            </a:r>
          </a:p>
        </p:txBody>
      </p:sp>
      <p:sp>
        <p:nvSpPr>
          <p:cNvPr id="22532" name="Text Box 23"/>
          <p:cNvSpPr txBox="1">
            <a:spLocks noChangeArrowheads="1"/>
          </p:cNvSpPr>
          <p:nvPr/>
        </p:nvSpPr>
        <p:spPr bwMode="auto">
          <a:xfrm>
            <a:off x="7467600" y="2971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2533" name="Text Box 27"/>
          <p:cNvSpPr txBox="1">
            <a:spLocks noChangeArrowheads="1"/>
          </p:cNvSpPr>
          <p:nvPr/>
        </p:nvSpPr>
        <p:spPr bwMode="auto">
          <a:xfrm>
            <a:off x="1438275" y="1219200"/>
            <a:ext cx="665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古代線裝書刻好的時候，都無標點，讀者在斷句處用毛筆畫一小圈，或捺一下，成為一個很像頓號的符號，如是而已。</a:t>
            </a:r>
          </a:p>
        </p:txBody>
      </p:sp>
      <p:grpSp>
        <p:nvGrpSpPr>
          <p:cNvPr id="22534" name="Group 29"/>
          <p:cNvGrpSpPr>
            <a:grpSpLocks/>
          </p:cNvGrpSpPr>
          <p:nvPr/>
        </p:nvGrpSpPr>
        <p:grpSpPr bwMode="auto">
          <a:xfrm>
            <a:off x="2819400" y="4419600"/>
            <a:ext cx="1600200" cy="1676400"/>
            <a:chOff x="1248" y="2832"/>
            <a:chExt cx="1008" cy="1056"/>
          </a:xfrm>
        </p:grpSpPr>
        <p:pic>
          <p:nvPicPr>
            <p:cNvPr id="22543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832"/>
              <a:ext cx="960" cy="1056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4" name="Oval 31"/>
            <p:cNvSpPr>
              <a:spLocks noChangeArrowheads="1"/>
            </p:cNvSpPr>
            <p:nvPr/>
          </p:nvSpPr>
          <p:spPr bwMode="auto">
            <a:xfrm>
              <a:off x="1248" y="3312"/>
              <a:ext cx="432" cy="240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22535" name="Group 32"/>
          <p:cNvGrpSpPr>
            <a:grpSpLocks/>
          </p:cNvGrpSpPr>
          <p:nvPr/>
        </p:nvGrpSpPr>
        <p:grpSpPr bwMode="auto">
          <a:xfrm>
            <a:off x="5181600" y="4419600"/>
            <a:ext cx="546100" cy="1612900"/>
            <a:chOff x="2784" y="2736"/>
            <a:chExt cx="344" cy="1016"/>
          </a:xfrm>
        </p:grpSpPr>
        <p:pic>
          <p:nvPicPr>
            <p:cNvPr id="22541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832"/>
              <a:ext cx="296" cy="920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2" name="Oval 34"/>
            <p:cNvSpPr>
              <a:spLocks noChangeArrowheads="1"/>
            </p:cNvSpPr>
            <p:nvPr/>
          </p:nvSpPr>
          <p:spPr bwMode="auto">
            <a:xfrm>
              <a:off x="2784" y="2736"/>
              <a:ext cx="336" cy="528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22536" name="Group 35"/>
          <p:cNvGrpSpPr>
            <a:grpSpLocks/>
          </p:cNvGrpSpPr>
          <p:nvPr/>
        </p:nvGrpSpPr>
        <p:grpSpPr bwMode="auto">
          <a:xfrm>
            <a:off x="6477000" y="4724400"/>
            <a:ext cx="1612900" cy="1320800"/>
            <a:chOff x="3840" y="2832"/>
            <a:chExt cx="1016" cy="832"/>
          </a:xfrm>
        </p:grpSpPr>
        <p:pic>
          <p:nvPicPr>
            <p:cNvPr id="22539" name="Picture 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880"/>
              <a:ext cx="968" cy="784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0" name="Oval 37"/>
            <p:cNvSpPr>
              <a:spLocks noChangeArrowheads="1"/>
            </p:cNvSpPr>
            <p:nvPr/>
          </p:nvSpPr>
          <p:spPr bwMode="auto">
            <a:xfrm>
              <a:off x="3840" y="2832"/>
              <a:ext cx="384" cy="432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sp>
        <p:nvSpPr>
          <p:cNvPr id="22537" name="AutoShape 44"/>
          <p:cNvSpPr>
            <a:spLocks noChangeArrowheads="1"/>
          </p:cNvSpPr>
          <p:nvPr/>
        </p:nvSpPr>
        <p:spPr bwMode="auto">
          <a:xfrm>
            <a:off x="1676400" y="4572000"/>
            <a:ext cx="990600" cy="533400"/>
          </a:xfrm>
          <a:prstGeom prst="wedgeEllipseCallout">
            <a:avLst>
              <a:gd name="adj1" fmla="val 61056"/>
              <a:gd name="adj2" fmla="val 1020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/>
              <a:t>、</a:t>
            </a:r>
          </a:p>
        </p:txBody>
      </p:sp>
      <p:sp>
        <p:nvSpPr>
          <p:cNvPr id="22538" name="AutoShape 45"/>
          <p:cNvSpPr>
            <a:spLocks noChangeArrowheads="1"/>
          </p:cNvSpPr>
          <p:nvPr/>
        </p:nvSpPr>
        <p:spPr bwMode="auto">
          <a:xfrm>
            <a:off x="6934200" y="4038600"/>
            <a:ext cx="1066800" cy="533400"/>
          </a:xfrm>
          <a:prstGeom prst="wedgeEllipseCallout">
            <a:avLst>
              <a:gd name="adj1" fmla="val -56250"/>
              <a:gd name="adj2" fmla="val 6994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7200" baseline="25000">
                <a:ea typeface="標楷體" panose="03000509000000000000" pitchFamily="65" charset="-120"/>
              </a:rPr>
              <a:t>.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39"/>
          <p:cNvSpPr txBox="1">
            <a:spLocks noChangeArrowheads="1"/>
          </p:cNvSpPr>
          <p:nvPr/>
        </p:nvSpPr>
        <p:spPr bwMode="auto">
          <a:xfrm>
            <a:off x="2270125" y="4572000"/>
            <a:ext cx="597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5" name="Text Box 1041"/>
          <p:cNvSpPr txBox="1">
            <a:spLocks noChangeArrowheads="1"/>
          </p:cNvSpPr>
          <p:nvPr/>
        </p:nvSpPr>
        <p:spPr bwMode="auto">
          <a:xfrm>
            <a:off x="1438275" y="20574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所以，把頓號 「、」用到英文字母或羅馬數字的段號，就太離譜了</a:t>
            </a:r>
            <a:r>
              <a:rPr lang="zh-TW" altLang="en-US"/>
              <a:t>。</a:t>
            </a:r>
          </a:p>
        </p:txBody>
      </p:sp>
      <p:grpSp>
        <p:nvGrpSpPr>
          <p:cNvPr id="23556" name="Group 1042"/>
          <p:cNvGrpSpPr>
            <a:grpSpLocks/>
          </p:cNvGrpSpPr>
          <p:nvPr/>
        </p:nvGrpSpPr>
        <p:grpSpPr bwMode="auto">
          <a:xfrm>
            <a:off x="1905000" y="3352800"/>
            <a:ext cx="5514975" cy="762000"/>
            <a:chOff x="1200" y="2112"/>
            <a:chExt cx="3474" cy="480"/>
          </a:xfrm>
        </p:grpSpPr>
        <p:pic>
          <p:nvPicPr>
            <p:cNvPr id="23560" name="Picture 10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208"/>
              <a:ext cx="3378" cy="227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1" name="Oval 1044"/>
            <p:cNvSpPr>
              <a:spLocks noChangeArrowheads="1"/>
            </p:cNvSpPr>
            <p:nvPr/>
          </p:nvSpPr>
          <p:spPr bwMode="auto">
            <a:xfrm>
              <a:off x="1200" y="2112"/>
              <a:ext cx="480" cy="480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23557" name="Group 1045"/>
          <p:cNvGrpSpPr>
            <a:grpSpLocks/>
          </p:cNvGrpSpPr>
          <p:nvPr/>
        </p:nvGrpSpPr>
        <p:grpSpPr bwMode="auto">
          <a:xfrm>
            <a:off x="3276600" y="4343400"/>
            <a:ext cx="2667000" cy="838200"/>
            <a:chOff x="2064" y="2736"/>
            <a:chExt cx="1680" cy="528"/>
          </a:xfrm>
        </p:grpSpPr>
        <p:pic>
          <p:nvPicPr>
            <p:cNvPr id="23558" name="Picture 10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880"/>
              <a:ext cx="1680" cy="264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9" name="Oval 1047"/>
            <p:cNvSpPr>
              <a:spLocks noChangeArrowheads="1"/>
            </p:cNvSpPr>
            <p:nvPr/>
          </p:nvSpPr>
          <p:spPr bwMode="auto">
            <a:xfrm>
              <a:off x="2112" y="2736"/>
              <a:ext cx="480" cy="528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7077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Oval 1034"/>
          <p:cNvSpPr>
            <a:spLocks noChangeArrowheads="1"/>
          </p:cNvSpPr>
          <p:nvPr/>
        </p:nvSpPr>
        <p:spPr bwMode="auto">
          <a:xfrm>
            <a:off x="2133600" y="4191000"/>
            <a:ext cx="228600" cy="6858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4580" name="AutoShape 1039"/>
          <p:cNvSpPr>
            <a:spLocks noChangeArrowheads="1"/>
          </p:cNvSpPr>
          <p:nvPr/>
        </p:nvSpPr>
        <p:spPr bwMode="auto">
          <a:xfrm>
            <a:off x="1828800" y="2133600"/>
            <a:ext cx="6629400" cy="1371600"/>
          </a:xfrm>
          <a:prstGeom prst="wedgeEllipseCallout">
            <a:avLst>
              <a:gd name="adj1" fmla="val -43750"/>
              <a:gd name="adj2" fmla="val 96065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薛楷莉親筆函也把頓號用在英文中，使人難</a:t>
            </a:r>
          </a:p>
          <a:p>
            <a:pPr algn="ctr" eaLnBrk="1" hangingPunct="1"/>
            <a:r>
              <a:rPr lang="zh-TW" altLang="en-US">
                <a:solidFill>
                  <a:schemeClr val="tx2"/>
                </a:solidFill>
                <a:ea typeface="標楷體" panose="03000509000000000000" pitchFamily="65" charset="-120"/>
              </a:rPr>
              <a:t>以相信她是美國的新聞碩士。</a:t>
            </a:r>
            <a:endParaRPr lang="zh-TW" altLang="en-US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5"/>
          <p:cNvSpPr>
            <a:spLocks noChangeArrowheads="1"/>
          </p:cNvSpPr>
          <p:nvPr/>
        </p:nvSpPr>
        <p:spPr bwMode="auto">
          <a:xfrm>
            <a:off x="971550" y="549275"/>
            <a:ext cx="7848600" cy="2087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5603" name="Text Box 11"/>
          <p:cNvSpPr txBox="1">
            <a:spLocks noChangeArrowheads="1"/>
          </p:cNvSpPr>
          <p:nvPr/>
        </p:nvSpPr>
        <p:spPr bwMode="auto">
          <a:xfrm>
            <a:off x="6003925" y="37004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Text Box 13"/>
          <p:cNvSpPr txBox="1">
            <a:spLocks noChangeArrowheads="1"/>
          </p:cNvSpPr>
          <p:nvPr/>
        </p:nvSpPr>
        <p:spPr bwMode="auto">
          <a:xfrm>
            <a:off x="5927725" y="37004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Text Box 18"/>
          <p:cNvSpPr txBox="1">
            <a:spLocks noChangeArrowheads="1"/>
          </p:cNvSpPr>
          <p:nvPr/>
        </p:nvSpPr>
        <p:spPr bwMode="auto">
          <a:xfrm>
            <a:off x="1295400" y="1219200"/>
            <a:ext cx="709612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現在來談破折號 （</a:t>
            </a:r>
            <a:r>
              <a:rPr lang="en-US" altLang="zh-TW">
                <a:ea typeface="標楷體" panose="03000509000000000000" pitchFamily="65" charset="-120"/>
              </a:rPr>
              <a:t>dash</a:t>
            </a:r>
            <a:r>
              <a:rPr lang="zh-TW" altLang="en-US">
                <a:ea typeface="標楷體" panose="03000509000000000000" pitchFamily="65" charset="-120"/>
              </a:rPr>
              <a:t>）和連字符（</a:t>
            </a:r>
            <a:r>
              <a:rPr lang="en-US" altLang="zh-TW">
                <a:ea typeface="標楷體" panose="03000509000000000000" pitchFamily="65" charset="-120"/>
              </a:rPr>
              <a:t>hyphen</a:t>
            </a:r>
            <a:r>
              <a:rPr lang="zh-TW" altLang="en-US">
                <a:ea typeface="標楷體" panose="03000509000000000000" pitchFamily="65" charset="-120"/>
              </a:rPr>
              <a:t>）的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>
                <a:ea typeface="標楷體" panose="03000509000000000000" pitchFamily="65" charset="-120"/>
              </a:rPr>
              <a:t>問題</a:t>
            </a:r>
            <a:r>
              <a:rPr lang="zh-TW" altLang="en-US"/>
              <a:t>：</a:t>
            </a:r>
            <a:r>
              <a:rPr lang="zh-TW" altLang="en-US">
                <a:ea typeface="標楷體" panose="03000509000000000000" pitchFamily="65" charset="-120"/>
              </a:rPr>
              <a:t>破折號長，連字符短</a:t>
            </a:r>
            <a:r>
              <a:rPr lang="zh-TW" altLang="en-US"/>
              <a:t>。</a:t>
            </a:r>
            <a:r>
              <a:rPr lang="zh-TW" altLang="en-US">
                <a:ea typeface="標楷體" panose="03000509000000000000" pitchFamily="65" charset="-120"/>
              </a:rPr>
              <a:t>破折號用於引申，和說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zh-TW" altLang="en-US">
                <a:ea typeface="標楷體" panose="03000509000000000000" pitchFamily="65" charset="-120"/>
              </a:rPr>
              <a:t>明範圍</a:t>
            </a:r>
            <a:r>
              <a:rPr lang="zh-TW" altLang="en-US"/>
              <a:t>；</a:t>
            </a:r>
            <a:r>
              <a:rPr lang="zh-TW" altLang="en-US">
                <a:ea typeface="標楷體" panose="03000509000000000000" pitchFamily="65" charset="-120"/>
              </a:rPr>
              <a:t>連字符是把兩個字連起來，成為新的意思。</a:t>
            </a:r>
          </a:p>
        </p:txBody>
      </p:sp>
      <p:pic>
        <p:nvPicPr>
          <p:cNvPr id="2560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4689475" cy="54451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AutoShape 21"/>
          <p:cNvSpPr>
            <a:spLocks noChangeArrowheads="1"/>
          </p:cNvSpPr>
          <p:nvPr/>
        </p:nvSpPr>
        <p:spPr bwMode="auto">
          <a:xfrm>
            <a:off x="3124200" y="2514600"/>
            <a:ext cx="5551488" cy="1295400"/>
          </a:xfrm>
          <a:prstGeom prst="wedgeEllipseCallout">
            <a:avLst>
              <a:gd name="adj1" fmla="val -59065"/>
              <a:gd name="adj2" fmla="val 64463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此句用了兩個破折號，來說明此機構由誰出資組成。</a:t>
            </a:r>
          </a:p>
          <a:p>
            <a:pPr algn="ctr" eaLnBrk="1" hangingPunct="1"/>
            <a:endParaRPr lang="zh-TW" altLang="en-US">
              <a:solidFill>
                <a:srgbClr val="663300"/>
              </a:solidFill>
              <a:ea typeface="標楷體" panose="03000509000000000000" pitchFamily="65" charset="-120"/>
            </a:endParaRPr>
          </a:p>
        </p:txBody>
      </p:sp>
      <p:pic>
        <p:nvPicPr>
          <p:cNvPr id="2560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29200"/>
            <a:ext cx="3473450" cy="865188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9" name="AutoShape 24"/>
          <p:cNvSpPr>
            <a:spLocks noChangeArrowheads="1"/>
          </p:cNvSpPr>
          <p:nvPr/>
        </p:nvSpPr>
        <p:spPr bwMode="auto">
          <a:xfrm>
            <a:off x="5486400" y="4572000"/>
            <a:ext cx="3352800" cy="990600"/>
          </a:xfrm>
          <a:prstGeom prst="wedgeEllipseCallout">
            <a:avLst>
              <a:gd name="adj1" fmla="val -59847"/>
              <a:gd name="adj2" fmla="val 62338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兩個破折號用法相同</a:t>
            </a:r>
          </a:p>
          <a:p>
            <a:pPr algn="ctr" eaLnBrk="1" hangingPunct="1"/>
            <a:endParaRPr lang="zh-TW" altLang="en-US">
              <a:solidFill>
                <a:srgbClr val="6633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063"/>
          <p:cNvSpPr txBox="1">
            <a:spLocks noChangeArrowheads="1"/>
          </p:cNvSpPr>
          <p:nvPr/>
        </p:nvSpPr>
        <p:spPr bwMode="auto">
          <a:xfrm>
            <a:off x="1438275" y="16764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台灣的文件、出版物</a:t>
            </a:r>
            <a:r>
              <a:rPr lang="zh-TW" altLang="en-US"/>
              <a:t>，</a:t>
            </a:r>
            <a:r>
              <a:rPr lang="zh-TW" altLang="en-US">
                <a:ea typeface="標楷體" panose="03000509000000000000" pitchFamily="65" charset="-120"/>
              </a:rPr>
              <a:t>對破折號、連字符完全無知，甚至以連字符取代破折號，反正就是一橫。</a:t>
            </a:r>
          </a:p>
        </p:txBody>
      </p:sp>
      <p:grpSp>
        <p:nvGrpSpPr>
          <p:cNvPr id="26627" name="Group 2064"/>
          <p:cNvGrpSpPr>
            <a:grpSpLocks/>
          </p:cNvGrpSpPr>
          <p:nvPr/>
        </p:nvGrpSpPr>
        <p:grpSpPr bwMode="auto">
          <a:xfrm>
            <a:off x="6248400" y="2971800"/>
            <a:ext cx="1500188" cy="609600"/>
            <a:chOff x="3936" y="1872"/>
            <a:chExt cx="945" cy="384"/>
          </a:xfrm>
        </p:grpSpPr>
        <p:pic>
          <p:nvPicPr>
            <p:cNvPr id="26637" name="Picture 20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920"/>
              <a:ext cx="945" cy="249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8" name="Oval 2066"/>
            <p:cNvSpPr>
              <a:spLocks noChangeArrowheads="1"/>
            </p:cNvSpPr>
            <p:nvPr/>
          </p:nvSpPr>
          <p:spPr bwMode="auto">
            <a:xfrm>
              <a:off x="4368" y="1872"/>
              <a:ext cx="96" cy="384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26628" name="Group 2067"/>
          <p:cNvGrpSpPr>
            <a:grpSpLocks/>
          </p:cNvGrpSpPr>
          <p:nvPr/>
        </p:nvGrpSpPr>
        <p:grpSpPr bwMode="auto">
          <a:xfrm>
            <a:off x="1371600" y="2971800"/>
            <a:ext cx="4578350" cy="609600"/>
            <a:chOff x="864" y="1872"/>
            <a:chExt cx="2884" cy="384"/>
          </a:xfrm>
        </p:grpSpPr>
        <p:grpSp>
          <p:nvGrpSpPr>
            <p:cNvPr id="26633" name="Group 2068"/>
            <p:cNvGrpSpPr>
              <a:grpSpLocks/>
            </p:cNvGrpSpPr>
            <p:nvPr/>
          </p:nvGrpSpPr>
          <p:grpSpPr bwMode="auto">
            <a:xfrm>
              <a:off x="864" y="1872"/>
              <a:ext cx="2884" cy="384"/>
              <a:chOff x="864" y="1872"/>
              <a:chExt cx="2884" cy="384"/>
            </a:xfrm>
          </p:grpSpPr>
          <p:pic>
            <p:nvPicPr>
              <p:cNvPr id="26635" name="Picture 206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1920"/>
                <a:ext cx="2884" cy="240"/>
              </a:xfrm>
              <a:prstGeom prst="rect">
                <a:avLst/>
              </a:prstGeom>
              <a:noFill/>
              <a:ln w="9525">
                <a:solidFill>
                  <a:srgbClr val="96969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636" name="Oval 2070"/>
              <p:cNvSpPr>
                <a:spLocks noChangeArrowheads="1"/>
              </p:cNvSpPr>
              <p:nvPr/>
            </p:nvSpPr>
            <p:spPr bwMode="auto">
              <a:xfrm>
                <a:off x="1680" y="1872"/>
                <a:ext cx="96" cy="384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en-US" altLang="zh-TW"/>
              </a:p>
            </p:txBody>
          </p:sp>
        </p:grpSp>
        <p:sp>
          <p:nvSpPr>
            <p:cNvPr id="26634" name="Oval 2071"/>
            <p:cNvSpPr>
              <a:spLocks noChangeArrowheads="1"/>
            </p:cNvSpPr>
            <p:nvPr/>
          </p:nvSpPr>
          <p:spPr bwMode="auto">
            <a:xfrm>
              <a:off x="3216" y="1872"/>
              <a:ext cx="96" cy="384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sp>
        <p:nvSpPr>
          <p:cNvPr id="26629" name="Text Box 2072"/>
          <p:cNvSpPr txBox="1">
            <a:spLocks noChangeArrowheads="1"/>
          </p:cNvSpPr>
          <p:nvPr/>
        </p:nvSpPr>
        <p:spPr bwMode="auto">
          <a:xfrm>
            <a:off x="1447800" y="4038600"/>
            <a:ext cx="6657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箭頭所指應為破折號，表示百分比的範圍，用連字符是不正確的。但因鍵盤無破折號，解決的方法是用兩小橫</a:t>
            </a:r>
            <a:r>
              <a:rPr lang="en-US" altLang="zh-TW"/>
              <a:t>﹙--﹚</a:t>
            </a:r>
            <a:r>
              <a:rPr lang="zh-TW" altLang="en-US">
                <a:ea typeface="標楷體" panose="03000509000000000000" pitchFamily="65" charset="-120"/>
              </a:rPr>
              <a:t>， 代替一長橫</a:t>
            </a:r>
            <a:r>
              <a:rPr lang="en-US" altLang="zh-TW"/>
              <a:t>﹙—﹚</a:t>
            </a:r>
            <a:r>
              <a:rPr lang="zh-TW" altLang="en-US"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6630" name="Line 2073"/>
          <p:cNvSpPr>
            <a:spLocks noChangeShapeType="1"/>
          </p:cNvSpPr>
          <p:nvPr/>
        </p:nvSpPr>
        <p:spPr bwMode="auto">
          <a:xfrm flipV="1">
            <a:off x="2514600" y="3581400"/>
            <a:ext cx="152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631" name="Line 2074"/>
          <p:cNvSpPr>
            <a:spLocks noChangeShapeType="1"/>
          </p:cNvSpPr>
          <p:nvPr/>
        </p:nvSpPr>
        <p:spPr bwMode="auto">
          <a:xfrm flipV="1">
            <a:off x="4953000" y="3581400"/>
            <a:ext cx="152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632" name="Line 2075"/>
          <p:cNvSpPr>
            <a:spLocks noChangeShapeType="1"/>
          </p:cNvSpPr>
          <p:nvPr/>
        </p:nvSpPr>
        <p:spPr bwMode="auto">
          <a:xfrm flipV="1">
            <a:off x="6781800" y="3581400"/>
            <a:ext cx="1524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8"/>
          <p:cNvSpPr>
            <a:spLocks noChangeArrowheads="1"/>
          </p:cNvSpPr>
          <p:nvPr/>
        </p:nvSpPr>
        <p:spPr bwMode="auto">
          <a:xfrm>
            <a:off x="971550" y="549275"/>
            <a:ext cx="7848600" cy="2087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7651" name="Text Box 15"/>
          <p:cNvSpPr txBox="1">
            <a:spLocks noChangeArrowheads="1"/>
          </p:cNvSpPr>
          <p:nvPr/>
        </p:nvSpPr>
        <p:spPr bwMode="auto">
          <a:xfrm>
            <a:off x="1447800" y="838200"/>
            <a:ext cx="685800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</a:t>
            </a:r>
            <a:r>
              <a:rPr lang="en-US" altLang="zh-TW" sz="100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zh-TW" altLang="en-US" sz="2000">
                <a:ea typeface="標楷體" panose="03000509000000000000" pitchFamily="65" charset="-120"/>
              </a:rPr>
              <a:t>論文報告中提到「某某等人」，這個「等人」用拉丁文 </a:t>
            </a:r>
            <a:r>
              <a:rPr lang="en-US" altLang="zh-TW" sz="2000" i="1">
                <a:ea typeface="標楷體" panose="03000509000000000000" pitchFamily="65" charset="-120"/>
              </a:rPr>
              <a:t>et</a:t>
            </a:r>
            <a:r>
              <a:rPr lang="en-US" altLang="zh-TW" sz="2000">
                <a:ea typeface="標楷體" panose="03000509000000000000" pitchFamily="65" charset="-120"/>
              </a:rPr>
              <a:t> </a:t>
            </a:r>
            <a:r>
              <a:rPr lang="en-US" altLang="zh-TW" sz="2000" i="1">
                <a:ea typeface="標楷體" panose="03000509000000000000" pitchFamily="65" charset="-120"/>
              </a:rPr>
              <a:t>al</a:t>
            </a:r>
            <a:r>
              <a:rPr lang="en-US" altLang="zh-TW" sz="2000">
                <a:ea typeface="標楷體" panose="03000509000000000000" pitchFamily="65" charset="-120"/>
              </a:rPr>
              <a:t>. </a:t>
            </a:r>
            <a:r>
              <a:rPr lang="zh-TW" altLang="en-US" sz="2000">
                <a:ea typeface="標楷體" panose="03000509000000000000" pitchFamily="65" charset="-120"/>
              </a:rPr>
              <a:t>表示。第一個拉丁字 </a:t>
            </a:r>
            <a:r>
              <a:rPr lang="en-US" altLang="zh-TW" sz="2000" i="1">
                <a:ea typeface="標楷體" panose="03000509000000000000" pitchFamily="65" charset="-120"/>
              </a:rPr>
              <a:t>et</a:t>
            </a:r>
            <a:r>
              <a:rPr lang="en-US" altLang="zh-TW" sz="2000">
                <a:ea typeface="標楷體" panose="03000509000000000000" pitchFamily="65" charset="-120"/>
              </a:rPr>
              <a:t> </a:t>
            </a:r>
            <a:r>
              <a:rPr lang="zh-TW" altLang="en-US" sz="2000">
                <a:ea typeface="標楷體" panose="03000509000000000000" pitchFamily="65" charset="-120"/>
              </a:rPr>
              <a:t>就是英文 </a:t>
            </a:r>
            <a:r>
              <a:rPr lang="en-US" altLang="zh-TW" sz="2000">
                <a:ea typeface="標楷體" panose="03000509000000000000" pitchFamily="65" charset="-120"/>
              </a:rPr>
              <a:t>and </a:t>
            </a:r>
            <a:r>
              <a:rPr lang="zh-TW" altLang="zh-TW" sz="2000">
                <a:ea typeface="標楷體" panose="03000509000000000000" pitchFamily="65" charset="-120"/>
              </a:rPr>
              <a:t>的意思，不是某個字的縮寫，因此後</a:t>
            </a:r>
            <a:r>
              <a:rPr lang="zh-TW" altLang="en-US" sz="2000">
                <a:ea typeface="標楷體" panose="03000509000000000000" pitchFamily="65" charset="-120"/>
              </a:rPr>
              <a:t>面不可以加點。第二個字 </a:t>
            </a:r>
            <a:r>
              <a:rPr lang="en-US" altLang="zh-TW" sz="2000" i="1">
                <a:ea typeface="標楷體" panose="03000509000000000000" pitchFamily="65" charset="-120"/>
              </a:rPr>
              <a:t>al</a:t>
            </a:r>
            <a:r>
              <a:rPr lang="en-US" altLang="zh-TW" sz="2000">
                <a:ea typeface="標楷體" panose="03000509000000000000" pitchFamily="65" charset="-120"/>
              </a:rPr>
              <a:t>. </a:t>
            </a:r>
            <a:r>
              <a:rPr lang="zh-TW" altLang="en-US" sz="2000">
                <a:ea typeface="標楷體" panose="03000509000000000000" pitchFamily="65" charset="-120"/>
              </a:rPr>
              <a:t>是</a:t>
            </a:r>
            <a:r>
              <a:rPr lang="zh-TW" altLang="en-US" sz="1200">
                <a:ea typeface="標楷體" panose="03000509000000000000" pitchFamily="65" charset="-120"/>
              </a:rPr>
              <a:t> </a:t>
            </a:r>
            <a:r>
              <a:rPr lang="en-US" altLang="zh-TW" sz="2000" i="1">
                <a:ea typeface="標楷體" panose="03000509000000000000" pitchFamily="65" charset="-120"/>
              </a:rPr>
              <a:t>alius</a:t>
            </a:r>
            <a:r>
              <a:rPr lang="en-US" altLang="zh-TW" sz="1200">
                <a:ea typeface="標楷體" panose="03000509000000000000" pitchFamily="65" charset="-120"/>
              </a:rPr>
              <a:t>  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000">
                <a:ea typeface="標楷體" panose="03000509000000000000" pitchFamily="65" charset="-120"/>
              </a:rPr>
              <a:t>即英文</a:t>
            </a:r>
            <a:r>
              <a:rPr lang="zh-TW" altLang="zh-TW" sz="1200">
                <a:ea typeface="標楷體" panose="03000509000000000000" pitchFamily="65" charset="-120"/>
              </a:rPr>
              <a:t> </a:t>
            </a:r>
            <a:r>
              <a:rPr lang="en-US" altLang="zh-TW" sz="2000">
                <a:ea typeface="標楷體" panose="03000509000000000000" pitchFamily="65" charset="-120"/>
              </a:rPr>
              <a:t>another</a:t>
            </a:r>
            <a:r>
              <a:rPr lang="en-US" altLang="zh-TW" sz="1200">
                <a:ea typeface="標楷體" panose="03000509000000000000" pitchFamily="65" charset="-120"/>
              </a:rPr>
              <a:t> </a:t>
            </a:r>
            <a:r>
              <a:rPr lang="zh-TW" altLang="zh-TW" sz="2000">
                <a:ea typeface="標楷體" panose="03000509000000000000" pitchFamily="65" charset="-120"/>
              </a:rPr>
              <a:t>的意思</a:t>
            </a:r>
            <a:r>
              <a:rPr lang="zh-TW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200">
                <a:ea typeface="標楷體" panose="03000509000000000000" pitchFamily="65" charset="-120"/>
              </a:rPr>
              <a:t> </a:t>
            </a:r>
            <a:r>
              <a:rPr lang="zh-TW" altLang="zh-TW" sz="2000">
                <a:ea typeface="標楷體" panose="03000509000000000000" pitchFamily="65" charset="-120"/>
              </a:rPr>
              <a:t>或</a:t>
            </a:r>
            <a:r>
              <a:rPr lang="zh-TW" altLang="zh-TW" sz="1200">
                <a:ea typeface="標楷體" panose="03000509000000000000" pitchFamily="65" charset="-120"/>
              </a:rPr>
              <a:t> </a:t>
            </a:r>
            <a:r>
              <a:rPr lang="en-US" altLang="zh-TW" sz="2000" i="1">
                <a:ea typeface="標楷體" panose="03000509000000000000" pitchFamily="65" charset="-120"/>
              </a:rPr>
              <a:t>alii</a:t>
            </a:r>
            <a:r>
              <a:rPr lang="en-US" altLang="zh-TW" sz="2000">
                <a:ea typeface="標楷體" panose="03000509000000000000" pitchFamily="65" charset="-120"/>
              </a:rPr>
              <a:t> 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000">
                <a:ea typeface="標楷體" panose="03000509000000000000" pitchFamily="65" charset="-120"/>
              </a:rPr>
              <a:t>others</a:t>
            </a:r>
            <a:r>
              <a:rPr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1200">
                <a:ea typeface="標楷體" panose="03000509000000000000" pitchFamily="65" charset="-120"/>
              </a:rPr>
              <a:t> </a:t>
            </a:r>
            <a:r>
              <a:rPr lang="zh-TW" altLang="zh-TW" sz="2000">
                <a:ea typeface="標楷體" panose="03000509000000000000" pitchFamily="65" charset="-120"/>
              </a:rPr>
              <a:t>的縮寫，因此後</a:t>
            </a:r>
            <a:r>
              <a:rPr lang="zh-TW" altLang="en-US" sz="2000">
                <a:ea typeface="標楷體" panose="03000509000000000000" pitchFamily="65" charset="-120"/>
              </a:rPr>
              <a:t>面要加點。由於這兩個字對英文而言是“外來語”，所以如果情況許可的話，最好打成斜體字，作 “</a:t>
            </a:r>
            <a:r>
              <a:rPr lang="en-US" altLang="zh-TW" sz="2000" i="1">
                <a:ea typeface="標楷體" panose="03000509000000000000" pitchFamily="65" charset="-120"/>
              </a:rPr>
              <a:t>et al</a:t>
            </a:r>
            <a:r>
              <a:rPr lang="en-US" altLang="zh-TW" sz="2000">
                <a:ea typeface="標楷體" panose="03000509000000000000" pitchFamily="65" charset="-120"/>
              </a:rPr>
              <a:t>.”</a:t>
            </a:r>
            <a:r>
              <a:rPr lang="zh-TW" altLang="en-US" sz="2000">
                <a:ea typeface="標楷體" panose="03000509000000000000" pitchFamily="65" charset="-120"/>
              </a:rPr>
              <a:t>。</a:t>
            </a:r>
          </a:p>
          <a:p>
            <a:pPr eaLnBrk="1" hangingPunct="1"/>
            <a:r>
              <a:rPr lang="zh-TW" altLang="en-US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</a:t>
            </a:r>
            <a:r>
              <a:rPr lang="zh-TW" altLang="en-US" sz="100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zh-TW" altLang="en-US" sz="2000">
                <a:ea typeface="標楷體" panose="03000509000000000000" pitchFamily="65" charset="-120"/>
              </a:rPr>
              <a:t>下面國內兩篇報告用法都不正確，上面那篇兩字都加點，下面兩字都不加點。</a:t>
            </a:r>
          </a:p>
        </p:txBody>
      </p:sp>
      <p:pic>
        <p:nvPicPr>
          <p:cNvPr id="2765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5715000" cy="9144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Oval 19"/>
          <p:cNvSpPr>
            <a:spLocks noChangeArrowheads="1"/>
          </p:cNvSpPr>
          <p:nvPr/>
        </p:nvSpPr>
        <p:spPr bwMode="auto">
          <a:xfrm>
            <a:off x="3657600" y="3581400"/>
            <a:ext cx="1828800" cy="1066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7654" name="Text Box 20"/>
          <p:cNvSpPr txBox="1">
            <a:spLocks noChangeArrowheads="1"/>
          </p:cNvSpPr>
          <p:nvPr/>
        </p:nvSpPr>
        <p:spPr bwMode="auto">
          <a:xfrm>
            <a:off x="6553200" y="4714875"/>
            <a:ext cx="1828800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兩字都加點</a:t>
            </a:r>
          </a:p>
        </p:txBody>
      </p:sp>
      <p:pic>
        <p:nvPicPr>
          <p:cNvPr id="2765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4368800" cy="7620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Oval 24"/>
          <p:cNvSpPr>
            <a:spLocks noChangeArrowheads="1"/>
          </p:cNvSpPr>
          <p:nvPr/>
        </p:nvSpPr>
        <p:spPr bwMode="auto">
          <a:xfrm>
            <a:off x="5029200" y="5181600"/>
            <a:ext cx="1143000" cy="5334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27657" name="Text Box 25"/>
          <p:cNvSpPr txBox="1">
            <a:spLocks noChangeArrowheads="1"/>
          </p:cNvSpPr>
          <p:nvPr/>
        </p:nvSpPr>
        <p:spPr bwMode="auto">
          <a:xfrm>
            <a:off x="6477000" y="5638800"/>
            <a:ext cx="2022475" cy="46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兩字都不加點</a:t>
            </a:r>
          </a:p>
        </p:txBody>
      </p:sp>
      <p:sp>
        <p:nvSpPr>
          <p:cNvPr id="27658" name="Line 26"/>
          <p:cNvSpPr>
            <a:spLocks noChangeShapeType="1"/>
          </p:cNvSpPr>
          <p:nvPr/>
        </p:nvSpPr>
        <p:spPr bwMode="auto">
          <a:xfrm flipH="1" flipV="1">
            <a:off x="5334000" y="4419600"/>
            <a:ext cx="1219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659" name="Line 27"/>
          <p:cNvSpPr>
            <a:spLocks noChangeShapeType="1"/>
          </p:cNvSpPr>
          <p:nvPr/>
        </p:nvSpPr>
        <p:spPr bwMode="auto">
          <a:xfrm flipH="1" flipV="1">
            <a:off x="5867400" y="5638800"/>
            <a:ext cx="6096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"/>
          <p:cNvSpPr>
            <a:spLocks noChangeArrowheads="1"/>
          </p:cNvSpPr>
          <p:nvPr/>
        </p:nvSpPr>
        <p:spPr bwMode="auto">
          <a:xfrm>
            <a:off x="971550" y="549275"/>
            <a:ext cx="7848600" cy="2087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pic>
        <p:nvPicPr>
          <p:cNvPr id="2867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3352800" cy="162401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AutoShape 24"/>
          <p:cNvSpPr>
            <a:spLocks noChangeArrowheads="1"/>
          </p:cNvSpPr>
          <p:nvPr/>
        </p:nvSpPr>
        <p:spPr bwMode="auto">
          <a:xfrm>
            <a:off x="5181600" y="2971800"/>
            <a:ext cx="3352800" cy="1295400"/>
          </a:xfrm>
          <a:prstGeom prst="wedgeEllipseCallout">
            <a:avLst>
              <a:gd name="adj1" fmla="val -67426"/>
              <a:gd name="adj2" fmla="val 50736"/>
            </a:avLst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台經</a:t>
            </a: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八月號</a:t>
            </a:r>
          </a:p>
          <a:p>
            <a:pPr algn="ctr"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圖名也置於下方</a:t>
            </a:r>
          </a:p>
        </p:txBody>
      </p:sp>
      <p:pic>
        <p:nvPicPr>
          <p:cNvPr id="2867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3979863" cy="134302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AutoShape 27"/>
          <p:cNvSpPr>
            <a:spLocks noChangeArrowheads="1"/>
          </p:cNvSpPr>
          <p:nvPr/>
        </p:nvSpPr>
        <p:spPr bwMode="auto">
          <a:xfrm>
            <a:off x="5334000" y="4572000"/>
            <a:ext cx="3429000" cy="1524000"/>
          </a:xfrm>
          <a:prstGeom prst="wedgeEllipseCallout">
            <a:avLst>
              <a:gd name="adj1" fmla="val -79028"/>
              <a:gd name="adj2" fmla="val 52083"/>
            </a:avLst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農業經濟叢刊</a:t>
            </a: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的圖名置於圖之下方</a:t>
            </a:r>
          </a:p>
          <a:p>
            <a:pPr algn="ctr" eaLnBrk="1" hangingPunct="1"/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28679" name="Text Box 28"/>
          <p:cNvSpPr txBox="1">
            <a:spLocks noChangeArrowheads="1"/>
          </p:cNvSpPr>
          <p:nvPr/>
        </p:nvSpPr>
        <p:spPr bwMode="auto">
          <a:xfrm>
            <a:off x="1371600" y="838200"/>
            <a:ext cx="7010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報告中有圖有表，農業界除一兩個學門的若干教授外，一般都知道將表的名稱寫於表的上方，圖的名稱則寫在圖的下方。可能以前日本有將圖名置於上方者，但現在都已順應潮流，改置於下方了。而該學門自己的學報也從善如流。請看下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6"/>
          <p:cNvSpPr txBox="1">
            <a:spLocks noChangeArrowheads="1"/>
          </p:cNvSpPr>
          <p:nvPr/>
        </p:nvSpPr>
        <p:spPr bwMode="auto">
          <a:xfrm>
            <a:off x="5181600" y="5486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9699" name="Text Box 20"/>
          <p:cNvSpPr txBox="1">
            <a:spLocks noChangeArrowheads="1"/>
          </p:cNvSpPr>
          <p:nvPr/>
        </p:nvSpPr>
        <p:spPr bwMode="auto">
          <a:xfrm>
            <a:off x="1447800" y="16764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可是農業界某一學門的若干人，仍無視於新的格式， 自外 於人。</a:t>
            </a:r>
          </a:p>
        </p:txBody>
      </p:sp>
      <p:pic>
        <p:nvPicPr>
          <p:cNvPr id="2970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3400425" cy="14478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AutoShape 23"/>
          <p:cNvSpPr>
            <a:spLocks noChangeArrowheads="1"/>
          </p:cNvSpPr>
          <p:nvPr/>
        </p:nvSpPr>
        <p:spPr bwMode="auto">
          <a:xfrm>
            <a:off x="5334000" y="3048000"/>
            <a:ext cx="3429000" cy="1524000"/>
          </a:xfrm>
          <a:prstGeom prst="wedgeEllipseCallout">
            <a:avLst>
              <a:gd name="adj1" fmla="val -87731"/>
              <a:gd name="adj2" fmla="val -5104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農業界前領導人的作品中圖名置於圖之上方</a:t>
            </a:r>
          </a:p>
          <a:p>
            <a:pPr algn="ctr" eaLnBrk="1" hangingPunct="1"/>
            <a:endParaRPr lang="zh-TW" altLang="en-US">
              <a:ea typeface="標楷體" panose="03000509000000000000" pitchFamily="65" charset="-120"/>
            </a:endParaRPr>
          </a:p>
        </p:txBody>
      </p:sp>
      <p:pic>
        <p:nvPicPr>
          <p:cNvPr id="2970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3119438" cy="98107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AutoShape 26"/>
          <p:cNvSpPr>
            <a:spLocks noChangeArrowheads="1"/>
          </p:cNvSpPr>
          <p:nvPr/>
        </p:nvSpPr>
        <p:spPr bwMode="auto">
          <a:xfrm>
            <a:off x="5029200" y="4876800"/>
            <a:ext cx="3733800" cy="1524000"/>
          </a:xfrm>
          <a:prstGeom prst="wedgeEllipseCallout">
            <a:avLst>
              <a:gd name="adj1" fmla="val -58120"/>
              <a:gd name="adj2" fmla="val -4729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農業界另一位前領導人也係如此，兩位均屬同一學門。</a:t>
            </a:r>
          </a:p>
          <a:p>
            <a:pPr algn="ctr" eaLnBrk="1" hangingPunct="1"/>
            <a:endParaRPr lang="zh-TW" altLang="en-US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3933825" cy="167481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AutoShape 13"/>
          <p:cNvSpPr>
            <a:spLocks noChangeArrowheads="1"/>
          </p:cNvSpPr>
          <p:nvPr/>
        </p:nvSpPr>
        <p:spPr bwMode="auto">
          <a:xfrm>
            <a:off x="5638800" y="2971800"/>
            <a:ext cx="3254375" cy="1600200"/>
          </a:xfrm>
          <a:prstGeom prst="wedgeEllipseCallout">
            <a:avLst>
              <a:gd name="adj1" fmla="val -63023"/>
              <a:gd name="adj2" fmla="val -95634"/>
            </a:avLst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他們教出來的學生也是一樣，圖都在上面。</a:t>
            </a:r>
          </a:p>
          <a:p>
            <a:pPr algn="ctr" eaLnBrk="1" hangingPunct="1"/>
            <a:endParaRPr lang="zh-TW" altLang="en-US">
              <a:solidFill>
                <a:srgbClr val="663300"/>
              </a:solidFill>
              <a:ea typeface="標楷體" panose="03000509000000000000" pitchFamily="65" charset="-120"/>
            </a:endParaRPr>
          </a:p>
        </p:txBody>
      </p:sp>
      <p:pic>
        <p:nvPicPr>
          <p:cNvPr id="3072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3962400" cy="15922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5"/>
          <p:cNvSpPr txBox="1">
            <a:spLocks noChangeArrowheads="1"/>
          </p:cNvSpPr>
          <p:nvPr/>
        </p:nvSpPr>
        <p:spPr bwMode="auto">
          <a:xfrm>
            <a:off x="1219200" y="1676400"/>
            <a:ext cx="731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在有引號的時候，標點到底放在引號之內，還是外面？在裡面：</a:t>
            </a:r>
          </a:p>
        </p:txBody>
      </p:sp>
      <p:grpSp>
        <p:nvGrpSpPr>
          <p:cNvPr id="31747" name="Group 36"/>
          <p:cNvGrpSpPr>
            <a:grpSpLocks/>
          </p:cNvGrpSpPr>
          <p:nvPr/>
        </p:nvGrpSpPr>
        <p:grpSpPr bwMode="auto">
          <a:xfrm>
            <a:off x="2514600" y="2514600"/>
            <a:ext cx="4800600" cy="1301750"/>
            <a:chOff x="1584" y="1584"/>
            <a:chExt cx="3024" cy="820"/>
          </a:xfrm>
        </p:grpSpPr>
        <p:pic>
          <p:nvPicPr>
            <p:cNvPr id="31758" name="Picture 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728"/>
              <a:ext cx="3024" cy="676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9" name="Oval 38"/>
            <p:cNvSpPr>
              <a:spLocks noChangeArrowheads="1"/>
            </p:cNvSpPr>
            <p:nvPr/>
          </p:nvSpPr>
          <p:spPr bwMode="auto">
            <a:xfrm>
              <a:off x="4368" y="1584"/>
              <a:ext cx="240" cy="52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31748" name="Group 39"/>
          <p:cNvGrpSpPr>
            <a:grpSpLocks/>
          </p:cNvGrpSpPr>
          <p:nvPr/>
        </p:nvGrpSpPr>
        <p:grpSpPr bwMode="auto">
          <a:xfrm>
            <a:off x="5181600" y="4114800"/>
            <a:ext cx="3238500" cy="914400"/>
            <a:chOff x="3264" y="2592"/>
            <a:chExt cx="2040" cy="576"/>
          </a:xfrm>
        </p:grpSpPr>
        <p:pic>
          <p:nvPicPr>
            <p:cNvPr id="3175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592"/>
              <a:ext cx="2040" cy="456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7" name="Oval 41"/>
            <p:cNvSpPr>
              <a:spLocks noChangeArrowheads="1"/>
            </p:cNvSpPr>
            <p:nvPr/>
          </p:nvSpPr>
          <p:spPr bwMode="auto">
            <a:xfrm>
              <a:off x="4272" y="2640"/>
              <a:ext cx="240" cy="52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31749" name="Group 42"/>
          <p:cNvGrpSpPr>
            <a:grpSpLocks/>
          </p:cNvGrpSpPr>
          <p:nvPr/>
        </p:nvGrpSpPr>
        <p:grpSpPr bwMode="auto">
          <a:xfrm flipV="1">
            <a:off x="1295400" y="4267200"/>
            <a:ext cx="3657600" cy="838200"/>
            <a:chOff x="816" y="2688"/>
            <a:chExt cx="2304" cy="528"/>
          </a:xfrm>
        </p:grpSpPr>
        <p:pic>
          <p:nvPicPr>
            <p:cNvPr id="31753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16" y="2832"/>
              <a:ext cx="2304" cy="19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4" name="Oval 44"/>
            <p:cNvSpPr>
              <a:spLocks noChangeArrowheads="1"/>
            </p:cNvSpPr>
            <p:nvPr/>
          </p:nvSpPr>
          <p:spPr bwMode="auto">
            <a:xfrm>
              <a:off x="1296" y="2688"/>
              <a:ext cx="240" cy="52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  <p:sp>
          <p:nvSpPr>
            <p:cNvPr id="31755" name="Oval 45"/>
            <p:cNvSpPr>
              <a:spLocks noChangeArrowheads="1"/>
            </p:cNvSpPr>
            <p:nvPr/>
          </p:nvSpPr>
          <p:spPr bwMode="auto">
            <a:xfrm>
              <a:off x="2736" y="2688"/>
              <a:ext cx="240" cy="52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31750" name="Group 46"/>
          <p:cNvGrpSpPr>
            <a:grpSpLocks/>
          </p:cNvGrpSpPr>
          <p:nvPr/>
        </p:nvGrpSpPr>
        <p:grpSpPr bwMode="auto">
          <a:xfrm>
            <a:off x="1219200" y="5257800"/>
            <a:ext cx="7404100" cy="838200"/>
            <a:chOff x="768" y="3312"/>
            <a:chExt cx="4664" cy="528"/>
          </a:xfrm>
        </p:grpSpPr>
        <p:pic>
          <p:nvPicPr>
            <p:cNvPr id="31751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312"/>
              <a:ext cx="4664" cy="41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2" name="Oval 48"/>
            <p:cNvSpPr>
              <a:spLocks noChangeArrowheads="1"/>
            </p:cNvSpPr>
            <p:nvPr/>
          </p:nvSpPr>
          <p:spPr bwMode="auto">
            <a:xfrm>
              <a:off x="1056" y="3456"/>
              <a:ext cx="240" cy="384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26"/>
          <p:cNvSpPr txBox="1">
            <a:spLocks noChangeArrowheads="1"/>
          </p:cNvSpPr>
          <p:nvPr/>
        </p:nvSpPr>
        <p:spPr bwMode="auto">
          <a:xfrm>
            <a:off x="1438275" y="1828800"/>
            <a:ext cx="66579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好的文章必須有正確標點符號，否則就不入   流。台灣現時的出版品，包括公文、報告、期刊、雜誌、廣告、標籤，都有普遍的標點問題，有待改進。</a:t>
            </a:r>
          </a:p>
        </p:txBody>
      </p:sp>
      <p:sp>
        <p:nvSpPr>
          <p:cNvPr id="5123" name="Text Box 1028"/>
          <p:cNvSpPr txBox="1">
            <a:spLocks noChangeArrowheads="1"/>
          </p:cNvSpPr>
          <p:nvPr/>
        </p:nvSpPr>
        <p:spPr bwMode="auto">
          <a:xfrm>
            <a:off x="1438275" y="3429000"/>
            <a:ext cx="70215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常見的毛病是空格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﹙space﹚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，該空的時候不空，不該空的時候空。另外就是單位的大小寫，和連字符（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hyphen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）與破折號</a:t>
            </a:r>
            <a:r>
              <a:rPr lang="zh-TW" altLang="en-US">
                <a:solidFill>
                  <a:srgbClr val="0E0D02"/>
                </a:solidFill>
                <a:ea typeface="標楷體" panose="03000509000000000000" pitchFamily="65" charset="-120"/>
              </a:rPr>
              <a:t>（</a:t>
            </a:r>
            <a:r>
              <a:rPr lang="en-US" altLang="zh-TW">
                <a:solidFill>
                  <a:srgbClr val="0E0D02"/>
                </a:solidFill>
                <a:ea typeface="標楷體" panose="03000509000000000000" pitchFamily="65" charset="-120"/>
              </a:rPr>
              <a:t>dash</a:t>
            </a:r>
            <a:r>
              <a:rPr lang="zh-TW" altLang="en-US">
                <a:solidFill>
                  <a:srgbClr val="0E0D02"/>
                </a:solidFill>
                <a:ea typeface="標楷體" panose="03000509000000000000" pitchFamily="65" charset="-120"/>
              </a:rPr>
              <a:t>）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混淆不清等等。</a:t>
            </a:r>
          </a:p>
        </p:txBody>
      </p:sp>
      <p:sp>
        <p:nvSpPr>
          <p:cNvPr id="5124" name="Text Box 1029"/>
          <p:cNvSpPr txBox="1">
            <a:spLocks noChangeArrowheads="1"/>
          </p:cNvSpPr>
          <p:nvPr/>
        </p:nvSpPr>
        <p:spPr bwMode="auto">
          <a:xfrm>
            <a:off x="1438275" y="47244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為了追求卓越，為了與世界接軌，讓我們來重視中英文標點、符號、打字、排版的問題。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3"/>
          <p:cNvSpPr txBox="1">
            <a:spLocks noChangeArrowheads="1"/>
          </p:cNvSpPr>
          <p:nvPr/>
        </p:nvSpPr>
        <p:spPr bwMode="auto">
          <a:xfrm>
            <a:off x="1524000" y="17526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可是國內中、英文刊物，多半把標點放到引號外面</a:t>
            </a:r>
          </a:p>
        </p:txBody>
      </p:sp>
      <p:grpSp>
        <p:nvGrpSpPr>
          <p:cNvPr id="32771" name="Group 14"/>
          <p:cNvGrpSpPr>
            <a:grpSpLocks/>
          </p:cNvGrpSpPr>
          <p:nvPr/>
        </p:nvGrpSpPr>
        <p:grpSpPr bwMode="auto">
          <a:xfrm>
            <a:off x="3048000" y="2971800"/>
            <a:ext cx="3048000" cy="876300"/>
            <a:chOff x="1920" y="1872"/>
            <a:chExt cx="1920" cy="552"/>
          </a:xfrm>
        </p:grpSpPr>
        <p:pic>
          <p:nvPicPr>
            <p:cNvPr id="32775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920"/>
              <a:ext cx="1824" cy="50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6" name="Oval 16"/>
            <p:cNvSpPr>
              <a:spLocks noChangeArrowheads="1"/>
            </p:cNvSpPr>
            <p:nvPr/>
          </p:nvSpPr>
          <p:spPr bwMode="auto">
            <a:xfrm>
              <a:off x="3456" y="1872"/>
              <a:ext cx="384" cy="52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32772" name="Group 17"/>
          <p:cNvGrpSpPr>
            <a:grpSpLocks/>
          </p:cNvGrpSpPr>
          <p:nvPr/>
        </p:nvGrpSpPr>
        <p:grpSpPr bwMode="auto">
          <a:xfrm>
            <a:off x="1371600" y="4343400"/>
            <a:ext cx="7315200" cy="1371600"/>
            <a:chOff x="864" y="2736"/>
            <a:chExt cx="4608" cy="864"/>
          </a:xfrm>
        </p:grpSpPr>
        <p:pic>
          <p:nvPicPr>
            <p:cNvPr id="32773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736"/>
              <a:ext cx="4608" cy="787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4" name="Oval 19"/>
            <p:cNvSpPr>
              <a:spLocks noChangeArrowheads="1"/>
            </p:cNvSpPr>
            <p:nvPr/>
          </p:nvSpPr>
          <p:spPr bwMode="auto">
            <a:xfrm>
              <a:off x="1680" y="3072"/>
              <a:ext cx="384" cy="52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9"/>
          <p:cNvSpPr txBox="1">
            <a:spLocks noChangeArrowheads="1"/>
          </p:cNvSpPr>
          <p:nvPr/>
        </p:nvSpPr>
        <p:spPr bwMode="auto">
          <a:xfrm>
            <a:off x="0" y="7620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33795" name="Group 18"/>
          <p:cNvGrpSpPr>
            <a:grpSpLocks/>
          </p:cNvGrpSpPr>
          <p:nvPr/>
        </p:nvGrpSpPr>
        <p:grpSpPr bwMode="auto">
          <a:xfrm>
            <a:off x="6400800" y="4876800"/>
            <a:ext cx="1447800" cy="557213"/>
            <a:chOff x="4032" y="3072"/>
            <a:chExt cx="912" cy="351"/>
          </a:xfrm>
        </p:grpSpPr>
        <p:pic>
          <p:nvPicPr>
            <p:cNvPr id="33803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136"/>
              <a:ext cx="872" cy="287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04" name="Oval 20"/>
            <p:cNvSpPr>
              <a:spLocks noChangeArrowheads="1"/>
            </p:cNvSpPr>
            <p:nvPr/>
          </p:nvSpPr>
          <p:spPr bwMode="auto">
            <a:xfrm>
              <a:off x="4368" y="3072"/>
              <a:ext cx="576" cy="336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33796" name="Group 21"/>
          <p:cNvGrpSpPr>
            <a:grpSpLocks/>
          </p:cNvGrpSpPr>
          <p:nvPr/>
        </p:nvGrpSpPr>
        <p:grpSpPr bwMode="auto">
          <a:xfrm>
            <a:off x="1600200" y="4724400"/>
            <a:ext cx="4470400" cy="914400"/>
            <a:chOff x="1008" y="2976"/>
            <a:chExt cx="2816" cy="576"/>
          </a:xfrm>
        </p:grpSpPr>
        <p:pic>
          <p:nvPicPr>
            <p:cNvPr id="33801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976"/>
              <a:ext cx="2816" cy="480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02" name="Oval 23"/>
            <p:cNvSpPr>
              <a:spLocks noChangeArrowheads="1"/>
            </p:cNvSpPr>
            <p:nvPr/>
          </p:nvSpPr>
          <p:spPr bwMode="auto">
            <a:xfrm>
              <a:off x="1728" y="3216"/>
              <a:ext cx="624" cy="336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grpSp>
        <p:nvGrpSpPr>
          <p:cNvPr id="33797" name="Group 24"/>
          <p:cNvGrpSpPr>
            <a:grpSpLocks/>
          </p:cNvGrpSpPr>
          <p:nvPr/>
        </p:nvGrpSpPr>
        <p:grpSpPr bwMode="auto">
          <a:xfrm>
            <a:off x="2057400" y="3429000"/>
            <a:ext cx="5029200" cy="609600"/>
            <a:chOff x="1296" y="2160"/>
            <a:chExt cx="3168" cy="384"/>
          </a:xfrm>
        </p:grpSpPr>
        <p:pic>
          <p:nvPicPr>
            <p:cNvPr id="33799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208"/>
              <a:ext cx="3120" cy="256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00" name="Oval 26"/>
            <p:cNvSpPr>
              <a:spLocks noChangeArrowheads="1"/>
            </p:cNvSpPr>
            <p:nvPr/>
          </p:nvSpPr>
          <p:spPr bwMode="auto">
            <a:xfrm>
              <a:off x="3984" y="2160"/>
              <a:ext cx="480" cy="384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</p:grpSp>
      <p:sp>
        <p:nvSpPr>
          <p:cNvPr id="33798" name="Text Box 27"/>
          <p:cNvSpPr txBox="1">
            <a:spLocks noChangeArrowheads="1"/>
          </p:cNvSpPr>
          <p:nvPr/>
        </p:nvSpPr>
        <p:spPr bwMode="auto">
          <a:xfrm>
            <a:off x="1438275" y="1676400"/>
            <a:ext cx="68675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回頭來看</a:t>
            </a:r>
            <a:r>
              <a:rPr lang="en-US" altLang="zh-TW">
                <a:ea typeface="標楷體" panose="03000509000000000000" pitchFamily="65" charset="-120"/>
              </a:rPr>
              <a:t>《</a:t>
            </a:r>
            <a:r>
              <a:rPr lang="zh-TW" altLang="en-US">
                <a:ea typeface="標楷體" panose="03000509000000000000" pitchFamily="65" charset="-120"/>
              </a:rPr>
              <a:t>辭源</a:t>
            </a:r>
            <a:r>
              <a:rPr lang="en-US" altLang="zh-TW">
                <a:ea typeface="標楷體" panose="03000509000000000000" pitchFamily="65" charset="-120"/>
              </a:rPr>
              <a:t>》</a:t>
            </a:r>
            <a:r>
              <a:rPr lang="zh-TW" altLang="en-US">
                <a:ea typeface="標楷體" panose="03000509000000000000" pitchFamily="65" charset="-120"/>
              </a:rPr>
              <a:t>如何使用引號與標點</a:t>
            </a:r>
            <a:r>
              <a:rPr lang="zh-TW" altLang="en-US"/>
              <a:t>：</a:t>
            </a:r>
            <a:r>
              <a:rPr lang="zh-TW" altLang="en-US">
                <a:ea typeface="標楷體" panose="03000509000000000000" pitchFamily="65" charset="-120"/>
              </a:rPr>
              <a:t>如為一個整句，則句點放在引號之內。如僅為一字或一個名詞，則標點放在外面。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25082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Oval 12"/>
          <p:cNvSpPr>
            <a:spLocks noChangeArrowheads="1"/>
          </p:cNvSpPr>
          <p:nvPr/>
        </p:nvSpPr>
        <p:spPr bwMode="auto">
          <a:xfrm>
            <a:off x="6019800" y="4495800"/>
            <a:ext cx="1371600" cy="4572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pic>
        <p:nvPicPr>
          <p:cNvPr id="3482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35702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Oval 15"/>
          <p:cNvSpPr>
            <a:spLocks noChangeArrowheads="1"/>
          </p:cNvSpPr>
          <p:nvPr/>
        </p:nvSpPr>
        <p:spPr bwMode="auto">
          <a:xfrm>
            <a:off x="4495800" y="2819400"/>
            <a:ext cx="990600" cy="685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34822" name="Text Box 16"/>
          <p:cNvSpPr txBox="1">
            <a:spLocks noChangeArrowheads="1"/>
          </p:cNvSpPr>
          <p:nvPr/>
        </p:nvSpPr>
        <p:spPr bwMode="auto">
          <a:xfrm>
            <a:off x="1438275" y="17526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在英文，不管是一個字，或一個句子，標點一定在引號之內。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29"/>
          <p:cNvSpPr txBox="1">
            <a:spLocks noChangeArrowheads="1"/>
          </p:cNvSpPr>
          <p:nvPr/>
        </p:nvSpPr>
        <p:spPr bwMode="auto">
          <a:xfrm>
            <a:off x="1438275" y="2133600"/>
            <a:ext cx="66579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在此一研究報告裡，筆者以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辭海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和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辭源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的標點用法，做為中文標點的標竿</a:t>
            </a:r>
            <a:r>
              <a:rPr lang="zh-TW" altLang="en-US"/>
              <a:t>；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英文的標點，則以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韋氏大字典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《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英漢大辭典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》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>
                <a:solidFill>
                  <a:srgbClr val="000000"/>
                </a:solidFill>
                <a:ea typeface="標楷體" panose="03000509000000000000" pitchFamily="65" charset="-120"/>
              </a:rPr>
              <a:t>TIME</a:t>
            </a:r>
            <a:r>
              <a:rPr lang="zh-TW" altLang="en-US">
                <a:solidFill>
                  <a:srgbClr val="000000"/>
                </a:solidFill>
                <a:ea typeface="標楷體" panose="03000509000000000000" pitchFamily="65" charset="-120"/>
              </a:rPr>
              <a:t>、美國各種農業學報及科學期刊為依據，列舉實例，以之和國內刊物的錯誤相對照。</a:t>
            </a:r>
          </a:p>
        </p:txBody>
      </p:sp>
      <p:sp>
        <p:nvSpPr>
          <p:cNvPr id="6147" name="Text Box 1030"/>
          <p:cNvSpPr txBox="1">
            <a:spLocks noChangeArrowheads="1"/>
          </p:cNvSpPr>
          <p:nvPr/>
        </p:nvSpPr>
        <p:spPr bwMode="auto">
          <a:xfrm>
            <a:off x="1438275" y="43434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首先我們來看某一科學報告的一段，讓大家知道這問題的嚴重性。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7010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2019300" y="533400"/>
            <a:ext cx="552450" cy="4572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4038600" y="457200"/>
            <a:ext cx="914400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2743200" y="1143000"/>
            <a:ext cx="457200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288925" y="1795463"/>
            <a:ext cx="2606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447800" y="3048000"/>
            <a:ext cx="1447800" cy="711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英文哪有</a:t>
            </a:r>
          </a:p>
          <a:p>
            <a:pPr eaLnBrk="1" hangingPunct="1"/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頓號？</a:t>
            </a:r>
            <a:endParaRPr lang="zh-TW" altLang="en-US" sz="2000">
              <a:solidFill>
                <a:schemeClr val="tx2"/>
              </a:solidFill>
            </a:endParaRP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2819400" y="4648200"/>
            <a:ext cx="427355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這一橫太短，應該用破折號！</a:t>
            </a:r>
            <a:endParaRPr lang="zh-TW" altLang="en-US" sz="2000"/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914400" y="4495800"/>
            <a:ext cx="1447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3810000" y="3200400"/>
            <a:ext cx="2438400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solidFill>
                  <a:srgbClr val="663300"/>
                </a:solidFill>
              </a:rPr>
              <a:t>review </a:t>
            </a:r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和</a:t>
            </a:r>
            <a:r>
              <a:rPr lang="zh-TW" altLang="en-US" sz="2000">
                <a:solidFill>
                  <a:srgbClr val="663300"/>
                </a:solidFill>
              </a:rPr>
              <a:t> </a:t>
            </a:r>
            <a:r>
              <a:rPr lang="en-US" altLang="zh-TW" sz="2000">
                <a:solidFill>
                  <a:srgbClr val="663300"/>
                </a:solidFill>
              </a:rPr>
              <a:t>reviews </a:t>
            </a:r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2000">
                <a:solidFill>
                  <a:srgbClr val="663300"/>
                </a:solidFill>
              </a:rPr>
              <a:t> </a:t>
            </a:r>
            <a:r>
              <a:rPr lang="en-US" altLang="zh-TW" sz="2000">
                <a:solidFill>
                  <a:srgbClr val="663300"/>
                </a:solidFill>
              </a:rPr>
              <a:t>r </a:t>
            </a:r>
            <a:r>
              <a:rPr lang="zh-TW" altLang="zh-TW" sz="2000">
                <a:solidFill>
                  <a:srgbClr val="663300"/>
                </a:solidFill>
                <a:ea typeface="標楷體" panose="03000509000000000000" pitchFamily="65" charset="-120"/>
              </a:rPr>
              <a:t>均</a:t>
            </a:r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應大寫</a:t>
            </a:r>
            <a:r>
              <a:rPr lang="zh-TW" altLang="en-US" sz="2000">
                <a:solidFill>
                  <a:srgbClr val="663300"/>
                </a:solidFill>
              </a:rPr>
              <a:t>，</a:t>
            </a:r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以求一致</a:t>
            </a:r>
          </a:p>
        </p:txBody>
      </p:sp>
      <p:sp>
        <p:nvSpPr>
          <p:cNvPr id="7179" name="Text Box 18"/>
          <p:cNvSpPr txBox="1">
            <a:spLocks noChangeArrowheads="1"/>
          </p:cNvSpPr>
          <p:nvPr/>
        </p:nvSpPr>
        <p:spPr bwMode="auto">
          <a:xfrm>
            <a:off x="6705600" y="2667000"/>
            <a:ext cx="1371600" cy="711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663300"/>
                </a:solidFill>
              </a:rPr>
              <a:t>o </a:t>
            </a:r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字多打也不看</a:t>
            </a:r>
            <a:r>
              <a:rPr lang="zh-TW" altLang="en-US" sz="2000">
                <a:solidFill>
                  <a:srgbClr val="663300"/>
                </a:solidFill>
              </a:rPr>
              <a:t>！</a:t>
            </a:r>
            <a:endParaRPr lang="zh-TW" altLang="en-US" sz="2000"/>
          </a:p>
        </p:txBody>
      </p:sp>
      <p:sp>
        <p:nvSpPr>
          <p:cNvPr id="7180" name="Rectangle 25"/>
          <p:cNvSpPr>
            <a:spLocks noChangeArrowheads="1"/>
          </p:cNvSpPr>
          <p:nvPr/>
        </p:nvSpPr>
        <p:spPr bwMode="auto">
          <a:xfrm>
            <a:off x="3124200" y="1905000"/>
            <a:ext cx="2209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7181" name="Rectangle 26"/>
          <p:cNvSpPr>
            <a:spLocks noChangeArrowheads="1"/>
          </p:cNvSpPr>
          <p:nvPr/>
        </p:nvSpPr>
        <p:spPr bwMode="auto">
          <a:xfrm>
            <a:off x="3810000" y="1905000"/>
            <a:ext cx="152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7182" name="Rectangle 27"/>
          <p:cNvSpPr>
            <a:spLocks noChangeArrowheads="1"/>
          </p:cNvSpPr>
          <p:nvPr/>
        </p:nvSpPr>
        <p:spPr bwMode="auto">
          <a:xfrm>
            <a:off x="3124200" y="1828800"/>
            <a:ext cx="205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7183" name="Rectangle 28"/>
          <p:cNvSpPr>
            <a:spLocks noChangeArrowheads="1"/>
          </p:cNvSpPr>
          <p:nvPr/>
        </p:nvSpPr>
        <p:spPr bwMode="auto">
          <a:xfrm>
            <a:off x="3886200" y="1828800"/>
            <a:ext cx="129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7184" name="Oval 31"/>
          <p:cNvSpPr>
            <a:spLocks noChangeArrowheads="1"/>
          </p:cNvSpPr>
          <p:nvPr/>
        </p:nvSpPr>
        <p:spPr bwMode="auto">
          <a:xfrm>
            <a:off x="4362450" y="533400"/>
            <a:ext cx="838200" cy="5334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en-US">
              <a:solidFill>
                <a:srgbClr val="FF6600"/>
              </a:solidFill>
            </a:endParaRPr>
          </a:p>
        </p:txBody>
      </p:sp>
      <p:sp>
        <p:nvSpPr>
          <p:cNvPr id="7185" name="Line 33"/>
          <p:cNvSpPr>
            <a:spLocks noChangeShapeType="1"/>
          </p:cNvSpPr>
          <p:nvPr/>
        </p:nvSpPr>
        <p:spPr bwMode="auto">
          <a:xfrm>
            <a:off x="4572000" y="1066800"/>
            <a:ext cx="0" cy="1066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86" name="Line 40"/>
          <p:cNvSpPr>
            <a:spLocks noChangeShapeType="1"/>
          </p:cNvSpPr>
          <p:nvPr/>
        </p:nvSpPr>
        <p:spPr bwMode="auto">
          <a:xfrm flipH="1">
            <a:off x="2057400" y="1143000"/>
            <a:ext cx="304800" cy="1905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87" name="Line 41"/>
          <p:cNvSpPr>
            <a:spLocks noChangeShapeType="1"/>
          </p:cNvSpPr>
          <p:nvPr/>
        </p:nvSpPr>
        <p:spPr bwMode="auto">
          <a:xfrm>
            <a:off x="2971800" y="1524000"/>
            <a:ext cx="533400" cy="3124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88" name="Text Box 44"/>
          <p:cNvSpPr txBox="1">
            <a:spLocks noChangeArrowheads="1"/>
          </p:cNvSpPr>
          <p:nvPr/>
        </p:nvSpPr>
        <p:spPr bwMode="auto">
          <a:xfrm>
            <a:off x="1447800" y="54102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以上這篇已發表的報告，兩行十幾個字就有六處有問題，他的研究結果哪有說服力？</a:t>
            </a:r>
          </a:p>
        </p:txBody>
      </p:sp>
      <p:sp>
        <p:nvSpPr>
          <p:cNvPr id="7189" name="Line 45"/>
          <p:cNvSpPr>
            <a:spLocks noChangeShapeType="1"/>
          </p:cNvSpPr>
          <p:nvPr/>
        </p:nvSpPr>
        <p:spPr bwMode="auto">
          <a:xfrm>
            <a:off x="5791200" y="1371600"/>
            <a:ext cx="30480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90" name="Line 47"/>
          <p:cNvSpPr>
            <a:spLocks noChangeShapeType="1"/>
          </p:cNvSpPr>
          <p:nvPr/>
        </p:nvSpPr>
        <p:spPr bwMode="auto">
          <a:xfrm>
            <a:off x="6096000" y="914400"/>
            <a:ext cx="129540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91" name="Text Box 16"/>
          <p:cNvSpPr txBox="1">
            <a:spLocks noChangeArrowheads="1"/>
          </p:cNvSpPr>
          <p:nvPr/>
        </p:nvSpPr>
        <p:spPr bwMode="auto">
          <a:xfrm>
            <a:off x="3981450" y="2133600"/>
            <a:ext cx="1657350" cy="711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少了一點，</a:t>
            </a:r>
            <a:r>
              <a:rPr lang="en-US" altLang="zh-TW" sz="2000">
                <a:solidFill>
                  <a:srgbClr val="663300"/>
                </a:solidFill>
                <a:ea typeface="標楷體" panose="03000509000000000000" pitchFamily="65" charset="-120"/>
              </a:rPr>
              <a:t>et al., </a:t>
            </a:r>
            <a:r>
              <a:rPr lang="zh-TW" altLang="en-US" sz="2000">
                <a:solidFill>
                  <a:srgbClr val="663300"/>
                </a:solidFill>
                <a:ea typeface="標楷體" panose="03000509000000000000" pitchFamily="65" charset="-120"/>
              </a:rPr>
              <a:t>才對</a:t>
            </a:r>
            <a:endParaRPr lang="zh-TW" altLang="en-US" sz="2000">
              <a:solidFill>
                <a:srgbClr val="663300"/>
              </a:solidFill>
            </a:endParaRPr>
          </a:p>
        </p:txBody>
      </p:sp>
      <p:sp>
        <p:nvSpPr>
          <p:cNvPr id="7192" name="Line 54"/>
          <p:cNvSpPr>
            <a:spLocks noChangeShapeType="1"/>
          </p:cNvSpPr>
          <p:nvPr/>
        </p:nvSpPr>
        <p:spPr bwMode="auto">
          <a:xfrm>
            <a:off x="3562350" y="1409700"/>
            <a:ext cx="30480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2"/>
          <p:cNvSpPr>
            <a:spLocks noChangeArrowheads="1"/>
          </p:cNvSpPr>
          <p:nvPr/>
        </p:nvSpPr>
        <p:spPr bwMode="auto">
          <a:xfrm>
            <a:off x="971550" y="549275"/>
            <a:ext cx="7848600" cy="2087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8195" name="Text Box 24"/>
          <p:cNvSpPr txBox="1">
            <a:spLocks noChangeArrowheads="1"/>
          </p:cNvSpPr>
          <p:nvPr/>
        </p:nvSpPr>
        <p:spPr bwMode="auto">
          <a:xfrm>
            <a:off x="1295400" y="2209800"/>
            <a:ext cx="117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6" name="Text Box 26"/>
          <p:cNvSpPr txBox="1">
            <a:spLocks noChangeArrowheads="1"/>
          </p:cNvSpPr>
          <p:nvPr/>
        </p:nvSpPr>
        <p:spPr bwMode="auto">
          <a:xfrm>
            <a:off x="1089025" y="2354263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197" name="Text Box 76"/>
          <p:cNvSpPr txBox="1">
            <a:spLocks noChangeArrowheads="1"/>
          </p:cNvSpPr>
          <p:nvPr/>
        </p:nvSpPr>
        <p:spPr bwMode="auto">
          <a:xfrm>
            <a:off x="1438275" y="1143000"/>
            <a:ext cx="66389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中文辭典如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辭源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辭海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，英文辭典如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韋氏大辭典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英漢大辭典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，其首頁或附頁，對標點的用法都有詳盡的說明，而且基本上是一致的。</a:t>
            </a:r>
          </a:p>
        </p:txBody>
      </p:sp>
      <p:sp>
        <p:nvSpPr>
          <p:cNvPr id="8198" name="Text Box 77"/>
          <p:cNvSpPr txBox="1">
            <a:spLocks noChangeArrowheads="1"/>
          </p:cNvSpPr>
          <p:nvPr/>
        </p:nvSpPr>
        <p:spPr bwMode="auto">
          <a:xfrm>
            <a:off x="1447800" y="2743200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現在先看看段落編號 </a:t>
            </a:r>
            <a:r>
              <a:rPr lang="en-US" altLang="zh-TW">
                <a:ea typeface="標楷體" panose="03000509000000000000" pitchFamily="65" charset="-120"/>
              </a:rPr>
              <a:t>I.</a:t>
            </a:r>
            <a:r>
              <a:rPr lang="zh-TW" altLang="en-US">
                <a:ea typeface="標楷體" panose="03000509000000000000" pitchFamily="65" charset="-120"/>
              </a:rPr>
              <a:t>、 </a:t>
            </a:r>
            <a:r>
              <a:rPr lang="en-US" altLang="zh-TW">
                <a:ea typeface="標楷體" panose="03000509000000000000" pitchFamily="65" charset="-120"/>
              </a:rPr>
              <a:t>A.</a:t>
            </a:r>
            <a:r>
              <a:rPr lang="zh-TW" altLang="en-US">
                <a:ea typeface="標楷體" panose="03000509000000000000" pitchFamily="65" charset="-120"/>
              </a:rPr>
              <a:t>、</a:t>
            </a:r>
            <a:r>
              <a:rPr lang="en-US" altLang="zh-TW">
                <a:ea typeface="標楷體" panose="03000509000000000000" pitchFamily="65" charset="-120"/>
              </a:rPr>
              <a:t>1.</a:t>
            </a:r>
            <a:r>
              <a:rPr lang="zh-TW" altLang="en-US">
                <a:ea typeface="標楷體" panose="03000509000000000000" pitchFamily="65" charset="-120"/>
              </a:rPr>
              <a:t>、 </a:t>
            </a:r>
            <a:r>
              <a:rPr lang="en-US" altLang="zh-TW">
                <a:ea typeface="標楷體" panose="03000509000000000000" pitchFamily="65" charset="-120"/>
              </a:rPr>
              <a:t>a.</a:t>
            </a:r>
            <a:r>
              <a:rPr lang="zh-TW" altLang="en-US">
                <a:ea typeface="標楷體" panose="03000509000000000000" pitchFamily="65" charset="-120"/>
              </a:rPr>
              <a:t>、 </a:t>
            </a:r>
            <a:r>
              <a:rPr lang="en-US" altLang="zh-TW">
                <a:ea typeface="標楷體" panose="03000509000000000000" pitchFamily="65" charset="-120"/>
              </a:rPr>
              <a:t>(1) </a:t>
            </a:r>
            <a:r>
              <a:rPr lang="zh-TW" altLang="en-US">
                <a:ea typeface="標楷體" panose="03000509000000000000" pitchFamily="65" charset="-120"/>
              </a:rPr>
              <a:t>及 </a:t>
            </a:r>
            <a:r>
              <a:rPr lang="en-US" altLang="zh-TW">
                <a:ea typeface="標楷體" panose="03000509000000000000" pitchFamily="65" charset="-120"/>
              </a:rPr>
              <a:t>(a) </a:t>
            </a:r>
            <a:r>
              <a:rPr lang="zh-TW" altLang="en-US">
                <a:ea typeface="標楷體" panose="03000509000000000000" pitchFamily="65" charset="-120"/>
              </a:rPr>
              <a:t>後面的兩個空格。</a:t>
            </a: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199" name="Group 90"/>
          <p:cNvGrpSpPr>
            <a:grpSpLocks/>
          </p:cNvGrpSpPr>
          <p:nvPr/>
        </p:nvGrpSpPr>
        <p:grpSpPr bwMode="auto">
          <a:xfrm>
            <a:off x="6248400" y="4495800"/>
            <a:ext cx="1981200" cy="947738"/>
            <a:chOff x="4176" y="2544"/>
            <a:chExt cx="1248" cy="597"/>
          </a:xfrm>
        </p:grpSpPr>
        <p:pic>
          <p:nvPicPr>
            <p:cNvPr id="8208" name="Picture 8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36"/>
              <a:ext cx="1248" cy="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9" name="Line 83"/>
            <p:cNvSpPr>
              <a:spLocks noChangeShapeType="1"/>
            </p:cNvSpPr>
            <p:nvPr/>
          </p:nvSpPr>
          <p:spPr bwMode="auto">
            <a:xfrm>
              <a:off x="4512" y="2544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200" name="Group 89"/>
          <p:cNvGrpSpPr>
            <a:grpSpLocks/>
          </p:cNvGrpSpPr>
          <p:nvPr/>
        </p:nvGrpSpPr>
        <p:grpSpPr bwMode="auto">
          <a:xfrm>
            <a:off x="1600200" y="4362450"/>
            <a:ext cx="2057400" cy="1600200"/>
            <a:chOff x="672" y="2688"/>
            <a:chExt cx="1296" cy="1008"/>
          </a:xfrm>
        </p:grpSpPr>
        <p:sp>
          <p:nvSpPr>
            <p:cNvPr id="8205" name="Text Box 78"/>
            <p:cNvSpPr txBox="1">
              <a:spLocks noChangeArrowheads="1"/>
            </p:cNvSpPr>
            <p:nvPr/>
          </p:nvSpPr>
          <p:spPr bwMode="auto">
            <a:xfrm>
              <a:off x="816" y="2688"/>
              <a:ext cx="960" cy="256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>
                  <a:latin typeface="Arial Black" panose="020B0A04020102020204" pitchFamily="34" charset="0"/>
                  <a:ea typeface="標楷體" panose="03000509000000000000" pitchFamily="65" charset="-120"/>
                </a:rPr>
                <a:t>韋氏大辭典</a:t>
              </a:r>
            </a:p>
          </p:txBody>
        </p:sp>
        <p:pic>
          <p:nvPicPr>
            <p:cNvPr id="8206" name="Picture 8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168"/>
              <a:ext cx="1296" cy="528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7" name="Line 80"/>
            <p:cNvSpPr>
              <a:spLocks noChangeShapeType="1"/>
            </p:cNvSpPr>
            <p:nvPr/>
          </p:nvSpPr>
          <p:spPr bwMode="auto">
            <a:xfrm>
              <a:off x="960" y="2976"/>
              <a:ext cx="0" cy="2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201" name="Group 86"/>
          <p:cNvGrpSpPr>
            <a:grpSpLocks/>
          </p:cNvGrpSpPr>
          <p:nvPr/>
        </p:nvGrpSpPr>
        <p:grpSpPr bwMode="auto">
          <a:xfrm>
            <a:off x="4495800" y="4724400"/>
            <a:ext cx="1157288" cy="1092200"/>
            <a:chOff x="1200" y="2832"/>
            <a:chExt cx="729" cy="688"/>
          </a:xfrm>
        </p:grpSpPr>
        <p:pic>
          <p:nvPicPr>
            <p:cNvPr id="8203" name="Picture 8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024"/>
              <a:ext cx="729" cy="496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4" name="Line 88"/>
            <p:cNvSpPr>
              <a:spLocks noChangeShapeType="1"/>
            </p:cNvSpPr>
            <p:nvPr/>
          </p:nvSpPr>
          <p:spPr bwMode="auto">
            <a:xfrm>
              <a:off x="1440" y="2832"/>
              <a:ext cx="0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202" name="Text Box 91"/>
          <p:cNvSpPr txBox="1">
            <a:spLocks noChangeArrowheads="1"/>
          </p:cNvSpPr>
          <p:nvPr/>
        </p:nvSpPr>
        <p:spPr bwMode="auto">
          <a:xfrm>
            <a:off x="1466850" y="3657600"/>
            <a:ext cx="72818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打字和排版一定要空兩格，不但悅目，而且清楚。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41"/>
          <p:cNvSpPr>
            <a:spLocks noChangeArrowheads="1"/>
          </p:cNvSpPr>
          <p:nvPr/>
        </p:nvSpPr>
        <p:spPr bwMode="auto">
          <a:xfrm>
            <a:off x="1447800" y="1828800"/>
            <a:ext cx="6858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 sz="2800">
                <a:ea typeface="標楷體" panose="03000509000000000000" pitchFamily="65" charset="-120"/>
              </a:rPr>
              <a:t>好的英文出版物，在段號之後都會空兩格；至於中文，因係全形字，可以空一全形，或兩個半形。</a:t>
            </a:r>
          </a:p>
        </p:txBody>
      </p:sp>
      <p:grpSp>
        <p:nvGrpSpPr>
          <p:cNvPr id="9219" name="Group 1054"/>
          <p:cNvGrpSpPr>
            <a:grpSpLocks/>
          </p:cNvGrpSpPr>
          <p:nvPr/>
        </p:nvGrpSpPr>
        <p:grpSpPr bwMode="auto">
          <a:xfrm>
            <a:off x="1524000" y="3429000"/>
            <a:ext cx="3048000" cy="787400"/>
            <a:chOff x="912" y="2160"/>
            <a:chExt cx="1920" cy="496"/>
          </a:xfrm>
        </p:grpSpPr>
        <p:pic>
          <p:nvPicPr>
            <p:cNvPr id="9229" name="Picture 10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400"/>
              <a:ext cx="1920" cy="25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9230" name="Line 1043"/>
            <p:cNvSpPr>
              <a:spLocks noChangeShapeType="1"/>
            </p:cNvSpPr>
            <p:nvPr/>
          </p:nvSpPr>
          <p:spPr bwMode="auto">
            <a:xfrm>
              <a:off x="1296" y="2160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0" name="Group 1055"/>
          <p:cNvGrpSpPr>
            <a:grpSpLocks/>
          </p:cNvGrpSpPr>
          <p:nvPr/>
        </p:nvGrpSpPr>
        <p:grpSpPr bwMode="auto">
          <a:xfrm>
            <a:off x="5029200" y="3124200"/>
            <a:ext cx="3162300" cy="1181100"/>
            <a:chOff x="3168" y="1968"/>
            <a:chExt cx="1992" cy="744"/>
          </a:xfrm>
        </p:grpSpPr>
        <p:pic>
          <p:nvPicPr>
            <p:cNvPr id="9227" name="Picture 10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160"/>
              <a:ext cx="1992" cy="552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8" name="Line 1045"/>
            <p:cNvSpPr>
              <a:spLocks noChangeShapeType="1"/>
            </p:cNvSpPr>
            <p:nvPr/>
          </p:nvSpPr>
          <p:spPr bwMode="auto">
            <a:xfrm flipH="1">
              <a:off x="3552" y="1968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1" name="Group 1057"/>
          <p:cNvGrpSpPr>
            <a:grpSpLocks/>
          </p:cNvGrpSpPr>
          <p:nvPr/>
        </p:nvGrpSpPr>
        <p:grpSpPr bwMode="auto">
          <a:xfrm>
            <a:off x="2667000" y="4572000"/>
            <a:ext cx="1687513" cy="1376363"/>
            <a:chOff x="1488" y="2832"/>
            <a:chExt cx="1063" cy="867"/>
          </a:xfrm>
        </p:grpSpPr>
        <p:pic>
          <p:nvPicPr>
            <p:cNvPr id="9225" name="Picture 1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120"/>
              <a:ext cx="1063" cy="57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Line 1052"/>
            <p:cNvSpPr>
              <a:spLocks noChangeShapeType="1"/>
            </p:cNvSpPr>
            <p:nvPr/>
          </p:nvSpPr>
          <p:spPr bwMode="auto">
            <a:xfrm>
              <a:off x="1728" y="2832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2" name="Group 1056"/>
          <p:cNvGrpSpPr>
            <a:grpSpLocks/>
          </p:cNvGrpSpPr>
          <p:nvPr/>
        </p:nvGrpSpPr>
        <p:grpSpPr bwMode="auto">
          <a:xfrm>
            <a:off x="5638800" y="4343400"/>
            <a:ext cx="1574800" cy="1905000"/>
            <a:chOff x="3600" y="2784"/>
            <a:chExt cx="992" cy="1200"/>
          </a:xfrm>
        </p:grpSpPr>
        <p:pic>
          <p:nvPicPr>
            <p:cNvPr id="9223" name="Picture 104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024"/>
              <a:ext cx="992" cy="96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</p:pic>
        <p:sp>
          <p:nvSpPr>
            <p:cNvPr id="9224" name="Line 1053"/>
            <p:cNvSpPr>
              <a:spLocks noChangeShapeType="1"/>
            </p:cNvSpPr>
            <p:nvPr/>
          </p:nvSpPr>
          <p:spPr bwMode="auto">
            <a:xfrm>
              <a:off x="3792" y="2784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8"/>
          <p:cNvSpPr>
            <a:spLocks noChangeArrowheads="1"/>
          </p:cNvSpPr>
          <p:nvPr/>
        </p:nvSpPr>
        <p:spPr bwMode="auto">
          <a:xfrm>
            <a:off x="971550" y="549275"/>
            <a:ext cx="7848600" cy="2087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10243" name="Text Box 42"/>
          <p:cNvSpPr txBox="1">
            <a:spLocks noChangeArrowheads="1"/>
          </p:cNvSpPr>
          <p:nvPr/>
        </p:nvSpPr>
        <p:spPr bwMode="auto">
          <a:xfrm>
            <a:off x="1438275" y="762000"/>
            <a:ext cx="6657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可是我們平時看到的機關公文、研究報告、廣告標籤，卻不是這樣。</a:t>
            </a:r>
          </a:p>
        </p:txBody>
      </p:sp>
      <p:sp>
        <p:nvSpPr>
          <p:cNvPr id="10244" name="Text Box 43"/>
          <p:cNvSpPr txBox="1">
            <a:spLocks noChangeArrowheads="1"/>
          </p:cNvSpPr>
          <p:nvPr/>
        </p:nvSpPr>
        <p:spPr bwMode="auto">
          <a:xfrm>
            <a:off x="1438275" y="1676400"/>
            <a:ext cx="6657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老實講，除了提到  國父的時候會空一格之外，其他地方絕不空格。特別是段號之後，跟著就寫下去。這種難看的例子隨時隨地可以見到：</a:t>
            </a:r>
          </a:p>
        </p:txBody>
      </p:sp>
      <p:grpSp>
        <p:nvGrpSpPr>
          <p:cNvPr id="10245" name="Group 57"/>
          <p:cNvGrpSpPr>
            <a:grpSpLocks/>
          </p:cNvGrpSpPr>
          <p:nvPr/>
        </p:nvGrpSpPr>
        <p:grpSpPr bwMode="auto">
          <a:xfrm>
            <a:off x="2438400" y="2895600"/>
            <a:ext cx="2527300" cy="901700"/>
            <a:chOff x="1344" y="1824"/>
            <a:chExt cx="1592" cy="568"/>
          </a:xfrm>
        </p:grpSpPr>
        <p:pic>
          <p:nvPicPr>
            <p:cNvPr id="1025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112"/>
              <a:ext cx="1592" cy="280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0" name="Line 44"/>
            <p:cNvSpPr>
              <a:spLocks noChangeShapeType="1"/>
            </p:cNvSpPr>
            <p:nvPr/>
          </p:nvSpPr>
          <p:spPr bwMode="auto">
            <a:xfrm>
              <a:off x="1536" y="1824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46" name="Group 56"/>
          <p:cNvGrpSpPr>
            <a:grpSpLocks/>
          </p:cNvGrpSpPr>
          <p:nvPr/>
        </p:nvGrpSpPr>
        <p:grpSpPr bwMode="auto">
          <a:xfrm>
            <a:off x="7315200" y="3124200"/>
            <a:ext cx="781050" cy="2771775"/>
            <a:chOff x="4128" y="2064"/>
            <a:chExt cx="492" cy="1746"/>
          </a:xfrm>
        </p:grpSpPr>
        <p:pic>
          <p:nvPicPr>
            <p:cNvPr id="10257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304"/>
              <a:ext cx="492" cy="1506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8" name="Line 46"/>
            <p:cNvSpPr>
              <a:spLocks noChangeShapeType="1"/>
            </p:cNvSpPr>
            <p:nvPr/>
          </p:nvSpPr>
          <p:spPr bwMode="auto">
            <a:xfrm>
              <a:off x="4320" y="2064"/>
              <a:ext cx="0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47" name="Group 53"/>
          <p:cNvGrpSpPr>
            <a:grpSpLocks/>
          </p:cNvGrpSpPr>
          <p:nvPr/>
        </p:nvGrpSpPr>
        <p:grpSpPr bwMode="auto">
          <a:xfrm>
            <a:off x="1905000" y="4038600"/>
            <a:ext cx="2044700" cy="1295400"/>
            <a:chOff x="960" y="2736"/>
            <a:chExt cx="1288" cy="816"/>
          </a:xfrm>
        </p:grpSpPr>
        <p:pic>
          <p:nvPicPr>
            <p:cNvPr id="10255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736"/>
              <a:ext cx="1288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6" name="Line 47"/>
            <p:cNvSpPr>
              <a:spLocks noChangeShapeType="1"/>
            </p:cNvSpPr>
            <p:nvPr/>
          </p:nvSpPr>
          <p:spPr bwMode="auto">
            <a:xfrm flipH="1" flipV="1">
              <a:off x="1392" y="3264"/>
              <a:ext cx="0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48" name="Group 55"/>
          <p:cNvGrpSpPr>
            <a:grpSpLocks/>
          </p:cNvGrpSpPr>
          <p:nvPr/>
        </p:nvGrpSpPr>
        <p:grpSpPr bwMode="auto">
          <a:xfrm>
            <a:off x="5486400" y="2895600"/>
            <a:ext cx="965200" cy="2438400"/>
            <a:chOff x="2784" y="2112"/>
            <a:chExt cx="608" cy="1536"/>
          </a:xfrm>
        </p:grpSpPr>
        <p:pic>
          <p:nvPicPr>
            <p:cNvPr id="10252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352"/>
              <a:ext cx="608" cy="1131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3" name="Line 45"/>
            <p:cNvSpPr>
              <a:spLocks noChangeShapeType="1"/>
            </p:cNvSpPr>
            <p:nvPr/>
          </p:nvSpPr>
          <p:spPr bwMode="auto">
            <a:xfrm>
              <a:off x="2928" y="2112"/>
              <a:ext cx="0" cy="3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4" name="Line 48"/>
            <p:cNvSpPr>
              <a:spLocks noChangeShapeType="1"/>
            </p:cNvSpPr>
            <p:nvPr/>
          </p:nvSpPr>
          <p:spPr bwMode="auto">
            <a:xfrm flipV="1">
              <a:off x="3072" y="3216"/>
              <a:ext cx="0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49" name="Group 49"/>
          <p:cNvGrpSpPr>
            <a:grpSpLocks/>
          </p:cNvGrpSpPr>
          <p:nvPr/>
        </p:nvGrpSpPr>
        <p:grpSpPr bwMode="auto">
          <a:xfrm>
            <a:off x="3276600" y="5257800"/>
            <a:ext cx="3467100" cy="914400"/>
            <a:chOff x="2208" y="3072"/>
            <a:chExt cx="2184" cy="576"/>
          </a:xfrm>
        </p:grpSpPr>
        <p:pic>
          <p:nvPicPr>
            <p:cNvPr id="10250" name="Picture 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216"/>
              <a:ext cx="2184" cy="43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1" name="Line 51"/>
            <p:cNvSpPr>
              <a:spLocks noChangeShapeType="1"/>
            </p:cNvSpPr>
            <p:nvPr/>
          </p:nvSpPr>
          <p:spPr bwMode="auto">
            <a:xfrm>
              <a:off x="2544" y="3072"/>
              <a:ext cx="0" cy="2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3"/>
          <p:cNvSpPr>
            <a:spLocks noChangeShapeType="1"/>
          </p:cNvSpPr>
          <p:nvPr/>
        </p:nvSpPr>
        <p:spPr bwMode="auto">
          <a:xfrm>
            <a:off x="5334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67" name="Text Box 35"/>
          <p:cNvSpPr txBox="1">
            <a:spLocks noChangeArrowheads="1"/>
          </p:cNvSpPr>
          <p:nvPr/>
        </p:nvSpPr>
        <p:spPr bwMode="auto">
          <a:xfrm>
            <a:off x="1143000" y="762000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 </a:t>
            </a:r>
            <a:r>
              <a:rPr lang="zh-TW" altLang="en-US">
                <a:ea typeface="標楷體" panose="03000509000000000000" pitchFamily="65" charset="-120"/>
              </a:rPr>
              <a:t>難看就難看，也不會要命，但如引起誤解，那就要注意了。</a:t>
            </a:r>
          </a:p>
        </p:txBody>
      </p:sp>
      <p:pic>
        <p:nvPicPr>
          <p:cNvPr id="11268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2413000" cy="2667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Oval 40"/>
          <p:cNvSpPr>
            <a:spLocks noChangeArrowheads="1"/>
          </p:cNvSpPr>
          <p:nvPr/>
        </p:nvSpPr>
        <p:spPr bwMode="auto">
          <a:xfrm>
            <a:off x="4953000" y="3352800"/>
            <a:ext cx="685800" cy="5334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altLang="zh-TW"/>
          </a:p>
        </p:txBody>
      </p:sp>
      <p:sp>
        <p:nvSpPr>
          <p:cNvPr id="11270" name="AutoShape 41"/>
          <p:cNvSpPr>
            <a:spLocks noChangeArrowheads="1"/>
          </p:cNvSpPr>
          <p:nvPr/>
        </p:nvSpPr>
        <p:spPr bwMode="auto">
          <a:xfrm>
            <a:off x="5181600" y="4343400"/>
            <a:ext cx="3505200" cy="1295400"/>
          </a:xfrm>
          <a:prstGeom prst="wedgeEllipseCallout">
            <a:avLst>
              <a:gd name="adj1" fmla="val -46829"/>
              <a:gd name="adj2" fmla="val -82722"/>
            </a:avLst>
          </a:prstGeom>
          <a:noFill/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1" name="Text Box 43"/>
          <p:cNvSpPr txBox="1">
            <a:spLocks noChangeArrowheads="1"/>
          </p:cNvSpPr>
          <p:nvPr/>
        </p:nvSpPr>
        <p:spPr bwMode="auto">
          <a:xfrm>
            <a:off x="5486400" y="4572000"/>
            <a:ext cx="3232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</a:rPr>
              <a:t>3</a:t>
            </a:r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半年如只繳</a:t>
            </a:r>
            <a:r>
              <a:rPr lang="en-US" altLang="zh-TW">
                <a:solidFill>
                  <a:srgbClr val="663300"/>
                </a:solidFill>
                <a:ea typeface="標楷體" panose="03000509000000000000" pitchFamily="65" charset="-120"/>
              </a:rPr>
              <a:t>3,250</a:t>
            </a:r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元，</a:t>
            </a:r>
          </a:p>
          <a:p>
            <a:pPr eaLnBrk="1" hangingPunct="1"/>
            <a:r>
              <a:rPr lang="zh-TW" altLang="en-US">
                <a:solidFill>
                  <a:srgbClr val="663300"/>
                </a:solidFill>
                <a:ea typeface="標楷體" panose="03000509000000000000" pitchFamily="65" charset="-120"/>
              </a:rPr>
              <a:t>第四台都關門了！</a:t>
            </a:r>
            <a:endParaRPr lang="zh-TW" altLang="en-US">
              <a:solidFill>
                <a:srgbClr val="66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1272" name="Group 47"/>
          <p:cNvGrpSpPr>
            <a:grpSpLocks/>
          </p:cNvGrpSpPr>
          <p:nvPr/>
        </p:nvGrpSpPr>
        <p:grpSpPr bwMode="auto">
          <a:xfrm>
            <a:off x="1219200" y="4419600"/>
            <a:ext cx="7086600" cy="1905000"/>
            <a:chOff x="768" y="2784"/>
            <a:chExt cx="4464" cy="1200"/>
          </a:xfrm>
        </p:grpSpPr>
        <p:sp>
          <p:nvSpPr>
            <p:cNvPr id="11278" name="AutoShape 42"/>
            <p:cNvSpPr>
              <a:spLocks noChangeArrowheads="1"/>
            </p:cNvSpPr>
            <p:nvPr/>
          </p:nvSpPr>
          <p:spPr bwMode="auto">
            <a:xfrm>
              <a:off x="1488" y="2784"/>
              <a:ext cx="1344" cy="720"/>
            </a:xfrm>
            <a:prstGeom prst="wedgeEllipseCallout">
              <a:avLst>
                <a:gd name="adj1" fmla="val -90847"/>
                <a:gd name="adj2" fmla="val 69583"/>
              </a:avLst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>
                  <a:solidFill>
                    <a:srgbClr val="663300"/>
                  </a:solidFill>
                  <a:ea typeface="標楷體" panose="03000509000000000000" pitchFamily="65" charset="-120"/>
                </a:rPr>
                <a:t>有這樣老的小孩嗎？</a:t>
              </a:r>
            </a:p>
          </p:txBody>
        </p:sp>
        <p:pic>
          <p:nvPicPr>
            <p:cNvPr id="11279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696"/>
              <a:ext cx="4368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</p:pic>
        <p:sp>
          <p:nvSpPr>
            <p:cNvPr id="11280" name="Oval 45"/>
            <p:cNvSpPr>
              <a:spLocks noChangeArrowheads="1"/>
            </p:cNvSpPr>
            <p:nvPr/>
          </p:nvSpPr>
          <p:spPr bwMode="auto">
            <a:xfrm>
              <a:off x="768" y="3648"/>
              <a:ext cx="336" cy="336"/>
            </a:xfrm>
            <a:prstGeom prst="ellips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6600"/>
                </a:solidFill>
              </a:endParaRPr>
            </a:p>
          </p:txBody>
        </p:sp>
      </p:grpSp>
      <p:grpSp>
        <p:nvGrpSpPr>
          <p:cNvPr id="11273" name="Group 46"/>
          <p:cNvGrpSpPr>
            <a:grpSpLocks/>
          </p:cNvGrpSpPr>
          <p:nvPr/>
        </p:nvGrpSpPr>
        <p:grpSpPr bwMode="auto">
          <a:xfrm>
            <a:off x="1219200" y="1752600"/>
            <a:ext cx="7086600" cy="2555875"/>
            <a:chOff x="768" y="1104"/>
            <a:chExt cx="4464" cy="1610"/>
          </a:xfrm>
        </p:grpSpPr>
        <p:sp>
          <p:nvSpPr>
            <p:cNvPr id="11274" name="Rectangle 28"/>
            <p:cNvSpPr>
              <a:spLocks noChangeArrowheads="1"/>
            </p:cNvSpPr>
            <p:nvPr/>
          </p:nvSpPr>
          <p:spPr bwMode="auto">
            <a:xfrm>
              <a:off x="1440" y="1671"/>
              <a:ext cx="2880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zh-TW"/>
            </a:p>
            <a:p>
              <a:pPr eaLnBrk="1" hangingPunct="1">
                <a:spcBef>
                  <a:spcPct val="50000"/>
                </a:spcBef>
              </a:pPr>
              <a:endParaRPr lang="en-US" altLang="zh-TW"/>
            </a:p>
          </p:txBody>
        </p:sp>
        <p:pic>
          <p:nvPicPr>
            <p:cNvPr id="11275" name="Picture 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112"/>
              <a:ext cx="2258" cy="602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6" name="Oval 38"/>
            <p:cNvSpPr>
              <a:spLocks noChangeArrowheads="1"/>
            </p:cNvSpPr>
            <p:nvPr/>
          </p:nvSpPr>
          <p:spPr bwMode="auto">
            <a:xfrm>
              <a:off x="864" y="2160"/>
              <a:ext cx="336" cy="28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 altLang="zh-TW"/>
            </a:p>
          </p:txBody>
        </p:sp>
        <p:sp>
          <p:nvSpPr>
            <p:cNvPr id="11277" name="AutoShape 36"/>
            <p:cNvSpPr>
              <a:spLocks noChangeArrowheads="1"/>
            </p:cNvSpPr>
            <p:nvPr/>
          </p:nvSpPr>
          <p:spPr bwMode="auto">
            <a:xfrm>
              <a:off x="1392" y="1104"/>
              <a:ext cx="3840" cy="912"/>
            </a:xfrm>
            <a:prstGeom prst="wedgeEllipseCallout">
              <a:avLst>
                <a:gd name="adj1" fmla="val -60338"/>
                <a:gd name="adj2" fmla="val 66667"/>
              </a:avLst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>
                  <a:solidFill>
                    <a:srgbClr val="EA1616"/>
                  </a:solidFill>
                  <a:ea typeface="標楷體" panose="03000509000000000000" pitchFamily="65" charset="-120"/>
                </a:rPr>
                <a:t>1.IC</a:t>
              </a:r>
              <a:r>
                <a:rPr lang="en-US" altLang="zh-TW">
                  <a:solidFill>
                    <a:schemeClr val="accent1"/>
                  </a:solidFill>
                  <a:ea typeface="標楷體" panose="03000509000000000000" pitchFamily="65" charset="-120"/>
                </a:rPr>
                <a:t> </a:t>
              </a:r>
              <a:r>
                <a:rPr lang="zh-TW" altLang="en-US">
                  <a:ea typeface="標楷體" panose="03000509000000000000" pitchFamily="65" charset="-120"/>
                </a:rPr>
                <a:t>並不是新發明的</a:t>
              </a:r>
              <a:r>
                <a:rPr lang="zh-TW" altLang="en-US" sz="1000">
                  <a:ea typeface="標楷體" panose="03000509000000000000" pitchFamily="65" charset="-120"/>
                </a:rPr>
                <a:t> </a:t>
              </a:r>
              <a:r>
                <a:rPr lang="en-US" altLang="zh-TW">
                  <a:ea typeface="標楷體" panose="03000509000000000000" pitchFamily="65" charset="-120"/>
                </a:rPr>
                <a:t>IC</a:t>
              </a:r>
              <a:r>
                <a:rPr lang="en-US" altLang="zh-TW" sz="1400">
                  <a:ea typeface="標楷體" panose="03000509000000000000" pitchFamily="65" charset="-120"/>
                </a:rPr>
                <a:t> </a:t>
              </a:r>
              <a:r>
                <a:rPr lang="zh-TW" altLang="en-US">
                  <a:ea typeface="標楷體" panose="03000509000000000000" pitchFamily="65" charset="-120"/>
                </a:rPr>
                <a:t>哦！</a:t>
              </a:r>
            </a:p>
            <a:p>
              <a:pPr algn="ctr" eaLnBrk="1" hangingPunct="1"/>
              <a:r>
                <a:rPr lang="zh-TW" altLang="en-US">
                  <a:ea typeface="標楷體" panose="03000509000000000000" pitchFamily="65" charset="-120"/>
                </a:rPr>
                <a:t>其實是打字沒打好，應該是</a:t>
              </a:r>
            </a:p>
            <a:p>
              <a:pPr algn="ctr" eaLnBrk="1" hangingPunct="1"/>
              <a:r>
                <a:rPr lang="zh-TW" altLang="en-US">
                  <a:ea typeface="標楷體" panose="03000509000000000000" pitchFamily="65" charset="-120"/>
                </a:rPr>
                <a:t> </a:t>
              </a:r>
              <a:r>
                <a:rPr lang="en-US" altLang="zh-TW">
                  <a:solidFill>
                    <a:srgbClr val="EA1616"/>
                  </a:solidFill>
                  <a:ea typeface="標楷體" panose="03000509000000000000" pitchFamily="65" charset="-120"/>
                </a:rPr>
                <a:t>1.  IC</a:t>
              </a:r>
              <a:r>
                <a:rPr lang="en-US" altLang="zh-TW" sz="800">
                  <a:solidFill>
                    <a:srgbClr val="EA1616"/>
                  </a:solidFill>
                  <a:ea typeface="標楷體" panose="03000509000000000000" pitchFamily="65" charset="-120"/>
                </a:rPr>
                <a:t> </a:t>
              </a:r>
              <a:r>
                <a:rPr lang="zh-TW" altLang="en-US">
                  <a:solidFill>
                    <a:srgbClr val="EA1616"/>
                  </a:solidFill>
                  <a:ea typeface="標楷體" panose="03000509000000000000" pitchFamily="65" charset="-120"/>
                </a:rPr>
                <a:t>市場要求</a:t>
              </a: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Notebook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Office\Templates\簡報設計範本\NOTEBOOK.POT</Template>
  <TotalTime>2973</TotalTime>
  <Words>1761</Words>
  <Application>Microsoft Office PowerPoint</Application>
  <PresentationFormat>如螢幕大小 (4:3)</PresentationFormat>
  <Paragraphs>81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2" baseType="lpstr">
      <vt:lpstr>Times New Roman</vt:lpstr>
      <vt:lpstr>新細明體</vt:lpstr>
      <vt:lpstr>Arial</vt:lpstr>
      <vt:lpstr>Monotype Sorts</vt:lpstr>
      <vt:lpstr>Calibri</vt:lpstr>
      <vt:lpstr>標楷體</vt:lpstr>
      <vt:lpstr>細明體</vt:lpstr>
      <vt:lpstr>Wingdings 2</vt:lpstr>
      <vt:lpstr>Arial Black</vt:lpstr>
      <vt:lpstr>Notebook</vt:lpstr>
      <vt:lpstr>中英文標點、符號、 打字、排版、編校須知    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coa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中英文標點、符號、打字、排版須知        鍾  博            中文是很完美的文字，古文不用標點也通。五四運動以後推廣白話文，引進西洋的標點符號，中文才有標點。但因中文直寫，所以除英文的標點外，又創了頓號（、）、句號（。）、引號（「」『』【】）等符號。這些中標點在英文中是不能使用的。好的文章必須有正確標點符號，否則就不入流。，台灣現時的出版品，包括公文、報告、期刊、雜誌、廣告、標籤，都有普遍的標點問題，有待改進。常見的毛病是空格﹙space﹚，該空的時候不空，不該空的時候空。另外就是單位的大小寫，和連字符（hyphen）與破折號混淆不清等等。 。       為了追求卓越，為了與世界接軌，讓我們來重視中英文標點、符號、打字、排版的問題。在此一研究報告裡，筆者以辭海、辭源的標點用法為中文標點的標竿，至於英文的標點，則以韋氏大字典、英漢大辭典、TIME、 美國各種農業學報及科學期刊為依據，列舉實例，和國內刊物的錯誤相對照。</dc:title>
  <dc:creator>coa</dc:creator>
  <cp:lastModifiedBy>CKFarn</cp:lastModifiedBy>
  <cp:revision>101</cp:revision>
  <dcterms:created xsi:type="dcterms:W3CDTF">2002-09-20T06:05:49Z</dcterms:created>
  <dcterms:modified xsi:type="dcterms:W3CDTF">2024-02-22T07:34:27Z</dcterms:modified>
</cp:coreProperties>
</file>