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87" r:id="rId2"/>
  </p:sldMasterIdLst>
  <p:notesMasterIdLst>
    <p:notesMasterId r:id="rId20"/>
  </p:notesMasterIdLst>
  <p:sldIdLst>
    <p:sldId id="256" r:id="rId3"/>
    <p:sldId id="345" r:id="rId4"/>
    <p:sldId id="379" r:id="rId5"/>
    <p:sldId id="350" r:id="rId6"/>
    <p:sldId id="476" r:id="rId7"/>
    <p:sldId id="355" r:id="rId8"/>
    <p:sldId id="356" r:id="rId9"/>
    <p:sldId id="366" r:id="rId10"/>
    <p:sldId id="368" r:id="rId11"/>
    <p:sldId id="369" r:id="rId12"/>
    <p:sldId id="478" r:id="rId13"/>
    <p:sldId id="382" r:id="rId14"/>
    <p:sldId id="380" r:id="rId15"/>
    <p:sldId id="381" r:id="rId16"/>
    <p:sldId id="483" r:id="rId17"/>
    <p:sldId id="475" r:id="rId18"/>
    <p:sldId id="477" r:id="rId1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D60DEF-7727-4406-8E70-4E93429173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769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098B685-EA5F-4F20-927C-DE829FEA448F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8136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7E2F67C-85F8-41B4-B27E-D85CAE8D1A09}" type="slidenum">
              <a:rPr lang="en-US" altLang="zh-TW" sz="1200"/>
              <a:pPr/>
              <a:t>2</a:t>
            </a:fld>
            <a:endParaRPr lang="en-US" altLang="zh-TW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504804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91A581D-55B2-48C6-AB47-754D29B7879C}" type="slidenum">
              <a:rPr lang="en-US" altLang="zh-TW" sz="1200"/>
              <a:pPr/>
              <a:t>4</a:t>
            </a:fld>
            <a:endParaRPr lang="en-US" altLang="zh-TW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45857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DFFD70-FC4D-48F6-88C5-C96211CF89EE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957993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930DCE4-8DB8-4FF9-9BC9-1903F0406FD8}" type="slidenum">
              <a:rPr lang="en-US" altLang="zh-TW" sz="1200"/>
              <a:pPr/>
              <a:t>9</a:t>
            </a:fld>
            <a:endParaRPr lang="en-US" altLang="zh-TW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171394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C40B527-9731-4731-AA14-D1DA9C60635A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06398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32588" y="56610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CE2D14-2A77-47BB-860D-92F84F95FD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907390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0A024A-A12C-4583-84EC-404F6F1F03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905202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D5932A-B09E-49DF-B59B-6C1227DBE0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779588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20B2BB-6AC0-439E-9D4B-A1E50D8720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52274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A0E2E-DCAA-4736-A20B-8334B83ED4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804044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3EA9A-B577-429A-BA82-0EC4F0696F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291953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4480C-C9BA-4EAC-A1DE-25AE7E2670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296368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A5259-A882-4AEE-8EBE-4D7BB80CF7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502253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48A74-E1DD-432A-ACC7-C850A22112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049910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9DA59-43D7-4645-A9D4-79172E4DDA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688604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33890-065A-4151-93A8-A67451AC13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521228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9925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8850A3-FBF9-4191-8FDF-BD20B938C3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999594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0E12B-7F4C-4FED-88AB-93E7AF9850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238913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991EF-AF52-44E7-9108-D505F7DCBB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647360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AA6AB-BF82-4C0E-BF54-01633B496C1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3782469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753238-D907-47F7-BC4A-4C34DD65B0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0304602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30BBB-7CB5-4ADF-92AB-0E4C3F62E6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258387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67B22-B5D0-4550-BBA1-283A98B30B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0505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F62672-F88A-4067-AD41-ED0185B956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480890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ACD29E-33AE-4F1C-9E01-FFEBF89279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28967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232BFC-A735-4327-9194-9E18E67463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120251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90C42D-5521-4713-8DCB-F8639F8268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29076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D0DC62-8738-42DC-9EFF-53DB256A67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458061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573D39-AF6D-4E93-B2B8-B9927BCEE0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875454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C5BB7071-C432-4D35-B713-7ED42FB9A1B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908425" y="6438900"/>
            <a:ext cx="147955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1200" dirty="0"/>
              <a:t>中原資管──范錚強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  <p:sldLayoutId id="2147484059" r:id="rId12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SimHe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65ECCB93-E102-40A1-A53C-78F20D1E28C8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gt.ncu.edu.tw/~ckfar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zh-TW" altLang="en-US" smtClean="0"/>
              <a:t>企業電子化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76700"/>
            <a:ext cx="6656387" cy="2054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mtClean="0"/>
              <a:t>中原大學、資訊管理系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范錚強</a:t>
            </a:r>
            <a:endParaRPr lang="en-US" altLang="zh-TW" smtClean="0"/>
          </a:p>
          <a:p>
            <a:pPr eaLnBrk="1" hangingPunct="1">
              <a:lnSpc>
                <a:spcPct val="80000"/>
              </a:lnSpc>
            </a:pPr>
            <a:endParaRPr lang="zh-TW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/>
              <a:t>http://www.mgt.ncu.edu.tw/~ckfarn/cycu</a:t>
            </a:r>
          </a:p>
          <a:p>
            <a:pPr lvl="1" indent="206375" eaLnBrk="1" hangingPunct="1">
              <a:lnSpc>
                <a:spcPct val="80000"/>
              </a:lnSpc>
            </a:pPr>
            <a:endParaRPr lang="en-US" altLang="zh-TW" sz="1800" smtClean="0"/>
          </a:p>
          <a:p>
            <a:pPr lvl="1" indent="206375" eaLnBrk="1" hangingPunct="1">
              <a:lnSpc>
                <a:spcPct val="80000"/>
              </a:lnSpc>
            </a:pPr>
            <a:r>
              <a:rPr lang="en-US" altLang="zh-TW" sz="1800" smtClean="0"/>
              <a:t>2024.02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6390" name="投影片編號版面配置區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C495023-A098-4D22-A2BB-5437B8257A53}" type="slidenum">
              <a:rPr lang="en-US" altLang="zh-TW" sz="1400">
                <a:solidFill>
                  <a:srgbClr val="333399"/>
                </a:solidFill>
              </a:rPr>
              <a:pPr/>
              <a:t>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資訊科技</a:t>
            </a:r>
            <a:r>
              <a:rPr lang="zh-TW" altLang="en-US" sz="4400" b="1" smtClean="0">
                <a:solidFill>
                  <a:schemeClr val="bg1"/>
                </a:solidFill>
              </a:rPr>
              <a:t>應用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Arial" panose="020B0604020202020204" pitchFamily="34" charset="0"/>
              </a:rPr>
              <a:t>早期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應用：侷限在一般常識即可應付的範疇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人力定位的重點：程式撰寫、系統需求訂定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Arial" panose="020B0604020202020204" pitchFamily="34" charset="0"/>
              </a:rPr>
              <a:t>目前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應用：跨入更專業的領域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人力定位的重點：多樣性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如：電子商務，重點在營運模式改變</a:t>
            </a:r>
          </a:p>
        </p:txBody>
      </p:sp>
      <p:sp>
        <p:nvSpPr>
          <p:cNvPr id="3072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78C3780-0BE3-49A8-96AE-CF86C0BBB83B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世界改變了！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    </a:t>
            </a:r>
            <a:r>
              <a:rPr lang="zh-TW" altLang="en-US" sz="3200" dirty="0">
                <a:solidFill>
                  <a:schemeClr val="bg1">
                    <a:lumMod val="95000"/>
                  </a:schemeClr>
                </a:solidFill>
              </a:rPr>
              <a:t>近代網路科技帶來的企業經營改變</a:t>
            </a:r>
          </a:p>
        </p:txBody>
      </p:sp>
      <p:sp>
        <p:nvSpPr>
          <p:cNvPr id="4" name="內容版面配置區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六十年代的美國先進國防研究下，產生的 </a:t>
            </a:r>
            <a:r>
              <a:rPr lang="en-US" altLang="zh-TW" smtClean="0"/>
              <a:t>ARPA-Net </a:t>
            </a:r>
          </a:p>
          <a:p>
            <a:r>
              <a:rPr lang="zh-TW" altLang="en-US" smtClean="0"/>
              <a:t>逐漸壯大，在 </a:t>
            </a:r>
            <a:r>
              <a:rPr lang="en-US" altLang="zh-TW" smtClean="0"/>
              <a:t>1995/4</a:t>
            </a:r>
            <a:r>
              <a:rPr lang="zh-TW" altLang="en-US" smtClean="0"/>
              <a:t> 商業化，衍生出今天的商用 </a:t>
            </a:r>
            <a:r>
              <a:rPr lang="en-US" altLang="zh-TW" smtClean="0"/>
              <a:t>Internet</a:t>
            </a:r>
          </a:p>
          <a:p>
            <a:r>
              <a:rPr lang="en-US" altLang="zh-TW" smtClean="0"/>
              <a:t>20</a:t>
            </a:r>
            <a:r>
              <a:rPr lang="zh-TW" altLang="en-US" smtClean="0"/>
              <a:t>～</a:t>
            </a:r>
            <a:r>
              <a:rPr lang="en-US" altLang="zh-TW" smtClean="0"/>
              <a:t>25</a:t>
            </a:r>
            <a:r>
              <a:rPr lang="zh-TW" altLang="en-US" smtClean="0"/>
              <a:t>年後，我們的企業環境改變了！</a:t>
            </a:r>
            <a:endParaRPr lang="en-US" altLang="zh-TW" smtClean="0"/>
          </a:p>
          <a:p>
            <a:r>
              <a:rPr lang="zh-TW" altLang="en-US" smtClean="0">
                <a:solidFill>
                  <a:srgbClr val="C00000"/>
                </a:solidFill>
              </a:rPr>
              <a:t>企業經營的革命</a:t>
            </a:r>
            <a:endParaRPr lang="en-US" altLang="zh-TW" smtClean="0">
              <a:solidFill>
                <a:srgbClr val="C00000"/>
              </a:solidFill>
            </a:endParaRPr>
          </a:p>
          <a:p>
            <a:r>
              <a:rPr lang="zh-TW" altLang="en-US" smtClean="0"/>
              <a:t>下一個革命呢？</a:t>
            </a:r>
          </a:p>
        </p:txBody>
      </p:sp>
      <p:sp>
        <p:nvSpPr>
          <p:cNvPr id="3277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B11CF59-56D1-46B7-B1EA-EAFD0FFD66EC}" type="slidenum">
              <a:rPr lang="en-US" altLang="zh-TW"/>
              <a:pPr/>
              <a:t>11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C98D72-C641-4547-A31F-E43A58AA89FA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世界改變了！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    </a:t>
            </a:r>
            <a:r>
              <a:rPr lang="zh-TW" altLang="en-US" sz="3600" smtClean="0">
                <a:solidFill>
                  <a:schemeClr val="bg1"/>
                </a:solidFill>
              </a:rPr>
              <a:t>美國網路零售規模</a:t>
            </a:r>
            <a:endParaRPr lang="zh-TW" altLang="en-US" smtClean="0">
              <a:solidFill>
                <a:schemeClr val="bg1"/>
              </a:solidFill>
            </a:endParaRPr>
          </a:p>
        </p:txBody>
      </p:sp>
      <p:pic>
        <p:nvPicPr>
          <p:cNvPr id="33796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144713"/>
            <a:ext cx="6816725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文字方塊 2"/>
          <p:cNvSpPr txBox="1">
            <a:spLocks noChangeArrowheads="1"/>
          </p:cNvSpPr>
          <p:nvPr/>
        </p:nvSpPr>
        <p:spPr bwMode="auto">
          <a:xfrm>
            <a:off x="1187450" y="1697038"/>
            <a:ext cx="734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000000"/>
                </a:solidFill>
              </a:rPr>
              <a:t>2018</a:t>
            </a:r>
            <a:r>
              <a:rPr lang="zh-TW" altLang="en-US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年美國一般商品零售占比（不含汽車、餐旅等）</a:t>
            </a:r>
          </a:p>
        </p:txBody>
      </p:sp>
      <p:sp>
        <p:nvSpPr>
          <p:cNvPr id="33798" name="文字方塊 3"/>
          <p:cNvSpPr txBox="1">
            <a:spLocks noChangeArrowheads="1"/>
          </p:cNvSpPr>
          <p:nvPr/>
        </p:nvSpPr>
        <p:spPr bwMode="auto">
          <a:xfrm>
            <a:off x="3708400" y="6092825"/>
            <a:ext cx="5153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000000"/>
                </a:solidFill>
              </a:rPr>
              <a:t>資料來源：鉅亨網 </a:t>
            </a:r>
            <a:r>
              <a:rPr lang="en-US" altLang="zh-TW" sz="1400">
                <a:solidFill>
                  <a:srgbClr val="000000"/>
                </a:solidFill>
              </a:rPr>
              <a:t>(2019) https://news.cnyes.com/news/id/4297671</a:t>
            </a:r>
            <a:endParaRPr lang="zh-TW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實體商店</a:t>
            </a:r>
            <a:r>
              <a:rPr lang="en-US" altLang="zh-TW" smtClean="0"/>
              <a:t>— 2016/7</a:t>
            </a:r>
            <a:r>
              <a:rPr lang="zh-TW" altLang="en-US" smtClean="0"/>
              <a:t> 關門潮</a:t>
            </a:r>
          </a:p>
        </p:txBody>
      </p:sp>
      <p:sp>
        <p:nvSpPr>
          <p:cNvPr id="34819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zh-TW" altLang="en-US" sz="2400" smtClean="0"/>
              <a:t>美零售業爆倒閉潮</a:t>
            </a:r>
            <a:r>
              <a:rPr lang="en-US" altLang="zh-TW" sz="2400" smtClean="0"/>
              <a:t> </a:t>
            </a:r>
            <a:r>
              <a:rPr lang="zh-TW" altLang="en-US" sz="2400" smtClean="0"/>
              <a:t>上半年有</a:t>
            </a:r>
            <a:r>
              <a:rPr lang="en-US" altLang="zh-TW" sz="2400" smtClean="0"/>
              <a:t>5,300</a:t>
            </a:r>
            <a:r>
              <a:rPr lang="zh-TW" altLang="en-US" sz="2400" smtClean="0"/>
              <a:t>家關店</a:t>
            </a:r>
            <a:r>
              <a:rPr lang="en-US" altLang="zh-TW" sz="1800" smtClean="0">
                <a:solidFill>
                  <a:schemeClr val="tx1"/>
                </a:solidFill>
              </a:rPr>
              <a:t>(</a:t>
            </a:r>
            <a:r>
              <a:rPr lang="zh-TW" altLang="en-US" sz="1800" smtClean="0">
                <a:solidFill>
                  <a:schemeClr val="tx1"/>
                </a:solidFill>
              </a:rPr>
              <a:t>聯合報新聞網 </a:t>
            </a:r>
            <a:r>
              <a:rPr lang="en-US" altLang="zh-TW" sz="1800" smtClean="0">
                <a:solidFill>
                  <a:schemeClr val="tx1"/>
                </a:solidFill>
              </a:rPr>
              <a:t>2017/6/24)</a:t>
            </a:r>
            <a:endParaRPr lang="en-US" altLang="zh-TW" sz="2400" smtClean="0"/>
          </a:p>
          <a:p>
            <a:r>
              <a:rPr lang="en-US" altLang="zh-TW" sz="2400" smtClean="0"/>
              <a:t>WalMart</a:t>
            </a:r>
            <a:r>
              <a:rPr lang="zh-TW" altLang="en-US" sz="1800" smtClean="0"/>
              <a:t> </a:t>
            </a:r>
            <a:r>
              <a:rPr lang="en-US" altLang="zh-TW" sz="1800" smtClean="0"/>
              <a:t>(2017: #1) </a:t>
            </a:r>
            <a:r>
              <a:rPr lang="en-US" altLang="zh-TW" sz="2400" smtClean="0"/>
              <a:t>is closing 269 stores, 154 in the U.S. </a:t>
            </a:r>
            <a:r>
              <a:rPr lang="en-US" altLang="zh-TW" sz="1800" smtClean="0">
                <a:solidFill>
                  <a:schemeClr val="tx1"/>
                </a:solidFill>
              </a:rPr>
              <a:t>(CNBC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2016/1/15)</a:t>
            </a:r>
            <a:r>
              <a:rPr lang="en-US" altLang="zh-TW" sz="1800" smtClean="0"/>
              <a:t> </a:t>
            </a:r>
            <a:r>
              <a:rPr lang="en-US" altLang="zh-TW" sz="2400" smtClean="0"/>
              <a:t>;</a:t>
            </a:r>
            <a:r>
              <a:rPr lang="en-US" altLang="zh-TW" sz="1800" smtClean="0"/>
              <a:t> </a:t>
            </a:r>
            <a:r>
              <a:rPr lang="en-US" altLang="zh-TW" sz="2400" smtClean="0"/>
              <a:t>closing 63 Sam‘s Club stores</a:t>
            </a:r>
            <a:r>
              <a:rPr lang="zh-TW" altLang="en-US" sz="2400" smtClean="0"/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(Business Insider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2018/1/12)</a:t>
            </a:r>
            <a:endParaRPr lang="en-US" altLang="zh-TW" sz="2400" smtClean="0">
              <a:solidFill>
                <a:schemeClr val="tx1"/>
              </a:solidFill>
            </a:endParaRPr>
          </a:p>
          <a:p>
            <a:r>
              <a:rPr lang="en-US" altLang="zh-TW" sz="2400" smtClean="0"/>
              <a:t>Macy’s</a:t>
            </a:r>
            <a:r>
              <a:rPr lang="zh-TW" altLang="en-US" sz="1800" smtClean="0"/>
              <a:t> </a:t>
            </a:r>
            <a:r>
              <a:rPr lang="en-US" altLang="zh-TW" sz="1800" smtClean="0"/>
              <a:t>(2017: #35) </a:t>
            </a:r>
            <a:r>
              <a:rPr lang="en-US" altLang="zh-TW" sz="2400" smtClean="0"/>
              <a:t>is closing 68 stores, cutting 10,000 jobs </a:t>
            </a:r>
            <a:r>
              <a:rPr lang="en-US" altLang="zh-TW" sz="1800" smtClean="0">
                <a:solidFill>
                  <a:schemeClr val="tx1"/>
                </a:solidFill>
              </a:rPr>
              <a:t>(AOL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Finance 2017/1/4)</a:t>
            </a:r>
            <a:r>
              <a:rPr lang="en-US" altLang="zh-TW" sz="2400" smtClean="0"/>
              <a:t>; closing 34 additional locations </a:t>
            </a:r>
            <a:r>
              <a:rPr lang="en-US" altLang="zh-TW" sz="1800" smtClean="0">
                <a:solidFill>
                  <a:schemeClr val="tx1"/>
                </a:solidFill>
              </a:rPr>
              <a:t>(AOL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Finance 2017/2/22)</a:t>
            </a:r>
            <a:r>
              <a:rPr lang="en-US" altLang="zh-TW" sz="1800" smtClean="0"/>
              <a:t> </a:t>
            </a:r>
          </a:p>
          <a:p>
            <a:r>
              <a:rPr lang="en-US" altLang="zh-TW" sz="2400" smtClean="0"/>
              <a:t>Sears</a:t>
            </a:r>
            <a:r>
              <a:rPr lang="zh-TW" altLang="en-US" sz="1800" smtClean="0"/>
              <a:t> </a:t>
            </a:r>
            <a:r>
              <a:rPr lang="en-US" altLang="zh-TW" sz="1800" smtClean="0"/>
              <a:t>(2017: #39) </a:t>
            </a:r>
            <a:r>
              <a:rPr lang="en-US" altLang="zh-TW" sz="2400" smtClean="0"/>
              <a:t>is closing 72 stores on top of 180 closure announced this year </a:t>
            </a:r>
            <a:r>
              <a:rPr lang="en-US" altLang="zh-TW" sz="1800" smtClean="0">
                <a:solidFill>
                  <a:schemeClr val="tx1"/>
                </a:solidFill>
              </a:rPr>
              <a:t>(Business Insider 2017/6/6)</a:t>
            </a:r>
          </a:p>
          <a:p>
            <a:r>
              <a:rPr lang="en-US" altLang="zh-TW" sz="2400" smtClean="0"/>
              <a:t>JCPenney</a:t>
            </a:r>
            <a:r>
              <a:rPr lang="zh-TW" altLang="en-US" sz="2400" smtClean="0"/>
              <a:t> </a:t>
            </a:r>
            <a:r>
              <a:rPr lang="en-US" altLang="zh-TW" sz="1800" smtClean="0"/>
              <a:t>(2017: #74) </a:t>
            </a:r>
            <a:r>
              <a:rPr lang="en-US" altLang="zh-TW" sz="2400" smtClean="0"/>
              <a:t>is closing 138 stores </a:t>
            </a:r>
            <a:r>
              <a:rPr lang="en-US" altLang="zh-TW" sz="1800" smtClean="0">
                <a:solidFill>
                  <a:schemeClr val="tx1"/>
                </a:solidFill>
              </a:rPr>
              <a:t>(Business Insider 2017/3/17)</a:t>
            </a:r>
          </a:p>
          <a:p>
            <a:endParaRPr lang="zh-TW" altLang="en-US" sz="1800" smtClean="0"/>
          </a:p>
        </p:txBody>
      </p:sp>
      <p:sp>
        <p:nvSpPr>
          <p:cNvPr id="34820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A565508-08C6-45BB-86FA-CB7E9D0631FC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虛擬商店的強勢崛起</a:t>
            </a:r>
          </a:p>
        </p:txBody>
      </p:sp>
      <p:sp>
        <p:nvSpPr>
          <p:cNvPr id="3584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800" smtClean="0"/>
              <a:t>Walmart buys Jet.com for $3B in cash to fight Amazon </a:t>
            </a:r>
            <a:r>
              <a:rPr lang="en-US" altLang="zh-TW" sz="2000" smtClean="0">
                <a:solidFill>
                  <a:schemeClr val="tx1"/>
                </a:solidFill>
              </a:rPr>
              <a:t>(techcrunch.com 2016/8/8)</a:t>
            </a:r>
          </a:p>
          <a:p>
            <a:r>
              <a:rPr lang="en-US" altLang="zh-TW" sz="2400" smtClean="0"/>
              <a:t>Walmart to Buy Bonobos, Men’s Wear Company, for $310 Million </a:t>
            </a:r>
            <a:r>
              <a:rPr lang="en-US" altLang="zh-TW" sz="1800" smtClean="0">
                <a:solidFill>
                  <a:schemeClr val="tx1"/>
                </a:solidFill>
              </a:rPr>
              <a:t>(New York Times 2017/6/16)</a:t>
            </a:r>
            <a:endParaRPr lang="en-US" altLang="zh-TW" sz="2400" smtClean="0"/>
          </a:p>
          <a:p>
            <a:pPr lvl="1"/>
            <a:r>
              <a:rPr lang="en-US" altLang="zh-TW" sz="2000" smtClean="0"/>
              <a:t>The clothing will be sold exclusively on Jet.com.</a:t>
            </a:r>
          </a:p>
          <a:p>
            <a:r>
              <a:rPr lang="en-US" altLang="zh-TW" sz="2400" smtClean="0"/>
              <a:t>Amazon to Buy Whole Foods for $13.4 Billion </a:t>
            </a:r>
            <a:r>
              <a:rPr lang="en-US" altLang="zh-TW" sz="1800" smtClean="0">
                <a:solidFill>
                  <a:schemeClr val="tx1"/>
                </a:solidFill>
              </a:rPr>
              <a:t>(New York Times 2017/6/16)</a:t>
            </a:r>
            <a:endParaRPr lang="en-US" altLang="zh-TW" sz="2400" smtClean="0"/>
          </a:p>
          <a:p>
            <a:pPr lvl="1"/>
            <a:r>
              <a:rPr lang="en-US" altLang="zh-TW" sz="2000" smtClean="0"/>
              <a:t>Costco Stock Suffers Massive Slide after Amazon-Whole Foods Deal (Fortune.com 2017/6/24) </a:t>
            </a:r>
          </a:p>
        </p:txBody>
      </p:sp>
      <p:sp>
        <p:nvSpPr>
          <p:cNvPr id="35844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0CF24B5-1FB7-4EB6-9F8C-445711DDBAF7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企業經營典範、社會行為轉型</a:t>
            </a:r>
            <a:endParaRPr lang="en-US" altLang="zh-TW" smtClean="0"/>
          </a:p>
        </p:txBody>
      </p:sp>
      <p:sp>
        <p:nvSpPr>
          <p:cNvPr id="36867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只有網路商店嗎？</a:t>
            </a:r>
            <a:endParaRPr lang="en-US" altLang="zh-TW" smtClean="0"/>
          </a:p>
          <a:p>
            <a:pPr lvl="1"/>
            <a:r>
              <a:rPr lang="zh-TW" altLang="en-US" smtClean="0"/>
              <a:t>我們怎麼讀報紙？</a:t>
            </a:r>
            <a:endParaRPr lang="en-US" altLang="zh-TW" smtClean="0"/>
          </a:p>
          <a:p>
            <a:pPr lvl="1"/>
            <a:r>
              <a:rPr lang="zh-TW" altLang="en-US" smtClean="0"/>
              <a:t>企業怎麼打廣告？</a:t>
            </a:r>
            <a:endParaRPr lang="en-US" altLang="zh-TW" smtClean="0"/>
          </a:p>
          <a:p>
            <a:pPr lvl="1"/>
            <a:r>
              <a:rPr lang="zh-TW" altLang="en-US" smtClean="0"/>
              <a:t>我們怎麼付錢？</a:t>
            </a:r>
            <a:endParaRPr lang="en-US" altLang="zh-TW" smtClean="0"/>
          </a:p>
          <a:p>
            <a:pPr lvl="1"/>
            <a:r>
              <a:rPr lang="zh-TW" altLang="en-US" smtClean="0"/>
              <a:t>我們怎麼找路？</a:t>
            </a:r>
            <a:endParaRPr lang="en-US" altLang="zh-TW" smtClean="0"/>
          </a:p>
          <a:p>
            <a:pPr lvl="1"/>
            <a:r>
              <a:rPr lang="zh-TW" altLang="en-US" smtClean="0"/>
              <a:t>懶惰的時候，怎麼找吃的？</a:t>
            </a:r>
            <a:endParaRPr lang="en-US" altLang="zh-TW" smtClean="0"/>
          </a:p>
        </p:txBody>
      </p:sp>
      <p:sp>
        <p:nvSpPr>
          <p:cNvPr id="36868" name="投影片編號版面配置區 3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7B6E570-B325-4E19-A058-14B3F8A9B6D7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5G: </a:t>
            </a:r>
            <a:r>
              <a:rPr lang="zh-TW" altLang="en-US" smtClean="0"/>
              <a:t>下一波的經營方式革命</a:t>
            </a:r>
            <a:r>
              <a:rPr lang="en-US" altLang="zh-TW" baseline="-25000" smtClean="0"/>
              <a:t>1</a:t>
            </a:r>
            <a:endParaRPr lang="zh-TW" altLang="en-US" baseline="-25000" smtClean="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6500812" cy="4114800"/>
          </a:xfrm>
        </p:spPr>
        <p:txBody>
          <a:bodyPr/>
          <a:lstStyle/>
          <a:p>
            <a:r>
              <a:rPr lang="zh-TW" altLang="en-US" sz="2800" smtClean="0"/>
              <a:t>前面現象主要是 </a:t>
            </a:r>
            <a:r>
              <a:rPr lang="en-US" altLang="zh-TW" sz="2800" smtClean="0"/>
              <a:t>Internet </a:t>
            </a:r>
            <a:r>
              <a:rPr lang="zh-TW" altLang="en-US" sz="2800" smtClean="0"/>
              <a:t>和智慧型手機的貢獻。未來呢？</a:t>
            </a:r>
            <a:endParaRPr lang="en-US" altLang="zh-TW" sz="2800" smtClean="0"/>
          </a:p>
          <a:p>
            <a:endParaRPr lang="en-US" altLang="zh-TW" sz="2800" smtClean="0"/>
          </a:p>
          <a:p>
            <a:r>
              <a:rPr lang="en-US" altLang="zh-TW" sz="2800" smtClean="0"/>
              <a:t>5G</a:t>
            </a:r>
            <a:r>
              <a:rPr lang="zh-TW" altLang="en-US" sz="2800" smtClean="0"/>
              <a:t> 帶來什麼？</a:t>
            </a:r>
            <a:endParaRPr lang="en-US" altLang="zh-TW" sz="2800" smtClean="0"/>
          </a:p>
          <a:p>
            <a:pPr lvl="1"/>
            <a:r>
              <a:rPr lang="zh-TW" altLang="en-US" sz="2400" smtClean="0"/>
              <a:t>速度快？現在不夠快嗎？</a:t>
            </a:r>
            <a:endParaRPr lang="en-US" altLang="zh-TW" sz="2400" smtClean="0"/>
          </a:p>
          <a:p>
            <a:r>
              <a:rPr lang="zh-TW" altLang="en-US" sz="2800" smtClean="0"/>
              <a:t>重點：去中心化</a:t>
            </a:r>
            <a:endParaRPr lang="en-US" altLang="zh-TW" sz="2800" smtClean="0"/>
          </a:p>
          <a:p>
            <a:pPr lvl="1"/>
            <a:r>
              <a:rPr lang="zh-TW" altLang="en-US" sz="2400" smtClean="0"/>
              <a:t>設備和設備之間的溝通</a:t>
            </a:r>
            <a:endParaRPr lang="en-US" altLang="zh-TW" sz="2400" smtClean="0"/>
          </a:p>
          <a:p>
            <a:pPr lvl="1"/>
            <a:r>
              <a:rPr lang="en-US" altLang="zh-TW" sz="2400" smtClean="0"/>
              <a:t>D2D, V2V</a:t>
            </a:r>
          </a:p>
          <a:p>
            <a:pPr lvl="1"/>
            <a:r>
              <a:rPr lang="en-US" altLang="zh-TW" sz="2400" smtClean="0"/>
              <a:t>Small Cell </a:t>
            </a:r>
            <a:r>
              <a:rPr lang="zh-TW" altLang="en-US" sz="2400" smtClean="0"/>
              <a:t>組成的螞蟻雄兵</a:t>
            </a:r>
          </a:p>
        </p:txBody>
      </p:sp>
      <p:sp>
        <p:nvSpPr>
          <p:cNvPr id="3789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180F59D-C3D3-437A-809A-2464D6AF89C8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47" name="群組 46"/>
          <p:cNvGrpSpPr>
            <a:grpSpLocks/>
          </p:cNvGrpSpPr>
          <p:nvPr/>
        </p:nvGrpSpPr>
        <p:grpSpPr bwMode="auto">
          <a:xfrm>
            <a:off x="6516688" y="2133600"/>
            <a:ext cx="2563812" cy="1346200"/>
            <a:chOff x="6516216" y="2132856"/>
            <a:chExt cx="2564085" cy="1346956"/>
          </a:xfrm>
        </p:grpSpPr>
        <p:sp>
          <p:nvSpPr>
            <p:cNvPr id="6" name="橢圓 5"/>
            <p:cNvSpPr/>
            <p:nvPr/>
          </p:nvSpPr>
          <p:spPr>
            <a:xfrm>
              <a:off x="7092539" y="2132856"/>
              <a:ext cx="1224093" cy="5765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516216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229079" y="3068419"/>
              <a:ext cx="503292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577010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37910" name="文字方塊 10"/>
            <p:cNvSpPr txBox="1">
              <a:spLocks noChangeArrowheads="1"/>
            </p:cNvSpPr>
            <p:nvPr/>
          </p:nvSpPr>
          <p:spPr bwMode="auto">
            <a:xfrm>
              <a:off x="7799218" y="3018147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13" name="直線單箭頭接點 12"/>
            <p:cNvCxnSpPr>
              <a:endCxn id="6" idx="3"/>
            </p:cNvCxnSpPr>
            <p:nvPr/>
          </p:nvCxnSpPr>
          <p:spPr>
            <a:xfrm flipV="1">
              <a:off x="6768655" y="2625257"/>
              <a:ext cx="503292" cy="392333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>
              <a:stCxn id="8" idx="0"/>
            </p:cNvCxnSpPr>
            <p:nvPr/>
          </p:nvCxnSpPr>
          <p:spPr>
            <a:xfrm flipV="1">
              <a:off x="7479931" y="2718973"/>
              <a:ext cx="34929" cy="34944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10" idx="0"/>
              <a:endCxn id="6" idx="5"/>
            </p:cNvCxnSpPr>
            <p:nvPr/>
          </p:nvCxnSpPr>
          <p:spPr>
            <a:xfrm flipH="1" flipV="1">
              <a:off x="8137226" y="2625257"/>
              <a:ext cx="690637" cy="443162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群組 47"/>
          <p:cNvGrpSpPr>
            <a:grpSpLocks/>
          </p:cNvGrpSpPr>
          <p:nvPr/>
        </p:nvGrpSpPr>
        <p:grpSpPr bwMode="auto">
          <a:xfrm>
            <a:off x="6292850" y="4140200"/>
            <a:ext cx="2563813" cy="2087563"/>
            <a:chOff x="6292391" y="4139834"/>
            <a:chExt cx="2564085" cy="2087826"/>
          </a:xfrm>
        </p:grpSpPr>
        <p:sp>
          <p:nvSpPr>
            <p:cNvPr id="22" name="橢圓 21"/>
            <p:cNvSpPr/>
            <p:nvPr/>
          </p:nvSpPr>
          <p:spPr>
            <a:xfrm>
              <a:off x="6868715" y="4139834"/>
              <a:ext cx="1224092" cy="576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6292391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005255" y="5076577"/>
              <a:ext cx="503290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353185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37899" name="文字方塊 25"/>
            <p:cNvSpPr txBox="1">
              <a:spLocks noChangeArrowheads="1"/>
            </p:cNvSpPr>
            <p:nvPr/>
          </p:nvSpPr>
          <p:spPr bwMode="auto">
            <a:xfrm>
              <a:off x="7575393" y="5025125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27" name="直線單箭頭接點 26"/>
            <p:cNvCxnSpPr>
              <a:endCxn id="22" idx="3"/>
            </p:cNvCxnSpPr>
            <p:nvPr/>
          </p:nvCxnSpPr>
          <p:spPr>
            <a:xfrm flipV="1">
              <a:off x="6544831" y="4632021"/>
              <a:ext cx="503290" cy="39375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stCxn id="24" idx="0"/>
            </p:cNvCxnSpPr>
            <p:nvPr/>
          </p:nvCxnSpPr>
          <p:spPr>
            <a:xfrm flipV="1">
              <a:off x="7256106" y="4727283"/>
              <a:ext cx="34929" cy="349294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>
              <a:stCxn id="25" idx="0"/>
              <a:endCxn id="22" idx="5"/>
            </p:cNvCxnSpPr>
            <p:nvPr/>
          </p:nvCxnSpPr>
          <p:spPr>
            <a:xfrm flipH="1" flipV="1">
              <a:off x="7913401" y="4632021"/>
              <a:ext cx="690635" cy="44455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手繪多邊形 43"/>
            <p:cNvSpPr/>
            <p:nvPr/>
          </p:nvSpPr>
          <p:spPr>
            <a:xfrm>
              <a:off x="6495613" y="5560826"/>
              <a:ext cx="733503" cy="357232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7365655" y="5557651"/>
              <a:ext cx="1233619" cy="366758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6430519" y="5608457"/>
              <a:ext cx="2168755" cy="619203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AI: </a:t>
            </a:r>
            <a:r>
              <a:rPr lang="zh-TW" altLang="en-US" smtClean="0"/>
              <a:t>下一波的經營方式革命</a:t>
            </a:r>
            <a:r>
              <a:rPr lang="en-US" altLang="zh-TW" baseline="-25000" smtClean="0"/>
              <a:t>2</a:t>
            </a:r>
            <a:endParaRPr lang="zh-TW" altLang="en-US" baseline="-25000" smtClean="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8207375" cy="4114800"/>
          </a:xfrm>
        </p:spPr>
        <p:txBody>
          <a:bodyPr/>
          <a:lstStyle/>
          <a:p>
            <a:r>
              <a:rPr lang="en-US" altLang="zh-TW" sz="2400" smtClean="0"/>
              <a:t>Artificial</a:t>
            </a:r>
            <a:r>
              <a:rPr lang="zh-TW" altLang="en-US" sz="2400" smtClean="0"/>
              <a:t> </a:t>
            </a:r>
            <a:r>
              <a:rPr lang="en-US" altLang="zh-TW" sz="2400" smtClean="0"/>
              <a:t>Intellience </a:t>
            </a:r>
            <a:r>
              <a:rPr lang="zh-TW" altLang="en-US" sz="2400" smtClean="0"/>
              <a:t>早期的應用</a:t>
            </a:r>
            <a:r>
              <a:rPr lang="en-US" altLang="zh-TW" sz="2400" smtClean="0"/>
              <a:t>:</a:t>
            </a:r>
          </a:p>
          <a:p>
            <a:pPr lvl="1"/>
            <a:r>
              <a:rPr lang="en-US" altLang="zh-TW" sz="2000" smtClean="0"/>
              <a:t>NLP</a:t>
            </a:r>
            <a:r>
              <a:rPr lang="zh-TW" altLang="en-US" sz="2000" smtClean="0"/>
              <a:t> 自然語言處理</a:t>
            </a:r>
            <a:endParaRPr lang="en-US" altLang="zh-TW" sz="2000" smtClean="0"/>
          </a:p>
          <a:p>
            <a:pPr lvl="1"/>
            <a:r>
              <a:rPr lang="en-US" altLang="zh-TW" sz="2000" smtClean="0"/>
              <a:t>Robotics </a:t>
            </a:r>
            <a:r>
              <a:rPr lang="zh-TW" altLang="en-US" sz="2000" smtClean="0"/>
              <a:t>機器人 </a:t>
            </a:r>
            <a:r>
              <a:rPr lang="en-US" altLang="zh-TW" sz="2000" smtClean="0"/>
              <a:t>(vision, sensing, actions….)</a:t>
            </a:r>
          </a:p>
          <a:p>
            <a:pPr lvl="1"/>
            <a:r>
              <a:rPr lang="en-US" altLang="zh-TW" sz="2000" smtClean="0"/>
              <a:t>Expert</a:t>
            </a:r>
            <a:r>
              <a:rPr lang="zh-TW" altLang="en-US" sz="2000" smtClean="0"/>
              <a:t> </a:t>
            </a:r>
            <a:r>
              <a:rPr lang="en-US" altLang="zh-TW" sz="2000" smtClean="0"/>
              <a:t>System</a:t>
            </a:r>
            <a:r>
              <a:rPr lang="zh-TW" altLang="en-US" sz="2000" smtClean="0"/>
              <a:t> </a:t>
            </a:r>
            <a:endParaRPr lang="en-US" altLang="zh-TW" sz="2000" smtClean="0"/>
          </a:p>
          <a:p>
            <a:r>
              <a:rPr lang="en-US" altLang="zh-TW" sz="2400" smtClean="0"/>
              <a:t>AI</a:t>
            </a:r>
            <a:r>
              <a:rPr lang="zh-TW" altLang="en-US" sz="2400" smtClean="0"/>
              <a:t> 帶來什麼？</a:t>
            </a:r>
            <a:endParaRPr lang="en-US" altLang="zh-TW" sz="2400" smtClean="0"/>
          </a:p>
          <a:p>
            <a:pPr lvl="1"/>
            <a:r>
              <a:rPr lang="zh-TW" altLang="en-US" sz="2000" smtClean="0"/>
              <a:t>近年的突破：回饋學習 </a:t>
            </a:r>
            <a:r>
              <a:rPr lang="en-US" altLang="zh-TW" sz="2000" smtClean="0"/>
              <a:t>reinforced learning; </a:t>
            </a:r>
            <a:r>
              <a:rPr lang="zh-TW" altLang="en-US" sz="2000" smtClean="0"/>
              <a:t>深度學習 </a:t>
            </a:r>
            <a:r>
              <a:rPr lang="en-US" altLang="zh-TW" sz="2000" smtClean="0"/>
              <a:t>deep learning…</a:t>
            </a:r>
          </a:p>
          <a:p>
            <a:r>
              <a:rPr lang="en-US" altLang="zh-TW" sz="2400" smtClean="0"/>
              <a:t>Open AI </a:t>
            </a:r>
            <a:r>
              <a:rPr lang="zh-TW" altLang="en-US" sz="2400" smtClean="0"/>
              <a:t>的突破</a:t>
            </a:r>
            <a:endParaRPr lang="en-US" altLang="zh-TW" sz="2400" smtClean="0"/>
          </a:p>
          <a:p>
            <a:pPr lvl="1"/>
            <a:r>
              <a:rPr lang="en-US" altLang="zh-TW" sz="1800" smtClean="0"/>
              <a:t>ChatGPT </a:t>
            </a:r>
            <a:r>
              <a:rPr lang="zh-TW" altLang="en-US" sz="1800" smtClean="0"/>
              <a:t>（</a:t>
            </a:r>
            <a:r>
              <a:rPr lang="en-US" altLang="zh-TW" sz="1800" smtClean="0"/>
              <a:t>2022/11 </a:t>
            </a:r>
            <a:r>
              <a:rPr lang="zh-TW" altLang="en-US" sz="1800" smtClean="0"/>
              <a:t>發佈）</a:t>
            </a:r>
            <a:endParaRPr lang="en-US" altLang="zh-TW" sz="1800" smtClean="0"/>
          </a:p>
          <a:p>
            <a:pPr lvl="1"/>
            <a:r>
              <a:rPr lang="zh-TW" altLang="en-US" sz="1800" smtClean="0"/>
              <a:t>引爆 </a:t>
            </a:r>
            <a:r>
              <a:rPr lang="en-US" altLang="zh-TW" sz="1800" smtClean="0"/>
              <a:t>AI</a:t>
            </a:r>
            <a:r>
              <a:rPr lang="zh-TW" altLang="en-US" sz="1800" smtClean="0"/>
              <a:t> 的應用戰場：</a:t>
            </a:r>
            <a:r>
              <a:rPr lang="en-US" altLang="zh-TW" sz="1800" smtClean="0"/>
              <a:t>Gemini (Bard)</a:t>
            </a:r>
            <a:r>
              <a:rPr lang="zh-TW" altLang="en-US" sz="1800" smtClean="0"/>
              <a:t> </a:t>
            </a:r>
            <a:r>
              <a:rPr lang="en-US" altLang="zh-TW" sz="1800" smtClean="0"/>
              <a:t>, Ernie, Perplexity…</a:t>
            </a:r>
            <a:endParaRPr lang="zh-TW" altLang="en-US" sz="1800" smtClean="0"/>
          </a:p>
          <a:p>
            <a:pPr lvl="1"/>
            <a:r>
              <a:rPr lang="en-US" altLang="zh-TW" sz="1800" smtClean="0"/>
              <a:t>DALL-E</a:t>
            </a:r>
            <a:r>
              <a:rPr lang="zh-TW" altLang="en-US" sz="1800" smtClean="0"/>
              <a:t>， </a:t>
            </a:r>
            <a:r>
              <a:rPr lang="en-US" altLang="zh-TW" sz="1800" smtClean="0"/>
              <a:t>MidJourney,</a:t>
            </a:r>
            <a:r>
              <a:rPr lang="zh-TW" altLang="en-US" sz="1800" smtClean="0"/>
              <a:t> </a:t>
            </a:r>
            <a:r>
              <a:rPr lang="en-US" altLang="zh-TW" sz="1800" smtClean="0"/>
              <a:t>Stable</a:t>
            </a:r>
            <a:r>
              <a:rPr lang="zh-TW" altLang="en-US" sz="1800" smtClean="0"/>
              <a:t> </a:t>
            </a:r>
            <a:r>
              <a:rPr lang="en-US" altLang="zh-TW" sz="1800" smtClean="0"/>
              <a:t>Diffusion</a:t>
            </a:r>
            <a:r>
              <a:rPr lang="zh-TW" altLang="en-US" sz="1800" smtClean="0"/>
              <a:t> （製圖）</a:t>
            </a:r>
            <a:endParaRPr lang="en-US" altLang="zh-TW" sz="1800" smtClean="0"/>
          </a:p>
        </p:txBody>
      </p:sp>
      <p:sp>
        <p:nvSpPr>
          <p:cNvPr id="3891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BC0B0B5-5248-4611-934F-8549CDDE9D28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上課預備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TW" altLang="en-US" sz="2800" smtClean="0"/>
              <a:t>教學網頁：</a:t>
            </a:r>
            <a:r>
              <a:rPr lang="en-US" altLang="zh-TW" sz="2400" smtClean="0">
                <a:hlinkClick r:id="rId3"/>
              </a:rPr>
              <a:t>http://www.mgt.ncu.edu.tw/~ckfarn/</a:t>
            </a:r>
            <a:r>
              <a:rPr lang="en-US" altLang="zh-TW" sz="2400" smtClean="0"/>
              <a:t>24S_eBusiness.html</a:t>
            </a:r>
          </a:p>
          <a:p>
            <a:pPr eaLnBrk="1" hangingPunct="1">
              <a:spcAft>
                <a:spcPts val="600"/>
              </a:spcAft>
            </a:pPr>
            <a:endParaRPr lang="en-US" altLang="zh-TW" sz="2800" smtClean="0"/>
          </a:p>
          <a:p>
            <a:pPr eaLnBrk="1" hangingPunct="1">
              <a:spcAft>
                <a:spcPts val="600"/>
              </a:spcAft>
            </a:pPr>
            <a:r>
              <a:rPr lang="zh-TW" altLang="en-US" sz="2800" smtClean="0"/>
              <a:t>學生背景</a:t>
            </a:r>
            <a:endParaRPr lang="en-US" altLang="zh-TW" sz="2800" smtClean="0"/>
          </a:p>
          <a:p>
            <a:pPr eaLnBrk="1" hangingPunct="1">
              <a:spcAft>
                <a:spcPts val="600"/>
              </a:spcAft>
            </a:pPr>
            <a:endParaRPr lang="en-US" altLang="zh-TW" sz="2800" smtClean="0"/>
          </a:p>
          <a:p>
            <a:pPr eaLnBrk="1" hangingPunct="1">
              <a:spcAft>
                <a:spcPts val="600"/>
              </a:spcAft>
            </a:pPr>
            <a:r>
              <a:rPr lang="zh-TW" altLang="en-US" sz="2800" smtClean="0"/>
              <a:t>討論補課方式</a:t>
            </a:r>
          </a:p>
        </p:txBody>
      </p:sp>
      <p:sp>
        <p:nvSpPr>
          <p:cNvPr id="18436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19188B1-C089-40DD-A872-85B7A6B5A4E2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課本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課本：不採用課本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使用網頁上的投影片</a:t>
            </a:r>
          </a:p>
          <a:p>
            <a:pPr eaLnBrk="1" hangingPunct="1"/>
            <a:r>
              <a:rPr lang="zh-TW" altLang="en-US" smtClean="0"/>
              <a:t>補充教材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營運模式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光華管理個案</a:t>
            </a:r>
            <a:endParaRPr lang="en-US" altLang="zh-TW" smtClean="0"/>
          </a:p>
          <a:p>
            <a:pPr eaLnBrk="1" hangingPunct="1"/>
            <a:endParaRPr lang="zh-TW" altLang="en-US" smtClean="0"/>
          </a:p>
        </p:txBody>
      </p:sp>
      <p:pic>
        <p:nvPicPr>
          <p:cNvPr id="20484" name="Picture 2" descr="http://www.mgt.ncu.edu.tw/~ckfarn/image/BusinessModel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4025900"/>
            <a:ext cx="24765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699681D-EB13-4AFC-9ED3-59490BAE471D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IT </a:t>
            </a:r>
            <a:r>
              <a:rPr lang="zh-TW" altLang="en-US" smtClean="0"/>
              <a:t>對企業營運的影響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/>
              <a:t>企業經營方式改變</a:t>
            </a: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eaLnBrk="1" hangingPunct="1">
              <a:defRPr/>
            </a:pPr>
            <a:r>
              <a:rPr lang="en-US" altLang="zh-TW" dirty="0"/>
              <a:t>IT </a:t>
            </a:r>
            <a:r>
              <a:rPr lang="en-US" altLang="zh-TW" dirty="0">
                <a:solidFill>
                  <a:srgbClr val="FF0000"/>
                </a:solidFill>
              </a:rPr>
              <a:t>“enabled” </a:t>
            </a:r>
            <a:r>
              <a:rPr lang="en-US" altLang="zh-TW" dirty="0"/>
              <a:t>business change!</a:t>
            </a:r>
          </a:p>
          <a:p>
            <a:pPr eaLnBrk="1" hangingPunct="1">
              <a:defRPr/>
            </a:pPr>
            <a:r>
              <a:rPr lang="zh-TW" altLang="en-US" dirty="0"/>
              <a:t>數位「轉型」</a:t>
            </a:r>
          </a:p>
        </p:txBody>
      </p:sp>
      <p:sp>
        <p:nvSpPr>
          <p:cNvPr id="181252" name="WordArt 4"/>
          <p:cNvSpPr>
            <a:spLocks noChangeArrowheads="1" noChangeShapeType="1" noTextEdit="1"/>
          </p:cNvSpPr>
          <p:nvPr/>
        </p:nvSpPr>
        <p:spPr bwMode="auto">
          <a:xfrm>
            <a:off x="1316038" y="1970088"/>
            <a:ext cx="6511925" cy="2898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必然不是現有經營方式的加速！</a:t>
            </a:r>
          </a:p>
        </p:txBody>
      </p:sp>
      <p:sp>
        <p:nvSpPr>
          <p:cNvPr id="2150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DADF89D-7FEB-412B-8EAD-461025C2027E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名稱的混淆</a:t>
            </a:r>
          </a:p>
        </p:txBody>
      </p:sp>
      <p:sp>
        <p:nvSpPr>
          <p:cNvPr id="23555" name="內容版面配置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資料處理</a:t>
            </a:r>
            <a:endParaRPr lang="en-US" altLang="zh-TW" smtClean="0"/>
          </a:p>
          <a:p>
            <a:r>
              <a:rPr lang="zh-TW" altLang="en-US" smtClean="0"/>
              <a:t>管理資訊系統</a:t>
            </a:r>
            <a:endParaRPr lang="en-US" altLang="zh-TW" smtClean="0"/>
          </a:p>
          <a:p>
            <a:r>
              <a:rPr lang="zh-TW" altLang="en-US" smtClean="0"/>
              <a:t>電腦化</a:t>
            </a:r>
            <a:endParaRPr lang="en-US" altLang="zh-TW" smtClean="0"/>
          </a:p>
          <a:p>
            <a:r>
              <a:rPr lang="zh-TW" altLang="en-US" smtClean="0"/>
              <a:t>電子化</a:t>
            </a:r>
            <a:endParaRPr lang="en-US" altLang="zh-TW" smtClean="0"/>
          </a:p>
          <a:p>
            <a:r>
              <a:rPr lang="zh-TW" altLang="en-US" smtClean="0"/>
              <a:t>數位化</a:t>
            </a:r>
            <a:endParaRPr lang="en-US" altLang="zh-TW" smtClean="0"/>
          </a:p>
          <a:p>
            <a:r>
              <a:rPr lang="zh-TW" altLang="en-US" smtClean="0"/>
              <a:t>智慧化</a:t>
            </a:r>
            <a:endParaRPr lang="en-US" altLang="zh-TW" smtClean="0"/>
          </a:p>
          <a:p>
            <a:r>
              <a:rPr lang="en-US" altLang="zh-TW" smtClean="0"/>
              <a:t>….</a:t>
            </a:r>
            <a:endParaRPr lang="zh-TW" altLang="en-US" smtClean="0"/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437C841-19A0-4B56-B44A-D0655BFD72CF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管理者的工作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管理者主要是在周邊條件不清楚的情況之下做判斷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也就是「猜」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誰猜得比較準，誰勝出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在關鍵時候猜對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平常猜對比例比較高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如何猜？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Guess vs. Educated Guess</a:t>
            </a:r>
          </a:p>
        </p:txBody>
      </p:sp>
      <p:sp>
        <p:nvSpPr>
          <p:cNvPr id="2458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ECA4355-716B-4577-ABDE-3B2647C14590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你是依賴什麼來猜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直覺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沒有經過大腦的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經驗、常識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需要有類似的案例來做基礎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自己的經驗、別人的經驗（因此，治國要看歷史）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推理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用資料、規則、理論</a:t>
            </a:r>
            <a:r>
              <a:rPr lang="en-US" altLang="zh-TW" smtClean="0">
                <a:latin typeface="新細明體" panose="02020500000000000000" pitchFamily="18" charset="-120"/>
              </a:rPr>
              <a:t>…</a:t>
            </a:r>
            <a:r>
              <a:rPr lang="zh-TW" altLang="en-US" smtClean="0"/>
              <a:t>來協助判斷</a:t>
            </a:r>
          </a:p>
        </p:txBody>
      </p:sp>
      <p:sp>
        <p:nvSpPr>
          <p:cNvPr id="2560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E900F0B-9C7E-4C90-923F-011B9002DFF7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514600" y="4419600"/>
            <a:ext cx="5410200" cy="6096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科技創新：電子化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zh-TW" altLang="en-US" sz="2800" smtClean="0"/>
              <a:t>交通運輸搬運</a:t>
            </a:r>
          </a:p>
          <a:p>
            <a:pPr marL="742950" lvl="1" indent="-285750" eaLnBrk="1" hangingPunct="1"/>
            <a:r>
              <a:rPr lang="zh-TW" altLang="en-US" sz="2400" smtClean="0"/>
              <a:t>物資流動快速</a:t>
            </a:r>
          </a:p>
          <a:p>
            <a:pPr marL="742950" lvl="1" indent="-285750" eaLnBrk="1" hangingPunct="1"/>
            <a:r>
              <a:rPr lang="zh-TW" altLang="en-US" sz="2400" smtClean="0"/>
              <a:t>生產成本降低</a:t>
            </a:r>
          </a:p>
          <a:p>
            <a:pPr marL="342900" indent="-342900" eaLnBrk="1" hangingPunct="1"/>
            <a:r>
              <a:rPr lang="zh-TW" altLang="en-US" sz="2800" smtClean="0"/>
              <a:t>通訊、電腦</a:t>
            </a:r>
          </a:p>
          <a:p>
            <a:pPr marL="742950" lvl="1" indent="-285750" eaLnBrk="1" hangingPunct="1"/>
            <a:r>
              <a:rPr lang="zh-TW" altLang="en-US" sz="2400" smtClean="0"/>
              <a:t>資訊流通和處理方式產生革命</a:t>
            </a:r>
          </a:p>
          <a:p>
            <a:pPr marL="342900" indent="-342900" eaLnBrk="1" hangingPunct="1"/>
            <a:r>
              <a:rPr lang="zh-TW" altLang="en-US" sz="2800" smtClean="0"/>
              <a:t>新觀念：</a:t>
            </a:r>
            <a:r>
              <a:rPr lang="zh-TW" altLang="en-US" sz="2800" smtClean="0">
                <a:solidFill>
                  <a:srgbClr val="CC0000"/>
                </a:solidFill>
              </a:rPr>
              <a:t>使得過去不可能的事變得可能</a:t>
            </a:r>
          </a:p>
          <a:p>
            <a:pPr marL="742950" lvl="1" indent="-285750" eaLnBrk="1" hangingPunct="1"/>
            <a:r>
              <a:rPr lang="zh-TW" altLang="en-US" sz="2400" smtClean="0"/>
              <a:t>科技條件急速改變，過去的一些限制已不存在</a:t>
            </a:r>
          </a:p>
          <a:p>
            <a:pPr marL="742950" lvl="1" indent="-285750" eaLnBrk="1" hangingPunct="1"/>
            <a:r>
              <a:rPr lang="zh-TW" altLang="en-US" sz="2400" smtClean="0"/>
              <a:t>我給顧客帶來什麼</a:t>
            </a:r>
            <a:r>
              <a:rPr lang="zh-TW" altLang="en-US" sz="2400" smtClean="0">
                <a:solidFill>
                  <a:srgbClr val="CC0000"/>
                </a:solidFill>
              </a:rPr>
              <a:t>價值</a:t>
            </a:r>
            <a:r>
              <a:rPr lang="en-US" altLang="zh-TW" sz="2400" smtClean="0"/>
              <a:t>﹖</a:t>
            </a:r>
          </a:p>
        </p:txBody>
      </p:sp>
      <p:sp>
        <p:nvSpPr>
          <p:cNvPr id="2662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500C4A-59DD-4B1F-ACF4-25824F954807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資訊科技應用的發展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企業內簡單任務的自動化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如：結算薪水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企業內「任務」的完成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流程改變、再工程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跨企業的「任務」的完成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電子商務、電子化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B2C ec: </a:t>
            </a:r>
            <a:r>
              <a:rPr lang="zh-TW" altLang="en-US" smtClean="0"/>
              <a:t>企業對顧客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B2B ec: </a:t>
            </a:r>
            <a:r>
              <a:rPr lang="zh-TW" altLang="en-US" smtClean="0"/>
              <a:t>企業對企業</a:t>
            </a:r>
          </a:p>
        </p:txBody>
      </p:sp>
      <p:sp>
        <p:nvSpPr>
          <p:cNvPr id="28676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9FF823E-8286-4FCC-BDEF-9524EB54151E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4172</TotalTime>
  <Words>834</Words>
  <Application>Microsoft Office PowerPoint</Application>
  <PresentationFormat>如螢幕大小 (4:3)</PresentationFormat>
  <Paragraphs>160</Paragraphs>
  <Slides>17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27" baseType="lpstr">
      <vt:lpstr>Times New Roman</vt:lpstr>
      <vt:lpstr>新細明體</vt:lpstr>
      <vt:lpstr>Arial</vt:lpstr>
      <vt:lpstr>SimHei</vt:lpstr>
      <vt:lpstr>標楷體</vt:lpstr>
      <vt:lpstr>Wingdings</vt:lpstr>
      <vt:lpstr>Webdings</vt:lpstr>
      <vt:lpstr>微軟正黑體</vt:lpstr>
      <vt:lpstr>0ckf</vt:lpstr>
      <vt:lpstr>1_0ckf</vt:lpstr>
      <vt:lpstr>企業電子化</vt:lpstr>
      <vt:lpstr>上課預備</vt:lpstr>
      <vt:lpstr>課本</vt:lpstr>
      <vt:lpstr>IT 對企業營運的影響</vt:lpstr>
      <vt:lpstr>名稱的混淆</vt:lpstr>
      <vt:lpstr>管理者的工作</vt:lpstr>
      <vt:lpstr>你是依賴什麼來猜</vt:lpstr>
      <vt:lpstr>科技創新：電子化</vt:lpstr>
      <vt:lpstr>資訊科技應用的發展</vt:lpstr>
      <vt:lpstr>資訊科技應用</vt:lpstr>
      <vt:lpstr>世界改變了！     近代網路科技帶來的企業經營改變</vt:lpstr>
      <vt:lpstr>世界改變了！     美國網路零售規模</vt:lpstr>
      <vt:lpstr>實體商店— 2016/7 關門潮</vt:lpstr>
      <vt:lpstr>虛擬商店的強勢崛起</vt:lpstr>
      <vt:lpstr>企業經營典範、社會行為轉型</vt:lpstr>
      <vt:lpstr>5G: 下一波的經營方式革命1</vt:lpstr>
      <vt:lpstr>AI: 下一波的經營方式革命2</vt:lpstr>
    </vt:vector>
  </TitlesOfParts>
  <Manager/>
  <Company>ncu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資管人的生涯</dc:title>
  <dc:subject/>
  <dc:creator>ckfarn</dc:creator>
  <cp:keywords/>
  <dc:description/>
  <cp:lastModifiedBy>CKFarn</cp:lastModifiedBy>
  <cp:revision>95</cp:revision>
  <dcterms:created xsi:type="dcterms:W3CDTF">1999-10-13T03:09:02Z</dcterms:created>
  <dcterms:modified xsi:type="dcterms:W3CDTF">2024-02-23T06:28:31Z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D:\My Talks</vt:lpwstr>
  </property>
  <property fmtid="{D5CDD505-2E9C-101B-9397-08002B2CF9AE}" pid="22" name="EncodingType">
    <vt:i4>-99</vt:i4>
  </property>
</Properties>
</file>