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6"/>
  </p:notesMasterIdLst>
  <p:handoutMasterIdLst>
    <p:handoutMasterId r:id="rId117"/>
  </p:handoutMasterIdLst>
  <p:sldIdLst>
    <p:sldId id="494" r:id="rId2"/>
    <p:sldId id="696" r:id="rId3"/>
    <p:sldId id="698" r:id="rId4"/>
    <p:sldId id="699" r:id="rId5"/>
    <p:sldId id="802" r:id="rId6"/>
    <p:sldId id="700" r:id="rId7"/>
    <p:sldId id="701" r:id="rId8"/>
    <p:sldId id="702" r:id="rId9"/>
    <p:sldId id="704" r:id="rId10"/>
    <p:sldId id="705" r:id="rId11"/>
    <p:sldId id="706" r:id="rId12"/>
    <p:sldId id="803" r:id="rId13"/>
    <p:sldId id="804" r:id="rId14"/>
    <p:sldId id="805" r:id="rId15"/>
    <p:sldId id="806" r:id="rId16"/>
    <p:sldId id="807" r:id="rId17"/>
    <p:sldId id="808" r:id="rId18"/>
    <p:sldId id="809" r:id="rId19"/>
    <p:sldId id="810" r:id="rId20"/>
    <p:sldId id="811" r:id="rId21"/>
    <p:sldId id="707" r:id="rId22"/>
    <p:sldId id="708" r:id="rId23"/>
    <p:sldId id="709" r:id="rId24"/>
    <p:sldId id="711" r:id="rId25"/>
    <p:sldId id="712" r:id="rId26"/>
    <p:sldId id="713" r:id="rId27"/>
    <p:sldId id="714" r:id="rId28"/>
    <p:sldId id="715" r:id="rId29"/>
    <p:sldId id="716" r:id="rId30"/>
    <p:sldId id="717" r:id="rId31"/>
    <p:sldId id="718" r:id="rId32"/>
    <p:sldId id="719" r:id="rId33"/>
    <p:sldId id="720" r:id="rId34"/>
    <p:sldId id="818" r:id="rId35"/>
    <p:sldId id="819" r:id="rId36"/>
    <p:sldId id="820" r:id="rId37"/>
    <p:sldId id="724" r:id="rId38"/>
    <p:sldId id="725" r:id="rId39"/>
    <p:sldId id="726" r:id="rId40"/>
    <p:sldId id="727" r:id="rId41"/>
    <p:sldId id="728" r:id="rId42"/>
    <p:sldId id="729" r:id="rId43"/>
    <p:sldId id="730" r:id="rId44"/>
    <p:sldId id="731" r:id="rId45"/>
    <p:sldId id="732" r:id="rId46"/>
    <p:sldId id="733" r:id="rId47"/>
    <p:sldId id="734" r:id="rId48"/>
    <p:sldId id="735" r:id="rId49"/>
    <p:sldId id="736" r:id="rId50"/>
    <p:sldId id="812" r:id="rId51"/>
    <p:sldId id="737" r:id="rId52"/>
    <p:sldId id="738" r:id="rId53"/>
    <p:sldId id="739" r:id="rId54"/>
    <p:sldId id="740" r:id="rId55"/>
    <p:sldId id="741" r:id="rId56"/>
    <p:sldId id="742" r:id="rId57"/>
    <p:sldId id="743" r:id="rId58"/>
    <p:sldId id="744" r:id="rId59"/>
    <p:sldId id="745" r:id="rId60"/>
    <p:sldId id="746" r:id="rId61"/>
    <p:sldId id="747" r:id="rId62"/>
    <p:sldId id="748" r:id="rId63"/>
    <p:sldId id="749" r:id="rId64"/>
    <p:sldId id="750" r:id="rId65"/>
    <p:sldId id="751" r:id="rId66"/>
    <p:sldId id="752" r:id="rId67"/>
    <p:sldId id="753" r:id="rId68"/>
    <p:sldId id="754" r:id="rId69"/>
    <p:sldId id="755" r:id="rId70"/>
    <p:sldId id="756" r:id="rId71"/>
    <p:sldId id="757" r:id="rId72"/>
    <p:sldId id="758" r:id="rId73"/>
    <p:sldId id="759" r:id="rId74"/>
    <p:sldId id="760" r:id="rId75"/>
    <p:sldId id="761" r:id="rId76"/>
    <p:sldId id="762" r:id="rId77"/>
    <p:sldId id="763" r:id="rId78"/>
    <p:sldId id="764" r:id="rId79"/>
    <p:sldId id="765" r:id="rId80"/>
    <p:sldId id="766" r:id="rId81"/>
    <p:sldId id="767" r:id="rId82"/>
    <p:sldId id="768" r:id="rId83"/>
    <p:sldId id="769" r:id="rId84"/>
    <p:sldId id="770" r:id="rId85"/>
    <p:sldId id="771" r:id="rId86"/>
    <p:sldId id="772" r:id="rId87"/>
    <p:sldId id="774" r:id="rId88"/>
    <p:sldId id="777" r:id="rId89"/>
    <p:sldId id="783" r:id="rId90"/>
    <p:sldId id="784" r:id="rId91"/>
    <p:sldId id="785" r:id="rId92"/>
    <p:sldId id="786" r:id="rId93"/>
    <p:sldId id="787" r:id="rId94"/>
    <p:sldId id="788" r:id="rId95"/>
    <p:sldId id="789" r:id="rId96"/>
    <p:sldId id="790" r:id="rId97"/>
    <p:sldId id="672" r:id="rId98"/>
    <p:sldId id="679" r:id="rId99"/>
    <p:sldId id="680" r:id="rId100"/>
    <p:sldId id="681" r:id="rId101"/>
    <p:sldId id="682" r:id="rId102"/>
    <p:sldId id="683" r:id="rId103"/>
    <p:sldId id="684" r:id="rId104"/>
    <p:sldId id="685" r:id="rId105"/>
    <p:sldId id="686" r:id="rId106"/>
    <p:sldId id="687" r:id="rId107"/>
    <p:sldId id="688" r:id="rId108"/>
    <p:sldId id="689" r:id="rId109"/>
    <p:sldId id="690" r:id="rId110"/>
    <p:sldId id="691" r:id="rId111"/>
    <p:sldId id="692" r:id="rId112"/>
    <p:sldId id="693" r:id="rId113"/>
    <p:sldId id="694" r:id="rId114"/>
    <p:sldId id="695" r:id="rId1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3" autoAdjust="0"/>
    <p:restoredTop sz="90945" autoAdjust="0"/>
  </p:normalViewPr>
  <p:slideViewPr>
    <p:cSldViewPr showGuides="1">
      <p:cViewPr varScale="1">
        <p:scale>
          <a:sx n="63" d="100"/>
          <a:sy n="63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3173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45D8F9-8211-4523-B026-97222F2E63D7}" type="datetimeFigureOut">
              <a:rPr lang="zh-TW" altLang="en-US"/>
              <a:pPr>
                <a:defRPr/>
              </a:pPr>
              <a:t>2024/5/22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A413BA-ABE4-45D3-80FB-D35328ED9A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46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E8C94E-41D1-4107-9DA4-CF8F6FF332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9531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7E3CC58-4E5E-4485-B40C-C21C03AF172C}" type="slidenum">
              <a:rPr lang="en-US" altLang="zh-TW" sz="1200" smtClean="0"/>
              <a:pPr/>
              <a:t>1</a:t>
            </a:fld>
            <a:endParaRPr lang="en-US" altLang="zh-TW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233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3C4DA-FCF4-4410-A2C9-890FC776F524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64570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223DBF5-06E8-45D4-B17F-1DF6FA9D383E}" type="slidenum">
              <a:rPr lang="en-US" altLang="zh-TW" sz="1200"/>
              <a:pPr/>
              <a:t>109</a:t>
            </a:fld>
            <a:endParaRPr lang="en-US" altLang="zh-TW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76777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866E34C-5C06-43F8-88FF-3986E6D8E4F7}" type="slidenum">
              <a:rPr lang="en-US" altLang="zh-TW" sz="1200"/>
              <a:pPr/>
              <a:t>110</a:t>
            </a:fld>
            <a:endParaRPr lang="en-US" altLang="zh-TW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37286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ABD065-D8C9-4A54-A91D-9B9BB509AFBD}" type="slidenum">
              <a:rPr lang="en-US" altLang="zh-TW" sz="1200"/>
              <a:pPr/>
              <a:t>111</a:t>
            </a:fld>
            <a:endParaRPr lang="en-US" altLang="zh-TW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58283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AB25AF-CAF8-4CB6-A932-861811E3ABF3}" type="slidenum">
              <a:rPr lang="en-US" altLang="zh-TW" sz="1200"/>
              <a:pPr/>
              <a:t>112</a:t>
            </a:fld>
            <a:endParaRPr lang="en-US" altLang="zh-TW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39575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EB4E12-DDEA-4473-91F5-4941139C4403}" type="slidenum">
              <a:rPr lang="en-US" altLang="zh-TW" sz="1200"/>
              <a:pPr/>
              <a:t>113</a:t>
            </a:fld>
            <a:endParaRPr lang="en-US" altLang="zh-TW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92748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A2DC1F0-3F9D-420F-879D-3E1A09135E28}" type="slidenum">
              <a:rPr lang="en-US" altLang="zh-TW" sz="1200"/>
              <a:pPr/>
              <a:t>114</a:t>
            </a:fld>
            <a:endParaRPr lang="en-US" altLang="zh-TW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21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E3E87-6BD5-42B5-88F4-87F0516AA7DE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58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583E7C44-C7F7-2445-A5B4-21CF99E8C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0271971-A20D-5C4C-9347-0BC92C919215}" type="slidenum">
              <a:rPr lang="en-US" altLang="zh-TW" sz="1200" smtClean="0"/>
              <a:pPr/>
              <a:t>18</a:t>
            </a:fld>
            <a:endParaRPr lang="en-US" altLang="zh-TW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C6F5AD9-4867-3F4A-AF1D-842DF925C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93FC54C-C5CD-1047-9CBE-C3A8DD592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478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3A83C06-1A34-6746-9CCC-710FCFC33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293CC8E-D428-BD44-9840-B2F8B83B5B57}" type="slidenum">
              <a:rPr lang="en-US" altLang="zh-TW" smtClean="0">
                <a:ea typeface="標楷體" panose="02010601000101010101" pitchFamily="2" charset="-120"/>
              </a:rPr>
              <a:pPr>
                <a:spcBef>
                  <a:spcPct val="0"/>
                </a:spcBef>
              </a:pPr>
              <a:t>19</a:t>
            </a:fld>
            <a:endParaRPr lang="en-US" altLang="zh-TW">
              <a:ea typeface="標楷體" panose="02010601000101010101" pitchFamily="2" charset="-12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6C22DC5-7496-ED4D-9925-A6AECE038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92A0145-7F80-094C-810D-F485589B1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46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65BC563D-2CB8-104E-ABEB-010F12501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3245E1B-81E0-BD4C-B51B-95A235514CD1}" type="slidenum">
              <a:rPr lang="en-US" altLang="zh-TW" smtClean="0">
                <a:ea typeface="標楷體" panose="02010601000101010101" pitchFamily="2" charset="-120"/>
              </a:rPr>
              <a:pPr>
                <a:spcBef>
                  <a:spcPct val="0"/>
                </a:spcBef>
              </a:pPr>
              <a:t>20</a:t>
            </a:fld>
            <a:endParaRPr lang="en-US" altLang="zh-TW">
              <a:ea typeface="標楷體" panose="02010601000101010101" pitchFamily="2" charset="-12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916D0E5-53BB-344C-989D-3C01ECE79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FAD90BA-EB24-7A40-9343-7AD2C148C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16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92E995-6726-4ABA-B10D-12391A8ED867}" type="slidenum">
              <a:rPr lang="en-US" altLang="zh-TW" sz="1200" smtClean="0"/>
              <a:pPr/>
              <a:t>21</a:t>
            </a:fld>
            <a:endParaRPr lang="en-US" altLang="zh-TW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9948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DA7024-562F-4C46-B172-03860522D335}" type="slidenum">
              <a:rPr lang="en-US" altLang="zh-TW" sz="1200" smtClean="0"/>
              <a:pPr/>
              <a:t>22</a:t>
            </a:fld>
            <a:endParaRPr lang="en-US" altLang="zh-TW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07673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7D9849-6938-42F6-B17C-2A0AE3FDB149}" type="slidenum">
              <a:rPr lang="en-US" altLang="zh-TW" sz="1200" smtClean="0"/>
              <a:pPr/>
              <a:t>23</a:t>
            </a:fld>
            <a:endParaRPr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63827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167FCD-3E49-4B36-87C7-F24A38383FDE}" type="slidenum">
              <a:rPr lang="en-US" altLang="zh-TW" sz="1200" smtClean="0"/>
              <a:pPr/>
              <a:t>24</a:t>
            </a:fld>
            <a:endParaRPr lang="en-US" altLang="zh-TW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99267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BE92239-CED9-4288-A293-8878D5FECF96}" type="slidenum">
              <a:rPr lang="en-US" altLang="zh-TW" sz="1200" smtClean="0"/>
              <a:pPr/>
              <a:t>25</a:t>
            </a:fld>
            <a:endParaRPr lang="en-US" altLang="zh-TW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7036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FE78BD-49FA-414E-9AB2-9CC8FE75F651}" type="slidenum">
              <a:rPr lang="en-US" altLang="zh-TW" sz="1200" smtClean="0"/>
              <a:pPr/>
              <a:t>2</a:t>
            </a:fld>
            <a:endParaRPr lang="en-US" altLang="zh-TW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2110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F8A063-7786-4076-AE80-65B530C0723D}" type="slidenum">
              <a:rPr lang="en-US" altLang="zh-TW" sz="1200" smtClean="0"/>
              <a:pPr/>
              <a:t>26</a:t>
            </a:fld>
            <a:endParaRPr lang="en-US" altLang="zh-TW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17994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959063-6172-4800-9069-A906ED3C4BF8}" type="slidenum">
              <a:rPr lang="en-US" altLang="zh-TW" sz="1200" smtClean="0"/>
              <a:pPr/>
              <a:t>27</a:t>
            </a:fld>
            <a:endParaRPr lang="en-US" altLang="zh-TW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48631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B0432B-613A-4392-8119-89770525A8BA}" type="slidenum">
              <a:rPr lang="en-US" altLang="zh-TW" sz="1200" smtClean="0"/>
              <a:pPr/>
              <a:t>28</a:t>
            </a:fld>
            <a:endParaRPr lang="en-US" altLang="zh-TW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25740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BF7C742-889F-4B82-9047-9442FC3333A5}" type="slidenum">
              <a:rPr lang="en-US" altLang="zh-TW" sz="1200" smtClean="0"/>
              <a:pPr/>
              <a:t>29</a:t>
            </a:fld>
            <a:endParaRPr lang="en-US" altLang="zh-TW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4033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65427F-0A0A-45D6-B67F-02D50378FEC0}" type="slidenum">
              <a:rPr lang="en-US" altLang="zh-TW" sz="1200" smtClean="0"/>
              <a:pPr/>
              <a:t>30</a:t>
            </a:fld>
            <a:endParaRPr lang="en-US" altLang="zh-TW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40943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47F3E0-E866-460D-B676-3D62D783A046}" type="slidenum">
              <a:rPr lang="en-US" altLang="zh-TW" sz="1200" smtClean="0"/>
              <a:pPr/>
              <a:t>31</a:t>
            </a:fld>
            <a:endParaRPr lang="en-US" altLang="zh-TW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5689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374B44-248C-43C4-BE30-BBCE7167FB21}" type="slidenum">
              <a:rPr lang="en-US" altLang="zh-TW" sz="1200" smtClean="0"/>
              <a:pPr/>
              <a:t>32</a:t>
            </a:fld>
            <a:endParaRPr lang="en-US" altLang="zh-TW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25905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46CAD8-851B-4175-BB32-9F5239F4F3E8}" type="slidenum">
              <a:rPr lang="en-US" altLang="zh-TW" sz="1200" smtClean="0"/>
              <a:pPr/>
              <a:t>33</a:t>
            </a:fld>
            <a:endParaRPr lang="en-US" altLang="zh-TW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86622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D7470E-9182-4F69-9A63-3AD25EDCE2AB}" type="slidenum">
              <a:rPr lang="en-US" altLang="zh-TW" sz="1200" smtClean="0"/>
              <a:pPr/>
              <a:t>34</a:t>
            </a:fld>
            <a:endParaRPr lang="en-US" altLang="zh-TW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80904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A7798F-8E46-4B1D-A67D-8F28B8BEDA4F}" type="slidenum">
              <a:rPr lang="en-US" altLang="zh-TW" sz="1200" smtClean="0"/>
              <a:pPr/>
              <a:t>35</a:t>
            </a:fld>
            <a:endParaRPr lang="en-US" altLang="zh-TW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263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773F27-55F3-4AFC-9262-6CA743D35B93}" type="slidenum">
              <a:rPr lang="en-US" altLang="zh-TW" sz="1200" smtClean="0"/>
              <a:pPr/>
              <a:t>4</a:t>
            </a:fld>
            <a:endParaRPr lang="en-US" altLang="zh-TW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645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28F3BB-C145-41FC-BA80-1AF595D534A0}" type="slidenum">
              <a:rPr lang="en-US" altLang="zh-TW" sz="1200" smtClean="0"/>
              <a:pPr/>
              <a:t>36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9042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520E35-12BB-4252-991E-C1FDBE73713C}" type="slidenum">
              <a:rPr lang="en-US" altLang="zh-TW" sz="1200" smtClean="0"/>
              <a:pPr/>
              <a:t>37</a:t>
            </a:fld>
            <a:endParaRPr lang="en-US" altLang="zh-TW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70636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6C03D5-9330-4A6F-ADF0-686594815EFC}" type="slidenum">
              <a:rPr lang="en-US" altLang="zh-TW" sz="1200" smtClean="0"/>
              <a:pPr/>
              <a:t>38</a:t>
            </a:fld>
            <a:endParaRPr lang="en-US" altLang="zh-TW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04736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B92964E-686F-4C7A-92BB-E3CB8D63C8BE}" type="slidenum">
              <a:rPr lang="en-US" altLang="zh-TW" sz="1200" smtClean="0"/>
              <a:pPr/>
              <a:t>39</a:t>
            </a:fld>
            <a:endParaRPr lang="en-US" altLang="zh-TW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3945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D10DCB-040F-4AE3-9009-453B1882A73A}" type="slidenum">
              <a:rPr lang="en-US" altLang="zh-TW" sz="1200" smtClean="0"/>
              <a:pPr/>
              <a:t>40</a:t>
            </a:fld>
            <a:endParaRPr lang="en-US" altLang="zh-TW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892824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A41BD6-1476-4655-B7F0-54DAAD65CEDA}" type="slidenum">
              <a:rPr lang="en-US" altLang="zh-TW" sz="1200" smtClean="0"/>
              <a:pPr/>
              <a:t>41</a:t>
            </a:fld>
            <a:endParaRPr lang="en-US" altLang="zh-TW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93086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50E821-702F-4276-A61A-B6E9CB5A68E0}" type="slidenum">
              <a:rPr lang="en-US" altLang="zh-TW" sz="1200" smtClean="0"/>
              <a:pPr/>
              <a:t>42</a:t>
            </a:fld>
            <a:endParaRPr lang="en-US" altLang="zh-TW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313840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A97D2D-3FE5-4273-92D5-1AEC2CF68D3D}" type="slidenum">
              <a:rPr lang="en-US" altLang="zh-TW" sz="1200" smtClean="0"/>
              <a:pPr/>
              <a:t>43</a:t>
            </a:fld>
            <a:endParaRPr lang="en-US" altLang="zh-TW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33171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CB1FD4-3D92-4C1B-8206-D459962CD34B}" type="slidenum">
              <a:rPr lang="en-US" altLang="zh-TW" sz="1200" smtClean="0"/>
              <a:pPr/>
              <a:t>44</a:t>
            </a:fld>
            <a:endParaRPr lang="en-US" altLang="zh-TW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898434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5BEDB26-A282-438A-8B46-23C4DF697964}" type="slidenum">
              <a:rPr lang="en-US" altLang="zh-TW" sz="1200" smtClean="0"/>
              <a:pPr/>
              <a:t>45</a:t>
            </a:fld>
            <a:endParaRPr lang="en-US" altLang="zh-TW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3990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290B12-348A-44F9-B446-EE341DF84014}" type="slidenum">
              <a:rPr lang="en-US" altLang="zh-TW" sz="1200" smtClean="0"/>
              <a:pPr/>
              <a:t>6</a:t>
            </a:fld>
            <a:endParaRPr lang="en-US" altLang="zh-TW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28667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A77F6C-7CEE-42C1-8741-ACED98E0DB94}" type="slidenum">
              <a:rPr lang="en-US" altLang="zh-TW" sz="1200" smtClean="0"/>
              <a:pPr/>
              <a:t>46</a:t>
            </a:fld>
            <a:endParaRPr lang="en-US" altLang="zh-TW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068515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D945B98-732C-4B4B-90C0-720590B2D499}" type="slidenum">
              <a:rPr lang="en-US" altLang="zh-TW" sz="1200" smtClean="0"/>
              <a:pPr/>
              <a:t>47</a:t>
            </a:fld>
            <a:endParaRPr lang="en-US" altLang="zh-TW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482329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9846B78-1845-49BE-8135-CC36967D0D2E}" type="slidenum">
              <a:rPr lang="en-US" altLang="zh-TW" sz="1200" smtClean="0"/>
              <a:pPr/>
              <a:t>48</a:t>
            </a:fld>
            <a:endParaRPr lang="en-US" altLang="zh-TW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667135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F84EF5-04B6-40B7-B6B9-EDE3148A5F80}" type="slidenum">
              <a:rPr lang="en-US" altLang="zh-TW" sz="1200" smtClean="0"/>
              <a:pPr/>
              <a:t>49</a:t>
            </a:fld>
            <a:endParaRPr lang="en-US" altLang="zh-TW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792163"/>
            <a:ext cx="4252913" cy="31892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5932488" cy="2306638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altLang="zh-TW" sz="2400">
              <a:ea typeface="Gulim" pitchFamily="34" charset="-127"/>
            </a:endParaRPr>
          </a:p>
          <a:p>
            <a:pPr>
              <a:spcBef>
                <a:spcPct val="0"/>
              </a:spcBef>
            </a:pPr>
            <a:r>
              <a:rPr kumimoji="0" lang="en-US" altLang="zh-TW" sz="2400">
                <a:ea typeface="Gulim" pitchFamily="34" charset="-127"/>
              </a:rPr>
              <a:t>What is shown here is how divergent these various forecasts are in relation to real demand.</a:t>
            </a:r>
          </a:p>
          <a:p>
            <a:pPr>
              <a:spcBef>
                <a:spcPct val="0"/>
              </a:spcBef>
            </a:pPr>
            <a:r>
              <a:rPr kumimoji="0" lang="en-US" altLang="zh-TW" sz="2400">
                <a:ea typeface="Gulim" pitchFamily="34" charset="-127"/>
              </a:rPr>
              <a:t>Why??  Because they are developed independently from each other and are dated, and unconnected to each other and the daily fluctuations in the market</a:t>
            </a:r>
          </a:p>
        </p:txBody>
      </p:sp>
    </p:spTree>
    <p:extLst>
      <p:ext uri="{BB962C8B-B14F-4D97-AF65-F5344CB8AC3E}">
        <p14:creationId xmlns:p14="http://schemas.microsoft.com/office/powerpoint/2010/main" val="15216529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6A0D44B-3806-4DA5-BFB6-58845AFFCB02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381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543569-19C4-4C42-A446-5C48FF551772}" type="slidenum">
              <a:rPr lang="en-US" altLang="zh-TW" sz="1200" smtClean="0"/>
              <a:pPr/>
              <a:t>51</a:t>
            </a:fld>
            <a:endParaRPr lang="en-US" altLang="zh-TW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388658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6F7042-67FF-48C1-9245-8EDD69DCCA8B}" type="slidenum">
              <a:rPr lang="en-US" altLang="zh-TW" sz="1200" smtClean="0"/>
              <a:pPr/>
              <a:t>52</a:t>
            </a:fld>
            <a:endParaRPr lang="en-US" altLang="zh-TW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5584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FB927C1-227E-4BC4-8099-30E086EBC78B}" type="slidenum">
              <a:rPr lang="en-US" altLang="zh-TW" sz="1200" smtClean="0"/>
              <a:pPr/>
              <a:t>53</a:t>
            </a:fld>
            <a:endParaRPr lang="en-US" altLang="zh-TW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2351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1B0173-9207-41F7-B514-A6F843337D6F}" type="slidenum">
              <a:rPr lang="en-US" altLang="zh-TW" sz="1200" smtClean="0"/>
              <a:pPr/>
              <a:t>54</a:t>
            </a:fld>
            <a:endParaRPr lang="en-US" altLang="zh-TW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596401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CD9822-B9F9-4EE2-9092-ADECBA417665}" type="slidenum">
              <a:rPr lang="en-US" altLang="zh-TW" sz="1200" smtClean="0"/>
              <a:pPr/>
              <a:t>55</a:t>
            </a:fld>
            <a:endParaRPr lang="en-US" altLang="zh-TW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8365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986417-3752-43F2-AA4E-99AA6F7ED239}" type="slidenum">
              <a:rPr lang="en-US" altLang="zh-TW" sz="1200" smtClean="0"/>
              <a:pPr/>
              <a:t>9</a:t>
            </a:fld>
            <a:endParaRPr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640733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767755-6E40-4BB4-BF49-95AB9BE3B0F5}" type="slidenum">
              <a:rPr lang="en-US" altLang="zh-TW" sz="1200" smtClean="0"/>
              <a:pPr/>
              <a:t>56</a:t>
            </a:fld>
            <a:endParaRPr lang="en-US" altLang="zh-TW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32875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C1DD4E-ABB8-41E7-9A86-A9CC4F6AAA5A}" type="slidenum">
              <a:rPr lang="en-US" altLang="zh-TW" sz="1200" smtClean="0"/>
              <a:pPr/>
              <a:t>57</a:t>
            </a:fld>
            <a:endParaRPr lang="en-US" altLang="zh-TW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916675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4BE6087-9DAB-4A13-8B8B-CCC7A41230AA}" type="slidenum">
              <a:rPr lang="en-US" altLang="zh-TW" sz="1200" smtClean="0"/>
              <a:pPr/>
              <a:t>59</a:t>
            </a:fld>
            <a:endParaRPr lang="en-US" altLang="zh-TW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746397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2E8D97-C823-49A7-B227-5FA281EB767F}" type="slidenum">
              <a:rPr lang="en-US" altLang="zh-TW" sz="1200" smtClean="0"/>
              <a:pPr/>
              <a:t>60</a:t>
            </a:fld>
            <a:endParaRPr lang="en-US" altLang="zh-TW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24072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58CD86-223D-4F10-AF7F-9F7A0F34ABAF}" type="slidenum">
              <a:rPr lang="en-US" altLang="zh-TW" sz="1200" smtClean="0"/>
              <a:pPr/>
              <a:t>61</a:t>
            </a:fld>
            <a:endParaRPr lang="en-US" altLang="zh-TW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551077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D82C9C-C964-416B-A527-79AC78F2AC95}" type="slidenum">
              <a:rPr lang="en-US" altLang="zh-TW" sz="1200" smtClean="0"/>
              <a:pPr/>
              <a:t>62</a:t>
            </a:fld>
            <a:endParaRPr lang="en-US" altLang="zh-TW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691159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805D5A-FBBC-4849-B3BE-45D3F883B243}" type="slidenum">
              <a:rPr lang="en-US" altLang="zh-TW" sz="1200" smtClean="0"/>
              <a:pPr/>
              <a:t>63</a:t>
            </a:fld>
            <a:endParaRPr lang="en-US" altLang="zh-TW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931848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84835B8-5483-478D-A785-82F5EE9BE82C}" type="slidenum">
              <a:rPr lang="en-US" altLang="zh-TW" sz="1200" smtClean="0"/>
              <a:pPr/>
              <a:t>64</a:t>
            </a:fld>
            <a:endParaRPr lang="en-US" altLang="zh-TW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440575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EDE073-5A33-4B21-86CF-152B86BC22FD}" type="slidenum">
              <a:rPr lang="en-US" altLang="zh-TW" sz="1200" smtClean="0"/>
              <a:pPr/>
              <a:t>65</a:t>
            </a:fld>
            <a:endParaRPr lang="en-US" altLang="zh-TW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263791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03B0C7-D2AA-449C-A80F-D263B3A20253}" type="slidenum">
              <a:rPr lang="en-US" altLang="zh-TW" sz="1200" smtClean="0"/>
              <a:pPr/>
              <a:t>66</a:t>
            </a:fld>
            <a:endParaRPr lang="en-US" altLang="zh-TW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050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2CAEF1F-0726-4414-92A0-DDA5D828FEE6}" type="slidenum">
              <a:rPr lang="en-US" altLang="zh-TW" sz="1200" smtClean="0"/>
              <a:pPr/>
              <a:t>10</a:t>
            </a:fld>
            <a:endParaRPr lang="en-US" altLang="zh-TW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91496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449318-74F8-4977-90A2-34E7BDFD66D2}" type="slidenum">
              <a:rPr lang="en-US" altLang="zh-TW" sz="1200" smtClean="0"/>
              <a:pPr/>
              <a:t>67</a:t>
            </a:fld>
            <a:endParaRPr lang="en-US" altLang="zh-TW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225656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5B776E-FC7F-44FC-B394-CD3C76D8D220}" type="slidenum">
              <a:rPr lang="en-US" altLang="zh-TW" sz="1200" smtClean="0"/>
              <a:pPr/>
              <a:t>68</a:t>
            </a:fld>
            <a:endParaRPr lang="en-US" altLang="zh-TW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862832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DDB3DE-16DB-4821-BAC2-D54B016BC277}" type="slidenum">
              <a:rPr lang="en-US" altLang="zh-TW" sz="1200" smtClean="0"/>
              <a:pPr/>
              <a:t>69</a:t>
            </a:fld>
            <a:endParaRPr lang="en-US" altLang="zh-TW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456910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60D429-D5BD-4C79-8C46-6659D39B47F5}" type="slidenum">
              <a:rPr lang="en-US" altLang="zh-TW" sz="1200" smtClean="0"/>
              <a:pPr/>
              <a:t>70</a:t>
            </a:fld>
            <a:endParaRPr lang="en-US" altLang="zh-TW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126451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A2F1F02-FD33-49EC-88D6-A5AFEBAEC63A}" type="slidenum">
              <a:rPr lang="en-US" altLang="zh-TW" sz="1200" smtClean="0"/>
              <a:pPr/>
              <a:t>71</a:t>
            </a:fld>
            <a:endParaRPr lang="en-US" altLang="zh-TW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915914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C1F1D6-37EC-4321-BAF2-DDA27890E5BD}" type="slidenum">
              <a:rPr lang="en-US" altLang="zh-TW" sz="1200" smtClean="0"/>
              <a:pPr/>
              <a:t>72</a:t>
            </a:fld>
            <a:endParaRPr lang="en-US" altLang="zh-TW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522666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B816DD-3580-4B31-8DFB-26325296E2E9}" type="slidenum">
              <a:rPr lang="en-US" altLang="zh-TW" sz="1200" smtClean="0"/>
              <a:pPr/>
              <a:t>73</a:t>
            </a:fld>
            <a:endParaRPr lang="en-US" altLang="zh-TW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476885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224DE2-2CC7-4AC5-91A3-E704362F6E05}" type="slidenum">
              <a:rPr lang="en-US" altLang="zh-TW" sz="1200" smtClean="0"/>
              <a:pPr/>
              <a:t>74</a:t>
            </a:fld>
            <a:endParaRPr lang="en-US" altLang="zh-TW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958415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A447DD-2D3E-481A-A60E-C3A5E8A9F324}" type="slidenum">
              <a:rPr lang="en-US" altLang="zh-TW" sz="1200" smtClean="0"/>
              <a:pPr/>
              <a:t>75</a:t>
            </a:fld>
            <a:endParaRPr lang="en-US" altLang="zh-TW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440935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FFD9B3-1711-4F8E-8FAC-D12E35B2D898}" type="slidenum">
              <a:rPr lang="en-US" altLang="zh-TW" sz="1200" smtClean="0"/>
              <a:pPr/>
              <a:t>76</a:t>
            </a:fld>
            <a:endParaRPr lang="en-US" altLang="zh-TW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0369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FC89A0-BAFD-4FEA-8FD6-330E35A23E8D}" type="slidenum">
              <a:rPr lang="en-US" altLang="zh-TW" sz="1200" smtClean="0"/>
              <a:pPr/>
              <a:t>11</a:t>
            </a:fld>
            <a:endParaRPr lang="en-US" altLang="zh-TW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973184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047B87-A924-459A-B837-A8A59C3B0644}" type="slidenum">
              <a:rPr lang="en-US" altLang="zh-TW" sz="1200" smtClean="0"/>
              <a:pPr/>
              <a:t>77</a:t>
            </a:fld>
            <a:endParaRPr lang="en-US" altLang="zh-TW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06024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B7B292-D13C-4DD2-B7EC-D5EB8B45BC21}" type="slidenum">
              <a:rPr lang="en-US" altLang="zh-TW" sz="1200" smtClean="0"/>
              <a:pPr/>
              <a:t>78</a:t>
            </a:fld>
            <a:endParaRPr lang="en-US" altLang="zh-TW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643225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886828-F2E1-4628-8F55-C3B6FF950A4F}" type="slidenum">
              <a:rPr lang="en-US" altLang="zh-TW" sz="1200" smtClean="0"/>
              <a:pPr/>
              <a:t>79</a:t>
            </a:fld>
            <a:endParaRPr lang="en-US" altLang="zh-TW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812073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C90BEE-8CB7-4347-B7F5-029369EF8F0F}" type="slidenum">
              <a:rPr lang="en-US" altLang="zh-TW" sz="1200" smtClean="0"/>
              <a:pPr/>
              <a:t>80</a:t>
            </a:fld>
            <a:endParaRPr lang="en-US" altLang="zh-TW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671739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9351254-9E71-44EB-8C04-073B04E4905B}" type="slidenum">
              <a:rPr lang="en-US" altLang="zh-TW" sz="1200" smtClean="0"/>
              <a:pPr/>
              <a:t>81</a:t>
            </a:fld>
            <a:endParaRPr lang="en-US" altLang="zh-TW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11128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907F25-1ADC-4C55-B86F-58C18FC433A2}" type="slidenum">
              <a:rPr lang="en-US" altLang="zh-TW" sz="1200" smtClean="0"/>
              <a:pPr/>
              <a:t>82</a:t>
            </a:fld>
            <a:endParaRPr lang="en-US" altLang="zh-TW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35531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BE8603-9AC5-48C5-AA8A-EFB2EEC82CEA}" type="slidenum">
              <a:rPr lang="en-US" altLang="zh-TW" sz="1200" smtClean="0"/>
              <a:pPr/>
              <a:t>83</a:t>
            </a:fld>
            <a:endParaRPr lang="en-US" altLang="zh-TW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908418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C4BFA5-BB9B-4E7F-B647-18084AE6D146}" type="slidenum">
              <a:rPr lang="en-US" altLang="zh-TW" sz="1200" smtClean="0"/>
              <a:pPr/>
              <a:t>84</a:t>
            </a:fld>
            <a:endParaRPr lang="en-US" altLang="zh-TW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493580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0F6B625-BE8B-4C49-8A29-242037533B39}" type="slidenum">
              <a:rPr lang="en-US" altLang="zh-TW" sz="1200" smtClean="0"/>
              <a:pPr/>
              <a:t>85</a:t>
            </a:fld>
            <a:endParaRPr lang="en-US" altLang="zh-TW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018800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5E3F46-8954-41DF-817D-8402D795B404}" type="slidenum">
              <a:rPr lang="en-US" altLang="zh-TW" sz="1200" smtClean="0"/>
              <a:pPr/>
              <a:t>86</a:t>
            </a:fld>
            <a:endParaRPr lang="en-US" altLang="zh-TW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8171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2D6E6-CBCF-4F3E-A59C-238026757B4E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08197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0A6B52-21FD-435B-8310-94BB40389023}" type="slidenum">
              <a:rPr lang="en-US" altLang="zh-TW" sz="1200" smtClean="0"/>
              <a:pPr/>
              <a:t>87</a:t>
            </a:fld>
            <a:endParaRPr lang="en-US" altLang="zh-TW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9719025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F44F93-2E9E-4408-B43F-9537F9701B5D}" type="slidenum">
              <a:rPr lang="en-US" altLang="zh-TW" sz="1200" smtClean="0"/>
              <a:pPr/>
              <a:t>88</a:t>
            </a:fld>
            <a:endParaRPr lang="en-US" altLang="zh-TW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549221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87988D7-BF27-4ACB-9F81-E26192215528}" type="slidenum">
              <a:rPr lang="en-US" altLang="zh-TW" sz="1200" smtClean="0"/>
              <a:pPr/>
              <a:t>89</a:t>
            </a:fld>
            <a:endParaRPr lang="en-US" altLang="zh-TW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78806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F55EFA-5B2C-42A3-B5D6-0669BA8F4BEF}" type="slidenum">
              <a:rPr lang="en-US" altLang="zh-TW" sz="1200" smtClean="0"/>
              <a:pPr/>
              <a:t>90</a:t>
            </a:fld>
            <a:endParaRPr lang="en-US" altLang="zh-TW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3432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F2B429-22CB-49BF-A111-B2B503076039}" type="slidenum">
              <a:rPr lang="en-US" altLang="zh-TW" sz="1200" smtClean="0"/>
              <a:pPr/>
              <a:t>91</a:t>
            </a:fld>
            <a:endParaRPr lang="en-US" altLang="zh-TW" sz="12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4992041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1344BF-B268-4D39-BA2F-EFDD34E73BBA}" type="slidenum">
              <a:rPr lang="en-US" altLang="zh-TW" sz="1200" smtClean="0"/>
              <a:pPr/>
              <a:t>92</a:t>
            </a:fld>
            <a:endParaRPr lang="en-US" altLang="zh-TW" sz="12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2428202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BF65AF-D6AE-42EB-9558-C8FC7F5DBA19}" type="slidenum">
              <a:rPr lang="en-US" altLang="zh-TW" sz="1200" smtClean="0"/>
              <a:pPr/>
              <a:t>93</a:t>
            </a:fld>
            <a:endParaRPr lang="en-US" altLang="zh-TW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6190463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5165F8-C7E7-4748-B054-D95EDE7A6486}" type="slidenum">
              <a:rPr lang="en-US" altLang="zh-TW" sz="1200" smtClean="0"/>
              <a:pPr/>
              <a:t>94</a:t>
            </a:fld>
            <a:endParaRPr lang="en-US" altLang="zh-TW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1881058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E9D79C4-2528-41A1-8292-69F8F9725751}" type="slidenum">
              <a:rPr lang="en-US" altLang="zh-TW" sz="1200" smtClean="0"/>
              <a:pPr/>
              <a:t>95</a:t>
            </a:fld>
            <a:endParaRPr lang="en-US" altLang="zh-TW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8998173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44AC5F6-1C57-47BB-80D8-74065AE318C6}" type="slidenum">
              <a:rPr lang="en-US" altLang="zh-TW" sz="1200" smtClean="0"/>
              <a:pPr/>
              <a:t>96</a:t>
            </a:fld>
            <a:endParaRPr lang="en-US" altLang="zh-TW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662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5B1DE-E21A-44E3-9C10-221F1E9F4C5C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65665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5CF41D-2D4A-4C4A-A395-510F248162A0}" type="slidenum">
              <a:rPr lang="en-US" altLang="zh-TW" sz="1200"/>
              <a:pPr/>
              <a:t>98</a:t>
            </a:fld>
            <a:endParaRPr lang="en-US" altLang="zh-TW" sz="1200"/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BAB1224-40CE-4779-AD77-361386FB939B}" type="slidenum">
              <a:rPr kumimoji="0" lang="en-US" altLang="zh-TW" sz="1200">
                <a:latin typeface="Calibri" panose="020F0502020204030204" pitchFamily="34" charset="0"/>
              </a:rPr>
              <a:pPr algn="r" eaLnBrk="1" hangingPunct="1"/>
              <a:t>98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6189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FCB8AC-9B21-40B6-B2DE-20B91FAC1839}" type="slidenum">
              <a:rPr lang="en-US" altLang="zh-TW" sz="1200"/>
              <a:pPr/>
              <a:t>100</a:t>
            </a:fld>
            <a:endParaRPr lang="en-US" altLang="zh-TW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73114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72F4AE-A631-43CB-A46D-A8F6CE1BED00}" type="slidenum">
              <a:rPr lang="en-US" altLang="zh-TW" sz="1200"/>
              <a:pPr/>
              <a:t>101</a:t>
            </a:fld>
            <a:endParaRPr lang="en-US" altLang="zh-TW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53670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EBED02-758A-4C22-84CE-0F7550972887}" type="slidenum">
              <a:rPr lang="en-US" altLang="zh-TW" sz="1200"/>
              <a:pPr/>
              <a:t>102</a:t>
            </a:fld>
            <a:endParaRPr lang="en-US" altLang="zh-TW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27240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848A0F-2701-482F-A9DB-81C289044E54}" type="slidenum">
              <a:rPr lang="en-US" altLang="zh-TW" sz="1200"/>
              <a:pPr/>
              <a:t>103</a:t>
            </a:fld>
            <a:endParaRPr lang="en-US" altLang="zh-TW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57768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CED782-7528-4226-AB2D-95B4ADCCB1F9}" type="slidenum">
              <a:rPr lang="en-US" altLang="zh-TW" sz="1200"/>
              <a:pPr/>
              <a:t>104</a:t>
            </a:fld>
            <a:endParaRPr lang="en-US" altLang="zh-TW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9926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2966CD-E9C7-4DF0-AF49-1C349EB63EA8}" type="slidenum">
              <a:rPr lang="en-US" altLang="zh-TW" sz="1200"/>
              <a:pPr/>
              <a:t>105</a:t>
            </a:fld>
            <a:endParaRPr lang="en-US" altLang="zh-TW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8714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6FF0F4-E744-4727-94DB-7E1CF354B924}" type="slidenum">
              <a:rPr lang="en-US" altLang="zh-TW" sz="1200"/>
              <a:pPr/>
              <a:t>106</a:t>
            </a:fld>
            <a:endParaRPr lang="en-US" altLang="zh-TW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13919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7D8CC4-BF6C-4149-A3A8-66D4198A8518}" type="slidenum">
              <a:rPr lang="en-US" altLang="zh-TW" sz="1200"/>
              <a:pPr/>
              <a:t>107</a:t>
            </a:fld>
            <a:endParaRPr lang="en-US" altLang="zh-TW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7930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AC6A91-C3B4-417C-8EC9-8025627D8721}" type="slidenum">
              <a:rPr lang="en-US" altLang="zh-TW" sz="1200"/>
              <a:pPr/>
              <a:t>108</a:t>
            </a:fld>
            <a:endParaRPr lang="en-US" altLang="zh-TW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648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5B93-0AFD-4E39-B173-90B2467901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96803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0E2B-5AA4-4914-91A1-2D00110C0D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82295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7C256-B281-48D0-A22E-5CEFC4B886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5699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5E832D-49F9-467D-8D2E-9E82906033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43243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及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63E61-2CA9-40E8-8103-40EA5B4ECA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51649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24A6-9F6A-4DC6-A08F-CAAB0DDF2D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06828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3D37-13BA-47DB-942A-4D5AF584D3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6385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058A-608E-4A39-9289-DE3BAC245F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58535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E7D7-3D66-4AC9-8C07-BFF5BB5B4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15869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E302-AD63-4E56-A2DC-D7AC41FDE7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5492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E984-EE8A-4A98-9AB9-8EAA6CC0DF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4812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0F64-DE39-44D8-B130-FA824419BE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5235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08D4-AF7F-4D00-9534-8D94A322F9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292144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C0EF-8AA2-4794-8DD7-E7D318C224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8569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D0834ED7-7690-40AE-B1E0-212CEEB8CE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6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7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8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1A4ED9983F2CD411842300C04F689339%5d%5d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www.rosettanet.org/rosettanet/Rooms/DisplayPages/LayoutInitial?Container=com.webridge.entity.Entity%5bOID%5b0450D9983F2CD411842300C04F689339%5d%5d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554DD9983F2CD411842300C04F689339%5d%5d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ettanet.org/rosettanet/Rooms/DisplayPages/LayoutInitial?Container=com.webridge.entity.Entity%5bOID%5b874ED9983F2CD411842300C04F689339%5d%5d" TargetMode="External"/><Relationship Id="rId4" Type="http://schemas.openxmlformats.org/officeDocument/2006/relationships/hyperlink" Target="http://www.rosettanet.org/rosettanet/Rooms/DisplayPages/LayoutInitial?Container=com.webridge.entity.Entity%5bOID%5b7C4FD9983F2CD411842300C04F689339%5d%5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B64DD9983F2CD411842300C04F689339%5d%5d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ettanet.org/rosettanet/Rooms/DisplayPages/LayoutInitial?Container=com.webridge.entity.Entity%5bOID%5b2982BB0BA9C4D411BD8C009027E33DD8%5d%5d" TargetMode="External"/><Relationship Id="rId4" Type="http://schemas.openxmlformats.org/officeDocument/2006/relationships/hyperlink" Target="http://www.rosettanet.org/rosettanet/Rooms/DisplayPages/LayoutInitial?Container=com.webridge.entity.Entity%5bOID%5bFD4ED9983F2CD411842300C04F689339%5d%5d" TargetMode="Externa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wmf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6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6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410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8031162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電子化供應鍊管理、物流管理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</a:t>
            </a:r>
            <a:r>
              <a:rPr lang="en-US" altLang="zh-TW" sz="4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SCM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and e-Logistics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907924" y="3645024"/>
            <a:ext cx="7543800" cy="2681064"/>
          </a:xfrm>
        </p:spPr>
        <p:txBody>
          <a:bodyPr/>
          <a:lstStyle/>
          <a:p>
            <a:pPr marL="190500" lvl="1" eaLnBrk="1" hangingPunct="1"/>
            <a:r>
              <a:rPr lang="en-US" altLang="en-US" dirty="0" err="1">
                <a:ea typeface="標楷體" panose="03000509000000000000" pitchFamily="65" charset="-120"/>
              </a:rPr>
              <a:t>范錚強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dirty="0"/>
              <a:t>mailto: </a:t>
            </a:r>
            <a:r>
              <a:rPr lang="en-US" altLang="zh-TW" sz="2000" dirty="0" err="1"/>
              <a:t>ckfarn@gmail.com</a:t>
            </a:r>
            <a:endParaRPr lang="en-US" altLang="zh-TW" sz="2000" dirty="0"/>
          </a:p>
          <a:p>
            <a:pPr eaLnBrk="1" hangingPunct="1"/>
            <a:r>
              <a:rPr lang="en-US" altLang="zh-TW" sz="2000" dirty="0"/>
              <a:t>http://</a:t>
            </a:r>
            <a:r>
              <a:rPr lang="en-US" altLang="zh-TW" sz="2000" dirty="0" err="1"/>
              <a:t>www.mgt.ncu.edu.tw</a:t>
            </a:r>
            <a:r>
              <a:rPr lang="en-US" altLang="zh-TW" sz="2000" dirty="0"/>
              <a:t>/~</a:t>
            </a:r>
            <a:r>
              <a:rPr lang="en-US" altLang="zh-TW" sz="2000" dirty="0" err="1"/>
              <a:t>ckfarn</a:t>
            </a:r>
            <a:endParaRPr lang="en-US" altLang="zh-TW" sz="2000" dirty="0"/>
          </a:p>
          <a:p>
            <a:pPr marL="190500" lvl="1" eaLnBrk="1" hangingPunct="1"/>
            <a:endParaRPr lang="en-US" altLang="zh-TW" dirty="0">
              <a:ea typeface="標楷體" panose="03000509000000000000" pitchFamily="65" charset="-120"/>
            </a:endParaRPr>
          </a:p>
          <a:p>
            <a:pPr marL="190500" lvl="1" eaLnBrk="1" hangingPunct="1"/>
            <a:r>
              <a:rPr lang="en-US" altLang="zh-TW" dirty="0"/>
              <a:t>2023.05</a:t>
            </a:r>
            <a:endParaRPr lang="en-US" altLang="zh-TW" sz="2800" dirty="0"/>
          </a:p>
        </p:txBody>
      </p:sp>
      <p:sp>
        <p:nvSpPr>
          <p:cNvPr id="4103" name="Text Box 1029"/>
          <p:cNvSpPr txBox="1">
            <a:spLocks noChangeArrowheads="1"/>
          </p:cNvSpPr>
          <p:nvPr/>
        </p:nvSpPr>
        <p:spPr bwMode="auto">
          <a:xfrm>
            <a:off x="60325" y="117475"/>
            <a:ext cx="695251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中原大學。范錚強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5C5B93-0AFD-4E39-B173-90B24679010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AE438F-9A38-42D4-80D0-589B2FA4B174}" type="slidenum">
              <a:rPr lang="en-US" altLang="zh-TW" sz="1400" smtClean="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供應鏈的上下游互動</a:t>
            </a:r>
            <a:r>
              <a:rPr lang="en-US" altLang="zh-TW" baseline="-25000" dirty="0"/>
              <a:t>2</a:t>
            </a:r>
          </a:p>
        </p:txBody>
      </p:sp>
      <p:sp>
        <p:nvSpPr>
          <p:cNvPr id="19461" name="Oval 3"/>
          <p:cNvSpPr>
            <a:spLocks noChangeArrowheads="1"/>
          </p:cNvSpPr>
          <p:nvPr/>
        </p:nvSpPr>
        <p:spPr bwMode="auto">
          <a:xfrm>
            <a:off x="762000" y="4724400"/>
            <a:ext cx="17526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Supplier</a:t>
            </a:r>
          </a:p>
        </p:txBody>
      </p:sp>
      <p:sp>
        <p:nvSpPr>
          <p:cNvPr id="19462" name="Oval 4"/>
          <p:cNvSpPr>
            <a:spLocks noChangeArrowheads="1"/>
          </p:cNvSpPr>
          <p:nvPr/>
        </p:nvSpPr>
        <p:spPr bwMode="auto">
          <a:xfrm>
            <a:off x="3810000" y="4724400"/>
            <a:ext cx="1752600" cy="1295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Focal</a:t>
            </a:r>
          </a:p>
        </p:txBody>
      </p:sp>
      <p:sp>
        <p:nvSpPr>
          <p:cNvPr id="19463" name="Oval 5"/>
          <p:cNvSpPr>
            <a:spLocks noChangeArrowheads="1"/>
          </p:cNvSpPr>
          <p:nvPr/>
        </p:nvSpPr>
        <p:spPr bwMode="auto">
          <a:xfrm>
            <a:off x="6705600" y="4724400"/>
            <a:ext cx="1752600" cy="12954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Buyer</a:t>
            </a:r>
          </a:p>
        </p:txBody>
      </p:sp>
      <p:sp>
        <p:nvSpPr>
          <p:cNvPr id="1946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外部活動增加</a:t>
            </a:r>
          </a:p>
          <a:p>
            <a:pPr lvl="1" eaLnBrk="1" hangingPunct="1"/>
            <a:r>
              <a:rPr lang="zh-TW" altLang="en-US"/>
              <a:t>頻率低的活動</a:t>
            </a:r>
          </a:p>
          <a:p>
            <a:pPr lvl="2" eaLnBrk="1" hangingPunct="1"/>
            <a:r>
              <a:rPr lang="zh-TW" altLang="en-US"/>
              <a:t>供應商選擇、產品協同設計</a:t>
            </a:r>
          </a:p>
          <a:p>
            <a:pPr lvl="1" eaLnBrk="1" hangingPunct="1"/>
            <a:r>
              <a:rPr lang="zh-TW" altLang="en-US"/>
              <a:t>頻率高的活動</a:t>
            </a:r>
          </a:p>
          <a:p>
            <a:pPr lvl="2" eaLnBrk="1" hangingPunct="1"/>
            <a:r>
              <a:rPr lang="zh-TW" altLang="en-US"/>
              <a:t>協同預測、訂單處理、協同運籌</a:t>
            </a:r>
          </a:p>
        </p:txBody>
      </p:sp>
      <p:sp>
        <p:nvSpPr>
          <p:cNvPr id="19465" name="Freeform 7"/>
          <p:cNvSpPr>
            <a:spLocks/>
          </p:cNvSpPr>
          <p:nvPr/>
        </p:nvSpPr>
        <p:spPr bwMode="auto">
          <a:xfrm>
            <a:off x="2362200" y="46482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6" name="Freeform 8"/>
          <p:cNvSpPr>
            <a:spLocks/>
          </p:cNvSpPr>
          <p:nvPr/>
        </p:nvSpPr>
        <p:spPr bwMode="auto">
          <a:xfrm>
            <a:off x="5410200" y="47244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7" name="Freeform 9"/>
          <p:cNvSpPr>
            <a:spLocks/>
          </p:cNvSpPr>
          <p:nvPr/>
        </p:nvSpPr>
        <p:spPr bwMode="auto">
          <a:xfrm>
            <a:off x="2286000" y="54102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8" name="Freeform 10"/>
          <p:cNvSpPr>
            <a:spLocks/>
          </p:cNvSpPr>
          <p:nvPr/>
        </p:nvSpPr>
        <p:spPr bwMode="auto">
          <a:xfrm>
            <a:off x="2286000" y="54864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9" name="Freeform 11"/>
          <p:cNvSpPr>
            <a:spLocks/>
          </p:cNvSpPr>
          <p:nvPr/>
        </p:nvSpPr>
        <p:spPr bwMode="auto">
          <a:xfrm>
            <a:off x="2286000" y="55626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0" name="Freeform 12"/>
          <p:cNvSpPr>
            <a:spLocks/>
          </p:cNvSpPr>
          <p:nvPr/>
        </p:nvSpPr>
        <p:spPr bwMode="auto">
          <a:xfrm>
            <a:off x="5181600" y="54102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1" name="Freeform 13"/>
          <p:cNvSpPr>
            <a:spLocks/>
          </p:cNvSpPr>
          <p:nvPr/>
        </p:nvSpPr>
        <p:spPr bwMode="auto">
          <a:xfrm>
            <a:off x="5181600" y="54864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2" name="Freeform 14"/>
          <p:cNvSpPr>
            <a:spLocks/>
          </p:cNvSpPr>
          <p:nvPr/>
        </p:nvSpPr>
        <p:spPr bwMode="auto">
          <a:xfrm>
            <a:off x="5181600" y="55626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496134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3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7B0E06-F574-42CF-B0D6-E0583D831D2D}" type="slidenum">
              <a:rPr lang="en-US" altLang="zh-TW" sz="1400">
                <a:solidFill>
                  <a:srgbClr val="333399"/>
                </a:solidFill>
              </a:rPr>
              <a:pPr/>
              <a:t>100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資料交換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資料欄位、編碼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需要資料交換標準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訊息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反映單一事件（如：訂貨、確認、交貨）所需的資訊，傳統文件（如：訂單、確認單、交貨單等）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訊息交換標準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程序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單一事件所牽涉到的過程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過程整合</a:t>
            </a:r>
            <a:r>
              <a:rPr lang="en-US" altLang="zh-TW" sz="2400">
                <a:ea typeface="新細明體" panose="02020500000000000000" pitchFamily="18" charset="-120"/>
              </a:rPr>
              <a:t>Process integration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1278459834"/>
      </p:ext>
    </p:extLst>
  </p:cSld>
  <p:clrMapOvr>
    <a:masterClrMapping/>
  </p:clrMapOvr>
  <p:transition spd="med">
    <p:rand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878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46F425-7235-4491-B11E-6FA66DE88E72}" type="slidenum">
              <a:rPr lang="en-US" altLang="zh-TW" sz="1400">
                <a:solidFill>
                  <a:srgbClr val="333399"/>
                </a:solidFill>
              </a:rPr>
              <a:pPr/>
              <a:t>101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資料交換方式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8201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文字檔案、試算表檔案（批次，可多交易）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書面、傳真、媒體（如磁片）、網路（如</a:t>
            </a:r>
            <a:r>
              <a:rPr lang="en-US" altLang="zh-TW" sz="2400">
                <a:ea typeface="新細明體" panose="02020500000000000000" pitchFamily="18" charset="-120"/>
              </a:rPr>
              <a:t>FTP, e-mail</a:t>
            </a:r>
            <a:r>
              <a:rPr lang="zh-TW" altLang="en-US" sz="2400">
                <a:ea typeface="新細明體" panose="02020500000000000000" pitchFamily="18" charset="-120"/>
              </a:rPr>
              <a:t>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EDI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單獨交易的交易資料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通常是專屬網路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國際標準</a:t>
            </a:r>
            <a:r>
              <a:rPr lang="en-US" altLang="zh-TW" sz="2400">
                <a:ea typeface="新細明體" panose="02020500000000000000" pitchFamily="18" charset="-120"/>
              </a:rPr>
              <a:t>UN/EDIFACT</a:t>
            </a:r>
            <a:r>
              <a:rPr lang="zh-TW" altLang="en-US" sz="2400">
                <a:ea typeface="新細明體" panose="02020500000000000000" pitchFamily="18" charset="-120"/>
              </a:rPr>
              <a:t>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EOI- EDI over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HTML </a:t>
            </a:r>
            <a:r>
              <a:rPr lang="zh-TW" altLang="en-US" sz="2800"/>
              <a:t>（目視）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XML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程序整合（如</a:t>
            </a:r>
            <a:r>
              <a:rPr lang="en-US" altLang="zh-TW" sz="2800"/>
              <a:t>RosettaNet, ebXML)</a:t>
            </a:r>
          </a:p>
        </p:txBody>
      </p:sp>
    </p:spTree>
    <p:extLst>
      <p:ext uri="{BB962C8B-B14F-4D97-AF65-F5344CB8AC3E}">
        <p14:creationId xmlns:p14="http://schemas.microsoft.com/office/powerpoint/2010/main" val="1876287316"/>
      </p:ext>
    </p:extLst>
  </p:cSld>
  <p:clrMapOvr>
    <a:masterClrMapping/>
  </p:clrMapOvr>
  <p:transition spd="med">
    <p:rand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39000" cy="1143000"/>
          </a:xfrm>
        </p:spPr>
        <p:txBody>
          <a:bodyPr/>
          <a:lstStyle/>
          <a:p>
            <a:r>
              <a:rPr lang="zh-TW" altLang="en-US" dirty="0"/>
              <a:t>什麼是標示語言</a:t>
            </a:r>
            <a:r>
              <a:rPr lang="en-US" altLang="zh-TW" sz="3200" dirty="0"/>
              <a:t>(Markup Language)</a:t>
            </a:r>
            <a:endParaRPr lang="en-US" altLang="zh-TW" dirty="0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/>
              <a:t>“</a:t>
            </a:r>
            <a:r>
              <a:rPr lang="en-US" altLang="zh-TW" sz="2800" dirty="0"/>
              <a:t>Markup</a:t>
            </a:r>
            <a:r>
              <a:rPr lang="zh-TW" altLang="en-US" sz="2800" dirty="0"/>
              <a:t>”</a:t>
            </a:r>
            <a:r>
              <a:rPr lang="en-US" altLang="zh-TW" sz="2800" dirty="0"/>
              <a:t> is a method of conveying metadata (that is, information about a dataset). </a:t>
            </a:r>
          </a:p>
          <a:p>
            <a:r>
              <a:rPr lang="en-US" altLang="zh-TW" sz="2800" dirty="0"/>
              <a:t>Markup Language use string literals, or </a:t>
            </a:r>
            <a:r>
              <a:rPr lang="zh-TW" altLang="en-US" sz="2800" dirty="0"/>
              <a:t>“</a:t>
            </a:r>
            <a:r>
              <a:rPr lang="en-US" altLang="zh-TW" sz="2800" dirty="0"/>
              <a:t>tags</a:t>
            </a:r>
            <a:r>
              <a:rPr lang="zh-TW" altLang="en-US" sz="2800" dirty="0"/>
              <a:t>”</a:t>
            </a:r>
            <a:r>
              <a:rPr lang="en-US" altLang="zh-TW" sz="2800" dirty="0"/>
              <a:t>, to delimit and describe this data.</a:t>
            </a:r>
          </a:p>
          <a:p>
            <a:r>
              <a:rPr lang="zh-TW" altLang="en-US" sz="2800" dirty="0"/>
              <a:t>用途：方便閱讀、印刷、資訊交換</a:t>
            </a:r>
            <a:endParaRPr lang="en-US" altLang="zh-TW" sz="2800" dirty="0"/>
          </a:p>
          <a:p>
            <a:pPr lvl="1"/>
            <a:r>
              <a:rPr lang="en-US" altLang="zh-TW" sz="2400" dirty="0"/>
              <a:t>printer typesetting, proofreader, punctuation, ASCII, C, RTF</a:t>
            </a:r>
          </a:p>
        </p:txBody>
      </p:sp>
      <p:sp>
        <p:nvSpPr>
          <p:cNvPr id="12083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12083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1C9940-AE82-4953-A5B5-A56FFD6FF81F}" type="slidenum">
              <a:rPr lang="en-US" altLang="zh-TW" smtClean="0"/>
              <a:pPr/>
              <a:t>102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01128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F1AD84C-1316-42C2-B142-B29D8174A806}" type="slidenum">
              <a:rPr lang="en-US" altLang="zh-TW" sz="1400">
                <a:solidFill>
                  <a:srgbClr val="333399"/>
                </a:solidFill>
              </a:rPr>
              <a:pPr/>
              <a:t>103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Example: HTML Document</a:t>
            </a:r>
          </a:p>
        </p:txBody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1295400" y="2438400"/>
            <a:ext cx="6578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&lt;HTML&gt;</a:t>
            </a:r>
          </a:p>
          <a:p>
            <a:pPr eaLnBrk="1" hangingPunct="1"/>
            <a:r>
              <a:rPr lang="en-US" altLang="zh-TW"/>
              <a:t>&lt;H1 ALIGN=CENTER&gt;</a:t>
            </a:r>
            <a:r>
              <a:rPr lang="zh-TW" altLang="en-US"/>
              <a:t>硬體</a:t>
            </a:r>
            <a:r>
              <a:rPr lang="en-US" altLang="zh-TW"/>
              <a:t>&lt;/H1&gt;</a:t>
            </a:r>
          </a:p>
          <a:p>
            <a:pPr eaLnBrk="1" hangingPunct="1"/>
            <a:r>
              <a:rPr lang="en-US" altLang="zh-TW"/>
              <a:t>&lt;FONT FACE size=2&gt;hTC One Max&lt;/FONT&gt;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智慧型手機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宏達電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神腦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林甲乙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size=2&gt;AB_Lin@abc.com&lt;/FONT&gt;</a:t>
            </a:r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3814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12682E-1033-4A4D-8AD9-85A3ED158899}" type="slidenum">
              <a:rPr lang="en-US" altLang="zh-TW" sz="1400">
                <a:solidFill>
                  <a:srgbClr val="333399"/>
                </a:solidFill>
              </a:rPr>
              <a:pPr/>
              <a:t>104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Example: XML Document</a:t>
            </a:r>
          </a:p>
        </p:txBody>
      </p:sp>
      <p:sp>
        <p:nvSpPr>
          <p:cNvPr id="124933" name="Rectangle 3"/>
          <p:cNvSpPr>
            <a:spLocks noChangeArrowheads="1"/>
          </p:cNvSpPr>
          <p:nvPr/>
        </p:nvSpPr>
        <p:spPr bwMode="auto">
          <a:xfrm>
            <a:off x="1143000" y="1676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&lt;?xml version="1.0" encoding="Big5" ?&gt;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產品搜尋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摘要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  <a:r>
              <a:rPr lang="zh-TW" altLang="en-US" sz="1600">
                <a:ea typeface="標楷體" panose="03000509000000000000" pitchFamily="65" charset="-120"/>
              </a:rPr>
              <a:t>搜尋字串：“超薄手提電腦”，共找到</a:t>
            </a:r>
            <a:r>
              <a:rPr lang="en-US" altLang="zh-TW" sz="1600">
                <a:ea typeface="標楷體" panose="03000509000000000000" pitchFamily="65" charset="-120"/>
              </a:rPr>
              <a:t> 2 </a:t>
            </a:r>
            <a:r>
              <a:rPr lang="zh-TW" altLang="en-US" sz="1600">
                <a:ea typeface="標楷體" panose="03000509000000000000" pitchFamily="65" charset="-120"/>
              </a:rPr>
              <a:t>筆</a:t>
            </a: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摘要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&gt;12478943&lt;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&gt;IBM 240&lt;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&gt;$58,455&lt;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 </a:t>
            </a:r>
            <a:r>
              <a:rPr lang="zh-TW" altLang="en-US" sz="1600">
                <a:ea typeface="標楷體" panose="03000509000000000000" pitchFamily="65" charset="-120"/>
              </a:rPr>
              <a:t>網址</a:t>
            </a:r>
            <a:r>
              <a:rPr lang="en-US" altLang="zh-TW" sz="1600">
                <a:ea typeface="標楷體" panose="03000509000000000000" pitchFamily="65" charset="-120"/>
              </a:rPr>
              <a:t>="http:/www.ibm.com.tw/product/nb/tp240"&gt;ThinkPad 240&lt;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&gt;83424723&lt;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&gt;Dell A123&lt;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&gt;$58,999&lt;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 </a:t>
            </a:r>
            <a:r>
              <a:rPr lang="zh-TW" altLang="en-US" sz="1600">
                <a:ea typeface="標楷體" panose="03000509000000000000" pitchFamily="65" charset="-120"/>
              </a:rPr>
              <a:t>網址</a:t>
            </a:r>
            <a:r>
              <a:rPr lang="en-US" altLang="zh-TW" sz="1600">
                <a:ea typeface="標楷體" panose="03000509000000000000" pitchFamily="65" charset="-120"/>
              </a:rPr>
              <a:t>="http://www.dell.com.tw/product/nb/a123"&gt;NB A123&lt;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產品搜尋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</p:txBody>
      </p:sp>
      <p:sp>
        <p:nvSpPr>
          <p:cNvPr id="124934" name="Text Box 4"/>
          <p:cNvSpPr txBox="1">
            <a:spLocks noChangeArrowheads="1"/>
          </p:cNvSpPr>
          <p:nvPr/>
        </p:nvSpPr>
        <p:spPr bwMode="auto">
          <a:xfrm>
            <a:off x="6172200" y="1447800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accent2"/>
                </a:solidFill>
              </a:rPr>
              <a:t>“</a:t>
            </a:r>
            <a:r>
              <a:rPr lang="en-US" altLang="zh-TW">
                <a:solidFill>
                  <a:schemeClr val="accent2"/>
                </a:solidFill>
              </a:rPr>
              <a:t>e</a:t>
            </a:r>
            <a:r>
              <a:rPr lang="en-US" altLang="zh-TW">
                <a:solidFill>
                  <a:srgbClr val="FF0000"/>
                </a:solidFill>
              </a:rPr>
              <a:t>x</a:t>
            </a:r>
            <a:r>
              <a:rPr lang="en-US" altLang="zh-TW">
                <a:solidFill>
                  <a:schemeClr val="accent2"/>
                </a:solidFill>
              </a:rPr>
              <a:t>tended</a:t>
            </a:r>
            <a:r>
              <a:rPr lang="zh-TW" altLang="en-US">
                <a:solidFill>
                  <a:schemeClr val="accent2"/>
                </a:solidFill>
              </a:rPr>
              <a:t>”</a:t>
            </a:r>
            <a:r>
              <a:rPr lang="en-US" altLang="zh-TW">
                <a:solidFill>
                  <a:schemeClr val="accent2"/>
                </a:solidFill>
              </a:rPr>
              <a:t> data tags</a:t>
            </a:r>
          </a:p>
        </p:txBody>
      </p:sp>
    </p:spTree>
    <p:extLst>
      <p:ext uri="{BB962C8B-B14F-4D97-AF65-F5344CB8AC3E}">
        <p14:creationId xmlns:p14="http://schemas.microsoft.com/office/powerpoint/2010/main" val="37601764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7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C7C203-243D-41B4-B4F0-83B764FEB4BB}" type="slidenum">
              <a:rPr lang="en-US" altLang="zh-TW" sz="1400">
                <a:solidFill>
                  <a:srgbClr val="333399"/>
                </a:solidFill>
              </a:rPr>
              <a:pPr/>
              <a:t>105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XML</a:t>
            </a:r>
            <a:r>
              <a:rPr lang="zh-TW" altLang="en-US"/>
              <a:t>的優點</a:t>
            </a: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開放平台：</a:t>
            </a:r>
            <a:r>
              <a:rPr lang="en-US" altLang="zh-TW" sz="2000"/>
              <a:t> </a:t>
            </a:r>
            <a:r>
              <a:rPr lang="en-US" altLang="zh-TW" sz="2800"/>
              <a:t>open, platform-independent</a:t>
            </a: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Vocabulary</a:t>
            </a:r>
            <a:r>
              <a:rPr lang="en-US" altLang="zh-TW" sz="2000"/>
              <a:t>: </a:t>
            </a:r>
            <a:r>
              <a:rPr lang="zh-TW" altLang="en-US" sz="2400"/>
              <a:t>可以依</a:t>
            </a:r>
            <a:r>
              <a:rPr lang="en-US" altLang="zh-TW" sz="2400"/>
              <a:t>Application Domain </a:t>
            </a:r>
            <a:r>
              <a:rPr lang="zh-TW" altLang="en-US" sz="2400"/>
              <a:t>定義</a:t>
            </a:r>
            <a:r>
              <a:rPr lang="en-US" altLang="zh-TW" sz="2400"/>
              <a:t>tag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標楷體" panose="03000509000000000000" pitchFamily="65" charset="-120"/>
              </a:rPr>
              <a:t>An XML vocabulary is a description of XML data that is used as the medium for information exchange, often within a specific domain of human activity (business, chemistry, law, music, for example)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Program Readable</a:t>
            </a: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FF0000"/>
                </a:solidFill>
              </a:rPr>
              <a:t>註：</a:t>
            </a:r>
            <a:r>
              <a:rPr lang="en-US" altLang="zh-TW" sz="2400"/>
              <a:t>XML is not a programming language, nor an object-based system, nor an operating system. It is a powerful, elegant technique for thinking about, exchanging, and presenting data in a platform-independent manner.</a:t>
            </a:r>
            <a:endParaRPr lang="en-US" altLang="zh-TW" sz="2000"/>
          </a:p>
        </p:txBody>
      </p:sp>
    </p:spTree>
    <p:extLst>
      <p:ext uri="{BB962C8B-B14F-4D97-AF65-F5344CB8AC3E}">
        <p14:creationId xmlns:p14="http://schemas.microsoft.com/office/powerpoint/2010/main" val="13840848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2712B13-6FCE-4986-BC91-4D14B6075685}" type="slidenum">
              <a:rPr lang="en-US" altLang="zh-TW" sz="1400">
                <a:solidFill>
                  <a:srgbClr val="333399"/>
                </a:solidFill>
              </a:rPr>
              <a:pPr/>
              <a:t>106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XML</a:t>
            </a:r>
            <a:r>
              <a:rPr lang="zh-TW" altLang="en-US"/>
              <a:t>與瀏覽器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改變了瀏覽器的內部結構</a:t>
            </a:r>
            <a:endParaRPr lang="en-US" altLang="zh-TW" sz="2800"/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HTML Interpreter </a:t>
            </a:r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 XML Parser</a:t>
            </a:r>
          </a:p>
          <a:p>
            <a:pPr lvl="1" eaLnBrk="1" hangingPunct="1"/>
            <a:endParaRPr lang="en-US" altLang="zh-TW" sz="240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使“</a:t>
            </a:r>
            <a:r>
              <a:rPr lang="en-US" altLang="zh-TW" sz="2800"/>
              <a:t>Hypertext</a:t>
            </a:r>
            <a:r>
              <a:rPr lang="zh-TW" altLang="en-US" sz="2800"/>
              <a:t>”網頁變成“</a:t>
            </a:r>
            <a:r>
              <a:rPr lang="en-US" altLang="zh-TW" sz="2800"/>
              <a:t>Application</a:t>
            </a:r>
            <a:r>
              <a:rPr lang="zh-TW" altLang="en-US" sz="2800"/>
              <a:t>”網頁</a:t>
            </a:r>
            <a:endParaRPr lang="en-US" altLang="zh-TW" sz="2800"/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Application Software </a:t>
            </a:r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 Browser Software</a:t>
            </a:r>
          </a:p>
          <a:p>
            <a:pPr lvl="1" eaLnBrk="1" hangingPunct="1"/>
            <a:endParaRPr lang="en-US" altLang="zh-TW" sz="240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網頁不需瀏覽器，可經由應用系統直接處理</a:t>
            </a:r>
          </a:p>
        </p:txBody>
      </p:sp>
    </p:spTree>
    <p:extLst>
      <p:ext uri="{BB962C8B-B14F-4D97-AF65-F5344CB8AC3E}">
        <p14:creationId xmlns:p14="http://schemas.microsoft.com/office/powerpoint/2010/main" val="5635324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6B82B9A-73DA-48A6-8EBC-23931BD2BCCE}" type="slidenum">
              <a:rPr lang="en-US" altLang="zh-TW" sz="1400">
                <a:solidFill>
                  <a:srgbClr val="333399"/>
                </a:solidFill>
              </a:rPr>
              <a:pPr/>
              <a:t>107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Client Side of Web-XML</a:t>
            </a:r>
          </a:p>
        </p:txBody>
      </p:sp>
      <p:sp>
        <p:nvSpPr>
          <p:cNvPr id="131077" name="Rectangle 3"/>
          <p:cNvSpPr>
            <a:spLocks noChangeArrowheads="1"/>
          </p:cNvSpPr>
          <p:nvPr/>
        </p:nvSpPr>
        <p:spPr bwMode="auto">
          <a:xfrm>
            <a:off x="1600200" y="2819400"/>
            <a:ext cx="4114800" cy="2438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4953000" y="3657600"/>
            <a:ext cx="685800" cy="838200"/>
          </a:xfrm>
          <a:prstGeom prst="rect">
            <a:avLst/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Parser</a:t>
            </a:r>
            <a:endParaRPr lang="en-US" altLang="zh-TW" sz="3200"/>
          </a:p>
        </p:txBody>
      </p:sp>
      <p:sp>
        <p:nvSpPr>
          <p:cNvPr id="131079" name="Rectangle 5"/>
          <p:cNvSpPr>
            <a:spLocks noChangeArrowheads="1"/>
          </p:cNvSpPr>
          <p:nvPr/>
        </p:nvSpPr>
        <p:spPr bwMode="auto">
          <a:xfrm>
            <a:off x="1676400" y="3657600"/>
            <a:ext cx="11430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Present-ation Module</a:t>
            </a:r>
            <a:endParaRPr lang="en-US" altLang="zh-TW" sz="3200"/>
          </a:p>
        </p:txBody>
      </p:sp>
      <p:graphicFrame>
        <p:nvGraphicFramePr>
          <p:cNvPr id="131080" name="Object 6"/>
          <p:cNvGraphicFramePr>
            <a:graphicFrameLocks noChangeAspect="1"/>
          </p:cNvGraphicFramePr>
          <p:nvPr/>
        </p:nvGraphicFramePr>
        <p:xfrm>
          <a:off x="7467600" y="3733800"/>
          <a:ext cx="7143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多媒體項目" r:id="rId4" imgW="2733472" imgH="3819728" progId="MS_ClipArt_Gallery.2">
                  <p:embed/>
                </p:oleObj>
              </mc:Choice>
              <mc:Fallback>
                <p:oleObj name="多媒體項目" r:id="rId4" imgW="2733472" imgH="381972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7143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Text Box 7"/>
          <p:cNvSpPr txBox="1">
            <a:spLocks noChangeArrowheads="1"/>
          </p:cNvSpPr>
          <p:nvPr/>
        </p:nvSpPr>
        <p:spPr bwMode="auto">
          <a:xfrm>
            <a:off x="3124200" y="28956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FF0000"/>
                </a:solidFill>
              </a:rPr>
              <a:t>Browser</a:t>
            </a:r>
            <a:endParaRPr lang="en-US" altLang="zh-TW" sz="3200"/>
          </a:p>
        </p:txBody>
      </p:sp>
      <p:graphicFrame>
        <p:nvGraphicFramePr>
          <p:cNvPr id="131082" name="Object 8"/>
          <p:cNvGraphicFramePr>
            <a:graphicFrameLocks noChangeAspect="1"/>
          </p:cNvGraphicFramePr>
          <p:nvPr/>
        </p:nvGraphicFramePr>
        <p:xfrm>
          <a:off x="533400" y="3276600"/>
          <a:ext cx="99377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多媒體項目" r:id="rId6" imgW="943956" imgH="1180407" progId="MS_ClipArt_Gallery.2">
                  <p:embed/>
                </p:oleObj>
              </mc:Choice>
              <mc:Fallback>
                <p:oleObj name="多媒體項目" r:id="rId6" imgW="943956" imgH="11804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993775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3" name="Text Box 9"/>
          <p:cNvSpPr txBox="1">
            <a:spLocks noChangeArrowheads="1"/>
          </p:cNvSpPr>
          <p:nvPr/>
        </p:nvSpPr>
        <p:spPr bwMode="auto">
          <a:xfrm>
            <a:off x="7239000" y="49530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HTTP Server</a:t>
            </a:r>
            <a:endParaRPr lang="en-US" altLang="zh-TW" sz="3200"/>
          </a:p>
        </p:txBody>
      </p:sp>
      <p:sp>
        <p:nvSpPr>
          <p:cNvPr id="131084" name="Line 10"/>
          <p:cNvSpPr>
            <a:spLocks noChangeShapeType="1"/>
          </p:cNvSpPr>
          <p:nvPr/>
        </p:nvSpPr>
        <p:spPr bwMode="auto">
          <a:xfrm>
            <a:off x="5791200" y="3810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1085" name="Text Box 11"/>
          <p:cNvSpPr txBox="1">
            <a:spLocks noChangeArrowheads="1"/>
          </p:cNvSpPr>
          <p:nvPr/>
        </p:nvSpPr>
        <p:spPr bwMode="auto">
          <a:xfrm>
            <a:off x="5943600" y="3352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URL</a:t>
            </a:r>
            <a:endParaRPr lang="en-US" altLang="zh-TW" sz="3200"/>
          </a:p>
        </p:txBody>
      </p:sp>
      <p:sp>
        <p:nvSpPr>
          <p:cNvPr id="131086" name="Text Box 12"/>
          <p:cNvSpPr txBox="1">
            <a:spLocks noChangeArrowheads="1"/>
          </p:cNvSpPr>
          <p:nvPr/>
        </p:nvSpPr>
        <p:spPr bwMode="auto">
          <a:xfrm>
            <a:off x="5867400" y="4267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XML File</a:t>
            </a:r>
            <a:endParaRPr lang="en-US" altLang="zh-TW" sz="3200"/>
          </a:p>
        </p:txBody>
      </p:sp>
      <p:sp>
        <p:nvSpPr>
          <p:cNvPr id="131087" name="Line 13"/>
          <p:cNvSpPr>
            <a:spLocks noChangeShapeType="1"/>
          </p:cNvSpPr>
          <p:nvPr/>
        </p:nvSpPr>
        <p:spPr bwMode="auto">
          <a:xfrm flipH="1">
            <a:off x="57912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1088" name="AutoShape 14"/>
          <p:cNvSpPr>
            <a:spLocks noChangeArrowheads="1"/>
          </p:cNvSpPr>
          <p:nvPr/>
        </p:nvSpPr>
        <p:spPr bwMode="auto">
          <a:xfrm>
            <a:off x="2895600" y="3581400"/>
            <a:ext cx="1905000" cy="1219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9" name="Rectangle 15"/>
          <p:cNvSpPr>
            <a:spLocks noChangeArrowheads="1"/>
          </p:cNvSpPr>
          <p:nvPr/>
        </p:nvSpPr>
        <p:spPr bwMode="auto">
          <a:xfrm>
            <a:off x="3962400" y="4038600"/>
            <a:ext cx="762000" cy="609600"/>
          </a:xfrm>
          <a:prstGeom prst="rect">
            <a:avLst/>
          </a:prstGeom>
          <a:solidFill>
            <a:srgbClr val="E1DA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Valid-</a:t>
            </a:r>
          </a:p>
          <a:p>
            <a:pPr algn="ctr" eaLnBrk="1" hangingPunct="1"/>
            <a:r>
              <a:rPr lang="en-US" altLang="zh-TW" sz="1800"/>
              <a:t>ater</a:t>
            </a:r>
            <a:endParaRPr lang="en-US" altLang="zh-TW" sz="3200"/>
          </a:p>
        </p:txBody>
      </p:sp>
      <p:sp>
        <p:nvSpPr>
          <p:cNvPr id="131090" name="Rectangle 16"/>
          <p:cNvSpPr>
            <a:spLocks noChangeArrowheads="1"/>
          </p:cNvSpPr>
          <p:nvPr/>
        </p:nvSpPr>
        <p:spPr bwMode="auto">
          <a:xfrm>
            <a:off x="2971800" y="4038600"/>
            <a:ext cx="990600" cy="609600"/>
          </a:xfrm>
          <a:prstGeom prst="rect">
            <a:avLst/>
          </a:prstGeom>
          <a:solidFill>
            <a:srgbClr val="FCCD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Document</a:t>
            </a:r>
          </a:p>
          <a:p>
            <a:pPr algn="ctr" eaLnBrk="1" hangingPunct="1"/>
            <a:r>
              <a:rPr lang="en-US" altLang="zh-TW" sz="1800"/>
              <a:t>Handler</a:t>
            </a:r>
            <a:endParaRPr lang="en-US" altLang="zh-TW" sz="3200"/>
          </a:p>
        </p:txBody>
      </p:sp>
      <p:sp>
        <p:nvSpPr>
          <p:cNvPr id="131091" name="Text Box 17"/>
          <p:cNvSpPr txBox="1">
            <a:spLocks noChangeArrowheads="1"/>
          </p:cNvSpPr>
          <p:nvPr/>
        </p:nvSpPr>
        <p:spPr bwMode="auto">
          <a:xfrm>
            <a:off x="3124200" y="3581400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Application</a:t>
            </a:r>
            <a:endParaRPr lang="en-US" altLang="zh-TW" sz="3200"/>
          </a:p>
        </p:txBody>
      </p:sp>
    </p:spTree>
    <p:extLst>
      <p:ext uri="{BB962C8B-B14F-4D97-AF65-F5344CB8AC3E}">
        <p14:creationId xmlns:p14="http://schemas.microsoft.com/office/powerpoint/2010/main" val="25326476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AFE6B3-7CB0-421A-A7D4-37CA21898B53}" type="slidenum">
              <a:rPr lang="en-US" altLang="zh-TW" sz="1400">
                <a:solidFill>
                  <a:srgbClr val="333399"/>
                </a:solidFill>
              </a:rPr>
              <a:pPr/>
              <a:t>108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/>
              <a:t>RosettaNet is a consortium of major Information Technology, Electronic Components and Semiconductor Manufacturing companies working to create and implement industry-wide, open e-business process standards.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0: </a:t>
            </a:r>
            <a:r>
              <a:rPr lang="en-US" altLang="zh-TW" sz="2400">
                <a:hlinkClick r:id="rId4"/>
              </a:rPr>
              <a:t>RosettaNet Support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Provides administrative functionality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1: Partner, Product and Service Review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Allows information collection, maintenance and distribution for the development of trading-partner profiles and product-information subscriptions   </a:t>
            </a:r>
          </a:p>
        </p:txBody>
      </p:sp>
      <p:pic>
        <p:nvPicPr>
          <p:cNvPr id="133126" name="Picture 4" descr="topnav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578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14263"/>
      </p:ext>
    </p:extLst>
  </p:cSld>
  <p:clrMapOvr>
    <a:masterClrMapping/>
  </p:clrMapOvr>
  <p:transition spd="med">
    <p:random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A2D3B21-1A2C-43C5-A10D-FDA998C8C23B}" type="slidenum">
              <a:rPr lang="en-US" altLang="zh-TW" sz="1400">
                <a:solidFill>
                  <a:srgbClr val="333399"/>
                </a:solidFill>
              </a:rPr>
              <a:pPr/>
              <a:t>109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2: Product Information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Enables distribution and periodic update of product and detailed design information, including product change notices and product technical specifications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4"/>
              </a:rPr>
              <a:t>Cluster 3: Order Management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Lets partners order catalog products, create custom solutions, manage distribution and deliveries, and support product returns and financial transactions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5"/>
              </a:rPr>
              <a:t>Cluster 4: Inventory Management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Enables inventory management, including collaboration, replenishment, price protection, reporting and allocation of constrained product    </a:t>
            </a:r>
          </a:p>
        </p:txBody>
      </p:sp>
    </p:spTree>
    <p:extLst>
      <p:ext uri="{BB962C8B-B14F-4D97-AF65-F5344CB8AC3E}">
        <p14:creationId xmlns:p14="http://schemas.microsoft.com/office/powerpoint/2010/main" val="2257695669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8BA8293-6AA0-44F3-BDF0-00680EB4B6B5}" type="slidenum">
              <a:rPr lang="en-US" altLang="zh-TW" sz="1400" smtClean="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企業之間的交易發展趨勢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去中間化？再中間化？</a:t>
            </a:r>
          </a:p>
          <a:p>
            <a:pPr lvl="1" eaLnBrk="1" hangingPunct="1"/>
            <a:r>
              <a:rPr lang="en-US" altLang="zh-TW"/>
              <a:t>Disintermediation vs. Reintermediation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上下游解構？上下游緊密結合？</a:t>
            </a:r>
          </a:p>
          <a:p>
            <a:pPr eaLnBrk="1" hangingPunct="1"/>
            <a:endParaRPr lang="zh-TW" altLang="en-US"/>
          </a:p>
          <a:p>
            <a:pPr eaLnBrk="1" hangingPunct="1"/>
            <a:r>
              <a:rPr lang="zh-TW" altLang="en-US"/>
              <a:t>如何追求價值？</a:t>
            </a:r>
          </a:p>
        </p:txBody>
      </p:sp>
    </p:spTree>
    <p:extLst>
      <p:ext uri="{BB962C8B-B14F-4D97-AF65-F5344CB8AC3E}">
        <p14:creationId xmlns:p14="http://schemas.microsoft.com/office/powerpoint/2010/main" val="1302009362"/>
      </p:ext>
    </p:extLst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1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BD1006F-F596-44D9-B21B-3EE7D1E5380D}" type="slidenum">
              <a:rPr lang="en-US" altLang="zh-TW" sz="1400">
                <a:solidFill>
                  <a:srgbClr val="333399"/>
                </a:solidFill>
              </a:rPr>
              <a:pPr/>
              <a:t>110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>
                <a:hlinkClick r:id="rId3"/>
              </a:rPr>
              <a:t>Cluster 5: Marketing Information Management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Enables communication of marketing information, including campaign plans, lead information and design registration   </a:t>
            </a:r>
          </a:p>
          <a:p>
            <a:pPr eaLnBrk="1" hangingPunct="1"/>
            <a:r>
              <a:rPr lang="en-US" altLang="zh-TW" sz="2400">
                <a:hlinkClick r:id="rId4"/>
              </a:rPr>
              <a:t>Cluster 6: Service and Support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Provides post-sales technical support, service warranty and asset management capabilities   </a:t>
            </a:r>
          </a:p>
          <a:p>
            <a:pPr eaLnBrk="1" hangingPunct="1"/>
            <a:r>
              <a:rPr lang="en-US" altLang="zh-TW" sz="2400">
                <a:hlinkClick r:id="rId5"/>
              </a:rPr>
              <a:t>Cluster 7: Manufacturing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Enables the exchange of design, configuration, process, quality and other manufacturing floor information to support the "Virtual Manufacturing" environment</a:t>
            </a:r>
          </a:p>
          <a:p>
            <a:pPr eaLnBrk="1" hangingPunct="1"/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661809657"/>
      </p:ext>
    </p:extLst>
  </p:cSld>
  <p:clrMapOvr>
    <a:masterClrMapping/>
  </p:clrMapOvr>
  <p:transition spd="med">
    <p:random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8E6E86-2B7D-4A8A-88DF-8104DE66FF8B}" type="slidenum">
              <a:rPr lang="en-US" altLang="zh-TW" sz="1400">
                <a:solidFill>
                  <a:srgbClr val="333399"/>
                </a:solidFill>
              </a:rPr>
              <a:pPr/>
              <a:t>111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PIP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/>
              <a:t>Partner Interface Process (PIP)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message guidelines and XML DTD's (Document type definition).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Understand what the PIP number represents.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 PIP number has 3 parts:  a number + a letter + another number.  Example: 3A4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first number represents the Cluster.   PIP 3A4 is in Cluster 3.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letter represents the Segment.  PIP 3A4 is in Segment A of Cluster 3.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second number is a sequential number which completes the PIP number.  PIP 3A4 is the 4th PIP in Segment A of Cluster 3. 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1239565206"/>
      </p:ext>
    </p:extLst>
  </p:cSld>
  <p:clrMapOvr>
    <a:masterClrMapping/>
  </p:clrMapOvr>
  <p:transition spd="med">
    <p:random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2D6CC2-C4DC-4B72-958A-5E60E8474EEA}" type="slidenum">
              <a:rPr lang="en-US" altLang="zh-TW" sz="1400">
                <a:solidFill>
                  <a:srgbClr val="333399"/>
                </a:solidFill>
              </a:rPr>
              <a:pPr/>
              <a:t>112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3A4 PIP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41318" name="Picture 4" descr="RNP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8295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7021"/>
      </p:ext>
    </p:extLst>
  </p:cSld>
  <p:clrMapOvr>
    <a:masterClrMapping/>
  </p:clrMapOvr>
  <p:transition spd="med">
    <p:random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04FC6B-3CDD-45D4-B7C1-BD47FDA2A0FB}" type="slidenum">
              <a:rPr lang="en-US" altLang="zh-TW" sz="1400">
                <a:solidFill>
                  <a:srgbClr val="333399"/>
                </a:solidFill>
              </a:rPr>
              <a:pPr/>
              <a:t>113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3A4 PIP</a:t>
            </a:r>
          </a:p>
        </p:txBody>
      </p:sp>
      <p:pic>
        <p:nvPicPr>
          <p:cNvPr id="143365" name="Picture 3" descr="3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1763"/>
            <a:ext cx="8926513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Text Box 4"/>
          <p:cNvSpPr txBox="1">
            <a:spLocks noChangeArrowheads="1"/>
          </p:cNvSpPr>
          <p:nvPr/>
        </p:nvSpPr>
        <p:spPr bwMode="auto">
          <a:xfrm>
            <a:off x="1219200" y="3657600"/>
            <a:ext cx="127317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CC0000"/>
                </a:solidFill>
              </a:rPr>
              <a:t>RN 3A4</a:t>
            </a:r>
          </a:p>
        </p:txBody>
      </p:sp>
    </p:spTree>
    <p:extLst>
      <p:ext uri="{BB962C8B-B14F-4D97-AF65-F5344CB8AC3E}">
        <p14:creationId xmlns:p14="http://schemas.microsoft.com/office/powerpoint/2010/main" val="2692083392"/>
      </p:ext>
    </p:extLst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2797C0-622F-4B62-A9F6-C9D0E5035B4D}" type="slidenum">
              <a:rPr lang="en-US" altLang="zh-TW" sz="1400">
                <a:solidFill>
                  <a:srgbClr val="333399"/>
                </a:solidFill>
              </a:rPr>
              <a:pPr/>
              <a:t>114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ebXML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上述 </a:t>
            </a:r>
            <a:r>
              <a:rPr lang="en-US" altLang="zh-TW" sz="2800"/>
              <a:t>B2Bi </a:t>
            </a:r>
            <a:r>
              <a:rPr lang="zh-TW" altLang="en-US" sz="2800"/>
              <a:t>為固定交易伙伴間的交換標準</a:t>
            </a:r>
          </a:p>
          <a:p>
            <a:pPr eaLnBrk="1" hangingPunct="1"/>
            <a:r>
              <a:rPr lang="zh-TW" altLang="en-US" sz="2800"/>
              <a:t>如果是不固定的伙伴呢：</a:t>
            </a:r>
            <a:r>
              <a:rPr lang="en-US" altLang="zh-TW" sz="2800"/>
              <a:t>ebXML</a:t>
            </a:r>
            <a:endParaRPr lang="zh-TW" altLang="en-US" sz="2800"/>
          </a:p>
          <a:p>
            <a:pPr eaLnBrk="1" hangingPunct="1"/>
            <a:r>
              <a:rPr lang="zh-TW" altLang="en-US" sz="2800"/>
              <a:t>聯合國推動的企業間整合標準</a:t>
            </a:r>
            <a:endParaRPr lang="en-US" altLang="zh-TW" sz="2800"/>
          </a:p>
          <a:p>
            <a:pPr eaLnBrk="1" hangingPunct="1"/>
            <a:r>
              <a:rPr lang="zh-TW" altLang="en-US" sz="2800"/>
              <a:t>以</a:t>
            </a:r>
            <a:r>
              <a:rPr lang="en-US" altLang="zh-TW" sz="2800"/>
              <a:t>XML</a:t>
            </a:r>
            <a:r>
              <a:rPr lang="zh-TW" altLang="en-US" sz="2800"/>
              <a:t>為基礎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延伸過去的</a:t>
            </a:r>
            <a:r>
              <a:rPr lang="en-US" altLang="zh-TW" sz="2400">
                <a:ea typeface="新細明體" panose="02020500000000000000" pitchFamily="18" charset="-120"/>
              </a:rPr>
              <a:t>EDI</a:t>
            </a:r>
            <a:r>
              <a:rPr lang="zh-TW" altLang="en-US" sz="2400">
                <a:ea typeface="新細明體" panose="02020500000000000000" pitchFamily="18" charset="-120"/>
              </a:rPr>
              <a:t>資料交換標準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動態的整合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需要一個中心的文件格式庫</a:t>
            </a:r>
            <a:r>
              <a:rPr lang="en-US" altLang="zh-TW" sz="2400">
                <a:ea typeface="新細明體" panose="02020500000000000000" pitchFamily="18" charset="-120"/>
              </a:rPr>
              <a:t> repository</a:t>
            </a: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可能進行文件格式的轉換</a:t>
            </a:r>
          </a:p>
        </p:txBody>
      </p:sp>
    </p:spTree>
    <p:extLst>
      <p:ext uri="{BB962C8B-B14F-4D97-AF65-F5344CB8AC3E}">
        <p14:creationId xmlns:p14="http://schemas.microsoft.com/office/powerpoint/2010/main" val="32122654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73ADC-9B17-4182-BACB-F0DCAF632CC5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特定對象企業間商務：條件改變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各種企業內、外整合的科技發展</a:t>
            </a:r>
          </a:p>
          <a:p>
            <a:r>
              <a:rPr lang="zh-TW" altLang="en-US" dirty="0"/>
              <a:t>溝通協調科技快速發展、成本下降</a:t>
            </a:r>
          </a:p>
          <a:p>
            <a:pPr lvl="1"/>
            <a:r>
              <a:rPr lang="zh-TW" altLang="en-US" dirty="0"/>
              <a:t>寬頻網路、無線網路</a:t>
            </a:r>
          </a:p>
          <a:p>
            <a:r>
              <a:rPr lang="zh-TW" altLang="en-US" dirty="0"/>
              <a:t>上下游之間協同合作需求增加</a:t>
            </a:r>
          </a:p>
          <a:p>
            <a:r>
              <a:rPr lang="zh-TW" altLang="en-US" dirty="0"/>
              <a:t>降低成本、減少延誤和增加價值的機會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2684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0BE524-13FA-4C26-BC47-122F8D34D7A4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速度和範圍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打破時間侷限</a:t>
            </a:r>
          </a:p>
          <a:p>
            <a:pPr lvl="1"/>
            <a:r>
              <a:rPr lang="zh-TW" altLang="en-US"/>
              <a:t>過去未有的速度</a:t>
            </a:r>
          </a:p>
          <a:p>
            <a:pPr lvl="1"/>
            <a:r>
              <a:rPr lang="zh-TW" altLang="en-US"/>
              <a:t>能處理更多的事</a:t>
            </a:r>
          </a:p>
          <a:p>
            <a:pPr lvl="1"/>
            <a:r>
              <a:rPr lang="zh-TW" altLang="en-US"/>
              <a:t>成本結構改變</a:t>
            </a:r>
          </a:p>
          <a:p>
            <a:r>
              <a:rPr lang="zh-TW" altLang="en-US"/>
              <a:t>打破空間侷限</a:t>
            </a:r>
          </a:p>
          <a:p>
            <a:pPr lvl="1"/>
            <a:r>
              <a:rPr lang="zh-TW" altLang="en-US"/>
              <a:t>全球化</a:t>
            </a:r>
          </a:p>
          <a:p>
            <a:pPr lvl="1"/>
            <a:r>
              <a:rPr lang="zh-TW" altLang="en-US"/>
              <a:t>能和更遠地方的伙伴進行交易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71563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15911-8D1D-4D28-AEC8-3A9EF8E80400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能見度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水平能見度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看到更多的可能交易對象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瞭解更多的交易相關信息</a:t>
            </a:r>
          </a:p>
          <a:p>
            <a:pPr>
              <a:lnSpc>
                <a:spcPct val="90000"/>
              </a:lnSpc>
            </a:pPr>
            <a:r>
              <a:rPr lang="zh-TW" altLang="en-US"/>
              <a:t>垂直能見度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上下游之間能相互的瞭解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生產條件、交期、庫存等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串聯價值鏈上下游，透過上下游的透明度，爭取更大的顧客價值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2923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8F80278-A6CD-42EE-ACBD-6F2A3E873108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072336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e-</a:t>
            </a:r>
            <a:r>
              <a:rPr lang="en-US" altLang="zh-TW" sz="3200" dirty="0"/>
              <a:t>S</a:t>
            </a:r>
            <a:r>
              <a:rPr lang="en-US" sz="3200" dirty="0"/>
              <a:t>upply </a:t>
            </a:r>
            <a:r>
              <a:rPr lang="en-US" altLang="zh-TW" sz="3200" dirty="0"/>
              <a:t>C</a:t>
            </a:r>
            <a:r>
              <a:rPr lang="en-US" sz="3200" dirty="0"/>
              <a:t>hain </a:t>
            </a:r>
            <a:r>
              <a:rPr lang="en-US" altLang="zh-TW" sz="3200" dirty="0"/>
              <a:t>M</a:t>
            </a:r>
            <a:r>
              <a:rPr lang="en-US" sz="3200" dirty="0"/>
              <a:t>anagement </a:t>
            </a:r>
            <a:r>
              <a:rPr lang="en-US" sz="3600" dirty="0"/>
              <a:t>(</a:t>
            </a:r>
            <a:r>
              <a:rPr lang="en-US" sz="3600" dirty="0" err="1"/>
              <a:t>eSCM</a:t>
            </a:r>
            <a:r>
              <a:rPr lang="en-US" sz="3600" dirty="0"/>
              <a:t>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US" dirty="0"/>
              <a:t>	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hlink"/>
                </a:solidFill>
              </a:rPr>
              <a:t>collaborative</a:t>
            </a:r>
            <a:r>
              <a:rPr lang="en-US" sz="2800" dirty="0"/>
              <a:t> use of technology to improve the operations of supply chain  activities as well as the management of supply chains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ebdings" charset="0"/>
              <a:buBlip>
                <a:blip r:embed="rId2"/>
              </a:buBlip>
              <a:defRPr/>
            </a:pPr>
            <a:r>
              <a:rPr lang="en-US" sz="2400" b="1" dirty="0"/>
              <a:t>information visibility</a:t>
            </a:r>
            <a:r>
              <a:rPr lang="en-US" altLang="zh-TW" sz="2400" b="1" dirty="0"/>
              <a:t> </a:t>
            </a:r>
            <a:r>
              <a:rPr lang="zh-TW" altLang="en-US" sz="2400" b="1" dirty="0"/>
              <a:t>能見度</a:t>
            </a:r>
            <a:endParaRPr lang="en-US" altLang="zh-TW" sz="2400" b="1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ebdings" charset="0"/>
              <a:buNone/>
              <a:defRPr/>
            </a:pPr>
            <a:r>
              <a:rPr lang="en-US" sz="2400" dirty="0"/>
              <a:t>	The process of sharing critical data required to manage the flow of products, services, and information in real time between suppliers and customers</a:t>
            </a:r>
          </a:p>
        </p:txBody>
      </p:sp>
    </p:spTree>
    <p:extLst>
      <p:ext uri="{BB962C8B-B14F-4D97-AF65-F5344CB8AC3E}">
        <p14:creationId xmlns:p14="http://schemas.microsoft.com/office/powerpoint/2010/main" val="39906894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D7756-930A-4858-9DE2-50FA4680EE9B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</a:t>
            </a:r>
            <a:r>
              <a:rPr lang="zh-TW" altLang="en-US" dirty="0"/>
              <a:t>促成的創新</a:t>
            </a:r>
            <a:r>
              <a:rPr lang="en-US" altLang="zh-TW" dirty="0"/>
              <a:t>: Wal-Mart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zh-TW" altLang="en-US" sz="2800"/>
              <a:t>最成功的流通業 </a:t>
            </a:r>
            <a:r>
              <a:rPr lang="en-US" altLang="zh-TW" sz="2800"/>
              <a:t>Discount Stores</a:t>
            </a:r>
          </a:p>
          <a:p>
            <a:pPr lvl="1">
              <a:lnSpc>
                <a:spcPct val="130000"/>
              </a:lnSpc>
              <a:spcBef>
                <a:spcPct val="40000"/>
              </a:spcBef>
            </a:pPr>
            <a:r>
              <a:rPr lang="en-US" altLang="zh-TW" sz="2400"/>
              <a:t>2002</a:t>
            </a:r>
            <a:r>
              <a:rPr lang="zh-TW" altLang="en-US" sz="2400"/>
              <a:t>年起、除</a:t>
            </a:r>
            <a:r>
              <a:rPr lang="en-US" altLang="zh-TW" sz="2400"/>
              <a:t>2009</a:t>
            </a:r>
            <a:r>
              <a:rPr lang="zh-TW" altLang="en-US" sz="2400"/>
              <a:t>外，全球營業額最大企業</a:t>
            </a:r>
          </a:p>
          <a:p>
            <a:pPr lvl="1">
              <a:lnSpc>
                <a:spcPct val="130000"/>
              </a:lnSpc>
              <a:spcBef>
                <a:spcPct val="40000"/>
              </a:spcBef>
            </a:pPr>
            <a:r>
              <a:rPr lang="en-US" altLang="zh-TW" sz="2400"/>
              <a:t>Wal-Mart </a:t>
            </a:r>
            <a:r>
              <a:rPr lang="zh-TW" altLang="en-US" sz="2400"/>
              <a:t>毛利 </a:t>
            </a:r>
            <a:r>
              <a:rPr lang="en-US" altLang="zh-TW" sz="2400"/>
              <a:t>21%, </a:t>
            </a:r>
            <a:r>
              <a:rPr lang="zh-TW" altLang="en-US" sz="2400"/>
              <a:t>淨利</a:t>
            </a:r>
            <a:r>
              <a:rPr lang="en-US" altLang="zh-TW" sz="2400"/>
              <a:t>7% </a:t>
            </a:r>
          </a:p>
          <a:p>
            <a:pPr lvl="1">
              <a:lnSpc>
                <a:spcPct val="130000"/>
              </a:lnSpc>
              <a:spcBef>
                <a:spcPct val="40000"/>
              </a:spcBef>
            </a:pPr>
            <a:r>
              <a:rPr lang="zh-TW" altLang="en-US" sz="2400"/>
              <a:t>相對於當時第二大的 </a:t>
            </a:r>
            <a:r>
              <a:rPr lang="en-US" altLang="zh-TW" sz="2400"/>
              <a:t>K-Mart</a:t>
            </a:r>
            <a:r>
              <a:rPr lang="zh-TW" altLang="en-US" sz="2400"/>
              <a:t>毛利 </a:t>
            </a:r>
            <a:r>
              <a:rPr lang="en-US" altLang="zh-TW" sz="2400"/>
              <a:t>21%, </a:t>
            </a:r>
            <a:r>
              <a:rPr lang="zh-TW" altLang="en-US" sz="2400"/>
              <a:t>淨利</a:t>
            </a:r>
            <a:r>
              <a:rPr lang="en-US" altLang="zh-TW" sz="2400"/>
              <a:t>0.9% </a:t>
            </a:r>
          </a:p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zh-TW" altLang="en-US" sz="2800"/>
              <a:t>利用</a:t>
            </a:r>
            <a:r>
              <a:rPr lang="en-US" altLang="zh-TW" sz="2800"/>
              <a:t>IT</a:t>
            </a:r>
            <a:r>
              <a:rPr lang="zh-TW" altLang="en-US" sz="2800"/>
              <a:t>達成極高的能見度，去除中間的庫存和物流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218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2B10-DF1E-4EF3-B9DA-103CC2E43041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最古老的通路營運模式</a:t>
            </a:r>
          </a:p>
        </p:txBody>
      </p:sp>
      <p:sp>
        <p:nvSpPr>
          <p:cNvPr id="642051" name="Line 3"/>
          <p:cNvSpPr>
            <a:spLocks noChangeShapeType="1"/>
          </p:cNvSpPr>
          <p:nvPr/>
        </p:nvSpPr>
        <p:spPr bwMode="auto">
          <a:xfrm>
            <a:off x="2673350" y="2590800"/>
            <a:ext cx="3886200" cy="2362200"/>
          </a:xfrm>
          <a:prstGeom prst="line">
            <a:avLst/>
          </a:prstGeom>
          <a:noFill/>
          <a:ln w="38100" cmpd="dbl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52" name="Rectangle 4"/>
          <p:cNvSpPr>
            <a:spLocks noChangeArrowheads="1"/>
          </p:cNvSpPr>
          <p:nvPr/>
        </p:nvSpPr>
        <p:spPr bwMode="auto">
          <a:xfrm>
            <a:off x="1835150" y="2133600"/>
            <a:ext cx="10668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製造商</a:t>
            </a:r>
          </a:p>
        </p:txBody>
      </p:sp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2825750" y="2819400"/>
            <a:ext cx="1066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代理商</a:t>
            </a:r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4044950" y="3581400"/>
            <a:ext cx="1066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批發商</a:t>
            </a:r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auto">
          <a:xfrm>
            <a:off x="5264150" y="4267200"/>
            <a:ext cx="1066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經銷商</a:t>
            </a:r>
          </a:p>
        </p:txBody>
      </p:sp>
      <p:sp>
        <p:nvSpPr>
          <p:cNvPr id="642056" name="Rectangle 8"/>
          <p:cNvSpPr>
            <a:spLocks noChangeArrowheads="1"/>
          </p:cNvSpPr>
          <p:nvPr/>
        </p:nvSpPr>
        <p:spPr bwMode="auto">
          <a:xfrm>
            <a:off x="6407150" y="4953000"/>
            <a:ext cx="1066800" cy="4572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顧客</a:t>
            </a:r>
          </a:p>
        </p:txBody>
      </p:sp>
      <p:sp>
        <p:nvSpPr>
          <p:cNvPr id="642057" name="Line 9"/>
          <p:cNvSpPr>
            <a:spLocks noChangeShapeType="1"/>
          </p:cNvSpPr>
          <p:nvPr/>
        </p:nvSpPr>
        <p:spPr bwMode="auto">
          <a:xfrm>
            <a:off x="755650" y="5661025"/>
            <a:ext cx="576263" cy="0"/>
          </a:xfrm>
          <a:prstGeom prst="line">
            <a:avLst/>
          </a:prstGeom>
          <a:noFill/>
          <a:ln w="38100" cmpd="dbl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58" name="Freeform 10"/>
          <p:cNvSpPr>
            <a:spLocks/>
          </p:cNvSpPr>
          <p:nvPr/>
        </p:nvSpPr>
        <p:spPr bwMode="auto">
          <a:xfrm>
            <a:off x="2916238" y="2265363"/>
            <a:ext cx="863600" cy="515937"/>
          </a:xfrm>
          <a:custGeom>
            <a:avLst/>
            <a:gdLst>
              <a:gd name="T0" fmla="*/ 0 w 544"/>
              <a:gd name="T1" fmla="*/ 7 h 325"/>
              <a:gd name="T2" fmla="*/ 408 w 544"/>
              <a:gd name="T3" fmla="*/ 53 h 325"/>
              <a:gd name="T4" fmla="*/ 544 w 544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325">
                <a:moveTo>
                  <a:pt x="0" y="7"/>
                </a:moveTo>
                <a:cubicBezTo>
                  <a:pt x="158" y="3"/>
                  <a:pt x="317" y="0"/>
                  <a:pt x="408" y="53"/>
                </a:cubicBezTo>
                <a:cubicBezTo>
                  <a:pt x="499" y="106"/>
                  <a:pt x="521" y="215"/>
                  <a:pt x="544" y="32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59" name="Freeform 11"/>
          <p:cNvSpPr>
            <a:spLocks/>
          </p:cNvSpPr>
          <p:nvPr/>
        </p:nvSpPr>
        <p:spPr bwMode="auto">
          <a:xfrm>
            <a:off x="3924300" y="2997200"/>
            <a:ext cx="863600" cy="515938"/>
          </a:xfrm>
          <a:custGeom>
            <a:avLst/>
            <a:gdLst>
              <a:gd name="T0" fmla="*/ 0 w 544"/>
              <a:gd name="T1" fmla="*/ 7 h 325"/>
              <a:gd name="T2" fmla="*/ 408 w 544"/>
              <a:gd name="T3" fmla="*/ 53 h 325"/>
              <a:gd name="T4" fmla="*/ 544 w 544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325">
                <a:moveTo>
                  <a:pt x="0" y="7"/>
                </a:moveTo>
                <a:cubicBezTo>
                  <a:pt x="158" y="3"/>
                  <a:pt x="317" y="0"/>
                  <a:pt x="408" y="53"/>
                </a:cubicBezTo>
                <a:cubicBezTo>
                  <a:pt x="499" y="106"/>
                  <a:pt x="521" y="215"/>
                  <a:pt x="544" y="32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60" name="Freeform 12"/>
          <p:cNvSpPr>
            <a:spLocks/>
          </p:cNvSpPr>
          <p:nvPr/>
        </p:nvSpPr>
        <p:spPr bwMode="auto">
          <a:xfrm>
            <a:off x="5219700" y="3716338"/>
            <a:ext cx="863600" cy="515937"/>
          </a:xfrm>
          <a:custGeom>
            <a:avLst/>
            <a:gdLst>
              <a:gd name="T0" fmla="*/ 0 w 544"/>
              <a:gd name="T1" fmla="*/ 7 h 325"/>
              <a:gd name="T2" fmla="*/ 408 w 544"/>
              <a:gd name="T3" fmla="*/ 53 h 325"/>
              <a:gd name="T4" fmla="*/ 544 w 544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325">
                <a:moveTo>
                  <a:pt x="0" y="7"/>
                </a:moveTo>
                <a:cubicBezTo>
                  <a:pt x="158" y="3"/>
                  <a:pt x="317" y="0"/>
                  <a:pt x="408" y="53"/>
                </a:cubicBezTo>
                <a:cubicBezTo>
                  <a:pt x="499" y="106"/>
                  <a:pt x="521" y="215"/>
                  <a:pt x="544" y="32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61" name="Freeform 13"/>
          <p:cNvSpPr>
            <a:spLocks/>
          </p:cNvSpPr>
          <p:nvPr/>
        </p:nvSpPr>
        <p:spPr bwMode="auto">
          <a:xfrm>
            <a:off x="6372225" y="4437063"/>
            <a:ext cx="863600" cy="515937"/>
          </a:xfrm>
          <a:custGeom>
            <a:avLst/>
            <a:gdLst>
              <a:gd name="T0" fmla="*/ 0 w 544"/>
              <a:gd name="T1" fmla="*/ 7 h 325"/>
              <a:gd name="T2" fmla="*/ 408 w 544"/>
              <a:gd name="T3" fmla="*/ 53 h 325"/>
              <a:gd name="T4" fmla="*/ 544 w 544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325">
                <a:moveTo>
                  <a:pt x="0" y="7"/>
                </a:moveTo>
                <a:cubicBezTo>
                  <a:pt x="158" y="3"/>
                  <a:pt x="317" y="0"/>
                  <a:pt x="408" y="53"/>
                </a:cubicBezTo>
                <a:cubicBezTo>
                  <a:pt x="499" y="106"/>
                  <a:pt x="521" y="215"/>
                  <a:pt x="544" y="32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62" name="Line 14"/>
          <p:cNvSpPr>
            <a:spLocks noChangeShapeType="1"/>
          </p:cNvSpPr>
          <p:nvPr/>
        </p:nvSpPr>
        <p:spPr bwMode="auto">
          <a:xfrm>
            <a:off x="755650" y="5157788"/>
            <a:ext cx="5032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63" name="Text Box 15"/>
          <p:cNvSpPr txBox="1">
            <a:spLocks noChangeArrowheads="1"/>
          </p:cNvSpPr>
          <p:nvPr/>
        </p:nvSpPr>
        <p:spPr bwMode="auto">
          <a:xfrm>
            <a:off x="1476375" y="5013325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chemeClr val="accent2"/>
                </a:solidFill>
              </a:rPr>
              <a:t>訂單、購買交易</a:t>
            </a:r>
          </a:p>
        </p:txBody>
      </p:sp>
      <p:sp>
        <p:nvSpPr>
          <p:cNvPr id="642064" name="Text Box 16"/>
          <p:cNvSpPr txBox="1">
            <a:spLocks noChangeArrowheads="1"/>
          </p:cNvSpPr>
          <p:nvPr/>
        </p:nvSpPr>
        <p:spPr bwMode="auto">
          <a:xfrm>
            <a:off x="1476375" y="551656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rgbClr val="CC0000"/>
                </a:solidFill>
              </a:rPr>
              <a:t>交運、實物流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21493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頁尾版面配置區 3">
            <a:extLst>
              <a:ext uri="{FF2B5EF4-FFF2-40B4-BE49-F238E27FC236}">
                <a16:creationId xmlns:a16="http://schemas.microsoft.com/office/drawing/2014/main" id="{44D8F467-CB7F-BB44-8746-64E8EE9C1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2" name="投影片編號版面配置區 4">
            <a:extLst>
              <a:ext uri="{FF2B5EF4-FFF2-40B4-BE49-F238E27FC236}">
                <a16:creationId xmlns:a16="http://schemas.microsoft.com/office/drawing/2014/main" id="{D1893C4C-3C8E-554B-A459-9459F67A7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B274FB-9DFA-C040-8AA3-10CB3686C89B}" type="slidenum">
              <a:rPr lang="en-US" altLang="zh-TW" sz="1400" smtClean="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CC4336F-1132-DC41-8F70-7FBCFDD1F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797425"/>
            <a:ext cx="4895850" cy="1223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032EF17-C0A4-5444-A776-67FE4C0C4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傳統大賣場通路的補貨</a:t>
            </a: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EBAAB3A4-25F3-C541-B8D9-4EC13D2C9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057400"/>
            <a:ext cx="15398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總部</a:t>
            </a: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B45C8B15-BF29-FB49-9EFD-7E49209CB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29000"/>
            <a:ext cx="1524000" cy="533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發貨中心</a:t>
            </a:r>
          </a:p>
        </p:txBody>
      </p:sp>
      <p:sp>
        <p:nvSpPr>
          <p:cNvPr id="46087" name="Rectangle 6">
            <a:extLst>
              <a:ext uri="{FF2B5EF4-FFF2-40B4-BE49-F238E27FC236}">
                <a16:creationId xmlns:a16="http://schemas.microsoft.com/office/drawing/2014/main" id="{6F2FA02A-1E18-D24D-8993-3C74E88E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029200"/>
            <a:ext cx="14636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賣場前台</a:t>
            </a:r>
          </a:p>
        </p:txBody>
      </p:sp>
      <p:sp>
        <p:nvSpPr>
          <p:cNvPr id="46088" name="Line 7">
            <a:extLst>
              <a:ext uri="{FF2B5EF4-FFF2-40B4-BE49-F238E27FC236}">
                <a16:creationId xmlns:a16="http://schemas.microsoft.com/office/drawing/2014/main" id="{FA78F6D3-B511-8E4B-AEC3-0C8EF7727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995738"/>
            <a:ext cx="701675" cy="10334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8">
            <a:extLst>
              <a:ext uri="{FF2B5EF4-FFF2-40B4-BE49-F238E27FC236}">
                <a16:creationId xmlns:a16="http://schemas.microsoft.com/office/drawing/2014/main" id="{8C5965E8-2FEF-824C-88EE-317339AE5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7620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Rectangle 9">
            <a:extLst>
              <a:ext uri="{FF2B5EF4-FFF2-40B4-BE49-F238E27FC236}">
                <a16:creationId xmlns:a16="http://schemas.microsoft.com/office/drawing/2014/main" id="{87310628-7D0C-AE41-8210-B9FDCF0A5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15398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供應商</a:t>
            </a:r>
          </a:p>
        </p:txBody>
      </p:sp>
      <p:sp>
        <p:nvSpPr>
          <p:cNvPr id="46091" name="Line 10">
            <a:extLst>
              <a:ext uri="{FF2B5EF4-FFF2-40B4-BE49-F238E27FC236}">
                <a16:creationId xmlns:a16="http://schemas.microsoft.com/office/drawing/2014/main" id="{667FDCA3-91E3-B44D-B126-D41E7F65D4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2362200"/>
            <a:ext cx="762000" cy="0"/>
          </a:xfrm>
          <a:prstGeom prst="line">
            <a:avLst/>
          </a:prstGeom>
          <a:noFill/>
          <a:ln w="19050">
            <a:solidFill>
              <a:srgbClr val="33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2" name="Text Box 11">
            <a:extLst>
              <a:ext uri="{FF2B5EF4-FFF2-40B4-BE49-F238E27FC236}">
                <a16:creationId xmlns:a16="http://schemas.microsoft.com/office/drawing/2014/main" id="{371AA9C7-CED1-C84C-BF27-0FECF3A7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526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6600"/>
                </a:solidFill>
              </a:rPr>
              <a:t>議價</a:t>
            </a:r>
          </a:p>
        </p:txBody>
      </p:sp>
      <p:sp>
        <p:nvSpPr>
          <p:cNvPr id="46093" name="Line 12">
            <a:extLst>
              <a:ext uri="{FF2B5EF4-FFF2-40B4-BE49-F238E27FC236}">
                <a16:creationId xmlns:a16="http://schemas.microsoft.com/office/drawing/2014/main" id="{740995EB-4543-3248-9D7E-8AB6B9B3E3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962400"/>
            <a:ext cx="762000" cy="10668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4" name="Text Box 13">
            <a:extLst>
              <a:ext uri="{FF2B5EF4-FFF2-40B4-BE49-F238E27FC236}">
                <a16:creationId xmlns:a16="http://schemas.microsoft.com/office/drawing/2014/main" id="{ECF11CB9-242C-E442-A3DA-A6AB352FA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95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CC0000"/>
                </a:solidFill>
              </a:rPr>
              <a:t>送貨</a:t>
            </a:r>
          </a:p>
        </p:txBody>
      </p:sp>
      <p:sp>
        <p:nvSpPr>
          <p:cNvPr id="46095" name="Text Box 14">
            <a:extLst>
              <a:ext uri="{FF2B5EF4-FFF2-40B4-BE49-F238E27FC236}">
                <a16:creationId xmlns:a16="http://schemas.microsoft.com/office/drawing/2014/main" id="{40FBB771-1E7F-914F-86D0-F7740200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CC0000"/>
                </a:solidFill>
              </a:rPr>
              <a:t>上架</a:t>
            </a:r>
          </a:p>
        </p:txBody>
      </p:sp>
      <p:sp>
        <p:nvSpPr>
          <p:cNvPr id="46096" name="Rectangle 15">
            <a:extLst>
              <a:ext uri="{FF2B5EF4-FFF2-40B4-BE49-F238E27FC236}">
                <a16:creationId xmlns:a16="http://schemas.microsoft.com/office/drawing/2014/main" id="{E13D8D8A-4B5D-8E4C-81BD-D46919EEC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14636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賣場倉庫</a:t>
            </a:r>
          </a:p>
        </p:txBody>
      </p:sp>
      <p:sp>
        <p:nvSpPr>
          <p:cNvPr id="46097" name="Line 16">
            <a:extLst>
              <a:ext uri="{FF2B5EF4-FFF2-40B4-BE49-F238E27FC236}">
                <a16:creationId xmlns:a16="http://schemas.microsoft.com/office/drawing/2014/main" id="{D003B9F2-CA91-1540-92CE-C624B9E73A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5181600"/>
            <a:ext cx="12954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8" name="Line 17">
            <a:extLst>
              <a:ext uri="{FF2B5EF4-FFF2-40B4-BE49-F238E27FC236}">
                <a16:creationId xmlns:a16="http://schemas.microsoft.com/office/drawing/2014/main" id="{5AD83640-98C1-9C42-A8AB-C22430D1F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410200"/>
            <a:ext cx="1295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9" name="Text Box 18">
            <a:extLst>
              <a:ext uri="{FF2B5EF4-FFF2-40B4-BE49-F238E27FC236}">
                <a16:creationId xmlns:a16="http://schemas.microsoft.com/office/drawing/2014/main" id="{3DB983C7-3E26-6E49-AC81-7394DE20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19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</a:rPr>
              <a:t>訂單</a:t>
            </a:r>
          </a:p>
        </p:txBody>
      </p:sp>
      <p:sp>
        <p:nvSpPr>
          <p:cNvPr id="46100" name="Text Box 19">
            <a:extLst>
              <a:ext uri="{FF2B5EF4-FFF2-40B4-BE49-F238E27FC236}">
                <a16:creationId xmlns:a16="http://schemas.microsoft.com/office/drawing/2014/main" id="{0BBC469A-9118-9F47-93D8-453E39F56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CC0000"/>
                </a:solidFill>
              </a:rPr>
              <a:t>送貨</a:t>
            </a:r>
          </a:p>
        </p:txBody>
      </p:sp>
      <p:sp>
        <p:nvSpPr>
          <p:cNvPr id="46101" name="Rectangle 20">
            <a:extLst>
              <a:ext uri="{FF2B5EF4-FFF2-40B4-BE49-F238E27FC236}">
                <a16:creationId xmlns:a16="http://schemas.microsoft.com/office/drawing/2014/main" id="{1B86EA3D-F6FF-B04A-B344-E0BDD22AF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00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</a:rPr>
              <a:t>盤點</a:t>
            </a:r>
          </a:p>
        </p:txBody>
      </p:sp>
      <p:sp>
        <p:nvSpPr>
          <p:cNvPr id="46102" name="Text Box 21">
            <a:extLst>
              <a:ext uri="{FF2B5EF4-FFF2-40B4-BE49-F238E27FC236}">
                <a16:creationId xmlns:a16="http://schemas.microsoft.com/office/drawing/2014/main" id="{467A26D4-628E-D548-A5AD-AF28C730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</a:rPr>
              <a:t>訂單</a:t>
            </a:r>
          </a:p>
        </p:txBody>
      </p:sp>
      <p:sp>
        <p:nvSpPr>
          <p:cNvPr id="46103" name="Line 22">
            <a:extLst>
              <a:ext uri="{FF2B5EF4-FFF2-40B4-BE49-F238E27FC236}">
                <a16:creationId xmlns:a16="http://schemas.microsoft.com/office/drawing/2014/main" id="{74DCDEFB-CA98-9E4F-A7A1-2F2FEF2387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2667000"/>
            <a:ext cx="685800" cy="7620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104" name="Line 23">
            <a:extLst>
              <a:ext uri="{FF2B5EF4-FFF2-40B4-BE49-F238E27FC236}">
                <a16:creationId xmlns:a16="http://schemas.microsoft.com/office/drawing/2014/main" id="{944D35EA-63B9-AF48-8FD8-8CD10FB32B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590800"/>
            <a:ext cx="685800" cy="8382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105" name="Text Box 24">
            <a:extLst>
              <a:ext uri="{FF2B5EF4-FFF2-40B4-BE49-F238E27FC236}">
                <a16:creationId xmlns:a16="http://schemas.microsoft.com/office/drawing/2014/main" id="{6AB32F27-6830-BD47-BDDD-CEDE45B1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2633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106" name="Rectangle 25">
            <a:extLst>
              <a:ext uri="{FF2B5EF4-FFF2-40B4-BE49-F238E27FC236}">
                <a16:creationId xmlns:a16="http://schemas.microsoft.com/office/drawing/2014/main" id="{97C8D14E-C714-9E4F-A910-C6A784B29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209800"/>
            <a:ext cx="3048000" cy="2819400"/>
          </a:xfrm>
        </p:spPr>
        <p:txBody>
          <a:bodyPr/>
          <a:lstStyle/>
          <a:p>
            <a:pPr eaLnBrk="1" hangingPunct="1"/>
            <a:r>
              <a:rPr lang="en-US" altLang="zh-TW" sz="2800" dirty="0"/>
              <a:t>Kmart</a:t>
            </a:r>
            <a:r>
              <a:rPr lang="zh-TW" altLang="en-US" sz="2800" dirty="0"/>
              <a:t> </a:t>
            </a:r>
            <a:r>
              <a:rPr lang="en-US" altLang="zh-TW" sz="2800" dirty="0"/>
              <a:t>1970s</a:t>
            </a:r>
          </a:p>
          <a:p>
            <a:pPr eaLnBrk="1" hangingPunct="1"/>
            <a:r>
              <a:rPr lang="zh-TW" altLang="en-US" sz="2800" dirty="0"/>
              <a:t>解決了問題</a:t>
            </a:r>
            <a:endParaRPr lang="en-US" altLang="zh-TW" sz="2800" dirty="0"/>
          </a:p>
          <a:p>
            <a:pPr lvl="1" eaLnBrk="1" hangingPunct="1"/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多層的架構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dirty="0"/>
              <a:t>尚存問題</a:t>
            </a:r>
            <a:endParaRPr lang="en-US" altLang="zh-TW" sz="2800" dirty="0"/>
          </a:p>
          <a:p>
            <a:pPr lvl="1" eaLnBrk="1" hangingPunct="1"/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庫存積壓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有時缺貨</a:t>
            </a:r>
          </a:p>
        </p:txBody>
      </p:sp>
    </p:spTree>
    <p:extLst>
      <p:ext uri="{BB962C8B-B14F-4D97-AF65-F5344CB8AC3E}">
        <p14:creationId xmlns:p14="http://schemas.microsoft.com/office/powerpoint/2010/main" val="1277301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頁尾版面配置區 3">
            <a:extLst>
              <a:ext uri="{FF2B5EF4-FFF2-40B4-BE49-F238E27FC236}">
                <a16:creationId xmlns:a16="http://schemas.microsoft.com/office/drawing/2014/main" id="{ED376929-5D66-1340-8FAB-13FF9991D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中原大學。范錚強</a:t>
            </a:r>
            <a:endParaRPr lang="en-US" altLang="zh-TW" sz="140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130" name="投影片編號版面配置區 4">
            <a:extLst>
              <a:ext uri="{FF2B5EF4-FFF2-40B4-BE49-F238E27FC236}">
                <a16:creationId xmlns:a16="http://schemas.microsoft.com/office/drawing/2014/main" id="{C448339B-E5BD-CD4F-97AD-90F624D74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CD4AFD-0FD3-8948-BBA0-E101F95326E2}" type="slidenum">
              <a:rPr lang="en-US" altLang="zh-TW" sz="1400" smtClean="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TW" sz="140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A2B0F75-E80A-4A48-8560-E46B83EAA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zh-TW" sz="3200"/>
              <a:t>Wal-Mart</a:t>
            </a:r>
            <a:r>
              <a:rPr lang="en-US" altLang="zh-TW" sz="3600"/>
              <a:t> </a:t>
            </a:r>
            <a:r>
              <a:rPr lang="zh-TW" altLang="en-US" sz="3600"/>
              <a:t>的 </a:t>
            </a:r>
            <a:r>
              <a:rPr lang="en-US" altLang="zh-TW" sz="3600"/>
              <a:t>CRP</a:t>
            </a:r>
            <a:br>
              <a:rPr lang="en-US" altLang="zh-TW" sz="3600"/>
            </a:br>
            <a:r>
              <a:rPr lang="en-US" altLang="zh-TW" sz="2800">
                <a:solidFill>
                  <a:schemeClr val="bg1"/>
                </a:solidFill>
              </a:rPr>
              <a:t>Continuous Replenishment Program</a:t>
            </a:r>
            <a:endParaRPr lang="en-US" altLang="zh-TW" sz="3200">
              <a:solidFill>
                <a:schemeClr val="bg1"/>
              </a:solidFill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DCF3F0E-29AB-5446-AFCB-163C3803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2349500"/>
            <a:ext cx="15398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總部</a:t>
            </a: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FB36E3DF-8D5B-D54D-8DC1-700EC1BC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3721100"/>
            <a:ext cx="1524000" cy="533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發貨中心</a:t>
            </a:r>
          </a:p>
        </p:txBody>
      </p:sp>
      <p:sp>
        <p:nvSpPr>
          <p:cNvPr id="48134" name="Rectangle 5">
            <a:extLst>
              <a:ext uri="{FF2B5EF4-FFF2-40B4-BE49-F238E27FC236}">
                <a16:creationId xmlns:a16="http://schemas.microsoft.com/office/drawing/2014/main" id="{837016BD-FCDD-714C-9C3F-625636318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5016500"/>
            <a:ext cx="14636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賣場</a:t>
            </a:r>
          </a:p>
        </p:txBody>
      </p:sp>
      <p:sp>
        <p:nvSpPr>
          <p:cNvPr id="48135" name="Line 6">
            <a:extLst>
              <a:ext uri="{FF2B5EF4-FFF2-40B4-BE49-F238E27FC236}">
                <a16:creationId xmlns:a16="http://schemas.microsoft.com/office/drawing/2014/main" id="{0C957A13-DD17-614D-B966-4E385FEE0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725" y="2882900"/>
            <a:ext cx="0" cy="8382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6" name="Line 7">
            <a:extLst>
              <a:ext uri="{FF2B5EF4-FFF2-40B4-BE49-F238E27FC236}">
                <a16:creationId xmlns:a16="http://schemas.microsoft.com/office/drawing/2014/main" id="{AD87C5D3-230B-BE4D-8389-5982AB054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87838"/>
            <a:ext cx="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7" name="Line 8">
            <a:extLst>
              <a:ext uri="{FF2B5EF4-FFF2-40B4-BE49-F238E27FC236}">
                <a16:creationId xmlns:a16="http://schemas.microsoft.com/office/drawing/2014/main" id="{D3661738-5726-2E4F-9F63-E6AF48B1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2959100"/>
            <a:ext cx="7620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8" name="Text Box 9">
            <a:extLst>
              <a:ext uri="{FF2B5EF4-FFF2-40B4-BE49-F238E27FC236}">
                <a16:creationId xmlns:a16="http://schemas.microsoft.com/office/drawing/2014/main" id="{B7463910-D754-2D45-A9B2-DC378A44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1783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Times New Roman" panose="02020603050405020304" pitchFamily="18" charset="0"/>
              </a:rPr>
              <a:t>連續供貨</a:t>
            </a:r>
          </a:p>
        </p:txBody>
      </p:sp>
      <p:sp>
        <p:nvSpPr>
          <p:cNvPr id="48139" name="Rectangle 10">
            <a:extLst>
              <a:ext uri="{FF2B5EF4-FFF2-40B4-BE49-F238E27FC236}">
                <a16:creationId xmlns:a16="http://schemas.microsoft.com/office/drawing/2014/main" id="{70C4F3B8-C0CB-1844-86EE-EE13B6D7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2349500"/>
            <a:ext cx="15398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供應商</a:t>
            </a:r>
          </a:p>
        </p:txBody>
      </p:sp>
      <p:sp>
        <p:nvSpPr>
          <p:cNvPr id="48140" name="Line 11">
            <a:extLst>
              <a:ext uri="{FF2B5EF4-FFF2-40B4-BE49-F238E27FC236}">
                <a16:creationId xmlns:a16="http://schemas.microsoft.com/office/drawing/2014/main" id="{8898609B-1518-074F-9462-212113AEFD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654300"/>
            <a:ext cx="762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1" name="Text Box 12">
            <a:extLst>
              <a:ext uri="{FF2B5EF4-FFF2-40B4-BE49-F238E27FC236}">
                <a16:creationId xmlns:a16="http://schemas.microsoft.com/office/drawing/2014/main" id="{47DBE47F-79E2-0242-BD48-F84C63C9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5781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訂單</a:t>
            </a:r>
          </a:p>
        </p:txBody>
      </p:sp>
      <p:sp>
        <p:nvSpPr>
          <p:cNvPr id="48142" name="Line 13">
            <a:extLst>
              <a:ext uri="{FF2B5EF4-FFF2-40B4-BE49-F238E27FC236}">
                <a16:creationId xmlns:a16="http://schemas.microsoft.com/office/drawing/2014/main" id="{1F66D3F3-9A89-2C4E-9838-7C80158B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925" y="2959100"/>
            <a:ext cx="0" cy="20574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3" name="Text Box 14">
            <a:extLst>
              <a:ext uri="{FF2B5EF4-FFF2-40B4-BE49-F238E27FC236}">
                <a16:creationId xmlns:a16="http://schemas.microsoft.com/office/drawing/2014/main" id="{92624A44-44E6-E240-9042-37D80039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035300"/>
            <a:ext cx="38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售貨交易資訊</a:t>
            </a:r>
          </a:p>
        </p:txBody>
      </p:sp>
      <p:sp>
        <p:nvSpPr>
          <p:cNvPr id="48144" name="Text Box 15">
            <a:extLst>
              <a:ext uri="{FF2B5EF4-FFF2-40B4-BE49-F238E27FC236}">
                <a16:creationId xmlns:a16="http://schemas.microsoft.com/office/drawing/2014/main" id="{4826CDE2-ACBE-DE4D-8DCD-97B8C24B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1877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送貨</a:t>
            </a:r>
          </a:p>
        </p:txBody>
      </p:sp>
      <p:sp>
        <p:nvSpPr>
          <p:cNvPr id="48145" name="Text Box 16">
            <a:extLst>
              <a:ext uri="{FF2B5EF4-FFF2-40B4-BE49-F238E27FC236}">
                <a16:creationId xmlns:a16="http://schemas.microsoft.com/office/drawing/2014/main" id="{EED1C867-C771-AF4E-A810-10D2B3B6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2545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連續發貨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上架</a:t>
            </a:r>
          </a:p>
        </p:txBody>
      </p:sp>
      <p:sp>
        <p:nvSpPr>
          <p:cNvPr id="48146" name="Text Box 17">
            <a:extLst>
              <a:ext uri="{FF2B5EF4-FFF2-40B4-BE49-F238E27FC236}">
                <a16:creationId xmlns:a16="http://schemas.microsoft.com/office/drawing/2014/main" id="{F34A2770-6B11-6847-B747-5F15A93F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1877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發貨指令</a:t>
            </a:r>
          </a:p>
        </p:txBody>
      </p:sp>
      <p:sp>
        <p:nvSpPr>
          <p:cNvPr id="48147" name="Line 18">
            <a:extLst>
              <a:ext uri="{FF2B5EF4-FFF2-40B4-BE49-F238E27FC236}">
                <a16:creationId xmlns:a16="http://schemas.microsoft.com/office/drawing/2014/main" id="{08338604-CBE8-3441-91CC-A87D4441CC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454275"/>
            <a:ext cx="762000" cy="0"/>
          </a:xfrm>
          <a:prstGeom prst="line">
            <a:avLst/>
          </a:prstGeom>
          <a:noFill/>
          <a:ln w="19050">
            <a:solidFill>
              <a:srgbClr val="33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8" name="Text Box 19">
            <a:extLst>
              <a:ext uri="{FF2B5EF4-FFF2-40B4-BE49-F238E27FC236}">
                <a16:creationId xmlns:a16="http://schemas.microsoft.com/office/drawing/2014/main" id="{B2D4379A-56E5-474A-8523-FB8727CD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20447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33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議價</a:t>
            </a:r>
          </a:p>
        </p:txBody>
      </p:sp>
      <p:sp>
        <p:nvSpPr>
          <p:cNvPr id="48149" name="Rectangle 20">
            <a:extLst>
              <a:ext uri="{FF2B5EF4-FFF2-40B4-BE49-F238E27FC236}">
                <a16:creationId xmlns:a16="http://schemas.microsoft.com/office/drawing/2014/main" id="{50F8EE09-A146-6245-A03B-8174C069C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9875" y="3309938"/>
            <a:ext cx="3698875" cy="2855366"/>
          </a:xfrm>
        </p:spPr>
        <p:txBody>
          <a:bodyPr/>
          <a:lstStyle/>
          <a:p>
            <a:pPr eaLnBrk="1" hangingPunct="1"/>
            <a:r>
              <a:rPr lang="en-US" altLang="zh-TW" sz="2800" dirty="0" err="1"/>
              <a:t>WalMart</a:t>
            </a:r>
            <a:r>
              <a:rPr lang="zh-TW" altLang="en-US" sz="2800" dirty="0"/>
              <a:t> </a:t>
            </a:r>
            <a:r>
              <a:rPr lang="en-US" altLang="zh-TW" sz="2800" dirty="0"/>
              <a:t>1987</a:t>
            </a:r>
          </a:p>
          <a:p>
            <a:pPr eaLnBrk="1" hangingPunct="1"/>
            <a:r>
              <a:rPr lang="zh-TW" altLang="en-US" sz="2800" dirty="0"/>
              <a:t>機會</a:t>
            </a:r>
          </a:p>
          <a:p>
            <a:pPr lvl="1" eaLnBrk="1" hangingPunct="1"/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科技帶來的能見度</a:t>
            </a:r>
          </a:p>
          <a:p>
            <a:pPr lvl="1" eaLnBrk="1" hangingPunct="1"/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改變訂貨方式</a:t>
            </a:r>
          </a:p>
          <a:p>
            <a:pPr lvl="1" eaLnBrk="1" hangingPunct="1"/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削減存貨</a:t>
            </a:r>
          </a:p>
        </p:txBody>
      </p:sp>
    </p:spTree>
    <p:extLst>
      <p:ext uri="{BB962C8B-B14F-4D97-AF65-F5344CB8AC3E}">
        <p14:creationId xmlns:p14="http://schemas.microsoft.com/office/powerpoint/2010/main" val="16149315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B98E57-C730-438B-B7B4-2D300A9D4E08}" type="slidenum">
              <a:rPr lang="en-US" altLang="zh-TW" sz="1400" smtClean="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電子化供應鏈管理的發展背景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pPr eaLnBrk="1" hangingPunct="1"/>
            <a:r>
              <a:rPr lang="en-US" altLang="zh-TW" dirty="0"/>
              <a:t>IT</a:t>
            </a:r>
            <a:r>
              <a:rPr lang="zh-TW" altLang="en-US" dirty="0"/>
              <a:t>使得製造業上下游關係改變</a:t>
            </a:r>
          </a:p>
          <a:p>
            <a:pPr eaLnBrk="1" hangingPunct="1"/>
            <a:r>
              <a:rPr lang="zh-TW" altLang="en-US" dirty="0"/>
              <a:t>交易成本和監控成本平衡點改變</a:t>
            </a:r>
          </a:p>
          <a:p>
            <a:pPr eaLnBrk="1" hangingPunct="1"/>
            <a:endParaRPr lang="zh-TW" altLang="en-US" dirty="0"/>
          </a:p>
          <a:p>
            <a:pPr eaLnBrk="1" hangingPunct="1"/>
            <a:r>
              <a:rPr lang="zh-TW" altLang="en-US" dirty="0"/>
              <a:t>創新的經營模式產生，改變傳統競爭均勢</a:t>
            </a:r>
          </a:p>
        </p:txBody>
      </p:sp>
    </p:spTree>
    <p:extLst>
      <p:ext uri="{BB962C8B-B14F-4D97-AF65-F5344CB8AC3E}">
        <p14:creationId xmlns:p14="http://schemas.microsoft.com/office/powerpoint/2010/main" val="741782253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頁尾版面配置區 3">
            <a:extLst>
              <a:ext uri="{FF2B5EF4-FFF2-40B4-BE49-F238E27FC236}">
                <a16:creationId xmlns:a16="http://schemas.microsoft.com/office/drawing/2014/main" id="{D94771A2-7F04-1145-A5B3-489F7388E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中原大學。范錚強</a:t>
            </a:r>
            <a:endParaRPr lang="en-US" altLang="zh-TW" sz="140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0178" name="投影片編號版面配置區 4">
            <a:extLst>
              <a:ext uri="{FF2B5EF4-FFF2-40B4-BE49-F238E27FC236}">
                <a16:creationId xmlns:a16="http://schemas.microsoft.com/office/drawing/2014/main" id="{12FFF1A5-638F-EE41-8E0C-16341D7FC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B9A307-2394-5A47-9C89-3ACB661D69BE}" type="slidenum">
              <a:rPr lang="en-US" altLang="zh-TW" sz="1400" smtClean="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TW" sz="140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5223ADA-E8BE-2242-B694-FA29E0E2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Wal-Mart IT </a:t>
            </a:r>
            <a:r>
              <a:rPr lang="zh-TW" altLang="en-US"/>
              <a:t>應用的特點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9756295-AA63-BA41-A4EA-B560FF6C2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CRP</a:t>
            </a:r>
            <a:r>
              <a:rPr lang="zh-TW" altLang="en-US" sz="2800"/>
              <a:t>連續補貨系統幫助</a:t>
            </a:r>
            <a:r>
              <a:rPr lang="en-US" altLang="zh-TW" sz="2800"/>
              <a:t>Wal-Mart</a:t>
            </a:r>
            <a:r>
              <a:rPr lang="zh-TW" altLang="en-US" sz="2800"/>
              <a:t>將其前端的</a:t>
            </a:r>
            <a:r>
              <a:rPr lang="en-US" altLang="zh-TW" sz="2800"/>
              <a:t>POS</a:t>
            </a:r>
            <a:r>
              <a:rPr lang="zh-TW" altLang="en-US" sz="2800"/>
              <a:t>系統與總部即時性連線，並提供供應商充足的資訊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Cross-docking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碼頭邊接駁運貨（越庫作業）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貨架由供應廠商負責協同補貨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盡力提供該廠商必要的訊息，甚至包括所有競爭廠商的銷售金額，全面讓供應廠商自由競爭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完全去除庫存及物流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CPFR, RFID, …</a:t>
            </a:r>
          </a:p>
        </p:txBody>
      </p:sp>
    </p:spTree>
    <p:extLst>
      <p:ext uri="{BB962C8B-B14F-4D97-AF65-F5344CB8AC3E}">
        <p14:creationId xmlns:p14="http://schemas.microsoft.com/office/powerpoint/2010/main" val="299591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9FA435E-0EEC-46D5-BCC8-24590DE5702F}" type="slidenum">
              <a:rPr lang="en-US" altLang="zh-TW" sz="1400" smtClean="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企業組織的目標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彈性</a:t>
            </a:r>
          </a:p>
          <a:p>
            <a:pPr eaLnBrk="1" hangingPunct="1"/>
            <a:r>
              <a:rPr lang="zh-TW" altLang="en-US"/>
              <a:t>反應快速</a:t>
            </a:r>
          </a:p>
          <a:p>
            <a:pPr eaLnBrk="1" hangingPunct="1"/>
            <a:r>
              <a:rPr lang="zh-TW" altLang="en-US"/>
              <a:t>價格有競爭力</a:t>
            </a:r>
          </a:p>
          <a:p>
            <a:pPr eaLnBrk="1" hangingPunct="1"/>
            <a:r>
              <a:rPr lang="zh-TW" altLang="en-US"/>
              <a:t>高效率</a:t>
            </a:r>
          </a:p>
          <a:p>
            <a:pPr eaLnBrk="1" hangingPunct="1"/>
            <a:r>
              <a:rPr lang="zh-TW" altLang="en-US"/>
              <a:t>良好的顧客服務</a:t>
            </a:r>
          </a:p>
        </p:txBody>
      </p:sp>
      <p:sp>
        <p:nvSpPr>
          <p:cNvPr id="413700" name="WordArt 4"/>
          <p:cNvSpPr>
            <a:spLocks noChangeArrowheads="1" noChangeShapeType="1" noTextEdit="1"/>
          </p:cNvSpPr>
          <p:nvPr/>
        </p:nvSpPr>
        <p:spPr bwMode="auto">
          <a:xfrm>
            <a:off x="3733800" y="5410200"/>
            <a:ext cx="44497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i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目標衝突！</a:t>
            </a:r>
          </a:p>
        </p:txBody>
      </p:sp>
    </p:spTree>
    <p:extLst>
      <p:ext uri="{BB962C8B-B14F-4D97-AF65-F5344CB8AC3E}">
        <p14:creationId xmlns:p14="http://schemas.microsoft.com/office/powerpoint/2010/main" val="5542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7D095E-7AA4-4017-A603-D202F49E779B}" type="slidenum">
              <a:rPr lang="en-US" altLang="zh-TW" sz="1400" smtClean="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目標衝突─</a:t>
            </a:r>
            <a:r>
              <a:rPr lang="zh-TW" altLang="en-US" sz="2800"/>
              <a:t>要多庫存還是減少庫存？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降低庫存的壓力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昂貴的庫存成本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呆滯料的價值低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增加庫存的壓力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前置時間長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顧客服務非常重要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需求極難預測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降低運輸成本（增加每次運量）</a:t>
            </a: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8077200" y="2362200"/>
            <a:ext cx="0" cy="1295400"/>
          </a:xfrm>
          <a:prstGeom prst="line">
            <a:avLst/>
          </a:prstGeom>
          <a:noFill/>
          <a:ln w="1778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8077200" y="4876800"/>
            <a:ext cx="0" cy="1295400"/>
          </a:xfrm>
          <a:prstGeom prst="line">
            <a:avLst/>
          </a:prstGeom>
          <a:noFill/>
          <a:ln w="1778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5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7B1A48-A5F6-4AFA-8E72-5C90A6997F0B}" type="slidenum">
              <a:rPr lang="en-US" altLang="zh-TW" sz="1400" smtClean="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無處沒有庫存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4" imgW="4572000" imgH="3429000" progId="PowerPoint.Show.8">
                  <p:embed/>
                </p:oleObj>
              </mc:Choice>
              <mc:Fallback>
                <p:oleObj r:id="rId4" imgW="4572000" imgH="3429000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49" name="WordArt 5"/>
          <p:cNvSpPr>
            <a:spLocks noChangeArrowheads="1" noChangeShapeType="1" noTextEdit="1"/>
          </p:cNvSpPr>
          <p:nvPr/>
        </p:nvSpPr>
        <p:spPr bwMode="auto">
          <a:xfrm>
            <a:off x="611188" y="2852738"/>
            <a:ext cx="7315200" cy="18684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9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新細明體" panose="02020500000000000000" pitchFamily="18" charset="-120"/>
              </a:rPr>
              <a:t>無處沒有庫存</a:t>
            </a:r>
          </a:p>
        </p:txBody>
      </p:sp>
    </p:spTree>
    <p:extLst>
      <p:ext uri="{BB962C8B-B14F-4D97-AF65-F5344CB8AC3E}">
        <p14:creationId xmlns:p14="http://schemas.microsoft.com/office/powerpoint/2010/main" val="216881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953111-259D-4D67-AE33-59A4F43A8AD8}" type="slidenum">
              <a:rPr lang="en-US" altLang="zh-TW" sz="1400" smtClean="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供應鏈風險</a:t>
            </a:r>
          </a:p>
        </p:txBody>
      </p:sp>
      <p:sp>
        <p:nvSpPr>
          <p:cNvPr id="3174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市場動態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需求波動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價格波動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規格變動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特用性投資的程度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專用／通用？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交易的不確定性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無法掌握的交易成功機率</a:t>
            </a:r>
          </a:p>
        </p:txBody>
      </p:sp>
    </p:spTree>
    <p:extLst>
      <p:ext uri="{BB962C8B-B14F-4D97-AF65-F5344CB8AC3E}">
        <p14:creationId xmlns:p14="http://schemas.microsoft.com/office/powerpoint/2010/main" val="2653634394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04F72E-B2A6-4049-9B88-34266A7440DA}" type="slidenum">
              <a:rPr lang="en-US" altLang="zh-TW" sz="1400" smtClean="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能見度 </a:t>
            </a:r>
            <a:r>
              <a:rPr lang="en-US" altLang="zh-TW"/>
              <a:t>Visibility</a:t>
            </a:r>
          </a:p>
        </p:txBody>
      </p:sp>
      <p:sp>
        <p:nvSpPr>
          <p:cNvPr id="3379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企業對未來的掌握</a:t>
            </a:r>
          </a:p>
          <a:p>
            <a:pPr eaLnBrk="1" hangingPunct="1"/>
            <a:r>
              <a:rPr lang="zh-TW" altLang="en-US" sz="2800"/>
              <a:t>能見度為風險的一大類</a:t>
            </a:r>
          </a:p>
          <a:p>
            <a:pPr lvl="1" eaLnBrk="1" hangingPunct="1"/>
            <a:r>
              <a:rPr lang="zh-TW" altLang="en-US" sz="2400"/>
              <a:t>增加能見度</a:t>
            </a:r>
            <a:r>
              <a:rPr lang="zh-TW" altLang="en-US" sz="2400">
                <a:sym typeface="Wingdings" panose="05000000000000000000" pitchFamily="2" charset="2"/>
              </a:rPr>
              <a:t>降低不確定性降低營運風險</a:t>
            </a:r>
          </a:p>
          <a:p>
            <a:pPr lvl="1" eaLnBrk="1" hangingPunct="1"/>
            <a:r>
              <a:rPr lang="zh-TW" altLang="en-US" sz="2400">
                <a:sym typeface="Wingdings" panose="05000000000000000000" pitchFamily="2" charset="2"/>
              </a:rPr>
              <a:t>降低長鞭效應</a:t>
            </a:r>
          </a:p>
          <a:p>
            <a:pPr eaLnBrk="1" hangingPunct="1"/>
            <a:r>
              <a:rPr lang="zh-TW" altLang="en-US" sz="2800">
                <a:sym typeface="Wingdings" panose="05000000000000000000" pitchFamily="2" charset="2"/>
              </a:rPr>
              <a:t>市場動態的掌握，以及</a:t>
            </a:r>
          </a:p>
          <a:p>
            <a:pPr lvl="1" eaLnBrk="1" hangingPunct="1"/>
            <a:r>
              <a:rPr lang="en-US" altLang="zh-TW" sz="2400">
                <a:sym typeface="Wingdings" panose="05000000000000000000" pitchFamily="2" charset="2"/>
              </a:rPr>
              <a:t>Focal</a:t>
            </a:r>
            <a:r>
              <a:rPr lang="zh-TW" altLang="en-US" sz="2400">
                <a:sym typeface="Wingdings" panose="05000000000000000000" pitchFamily="2" charset="2"/>
              </a:rPr>
              <a:t>公司的應變</a:t>
            </a:r>
          </a:p>
          <a:p>
            <a:pPr lvl="1" eaLnBrk="1" hangingPunct="1"/>
            <a:r>
              <a:rPr lang="en-US" altLang="zh-TW" sz="2400">
                <a:sym typeface="Wingdings" panose="05000000000000000000" pitchFamily="2" charset="2"/>
              </a:rPr>
              <a:t>Supplier</a:t>
            </a:r>
            <a:r>
              <a:rPr lang="zh-TW" altLang="en-US" sz="2400">
                <a:sym typeface="Wingdings" panose="05000000000000000000" pitchFamily="2" charset="2"/>
              </a:rPr>
              <a:t>的產能</a:t>
            </a:r>
          </a:p>
          <a:p>
            <a:pPr eaLnBrk="1" hangingPunct="1"/>
            <a:r>
              <a:rPr lang="zh-TW" altLang="en-US" sz="2800">
                <a:sym typeface="Wingdings" panose="05000000000000000000" pitchFamily="2" charset="2"/>
              </a:rPr>
              <a:t>品質因素的掌握</a:t>
            </a: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1447590172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600F3EF-960B-4249-844E-03F8651299D0}" type="slidenum">
              <a:rPr lang="en-US" altLang="zh-TW" sz="1400" smtClean="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電子化採購：</a:t>
            </a:r>
            <a:r>
              <a:rPr lang="zh-TW" altLang="en-US" sz="3200"/>
              <a:t>市場和產品特性</a:t>
            </a:r>
          </a:p>
        </p:txBody>
      </p:sp>
      <p:graphicFrame>
        <p:nvGraphicFramePr>
          <p:cNvPr id="290914" name="Group 98"/>
          <p:cNvGraphicFramePr>
            <a:graphicFrameLocks noGrp="1"/>
          </p:cNvGraphicFramePr>
          <p:nvPr/>
        </p:nvGraphicFramePr>
        <p:xfrm>
          <a:off x="2590800" y="2362200"/>
          <a:ext cx="4495800" cy="3598879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40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低單價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高單價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59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多筆小交易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電子化標購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(MRO)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價值網路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eProcurement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85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少量大交易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電子拍賣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律師議價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7" name="Text Box 86"/>
          <p:cNvSpPr txBox="1">
            <a:spLocks noChangeArrowheads="1"/>
          </p:cNvSpPr>
          <p:nvPr/>
        </p:nvSpPr>
        <p:spPr bwMode="auto">
          <a:xfrm>
            <a:off x="4114800" y="16764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產品特性</a:t>
            </a:r>
          </a:p>
        </p:txBody>
      </p:sp>
      <p:sp>
        <p:nvSpPr>
          <p:cNvPr id="35868" name="Text Box 87"/>
          <p:cNvSpPr txBox="1">
            <a:spLocks noChangeArrowheads="1"/>
          </p:cNvSpPr>
          <p:nvPr/>
        </p:nvSpPr>
        <p:spPr bwMode="auto">
          <a:xfrm>
            <a:off x="1066800" y="3429000"/>
            <a:ext cx="61118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市場組織</a:t>
            </a:r>
          </a:p>
        </p:txBody>
      </p:sp>
      <p:sp>
        <p:nvSpPr>
          <p:cNvPr id="35869" name="Text Box 92"/>
          <p:cNvSpPr txBox="1">
            <a:spLocks noChangeArrowheads="1"/>
          </p:cNvSpPr>
          <p:nvPr/>
        </p:nvSpPr>
        <p:spPr bwMode="auto">
          <a:xfrm>
            <a:off x="746125" y="5957888"/>
            <a:ext cx="461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99"/>
                </a:solidFill>
                <a:ea typeface="標楷體" panose="03000509000000000000" pitchFamily="65" charset="-120"/>
              </a:rPr>
              <a:t>MRO: Maintenance, Repair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635888886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1B6D2E2-F155-4B57-B1FC-C10E57B48E21}" type="slidenum">
              <a:rPr lang="en-US" altLang="zh-TW" sz="1400" smtClean="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管控機制</a:t>
            </a:r>
          </a:p>
        </p:txBody>
      </p:sp>
      <p:graphicFrame>
        <p:nvGraphicFramePr>
          <p:cNvPr id="289859" name="Group 67"/>
          <p:cNvGraphicFramePr>
            <a:graphicFrameLocks noGrp="1"/>
          </p:cNvGraphicFramePr>
          <p:nvPr/>
        </p:nvGraphicFramePr>
        <p:xfrm>
          <a:off x="1676400" y="2438400"/>
          <a:ext cx="5257800" cy="34290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通用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混合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特用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市場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5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市場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固定式價值網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5" name="Oval 77"/>
          <p:cNvSpPr>
            <a:spLocks noChangeArrowheads="1"/>
          </p:cNvSpPr>
          <p:nvPr/>
        </p:nvSpPr>
        <p:spPr bwMode="auto">
          <a:xfrm>
            <a:off x="5334000" y="43434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16" name="Oval 74"/>
          <p:cNvSpPr>
            <a:spLocks noChangeArrowheads="1"/>
          </p:cNvSpPr>
          <p:nvPr/>
        </p:nvSpPr>
        <p:spPr bwMode="auto">
          <a:xfrm>
            <a:off x="2590800" y="4343400"/>
            <a:ext cx="1066800" cy="11430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17" name="Text Box 62"/>
          <p:cNvSpPr txBox="1">
            <a:spLocks noChangeArrowheads="1"/>
          </p:cNvSpPr>
          <p:nvPr/>
        </p:nvSpPr>
        <p:spPr bwMode="auto">
          <a:xfrm>
            <a:off x="990600" y="3124200"/>
            <a:ext cx="61118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交易頻率</a:t>
            </a:r>
          </a:p>
        </p:txBody>
      </p:sp>
      <p:sp>
        <p:nvSpPr>
          <p:cNvPr id="37918" name="Text Box 63"/>
          <p:cNvSpPr txBox="1">
            <a:spLocks noChangeArrowheads="1"/>
          </p:cNvSpPr>
          <p:nvPr/>
        </p:nvSpPr>
        <p:spPr bwMode="auto">
          <a:xfrm>
            <a:off x="3514725" y="1716088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投資專屬性</a:t>
            </a:r>
          </a:p>
        </p:txBody>
      </p:sp>
      <p:sp>
        <p:nvSpPr>
          <p:cNvPr id="37919" name="Line 68"/>
          <p:cNvSpPr>
            <a:spLocks noChangeShapeType="1"/>
          </p:cNvSpPr>
          <p:nvPr/>
        </p:nvSpPr>
        <p:spPr bwMode="auto">
          <a:xfrm flipV="1">
            <a:off x="3124200" y="3657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0" name="Line 69"/>
          <p:cNvSpPr>
            <a:spLocks noChangeShapeType="1"/>
          </p:cNvSpPr>
          <p:nvPr/>
        </p:nvSpPr>
        <p:spPr bwMode="auto">
          <a:xfrm flipV="1">
            <a:off x="3581400" y="3810000"/>
            <a:ext cx="685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1" name="Line 70"/>
          <p:cNvSpPr>
            <a:spLocks noChangeShapeType="1"/>
          </p:cNvSpPr>
          <p:nvPr/>
        </p:nvSpPr>
        <p:spPr bwMode="auto">
          <a:xfrm>
            <a:off x="3581400" y="5181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2" name="Line 71"/>
          <p:cNvSpPr>
            <a:spLocks noChangeShapeType="1"/>
          </p:cNvSpPr>
          <p:nvPr/>
        </p:nvSpPr>
        <p:spPr bwMode="auto">
          <a:xfrm flipH="1">
            <a:off x="4800600" y="5105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3" name="Line 72"/>
          <p:cNvSpPr>
            <a:spLocks noChangeShapeType="1"/>
          </p:cNvSpPr>
          <p:nvPr/>
        </p:nvSpPr>
        <p:spPr bwMode="auto">
          <a:xfrm flipV="1">
            <a:off x="6019800" y="3657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4" name="Line 73"/>
          <p:cNvSpPr>
            <a:spLocks noChangeShapeType="1"/>
          </p:cNvSpPr>
          <p:nvPr/>
        </p:nvSpPr>
        <p:spPr bwMode="auto">
          <a:xfrm flipH="1" flipV="1">
            <a:off x="4800600" y="3810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5" name="Rectangle 75"/>
          <p:cNvSpPr>
            <a:spLocks noChangeArrowheads="1"/>
          </p:cNvSpPr>
          <p:nvPr/>
        </p:nvSpPr>
        <p:spPr bwMode="auto">
          <a:xfrm>
            <a:off x="2667000" y="46482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chemeClr val="bg1"/>
                </a:solidFill>
                <a:ea typeface="標楷體" panose="03000509000000000000" pitchFamily="65" charset="-120"/>
              </a:rPr>
              <a:t>市場</a:t>
            </a:r>
          </a:p>
        </p:txBody>
      </p:sp>
      <p:sp>
        <p:nvSpPr>
          <p:cNvPr id="37926" name="Rectangle 76"/>
          <p:cNvSpPr>
            <a:spLocks noChangeArrowheads="1"/>
          </p:cNvSpPr>
          <p:nvPr/>
        </p:nvSpPr>
        <p:spPr bwMode="auto">
          <a:xfrm>
            <a:off x="5334000" y="4495800"/>
            <a:ext cx="137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chemeClr val="bg1"/>
                </a:solidFill>
                <a:ea typeface="標楷體" panose="03000509000000000000" pitchFamily="65" charset="-120"/>
              </a:rPr>
              <a:t>固定式價值網</a:t>
            </a:r>
          </a:p>
        </p:txBody>
      </p:sp>
    </p:spTree>
    <p:extLst>
      <p:ext uri="{BB962C8B-B14F-4D97-AF65-F5344CB8AC3E}">
        <p14:creationId xmlns:p14="http://schemas.microsoft.com/office/powerpoint/2010/main" val="4157054946"/>
      </p:ext>
    </p:extLst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EC9B06B-1BD6-4EB9-B222-87C1328498F7}" type="slidenum">
              <a:rPr lang="en-US" altLang="zh-TW" sz="1400" smtClean="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價值網路和動態市場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4267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5029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791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4770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72390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4648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5410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6172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68580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4114800" y="1981200"/>
            <a:ext cx="3657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457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1219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1981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2895600" y="3429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3657600" y="3429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>
            <a:off x="8382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>
            <a:off x="16002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3276600" y="3581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304800" y="4038600"/>
            <a:ext cx="2133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2667000" y="3276600"/>
            <a:ext cx="1676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2971800" y="46482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2" name="Rectangle 28"/>
          <p:cNvSpPr>
            <a:spLocks noChangeArrowheads="1"/>
          </p:cNvSpPr>
          <p:nvPr/>
        </p:nvSpPr>
        <p:spPr bwMode="auto">
          <a:xfrm>
            <a:off x="2743200" y="4495800"/>
            <a:ext cx="838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3" name="Line 29"/>
          <p:cNvSpPr>
            <a:spLocks noChangeShapeType="1"/>
          </p:cNvSpPr>
          <p:nvPr/>
        </p:nvSpPr>
        <p:spPr bwMode="auto">
          <a:xfrm flipV="1">
            <a:off x="2057400" y="3657600"/>
            <a:ext cx="6096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64" name="Line 30"/>
          <p:cNvSpPr>
            <a:spLocks noChangeShapeType="1"/>
          </p:cNvSpPr>
          <p:nvPr/>
        </p:nvSpPr>
        <p:spPr bwMode="auto">
          <a:xfrm>
            <a:off x="2209800" y="4724400"/>
            <a:ext cx="533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65" name="Rectangle 32"/>
          <p:cNvSpPr>
            <a:spLocks noChangeArrowheads="1"/>
          </p:cNvSpPr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6" name="Rectangle 33"/>
          <p:cNvSpPr>
            <a:spLocks noChangeArrowheads="1"/>
          </p:cNvSpPr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7" name="Rectangle 34"/>
          <p:cNvSpPr>
            <a:spLocks noChangeArrowheads="1"/>
          </p:cNvSpPr>
          <p:nvPr/>
        </p:nvSpPr>
        <p:spPr bwMode="auto">
          <a:xfrm>
            <a:off x="7162800" y="38862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8" name="Rectangle 35"/>
          <p:cNvSpPr>
            <a:spLocks noChangeArrowheads="1"/>
          </p:cNvSpPr>
          <p:nvPr/>
        </p:nvSpPr>
        <p:spPr bwMode="auto">
          <a:xfrm>
            <a:off x="7924800" y="38862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9" name="Line 37"/>
          <p:cNvSpPr>
            <a:spLocks noChangeShapeType="1"/>
          </p:cNvSpPr>
          <p:nvPr/>
        </p:nvSpPr>
        <p:spPr bwMode="auto">
          <a:xfrm>
            <a:off x="5181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0" name="Line 38"/>
          <p:cNvSpPr>
            <a:spLocks noChangeShapeType="1"/>
          </p:cNvSpPr>
          <p:nvPr/>
        </p:nvSpPr>
        <p:spPr bwMode="auto">
          <a:xfrm>
            <a:off x="7543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1" name="Rectangle 39"/>
          <p:cNvSpPr>
            <a:spLocks noChangeArrowheads="1"/>
          </p:cNvSpPr>
          <p:nvPr/>
        </p:nvSpPr>
        <p:spPr bwMode="auto">
          <a:xfrm>
            <a:off x="4648200" y="5181600"/>
            <a:ext cx="1447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2" name="Rectangle 40"/>
          <p:cNvSpPr>
            <a:spLocks noChangeArrowheads="1"/>
          </p:cNvSpPr>
          <p:nvPr/>
        </p:nvSpPr>
        <p:spPr bwMode="auto">
          <a:xfrm>
            <a:off x="6934200" y="3733800"/>
            <a:ext cx="1676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3" name="Rectangle 41"/>
          <p:cNvSpPr>
            <a:spLocks noChangeArrowheads="1"/>
          </p:cNvSpPr>
          <p:nvPr/>
        </p:nvSpPr>
        <p:spPr bwMode="auto">
          <a:xfrm>
            <a:off x="7924800" y="5715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4" name="Rectangle 42"/>
          <p:cNvSpPr>
            <a:spLocks noChangeArrowheads="1"/>
          </p:cNvSpPr>
          <p:nvPr/>
        </p:nvSpPr>
        <p:spPr bwMode="auto">
          <a:xfrm>
            <a:off x="7696200" y="5562600"/>
            <a:ext cx="838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5" name="Line 43"/>
          <p:cNvSpPr>
            <a:spLocks noChangeShapeType="1"/>
          </p:cNvSpPr>
          <p:nvPr/>
        </p:nvSpPr>
        <p:spPr bwMode="auto">
          <a:xfrm flipV="1">
            <a:off x="6096000" y="5105400"/>
            <a:ext cx="7620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6" name="Line 44"/>
          <p:cNvSpPr>
            <a:spLocks noChangeShapeType="1"/>
          </p:cNvSpPr>
          <p:nvPr/>
        </p:nvSpPr>
        <p:spPr bwMode="auto">
          <a:xfrm>
            <a:off x="6096000" y="5562600"/>
            <a:ext cx="685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7" name="Oval 45"/>
          <p:cNvSpPr>
            <a:spLocks noChangeArrowheads="1"/>
          </p:cNvSpPr>
          <p:nvPr/>
        </p:nvSpPr>
        <p:spPr bwMode="auto">
          <a:xfrm>
            <a:off x="6858000" y="48006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8" name="Oval 46"/>
          <p:cNvSpPr>
            <a:spLocks noChangeArrowheads="1"/>
          </p:cNvSpPr>
          <p:nvPr/>
        </p:nvSpPr>
        <p:spPr bwMode="auto">
          <a:xfrm>
            <a:off x="6781800" y="55626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9" name="Line 47"/>
          <p:cNvSpPr>
            <a:spLocks noChangeShapeType="1"/>
          </p:cNvSpPr>
          <p:nvPr/>
        </p:nvSpPr>
        <p:spPr bwMode="auto">
          <a:xfrm flipV="1">
            <a:off x="7162800" y="4419600"/>
            <a:ext cx="762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0" name="Line 48"/>
          <p:cNvSpPr>
            <a:spLocks noChangeShapeType="1"/>
          </p:cNvSpPr>
          <p:nvPr/>
        </p:nvSpPr>
        <p:spPr bwMode="auto">
          <a:xfrm>
            <a:off x="7391400" y="5181600"/>
            <a:ext cx="4572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1" name="Line 49"/>
          <p:cNvSpPr>
            <a:spLocks noChangeShapeType="1"/>
          </p:cNvSpPr>
          <p:nvPr/>
        </p:nvSpPr>
        <p:spPr bwMode="auto">
          <a:xfrm>
            <a:off x="7315200" y="59436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2" name="Line 50"/>
          <p:cNvSpPr>
            <a:spLocks noChangeShapeType="1"/>
          </p:cNvSpPr>
          <p:nvPr/>
        </p:nvSpPr>
        <p:spPr bwMode="auto">
          <a:xfrm flipV="1">
            <a:off x="7239000" y="4419600"/>
            <a:ext cx="9906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3" name="Text Box 51"/>
          <p:cNvSpPr txBox="1">
            <a:spLocks noChangeArrowheads="1"/>
          </p:cNvSpPr>
          <p:nvPr/>
        </p:nvSpPr>
        <p:spPr bwMode="auto">
          <a:xfrm>
            <a:off x="6003925" y="1566863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內部價值鏈</a:t>
            </a:r>
          </a:p>
        </p:txBody>
      </p:sp>
      <p:sp>
        <p:nvSpPr>
          <p:cNvPr id="39984" name="Text Box 52"/>
          <p:cNvSpPr txBox="1">
            <a:spLocks noChangeArrowheads="1"/>
          </p:cNvSpPr>
          <p:nvPr/>
        </p:nvSpPr>
        <p:spPr bwMode="auto">
          <a:xfrm>
            <a:off x="685800" y="5105400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產業價值網</a:t>
            </a:r>
          </a:p>
        </p:txBody>
      </p:sp>
      <p:sp>
        <p:nvSpPr>
          <p:cNvPr id="39985" name="Text Box 53"/>
          <p:cNvSpPr txBox="1">
            <a:spLocks noChangeArrowheads="1"/>
          </p:cNvSpPr>
          <p:nvPr/>
        </p:nvSpPr>
        <p:spPr bwMode="auto">
          <a:xfrm>
            <a:off x="4876800" y="43434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動態市場</a:t>
            </a:r>
          </a:p>
        </p:txBody>
      </p:sp>
    </p:spTree>
    <p:extLst>
      <p:ext uri="{BB962C8B-B14F-4D97-AF65-F5344CB8AC3E}">
        <p14:creationId xmlns:p14="http://schemas.microsoft.com/office/powerpoint/2010/main" val="3800929313"/>
      </p:ext>
    </p:extLst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0EFE6D-C817-49EE-A581-32C29A941858}" type="slidenum">
              <a:rPr lang="en-US" altLang="zh-TW" sz="1400" smtClean="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價值網路和動態市場</a:t>
            </a:r>
          </a:p>
        </p:txBody>
      </p:sp>
      <p:graphicFrame>
        <p:nvGraphicFramePr>
          <p:cNvPr id="291887" name="Group 47"/>
          <p:cNvGraphicFramePr>
            <a:graphicFrameLocks noGrp="1"/>
          </p:cNvGraphicFramePr>
          <p:nvPr/>
        </p:nvGraphicFramePr>
        <p:xfrm>
          <a:off x="685800" y="1981200"/>
          <a:ext cx="7086600" cy="4332289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價值網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動態市場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2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重點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經由相互內部關係增加價值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經由外部關係增加價值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時間性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中、長期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短、中期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相互承諾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1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每個關係投資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關係量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少數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眾多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249221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D556F9-9383-4F61-99AE-8939B923FC2B}" type="slidenum">
              <a:rPr lang="en-US" altLang="zh-TW" sz="1400" smtClean="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供應鍊的兩層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/>
              <a:t>價值鍊：</a:t>
            </a:r>
            <a:r>
              <a:rPr lang="en-US" altLang="zh-TW" sz="2800" dirty="0"/>
              <a:t>Value generating</a:t>
            </a:r>
          </a:p>
          <a:p>
            <a:pPr lvl="1" eaLnBrk="1" hangingPunct="1"/>
            <a:r>
              <a:rPr lang="zh-TW" altLang="en-US" sz="2400" dirty="0"/>
              <a:t>上下游供應商</a:t>
            </a:r>
          </a:p>
          <a:p>
            <a:pPr eaLnBrk="1" hangingPunct="1"/>
            <a:r>
              <a:rPr lang="zh-TW" altLang="en-US" sz="2800" dirty="0"/>
              <a:t>實體物流</a:t>
            </a:r>
          </a:p>
          <a:p>
            <a:pPr lvl="1" eaLnBrk="1" hangingPunct="1"/>
            <a:r>
              <a:rPr lang="zh-TW" altLang="en-US" sz="2400" dirty="0"/>
              <a:t>確保供應</a:t>
            </a:r>
          </a:p>
          <a:p>
            <a:pPr lvl="1" eaLnBrk="1" hangingPunct="1"/>
            <a:r>
              <a:rPr lang="zh-TW" altLang="en-US" sz="2400" dirty="0"/>
              <a:t>交通運輸、倉儲</a:t>
            </a:r>
          </a:p>
          <a:p>
            <a:pPr lvl="1" eaLnBrk="1" hangingPunct="1"/>
            <a:r>
              <a:rPr lang="zh-TW" altLang="en-US" sz="2400" dirty="0"/>
              <a:t>國際貿易手續</a:t>
            </a:r>
          </a:p>
          <a:p>
            <a:pPr lvl="1" eaLnBrk="1" hangingPunct="1"/>
            <a:r>
              <a:rPr lang="zh-TW" altLang="en-US" sz="2400" dirty="0"/>
              <a:t>買賣雙方自行負責？委外由第三方進行？</a:t>
            </a:r>
          </a:p>
          <a:p>
            <a:pPr lvl="2" eaLnBrk="1" hangingPunct="1"/>
            <a:r>
              <a:rPr lang="en-US" altLang="zh-TW" sz="2000" dirty="0" err="1"/>
              <a:t>LSP</a:t>
            </a:r>
            <a:r>
              <a:rPr lang="en-US" altLang="zh-TW" sz="2000" dirty="0"/>
              <a:t>: Logistics Service Provider</a:t>
            </a:r>
          </a:p>
          <a:p>
            <a:pPr lvl="2" eaLnBrk="1" hangingPunct="1"/>
            <a:r>
              <a:rPr lang="en-US" altLang="zh-TW" sz="2000" dirty="0" err="1"/>
              <a:t>3PL</a:t>
            </a:r>
            <a:r>
              <a:rPr lang="en-US" altLang="zh-TW" sz="2000" dirty="0"/>
              <a:t>: 3rd Party Logistics</a:t>
            </a:r>
          </a:p>
          <a:p>
            <a:pPr eaLnBrk="1" hangingPunct="1"/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59168873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7B112A-E153-4300-879B-3FBE6F9E8BC7}" type="slidenum">
              <a:rPr lang="en-US" altLang="zh-TW" sz="1400" smtClean="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動態市場</a:t>
            </a:r>
            <a:endParaRPr lang="zh-TW" altLang="en-US" baseline="-2500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動態的規格需求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動態的需求量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動態的品質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供需的動態</a:t>
            </a:r>
            <a:r>
              <a:rPr lang="en-US" altLang="zh-TW"/>
              <a:t>﹕</a:t>
            </a:r>
            <a:r>
              <a:rPr lang="zh-TW" altLang="en-US"/>
              <a:t>價格變動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動態定價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Dynamic pricing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招標、拍賣</a:t>
            </a:r>
          </a:p>
        </p:txBody>
      </p:sp>
    </p:spTree>
    <p:extLst>
      <p:ext uri="{BB962C8B-B14F-4D97-AF65-F5344CB8AC3E}">
        <p14:creationId xmlns:p14="http://schemas.microsoft.com/office/powerpoint/2010/main" val="1959423388"/>
      </p:ext>
    </p:extLst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604A66-9C9F-4907-82E3-1B7ADA923346}" type="slidenum">
              <a:rPr lang="en-US" altLang="zh-TW" sz="1400" smtClean="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i="1"/>
              <a:t>Marketplaces</a:t>
            </a:r>
            <a:r>
              <a:rPr lang="en-US" altLang="zh-TW" sz="3600"/>
              <a:t> : Direction of trade</a:t>
            </a:r>
          </a:p>
        </p:txBody>
      </p:sp>
      <p:graphicFrame>
        <p:nvGraphicFramePr>
          <p:cNvPr id="574467" name="Group 3"/>
          <p:cNvGraphicFramePr>
            <a:graphicFrameLocks noGrp="1"/>
          </p:cNvGraphicFramePr>
          <p:nvPr>
            <p:ph idx="1"/>
          </p:nvPr>
        </p:nvGraphicFramePr>
        <p:xfrm>
          <a:off x="2667000" y="3124200"/>
          <a:ext cx="5105400" cy="3108624"/>
        </p:xfrm>
        <a:graphic>
          <a:graphicData uri="http://schemas.openxmlformats.org/drawingml/2006/table">
            <a:tbl>
              <a:tblPr/>
              <a:tblGrid>
                <a:gridCol w="102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29" name="Text Box 47"/>
          <p:cNvSpPr txBox="1">
            <a:spLocks noChangeArrowheads="1"/>
          </p:cNvSpPr>
          <p:nvPr/>
        </p:nvSpPr>
        <p:spPr bwMode="auto">
          <a:xfrm>
            <a:off x="4648200" y="180022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chemeClr val="hlink"/>
                </a:solidFill>
                <a:ea typeface="SimHei" pitchFamily="49" charset="-122"/>
              </a:rPr>
              <a:t>產業</a:t>
            </a:r>
          </a:p>
        </p:txBody>
      </p:sp>
      <p:grpSp>
        <p:nvGrpSpPr>
          <p:cNvPr id="574512" name="Group 48"/>
          <p:cNvGrpSpPr>
            <a:grpSpLocks/>
          </p:cNvGrpSpPr>
          <p:nvPr/>
        </p:nvGrpSpPr>
        <p:grpSpPr bwMode="auto">
          <a:xfrm>
            <a:off x="4724400" y="2286000"/>
            <a:ext cx="2317750" cy="3962400"/>
            <a:chOff x="2976" y="1440"/>
            <a:chExt cx="1460" cy="2496"/>
          </a:xfrm>
        </p:grpSpPr>
        <p:sp>
          <p:nvSpPr>
            <p:cNvPr id="46136" name="AutoShape 49"/>
            <p:cNvSpPr>
              <a:spLocks noChangeArrowheads="1"/>
            </p:cNvSpPr>
            <p:nvPr/>
          </p:nvSpPr>
          <p:spPr bwMode="auto">
            <a:xfrm>
              <a:off x="2976" y="1584"/>
              <a:ext cx="528" cy="288"/>
            </a:xfrm>
            <a:prstGeom prst="downArrow">
              <a:avLst>
                <a:gd name="adj1" fmla="val 50000"/>
                <a:gd name="adj2" fmla="val 53472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6137" name="Text Box 50"/>
            <p:cNvSpPr txBox="1">
              <a:spLocks noChangeArrowheads="1"/>
            </p:cNvSpPr>
            <p:nvPr/>
          </p:nvSpPr>
          <p:spPr bwMode="auto">
            <a:xfrm>
              <a:off x="3552" y="1440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垂直市集</a:t>
              </a:r>
            </a:p>
          </p:txBody>
        </p:sp>
        <p:sp>
          <p:nvSpPr>
            <p:cNvPr id="46138" name="Rectangle 51"/>
            <p:cNvSpPr>
              <a:spLocks noChangeArrowheads="1"/>
            </p:cNvSpPr>
            <p:nvPr/>
          </p:nvSpPr>
          <p:spPr bwMode="auto">
            <a:xfrm>
              <a:off x="3024" y="1968"/>
              <a:ext cx="528" cy="196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46131" name="Text Box 52"/>
          <p:cNvSpPr txBox="1">
            <a:spLocks noChangeArrowheads="1"/>
          </p:cNvSpPr>
          <p:nvPr/>
        </p:nvSpPr>
        <p:spPr bwMode="auto">
          <a:xfrm>
            <a:off x="669925" y="3192463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chemeClr val="folHlink"/>
                </a:solidFill>
                <a:ea typeface="SimHei" pitchFamily="49" charset="-122"/>
              </a:rPr>
              <a:t>商品</a:t>
            </a:r>
          </a:p>
        </p:txBody>
      </p:sp>
      <p:grpSp>
        <p:nvGrpSpPr>
          <p:cNvPr id="574517" name="Group 53"/>
          <p:cNvGrpSpPr>
            <a:grpSpLocks/>
          </p:cNvGrpSpPr>
          <p:nvPr/>
        </p:nvGrpSpPr>
        <p:grpSpPr bwMode="auto">
          <a:xfrm>
            <a:off x="609600" y="4114800"/>
            <a:ext cx="7239000" cy="990600"/>
            <a:chOff x="384" y="2592"/>
            <a:chExt cx="4560" cy="624"/>
          </a:xfrm>
        </p:grpSpPr>
        <p:sp>
          <p:nvSpPr>
            <p:cNvPr id="46133" name="AutoShape 54"/>
            <p:cNvSpPr>
              <a:spLocks noChangeArrowheads="1"/>
            </p:cNvSpPr>
            <p:nvPr/>
          </p:nvSpPr>
          <p:spPr bwMode="auto">
            <a:xfrm>
              <a:off x="1008" y="2688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6134" name="Text Box 55"/>
            <p:cNvSpPr txBox="1">
              <a:spLocks noChangeArrowheads="1"/>
            </p:cNvSpPr>
            <p:nvPr/>
          </p:nvSpPr>
          <p:spPr bwMode="auto">
            <a:xfrm>
              <a:off x="384" y="2928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水平市集</a:t>
              </a:r>
            </a:p>
          </p:txBody>
        </p:sp>
        <p:sp>
          <p:nvSpPr>
            <p:cNvPr id="46135" name="Rectangle 56"/>
            <p:cNvSpPr>
              <a:spLocks noChangeArrowheads="1"/>
            </p:cNvSpPr>
            <p:nvPr/>
          </p:nvSpPr>
          <p:spPr bwMode="auto">
            <a:xfrm>
              <a:off x="1680" y="2592"/>
              <a:ext cx="3264" cy="38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060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171DEE-04C8-48E7-B374-C341E5356F98}" type="slidenum">
              <a:rPr lang="en-US" altLang="zh-TW" sz="1400" smtClean="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電子交易市場 </a:t>
            </a:r>
            <a:r>
              <a:rPr lang="en-US" altLang="zh-TW"/>
              <a:t>eMarkets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封閉、私領域的電子交易市場</a:t>
            </a:r>
          </a:p>
          <a:p>
            <a:pPr lvl="1" eaLnBrk="1" hangingPunct="1"/>
            <a:r>
              <a:rPr lang="en-US" altLang="zh-TW"/>
              <a:t>Private market, private hub</a:t>
            </a:r>
          </a:p>
          <a:p>
            <a:pPr lvl="1" eaLnBrk="1" hangingPunct="1"/>
            <a:r>
              <a:rPr lang="zh-TW" altLang="en-US"/>
              <a:t>買方、賣方</a:t>
            </a:r>
          </a:p>
          <a:p>
            <a:pPr eaLnBrk="1" hangingPunct="1"/>
            <a:endParaRPr lang="zh-TW" altLang="en-US"/>
          </a:p>
          <a:p>
            <a:pPr eaLnBrk="1" hangingPunct="1"/>
            <a:r>
              <a:rPr lang="zh-TW" altLang="en-US"/>
              <a:t>公開的市場</a:t>
            </a:r>
          </a:p>
          <a:p>
            <a:pPr lvl="1" eaLnBrk="1" hangingPunct="1"/>
            <a:r>
              <a:rPr lang="en-US" altLang="zh-TW"/>
              <a:t>Public exchange</a:t>
            </a:r>
          </a:p>
        </p:txBody>
      </p:sp>
    </p:spTree>
    <p:extLst>
      <p:ext uri="{BB962C8B-B14F-4D97-AF65-F5344CB8AC3E}">
        <p14:creationId xmlns:p14="http://schemas.microsoft.com/office/powerpoint/2010/main" val="258876265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CCE147-07C3-4358-B843-95B57D42B870}" type="slidenum">
              <a:rPr lang="en-US" altLang="zh-TW" sz="1400" smtClean="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8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動態市場</a:t>
            </a:r>
            <a:r>
              <a:rPr lang="en-US" altLang="zh-TW" baseline="-25000"/>
              <a:t>2</a:t>
            </a:r>
            <a:endParaRPr lang="en-US" altLang="zh-TW"/>
          </a:p>
        </p:txBody>
      </p:sp>
      <p:sp>
        <p:nvSpPr>
          <p:cNvPr id="5018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買方市集：招標</a:t>
            </a:r>
          </a:p>
          <a:p>
            <a:pPr lvl="1" eaLnBrk="1" hangingPunct="1"/>
            <a:r>
              <a:rPr lang="zh-TW" altLang="en-US" sz="2400"/>
              <a:t>例如： </a:t>
            </a:r>
            <a:r>
              <a:rPr lang="en-US" altLang="zh-TW" sz="2400"/>
              <a:t>General Electric, Target</a:t>
            </a:r>
          </a:p>
          <a:p>
            <a:pPr eaLnBrk="1" hangingPunct="1"/>
            <a:r>
              <a:rPr lang="zh-TW" altLang="en-US" sz="2800"/>
              <a:t>賣方市集：標售</a:t>
            </a:r>
          </a:p>
          <a:p>
            <a:pPr lvl="1" eaLnBrk="1" hangingPunct="1"/>
            <a:r>
              <a:rPr lang="zh-TW" altLang="en-US" sz="2400"/>
              <a:t>例如：農產品、原產品</a:t>
            </a:r>
          </a:p>
          <a:p>
            <a:pPr eaLnBrk="1" hangingPunct="1"/>
            <a:r>
              <a:rPr lang="zh-TW" altLang="en-US" sz="2800"/>
              <a:t>仲介商市集：聚眾採購或聚眾銷售</a:t>
            </a:r>
          </a:p>
          <a:p>
            <a:pPr lvl="1" eaLnBrk="1" hangingPunct="1"/>
            <a:r>
              <a:rPr lang="zh-TW" altLang="en-US" sz="2400"/>
              <a:t>多對多</a:t>
            </a:r>
          </a:p>
          <a:p>
            <a:pPr eaLnBrk="1" hangingPunct="1"/>
            <a:r>
              <a:rPr lang="zh-TW" altLang="en-US" sz="2800"/>
              <a:t>仲介商市集：撮合</a:t>
            </a:r>
          </a:p>
          <a:p>
            <a:pPr lvl="1" eaLnBrk="1" hangingPunct="1"/>
            <a:r>
              <a:rPr lang="zh-TW" altLang="en-US" sz="2400"/>
              <a:t>例如：股票市場</a:t>
            </a:r>
          </a:p>
        </p:txBody>
      </p:sp>
    </p:spTree>
    <p:extLst>
      <p:ext uri="{BB962C8B-B14F-4D97-AF65-F5344CB8AC3E}">
        <p14:creationId xmlns:p14="http://schemas.microsoft.com/office/powerpoint/2010/main" val="113826547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2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90C95C-5508-4784-B1C1-E51E5369B958}" type="slidenum">
              <a:rPr lang="en-US" altLang="zh-TW" sz="1400" smtClean="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虛擬層級的成本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867400"/>
            <a:ext cx="7239000" cy="5334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zh-TW" altLang="en-US">
                <a:solidFill>
                  <a:srgbClr val="006600"/>
                </a:solidFill>
              </a:rPr>
              <a:t>魚與熊掌兼得</a:t>
            </a:r>
          </a:p>
        </p:txBody>
      </p:sp>
      <p:sp>
        <p:nvSpPr>
          <p:cNvPr id="52230" name="Line 4"/>
          <p:cNvSpPr>
            <a:spLocks noChangeShapeType="1"/>
          </p:cNvSpPr>
          <p:nvPr/>
        </p:nvSpPr>
        <p:spPr bwMode="auto">
          <a:xfrm>
            <a:off x="1981200" y="1828800"/>
            <a:ext cx="0" cy="3200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1" name="Line 5"/>
          <p:cNvSpPr>
            <a:spLocks noChangeShapeType="1"/>
          </p:cNvSpPr>
          <p:nvPr/>
        </p:nvSpPr>
        <p:spPr bwMode="auto">
          <a:xfrm>
            <a:off x="1981200" y="5029200"/>
            <a:ext cx="6172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4038600" y="51816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組織規模</a:t>
            </a:r>
            <a:endParaRPr lang="zh-TW" altLang="en-US">
              <a:solidFill>
                <a:srgbClr val="000099"/>
              </a:solidFill>
            </a:endParaRP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2057400" y="5105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小</a:t>
            </a:r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7467600" y="5105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大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1206500" y="2895600"/>
            <a:ext cx="611188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成本</a:t>
            </a:r>
          </a:p>
        </p:txBody>
      </p:sp>
      <p:sp>
        <p:nvSpPr>
          <p:cNvPr id="52236" name="Text Box 10"/>
          <p:cNvSpPr txBox="1">
            <a:spLocks noChangeArrowheads="1"/>
          </p:cNvSpPr>
          <p:nvPr/>
        </p:nvSpPr>
        <p:spPr bwMode="auto">
          <a:xfrm>
            <a:off x="1279525" y="17192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高</a:t>
            </a:r>
          </a:p>
        </p:txBody>
      </p:sp>
      <p:sp>
        <p:nvSpPr>
          <p:cNvPr id="52237" name="Text Box 11"/>
          <p:cNvSpPr txBox="1">
            <a:spLocks noChangeArrowheads="1"/>
          </p:cNvSpPr>
          <p:nvPr/>
        </p:nvSpPr>
        <p:spPr bwMode="auto">
          <a:xfrm>
            <a:off x="1279525" y="45386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低</a:t>
            </a:r>
          </a:p>
        </p:txBody>
      </p:sp>
      <p:sp>
        <p:nvSpPr>
          <p:cNvPr id="52238" name="Freeform 12"/>
          <p:cNvSpPr>
            <a:spLocks/>
          </p:cNvSpPr>
          <p:nvPr/>
        </p:nvSpPr>
        <p:spPr bwMode="auto">
          <a:xfrm>
            <a:off x="2819400" y="1676400"/>
            <a:ext cx="5410200" cy="2895600"/>
          </a:xfrm>
          <a:custGeom>
            <a:avLst/>
            <a:gdLst>
              <a:gd name="T0" fmla="*/ 0 w 3408"/>
              <a:gd name="T1" fmla="*/ 0 h 1824"/>
              <a:gd name="T2" fmla="*/ 2147483646 w 3408"/>
              <a:gd name="T3" fmla="*/ 2147483646 h 1824"/>
              <a:gd name="T4" fmla="*/ 2147483646 w 3408"/>
              <a:gd name="T5" fmla="*/ 2147483646 h 1824"/>
              <a:gd name="T6" fmla="*/ 2147483646 w 3408"/>
              <a:gd name="T7" fmla="*/ 2147483646 h 1824"/>
              <a:gd name="T8" fmla="*/ 2147483646 w 3408"/>
              <a:gd name="T9" fmla="*/ 2147483646 h 1824"/>
              <a:gd name="T10" fmla="*/ 2147483646 w 3408"/>
              <a:gd name="T11" fmla="*/ 2147483646 h 1824"/>
              <a:gd name="T12" fmla="*/ 2147483646 w 3408"/>
              <a:gd name="T13" fmla="*/ 2147483646 h 1824"/>
              <a:gd name="T14" fmla="*/ 2147483646 w 3408"/>
              <a:gd name="T15" fmla="*/ 2147483646 h 18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08" h="1824">
                <a:moveTo>
                  <a:pt x="0" y="0"/>
                </a:moveTo>
                <a:cubicBezTo>
                  <a:pt x="44" y="144"/>
                  <a:pt x="88" y="288"/>
                  <a:pt x="144" y="432"/>
                </a:cubicBezTo>
                <a:cubicBezTo>
                  <a:pt x="200" y="576"/>
                  <a:pt x="232" y="712"/>
                  <a:pt x="336" y="864"/>
                </a:cubicBezTo>
                <a:cubicBezTo>
                  <a:pt x="440" y="1016"/>
                  <a:pt x="608" y="1224"/>
                  <a:pt x="768" y="1344"/>
                </a:cubicBezTo>
                <a:cubicBezTo>
                  <a:pt x="928" y="1464"/>
                  <a:pt x="1048" y="1520"/>
                  <a:pt x="1296" y="1584"/>
                </a:cubicBezTo>
                <a:cubicBezTo>
                  <a:pt x="1544" y="1648"/>
                  <a:pt x="2000" y="1696"/>
                  <a:pt x="2256" y="1728"/>
                </a:cubicBezTo>
                <a:cubicBezTo>
                  <a:pt x="2512" y="1760"/>
                  <a:pt x="2640" y="1760"/>
                  <a:pt x="2832" y="1776"/>
                </a:cubicBezTo>
                <a:cubicBezTo>
                  <a:pt x="3024" y="1792"/>
                  <a:pt x="3216" y="1808"/>
                  <a:pt x="3408" y="1824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9" name="Freeform 13"/>
          <p:cNvSpPr>
            <a:spLocks/>
          </p:cNvSpPr>
          <p:nvPr/>
        </p:nvSpPr>
        <p:spPr bwMode="auto">
          <a:xfrm flipH="1">
            <a:off x="2286000" y="1524000"/>
            <a:ext cx="5410200" cy="2895600"/>
          </a:xfrm>
          <a:custGeom>
            <a:avLst/>
            <a:gdLst>
              <a:gd name="T0" fmla="*/ 0 w 3408"/>
              <a:gd name="T1" fmla="*/ 0 h 1824"/>
              <a:gd name="T2" fmla="*/ 2147483646 w 3408"/>
              <a:gd name="T3" fmla="*/ 2147483646 h 1824"/>
              <a:gd name="T4" fmla="*/ 2147483646 w 3408"/>
              <a:gd name="T5" fmla="*/ 2147483646 h 1824"/>
              <a:gd name="T6" fmla="*/ 2147483646 w 3408"/>
              <a:gd name="T7" fmla="*/ 2147483646 h 1824"/>
              <a:gd name="T8" fmla="*/ 2147483646 w 3408"/>
              <a:gd name="T9" fmla="*/ 2147483646 h 1824"/>
              <a:gd name="T10" fmla="*/ 2147483646 w 3408"/>
              <a:gd name="T11" fmla="*/ 2147483646 h 1824"/>
              <a:gd name="T12" fmla="*/ 2147483646 w 3408"/>
              <a:gd name="T13" fmla="*/ 2147483646 h 1824"/>
              <a:gd name="T14" fmla="*/ 2147483646 w 3408"/>
              <a:gd name="T15" fmla="*/ 2147483646 h 18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08" h="1824">
                <a:moveTo>
                  <a:pt x="0" y="0"/>
                </a:moveTo>
                <a:cubicBezTo>
                  <a:pt x="44" y="144"/>
                  <a:pt x="88" y="288"/>
                  <a:pt x="144" y="432"/>
                </a:cubicBezTo>
                <a:cubicBezTo>
                  <a:pt x="200" y="576"/>
                  <a:pt x="232" y="712"/>
                  <a:pt x="336" y="864"/>
                </a:cubicBezTo>
                <a:cubicBezTo>
                  <a:pt x="440" y="1016"/>
                  <a:pt x="608" y="1224"/>
                  <a:pt x="768" y="1344"/>
                </a:cubicBezTo>
                <a:cubicBezTo>
                  <a:pt x="928" y="1464"/>
                  <a:pt x="1048" y="1520"/>
                  <a:pt x="1296" y="1584"/>
                </a:cubicBezTo>
                <a:cubicBezTo>
                  <a:pt x="1544" y="1648"/>
                  <a:pt x="2000" y="1696"/>
                  <a:pt x="2256" y="1728"/>
                </a:cubicBezTo>
                <a:cubicBezTo>
                  <a:pt x="2512" y="1760"/>
                  <a:pt x="2640" y="1760"/>
                  <a:pt x="2832" y="1776"/>
                </a:cubicBezTo>
                <a:cubicBezTo>
                  <a:pt x="3024" y="1792"/>
                  <a:pt x="3216" y="1808"/>
                  <a:pt x="3408" y="1824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0" name="Freeform 14"/>
          <p:cNvSpPr>
            <a:spLocks/>
          </p:cNvSpPr>
          <p:nvPr/>
        </p:nvSpPr>
        <p:spPr bwMode="auto">
          <a:xfrm>
            <a:off x="3581400" y="1600200"/>
            <a:ext cx="3200400" cy="1562100"/>
          </a:xfrm>
          <a:custGeom>
            <a:avLst/>
            <a:gdLst>
              <a:gd name="T0" fmla="*/ 0 w 2016"/>
              <a:gd name="T1" fmla="*/ 2147483646 h 984"/>
              <a:gd name="T2" fmla="*/ 2147483646 w 2016"/>
              <a:gd name="T3" fmla="*/ 2147483646 h 984"/>
              <a:gd name="T4" fmla="*/ 2147483646 w 2016"/>
              <a:gd name="T5" fmla="*/ 2147483646 h 984"/>
              <a:gd name="T6" fmla="*/ 2147483646 w 2016"/>
              <a:gd name="T7" fmla="*/ 2147483646 h 984"/>
              <a:gd name="T8" fmla="*/ 2147483646 w 2016"/>
              <a:gd name="T9" fmla="*/ 0 h 9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6" h="984">
                <a:moveTo>
                  <a:pt x="0" y="48"/>
                </a:moveTo>
                <a:cubicBezTo>
                  <a:pt x="56" y="236"/>
                  <a:pt x="112" y="424"/>
                  <a:pt x="240" y="576"/>
                </a:cubicBezTo>
                <a:cubicBezTo>
                  <a:pt x="368" y="728"/>
                  <a:pt x="568" y="936"/>
                  <a:pt x="768" y="960"/>
                </a:cubicBezTo>
                <a:cubicBezTo>
                  <a:pt x="968" y="984"/>
                  <a:pt x="1232" y="880"/>
                  <a:pt x="1440" y="720"/>
                </a:cubicBezTo>
                <a:cubicBezTo>
                  <a:pt x="1648" y="560"/>
                  <a:pt x="1832" y="280"/>
                  <a:pt x="201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241" name="AutoShape 15"/>
          <p:cNvSpPr>
            <a:spLocks noChangeArrowheads="1"/>
          </p:cNvSpPr>
          <p:nvPr/>
        </p:nvSpPr>
        <p:spPr bwMode="auto">
          <a:xfrm>
            <a:off x="2971800" y="43434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42" name="AutoShape 16"/>
          <p:cNvSpPr>
            <a:spLocks noChangeArrowheads="1"/>
          </p:cNvSpPr>
          <p:nvPr/>
        </p:nvSpPr>
        <p:spPr bwMode="auto">
          <a:xfrm>
            <a:off x="6629400" y="44958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43" name="Text Box 17"/>
          <p:cNvSpPr txBox="1">
            <a:spLocks noChangeArrowheads="1"/>
          </p:cNvSpPr>
          <p:nvPr/>
        </p:nvSpPr>
        <p:spPr bwMode="auto">
          <a:xfrm>
            <a:off x="6629400" y="5334000"/>
            <a:ext cx="54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層級</a:t>
            </a:r>
          </a:p>
        </p:txBody>
      </p:sp>
      <p:sp>
        <p:nvSpPr>
          <p:cNvPr id="52244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54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市場</a:t>
            </a:r>
          </a:p>
        </p:txBody>
      </p:sp>
    </p:spTree>
    <p:extLst>
      <p:ext uri="{BB962C8B-B14F-4D97-AF65-F5344CB8AC3E}">
        <p14:creationId xmlns:p14="http://schemas.microsoft.com/office/powerpoint/2010/main" val="1347585110"/>
      </p:ext>
    </p:extLst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F5F641F-8CA8-4902-A5A6-8AAB48578A42}" type="slidenum">
              <a:rPr lang="en-US" altLang="zh-TW" sz="1400" smtClean="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傳統說法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5111750" y="3717925"/>
            <a:ext cx="2124075" cy="1439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市場競爭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5111750" y="2276475"/>
            <a:ext cx="2124075" cy="14414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66"/>
                </a:solidFill>
                <a:ea typeface="標楷體" panose="03000509000000000000" pitchFamily="65" charset="-120"/>
              </a:rPr>
              <a:t>缺乏競爭力</a:t>
            </a: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4572000" y="5756275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333399"/>
                </a:solidFill>
                <a:ea typeface="標楷體" panose="03000509000000000000" pitchFamily="65" charset="-120"/>
              </a:rPr>
              <a:t>交易成本</a:t>
            </a: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6732588" y="52292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高</a:t>
            </a:r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3059113" y="52292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低</a:t>
            </a:r>
          </a:p>
        </p:txBody>
      </p:sp>
      <p:sp>
        <p:nvSpPr>
          <p:cNvPr id="54282" name="Rectangle 8"/>
          <p:cNvSpPr>
            <a:spLocks noChangeArrowheads="1"/>
          </p:cNvSpPr>
          <p:nvPr/>
        </p:nvSpPr>
        <p:spPr bwMode="auto">
          <a:xfrm>
            <a:off x="2987675" y="2276475"/>
            <a:ext cx="2124075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階層組織</a:t>
            </a:r>
          </a:p>
          <a:p>
            <a:pPr algn="ctr"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中央控制</a:t>
            </a:r>
          </a:p>
        </p:txBody>
      </p:sp>
      <p:sp>
        <p:nvSpPr>
          <p:cNvPr id="54283" name="Rectangle 9"/>
          <p:cNvSpPr>
            <a:spLocks noChangeArrowheads="1"/>
          </p:cNvSpPr>
          <p:nvPr/>
        </p:nvSpPr>
        <p:spPr bwMode="auto">
          <a:xfrm>
            <a:off x="2987675" y="3717925"/>
            <a:ext cx="2124075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  <a:ea typeface="標楷體" panose="03000509000000000000" pitchFamily="65" charset="-120"/>
              </a:rPr>
              <a:t>做不到</a:t>
            </a:r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2411413" y="46529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低</a:t>
            </a:r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2411413" y="23495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高</a:t>
            </a:r>
          </a:p>
        </p:txBody>
      </p:sp>
      <p:sp>
        <p:nvSpPr>
          <p:cNvPr id="54286" name="Text Box 12"/>
          <p:cNvSpPr txBox="1">
            <a:spLocks noChangeArrowheads="1"/>
          </p:cNvSpPr>
          <p:nvPr/>
        </p:nvSpPr>
        <p:spPr bwMode="auto">
          <a:xfrm>
            <a:off x="1341438" y="2708275"/>
            <a:ext cx="61118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>
                <a:solidFill>
                  <a:srgbClr val="333399"/>
                </a:solidFill>
                <a:ea typeface="標楷體" panose="03000509000000000000" pitchFamily="65" charset="-120"/>
              </a:rPr>
              <a:t>代理成本</a:t>
            </a:r>
          </a:p>
        </p:txBody>
      </p:sp>
      <p:grpSp>
        <p:nvGrpSpPr>
          <p:cNvPr id="394253" name="Group 13"/>
          <p:cNvGrpSpPr>
            <a:grpSpLocks/>
          </p:cNvGrpSpPr>
          <p:nvPr/>
        </p:nvGrpSpPr>
        <p:grpSpPr bwMode="auto">
          <a:xfrm>
            <a:off x="1476375" y="692150"/>
            <a:ext cx="3635375" cy="4464050"/>
            <a:chOff x="930" y="436"/>
            <a:chExt cx="2290" cy="2812"/>
          </a:xfrm>
        </p:grpSpPr>
        <p:sp>
          <p:nvSpPr>
            <p:cNvPr id="54288" name="Rectangle 14"/>
            <p:cNvSpPr>
              <a:spLocks noChangeArrowheads="1"/>
            </p:cNvSpPr>
            <p:nvPr/>
          </p:nvSpPr>
          <p:spPr bwMode="auto">
            <a:xfrm>
              <a:off x="1882" y="2341"/>
              <a:ext cx="1338" cy="90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>
                  <a:solidFill>
                    <a:schemeClr val="bg1"/>
                  </a:solidFill>
                  <a:ea typeface="標楷體" panose="03000509000000000000" pitchFamily="65" charset="-120"/>
                </a:rPr>
                <a:t>虛擬整合</a:t>
              </a:r>
            </a:p>
          </p:txBody>
        </p:sp>
        <p:sp>
          <p:nvSpPr>
            <p:cNvPr id="54289" name="Text Box 15"/>
            <p:cNvSpPr txBox="1">
              <a:spLocks noChangeArrowheads="1"/>
            </p:cNvSpPr>
            <p:nvPr/>
          </p:nvSpPr>
          <p:spPr bwMode="auto">
            <a:xfrm>
              <a:off x="930" y="436"/>
              <a:ext cx="1556" cy="404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3600">
                  <a:solidFill>
                    <a:schemeClr val="bg1"/>
                  </a:solidFill>
                  <a:ea typeface="標楷體" panose="03000509000000000000" pitchFamily="65" charset="-120"/>
                </a:rPr>
                <a:t>電子化企業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829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4F3B1D-4016-4DF9-9A1E-F390B5C4AC7A}" type="slidenum">
              <a:rPr lang="en-US" altLang="zh-TW" sz="1400" smtClean="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價值網路式的供應鏈管理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虛擬層級組織 </a:t>
            </a:r>
            <a:r>
              <a:rPr lang="en-US" altLang="zh-TW"/>
              <a:t>Virtual Hierarchy</a:t>
            </a:r>
          </a:p>
          <a:p>
            <a:pPr eaLnBrk="1" hangingPunct="1"/>
            <a:r>
              <a:rPr lang="zh-TW" altLang="en-US"/>
              <a:t>有層級組織的低交易成本</a:t>
            </a:r>
          </a:p>
          <a:p>
            <a:pPr eaLnBrk="1" hangingPunct="1"/>
            <a:r>
              <a:rPr lang="zh-TW" altLang="en-US"/>
              <a:t>有市場交易的低代理成本</a:t>
            </a:r>
          </a:p>
        </p:txBody>
      </p:sp>
    </p:spTree>
    <p:extLst>
      <p:ext uri="{BB962C8B-B14F-4D97-AF65-F5344CB8AC3E}">
        <p14:creationId xmlns:p14="http://schemas.microsoft.com/office/powerpoint/2010/main" val="326837171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714187-F245-4E8E-B157-7EDA55071B5C}" type="slidenum">
              <a:rPr lang="en-US" altLang="zh-TW" sz="1400" smtClean="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台灣的狀況</a:t>
            </a:r>
          </a:p>
        </p:txBody>
      </p:sp>
      <p:sp>
        <p:nvSpPr>
          <p:cNvPr id="584707" name="WordArt 3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6480175" cy="172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新細明體" panose="02020500000000000000" pitchFamily="18" charset="-120"/>
              </a:rPr>
              <a:t>哪一種的價值較高？</a:t>
            </a:r>
          </a:p>
        </p:txBody>
      </p:sp>
      <p:sp>
        <p:nvSpPr>
          <p:cNvPr id="584708" name="WordArt 4"/>
          <p:cNvSpPr>
            <a:spLocks noChangeArrowheads="1" noChangeShapeType="1" noTextEdit="1"/>
          </p:cNvSpPr>
          <p:nvPr/>
        </p:nvSpPr>
        <p:spPr bwMode="auto">
          <a:xfrm>
            <a:off x="3851275" y="4581525"/>
            <a:ext cx="4764088" cy="1511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有沒有混合的可能？</a:t>
            </a:r>
          </a:p>
        </p:txBody>
      </p:sp>
    </p:spTree>
    <p:extLst>
      <p:ext uri="{BB962C8B-B14F-4D97-AF65-F5344CB8AC3E}">
        <p14:creationId xmlns:p14="http://schemas.microsoft.com/office/powerpoint/2010/main" val="3736240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animBg="1"/>
      <p:bldP spid="58470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B8D0781-DF6F-451A-AE3D-D99855063F8D}" type="slidenum">
              <a:rPr lang="en-US" altLang="zh-TW" sz="1400" smtClean="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通用系統觀念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輸入、處理、輸出、回饋</a:t>
            </a:r>
          </a:p>
        </p:txBody>
      </p:sp>
      <p:grpSp>
        <p:nvGrpSpPr>
          <p:cNvPr id="60422" name="Group 4"/>
          <p:cNvGrpSpPr>
            <a:grpSpLocks/>
          </p:cNvGrpSpPr>
          <p:nvPr/>
        </p:nvGrpSpPr>
        <p:grpSpPr bwMode="auto">
          <a:xfrm>
            <a:off x="838200" y="3505200"/>
            <a:ext cx="7696200" cy="2438400"/>
            <a:chOff x="528" y="2208"/>
            <a:chExt cx="4848" cy="1536"/>
          </a:xfrm>
        </p:grpSpPr>
        <p:sp>
          <p:nvSpPr>
            <p:cNvPr id="60423" name="Rectangle 5"/>
            <p:cNvSpPr>
              <a:spLocks noChangeArrowheads="1"/>
            </p:cNvSpPr>
            <p:nvPr/>
          </p:nvSpPr>
          <p:spPr bwMode="auto">
            <a:xfrm>
              <a:off x="1968" y="2208"/>
              <a:ext cx="1968" cy="81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Process</a:t>
              </a:r>
            </a:p>
          </p:txBody>
        </p:sp>
        <p:sp>
          <p:nvSpPr>
            <p:cNvPr id="60424" name="AutoShape 6"/>
            <p:cNvSpPr>
              <a:spLocks noChangeArrowheads="1"/>
            </p:cNvSpPr>
            <p:nvPr/>
          </p:nvSpPr>
          <p:spPr bwMode="auto">
            <a:xfrm>
              <a:off x="528" y="2400"/>
              <a:ext cx="1440" cy="384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Input</a:t>
              </a:r>
            </a:p>
          </p:txBody>
        </p:sp>
        <p:sp>
          <p:nvSpPr>
            <p:cNvPr id="60425" name="AutoShape 7"/>
            <p:cNvSpPr>
              <a:spLocks noChangeArrowheads="1"/>
            </p:cNvSpPr>
            <p:nvPr/>
          </p:nvSpPr>
          <p:spPr bwMode="auto">
            <a:xfrm>
              <a:off x="3936" y="2400"/>
              <a:ext cx="1440" cy="384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Output</a:t>
              </a:r>
            </a:p>
          </p:txBody>
        </p:sp>
        <p:sp>
          <p:nvSpPr>
            <p:cNvPr id="60426" name="Line 8"/>
            <p:cNvSpPr>
              <a:spLocks noChangeShapeType="1"/>
            </p:cNvSpPr>
            <p:nvPr/>
          </p:nvSpPr>
          <p:spPr bwMode="auto">
            <a:xfrm>
              <a:off x="4512" y="2688"/>
              <a:ext cx="0" cy="105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0427" name="Line 9"/>
            <p:cNvSpPr>
              <a:spLocks noChangeShapeType="1"/>
            </p:cNvSpPr>
            <p:nvPr/>
          </p:nvSpPr>
          <p:spPr bwMode="auto">
            <a:xfrm flipH="1">
              <a:off x="1152" y="3744"/>
              <a:ext cx="336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0428" name="Line 10"/>
            <p:cNvSpPr>
              <a:spLocks noChangeShapeType="1"/>
            </p:cNvSpPr>
            <p:nvPr/>
          </p:nvSpPr>
          <p:spPr bwMode="auto">
            <a:xfrm flipV="1">
              <a:off x="1152" y="2688"/>
              <a:ext cx="0" cy="105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0429" name="Text Box 11"/>
            <p:cNvSpPr txBox="1">
              <a:spLocks noChangeArrowheads="1"/>
            </p:cNvSpPr>
            <p:nvPr/>
          </p:nvSpPr>
          <p:spPr bwMode="auto">
            <a:xfrm>
              <a:off x="2736" y="3408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回饋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3687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F58AA8-E162-4D46-9E53-992C560F376D}" type="slidenum">
              <a:rPr lang="en-US" altLang="zh-TW" sz="1400" smtClean="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庫存</a:t>
            </a:r>
          </a:p>
        </p:txBody>
      </p:sp>
      <p:grpSp>
        <p:nvGrpSpPr>
          <p:cNvPr id="808963" name="Group 3"/>
          <p:cNvGrpSpPr>
            <a:grpSpLocks/>
          </p:cNvGrpSpPr>
          <p:nvPr/>
        </p:nvGrpSpPr>
        <p:grpSpPr bwMode="auto">
          <a:xfrm>
            <a:off x="762000" y="1828800"/>
            <a:ext cx="8001000" cy="3111500"/>
            <a:chOff x="480" y="1152"/>
            <a:chExt cx="5040" cy="1960"/>
          </a:xfrm>
        </p:grpSpPr>
        <p:grpSp>
          <p:nvGrpSpPr>
            <p:cNvPr id="62513" name="Group 4"/>
            <p:cNvGrpSpPr>
              <a:grpSpLocks/>
            </p:cNvGrpSpPr>
            <p:nvPr/>
          </p:nvGrpSpPr>
          <p:grpSpPr bwMode="auto">
            <a:xfrm>
              <a:off x="480" y="2520"/>
              <a:ext cx="1296" cy="592"/>
              <a:chOff x="528" y="2208"/>
              <a:chExt cx="4848" cy="1970"/>
            </a:xfrm>
          </p:grpSpPr>
          <p:sp>
            <p:nvSpPr>
              <p:cNvPr id="62531" name="Rectangle 5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Process</a:t>
                </a:r>
              </a:p>
            </p:txBody>
          </p:sp>
          <p:sp>
            <p:nvSpPr>
              <p:cNvPr id="62532" name="AutoShape 6"/>
              <p:cNvSpPr>
                <a:spLocks noChangeArrowheads="1"/>
              </p:cNvSpPr>
              <p:nvPr/>
            </p:nvSpPr>
            <p:spPr bwMode="auto">
              <a:xfrm>
                <a:off x="528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Input</a:t>
                </a:r>
              </a:p>
            </p:txBody>
          </p:sp>
          <p:sp>
            <p:nvSpPr>
              <p:cNvPr id="62533" name="AutoShape 7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Output</a:t>
                </a:r>
              </a:p>
            </p:txBody>
          </p:sp>
          <p:sp>
            <p:nvSpPr>
              <p:cNvPr id="62534" name="Line 8"/>
              <p:cNvSpPr>
                <a:spLocks noChangeShapeType="1"/>
              </p:cNvSpPr>
              <p:nvPr/>
            </p:nvSpPr>
            <p:spPr bwMode="auto">
              <a:xfrm>
                <a:off x="451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35" name="Line 9"/>
              <p:cNvSpPr>
                <a:spLocks noChangeShapeType="1"/>
              </p:cNvSpPr>
              <p:nvPr/>
            </p:nvSpPr>
            <p:spPr bwMode="auto">
              <a:xfrm flipH="1">
                <a:off x="1152" y="3744"/>
                <a:ext cx="336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36" name="Line 10"/>
              <p:cNvSpPr>
                <a:spLocks noChangeShapeType="1"/>
              </p:cNvSpPr>
              <p:nvPr/>
            </p:nvSpPr>
            <p:spPr bwMode="auto">
              <a:xfrm flipV="1">
                <a:off x="115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37" name="Text Box 11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/>
                  <a:t>回饋</a:t>
                </a:r>
              </a:p>
            </p:txBody>
          </p:sp>
        </p:grpSp>
        <p:grpSp>
          <p:nvGrpSpPr>
            <p:cNvPr id="62514" name="Group 12"/>
            <p:cNvGrpSpPr>
              <a:grpSpLocks/>
            </p:cNvGrpSpPr>
            <p:nvPr/>
          </p:nvGrpSpPr>
          <p:grpSpPr bwMode="auto">
            <a:xfrm>
              <a:off x="2112" y="2520"/>
              <a:ext cx="1296" cy="592"/>
              <a:chOff x="528" y="2208"/>
              <a:chExt cx="4848" cy="1970"/>
            </a:xfrm>
          </p:grpSpPr>
          <p:sp>
            <p:nvSpPr>
              <p:cNvPr id="62524" name="Rectangle 13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Process</a:t>
                </a:r>
              </a:p>
            </p:txBody>
          </p:sp>
          <p:sp>
            <p:nvSpPr>
              <p:cNvPr id="62525" name="AutoShape 14"/>
              <p:cNvSpPr>
                <a:spLocks noChangeArrowheads="1"/>
              </p:cNvSpPr>
              <p:nvPr/>
            </p:nvSpPr>
            <p:spPr bwMode="auto">
              <a:xfrm>
                <a:off x="528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Input</a:t>
                </a:r>
              </a:p>
            </p:txBody>
          </p:sp>
          <p:sp>
            <p:nvSpPr>
              <p:cNvPr id="62526" name="AutoShape 15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Output</a:t>
                </a:r>
              </a:p>
            </p:txBody>
          </p:sp>
          <p:sp>
            <p:nvSpPr>
              <p:cNvPr id="62527" name="Line 16"/>
              <p:cNvSpPr>
                <a:spLocks noChangeShapeType="1"/>
              </p:cNvSpPr>
              <p:nvPr/>
            </p:nvSpPr>
            <p:spPr bwMode="auto">
              <a:xfrm>
                <a:off x="451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8" name="Line 17"/>
              <p:cNvSpPr>
                <a:spLocks noChangeShapeType="1"/>
              </p:cNvSpPr>
              <p:nvPr/>
            </p:nvSpPr>
            <p:spPr bwMode="auto">
              <a:xfrm flipH="1">
                <a:off x="1152" y="3744"/>
                <a:ext cx="336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9" name="Line 18"/>
              <p:cNvSpPr>
                <a:spLocks noChangeShapeType="1"/>
              </p:cNvSpPr>
              <p:nvPr/>
            </p:nvSpPr>
            <p:spPr bwMode="auto">
              <a:xfrm flipV="1">
                <a:off x="115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30" name="Text Box 19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/>
                  <a:t>回饋</a:t>
                </a:r>
              </a:p>
            </p:txBody>
          </p:sp>
        </p:grpSp>
        <p:grpSp>
          <p:nvGrpSpPr>
            <p:cNvPr id="62515" name="Group 20"/>
            <p:cNvGrpSpPr>
              <a:grpSpLocks/>
            </p:cNvGrpSpPr>
            <p:nvPr/>
          </p:nvGrpSpPr>
          <p:grpSpPr bwMode="auto">
            <a:xfrm>
              <a:off x="3744" y="2520"/>
              <a:ext cx="1296" cy="592"/>
              <a:chOff x="528" y="2208"/>
              <a:chExt cx="4848" cy="1970"/>
            </a:xfrm>
          </p:grpSpPr>
          <p:sp>
            <p:nvSpPr>
              <p:cNvPr id="62517" name="Rectangle 21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Process</a:t>
                </a:r>
              </a:p>
            </p:txBody>
          </p:sp>
          <p:sp>
            <p:nvSpPr>
              <p:cNvPr id="62518" name="AutoShape 22"/>
              <p:cNvSpPr>
                <a:spLocks noChangeArrowheads="1"/>
              </p:cNvSpPr>
              <p:nvPr/>
            </p:nvSpPr>
            <p:spPr bwMode="auto">
              <a:xfrm>
                <a:off x="528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Input</a:t>
                </a:r>
              </a:p>
            </p:txBody>
          </p:sp>
          <p:sp>
            <p:nvSpPr>
              <p:cNvPr id="62519" name="AutoShape 23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Output</a:t>
                </a:r>
              </a:p>
            </p:txBody>
          </p:sp>
          <p:sp>
            <p:nvSpPr>
              <p:cNvPr id="62520" name="Line 24"/>
              <p:cNvSpPr>
                <a:spLocks noChangeShapeType="1"/>
              </p:cNvSpPr>
              <p:nvPr/>
            </p:nvSpPr>
            <p:spPr bwMode="auto">
              <a:xfrm>
                <a:off x="451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1" name="Line 25"/>
              <p:cNvSpPr>
                <a:spLocks noChangeShapeType="1"/>
              </p:cNvSpPr>
              <p:nvPr/>
            </p:nvSpPr>
            <p:spPr bwMode="auto">
              <a:xfrm flipH="1">
                <a:off x="1152" y="3744"/>
                <a:ext cx="336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2" name="Line 26"/>
              <p:cNvSpPr>
                <a:spLocks noChangeShapeType="1"/>
              </p:cNvSpPr>
              <p:nvPr/>
            </p:nvSpPr>
            <p:spPr bwMode="auto">
              <a:xfrm flipV="1">
                <a:off x="115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3" name="Text Box 27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/>
                  <a:t>回饋</a:t>
                </a:r>
              </a:p>
            </p:txBody>
          </p:sp>
        </p:grpSp>
        <p:sp>
          <p:nvSpPr>
            <p:cNvPr id="62516" name="Text Box 28"/>
            <p:cNvSpPr txBox="1">
              <a:spLocks noChangeArrowheads="1"/>
            </p:cNvSpPr>
            <p:nvPr/>
          </p:nvSpPr>
          <p:spPr bwMode="auto">
            <a:xfrm>
              <a:off x="624" y="1152"/>
              <a:ext cx="48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zh-TW" sz="3200">
                  <a:solidFill>
                    <a:srgbClr val="000099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 sz="3200">
                  <a:solidFill>
                    <a:srgbClr val="000099"/>
                  </a:solidFill>
                  <a:ea typeface="標楷體" panose="03000509000000000000" pitchFamily="65" charset="-120"/>
                </a:rPr>
                <a:t>系統和系統連接</a:t>
              </a:r>
              <a:r>
                <a:rPr lang="zh-TW" altLang="en-US" sz="3200">
                  <a:solidFill>
                    <a:schemeClr val="hlink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互相摩擦</a:t>
              </a:r>
              <a:endParaRPr lang="zh-TW" altLang="en-US" sz="3200">
                <a:solidFill>
                  <a:schemeClr val="hlink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808989" name="Group 29"/>
          <p:cNvGrpSpPr>
            <a:grpSpLocks/>
          </p:cNvGrpSpPr>
          <p:nvPr/>
        </p:nvGrpSpPr>
        <p:grpSpPr bwMode="auto">
          <a:xfrm>
            <a:off x="990600" y="2590800"/>
            <a:ext cx="7772400" cy="1981200"/>
            <a:chOff x="624" y="1632"/>
            <a:chExt cx="4896" cy="1248"/>
          </a:xfrm>
        </p:grpSpPr>
        <p:sp>
          <p:nvSpPr>
            <p:cNvPr id="62472" name="Text Box 30"/>
            <p:cNvSpPr txBox="1">
              <a:spLocks noChangeArrowheads="1"/>
            </p:cNvSpPr>
            <p:nvPr/>
          </p:nvSpPr>
          <p:spPr bwMode="auto">
            <a:xfrm>
              <a:off x="624" y="1632"/>
              <a:ext cx="48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zh-TW" sz="3200">
                  <a:solidFill>
                    <a:srgbClr val="000099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 sz="3200">
                  <a:solidFill>
                    <a:srgbClr val="000099"/>
                  </a:solidFill>
                  <a:ea typeface="標楷體" panose="03000509000000000000" pitchFamily="65" charset="-120"/>
                </a:rPr>
                <a:t>避免摩擦</a:t>
              </a:r>
              <a:r>
                <a:rPr lang="zh-TW" altLang="en-US" sz="3200">
                  <a:solidFill>
                    <a:schemeClr val="hlink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增加緩衝（庫存）</a:t>
              </a:r>
              <a:endParaRPr lang="zh-TW" altLang="en-US" sz="3200">
                <a:solidFill>
                  <a:schemeClr val="hlink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62473" name="Group 31"/>
            <p:cNvGrpSpPr>
              <a:grpSpLocks/>
            </p:cNvGrpSpPr>
            <p:nvPr/>
          </p:nvGrpSpPr>
          <p:grpSpPr bwMode="auto">
            <a:xfrm rot="5400000">
              <a:off x="1728" y="2448"/>
              <a:ext cx="432" cy="432"/>
              <a:chOff x="460" y="1717"/>
              <a:chExt cx="1136" cy="1431"/>
            </a:xfrm>
          </p:grpSpPr>
          <p:sp>
            <p:nvSpPr>
              <p:cNvPr id="62494" name="Arc 32"/>
              <p:cNvSpPr>
                <a:spLocks/>
              </p:cNvSpPr>
              <p:nvPr/>
            </p:nvSpPr>
            <p:spPr bwMode="auto">
              <a:xfrm>
                <a:off x="1031" y="2799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5" name="Arc 33"/>
              <p:cNvSpPr>
                <a:spLocks/>
              </p:cNvSpPr>
              <p:nvPr/>
            </p:nvSpPr>
            <p:spPr bwMode="auto">
              <a:xfrm>
                <a:off x="1031" y="2452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6" name="Arc 34"/>
              <p:cNvSpPr>
                <a:spLocks/>
              </p:cNvSpPr>
              <p:nvPr/>
            </p:nvSpPr>
            <p:spPr bwMode="auto">
              <a:xfrm>
                <a:off x="468" y="2453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7" name="Arc 35"/>
              <p:cNvSpPr>
                <a:spLocks/>
              </p:cNvSpPr>
              <p:nvPr/>
            </p:nvSpPr>
            <p:spPr bwMode="auto">
              <a:xfrm>
                <a:off x="468" y="2800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8" name="Arc 36"/>
              <p:cNvSpPr>
                <a:spLocks/>
              </p:cNvSpPr>
              <p:nvPr/>
            </p:nvSpPr>
            <p:spPr bwMode="auto">
              <a:xfrm>
                <a:off x="1031" y="2275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9" name="Arc 37"/>
              <p:cNvSpPr>
                <a:spLocks/>
              </p:cNvSpPr>
              <p:nvPr/>
            </p:nvSpPr>
            <p:spPr bwMode="auto">
              <a:xfrm>
                <a:off x="468" y="2276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0" name="Arc 38"/>
              <p:cNvSpPr>
                <a:spLocks/>
              </p:cNvSpPr>
              <p:nvPr/>
            </p:nvSpPr>
            <p:spPr bwMode="auto">
              <a:xfrm>
                <a:off x="468" y="2623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1" name="Arc 39"/>
              <p:cNvSpPr>
                <a:spLocks/>
              </p:cNvSpPr>
              <p:nvPr/>
            </p:nvSpPr>
            <p:spPr bwMode="auto">
              <a:xfrm>
                <a:off x="1023" y="2085"/>
                <a:ext cx="565" cy="348"/>
              </a:xfrm>
              <a:custGeom>
                <a:avLst/>
                <a:gdLst>
                  <a:gd name="T0" fmla="*/ 0 w 21638"/>
                  <a:gd name="T1" fmla="*/ 0 h 21600"/>
                  <a:gd name="T2" fmla="*/ 0 w 21638"/>
                  <a:gd name="T3" fmla="*/ 0 h 21600"/>
                  <a:gd name="T4" fmla="*/ 0 w 2163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8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67" y="0"/>
                      <a:pt x="21638" y="9670"/>
                      <a:pt x="21638" y="21600"/>
                    </a:cubicBezTo>
                  </a:path>
                  <a:path w="21638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67" y="0"/>
                      <a:pt x="21638" y="9670"/>
                      <a:pt x="21638" y="21600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2" name="Arc 40"/>
              <p:cNvSpPr>
                <a:spLocks/>
              </p:cNvSpPr>
              <p:nvPr/>
            </p:nvSpPr>
            <p:spPr bwMode="auto">
              <a:xfrm>
                <a:off x="460" y="2085"/>
                <a:ext cx="564" cy="34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98"/>
                    </a:moveTo>
                    <a:cubicBezTo>
                      <a:pt x="0" y="9684"/>
                      <a:pt x="9647" y="19"/>
                      <a:pt x="21561" y="-1"/>
                    </a:cubicBezTo>
                  </a:path>
                  <a:path w="21600" h="21599" stroke="0" extrusionOk="0">
                    <a:moveTo>
                      <a:pt x="0" y="21598"/>
                    </a:moveTo>
                    <a:cubicBezTo>
                      <a:pt x="0" y="9684"/>
                      <a:pt x="9647" y="19"/>
                      <a:pt x="21561" y="-1"/>
                    </a:cubicBezTo>
                    <a:lnTo>
                      <a:pt x="21600" y="21599"/>
                    </a:lnTo>
                    <a:lnTo>
                      <a:pt x="0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3" name="Arc 41"/>
              <p:cNvSpPr>
                <a:spLocks/>
              </p:cNvSpPr>
              <p:nvPr/>
            </p:nvSpPr>
            <p:spPr bwMode="auto">
              <a:xfrm>
                <a:off x="460" y="2432"/>
                <a:ext cx="605" cy="169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0" y="11915"/>
                      <a:pt x="0" y="0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0" y="11915"/>
                      <a:pt x="0" y="0"/>
                    </a:cubicBezTo>
                    <a:lnTo>
                      <a:pt x="21600" y="0"/>
                    </a:lnTo>
                    <a:lnTo>
                      <a:pt x="2156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4" name="Arc 42"/>
              <p:cNvSpPr>
                <a:spLocks/>
              </p:cNvSpPr>
              <p:nvPr/>
            </p:nvSpPr>
            <p:spPr bwMode="auto">
              <a:xfrm>
                <a:off x="1031" y="1894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5" name="Arc 43"/>
              <p:cNvSpPr>
                <a:spLocks/>
              </p:cNvSpPr>
              <p:nvPr/>
            </p:nvSpPr>
            <p:spPr bwMode="auto">
              <a:xfrm>
                <a:off x="468" y="1895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6" name="Arc 44"/>
              <p:cNvSpPr>
                <a:spLocks/>
              </p:cNvSpPr>
              <p:nvPr/>
            </p:nvSpPr>
            <p:spPr bwMode="auto">
              <a:xfrm>
                <a:off x="468" y="2242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7" name="Line 45"/>
              <p:cNvSpPr>
                <a:spLocks noChangeShapeType="1"/>
              </p:cNvSpPr>
              <p:nvPr/>
            </p:nvSpPr>
            <p:spPr bwMode="auto">
              <a:xfrm flipH="1">
                <a:off x="936" y="1741"/>
                <a:ext cx="239" cy="0"/>
              </a:xfrm>
              <a:prstGeom prst="line">
                <a:avLst/>
              </a:prstGeom>
              <a:noFill/>
              <a:ln w="12700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8" name="Arc 46"/>
              <p:cNvSpPr>
                <a:spLocks/>
              </p:cNvSpPr>
              <p:nvPr/>
            </p:nvSpPr>
            <p:spPr bwMode="auto">
              <a:xfrm>
                <a:off x="1031" y="1717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9" name="Arc 47"/>
              <p:cNvSpPr>
                <a:spLocks/>
              </p:cNvSpPr>
              <p:nvPr/>
            </p:nvSpPr>
            <p:spPr bwMode="auto">
              <a:xfrm>
                <a:off x="1031" y="2631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0" name="Arc 48"/>
              <p:cNvSpPr>
                <a:spLocks/>
              </p:cNvSpPr>
              <p:nvPr/>
            </p:nvSpPr>
            <p:spPr bwMode="auto">
              <a:xfrm>
                <a:off x="1023" y="2432"/>
                <a:ext cx="564" cy="3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1" name="Arc 49"/>
              <p:cNvSpPr>
                <a:spLocks/>
              </p:cNvSpPr>
              <p:nvPr/>
            </p:nvSpPr>
            <p:spPr bwMode="auto">
              <a:xfrm>
                <a:off x="1031" y="2242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2" name="Arc 50"/>
              <p:cNvSpPr>
                <a:spLocks/>
              </p:cNvSpPr>
              <p:nvPr/>
            </p:nvSpPr>
            <p:spPr bwMode="auto">
              <a:xfrm>
                <a:off x="1023" y="2065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2474" name="Group 51"/>
            <p:cNvGrpSpPr>
              <a:grpSpLocks/>
            </p:cNvGrpSpPr>
            <p:nvPr/>
          </p:nvGrpSpPr>
          <p:grpSpPr bwMode="auto">
            <a:xfrm rot="5400000">
              <a:off x="3312" y="2448"/>
              <a:ext cx="432" cy="432"/>
              <a:chOff x="460" y="1717"/>
              <a:chExt cx="1136" cy="1431"/>
            </a:xfrm>
          </p:grpSpPr>
          <p:sp>
            <p:nvSpPr>
              <p:cNvPr id="62475" name="Arc 52"/>
              <p:cNvSpPr>
                <a:spLocks/>
              </p:cNvSpPr>
              <p:nvPr/>
            </p:nvSpPr>
            <p:spPr bwMode="auto">
              <a:xfrm>
                <a:off x="1031" y="2799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76" name="Arc 53"/>
              <p:cNvSpPr>
                <a:spLocks/>
              </p:cNvSpPr>
              <p:nvPr/>
            </p:nvSpPr>
            <p:spPr bwMode="auto">
              <a:xfrm>
                <a:off x="1031" y="2452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77" name="Arc 54"/>
              <p:cNvSpPr>
                <a:spLocks/>
              </p:cNvSpPr>
              <p:nvPr/>
            </p:nvSpPr>
            <p:spPr bwMode="auto">
              <a:xfrm>
                <a:off x="468" y="2453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78" name="Arc 55"/>
              <p:cNvSpPr>
                <a:spLocks/>
              </p:cNvSpPr>
              <p:nvPr/>
            </p:nvSpPr>
            <p:spPr bwMode="auto">
              <a:xfrm>
                <a:off x="468" y="2800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79" name="Arc 56"/>
              <p:cNvSpPr>
                <a:spLocks/>
              </p:cNvSpPr>
              <p:nvPr/>
            </p:nvSpPr>
            <p:spPr bwMode="auto">
              <a:xfrm>
                <a:off x="1031" y="2275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0" name="Arc 57"/>
              <p:cNvSpPr>
                <a:spLocks/>
              </p:cNvSpPr>
              <p:nvPr/>
            </p:nvSpPr>
            <p:spPr bwMode="auto">
              <a:xfrm>
                <a:off x="468" y="2276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1" name="Arc 58"/>
              <p:cNvSpPr>
                <a:spLocks/>
              </p:cNvSpPr>
              <p:nvPr/>
            </p:nvSpPr>
            <p:spPr bwMode="auto">
              <a:xfrm>
                <a:off x="468" y="2623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2" name="Arc 59"/>
              <p:cNvSpPr>
                <a:spLocks/>
              </p:cNvSpPr>
              <p:nvPr/>
            </p:nvSpPr>
            <p:spPr bwMode="auto">
              <a:xfrm>
                <a:off x="1023" y="2085"/>
                <a:ext cx="565" cy="348"/>
              </a:xfrm>
              <a:custGeom>
                <a:avLst/>
                <a:gdLst>
                  <a:gd name="T0" fmla="*/ 0 w 21638"/>
                  <a:gd name="T1" fmla="*/ 0 h 21600"/>
                  <a:gd name="T2" fmla="*/ 0 w 21638"/>
                  <a:gd name="T3" fmla="*/ 0 h 21600"/>
                  <a:gd name="T4" fmla="*/ 0 w 2163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8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67" y="0"/>
                      <a:pt x="21638" y="9670"/>
                      <a:pt x="21638" y="21600"/>
                    </a:cubicBezTo>
                  </a:path>
                  <a:path w="21638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67" y="0"/>
                      <a:pt x="21638" y="9670"/>
                      <a:pt x="21638" y="21600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3" name="Arc 60"/>
              <p:cNvSpPr>
                <a:spLocks/>
              </p:cNvSpPr>
              <p:nvPr/>
            </p:nvSpPr>
            <p:spPr bwMode="auto">
              <a:xfrm>
                <a:off x="460" y="2085"/>
                <a:ext cx="564" cy="34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98"/>
                    </a:moveTo>
                    <a:cubicBezTo>
                      <a:pt x="0" y="9684"/>
                      <a:pt x="9647" y="19"/>
                      <a:pt x="21561" y="-1"/>
                    </a:cubicBezTo>
                  </a:path>
                  <a:path w="21600" h="21599" stroke="0" extrusionOk="0">
                    <a:moveTo>
                      <a:pt x="0" y="21598"/>
                    </a:moveTo>
                    <a:cubicBezTo>
                      <a:pt x="0" y="9684"/>
                      <a:pt x="9647" y="19"/>
                      <a:pt x="21561" y="-1"/>
                    </a:cubicBezTo>
                    <a:lnTo>
                      <a:pt x="21600" y="21599"/>
                    </a:lnTo>
                    <a:lnTo>
                      <a:pt x="0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4" name="Arc 61"/>
              <p:cNvSpPr>
                <a:spLocks/>
              </p:cNvSpPr>
              <p:nvPr/>
            </p:nvSpPr>
            <p:spPr bwMode="auto">
              <a:xfrm>
                <a:off x="460" y="2432"/>
                <a:ext cx="605" cy="169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0" y="11915"/>
                      <a:pt x="0" y="0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0" y="11915"/>
                      <a:pt x="0" y="0"/>
                    </a:cubicBezTo>
                    <a:lnTo>
                      <a:pt x="21600" y="0"/>
                    </a:lnTo>
                    <a:lnTo>
                      <a:pt x="2156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5" name="Arc 62"/>
              <p:cNvSpPr>
                <a:spLocks/>
              </p:cNvSpPr>
              <p:nvPr/>
            </p:nvSpPr>
            <p:spPr bwMode="auto">
              <a:xfrm>
                <a:off x="1031" y="1894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6" name="Arc 63"/>
              <p:cNvSpPr>
                <a:spLocks/>
              </p:cNvSpPr>
              <p:nvPr/>
            </p:nvSpPr>
            <p:spPr bwMode="auto">
              <a:xfrm>
                <a:off x="468" y="1895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7" name="Arc 64"/>
              <p:cNvSpPr>
                <a:spLocks/>
              </p:cNvSpPr>
              <p:nvPr/>
            </p:nvSpPr>
            <p:spPr bwMode="auto">
              <a:xfrm>
                <a:off x="468" y="2242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8" name="Line 65"/>
              <p:cNvSpPr>
                <a:spLocks noChangeShapeType="1"/>
              </p:cNvSpPr>
              <p:nvPr/>
            </p:nvSpPr>
            <p:spPr bwMode="auto">
              <a:xfrm flipH="1">
                <a:off x="936" y="1741"/>
                <a:ext cx="239" cy="0"/>
              </a:xfrm>
              <a:prstGeom prst="line">
                <a:avLst/>
              </a:prstGeom>
              <a:noFill/>
              <a:ln w="12700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9" name="Arc 66"/>
              <p:cNvSpPr>
                <a:spLocks/>
              </p:cNvSpPr>
              <p:nvPr/>
            </p:nvSpPr>
            <p:spPr bwMode="auto">
              <a:xfrm>
                <a:off x="1031" y="1717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0" name="Arc 67"/>
              <p:cNvSpPr>
                <a:spLocks/>
              </p:cNvSpPr>
              <p:nvPr/>
            </p:nvSpPr>
            <p:spPr bwMode="auto">
              <a:xfrm>
                <a:off x="1031" y="2631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1" name="Arc 68"/>
              <p:cNvSpPr>
                <a:spLocks/>
              </p:cNvSpPr>
              <p:nvPr/>
            </p:nvSpPr>
            <p:spPr bwMode="auto">
              <a:xfrm>
                <a:off x="1023" y="2432"/>
                <a:ext cx="564" cy="3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2" name="Arc 69"/>
              <p:cNvSpPr>
                <a:spLocks/>
              </p:cNvSpPr>
              <p:nvPr/>
            </p:nvSpPr>
            <p:spPr bwMode="auto">
              <a:xfrm>
                <a:off x="1031" y="2242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3" name="Arc 70"/>
              <p:cNvSpPr>
                <a:spLocks/>
              </p:cNvSpPr>
              <p:nvPr/>
            </p:nvSpPr>
            <p:spPr bwMode="auto">
              <a:xfrm>
                <a:off x="1023" y="2065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809031" name="Text Box 71"/>
          <p:cNvSpPr txBox="1">
            <a:spLocks noChangeArrowheads="1"/>
          </p:cNvSpPr>
          <p:nvPr/>
        </p:nvSpPr>
        <p:spPr bwMode="auto">
          <a:xfrm>
            <a:off x="1066800" y="5105400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zh-TW" sz="3200">
                <a:solidFill>
                  <a:srgbClr val="0000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3200">
                <a:solidFill>
                  <a:srgbClr val="000099"/>
                </a:solidFill>
                <a:ea typeface="標楷體" panose="03000509000000000000" pitchFamily="65" charset="-120"/>
              </a:rPr>
              <a:t>庫存為企業又愛又恨的東西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3200">
                <a:solidFill>
                  <a:srgbClr val="000099"/>
                </a:solidFill>
                <a:ea typeface="標楷體" panose="03000509000000000000" pitchFamily="65" charset="-120"/>
              </a:rPr>
              <a:t>最佳的庫存管理：沒有庫存</a:t>
            </a:r>
            <a:endParaRPr lang="zh-TW" altLang="en-US" sz="3200">
              <a:solidFill>
                <a:schemeClr val="hlink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5319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7F9855-1B85-4602-B12E-861102FF2093}" type="slidenum">
              <a:rPr lang="en-US" altLang="zh-TW" sz="1400" smtClean="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什麼是供應鏈？價值創造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4648200" y="3962400"/>
            <a:ext cx="838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聯強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6019800" y="4572000"/>
            <a:ext cx="8382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燦坤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7543800" y="5410200"/>
            <a:ext cx="838200" cy="685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顧客</a:t>
            </a: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3429000" y="3200400"/>
            <a:ext cx="838200" cy="685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華碩</a:t>
            </a: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1981200" y="2057400"/>
            <a:ext cx="838200" cy="685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友達</a:t>
            </a: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1981200" y="2971800"/>
            <a:ext cx="838200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Intel</a:t>
            </a: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1981200" y="3886200"/>
            <a:ext cx="838200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世平</a:t>
            </a: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609600" y="1752600"/>
            <a:ext cx="838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TSMC</a:t>
            </a: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609600" y="2743200"/>
            <a:ext cx="838200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華通</a:t>
            </a: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1981200" y="4876800"/>
            <a:ext cx="838200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國巨</a:t>
            </a: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609600" y="3657600"/>
            <a:ext cx="838200" cy="685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三星</a:t>
            </a:r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>
            <a:off x="1447800" y="2133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7" name="Line 15"/>
          <p:cNvSpPr>
            <a:spLocks noChangeShapeType="1"/>
          </p:cNvSpPr>
          <p:nvPr/>
        </p:nvSpPr>
        <p:spPr bwMode="auto">
          <a:xfrm>
            <a:off x="1447800" y="2286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8" name="Line 16"/>
          <p:cNvSpPr>
            <a:spLocks noChangeShapeType="1"/>
          </p:cNvSpPr>
          <p:nvPr/>
        </p:nvSpPr>
        <p:spPr bwMode="auto">
          <a:xfrm>
            <a:off x="1447800" y="3124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9" name="Line 17"/>
          <p:cNvSpPr>
            <a:spLocks noChangeShapeType="1"/>
          </p:cNvSpPr>
          <p:nvPr/>
        </p:nvSpPr>
        <p:spPr bwMode="auto">
          <a:xfrm>
            <a:off x="1447800" y="40386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18"/>
          <p:cNvSpPr>
            <a:spLocks noChangeShapeType="1"/>
          </p:cNvSpPr>
          <p:nvPr/>
        </p:nvSpPr>
        <p:spPr bwMode="auto">
          <a:xfrm>
            <a:off x="1447800" y="4267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1" name="Line 19"/>
          <p:cNvSpPr>
            <a:spLocks noChangeShapeType="1"/>
          </p:cNvSpPr>
          <p:nvPr/>
        </p:nvSpPr>
        <p:spPr bwMode="auto">
          <a:xfrm>
            <a:off x="2819400" y="24384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2" name="Line 20"/>
          <p:cNvSpPr>
            <a:spLocks noChangeShapeType="1"/>
          </p:cNvSpPr>
          <p:nvPr/>
        </p:nvSpPr>
        <p:spPr bwMode="auto">
          <a:xfrm>
            <a:off x="2819400" y="3352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3" name="Line 21"/>
          <p:cNvSpPr>
            <a:spLocks noChangeShapeType="1"/>
          </p:cNvSpPr>
          <p:nvPr/>
        </p:nvSpPr>
        <p:spPr bwMode="auto">
          <a:xfrm flipV="1">
            <a:off x="2819400" y="3733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4" name="Line 22"/>
          <p:cNvSpPr>
            <a:spLocks noChangeShapeType="1"/>
          </p:cNvSpPr>
          <p:nvPr/>
        </p:nvSpPr>
        <p:spPr bwMode="auto">
          <a:xfrm flipV="1">
            <a:off x="2819400" y="38862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5" name="Line 23"/>
          <p:cNvSpPr>
            <a:spLocks noChangeShapeType="1"/>
          </p:cNvSpPr>
          <p:nvPr/>
        </p:nvSpPr>
        <p:spPr bwMode="auto">
          <a:xfrm>
            <a:off x="4267200" y="3657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6" name="Line 24"/>
          <p:cNvSpPr>
            <a:spLocks noChangeShapeType="1"/>
          </p:cNvSpPr>
          <p:nvPr/>
        </p:nvSpPr>
        <p:spPr bwMode="auto">
          <a:xfrm>
            <a:off x="5562600" y="4495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7" name="Line 25"/>
          <p:cNvSpPr>
            <a:spLocks noChangeShapeType="1"/>
          </p:cNvSpPr>
          <p:nvPr/>
        </p:nvSpPr>
        <p:spPr bwMode="auto">
          <a:xfrm>
            <a:off x="6858000" y="5105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21643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45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216FFD-D3C3-45B9-9C6B-646A0FB5C526}" type="slidenum">
              <a:rPr lang="en-US" altLang="zh-TW" sz="1400" smtClean="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庫存和訂貨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3124200" cy="1371600"/>
          </a:xfrm>
        </p:spPr>
        <p:txBody>
          <a:bodyPr/>
          <a:lstStyle/>
          <a:p>
            <a:pPr eaLnBrk="1" hangingPunct="1"/>
            <a:r>
              <a:rPr lang="zh-TW" altLang="en-US"/>
              <a:t>假設需求確定</a:t>
            </a:r>
          </a:p>
        </p:txBody>
      </p:sp>
      <p:grpSp>
        <p:nvGrpSpPr>
          <p:cNvPr id="64518" name="Group 4"/>
          <p:cNvGrpSpPr>
            <a:grpSpLocks/>
          </p:cNvGrpSpPr>
          <p:nvPr/>
        </p:nvGrpSpPr>
        <p:grpSpPr bwMode="auto">
          <a:xfrm>
            <a:off x="3352800" y="1981200"/>
            <a:ext cx="5359400" cy="4254500"/>
            <a:chOff x="432" y="816"/>
            <a:chExt cx="3376" cy="2680"/>
          </a:xfrm>
        </p:grpSpPr>
        <p:sp>
          <p:nvSpPr>
            <p:cNvPr id="64519" name="Line 5"/>
            <p:cNvSpPr>
              <a:spLocks noChangeShapeType="1"/>
            </p:cNvSpPr>
            <p:nvPr/>
          </p:nvSpPr>
          <p:spPr bwMode="auto">
            <a:xfrm>
              <a:off x="1080" y="2308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20" name="Text Box 6"/>
            <p:cNvSpPr txBox="1">
              <a:spLocks noChangeArrowheads="1"/>
            </p:cNvSpPr>
            <p:nvPr/>
          </p:nvSpPr>
          <p:spPr bwMode="auto">
            <a:xfrm>
              <a:off x="884" y="816"/>
              <a:ext cx="15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600">
                  <a:solidFill>
                    <a:srgbClr val="000000"/>
                  </a:solidFill>
                  <a:ea typeface="標楷體" panose="03000509000000000000" pitchFamily="65" charset="-120"/>
                </a:rPr>
                <a:t>數量</a:t>
              </a:r>
            </a:p>
          </p:txBody>
        </p:sp>
        <p:sp>
          <p:nvSpPr>
            <p:cNvPr id="64521" name="Text Box 7"/>
            <p:cNvSpPr txBox="1">
              <a:spLocks noChangeArrowheads="1"/>
            </p:cNvSpPr>
            <p:nvPr/>
          </p:nvSpPr>
          <p:spPr bwMode="auto">
            <a:xfrm>
              <a:off x="3552" y="2208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600">
                  <a:solidFill>
                    <a:srgbClr val="000000"/>
                  </a:solidFill>
                  <a:ea typeface="標楷體" panose="03000509000000000000" pitchFamily="65" charset="-120"/>
                </a:rPr>
                <a:t>時間</a:t>
              </a:r>
            </a:p>
          </p:txBody>
        </p:sp>
        <p:sp>
          <p:nvSpPr>
            <p:cNvPr id="64522" name="Text Box 8"/>
            <p:cNvSpPr txBox="1">
              <a:spLocks noChangeArrowheads="1"/>
            </p:cNvSpPr>
            <p:nvPr/>
          </p:nvSpPr>
          <p:spPr bwMode="auto">
            <a:xfrm>
              <a:off x="879" y="230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6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4523" name="Line 9"/>
            <p:cNvSpPr>
              <a:spLocks noChangeShapeType="1"/>
            </p:cNvSpPr>
            <p:nvPr/>
          </p:nvSpPr>
          <p:spPr bwMode="auto">
            <a:xfrm>
              <a:off x="1080" y="1590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24" name="Text Box 10"/>
            <p:cNvSpPr txBox="1">
              <a:spLocks noChangeArrowheads="1"/>
            </p:cNvSpPr>
            <p:nvPr/>
          </p:nvSpPr>
          <p:spPr bwMode="auto">
            <a:xfrm>
              <a:off x="432" y="1392"/>
              <a:ext cx="5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</a:rPr>
                <a:t>EOQ: </a:t>
              </a:r>
            </a:p>
            <a:p>
              <a:r>
                <a:rPr kumimoji="0" lang="zh-TW" altLang="en-US" sz="1200">
                  <a:solidFill>
                    <a:srgbClr val="000000"/>
                  </a:solidFill>
                </a:rPr>
                <a:t>理性訂貨量</a:t>
              </a:r>
              <a:r>
                <a:rPr kumimoji="0" lang="en-US" altLang="zh-TW" sz="120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64525" name="AutoShape 11"/>
            <p:cNvSpPr>
              <a:spLocks noChangeArrowheads="1"/>
            </p:cNvSpPr>
            <p:nvPr/>
          </p:nvSpPr>
          <p:spPr bwMode="auto">
            <a:xfrm>
              <a:off x="1080" y="1588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4526" name="AutoShape 12"/>
            <p:cNvSpPr>
              <a:spLocks noChangeArrowheads="1"/>
            </p:cNvSpPr>
            <p:nvPr/>
          </p:nvSpPr>
          <p:spPr bwMode="auto">
            <a:xfrm>
              <a:off x="1808" y="1588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4527" name="AutoShape 13"/>
            <p:cNvSpPr>
              <a:spLocks noChangeArrowheads="1"/>
            </p:cNvSpPr>
            <p:nvPr/>
          </p:nvSpPr>
          <p:spPr bwMode="auto">
            <a:xfrm>
              <a:off x="2537" y="1588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4528" name="Line 14"/>
            <p:cNvSpPr>
              <a:spLocks noChangeShapeType="1"/>
            </p:cNvSpPr>
            <p:nvPr/>
          </p:nvSpPr>
          <p:spPr bwMode="auto">
            <a:xfrm flipV="1">
              <a:off x="1080" y="1032"/>
              <a:ext cx="0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29" name="Line 15"/>
            <p:cNvSpPr>
              <a:spLocks noChangeShapeType="1"/>
            </p:cNvSpPr>
            <p:nvPr/>
          </p:nvSpPr>
          <p:spPr bwMode="auto">
            <a:xfrm>
              <a:off x="1834" y="2347"/>
              <a:ext cx="0" cy="38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0" name="Text Box 16"/>
            <p:cNvSpPr txBox="1">
              <a:spLocks noChangeArrowheads="1"/>
            </p:cNvSpPr>
            <p:nvPr/>
          </p:nvSpPr>
          <p:spPr bwMode="auto">
            <a:xfrm>
              <a:off x="1921" y="2729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006600"/>
                  </a:solidFill>
                </a:rPr>
                <a:t>交貨時間點</a:t>
              </a:r>
            </a:p>
          </p:txBody>
        </p:sp>
        <p:sp>
          <p:nvSpPr>
            <p:cNvPr id="64531" name="Line 17"/>
            <p:cNvSpPr>
              <a:spLocks noChangeShapeType="1"/>
            </p:cNvSpPr>
            <p:nvPr/>
          </p:nvSpPr>
          <p:spPr bwMode="auto">
            <a:xfrm>
              <a:off x="2552" y="2347"/>
              <a:ext cx="0" cy="38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2" name="Text Box 18"/>
            <p:cNvSpPr txBox="1">
              <a:spLocks noChangeArrowheads="1"/>
            </p:cNvSpPr>
            <p:nvPr/>
          </p:nvSpPr>
          <p:spPr bwMode="auto">
            <a:xfrm>
              <a:off x="2639" y="2729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006600"/>
                  </a:solidFill>
                </a:rPr>
                <a:t>交貨時間點</a:t>
              </a:r>
            </a:p>
          </p:txBody>
        </p:sp>
        <p:sp>
          <p:nvSpPr>
            <p:cNvPr id="64533" name="Line 19"/>
            <p:cNvSpPr>
              <a:spLocks noChangeShapeType="1"/>
            </p:cNvSpPr>
            <p:nvPr/>
          </p:nvSpPr>
          <p:spPr bwMode="auto">
            <a:xfrm>
              <a:off x="1403" y="2347"/>
              <a:ext cx="0" cy="66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4" name="Text Box 20"/>
            <p:cNvSpPr txBox="1">
              <a:spLocks noChangeArrowheads="1"/>
            </p:cNvSpPr>
            <p:nvPr/>
          </p:nvSpPr>
          <p:spPr bwMode="auto">
            <a:xfrm>
              <a:off x="1490" y="3016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CC0000"/>
                  </a:solidFill>
                </a:rPr>
                <a:t>訂貨時間點</a:t>
              </a:r>
            </a:p>
          </p:txBody>
        </p:sp>
        <p:sp>
          <p:nvSpPr>
            <p:cNvPr id="64535" name="Line 21"/>
            <p:cNvSpPr>
              <a:spLocks noChangeShapeType="1"/>
            </p:cNvSpPr>
            <p:nvPr/>
          </p:nvSpPr>
          <p:spPr bwMode="auto">
            <a:xfrm>
              <a:off x="1403" y="2586"/>
              <a:ext cx="43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6" name="Line 22"/>
            <p:cNvSpPr>
              <a:spLocks noChangeShapeType="1"/>
            </p:cNvSpPr>
            <p:nvPr/>
          </p:nvSpPr>
          <p:spPr bwMode="auto">
            <a:xfrm flipV="1">
              <a:off x="912" y="2592"/>
              <a:ext cx="528" cy="52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7" name="Text Box 23"/>
            <p:cNvSpPr txBox="1">
              <a:spLocks noChangeArrowheads="1"/>
            </p:cNvSpPr>
            <p:nvPr/>
          </p:nvSpPr>
          <p:spPr bwMode="auto">
            <a:xfrm>
              <a:off x="836" y="2832"/>
              <a:ext cx="11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800080"/>
                  </a:solidFill>
                </a:rPr>
                <a:t>交貨前置時間</a:t>
              </a:r>
            </a:p>
          </p:txBody>
        </p:sp>
        <p:sp>
          <p:nvSpPr>
            <p:cNvPr id="64538" name="Text Box 24"/>
            <p:cNvSpPr txBox="1">
              <a:spLocks noChangeArrowheads="1"/>
            </p:cNvSpPr>
            <p:nvPr/>
          </p:nvSpPr>
          <p:spPr bwMode="auto">
            <a:xfrm>
              <a:off x="187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D1</a:t>
              </a:r>
            </a:p>
          </p:txBody>
        </p:sp>
        <p:sp>
          <p:nvSpPr>
            <p:cNvPr id="64539" name="Text Box 25"/>
            <p:cNvSpPr txBox="1">
              <a:spLocks noChangeArrowheads="1"/>
            </p:cNvSpPr>
            <p:nvPr/>
          </p:nvSpPr>
          <p:spPr bwMode="auto">
            <a:xfrm>
              <a:off x="259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D2</a:t>
              </a:r>
            </a:p>
          </p:txBody>
        </p:sp>
        <p:sp>
          <p:nvSpPr>
            <p:cNvPr id="64540" name="Text Box 26"/>
            <p:cNvSpPr txBox="1">
              <a:spLocks noChangeArrowheads="1"/>
            </p:cNvSpPr>
            <p:nvPr/>
          </p:nvSpPr>
          <p:spPr bwMode="auto">
            <a:xfrm>
              <a:off x="331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D3</a:t>
              </a:r>
            </a:p>
          </p:txBody>
        </p:sp>
        <p:sp>
          <p:nvSpPr>
            <p:cNvPr id="64541" name="Text Box 27"/>
            <p:cNvSpPr txBox="1">
              <a:spLocks noChangeArrowheads="1"/>
            </p:cNvSpPr>
            <p:nvPr/>
          </p:nvSpPr>
          <p:spPr bwMode="auto">
            <a:xfrm>
              <a:off x="1440" y="2304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41360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65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21CB03-33FD-4368-AD82-66DE6C389054}" type="slidenum">
              <a:rPr lang="en-US" altLang="zh-TW" sz="1400" smtClean="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庫存的決定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經濟訂貨量：</a:t>
            </a:r>
          </a:p>
          <a:p>
            <a:pPr lvl="1" eaLnBrk="1" hangingPunct="1"/>
            <a:r>
              <a:rPr lang="zh-TW" altLang="en-US" sz="2400"/>
              <a:t>訂貨的交易成本</a:t>
            </a:r>
          </a:p>
          <a:p>
            <a:pPr lvl="2" eaLnBrk="1" hangingPunct="1"/>
            <a:r>
              <a:rPr lang="zh-TW" altLang="en-US" sz="2000"/>
              <a:t>訂貨的手續</a:t>
            </a:r>
          </a:p>
          <a:p>
            <a:pPr lvl="2" eaLnBrk="1" hangingPunct="1"/>
            <a:r>
              <a:rPr lang="zh-TW" altLang="en-US" sz="2000"/>
              <a:t>物流</a:t>
            </a:r>
          </a:p>
          <a:p>
            <a:pPr lvl="1" eaLnBrk="1" hangingPunct="1"/>
            <a:r>
              <a:rPr lang="zh-TW" altLang="en-US" sz="2400"/>
              <a:t>庫存成本</a:t>
            </a:r>
          </a:p>
          <a:p>
            <a:pPr lvl="2" eaLnBrk="1" hangingPunct="1"/>
            <a:r>
              <a:rPr lang="zh-TW" altLang="en-US" sz="2000"/>
              <a:t>資金積壓</a:t>
            </a:r>
          </a:p>
          <a:p>
            <a:pPr lvl="2" eaLnBrk="1" hangingPunct="1"/>
            <a:r>
              <a:rPr lang="zh-TW" altLang="en-US" sz="2000"/>
              <a:t>缺貨</a:t>
            </a:r>
          </a:p>
          <a:p>
            <a:pPr eaLnBrk="1" hangingPunct="1"/>
            <a:r>
              <a:rPr lang="zh-TW" altLang="en-US" sz="2800"/>
              <a:t>但，交易成本的成本結構改變了！</a:t>
            </a:r>
          </a:p>
          <a:p>
            <a:pPr eaLnBrk="1" hangingPunct="1"/>
            <a:r>
              <a:rPr lang="zh-TW" altLang="en-US" sz="2800"/>
              <a:t>不確定性降低了！</a:t>
            </a:r>
          </a:p>
        </p:txBody>
      </p:sp>
    </p:spTree>
    <p:extLst>
      <p:ext uri="{BB962C8B-B14F-4D97-AF65-F5344CB8AC3E}">
        <p14:creationId xmlns:p14="http://schemas.microsoft.com/office/powerpoint/2010/main" val="4047432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86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910123-FD70-425F-A2D0-4FEF6C66085A}" type="slidenum">
              <a:rPr lang="en-US" altLang="zh-TW" sz="1400" smtClean="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平均存貨</a:t>
            </a: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68617" name="Line 7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68619" name="Line 9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0" name="Text Box 10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68621" name="Line 11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2" name="Text Box 12"/>
          <p:cNvSpPr txBox="1">
            <a:spLocks noChangeArrowheads="1"/>
          </p:cNvSpPr>
          <p:nvPr/>
        </p:nvSpPr>
        <p:spPr bwMode="auto">
          <a:xfrm>
            <a:off x="5275263" y="51054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CC0000"/>
                </a:solidFill>
              </a:rPr>
              <a:t>訂貨時間點</a:t>
            </a:r>
          </a:p>
        </p:txBody>
      </p:sp>
      <p:sp>
        <p:nvSpPr>
          <p:cNvPr id="68623" name="Line 13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4" name="Line 14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5" name="AutoShape 15"/>
          <p:cNvSpPr>
            <a:spLocks noChangeArrowheads="1"/>
          </p:cNvSpPr>
          <p:nvPr/>
        </p:nvSpPr>
        <p:spPr bwMode="auto">
          <a:xfrm>
            <a:off x="4773613" y="2819400"/>
            <a:ext cx="1155700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6" name="AutoShape 16"/>
          <p:cNvSpPr>
            <a:spLocks noChangeArrowheads="1"/>
          </p:cNvSpPr>
          <p:nvPr/>
        </p:nvSpPr>
        <p:spPr bwMode="auto">
          <a:xfrm>
            <a:off x="5929313" y="2819400"/>
            <a:ext cx="1157287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7" name="AutoShape 17"/>
          <p:cNvSpPr>
            <a:spLocks noChangeArrowheads="1"/>
          </p:cNvSpPr>
          <p:nvPr/>
        </p:nvSpPr>
        <p:spPr bwMode="auto">
          <a:xfrm>
            <a:off x="7086600" y="2819400"/>
            <a:ext cx="1154113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8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847891" name="Group 19"/>
          <p:cNvGrpSpPr>
            <a:grpSpLocks/>
          </p:cNvGrpSpPr>
          <p:nvPr/>
        </p:nvGrpSpPr>
        <p:grpSpPr bwMode="auto">
          <a:xfrm>
            <a:off x="5257800" y="1779588"/>
            <a:ext cx="2311400" cy="2868612"/>
            <a:chOff x="3312" y="1121"/>
            <a:chExt cx="1456" cy="1807"/>
          </a:xfrm>
        </p:grpSpPr>
        <p:sp>
          <p:nvSpPr>
            <p:cNvPr id="68647" name="Line 20"/>
            <p:cNvSpPr>
              <a:spLocks noChangeShapeType="1"/>
            </p:cNvSpPr>
            <p:nvPr/>
          </p:nvSpPr>
          <p:spPr bwMode="auto">
            <a:xfrm>
              <a:off x="3360" y="2112"/>
              <a:ext cx="576" cy="38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68648" name="Group 21"/>
            <p:cNvGrpSpPr>
              <a:grpSpLocks/>
            </p:cNvGrpSpPr>
            <p:nvPr/>
          </p:nvGrpSpPr>
          <p:grpSpPr bwMode="auto">
            <a:xfrm>
              <a:off x="3312" y="1121"/>
              <a:ext cx="1456" cy="1807"/>
              <a:chOff x="3312" y="1121"/>
              <a:chExt cx="1456" cy="1807"/>
            </a:xfrm>
          </p:grpSpPr>
          <p:sp>
            <p:nvSpPr>
              <p:cNvPr id="68649" name="Line 22"/>
              <p:cNvSpPr>
                <a:spLocks noChangeShapeType="1"/>
              </p:cNvSpPr>
              <p:nvPr/>
            </p:nvSpPr>
            <p:spPr bwMode="auto">
              <a:xfrm>
                <a:off x="3312" y="2064"/>
                <a:ext cx="432" cy="86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8650" name="Line 23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480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8651" name="Line 24"/>
              <p:cNvSpPr>
                <a:spLocks noChangeShapeType="1"/>
              </p:cNvSpPr>
              <p:nvPr/>
            </p:nvSpPr>
            <p:spPr bwMode="auto">
              <a:xfrm flipV="1">
                <a:off x="3456" y="1344"/>
                <a:ext cx="672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8652" name="Text Box 25"/>
              <p:cNvSpPr txBox="1">
                <a:spLocks noChangeArrowheads="1"/>
              </p:cNvSpPr>
              <p:nvPr/>
            </p:nvSpPr>
            <p:spPr bwMode="auto">
              <a:xfrm>
                <a:off x="4128" y="1121"/>
                <a:ext cx="6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ts val="900"/>
                  </a:spcBef>
                </a:pPr>
                <a:r>
                  <a:rPr kumimoji="0" lang="zh-TW" altLang="en-US" sz="1600">
                    <a:solidFill>
                      <a:srgbClr val="000000"/>
                    </a:solidFill>
                  </a:rPr>
                  <a:t>需求不確定</a:t>
                </a:r>
              </a:p>
            </p:txBody>
          </p:sp>
        </p:grpSp>
      </p:grpSp>
      <p:sp>
        <p:nvSpPr>
          <p:cNvPr id="68630" name="Text Box 26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68631" name="Text Box 27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68632" name="Text Box 28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68633" name="Text Box 29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634" name="Text Box 30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68635" name="Text Box 31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8636" name="Text Box 32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8637" name="Line 33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847906" name="Group 34"/>
          <p:cNvGrpSpPr>
            <a:grpSpLocks/>
          </p:cNvGrpSpPr>
          <p:nvPr/>
        </p:nvGrpSpPr>
        <p:grpSpPr bwMode="auto">
          <a:xfrm>
            <a:off x="2057400" y="3429000"/>
            <a:ext cx="2667000" cy="1219200"/>
            <a:chOff x="1296" y="2160"/>
            <a:chExt cx="1680" cy="768"/>
          </a:xfrm>
        </p:grpSpPr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>
              <a:off x="1824" y="2160"/>
              <a:ext cx="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>
              <a:off x="1728" y="2160"/>
              <a:ext cx="1248" cy="0"/>
            </a:xfrm>
            <a:prstGeom prst="line">
              <a:avLst/>
            </a:prstGeom>
            <a:noFill/>
            <a:ln w="19050" cap="sq">
              <a:solidFill>
                <a:srgbClr val="000099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728" y="2928"/>
              <a:ext cx="1248" cy="0"/>
            </a:xfrm>
            <a:prstGeom prst="line">
              <a:avLst/>
            </a:prstGeom>
            <a:noFill/>
            <a:ln w="19050" cap="sq">
              <a:solidFill>
                <a:srgbClr val="000099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1296" y="2400"/>
              <a:ext cx="8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平均存貨</a:t>
              </a:r>
            </a:p>
          </p:txBody>
        </p:sp>
      </p:grpSp>
      <p:sp>
        <p:nvSpPr>
          <p:cNvPr id="68639" name="Text Box 39"/>
          <p:cNvSpPr txBox="1">
            <a:spLocks noChangeArrowheads="1"/>
          </p:cNvSpPr>
          <p:nvPr/>
        </p:nvSpPr>
        <p:spPr bwMode="auto">
          <a:xfrm>
            <a:off x="228600" y="6096000"/>
            <a:ext cx="5721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訂貨時間點</a:t>
            </a:r>
            <a:r>
              <a:rPr lang="en-US" altLang="zh-TW"/>
              <a:t>B</a:t>
            </a:r>
            <a:r>
              <a:rPr lang="zh-TW" altLang="en-US"/>
              <a:t>＝交貨時間點 ─ 訂貨前置期</a:t>
            </a:r>
          </a:p>
        </p:txBody>
      </p:sp>
      <p:grpSp>
        <p:nvGrpSpPr>
          <p:cNvPr id="847912" name="Group 40"/>
          <p:cNvGrpSpPr>
            <a:grpSpLocks/>
          </p:cNvGrpSpPr>
          <p:nvPr/>
        </p:nvGrpSpPr>
        <p:grpSpPr bwMode="auto">
          <a:xfrm>
            <a:off x="4800600" y="4437063"/>
            <a:ext cx="4067175" cy="396875"/>
            <a:chOff x="3024" y="2795"/>
            <a:chExt cx="2562" cy="250"/>
          </a:xfrm>
        </p:grpSpPr>
        <p:sp>
          <p:nvSpPr>
            <p:cNvPr id="68641" name="Line 41"/>
            <p:cNvSpPr>
              <a:spLocks noChangeShapeType="1"/>
            </p:cNvSpPr>
            <p:nvPr/>
          </p:nvSpPr>
          <p:spPr bwMode="auto">
            <a:xfrm>
              <a:off x="3024" y="2928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8642" name="Text Box 42"/>
            <p:cNvSpPr txBox="1">
              <a:spLocks noChangeArrowheads="1"/>
            </p:cNvSpPr>
            <p:nvPr/>
          </p:nvSpPr>
          <p:spPr bwMode="auto">
            <a:xfrm>
              <a:off x="4830" y="2795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>
                  <a:solidFill>
                    <a:srgbClr val="CC0000"/>
                  </a:solidFill>
                </a:rPr>
                <a:t>安全庫存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68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06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6240F46-3FDE-4479-A3DD-F552605F9497}" type="slidenum">
              <a:rPr lang="en-US" altLang="zh-TW" sz="1400" smtClean="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訂貨成本降低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505200" cy="1905000"/>
          </a:xfrm>
        </p:spPr>
        <p:txBody>
          <a:bodyPr/>
          <a:lstStyle/>
          <a:p>
            <a:pPr eaLnBrk="1" hangingPunct="1"/>
            <a:r>
              <a:rPr lang="en-US" altLang="zh-TW"/>
              <a:t>EOQ</a:t>
            </a:r>
            <a:r>
              <a:rPr lang="zh-TW" altLang="en-US"/>
              <a:t>量降低</a:t>
            </a:r>
          </a:p>
        </p:txBody>
      </p:sp>
      <p:sp>
        <p:nvSpPr>
          <p:cNvPr id="70662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70664" name="Text Box 6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70666" name="Line 8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67" name="Line 9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70668" name="Group 10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70687" name="AutoShape 11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0688" name="AutoShape 12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0689" name="AutoShape 13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70669" name="Line 14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70671" name="Text Box 16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70672" name="Text Box 17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70673" name="Text Box 18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grpSp>
        <p:nvGrpSpPr>
          <p:cNvPr id="849939" name="Group 19"/>
          <p:cNvGrpSpPr>
            <a:grpSpLocks/>
          </p:cNvGrpSpPr>
          <p:nvPr/>
        </p:nvGrpSpPr>
        <p:grpSpPr bwMode="auto">
          <a:xfrm>
            <a:off x="3886200" y="3314700"/>
            <a:ext cx="4697413" cy="647700"/>
            <a:chOff x="2448" y="2088"/>
            <a:chExt cx="2959" cy="408"/>
          </a:xfrm>
        </p:grpSpPr>
        <p:grpSp>
          <p:nvGrpSpPr>
            <p:cNvPr id="70676" name="Group 20"/>
            <p:cNvGrpSpPr>
              <a:grpSpLocks/>
            </p:cNvGrpSpPr>
            <p:nvPr/>
          </p:nvGrpSpPr>
          <p:grpSpPr bwMode="auto">
            <a:xfrm>
              <a:off x="3007" y="2088"/>
              <a:ext cx="2400" cy="408"/>
              <a:chOff x="3024" y="2064"/>
              <a:chExt cx="2400" cy="408"/>
            </a:xfrm>
          </p:grpSpPr>
          <p:grpSp>
            <p:nvGrpSpPr>
              <p:cNvPr id="70679" name="Group 21"/>
              <p:cNvGrpSpPr>
                <a:grpSpLocks/>
              </p:cNvGrpSpPr>
              <p:nvPr/>
            </p:nvGrpSpPr>
            <p:grpSpPr bwMode="auto">
              <a:xfrm>
                <a:off x="3024" y="2064"/>
                <a:ext cx="1200" cy="408"/>
                <a:chOff x="3007" y="1776"/>
                <a:chExt cx="2184" cy="715"/>
              </a:xfrm>
            </p:grpSpPr>
            <p:sp>
              <p:nvSpPr>
                <p:cNvPr id="70684" name="AutoShape 22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685" name="AutoShape 23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686" name="AutoShape 24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70680" name="Group 25"/>
              <p:cNvGrpSpPr>
                <a:grpSpLocks/>
              </p:cNvGrpSpPr>
              <p:nvPr/>
            </p:nvGrpSpPr>
            <p:grpSpPr bwMode="auto">
              <a:xfrm>
                <a:off x="4224" y="2064"/>
                <a:ext cx="1200" cy="408"/>
                <a:chOff x="3007" y="1776"/>
                <a:chExt cx="2184" cy="715"/>
              </a:xfrm>
            </p:grpSpPr>
            <p:sp>
              <p:nvSpPr>
                <p:cNvPr id="70681" name="AutoShape 26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682" name="AutoShape 27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683" name="AutoShape 28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</p:grpSp>
        <p:sp>
          <p:nvSpPr>
            <p:cNvPr id="70677" name="Line 29"/>
            <p:cNvSpPr>
              <a:spLocks noChangeShapeType="1"/>
            </p:cNvSpPr>
            <p:nvPr/>
          </p:nvSpPr>
          <p:spPr bwMode="auto">
            <a:xfrm>
              <a:off x="2784" y="2304"/>
              <a:ext cx="240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0678" name="Text Box 30"/>
            <p:cNvSpPr txBox="1">
              <a:spLocks noChangeArrowheads="1"/>
            </p:cNvSpPr>
            <p:nvPr/>
          </p:nvSpPr>
          <p:spPr bwMode="auto">
            <a:xfrm>
              <a:off x="2448" y="220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solidFill>
                    <a:srgbClr val="FF0000"/>
                  </a:solidFill>
                </a:rPr>
                <a:t>平均</a:t>
              </a:r>
            </a:p>
          </p:txBody>
        </p:sp>
      </p:grpSp>
      <p:sp>
        <p:nvSpPr>
          <p:cNvPr id="70675" name="Line 31"/>
          <p:cNvSpPr>
            <a:spLocks noChangeShapeType="1"/>
          </p:cNvSpPr>
          <p:nvPr/>
        </p:nvSpPr>
        <p:spPr bwMode="auto">
          <a:xfrm>
            <a:off x="2916238" y="3429000"/>
            <a:ext cx="1873250" cy="0"/>
          </a:xfrm>
          <a:prstGeom prst="line">
            <a:avLst/>
          </a:prstGeom>
          <a:noFill/>
          <a:ln w="9525">
            <a:solidFill>
              <a:srgbClr val="333399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35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27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77B6B3-809A-43FC-8C9F-C1AF1B6B3343}" type="slidenum">
              <a:rPr lang="en-US" altLang="zh-TW" sz="1400" smtClean="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前置期降低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505200" cy="1905000"/>
          </a:xfrm>
        </p:spPr>
        <p:txBody>
          <a:bodyPr/>
          <a:lstStyle/>
          <a:p>
            <a:pPr eaLnBrk="1" hangingPunct="1"/>
            <a:r>
              <a:rPr lang="zh-TW" altLang="en-US"/>
              <a:t>安全存量降低</a:t>
            </a:r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72711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4648200" y="38100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72714" name="Line 8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15" name="Text Box 9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2716" name="Line 10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17" name="Text Box 11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2718" name="Line 12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19" name="Line 13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72720" name="Group 14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72752" name="AutoShape 15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2753" name="AutoShape 16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2754" name="AutoShape 17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72721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22" name="Text Box 19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72723" name="Text Box 20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72724" name="Text Box 21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72725" name="Text Box 22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2726" name="Text Box 23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72727" name="Text Box 24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2728" name="Text Box 25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72729" name="Line 26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30" name="Text Box 27"/>
          <p:cNvSpPr txBox="1">
            <a:spLocks noChangeArrowheads="1"/>
          </p:cNvSpPr>
          <p:nvPr/>
        </p:nvSpPr>
        <p:spPr bwMode="auto">
          <a:xfrm>
            <a:off x="5276850" y="5105400"/>
            <a:ext cx="2444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chemeClr val="bg2"/>
                </a:solidFill>
              </a:rPr>
              <a:t>訂貨時間點</a:t>
            </a:r>
            <a:r>
              <a:rPr kumimoji="0" lang="en-US" altLang="zh-TW" sz="16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2731" name="Line 28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851997" name="Group 29"/>
          <p:cNvGrpSpPr>
            <a:grpSpLocks/>
          </p:cNvGrpSpPr>
          <p:nvPr/>
        </p:nvGrpSpPr>
        <p:grpSpPr bwMode="auto">
          <a:xfrm>
            <a:off x="4800600" y="3276600"/>
            <a:ext cx="3244850" cy="2946400"/>
            <a:chOff x="3024" y="2064"/>
            <a:chExt cx="2044" cy="1856"/>
          </a:xfrm>
        </p:grpSpPr>
        <p:sp>
          <p:nvSpPr>
            <p:cNvPr id="72745" name="Line 30"/>
            <p:cNvSpPr>
              <a:spLocks noChangeShapeType="1"/>
            </p:cNvSpPr>
            <p:nvPr/>
          </p:nvSpPr>
          <p:spPr bwMode="auto">
            <a:xfrm>
              <a:off x="3600" y="2352"/>
              <a:ext cx="144" cy="33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72746" name="Line 31"/>
            <p:cNvSpPr>
              <a:spLocks noChangeShapeType="1"/>
            </p:cNvSpPr>
            <p:nvPr/>
          </p:nvSpPr>
          <p:spPr bwMode="auto">
            <a:xfrm>
              <a:off x="3600" y="2352"/>
              <a:ext cx="336" cy="14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72747" name="Group 32"/>
            <p:cNvGrpSpPr>
              <a:grpSpLocks/>
            </p:cNvGrpSpPr>
            <p:nvPr/>
          </p:nvGrpSpPr>
          <p:grpSpPr bwMode="auto">
            <a:xfrm>
              <a:off x="3600" y="2064"/>
              <a:ext cx="166" cy="1856"/>
              <a:chOff x="3312" y="2064"/>
              <a:chExt cx="166" cy="1856"/>
            </a:xfrm>
          </p:grpSpPr>
          <p:sp>
            <p:nvSpPr>
              <p:cNvPr id="72749" name="Line 33"/>
              <p:cNvSpPr>
                <a:spLocks noChangeShapeType="1"/>
              </p:cNvSpPr>
              <p:nvPr/>
            </p:nvSpPr>
            <p:spPr bwMode="auto">
              <a:xfrm>
                <a:off x="3312" y="2544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72750" name="Text Box 34"/>
              <p:cNvSpPr txBox="1">
                <a:spLocks noChangeArrowheads="1"/>
              </p:cNvSpPr>
              <p:nvPr/>
            </p:nvSpPr>
            <p:spPr bwMode="auto">
              <a:xfrm>
                <a:off x="3324" y="3216"/>
                <a:ext cx="154" cy="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ts val="900"/>
                  </a:spcBef>
                </a:pPr>
                <a:r>
                  <a:rPr kumimoji="0" lang="zh-TW" altLang="en-US" sz="1600">
                    <a:solidFill>
                      <a:srgbClr val="CC0000"/>
                    </a:solidFill>
                  </a:rPr>
                  <a:t>訂貨時間點</a:t>
                </a:r>
                <a:r>
                  <a:rPr kumimoji="0" lang="en-US" altLang="zh-TW" sz="16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72751" name="Line 35"/>
              <p:cNvSpPr>
                <a:spLocks noChangeShapeType="1"/>
              </p:cNvSpPr>
              <p:nvPr/>
            </p:nvSpPr>
            <p:spPr bwMode="auto">
              <a:xfrm flipV="1">
                <a:off x="3312" y="2064"/>
                <a:ext cx="0" cy="432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72748" name="Line 36"/>
            <p:cNvSpPr>
              <a:spLocks noChangeShapeType="1"/>
            </p:cNvSpPr>
            <p:nvPr/>
          </p:nvSpPr>
          <p:spPr bwMode="auto">
            <a:xfrm>
              <a:off x="3024" y="2688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grpSp>
        <p:nvGrpSpPr>
          <p:cNvPr id="852005" name="Group 37"/>
          <p:cNvGrpSpPr>
            <a:grpSpLocks/>
          </p:cNvGrpSpPr>
          <p:nvPr/>
        </p:nvGrpSpPr>
        <p:grpSpPr bwMode="auto">
          <a:xfrm>
            <a:off x="4800600" y="1779588"/>
            <a:ext cx="3244850" cy="2868612"/>
            <a:chOff x="3024" y="1121"/>
            <a:chExt cx="2044" cy="1807"/>
          </a:xfrm>
        </p:grpSpPr>
        <p:sp>
          <p:nvSpPr>
            <p:cNvPr id="72737" name="Line 38"/>
            <p:cNvSpPr>
              <a:spLocks noChangeShapeType="1"/>
            </p:cNvSpPr>
            <p:nvPr/>
          </p:nvSpPr>
          <p:spPr bwMode="auto">
            <a:xfrm>
              <a:off x="3024" y="2928"/>
              <a:ext cx="20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72738" name="Group 39"/>
            <p:cNvGrpSpPr>
              <a:grpSpLocks/>
            </p:cNvGrpSpPr>
            <p:nvPr/>
          </p:nvGrpSpPr>
          <p:grpSpPr bwMode="auto">
            <a:xfrm>
              <a:off x="3312" y="1121"/>
              <a:ext cx="1456" cy="1807"/>
              <a:chOff x="3312" y="1121"/>
              <a:chExt cx="1456" cy="1807"/>
            </a:xfrm>
          </p:grpSpPr>
          <p:sp>
            <p:nvSpPr>
              <p:cNvPr id="72739" name="Line 40"/>
              <p:cNvSpPr>
                <a:spLocks noChangeShapeType="1"/>
              </p:cNvSpPr>
              <p:nvPr/>
            </p:nvSpPr>
            <p:spPr bwMode="auto">
              <a:xfrm>
                <a:off x="3360" y="2112"/>
                <a:ext cx="576" cy="384"/>
              </a:xfrm>
              <a:prstGeom prst="line">
                <a:avLst/>
              </a:prstGeom>
              <a:noFill/>
              <a:ln w="2857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grpSp>
            <p:nvGrpSpPr>
              <p:cNvPr id="72740" name="Group 41"/>
              <p:cNvGrpSpPr>
                <a:grpSpLocks/>
              </p:cNvGrpSpPr>
              <p:nvPr/>
            </p:nvGrpSpPr>
            <p:grpSpPr bwMode="auto">
              <a:xfrm>
                <a:off x="3312" y="1121"/>
                <a:ext cx="1456" cy="1807"/>
                <a:chOff x="3312" y="1121"/>
                <a:chExt cx="1456" cy="1807"/>
              </a:xfrm>
            </p:grpSpPr>
            <p:sp>
              <p:nvSpPr>
                <p:cNvPr id="72741" name="Line 42"/>
                <p:cNvSpPr>
                  <a:spLocks noChangeShapeType="1"/>
                </p:cNvSpPr>
                <p:nvPr/>
              </p:nvSpPr>
              <p:spPr bwMode="auto">
                <a:xfrm>
                  <a:off x="3312" y="2064"/>
                  <a:ext cx="432" cy="864"/>
                </a:xfrm>
                <a:prstGeom prst="line">
                  <a:avLst/>
                </a:prstGeom>
                <a:noFill/>
                <a:ln w="2857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274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648" y="1344"/>
                  <a:ext cx="480" cy="912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274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672" cy="960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274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128" y="1121"/>
                  <a:ext cx="64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669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ts val="900"/>
                    </a:spcBef>
                  </a:pPr>
                  <a:r>
                    <a:rPr kumimoji="0" lang="zh-TW" altLang="en-US" sz="1600">
                      <a:solidFill>
                        <a:srgbClr val="666699"/>
                      </a:solidFill>
                    </a:rPr>
                    <a:t>需求不確定</a:t>
                  </a:r>
                </a:p>
              </p:txBody>
            </p:sp>
          </p:grpSp>
        </p:grpSp>
      </p:grpSp>
      <p:grpSp>
        <p:nvGrpSpPr>
          <p:cNvPr id="852014" name="Group 46"/>
          <p:cNvGrpSpPr>
            <a:grpSpLocks/>
          </p:cNvGrpSpPr>
          <p:nvPr/>
        </p:nvGrpSpPr>
        <p:grpSpPr bwMode="auto">
          <a:xfrm>
            <a:off x="3492500" y="4292600"/>
            <a:ext cx="1223963" cy="360363"/>
            <a:chOff x="2200" y="2704"/>
            <a:chExt cx="771" cy="227"/>
          </a:xfrm>
        </p:grpSpPr>
        <p:sp>
          <p:nvSpPr>
            <p:cNvPr id="72735" name="Line 47"/>
            <p:cNvSpPr>
              <a:spLocks noChangeShapeType="1"/>
            </p:cNvSpPr>
            <p:nvPr/>
          </p:nvSpPr>
          <p:spPr bwMode="auto">
            <a:xfrm>
              <a:off x="2200" y="2704"/>
              <a:ext cx="771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736" name="Line 48"/>
            <p:cNvSpPr>
              <a:spLocks noChangeShapeType="1"/>
            </p:cNvSpPr>
            <p:nvPr/>
          </p:nvSpPr>
          <p:spPr bwMode="auto">
            <a:xfrm>
              <a:off x="2200" y="2931"/>
              <a:ext cx="771" cy="0"/>
            </a:xfrm>
            <a:prstGeom prst="line">
              <a:avLst/>
            </a:prstGeom>
            <a:noFill/>
            <a:ln w="9525">
              <a:solidFill>
                <a:srgbClr val="FF7C80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15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47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A913BA-1BC0-4676-9E5A-E7B80B952B6B}" type="slidenum">
              <a:rPr lang="en-US" altLang="zh-TW" sz="1400" smtClean="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庫存的改變</a:t>
            </a:r>
          </a:p>
        </p:txBody>
      </p:sp>
      <p:sp>
        <p:nvSpPr>
          <p:cNvPr id="74757" name="Line 3"/>
          <p:cNvSpPr>
            <a:spLocks noChangeShapeType="1"/>
          </p:cNvSpPr>
          <p:nvPr/>
        </p:nvSpPr>
        <p:spPr bwMode="auto">
          <a:xfrm>
            <a:off x="2895600" y="3429000"/>
            <a:ext cx="0" cy="1219200"/>
          </a:xfrm>
          <a:prstGeom prst="line">
            <a:avLst/>
          </a:prstGeom>
          <a:noFill/>
          <a:ln w="12700" cap="sq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58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74759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761" name="Line 7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62" name="Text Box 8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4763" name="Line 9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64" name="Text Box 10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4765" name="Line 11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66" name="Text Box 12"/>
          <p:cNvSpPr txBox="1">
            <a:spLocks noChangeArrowheads="1"/>
          </p:cNvSpPr>
          <p:nvPr/>
        </p:nvSpPr>
        <p:spPr bwMode="auto">
          <a:xfrm>
            <a:off x="5275263" y="51054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66CCFF"/>
                </a:solidFill>
              </a:rPr>
              <a:t>訂貨時間點</a:t>
            </a:r>
          </a:p>
        </p:txBody>
      </p:sp>
      <p:sp>
        <p:nvSpPr>
          <p:cNvPr id="74767" name="Line 13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74768" name="Group 14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74808" name="AutoShape 15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4809" name="AutoShape 16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4810" name="AutoShape 17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74769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0" name="Line 19"/>
          <p:cNvSpPr>
            <a:spLocks noChangeShapeType="1"/>
          </p:cNvSpPr>
          <p:nvPr/>
        </p:nvSpPr>
        <p:spPr bwMode="auto">
          <a:xfrm>
            <a:off x="4800600" y="4648200"/>
            <a:ext cx="3244850" cy="0"/>
          </a:xfrm>
          <a:prstGeom prst="line">
            <a:avLst/>
          </a:prstGeom>
          <a:noFill/>
          <a:ln w="9525">
            <a:solidFill>
              <a:srgbClr val="66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1" name="Line 20"/>
          <p:cNvSpPr>
            <a:spLocks noChangeShapeType="1"/>
          </p:cNvSpPr>
          <p:nvPr/>
        </p:nvSpPr>
        <p:spPr bwMode="auto">
          <a:xfrm>
            <a:off x="5257800" y="3276600"/>
            <a:ext cx="685800" cy="13716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>
            <a:off x="5334000" y="3352800"/>
            <a:ext cx="914400" cy="6096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 flipV="1">
            <a:off x="5791200" y="2133600"/>
            <a:ext cx="7620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4" name="Line 23"/>
          <p:cNvSpPr>
            <a:spLocks noChangeShapeType="1"/>
          </p:cNvSpPr>
          <p:nvPr/>
        </p:nvSpPr>
        <p:spPr bwMode="auto">
          <a:xfrm flipV="1">
            <a:off x="5486400" y="2133600"/>
            <a:ext cx="10668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5" name="Text Box 24"/>
          <p:cNvSpPr txBox="1">
            <a:spLocks noChangeArrowheads="1"/>
          </p:cNvSpPr>
          <p:nvPr/>
        </p:nvSpPr>
        <p:spPr bwMode="auto">
          <a:xfrm>
            <a:off x="6553200" y="1779588"/>
            <a:ext cx="101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</a:rPr>
              <a:t>需求不確定</a:t>
            </a:r>
          </a:p>
        </p:txBody>
      </p:sp>
      <p:sp>
        <p:nvSpPr>
          <p:cNvPr id="74776" name="Text Box 25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74777" name="Text Box 26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74778" name="Text Box 27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74779" name="Text Box 28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4780" name="Text Box 29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74781" name="Text Box 30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4782" name="Text Box 31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74783" name="Line 32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84" name="Line 33"/>
          <p:cNvSpPr>
            <a:spLocks noChangeShapeType="1"/>
          </p:cNvSpPr>
          <p:nvPr/>
        </p:nvSpPr>
        <p:spPr bwMode="auto">
          <a:xfrm>
            <a:off x="2743200" y="3429000"/>
            <a:ext cx="1981200" cy="0"/>
          </a:xfrm>
          <a:prstGeom prst="line">
            <a:avLst/>
          </a:prstGeom>
          <a:noFill/>
          <a:ln w="19050" cap="sq">
            <a:solidFill>
              <a:srgbClr val="66CC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85" name="Line 34"/>
          <p:cNvSpPr>
            <a:spLocks noChangeShapeType="1"/>
          </p:cNvSpPr>
          <p:nvPr/>
        </p:nvSpPr>
        <p:spPr bwMode="auto">
          <a:xfrm>
            <a:off x="2743200" y="4648200"/>
            <a:ext cx="1981200" cy="0"/>
          </a:xfrm>
          <a:prstGeom prst="line">
            <a:avLst/>
          </a:prstGeom>
          <a:noFill/>
          <a:ln w="19050" cap="sq">
            <a:solidFill>
              <a:srgbClr val="66CC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86" name="Text Box 35"/>
          <p:cNvSpPr txBox="1">
            <a:spLocks noChangeArrowheads="1"/>
          </p:cNvSpPr>
          <p:nvPr/>
        </p:nvSpPr>
        <p:spPr bwMode="auto">
          <a:xfrm>
            <a:off x="2057400" y="3810000"/>
            <a:ext cx="140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CCFF"/>
                </a:solidFill>
              </a:rPr>
              <a:t>平均存貨</a:t>
            </a:r>
          </a:p>
        </p:txBody>
      </p:sp>
      <p:grpSp>
        <p:nvGrpSpPr>
          <p:cNvPr id="854052" name="Group 36"/>
          <p:cNvGrpSpPr>
            <a:grpSpLocks/>
          </p:cNvGrpSpPr>
          <p:nvPr/>
        </p:nvGrpSpPr>
        <p:grpSpPr bwMode="auto">
          <a:xfrm>
            <a:off x="3492500" y="3276600"/>
            <a:ext cx="5056188" cy="2946400"/>
            <a:chOff x="2200" y="2064"/>
            <a:chExt cx="3185" cy="1856"/>
          </a:xfrm>
        </p:grpSpPr>
        <p:grpSp>
          <p:nvGrpSpPr>
            <p:cNvPr id="74788" name="Group 37"/>
            <p:cNvGrpSpPr>
              <a:grpSpLocks/>
            </p:cNvGrpSpPr>
            <p:nvPr/>
          </p:nvGrpSpPr>
          <p:grpSpPr bwMode="auto">
            <a:xfrm>
              <a:off x="2985" y="2069"/>
              <a:ext cx="2400" cy="408"/>
              <a:chOff x="3024" y="2064"/>
              <a:chExt cx="2400" cy="408"/>
            </a:xfrm>
          </p:grpSpPr>
          <p:grpSp>
            <p:nvGrpSpPr>
              <p:cNvPr id="74800" name="Group 38"/>
              <p:cNvGrpSpPr>
                <a:grpSpLocks/>
              </p:cNvGrpSpPr>
              <p:nvPr/>
            </p:nvGrpSpPr>
            <p:grpSpPr bwMode="auto">
              <a:xfrm>
                <a:off x="3024" y="2064"/>
                <a:ext cx="1200" cy="408"/>
                <a:chOff x="3007" y="1776"/>
                <a:chExt cx="2184" cy="715"/>
              </a:xfrm>
            </p:grpSpPr>
            <p:sp>
              <p:nvSpPr>
                <p:cNvPr id="74805" name="AutoShape 39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806" name="AutoShape 40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807" name="AutoShape 41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74801" name="Group 42"/>
              <p:cNvGrpSpPr>
                <a:grpSpLocks/>
              </p:cNvGrpSpPr>
              <p:nvPr/>
            </p:nvGrpSpPr>
            <p:grpSpPr bwMode="auto">
              <a:xfrm>
                <a:off x="4224" y="2064"/>
                <a:ext cx="1200" cy="408"/>
                <a:chOff x="3007" y="1776"/>
                <a:chExt cx="2184" cy="715"/>
              </a:xfrm>
            </p:grpSpPr>
            <p:sp>
              <p:nvSpPr>
                <p:cNvPr id="74802" name="AutoShape 43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803" name="AutoShape 44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804" name="AutoShape 45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</p:grpSp>
        <p:sp>
          <p:nvSpPr>
            <p:cNvPr id="74789" name="Line 46"/>
            <p:cNvSpPr>
              <a:spLocks noChangeShapeType="1"/>
            </p:cNvSpPr>
            <p:nvPr/>
          </p:nvSpPr>
          <p:spPr bwMode="auto">
            <a:xfrm>
              <a:off x="2200" y="2285"/>
              <a:ext cx="802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4790" name="Text Box 47"/>
            <p:cNvSpPr txBox="1">
              <a:spLocks noChangeArrowheads="1"/>
            </p:cNvSpPr>
            <p:nvPr/>
          </p:nvSpPr>
          <p:spPr bwMode="auto">
            <a:xfrm>
              <a:off x="2200" y="2387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CC0000"/>
                  </a:solidFill>
                  <a:ea typeface="SimHei" pitchFamily="49" charset="-122"/>
                </a:rPr>
                <a:t>平均存貨</a:t>
              </a:r>
            </a:p>
          </p:txBody>
        </p:sp>
        <p:grpSp>
          <p:nvGrpSpPr>
            <p:cNvPr id="74791" name="Group 48"/>
            <p:cNvGrpSpPr>
              <a:grpSpLocks/>
            </p:cNvGrpSpPr>
            <p:nvPr/>
          </p:nvGrpSpPr>
          <p:grpSpPr bwMode="auto">
            <a:xfrm>
              <a:off x="3024" y="2064"/>
              <a:ext cx="2044" cy="1856"/>
              <a:chOff x="3024" y="2064"/>
              <a:chExt cx="2044" cy="1856"/>
            </a:xfrm>
          </p:grpSpPr>
          <p:sp>
            <p:nvSpPr>
              <p:cNvPr id="74793" name="Line 49"/>
              <p:cNvSpPr>
                <a:spLocks noChangeShapeType="1"/>
              </p:cNvSpPr>
              <p:nvPr/>
            </p:nvSpPr>
            <p:spPr bwMode="auto">
              <a:xfrm>
                <a:off x="3600" y="2352"/>
                <a:ext cx="144" cy="33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74794" name="Line 50"/>
              <p:cNvSpPr>
                <a:spLocks noChangeShapeType="1"/>
              </p:cNvSpPr>
              <p:nvPr/>
            </p:nvSpPr>
            <p:spPr bwMode="auto">
              <a:xfrm>
                <a:off x="3600" y="2352"/>
                <a:ext cx="336" cy="14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grpSp>
            <p:nvGrpSpPr>
              <p:cNvPr id="74795" name="Group 51"/>
              <p:cNvGrpSpPr>
                <a:grpSpLocks/>
              </p:cNvGrpSpPr>
              <p:nvPr/>
            </p:nvGrpSpPr>
            <p:grpSpPr bwMode="auto">
              <a:xfrm>
                <a:off x="3600" y="2064"/>
                <a:ext cx="166" cy="1856"/>
                <a:chOff x="3312" y="2064"/>
                <a:chExt cx="166" cy="1856"/>
              </a:xfrm>
            </p:grpSpPr>
            <p:sp>
              <p:nvSpPr>
                <p:cNvPr id="74797" name="Line 52"/>
                <p:cNvSpPr>
                  <a:spLocks noChangeShapeType="1"/>
                </p:cNvSpPr>
                <p:nvPr/>
              </p:nvSpPr>
              <p:spPr bwMode="auto">
                <a:xfrm>
                  <a:off x="3312" y="2544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4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324" y="3216"/>
                  <a:ext cx="154" cy="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lIns="0" tIns="0" rIns="0" bIns="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ts val="900"/>
                    </a:spcBef>
                  </a:pPr>
                  <a:r>
                    <a:rPr kumimoji="0" lang="zh-TW" altLang="en-US" sz="1600">
                      <a:solidFill>
                        <a:srgbClr val="CC0000"/>
                      </a:solidFill>
                    </a:rPr>
                    <a:t>訂貨時間點</a:t>
                  </a:r>
                  <a:r>
                    <a:rPr kumimoji="0" lang="en-US" altLang="zh-TW" sz="16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7479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312" y="2064"/>
                  <a:ext cx="0" cy="432"/>
                </a:xfrm>
                <a:prstGeom prst="line">
                  <a:avLst/>
                </a:prstGeom>
                <a:noFill/>
                <a:ln w="12700" cap="rnd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</p:grpSp>
          <p:sp>
            <p:nvSpPr>
              <p:cNvPr id="74796" name="Line 55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2044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74792" name="Line 56"/>
            <p:cNvSpPr>
              <a:spLocks noChangeShapeType="1"/>
            </p:cNvSpPr>
            <p:nvPr/>
          </p:nvSpPr>
          <p:spPr bwMode="auto">
            <a:xfrm>
              <a:off x="2245" y="2704"/>
              <a:ext cx="802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3243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68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C97B32-78E1-4527-8C21-7088C1446601}" type="slidenum">
              <a:rPr lang="en-US" altLang="zh-TW" sz="1400" smtClean="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庫存的成本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/>
              <a:t>假設：某公司</a:t>
            </a:r>
            <a:r>
              <a:rPr lang="en-US" altLang="zh-TW" sz="2800"/>
              <a:t>10</a:t>
            </a:r>
            <a:r>
              <a:rPr lang="zh-TW" altLang="en-US" sz="2800"/>
              <a:t>億營業額，</a:t>
            </a:r>
            <a:r>
              <a:rPr lang="en-US" altLang="zh-TW" sz="2800"/>
              <a:t>60%</a:t>
            </a:r>
            <a:r>
              <a:rPr lang="zh-TW" altLang="en-US" sz="2800"/>
              <a:t>原料成本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/>
              <a:t>庫存週期</a:t>
            </a:r>
            <a:r>
              <a:rPr lang="en-US" altLang="zh-TW" sz="2800"/>
              <a:t>120</a:t>
            </a:r>
            <a:r>
              <a:rPr lang="zh-TW" altLang="en-US" sz="2800"/>
              <a:t>天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/>
              <a:t>庫存金額：</a:t>
            </a:r>
            <a:r>
              <a:rPr lang="en-US" altLang="zh-TW" sz="2400"/>
              <a:t>2 </a:t>
            </a:r>
            <a:r>
              <a:rPr lang="zh-TW" altLang="en-US" sz="2400"/>
              <a:t>億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/>
              <a:t>庫存週期</a:t>
            </a:r>
            <a:r>
              <a:rPr lang="en-US" altLang="zh-TW" sz="2800"/>
              <a:t>30</a:t>
            </a:r>
            <a:r>
              <a:rPr lang="zh-TW" altLang="en-US" sz="2800"/>
              <a:t>天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/>
              <a:t>庫存金額： </a:t>
            </a:r>
            <a:r>
              <a:rPr lang="en-US" altLang="zh-TW" sz="2400"/>
              <a:t>5</a:t>
            </a:r>
            <a:r>
              <a:rPr lang="zh-TW" altLang="en-US" sz="2400"/>
              <a:t>千萬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/>
              <a:t>庫存週期</a:t>
            </a:r>
            <a:r>
              <a:rPr lang="en-US" altLang="zh-TW" sz="2800"/>
              <a:t>120</a:t>
            </a:r>
            <a:r>
              <a:rPr lang="zh-TW" altLang="en-US" sz="2800"/>
              <a:t>天</a:t>
            </a:r>
            <a:r>
              <a:rPr lang="zh-TW" altLang="en-US" sz="2800">
                <a:sym typeface="Wingdings" panose="05000000000000000000" pitchFamily="2" charset="2"/>
              </a:rPr>
              <a:t> </a:t>
            </a:r>
            <a:r>
              <a:rPr lang="en-US" altLang="zh-TW" sz="2800"/>
              <a:t>30</a:t>
            </a:r>
            <a:r>
              <a:rPr lang="zh-TW" altLang="en-US" sz="2800"/>
              <a:t>天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/>
              <a:t>庫存減少： </a:t>
            </a:r>
            <a:r>
              <a:rPr lang="en-US" altLang="zh-TW" sz="2400"/>
              <a:t>1 </a:t>
            </a:r>
            <a:r>
              <a:rPr lang="zh-TW" altLang="en-US" sz="2400"/>
              <a:t>億</a:t>
            </a:r>
            <a:r>
              <a:rPr lang="en-US" altLang="zh-TW" sz="2400"/>
              <a:t>5</a:t>
            </a:r>
            <a:r>
              <a:rPr lang="zh-TW" altLang="en-US" sz="2400"/>
              <a:t>千萬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/>
              <a:t>假設利率</a:t>
            </a:r>
            <a:r>
              <a:rPr lang="en-US" altLang="zh-TW" sz="2800"/>
              <a:t>5</a:t>
            </a:r>
            <a:r>
              <a:rPr lang="zh-TW" altLang="en-US" sz="2800"/>
              <a:t>％，光是資金壓積的成本</a:t>
            </a:r>
            <a:r>
              <a:rPr lang="en-US" altLang="zh-TW" sz="2800"/>
              <a:t>﹐</a:t>
            </a:r>
            <a:r>
              <a:rPr lang="zh-TW" altLang="en-US" sz="2800"/>
              <a:t>每年節省</a:t>
            </a:r>
            <a:r>
              <a:rPr lang="en-US" altLang="zh-TW" sz="2800"/>
              <a:t>7.5</a:t>
            </a:r>
            <a:r>
              <a:rPr lang="zh-TW" altLang="en-US" sz="2800"/>
              <a:t>百萬。</a:t>
            </a:r>
          </a:p>
        </p:txBody>
      </p:sp>
    </p:spTree>
    <p:extLst>
      <p:ext uri="{BB962C8B-B14F-4D97-AF65-F5344CB8AC3E}">
        <p14:creationId xmlns:p14="http://schemas.microsoft.com/office/powerpoint/2010/main" val="331183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88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87C371-2A48-49AB-BCB3-A49712561DC0}" type="slidenum">
              <a:rPr lang="en-US" altLang="zh-TW" sz="1400" smtClean="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長鞭效應 </a:t>
            </a:r>
            <a:r>
              <a:rPr lang="en-US" altLang="zh-TW"/>
              <a:t>The Bullwhip Effect</a:t>
            </a:r>
          </a:p>
        </p:txBody>
      </p:sp>
      <p:grpSp>
        <p:nvGrpSpPr>
          <p:cNvPr id="78853" name="Group 3"/>
          <p:cNvGrpSpPr>
            <a:grpSpLocks/>
          </p:cNvGrpSpPr>
          <p:nvPr/>
        </p:nvGrpSpPr>
        <p:grpSpPr bwMode="auto">
          <a:xfrm>
            <a:off x="2743200" y="2590800"/>
            <a:ext cx="1066800" cy="1981200"/>
            <a:chOff x="864" y="1728"/>
            <a:chExt cx="1872" cy="1824"/>
          </a:xfrm>
        </p:grpSpPr>
        <p:grpSp>
          <p:nvGrpSpPr>
            <p:cNvPr id="78870" name="Group 4"/>
            <p:cNvGrpSpPr>
              <a:grpSpLocks/>
            </p:cNvGrpSpPr>
            <p:nvPr/>
          </p:nvGrpSpPr>
          <p:grpSpPr bwMode="auto">
            <a:xfrm>
              <a:off x="864" y="2112"/>
              <a:ext cx="240" cy="384"/>
              <a:chOff x="864" y="2112"/>
              <a:chExt cx="385" cy="401"/>
            </a:xfrm>
          </p:grpSpPr>
          <p:sp>
            <p:nvSpPr>
              <p:cNvPr id="78880" name="Arc 5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81" name="Arc 6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71" name="Group 7"/>
            <p:cNvGrpSpPr>
              <a:grpSpLocks/>
            </p:cNvGrpSpPr>
            <p:nvPr/>
          </p:nvGrpSpPr>
          <p:grpSpPr bwMode="auto">
            <a:xfrm flipV="1">
              <a:off x="1104" y="2496"/>
              <a:ext cx="336" cy="528"/>
              <a:chOff x="864" y="2112"/>
              <a:chExt cx="385" cy="401"/>
            </a:xfrm>
          </p:grpSpPr>
          <p:sp>
            <p:nvSpPr>
              <p:cNvPr id="78878" name="Arc 8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79" name="Arc 9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72" name="Group 10"/>
            <p:cNvGrpSpPr>
              <a:grpSpLocks/>
            </p:cNvGrpSpPr>
            <p:nvPr/>
          </p:nvGrpSpPr>
          <p:grpSpPr bwMode="auto">
            <a:xfrm flipH="1">
              <a:off x="1440" y="1728"/>
              <a:ext cx="528" cy="768"/>
              <a:chOff x="864" y="2112"/>
              <a:chExt cx="385" cy="401"/>
            </a:xfrm>
          </p:grpSpPr>
          <p:sp>
            <p:nvSpPr>
              <p:cNvPr id="78876" name="Arc 11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77" name="Arc 12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73" name="Group 13"/>
            <p:cNvGrpSpPr>
              <a:grpSpLocks/>
            </p:cNvGrpSpPr>
            <p:nvPr/>
          </p:nvGrpSpPr>
          <p:grpSpPr bwMode="auto">
            <a:xfrm flipH="1" flipV="1">
              <a:off x="1968" y="2496"/>
              <a:ext cx="768" cy="1056"/>
              <a:chOff x="864" y="2112"/>
              <a:chExt cx="385" cy="401"/>
            </a:xfrm>
          </p:grpSpPr>
          <p:sp>
            <p:nvSpPr>
              <p:cNvPr id="78874" name="Arc 14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75" name="Arc 15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78854" name="Group 16"/>
          <p:cNvGrpSpPr>
            <a:grpSpLocks/>
          </p:cNvGrpSpPr>
          <p:nvPr/>
        </p:nvGrpSpPr>
        <p:grpSpPr bwMode="auto">
          <a:xfrm>
            <a:off x="3810000" y="1371600"/>
            <a:ext cx="2438400" cy="5029200"/>
            <a:chOff x="864" y="1728"/>
            <a:chExt cx="1872" cy="18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864" y="2112"/>
              <a:ext cx="240" cy="384"/>
              <a:chOff x="864" y="2112"/>
              <a:chExt cx="385" cy="401"/>
            </a:xfrm>
          </p:grpSpPr>
          <p:sp>
            <p:nvSpPr>
              <p:cNvPr id="78868" name="Arc 18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9" name="Arc 19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59" name="Group 20"/>
            <p:cNvGrpSpPr>
              <a:grpSpLocks/>
            </p:cNvGrpSpPr>
            <p:nvPr/>
          </p:nvGrpSpPr>
          <p:grpSpPr bwMode="auto">
            <a:xfrm flipV="1">
              <a:off x="1104" y="2496"/>
              <a:ext cx="336" cy="528"/>
              <a:chOff x="864" y="2112"/>
              <a:chExt cx="385" cy="401"/>
            </a:xfrm>
          </p:grpSpPr>
          <p:sp>
            <p:nvSpPr>
              <p:cNvPr id="78866" name="Arc 21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7" name="Arc 22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60" name="Group 23"/>
            <p:cNvGrpSpPr>
              <a:grpSpLocks/>
            </p:cNvGrpSpPr>
            <p:nvPr/>
          </p:nvGrpSpPr>
          <p:grpSpPr bwMode="auto">
            <a:xfrm flipH="1">
              <a:off x="1440" y="1728"/>
              <a:ext cx="528" cy="768"/>
              <a:chOff x="864" y="2112"/>
              <a:chExt cx="385" cy="401"/>
            </a:xfrm>
          </p:grpSpPr>
          <p:sp>
            <p:nvSpPr>
              <p:cNvPr id="78864" name="Arc 24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5" name="Arc 25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61" name="Group 26"/>
            <p:cNvGrpSpPr>
              <a:grpSpLocks/>
            </p:cNvGrpSpPr>
            <p:nvPr/>
          </p:nvGrpSpPr>
          <p:grpSpPr bwMode="auto">
            <a:xfrm flipH="1" flipV="1">
              <a:off x="1968" y="2496"/>
              <a:ext cx="768" cy="1056"/>
              <a:chOff x="864" y="2112"/>
              <a:chExt cx="385" cy="401"/>
            </a:xfrm>
          </p:grpSpPr>
          <p:sp>
            <p:nvSpPr>
              <p:cNvPr id="78862" name="Arc 27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3" name="Arc 28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8855" name="Line 29"/>
          <p:cNvSpPr>
            <a:spLocks noChangeShapeType="1"/>
          </p:cNvSpPr>
          <p:nvPr/>
        </p:nvSpPr>
        <p:spPr bwMode="auto">
          <a:xfrm>
            <a:off x="914400" y="3581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8856" name="Text Box 30"/>
          <p:cNvSpPr txBox="1">
            <a:spLocks noChangeArrowheads="1"/>
          </p:cNvSpPr>
          <p:nvPr/>
        </p:nvSpPr>
        <p:spPr bwMode="auto">
          <a:xfrm>
            <a:off x="762000" y="37353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傳播方向</a:t>
            </a:r>
          </a:p>
        </p:txBody>
      </p:sp>
      <p:sp>
        <p:nvSpPr>
          <p:cNvPr id="78857" name="Text Box 31"/>
          <p:cNvSpPr txBox="1">
            <a:spLocks noChangeArrowheads="1"/>
          </p:cNvSpPr>
          <p:nvPr/>
        </p:nvSpPr>
        <p:spPr bwMode="auto">
          <a:xfrm>
            <a:off x="5148263" y="2781300"/>
            <a:ext cx="374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chemeClr val="accent2"/>
                </a:solidFill>
              </a:rPr>
              <a:t>訂單的變異往上游增加</a:t>
            </a:r>
          </a:p>
        </p:txBody>
      </p:sp>
    </p:spTree>
    <p:extLst>
      <p:ext uri="{BB962C8B-B14F-4D97-AF65-F5344CB8AC3E}">
        <p14:creationId xmlns:p14="http://schemas.microsoft.com/office/powerpoint/2010/main" val="162954226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08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53C971-228E-41CC-963F-29F4E22C7D85}" type="slidenum">
              <a:rPr lang="en-US" altLang="zh-TW" sz="1400" smtClean="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長鞭效應的原因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rgbClr val="CC0000"/>
                </a:solidFill>
              </a:rPr>
              <a:t>需求預測不準</a:t>
            </a:r>
            <a:r>
              <a:rPr lang="zh-TW" altLang="en-US"/>
              <a:t>：預測的鐵律</a:t>
            </a:r>
            <a:endParaRPr lang="zh-TW" altLang="en-US" sz="360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b="1"/>
              <a:t>預測永遠不準確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b="1"/>
              <a:t>預測時間越長越不準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b="1"/>
              <a:t>預測項目越細越不準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前置時間長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訂購批量大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價格變動快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被誇大的訂單</a:t>
            </a:r>
          </a:p>
        </p:txBody>
      </p:sp>
    </p:spTree>
    <p:extLst>
      <p:ext uri="{BB962C8B-B14F-4D97-AF65-F5344CB8AC3E}">
        <p14:creationId xmlns:p14="http://schemas.microsoft.com/office/powerpoint/2010/main" val="8119035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29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3A625E3-16E7-42F3-BF5A-5C31A1C7EBA9}" type="slidenum">
              <a:rPr lang="en-US" altLang="zh-TW" sz="1400" smtClean="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長鞭效應和供應鏈動態</a:t>
            </a:r>
            <a:endParaRPr lang="zh-TW" altLang="en-US"/>
          </a:p>
        </p:txBody>
      </p:sp>
      <p:sp>
        <p:nvSpPr>
          <p:cNvPr id="82949" name="Freeform 3"/>
          <p:cNvSpPr>
            <a:spLocks/>
          </p:cNvSpPr>
          <p:nvPr/>
        </p:nvSpPr>
        <p:spPr bwMode="auto">
          <a:xfrm>
            <a:off x="533400" y="1600200"/>
            <a:ext cx="7316788" cy="4246563"/>
          </a:xfrm>
          <a:custGeom>
            <a:avLst/>
            <a:gdLst>
              <a:gd name="T0" fmla="*/ 0 w 4873"/>
              <a:gd name="T1" fmla="*/ 0 h 2828"/>
              <a:gd name="T2" fmla="*/ 0 w 4873"/>
              <a:gd name="T3" fmla="*/ 2147483646 h 2828"/>
              <a:gd name="T4" fmla="*/ 2147483646 w 4873"/>
              <a:gd name="T5" fmla="*/ 2147483646 h 28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73" h="2828">
                <a:moveTo>
                  <a:pt x="0" y="0"/>
                </a:moveTo>
                <a:lnTo>
                  <a:pt x="0" y="2828"/>
                </a:lnTo>
                <a:lnTo>
                  <a:pt x="4873" y="2828"/>
                </a:ln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0" name="Line 4"/>
          <p:cNvSpPr>
            <a:spLocks noChangeShapeType="1"/>
          </p:cNvSpPr>
          <p:nvPr/>
        </p:nvSpPr>
        <p:spPr bwMode="auto">
          <a:xfrm>
            <a:off x="563563" y="4060825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1" name="Line 5"/>
          <p:cNvSpPr>
            <a:spLocks noChangeShapeType="1"/>
          </p:cNvSpPr>
          <p:nvPr/>
        </p:nvSpPr>
        <p:spPr bwMode="auto">
          <a:xfrm>
            <a:off x="563563" y="2479675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2" name="Line 6"/>
          <p:cNvSpPr>
            <a:spLocks noChangeShapeType="1"/>
          </p:cNvSpPr>
          <p:nvPr/>
        </p:nvSpPr>
        <p:spPr bwMode="auto">
          <a:xfrm>
            <a:off x="563563" y="3270250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3" name="Line 7"/>
          <p:cNvSpPr>
            <a:spLocks noChangeShapeType="1"/>
          </p:cNvSpPr>
          <p:nvPr/>
        </p:nvSpPr>
        <p:spPr bwMode="auto">
          <a:xfrm>
            <a:off x="563563" y="5429250"/>
            <a:ext cx="7518400" cy="0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4" name="Line 8"/>
          <p:cNvSpPr>
            <a:spLocks noChangeShapeType="1"/>
          </p:cNvSpPr>
          <p:nvPr/>
        </p:nvSpPr>
        <p:spPr bwMode="auto">
          <a:xfrm>
            <a:off x="563563" y="4852988"/>
            <a:ext cx="7518400" cy="1587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7924800" y="57150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000" b="1">
                <a:solidFill>
                  <a:srgbClr val="00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82956" name="Text Box 10"/>
          <p:cNvSpPr txBox="1">
            <a:spLocks noChangeArrowheads="1"/>
          </p:cNvSpPr>
          <p:nvPr/>
        </p:nvSpPr>
        <p:spPr bwMode="auto">
          <a:xfrm>
            <a:off x="2971800" y="6096000"/>
            <a:ext cx="581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200">
                <a:latin typeface="Arial" panose="020B0604020202020204" pitchFamily="34" charset="0"/>
                <a:ea typeface="Gulim" pitchFamily="34" charset="-127"/>
              </a:rPr>
              <a:t>Source: Tom Mc Guffry, Electronic Commerce and Value Chain Management, 1998</a:t>
            </a:r>
          </a:p>
        </p:txBody>
      </p:sp>
      <p:sp>
        <p:nvSpPr>
          <p:cNvPr id="82957" name="Text Box 11"/>
          <p:cNvSpPr txBox="1">
            <a:spLocks noChangeArrowheads="1"/>
          </p:cNvSpPr>
          <p:nvPr/>
        </p:nvSpPr>
        <p:spPr bwMode="auto">
          <a:xfrm>
            <a:off x="0" y="2590800"/>
            <a:ext cx="549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333399"/>
                </a:solidFill>
                <a:ea typeface="標楷體" panose="03000509000000000000" pitchFamily="65" charset="-120"/>
              </a:rPr>
              <a:t>訂單數量</a:t>
            </a:r>
          </a:p>
        </p:txBody>
      </p:sp>
      <p:grpSp>
        <p:nvGrpSpPr>
          <p:cNvPr id="815116" name="Group 12"/>
          <p:cNvGrpSpPr>
            <a:grpSpLocks/>
          </p:cNvGrpSpPr>
          <p:nvPr/>
        </p:nvGrpSpPr>
        <p:grpSpPr bwMode="auto">
          <a:xfrm>
            <a:off x="609600" y="2971800"/>
            <a:ext cx="7277100" cy="1649413"/>
            <a:chOff x="384" y="1872"/>
            <a:chExt cx="4584" cy="1039"/>
          </a:xfrm>
        </p:grpSpPr>
        <p:sp>
          <p:nvSpPr>
            <p:cNvPr id="82968" name="Freeform 13"/>
            <p:cNvSpPr>
              <a:spLocks/>
            </p:cNvSpPr>
            <p:nvPr/>
          </p:nvSpPr>
          <p:spPr bwMode="auto">
            <a:xfrm>
              <a:off x="384" y="1872"/>
              <a:ext cx="4584" cy="1039"/>
            </a:xfrm>
            <a:custGeom>
              <a:avLst/>
              <a:gdLst>
                <a:gd name="T0" fmla="*/ 0 w 4584"/>
                <a:gd name="T1" fmla="*/ 2592 h 766"/>
                <a:gd name="T2" fmla="*/ 1018 w 4584"/>
                <a:gd name="T3" fmla="*/ 2224 h 766"/>
                <a:gd name="T4" fmla="*/ 1146 w 4584"/>
                <a:gd name="T5" fmla="*/ 2071 h 766"/>
                <a:gd name="T6" fmla="*/ 1255 w 4584"/>
                <a:gd name="T7" fmla="*/ 1946 h 766"/>
                <a:gd name="T8" fmla="*/ 1355 w 4584"/>
                <a:gd name="T9" fmla="*/ 1826 h 766"/>
                <a:gd name="T10" fmla="*/ 1464 w 4584"/>
                <a:gd name="T11" fmla="*/ 1702 h 766"/>
                <a:gd name="T12" fmla="*/ 1555 w 4584"/>
                <a:gd name="T13" fmla="*/ 1518 h 766"/>
                <a:gd name="T14" fmla="*/ 1600 w 4584"/>
                <a:gd name="T15" fmla="*/ 1455 h 766"/>
                <a:gd name="T16" fmla="*/ 1700 w 4584"/>
                <a:gd name="T17" fmla="*/ 1238 h 766"/>
                <a:gd name="T18" fmla="*/ 1873 w 4584"/>
                <a:gd name="T19" fmla="*/ 871 h 766"/>
                <a:gd name="T20" fmla="*/ 1982 w 4584"/>
                <a:gd name="T21" fmla="*/ 590 h 766"/>
                <a:gd name="T22" fmla="*/ 2073 w 4584"/>
                <a:gd name="T23" fmla="*/ 439 h 766"/>
                <a:gd name="T24" fmla="*/ 2227 w 4584"/>
                <a:gd name="T25" fmla="*/ 191 h 766"/>
                <a:gd name="T26" fmla="*/ 2255 w 4584"/>
                <a:gd name="T27" fmla="*/ 133 h 766"/>
                <a:gd name="T28" fmla="*/ 2391 w 4584"/>
                <a:gd name="T29" fmla="*/ 7 h 766"/>
                <a:gd name="T30" fmla="*/ 2673 w 4584"/>
                <a:gd name="T31" fmla="*/ 103 h 766"/>
                <a:gd name="T32" fmla="*/ 2764 w 4584"/>
                <a:gd name="T33" fmla="*/ 254 h 766"/>
                <a:gd name="T34" fmla="*/ 2991 w 4584"/>
                <a:gd name="T35" fmla="*/ 719 h 766"/>
                <a:gd name="T36" fmla="*/ 3055 w 4584"/>
                <a:gd name="T37" fmla="*/ 871 h 766"/>
                <a:gd name="T38" fmla="*/ 3309 w 4584"/>
                <a:gd name="T39" fmla="*/ 1731 h 766"/>
                <a:gd name="T40" fmla="*/ 3500 w 4584"/>
                <a:gd name="T41" fmla="*/ 2286 h 766"/>
                <a:gd name="T42" fmla="*/ 3845 w 4584"/>
                <a:gd name="T43" fmla="*/ 2410 h 766"/>
                <a:gd name="T44" fmla="*/ 4109 w 4584"/>
                <a:gd name="T45" fmla="*/ 2007 h 766"/>
                <a:gd name="T46" fmla="*/ 4227 w 4584"/>
                <a:gd name="T47" fmla="*/ 1731 h 766"/>
                <a:gd name="T48" fmla="*/ 4327 w 4584"/>
                <a:gd name="T49" fmla="*/ 1426 h 766"/>
                <a:gd name="T50" fmla="*/ 4436 w 4584"/>
                <a:gd name="T51" fmla="*/ 960 h 766"/>
                <a:gd name="T52" fmla="*/ 4491 w 4584"/>
                <a:gd name="T53" fmla="*/ 685 h 766"/>
                <a:gd name="T54" fmla="*/ 4554 w 4584"/>
                <a:gd name="T55" fmla="*/ 408 h 766"/>
                <a:gd name="T56" fmla="*/ 4582 w 4584"/>
                <a:gd name="T57" fmla="*/ 315 h 7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84" h="766">
                  <a:moveTo>
                    <a:pt x="0" y="766"/>
                  </a:moveTo>
                  <a:cubicBezTo>
                    <a:pt x="170" y="748"/>
                    <a:pt x="827" y="683"/>
                    <a:pt x="1018" y="657"/>
                  </a:cubicBezTo>
                  <a:cubicBezTo>
                    <a:pt x="1057" y="632"/>
                    <a:pt x="1101" y="623"/>
                    <a:pt x="1146" y="612"/>
                  </a:cubicBezTo>
                  <a:cubicBezTo>
                    <a:pt x="1185" y="584"/>
                    <a:pt x="1206" y="585"/>
                    <a:pt x="1255" y="575"/>
                  </a:cubicBezTo>
                  <a:cubicBezTo>
                    <a:pt x="1293" y="568"/>
                    <a:pt x="1320" y="552"/>
                    <a:pt x="1355" y="539"/>
                  </a:cubicBezTo>
                  <a:cubicBezTo>
                    <a:pt x="1391" y="525"/>
                    <a:pt x="1431" y="523"/>
                    <a:pt x="1464" y="503"/>
                  </a:cubicBezTo>
                  <a:cubicBezTo>
                    <a:pt x="1494" y="485"/>
                    <a:pt x="1525" y="466"/>
                    <a:pt x="1555" y="448"/>
                  </a:cubicBezTo>
                  <a:cubicBezTo>
                    <a:pt x="1569" y="440"/>
                    <a:pt x="1586" y="438"/>
                    <a:pt x="1600" y="430"/>
                  </a:cubicBezTo>
                  <a:cubicBezTo>
                    <a:pt x="1719" y="357"/>
                    <a:pt x="1632" y="389"/>
                    <a:pt x="1700" y="366"/>
                  </a:cubicBezTo>
                  <a:cubicBezTo>
                    <a:pt x="1756" y="325"/>
                    <a:pt x="1815" y="293"/>
                    <a:pt x="1873" y="257"/>
                  </a:cubicBezTo>
                  <a:cubicBezTo>
                    <a:pt x="1911" y="233"/>
                    <a:pt x="1942" y="195"/>
                    <a:pt x="1982" y="175"/>
                  </a:cubicBezTo>
                  <a:cubicBezTo>
                    <a:pt x="2012" y="160"/>
                    <a:pt x="2043" y="147"/>
                    <a:pt x="2073" y="130"/>
                  </a:cubicBezTo>
                  <a:cubicBezTo>
                    <a:pt x="2114" y="110"/>
                    <a:pt x="2197" y="72"/>
                    <a:pt x="2227" y="57"/>
                  </a:cubicBezTo>
                  <a:cubicBezTo>
                    <a:pt x="2238" y="53"/>
                    <a:pt x="2245" y="44"/>
                    <a:pt x="2255" y="39"/>
                  </a:cubicBezTo>
                  <a:cubicBezTo>
                    <a:pt x="2295" y="20"/>
                    <a:pt x="2348" y="11"/>
                    <a:pt x="2391" y="2"/>
                  </a:cubicBezTo>
                  <a:cubicBezTo>
                    <a:pt x="2613" y="14"/>
                    <a:pt x="2519" y="0"/>
                    <a:pt x="2673" y="30"/>
                  </a:cubicBezTo>
                  <a:cubicBezTo>
                    <a:pt x="2707" y="37"/>
                    <a:pt x="2734" y="59"/>
                    <a:pt x="2764" y="75"/>
                  </a:cubicBezTo>
                  <a:cubicBezTo>
                    <a:pt x="2848" y="120"/>
                    <a:pt x="2916" y="156"/>
                    <a:pt x="2991" y="212"/>
                  </a:cubicBezTo>
                  <a:cubicBezTo>
                    <a:pt x="3012" y="228"/>
                    <a:pt x="3037" y="238"/>
                    <a:pt x="3055" y="257"/>
                  </a:cubicBezTo>
                  <a:cubicBezTo>
                    <a:pt x="3140" y="344"/>
                    <a:pt x="3224" y="427"/>
                    <a:pt x="3309" y="512"/>
                  </a:cubicBezTo>
                  <a:cubicBezTo>
                    <a:pt x="3369" y="572"/>
                    <a:pt x="3426" y="633"/>
                    <a:pt x="3500" y="675"/>
                  </a:cubicBezTo>
                  <a:cubicBezTo>
                    <a:pt x="3589" y="708"/>
                    <a:pt x="3744" y="726"/>
                    <a:pt x="3845" y="712"/>
                  </a:cubicBezTo>
                  <a:cubicBezTo>
                    <a:pt x="3925" y="658"/>
                    <a:pt x="4025" y="641"/>
                    <a:pt x="4109" y="593"/>
                  </a:cubicBezTo>
                  <a:cubicBezTo>
                    <a:pt x="4149" y="570"/>
                    <a:pt x="4193" y="542"/>
                    <a:pt x="4227" y="512"/>
                  </a:cubicBezTo>
                  <a:cubicBezTo>
                    <a:pt x="4261" y="482"/>
                    <a:pt x="4289" y="447"/>
                    <a:pt x="4327" y="421"/>
                  </a:cubicBezTo>
                  <a:cubicBezTo>
                    <a:pt x="4359" y="371"/>
                    <a:pt x="4403" y="337"/>
                    <a:pt x="4436" y="284"/>
                  </a:cubicBezTo>
                  <a:cubicBezTo>
                    <a:pt x="4453" y="257"/>
                    <a:pt x="4470" y="227"/>
                    <a:pt x="4491" y="202"/>
                  </a:cubicBezTo>
                  <a:cubicBezTo>
                    <a:pt x="4558" y="122"/>
                    <a:pt x="4469" y="249"/>
                    <a:pt x="4554" y="121"/>
                  </a:cubicBezTo>
                  <a:cubicBezTo>
                    <a:pt x="4584" y="75"/>
                    <a:pt x="4582" y="120"/>
                    <a:pt x="4582" y="93"/>
                  </a:cubicBez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969" name="Text Box 14"/>
            <p:cNvSpPr txBox="1">
              <a:spLocks noChangeArrowheads="1"/>
            </p:cNvSpPr>
            <p:nvPr/>
          </p:nvSpPr>
          <p:spPr bwMode="auto">
            <a:xfrm>
              <a:off x="3264" y="1920"/>
              <a:ext cx="842" cy="237"/>
            </a:xfrm>
            <a:prstGeom prst="rect">
              <a:avLst/>
            </a:prstGeom>
            <a:noFill/>
            <a:ln w="9525">
              <a:solidFill>
                <a:srgbClr val="D6009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D60093"/>
                  </a:solidFill>
                </a:rPr>
                <a:t>零售商訂單</a:t>
              </a:r>
            </a:p>
          </p:txBody>
        </p:sp>
      </p:grpSp>
      <p:grpSp>
        <p:nvGrpSpPr>
          <p:cNvPr id="815119" name="Group 15"/>
          <p:cNvGrpSpPr>
            <a:grpSpLocks/>
          </p:cNvGrpSpPr>
          <p:nvPr/>
        </p:nvGrpSpPr>
        <p:grpSpPr bwMode="auto">
          <a:xfrm>
            <a:off x="547688" y="1898650"/>
            <a:ext cx="7750175" cy="3638550"/>
            <a:chOff x="345" y="1196"/>
            <a:chExt cx="4882" cy="2292"/>
          </a:xfrm>
        </p:grpSpPr>
        <p:sp>
          <p:nvSpPr>
            <p:cNvPr id="82966" name="Freeform 16"/>
            <p:cNvSpPr>
              <a:spLocks/>
            </p:cNvSpPr>
            <p:nvPr/>
          </p:nvSpPr>
          <p:spPr bwMode="auto">
            <a:xfrm>
              <a:off x="345" y="1196"/>
              <a:ext cx="4882" cy="2292"/>
            </a:xfrm>
            <a:custGeom>
              <a:avLst/>
              <a:gdLst>
                <a:gd name="T0" fmla="*/ 0 w 4882"/>
                <a:gd name="T1" fmla="*/ 2146 h 1691"/>
                <a:gd name="T2" fmla="*/ 228 w 4882"/>
                <a:gd name="T3" fmla="*/ 2822 h 1691"/>
                <a:gd name="T4" fmla="*/ 282 w 4882"/>
                <a:gd name="T5" fmla="*/ 3039 h 1691"/>
                <a:gd name="T6" fmla="*/ 573 w 4882"/>
                <a:gd name="T7" fmla="*/ 3834 h 1691"/>
                <a:gd name="T8" fmla="*/ 782 w 4882"/>
                <a:gd name="T9" fmla="*/ 4387 h 1691"/>
                <a:gd name="T10" fmla="*/ 828 w 4882"/>
                <a:gd name="T11" fmla="*/ 4511 h 1691"/>
                <a:gd name="T12" fmla="*/ 1073 w 4882"/>
                <a:gd name="T13" fmla="*/ 4664 h 1691"/>
                <a:gd name="T14" fmla="*/ 1173 w 4882"/>
                <a:gd name="T15" fmla="*/ 4633 h 1691"/>
                <a:gd name="T16" fmla="*/ 1228 w 4882"/>
                <a:gd name="T17" fmla="*/ 4569 h 1691"/>
                <a:gd name="T18" fmla="*/ 1409 w 4882"/>
                <a:gd name="T19" fmla="*/ 4082 h 1691"/>
                <a:gd name="T20" fmla="*/ 1491 w 4882"/>
                <a:gd name="T21" fmla="*/ 3712 h 1691"/>
                <a:gd name="T22" fmla="*/ 1564 w 4882"/>
                <a:gd name="T23" fmla="*/ 3496 h 1691"/>
                <a:gd name="T24" fmla="*/ 1700 w 4882"/>
                <a:gd name="T25" fmla="*/ 2915 h 1691"/>
                <a:gd name="T26" fmla="*/ 1864 w 4882"/>
                <a:gd name="T27" fmla="*/ 2239 h 1691"/>
                <a:gd name="T28" fmla="*/ 1991 w 4882"/>
                <a:gd name="T29" fmla="*/ 1532 h 1691"/>
                <a:gd name="T30" fmla="*/ 2046 w 4882"/>
                <a:gd name="T31" fmla="*/ 1164 h 1691"/>
                <a:gd name="T32" fmla="*/ 2200 w 4882"/>
                <a:gd name="T33" fmla="*/ 645 h 1691"/>
                <a:gd name="T34" fmla="*/ 2255 w 4882"/>
                <a:gd name="T35" fmla="*/ 583 h 1691"/>
                <a:gd name="T36" fmla="*/ 2482 w 4882"/>
                <a:gd name="T37" fmla="*/ 674 h 1691"/>
                <a:gd name="T38" fmla="*/ 2537 w 4882"/>
                <a:gd name="T39" fmla="*/ 705 h 1691"/>
                <a:gd name="T40" fmla="*/ 2682 w 4882"/>
                <a:gd name="T41" fmla="*/ 797 h 1691"/>
                <a:gd name="T42" fmla="*/ 2782 w 4882"/>
                <a:gd name="T43" fmla="*/ 766 h 1691"/>
                <a:gd name="T44" fmla="*/ 2891 w 4882"/>
                <a:gd name="T45" fmla="*/ 705 h 1691"/>
                <a:gd name="T46" fmla="*/ 2982 w 4882"/>
                <a:gd name="T47" fmla="*/ 615 h 1691"/>
                <a:gd name="T48" fmla="*/ 3055 w 4882"/>
                <a:gd name="T49" fmla="*/ 491 h 1691"/>
                <a:gd name="T50" fmla="*/ 3118 w 4882"/>
                <a:gd name="T51" fmla="*/ 369 h 1691"/>
                <a:gd name="T52" fmla="*/ 3173 w 4882"/>
                <a:gd name="T53" fmla="*/ 247 h 1691"/>
                <a:gd name="T54" fmla="*/ 3191 w 4882"/>
                <a:gd name="T55" fmla="*/ 182 h 1691"/>
                <a:gd name="T56" fmla="*/ 3355 w 4882"/>
                <a:gd name="T57" fmla="*/ 0 h 1691"/>
                <a:gd name="T58" fmla="*/ 3591 w 4882"/>
                <a:gd name="T59" fmla="*/ 211 h 1691"/>
                <a:gd name="T60" fmla="*/ 3727 w 4882"/>
                <a:gd name="T61" fmla="*/ 552 h 1691"/>
                <a:gd name="T62" fmla="*/ 3855 w 4882"/>
                <a:gd name="T63" fmla="*/ 951 h 1691"/>
                <a:gd name="T64" fmla="*/ 3918 w 4882"/>
                <a:gd name="T65" fmla="*/ 1225 h 1691"/>
                <a:gd name="T66" fmla="*/ 3936 w 4882"/>
                <a:gd name="T67" fmla="*/ 1319 h 1691"/>
                <a:gd name="T68" fmla="*/ 3955 w 4882"/>
                <a:gd name="T69" fmla="*/ 1412 h 1691"/>
                <a:gd name="T70" fmla="*/ 4018 w 4882"/>
                <a:gd name="T71" fmla="*/ 1841 h 1691"/>
                <a:gd name="T72" fmla="*/ 4073 w 4882"/>
                <a:gd name="T73" fmla="*/ 2207 h 1691"/>
                <a:gd name="T74" fmla="*/ 4091 w 4882"/>
                <a:gd name="T75" fmla="*/ 2362 h 1691"/>
                <a:gd name="T76" fmla="*/ 4200 w 4882"/>
                <a:gd name="T77" fmla="*/ 2976 h 1691"/>
                <a:gd name="T78" fmla="*/ 4282 w 4882"/>
                <a:gd name="T79" fmla="*/ 3467 h 1691"/>
                <a:gd name="T80" fmla="*/ 4336 w 4882"/>
                <a:gd name="T81" fmla="*/ 3712 h 1691"/>
                <a:gd name="T82" fmla="*/ 4500 w 4882"/>
                <a:gd name="T83" fmla="*/ 4416 h 1691"/>
                <a:gd name="T84" fmla="*/ 4554 w 4882"/>
                <a:gd name="T85" fmla="*/ 4694 h 1691"/>
                <a:gd name="T86" fmla="*/ 4664 w 4882"/>
                <a:gd name="T87" fmla="*/ 5064 h 1691"/>
                <a:gd name="T88" fmla="*/ 4718 w 4882"/>
                <a:gd name="T89" fmla="*/ 5309 h 1691"/>
                <a:gd name="T90" fmla="*/ 4882 w 4882"/>
                <a:gd name="T91" fmla="*/ 5708 h 16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82" h="1691">
                  <a:moveTo>
                    <a:pt x="0" y="636"/>
                  </a:moveTo>
                  <a:cubicBezTo>
                    <a:pt x="73" y="706"/>
                    <a:pt x="148" y="773"/>
                    <a:pt x="228" y="836"/>
                  </a:cubicBezTo>
                  <a:cubicBezTo>
                    <a:pt x="250" y="853"/>
                    <a:pt x="261" y="882"/>
                    <a:pt x="282" y="900"/>
                  </a:cubicBezTo>
                  <a:cubicBezTo>
                    <a:pt x="378" y="981"/>
                    <a:pt x="467" y="1065"/>
                    <a:pt x="573" y="1136"/>
                  </a:cubicBezTo>
                  <a:cubicBezTo>
                    <a:pt x="647" y="1185"/>
                    <a:pt x="710" y="1248"/>
                    <a:pt x="782" y="1300"/>
                  </a:cubicBezTo>
                  <a:cubicBezTo>
                    <a:pt x="798" y="1311"/>
                    <a:pt x="811" y="1327"/>
                    <a:pt x="828" y="1336"/>
                  </a:cubicBezTo>
                  <a:cubicBezTo>
                    <a:pt x="898" y="1370"/>
                    <a:pt x="1000" y="1375"/>
                    <a:pt x="1073" y="1382"/>
                  </a:cubicBezTo>
                  <a:cubicBezTo>
                    <a:pt x="1106" y="1379"/>
                    <a:pt x="1140" y="1379"/>
                    <a:pt x="1173" y="1373"/>
                  </a:cubicBezTo>
                  <a:cubicBezTo>
                    <a:pt x="1192" y="1370"/>
                    <a:pt x="1228" y="1354"/>
                    <a:pt x="1228" y="1354"/>
                  </a:cubicBezTo>
                  <a:cubicBezTo>
                    <a:pt x="1280" y="1302"/>
                    <a:pt x="1359" y="1264"/>
                    <a:pt x="1409" y="1209"/>
                  </a:cubicBezTo>
                  <a:cubicBezTo>
                    <a:pt x="1439" y="1175"/>
                    <a:pt x="1458" y="1132"/>
                    <a:pt x="1491" y="1100"/>
                  </a:cubicBezTo>
                  <a:cubicBezTo>
                    <a:pt x="1514" y="1077"/>
                    <a:pt x="1541" y="1059"/>
                    <a:pt x="1564" y="1036"/>
                  </a:cubicBezTo>
                  <a:cubicBezTo>
                    <a:pt x="1615" y="984"/>
                    <a:pt x="1654" y="921"/>
                    <a:pt x="1700" y="864"/>
                  </a:cubicBezTo>
                  <a:cubicBezTo>
                    <a:pt x="1754" y="798"/>
                    <a:pt x="1813" y="732"/>
                    <a:pt x="1864" y="663"/>
                  </a:cubicBezTo>
                  <a:cubicBezTo>
                    <a:pt x="1913" y="597"/>
                    <a:pt x="1955" y="527"/>
                    <a:pt x="1991" y="454"/>
                  </a:cubicBezTo>
                  <a:cubicBezTo>
                    <a:pt x="2009" y="417"/>
                    <a:pt x="2015" y="374"/>
                    <a:pt x="2046" y="345"/>
                  </a:cubicBezTo>
                  <a:cubicBezTo>
                    <a:pt x="2070" y="272"/>
                    <a:pt x="2139" y="232"/>
                    <a:pt x="2200" y="191"/>
                  </a:cubicBezTo>
                  <a:cubicBezTo>
                    <a:pt x="2216" y="180"/>
                    <a:pt x="2255" y="173"/>
                    <a:pt x="2255" y="173"/>
                  </a:cubicBezTo>
                  <a:cubicBezTo>
                    <a:pt x="2411" y="185"/>
                    <a:pt x="2333" y="176"/>
                    <a:pt x="2482" y="200"/>
                  </a:cubicBezTo>
                  <a:cubicBezTo>
                    <a:pt x="2500" y="203"/>
                    <a:pt x="2537" y="209"/>
                    <a:pt x="2537" y="209"/>
                  </a:cubicBezTo>
                  <a:cubicBezTo>
                    <a:pt x="2587" y="226"/>
                    <a:pt x="2628" y="230"/>
                    <a:pt x="2682" y="236"/>
                  </a:cubicBezTo>
                  <a:cubicBezTo>
                    <a:pt x="2715" y="233"/>
                    <a:pt x="2749" y="231"/>
                    <a:pt x="2782" y="227"/>
                  </a:cubicBezTo>
                  <a:cubicBezTo>
                    <a:pt x="2819" y="222"/>
                    <a:pt x="2891" y="209"/>
                    <a:pt x="2891" y="209"/>
                  </a:cubicBezTo>
                  <a:cubicBezTo>
                    <a:pt x="2921" y="199"/>
                    <a:pt x="2952" y="192"/>
                    <a:pt x="2982" y="182"/>
                  </a:cubicBezTo>
                  <a:cubicBezTo>
                    <a:pt x="3061" y="127"/>
                    <a:pt x="2942" y="207"/>
                    <a:pt x="3055" y="145"/>
                  </a:cubicBezTo>
                  <a:cubicBezTo>
                    <a:pt x="3139" y="99"/>
                    <a:pt x="3051" y="131"/>
                    <a:pt x="3118" y="109"/>
                  </a:cubicBezTo>
                  <a:cubicBezTo>
                    <a:pt x="3198" y="32"/>
                    <a:pt x="3101" y="118"/>
                    <a:pt x="3173" y="73"/>
                  </a:cubicBezTo>
                  <a:cubicBezTo>
                    <a:pt x="3180" y="68"/>
                    <a:pt x="3184" y="59"/>
                    <a:pt x="3191" y="54"/>
                  </a:cubicBezTo>
                  <a:cubicBezTo>
                    <a:pt x="3241" y="23"/>
                    <a:pt x="3298" y="9"/>
                    <a:pt x="3355" y="0"/>
                  </a:cubicBezTo>
                  <a:cubicBezTo>
                    <a:pt x="3486" y="10"/>
                    <a:pt x="3486" y="10"/>
                    <a:pt x="3591" y="63"/>
                  </a:cubicBezTo>
                  <a:cubicBezTo>
                    <a:pt x="3630" y="104"/>
                    <a:pt x="3685" y="125"/>
                    <a:pt x="3727" y="163"/>
                  </a:cubicBezTo>
                  <a:cubicBezTo>
                    <a:pt x="3771" y="203"/>
                    <a:pt x="3810" y="243"/>
                    <a:pt x="3855" y="282"/>
                  </a:cubicBezTo>
                  <a:cubicBezTo>
                    <a:pt x="3888" y="310"/>
                    <a:pt x="3891" y="323"/>
                    <a:pt x="3918" y="363"/>
                  </a:cubicBezTo>
                  <a:cubicBezTo>
                    <a:pt x="3924" y="372"/>
                    <a:pt x="3930" y="382"/>
                    <a:pt x="3936" y="391"/>
                  </a:cubicBezTo>
                  <a:cubicBezTo>
                    <a:pt x="3942" y="400"/>
                    <a:pt x="3955" y="418"/>
                    <a:pt x="3955" y="418"/>
                  </a:cubicBezTo>
                  <a:cubicBezTo>
                    <a:pt x="3970" y="464"/>
                    <a:pt x="3996" y="502"/>
                    <a:pt x="4018" y="545"/>
                  </a:cubicBezTo>
                  <a:cubicBezTo>
                    <a:pt x="4030" y="592"/>
                    <a:pt x="4050" y="613"/>
                    <a:pt x="4073" y="654"/>
                  </a:cubicBezTo>
                  <a:cubicBezTo>
                    <a:pt x="4081" y="668"/>
                    <a:pt x="4084" y="685"/>
                    <a:pt x="4091" y="700"/>
                  </a:cubicBezTo>
                  <a:cubicBezTo>
                    <a:pt x="4122" y="763"/>
                    <a:pt x="4163" y="822"/>
                    <a:pt x="4200" y="882"/>
                  </a:cubicBezTo>
                  <a:cubicBezTo>
                    <a:pt x="4229" y="930"/>
                    <a:pt x="4256" y="977"/>
                    <a:pt x="4282" y="1027"/>
                  </a:cubicBezTo>
                  <a:cubicBezTo>
                    <a:pt x="4296" y="1054"/>
                    <a:pt x="4318" y="1076"/>
                    <a:pt x="4336" y="1100"/>
                  </a:cubicBezTo>
                  <a:cubicBezTo>
                    <a:pt x="4390" y="1173"/>
                    <a:pt x="4435" y="1244"/>
                    <a:pt x="4500" y="1309"/>
                  </a:cubicBezTo>
                  <a:cubicBezTo>
                    <a:pt x="4523" y="1332"/>
                    <a:pt x="4536" y="1364"/>
                    <a:pt x="4554" y="1391"/>
                  </a:cubicBezTo>
                  <a:cubicBezTo>
                    <a:pt x="4578" y="1427"/>
                    <a:pt x="4631" y="1468"/>
                    <a:pt x="4664" y="1500"/>
                  </a:cubicBezTo>
                  <a:cubicBezTo>
                    <a:pt x="4686" y="1521"/>
                    <a:pt x="4693" y="1556"/>
                    <a:pt x="4718" y="1573"/>
                  </a:cubicBezTo>
                  <a:cubicBezTo>
                    <a:pt x="4776" y="1612"/>
                    <a:pt x="4819" y="1660"/>
                    <a:pt x="4882" y="1691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967" name="Text Box 17"/>
            <p:cNvSpPr txBox="1">
              <a:spLocks noChangeArrowheads="1"/>
            </p:cNvSpPr>
            <p:nvPr/>
          </p:nvSpPr>
          <p:spPr bwMode="auto">
            <a:xfrm>
              <a:off x="4032" y="1200"/>
              <a:ext cx="842" cy="237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006600"/>
                  </a:solidFill>
                </a:rPr>
                <a:t>批發商訂單</a:t>
              </a:r>
            </a:p>
          </p:txBody>
        </p:sp>
      </p:grpSp>
      <p:grpSp>
        <p:nvGrpSpPr>
          <p:cNvPr id="815122" name="Group 18"/>
          <p:cNvGrpSpPr>
            <a:grpSpLocks/>
          </p:cNvGrpSpPr>
          <p:nvPr/>
        </p:nvGrpSpPr>
        <p:grpSpPr bwMode="auto">
          <a:xfrm>
            <a:off x="547688" y="1724025"/>
            <a:ext cx="7432675" cy="3833813"/>
            <a:chOff x="345" y="1086"/>
            <a:chExt cx="4682" cy="2415"/>
          </a:xfrm>
        </p:grpSpPr>
        <p:sp>
          <p:nvSpPr>
            <p:cNvPr id="82964" name="Freeform 19"/>
            <p:cNvSpPr>
              <a:spLocks/>
            </p:cNvSpPr>
            <p:nvPr/>
          </p:nvSpPr>
          <p:spPr bwMode="auto">
            <a:xfrm>
              <a:off x="345" y="1086"/>
              <a:ext cx="4682" cy="2329"/>
            </a:xfrm>
            <a:custGeom>
              <a:avLst/>
              <a:gdLst>
                <a:gd name="T0" fmla="*/ 0 w 4682"/>
                <a:gd name="T1" fmla="*/ 4608 h 1718"/>
                <a:gd name="T2" fmla="*/ 264 w 4682"/>
                <a:gd name="T3" fmla="*/ 4789 h 1718"/>
                <a:gd name="T4" fmla="*/ 1009 w 4682"/>
                <a:gd name="T5" fmla="*/ 4667 h 1718"/>
                <a:gd name="T6" fmla="*/ 1109 w 4682"/>
                <a:gd name="T7" fmla="*/ 4541 h 1718"/>
                <a:gd name="T8" fmla="*/ 1155 w 4682"/>
                <a:gd name="T9" fmla="*/ 4453 h 1718"/>
                <a:gd name="T10" fmla="*/ 1264 w 4682"/>
                <a:gd name="T11" fmla="*/ 4236 h 1718"/>
                <a:gd name="T12" fmla="*/ 1382 w 4682"/>
                <a:gd name="T13" fmla="*/ 3896 h 1718"/>
                <a:gd name="T14" fmla="*/ 1400 w 4682"/>
                <a:gd name="T15" fmla="*/ 3807 h 1718"/>
                <a:gd name="T16" fmla="*/ 1428 w 4682"/>
                <a:gd name="T17" fmla="*/ 3746 h 1718"/>
                <a:gd name="T18" fmla="*/ 1473 w 4682"/>
                <a:gd name="T19" fmla="*/ 3592 h 1718"/>
                <a:gd name="T20" fmla="*/ 1609 w 4682"/>
                <a:gd name="T21" fmla="*/ 2947 h 1718"/>
                <a:gd name="T22" fmla="*/ 1655 w 4682"/>
                <a:gd name="T23" fmla="*/ 2641 h 1718"/>
                <a:gd name="T24" fmla="*/ 1709 w 4682"/>
                <a:gd name="T25" fmla="*/ 2272 h 1718"/>
                <a:gd name="T26" fmla="*/ 1737 w 4682"/>
                <a:gd name="T27" fmla="*/ 2177 h 1718"/>
                <a:gd name="T28" fmla="*/ 1773 w 4682"/>
                <a:gd name="T29" fmla="*/ 1967 h 1718"/>
                <a:gd name="T30" fmla="*/ 1809 w 4682"/>
                <a:gd name="T31" fmla="*/ 1719 h 1718"/>
                <a:gd name="T32" fmla="*/ 1900 w 4682"/>
                <a:gd name="T33" fmla="*/ 1197 h 1718"/>
                <a:gd name="T34" fmla="*/ 1946 w 4682"/>
                <a:gd name="T35" fmla="*/ 923 h 1718"/>
                <a:gd name="T36" fmla="*/ 2064 w 4682"/>
                <a:gd name="T37" fmla="*/ 458 h 1718"/>
                <a:gd name="T38" fmla="*/ 2109 w 4682"/>
                <a:gd name="T39" fmla="*/ 306 h 1718"/>
                <a:gd name="T40" fmla="*/ 2155 w 4682"/>
                <a:gd name="T41" fmla="*/ 153 h 1718"/>
                <a:gd name="T42" fmla="*/ 2182 w 4682"/>
                <a:gd name="T43" fmla="*/ 121 h 1718"/>
                <a:gd name="T44" fmla="*/ 2237 w 4682"/>
                <a:gd name="T45" fmla="*/ 0 h 1718"/>
                <a:gd name="T46" fmla="*/ 2337 w 4682"/>
                <a:gd name="T47" fmla="*/ 30 h 1718"/>
                <a:gd name="T48" fmla="*/ 2482 w 4682"/>
                <a:gd name="T49" fmla="*/ 211 h 1718"/>
                <a:gd name="T50" fmla="*/ 2573 w 4682"/>
                <a:gd name="T51" fmla="*/ 857 h 1718"/>
                <a:gd name="T52" fmla="*/ 3291 w 4682"/>
                <a:gd name="T53" fmla="*/ 5621 h 1718"/>
                <a:gd name="T54" fmla="*/ 4027 w 4682"/>
                <a:gd name="T55" fmla="*/ 4910 h 1718"/>
                <a:gd name="T56" fmla="*/ 4682 w 4682"/>
                <a:gd name="T57" fmla="*/ 1533 h 17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682" h="1718">
                  <a:moveTo>
                    <a:pt x="0" y="1364"/>
                  </a:moveTo>
                  <a:cubicBezTo>
                    <a:pt x="91" y="1386"/>
                    <a:pt x="170" y="1408"/>
                    <a:pt x="264" y="1418"/>
                  </a:cubicBezTo>
                  <a:cubicBezTo>
                    <a:pt x="505" y="1412"/>
                    <a:pt x="769" y="1430"/>
                    <a:pt x="1009" y="1382"/>
                  </a:cubicBezTo>
                  <a:cubicBezTo>
                    <a:pt x="1042" y="1366"/>
                    <a:pt x="1074" y="1357"/>
                    <a:pt x="1109" y="1345"/>
                  </a:cubicBezTo>
                  <a:cubicBezTo>
                    <a:pt x="1147" y="1309"/>
                    <a:pt x="1107" y="1342"/>
                    <a:pt x="1155" y="1318"/>
                  </a:cubicBezTo>
                  <a:cubicBezTo>
                    <a:pt x="1194" y="1298"/>
                    <a:pt x="1223" y="1269"/>
                    <a:pt x="1264" y="1254"/>
                  </a:cubicBezTo>
                  <a:cubicBezTo>
                    <a:pt x="1301" y="1217"/>
                    <a:pt x="1346" y="1191"/>
                    <a:pt x="1382" y="1154"/>
                  </a:cubicBezTo>
                  <a:cubicBezTo>
                    <a:pt x="1390" y="1146"/>
                    <a:pt x="1392" y="1135"/>
                    <a:pt x="1400" y="1127"/>
                  </a:cubicBezTo>
                  <a:cubicBezTo>
                    <a:pt x="1408" y="1119"/>
                    <a:pt x="1420" y="1116"/>
                    <a:pt x="1428" y="1109"/>
                  </a:cubicBezTo>
                  <a:cubicBezTo>
                    <a:pt x="1444" y="1095"/>
                    <a:pt x="1459" y="1080"/>
                    <a:pt x="1473" y="1064"/>
                  </a:cubicBezTo>
                  <a:cubicBezTo>
                    <a:pt x="1526" y="1003"/>
                    <a:pt x="1565" y="940"/>
                    <a:pt x="1609" y="873"/>
                  </a:cubicBezTo>
                  <a:cubicBezTo>
                    <a:pt x="1623" y="815"/>
                    <a:pt x="1611" y="846"/>
                    <a:pt x="1655" y="782"/>
                  </a:cubicBezTo>
                  <a:cubicBezTo>
                    <a:pt x="1678" y="749"/>
                    <a:pt x="1691" y="709"/>
                    <a:pt x="1709" y="673"/>
                  </a:cubicBezTo>
                  <a:cubicBezTo>
                    <a:pt x="1715" y="661"/>
                    <a:pt x="1729" y="656"/>
                    <a:pt x="1737" y="645"/>
                  </a:cubicBezTo>
                  <a:cubicBezTo>
                    <a:pt x="1751" y="625"/>
                    <a:pt x="1760" y="602"/>
                    <a:pt x="1773" y="582"/>
                  </a:cubicBezTo>
                  <a:cubicBezTo>
                    <a:pt x="1791" y="509"/>
                    <a:pt x="1768" y="580"/>
                    <a:pt x="1809" y="509"/>
                  </a:cubicBezTo>
                  <a:cubicBezTo>
                    <a:pt x="1838" y="458"/>
                    <a:pt x="1870" y="406"/>
                    <a:pt x="1900" y="354"/>
                  </a:cubicBezTo>
                  <a:cubicBezTo>
                    <a:pt x="1910" y="314"/>
                    <a:pt x="1923" y="304"/>
                    <a:pt x="1946" y="273"/>
                  </a:cubicBezTo>
                  <a:cubicBezTo>
                    <a:pt x="1983" y="224"/>
                    <a:pt x="2012" y="170"/>
                    <a:pt x="2064" y="136"/>
                  </a:cubicBezTo>
                  <a:cubicBezTo>
                    <a:pt x="2115" y="60"/>
                    <a:pt x="2046" y="155"/>
                    <a:pt x="2109" y="91"/>
                  </a:cubicBezTo>
                  <a:cubicBezTo>
                    <a:pt x="2146" y="53"/>
                    <a:pt x="2104" y="70"/>
                    <a:pt x="2155" y="45"/>
                  </a:cubicBezTo>
                  <a:cubicBezTo>
                    <a:pt x="2164" y="41"/>
                    <a:pt x="2174" y="41"/>
                    <a:pt x="2182" y="36"/>
                  </a:cubicBezTo>
                  <a:cubicBezTo>
                    <a:pt x="2201" y="25"/>
                    <a:pt x="2237" y="0"/>
                    <a:pt x="2237" y="0"/>
                  </a:cubicBezTo>
                  <a:cubicBezTo>
                    <a:pt x="2270" y="3"/>
                    <a:pt x="2305" y="0"/>
                    <a:pt x="2337" y="9"/>
                  </a:cubicBezTo>
                  <a:cubicBezTo>
                    <a:pt x="2374" y="27"/>
                    <a:pt x="2443" y="22"/>
                    <a:pt x="2482" y="63"/>
                  </a:cubicBezTo>
                  <a:cubicBezTo>
                    <a:pt x="2521" y="104"/>
                    <a:pt x="2496" y="34"/>
                    <a:pt x="2573" y="254"/>
                  </a:cubicBezTo>
                  <a:cubicBezTo>
                    <a:pt x="2708" y="521"/>
                    <a:pt x="2736" y="1473"/>
                    <a:pt x="3291" y="1664"/>
                  </a:cubicBezTo>
                  <a:cubicBezTo>
                    <a:pt x="3527" y="1718"/>
                    <a:pt x="3936" y="1527"/>
                    <a:pt x="4027" y="1454"/>
                  </a:cubicBezTo>
                  <a:cubicBezTo>
                    <a:pt x="4291" y="1263"/>
                    <a:pt x="4546" y="672"/>
                    <a:pt x="4682" y="45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965" name="Text Box 20"/>
            <p:cNvSpPr txBox="1">
              <a:spLocks noChangeArrowheads="1"/>
            </p:cNvSpPr>
            <p:nvPr/>
          </p:nvSpPr>
          <p:spPr bwMode="auto">
            <a:xfrm>
              <a:off x="3840" y="3264"/>
              <a:ext cx="698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chemeClr val="hlink"/>
                  </a:solidFill>
                </a:rPr>
                <a:t>生產計畫</a:t>
              </a:r>
            </a:p>
          </p:txBody>
        </p:sp>
      </p:grpSp>
      <p:grpSp>
        <p:nvGrpSpPr>
          <p:cNvPr id="815125" name="Group 21"/>
          <p:cNvGrpSpPr>
            <a:grpSpLocks/>
          </p:cNvGrpSpPr>
          <p:nvPr/>
        </p:nvGrpSpPr>
        <p:grpSpPr bwMode="auto">
          <a:xfrm>
            <a:off x="533400" y="3505200"/>
            <a:ext cx="8423275" cy="800100"/>
            <a:chOff x="336" y="2208"/>
            <a:chExt cx="5306" cy="504"/>
          </a:xfrm>
        </p:grpSpPr>
        <p:sp>
          <p:nvSpPr>
            <p:cNvPr id="82962" name="Freeform 22"/>
            <p:cNvSpPr>
              <a:spLocks/>
            </p:cNvSpPr>
            <p:nvPr/>
          </p:nvSpPr>
          <p:spPr bwMode="auto">
            <a:xfrm>
              <a:off x="336" y="2400"/>
              <a:ext cx="4768" cy="312"/>
            </a:xfrm>
            <a:custGeom>
              <a:avLst/>
              <a:gdLst>
                <a:gd name="T0" fmla="*/ 0 w 4768"/>
                <a:gd name="T1" fmla="*/ 160 h 312"/>
                <a:gd name="T2" fmla="*/ 384 w 4768"/>
                <a:gd name="T3" fmla="*/ 64 h 312"/>
                <a:gd name="T4" fmla="*/ 1488 w 4768"/>
                <a:gd name="T5" fmla="*/ 304 h 312"/>
                <a:gd name="T6" fmla="*/ 3024 w 4768"/>
                <a:gd name="T7" fmla="*/ 16 h 312"/>
                <a:gd name="T8" fmla="*/ 3936 w 4768"/>
                <a:gd name="T9" fmla="*/ 208 h 312"/>
                <a:gd name="T10" fmla="*/ 4368 w 4768"/>
                <a:gd name="T11" fmla="*/ 256 h 312"/>
                <a:gd name="T12" fmla="*/ 4704 w 4768"/>
                <a:gd name="T13" fmla="*/ 64 h 312"/>
                <a:gd name="T14" fmla="*/ 4752 w 4768"/>
                <a:gd name="T15" fmla="*/ 16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68" h="312">
                  <a:moveTo>
                    <a:pt x="0" y="160"/>
                  </a:moveTo>
                  <a:cubicBezTo>
                    <a:pt x="68" y="100"/>
                    <a:pt x="136" y="40"/>
                    <a:pt x="384" y="64"/>
                  </a:cubicBezTo>
                  <a:cubicBezTo>
                    <a:pt x="632" y="88"/>
                    <a:pt x="1048" y="312"/>
                    <a:pt x="1488" y="304"/>
                  </a:cubicBezTo>
                  <a:cubicBezTo>
                    <a:pt x="1928" y="296"/>
                    <a:pt x="2616" y="32"/>
                    <a:pt x="3024" y="16"/>
                  </a:cubicBezTo>
                  <a:cubicBezTo>
                    <a:pt x="3432" y="0"/>
                    <a:pt x="3712" y="168"/>
                    <a:pt x="3936" y="208"/>
                  </a:cubicBezTo>
                  <a:cubicBezTo>
                    <a:pt x="4160" y="248"/>
                    <a:pt x="4240" y="280"/>
                    <a:pt x="4368" y="256"/>
                  </a:cubicBezTo>
                  <a:cubicBezTo>
                    <a:pt x="4496" y="232"/>
                    <a:pt x="4640" y="104"/>
                    <a:pt x="4704" y="64"/>
                  </a:cubicBezTo>
                  <a:cubicBezTo>
                    <a:pt x="4768" y="24"/>
                    <a:pt x="4760" y="20"/>
                    <a:pt x="4752" y="16"/>
                  </a:cubicBezTo>
                </a:path>
              </a:pathLst>
            </a:custGeom>
            <a:noFill/>
            <a:ln w="5715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963" name="Text Box 23"/>
            <p:cNvSpPr txBox="1">
              <a:spLocks noChangeArrowheads="1"/>
            </p:cNvSpPr>
            <p:nvPr/>
          </p:nvSpPr>
          <p:spPr bwMode="auto">
            <a:xfrm>
              <a:off x="4944" y="2208"/>
              <a:ext cx="6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/>
                <a:t>顧客需求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6718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供應鍊中不同的角色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品牌商</a:t>
            </a:r>
            <a:endParaRPr lang="en-US" altLang="zh-TW" sz="2400" dirty="0"/>
          </a:p>
          <a:p>
            <a:pPr lvl="1"/>
            <a:r>
              <a:rPr lang="en-US" altLang="zh-TW" sz="2000" dirty="0"/>
              <a:t>OBM: Own brand Manufacturer</a:t>
            </a:r>
          </a:p>
          <a:p>
            <a:pPr lvl="1"/>
            <a:r>
              <a:rPr lang="zh-TW" altLang="en-US" sz="2000" dirty="0"/>
              <a:t>宏碁、華碩、蘋果</a:t>
            </a:r>
            <a:r>
              <a:rPr lang="en-US" altLang="zh-TW" sz="2000" dirty="0"/>
              <a:t>…</a:t>
            </a:r>
          </a:p>
          <a:p>
            <a:r>
              <a:rPr lang="zh-TW" altLang="en-US" sz="2400" dirty="0"/>
              <a:t>設計組裝商（代工設計生產）</a:t>
            </a:r>
            <a:endParaRPr lang="en-US" altLang="zh-TW" sz="2400" dirty="0"/>
          </a:p>
          <a:p>
            <a:pPr lvl="1"/>
            <a:r>
              <a:rPr lang="en-US" altLang="zh-TW" sz="2000" dirty="0"/>
              <a:t>ODM: Original Design and Manufacturing</a:t>
            </a:r>
          </a:p>
          <a:p>
            <a:pPr lvl="1"/>
            <a:r>
              <a:rPr lang="zh-TW" altLang="en-US" sz="2000" dirty="0"/>
              <a:t>緯創、仁寶、廣達、和碩</a:t>
            </a:r>
            <a:r>
              <a:rPr lang="en-US" altLang="zh-TW" sz="2000" dirty="0"/>
              <a:t>…</a:t>
            </a:r>
          </a:p>
          <a:p>
            <a:r>
              <a:rPr lang="zh-TW" altLang="en-US" sz="2400" dirty="0"/>
              <a:t>組裝商（代工生產）</a:t>
            </a:r>
            <a:endParaRPr lang="en-US" altLang="zh-TW" sz="2400" dirty="0"/>
          </a:p>
          <a:p>
            <a:pPr lvl="1"/>
            <a:r>
              <a:rPr lang="en-US" altLang="zh-TW" sz="2000" dirty="0"/>
              <a:t>OEM: Original Equipment Manufacturer</a:t>
            </a:r>
          </a:p>
          <a:p>
            <a:pPr lvl="1"/>
            <a:r>
              <a:rPr lang="zh-TW" altLang="en-US" sz="2000" dirty="0"/>
              <a:t>鴻海、寶成、復盛</a:t>
            </a:r>
            <a:r>
              <a:rPr lang="en-US" altLang="zh-TW" sz="2000" dirty="0"/>
              <a:t>…</a:t>
            </a:r>
          </a:p>
          <a:p>
            <a:pPr lvl="1"/>
            <a:r>
              <a:rPr lang="zh-TW" altLang="en-US" sz="2000" dirty="0"/>
              <a:t>電子產品 </a:t>
            </a:r>
            <a:r>
              <a:rPr lang="en-US" altLang="zh-TW" sz="2000" dirty="0"/>
              <a:t>EMS: Electronic Manufacturing Service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0318374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2F87AC0-44A2-48F6-93C2-8C755198FAF7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訂單的變異往上游增加</a:t>
            </a:r>
            <a:endParaRPr lang="ko-KR" altLang="en-US" dirty="0"/>
          </a:p>
        </p:txBody>
      </p:sp>
      <p:graphicFrame>
        <p:nvGraphicFramePr>
          <p:cNvPr id="4403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71538" y="1981200"/>
          <a:ext cx="34385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Bitmap Image" r:id="rId4" imgW="12450120" imgH="7201923" progId="Paint.Picture">
                  <p:embed/>
                </p:oleObj>
              </mc:Choice>
              <mc:Fallback>
                <p:oleObj name="Bitmap Image" r:id="rId4" imgW="12450120" imgH="72019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81200"/>
                        <a:ext cx="34385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78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78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786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98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b">
            <a:spAutoFit/>
          </a:bodyPr>
          <a:lstStyle/>
          <a:p>
            <a:pPr eaLnBrk="0" hangingPunct="0">
              <a:defRPr/>
            </a:pPr>
            <a:r>
              <a:rPr kumimoji="0" lang="en-US" altLang="zh-TW" sz="1800">
                <a:latin typeface="Times New Roman" charset="0"/>
                <a:ea typeface="新細明體" charset="0"/>
                <a:cs typeface="新細明體" charset="0"/>
              </a:rPr>
              <a:t>Lee, H, P. Padmanabhan and S. Wang (1997), Sloan Management Review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140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顧客銷售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5562600" y="18288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零售商向批發商訂貨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1524000" y="39624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批發商向製造商訂貨</a:t>
            </a: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5486400" y="39624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製造商向供應商訂貨</a:t>
            </a:r>
          </a:p>
        </p:txBody>
      </p:sp>
    </p:spTree>
    <p:extLst>
      <p:ext uri="{BB962C8B-B14F-4D97-AF65-F5344CB8AC3E}">
        <p14:creationId xmlns:p14="http://schemas.microsoft.com/office/powerpoint/2010/main" val="438456708"/>
      </p:ext>
    </p:extLst>
  </p:cSld>
  <p:clrMapOvr>
    <a:masterClrMapping/>
  </p:clrMapOvr>
  <p:transition spd="med">
    <p:split orient="vert"/>
    <p:sndAc>
      <p:endSnd/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FFF18A-8206-4A0E-AB50-D54F92D719A4}" type="slidenum">
              <a:rPr lang="en-US" altLang="zh-TW" sz="1400" smtClean="0">
                <a:solidFill>
                  <a:srgbClr val="333399"/>
                </a:solidFill>
              </a:rPr>
              <a:pPr/>
              <a:t>51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增加能見度的結果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過去，大家只看到：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手邊的原料倉庫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成品倉庫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歷史售貨資料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傳統的庫存管理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低於安全庫存</a:t>
            </a:r>
            <a:r>
              <a:rPr lang="zh-TW" altLang="en-US">
                <a:sym typeface="Wingdings" panose="05000000000000000000" pitchFamily="2" charset="2"/>
              </a:rPr>
              <a:t>採購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日本豐田汽車的</a:t>
            </a:r>
            <a:r>
              <a:rPr lang="en-US" altLang="zh-TW"/>
              <a:t>JIT</a:t>
            </a:r>
            <a:r>
              <a:rPr lang="zh-TW" altLang="en-US"/>
              <a:t>零庫存管理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庫存成本和溝通協調成本的拉鋸</a:t>
            </a:r>
          </a:p>
        </p:txBody>
      </p:sp>
    </p:spTree>
    <p:extLst>
      <p:ext uri="{BB962C8B-B14F-4D97-AF65-F5344CB8AC3E}">
        <p14:creationId xmlns:p14="http://schemas.microsoft.com/office/powerpoint/2010/main" val="71204894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88D663-AE08-4CA1-B0DC-94EBE0FFD9CD}" type="slidenum">
              <a:rPr lang="en-US" altLang="zh-TW" sz="1400" smtClean="0">
                <a:solidFill>
                  <a:srgbClr val="333399"/>
                </a:solidFill>
              </a:rPr>
              <a:pPr/>
              <a:t>52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成本結構改變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例如：庫存和溝通協調成本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傳統物料管理方式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溝通協調成本：無窮高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庫存成本：</a:t>
            </a:r>
            <a:r>
              <a:rPr lang="zh-TW" altLang="en-US" sz="2400">
                <a:solidFill>
                  <a:schemeClr val="hlink"/>
                </a:solidFill>
              </a:rPr>
              <a:t>極高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日本豐田式的零庫存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JIT: Just-in-time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溝通協調成本：</a:t>
            </a:r>
            <a:r>
              <a:rPr lang="zh-TW" altLang="en-US" sz="2400">
                <a:solidFill>
                  <a:schemeClr val="hlink"/>
                </a:solidFill>
              </a:rPr>
              <a:t>相當高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庫存成本：極高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溝通協調：增加能見度</a:t>
            </a:r>
          </a:p>
        </p:txBody>
      </p:sp>
    </p:spTree>
    <p:extLst>
      <p:ext uri="{BB962C8B-B14F-4D97-AF65-F5344CB8AC3E}">
        <p14:creationId xmlns:p14="http://schemas.microsoft.com/office/powerpoint/2010/main" val="31157244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06996F9-B6E3-4A47-A04C-DF42E348C35D}" type="slidenum">
              <a:rPr lang="en-US" altLang="zh-TW" sz="1400" smtClean="0">
                <a:solidFill>
                  <a:srgbClr val="333399"/>
                </a:solidFill>
              </a:rPr>
              <a:pPr/>
              <a:t>53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舒緩供應鏈的困難</a:t>
            </a:r>
          </a:p>
        </p:txBody>
      </p:sp>
      <p:sp>
        <p:nvSpPr>
          <p:cNvPr id="89093" name="Rectangle 3"/>
          <p:cNvSpPr>
            <a:spLocks noChangeArrowheads="1"/>
          </p:cNvSpPr>
          <p:nvPr/>
        </p:nvSpPr>
        <p:spPr bwMode="auto">
          <a:xfrm>
            <a:off x="1752600" y="2971800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4" name="Rectangle 4"/>
          <p:cNvSpPr>
            <a:spLocks noChangeArrowheads="1"/>
          </p:cNvSpPr>
          <p:nvPr/>
        </p:nvSpPr>
        <p:spPr bwMode="auto">
          <a:xfrm>
            <a:off x="1752600" y="4008438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1714500" y="4071938"/>
            <a:ext cx="128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D5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Distributor</a:t>
            </a:r>
          </a:p>
        </p:txBody>
      </p:sp>
      <p:sp>
        <p:nvSpPr>
          <p:cNvPr id="89096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Manufacturer</a:t>
            </a:r>
          </a:p>
        </p:txBody>
      </p:sp>
      <p:sp>
        <p:nvSpPr>
          <p:cNvPr id="89097" name="Line 7"/>
          <p:cNvSpPr>
            <a:spLocks noChangeShapeType="1"/>
          </p:cNvSpPr>
          <p:nvPr/>
        </p:nvSpPr>
        <p:spPr bwMode="auto">
          <a:xfrm flipH="1">
            <a:off x="1600200" y="4465638"/>
            <a:ext cx="457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098" name="Line 8"/>
          <p:cNvSpPr>
            <a:spLocks noChangeShapeType="1"/>
          </p:cNvSpPr>
          <p:nvPr/>
        </p:nvSpPr>
        <p:spPr bwMode="auto">
          <a:xfrm>
            <a:off x="2590800" y="4465638"/>
            <a:ext cx="3048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099" name="Line 9"/>
          <p:cNvSpPr>
            <a:spLocks noChangeShapeType="1"/>
          </p:cNvSpPr>
          <p:nvPr/>
        </p:nvSpPr>
        <p:spPr bwMode="auto">
          <a:xfrm>
            <a:off x="3124200" y="3627438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100" name="Line 10"/>
          <p:cNvSpPr>
            <a:spLocks noChangeShapeType="1"/>
          </p:cNvSpPr>
          <p:nvPr/>
        </p:nvSpPr>
        <p:spPr bwMode="auto">
          <a:xfrm>
            <a:off x="3124200" y="4800600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101" name="Line 11"/>
          <p:cNvSpPr>
            <a:spLocks noChangeShapeType="1"/>
          </p:cNvSpPr>
          <p:nvPr/>
        </p:nvSpPr>
        <p:spPr bwMode="auto">
          <a:xfrm flipH="1">
            <a:off x="2286000" y="4465638"/>
            <a:ext cx="76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102" name="Rectangle 12"/>
          <p:cNvSpPr>
            <a:spLocks noChangeArrowheads="1"/>
          </p:cNvSpPr>
          <p:nvPr/>
        </p:nvSpPr>
        <p:spPr bwMode="auto">
          <a:xfrm>
            <a:off x="26670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103" name="Rectangle 13"/>
          <p:cNvSpPr>
            <a:spLocks noChangeArrowheads="1"/>
          </p:cNvSpPr>
          <p:nvPr/>
        </p:nvSpPr>
        <p:spPr bwMode="auto">
          <a:xfrm>
            <a:off x="19812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104" name="Rectangle 14"/>
          <p:cNvSpPr>
            <a:spLocks noChangeArrowheads="1"/>
          </p:cNvSpPr>
          <p:nvPr/>
        </p:nvSpPr>
        <p:spPr bwMode="auto">
          <a:xfrm>
            <a:off x="12954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105" name="Text Box 15"/>
          <p:cNvSpPr txBox="1">
            <a:spLocks noChangeArrowheads="1"/>
          </p:cNvSpPr>
          <p:nvPr/>
        </p:nvSpPr>
        <p:spPr bwMode="auto">
          <a:xfrm>
            <a:off x="12954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106" name="Text Box 16"/>
          <p:cNvSpPr txBox="1">
            <a:spLocks noChangeArrowheads="1"/>
          </p:cNvSpPr>
          <p:nvPr/>
        </p:nvSpPr>
        <p:spPr bwMode="auto">
          <a:xfrm>
            <a:off x="19812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107" name="Text Box 17"/>
          <p:cNvSpPr txBox="1">
            <a:spLocks noChangeArrowheads="1"/>
          </p:cNvSpPr>
          <p:nvPr/>
        </p:nvSpPr>
        <p:spPr bwMode="auto">
          <a:xfrm>
            <a:off x="26670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108" name="Line 18"/>
          <p:cNvSpPr>
            <a:spLocks noChangeShapeType="1"/>
          </p:cNvSpPr>
          <p:nvPr/>
        </p:nvSpPr>
        <p:spPr bwMode="auto">
          <a:xfrm>
            <a:off x="2362200" y="3429000"/>
            <a:ext cx="0" cy="579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89109" name="Group 19"/>
          <p:cNvGrpSpPr>
            <a:grpSpLocks/>
          </p:cNvGrpSpPr>
          <p:nvPr/>
        </p:nvGrpSpPr>
        <p:grpSpPr bwMode="auto">
          <a:xfrm>
            <a:off x="4830763" y="2813050"/>
            <a:ext cx="2789237" cy="1530350"/>
            <a:chOff x="3283" y="2153"/>
            <a:chExt cx="1882" cy="1033"/>
          </a:xfrm>
        </p:grpSpPr>
        <p:sp>
          <p:nvSpPr>
            <p:cNvPr id="89115" name="Rectangle 20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16" name="Rectangle 21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17" name="Line 22"/>
            <p:cNvSpPr>
              <a:spLocks noChangeShapeType="1"/>
            </p:cNvSpPr>
            <p:nvPr/>
          </p:nvSpPr>
          <p:spPr bwMode="auto">
            <a:xfrm>
              <a:off x="3339" y="2986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18" name="Line 23"/>
            <p:cNvSpPr>
              <a:spLocks noChangeShapeType="1"/>
            </p:cNvSpPr>
            <p:nvPr/>
          </p:nvSpPr>
          <p:spPr bwMode="auto">
            <a:xfrm>
              <a:off x="3339" y="2872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19" name="Line 24"/>
            <p:cNvSpPr>
              <a:spLocks noChangeShapeType="1"/>
            </p:cNvSpPr>
            <p:nvPr/>
          </p:nvSpPr>
          <p:spPr bwMode="auto">
            <a:xfrm>
              <a:off x="3339" y="2753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0" name="Line 25"/>
            <p:cNvSpPr>
              <a:spLocks noChangeShapeType="1"/>
            </p:cNvSpPr>
            <p:nvPr/>
          </p:nvSpPr>
          <p:spPr bwMode="auto">
            <a:xfrm>
              <a:off x="3339" y="2634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1" name="Line 26"/>
            <p:cNvSpPr>
              <a:spLocks noChangeShapeType="1"/>
            </p:cNvSpPr>
            <p:nvPr/>
          </p:nvSpPr>
          <p:spPr bwMode="auto">
            <a:xfrm>
              <a:off x="3339" y="251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2" name="Line 27"/>
            <p:cNvSpPr>
              <a:spLocks noChangeShapeType="1"/>
            </p:cNvSpPr>
            <p:nvPr/>
          </p:nvSpPr>
          <p:spPr bwMode="auto">
            <a:xfrm>
              <a:off x="3339" y="2400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3" name="Line 28"/>
            <p:cNvSpPr>
              <a:spLocks noChangeShapeType="1"/>
            </p:cNvSpPr>
            <p:nvPr/>
          </p:nvSpPr>
          <p:spPr bwMode="auto">
            <a:xfrm>
              <a:off x="3339" y="2281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4" name="Rectangle 29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25" name="Line 30"/>
            <p:cNvSpPr>
              <a:spLocks noChangeShapeType="1"/>
            </p:cNvSpPr>
            <p:nvPr/>
          </p:nvSpPr>
          <p:spPr bwMode="auto">
            <a:xfrm>
              <a:off x="3339" y="2281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6" name="Line 31"/>
            <p:cNvSpPr>
              <a:spLocks noChangeShapeType="1"/>
            </p:cNvSpPr>
            <p:nvPr/>
          </p:nvSpPr>
          <p:spPr bwMode="auto">
            <a:xfrm>
              <a:off x="3335" y="310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7" name="Line 32"/>
            <p:cNvSpPr>
              <a:spLocks noChangeShapeType="1"/>
            </p:cNvSpPr>
            <p:nvPr/>
          </p:nvSpPr>
          <p:spPr bwMode="auto">
            <a:xfrm>
              <a:off x="3335" y="298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8" name="Line 33"/>
            <p:cNvSpPr>
              <a:spLocks noChangeShapeType="1"/>
            </p:cNvSpPr>
            <p:nvPr/>
          </p:nvSpPr>
          <p:spPr bwMode="auto">
            <a:xfrm>
              <a:off x="3335" y="287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9" name="Line 34"/>
            <p:cNvSpPr>
              <a:spLocks noChangeShapeType="1"/>
            </p:cNvSpPr>
            <p:nvPr/>
          </p:nvSpPr>
          <p:spPr bwMode="auto">
            <a:xfrm>
              <a:off x="3335" y="275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0" name="Line 35"/>
            <p:cNvSpPr>
              <a:spLocks noChangeShapeType="1"/>
            </p:cNvSpPr>
            <p:nvPr/>
          </p:nvSpPr>
          <p:spPr bwMode="auto">
            <a:xfrm>
              <a:off x="3335" y="263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1" name="Line 36"/>
            <p:cNvSpPr>
              <a:spLocks noChangeShapeType="1"/>
            </p:cNvSpPr>
            <p:nvPr/>
          </p:nvSpPr>
          <p:spPr bwMode="auto">
            <a:xfrm>
              <a:off x="3335" y="251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2" name="Line 37"/>
            <p:cNvSpPr>
              <a:spLocks noChangeShapeType="1"/>
            </p:cNvSpPr>
            <p:nvPr/>
          </p:nvSpPr>
          <p:spPr bwMode="auto">
            <a:xfrm>
              <a:off x="3335" y="240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3" name="Line 38"/>
            <p:cNvSpPr>
              <a:spLocks noChangeShapeType="1"/>
            </p:cNvSpPr>
            <p:nvPr/>
          </p:nvSpPr>
          <p:spPr bwMode="auto">
            <a:xfrm>
              <a:off x="3335" y="228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4" name="Line 39"/>
            <p:cNvSpPr>
              <a:spLocks noChangeShapeType="1"/>
            </p:cNvSpPr>
            <p:nvPr/>
          </p:nvSpPr>
          <p:spPr bwMode="auto">
            <a:xfrm>
              <a:off x="3339" y="310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5" name="Line 40"/>
            <p:cNvSpPr>
              <a:spLocks noChangeShapeType="1"/>
            </p:cNvSpPr>
            <p:nvPr/>
          </p:nvSpPr>
          <p:spPr bwMode="auto">
            <a:xfrm flipV="1">
              <a:off x="33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6" name="Line 41"/>
            <p:cNvSpPr>
              <a:spLocks noChangeShapeType="1"/>
            </p:cNvSpPr>
            <p:nvPr/>
          </p:nvSpPr>
          <p:spPr bwMode="auto">
            <a:xfrm flipV="1">
              <a:off x="335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7" name="Line 42"/>
            <p:cNvSpPr>
              <a:spLocks noChangeShapeType="1"/>
            </p:cNvSpPr>
            <p:nvPr/>
          </p:nvSpPr>
          <p:spPr bwMode="auto">
            <a:xfrm flipV="1">
              <a:off x="33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8" name="Line 43"/>
            <p:cNvSpPr>
              <a:spLocks noChangeShapeType="1"/>
            </p:cNvSpPr>
            <p:nvPr/>
          </p:nvSpPr>
          <p:spPr bwMode="auto">
            <a:xfrm flipV="1">
              <a:off x="33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9" name="Line 44"/>
            <p:cNvSpPr>
              <a:spLocks noChangeShapeType="1"/>
            </p:cNvSpPr>
            <p:nvPr/>
          </p:nvSpPr>
          <p:spPr bwMode="auto">
            <a:xfrm flipV="1">
              <a:off x="34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0" name="Line 45"/>
            <p:cNvSpPr>
              <a:spLocks noChangeShapeType="1"/>
            </p:cNvSpPr>
            <p:nvPr/>
          </p:nvSpPr>
          <p:spPr bwMode="auto">
            <a:xfrm flipV="1">
              <a:off x="34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1" name="Line 46"/>
            <p:cNvSpPr>
              <a:spLocks noChangeShapeType="1"/>
            </p:cNvSpPr>
            <p:nvPr/>
          </p:nvSpPr>
          <p:spPr bwMode="auto">
            <a:xfrm flipV="1">
              <a:off x="3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2" name="Line 47"/>
            <p:cNvSpPr>
              <a:spLocks noChangeShapeType="1"/>
            </p:cNvSpPr>
            <p:nvPr/>
          </p:nvSpPr>
          <p:spPr bwMode="auto">
            <a:xfrm flipV="1">
              <a:off x="34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3" name="Line 48"/>
            <p:cNvSpPr>
              <a:spLocks noChangeShapeType="1"/>
            </p:cNvSpPr>
            <p:nvPr/>
          </p:nvSpPr>
          <p:spPr bwMode="auto">
            <a:xfrm flipV="1">
              <a:off x="350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4" name="Line 49"/>
            <p:cNvSpPr>
              <a:spLocks noChangeShapeType="1"/>
            </p:cNvSpPr>
            <p:nvPr/>
          </p:nvSpPr>
          <p:spPr bwMode="auto">
            <a:xfrm flipV="1">
              <a:off x="35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5" name="Line 50"/>
            <p:cNvSpPr>
              <a:spLocks noChangeShapeType="1"/>
            </p:cNvSpPr>
            <p:nvPr/>
          </p:nvSpPr>
          <p:spPr bwMode="auto">
            <a:xfrm flipV="1">
              <a:off x="35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6" name="Line 51"/>
            <p:cNvSpPr>
              <a:spLocks noChangeShapeType="1"/>
            </p:cNvSpPr>
            <p:nvPr/>
          </p:nvSpPr>
          <p:spPr bwMode="auto">
            <a:xfrm flipV="1">
              <a:off x="35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7" name="Line 52"/>
            <p:cNvSpPr>
              <a:spLocks noChangeShapeType="1"/>
            </p:cNvSpPr>
            <p:nvPr/>
          </p:nvSpPr>
          <p:spPr bwMode="auto">
            <a:xfrm flipV="1">
              <a:off x="35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8" name="Line 53"/>
            <p:cNvSpPr>
              <a:spLocks noChangeShapeType="1"/>
            </p:cNvSpPr>
            <p:nvPr/>
          </p:nvSpPr>
          <p:spPr bwMode="auto">
            <a:xfrm flipV="1">
              <a:off x="360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9" name="Line 54"/>
            <p:cNvSpPr>
              <a:spLocks noChangeShapeType="1"/>
            </p:cNvSpPr>
            <p:nvPr/>
          </p:nvSpPr>
          <p:spPr bwMode="auto">
            <a:xfrm flipV="1">
              <a:off x="362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0" name="Line 55"/>
            <p:cNvSpPr>
              <a:spLocks noChangeShapeType="1"/>
            </p:cNvSpPr>
            <p:nvPr/>
          </p:nvSpPr>
          <p:spPr bwMode="auto">
            <a:xfrm flipV="1">
              <a:off x="36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1" name="Line 56"/>
            <p:cNvSpPr>
              <a:spLocks noChangeShapeType="1"/>
            </p:cNvSpPr>
            <p:nvPr/>
          </p:nvSpPr>
          <p:spPr bwMode="auto">
            <a:xfrm flipV="1">
              <a:off x="36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2" name="Line 57"/>
            <p:cNvSpPr>
              <a:spLocks noChangeShapeType="1"/>
            </p:cNvSpPr>
            <p:nvPr/>
          </p:nvSpPr>
          <p:spPr bwMode="auto">
            <a:xfrm flipV="1">
              <a:off x="36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3" name="Line 58"/>
            <p:cNvSpPr>
              <a:spLocks noChangeShapeType="1"/>
            </p:cNvSpPr>
            <p:nvPr/>
          </p:nvSpPr>
          <p:spPr bwMode="auto">
            <a:xfrm flipV="1">
              <a:off x="370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4" name="Line 59"/>
            <p:cNvSpPr>
              <a:spLocks noChangeShapeType="1"/>
            </p:cNvSpPr>
            <p:nvPr/>
          </p:nvSpPr>
          <p:spPr bwMode="auto">
            <a:xfrm flipV="1">
              <a:off x="37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5" name="Line 60"/>
            <p:cNvSpPr>
              <a:spLocks noChangeShapeType="1"/>
            </p:cNvSpPr>
            <p:nvPr/>
          </p:nvSpPr>
          <p:spPr bwMode="auto">
            <a:xfrm flipV="1">
              <a:off x="37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6" name="Line 61"/>
            <p:cNvSpPr>
              <a:spLocks noChangeShapeType="1"/>
            </p:cNvSpPr>
            <p:nvPr/>
          </p:nvSpPr>
          <p:spPr bwMode="auto">
            <a:xfrm flipV="1">
              <a:off x="37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7" name="Line 62"/>
            <p:cNvSpPr>
              <a:spLocks noChangeShapeType="1"/>
            </p:cNvSpPr>
            <p:nvPr/>
          </p:nvSpPr>
          <p:spPr bwMode="auto">
            <a:xfrm flipV="1">
              <a:off x="37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8" name="Line 63"/>
            <p:cNvSpPr>
              <a:spLocks noChangeShapeType="1"/>
            </p:cNvSpPr>
            <p:nvPr/>
          </p:nvSpPr>
          <p:spPr bwMode="auto">
            <a:xfrm flipV="1">
              <a:off x="380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9" name="Line 64"/>
            <p:cNvSpPr>
              <a:spLocks noChangeShapeType="1"/>
            </p:cNvSpPr>
            <p:nvPr/>
          </p:nvSpPr>
          <p:spPr bwMode="auto">
            <a:xfrm flipV="1">
              <a:off x="38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0" name="Line 65"/>
            <p:cNvSpPr>
              <a:spLocks noChangeShapeType="1"/>
            </p:cNvSpPr>
            <p:nvPr/>
          </p:nvSpPr>
          <p:spPr bwMode="auto">
            <a:xfrm flipV="1">
              <a:off x="384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1" name="Line 66"/>
            <p:cNvSpPr>
              <a:spLocks noChangeShapeType="1"/>
            </p:cNvSpPr>
            <p:nvPr/>
          </p:nvSpPr>
          <p:spPr bwMode="auto">
            <a:xfrm flipV="1">
              <a:off x="386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2" name="Line 67"/>
            <p:cNvSpPr>
              <a:spLocks noChangeShapeType="1"/>
            </p:cNvSpPr>
            <p:nvPr/>
          </p:nvSpPr>
          <p:spPr bwMode="auto">
            <a:xfrm flipV="1">
              <a:off x="388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3" name="Line 68"/>
            <p:cNvSpPr>
              <a:spLocks noChangeShapeType="1"/>
            </p:cNvSpPr>
            <p:nvPr/>
          </p:nvSpPr>
          <p:spPr bwMode="auto">
            <a:xfrm flipV="1">
              <a:off x="3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4" name="Line 69"/>
            <p:cNvSpPr>
              <a:spLocks noChangeShapeType="1"/>
            </p:cNvSpPr>
            <p:nvPr/>
          </p:nvSpPr>
          <p:spPr bwMode="auto">
            <a:xfrm flipV="1">
              <a:off x="392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5" name="Line 70"/>
            <p:cNvSpPr>
              <a:spLocks noChangeShapeType="1"/>
            </p:cNvSpPr>
            <p:nvPr/>
          </p:nvSpPr>
          <p:spPr bwMode="auto">
            <a:xfrm flipV="1">
              <a:off x="394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6" name="Line 71"/>
            <p:cNvSpPr>
              <a:spLocks noChangeShapeType="1"/>
            </p:cNvSpPr>
            <p:nvPr/>
          </p:nvSpPr>
          <p:spPr bwMode="auto">
            <a:xfrm flipV="1">
              <a:off x="397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7" name="Line 72"/>
            <p:cNvSpPr>
              <a:spLocks noChangeShapeType="1"/>
            </p:cNvSpPr>
            <p:nvPr/>
          </p:nvSpPr>
          <p:spPr bwMode="auto">
            <a:xfrm flipV="1">
              <a:off x="398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8" name="Line 73"/>
            <p:cNvSpPr>
              <a:spLocks noChangeShapeType="1"/>
            </p:cNvSpPr>
            <p:nvPr/>
          </p:nvSpPr>
          <p:spPr bwMode="auto">
            <a:xfrm flipV="1">
              <a:off x="401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9" name="Line 74"/>
            <p:cNvSpPr>
              <a:spLocks noChangeShapeType="1"/>
            </p:cNvSpPr>
            <p:nvPr/>
          </p:nvSpPr>
          <p:spPr bwMode="auto">
            <a:xfrm flipV="1">
              <a:off x="403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0" name="Line 75"/>
            <p:cNvSpPr>
              <a:spLocks noChangeShapeType="1"/>
            </p:cNvSpPr>
            <p:nvPr/>
          </p:nvSpPr>
          <p:spPr bwMode="auto">
            <a:xfrm flipV="1">
              <a:off x="404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1" name="Line 76"/>
            <p:cNvSpPr>
              <a:spLocks noChangeShapeType="1"/>
            </p:cNvSpPr>
            <p:nvPr/>
          </p:nvSpPr>
          <p:spPr bwMode="auto">
            <a:xfrm flipV="1">
              <a:off x="407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2" name="Line 77"/>
            <p:cNvSpPr>
              <a:spLocks noChangeShapeType="1"/>
            </p:cNvSpPr>
            <p:nvPr/>
          </p:nvSpPr>
          <p:spPr bwMode="auto">
            <a:xfrm flipV="1">
              <a:off x="409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3" name="Line 78"/>
            <p:cNvSpPr>
              <a:spLocks noChangeShapeType="1"/>
            </p:cNvSpPr>
            <p:nvPr/>
          </p:nvSpPr>
          <p:spPr bwMode="auto">
            <a:xfrm flipV="1">
              <a:off x="411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4" name="Line 79"/>
            <p:cNvSpPr>
              <a:spLocks noChangeShapeType="1"/>
            </p:cNvSpPr>
            <p:nvPr/>
          </p:nvSpPr>
          <p:spPr bwMode="auto">
            <a:xfrm flipV="1">
              <a:off x="413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5" name="Line 80"/>
            <p:cNvSpPr>
              <a:spLocks noChangeShapeType="1"/>
            </p:cNvSpPr>
            <p:nvPr/>
          </p:nvSpPr>
          <p:spPr bwMode="auto">
            <a:xfrm flipV="1">
              <a:off x="415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6" name="Line 81"/>
            <p:cNvSpPr>
              <a:spLocks noChangeShapeType="1"/>
            </p:cNvSpPr>
            <p:nvPr/>
          </p:nvSpPr>
          <p:spPr bwMode="auto">
            <a:xfrm flipV="1">
              <a:off x="417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7" name="Line 82"/>
            <p:cNvSpPr>
              <a:spLocks noChangeShapeType="1"/>
            </p:cNvSpPr>
            <p:nvPr/>
          </p:nvSpPr>
          <p:spPr bwMode="auto">
            <a:xfrm flipV="1">
              <a:off x="419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8" name="Line 83"/>
            <p:cNvSpPr>
              <a:spLocks noChangeShapeType="1"/>
            </p:cNvSpPr>
            <p:nvPr/>
          </p:nvSpPr>
          <p:spPr bwMode="auto">
            <a:xfrm flipV="1">
              <a:off x="421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9" name="Line 84"/>
            <p:cNvSpPr>
              <a:spLocks noChangeShapeType="1"/>
            </p:cNvSpPr>
            <p:nvPr/>
          </p:nvSpPr>
          <p:spPr bwMode="auto">
            <a:xfrm flipV="1">
              <a:off x="423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0" name="Line 85"/>
            <p:cNvSpPr>
              <a:spLocks noChangeShapeType="1"/>
            </p:cNvSpPr>
            <p:nvPr/>
          </p:nvSpPr>
          <p:spPr bwMode="auto">
            <a:xfrm flipV="1">
              <a:off x="425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1" name="Line 86"/>
            <p:cNvSpPr>
              <a:spLocks noChangeShapeType="1"/>
            </p:cNvSpPr>
            <p:nvPr/>
          </p:nvSpPr>
          <p:spPr bwMode="auto">
            <a:xfrm flipV="1">
              <a:off x="427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2" name="Line 87"/>
            <p:cNvSpPr>
              <a:spLocks noChangeShapeType="1"/>
            </p:cNvSpPr>
            <p:nvPr/>
          </p:nvSpPr>
          <p:spPr bwMode="auto">
            <a:xfrm flipV="1">
              <a:off x="429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3" name="Line 88"/>
            <p:cNvSpPr>
              <a:spLocks noChangeShapeType="1"/>
            </p:cNvSpPr>
            <p:nvPr/>
          </p:nvSpPr>
          <p:spPr bwMode="auto">
            <a:xfrm flipV="1">
              <a:off x="431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4" name="Line 89"/>
            <p:cNvSpPr>
              <a:spLocks noChangeShapeType="1"/>
            </p:cNvSpPr>
            <p:nvPr/>
          </p:nvSpPr>
          <p:spPr bwMode="auto">
            <a:xfrm flipV="1">
              <a:off x="433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5" name="Line 90"/>
            <p:cNvSpPr>
              <a:spLocks noChangeShapeType="1"/>
            </p:cNvSpPr>
            <p:nvPr/>
          </p:nvSpPr>
          <p:spPr bwMode="auto">
            <a:xfrm flipV="1">
              <a:off x="435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6" name="Line 91"/>
            <p:cNvSpPr>
              <a:spLocks noChangeShapeType="1"/>
            </p:cNvSpPr>
            <p:nvPr/>
          </p:nvSpPr>
          <p:spPr bwMode="auto">
            <a:xfrm flipV="1">
              <a:off x="437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7" name="Line 92"/>
            <p:cNvSpPr>
              <a:spLocks noChangeShapeType="1"/>
            </p:cNvSpPr>
            <p:nvPr/>
          </p:nvSpPr>
          <p:spPr bwMode="auto">
            <a:xfrm flipV="1">
              <a:off x="439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8" name="Line 93"/>
            <p:cNvSpPr>
              <a:spLocks noChangeShapeType="1"/>
            </p:cNvSpPr>
            <p:nvPr/>
          </p:nvSpPr>
          <p:spPr bwMode="auto">
            <a:xfrm flipV="1">
              <a:off x="441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9" name="Line 94"/>
            <p:cNvSpPr>
              <a:spLocks noChangeShapeType="1"/>
            </p:cNvSpPr>
            <p:nvPr/>
          </p:nvSpPr>
          <p:spPr bwMode="auto">
            <a:xfrm flipV="1">
              <a:off x="443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0" name="Line 95"/>
            <p:cNvSpPr>
              <a:spLocks noChangeShapeType="1"/>
            </p:cNvSpPr>
            <p:nvPr/>
          </p:nvSpPr>
          <p:spPr bwMode="auto">
            <a:xfrm flipV="1">
              <a:off x="4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1" name="Line 96"/>
            <p:cNvSpPr>
              <a:spLocks noChangeShapeType="1"/>
            </p:cNvSpPr>
            <p:nvPr/>
          </p:nvSpPr>
          <p:spPr bwMode="auto">
            <a:xfrm flipV="1">
              <a:off x="447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2" name="Line 97"/>
            <p:cNvSpPr>
              <a:spLocks noChangeShapeType="1"/>
            </p:cNvSpPr>
            <p:nvPr/>
          </p:nvSpPr>
          <p:spPr bwMode="auto">
            <a:xfrm flipV="1">
              <a:off x="449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3" name="Line 98"/>
            <p:cNvSpPr>
              <a:spLocks noChangeShapeType="1"/>
            </p:cNvSpPr>
            <p:nvPr/>
          </p:nvSpPr>
          <p:spPr bwMode="auto">
            <a:xfrm flipV="1">
              <a:off x="451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4" name="Line 99"/>
            <p:cNvSpPr>
              <a:spLocks noChangeShapeType="1"/>
            </p:cNvSpPr>
            <p:nvPr/>
          </p:nvSpPr>
          <p:spPr bwMode="auto">
            <a:xfrm flipV="1">
              <a:off x="453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5" name="Line 100"/>
            <p:cNvSpPr>
              <a:spLocks noChangeShapeType="1"/>
            </p:cNvSpPr>
            <p:nvPr/>
          </p:nvSpPr>
          <p:spPr bwMode="auto">
            <a:xfrm flipV="1">
              <a:off x="456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6" name="Line 101"/>
            <p:cNvSpPr>
              <a:spLocks noChangeShapeType="1"/>
            </p:cNvSpPr>
            <p:nvPr/>
          </p:nvSpPr>
          <p:spPr bwMode="auto">
            <a:xfrm flipV="1">
              <a:off x="457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7" name="Line 102"/>
            <p:cNvSpPr>
              <a:spLocks noChangeShapeType="1"/>
            </p:cNvSpPr>
            <p:nvPr/>
          </p:nvSpPr>
          <p:spPr bwMode="auto">
            <a:xfrm flipV="1">
              <a:off x="459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8" name="Line 103"/>
            <p:cNvSpPr>
              <a:spLocks noChangeShapeType="1"/>
            </p:cNvSpPr>
            <p:nvPr/>
          </p:nvSpPr>
          <p:spPr bwMode="auto">
            <a:xfrm flipV="1">
              <a:off x="462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9" name="Line 104"/>
            <p:cNvSpPr>
              <a:spLocks noChangeShapeType="1"/>
            </p:cNvSpPr>
            <p:nvPr/>
          </p:nvSpPr>
          <p:spPr bwMode="auto">
            <a:xfrm flipV="1">
              <a:off x="46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0" name="Line 105"/>
            <p:cNvSpPr>
              <a:spLocks noChangeShapeType="1"/>
            </p:cNvSpPr>
            <p:nvPr/>
          </p:nvSpPr>
          <p:spPr bwMode="auto">
            <a:xfrm flipV="1">
              <a:off x="466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1" name="Line 106"/>
            <p:cNvSpPr>
              <a:spLocks noChangeShapeType="1"/>
            </p:cNvSpPr>
            <p:nvPr/>
          </p:nvSpPr>
          <p:spPr bwMode="auto">
            <a:xfrm flipV="1">
              <a:off x="46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2" name="Line 107"/>
            <p:cNvSpPr>
              <a:spLocks noChangeShapeType="1"/>
            </p:cNvSpPr>
            <p:nvPr/>
          </p:nvSpPr>
          <p:spPr bwMode="auto">
            <a:xfrm flipV="1">
              <a:off x="46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3" name="Line 108"/>
            <p:cNvSpPr>
              <a:spLocks noChangeShapeType="1"/>
            </p:cNvSpPr>
            <p:nvPr/>
          </p:nvSpPr>
          <p:spPr bwMode="auto">
            <a:xfrm flipV="1">
              <a:off x="47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4" name="Line 109"/>
            <p:cNvSpPr>
              <a:spLocks noChangeShapeType="1"/>
            </p:cNvSpPr>
            <p:nvPr/>
          </p:nvSpPr>
          <p:spPr bwMode="auto">
            <a:xfrm flipV="1">
              <a:off x="47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5" name="Line 110"/>
            <p:cNvSpPr>
              <a:spLocks noChangeShapeType="1"/>
            </p:cNvSpPr>
            <p:nvPr/>
          </p:nvSpPr>
          <p:spPr bwMode="auto">
            <a:xfrm flipV="1">
              <a:off x="476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6" name="Line 111"/>
            <p:cNvSpPr>
              <a:spLocks noChangeShapeType="1"/>
            </p:cNvSpPr>
            <p:nvPr/>
          </p:nvSpPr>
          <p:spPr bwMode="auto">
            <a:xfrm flipV="1">
              <a:off x="47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7" name="Line 112"/>
            <p:cNvSpPr>
              <a:spLocks noChangeShapeType="1"/>
            </p:cNvSpPr>
            <p:nvPr/>
          </p:nvSpPr>
          <p:spPr bwMode="auto">
            <a:xfrm flipV="1">
              <a:off x="480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8" name="Line 113"/>
            <p:cNvSpPr>
              <a:spLocks noChangeShapeType="1"/>
            </p:cNvSpPr>
            <p:nvPr/>
          </p:nvSpPr>
          <p:spPr bwMode="auto">
            <a:xfrm flipV="1">
              <a:off x="48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9" name="Line 114"/>
            <p:cNvSpPr>
              <a:spLocks noChangeShapeType="1"/>
            </p:cNvSpPr>
            <p:nvPr/>
          </p:nvSpPr>
          <p:spPr bwMode="auto">
            <a:xfrm flipV="1">
              <a:off x="48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0" name="Line 115"/>
            <p:cNvSpPr>
              <a:spLocks noChangeShapeType="1"/>
            </p:cNvSpPr>
            <p:nvPr/>
          </p:nvSpPr>
          <p:spPr bwMode="auto">
            <a:xfrm flipV="1">
              <a:off x="48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1" name="Line 116"/>
            <p:cNvSpPr>
              <a:spLocks noChangeShapeType="1"/>
            </p:cNvSpPr>
            <p:nvPr/>
          </p:nvSpPr>
          <p:spPr bwMode="auto">
            <a:xfrm flipV="1">
              <a:off x="48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2" name="Line 117"/>
            <p:cNvSpPr>
              <a:spLocks noChangeShapeType="1"/>
            </p:cNvSpPr>
            <p:nvPr/>
          </p:nvSpPr>
          <p:spPr bwMode="auto">
            <a:xfrm flipV="1">
              <a:off x="4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3" name="Line 118"/>
            <p:cNvSpPr>
              <a:spLocks noChangeShapeType="1"/>
            </p:cNvSpPr>
            <p:nvPr/>
          </p:nvSpPr>
          <p:spPr bwMode="auto">
            <a:xfrm flipV="1">
              <a:off x="492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4" name="Line 119"/>
            <p:cNvSpPr>
              <a:spLocks noChangeShapeType="1"/>
            </p:cNvSpPr>
            <p:nvPr/>
          </p:nvSpPr>
          <p:spPr bwMode="auto">
            <a:xfrm flipV="1">
              <a:off x="49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5" name="Line 120"/>
            <p:cNvSpPr>
              <a:spLocks noChangeShapeType="1"/>
            </p:cNvSpPr>
            <p:nvPr/>
          </p:nvSpPr>
          <p:spPr bwMode="auto">
            <a:xfrm flipV="1">
              <a:off x="49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6" name="Line 121"/>
            <p:cNvSpPr>
              <a:spLocks noChangeShapeType="1"/>
            </p:cNvSpPr>
            <p:nvPr/>
          </p:nvSpPr>
          <p:spPr bwMode="auto">
            <a:xfrm flipV="1">
              <a:off x="49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7" name="Line 122"/>
            <p:cNvSpPr>
              <a:spLocks noChangeShapeType="1"/>
            </p:cNvSpPr>
            <p:nvPr/>
          </p:nvSpPr>
          <p:spPr bwMode="auto">
            <a:xfrm flipV="1">
              <a:off x="500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8" name="Line 123"/>
            <p:cNvSpPr>
              <a:spLocks noChangeShapeType="1"/>
            </p:cNvSpPr>
            <p:nvPr/>
          </p:nvSpPr>
          <p:spPr bwMode="auto">
            <a:xfrm flipV="1">
              <a:off x="50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9" name="Line 124"/>
            <p:cNvSpPr>
              <a:spLocks noChangeShapeType="1"/>
            </p:cNvSpPr>
            <p:nvPr/>
          </p:nvSpPr>
          <p:spPr bwMode="auto">
            <a:xfrm flipV="1">
              <a:off x="50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0" name="Line 125"/>
            <p:cNvSpPr>
              <a:spLocks noChangeShapeType="1"/>
            </p:cNvSpPr>
            <p:nvPr/>
          </p:nvSpPr>
          <p:spPr bwMode="auto">
            <a:xfrm flipV="1">
              <a:off x="50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1" name="Line 126"/>
            <p:cNvSpPr>
              <a:spLocks noChangeShapeType="1"/>
            </p:cNvSpPr>
            <p:nvPr/>
          </p:nvSpPr>
          <p:spPr bwMode="auto">
            <a:xfrm flipV="1">
              <a:off x="50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2" name="Line 127"/>
            <p:cNvSpPr>
              <a:spLocks noChangeShapeType="1"/>
            </p:cNvSpPr>
            <p:nvPr/>
          </p:nvSpPr>
          <p:spPr bwMode="auto">
            <a:xfrm flipV="1">
              <a:off x="510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3" name="Line 128"/>
            <p:cNvSpPr>
              <a:spLocks noChangeShapeType="1"/>
            </p:cNvSpPr>
            <p:nvPr/>
          </p:nvSpPr>
          <p:spPr bwMode="auto">
            <a:xfrm flipV="1">
              <a:off x="51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4" name="Freeform 129"/>
            <p:cNvSpPr>
              <a:spLocks/>
            </p:cNvSpPr>
            <p:nvPr/>
          </p:nvSpPr>
          <p:spPr bwMode="auto">
            <a:xfrm>
              <a:off x="3350" y="2425"/>
              <a:ext cx="1766" cy="680"/>
            </a:xfrm>
            <a:custGeom>
              <a:avLst/>
              <a:gdLst>
                <a:gd name="T0" fmla="*/ 1003 w 470"/>
                <a:gd name="T1" fmla="*/ 52203 h 160"/>
                <a:gd name="T2" fmla="*/ 3175 w 470"/>
                <a:gd name="T3" fmla="*/ 0 h 160"/>
                <a:gd name="T4" fmla="*/ 5366 w 470"/>
                <a:gd name="T5" fmla="*/ 52203 h 160"/>
                <a:gd name="T6" fmla="*/ 7583 w 470"/>
                <a:gd name="T7" fmla="*/ 52203 h 160"/>
                <a:gd name="T8" fmla="*/ 9544 w 470"/>
                <a:gd name="T9" fmla="*/ 52203 h 160"/>
                <a:gd name="T10" fmla="*/ 11776 w 470"/>
                <a:gd name="T11" fmla="*/ 52203 h 160"/>
                <a:gd name="T12" fmla="*/ 13948 w 470"/>
                <a:gd name="T13" fmla="*/ 52203 h 160"/>
                <a:gd name="T14" fmla="*/ 16123 w 470"/>
                <a:gd name="T15" fmla="*/ 52203 h 160"/>
                <a:gd name="T16" fmla="*/ 18355 w 470"/>
                <a:gd name="T17" fmla="*/ 0 h 160"/>
                <a:gd name="T18" fmla="*/ 20317 w 470"/>
                <a:gd name="T19" fmla="*/ 52203 h 160"/>
                <a:gd name="T20" fmla="*/ 22548 w 470"/>
                <a:gd name="T21" fmla="*/ 52203 h 160"/>
                <a:gd name="T22" fmla="*/ 24720 w 470"/>
                <a:gd name="T23" fmla="*/ 13060 h 160"/>
                <a:gd name="T24" fmla="*/ 26896 w 470"/>
                <a:gd name="T25" fmla="*/ 52203 h 160"/>
                <a:gd name="T26" fmla="*/ 29128 w 470"/>
                <a:gd name="T27" fmla="*/ 52203 h 160"/>
                <a:gd name="T28" fmla="*/ 31300 w 470"/>
                <a:gd name="T29" fmla="*/ 52203 h 160"/>
                <a:gd name="T30" fmla="*/ 33265 w 470"/>
                <a:gd name="T31" fmla="*/ 52203 h 160"/>
                <a:gd name="T32" fmla="*/ 35493 w 470"/>
                <a:gd name="T33" fmla="*/ 52203 h 160"/>
                <a:gd name="T34" fmla="*/ 37668 w 470"/>
                <a:gd name="T35" fmla="*/ 52203 h 160"/>
                <a:gd name="T36" fmla="*/ 39844 w 470"/>
                <a:gd name="T37" fmla="*/ 0 h 160"/>
                <a:gd name="T38" fmla="*/ 42072 w 470"/>
                <a:gd name="T39" fmla="*/ 52203 h 160"/>
                <a:gd name="T40" fmla="*/ 44034 w 470"/>
                <a:gd name="T41" fmla="*/ 52203 h 160"/>
                <a:gd name="T42" fmla="*/ 46250 w 470"/>
                <a:gd name="T43" fmla="*/ 0 h 160"/>
                <a:gd name="T44" fmla="*/ 48441 w 470"/>
                <a:gd name="T45" fmla="*/ 52203 h 160"/>
                <a:gd name="T46" fmla="*/ 50613 w 470"/>
                <a:gd name="T47" fmla="*/ 52203 h 160"/>
                <a:gd name="T48" fmla="*/ 52830 w 470"/>
                <a:gd name="T49" fmla="*/ 0 h 160"/>
                <a:gd name="T50" fmla="*/ 55005 w 470"/>
                <a:gd name="T51" fmla="*/ 52203 h 160"/>
                <a:gd name="T52" fmla="*/ 57023 w 470"/>
                <a:gd name="T53" fmla="*/ 52203 h 160"/>
                <a:gd name="T54" fmla="*/ 59199 w 470"/>
                <a:gd name="T55" fmla="*/ 52203 h 160"/>
                <a:gd name="T56" fmla="*/ 61374 w 470"/>
                <a:gd name="T57" fmla="*/ 13060 h 160"/>
                <a:gd name="T58" fmla="*/ 63602 w 470"/>
                <a:gd name="T59" fmla="*/ 52203 h 160"/>
                <a:gd name="T60" fmla="*/ 65778 w 470"/>
                <a:gd name="T61" fmla="*/ 52203 h 160"/>
                <a:gd name="T62" fmla="*/ 67796 w 470"/>
                <a:gd name="T63" fmla="*/ 0 h 160"/>
                <a:gd name="T64" fmla="*/ 69971 w 470"/>
                <a:gd name="T65" fmla="*/ 52203 h 160"/>
                <a:gd name="T66" fmla="*/ 72147 w 470"/>
                <a:gd name="T67" fmla="*/ 52203 h 160"/>
                <a:gd name="T68" fmla="*/ 74375 w 470"/>
                <a:gd name="T69" fmla="*/ 52203 h 160"/>
                <a:gd name="T70" fmla="*/ 76550 w 470"/>
                <a:gd name="T71" fmla="*/ 52203 h 160"/>
                <a:gd name="T72" fmla="*/ 78726 w 470"/>
                <a:gd name="T73" fmla="*/ 52203 h 160"/>
                <a:gd name="T74" fmla="*/ 80744 w 470"/>
                <a:gd name="T75" fmla="*/ 52203 h 160"/>
                <a:gd name="T76" fmla="*/ 82916 w 470"/>
                <a:gd name="T77" fmla="*/ 52203 h 160"/>
                <a:gd name="T78" fmla="*/ 85091 w 470"/>
                <a:gd name="T79" fmla="*/ 52203 h 160"/>
                <a:gd name="T80" fmla="*/ 87323 w 470"/>
                <a:gd name="T81" fmla="*/ 52203 h 160"/>
                <a:gd name="T82" fmla="*/ 89495 w 470"/>
                <a:gd name="T83" fmla="*/ 0 h 160"/>
                <a:gd name="T84" fmla="*/ 91516 w 470"/>
                <a:gd name="T85" fmla="*/ 52203 h 160"/>
                <a:gd name="T86" fmla="*/ 93688 w 470"/>
                <a:gd name="T87" fmla="*/ 52203 h 1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0" h="160">
                  <a:moveTo>
                    <a:pt x="0" y="160"/>
                  </a:moveTo>
                  <a:lnTo>
                    <a:pt x="5" y="160"/>
                  </a:lnTo>
                  <a:lnTo>
                    <a:pt x="11" y="160"/>
                  </a:lnTo>
                  <a:lnTo>
                    <a:pt x="16" y="0"/>
                  </a:lnTo>
                  <a:lnTo>
                    <a:pt x="21" y="160"/>
                  </a:lnTo>
                  <a:lnTo>
                    <a:pt x="27" y="160"/>
                  </a:lnTo>
                  <a:lnTo>
                    <a:pt x="32" y="160"/>
                  </a:lnTo>
                  <a:lnTo>
                    <a:pt x="38" y="160"/>
                  </a:lnTo>
                  <a:lnTo>
                    <a:pt x="43" y="160"/>
                  </a:lnTo>
                  <a:lnTo>
                    <a:pt x="48" y="160"/>
                  </a:lnTo>
                  <a:lnTo>
                    <a:pt x="54" y="160"/>
                  </a:lnTo>
                  <a:lnTo>
                    <a:pt x="59" y="160"/>
                  </a:lnTo>
                  <a:lnTo>
                    <a:pt x="65" y="160"/>
                  </a:lnTo>
                  <a:lnTo>
                    <a:pt x="70" y="160"/>
                  </a:lnTo>
                  <a:lnTo>
                    <a:pt x="75" y="40"/>
                  </a:lnTo>
                  <a:lnTo>
                    <a:pt x="81" y="160"/>
                  </a:lnTo>
                  <a:lnTo>
                    <a:pt x="86" y="160"/>
                  </a:lnTo>
                  <a:lnTo>
                    <a:pt x="92" y="0"/>
                  </a:lnTo>
                  <a:lnTo>
                    <a:pt x="97" y="160"/>
                  </a:lnTo>
                  <a:lnTo>
                    <a:pt x="102" y="160"/>
                  </a:lnTo>
                  <a:lnTo>
                    <a:pt x="108" y="160"/>
                  </a:lnTo>
                  <a:lnTo>
                    <a:pt x="113" y="160"/>
                  </a:lnTo>
                  <a:lnTo>
                    <a:pt x="119" y="160"/>
                  </a:lnTo>
                  <a:lnTo>
                    <a:pt x="124" y="40"/>
                  </a:lnTo>
                  <a:lnTo>
                    <a:pt x="130" y="160"/>
                  </a:lnTo>
                  <a:lnTo>
                    <a:pt x="135" y="160"/>
                  </a:lnTo>
                  <a:lnTo>
                    <a:pt x="140" y="160"/>
                  </a:lnTo>
                  <a:lnTo>
                    <a:pt x="146" y="160"/>
                  </a:lnTo>
                  <a:lnTo>
                    <a:pt x="151" y="160"/>
                  </a:lnTo>
                  <a:lnTo>
                    <a:pt x="157" y="160"/>
                  </a:lnTo>
                  <a:lnTo>
                    <a:pt x="162" y="0"/>
                  </a:lnTo>
                  <a:lnTo>
                    <a:pt x="167" y="160"/>
                  </a:lnTo>
                  <a:lnTo>
                    <a:pt x="173" y="160"/>
                  </a:lnTo>
                  <a:lnTo>
                    <a:pt x="178" y="160"/>
                  </a:lnTo>
                  <a:lnTo>
                    <a:pt x="184" y="160"/>
                  </a:lnTo>
                  <a:lnTo>
                    <a:pt x="189" y="160"/>
                  </a:lnTo>
                  <a:lnTo>
                    <a:pt x="194" y="160"/>
                  </a:lnTo>
                  <a:lnTo>
                    <a:pt x="200" y="0"/>
                  </a:lnTo>
                  <a:lnTo>
                    <a:pt x="205" y="160"/>
                  </a:lnTo>
                  <a:lnTo>
                    <a:pt x="211" y="160"/>
                  </a:lnTo>
                  <a:lnTo>
                    <a:pt x="216" y="160"/>
                  </a:lnTo>
                  <a:lnTo>
                    <a:pt x="221" y="160"/>
                  </a:lnTo>
                  <a:lnTo>
                    <a:pt x="227" y="160"/>
                  </a:lnTo>
                  <a:lnTo>
                    <a:pt x="232" y="0"/>
                  </a:lnTo>
                  <a:lnTo>
                    <a:pt x="238" y="160"/>
                  </a:lnTo>
                  <a:lnTo>
                    <a:pt x="243" y="160"/>
                  </a:lnTo>
                  <a:lnTo>
                    <a:pt x="249" y="160"/>
                  </a:lnTo>
                  <a:lnTo>
                    <a:pt x="254" y="160"/>
                  </a:lnTo>
                  <a:lnTo>
                    <a:pt x="259" y="160"/>
                  </a:lnTo>
                  <a:lnTo>
                    <a:pt x="265" y="0"/>
                  </a:lnTo>
                  <a:lnTo>
                    <a:pt x="270" y="160"/>
                  </a:lnTo>
                  <a:lnTo>
                    <a:pt x="276" y="160"/>
                  </a:lnTo>
                  <a:lnTo>
                    <a:pt x="281" y="160"/>
                  </a:lnTo>
                  <a:lnTo>
                    <a:pt x="286" y="160"/>
                  </a:lnTo>
                  <a:lnTo>
                    <a:pt x="292" y="160"/>
                  </a:lnTo>
                  <a:lnTo>
                    <a:pt x="297" y="160"/>
                  </a:lnTo>
                  <a:lnTo>
                    <a:pt x="303" y="160"/>
                  </a:lnTo>
                  <a:lnTo>
                    <a:pt x="308" y="40"/>
                  </a:lnTo>
                  <a:lnTo>
                    <a:pt x="313" y="160"/>
                  </a:lnTo>
                  <a:lnTo>
                    <a:pt x="319" y="160"/>
                  </a:lnTo>
                  <a:lnTo>
                    <a:pt x="324" y="160"/>
                  </a:lnTo>
                  <a:lnTo>
                    <a:pt x="330" y="160"/>
                  </a:lnTo>
                  <a:lnTo>
                    <a:pt x="335" y="160"/>
                  </a:lnTo>
                  <a:lnTo>
                    <a:pt x="340" y="0"/>
                  </a:lnTo>
                  <a:lnTo>
                    <a:pt x="346" y="160"/>
                  </a:lnTo>
                  <a:lnTo>
                    <a:pt x="351" y="160"/>
                  </a:lnTo>
                  <a:lnTo>
                    <a:pt x="357" y="160"/>
                  </a:lnTo>
                  <a:lnTo>
                    <a:pt x="362" y="160"/>
                  </a:lnTo>
                  <a:lnTo>
                    <a:pt x="368" y="160"/>
                  </a:lnTo>
                  <a:lnTo>
                    <a:pt x="373" y="160"/>
                  </a:lnTo>
                  <a:lnTo>
                    <a:pt x="378" y="0"/>
                  </a:lnTo>
                  <a:lnTo>
                    <a:pt x="384" y="160"/>
                  </a:lnTo>
                  <a:lnTo>
                    <a:pt x="389" y="160"/>
                  </a:lnTo>
                  <a:lnTo>
                    <a:pt x="395" y="160"/>
                  </a:lnTo>
                  <a:lnTo>
                    <a:pt x="400" y="0"/>
                  </a:lnTo>
                  <a:lnTo>
                    <a:pt x="405" y="160"/>
                  </a:lnTo>
                  <a:lnTo>
                    <a:pt x="411" y="160"/>
                  </a:lnTo>
                  <a:lnTo>
                    <a:pt x="416" y="160"/>
                  </a:lnTo>
                  <a:lnTo>
                    <a:pt x="422" y="160"/>
                  </a:lnTo>
                  <a:lnTo>
                    <a:pt x="427" y="160"/>
                  </a:lnTo>
                  <a:lnTo>
                    <a:pt x="432" y="160"/>
                  </a:lnTo>
                  <a:lnTo>
                    <a:pt x="438" y="160"/>
                  </a:lnTo>
                  <a:lnTo>
                    <a:pt x="443" y="160"/>
                  </a:lnTo>
                  <a:lnTo>
                    <a:pt x="449" y="0"/>
                  </a:lnTo>
                  <a:lnTo>
                    <a:pt x="454" y="160"/>
                  </a:lnTo>
                  <a:lnTo>
                    <a:pt x="459" y="160"/>
                  </a:lnTo>
                  <a:lnTo>
                    <a:pt x="465" y="40"/>
                  </a:lnTo>
                  <a:lnTo>
                    <a:pt x="470" y="16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5" name="Rectangle 130"/>
            <p:cNvSpPr>
              <a:spLocks noChangeArrowheads="1"/>
            </p:cNvSpPr>
            <p:nvPr/>
          </p:nvSpPr>
          <p:spPr bwMode="auto">
            <a:xfrm>
              <a:off x="3782" y="2179"/>
              <a:ext cx="125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Replenishments from  supplier</a:t>
              </a:r>
              <a:endParaRPr kumimoji="0" lang="en-US" altLang="zh-TW" sz="2800"/>
            </a:p>
          </p:txBody>
        </p:sp>
        <p:sp>
          <p:nvSpPr>
            <p:cNvPr id="89226" name="Rectangle 131"/>
            <p:cNvSpPr>
              <a:spLocks noChangeArrowheads="1"/>
            </p:cNvSpPr>
            <p:nvPr/>
          </p:nvSpPr>
          <p:spPr bwMode="auto">
            <a:xfrm>
              <a:off x="3324" y="3101"/>
              <a:ext cx="4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0</a:t>
              </a:r>
              <a:endParaRPr kumimoji="0" lang="en-US" altLang="zh-TW" sz="2800"/>
            </a:p>
          </p:txBody>
        </p:sp>
        <p:sp>
          <p:nvSpPr>
            <p:cNvPr id="89227" name="Rectangle 132"/>
            <p:cNvSpPr>
              <a:spLocks noChangeArrowheads="1"/>
            </p:cNvSpPr>
            <p:nvPr/>
          </p:nvSpPr>
          <p:spPr bwMode="auto">
            <a:xfrm>
              <a:off x="3313" y="2982"/>
              <a:ext cx="13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200</a:t>
              </a:r>
              <a:endParaRPr kumimoji="0" lang="en-US" altLang="zh-TW" sz="2800"/>
            </a:p>
          </p:txBody>
        </p:sp>
        <p:sp>
          <p:nvSpPr>
            <p:cNvPr id="89228" name="Rectangle 133"/>
            <p:cNvSpPr>
              <a:spLocks noChangeArrowheads="1"/>
            </p:cNvSpPr>
            <p:nvPr/>
          </p:nvSpPr>
          <p:spPr bwMode="auto">
            <a:xfrm>
              <a:off x="3313" y="2867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400</a:t>
              </a:r>
              <a:endParaRPr kumimoji="0" lang="en-US" altLang="zh-TW" sz="2800"/>
            </a:p>
          </p:txBody>
        </p:sp>
        <p:sp>
          <p:nvSpPr>
            <p:cNvPr id="89229" name="Rectangle 134"/>
            <p:cNvSpPr>
              <a:spLocks noChangeArrowheads="1"/>
            </p:cNvSpPr>
            <p:nvPr/>
          </p:nvSpPr>
          <p:spPr bwMode="auto">
            <a:xfrm>
              <a:off x="3313" y="2748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600</a:t>
              </a:r>
              <a:endParaRPr kumimoji="0" lang="en-US" altLang="zh-TW" sz="2800"/>
            </a:p>
          </p:txBody>
        </p:sp>
        <p:sp>
          <p:nvSpPr>
            <p:cNvPr id="89230" name="Rectangle 135"/>
            <p:cNvSpPr>
              <a:spLocks noChangeArrowheads="1"/>
            </p:cNvSpPr>
            <p:nvPr/>
          </p:nvSpPr>
          <p:spPr bwMode="auto">
            <a:xfrm>
              <a:off x="3313" y="2629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800</a:t>
              </a:r>
              <a:endParaRPr kumimoji="0" lang="en-US" altLang="zh-TW" sz="2800"/>
            </a:p>
          </p:txBody>
        </p:sp>
        <p:sp>
          <p:nvSpPr>
            <p:cNvPr id="89231" name="Rectangle 136"/>
            <p:cNvSpPr>
              <a:spLocks noChangeArrowheads="1"/>
            </p:cNvSpPr>
            <p:nvPr/>
          </p:nvSpPr>
          <p:spPr bwMode="auto">
            <a:xfrm>
              <a:off x="3309" y="2510"/>
              <a:ext cx="17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1000</a:t>
              </a:r>
              <a:endParaRPr kumimoji="0" lang="en-US" altLang="zh-TW" sz="2800"/>
            </a:p>
          </p:txBody>
        </p:sp>
        <p:sp>
          <p:nvSpPr>
            <p:cNvPr id="89232" name="Rectangle 137"/>
            <p:cNvSpPr>
              <a:spLocks noChangeArrowheads="1"/>
            </p:cNvSpPr>
            <p:nvPr/>
          </p:nvSpPr>
          <p:spPr bwMode="auto">
            <a:xfrm>
              <a:off x="3305" y="2396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1200</a:t>
              </a:r>
              <a:endParaRPr kumimoji="0" lang="en-US" altLang="zh-TW" sz="2800"/>
            </a:p>
          </p:txBody>
        </p:sp>
        <p:sp>
          <p:nvSpPr>
            <p:cNvPr id="89233" name="Rectangle 138"/>
            <p:cNvSpPr>
              <a:spLocks noChangeArrowheads="1"/>
            </p:cNvSpPr>
            <p:nvPr/>
          </p:nvSpPr>
          <p:spPr bwMode="auto">
            <a:xfrm>
              <a:off x="3305" y="2277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1400</a:t>
              </a:r>
              <a:endParaRPr kumimoji="0" lang="en-US" altLang="zh-TW" sz="2800"/>
            </a:p>
          </p:txBody>
        </p:sp>
        <p:pic>
          <p:nvPicPr>
            <p:cNvPr id="89234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5" name="Picture 1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6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7" name="Picture 1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8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9" name="Picture 1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0" name="Picture 1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1" name="Picture 1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2" name="Picture 1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3" name="Picture 1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4" name="Picture 1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5" name="Picture 1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6" name="Picture 1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7" name="Picture 15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8" name="Picture 15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9" name="Picture 15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0" name="Picture 15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1" name="Picture 1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2" name="Picture 15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3" name="Picture 15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4" name="Picture 1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5" name="Picture 16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6" name="Picture 16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7" name="Picture 1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8" name="Picture 1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9" name="Picture 16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0" name="Picture 16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1" name="Picture 16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2" name="Picture 16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3" name="Picture 16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4" name="Picture 16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5" name="Picture 17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6" name="Picture 17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7" name="Picture 17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8" name="Picture 1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9" name="Picture 17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0" name="Picture 17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1" name="Picture 1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2" name="Picture 17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3" name="Picture 17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4" name="Picture 17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5" name="Picture 18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6" name="Picture 18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7" name="Picture 18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8" name="Picture 1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9" name="Picture 18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0" name="Picture 18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1" name="Picture 18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2" name="Picture 18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3" name="Picture 18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4" name="Picture 18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5" name="Picture 19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6" name="Picture 19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7" name="Picture 19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8" name="Picture 19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9" name="Picture 19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90" name="Picture 19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91" name="Picture 19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92" name="Picture 19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93" name="Picture 19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294" name="Rectangle 199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89110" name="Picture 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28956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111" name="AutoShape 201"/>
          <p:cNvCxnSpPr>
            <a:cxnSpLocks noChangeShapeType="1"/>
          </p:cNvCxnSpPr>
          <p:nvPr/>
        </p:nvCxnSpPr>
        <p:spPr bwMode="auto">
          <a:xfrm>
            <a:off x="7772400" y="3575050"/>
            <a:ext cx="76200" cy="1574800"/>
          </a:xfrm>
          <a:prstGeom prst="curvedConnector3">
            <a:avLst>
              <a:gd name="adj1" fmla="val 691667"/>
            </a:avLst>
          </a:prstGeom>
          <a:noFill/>
          <a:ln w="28575">
            <a:solidFill>
              <a:srgbClr val="660427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12" name="Text Box 202"/>
          <p:cNvSpPr txBox="1">
            <a:spLocks noChangeArrowheads="1"/>
          </p:cNvSpPr>
          <p:nvPr/>
        </p:nvSpPr>
        <p:spPr bwMode="auto">
          <a:xfrm>
            <a:off x="3352800" y="3346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600" b="1">
                <a:solidFill>
                  <a:srgbClr val="000000"/>
                </a:solidFill>
                <a:latin typeface="Arial" panose="020B0604020202020204" pitchFamily="34" charset="0"/>
              </a:rPr>
              <a:t>orders</a:t>
            </a:r>
          </a:p>
        </p:txBody>
      </p:sp>
      <p:sp>
        <p:nvSpPr>
          <p:cNvPr id="89113" name="Text Box 203"/>
          <p:cNvSpPr txBox="1">
            <a:spLocks noChangeArrowheads="1"/>
          </p:cNvSpPr>
          <p:nvPr/>
        </p:nvSpPr>
        <p:spPr bwMode="auto">
          <a:xfrm>
            <a:off x="3124200" y="45339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600" b="1">
                <a:solidFill>
                  <a:srgbClr val="000000"/>
                </a:solidFill>
                <a:latin typeface="Arial" panose="020B0604020202020204" pitchFamily="34" charset="0"/>
              </a:rPr>
              <a:t>sell-through</a:t>
            </a:r>
          </a:p>
        </p:txBody>
      </p:sp>
      <p:sp>
        <p:nvSpPr>
          <p:cNvPr id="89114" name="Rectangle 20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增加能見度</a:t>
            </a:r>
          </a:p>
        </p:txBody>
      </p:sp>
    </p:spTree>
    <p:extLst>
      <p:ext uri="{BB962C8B-B14F-4D97-AF65-F5344CB8AC3E}">
        <p14:creationId xmlns:p14="http://schemas.microsoft.com/office/powerpoint/2010/main" val="3636525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11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9F0E6FC-CCC2-4C9E-9D98-7F0CD2D19130}" type="slidenum">
              <a:rPr lang="en-US" altLang="zh-TW" sz="1400" smtClean="0">
                <a:solidFill>
                  <a:srgbClr val="333399"/>
                </a:solidFill>
              </a:rPr>
              <a:pPr/>
              <a:t>54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對付長鞭效應</a:t>
            </a:r>
            <a:r>
              <a:rPr lang="ko-KR" altLang="en-US"/>
              <a:t> 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zh-TW" altLang="en-US" sz="2800"/>
              <a:t>降低變異量和不確定性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ko-KR" sz="2400"/>
              <a:t>POS</a:t>
            </a:r>
            <a:r>
              <a:rPr lang="zh-TW" altLang="en-US" sz="2400"/>
              <a:t>：銷售點系統</a:t>
            </a:r>
            <a:endParaRPr lang="ko-KR" altLang="en-US" sz="240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/>
              <a:t>資訊分享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/>
              <a:t>持續低價格</a:t>
            </a:r>
            <a:endParaRPr lang="en-US" altLang="ko-KR" sz="2400"/>
          </a:p>
          <a:p>
            <a:pPr marL="342900" indent="-342900" eaLnBrk="1" hangingPunct="1">
              <a:lnSpc>
                <a:spcPct val="90000"/>
              </a:lnSpc>
            </a:pPr>
            <a:r>
              <a:rPr lang="zh-TW" altLang="en-US" sz="2800"/>
              <a:t>降低前置時間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/>
              <a:t>資料交換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/>
              <a:t>對預測的風險分攤和承諾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ko-KR" sz="2400"/>
              <a:t>Cross Docking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zh-TW" altLang="en-US" sz="2800"/>
              <a:t>策略聯盟</a:t>
            </a:r>
            <a:endParaRPr lang="en-US" altLang="ko-KR" sz="280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ko-KR" sz="2400"/>
              <a:t>VMI: Vendor Managed Inventory</a:t>
            </a:r>
          </a:p>
        </p:txBody>
      </p:sp>
    </p:spTree>
    <p:extLst>
      <p:ext uri="{BB962C8B-B14F-4D97-AF65-F5344CB8AC3E}">
        <p14:creationId xmlns:p14="http://schemas.microsoft.com/office/powerpoint/2010/main" val="3651652099"/>
      </p:ext>
    </p:extLst>
  </p:cSld>
  <p:clrMapOvr>
    <a:masterClrMapping/>
  </p:clrMapOvr>
  <p:transition spd="med">
    <p:split orient="vert"/>
    <p:sndAc>
      <p:endSnd/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57AF501-ADF3-4448-A005-4F6816505520}" type="slidenum">
              <a:rPr lang="en-US" altLang="zh-TW" sz="1400" smtClean="0">
                <a:solidFill>
                  <a:srgbClr val="333399"/>
                </a:solidFill>
              </a:rPr>
              <a:pPr/>
              <a:t>55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solidFill>
                  <a:srgbClr val="FFFF99"/>
                </a:solidFill>
              </a:rPr>
              <a:t>交易關係的</a:t>
            </a:r>
            <a:r>
              <a:rPr lang="zh-TW" altLang="en-US">
                <a:solidFill>
                  <a:srgbClr val="99FFCC"/>
                </a:solidFill>
              </a:rPr>
              <a:t>整合</a:t>
            </a:r>
            <a:r>
              <a:rPr lang="zh-TW" altLang="en-US"/>
              <a:t>或</a:t>
            </a:r>
            <a:r>
              <a:rPr lang="zh-TW" altLang="en-US">
                <a:solidFill>
                  <a:srgbClr val="FFCCFF"/>
                </a:solidFill>
              </a:rPr>
              <a:t>分解</a:t>
            </a:r>
            <a:r>
              <a:rPr lang="zh-TW" altLang="en-US"/>
              <a:t>？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Coupling OR uncoupling?</a:t>
            </a:r>
          </a:p>
          <a:p>
            <a:pPr eaLnBrk="1" hangingPunct="1"/>
            <a:r>
              <a:rPr lang="zh-TW" altLang="en-US" sz="2800"/>
              <a:t>供應鏈走向兩極化發展</a:t>
            </a:r>
          </a:p>
          <a:p>
            <a:pPr eaLnBrk="1" hangingPunct="1"/>
            <a:r>
              <a:rPr lang="zh-TW" altLang="en-US" sz="2800">
                <a:solidFill>
                  <a:srgbClr val="CC0000"/>
                </a:solidFill>
              </a:rPr>
              <a:t>價值網絡：</a:t>
            </a:r>
            <a:r>
              <a:rPr lang="zh-TW" altLang="en-US" sz="2800"/>
              <a:t>上下游企業整合、緊密的價值鏈</a:t>
            </a:r>
          </a:p>
          <a:p>
            <a:pPr eaLnBrk="1" hangingPunct="1"/>
            <a:r>
              <a:rPr lang="zh-TW" altLang="en-US" sz="2800">
                <a:solidFill>
                  <a:srgbClr val="CC0000"/>
                </a:solidFill>
              </a:rPr>
              <a:t>動態市場：</a:t>
            </a:r>
            <a:r>
              <a:rPr lang="zh-TW" altLang="en-US" sz="2800"/>
              <a:t>上下游企業分散、市場交易</a:t>
            </a:r>
          </a:p>
          <a:p>
            <a:pPr eaLnBrk="1" hangingPunct="1"/>
            <a:r>
              <a:rPr lang="zh-TW" altLang="en-US" sz="2800"/>
              <a:t>什麼狀況之下，會發生這兩類變動？</a:t>
            </a:r>
          </a:p>
          <a:p>
            <a:pPr lvl="1" eaLnBrk="1" hangingPunct="1"/>
            <a:r>
              <a:rPr lang="zh-TW" altLang="en-US" sz="2400"/>
              <a:t>垂直能見度</a:t>
            </a:r>
            <a:r>
              <a:rPr lang="en-US" altLang="zh-TW" sz="2400"/>
              <a:t>&lt;&gt;</a:t>
            </a:r>
            <a:r>
              <a:rPr lang="zh-TW" altLang="en-US" sz="2400"/>
              <a:t>水平能見度</a:t>
            </a:r>
          </a:p>
          <a:p>
            <a:pPr lvl="1" eaLnBrk="1" hangingPunct="1"/>
            <a:r>
              <a:rPr lang="zh-TW" altLang="en-US" sz="2400"/>
              <a:t>標準化產品</a:t>
            </a:r>
            <a:r>
              <a:rPr lang="en-US" altLang="zh-TW" sz="2400"/>
              <a:t>&lt;&gt;</a:t>
            </a:r>
            <a:r>
              <a:rPr lang="zh-TW" altLang="en-US" sz="2400"/>
              <a:t>特用產品</a:t>
            </a:r>
          </a:p>
        </p:txBody>
      </p:sp>
    </p:spTree>
    <p:extLst>
      <p:ext uri="{BB962C8B-B14F-4D97-AF65-F5344CB8AC3E}">
        <p14:creationId xmlns:p14="http://schemas.microsoft.com/office/powerpoint/2010/main" val="1731619378"/>
      </p:ext>
    </p:extLst>
  </p:cSld>
  <p:clrMapOvr>
    <a:masterClrMapping/>
  </p:clrMapOvr>
  <p:transition spd="med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52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5D2047-A28A-469E-837C-7F69669CF35D}" type="slidenum">
              <a:rPr lang="en-US" altLang="zh-TW" sz="1400" smtClean="0">
                <a:solidFill>
                  <a:srgbClr val="333399"/>
                </a:solidFill>
              </a:rPr>
              <a:pPr/>
              <a:t>56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供應鏈管理內涵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物料採購	</a:t>
            </a:r>
            <a:r>
              <a:rPr lang="en-US" altLang="zh-TW" sz="2800"/>
              <a:t>e-Procurement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詢價、訂單、確認、產能、交期、支付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市場預估	</a:t>
            </a:r>
            <a:r>
              <a:rPr lang="en-US" altLang="zh-TW" sz="2400"/>
              <a:t>e-Forecast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物流管理	</a:t>
            </a:r>
            <a:r>
              <a:rPr lang="en-US" altLang="zh-TW" sz="2800"/>
              <a:t>e-Logistics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物流監控、貨況追蹤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研發合作	</a:t>
            </a:r>
            <a:r>
              <a:rPr lang="en-US" altLang="zh-TW" sz="2800"/>
              <a:t>e-Design collaboration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品質管理	</a:t>
            </a:r>
            <a:r>
              <a:rPr lang="en-US" altLang="zh-TW" sz="2800"/>
              <a:t>e-Quality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付款融資 	</a:t>
            </a:r>
            <a:r>
              <a:rPr lang="en-US" altLang="zh-TW" sz="2800"/>
              <a:t>e-Billing, e-Payment, e-Financing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FF0000"/>
                </a:solidFill>
              </a:rPr>
              <a:t>除資訊流之外，還牽涉到金流、物流的改變</a:t>
            </a:r>
          </a:p>
        </p:txBody>
      </p:sp>
    </p:spTree>
    <p:extLst>
      <p:ext uri="{BB962C8B-B14F-4D97-AF65-F5344CB8AC3E}">
        <p14:creationId xmlns:p14="http://schemas.microsoft.com/office/powerpoint/2010/main" val="2396463728"/>
      </p:ext>
    </p:extLst>
  </p:cSld>
  <p:clrMapOvr>
    <a:masterClrMapping/>
  </p:clrMapOvr>
  <p:transition spd="med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72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EA62B9-E649-4064-9459-0DD32E7F2139}" type="slidenum">
              <a:rPr lang="en-US" altLang="zh-TW" sz="1400" smtClean="0">
                <a:solidFill>
                  <a:srgbClr val="333399"/>
                </a:solidFill>
              </a:rPr>
              <a:pPr/>
              <a:t>57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電子化採購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經由網路的應用，加速採購作業</a:t>
            </a:r>
          </a:p>
          <a:p>
            <a:pPr eaLnBrk="1" hangingPunct="1"/>
            <a:r>
              <a:rPr lang="zh-TW" altLang="en-US"/>
              <a:t>先調整雙方的關係──提供能見度</a:t>
            </a:r>
          </a:p>
          <a:p>
            <a:pPr eaLnBrk="1" hangingPunct="1"/>
            <a:r>
              <a:rPr lang="zh-TW" altLang="en-US"/>
              <a:t>效果：</a:t>
            </a:r>
          </a:p>
          <a:p>
            <a:pPr lvl="1" eaLnBrk="1" hangingPunct="1"/>
            <a:r>
              <a:rPr lang="zh-TW" altLang="en-US"/>
              <a:t>縮短訂單週期（訂單到出貨）</a:t>
            </a:r>
          </a:p>
          <a:p>
            <a:pPr lvl="1" eaLnBrk="1" hangingPunct="1"/>
            <a:r>
              <a:rPr lang="zh-TW" altLang="en-US"/>
              <a:t>增加能見度，降低不確定性，提高達交率</a:t>
            </a:r>
          </a:p>
          <a:p>
            <a:pPr lvl="1" eaLnBrk="1" hangingPunct="1"/>
            <a:r>
              <a:rPr lang="zh-TW" altLang="en-US"/>
              <a:t>提高存貨周轉率</a:t>
            </a:r>
          </a:p>
          <a:p>
            <a:pPr lvl="1" eaLnBrk="1" hangingPunct="1"/>
            <a:r>
              <a:rPr lang="zh-TW" altLang="en-US"/>
              <a:t>降低錯誤、呆滯料</a:t>
            </a:r>
          </a:p>
        </p:txBody>
      </p:sp>
    </p:spTree>
    <p:extLst>
      <p:ext uri="{BB962C8B-B14F-4D97-AF65-F5344CB8AC3E}">
        <p14:creationId xmlns:p14="http://schemas.microsoft.com/office/powerpoint/2010/main" val="90660394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23CEFA-85AF-4855-8EDD-4C4C86D64447}" type="slidenum">
              <a:rPr lang="en-US" altLang="zh-TW" sz="1400" smtClean="0">
                <a:solidFill>
                  <a:srgbClr val="333399"/>
                </a:solidFill>
              </a:rPr>
              <a:pPr/>
              <a:t>58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電子化採購 </a:t>
            </a:r>
            <a:r>
              <a:rPr lang="en-US" altLang="zh-TW" sz="3200"/>
              <a:t>eProcurement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透過電子化採購降低長鞭效應</a:t>
            </a:r>
          </a:p>
          <a:p>
            <a:pPr eaLnBrk="1" hangingPunct="1"/>
            <a:r>
              <a:rPr lang="zh-TW" altLang="en-US"/>
              <a:t>快速反應（減少前置期 </a:t>
            </a:r>
            <a:r>
              <a:rPr lang="en-US" altLang="zh-TW"/>
              <a:t>lead time</a:t>
            </a:r>
            <a:r>
              <a:rPr lang="zh-TW" altLang="en-US"/>
              <a:t>）</a:t>
            </a:r>
          </a:p>
          <a:p>
            <a:pPr eaLnBrk="1" hangingPunct="1"/>
            <a:r>
              <a:rPr lang="zh-TW" altLang="en-US"/>
              <a:t>資訊透明度</a:t>
            </a:r>
          </a:p>
          <a:p>
            <a:pPr lvl="1" eaLnBrk="1" hangingPunct="1"/>
            <a:r>
              <a:rPr lang="zh-TW" altLang="en-US"/>
              <a:t>銷售</a:t>
            </a:r>
          </a:p>
          <a:p>
            <a:pPr lvl="1" eaLnBrk="1" hangingPunct="1"/>
            <a:r>
              <a:rPr lang="zh-TW" altLang="en-US"/>
              <a:t>訂單</a:t>
            </a:r>
          </a:p>
          <a:p>
            <a:pPr eaLnBrk="1" hangingPunct="1"/>
            <a:r>
              <a:rPr lang="zh-TW" altLang="en-US"/>
              <a:t>預測</a:t>
            </a:r>
          </a:p>
        </p:txBody>
      </p:sp>
    </p:spTree>
    <p:extLst>
      <p:ext uri="{BB962C8B-B14F-4D97-AF65-F5344CB8AC3E}">
        <p14:creationId xmlns:p14="http://schemas.microsoft.com/office/powerpoint/2010/main" val="3853171770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7B79A9-2214-47F3-84DF-D61FF809DDA5}" type="slidenum">
              <a:rPr lang="en-US" altLang="zh-TW" sz="1400" smtClean="0">
                <a:solidFill>
                  <a:srgbClr val="333399"/>
                </a:solidFill>
              </a:rPr>
              <a:pPr/>
              <a:t>59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階段性的改善 </a:t>
            </a:r>
            <a:r>
              <a:rPr lang="en-US" altLang="zh-TW"/>
              <a:t>1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階段一：增加銷售點的能見度</a:t>
            </a:r>
          </a:p>
          <a:p>
            <a:pPr lvl="1" eaLnBrk="1" hangingPunct="1"/>
            <a:r>
              <a:rPr lang="en-US" altLang="zh-TW"/>
              <a:t>POS </a:t>
            </a:r>
            <a:r>
              <a:rPr lang="zh-TW" altLang="en-US"/>
              <a:t>能見度</a:t>
            </a:r>
            <a:r>
              <a:rPr lang="en-US" altLang="zh-TW"/>
              <a:t>, QR, </a:t>
            </a:r>
            <a:r>
              <a:rPr lang="zh-TW" altLang="en-US"/>
              <a:t>連續補貨 </a:t>
            </a:r>
            <a:r>
              <a:rPr lang="en-US" altLang="zh-TW"/>
              <a:t>(CR)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階段二：增加供應商的預測的能見度</a:t>
            </a:r>
          </a:p>
          <a:p>
            <a:pPr lvl="1" eaLnBrk="1" hangingPunct="1"/>
            <a:r>
              <a:rPr lang="zh-TW" altLang="en-US"/>
              <a:t>預測</a:t>
            </a:r>
          </a:p>
          <a:p>
            <a:pPr lvl="1" eaLnBrk="1" hangingPunct="1"/>
            <a:r>
              <a:rPr lang="zh-TW" altLang="en-US"/>
              <a:t>更準確的預測</a:t>
            </a:r>
          </a:p>
          <a:p>
            <a:pPr lvl="1" eaLnBrk="1" hangingPunct="1"/>
            <a:r>
              <a:rPr lang="zh-TW" altLang="en-US"/>
              <a:t>滾動預測</a:t>
            </a:r>
          </a:p>
        </p:txBody>
      </p:sp>
    </p:spTree>
    <p:extLst>
      <p:ext uri="{BB962C8B-B14F-4D97-AF65-F5344CB8AC3E}">
        <p14:creationId xmlns:p14="http://schemas.microsoft.com/office/powerpoint/2010/main" val="13801053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026"/>
          <p:cNvGraphicFramePr>
            <a:graphicFrameLocks noChangeAspect="1"/>
          </p:cNvGraphicFramePr>
          <p:nvPr/>
        </p:nvGraphicFramePr>
        <p:xfrm flipH="1">
          <a:off x="6905625" y="1600200"/>
          <a:ext cx="8556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Clip" r:id="rId4" imgW="2385670" imgH="2371954" progId="MS_ClipArt_Gallery.2">
                  <p:embed/>
                </p:oleObj>
              </mc:Choice>
              <mc:Fallback>
                <p:oleObj name="Clip" r:id="rId4" imgW="2385670" imgH="237195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905625" y="1600200"/>
                        <a:ext cx="8556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27"/>
          <p:cNvGraphicFramePr>
            <a:graphicFrameLocks noChangeAspect="1"/>
          </p:cNvGraphicFramePr>
          <p:nvPr/>
        </p:nvGraphicFramePr>
        <p:xfrm>
          <a:off x="6907213" y="5011738"/>
          <a:ext cx="8540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Clip" r:id="rId6" imgW="1158545" imgH="745236" progId="MS_ClipArt_Gallery.2">
                  <p:embed/>
                </p:oleObj>
              </mc:Choice>
              <mc:Fallback>
                <p:oleObj name="Clip" r:id="rId6" imgW="1158545" imgH="7452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3" y="5011738"/>
                        <a:ext cx="8540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1028" descr="ad0032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4008438"/>
            <a:ext cx="9223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29" descr="cobje1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543425"/>
            <a:ext cx="8366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30" descr="comml0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863850"/>
            <a:ext cx="1119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31" descr="comml0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425700"/>
            <a:ext cx="987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32" descr="comml0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365625"/>
            <a:ext cx="9890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7" name="Rectangle 1033"/>
          <p:cNvGraphicFramePr>
            <a:graphicFrameLocks noChangeAspect="1"/>
          </p:cNvGraphicFramePr>
          <p:nvPr/>
        </p:nvGraphicFramePr>
        <p:xfrm>
          <a:off x="3152775" y="2470150"/>
          <a:ext cx="3952875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lip" r:id="rId12" imgW="0" imgH="0" progId="MS_ClipArt_Gallery.2">
                  <p:embed/>
                </p:oleObj>
              </mc:Choice>
              <mc:Fallback>
                <p:oleObj name="Clip" r:id="rId12" imgW="0" imgH="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2470150"/>
                        <a:ext cx="3952875" cy="26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1034" descr="indus09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473450"/>
            <a:ext cx="836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035"/>
          <p:cNvSpPr>
            <a:spLocks noChangeAspect="1" noChangeShapeType="1"/>
          </p:cNvSpPr>
          <p:nvPr/>
        </p:nvSpPr>
        <p:spPr bwMode="auto">
          <a:xfrm flipV="1">
            <a:off x="3152775" y="4543425"/>
            <a:ext cx="592138" cy="468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0" name="Line 1036"/>
          <p:cNvSpPr>
            <a:spLocks noChangeAspect="1" noChangeShapeType="1"/>
          </p:cNvSpPr>
          <p:nvPr/>
        </p:nvSpPr>
        <p:spPr bwMode="auto">
          <a:xfrm>
            <a:off x="3241675" y="3776663"/>
            <a:ext cx="503238" cy="766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1" name="Line 1037"/>
          <p:cNvSpPr>
            <a:spLocks noChangeAspect="1" noChangeShapeType="1"/>
          </p:cNvSpPr>
          <p:nvPr/>
        </p:nvSpPr>
        <p:spPr bwMode="auto">
          <a:xfrm>
            <a:off x="3284538" y="2470150"/>
            <a:ext cx="460375" cy="20732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2" name="Freeform 1038"/>
          <p:cNvSpPr>
            <a:spLocks noChangeAspect="1"/>
          </p:cNvSpPr>
          <p:nvPr/>
        </p:nvSpPr>
        <p:spPr bwMode="auto">
          <a:xfrm>
            <a:off x="3276600" y="2452688"/>
            <a:ext cx="831850" cy="850900"/>
          </a:xfrm>
          <a:custGeom>
            <a:avLst/>
            <a:gdLst>
              <a:gd name="T0" fmla="*/ 0 w 606"/>
              <a:gd name="T1" fmla="*/ 0 h 610"/>
              <a:gd name="T2" fmla="*/ 2147483646 w 606"/>
              <a:gd name="T3" fmla="*/ 2147483646 h 6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6" h="610">
                <a:moveTo>
                  <a:pt x="0" y="0"/>
                </a:moveTo>
                <a:lnTo>
                  <a:pt x="606" y="61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3" name="Freeform 1039"/>
          <p:cNvSpPr>
            <a:spLocks noChangeAspect="1"/>
          </p:cNvSpPr>
          <p:nvPr/>
        </p:nvSpPr>
        <p:spPr bwMode="auto">
          <a:xfrm>
            <a:off x="3241675" y="3540125"/>
            <a:ext cx="792163" cy="236538"/>
          </a:xfrm>
          <a:custGeom>
            <a:avLst/>
            <a:gdLst>
              <a:gd name="T0" fmla="*/ 0 w 577"/>
              <a:gd name="T1" fmla="*/ 2147483646 h 170"/>
              <a:gd name="T2" fmla="*/ 2147483646 w 577"/>
              <a:gd name="T3" fmla="*/ 0 h 1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7" h="170">
                <a:moveTo>
                  <a:pt x="0" y="170"/>
                </a:moveTo>
                <a:lnTo>
                  <a:pt x="577" y="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4" name="Line 1040"/>
          <p:cNvSpPr>
            <a:spLocks noChangeAspect="1" noChangeShapeType="1"/>
          </p:cNvSpPr>
          <p:nvPr/>
        </p:nvSpPr>
        <p:spPr bwMode="auto">
          <a:xfrm flipV="1">
            <a:off x="3152775" y="3540125"/>
            <a:ext cx="881063" cy="14716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5" name="Line 1041"/>
          <p:cNvSpPr>
            <a:spLocks noChangeAspect="1" noChangeShapeType="1"/>
          </p:cNvSpPr>
          <p:nvPr/>
        </p:nvSpPr>
        <p:spPr bwMode="auto">
          <a:xfrm flipV="1">
            <a:off x="3276600" y="2068513"/>
            <a:ext cx="3630613" cy="384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6" name="Line 1042"/>
          <p:cNvSpPr>
            <a:spLocks noChangeAspect="1" noChangeShapeType="1"/>
          </p:cNvSpPr>
          <p:nvPr/>
        </p:nvSpPr>
        <p:spPr bwMode="auto">
          <a:xfrm>
            <a:off x="3284538" y="2462213"/>
            <a:ext cx="2206625" cy="1314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7" name="Freeform 1043"/>
          <p:cNvSpPr>
            <a:spLocks noChangeAspect="1"/>
          </p:cNvSpPr>
          <p:nvPr/>
        </p:nvSpPr>
        <p:spPr bwMode="auto">
          <a:xfrm>
            <a:off x="4454525" y="3565525"/>
            <a:ext cx="971550" cy="476250"/>
          </a:xfrm>
          <a:custGeom>
            <a:avLst/>
            <a:gdLst>
              <a:gd name="T0" fmla="*/ 0 w 708"/>
              <a:gd name="T1" fmla="*/ 0 h 342"/>
              <a:gd name="T2" fmla="*/ 2147483646 w 708"/>
              <a:gd name="T3" fmla="*/ 2147483646 h 3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08" h="342">
                <a:moveTo>
                  <a:pt x="0" y="0"/>
                </a:moveTo>
                <a:lnTo>
                  <a:pt x="708" y="34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8" name="Line 1044"/>
          <p:cNvSpPr>
            <a:spLocks noChangeAspect="1" noChangeShapeType="1"/>
          </p:cNvSpPr>
          <p:nvPr/>
        </p:nvSpPr>
        <p:spPr bwMode="auto">
          <a:xfrm flipV="1">
            <a:off x="4733925" y="2863850"/>
            <a:ext cx="757238" cy="16795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9" name="Line 1045"/>
          <p:cNvSpPr>
            <a:spLocks noChangeAspect="1" noChangeShapeType="1"/>
          </p:cNvSpPr>
          <p:nvPr/>
        </p:nvSpPr>
        <p:spPr bwMode="auto">
          <a:xfrm flipV="1">
            <a:off x="4454525" y="2863850"/>
            <a:ext cx="1036638" cy="701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0" name="Line 1046"/>
          <p:cNvSpPr>
            <a:spLocks noChangeAspect="1" noChangeShapeType="1"/>
          </p:cNvSpPr>
          <p:nvPr/>
        </p:nvSpPr>
        <p:spPr bwMode="auto">
          <a:xfrm>
            <a:off x="4733925" y="4543425"/>
            <a:ext cx="757238" cy="468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1" name="Line 1047"/>
          <p:cNvSpPr>
            <a:spLocks noChangeAspect="1" noChangeShapeType="1"/>
          </p:cNvSpPr>
          <p:nvPr/>
        </p:nvSpPr>
        <p:spPr bwMode="auto">
          <a:xfrm>
            <a:off x="4454525" y="3565525"/>
            <a:ext cx="1036638" cy="14462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2" name="Freeform 1048"/>
          <p:cNvSpPr>
            <a:spLocks noChangeAspect="1"/>
          </p:cNvSpPr>
          <p:nvPr/>
        </p:nvSpPr>
        <p:spPr bwMode="auto">
          <a:xfrm>
            <a:off x="5821363" y="5254625"/>
            <a:ext cx="1085850" cy="158750"/>
          </a:xfrm>
          <a:custGeom>
            <a:avLst/>
            <a:gdLst>
              <a:gd name="T0" fmla="*/ 0 w 792"/>
              <a:gd name="T1" fmla="*/ 0 h 114"/>
              <a:gd name="T2" fmla="*/ 2147483646 w 792"/>
              <a:gd name="T3" fmla="*/ 2147483646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2" h="114">
                <a:moveTo>
                  <a:pt x="0" y="0"/>
                </a:moveTo>
                <a:lnTo>
                  <a:pt x="792" y="114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3" name="Line 1049"/>
          <p:cNvSpPr>
            <a:spLocks noChangeAspect="1" noChangeShapeType="1"/>
          </p:cNvSpPr>
          <p:nvPr/>
        </p:nvSpPr>
        <p:spPr bwMode="auto">
          <a:xfrm flipV="1">
            <a:off x="5821363" y="4543425"/>
            <a:ext cx="1085850" cy="711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4" name="Line 1050"/>
          <p:cNvSpPr>
            <a:spLocks noChangeAspect="1" noChangeShapeType="1"/>
          </p:cNvSpPr>
          <p:nvPr/>
        </p:nvSpPr>
        <p:spPr bwMode="auto">
          <a:xfrm flipV="1">
            <a:off x="5754688" y="3473450"/>
            <a:ext cx="1614487" cy="1538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5" name="Line 1051"/>
          <p:cNvSpPr>
            <a:spLocks noChangeAspect="1" noChangeShapeType="1"/>
          </p:cNvSpPr>
          <p:nvPr/>
        </p:nvSpPr>
        <p:spPr bwMode="auto">
          <a:xfrm flipV="1">
            <a:off x="5754688" y="2257425"/>
            <a:ext cx="1350962" cy="275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6" name="Freeform 1052"/>
          <p:cNvSpPr>
            <a:spLocks noChangeAspect="1"/>
          </p:cNvSpPr>
          <p:nvPr/>
        </p:nvSpPr>
        <p:spPr bwMode="auto">
          <a:xfrm>
            <a:off x="6116638" y="2670175"/>
            <a:ext cx="708025" cy="434975"/>
          </a:xfrm>
          <a:custGeom>
            <a:avLst/>
            <a:gdLst>
              <a:gd name="T0" fmla="*/ 0 w 516"/>
              <a:gd name="T1" fmla="*/ 0 h 312"/>
              <a:gd name="T2" fmla="*/ 2147483646 w 516"/>
              <a:gd name="T3" fmla="*/ 2147483646 h 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" h="312">
                <a:moveTo>
                  <a:pt x="0" y="0"/>
                </a:moveTo>
                <a:lnTo>
                  <a:pt x="516" y="31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7" name="Line 1053"/>
          <p:cNvSpPr>
            <a:spLocks noChangeAspect="1" noChangeShapeType="1"/>
          </p:cNvSpPr>
          <p:nvPr/>
        </p:nvSpPr>
        <p:spPr bwMode="auto">
          <a:xfrm flipV="1">
            <a:off x="5821363" y="3473450"/>
            <a:ext cx="95250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8" name="Line 1054"/>
          <p:cNvSpPr>
            <a:spLocks noChangeAspect="1" noChangeShapeType="1"/>
          </p:cNvSpPr>
          <p:nvPr/>
        </p:nvSpPr>
        <p:spPr bwMode="auto">
          <a:xfrm>
            <a:off x="6116638" y="2670175"/>
            <a:ext cx="790575" cy="1695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9" name="Line 1055"/>
          <p:cNvSpPr>
            <a:spLocks noChangeAspect="1" noChangeShapeType="1"/>
          </p:cNvSpPr>
          <p:nvPr/>
        </p:nvSpPr>
        <p:spPr bwMode="auto">
          <a:xfrm>
            <a:off x="6116638" y="2670175"/>
            <a:ext cx="790575" cy="2743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0" name="Line 1056"/>
          <p:cNvSpPr>
            <a:spLocks noChangeAspect="1" noChangeShapeType="1"/>
          </p:cNvSpPr>
          <p:nvPr/>
        </p:nvSpPr>
        <p:spPr bwMode="auto">
          <a:xfrm flipH="1">
            <a:off x="5754688" y="2257425"/>
            <a:ext cx="1350962" cy="1519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1" name="Line 1057"/>
          <p:cNvSpPr>
            <a:spLocks noChangeAspect="1" noChangeShapeType="1"/>
          </p:cNvSpPr>
          <p:nvPr/>
        </p:nvSpPr>
        <p:spPr bwMode="auto">
          <a:xfrm>
            <a:off x="5821363" y="4049713"/>
            <a:ext cx="1085850" cy="4937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2" name="Line 1058"/>
          <p:cNvSpPr>
            <a:spLocks noChangeAspect="1" noChangeShapeType="1"/>
          </p:cNvSpPr>
          <p:nvPr/>
        </p:nvSpPr>
        <p:spPr bwMode="auto">
          <a:xfrm>
            <a:off x="5821363" y="4049713"/>
            <a:ext cx="1085850" cy="13636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3" name="Text Box 1059"/>
          <p:cNvSpPr txBox="1">
            <a:spLocks noChangeArrowheads="1"/>
          </p:cNvSpPr>
          <p:nvPr/>
        </p:nvSpPr>
        <p:spPr bwMode="auto">
          <a:xfrm>
            <a:off x="9906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b="1">
                <a:solidFill>
                  <a:srgbClr val="333399"/>
                </a:solidFill>
                <a:latin typeface="Garamond" panose="02020404030301010803" pitchFamily="18" charset="0"/>
              </a:rPr>
              <a:t>供應</a:t>
            </a:r>
          </a:p>
        </p:txBody>
      </p:sp>
      <p:sp>
        <p:nvSpPr>
          <p:cNvPr id="12324" name="Line 1060"/>
          <p:cNvSpPr>
            <a:spLocks noChangeShapeType="1"/>
          </p:cNvSpPr>
          <p:nvPr/>
        </p:nvSpPr>
        <p:spPr bwMode="auto">
          <a:xfrm>
            <a:off x="1066800" y="4038600"/>
            <a:ext cx="685800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5" name="Text Box 1061"/>
          <p:cNvSpPr txBox="1">
            <a:spLocks noChangeArrowheads="1"/>
          </p:cNvSpPr>
          <p:nvPr/>
        </p:nvSpPr>
        <p:spPr bwMode="auto">
          <a:xfrm>
            <a:off x="2209800" y="914400"/>
            <a:ext cx="10239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latin typeface="Garamond" panose="02020404030301010803" pitchFamily="18" charset="0"/>
                <a:ea typeface="標楷體" panose="03000509000000000000" pitchFamily="65" charset="-120"/>
              </a:rPr>
              <a:t>源頭：</a:t>
            </a:r>
          </a:p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供應商</a:t>
            </a:r>
          </a:p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工廠</a:t>
            </a:r>
          </a:p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碼頭</a:t>
            </a:r>
          </a:p>
        </p:txBody>
      </p:sp>
      <p:sp>
        <p:nvSpPr>
          <p:cNvPr id="12326" name="Text Box 1062"/>
          <p:cNvSpPr txBox="1">
            <a:spLocks noChangeArrowheads="1"/>
          </p:cNvSpPr>
          <p:nvPr/>
        </p:nvSpPr>
        <p:spPr bwMode="auto">
          <a:xfrm>
            <a:off x="3505200" y="1219200"/>
            <a:ext cx="101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區域性倉庫</a:t>
            </a:r>
          </a:p>
        </p:txBody>
      </p:sp>
      <p:sp>
        <p:nvSpPr>
          <p:cNvPr id="12327" name="Text Box 1063"/>
          <p:cNvSpPr txBox="1">
            <a:spLocks noChangeArrowheads="1"/>
          </p:cNvSpPr>
          <p:nvPr/>
        </p:nvSpPr>
        <p:spPr bwMode="auto">
          <a:xfrm>
            <a:off x="6858000" y="8382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latin typeface="Garamond" panose="02020404030301010803" pitchFamily="18" charset="0"/>
                <a:ea typeface="標楷體" panose="03000509000000000000" pitchFamily="65" charset="-120"/>
              </a:rPr>
              <a:t>需求點：</a:t>
            </a:r>
          </a:p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顧客</a:t>
            </a:r>
          </a:p>
        </p:txBody>
      </p:sp>
      <p:sp>
        <p:nvSpPr>
          <p:cNvPr id="12328" name="Text Box 1064"/>
          <p:cNvSpPr txBox="1">
            <a:spLocks noChangeArrowheads="1"/>
          </p:cNvSpPr>
          <p:nvPr/>
        </p:nvSpPr>
        <p:spPr bwMode="auto">
          <a:xfrm>
            <a:off x="2133600" y="5867400"/>
            <a:ext cx="1100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1800">
                <a:solidFill>
                  <a:schemeClr val="folHlink"/>
                </a:solidFill>
                <a:latin typeface="Garamond" panose="02020404030301010803" pitchFamily="18" charset="0"/>
              </a:rPr>
              <a:t>生產與</a:t>
            </a:r>
          </a:p>
          <a:p>
            <a:pPr algn="ctr"/>
            <a:r>
              <a:rPr kumimoji="0" lang="zh-TW" altLang="en-US" sz="1800">
                <a:solidFill>
                  <a:schemeClr val="folHlink"/>
                </a:solidFill>
                <a:latin typeface="Garamond" panose="02020404030301010803" pitchFamily="18" charset="0"/>
              </a:rPr>
              <a:t>採購成本</a:t>
            </a:r>
          </a:p>
        </p:txBody>
      </p:sp>
      <p:sp>
        <p:nvSpPr>
          <p:cNvPr id="12329" name="Line 1065"/>
          <p:cNvSpPr>
            <a:spLocks noChangeShapeType="1"/>
          </p:cNvSpPr>
          <p:nvPr/>
        </p:nvSpPr>
        <p:spPr bwMode="auto">
          <a:xfrm flipV="1">
            <a:off x="2667000" y="5486400"/>
            <a:ext cx="0" cy="29845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0" name="Text Box 1066"/>
          <p:cNvSpPr txBox="1">
            <a:spLocks noChangeArrowheads="1"/>
          </p:cNvSpPr>
          <p:nvPr/>
        </p:nvSpPr>
        <p:spPr bwMode="auto">
          <a:xfrm>
            <a:off x="3810000" y="5181600"/>
            <a:ext cx="114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倉儲成本</a:t>
            </a:r>
          </a:p>
        </p:txBody>
      </p:sp>
      <p:sp>
        <p:nvSpPr>
          <p:cNvPr id="12331" name="Freeform 1067"/>
          <p:cNvSpPr>
            <a:spLocks/>
          </p:cNvSpPr>
          <p:nvPr/>
        </p:nvSpPr>
        <p:spPr bwMode="auto">
          <a:xfrm>
            <a:off x="4191000" y="4876800"/>
            <a:ext cx="1588" cy="228600"/>
          </a:xfrm>
          <a:custGeom>
            <a:avLst/>
            <a:gdLst>
              <a:gd name="T0" fmla="*/ 0 w 1"/>
              <a:gd name="T1" fmla="*/ 2147483646 h 144"/>
              <a:gd name="T2" fmla="*/ 0 w 1"/>
              <a:gd name="T3" fmla="*/ 0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44">
                <a:moveTo>
                  <a:pt x="0" y="144"/>
                </a:move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2" name="Freeform 1068"/>
          <p:cNvSpPr>
            <a:spLocks/>
          </p:cNvSpPr>
          <p:nvPr/>
        </p:nvSpPr>
        <p:spPr bwMode="auto">
          <a:xfrm>
            <a:off x="3408363" y="6173788"/>
            <a:ext cx="182562" cy="7937"/>
          </a:xfrm>
          <a:custGeom>
            <a:avLst/>
            <a:gdLst>
              <a:gd name="T0" fmla="*/ 2147483646 w 115"/>
              <a:gd name="T1" fmla="*/ 2147483646 h 5"/>
              <a:gd name="T2" fmla="*/ 0 w 115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5" h="5">
                <a:moveTo>
                  <a:pt x="115" y="5"/>
                </a:move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3" name="Line 1069"/>
          <p:cNvSpPr>
            <a:spLocks noChangeShapeType="1"/>
          </p:cNvSpPr>
          <p:nvPr/>
        </p:nvSpPr>
        <p:spPr bwMode="auto">
          <a:xfrm flipV="1">
            <a:off x="3408363" y="5254625"/>
            <a:ext cx="0" cy="917575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4" name="Line 1070"/>
          <p:cNvSpPr>
            <a:spLocks noChangeShapeType="1"/>
          </p:cNvSpPr>
          <p:nvPr/>
        </p:nvSpPr>
        <p:spPr bwMode="auto">
          <a:xfrm>
            <a:off x="4953000" y="6181725"/>
            <a:ext cx="176213" cy="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5" name="Line 1071"/>
          <p:cNvSpPr>
            <a:spLocks noChangeShapeType="1"/>
          </p:cNvSpPr>
          <p:nvPr/>
        </p:nvSpPr>
        <p:spPr bwMode="auto">
          <a:xfrm flipV="1">
            <a:off x="5129213" y="5251450"/>
            <a:ext cx="0" cy="92075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6" name="Line 1072"/>
          <p:cNvSpPr>
            <a:spLocks noChangeShapeType="1"/>
          </p:cNvSpPr>
          <p:nvPr/>
        </p:nvSpPr>
        <p:spPr bwMode="auto">
          <a:xfrm flipV="1">
            <a:off x="5638800" y="5486400"/>
            <a:ext cx="0" cy="8382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7" name="Text Box 1073"/>
          <p:cNvSpPr txBox="1">
            <a:spLocks noChangeArrowheads="1"/>
          </p:cNvSpPr>
          <p:nvPr/>
        </p:nvSpPr>
        <p:spPr bwMode="auto">
          <a:xfrm>
            <a:off x="6248400" y="6019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CC0099"/>
                </a:solidFill>
                <a:latin typeface="Garamond" panose="02020404030301010803" pitchFamily="18" charset="0"/>
              </a:rPr>
              <a:t>運輸成本</a:t>
            </a:r>
          </a:p>
        </p:txBody>
      </p:sp>
      <p:sp>
        <p:nvSpPr>
          <p:cNvPr id="12338" name="Line 1074"/>
          <p:cNvSpPr>
            <a:spLocks noChangeShapeType="1"/>
          </p:cNvSpPr>
          <p:nvPr/>
        </p:nvSpPr>
        <p:spPr bwMode="auto">
          <a:xfrm flipV="1">
            <a:off x="6454775" y="5486400"/>
            <a:ext cx="0" cy="38100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2339" name="Object 1075"/>
          <p:cNvGraphicFramePr>
            <a:graphicFrameLocks noChangeAspect="1"/>
          </p:cNvGraphicFramePr>
          <p:nvPr/>
        </p:nvGraphicFramePr>
        <p:xfrm>
          <a:off x="5105400" y="49530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lip" r:id="rId14" imgW="5281613" imgH="2430463" progId="MS_ClipArt_Gallery.2">
                  <p:embed/>
                </p:oleObj>
              </mc:Choice>
              <mc:Fallback>
                <p:oleObj name="Clip" r:id="rId14" imgW="5281613" imgH="2430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530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0" name="Object 1076"/>
          <p:cNvGraphicFramePr>
            <a:graphicFrameLocks noChangeAspect="1"/>
          </p:cNvGraphicFramePr>
          <p:nvPr/>
        </p:nvGraphicFramePr>
        <p:xfrm>
          <a:off x="5181600" y="37338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lip" r:id="rId16" imgW="5281613" imgH="2430463" progId="MS_ClipArt_Gallery.2">
                  <p:embed/>
                </p:oleObj>
              </mc:Choice>
              <mc:Fallback>
                <p:oleObj name="Clip" r:id="rId16" imgW="5281613" imgH="2430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338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1" name="Object 1077"/>
          <p:cNvGraphicFramePr>
            <a:graphicFrameLocks noChangeAspect="1"/>
          </p:cNvGraphicFramePr>
          <p:nvPr/>
        </p:nvGraphicFramePr>
        <p:xfrm>
          <a:off x="3886200" y="33528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lip" r:id="rId17" imgW="5281613" imgH="2430463" progId="MS_ClipArt_Gallery.2">
                  <p:embed/>
                </p:oleObj>
              </mc:Choice>
              <mc:Fallback>
                <p:oleObj name="Clip" r:id="rId17" imgW="5281613" imgH="2430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42" name="Picture 1078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7620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3" name="Text Box 1079"/>
          <p:cNvSpPr txBox="1">
            <a:spLocks noChangeArrowheads="1"/>
          </p:cNvSpPr>
          <p:nvPr/>
        </p:nvSpPr>
        <p:spPr bwMode="auto">
          <a:xfrm>
            <a:off x="5105400" y="1219200"/>
            <a:ext cx="101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地方性倉庫</a:t>
            </a:r>
          </a:p>
        </p:txBody>
      </p:sp>
      <p:sp>
        <p:nvSpPr>
          <p:cNvPr id="12344" name="Text Box 1080"/>
          <p:cNvSpPr txBox="1">
            <a:spLocks noChangeArrowheads="1"/>
          </p:cNvSpPr>
          <p:nvPr/>
        </p:nvSpPr>
        <p:spPr bwMode="auto">
          <a:xfrm>
            <a:off x="5029200" y="6324600"/>
            <a:ext cx="114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倉儲成本</a:t>
            </a:r>
          </a:p>
        </p:txBody>
      </p:sp>
      <p:sp>
        <p:nvSpPr>
          <p:cNvPr id="12345" name="Text Box 1081"/>
          <p:cNvSpPr txBox="1">
            <a:spLocks noChangeArrowheads="1"/>
          </p:cNvSpPr>
          <p:nvPr/>
        </p:nvSpPr>
        <p:spPr bwMode="auto">
          <a:xfrm>
            <a:off x="3657600" y="6019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CC0099"/>
                </a:solidFill>
                <a:latin typeface="Garamond" panose="02020404030301010803" pitchFamily="18" charset="0"/>
              </a:rPr>
              <a:t>運輸成本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C0F64-DE39-44D8-B130-FA824419BEEB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12346" name="Rectangle 1082"/>
          <p:cNvSpPr>
            <a:spLocks noGrp="1" noChangeArrowheads="1"/>
          </p:cNvSpPr>
          <p:nvPr>
            <p:ph type="title" idx="4294967295"/>
          </p:nvPr>
        </p:nvSpPr>
        <p:spPr>
          <a:xfrm>
            <a:off x="138906" y="148432"/>
            <a:ext cx="4953000" cy="7080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zh-TW" altLang="en-US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實體供應鏈上下游</a:t>
            </a:r>
          </a:p>
        </p:txBody>
      </p:sp>
    </p:spTree>
    <p:extLst>
      <p:ext uri="{BB962C8B-B14F-4D97-AF65-F5344CB8AC3E}">
        <p14:creationId xmlns:p14="http://schemas.microsoft.com/office/powerpoint/2010/main" val="3928175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064B86B-4E70-41A6-9E52-0B30B11F4840}" type="slidenum">
              <a:rPr lang="en-US" altLang="zh-TW" sz="1400" smtClean="0">
                <a:solidFill>
                  <a:srgbClr val="333399"/>
                </a:solidFill>
              </a:rPr>
              <a:pPr/>
              <a:t>60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增加需求能見度</a:t>
            </a:r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1752600" y="2971800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1752600" y="4008438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07" name="Text Box 5"/>
          <p:cNvSpPr txBox="1">
            <a:spLocks noChangeArrowheads="1"/>
          </p:cNvSpPr>
          <p:nvPr/>
        </p:nvSpPr>
        <p:spPr bwMode="auto">
          <a:xfrm>
            <a:off x="1714500" y="4071938"/>
            <a:ext cx="128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D5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Distributor</a:t>
            </a:r>
          </a:p>
        </p:txBody>
      </p:sp>
      <p:sp>
        <p:nvSpPr>
          <p:cNvPr id="102408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Manufacturer</a:t>
            </a:r>
          </a:p>
        </p:txBody>
      </p:sp>
      <p:sp>
        <p:nvSpPr>
          <p:cNvPr id="102409" name="Line 7"/>
          <p:cNvSpPr>
            <a:spLocks noChangeShapeType="1"/>
          </p:cNvSpPr>
          <p:nvPr/>
        </p:nvSpPr>
        <p:spPr bwMode="auto">
          <a:xfrm flipH="1">
            <a:off x="1600200" y="4465638"/>
            <a:ext cx="457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0" name="Line 8"/>
          <p:cNvSpPr>
            <a:spLocks noChangeShapeType="1"/>
          </p:cNvSpPr>
          <p:nvPr/>
        </p:nvSpPr>
        <p:spPr bwMode="auto">
          <a:xfrm>
            <a:off x="2590800" y="4465638"/>
            <a:ext cx="3048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1" name="Line 9"/>
          <p:cNvSpPr>
            <a:spLocks noChangeShapeType="1"/>
          </p:cNvSpPr>
          <p:nvPr/>
        </p:nvSpPr>
        <p:spPr bwMode="auto">
          <a:xfrm>
            <a:off x="3124200" y="3627438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2" name="Line 10"/>
          <p:cNvSpPr>
            <a:spLocks noChangeShapeType="1"/>
          </p:cNvSpPr>
          <p:nvPr/>
        </p:nvSpPr>
        <p:spPr bwMode="auto">
          <a:xfrm>
            <a:off x="3124200" y="4800600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3" name="Line 11"/>
          <p:cNvSpPr>
            <a:spLocks noChangeShapeType="1"/>
          </p:cNvSpPr>
          <p:nvPr/>
        </p:nvSpPr>
        <p:spPr bwMode="auto">
          <a:xfrm flipH="1">
            <a:off x="2286000" y="4465638"/>
            <a:ext cx="76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4" name="Rectangle 12"/>
          <p:cNvSpPr>
            <a:spLocks noChangeArrowheads="1"/>
          </p:cNvSpPr>
          <p:nvPr/>
        </p:nvSpPr>
        <p:spPr bwMode="auto">
          <a:xfrm>
            <a:off x="26670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5" name="Rectangle 13"/>
          <p:cNvSpPr>
            <a:spLocks noChangeArrowheads="1"/>
          </p:cNvSpPr>
          <p:nvPr/>
        </p:nvSpPr>
        <p:spPr bwMode="auto">
          <a:xfrm>
            <a:off x="19812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6" name="Rectangle 14"/>
          <p:cNvSpPr>
            <a:spLocks noChangeArrowheads="1"/>
          </p:cNvSpPr>
          <p:nvPr/>
        </p:nvSpPr>
        <p:spPr bwMode="auto">
          <a:xfrm>
            <a:off x="12954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7" name="Text Box 15"/>
          <p:cNvSpPr txBox="1">
            <a:spLocks noChangeArrowheads="1"/>
          </p:cNvSpPr>
          <p:nvPr/>
        </p:nvSpPr>
        <p:spPr bwMode="auto">
          <a:xfrm>
            <a:off x="12954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18" name="Text Box 16"/>
          <p:cNvSpPr txBox="1">
            <a:spLocks noChangeArrowheads="1"/>
          </p:cNvSpPr>
          <p:nvPr/>
        </p:nvSpPr>
        <p:spPr bwMode="auto">
          <a:xfrm>
            <a:off x="19812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19" name="Text Box 17"/>
          <p:cNvSpPr txBox="1">
            <a:spLocks noChangeArrowheads="1"/>
          </p:cNvSpPr>
          <p:nvPr/>
        </p:nvSpPr>
        <p:spPr bwMode="auto">
          <a:xfrm>
            <a:off x="26670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20" name="Line 18"/>
          <p:cNvSpPr>
            <a:spLocks noChangeShapeType="1"/>
          </p:cNvSpPr>
          <p:nvPr/>
        </p:nvSpPr>
        <p:spPr bwMode="auto">
          <a:xfrm>
            <a:off x="2362200" y="3429000"/>
            <a:ext cx="0" cy="579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2421" name="Group 19"/>
          <p:cNvGrpSpPr>
            <a:grpSpLocks/>
          </p:cNvGrpSpPr>
          <p:nvPr/>
        </p:nvGrpSpPr>
        <p:grpSpPr bwMode="auto">
          <a:xfrm>
            <a:off x="4830763" y="2813050"/>
            <a:ext cx="2789237" cy="1530350"/>
            <a:chOff x="3283" y="2153"/>
            <a:chExt cx="1882" cy="1033"/>
          </a:xfrm>
        </p:grpSpPr>
        <p:sp>
          <p:nvSpPr>
            <p:cNvPr id="102426" name="Rectangle 20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2427" name="Rectangle 21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2428" name="Line 22"/>
            <p:cNvSpPr>
              <a:spLocks noChangeShapeType="1"/>
            </p:cNvSpPr>
            <p:nvPr/>
          </p:nvSpPr>
          <p:spPr bwMode="auto">
            <a:xfrm>
              <a:off x="3339" y="2986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29" name="Line 23"/>
            <p:cNvSpPr>
              <a:spLocks noChangeShapeType="1"/>
            </p:cNvSpPr>
            <p:nvPr/>
          </p:nvSpPr>
          <p:spPr bwMode="auto">
            <a:xfrm>
              <a:off x="3339" y="2872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0" name="Line 24"/>
            <p:cNvSpPr>
              <a:spLocks noChangeShapeType="1"/>
            </p:cNvSpPr>
            <p:nvPr/>
          </p:nvSpPr>
          <p:spPr bwMode="auto">
            <a:xfrm>
              <a:off x="3339" y="2753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1" name="Line 25"/>
            <p:cNvSpPr>
              <a:spLocks noChangeShapeType="1"/>
            </p:cNvSpPr>
            <p:nvPr/>
          </p:nvSpPr>
          <p:spPr bwMode="auto">
            <a:xfrm>
              <a:off x="3339" y="2634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2" name="Line 26"/>
            <p:cNvSpPr>
              <a:spLocks noChangeShapeType="1"/>
            </p:cNvSpPr>
            <p:nvPr/>
          </p:nvSpPr>
          <p:spPr bwMode="auto">
            <a:xfrm>
              <a:off x="3339" y="251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3" name="Line 27"/>
            <p:cNvSpPr>
              <a:spLocks noChangeShapeType="1"/>
            </p:cNvSpPr>
            <p:nvPr/>
          </p:nvSpPr>
          <p:spPr bwMode="auto">
            <a:xfrm>
              <a:off x="3339" y="2400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4" name="Line 28"/>
            <p:cNvSpPr>
              <a:spLocks noChangeShapeType="1"/>
            </p:cNvSpPr>
            <p:nvPr/>
          </p:nvSpPr>
          <p:spPr bwMode="auto">
            <a:xfrm>
              <a:off x="3339" y="2281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5" name="Rectangle 29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2436" name="Line 30"/>
            <p:cNvSpPr>
              <a:spLocks noChangeShapeType="1"/>
            </p:cNvSpPr>
            <p:nvPr/>
          </p:nvSpPr>
          <p:spPr bwMode="auto">
            <a:xfrm>
              <a:off x="3339" y="2281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7" name="Line 31"/>
            <p:cNvSpPr>
              <a:spLocks noChangeShapeType="1"/>
            </p:cNvSpPr>
            <p:nvPr/>
          </p:nvSpPr>
          <p:spPr bwMode="auto">
            <a:xfrm>
              <a:off x="3335" y="310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8" name="Line 32"/>
            <p:cNvSpPr>
              <a:spLocks noChangeShapeType="1"/>
            </p:cNvSpPr>
            <p:nvPr/>
          </p:nvSpPr>
          <p:spPr bwMode="auto">
            <a:xfrm>
              <a:off x="3335" y="298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9" name="Line 33"/>
            <p:cNvSpPr>
              <a:spLocks noChangeShapeType="1"/>
            </p:cNvSpPr>
            <p:nvPr/>
          </p:nvSpPr>
          <p:spPr bwMode="auto">
            <a:xfrm>
              <a:off x="3335" y="287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0" name="Line 34"/>
            <p:cNvSpPr>
              <a:spLocks noChangeShapeType="1"/>
            </p:cNvSpPr>
            <p:nvPr/>
          </p:nvSpPr>
          <p:spPr bwMode="auto">
            <a:xfrm>
              <a:off x="3335" y="275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1" name="Line 35"/>
            <p:cNvSpPr>
              <a:spLocks noChangeShapeType="1"/>
            </p:cNvSpPr>
            <p:nvPr/>
          </p:nvSpPr>
          <p:spPr bwMode="auto">
            <a:xfrm>
              <a:off x="3335" y="263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2" name="Line 36"/>
            <p:cNvSpPr>
              <a:spLocks noChangeShapeType="1"/>
            </p:cNvSpPr>
            <p:nvPr/>
          </p:nvSpPr>
          <p:spPr bwMode="auto">
            <a:xfrm>
              <a:off x="3335" y="251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3" name="Line 37"/>
            <p:cNvSpPr>
              <a:spLocks noChangeShapeType="1"/>
            </p:cNvSpPr>
            <p:nvPr/>
          </p:nvSpPr>
          <p:spPr bwMode="auto">
            <a:xfrm>
              <a:off x="3335" y="240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4" name="Line 38"/>
            <p:cNvSpPr>
              <a:spLocks noChangeShapeType="1"/>
            </p:cNvSpPr>
            <p:nvPr/>
          </p:nvSpPr>
          <p:spPr bwMode="auto">
            <a:xfrm>
              <a:off x="3335" y="228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5" name="Line 39"/>
            <p:cNvSpPr>
              <a:spLocks noChangeShapeType="1"/>
            </p:cNvSpPr>
            <p:nvPr/>
          </p:nvSpPr>
          <p:spPr bwMode="auto">
            <a:xfrm>
              <a:off x="3339" y="310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6" name="Line 40"/>
            <p:cNvSpPr>
              <a:spLocks noChangeShapeType="1"/>
            </p:cNvSpPr>
            <p:nvPr/>
          </p:nvSpPr>
          <p:spPr bwMode="auto">
            <a:xfrm flipV="1">
              <a:off x="33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7" name="Line 41"/>
            <p:cNvSpPr>
              <a:spLocks noChangeShapeType="1"/>
            </p:cNvSpPr>
            <p:nvPr/>
          </p:nvSpPr>
          <p:spPr bwMode="auto">
            <a:xfrm flipV="1">
              <a:off x="335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8" name="Line 42"/>
            <p:cNvSpPr>
              <a:spLocks noChangeShapeType="1"/>
            </p:cNvSpPr>
            <p:nvPr/>
          </p:nvSpPr>
          <p:spPr bwMode="auto">
            <a:xfrm flipV="1">
              <a:off x="33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9" name="Line 43"/>
            <p:cNvSpPr>
              <a:spLocks noChangeShapeType="1"/>
            </p:cNvSpPr>
            <p:nvPr/>
          </p:nvSpPr>
          <p:spPr bwMode="auto">
            <a:xfrm flipV="1">
              <a:off x="33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0" name="Line 44"/>
            <p:cNvSpPr>
              <a:spLocks noChangeShapeType="1"/>
            </p:cNvSpPr>
            <p:nvPr/>
          </p:nvSpPr>
          <p:spPr bwMode="auto">
            <a:xfrm flipV="1">
              <a:off x="34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1" name="Line 45"/>
            <p:cNvSpPr>
              <a:spLocks noChangeShapeType="1"/>
            </p:cNvSpPr>
            <p:nvPr/>
          </p:nvSpPr>
          <p:spPr bwMode="auto">
            <a:xfrm flipV="1">
              <a:off x="34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2" name="Line 46"/>
            <p:cNvSpPr>
              <a:spLocks noChangeShapeType="1"/>
            </p:cNvSpPr>
            <p:nvPr/>
          </p:nvSpPr>
          <p:spPr bwMode="auto">
            <a:xfrm flipV="1">
              <a:off x="3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3" name="Line 47"/>
            <p:cNvSpPr>
              <a:spLocks noChangeShapeType="1"/>
            </p:cNvSpPr>
            <p:nvPr/>
          </p:nvSpPr>
          <p:spPr bwMode="auto">
            <a:xfrm flipV="1">
              <a:off x="34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4" name="Line 48"/>
            <p:cNvSpPr>
              <a:spLocks noChangeShapeType="1"/>
            </p:cNvSpPr>
            <p:nvPr/>
          </p:nvSpPr>
          <p:spPr bwMode="auto">
            <a:xfrm flipV="1">
              <a:off x="350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5" name="Line 49"/>
            <p:cNvSpPr>
              <a:spLocks noChangeShapeType="1"/>
            </p:cNvSpPr>
            <p:nvPr/>
          </p:nvSpPr>
          <p:spPr bwMode="auto">
            <a:xfrm flipV="1">
              <a:off x="35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6" name="Line 50"/>
            <p:cNvSpPr>
              <a:spLocks noChangeShapeType="1"/>
            </p:cNvSpPr>
            <p:nvPr/>
          </p:nvSpPr>
          <p:spPr bwMode="auto">
            <a:xfrm flipV="1">
              <a:off x="35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7" name="Line 51"/>
            <p:cNvSpPr>
              <a:spLocks noChangeShapeType="1"/>
            </p:cNvSpPr>
            <p:nvPr/>
          </p:nvSpPr>
          <p:spPr bwMode="auto">
            <a:xfrm flipV="1">
              <a:off x="35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8" name="Line 52"/>
            <p:cNvSpPr>
              <a:spLocks noChangeShapeType="1"/>
            </p:cNvSpPr>
            <p:nvPr/>
          </p:nvSpPr>
          <p:spPr bwMode="auto">
            <a:xfrm flipV="1">
              <a:off x="35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9" name="Line 53"/>
            <p:cNvSpPr>
              <a:spLocks noChangeShapeType="1"/>
            </p:cNvSpPr>
            <p:nvPr/>
          </p:nvSpPr>
          <p:spPr bwMode="auto">
            <a:xfrm flipV="1">
              <a:off x="360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0" name="Line 54"/>
            <p:cNvSpPr>
              <a:spLocks noChangeShapeType="1"/>
            </p:cNvSpPr>
            <p:nvPr/>
          </p:nvSpPr>
          <p:spPr bwMode="auto">
            <a:xfrm flipV="1">
              <a:off x="362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1" name="Line 55"/>
            <p:cNvSpPr>
              <a:spLocks noChangeShapeType="1"/>
            </p:cNvSpPr>
            <p:nvPr/>
          </p:nvSpPr>
          <p:spPr bwMode="auto">
            <a:xfrm flipV="1">
              <a:off x="36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2" name="Line 56"/>
            <p:cNvSpPr>
              <a:spLocks noChangeShapeType="1"/>
            </p:cNvSpPr>
            <p:nvPr/>
          </p:nvSpPr>
          <p:spPr bwMode="auto">
            <a:xfrm flipV="1">
              <a:off x="36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3" name="Line 57"/>
            <p:cNvSpPr>
              <a:spLocks noChangeShapeType="1"/>
            </p:cNvSpPr>
            <p:nvPr/>
          </p:nvSpPr>
          <p:spPr bwMode="auto">
            <a:xfrm flipV="1">
              <a:off x="36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4" name="Line 58"/>
            <p:cNvSpPr>
              <a:spLocks noChangeShapeType="1"/>
            </p:cNvSpPr>
            <p:nvPr/>
          </p:nvSpPr>
          <p:spPr bwMode="auto">
            <a:xfrm flipV="1">
              <a:off x="370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5" name="Line 59"/>
            <p:cNvSpPr>
              <a:spLocks noChangeShapeType="1"/>
            </p:cNvSpPr>
            <p:nvPr/>
          </p:nvSpPr>
          <p:spPr bwMode="auto">
            <a:xfrm flipV="1">
              <a:off x="37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6" name="Line 60"/>
            <p:cNvSpPr>
              <a:spLocks noChangeShapeType="1"/>
            </p:cNvSpPr>
            <p:nvPr/>
          </p:nvSpPr>
          <p:spPr bwMode="auto">
            <a:xfrm flipV="1">
              <a:off x="37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7" name="Line 61"/>
            <p:cNvSpPr>
              <a:spLocks noChangeShapeType="1"/>
            </p:cNvSpPr>
            <p:nvPr/>
          </p:nvSpPr>
          <p:spPr bwMode="auto">
            <a:xfrm flipV="1">
              <a:off x="37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8" name="Line 62"/>
            <p:cNvSpPr>
              <a:spLocks noChangeShapeType="1"/>
            </p:cNvSpPr>
            <p:nvPr/>
          </p:nvSpPr>
          <p:spPr bwMode="auto">
            <a:xfrm flipV="1">
              <a:off x="37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9" name="Line 63"/>
            <p:cNvSpPr>
              <a:spLocks noChangeShapeType="1"/>
            </p:cNvSpPr>
            <p:nvPr/>
          </p:nvSpPr>
          <p:spPr bwMode="auto">
            <a:xfrm flipV="1">
              <a:off x="380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0" name="Line 64"/>
            <p:cNvSpPr>
              <a:spLocks noChangeShapeType="1"/>
            </p:cNvSpPr>
            <p:nvPr/>
          </p:nvSpPr>
          <p:spPr bwMode="auto">
            <a:xfrm flipV="1">
              <a:off x="38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1" name="Line 65"/>
            <p:cNvSpPr>
              <a:spLocks noChangeShapeType="1"/>
            </p:cNvSpPr>
            <p:nvPr/>
          </p:nvSpPr>
          <p:spPr bwMode="auto">
            <a:xfrm flipV="1">
              <a:off x="384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 flipV="1">
              <a:off x="386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 flipV="1">
              <a:off x="388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4" name="Line 68"/>
            <p:cNvSpPr>
              <a:spLocks noChangeShapeType="1"/>
            </p:cNvSpPr>
            <p:nvPr/>
          </p:nvSpPr>
          <p:spPr bwMode="auto">
            <a:xfrm flipV="1">
              <a:off x="3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5" name="Line 69"/>
            <p:cNvSpPr>
              <a:spLocks noChangeShapeType="1"/>
            </p:cNvSpPr>
            <p:nvPr/>
          </p:nvSpPr>
          <p:spPr bwMode="auto">
            <a:xfrm flipV="1">
              <a:off x="392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6" name="Line 70"/>
            <p:cNvSpPr>
              <a:spLocks noChangeShapeType="1"/>
            </p:cNvSpPr>
            <p:nvPr/>
          </p:nvSpPr>
          <p:spPr bwMode="auto">
            <a:xfrm flipV="1">
              <a:off x="394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7" name="Line 71"/>
            <p:cNvSpPr>
              <a:spLocks noChangeShapeType="1"/>
            </p:cNvSpPr>
            <p:nvPr/>
          </p:nvSpPr>
          <p:spPr bwMode="auto">
            <a:xfrm flipV="1">
              <a:off x="397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8" name="Line 72"/>
            <p:cNvSpPr>
              <a:spLocks noChangeShapeType="1"/>
            </p:cNvSpPr>
            <p:nvPr/>
          </p:nvSpPr>
          <p:spPr bwMode="auto">
            <a:xfrm flipV="1">
              <a:off x="398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9" name="Line 73"/>
            <p:cNvSpPr>
              <a:spLocks noChangeShapeType="1"/>
            </p:cNvSpPr>
            <p:nvPr/>
          </p:nvSpPr>
          <p:spPr bwMode="auto">
            <a:xfrm flipV="1">
              <a:off x="401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0" name="Line 74"/>
            <p:cNvSpPr>
              <a:spLocks noChangeShapeType="1"/>
            </p:cNvSpPr>
            <p:nvPr/>
          </p:nvSpPr>
          <p:spPr bwMode="auto">
            <a:xfrm flipV="1">
              <a:off x="403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1" name="Line 75"/>
            <p:cNvSpPr>
              <a:spLocks noChangeShapeType="1"/>
            </p:cNvSpPr>
            <p:nvPr/>
          </p:nvSpPr>
          <p:spPr bwMode="auto">
            <a:xfrm flipV="1">
              <a:off x="404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2" name="Line 76"/>
            <p:cNvSpPr>
              <a:spLocks noChangeShapeType="1"/>
            </p:cNvSpPr>
            <p:nvPr/>
          </p:nvSpPr>
          <p:spPr bwMode="auto">
            <a:xfrm flipV="1">
              <a:off x="407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3" name="Line 77"/>
            <p:cNvSpPr>
              <a:spLocks noChangeShapeType="1"/>
            </p:cNvSpPr>
            <p:nvPr/>
          </p:nvSpPr>
          <p:spPr bwMode="auto">
            <a:xfrm flipV="1">
              <a:off x="409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4" name="Line 78"/>
            <p:cNvSpPr>
              <a:spLocks noChangeShapeType="1"/>
            </p:cNvSpPr>
            <p:nvPr/>
          </p:nvSpPr>
          <p:spPr bwMode="auto">
            <a:xfrm flipV="1">
              <a:off x="411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5" name="Line 79"/>
            <p:cNvSpPr>
              <a:spLocks noChangeShapeType="1"/>
            </p:cNvSpPr>
            <p:nvPr/>
          </p:nvSpPr>
          <p:spPr bwMode="auto">
            <a:xfrm flipV="1">
              <a:off x="413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6" name="Line 80"/>
            <p:cNvSpPr>
              <a:spLocks noChangeShapeType="1"/>
            </p:cNvSpPr>
            <p:nvPr/>
          </p:nvSpPr>
          <p:spPr bwMode="auto">
            <a:xfrm flipV="1">
              <a:off x="415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7" name="Line 81"/>
            <p:cNvSpPr>
              <a:spLocks noChangeShapeType="1"/>
            </p:cNvSpPr>
            <p:nvPr/>
          </p:nvSpPr>
          <p:spPr bwMode="auto">
            <a:xfrm flipV="1">
              <a:off x="417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8" name="Line 82"/>
            <p:cNvSpPr>
              <a:spLocks noChangeShapeType="1"/>
            </p:cNvSpPr>
            <p:nvPr/>
          </p:nvSpPr>
          <p:spPr bwMode="auto">
            <a:xfrm flipV="1">
              <a:off x="419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9" name="Line 83"/>
            <p:cNvSpPr>
              <a:spLocks noChangeShapeType="1"/>
            </p:cNvSpPr>
            <p:nvPr/>
          </p:nvSpPr>
          <p:spPr bwMode="auto">
            <a:xfrm flipV="1">
              <a:off x="421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0" name="Line 84"/>
            <p:cNvSpPr>
              <a:spLocks noChangeShapeType="1"/>
            </p:cNvSpPr>
            <p:nvPr/>
          </p:nvSpPr>
          <p:spPr bwMode="auto">
            <a:xfrm flipV="1">
              <a:off x="423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1" name="Line 85"/>
            <p:cNvSpPr>
              <a:spLocks noChangeShapeType="1"/>
            </p:cNvSpPr>
            <p:nvPr/>
          </p:nvSpPr>
          <p:spPr bwMode="auto">
            <a:xfrm flipV="1">
              <a:off x="425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2" name="Line 86"/>
            <p:cNvSpPr>
              <a:spLocks noChangeShapeType="1"/>
            </p:cNvSpPr>
            <p:nvPr/>
          </p:nvSpPr>
          <p:spPr bwMode="auto">
            <a:xfrm flipV="1">
              <a:off x="427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3" name="Line 87"/>
            <p:cNvSpPr>
              <a:spLocks noChangeShapeType="1"/>
            </p:cNvSpPr>
            <p:nvPr/>
          </p:nvSpPr>
          <p:spPr bwMode="auto">
            <a:xfrm flipV="1">
              <a:off x="429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4" name="Line 88"/>
            <p:cNvSpPr>
              <a:spLocks noChangeShapeType="1"/>
            </p:cNvSpPr>
            <p:nvPr/>
          </p:nvSpPr>
          <p:spPr bwMode="auto">
            <a:xfrm flipV="1">
              <a:off x="431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5" name="Line 89"/>
            <p:cNvSpPr>
              <a:spLocks noChangeShapeType="1"/>
            </p:cNvSpPr>
            <p:nvPr/>
          </p:nvSpPr>
          <p:spPr bwMode="auto">
            <a:xfrm flipV="1">
              <a:off x="433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6" name="Line 90"/>
            <p:cNvSpPr>
              <a:spLocks noChangeShapeType="1"/>
            </p:cNvSpPr>
            <p:nvPr/>
          </p:nvSpPr>
          <p:spPr bwMode="auto">
            <a:xfrm flipV="1">
              <a:off x="435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7" name="Line 91"/>
            <p:cNvSpPr>
              <a:spLocks noChangeShapeType="1"/>
            </p:cNvSpPr>
            <p:nvPr/>
          </p:nvSpPr>
          <p:spPr bwMode="auto">
            <a:xfrm flipV="1">
              <a:off x="437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8" name="Line 92"/>
            <p:cNvSpPr>
              <a:spLocks noChangeShapeType="1"/>
            </p:cNvSpPr>
            <p:nvPr/>
          </p:nvSpPr>
          <p:spPr bwMode="auto">
            <a:xfrm flipV="1">
              <a:off x="439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9" name="Line 93"/>
            <p:cNvSpPr>
              <a:spLocks noChangeShapeType="1"/>
            </p:cNvSpPr>
            <p:nvPr/>
          </p:nvSpPr>
          <p:spPr bwMode="auto">
            <a:xfrm flipV="1">
              <a:off x="441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0" name="Line 94"/>
            <p:cNvSpPr>
              <a:spLocks noChangeShapeType="1"/>
            </p:cNvSpPr>
            <p:nvPr/>
          </p:nvSpPr>
          <p:spPr bwMode="auto">
            <a:xfrm flipV="1">
              <a:off x="443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1" name="Line 95"/>
            <p:cNvSpPr>
              <a:spLocks noChangeShapeType="1"/>
            </p:cNvSpPr>
            <p:nvPr/>
          </p:nvSpPr>
          <p:spPr bwMode="auto">
            <a:xfrm flipV="1">
              <a:off x="4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2" name="Line 96"/>
            <p:cNvSpPr>
              <a:spLocks noChangeShapeType="1"/>
            </p:cNvSpPr>
            <p:nvPr/>
          </p:nvSpPr>
          <p:spPr bwMode="auto">
            <a:xfrm flipV="1">
              <a:off x="447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3" name="Line 97"/>
            <p:cNvSpPr>
              <a:spLocks noChangeShapeType="1"/>
            </p:cNvSpPr>
            <p:nvPr/>
          </p:nvSpPr>
          <p:spPr bwMode="auto">
            <a:xfrm flipV="1">
              <a:off x="449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4" name="Line 98"/>
            <p:cNvSpPr>
              <a:spLocks noChangeShapeType="1"/>
            </p:cNvSpPr>
            <p:nvPr/>
          </p:nvSpPr>
          <p:spPr bwMode="auto">
            <a:xfrm flipV="1">
              <a:off x="451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5" name="Line 99"/>
            <p:cNvSpPr>
              <a:spLocks noChangeShapeType="1"/>
            </p:cNvSpPr>
            <p:nvPr/>
          </p:nvSpPr>
          <p:spPr bwMode="auto">
            <a:xfrm flipV="1">
              <a:off x="453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6" name="Line 100"/>
            <p:cNvSpPr>
              <a:spLocks noChangeShapeType="1"/>
            </p:cNvSpPr>
            <p:nvPr/>
          </p:nvSpPr>
          <p:spPr bwMode="auto">
            <a:xfrm flipV="1">
              <a:off x="456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7" name="Line 101"/>
            <p:cNvSpPr>
              <a:spLocks noChangeShapeType="1"/>
            </p:cNvSpPr>
            <p:nvPr/>
          </p:nvSpPr>
          <p:spPr bwMode="auto">
            <a:xfrm flipV="1">
              <a:off x="457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8" name="Line 102"/>
            <p:cNvSpPr>
              <a:spLocks noChangeShapeType="1"/>
            </p:cNvSpPr>
            <p:nvPr/>
          </p:nvSpPr>
          <p:spPr bwMode="auto">
            <a:xfrm flipV="1">
              <a:off x="459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9" name="Line 103"/>
            <p:cNvSpPr>
              <a:spLocks noChangeShapeType="1"/>
            </p:cNvSpPr>
            <p:nvPr/>
          </p:nvSpPr>
          <p:spPr bwMode="auto">
            <a:xfrm flipV="1">
              <a:off x="462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0" name="Line 104"/>
            <p:cNvSpPr>
              <a:spLocks noChangeShapeType="1"/>
            </p:cNvSpPr>
            <p:nvPr/>
          </p:nvSpPr>
          <p:spPr bwMode="auto">
            <a:xfrm flipV="1">
              <a:off x="46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1" name="Line 105"/>
            <p:cNvSpPr>
              <a:spLocks noChangeShapeType="1"/>
            </p:cNvSpPr>
            <p:nvPr/>
          </p:nvSpPr>
          <p:spPr bwMode="auto">
            <a:xfrm flipV="1">
              <a:off x="466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2" name="Line 106"/>
            <p:cNvSpPr>
              <a:spLocks noChangeShapeType="1"/>
            </p:cNvSpPr>
            <p:nvPr/>
          </p:nvSpPr>
          <p:spPr bwMode="auto">
            <a:xfrm flipV="1">
              <a:off x="46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3" name="Line 107"/>
            <p:cNvSpPr>
              <a:spLocks noChangeShapeType="1"/>
            </p:cNvSpPr>
            <p:nvPr/>
          </p:nvSpPr>
          <p:spPr bwMode="auto">
            <a:xfrm flipV="1">
              <a:off x="46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4" name="Line 108"/>
            <p:cNvSpPr>
              <a:spLocks noChangeShapeType="1"/>
            </p:cNvSpPr>
            <p:nvPr/>
          </p:nvSpPr>
          <p:spPr bwMode="auto">
            <a:xfrm flipV="1">
              <a:off x="47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5" name="Line 109"/>
            <p:cNvSpPr>
              <a:spLocks noChangeShapeType="1"/>
            </p:cNvSpPr>
            <p:nvPr/>
          </p:nvSpPr>
          <p:spPr bwMode="auto">
            <a:xfrm flipV="1">
              <a:off x="47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6" name="Line 110"/>
            <p:cNvSpPr>
              <a:spLocks noChangeShapeType="1"/>
            </p:cNvSpPr>
            <p:nvPr/>
          </p:nvSpPr>
          <p:spPr bwMode="auto">
            <a:xfrm flipV="1">
              <a:off x="476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7" name="Line 111"/>
            <p:cNvSpPr>
              <a:spLocks noChangeShapeType="1"/>
            </p:cNvSpPr>
            <p:nvPr/>
          </p:nvSpPr>
          <p:spPr bwMode="auto">
            <a:xfrm flipV="1">
              <a:off x="47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8" name="Line 112"/>
            <p:cNvSpPr>
              <a:spLocks noChangeShapeType="1"/>
            </p:cNvSpPr>
            <p:nvPr/>
          </p:nvSpPr>
          <p:spPr bwMode="auto">
            <a:xfrm flipV="1">
              <a:off x="480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9" name="Line 113"/>
            <p:cNvSpPr>
              <a:spLocks noChangeShapeType="1"/>
            </p:cNvSpPr>
            <p:nvPr/>
          </p:nvSpPr>
          <p:spPr bwMode="auto">
            <a:xfrm flipV="1">
              <a:off x="48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0" name="Line 114"/>
            <p:cNvSpPr>
              <a:spLocks noChangeShapeType="1"/>
            </p:cNvSpPr>
            <p:nvPr/>
          </p:nvSpPr>
          <p:spPr bwMode="auto">
            <a:xfrm flipV="1">
              <a:off x="48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1" name="Line 115"/>
            <p:cNvSpPr>
              <a:spLocks noChangeShapeType="1"/>
            </p:cNvSpPr>
            <p:nvPr/>
          </p:nvSpPr>
          <p:spPr bwMode="auto">
            <a:xfrm flipV="1">
              <a:off x="48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2" name="Line 116"/>
            <p:cNvSpPr>
              <a:spLocks noChangeShapeType="1"/>
            </p:cNvSpPr>
            <p:nvPr/>
          </p:nvSpPr>
          <p:spPr bwMode="auto">
            <a:xfrm flipV="1">
              <a:off x="48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3" name="Line 117"/>
            <p:cNvSpPr>
              <a:spLocks noChangeShapeType="1"/>
            </p:cNvSpPr>
            <p:nvPr/>
          </p:nvSpPr>
          <p:spPr bwMode="auto">
            <a:xfrm flipV="1">
              <a:off x="4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4" name="Line 118"/>
            <p:cNvSpPr>
              <a:spLocks noChangeShapeType="1"/>
            </p:cNvSpPr>
            <p:nvPr/>
          </p:nvSpPr>
          <p:spPr bwMode="auto">
            <a:xfrm flipV="1">
              <a:off x="492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5" name="Line 119"/>
            <p:cNvSpPr>
              <a:spLocks noChangeShapeType="1"/>
            </p:cNvSpPr>
            <p:nvPr/>
          </p:nvSpPr>
          <p:spPr bwMode="auto">
            <a:xfrm flipV="1">
              <a:off x="49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6" name="Line 120"/>
            <p:cNvSpPr>
              <a:spLocks noChangeShapeType="1"/>
            </p:cNvSpPr>
            <p:nvPr/>
          </p:nvSpPr>
          <p:spPr bwMode="auto">
            <a:xfrm flipV="1">
              <a:off x="49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7" name="Line 121"/>
            <p:cNvSpPr>
              <a:spLocks noChangeShapeType="1"/>
            </p:cNvSpPr>
            <p:nvPr/>
          </p:nvSpPr>
          <p:spPr bwMode="auto">
            <a:xfrm flipV="1">
              <a:off x="49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8" name="Line 122"/>
            <p:cNvSpPr>
              <a:spLocks noChangeShapeType="1"/>
            </p:cNvSpPr>
            <p:nvPr/>
          </p:nvSpPr>
          <p:spPr bwMode="auto">
            <a:xfrm flipV="1">
              <a:off x="500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9" name="Line 123"/>
            <p:cNvSpPr>
              <a:spLocks noChangeShapeType="1"/>
            </p:cNvSpPr>
            <p:nvPr/>
          </p:nvSpPr>
          <p:spPr bwMode="auto">
            <a:xfrm flipV="1">
              <a:off x="50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0" name="Line 124"/>
            <p:cNvSpPr>
              <a:spLocks noChangeShapeType="1"/>
            </p:cNvSpPr>
            <p:nvPr/>
          </p:nvSpPr>
          <p:spPr bwMode="auto">
            <a:xfrm flipV="1">
              <a:off x="50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1" name="Line 125"/>
            <p:cNvSpPr>
              <a:spLocks noChangeShapeType="1"/>
            </p:cNvSpPr>
            <p:nvPr/>
          </p:nvSpPr>
          <p:spPr bwMode="auto">
            <a:xfrm flipV="1">
              <a:off x="50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2" name="Line 126"/>
            <p:cNvSpPr>
              <a:spLocks noChangeShapeType="1"/>
            </p:cNvSpPr>
            <p:nvPr/>
          </p:nvSpPr>
          <p:spPr bwMode="auto">
            <a:xfrm flipV="1">
              <a:off x="50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3" name="Line 127"/>
            <p:cNvSpPr>
              <a:spLocks noChangeShapeType="1"/>
            </p:cNvSpPr>
            <p:nvPr/>
          </p:nvSpPr>
          <p:spPr bwMode="auto">
            <a:xfrm flipV="1">
              <a:off x="510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4" name="Line 128"/>
            <p:cNvSpPr>
              <a:spLocks noChangeShapeType="1"/>
            </p:cNvSpPr>
            <p:nvPr/>
          </p:nvSpPr>
          <p:spPr bwMode="auto">
            <a:xfrm flipV="1">
              <a:off x="51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5" name="Freeform 129"/>
            <p:cNvSpPr>
              <a:spLocks/>
            </p:cNvSpPr>
            <p:nvPr/>
          </p:nvSpPr>
          <p:spPr bwMode="auto">
            <a:xfrm>
              <a:off x="3350" y="2425"/>
              <a:ext cx="1766" cy="680"/>
            </a:xfrm>
            <a:custGeom>
              <a:avLst/>
              <a:gdLst>
                <a:gd name="T0" fmla="*/ 1003 w 470"/>
                <a:gd name="T1" fmla="*/ 52203 h 160"/>
                <a:gd name="T2" fmla="*/ 3175 w 470"/>
                <a:gd name="T3" fmla="*/ 0 h 160"/>
                <a:gd name="T4" fmla="*/ 5366 w 470"/>
                <a:gd name="T5" fmla="*/ 52203 h 160"/>
                <a:gd name="T6" fmla="*/ 7583 w 470"/>
                <a:gd name="T7" fmla="*/ 52203 h 160"/>
                <a:gd name="T8" fmla="*/ 9544 w 470"/>
                <a:gd name="T9" fmla="*/ 52203 h 160"/>
                <a:gd name="T10" fmla="*/ 11776 w 470"/>
                <a:gd name="T11" fmla="*/ 52203 h 160"/>
                <a:gd name="T12" fmla="*/ 13948 w 470"/>
                <a:gd name="T13" fmla="*/ 52203 h 160"/>
                <a:gd name="T14" fmla="*/ 16123 w 470"/>
                <a:gd name="T15" fmla="*/ 52203 h 160"/>
                <a:gd name="T16" fmla="*/ 18355 w 470"/>
                <a:gd name="T17" fmla="*/ 0 h 160"/>
                <a:gd name="T18" fmla="*/ 20317 w 470"/>
                <a:gd name="T19" fmla="*/ 52203 h 160"/>
                <a:gd name="T20" fmla="*/ 22548 w 470"/>
                <a:gd name="T21" fmla="*/ 52203 h 160"/>
                <a:gd name="T22" fmla="*/ 24720 w 470"/>
                <a:gd name="T23" fmla="*/ 13060 h 160"/>
                <a:gd name="T24" fmla="*/ 26896 w 470"/>
                <a:gd name="T25" fmla="*/ 52203 h 160"/>
                <a:gd name="T26" fmla="*/ 29128 w 470"/>
                <a:gd name="T27" fmla="*/ 52203 h 160"/>
                <a:gd name="T28" fmla="*/ 31300 w 470"/>
                <a:gd name="T29" fmla="*/ 52203 h 160"/>
                <a:gd name="T30" fmla="*/ 33265 w 470"/>
                <a:gd name="T31" fmla="*/ 52203 h 160"/>
                <a:gd name="T32" fmla="*/ 35493 w 470"/>
                <a:gd name="T33" fmla="*/ 52203 h 160"/>
                <a:gd name="T34" fmla="*/ 37668 w 470"/>
                <a:gd name="T35" fmla="*/ 52203 h 160"/>
                <a:gd name="T36" fmla="*/ 39844 w 470"/>
                <a:gd name="T37" fmla="*/ 0 h 160"/>
                <a:gd name="T38" fmla="*/ 42072 w 470"/>
                <a:gd name="T39" fmla="*/ 52203 h 160"/>
                <a:gd name="T40" fmla="*/ 44034 w 470"/>
                <a:gd name="T41" fmla="*/ 52203 h 160"/>
                <a:gd name="T42" fmla="*/ 46250 w 470"/>
                <a:gd name="T43" fmla="*/ 0 h 160"/>
                <a:gd name="T44" fmla="*/ 48441 w 470"/>
                <a:gd name="T45" fmla="*/ 52203 h 160"/>
                <a:gd name="T46" fmla="*/ 50613 w 470"/>
                <a:gd name="T47" fmla="*/ 52203 h 160"/>
                <a:gd name="T48" fmla="*/ 52830 w 470"/>
                <a:gd name="T49" fmla="*/ 0 h 160"/>
                <a:gd name="T50" fmla="*/ 55005 w 470"/>
                <a:gd name="T51" fmla="*/ 52203 h 160"/>
                <a:gd name="T52" fmla="*/ 57023 w 470"/>
                <a:gd name="T53" fmla="*/ 52203 h 160"/>
                <a:gd name="T54" fmla="*/ 59199 w 470"/>
                <a:gd name="T55" fmla="*/ 52203 h 160"/>
                <a:gd name="T56" fmla="*/ 61374 w 470"/>
                <a:gd name="T57" fmla="*/ 13060 h 160"/>
                <a:gd name="T58" fmla="*/ 63602 w 470"/>
                <a:gd name="T59" fmla="*/ 52203 h 160"/>
                <a:gd name="T60" fmla="*/ 65778 w 470"/>
                <a:gd name="T61" fmla="*/ 52203 h 160"/>
                <a:gd name="T62" fmla="*/ 67796 w 470"/>
                <a:gd name="T63" fmla="*/ 0 h 160"/>
                <a:gd name="T64" fmla="*/ 69971 w 470"/>
                <a:gd name="T65" fmla="*/ 52203 h 160"/>
                <a:gd name="T66" fmla="*/ 72147 w 470"/>
                <a:gd name="T67" fmla="*/ 52203 h 160"/>
                <a:gd name="T68" fmla="*/ 74375 w 470"/>
                <a:gd name="T69" fmla="*/ 52203 h 160"/>
                <a:gd name="T70" fmla="*/ 76550 w 470"/>
                <a:gd name="T71" fmla="*/ 52203 h 160"/>
                <a:gd name="T72" fmla="*/ 78726 w 470"/>
                <a:gd name="T73" fmla="*/ 52203 h 160"/>
                <a:gd name="T74" fmla="*/ 80744 w 470"/>
                <a:gd name="T75" fmla="*/ 52203 h 160"/>
                <a:gd name="T76" fmla="*/ 82916 w 470"/>
                <a:gd name="T77" fmla="*/ 52203 h 160"/>
                <a:gd name="T78" fmla="*/ 85091 w 470"/>
                <a:gd name="T79" fmla="*/ 52203 h 160"/>
                <a:gd name="T80" fmla="*/ 87323 w 470"/>
                <a:gd name="T81" fmla="*/ 52203 h 160"/>
                <a:gd name="T82" fmla="*/ 89495 w 470"/>
                <a:gd name="T83" fmla="*/ 0 h 160"/>
                <a:gd name="T84" fmla="*/ 91516 w 470"/>
                <a:gd name="T85" fmla="*/ 52203 h 160"/>
                <a:gd name="T86" fmla="*/ 93688 w 470"/>
                <a:gd name="T87" fmla="*/ 52203 h 1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0" h="160">
                  <a:moveTo>
                    <a:pt x="0" y="160"/>
                  </a:moveTo>
                  <a:lnTo>
                    <a:pt x="5" y="160"/>
                  </a:lnTo>
                  <a:lnTo>
                    <a:pt x="11" y="160"/>
                  </a:lnTo>
                  <a:lnTo>
                    <a:pt x="16" y="0"/>
                  </a:lnTo>
                  <a:lnTo>
                    <a:pt x="21" y="160"/>
                  </a:lnTo>
                  <a:lnTo>
                    <a:pt x="27" y="160"/>
                  </a:lnTo>
                  <a:lnTo>
                    <a:pt x="32" y="160"/>
                  </a:lnTo>
                  <a:lnTo>
                    <a:pt x="38" y="160"/>
                  </a:lnTo>
                  <a:lnTo>
                    <a:pt x="43" y="160"/>
                  </a:lnTo>
                  <a:lnTo>
                    <a:pt x="48" y="160"/>
                  </a:lnTo>
                  <a:lnTo>
                    <a:pt x="54" y="160"/>
                  </a:lnTo>
                  <a:lnTo>
                    <a:pt x="59" y="160"/>
                  </a:lnTo>
                  <a:lnTo>
                    <a:pt x="65" y="160"/>
                  </a:lnTo>
                  <a:lnTo>
                    <a:pt x="70" y="160"/>
                  </a:lnTo>
                  <a:lnTo>
                    <a:pt x="75" y="40"/>
                  </a:lnTo>
                  <a:lnTo>
                    <a:pt x="81" y="160"/>
                  </a:lnTo>
                  <a:lnTo>
                    <a:pt x="86" y="160"/>
                  </a:lnTo>
                  <a:lnTo>
                    <a:pt x="92" y="0"/>
                  </a:lnTo>
                  <a:lnTo>
                    <a:pt x="97" y="160"/>
                  </a:lnTo>
                  <a:lnTo>
                    <a:pt x="102" y="160"/>
                  </a:lnTo>
                  <a:lnTo>
                    <a:pt x="108" y="160"/>
                  </a:lnTo>
                  <a:lnTo>
                    <a:pt x="113" y="160"/>
                  </a:lnTo>
                  <a:lnTo>
                    <a:pt x="119" y="160"/>
                  </a:lnTo>
                  <a:lnTo>
                    <a:pt x="124" y="40"/>
                  </a:lnTo>
                  <a:lnTo>
                    <a:pt x="130" y="160"/>
                  </a:lnTo>
                  <a:lnTo>
                    <a:pt x="135" y="160"/>
                  </a:lnTo>
                  <a:lnTo>
                    <a:pt x="140" y="160"/>
                  </a:lnTo>
                  <a:lnTo>
                    <a:pt x="146" y="160"/>
                  </a:lnTo>
                  <a:lnTo>
                    <a:pt x="151" y="160"/>
                  </a:lnTo>
                  <a:lnTo>
                    <a:pt x="157" y="160"/>
                  </a:lnTo>
                  <a:lnTo>
                    <a:pt x="162" y="0"/>
                  </a:lnTo>
                  <a:lnTo>
                    <a:pt x="167" y="160"/>
                  </a:lnTo>
                  <a:lnTo>
                    <a:pt x="173" y="160"/>
                  </a:lnTo>
                  <a:lnTo>
                    <a:pt x="178" y="160"/>
                  </a:lnTo>
                  <a:lnTo>
                    <a:pt x="184" y="160"/>
                  </a:lnTo>
                  <a:lnTo>
                    <a:pt x="189" y="160"/>
                  </a:lnTo>
                  <a:lnTo>
                    <a:pt x="194" y="160"/>
                  </a:lnTo>
                  <a:lnTo>
                    <a:pt x="200" y="0"/>
                  </a:lnTo>
                  <a:lnTo>
                    <a:pt x="205" y="160"/>
                  </a:lnTo>
                  <a:lnTo>
                    <a:pt x="211" y="160"/>
                  </a:lnTo>
                  <a:lnTo>
                    <a:pt x="216" y="160"/>
                  </a:lnTo>
                  <a:lnTo>
                    <a:pt x="221" y="160"/>
                  </a:lnTo>
                  <a:lnTo>
                    <a:pt x="227" y="160"/>
                  </a:lnTo>
                  <a:lnTo>
                    <a:pt x="232" y="0"/>
                  </a:lnTo>
                  <a:lnTo>
                    <a:pt x="238" y="160"/>
                  </a:lnTo>
                  <a:lnTo>
                    <a:pt x="243" y="160"/>
                  </a:lnTo>
                  <a:lnTo>
                    <a:pt x="249" y="160"/>
                  </a:lnTo>
                  <a:lnTo>
                    <a:pt x="254" y="160"/>
                  </a:lnTo>
                  <a:lnTo>
                    <a:pt x="259" y="160"/>
                  </a:lnTo>
                  <a:lnTo>
                    <a:pt x="265" y="0"/>
                  </a:lnTo>
                  <a:lnTo>
                    <a:pt x="270" y="160"/>
                  </a:lnTo>
                  <a:lnTo>
                    <a:pt x="276" y="160"/>
                  </a:lnTo>
                  <a:lnTo>
                    <a:pt x="281" y="160"/>
                  </a:lnTo>
                  <a:lnTo>
                    <a:pt x="286" y="160"/>
                  </a:lnTo>
                  <a:lnTo>
                    <a:pt x="292" y="160"/>
                  </a:lnTo>
                  <a:lnTo>
                    <a:pt x="297" y="160"/>
                  </a:lnTo>
                  <a:lnTo>
                    <a:pt x="303" y="160"/>
                  </a:lnTo>
                  <a:lnTo>
                    <a:pt x="308" y="40"/>
                  </a:lnTo>
                  <a:lnTo>
                    <a:pt x="313" y="160"/>
                  </a:lnTo>
                  <a:lnTo>
                    <a:pt x="319" y="160"/>
                  </a:lnTo>
                  <a:lnTo>
                    <a:pt x="324" y="160"/>
                  </a:lnTo>
                  <a:lnTo>
                    <a:pt x="330" y="160"/>
                  </a:lnTo>
                  <a:lnTo>
                    <a:pt x="335" y="160"/>
                  </a:lnTo>
                  <a:lnTo>
                    <a:pt x="340" y="0"/>
                  </a:lnTo>
                  <a:lnTo>
                    <a:pt x="346" y="160"/>
                  </a:lnTo>
                  <a:lnTo>
                    <a:pt x="351" y="160"/>
                  </a:lnTo>
                  <a:lnTo>
                    <a:pt x="357" y="160"/>
                  </a:lnTo>
                  <a:lnTo>
                    <a:pt x="362" y="160"/>
                  </a:lnTo>
                  <a:lnTo>
                    <a:pt x="368" y="160"/>
                  </a:lnTo>
                  <a:lnTo>
                    <a:pt x="373" y="160"/>
                  </a:lnTo>
                  <a:lnTo>
                    <a:pt x="378" y="0"/>
                  </a:lnTo>
                  <a:lnTo>
                    <a:pt x="384" y="160"/>
                  </a:lnTo>
                  <a:lnTo>
                    <a:pt x="389" y="160"/>
                  </a:lnTo>
                  <a:lnTo>
                    <a:pt x="395" y="160"/>
                  </a:lnTo>
                  <a:lnTo>
                    <a:pt x="400" y="0"/>
                  </a:lnTo>
                  <a:lnTo>
                    <a:pt x="405" y="160"/>
                  </a:lnTo>
                  <a:lnTo>
                    <a:pt x="411" y="160"/>
                  </a:lnTo>
                  <a:lnTo>
                    <a:pt x="416" y="160"/>
                  </a:lnTo>
                  <a:lnTo>
                    <a:pt x="422" y="160"/>
                  </a:lnTo>
                  <a:lnTo>
                    <a:pt x="427" y="160"/>
                  </a:lnTo>
                  <a:lnTo>
                    <a:pt x="432" y="160"/>
                  </a:lnTo>
                  <a:lnTo>
                    <a:pt x="438" y="160"/>
                  </a:lnTo>
                  <a:lnTo>
                    <a:pt x="443" y="160"/>
                  </a:lnTo>
                  <a:lnTo>
                    <a:pt x="449" y="0"/>
                  </a:lnTo>
                  <a:lnTo>
                    <a:pt x="454" y="160"/>
                  </a:lnTo>
                  <a:lnTo>
                    <a:pt x="459" y="160"/>
                  </a:lnTo>
                  <a:lnTo>
                    <a:pt x="465" y="40"/>
                  </a:lnTo>
                  <a:lnTo>
                    <a:pt x="470" y="16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6" name="Rectangle 130"/>
            <p:cNvSpPr>
              <a:spLocks noChangeArrowheads="1"/>
            </p:cNvSpPr>
            <p:nvPr/>
          </p:nvSpPr>
          <p:spPr bwMode="auto">
            <a:xfrm>
              <a:off x="3782" y="2179"/>
              <a:ext cx="125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Replenishments from  supplier</a:t>
              </a:r>
              <a:endParaRPr kumimoji="0" lang="en-US" altLang="zh-TW" sz="2800"/>
            </a:p>
          </p:txBody>
        </p:sp>
        <p:sp>
          <p:nvSpPr>
            <p:cNvPr id="102537" name="Rectangle 131"/>
            <p:cNvSpPr>
              <a:spLocks noChangeArrowheads="1"/>
            </p:cNvSpPr>
            <p:nvPr/>
          </p:nvSpPr>
          <p:spPr bwMode="auto">
            <a:xfrm>
              <a:off x="3324" y="3101"/>
              <a:ext cx="4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0</a:t>
              </a:r>
              <a:endParaRPr kumimoji="0" lang="en-US" altLang="zh-TW" sz="2800"/>
            </a:p>
          </p:txBody>
        </p:sp>
        <p:sp>
          <p:nvSpPr>
            <p:cNvPr id="102538" name="Rectangle 132"/>
            <p:cNvSpPr>
              <a:spLocks noChangeArrowheads="1"/>
            </p:cNvSpPr>
            <p:nvPr/>
          </p:nvSpPr>
          <p:spPr bwMode="auto">
            <a:xfrm>
              <a:off x="3313" y="2982"/>
              <a:ext cx="13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200</a:t>
              </a:r>
              <a:endParaRPr kumimoji="0" lang="en-US" altLang="zh-TW" sz="2800"/>
            </a:p>
          </p:txBody>
        </p:sp>
        <p:sp>
          <p:nvSpPr>
            <p:cNvPr id="102539" name="Rectangle 133"/>
            <p:cNvSpPr>
              <a:spLocks noChangeArrowheads="1"/>
            </p:cNvSpPr>
            <p:nvPr/>
          </p:nvSpPr>
          <p:spPr bwMode="auto">
            <a:xfrm>
              <a:off x="3313" y="2867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400</a:t>
              </a:r>
              <a:endParaRPr kumimoji="0" lang="en-US" altLang="zh-TW" sz="2800"/>
            </a:p>
          </p:txBody>
        </p:sp>
        <p:sp>
          <p:nvSpPr>
            <p:cNvPr id="102540" name="Rectangle 134"/>
            <p:cNvSpPr>
              <a:spLocks noChangeArrowheads="1"/>
            </p:cNvSpPr>
            <p:nvPr/>
          </p:nvSpPr>
          <p:spPr bwMode="auto">
            <a:xfrm>
              <a:off x="3313" y="2748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600</a:t>
              </a:r>
              <a:endParaRPr kumimoji="0" lang="en-US" altLang="zh-TW" sz="2800"/>
            </a:p>
          </p:txBody>
        </p:sp>
        <p:sp>
          <p:nvSpPr>
            <p:cNvPr id="102541" name="Rectangle 135"/>
            <p:cNvSpPr>
              <a:spLocks noChangeArrowheads="1"/>
            </p:cNvSpPr>
            <p:nvPr/>
          </p:nvSpPr>
          <p:spPr bwMode="auto">
            <a:xfrm>
              <a:off x="3313" y="2629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800</a:t>
              </a:r>
              <a:endParaRPr kumimoji="0" lang="en-US" altLang="zh-TW" sz="2800"/>
            </a:p>
          </p:txBody>
        </p:sp>
        <p:sp>
          <p:nvSpPr>
            <p:cNvPr id="102542" name="Rectangle 136"/>
            <p:cNvSpPr>
              <a:spLocks noChangeArrowheads="1"/>
            </p:cNvSpPr>
            <p:nvPr/>
          </p:nvSpPr>
          <p:spPr bwMode="auto">
            <a:xfrm>
              <a:off x="3309" y="2510"/>
              <a:ext cx="17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1000</a:t>
              </a:r>
              <a:endParaRPr kumimoji="0" lang="en-US" altLang="zh-TW" sz="2800"/>
            </a:p>
          </p:txBody>
        </p:sp>
        <p:sp>
          <p:nvSpPr>
            <p:cNvPr id="102543" name="Rectangle 137"/>
            <p:cNvSpPr>
              <a:spLocks noChangeArrowheads="1"/>
            </p:cNvSpPr>
            <p:nvPr/>
          </p:nvSpPr>
          <p:spPr bwMode="auto">
            <a:xfrm>
              <a:off x="3305" y="2396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1200</a:t>
              </a:r>
              <a:endParaRPr kumimoji="0" lang="en-US" altLang="zh-TW" sz="2800"/>
            </a:p>
          </p:txBody>
        </p:sp>
        <p:sp>
          <p:nvSpPr>
            <p:cNvPr id="102544" name="Rectangle 138"/>
            <p:cNvSpPr>
              <a:spLocks noChangeArrowheads="1"/>
            </p:cNvSpPr>
            <p:nvPr/>
          </p:nvSpPr>
          <p:spPr bwMode="auto">
            <a:xfrm>
              <a:off x="3305" y="2277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1400</a:t>
              </a:r>
              <a:endParaRPr kumimoji="0" lang="en-US" altLang="zh-TW" sz="2800"/>
            </a:p>
          </p:txBody>
        </p:sp>
        <p:pic>
          <p:nvPicPr>
            <p:cNvPr id="102545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6" name="Picture 1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7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8" name="Picture 1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9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0" name="Picture 1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1" name="Picture 1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2" name="Picture 1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3" name="Picture 1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4" name="Picture 1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5" name="Picture 1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6" name="Picture 1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7" name="Picture 1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8" name="Picture 15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9" name="Picture 15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0" name="Picture 15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1" name="Picture 15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2" name="Picture 1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3" name="Picture 15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4" name="Picture 15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5" name="Picture 1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6" name="Picture 16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7" name="Picture 16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8" name="Picture 1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9" name="Picture 1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0" name="Picture 16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1" name="Picture 16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2" name="Picture 16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3" name="Picture 16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4" name="Picture 16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5" name="Picture 16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6" name="Picture 17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7" name="Picture 17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8" name="Picture 17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9" name="Picture 1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0" name="Picture 17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1" name="Picture 17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2" name="Picture 1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3" name="Picture 17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4" name="Picture 17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5" name="Picture 17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6" name="Picture 18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7" name="Picture 18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8" name="Picture 18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9" name="Picture 1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0" name="Picture 18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1" name="Picture 18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2" name="Picture 18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3" name="Picture 18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4" name="Picture 18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5" name="Picture 18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6" name="Picture 19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7" name="Picture 19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8" name="Picture 19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9" name="Picture 19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0" name="Picture 19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1" name="Picture 19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2" name="Picture 19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3" name="Picture 19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4" name="Picture 19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5" name="Rectangle 199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102422" name="Picture 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28956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23" name="AutoShape 201"/>
          <p:cNvCxnSpPr>
            <a:cxnSpLocks noChangeShapeType="1"/>
          </p:cNvCxnSpPr>
          <p:nvPr/>
        </p:nvCxnSpPr>
        <p:spPr bwMode="auto">
          <a:xfrm>
            <a:off x="7772400" y="3575050"/>
            <a:ext cx="76200" cy="1574800"/>
          </a:xfrm>
          <a:prstGeom prst="curvedConnector3">
            <a:avLst>
              <a:gd name="adj1" fmla="val 691667"/>
            </a:avLst>
          </a:prstGeom>
          <a:noFill/>
          <a:ln w="28575">
            <a:solidFill>
              <a:srgbClr val="660427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24" name="Text Box 202"/>
          <p:cNvSpPr txBox="1">
            <a:spLocks noChangeArrowheads="1"/>
          </p:cNvSpPr>
          <p:nvPr/>
        </p:nvSpPr>
        <p:spPr bwMode="auto">
          <a:xfrm>
            <a:off x="3352800" y="3346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600" b="1">
                <a:solidFill>
                  <a:srgbClr val="000000"/>
                </a:solidFill>
                <a:latin typeface="Arial" panose="020B0604020202020204" pitchFamily="34" charset="0"/>
              </a:rPr>
              <a:t>orders</a:t>
            </a:r>
          </a:p>
        </p:txBody>
      </p:sp>
      <p:sp>
        <p:nvSpPr>
          <p:cNvPr id="102425" name="Text Box 203"/>
          <p:cNvSpPr txBox="1">
            <a:spLocks noChangeArrowheads="1"/>
          </p:cNvSpPr>
          <p:nvPr/>
        </p:nvSpPr>
        <p:spPr bwMode="auto">
          <a:xfrm>
            <a:off x="3124200" y="45339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600" b="1">
                <a:solidFill>
                  <a:srgbClr val="000000"/>
                </a:solidFill>
                <a:latin typeface="Arial" panose="020B0604020202020204" pitchFamily="34" charset="0"/>
              </a:rPr>
              <a:t>sell-through</a:t>
            </a:r>
          </a:p>
        </p:txBody>
      </p:sp>
    </p:spTree>
    <p:extLst>
      <p:ext uri="{BB962C8B-B14F-4D97-AF65-F5344CB8AC3E}">
        <p14:creationId xmlns:p14="http://schemas.microsoft.com/office/powerpoint/2010/main" val="23940655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D86842-7E40-40A4-A5CE-0B867FF16E9E}" type="slidenum">
              <a:rPr lang="en-US" altLang="zh-TW" sz="1400" smtClean="0">
                <a:solidFill>
                  <a:srgbClr val="333399"/>
                </a:solidFill>
              </a:rPr>
              <a:pPr/>
              <a:t>61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供應鏈的活動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訂單</a:t>
            </a:r>
          </a:p>
          <a:p>
            <a:pPr lvl="1" eaLnBrk="1" hangingPunct="1"/>
            <a:r>
              <a:rPr lang="zh-TW" altLang="en-US"/>
              <a:t>議價、訂單、交貨、驗收、付款</a:t>
            </a:r>
          </a:p>
          <a:p>
            <a:pPr eaLnBrk="1" hangingPunct="1"/>
            <a:r>
              <a:rPr lang="zh-TW" altLang="en-US"/>
              <a:t>緊密結合之下</a:t>
            </a:r>
          </a:p>
          <a:p>
            <a:pPr lvl="1" eaLnBrk="1" hangingPunct="1"/>
            <a:r>
              <a:rPr lang="zh-TW" altLang="en-US"/>
              <a:t>選定供應商、議價、長期合約</a:t>
            </a:r>
          </a:p>
          <a:p>
            <a:pPr lvl="1" eaLnBrk="1" hangingPunct="1"/>
            <a:r>
              <a:rPr lang="zh-TW" altLang="en-US"/>
              <a:t>需求預測的互動</a:t>
            </a:r>
          </a:p>
          <a:p>
            <a:pPr lvl="1" eaLnBrk="1" hangingPunct="1"/>
            <a:r>
              <a:rPr lang="zh-TW" altLang="en-US"/>
              <a:t>產品設計的互動</a:t>
            </a:r>
          </a:p>
          <a:p>
            <a:pPr lvl="1" eaLnBrk="1" hangingPunct="1"/>
            <a:r>
              <a:rPr lang="zh-TW" altLang="en-US"/>
              <a:t>重複多次的訂單</a:t>
            </a:r>
          </a:p>
        </p:txBody>
      </p:sp>
    </p:spTree>
    <p:extLst>
      <p:ext uri="{BB962C8B-B14F-4D97-AF65-F5344CB8AC3E}">
        <p14:creationId xmlns:p14="http://schemas.microsoft.com/office/powerpoint/2010/main" val="2952340657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4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25915F2-A543-4EDC-97D6-D996D4C1B546}" type="slidenum">
              <a:rPr lang="en-US" altLang="zh-TW" sz="1400" smtClean="0">
                <a:solidFill>
                  <a:srgbClr val="333399"/>
                </a:solidFill>
              </a:rPr>
              <a:pPr/>
              <a:t>62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供應商：</a:t>
            </a:r>
            <a:r>
              <a:rPr lang="zh-TW" altLang="en-US" sz="3600"/>
              <a:t>從單純供貨到確保有貨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Order-based operation: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Vendor-managed inventory (VMI):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/>
          </a:p>
        </p:txBody>
      </p:sp>
      <p:sp>
        <p:nvSpPr>
          <p:cNvPr id="106502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7924800" cy="3175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Planning	Inventory mgmt	Purchase order	Reception	Warehousing</a:t>
            </a:r>
          </a:p>
        </p:txBody>
      </p:sp>
      <p:sp>
        <p:nvSpPr>
          <p:cNvPr id="106503" name="Text Box 5"/>
          <p:cNvSpPr txBox="1">
            <a:spLocks noChangeArrowheads="1"/>
          </p:cNvSpPr>
          <p:nvPr/>
        </p:nvSpPr>
        <p:spPr bwMode="auto">
          <a:xfrm>
            <a:off x="762000" y="3276600"/>
            <a:ext cx="7924800" cy="3175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Inventory mgmt 	Warehousing	Sales order	Delivery	Planning</a:t>
            </a:r>
          </a:p>
        </p:txBody>
      </p:sp>
      <p:sp>
        <p:nvSpPr>
          <p:cNvPr id="106504" name="Text Box 6"/>
          <p:cNvSpPr txBox="1">
            <a:spLocks noChangeArrowheads="1"/>
          </p:cNvSpPr>
          <p:nvPr/>
        </p:nvSpPr>
        <p:spPr bwMode="auto">
          <a:xfrm>
            <a:off x="698500" y="2254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 i="1">
                <a:solidFill>
                  <a:srgbClr val="000000"/>
                </a:solidFill>
                <a:latin typeface="Arial" panose="020B0604020202020204" pitchFamily="34" charset="0"/>
              </a:rPr>
              <a:t>Buyer</a:t>
            </a:r>
          </a:p>
        </p:txBody>
      </p:sp>
      <p:sp>
        <p:nvSpPr>
          <p:cNvPr id="106505" name="Text Box 7"/>
          <p:cNvSpPr txBox="1">
            <a:spLocks noChangeArrowheads="1"/>
          </p:cNvSpPr>
          <p:nvPr/>
        </p:nvSpPr>
        <p:spPr bwMode="auto">
          <a:xfrm>
            <a:off x="685800" y="3016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 i="1">
                <a:solidFill>
                  <a:srgbClr val="000000"/>
                </a:solidFill>
                <a:latin typeface="Arial" panose="020B0604020202020204" pitchFamily="34" charset="0"/>
              </a:rPr>
              <a:t>Seller</a:t>
            </a:r>
          </a:p>
        </p:txBody>
      </p:sp>
      <p:sp>
        <p:nvSpPr>
          <p:cNvPr id="106506" name="Line 8"/>
          <p:cNvSpPr>
            <a:spLocks noChangeShapeType="1"/>
          </p:cNvSpPr>
          <p:nvPr/>
        </p:nvSpPr>
        <p:spPr bwMode="auto">
          <a:xfrm>
            <a:off x="4419600" y="2863850"/>
            <a:ext cx="2286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6507" name="Line 9"/>
          <p:cNvSpPr>
            <a:spLocks noChangeShapeType="1"/>
          </p:cNvSpPr>
          <p:nvPr/>
        </p:nvSpPr>
        <p:spPr bwMode="auto">
          <a:xfrm flipV="1">
            <a:off x="6019800" y="2863850"/>
            <a:ext cx="1524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6508" name="Text Box 10"/>
          <p:cNvSpPr txBox="1">
            <a:spLocks noChangeArrowheads="1"/>
          </p:cNvSpPr>
          <p:nvPr/>
        </p:nvSpPr>
        <p:spPr bwMode="auto">
          <a:xfrm>
            <a:off x="762000" y="5105400"/>
            <a:ext cx="7924800" cy="3175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Planning	</a:t>
            </a:r>
            <a:r>
              <a:rPr kumimoji="0" lang="en-US" altLang="zh-TW" sz="1400" b="1">
                <a:solidFill>
                  <a:srgbClr val="969696"/>
                </a:solidFill>
                <a:latin typeface="Arial" panose="020B0604020202020204" pitchFamily="34" charset="0"/>
              </a:rPr>
              <a:t>Inventory mgmt	Purchase order	Reception</a:t>
            </a: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	Warehousing</a:t>
            </a:r>
          </a:p>
        </p:txBody>
      </p:sp>
      <p:sp>
        <p:nvSpPr>
          <p:cNvPr id="106509" name="Text Box 11"/>
          <p:cNvSpPr txBox="1">
            <a:spLocks noChangeArrowheads="1"/>
          </p:cNvSpPr>
          <p:nvPr/>
        </p:nvSpPr>
        <p:spPr bwMode="auto">
          <a:xfrm>
            <a:off x="762000" y="5867400"/>
            <a:ext cx="7924800" cy="3175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Planning	Inventory mgmt 	Warehousing	Sales order	Delivery	</a:t>
            </a:r>
          </a:p>
        </p:txBody>
      </p:sp>
      <p:sp>
        <p:nvSpPr>
          <p:cNvPr id="106510" name="Text Box 12"/>
          <p:cNvSpPr txBox="1">
            <a:spLocks noChangeArrowheads="1"/>
          </p:cNvSpPr>
          <p:nvPr/>
        </p:nvSpPr>
        <p:spPr bwMode="auto">
          <a:xfrm>
            <a:off x="698500" y="48450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 i="1">
                <a:solidFill>
                  <a:srgbClr val="000000"/>
                </a:solidFill>
                <a:latin typeface="Arial" panose="020B0604020202020204" pitchFamily="34" charset="0"/>
              </a:rPr>
              <a:t>Buyer</a:t>
            </a:r>
          </a:p>
        </p:txBody>
      </p:sp>
      <p:sp>
        <p:nvSpPr>
          <p:cNvPr id="106511" name="Text Box 13"/>
          <p:cNvSpPr txBox="1">
            <a:spLocks noChangeArrowheads="1"/>
          </p:cNvSpPr>
          <p:nvPr/>
        </p:nvSpPr>
        <p:spPr bwMode="auto">
          <a:xfrm>
            <a:off x="685800" y="56070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 i="1">
                <a:solidFill>
                  <a:srgbClr val="000000"/>
                </a:solidFill>
                <a:latin typeface="Arial" panose="020B0604020202020204" pitchFamily="34" charset="0"/>
              </a:rPr>
              <a:t>Seller</a:t>
            </a:r>
          </a:p>
        </p:txBody>
      </p:sp>
      <p:sp>
        <p:nvSpPr>
          <p:cNvPr id="106512" name="Line 14"/>
          <p:cNvSpPr>
            <a:spLocks noChangeShapeType="1"/>
          </p:cNvSpPr>
          <p:nvPr/>
        </p:nvSpPr>
        <p:spPr bwMode="auto">
          <a:xfrm flipV="1">
            <a:off x="7467600" y="5454650"/>
            <a:ext cx="1524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6513" name="Line 15"/>
          <p:cNvSpPr>
            <a:spLocks noChangeShapeType="1"/>
          </p:cNvSpPr>
          <p:nvPr/>
        </p:nvSpPr>
        <p:spPr bwMode="auto">
          <a:xfrm>
            <a:off x="1490663" y="5422900"/>
            <a:ext cx="0" cy="414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348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5D7C2E-2300-483F-8B06-5E350459A973}" type="slidenum">
              <a:rPr lang="en-US" altLang="zh-TW" sz="1400" smtClean="0">
                <a:solidFill>
                  <a:srgbClr val="333399"/>
                </a:solidFill>
              </a:rPr>
              <a:pPr/>
              <a:t>63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訂單、設計外的資料分享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市場預測</a:t>
            </a:r>
          </a:p>
          <a:p>
            <a:pPr eaLnBrk="1" hangingPunct="1"/>
            <a:r>
              <a:rPr lang="zh-TW" altLang="en-US"/>
              <a:t>銷售預測</a:t>
            </a:r>
          </a:p>
          <a:p>
            <a:pPr eaLnBrk="1" hangingPunct="1"/>
            <a:r>
              <a:rPr lang="zh-TW" altLang="en-US"/>
              <a:t>效能評估</a:t>
            </a:r>
          </a:p>
          <a:p>
            <a:pPr eaLnBrk="1" hangingPunct="1"/>
            <a:r>
              <a:rPr lang="zh-TW" altLang="en-US"/>
              <a:t>產能</a:t>
            </a:r>
          </a:p>
          <a:p>
            <a:pPr eaLnBrk="1" hangingPunct="1"/>
            <a:r>
              <a:rPr lang="zh-TW" altLang="en-US"/>
              <a:t>品質</a:t>
            </a:r>
          </a:p>
          <a:p>
            <a:pPr lvl="1" eaLnBrk="1" hangingPunct="1"/>
            <a:r>
              <a:rPr lang="zh-TW" altLang="en-US"/>
              <a:t>雙向</a:t>
            </a:r>
          </a:p>
        </p:txBody>
      </p:sp>
    </p:spTree>
    <p:extLst>
      <p:ext uri="{BB962C8B-B14F-4D97-AF65-F5344CB8AC3E}">
        <p14:creationId xmlns:p14="http://schemas.microsoft.com/office/powerpoint/2010/main" val="4152780535"/>
      </p:ext>
    </p:extLst>
  </p:cSld>
  <p:clrMapOvr>
    <a:masterClrMapping/>
  </p:clrMapOvr>
  <p:transition spd="med"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0C3B90-4C98-460F-A7EE-2D3D862483C8}" type="slidenum">
              <a:rPr lang="en-US" altLang="zh-TW" sz="1400" smtClean="0">
                <a:solidFill>
                  <a:srgbClr val="333399"/>
                </a:solidFill>
              </a:rPr>
              <a:pPr/>
              <a:t>64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品質管理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品質控制</a:t>
            </a:r>
            <a:r>
              <a:rPr lang="en-US" altLang="zh-TW"/>
              <a:t>QC </a:t>
            </a:r>
            <a:r>
              <a:rPr lang="zh-TW" altLang="en-US"/>
              <a:t>和品質保證</a:t>
            </a:r>
            <a:r>
              <a:rPr lang="en-US" altLang="zh-TW"/>
              <a:t>QA</a:t>
            </a:r>
          </a:p>
          <a:p>
            <a:pPr eaLnBrk="1" hangingPunct="1"/>
            <a:r>
              <a:rPr lang="zh-TW" altLang="en-US"/>
              <a:t>提高能見度來確保品質</a:t>
            </a:r>
          </a:p>
          <a:p>
            <a:pPr lvl="1" eaLnBrk="1" hangingPunct="1"/>
            <a:r>
              <a:rPr lang="zh-TW" altLang="en-US"/>
              <a:t>能見度究竟到哪裡？</a:t>
            </a:r>
          </a:p>
          <a:p>
            <a:pPr lvl="1" eaLnBrk="1" hangingPunct="1"/>
            <a:r>
              <a:rPr lang="zh-TW" altLang="en-US"/>
              <a:t>品質有瑕疵，你知道得多細？</a:t>
            </a:r>
          </a:p>
          <a:p>
            <a:pPr lvl="1" eaLnBrk="1" hangingPunct="1"/>
            <a:r>
              <a:rPr lang="zh-TW" altLang="en-US"/>
              <a:t>多久後才知道？</a:t>
            </a:r>
          </a:p>
        </p:txBody>
      </p:sp>
    </p:spTree>
    <p:extLst>
      <p:ext uri="{BB962C8B-B14F-4D97-AF65-F5344CB8AC3E}">
        <p14:creationId xmlns:p14="http://schemas.microsoft.com/office/powerpoint/2010/main" val="20528490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67CDCA-3870-465F-B81D-797481A8404B}" type="slidenum">
              <a:rPr lang="en-US" altLang="zh-TW" sz="1400" smtClean="0">
                <a:solidFill>
                  <a:srgbClr val="333399"/>
                </a:solidFill>
              </a:rPr>
              <a:pPr/>
              <a:t>65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品質瑕疵的能見度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產品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某類產品有問題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去年第二季生產的某類產品有問題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某批產品有問題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某件產品有問題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供應商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所有供應某種零件的供應商有問題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某個供應商的品質有問題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某個供應商的供的某種零件有問題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某個供應商的供的某種零件的某一批有問題</a:t>
            </a:r>
          </a:p>
        </p:txBody>
      </p:sp>
    </p:spTree>
    <p:extLst>
      <p:ext uri="{BB962C8B-B14F-4D97-AF65-F5344CB8AC3E}">
        <p14:creationId xmlns:p14="http://schemas.microsoft.com/office/powerpoint/2010/main" val="1791443222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46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169498-B5F0-4AAE-AB09-2074FC1F38EC}" type="slidenum">
              <a:rPr lang="en-US" altLang="zh-TW" sz="1400" smtClean="0">
                <a:solidFill>
                  <a:srgbClr val="333399"/>
                </a:solidFill>
              </a:rPr>
              <a:pPr/>
              <a:t>66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品質瑕疵的能見度</a:t>
            </a:r>
            <a:r>
              <a:rPr lang="en-US" altLang="zh-TW" baseline="-25000"/>
              <a:t>2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時段、機臺、員工</a:t>
            </a:r>
          </a:p>
          <a:p>
            <a:pPr lvl="1" eaLnBrk="1" hangingPunct="1"/>
            <a:r>
              <a:rPr lang="zh-TW" altLang="en-US"/>
              <a:t>去年六月後，有些產品有瑕疵</a:t>
            </a:r>
          </a:p>
          <a:p>
            <a:pPr lvl="1" eaLnBrk="1" hangingPunct="1"/>
            <a:r>
              <a:rPr lang="en-US" altLang="zh-TW"/>
              <a:t>…</a:t>
            </a:r>
          </a:p>
          <a:p>
            <a:pPr lvl="1" eaLnBrk="1" hangingPunct="1"/>
            <a:r>
              <a:rPr lang="zh-TW" altLang="en-US"/>
              <a:t>去年六月後，第</a:t>
            </a:r>
            <a:r>
              <a:rPr lang="en-US" altLang="zh-TW"/>
              <a:t>A7</a:t>
            </a:r>
            <a:r>
              <a:rPr lang="zh-TW" altLang="en-US"/>
              <a:t>號生產線、第三班、某一批員工當班的時候，產品有問題</a:t>
            </a:r>
          </a:p>
        </p:txBody>
      </p:sp>
    </p:spTree>
    <p:extLst>
      <p:ext uri="{BB962C8B-B14F-4D97-AF65-F5344CB8AC3E}">
        <p14:creationId xmlns:p14="http://schemas.microsoft.com/office/powerpoint/2010/main" val="3413375141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882EBD1-DBE8-43D3-98AA-0B17DF683350}" type="slidenum">
              <a:rPr lang="en-US" altLang="zh-TW" sz="1400" smtClean="0">
                <a:solidFill>
                  <a:srgbClr val="333399"/>
                </a:solidFill>
              </a:rPr>
              <a:pPr/>
              <a:t>67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品質改善的系統需求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你需要什麼樣的資訊能見度？</a:t>
            </a:r>
          </a:p>
          <a:p>
            <a:pPr lvl="1" eaLnBrk="1" hangingPunct="1"/>
            <a:r>
              <a:rPr lang="zh-TW" altLang="en-US" sz="2400"/>
              <a:t>過去當然管不到那麼細節</a:t>
            </a:r>
          </a:p>
          <a:p>
            <a:pPr lvl="1" eaLnBrk="1" hangingPunct="1"/>
            <a:r>
              <a:rPr lang="zh-TW" altLang="en-US" sz="2400"/>
              <a:t>過去做不到，沒關係，現在可能做得到</a:t>
            </a:r>
          </a:p>
          <a:p>
            <a:pPr eaLnBrk="1" hangingPunct="1"/>
            <a:r>
              <a:rPr lang="zh-TW" altLang="en-US" sz="2800"/>
              <a:t>你的</a:t>
            </a:r>
            <a:r>
              <a:rPr lang="en-US" altLang="zh-TW" sz="2800"/>
              <a:t>ERP</a:t>
            </a:r>
            <a:r>
              <a:rPr lang="zh-TW" altLang="en-US" sz="2800"/>
              <a:t>系統能否處理足夠詳細的資料</a:t>
            </a:r>
          </a:p>
          <a:p>
            <a:pPr lvl="1" eaLnBrk="1" hangingPunct="1"/>
            <a:r>
              <a:rPr lang="zh-TW" altLang="en-US" sz="2400"/>
              <a:t>系統需要支持足夠的詳細程度</a:t>
            </a:r>
          </a:p>
          <a:p>
            <a:pPr lvl="1" eaLnBrk="1" hangingPunct="1"/>
            <a:r>
              <a:rPr lang="zh-TW" altLang="en-US" sz="2400"/>
              <a:t>你要如何蒐集詳細的資料？</a:t>
            </a:r>
          </a:p>
          <a:p>
            <a:pPr lvl="2" eaLnBrk="1" hangingPunct="1"/>
            <a:r>
              <a:rPr lang="zh-TW" altLang="en-US" sz="2000"/>
              <a:t>例如：領料──料號；發料──料號</a:t>
            </a:r>
            <a:r>
              <a:rPr lang="en-US" altLang="zh-TW" sz="2000"/>
              <a:t>/</a:t>
            </a:r>
            <a:r>
              <a:rPr lang="zh-TW" altLang="en-US" sz="2000"/>
              <a:t>批號</a:t>
            </a:r>
          </a:p>
          <a:p>
            <a:pPr lvl="2" eaLnBrk="1" hangingPunct="1"/>
            <a:r>
              <a:rPr lang="zh-TW" altLang="en-US" sz="2000"/>
              <a:t>生產排程、人力安排是否和產品批號有關？</a:t>
            </a:r>
          </a:p>
          <a:p>
            <a:pPr eaLnBrk="1" hangingPunct="1"/>
            <a:r>
              <a:rPr lang="zh-TW" altLang="en-US" sz="2800"/>
              <a:t>如何不增加資料輸入的複雜度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636508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87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BA022F-9179-4994-9F93-3AC1A583FACA}" type="slidenum">
              <a:rPr lang="en-US" altLang="zh-TW" sz="1400" smtClean="0">
                <a:solidFill>
                  <a:srgbClr val="333399"/>
                </a:solidFill>
              </a:rPr>
              <a:pPr/>
              <a:t>68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這些發展的特點</a:t>
            </a:r>
            <a:r>
              <a:rPr lang="en-US" altLang="zh-TW"/>
              <a:t>…</a:t>
            </a:r>
          </a:p>
        </p:txBody>
      </p:sp>
      <p:sp>
        <p:nvSpPr>
          <p:cNvPr id="118789" name="WordArt 3"/>
          <p:cNvSpPr>
            <a:spLocks noChangeArrowheads="1" noChangeShapeType="1" noTextEdit="1"/>
          </p:cNvSpPr>
          <p:nvPr/>
        </p:nvSpPr>
        <p:spPr bwMode="auto">
          <a:xfrm rot="-599463">
            <a:off x="395288" y="3078163"/>
            <a:ext cx="8064500" cy="1863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40000" scaled="1"/>
                </a:gradFill>
                <a:latin typeface="新細明體" panose="02020500000000000000" pitchFamily="18" charset="-120"/>
              </a:rPr>
              <a:t>單方面提供資訊，供貨方純粹被動</a:t>
            </a:r>
          </a:p>
        </p:txBody>
      </p:sp>
    </p:spTree>
    <p:extLst>
      <p:ext uri="{BB962C8B-B14F-4D97-AF65-F5344CB8AC3E}">
        <p14:creationId xmlns:p14="http://schemas.microsoft.com/office/powerpoint/2010/main" val="829262594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08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5D8CB8-2E40-456F-ACB0-EFE108BFC0E0}" type="slidenum">
              <a:rPr lang="en-US" altLang="zh-TW" sz="1400" smtClean="0">
                <a:solidFill>
                  <a:srgbClr val="333399"/>
                </a:solidFill>
              </a:rPr>
              <a:pPr/>
              <a:t>69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階段性的改善 </a:t>
            </a:r>
            <a:r>
              <a:rPr lang="en-US" altLang="zh-TW"/>
              <a:t>2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階段三：協同商務：彼此能見度</a:t>
            </a:r>
          </a:p>
          <a:p>
            <a:pPr lvl="1" eaLnBrk="1" hangingPunct="1"/>
            <a:r>
              <a:rPr lang="en-US" altLang="zh-TW"/>
              <a:t>CPAR, CPFR …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65674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EA4C82-F6A1-48AF-AEC2-F84A67E829B0}" type="slidenum">
              <a:rPr lang="en-US" altLang="zh-TW" sz="1400" smtClean="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價值鍊</a:t>
            </a:r>
            <a:r>
              <a:rPr lang="en-US" altLang="zh-TW"/>
              <a:t>/</a:t>
            </a:r>
            <a:r>
              <a:rPr lang="zh-TW" altLang="en-US"/>
              <a:t>物流</a:t>
            </a:r>
          </a:p>
        </p:txBody>
      </p:sp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900113" y="249237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價值鍊：</a:t>
            </a:r>
          </a:p>
          <a:p>
            <a:pPr eaLnBrk="1" hangingPunct="1"/>
            <a:r>
              <a:rPr lang="zh-TW" altLang="en-US"/>
              <a:t>價值創造</a:t>
            </a:r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2771775" y="2349500"/>
            <a:ext cx="5903913" cy="3671888"/>
            <a:chOff x="1746" y="1480"/>
            <a:chExt cx="3357" cy="2313"/>
          </a:xfrm>
        </p:grpSpPr>
        <p:sp>
          <p:nvSpPr>
            <p:cNvPr id="14352" name="Rectangle 5"/>
            <p:cNvSpPr>
              <a:spLocks noChangeArrowheads="1"/>
            </p:cNvSpPr>
            <p:nvPr/>
          </p:nvSpPr>
          <p:spPr bwMode="auto">
            <a:xfrm>
              <a:off x="1746" y="1480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53" name="Rectangle 6"/>
            <p:cNvSpPr>
              <a:spLocks noChangeArrowheads="1"/>
            </p:cNvSpPr>
            <p:nvPr/>
          </p:nvSpPr>
          <p:spPr bwMode="auto">
            <a:xfrm>
              <a:off x="1746" y="2251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54" name="Rectangle 7"/>
            <p:cNvSpPr>
              <a:spLocks noChangeArrowheads="1"/>
            </p:cNvSpPr>
            <p:nvPr/>
          </p:nvSpPr>
          <p:spPr bwMode="auto">
            <a:xfrm>
              <a:off x="1746" y="3022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826376" name="Text Box 8"/>
          <p:cNvSpPr txBox="1">
            <a:spLocks noChangeArrowheads="1"/>
          </p:cNvSpPr>
          <p:nvPr/>
        </p:nvSpPr>
        <p:spPr bwMode="auto">
          <a:xfrm>
            <a:off x="900113" y="3570288"/>
            <a:ext cx="1866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安排：</a:t>
            </a:r>
          </a:p>
          <a:p>
            <a:pPr eaLnBrk="1" hangingPunct="1"/>
            <a:r>
              <a:rPr lang="en-US" altLang="zh-TW"/>
              <a:t>Arrangement,</a:t>
            </a:r>
          </a:p>
          <a:p>
            <a:pPr eaLnBrk="1" hangingPunct="1"/>
            <a:r>
              <a:rPr lang="en-US" altLang="zh-TW"/>
              <a:t>Non Asset</a:t>
            </a:r>
          </a:p>
        </p:txBody>
      </p:sp>
      <p:sp>
        <p:nvSpPr>
          <p:cNvPr id="826377" name="Text Box 9"/>
          <p:cNvSpPr txBox="1">
            <a:spLocks noChangeArrowheads="1"/>
          </p:cNvSpPr>
          <p:nvPr/>
        </p:nvSpPr>
        <p:spPr bwMode="auto">
          <a:xfrm>
            <a:off x="900113" y="5013325"/>
            <a:ext cx="1708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實體物流：</a:t>
            </a:r>
          </a:p>
          <a:p>
            <a:pPr eaLnBrk="1" hangingPunct="1"/>
            <a:r>
              <a:rPr lang="en-US" altLang="zh-TW"/>
              <a:t>Asset-based</a:t>
            </a:r>
          </a:p>
          <a:p>
            <a:pPr eaLnBrk="1" hangingPunct="1"/>
            <a:r>
              <a:rPr lang="en-US" altLang="zh-TW"/>
              <a:t>Service</a:t>
            </a:r>
          </a:p>
        </p:txBody>
      </p:sp>
      <p:sp>
        <p:nvSpPr>
          <p:cNvPr id="826378" name="Oval 10"/>
          <p:cNvSpPr>
            <a:spLocks noChangeArrowheads="1"/>
          </p:cNvSpPr>
          <p:nvPr/>
        </p:nvSpPr>
        <p:spPr bwMode="auto">
          <a:xfrm>
            <a:off x="3059113" y="2636838"/>
            <a:ext cx="1439862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Supplier</a:t>
            </a:r>
          </a:p>
        </p:txBody>
      </p:sp>
      <p:sp>
        <p:nvSpPr>
          <p:cNvPr id="826379" name="Oval 11"/>
          <p:cNvSpPr>
            <a:spLocks noChangeArrowheads="1"/>
          </p:cNvSpPr>
          <p:nvPr/>
        </p:nvSpPr>
        <p:spPr bwMode="auto">
          <a:xfrm>
            <a:off x="4967288" y="2636838"/>
            <a:ext cx="1439862" cy="647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Focal</a:t>
            </a:r>
          </a:p>
        </p:txBody>
      </p:sp>
      <p:sp>
        <p:nvSpPr>
          <p:cNvPr id="826380" name="Oval 12"/>
          <p:cNvSpPr>
            <a:spLocks noChangeArrowheads="1"/>
          </p:cNvSpPr>
          <p:nvPr/>
        </p:nvSpPr>
        <p:spPr bwMode="auto">
          <a:xfrm>
            <a:off x="6877050" y="2636838"/>
            <a:ext cx="1439863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Customer</a:t>
            </a:r>
          </a:p>
        </p:txBody>
      </p:sp>
      <p:sp>
        <p:nvSpPr>
          <p:cNvPr id="826381" name="Line 13"/>
          <p:cNvSpPr>
            <a:spLocks noChangeShapeType="1"/>
          </p:cNvSpPr>
          <p:nvPr/>
        </p:nvSpPr>
        <p:spPr bwMode="auto">
          <a:xfrm>
            <a:off x="4516438" y="29606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6382" name="Line 14"/>
          <p:cNvSpPr>
            <a:spLocks noChangeShapeType="1"/>
          </p:cNvSpPr>
          <p:nvPr/>
        </p:nvSpPr>
        <p:spPr bwMode="auto">
          <a:xfrm>
            <a:off x="6426200" y="29606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6383" name="Text Box 15"/>
          <p:cNvSpPr txBox="1">
            <a:spLocks noChangeArrowheads="1"/>
          </p:cNvSpPr>
          <p:nvPr/>
        </p:nvSpPr>
        <p:spPr bwMode="auto">
          <a:xfrm>
            <a:off x="2916238" y="3933825"/>
            <a:ext cx="488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貨物承攬、報關行、報驗行、</a:t>
            </a:r>
            <a:r>
              <a:rPr lang="en-US" altLang="zh-TW">
                <a:ea typeface="標楷體" panose="03000509000000000000" pitchFamily="65" charset="-120"/>
              </a:rPr>
              <a:t>4PL...</a:t>
            </a:r>
          </a:p>
        </p:txBody>
      </p:sp>
      <p:sp>
        <p:nvSpPr>
          <p:cNvPr id="826384" name="Text Box 16"/>
          <p:cNvSpPr txBox="1">
            <a:spLocks noChangeArrowheads="1"/>
          </p:cNvSpPr>
          <p:nvPr/>
        </p:nvSpPr>
        <p:spPr bwMode="auto">
          <a:xfrm>
            <a:off x="2987675" y="5157788"/>
            <a:ext cx="536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船公司、航空公司、倉庫、卡車、拖車</a:t>
            </a:r>
          </a:p>
        </p:txBody>
      </p:sp>
    </p:spTree>
    <p:extLst>
      <p:ext uri="{BB962C8B-B14F-4D97-AF65-F5344CB8AC3E}">
        <p14:creationId xmlns:p14="http://schemas.microsoft.com/office/powerpoint/2010/main" val="230220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/>
      <p:bldP spid="826376" grpId="0"/>
      <p:bldP spid="826377" grpId="0"/>
      <p:bldP spid="826378" grpId="0" animBg="1"/>
      <p:bldP spid="826379" grpId="0" animBg="1"/>
      <p:bldP spid="826380" grpId="0" animBg="1"/>
      <p:bldP spid="826381" grpId="0" animBg="1"/>
      <p:bldP spid="826382" grpId="0" animBg="1"/>
      <p:bldP spid="826383" grpId="0"/>
      <p:bldP spid="82638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299738-07D4-4CDF-A373-1C3C2DFA818B}" type="slidenum">
              <a:rPr lang="en-US" altLang="zh-TW" sz="1400" smtClean="0">
                <a:solidFill>
                  <a:srgbClr val="333399"/>
                </a:solidFill>
              </a:rPr>
              <a:pPr/>
              <a:t>70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CPFR: </a:t>
            </a:r>
            <a:r>
              <a:rPr lang="zh-TW" altLang="en-US"/>
              <a:t>協同規劃、預測和供貨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334000" cy="5257800"/>
          </a:xfrm>
        </p:spPr>
        <p:txBody>
          <a:bodyPr/>
          <a:lstStyle/>
          <a:p>
            <a:pPr marL="342900" indent="-342900" eaLnBrk="1" hangingPunct="1"/>
            <a:r>
              <a:rPr lang="en-US" altLang="zh-TW"/>
              <a:t>1990</a:t>
            </a:r>
            <a:r>
              <a:rPr lang="zh-TW" altLang="en-US"/>
              <a:t>代初， </a:t>
            </a:r>
            <a:r>
              <a:rPr lang="en-US" altLang="zh-TW" sz="2800"/>
              <a:t>Wal-Mart </a:t>
            </a:r>
            <a:r>
              <a:rPr lang="zh-TW" altLang="en-US" sz="2800"/>
              <a:t>和 </a:t>
            </a:r>
            <a:r>
              <a:rPr lang="en-US" altLang="zh-TW" sz="2800"/>
              <a:t>Warner-Lambert</a:t>
            </a:r>
            <a:r>
              <a:rPr lang="en-US" altLang="zh-TW"/>
              <a:t> </a:t>
            </a:r>
            <a:r>
              <a:rPr lang="zh-TW" altLang="en-US"/>
              <a:t>開始新嘗試</a:t>
            </a:r>
          </a:p>
          <a:p>
            <a:pPr marL="342900" indent="-342900" eaLnBrk="1" hangingPunct="1"/>
            <a:r>
              <a:rPr lang="zh-TW" altLang="en-US"/>
              <a:t>根據此觀念 </a:t>
            </a:r>
            <a:r>
              <a:rPr lang="en-US" altLang="zh-TW" sz="2400"/>
              <a:t>VICS (Voluntary Interindustry Commerce Standards ) </a:t>
            </a:r>
            <a:r>
              <a:rPr lang="zh-TW" altLang="en-US" sz="2800"/>
              <a:t>發展</a:t>
            </a:r>
            <a:r>
              <a:rPr lang="en-US" altLang="zh-TW" sz="2800"/>
              <a:t>CPFR</a:t>
            </a:r>
            <a:r>
              <a:rPr lang="zh-TW" altLang="en-US" sz="2800"/>
              <a:t>模型</a:t>
            </a:r>
            <a:endParaRPr lang="zh-TW" altLang="en-US"/>
          </a:p>
          <a:p>
            <a:pPr marL="342900" indent="-342900" eaLnBrk="1" hangingPunct="1"/>
            <a:r>
              <a:rPr lang="zh-TW" altLang="en-US"/>
              <a:t>優點</a:t>
            </a:r>
          </a:p>
          <a:p>
            <a:pPr marL="742950" lvl="1" indent="-285750" eaLnBrk="1" hangingPunct="1"/>
            <a:r>
              <a:rPr lang="zh-TW" altLang="en-US"/>
              <a:t>降低庫存</a:t>
            </a:r>
          </a:p>
          <a:p>
            <a:pPr marL="742950" lvl="1" indent="-285750" eaLnBrk="1" hangingPunct="1"/>
            <a:r>
              <a:rPr lang="zh-TW" altLang="en-US"/>
              <a:t>降低缺貨</a:t>
            </a:r>
          </a:p>
          <a:p>
            <a:pPr marL="742950" lvl="1" indent="-285750" eaLnBrk="1" hangingPunct="1"/>
            <a:r>
              <a:rPr lang="zh-TW" altLang="en-US"/>
              <a:t>增加營業額</a:t>
            </a:r>
          </a:p>
        </p:txBody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5486400" y="22431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Develop front-end agreement</a:t>
            </a:r>
          </a:p>
        </p:txBody>
      </p:sp>
      <p:sp>
        <p:nvSpPr>
          <p:cNvPr id="122887" name="Text Box 5"/>
          <p:cNvSpPr txBox="1">
            <a:spLocks noChangeArrowheads="1"/>
          </p:cNvSpPr>
          <p:nvPr/>
        </p:nvSpPr>
        <p:spPr bwMode="auto">
          <a:xfrm>
            <a:off x="5486400" y="27765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joint business plan</a:t>
            </a:r>
          </a:p>
        </p:txBody>
      </p:sp>
      <p:sp>
        <p:nvSpPr>
          <p:cNvPr id="122888" name="Text Box 6"/>
          <p:cNvSpPr txBox="1">
            <a:spLocks noChangeArrowheads="1"/>
          </p:cNvSpPr>
          <p:nvPr/>
        </p:nvSpPr>
        <p:spPr bwMode="auto">
          <a:xfrm>
            <a:off x="5486400" y="33099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sales forecast</a:t>
            </a:r>
          </a:p>
        </p:txBody>
      </p:sp>
      <p:sp>
        <p:nvSpPr>
          <p:cNvPr id="122889" name="Text Box 7"/>
          <p:cNvSpPr txBox="1">
            <a:spLocks noChangeArrowheads="1"/>
          </p:cNvSpPr>
          <p:nvPr/>
        </p:nvSpPr>
        <p:spPr bwMode="auto">
          <a:xfrm>
            <a:off x="5486400" y="38560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Identify and resolve exceptions</a:t>
            </a:r>
          </a:p>
        </p:txBody>
      </p:sp>
      <p:sp>
        <p:nvSpPr>
          <p:cNvPr id="122890" name="Text Box 8"/>
          <p:cNvSpPr txBox="1">
            <a:spLocks noChangeArrowheads="1"/>
          </p:cNvSpPr>
          <p:nvPr/>
        </p:nvSpPr>
        <p:spPr bwMode="auto">
          <a:xfrm>
            <a:off x="5486400" y="44084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order forecast</a:t>
            </a:r>
          </a:p>
        </p:txBody>
      </p:sp>
      <p:sp>
        <p:nvSpPr>
          <p:cNvPr id="122891" name="Text Box 9"/>
          <p:cNvSpPr txBox="1">
            <a:spLocks noChangeArrowheads="1"/>
          </p:cNvSpPr>
          <p:nvPr/>
        </p:nvSpPr>
        <p:spPr bwMode="auto">
          <a:xfrm>
            <a:off x="5486400" y="49418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Identify and resolve exceptions</a:t>
            </a:r>
          </a:p>
        </p:txBody>
      </p:sp>
      <p:sp>
        <p:nvSpPr>
          <p:cNvPr id="122892" name="Text Box 10"/>
          <p:cNvSpPr txBox="1">
            <a:spLocks noChangeArrowheads="1"/>
          </p:cNvSpPr>
          <p:nvPr/>
        </p:nvSpPr>
        <p:spPr bwMode="auto">
          <a:xfrm>
            <a:off x="5486400" y="54752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Order generation</a:t>
            </a:r>
          </a:p>
        </p:txBody>
      </p:sp>
      <p:sp>
        <p:nvSpPr>
          <p:cNvPr id="122893" name="Rectangle 11"/>
          <p:cNvSpPr>
            <a:spLocks noChangeArrowheads="1"/>
          </p:cNvSpPr>
          <p:nvPr/>
        </p:nvSpPr>
        <p:spPr bwMode="auto">
          <a:xfrm>
            <a:off x="708025" y="2232025"/>
            <a:ext cx="4397375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73075" indent="-473075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1050925" indent="-3873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616075" indent="-37465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2193925" indent="-38735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613025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30702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5274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9846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4418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cxnSp>
        <p:nvCxnSpPr>
          <p:cNvPr id="122894" name="AutoShape 12"/>
          <p:cNvCxnSpPr>
            <a:cxnSpLocks noChangeShapeType="1"/>
            <a:stCxn id="122886" idx="2"/>
            <a:endCxn id="122887" idx="0"/>
          </p:cNvCxnSpPr>
          <p:nvPr/>
        </p:nvCxnSpPr>
        <p:spPr bwMode="auto">
          <a:xfrm>
            <a:off x="6896100" y="257651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5" name="AutoShape 13"/>
          <p:cNvCxnSpPr>
            <a:cxnSpLocks noChangeShapeType="1"/>
            <a:stCxn id="122887" idx="2"/>
            <a:endCxn id="122888" idx="0"/>
          </p:cNvCxnSpPr>
          <p:nvPr/>
        </p:nvCxnSpPr>
        <p:spPr bwMode="auto">
          <a:xfrm>
            <a:off x="6896100" y="310991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6" name="AutoShape 14"/>
          <p:cNvCxnSpPr>
            <a:cxnSpLocks noChangeShapeType="1"/>
            <a:stCxn id="122888" idx="2"/>
            <a:endCxn id="122889" idx="0"/>
          </p:cNvCxnSpPr>
          <p:nvPr/>
        </p:nvCxnSpPr>
        <p:spPr bwMode="auto">
          <a:xfrm>
            <a:off x="6896100" y="3643313"/>
            <a:ext cx="0" cy="212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7" name="AutoShape 15"/>
          <p:cNvCxnSpPr>
            <a:cxnSpLocks noChangeShapeType="1"/>
            <a:stCxn id="122889" idx="2"/>
            <a:endCxn id="122890" idx="0"/>
          </p:cNvCxnSpPr>
          <p:nvPr/>
        </p:nvCxnSpPr>
        <p:spPr bwMode="auto">
          <a:xfrm>
            <a:off x="6896100" y="4189413"/>
            <a:ext cx="0" cy="2190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8" name="AutoShape 16"/>
          <p:cNvCxnSpPr>
            <a:cxnSpLocks noChangeShapeType="1"/>
            <a:stCxn id="122890" idx="2"/>
            <a:endCxn id="122891" idx="0"/>
          </p:cNvCxnSpPr>
          <p:nvPr/>
        </p:nvCxnSpPr>
        <p:spPr bwMode="auto">
          <a:xfrm>
            <a:off x="6896100" y="474186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9" name="AutoShape 17"/>
          <p:cNvCxnSpPr>
            <a:cxnSpLocks noChangeShapeType="1"/>
            <a:stCxn id="122891" idx="2"/>
            <a:endCxn id="122892" idx="0"/>
          </p:cNvCxnSpPr>
          <p:nvPr/>
        </p:nvCxnSpPr>
        <p:spPr bwMode="auto">
          <a:xfrm>
            <a:off x="6896100" y="527526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00" name="Text Box 18"/>
          <p:cNvSpPr txBox="1">
            <a:spLocks noChangeArrowheads="1"/>
          </p:cNvSpPr>
          <p:nvPr/>
        </p:nvSpPr>
        <p:spPr bwMode="auto">
          <a:xfrm>
            <a:off x="1066800" y="6430963"/>
            <a:ext cx="175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200" i="1">
                <a:solidFill>
                  <a:srgbClr val="000000"/>
                </a:solidFill>
                <a:latin typeface="Arial" panose="020B0604020202020204" pitchFamily="34" charset="0"/>
              </a:rPr>
              <a:t>Source: www.cpfr.org</a:t>
            </a:r>
            <a:endParaRPr kumimoji="0"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66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7235EB-85B4-4FAB-BBEF-F2A502DF8C23}" type="slidenum">
              <a:rPr lang="en-US" altLang="zh-TW" sz="1400" smtClean="0">
                <a:solidFill>
                  <a:srgbClr val="333399"/>
                </a:solidFill>
              </a:rPr>
              <a:pPr/>
              <a:t>71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What is CPFR®?</a:t>
            </a:r>
            <a:endParaRPr lang="en-US" altLang="zh-TW" sz="3600"/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/>
              <a:t>A business practice that combines the intelligence of</a:t>
            </a:r>
            <a:br>
              <a:rPr lang="en-US" altLang="zh-TW" sz="2400"/>
            </a:br>
            <a:r>
              <a:rPr lang="en-US" altLang="zh-TW" sz="2400"/>
              <a:t>multiple trading partners in the planning and fulfillment</a:t>
            </a:r>
            <a:br>
              <a:rPr lang="en-US" altLang="zh-TW" sz="2400"/>
            </a:br>
            <a:r>
              <a:rPr lang="en-US" altLang="zh-TW" sz="2400"/>
              <a:t>of customer demand.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/>
              <a:t>CPFR® links sales and Marketing best practices, such as category management, to supply chain planning and execution processes to increase availability while reducing inventory, transportation and logistics costs.</a:t>
            </a:r>
            <a:br>
              <a:rPr lang="en-US" altLang="zh-TW" sz="2400"/>
            </a:br>
            <a:endParaRPr lang="en-US" altLang="zh-TW" sz="2400"/>
          </a:p>
          <a:p>
            <a:pPr eaLnBrk="1" hangingPunct="1">
              <a:lnSpc>
                <a:spcPct val="80000"/>
              </a:lnSpc>
            </a:pPr>
            <a:r>
              <a:rPr lang="en-US" altLang="zh-TW" sz="2400"/>
              <a:t>1. Collaborative Planning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/>
              <a:t>2. Collaborative Forecasting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/>
              <a:t>3. Collaborative Replenishment</a:t>
            </a:r>
          </a:p>
        </p:txBody>
      </p:sp>
    </p:spTree>
    <p:extLst>
      <p:ext uri="{BB962C8B-B14F-4D97-AF65-F5344CB8AC3E}">
        <p14:creationId xmlns:p14="http://schemas.microsoft.com/office/powerpoint/2010/main" val="1959860297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AF7DBD-AC92-42FD-A494-07905F770B91}" type="slidenum">
              <a:rPr lang="en-US" altLang="zh-TW" sz="1400" smtClean="0">
                <a:solidFill>
                  <a:srgbClr val="333399"/>
                </a:solidFill>
              </a:rPr>
              <a:pPr/>
              <a:t>72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1269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3" name="Text Box 5"/>
          <p:cNvSpPr txBox="1">
            <a:spLocks noChangeArrowheads="1"/>
          </p:cNvSpPr>
          <p:nvPr/>
        </p:nvSpPr>
        <p:spPr bwMode="auto">
          <a:xfrm>
            <a:off x="3348038" y="5518150"/>
            <a:ext cx="2160587" cy="327025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9. Order Generation</a:t>
            </a:r>
          </a:p>
        </p:txBody>
      </p:sp>
      <p:sp>
        <p:nvSpPr>
          <p:cNvPr id="126984" name="Text Box 6"/>
          <p:cNvSpPr txBox="1">
            <a:spLocks noChangeArrowheads="1"/>
          </p:cNvSpPr>
          <p:nvPr/>
        </p:nvSpPr>
        <p:spPr bwMode="auto">
          <a:xfrm>
            <a:off x="3355975" y="6164263"/>
            <a:ext cx="2152650" cy="327025"/>
          </a:xfrm>
          <a:prstGeom prst="rect">
            <a:avLst/>
          </a:prstGeom>
          <a:solidFill>
            <a:srgbClr val="FF99FF">
              <a:alpha val="59999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/>
              <a:t>交貨執行</a:t>
            </a:r>
          </a:p>
        </p:txBody>
      </p:sp>
      <p:sp>
        <p:nvSpPr>
          <p:cNvPr id="126985" name="Text Box 7"/>
          <p:cNvSpPr txBox="1">
            <a:spLocks noChangeArrowheads="1"/>
          </p:cNvSpPr>
          <p:nvPr/>
        </p:nvSpPr>
        <p:spPr bwMode="auto">
          <a:xfrm>
            <a:off x="3355975" y="1844675"/>
            <a:ext cx="2152650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3. Create Sales Forecast</a:t>
            </a:r>
          </a:p>
        </p:txBody>
      </p:sp>
      <p:sp>
        <p:nvSpPr>
          <p:cNvPr id="126986" name="Text Box 8"/>
          <p:cNvSpPr txBox="1">
            <a:spLocks noChangeArrowheads="1"/>
          </p:cNvSpPr>
          <p:nvPr/>
        </p:nvSpPr>
        <p:spPr bwMode="auto">
          <a:xfrm>
            <a:off x="3348038" y="2381250"/>
            <a:ext cx="2160587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4. Identify SF exception</a:t>
            </a:r>
          </a:p>
        </p:txBody>
      </p:sp>
      <p:sp>
        <p:nvSpPr>
          <p:cNvPr id="126987" name="Text Box 9"/>
          <p:cNvSpPr txBox="1">
            <a:spLocks noChangeArrowheads="1"/>
          </p:cNvSpPr>
          <p:nvPr/>
        </p:nvSpPr>
        <p:spPr bwMode="auto">
          <a:xfrm>
            <a:off x="3348038" y="2924175"/>
            <a:ext cx="2160587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5. solve SF exception</a:t>
            </a:r>
          </a:p>
        </p:txBody>
      </p:sp>
      <p:sp>
        <p:nvSpPr>
          <p:cNvPr id="126988" name="Text Box 10"/>
          <p:cNvSpPr txBox="1">
            <a:spLocks noChangeArrowheads="1"/>
          </p:cNvSpPr>
          <p:nvPr/>
        </p:nvSpPr>
        <p:spPr bwMode="auto">
          <a:xfrm>
            <a:off x="3355975" y="3462338"/>
            <a:ext cx="2152650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6. Create order Forecast</a:t>
            </a:r>
          </a:p>
        </p:txBody>
      </p:sp>
      <p:sp>
        <p:nvSpPr>
          <p:cNvPr id="126989" name="Text Box 11"/>
          <p:cNvSpPr txBox="1">
            <a:spLocks noChangeArrowheads="1"/>
          </p:cNvSpPr>
          <p:nvPr/>
        </p:nvSpPr>
        <p:spPr bwMode="auto">
          <a:xfrm>
            <a:off x="3348038" y="4433888"/>
            <a:ext cx="2160587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7. Identify OF exception</a:t>
            </a:r>
          </a:p>
        </p:txBody>
      </p:sp>
      <p:sp>
        <p:nvSpPr>
          <p:cNvPr id="126990" name="Text Box 12"/>
          <p:cNvSpPr txBox="1">
            <a:spLocks noChangeArrowheads="1"/>
          </p:cNvSpPr>
          <p:nvPr/>
        </p:nvSpPr>
        <p:spPr bwMode="auto">
          <a:xfrm>
            <a:off x="3348038" y="4976813"/>
            <a:ext cx="2160587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8. solve OF exception</a:t>
            </a:r>
          </a:p>
        </p:txBody>
      </p:sp>
      <p:sp>
        <p:nvSpPr>
          <p:cNvPr id="126991" name="Text Box 13"/>
          <p:cNvSpPr txBox="1">
            <a:spLocks noChangeArrowheads="1"/>
          </p:cNvSpPr>
          <p:nvPr/>
        </p:nvSpPr>
        <p:spPr bwMode="auto">
          <a:xfrm>
            <a:off x="3348038" y="763588"/>
            <a:ext cx="2160587" cy="3270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36000" rIns="54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1. Frond-End Agreement</a:t>
            </a:r>
          </a:p>
        </p:txBody>
      </p:sp>
      <p:sp>
        <p:nvSpPr>
          <p:cNvPr id="126992" name="Text Box 14"/>
          <p:cNvSpPr txBox="1">
            <a:spLocks noChangeArrowheads="1"/>
          </p:cNvSpPr>
          <p:nvPr/>
        </p:nvSpPr>
        <p:spPr bwMode="auto">
          <a:xfrm>
            <a:off x="3355975" y="1300163"/>
            <a:ext cx="2152650" cy="3270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2. Joint-Business Plan</a:t>
            </a:r>
          </a:p>
        </p:txBody>
      </p:sp>
      <p:sp>
        <p:nvSpPr>
          <p:cNvPr id="126993" name="AutoShape 15"/>
          <p:cNvSpPr>
            <a:spLocks noChangeArrowheads="1"/>
          </p:cNvSpPr>
          <p:nvPr/>
        </p:nvSpPr>
        <p:spPr bwMode="auto">
          <a:xfrm>
            <a:off x="827088" y="1304925"/>
            <a:ext cx="1728787" cy="322263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賣方商業發展活動</a:t>
            </a:r>
          </a:p>
        </p:txBody>
      </p:sp>
      <p:sp>
        <p:nvSpPr>
          <p:cNvPr id="126994" name="AutoShape 16"/>
          <p:cNvSpPr>
            <a:spLocks noChangeArrowheads="1"/>
          </p:cNvSpPr>
          <p:nvPr/>
        </p:nvSpPr>
        <p:spPr bwMode="auto">
          <a:xfrm>
            <a:off x="6516688" y="1304925"/>
            <a:ext cx="1728787" cy="322263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買方商業發展活動</a:t>
            </a:r>
          </a:p>
        </p:txBody>
      </p:sp>
      <p:cxnSp>
        <p:nvCxnSpPr>
          <p:cNvPr id="126995" name="AutoShape 17"/>
          <p:cNvCxnSpPr>
            <a:cxnSpLocks noChangeShapeType="1"/>
            <a:stCxn id="126991" idx="2"/>
            <a:endCxn id="126992" idx="0"/>
          </p:cNvCxnSpPr>
          <p:nvPr/>
        </p:nvCxnSpPr>
        <p:spPr bwMode="auto">
          <a:xfrm>
            <a:off x="4429125" y="1090613"/>
            <a:ext cx="3175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6" name="AutoShape 18"/>
          <p:cNvCxnSpPr>
            <a:cxnSpLocks noChangeShapeType="1"/>
            <a:stCxn id="126992" idx="2"/>
            <a:endCxn id="126985" idx="0"/>
          </p:cNvCxnSpPr>
          <p:nvPr/>
        </p:nvCxnSpPr>
        <p:spPr bwMode="auto">
          <a:xfrm>
            <a:off x="4432300" y="1627188"/>
            <a:ext cx="0" cy="217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7" name="AutoShape 19"/>
          <p:cNvCxnSpPr>
            <a:cxnSpLocks noChangeShapeType="1"/>
            <a:stCxn id="126985" idx="2"/>
            <a:endCxn id="126986" idx="0"/>
          </p:cNvCxnSpPr>
          <p:nvPr/>
        </p:nvCxnSpPr>
        <p:spPr bwMode="auto">
          <a:xfrm flipH="1">
            <a:off x="4429125" y="2171700"/>
            <a:ext cx="3175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8" name="AutoShape 20"/>
          <p:cNvCxnSpPr>
            <a:cxnSpLocks noChangeShapeType="1"/>
            <a:stCxn id="126986" idx="2"/>
            <a:endCxn id="126987" idx="0"/>
          </p:cNvCxnSpPr>
          <p:nvPr/>
        </p:nvCxnSpPr>
        <p:spPr bwMode="auto">
          <a:xfrm>
            <a:off x="4429125" y="2708275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9" name="AutoShape 21"/>
          <p:cNvCxnSpPr>
            <a:cxnSpLocks noChangeShapeType="1"/>
            <a:stCxn id="126987" idx="2"/>
            <a:endCxn id="126988" idx="0"/>
          </p:cNvCxnSpPr>
          <p:nvPr/>
        </p:nvCxnSpPr>
        <p:spPr bwMode="auto">
          <a:xfrm>
            <a:off x="4429125" y="3251200"/>
            <a:ext cx="3175" cy="21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0" name="AutoShape 22"/>
          <p:cNvCxnSpPr>
            <a:cxnSpLocks noChangeShapeType="1"/>
            <a:stCxn id="126988" idx="2"/>
            <a:endCxn id="127011" idx="0"/>
          </p:cNvCxnSpPr>
          <p:nvPr/>
        </p:nvCxnSpPr>
        <p:spPr bwMode="auto">
          <a:xfrm flipH="1">
            <a:off x="4427538" y="3789363"/>
            <a:ext cx="4762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1" name="AutoShape 23"/>
          <p:cNvCxnSpPr>
            <a:cxnSpLocks noChangeShapeType="1"/>
            <a:stCxn id="126989" idx="2"/>
            <a:endCxn id="126990" idx="0"/>
          </p:cNvCxnSpPr>
          <p:nvPr/>
        </p:nvCxnSpPr>
        <p:spPr bwMode="auto">
          <a:xfrm>
            <a:off x="4429125" y="4760913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2" name="AutoShape 24"/>
          <p:cNvCxnSpPr>
            <a:cxnSpLocks noChangeShapeType="1"/>
            <a:stCxn id="126990" idx="2"/>
            <a:endCxn id="126983" idx="0"/>
          </p:cNvCxnSpPr>
          <p:nvPr/>
        </p:nvCxnSpPr>
        <p:spPr bwMode="auto">
          <a:xfrm>
            <a:off x="4429125" y="5303838"/>
            <a:ext cx="0" cy="214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3" name="AutoShape 25"/>
          <p:cNvCxnSpPr>
            <a:cxnSpLocks noChangeShapeType="1"/>
            <a:stCxn id="126993" idx="3"/>
            <a:endCxn id="126992" idx="1"/>
          </p:cNvCxnSpPr>
          <p:nvPr/>
        </p:nvCxnSpPr>
        <p:spPr bwMode="auto">
          <a:xfrm flipV="1">
            <a:off x="2555875" y="1463675"/>
            <a:ext cx="8001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4" name="AutoShape 26"/>
          <p:cNvCxnSpPr>
            <a:cxnSpLocks noChangeShapeType="1"/>
            <a:stCxn id="126994" idx="1"/>
            <a:endCxn id="126992" idx="3"/>
          </p:cNvCxnSpPr>
          <p:nvPr/>
        </p:nvCxnSpPr>
        <p:spPr bwMode="auto">
          <a:xfrm flipH="1" flipV="1">
            <a:off x="5508625" y="1463675"/>
            <a:ext cx="1008063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5" name="AutoShape 27"/>
          <p:cNvCxnSpPr>
            <a:cxnSpLocks noChangeShapeType="1"/>
            <a:stCxn id="126987" idx="3"/>
            <a:endCxn id="126985" idx="3"/>
          </p:cNvCxnSpPr>
          <p:nvPr/>
        </p:nvCxnSpPr>
        <p:spPr bwMode="auto">
          <a:xfrm flipV="1">
            <a:off x="5508625" y="2008188"/>
            <a:ext cx="1588" cy="107950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6" name="AutoShape 28"/>
          <p:cNvCxnSpPr>
            <a:cxnSpLocks noChangeShapeType="1"/>
            <a:stCxn id="126985" idx="1"/>
            <a:endCxn id="126988" idx="1"/>
          </p:cNvCxnSpPr>
          <p:nvPr/>
        </p:nvCxnSpPr>
        <p:spPr bwMode="auto">
          <a:xfrm rot="10800000" flipH="1" flipV="1">
            <a:off x="3355975" y="2008188"/>
            <a:ext cx="1588" cy="1617662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7" name="AutoShape 29"/>
          <p:cNvSpPr>
            <a:spLocks noChangeArrowheads="1"/>
          </p:cNvSpPr>
          <p:nvPr/>
        </p:nvSpPr>
        <p:spPr bwMode="auto">
          <a:xfrm>
            <a:off x="1908175" y="2781300"/>
            <a:ext cx="1008063" cy="587375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賣方決策支援資料</a:t>
            </a:r>
          </a:p>
        </p:txBody>
      </p:sp>
      <p:cxnSp>
        <p:nvCxnSpPr>
          <p:cNvPr id="127008" name="AutoShape 30"/>
          <p:cNvCxnSpPr>
            <a:cxnSpLocks noChangeShapeType="1"/>
            <a:stCxn id="127007" idx="3"/>
            <a:endCxn id="126987" idx="1"/>
          </p:cNvCxnSpPr>
          <p:nvPr/>
        </p:nvCxnSpPr>
        <p:spPr bwMode="auto">
          <a:xfrm>
            <a:off x="2916238" y="3074988"/>
            <a:ext cx="43180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9" name="AutoShape 31"/>
          <p:cNvSpPr>
            <a:spLocks noChangeArrowheads="1"/>
          </p:cNvSpPr>
          <p:nvPr/>
        </p:nvSpPr>
        <p:spPr bwMode="auto">
          <a:xfrm>
            <a:off x="6084888" y="2798763"/>
            <a:ext cx="936625" cy="58737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買方決策支援資料</a:t>
            </a:r>
          </a:p>
        </p:txBody>
      </p:sp>
      <p:cxnSp>
        <p:nvCxnSpPr>
          <p:cNvPr id="127010" name="AutoShape 32"/>
          <p:cNvCxnSpPr>
            <a:cxnSpLocks noChangeShapeType="1"/>
            <a:stCxn id="127009" idx="1"/>
            <a:endCxn id="126987" idx="3"/>
          </p:cNvCxnSpPr>
          <p:nvPr/>
        </p:nvCxnSpPr>
        <p:spPr bwMode="auto">
          <a:xfrm flipH="1" flipV="1">
            <a:off x="5508625" y="3087688"/>
            <a:ext cx="576263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11" name="AutoShape 33"/>
          <p:cNvSpPr>
            <a:spLocks noChangeArrowheads="1"/>
          </p:cNvSpPr>
          <p:nvPr/>
        </p:nvSpPr>
        <p:spPr bwMode="auto">
          <a:xfrm>
            <a:off x="4211638" y="3933825"/>
            <a:ext cx="431800" cy="215900"/>
          </a:xfrm>
          <a:prstGeom prst="flowChartDecision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27012" name="AutoShape 34"/>
          <p:cNvCxnSpPr>
            <a:cxnSpLocks noChangeShapeType="1"/>
            <a:stCxn id="127011" idx="1"/>
            <a:endCxn id="127058" idx="3"/>
          </p:cNvCxnSpPr>
          <p:nvPr/>
        </p:nvCxnSpPr>
        <p:spPr bwMode="auto">
          <a:xfrm rot="10800000" flipV="1">
            <a:off x="2484438" y="4041775"/>
            <a:ext cx="1727200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13" name="AutoShape 35"/>
          <p:cNvCxnSpPr>
            <a:cxnSpLocks noChangeShapeType="1"/>
            <a:stCxn id="127011" idx="2"/>
            <a:endCxn id="126983" idx="1"/>
          </p:cNvCxnSpPr>
          <p:nvPr/>
        </p:nvCxnSpPr>
        <p:spPr bwMode="auto">
          <a:xfrm rot="5400000">
            <a:off x="3121819" y="4375944"/>
            <a:ext cx="1531938" cy="1079500"/>
          </a:xfrm>
          <a:prstGeom prst="bentConnector4">
            <a:avLst>
              <a:gd name="adj1" fmla="val 9426"/>
              <a:gd name="adj2" fmla="val 12117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14" name="Text Box 36"/>
          <p:cNvSpPr txBox="1">
            <a:spLocks noChangeArrowheads="1"/>
          </p:cNvSpPr>
          <p:nvPr/>
        </p:nvSpPr>
        <p:spPr bwMode="auto">
          <a:xfrm>
            <a:off x="2700338" y="3789363"/>
            <a:ext cx="935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訂單預測</a:t>
            </a:r>
          </a:p>
        </p:txBody>
      </p:sp>
      <p:sp>
        <p:nvSpPr>
          <p:cNvPr id="127015" name="Text Box 37"/>
          <p:cNvSpPr txBox="1">
            <a:spLocks noChangeArrowheads="1"/>
          </p:cNvSpPr>
          <p:nvPr/>
        </p:nvSpPr>
        <p:spPr bwMode="auto">
          <a:xfrm>
            <a:off x="3635375" y="4065588"/>
            <a:ext cx="9350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凍結預測</a:t>
            </a:r>
          </a:p>
        </p:txBody>
      </p:sp>
      <p:sp>
        <p:nvSpPr>
          <p:cNvPr id="127016" name="AutoShape 38"/>
          <p:cNvSpPr>
            <a:spLocks noChangeArrowheads="1"/>
          </p:cNvSpPr>
          <p:nvPr/>
        </p:nvSpPr>
        <p:spPr bwMode="auto">
          <a:xfrm>
            <a:off x="1258888" y="6089650"/>
            <a:ext cx="1009650" cy="508000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訂單履行 </a:t>
            </a:r>
            <a:r>
              <a:rPr lang="en-US" altLang="zh-TW" sz="1400"/>
              <a:t>/ </a:t>
            </a:r>
            <a:r>
              <a:rPr lang="zh-TW" altLang="en-US" sz="1400"/>
              <a:t>運送執行</a:t>
            </a:r>
          </a:p>
        </p:txBody>
      </p:sp>
      <p:sp>
        <p:nvSpPr>
          <p:cNvPr id="127017" name="AutoShape 39"/>
          <p:cNvSpPr>
            <a:spLocks noChangeArrowheads="1"/>
          </p:cNvSpPr>
          <p:nvPr/>
        </p:nvSpPr>
        <p:spPr bwMode="auto">
          <a:xfrm>
            <a:off x="1258888" y="5583238"/>
            <a:ext cx="1009650" cy="295275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生產產品</a:t>
            </a:r>
          </a:p>
        </p:txBody>
      </p:sp>
      <p:sp>
        <p:nvSpPr>
          <p:cNvPr id="127018" name="Line 40"/>
          <p:cNvSpPr>
            <a:spLocks noChangeShapeType="1"/>
          </p:cNvSpPr>
          <p:nvPr/>
        </p:nvSpPr>
        <p:spPr bwMode="auto">
          <a:xfrm flipH="1">
            <a:off x="2339975" y="63801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cxnSp>
        <p:nvCxnSpPr>
          <p:cNvPr id="127019" name="AutoShape 41"/>
          <p:cNvCxnSpPr>
            <a:cxnSpLocks noChangeShapeType="1"/>
            <a:stCxn id="127017" idx="2"/>
            <a:endCxn id="127016" idx="0"/>
          </p:cNvCxnSpPr>
          <p:nvPr/>
        </p:nvCxnSpPr>
        <p:spPr bwMode="auto">
          <a:xfrm>
            <a:off x="1763713" y="5878513"/>
            <a:ext cx="0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020" name="Group 42"/>
          <p:cNvGrpSpPr>
            <a:grpSpLocks/>
          </p:cNvGrpSpPr>
          <p:nvPr/>
        </p:nvGrpSpPr>
        <p:grpSpPr bwMode="auto">
          <a:xfrm>
            <a:off x="4643438" y="4005263"/>
            <a:ext cx="433387" cy="360362"/>
            <a:chOff x="2925" y="2523"/>
            <a:chExt cx="273" cy="227"/>
          </a:xfrm>
        </p:grpSpPr>
        <p:sp>
          <p:nvSpPr>
            <p:cNvPr id="127092" name="Line 43"/>
            <p:cNvSpPr>
              <a:spLocks noChangeShapeType="1"/>
            </p:cNvSpPr>
            <p:nvPr/>
          </p:nvSpPr>
          <p:spPr bwMode="auto">
            <a:xfrm>
              <a:off x="2925" y="2523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93" name="Line 44"/>
            <p:cNvSpPr>
              <a:spLocks noChangeShapeType="1"/>
            </p:cNvSpPr>
            <p:nvPr/>
          </p:nvSpPr>
          <p:spPr bwMode="auto">
            <a:xfrm>
              <a:off x="3198" y="252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21" name="Text Box 45"/>
          <p:cNvSpPr txBox="1">
            <a:spLocks noChangeArrowheads="1"/>
          </p:cNvSpPr>
          <p:nvPr/>
        </p:nvSpPr>
        <p:spPr bwMode="auto">
          <a:xfrm>
            <a:off x="4500563" y="4713288"/>
            <a:ext cx="935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異常項目</a:t>
            </a:r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4500563" y="2636838"/>
            <a:ext cx="935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異常項目</a:t>
            </a:r>
          </a:p>
        </p:txBody>
      </p:sp>
      <p:sp>
        <p:nvSpPr>
          <p:cNvPr id="127023" name="Line 47"/>
          <p:cNvSpPr>
            <a:spLocks noChangeShapeType="1"/>
          </p:cNvSpPr>
          <p:nvPr/>
        </p:nvSpPr>
        <p:spPr bwMode="auto">
          <a:xfrm flipH="1">
            <a:off x="2339975" y="5732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27024" name="AutoShape 48"/>
          <p:cNvSpPr>
            <a:spLocks noChangeArrowheads="1"/>
          </p:cNvSpPr>
          <p:nvPr/>
        </p:nvSpPr>
        <p:spPr bwMode="auto">
          <a:xfrm>
            <a:off x="5795963" y="5518150"/>
            <a:ext cx="431800" cy="215900"/>
          </a:xfrm>
          <a:prstGeom prst="flowChartDecision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27025" name="AutoShape 49"/>
          <p:cNvCxnSpPr>
            <a:cxnSpLocks noChangeShapeType="1"/>
            <a:stCxn id="127024" idx="0"/>
            <a:endCxn id="126988" idx="3"/>
          </p:cNvCxnSpPr>
          <p:nvPr/>
        </p:nvCxnSpPr>
        <p:spPr bwMode="auto">
          <a:xfrm rot="5400000" flipH="1">
            <a:off x="4814094" y="4320381"/>
            <a:ext cx="1892300" cy="503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26" name="Line 50"/>
          <p:cNvSpPr>
            <a:spLocks noChangeShapeType="1"/>
          </p:cNvSpPr>
          <p:nvPr/>
        </p:nvSpPr>
        <p:spPr bwMode="auto">
          <a:xfrm flipH="1" flipV="1">
            <a:off x="5508625" y="56626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27027" name="AutoShape 51"/>
          <p:cNvSpPr>
            <a:spLocks noChangeArrowheads="1"/>
          </p:cNvSpPr>
          <p:nvPr/>
        </p:nvSpPr>
        <p:spPr bwMode="auto">
          <a:xfrm>
            <a:off x="7092950" y="5230813"/>
            <a:ext cx="719138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</a:t>
            </a:r>
          </a:p>
        </p:txBody>
      </p:sp>
      <p:sp>
        <p:nvSpPr>
          <p:cNvPr id="127028" name="AutoShape 52"/>
          <p:cNvSpPr>
            <a:spLocks noChangeArrowheads="1"/>
          </p:cNvSpPr>
          <p:nvPr/>
        </p:nvSpPr>
        <p:spPr bwMode="auto">
          <a:xfrm>
            <a:off x="6804025" y="6015038"/>
            <a:ext cx="1295400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買方驗收進貨</a:t>
            </a:r>
          </a:p>
        </p:txBody>
      </p:sp>
      <p:sp>
        <p:nvSpPr>
          <p:cNvPr id="127029" name="Oval 53"/>
          <p:cNvSpPr>
            <a:spLocks noChangeArrowheads="1"/>
          </p:cNvSpPr>
          <p:nvPr/>
        </p:nvSpPr>
        <p:spPr bwMode="auto">
          <a:xfrm>
            <a:off x="7092950" y="4149725"/>
            <a:ext cx="719138" cy="647700"/>
          </a:xfrm>
          <a:prstGeom prst="ellipse">
            <a:avLst/>
          </a:prstGeom>
          <a:solidFill>
            <a:srgbClr val="FFFF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消費者</a:t>
            </a:r>
          </a:p>
        </p:txBody>
      </p:sp>
      <p:cxnSp>
        <p:nvCxnSpPr>
          <p:cNvPr id="127030" name="AutoShape 54"/>
          <p:cNvCxnSpPr>
            <a:cxnSpLocks noChangeShapeType="1"/>
            <a:stCxn id="127016" idx="2"/>
            <a:endCxn id="127028" idx="2"/>
          </p:cNvCxnSpPr>
          <p:nvPr/>
        </p:nvCxnSpPr>
        <p:spPr bwMode="auto">
          <a:xfrm rot="5400000" flipH="1" flipV="1">
            <a:off x="4464050" y="3609976"/>
            <a:ext cx="287337" cy="5688012"/>
          </a:xfrm>
          <a:prstGeom prst="bentConnector3">
            <a:avLst>
              <a:gd name="adj1" fmla="val -45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31" name="AutoShape 55"/>
          <p:cNvCxnSpPr>
            <a:cxnSpLocks noChangeShapeType="1"/>
            <a:stCxn id="127028" idx="0"/>
            <a:endCxn id="127027" idx="2"/>
          </p:cNvCxnSpPr>
          <p:nvPr/>
        </p:nvCxnSpPr>
        <p:spPr bwMode="auto">
          <a:xfrm flipV="1">
            <a:off x="7451725" y="5526088"/>
            <a:ext cx="1588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32" name="AutoShape 56"/>
          <p:cNvCxnSpPr>
            <a:cxnSpLocks noChangeShapeType="1"/>
            <a:stCxn id="127027" idx="0"/>
            <a:endCxn id="127029" idx="4"/>
          </p:cNvCxnSpPr>
          <p:nvPr/>
        </p:nvCxnSpPr>
        <p:spPr bwMode="auto">
          <a:xfrm flipV="1">
            <a:off x="7453313" y="4797425"/>
            <a:ext cx="0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33" name="AutoShape 57"/>
          <p:cNvCxnSpPr>
            <a:cxnSpLocks noChangeShapeType="1"/>
            <a:stCxn id="127029" idx="0"/>
          </p:cNvCxnSpPr>
          <p:nvPr/>
        </p:nvCxnSpPr>
        <p:spPr bwMode="auto">
          <a:xfrm rot="5400000" flipH="1">
            <a:off x="6175375" y="2871788"/>
            <a:ext cx="663575" cy="1892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34" name="AutoShape 58"/>
          <p:cNvCxnSpPr>
            <a:cxnSpLocks noChangeShapeType="1"/>
            <a:stCxn id="127029" idx="0"/>
          </p:cNvCxnSpPr>
          <p:nvPr/>
        </p:nvCxnSpPr>
        <p:spPr bwMode="auto">
          <a:xfrm rot="5400000" flipH="1">
            <a:off x="5364957" y="2061369"/>
            <a:ext cx="2293937" cy="1882775"/>
          </a:xfrm>
          <a:prstGeom prst="bentConnector3">
            <a:avLst>
              <a:gd name="adj1" fmla="val 9833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35" name="Text Box 59"/>
          <p:cNvSpPr txBox="1">
            <a:spLocks noChangeArrowheads="1"/>
          </p:cNvSpPr>
          <p:nvPr/>
        </p:nvSpPr>
        <p:spPr bwMode="auto">
          <a:xfrm>
            <a:off x="7092950" y="3862388"/>
            <a:ext cx="792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/>
              <a:t>POS</a:t>
            </a:r>
            <a:r>
              <a:rPr lang="zh-TW" altLang="en-US" sz="1200"/>
              <a:t>資料</a:t>
            </a:r>
          </a:p>
        </p:txBody>
      </p:sp>
      <p:grpSp>
        <p:nvGrpSpPr>
          <p:cNvPr id="127036" name="Group 60"/>
          <p:cNvGrpSpPr>
            <a:grpSpLocks/>
          </p:cNvGrpSpPr>
          <p:nvPr/>
        </p:nvGrpSpPr>
        <p:grpSpPr bwMode="auto">
          <a:xfrm>
            <a:off x="5148263" y="3717925"/>
            <a:ext cx="647700" cy="1655763"/>
            <a:chOff x="3243" y="2387"/>
            <a:chExt cx="408" cy="1043"/>
          </a:xfrm>
        </p:grpSpPr>
        <p:sp>
          <p:nvSpPr>
            <p:cNvPr id="127088" name="Line 61"/>
            <p:cNvSpPr>
              <a:spLocks noChangeShapeType="1"/>
            </p:cNvSpPr>
            <p:nvPr/>
          </p:nvSpPr>
          <p:spPr bwMode="auto">
            <a:xfrm>
              <a:off x="3243" y="3385"/>
              <a:ext cx="0" cy="4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9" name="Line 62"/>
            <p:cNvSpPr>
              <a:spLocks noChangeShapeType="1"/>
            </p:cNvSpPr>
            <p:nvPr/>
          </p:nvSpPr>
          <p:spPr bwMode="auto">
            <a:xfrm>
              <a:off x="3243" y="3430"/>
              <a:ext cx="40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90" name="Line 63"/>
            <p:cNvSpPr>
              <a:spLocks noChangeShapeType="1"/>
            </p:cNvSpPr>
            <p:nvPr/>
          </p:nvSpPr>
          <p:spPr bwMode="auto">
            <a:xfrm flipV="1">
              <a:off x="3651" y="2387"/>
              <a:ext cx="0" cy="10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91" name="Line 64"/>
            <p:cNvSpPr>
              <a:spLocks noChangeShapeType="1"/>
            </p:cNvSpPr>
            <p:nvPr/>
          </p:nvSpPr>
          <p:spPr bwMode="auto">
            <a:xfrm flipH="1">
              <a:off x="3470" y="2387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37" name="Text Box 65"/>
          <p:cNvSpPr txBox="1">
            <a:spLocks noChangeArrowheads="1"/>
          </p:cNvSpPr>
          <p:nvPr/>
        </p:nvSpPr>
        <p:spPr bwMode="auto">
          <a:xfrm>
            <a:off x="5940425" y="4241800"/>
            <a:ext cx="2159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長期</a:t>
            </a:r>
          </a:p>
        </p:txBody>
      </p:sp>
      <p:sp>
        <p:nvSpPr>
          <p:cNvPr id="127038" name="Text Box 66"/>
          <p:cNvSpPr txBox="1">
            <a:spLocks noChangeArrowheads="1"/>
          </p:cNvSpPr>
          <p:nvPr/>
        </p:nvSpPr>
        <p:spPr bwMode="auto">
          <a:xfrm>
            <a:off x="5508625" y="5445125"/>
            <a:ext cx="2159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短期</a:t>
            </a:r>
          </a:p>
        </p:txBody>
      </p:sp>
      <p:cxnSp>
        <p:nvCxnSpPr>
          <p:cNvPr id="127039" name="AutoShape 67"/>
          <p:cNvCxnSpPr>
            <a:cxnSpLocks noChangeShapeType="1"/>
            <a:stCxn id="127058" idx="2"/>
            <a:endCxn id="127017" idx="0"/>
          </p:cNvCxnSpPr>
          <p:nvPr/>
        </p:nvCxnSpPr>
        <p:spPr bwMode="auto">
          <a:xfrm>
            <a:off x="1763713" y="4297363"/>
            <a:ext cx="0" cy="128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40" name="AutoShape 68"/>
          <p:cNvSpPr>
            <a:spLocks noChangeArrowheads="1"/>
          </p:cNvSpPr>
          <p:nvPr/>
        </p:nvSpPr>
        <p:spPr bwMode="auto">
          <a:xfrm>
            <a:off x="1908175" y="4857750"/>
            <a:ext cx="1008063" cy="587375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賣方決策支援資料</a:t>
            </a:r>
          </a:p>
        </p:txBody>
      </p:sp>
      <p:cxnSp>
        <p:nvCxnSpPr>
          <p:cNvPr id="127041" name="AutoShape 69"/>
          <p:cNvCxnSpPr>
            <a:cxnSpLocks noChangeShapeType="1"/>
            <a:stCxn id="127040" idx="3"/>
            <a:endCxn id="126990" idx="1"/>
          </p:cNvCxnSpPr>
          <p:nvPr/>
        </p:nvCxnSpPr>
        <p:spPr bwMode="auto">
          <a:xfrm flipV="1">
            <a:off x="2916238" y="5140325"/>
            <a:ext cx="431800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42" name="AutoShape 70"/>
          <p:cNvSpPr>
            <a:spLocks noChangeArrowheads="1"/>
          </p:cNvSpPr>
          <p:nvPr/>
        </p:nvSpPr>
        <p:spPr bwMode="auto">
          <a:xfrm>
            <a:off x="6084888" y="4857750"/>
            <a:ext cx="936625" cy="58737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買方決策支援資料</a:t>
            </a:r>
          </a:p>
        </p:txBody>
      </p:sp>
      <p:cxnSp>
        <p:nvCxnSpPr>
          <p:cNvPr id="127043" name="AutoShape 71"/>
          <p:cNvCxnSpPr>
            <a:cxnSpLocks noChangeShapeType="1"/>
            <a:stCxn id="127042" idx="1"/>
            <a:endCxn id="126990" idx="3"/>
          </p:cNvCxnSpPr>
          <p:nvPr/>
        </p:nvCxnSpPr>
        <p:spPr bwMode="auto">
          <a:xfrm flipH="1" flipV="1">
            <a:off x="5508625" y="5140325"/>
            <a:ext cx="576263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44" name="Line 72"/>
          <p:cNvSpPr>
            <a:spLocks noChangeShapeType="1"/>
          </p:cNvSpPr>
          <p:nvPr/>
        </p:nvSpPr>
        <p:spPr bwMode="auto">
          <a:xfrm>
            <a:off x="5508625" y="6235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27045" name="Text Box 73"/>
          <p:cNvSpPr txBox="1">
            <a:spLocks noChangeArrowheads="1"/>
          </p:cNvSpPr>
          <p:nvPr/>
        </p:nvSpPr>
        <p:spPr bwMode="auto">
          <a:xfrm>
            <a:off x="6011863" y="6223000"/>
            <a:ext cx="5762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產品</a:t>
            </a:r>
          </a:p>
        </p:txBody>
      </p:sp>
      <p:sp>
        <p:nvSpPr>
          <p:cNvPr id="127046" name="Text Box 74"/>
          <p:cNvSpPr txBox="1">
            <a:spLocks noChangeArrowheads="1"/>
          </p:cNvSpPr>
          <p:nvPr/>
        </p:nvSpPr>
        <p:spPr bwMode="auto">
          <a:xfrm>
            <a:off x="3995738" y="6513513"/>
            <a:ext cx="1223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訂單履行回覆</a:t>
            </a:r>
          </a:p>
        </p:txBody>
      </p:sp>
      <p:sp>
        <p:nvSpPr>
          <p:cNvPr id="127047" name="Text Box 75"/>
          <p:cNvSpPr txBox="1">
            <a:spLocks noChangeArrowheads="1"/>
          </p:cNvSpPr>
          <p:nvPr/>
        </p:nvSpPr>
        <p:spPr bwMode="auto">
          <a:xfrm>
            <a:off x="2339975" y="5791200"/>
            <a:ext cx="792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訂單採購</a:t>
            </a:r>
          </a:p>
        </p:txBody>
      </p:sp>
      <p:cxnSp>
        <p:nvCxnSpPr>
          <p:cNvPr id="127048" name="AutoShape 76"/>
          <p:cNvCxnSpPr>
            <a:cxnSpLocks noChangeShapeType="1"/>
            <a:stCxn id="126991" idx="1"/>
            <a:endCxn id="126986" idx="1"/>
          </p:cNvCxnSpPr>
          <p:nvPr/>
        </p:nvCxnSpPr>
        <p:spPr bwMode="auto">
          <a:xfrm rot="10800000" flipH="1" flipV="1">
            <a:off x="3348038" y="927100"/>
            <a:ext cx="1587" cy="1617663"/>
          </a:xfrm>
          <a:prstGeom prst="bentConnector3">
            <a:avLst>
              <a:gd name="adj1" fmla="val -1849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49" name="AutoShape 77"/>
          <p:cNvCxnSpPr>
            <a:cxnSpLocks noChangeShapeType="1"/>
            <a:stCxn id="126991" idx="1"/>
            <a:endCxn id="126989" idx="1"/>
          </p:cNvCxnSpPr>
          <p:nvPr/>
        </p:nvCxnSpPr>
        <p:spPr bwMode="auto">
          <a:xfrm rot="10800000" flipH="1" flipV="1">
            <a:off x="3348038" y="927100"/>
            <a:ext cx="1587" cy="3670300"/>
          </a:xfrm>
          <a:prstGeom prst="bentConnector3">
            <a:avLst>
              <a:gd name="adj1" fmla="val -1849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50" name="AutoShape 78"/>
          <p:cNvCxnSpPr>
            <a:cxnSpLocks noChangeShapeType="1"/>
            <a:stCxn id="126991" idx="3"/>
            <a:endCxn id="126986" idx="3"/>
          </p:cNvCxnSpPr>
          <p:nvPr/>
        </p:nvCxnSpPr>
        <p:spPr bwMode="auto">
          <a:xfrm>
            <a:off x="5508625" y="927100"/>
            <a:ext cx="1588" cy="1617663"/>
          </a:xfrm>
          <a:prstGeom prst="bentConnector3">
            <a:avLst>
              <a:gd name="adj1" fmla="val 2006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51" name="AutoShape 79"/>
          <p:cNvCxnSpPr>
            <a:cxnSpLocks noChangeShapeType="1"/>
            <a:stCxn id="126991" idx="3"/>
            <a:endCxn id="126989" idx="3"/>
          </p:cNvCxnSpPr>
          <p:nvPr/>
        </p:nvCxnSpPr>
        <p:spPr bwMode="auto">
          <a:xfrm>
            <a:off x="5508625" y="927100"/>
            <a:ext cx="1588" cy="3670300"/>
          </a:xfrm>
          <a:prstGeom prst="bentConnector3">
            <a:avLst>
              <a:gd name="adj1" fmla="val 2006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52" name="Text Box 80"/>
          <p:cNvSpPr txBox="1">
            <a:spLocks noChangeArrowheads="1"/>
          </p:cNvSpPr>
          <p:nvPr/>
        </p:nvSpPr>
        <p:spPr bwMode="auto">
          <a:xfrm>
            <a:off x="6805613" y="896938"/>
            <a:ext cx="11509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異常狀況條件</a:t>
            </a:r>
          </a:p>
        </p:txBody>
      </p:sp>
      <p:sp>
        <p:nvSpPr>
          <p:cNvPr id="127053" name="Text Box 81"/>
          <p:cNvSpPr txBox="1">
            <a:spLocks noChangeArrowheads="1"/>
          </p:cNvSpPr>
          <p:nvPr/>
        </p:nvSpPr>
        <p:spPr bwMode="auto">
          <a:xfrm>
            <a:off x="7958138" y="4365625"/>
            <a:ext cx="11509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買方異常狀況條件觸發</a:t>
            </a:r>
          </a:p>
        </p:txBody>
      </p:sp>
      <p:sp>
        <p:nvSpPr>
          <p:cNvPr id="127054" name="Text Box 82"/>
          <p:cNvSpPr txBox="1">
            <a:spLocks noChangeArrowheads="1"/>
          </p:cNvSpPr>
          <p:nvPr/>
        </p:nvSpPr>
        <p:spPr bwMode="auto">
          <a:xfrm>
            <a:off x="107950" y="4365625"/>
            <a:ext cx="11509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賣方異常狀況條件觸發</a:t>
            </a:r>
          </a:p>
        </p:txBody>
      </p:sp>
      <p:sp>
        <p:nvSpPr>
          <p:cNvPr id="127055" name="Text Box 83"/>
          <p:cNvSpPr txBox="1">
            <a:spLocks noChangeArrowheads="1"/>
          </p:cNvSpPr>
          <p:nvPr/>
        </p:nvSpPr>
        <p:spPr bwMode="auto">
          <a:xfrm>
            <a:off x="7885113" y="2298700"/>
            <a:ext cx="11509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買方異常狀況條件觸發</a:t>
            </a:r>
          </a:p>
        </p:txBody>
      </p:sp>
      <p:sp>
        <p:nvSpPr>
          <p:cNvPr id="127056" name="Text Box 84"/>
          <p:cNvSpPr txBox="1">
            <a:spLocks noChangeArrowheads="1"/>
          </p:cNvSpPr>
          <p:nvPr/>
        </p:nvSpPr>
        <p:spPr bwMode="auto">
          <a:xfrm>
            <a:off x="107950" y="2298700"/>
            <a:ext cx="11509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賣方異常狀況條件觸發</a:t>
            </a:r>
          </a:p>
        </p:txBody>
      </p:sp>
      <p:grpSp>
        <p:nvGrpSpPr>
          <p:cNvPr id="127057" name="Group 85"/>
          <p:cNvGrpSpPr>
            <a:grpSpLocks/>
          </p:cNvGrpSpPr>
          <p:nvPr/>
        </p:nvGrpSpPr>
        <p:grpSpPr bwMode="auto">
          <a:xfrm>
            <a:off x="1476375" y="2636838"/>
            <a:ext cx="2016125" cy="2808287"/>
            <a:chOff x="930" y="1752"/>
            <a:chExt cx="1270" cy="1723"/>
          </a:xfrm>
        </p:grpSpPr>
        <p:sp>
          <p:nvSpPr>
            <p:cNvPr id="127084" name="Line 86"/>
            <p:cNvSpPr>
              <a:spLocks noChangeShapeType="1"/>
            </p:cNvSpPr>
            <p:nvPr/>
          </p:nvSpPr>
          <p:spPr bwMode="auto">
            <a:xfrm>
              <a:off x="2200" y="3385"/>
              <a:ext cx="0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5" name="Line 87"/>
            <p:cNvSpPr>
              <a:spLocks noChangeShapeType="1"/>
            </p:cNvSpPr>
            <p:nvPr/>
          </p:nvSpPr>
          <p:spPr bwMode="auto">
            <a:xfrm flipH="1">
              <a:off x="930" y="3475"/>
              <a:ext cx="127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6" name="Line 88"/>
            <p:cNvSpPr>
              <a:spLocks noChangeShapeType="1"/>
            </p:cNvSpPr>
            <p:nvPr/>
          </p:nvSpPr>
          <p:spPr bwMode="auto">
            <a:xfrm flipV="1">
              <a:off x="930" y="1752"/>
              <a:ext cx="0" cy="172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7" name="Line 89"/>
            <p:cNvSpPr>
              <a:spLocks noChangeShapeType="1"/>
            </p:cNvSpPr>
            <p:nvPr/>
          </p:nvSpPr>
          <p:spPr bwMode="auto">
            <a:xfrm>
              <a:off x="930" y="1752"/>
              <a:ext cx="117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58" name="AutoShape 90"/>
          <p:cNvSpPr>
            <a:spLocks noChangeArrowheads="1"/>
          </p:cNvSpPr>
          <p:nvPr/>
        </p:nvSpPr>
        <p:spPr bwMode="auto">
          <a:xfrm>
            <a:off x="1042988" y="3789363"/>
            <a:ext cx="1441450" cy="508000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賣方原物料與</a:t>
            </a:r>
            <a:br>
              <a:rPr lang="zh-TW" altLang="en-US" sz="1400"/>
            </a:br>
            <a:r>
              <a:rPr lang="zh-TW" altLang="en-US" sz="1400"/>
              <a:t>生產規劃</a:t>
            </a:r>
          </a:p>
        </p:txBody>
      </p:sp>
      <p:sp>
        <p:nvSpPr>
          <p:cNvPr id="127059" name="Text Box 91"/>
          <p:cNvSpPr txBox="1">
            <a:spLocks noChangeArrowheads="1"/>
          </p:cNvSpPr>
          <p:nvPr/>
        </p:nvSpPr>
        <p:spPr bwMode="auto">
          <a:xfrm>
            <a:off x="971550" y="2565400"/>
            <a:ext cx="546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chemeClr val="accent2"/>
                </a:solidFill>
              </a:rPr>
              <a:t>無法解決之供給限制因素</a:t>
            </a:r>
          </a:p>
        </p:txBody>
      </p:sp>
      <p:grpSp>
        <p:nvGrpSpPr>
          <p:cNvPr id="127060" name="Group 92"/>
          <p:cNvGrpSpPr>
            <a:grpSpLocks/>
          </p:cNvGrpSpPr>
          <p:nvPr/>
        </p:nvGrpSpPr>
        <p:grpSpPr bwMode="auto">
          <a:xfrm>
            <a:off x="1908175" y="4291013"/>
            <a:ext cx="1439863" cy="215900"/>
            <a:chOff x="1202" y="2704"/>
            <a:chExt cx="907" cy="136"/>
          </a:xfrm>
        </p:grpSpPr>
        <p:sp>
          <p:nvSpPr>
            <p:cNvPr id="127082" name="Line 93"/>
            <p:cNvSpPr>
              <a:spLocks noChangeShapeType="1"/>
            </p:cNvSpPr>
            <p:nvPr/>
          </p:nvSpPr>
          <p:spPr bwMode="auto">
            <a:xfrm>
              <a:off x="1202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3" name="Line 94"/>
            <p:cNvSpPr>
              <a:spLocks noChangeShapeType="1"/>
            </p:cNvSpPr>
            <p:nvPr/>
          </p:nvSpPr>
          <p:spPr bwMode="auto">
            <a:xfrm>
              <a:off x="1202" y="284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61" name="Text Box 95"/>
          <p:cNvSpPr txBox="1">
            <a:spLocks noChangeArrowheads="1"/>
          </p:cNvSpPr>
          <p:nvPr/>
        </p:nvSpPr>
        <p:spPr bwMode="auto">
          <a:xfrm>
            <a:off x="2051050" y="4291013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限制因素</a:t>
            </a:r>
            <a:r>
              <a:rPr lang="en-US" altLang="zh-TW" sz="1200"/>
              <a:t>/</a:t>
            </a:r>
            <a:r>
              <a:rPr lang="zh-TW" altLang="en-US" sz="1200"/>
              <a:t>條件</a:t>
            </a:r>
          </a:p>
        </p:txBody>
      </p:sp>
      <p:grpSp>
        <p:nvGrpSpPr>
          <p:cNvPr id="127062" name="Group 96"/>
          <p:cNvGrpSpPr>
            <a:grpSpLocks/>
          </p:cNvGrpSpPr>
          <p:nvPr/>
        </p:nvGrpSpPr>
        <p:grpSpPr bwMode="auto">
          <a:xfrm>
            <a:off x="2268538" y="5803900"/>
            <a:ext cx="1079500" cy="360363"/>
            <a:chOff x="1429" y="3657"/>
            <a:chExt cx="680" cy="227"/>
          </a:xfrm>
        </p:grpSpPr>
        <p:sp>
          <p:nvSpPr>
            <p:cNvPr id="127079" name="Line 97"/>
            <p:cNvSpPr>
              <a:spLocks noChangeShapeType="1"/>
            </p:cNvSpPr>
            <p:nvPr/>
          </p:nvSpPr>
          <p:spPr bwMode="auto">
            <a:xfrm flipH="1">
              <a:off x="1655" y="365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0" name="Line 98"/>
            <p:cNvSpPr>
              <a:spLocks noChangeShapeType="1"/>
            </p:cNvSpPr>
            <p:nvPr/>
          </p:nvSpPr>
          <p:spPr bwMode="auto">
            <a:xfrm>
              <a:off x="1655" y="365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1" name="Line 99"/>
            <p:cNvSpPr>
              <a:spLocks noChangeShapeType="1"/>
            </p:cNvSpPr>
            <p:nvPr/>
          </p:nvSpPr>
          <p:spPr bwMode="auto">
            <a:xfrm flipH="1">
              <a:off x="1429" y="388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27063" name="Group 100"/>
          <p:cNvGrpSpPr>
            <a:grpSpLocks/>
          </p:cNvGrpSpPr>
          <p:nvPr/>
        </p:nvGrpSpPr>
        <p:grpSpPr bwMode="auto">
          <a:xfrm>
            <a:off x="2339975" y="5732463"/>
            <a:ext cx="3671888" cy="503237"/>
            <a:chOff x="1474" y="3612"/>
            <a:chExt cx="2313" cy="317"/>
          </a:xfrm>
        </p:grpSpPr>
        <p:sp>
          <p:nvSpPr>
            <p:cNvPr id="127075" name="Line 101"/>
            <p:cNvSpPr>
              <a:spLocks noChangeShapeType="1"/>
            </p:cNvSpPr>
            <p:nvPr/>
          </p:nvSpPr>
          <p:spPr bwMode="auto">
            <a:xfrm>
              <a:off x="1474" y="3929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76" name="Line 102"/>
            <p:cNvSpPr>
              <a:spLocks noChangeShapeType="1"/>
            </p:cNvSpPr>
            <p:nvPr/>
          </p:nvSpPr>
          <p:spPr bwMode="auto">
            <a:xfrm flipH="1" flipV="1">
              <a:off x="2018" y="3748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77" name="Line 103"/>
            <p:cNvSpPr>
              <a:spLocks noChangeShapeType="1"/>
            </p:cNvSpPr>
            <p:nvPr/>
          </p:nvSpPr>
          <p:spPr bwMode="auto">
            <a:xfrm>
              <a:off x="2018" y="3748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78" name="Line 104"/>
            <p:cNvSpPr>
              <a:spLocks noChangeShapeType="1"/>
            </p:cNvSpPr>
            <p:nvPr/>
          </p:nvSpPr>
          <p:spPr bwMode="auto">
            <a:xfrm flipV="1">
              <a:off x="3787" y="361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64" name="Text Box 105"/>
          <p:cNvSpPr txBox="1">
            <a:spLocks noChangeArrowheads="1"/>
          </p:cNvSpPr>
          <p:nvPr/>
        </p:nvSpPr>
        <p:spPr bwMode="auto">
          <a:xfrm>
            <a:off x="4140200" y="5875338"/>
            <a:ext cx="576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回饋</a:t>
            </a:r>
          </a:p>
        </p:txBody>
      </p:sp>
      <p:sp>
        <p:nvSpPr>
          <p:cNvPr id="127065" name="AutoShape 106"/>
          <p:cNvSpPr>
            <a:spLocks noChangeArrowheads="1"/>
          </p:cNvSpPr>
          <p:nvPr/>
        </p:nvSpPr>
        <p:spPr bwMode="auto">
          <a:xfrm>
            <a:off x="107950" y="5949950"/>
            <a:ext cx="360363" cy="295275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sz="1400"/>
          </a:p>
        </p:txBody>
      </p:sp>
      <p:sp>
        <p:nvSpPr>
          <p:cNvPr id="127066" name="Text Box 107"/>
          <p:cNvSpPr txBox="1">
            <a:spLocks noChangeArrowheads="1"/>
          </p:cNvSpPr>
          <p:nvPr/>
        </p:nvSpPr>
        <p:spPr bwMode="auto">
          <a:xfrm>
            <a:off x="539750" y="5907088"/>
            <a:ext cx="6477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賣方活動</a:t>
            </a:r>
          </a:p>
        </p:txBody>
      </p:sp>
      <p:sp>
        <p:nvSpPr>
          <p:cNvPr id="127067" name="AutoShape 108"/>
          <p:cNvSpPr>
            <a:spLocks noChangeArrowheads="1"/>
          </p:cNvSpPr>
          <p:nvPr/>
        </p:nvSpPr>
        <p:spPr bwMode="auto">
          <a:xfrm>
            <a:off x="107950" y="6373813"/>
            <a:ext cx="360363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sz="1400"/>
          </a:p>
        </p:txBody>
      </p:sp>
      <p:sp>
        <p:nvSpPr>
          <p:cNvPr id="127068" name="Text Box 109"/>
          <p:cNvSpPr txBox="1">
            <a:spLocks noChangeArrowheads="1"/>
          </p:cNvSpPr>
          <p:nvPr/>
        </p:nvSpPr>
        <p:spPr bwMode="auto">
          <a:xfrm>
            <a:off x="539750" y="6381750"/>
            <a:ext cx="6477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買方活動</a:t>
            </a:r>
          </a:p>
        </p:txBody>
      </p:sp>
      <p:sp>
        <p:nvSpPr>
          <p:cNvPr id="672878" name="Rectangle 110"/>
          <p:cNvSpPr>
            <a:spLocks noChangeArrowheads="1"/>
          </p:cNvSpPr>
          <p:nvPr/>
        </p:nvSpPr>
        <p:spPr bwMode="auto">
          <a:xfrm>
            <a:off x="3276600" y="620713"/>
            <a:ext cx="2374900" cy="1079500"/>
          </a:xfrm>
          <a:prstGeom prst="rect">
            <a:avLst/>
          </a:prstGeom>
          <a:solidFill>
            <a:srgbClr val="FFFF00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CP</a:t>
            </a:r>
          </a:p>
        </p:txBody>
      </p:sp>
      <p:sp>
        <p:nvSpPr>
          <p:cNvPr id="672879" name="Rectangle 111"/>
          <p:cNvSpPr>
            <a:spLocks noChangeArrowheads="1"/>
          </p:cNvSpPr>
          <p:nvPr/>
        </p:nvSpPr>
        <p:spPr bwMode="auto">
          <a:xfrm>
            <a:off x="3276600" y="3357563"/>
            <a:ext cx="2374900" cy="2016125"/>
          </a:xfrm>
          <a:prstGeom prst="rect">
            <a:avLst/>
          </a:prstGeom>
          <a:solidFill>
            <a:srgbClr val="CCFFFF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OF</a:t>
            </a:r>
          </a:p>
        </p:txBody>
      </p:sp>
      <p:sp>
        <p:nvSpPr>
          <p:cNvPr id="672880" name="Rectangle 112"/>
          <p:cNvSpPr>
            <a:spLocks noChangeArrowheads="1"/>
          </p:cNvSpPr>
          <p:nvPr/>
        </p:nvSpPr>
        <p:spPr bwMode="auto">
          <a:xfrm>
            <a:off x="3276600" y="5445125"/>
            <a:ext cx="2374900" cy="1079500"/>
          </a:xfrm>
          <a:prstGeom prst="rect">
            <a:avLst/>
          </a:prstGeom>
          <a:solidFill>
            <a:srgbClr val="99FF33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CR</a:t>
            </a:r>
          </a:p>
        </p:txBody>
      </p:sp>
      <p:sp>
        <p:nvSpPr>
          <p:cNvPr id="672881" name="Rectangle 113"/>
          <p:cNvSpPr>
            <a:spLocks noChangeArrowheads="1"/>
          </p:cNvSpPr>
          <p:nvPr/>
        </p:nvSpPr>
        <p:spPr bwMode="auto">
          <a:xfrm>
            <a:off x="3276600" y="1700213"/>
            <a:ext cx="2374900" cy="1511300"/>
          </a:xfrm>
          <a:prstGeom prst="rect">
            <a:avLst/>
          </a:prstGeom>
          <a:solidFill>
            <a:srgbClr val="CCFFFF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SF</a:t>
            </a:r>
          </a:p>
        </p:txBody>
      </p:sp>
      <p:sp>
        <p:nvSpPr>
          <p:cNvPr id="672882" name="Rectangle 114"/>
          <p:cNvSpPr>
            <a:spLocks noChangeArrowheads="1"/>
          </p:cNvSpPr>
          <p:nvPr/>
        </p:nvSpPr>
        <p:spPr bwMode="auto">
          <a:xfrm>
            <a:off x="3276600" y="1773238"/>
            <a:ext cx="2374900" cy="3600450"/>
          </a:xfrm>
          <a:prstGeom prst="rect">
            <a:avLst/>
          </a:prstGeom>
          <a:solidFill>
            <a:srgbClr val="FF9900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CF</a:t>
            </a:r>
          </a:p>
        </p:txBody>
      </p:sp>
      <p:sp>
        <p:nvSpPr>
          <p:cNvPr id="127074" name="Rectangle 115"/>
          <p:cNvSpPr>
            <a:spLocks noChangeArrowheads="1"/>
          </p:cNvSpPr>
          <p:nvPr/>
        </p:nvSpPr>
        <p:spPr bwMode="auto">
          <a:xfrm>
            <a:off x="395288" y="0"/>
            <a:ext cx="665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tx2"/>
                </a:solidFill>
              </a:rPr>
              <a:t>Business Process Model- Generic (1998) </a:t>
            </a:r>
            <a:r>
              <a:rPr lang="zh-TW" altLang="en-US" b="1">
                <a:solidFill>
                  <a:schemeClr val="tx2"/>
                </a:solidFill>
              </a:rPr>
              <a:t>九大步驟</a:t>
            </a:r>
          </a:p>
        </p:txBody>
      </p:sp>
    </p:spTree>
    <p:extLst>
      <p:ext uri="{BB962C8B-B14F-4D97-AF65-F5344CB8AC3E}">
        <p14:creationId xmlns:p14="http://schemas.microsoft.com/office/powerpoint/2010/main" val="2608522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878" grpId="0" animBg="1"/>
      <p:bldP spid="672879" grpId="0" animBg="1"/>
      <p:bldP spid="672879" grpId="1" animBg="1"/>
      <p:bldP spid="672880" grpId="0" animBg="1"/>
      <p:bldP spid="672881" grpId="0" animBg="1"/>
      <p:bldP spid="672881" grpId="1" animBg="1"/>
      <p:bldP spid="67288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CEAA0D-0510-4EE5-9501-834EB30795E2}" type="slidenum">
              <a:rPr lang="en-US" altLang="zh-TW" sz="1400" smtClean="0">
                <a:solidFill>
                  <a:srgbClr val="333399"/>
                </a:solidFill>
              </a:rPr>
              <a:pPr/>
              <a:t>73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CPFR reference model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290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1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CPFR 2004</a:t>
            </a:r>
          </a:p>
        </p:txBody>
      </p:sp>
    </p:spTree>
    <p:extLst>
      <p:ext uri="{BB962C8B-B14F-4D97-AF65-F5344CB8AC3E}">
        <p14:creationId xmlns:p14="http://schemas.microsoft.com/office/powerpoint/2010/main" val="133777488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A60B29-1890-434E-9160-D2C5F5D2A74F}" type="slidenum">
              <a:rPr lang="en-US" altLang="zh-TW" sz="1400" smtClean="0">
                <a:solidFill>
                  <a:srgbClr val="333399"/>
                </a:solidFill>
              </a:rPr>
              <a:pPr/>
              <a:t>74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333399"/>
                </a:solidFill>
              </a:rPr>
              <a:t>CPFR Tasks</a:t>
            </a:r>
          </a:p>
        </p:txBody>
      </p:sp>
      <p:pic>
        <p:nvPicPr>
          <p:cNvPr id="13107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81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5027613" y="1851025"/>
            <a:ext cx="1223962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協同品類與商品管理</a:t>
            </a:r>
          </a:p>
        </p:txBody>
      </p:sp>
      <p:sp>
        <p:nvSpPr>
          <p:cNvPr id="131079" name="Rectangle 5"/>
          <p:cNvSpPr>
            <a:spLocks noChangeArrowheads="1"/>
          </p:cNvSpPr>
          <p:nvPr/>
        </p:nvSpPr>
        <p:spPr bwMode="auto">
          <a:xfrm>
            <a:off x="6251575" y="3524250"/>
            <a:ext cx="12239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協同促銷企劃管理</a:t>
            </a:r>
          </a:p>
        </p:txBody>
      </p:sp>
      <p:sp>
        <p:nvSpPr>
          <p:cNvPr id="131080" name="Rectangle 6"/>
          <p:cNvSpPr>
            <a:spLocks noChangeArrowheads="1"/>
          </p:cNvSpPr>
          <p:nvPr/>
        </p:nvSpPr>
        <p:spPr bwMode="auto">
          <a:xfrm>
            <a:off x="5675313" y="4605338"/>
            <a:ext cx="1223962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協同銷售預測管理</a:t>
            </a:r>
          </a:p>
        </p:txBody>
      </p:sp>
      <p:sp>
        <p:nvSpPr>
          <p:cNvPr id="131081" name="Rectangle 7"/>
          <p:cNvSpPr>
            <a:spLocks noChangeArrowheads="1"/>
          </p:cNvSpPr>
          <p:nvPr/>
        </p:nvSpPr>
        <p:spPr bwMode="auto">
          <a:xfrm>
            <a:off x="4667250" y="5397500"/>
            <a:ext cx="12239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協同訂單預測管理</a:t>
            </a:r>
          </a:p>
        </p:txBody>
      </p:sp>
      <p:sp>
        <p:nvSpPr>
          <p:cNvPr id="131082" name="Rectangle 8"/>
          <p:cNvSpPr>
            <a:spLocks noChangeArrowheads="1"/>
          </p:cNvSpPr>
          <p:nvPr/>
        </p:nvSpPr>
        <p:spPr bwMode="auto">
          <a:xfrm>
            <a:off x="3155950" y="5397500"/>
            <a:ext cx="10080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協同訂單管理</a:t>
            </a:r>
          </a:p>
        </p:txBody>
      </p:sp>
      <p:sp>
        <p:nvSpPr>
          <p:cNvPr id="131083" name="Rectangle 9"/>
          <p:cNvSpPr>
            <a:spLocks noChangeArrowheads="1"/>
          </p:cNvSpPr>
          <p:nvPr/>
        </p:nvSpPr>
        <p:spPr bwMode="auto">
          <a:xfrm>
            <a:off x="1716088" y="4173538"/>
            <a:ext cx="1079500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協同補貨管理</a:t>
            </a:r>
          </a:p>
        </p:txBody>
      </p:sp>
      <p:sp>
        <p:nvSpPr>
          <p:cNvPr id="131084" name="Rectangle 10"/>
          <p:cNvSpPr>
            <a:spLocks noChangeArrowheads="1"/>
          </p:cNvSpPr>
          <p:nvPr/>
        </p:nvSpPr>
        <p:spPr bwMode="auto">
          <a:xfrm>
            <a:off x="1643063" y="2947988"/>
            <a:ext cx="1081087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異常狀況處理</a:t>
            </a:r>
          </a:p>
        </p:txBody>
      </p:sp>
      <p:sp>
        <p:nvSpPr>
          <p:cNvPr id="131085" name="Rectangle 11"/>
          <p:cNvSpPr>
            <a:spLocks noChangeArrowheads="1"/>
          </p:cNvSpPr>
          <p:nvPr/>
        </p:nvSpPr>
        <p:spPr bwMode="auto">
          <a:xfrm>
            <a:off x="3300413" y="1838325"/>
            <a:ext cx="1008062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協同效益分析管理</a:t>
            </a:r>
          </a:p>
        </p:txBody>
      </p:sp>
    </p:spTree>
    <p:extLst>
      <p:ext uri="{BB962C8B-B14F-4D97-AF65-F5344CB8AC3E}">
        <p14:creationId xmlns:p14="http://schemas.microsoft.com/office/powerpoint/2010/main" val="4051144219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CF49E0-AF8C-4A7E-A5AA-D4527DA09B04}" type="slidenum">
              <a:rPr lang="en-US" altLang="zh-TW" sz="1400" smtClean="0">
                <a:solidFill>
                  <a:srgbClr val="333399"/>
                </a:solidFill>
              </a:rPr>
              <a:pPr/>
              <a:t>75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tasks  1: Collaboration Arrangement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951163" y="1628775"/>
            <a:ext cx="6192837" cy="5013325"/>
            <a:chOff x="1655" y="618"/>
            <a:chExt cx="3901" cy="3158"/>
          </a:xfrm>
        </p:grpSpPr>
        <p:pic>
          <p:nvPicPr>
            <p:cNvPr id="1331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29" name="AutoShape 5"/>
            <p:cNvSpPr>
              <a:spLocks noChangeArrowheads="1"/>
            </p:cNvSpPr>
            <p:nvPr/>
          </p:nvSpPr>
          <p:spPr bwMode="auto">
            <a:xfrm rot="-9308483">
              <a:off x="2243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3348038" cy="5105400"/>
          </a:xfrm>
        </p:spPr>
        <p:txBody>
          <a:bodyPr/>
          <a:lstStyle/>
          <a:p>
            <a:pPr eaLnBrk="1" hangingPunct="1"/>
            <a:r>
              <a:rPr lang="en-US" altLang="zh-TW" sz="2400">
                <a:solidFill>
                  <a:schemeClr val="accent2"/>
                </a:solidFill>
              </a:rPr>
              <a:t>Collaboration Arrangement:</a:t>
            </a:r>
          </a:p>
          <a:p>
            <a:pPr lvl="1" eaLnBrk="1" hangingPunct="1"/>
            <a:r>
              <a:rPr lang="en-US" altLang="zh-TW" sz="2000"/>
              <a:t>Sets the business goals for the relationship.</a:t>
            </a:r>
          </a:p>
          <a:p>
            <a:pPr lvl="1" eaLnBrk="1" hangingPunct="1"/>
            <a:r>
              <a:rPr lang="en-US" altLang="zh-TW" sz="2000"/>
              <a:t> Defines the scope of collaboration.</a:t>
            </a:r>
          </a:p>
          <a:p>
            <a:pPr lvl="1" eaLnBrk="1" hangingPunct="1"/>
            <a:r>
              <a:rPr lang="en-US" altLang="zh-TW" sz="2000"/>
              <a:t>Assigns roles, responsibilities, checkpoints and escalation procedures.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6300788" y="1700213"/>
            <a:ext cx="1223962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1.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協同品類與商品管理</a:t>
            </a:r>
          </a:p>
        </p:txBody>
      </p:sp>
    </p:spTree>
    <p:extLst>
      <p:ext uri="{BB962C8B-B14F-4D97-AF65-F5344CB8AC3E}">
        <p14:creationId xmlns:p14="http://schemas.microsoft.com/office/powerpoint/2010/main" val="2231355679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90BE75-DA58-4171-A807-9C4C3B890A60}" type="slidenum">
              <a:rPr lang="en-US" altLang="zh-TW" sz="1400" smtClean="0">
                <a:solidFill>
                  <a:srgbClr val="333399"/>
                </a:solidFill>
              </a:rPr>
              <a:pPr/>
              <a:t>76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tasks 2: Joint Business Plan</a:t>
            </a:r>
          </a:p>
        </p:txBody>
      </p:sp>
      <p:pic>
        <p:nvPicPr>
          <p:cNvPr id="13517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163" y="1844675"/>
            <a:ext cx="6192837" cy="50133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5174" name="AutoShape 4"/>
          <p:cNvSpPr>
            <a:spLocks noChangeArrowheads="1"/>
          </p:cNvSpPr>
          <p:nvPr/>
        </p:nvSpPr>
        <p:spPr bwMode="auto">
          <a:xfrm rot="-6845270">
            <a:off x="3917950" y="2427288"/>
            <a:ext cx="4022725" cy="40100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7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35" y="12557"/>
                </a:moveTo>
                <a:cubicBezTo>
                  <a:pt x="9335" y="12253"/>
                  <a:pt x="8883" y="11562"/>
                  <a:pt x="8883" y="10800"/>
                </a:cubicBezTo>
                <a:cubicBezTo>
                  <a:pt x="8883" y="9741"/>
                  <a:pt x="9741" y="8883"/>
                  <a:pt x="10800" y="8883"/>
                </a:cubicBezTo>
                <a:cubicBezTo>
                  <a:pt x="11858" y="8883"/>
                  <a:pt x="12717" y="9741"/>
                  <a:pt x="12717" y="10800"/>
                </a:cubicBezTo>
                <a:cubicBezTo>
                  <a:pt x="12717" y="11562"/>
                  <a:pt x="12264" y="12253"/>
                  <a:pt x="11564" y="12557"/>
                </a:cubicBezTo>
                <a:lnTo>
                  <a:pt x="15109" y="20703"/>
                </a:lnTo>
                <a:cubicBezTo>
                  <a:pt x="19050" y="18987"/>
                  <a:pt x="21600" y="1509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098"/>
                  <a:pt x="2549" y="18987"/>
                  <a:pt x="6490" y="20703"/>
                </a:cubicBezTo>
                <a:lnTo>
                  <a:pt x="10035" y="12557"/>
                </a:lnTo>
                <a:close/>
              </a:path>
            </a:pathLst>
          </a:custGeom>
          <a:solidFill>
            <a:schemeClr val="bg1">
              <a:alpha val="5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/>
          <a:p>
            <a:endParaRPr lang="zh-TW" altLang="en-US"/>
          </a:p>
        </p:txBody>
      </p:sp>
      <p:sp>
        <p:nvSpPr>
          <p:cNvPr id="1351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3022600" cy="3302000"/>
          </a:xfrm>
        </p:spPr>
        <p:txBody>
          <a:bodyPr/>
          <a:lstStyle/>
          <a:p>
            <a:pPr eaLnBrk="1" hangingPunct="1"/>
            <a:r>
              <a:rPr lang="en-US" altLang="zh-TW" sz="2400">
                <a:solidFill>
                  <a:schemeClr val="accent2"/>
                </a:solidFill>
              </a:rPr>
              <a:t>Joint Business Plan:</a:t>
            </a:r>
          </a:p>
          <a:p>
            <a:pPr lvl="1" eaLnBrk="1" hangingPunct="1"/>
            <a:r>
              <a:rPr lang="en-US" altLang="zh-TW" sz="2000"/>
              <a:t>Promotions.</a:t>
            </a:r>
          </a:p>
          <a:p>
            <a:pPr lvl="1" eaLnBrk="1" hangingPunct="1"/>
            <a:r>
              <a:rPr lang="en-US" altLang="zh-TW" sz="2000"/>
              <a:t>Inventory policy changes.</a:t>
            </a:r>
          </a:p>
          <a:p>
            <a:pPr lvl="1" eaLnBrk="1" hangingPunct="1"/>
            <a:r>
              <a:rPr lang="en-US" altLang="zh-TW" sz="2000"/>
              <a:t>Store opening/closing.</a:t>
            </a:r>
          </a:p>
          <a:p>
            <a:pPr lvl="1" eaLnBrk="1" hangingPunct="1"/>
            <a:r>
              <a:rPr lang="en-US" altLang="zh-TW" sz="2000"/>
              <a:t>Product introduction.</a:t>
            </a:r>
          </a:p>
        </p:txBody>
      </p:sp>
      <p:sp>
        <p:nvSpPr>
          <p:cNvPr id="135176" name="Rectangle 6"/>
          <p:cNvSpPr>
            <a:spLocks noChangeArrowheads="1"/>
          </p:cNvSpPr>
          <p:nvPr/>
        </p:nvSpPr>
        <p:spPr bwMode="auto">
          <a:xfrm>
            <a:off x="7164388" y="3357563"/>
            <a:ext cx="1223962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2.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協同促銷企劃管理</a:t>
            </a:r>
          </a:p>
        </p:txBody>
      </p:sp>
    </p:spTree>
    <p:extLst>
      <p:ext uri="{BB962C8B-B14F-4D97-AF65-F5344CB8AC3E}">
        <p14:creationId xmlns:p14="http://schemas.microsoft.com/office/powerpoint/2010/main" val="2784447491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601B1B-AA7C-4D07-AAF9-019DDA3FFF9E}" type="slidenum">
              <a:rPr lang="en-US" altLang="zh-TW" sz="1400" smtClean="0">
                <a:solidFill>
                  <a:srgbClr val="333399"/>
                </a:solidFill>
              </a:rPr>
              <a:pPr/>
              <a:t>77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tasks 3: Sales Forecasting</a:t>
            </a:r>
          </a:p>
        </p:txBody>
      </p:sp>
      <p:pic>
        <p:nvPicPr>
          <p:cNvPr id="13722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163" y="1844675"/>
            <a:ext cx="6192837" cy="50133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7222" name="AutoShape 4"/>
          <p:cNvSpPr>
            <a:spLocks noChangeArrowheads="1"/>
          </p:cNvSpPr>
          <p:nvPr/>
        </p:nvSpPr>
        <p:spPr bwMode="auto">
          <a:xfrm rot="-3919512">
            <a:off x="3867944" y="2405856"/>
            <a:ext cx="4071938" cy="3959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7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35" y="12557"/>
                </a:moveTo>
                <a:cubicBezTo>
                  <a:pt x="9335" y="12253"/>
                  <a:pt x="8883" y="11562"/>
                  <a:pt x="8883" y="10800"/>
                </a:cubicBezTo>
                <a:cubicBezTo>
                  <a:pt x="8883" y="9741"/>
                  <a:pt x="9741" y="8883"/>
                  <a:pt x="10800" y="8883"/>
                </a:cubicBezTo>
                <a:cubicBezTo>
                  <a:pt x="11858" y="8883"/>
                  <a:pt x="12717" y="9741"/>
                  <a:pt x="12717" y="10800"/>
                </a:cubicBezTo>
                <a:cubicBezTo>
                  <a:pt x="12717" y="11562"/>
                  <a:pt x="12264" y="12253"/>
                  <a:pt x="11564" y="12557"/>
                </a:cubicBezTo>
                <a:lnTo>
                  <a:pt x="15109" y="20703"/>
                </a:lnTo>
                <a:cubicBezTo>
                  <a:pt x="19050" y="18987"/>
                  <a:pt x="21600" y="1509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098"/>
                  <a:pt x="2549" y="18987"/>
                  <a:pt x="6490" y="20703"/>
                </a:cubicBezTo>
                <a:lnTo>
                  <a:pt x="10035" y="12557"/>
                </a:lnTo>
                <a:close/>
              </a:path>
            </a:pathLst>
          </a:custGeom>
          <a:solidFill>
            <a:schemeClr val="bg1">
              <a:alpha val="5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/>
          <a:p>
            <a:endParaRPr lang="zh-TW" altLang="en-US"/>
          </a:p>
        </p:txBody>
      </p:sp>
      <p:sp>
        <p:nvSpPr>
          <p:cNvPr id="1372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2879725" cy="4114800"/>
          </a:xfrm>
        </p:spPr>
        <p:txBody>
          <a:bodyPr/>
          <a:lstStyle/>
          <a:p>
            <a:pPr eaLnBrk="1" hangingPunct="1"/>
            <a:r>
              <a:rPr lang="en-US" altLang="zh-TW" sz="2400">
                <a:solidFill>
                  <a:schemeClr val="accent2"/>
                </a:solidFill>
              </a:rPr>
              <a:t>Sales Forecasting:</a:t>
            </a:r>
          </a:p>
          <a:p>
            <a:pPr lvl="1" eaLnBrk="1" hangingPunct="1"/>
            <a:r>
              <a:rPr lang="en-US" altLang="zh-TW" sz="2000"/>
              <a:t>Projects consumer demand at the point of sale.</a:t>
            </a:r>
          </a:p>
        </p:txBody>
      </p:sp>
      <p:sp>
        <p:nvSpPr>
          <p:cNvPr id="137224" name="Rectangle 6"/>
          <p:cNvSpPr>
            <a:spLocks noChangeArrowheads="1"/>
          </p:cNvSpPr>
          <p:nvPr/>
        </p:nvSpPr>
        <p:spPr bwMode="auto">
          <a:xfrm>
            <a:off x="7308850" y="4724400"/>
            <a:ext cx="12239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3.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協同銷售預測管理</a:t>
            </a:r>
          </a:p>
        </p:txBody>
      </p:sp>
    </p:spTree>
    <p:extLst>
      <p:ext uri="{BB962C8B-B14F-4D97-AF65-F5344CB8AC3E}">
        <p14:creationId xmlns:p14="http://schemas.microsoft.com/office/powerpoint/2010/main" val="2090273628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EAA81C-067F-4BDC-8073-EE5266750ADD}" type="slidenum">
              <a:rPr lang="en-US" altLang="zh-TW" sz="1400" smtClean="0">
                <a:solidFill>
                  <a:srgbClr val="333399"/>
                </a:solidFill>
              </a:rPr>
              <a:pPr/>
              <a:t>78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tasks 4: Order Planning/Forecasting</a:t>
            </a:r>
          </a:p>
        </p:txBody>
      </p:sp>
      <p:grpSp>
        <p:nvGrpSpPr>
          <p:cNvPr id="139269" name="Group 3"/>
          <p:cNvGrpSpPr>
            <a:grpSpLocks/>
          </p:cNvGrpSpPr>
          <p:nvPr/>
        </p:nvGrpSpPr>
        <p:grpSpPr bwMode="auto">
          <a:xfrm>
            <a:off x="2951163" y="1844675"/>
            <a:ext cx="6192837" cy="5013325"/>
            <a:chOff x="1837" y="618"/>
            <a:chExt cx="3901" cy="3158"/>
          </a:xfrm>
        </p:grpSpPr>
        <p:pic>
          <p:nvPicPr>
            <p:cNvPr id="1392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9273" name="AutoShape 5"/>
            <p:cNvSpPr>
              <a:spLocks noChangeArrowheads="1"/>
            </p:cNvSpPr>
            <p:nvPr/>
          </p:nvSpPr>
          <p:spPr bwMode="auto">
            <a:xfrm rot="-1453045">
              <a:off x="2426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39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032250" cy="5105400"/>
          </a:xfrm>
        </p:spPr>
        <p:txBody>
          <a:bodyPr/>
          <a:lstStyle/>
          <a:p>
            <a:pPr eaLnBrk="1" hangingPunct="1"/>
            <a:r>
              <a:rPr lang="en-US" altLang="zh-TW" sz="2400">
                <a:solidFill>
                  <a:schemeClr val="accent2"/>
                </a:solidFill>
              </a:rPr>
              <a:t>Order Planning/Forecasting:</a:t>
            </a:r>
          </a:p>
          <a:p>
            <a:pPr lvl="1" eaLnBrk="1" hangingPunct="1"/>
            <a:r>
              <a:rPr lang="en-US" altLang="zh-TW" sz="2000"/>
              <a:t>Determines future product ordering and delivery requirements base upon—</a:t>
            </a:r>
          </a:p>
          <a:p>
            <a:pPr lvl="1" eaLnBrk="1" hangingPunct="1"/>
            <a:endParaRPr lang="en-US" altLang="zh-TW" sz="2000"/>
          </a:p>
          <a:p>
            <a:pPr lvl="1" eaLnBrk="1" hangingPunct="1"/>
            <a:r>
              <a:rPr lang="en-US" altLang="zh-TW" sz="2000"/>
              <a:t>The sales forecast</a:t>
            </a:r>
          </a:p>
          <a:p>
            <a:pPr lvl="1" eaLnBrk="1" hangingPunct="1"/>
            <a:r>
              <a:rPr lang="en-US" altLang="zh-TW" sz="2000"/>
              <a:t>Inventory positions</a:t>
            </a:r>
          </a:p>
          <a:p>
            <a:pPr lvl="1" eaLnBrk="1" hangingPunct="1"/>
            <a:r>
              <a:rPr lang="en-US" altLang="zh-TW" sz="2000"/>
              <a:t>Transit lead times</a:t>
            </a:r>
          </a:p>
          <a:p>
            <a:pPr lvl="1" eaLnBrk="1" hangingPunct="1"/>
            <a:r>
              <a:rPr lang="en-US" altLang="zh-TW" sz="2000"/>
              <a:t>Other factors, Depending on relationship.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6227763" y="5805488"/>
            <a:ext cx="1223962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4.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協同訂單預測管理</a:t>
            </a:r>
          </a:p>
        </p:txBody>
      </p:sp>
    </p:spTree>
    <p:extLst>
      <p:ext uri="{BB962C8B-B14F-4D97-AF65-F5344CB8AC3E}">
        <p14:creationId xmlns:p14="http://schemas.microsoft.com/office/powerpoint/2010/main" val="36893793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4402EE-0B0A-4BE0-8EF6-D45022F058BE}" type="slidenum">
              <a:rPr lang="en-US" altLang="zh-TW" sz="1400" smtClean="0">
                <a:solidFill>
                  <a:srgbClr val="333399"/>
                </a:solidFill>
              </a:rPr>
              <a:pPr/>
              <a:t>79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tasks  5: Order Generation</a:t>
            </a:r>
          </a:p>
        </p:txBody>
      </p:sp>
      <p:grpSp>
        <p:nvGrpSpPr>
          <p:cNvPr id="141317" name="Group 3"/>
          <p:cNvGrpSpPr>
            <a:grpSpLocks/>
          </p:cNvGrpSpPr>
          <p:nvPr/>
        </p:nvGrpSpPr>
        <p:grpSpPr bwMode="auto">
          <a:xfrm>
            <a:off x="2951163" y="1844675"/>
            <a:ext cx="6192837" cy="5013325"/>
            <a:chOff x="1837" y="618"/>
            <a:chExt cx="3901" cy="3158"/>
          </a:xfrm>
        </p:grpSpPr>
        <p:pic>
          <p:nvPicPr>
            <p:cNvPr id="1413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1321" name="AutoShape 5"/>
            <p:cNvSpPr>
              <a:spLocks noChangeArrowheads="1"/>
            </p:cNvSpPr>
            <p:nvPr/>
          </p:nvSpPr>
          <p:spPr bwMode="auto">
            <a:xfrm rot="1436385">
              <a:off x="2426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3419475" cy="3476625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chemeClr val="accent2"/>
                </a:solidFill>
              </a:rPr>
              <a:t>Order Generation:</a:t>
            </a:r>
          </a:p>
          <a:p>
            <a:pPr lvl="1" eaLnBrk="1" hangingPunct="1"/>
            <a:r>
              <a:rPr lang="en-US" altLang="zh-TW" sz="2400"/>
              <a:t>Transitions order forecasting to firm demand through an automated or release process.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822825" y="5661025"/>
            <a:ext cx="10080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5.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協同訂單管理</a:t>
            </a:r>
          </a:p>
        </p:txBody>
      </p:sp>
    </p:spTree>
    <p:extLst>
      <p:ext uri="{BB962C8B-B14F-4D97-AF65-F5344CB8AC3E}">
        <p14:creationId xmlns:p14="http://schemas.microsoft.com/office/powerpoint/2010/main" val="25468246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6E03E4-C070-4016-8981-E9DD0F77DEDF}" type="slidenum">
              <a:rPr lang="en-US" altLang="zh-TW" sz="1400" smtClean="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國際物流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900113" y="249237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價值鍊：</a:t>
            </a:r>
          </a:p>
          <a:p>
            <a:pPr eaLnBrk="1" hangingPunct="1"/>
            <a:r>
              <a:rPr lang="zh-TW" altLang="en-US"/>
              <a:t>價值創造</a:t>
            </a:r>
          </a:p>
        </p:txBody>
      </p:sp>
      <p:grpSp>
        <p:nvGrpSpPr>
          <p:cNvPr id="15366" name="Group 4"/>
          <p:cNvGrpSpPr>
            <a:grpSpLocks/>
          </p:cNvGrpSpPr>
          <p:nvPr/>
        </p:nvGrpSpPr>
        <p:grpSpPr bwMode="auto">
          <a:xfrm>
            <a:off x="2771775" y="2349500"/>
            <a:ext cx="5903913" cy="3671888"/>
            <a:chOff x="1746" y="1480"/>
            <a:chExt cx="3357" cy="2313"/>
          </a:xfrm>
        </p:grpSpPr>
        <p:sp>
          <p:nvSpPr>
            <p:cNvPr id="15382" name="Rectangle 5"/>
            <p:cNvSpPr>
              <a:spLocks noChangeArrowheads="1"/>
            </p:cNvSpPr>
            <p:nvPr/>
          </p:nvSpPr>
          <p:spPr bwMode="auto">
            <a:xfrm>
              <a:off x="1746" y="1480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383" name="Rectangle 6"/>
            <p:cNvSpPr>
              <a:spLocks noChangeArrowheads="1"/>
            </p:cNvSpPr>
            <p:nvPr/>
          </p:nvSpPr>
          <p:spPr bwMode="auto">
            <a:xfrm>
              <a:off x="1746" y="2251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384" name="Rectangle 7"/>
            <p:cNvSpPr>
              <a:spLocks noChangeArrowheads="1"/>
            </p:cNvSpPr>
            <p:nvPr/>
          </p:nvSpPr>
          <p:spPr bwMode="auto">
            <a:xfrm>
              <a:off x="1746" y="3022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900113" y="3570288"/>
            <a:ext cx="1866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安排：</a:t>
            </a:r>
          </a:p>
          <a:p>
            <a:pPr eaLnBrk="1" hangingPunct="1"/>
            <a:r>
              <a:rPr lang="en-US" altLang="zh-TW"/>
              <a:t>Arrangement,</a:t>
            </a:r>
          </a:p>
          <a:p>
            <a:pPr eaLnBrk="1" hangingPunct="1"/>
            <a:r>
              <a:rPr lang="en-US" altLang="zh-TW"/>
              <a:t>Non Asset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900113" y="5013325"/>
            <a:ext cx="1708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實體物流：</a:t>
            </a:r>
          </a:p>
          <a:p>
            <a:pPr eaLnBrk="1" hangingPunct="1"/>
            <a:r>
              <a:rPr lang="en-US" altLang="zh-TW"/>
              <a:t>Asset-based</a:t>
            </a:r>
          </a:p>
          <a:p>
            <a:pPr eaLnBrk="1" hangingPunct="1"/>
            <a:r>
              <a:rPr lang="en-US" altLang="zh-TW"/>
              <a:t>Service</a:t>
            </a:r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3059113" y="2636838"/>
            <a:ext cx="1439862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Supplier</a:t>
            </a:r>
          </a:p>
        </p:txBody>
      </p:sp>
      <p:sp>
        <p:nvSpPr>
          <p:cNvPr id="15370" name="Oval 11"/>
          <p:cNvSpPr>
            <a:spLocks noChangeArrowheads="1"/>
          </p:cNvSpPr>
          <p:nvPr/>
        </p:nvSpPr>
        <p:spPr bwMode="auto">
          <a:xfrm>
            <a:off x="4967288" y="2636838"/>
            <a:ext cx="1439862" cy="647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Focal</a:t>
            </a:r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6877050" y="2636838"/>
            <a:ext cx="1439863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Customer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2916238" y="3933825"/>
            <a:ext cx="488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貨物承攬、報關行、報驗行、</a:t>
            </a:r>
            <a:r>
              <a:rPr lang="en-US" altLang="zh-TW">
                <a:ea typeface="標楷體" panose="03000509000000000000" pitchFamily="65" charset="-120"/>
              </a:rPr>
              <a:t>4PL...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2987675" y="5157788"/>
            <a:ext cx="536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船公司、航空公司、倉庫、卡車、拖車</a:t>
            </a:r>
          </a:p>
        </p:txBody>
      </p:sp>
      <p:sp>
        <p:nvSpPr>
          <p:cNvPr id="15376" name="Rectangle 17" descr="水平磚塊"/>
          <p:cNvSpPr>
            <a:spLocks noChangeArrowheads="1"/>
          </p:cNvSpPr>
          <p:nvPr/>
        </p:nvSpPr>
        <p:spPr bwMode="auto">
          <a:xfrm>
            <a:off x="4572000" y="2349500"/>
            <a:ext cx="287338" cy="2735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7" name="Rectangle 18" descr="水平磚塊"/>
          <p:cNvSpPr>
            <a:spLocks noChangeArrowheads="1"/>
          </p:cNvSpPr>
          <p:nvPr/>
        </p:nvSpPr>
        <p:spPr bwMode="auto">
          <a:xfrm>
            <a:off x="6516688" y="2349500"/>
            <a:ext cx="287337" cy="2735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8" name="Rectangle 19" descr="水平磚塊"/>
          <p:cNvSpPr>
            <a:spLocks noChangeArrowheads="1"/>
          </p:cNvSpPr>
          <p:nvPr/>
        </p:nvSpPr>
        <p:spPr bwMode="auto">
          <a:xfrm>
            <a:off x="4572000" y="5589588"/>
            <a:ext cx="287338" cy="430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9" name="Rectangle 20" descr="水平磚塊"/>
          <p:cNvSpPr>
            <a:spLocks noChangeArrowheads="1"/>
          </p:cNvSpPr>
          <p:nvPr/>
        </p:nvSpPr>
        <p:spPr bwMode="auto">
          <a:xfrm>
            <a:off x="6516688" y="5589588"/>
            <a:ext cx="287337" cy="430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80" name="Freeform 21"/>
          <p:cNvSpPr>
            <a:spLocks/>
          </p:cNvSpPr>
          <p:nvPr/>
        </p:nvSpPr>
        <p:spPr bwMode="auto">
          <a:xfrm>
            <a:off x="3708400" y="3357563"/>
            <a:ext cx="1511300" cy="2016125"/>
          </a:xfrm>
          <a:custGeom>
            <a:avLst/>
            <a:gdLst>
              <a:gd name="T0" fmla="*/ 0 w 952"/>
              <a:gd name="T1" fmla="*/ 0 h 1270"/>
              <a:gd name="T2" fmla="*/ 0 w 952"/>
              <a:gd name="T3" fmla="*/ 2147483646 h 1270"/>
              <a:gd name="T4" fmla="*/ 2147483646 w 952"/>
              <a:gd name="T5" fmla="*/ 2147483646 h 12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1270">
                <a:moveTo>
                  <a:pt x="0" y="0"/>
                </a:moveTo>
                <a:lnTo>
                  <a:pt x="0" y="1270"/>
                </a:lnTo>
                <a:lnTo>
                  <a:pt x="952" y="1270"/>
                </a:lnTo>
              </a:path>
            </a:pathLst>
          </a:custGeom>
          <a:noFill/>
          <a:ln w="762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81" name="Freeform 22"/>
          <p:cNvSpPr>
            <a:spLocks/>
          </p:cNvSpPr>
          <p:nvPr/>
        </p:nvSpPr>
        <p:spPr bwMode="auto">
          <a:xfrm rot="-5400000">
            <a:off x="6047582" y="3753644"/>
            <a:ext cx="1873250" cy="1366837"/>
          </a:xfrm>
          <a:custGeom>
            <a:avLst/>
            <a:gdLst>
              <a:gd name="T0" fmla="*/ 0 w 952"/>
              <a:gd name="T1" fmla="*/ 0 h 1270"/>
              <a:gd name="T2" fmla="*/ 0 w 952"/>
              <a:gd name="T3" fmla="*/ 2147483646 h 1270"/>
              <a:gd name="T4" fmla="*/ 2147483646 w 952"/>
              <a:gd name="T5" fmla="*/ 2147483646 h 12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1270">
                <a:moveTo>
                  <a:pt x="0" y="0"/>
                </a:moveTo>
                <a:lnTo>
                  <a:pt x="0" y="1270"/>
                </a:lnTo>
                <a:lnTo>
                  <a:pt x="952" y="1270"/>
                </a:lnTo>
              </a:path>
            </a:pathLst>
          </a:custGeom>
          <a:noFill/>
          <a:ln w="762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6426200" y="2960688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4516438" y="2960688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312381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46E634-BF57-4DE7-B09C-4D0B6529966A}" type="slidenum">
              <a:rPr lang="en-US" altLang="zh-TW" sz="1400" smtClean="0">
                <a:solidFill>
                  <a:srgbClr val="333399"/>
                </a:solidFill>
              </a:rPr>
              <a:pPr/>
              <a:t>80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tasks 6: Order fulfillment</a:t>
            </a:r>
          </a:p>
        </p:txBody>
      </p:sp>
      <p:grpSp>
        <p:nvGrpSpPr>
          <p:cNvPr id="143365" name="Group 3"/>
          <p:cNvGrpSpPr>
            <a:grpSpLocks/>
          </p:cNvGrpSpPr>
          <p:nvPr/>
        </p:nvGrpSpPr>
        <p:grpSpPr bwMode="auto">
          <a:xfrm>
            <a:off x="2951163" y="1844675"/>
            <a:ext cx="6192837" cy="5013325"/>
            <a:chOff x="1837" y="618"/>
            <a:chExt cx="3901" cy="3158"/>
          </a:xfrm>
        </p:grpSpPr>
        <p:pic>
          <p:nvPicPr>
            <p:cNvPr id="1433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369" name="AutoShape 5"/>
            <p:cNvSpPr>
              <a:spLocks noChangeArrowheads="1"/>
            </p:cNvSpPr>
            <p:nvPr/>
          </p:nvSpPr>
          <p:spPr bwMode="auto">
            <a:xfrm rot="3940984">
              <a:off x="2436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3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3419475" cy="3960812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chemeClr val="accent2"/>
                </a:solidFill>
              </a:rPr>
              <a:t>Order fulfillment :</a:t>
            </a:r>
          </a:p>
          <a:p>
            <a:pPr lvl="1" eaLnBrk="1" hangingPunct="1"/>
            <a:r>
              <a:rPr lang="en-US" altLang="zh-TW" sz="2400"/>
              <a:t>The process of producing, packaging, shipping, delivering, and stocking products for customer purchase.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392613" y="5156200"/>
            <a:ext cx="1079500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6.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協同補貨管理</a:t>
            </a:r>
          </a:p>
        </p:txBody>
      </p:sp>
    </p:spTree>
    <p:extLst>
      <p:ext uri="{BB962C8B-B14F-4D97-AF65-F5344CB8AC3E}">
        <p14:creationId xmlns:p14="http://schemas.microsoft.com/office/powerpoint/2010/main" val="3910123895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2E260C-95CE-4061-862B-FBD03283F841}" type="slidenum">
              <a:rPr lang="en-US" altLang="zh-TW" sz="1400" smtClean="0">
                <a:solidFill>
                  <a:srgbClr val="333399"/>
                </a:solidFill>
              </a:rPr>
              <a:pPr/>
              <a:t>81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tasks 7: Exception Management</a:t>
            </a:r>
          </a:p>
        </p:txBody>
      </p:sp>
      <p:grpSp>
        <p:nvGrpSpPr>
          <p:cNvPr id="145413" name="Group 3"/>
          <p:cNvGrpSpPr>
            <a:grpSpLocks/>
          </p:cNvGrpSpPr>
          <p:nvPr/>
        </p:nvGrpSpPr>
        <p:grpSpPr bwMode="auto">
          <a:xfrm>
            <a:off x="2951163" y="1844675"/>
            <a:ext cx="6192837" cy="5013325"/>
            <a:chOff x="1837" y="618"/>
            <a:chExt cx="3901" cy="3158"/>
          </a:xfrm>
        </p:grpSpPr>
        <p:pic>
          <p:nvPicPr>
            <p:cNvPr id="1454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5417" name="AutoShape 5"/>
            <p:cNvSpPr>
              <a:spLocks noChangeArrowheads="1"/>
            </p:cNvSpPr>
            <p:nvPr/>
          </p:nvSpPr>
          <p:spPr bwMode="auto">
            <a:xfrm rot="6827173">
              <a:off x="2425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5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3635375" cy="4413250"/>
          </a:xfrm>
        </p:spPr>
        <p:txBody>
          <a:bodyPr/>
          <a:lstStyle/>
          <a:p>
            <a:pPr eaLnBrk="1" hangingPunct="1"/>
            <a:r>
              <a:rPr lang="en-US" altLang="zh-TW" sz="2000">
                <a:solidFill>
                  <a:schemeClr val="accent2"/>
                </a:solidFill>
              </a:rPr>
              <a:t>Exception Management :</a:t>
            </a:r>
          </a:p>
          <a:p>
            <a:pPr lvl="1" eaLnBrk="1" hangingPunct="1"/>
            <a:r>
              <a:rPr lang="en-US" altLang="zh-TW" sz="1800"/>
              <a:t>Evaluates planning and execution data against predefined tolerances and thresholds.</a:t>
            </a:r>
          </a:p>
          <a:p>
            <a:pPr lvl="1" eaLnBrk="1" hangingPunct="1"/>
            <a:r>
              <a:rPr lang="en-US" altLang="zh-TW" sz="1800"/>
              <a:t>Alerts collaboration participants to out-of-bound conditions.</a:t>
            </a:r>
          </a:p>
          <a:p>
            <a:pPr lvl="1" eaLnBrk="1" hangingPunct="1"/>
            <a:r>
              <a:rPr lang="en-US" altLang="zh-TW" sz="1800"/>
              <a:t>Provides an exception resolution process in which plans are adjusted or operational changes are made.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246563" y="4221163"/>
            <a:ext cx="1081087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7.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異常狀況處理</a:t>
            </a:r>
          </a:p>
        </p:txBody>
      </p:sp>
    </p:spTree>
    <p:extLst>
      <p:ext uri="{BB962C8B-B14F-4D97-AF65-F5344CB8AC3E}">
        <p14:creationId xmlns:p14="http://schemas.microsoft.com/office/powerpoint/2010/main" val="2258008211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7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338242-B139-4006-B478-F45ED790767D}" type="slidenum">
              <a:rPr lang="en-US" altLang="zh-TW" sz="1400" smtClean="0">
                <a:solidFill>
                  <a:srgbClr val="333399"/>
                </a:solidFill>
              </a:rPr>
              <a:pPr/>
              <a:t>82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tasks 8: Performance Assessment</a:t>
            </a:r>
          </a:p>
        </p:txBody>
      </p:sp>
      <p:pic>
        <p:nvPicPr>
          <p:cNvPr id="1474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163" y="1844675"/>
            <a:ext cx="6192837" cy="50133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7462" name="AutoShape 4"/>
          <p:cNvSpPr>
            <a:spLocks noChangeArrowheads="1"/>
          </p:cNvSpPr>
          <p:nvPr/>
        </p:nvSpPr>
        <p:spPr bwMode="auto">
          <a:xfrm rot="9321670">
            <a:off x="3884613" y="2428875"/>
            <a:ext cx="4071937" cy="3959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7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35" y="12557"/>
                </a:moveTo>
                <a:cubicBezTo>
                  <a:pt x="9335" y="12253"/>
                  <a:pt x="8883" y="11562"/>
                  <a:pt x="8883" y="10800"/>
                </a:cubicBezTo>
                <a:cubicBezTo>
                  <a:pt x="8883" y="9741"/>
                  <a:pt x="9741" y="8883"/>
                  <a:pt x="10800" y="8883"/>
                </a:cubicBezTo>
                <a:cubicBezTo>
                  <a:pt x="11858" y="8883"/>
                  <a:pt x="12717" y="9741"/>
                  <a:pt x="12717" y="10800"/>
                </a:cubicBezTo>
                <a:cubicBezTo>
                  <a:pt x="12717" y="11562"/>
                  <a:pt x="12264" y="12253"/>
                  <a:pt x="11564" y="12557"/>
                </a:cubicBezTo>
                <a:lnTo>
                  <a:pt x="15109" y="20703"/>
                </a:lnTo>
                <a:cubicBezTo>
                  <a:pt x="19050" y="18987"/>
                  <a:pt x="21600" y="1509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098"/>
                  <a:pt x="2549" y="18987"/>
                  <a:pt x="6490" y="20703"/>
                </a:cubicBezTo>
                <a:lnTo>
                  <a:pt x="10035" y="12557"/>
                </a:lnTo>
                <a:close/>
              </a:path>
            </a:pathLst>
          </a:custGeom>
          <a:solidFill>
            <a:schemeClr val="bg1">
              <a:alpha val="5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/>
          <a:p>
            <a:endParaRPr lang="zh-TW" altLang="en-US"/>
          </a:p>
        </p:txBody>
      </p:sp>
      <p:sp>
        <p:nvSpPr>
          <p:cNvPr id="1474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3419475" cy="3671887"/>
          </a:xfrm>
        </p:spPr>
        <p:txBody>
          <a:bodyPr/>
          <a:lstStyle/>
          <a:p>
            <a:pPr eaLnBrk="1" hangingPunct="1"/>
            <a:r>
              <a:rPr lang="en-US" altLang="zh-TW" sz="2400"/>
              <a:t>Performance Assessment :</a:t>
            </a:r>
          </a:p>
          <a:p>
            <a:pPr lvl="1" eaLnBrk="1" hangingPunct="1"/>
            <a:r>
              <a:rPr lang="en-US" altLang="zh-TW" sz="2000"/>
              <a:t>Use key metrics to:</a:t>
            </a:r>
          </a:p>
          <a:p>
            <a:pPr lvl="2" eaLnBrk="1" hangingPunct="1"/>
            <a:endParaRPr lang="en-US" altLang="zh-TW" sz="1800"/>
          </a:p>
          <a:p>
            <a:pPr lvl="1" eaLnBrk="1" hangingPunct="1"/>
            <a:r>
              <a:rPr lang="en-US" altLang="zh-TW" sz="2000"/>
              <a:t>Evaluate the achievement of business goals.</a:t>
            </a:r>
          </a:p>
          <a:p>
            <a:pPr lvl="1" eaLnBrk="1" hangingPunct="1"/>
            <a:r>
              <a:rPr lang="en-US" altLang="zh-TW" sz="2000"/>
              <a:t>Uncover trends.</a:t>
            </a:r>
          </a:p>
          <a:p>
            <a:pPr lvl="1" eaLnBrk="1" hangingPunct="1"/>
            <a:r>
              <a:rPr lang="en-US" altLang="zh-TW" sz="2000"/>
              <a:t>Develop alternative strategies.</a:t>
            </a:r>
          </a:p>
        </p:txBody>
      </p:sp>
      <p:sp>
        <p:nvSpPr>
          <p:cNvPr id="147464" name="Rectangle 6"/>
          <p:cNvSpPr>
            <a:spLocks noChangeArrowheads="1"/>
          </p:cNvSpPr>
          <p:nvPr/>
        </p:nvSpPr>
        <p:spPr bwMode="auto">
          <a:xfrm>
            <a:off x="4894263" y="2636838"/>
            <a:ext cx="1152525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8.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協同效益分析管理</a:t>
            </a:r>
          </a:p>
        </p:txBody>
      </p:sp>
    </p:spTree>
    <p:extLst>
      <p:ext uri="{BB962C8B-B14F-4D97-AF65-F5344CB8AC3E}">
        <p14:creationId xmlns:p14="http://schemas.microsoft.com/office/powerpoint/2010/main" val="983306823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9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4E3084-4BBF-4D6D-8270-0DA869BA6157}" type="slidenum">
              <a:rPr lang="en-US" altLang="zh-TW" sz="1400" smtClean="0">
                <a:solidFill>
                  <a:srgbClr val="333399"/>
                </a:solidFill>
              </a:rPr>
              <a:pPr/>
              <a:t>83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觀念：例外處理</a:t>
            </a: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雙方長期合作</a:t>
            </a:r>
          </a:p>
          <a:p>
            <a:pPr lvl="1" eaLnBrk="1" hangingPunct="1"/>
            <a:r>
              <a:rPr lang="zh-TW" altLang="en-US" sz="2400"/>
              <a:t>對合作達成承諾</a:t>
            </a:r>
          </a:p>
          <a:p>
            <a:pPr eaLnBrk="1" hangingPunct="1"/>
            <a:r>
              <a:rPr lang="zh-TW" altLang="en-US" sz="2800"/>
              <a:t>規劃</a:t>
            </a:r>
          </a:p>
          <a:p>
            <a:pPr lvl="1" eaLnBrk="1" hangingPunct="1"/>
            <a:r>
              <a:rPr lang="zh-TW" altLang="en-US" sz="2400"/>
              <a:t>合作的營運計畫</a:t>
            </a:r>
          </a:p>
          <a:p>
            <a:pPr eaLnBrk="1" hangingPunct="1"/>
            <a:r>
              <a:rPr lang="zh-TW" altLang="en-US" sz="2800"/>
              <a:t>預測</a:t>
            </a:r>
          </a:p>
          <a:p>
            <a:pPr lvl="1" eaLnBrk="1" hangingPunct="1"/>
            <a:r>
              <a:rPr lang="zh-TW" altLang="en-US" sz="2400"/>
              <a:t>雙方預測間的差異的解決</a:t>
            </a:r>
          </a:p>
          <a:p>
            <a:pPr eaLnBrk="1" hangingPunct="1"/>
            <a:r>
              <a:rPr lang="zh-TW" altLang="en-US" sz="2800"/>
              <a:t>供貨、訂單</a:t>
            </a:r>
          </a:p>
          <a:p>
            <a:pPr lvl="1" eaLnBrk="1" hangingPunct="1"/>
            <a:r>
              <a:rPr lang="zh-TW" altLang="en-US" sz="2400"/>
              <a:t>雙方訂單間的差異的解決</a:t>
            </a:r>
          </a:p>
          <a:p>
            <a:pPr eaLnBrk="1" hangingPunct="1"/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3834129470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1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F56909-9771-4787-8C49-643460DE94DB}" type="slidenum">
              <a:rPr lang="en-US" altLang="zh-TW" sz="1400" smtClean="0">
                <a:solidFill>
                  <a:srgbClr val="333399"/>
                </a:solidFill>
              </a:rPr>
              <a:pPr/>
              <a:t>84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CPFR </a:t>
            </a:r>
            <a:r>
              <a:rPr lang="zh-TW" altLang="en-US"/>
              <a:t>的改變</a:t>
            </a: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515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75688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036372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856511-1817-418B-B081-97FA4DBA0E27}" type="slidenum">
              <a:rPr lang="en-US" altLang="zh-TW" sz="1400" smtClean="0">
                <a:solidFill>
                  <a:srgbClr val="333399"/>
                </a:solidFill>
              </a:rPr>
              <a:pPr/>
              <a:t>85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原有單一接觸點</a:t>
            </a:r>
          </a:p>
        </p:txBody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53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91197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56870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5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7C555E-AFCE-4EDA-A4F1-BCC9AEDD1AA8}" type="slidenum">
              <a:rPr lang="en-US" altLang="zh-TW" sz="1400" smtClean="0">
                <a:solidFill>
                  <a:srgbClr val="333399"/>
                </a:solidFill>
              </a:rPr>
              <a:pPr/>
              <a:t>86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全公司上下介入協同作業</a:t>
            </a:r>
          </a:p>
        </p:txBody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556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598963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534143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9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C4F46C-A320-4FBA-B723-DABEB62A2758}" type="slidenum">
              <a:rPr lang="en-US" altLang="zh-TW" sz="1400" smtClean="0">
                <a:solidFill>
                  <a:srgbClr val="333399"/>
                </a:solidFill>
              </a:rPr>
              <a:pPr/>
              <a:t>87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Demand-Driven Supply Network</a:t>
            </a:r>
          </a:p>
        </p:txBody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597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921625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244539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5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E518A2-2B9E-4E30-A6DD-BD0C04C3E772}" type="slidenum">
              <a:rPr lang="en-US" altLang="zh-TW" sz="1400" smtClean="0">
                <a:solidFill>
                  <a:srgbClr val="333399"/>
                </a:solidFill>
              </a:rPr>
              <a:pPr/>
              <a:t>88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CPFR </a:t>
            </a:r>
            <a:r>
              <a:rPr lang="zh-TW" altLang="en-US"/>
              <a:t>的協同範疇</a:t>
            </a:r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658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28040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588759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8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840049-1BA8-459D-AA97-2BF8C951B796}" type="slidenum">
              <a:rPr lang="en-US" altLang="zh-TW" sz="1400" smtClean="0">
                <a:solidFill>
                  <a:srgbClr val="333399"/>
                </a:solidFill>
              </a:rPr>
              <a:pPr/>
              <a:t>89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電子化物流管理</a:t>
            </a:r>
          </a:p>
        </p:txBody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419600"/>
          </a:xfrm>
        </p:spPr>
        <p:txBody>
          <a:bodyPr/>
          <a:lstStyle/>
          <a:p>
            <a:pPr eaLnBrk="1" hangingPunct="1"/>
            <a:r>
              <a:rPr lang="zh-TW" altLang="en-US"/>
              <a:t>快速的物流活動</a:t>
            </a:r>
          </a:p>
          <a:p>
            <a:pPr lvl="1" eaLnBrk="1" hangingPunct="1"/>
            <a:r>
              <a:rPr lang="zh-TW" altLang="en-US"/>
              <a:t>預定倉位、快速通關</a:t>
            </a:r>
          </a:p>
          <a:p>
            <a:pPr eaLnBrk="1" hangingPunct="1"/>
            <a:r>
              <a:rPr lang="zh-TW" altLang="en-US"/>
              <a:t>提高物流能見度</a:t>
            </a:r>
          </a:p>
          <a:p>
            <a:pPr lvl="1" eaLnBrk="1" hangingPunct="1"/>
            <a:r>
              <a:rPr lang="en-US" altLang="zh-TW"/>
              <a:t>Track and trace</a:t>
            </a:r>
          </a:p>
          <a:p>
            <a:pPr eaLnBrk="1" hangingPunct="1"/>
            <a:r>
              <a:rPr lang="zh-TW" altLang="en-US"/>
              <a:t>掌握「在途庫存」</a:t>
            </a:r>
          </a:p>
        </p:txBody>
      </p:sp>
    </p:spTree>
    <p:extLst>
      <p:ext uri="{BB962C8B-B14F-4D97-AF65-F5344CB8AC3E}">
        <p14:creationId xmlns:p14="http://schemas.microsoft.com/office/powerpoint/2010/main" val="37234019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B76717-B805-4DD2-BBF8-7621BA48A0C0}" type="slidenum">
              <a:rPr lang="en-US" altLang="zh-TW" sz="1400" smtClean="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供應鏈的上下游互動</a:t>
            </a:r>
            <a:r>
              <a:rPr lang="en-US" altLang="zh-TW" baseline="-25000" dirty="0"/>
              <a:t>1</a:t>
            </a:r>
          </a:p>
        </p:txBody>
      </p:sp>
      <p:sp>
        <p:nvSpPr>
          <p:cNvPr id="17413" name="Oval 3"/>
          <p:cNvSpPr>
            <a:spLocks noChangeArrowheads="1"/>
          </p:cNvSpPr>
          <p:nvPr/>
        </p:nvSpPr>
        <p:spPr bwMode="auto">
          <a:xfrm>
            <a:off x="685800" y="4800600"/>
            <a:ext cx="17526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Supplier</a:t>
            </a:r>
          </a:p>
        </p:txBody>
      </p:sp>
      <p:sp>
        <p:nvSpPr>
          <p:cNvPr id="17414" name="Oval 4"/>
          <p:cNvSpPr>
            <a:spLocks noChangeArrowheads="1"/>
          </p:cNvSpPr>
          <p:nvPr/>
        </p:nvSpPr>
        <p:spPr bwMode="auto">
          <a:xfrm>
            <a:off x="3733800" y="4800600"/>
            <a:ext cx="1752600" cy="1295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Focal</a:t>
            </a:r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6858000" y="4800600"/>
            <a:ext cx="1752600" cy="12954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Buyer</a:t>
            </a:r>
          </a:p>
        </p:txBody>
      </p:sp>
      <p:sp>
        <p:nvSpPr>
          <p:cNvPr id="174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86600" cy="4114800"/>
          </a:xfrm>
        </p:spPr>
        <p:txBody>
          <a:bodyPr/>
          <a:lstStyle/>
          <a:p>
            <a:pPr eaLnBrk="1" hangingPunct="1"/>
            <a:r>
              <a:rPr lang="zh-TW" altLang="en-US" dirty="0"/>
              <a:t>內部活動</a:t>
            </a:r>
          </a:p>
          <a:p>
            <a:pPr lvl="1" eaLnBrk="1" hangingPunct="1"/>
            <a:r>
              <a:rPr lang="zh-TW" altLang="en-US" dirty="0"/>
              <a:t>市場預測、產品設計、庫存管理、行銷銷售</a:t>
            </a:r>
          </a:p>
          <a:p>
            <a:pPr eaLnBrk="1" hangingPunct="1"/>
            <a:r>
              <a:rPr lang="zh-TW" altLang="en-US" dirty="0"/>
              <a:t>外部活動</a:t>
            </a:r>
          </a:p>
          <a:p>
            <a:pPr lvl="1" eaLnBrk="1" hangingPunct="1"/>
            <a:r>
              <a:rPr lang="zh-TW" altLang="en-US" dirty="0"/>
              <a:t>採購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2286000" y="5105400"/>
            <a:ext cx="160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>
            <a:off x="2286000" y="5791200"/>
            <a:ext cx="16002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>
            <a:off x="5334000" y="5105400"/>
            <a:ext cx="160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>
            <a:off x="5334000" y="5791200"/>
            <a:ext cx="16002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517642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0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7FBBE6-9480-4324-9BF7-C4C85C5E57D2}" type="slidenum">
              <a:rPr lang="en-US" altLang="zh-TW" sz="1400" smtClean="0">
                <a:solidFill>
                  <a:srgbClr val="333399"/>
                </a:solidFill>
              </a:rPr>
              <a:pPr/>
              <a:t>90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一般企業的庫存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傳統的庫存</a:t>
            </a:r>
          </a:p>
          <a:p>
            <a:pPr lvl="1" eaLnBrk="1" hangingPunct="1"/>
            <a:r>
              <a:rPr lang="zh-TW" altLang="en-US"/>
              <a:t>原物料庫存</a:t>
            </a:r>
          </a:p>
          <a:p>
            <a:pPr lvl="1" eaLnBrk="1" hangingPunct="1"/>
            <a:r>
              <a:rPr lang="zh-TW" altLang="en-US"/>
              <a:t>成品庫存</a:t>
            </a:r>
          </a:p>
          <a:p>
            <a:pPr lvl="1" eaLnBrk="1" hangingPunct="1"/>
            <a:r>
              <a:rPr lang="zh-TW" altLang="en-US"/>
              <a:t>在製品庫存</a:t>
            </a:r>
          </a:p>
        </p:txBody>
      </p:sp>
    </p:spTree>
    <p:extLst>
      <p:ext uri="{BB962C8B-B14F-4D97-AF65-F5344CB8AC3E}">
        <p14:creationId xmlns:p14="http://schemas.microsoft.com/office/powerpoint/2010/main" val="3820999428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22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D6F53D9-F196-4823-A407-C7A1A82FAD2F}" type="slidenum">
              <a:rPr lang="en-US" altLang="zh-TW" sz="1400" smtClean="0">
                <a:solidFill>
                  <a:srgbClr val="333399"/>
                </a:solidFill>
              </a:rPr>
              <a:pPr/>
              <a:t>91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2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/>
              <a:t>在途庫存</a:t>
            </a:r>
          </a:p>
        </p:txBody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zh-TW" altLang="en-US"/>
              <a:t>一般將之視為外部不確定因素</a:t>
            </a:r>
          </a:p>
          <a:p>
            <a:pPr eaLnBrk="1" hangingPunct="1"/>
            <a:r>
              <a:rPr kumimoji="0" lang="zh-TW" altLang="en-US"/>
              <a:t>由於庫存周轉加速</a:t>
            </a:r>
          </a:p>
          <a:p>
            <a:pPr lvl="1" eaLnBrk="1" hangingPunct="1"/>
            <a:r>
              <a:rPr kumimoji="0" lang="zh-TW" altLang="en-US"/>
              <a:t>在途庫存所佔的比重增加，其重要性提高</a:t>
            </a:r>
          </a:p>
          <a:p>
            <a:pPr lvl="1" eaLnBrk="1" hangingPunct="1"/>
            <a:r>
              <a:rPr kumimoji="0" lang="zh-TW" altLang="en-US"/>
              <a:t>庫存</a:t>
            </a:r>
            <a:r>
              <a:rPr kumimoji="0" lang="en-US" altLang="zh-TW"/>
              <a:t>90</a:t>
            </a:r>
            <a:r>
              <a:rPr kumimoji="0" lang="zh-TW" altLang="en-US"/>
              <a:t>天，</a:t>
            </a:r>
            <a:r>
              <a:rPr kumimoji="0" lang="en-US" altLang="zh-TW"/>
              <a:t>10</a:t>
            </a:r>
            <a:r>
              <a:rPr kumimoji="0" lang="zh-TW" altLang="en-US"/>
              <a:t>天的在途不重要</a:t>
            </a:r>
          </a:p>
          <a:p>
            <a:pPr lvl="1" eaLnBrk="1" hangingPunct="1"/>
            <a:r>
              <a:rPr kumimoji="0" lang="zh-TW" altLang="en-US"/>
              <a:t>但庫存降為</a:t>
            </a:r>
            <a:r>
              <a:rPr kumimoji="0" lang="en-US" altLang="zh-TW"/>
              <a:t>25</a:t>
            </a:r>
            <a:r>
              <a:rPr kumimoji="0" lang="zh-TW" altLang="en-US"/>
              <a:t>天，</a:t>
            </a:r>
            <a:r>
              <a:rPr kumimoji="0" lang="en-US" altLang="zh-TW"/>
              <a:t>10</a:t>
            </a:r>
            <a:r>
              <a:rPr kumimoji="0" lang="zh-TW" altLang="en-US"/>
              <a:t>天的在途庫存就有關鍵的重要性</a:t>
            </a:r>
          </a:p>
        </p:txBody>
      </p:sp>
    </p:spTree>
    <p:extLst>
      <p:ext uri="{BB962C8B-B14F-4D97-AF65-F5344CB8AC3E}">
        <p14:creationId xmlns:p14="http://schemas.microsoft.com/office/powerpoint/2010/main" val="1222896228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9D368F3-E8CA-41A1-A7EA-5881B78D1A51}" type="slidenum">
              <a:rPr lang="en-US" altLang="zh-TW" sz="1400" smtClean="0">
                <a:solidFill>
                  <a:srgbClr val="333399"/>
                </a:solidFill>
              </a:rPr>
              <a:pPr/>
              <a:t>92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運儲能見度</a:t>
            </a:r>
          </a:p>
        </p:txBody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掌握在途庫存</a:t>
            </a:r>
            <a:r>
              <a:rPr lang="en-US" altLang="zh-TW"/>
              <a:t>﹐so what?</a:t>
            </a:r>
          </a:p>
          <a:p>
            <a:pPr lvl="1" eaLnBrk="1" hangingPunct="1"/>
            <a:r>
              <a:rPr lang="zh-TW" altLang="en-US"/>
              <a:t>電子化使得在途庫存得以被掌握、納入決策</a:t>
            </a:r>
          </a:p>
          <a:p>
            <a:pPr lvl="1" eaLnBrk="1" hangingPunct="1"/>
            <a:r>
              <a:rPr lang="zh-TW" altLang="en-US"/>
              <a:t>降低不確定性</a:t>
            </a:r>
          </a:p>
          <a:p>
            <a:pPr lvl="1" eaLnBrk="1" hangingPunct="1"/>
            <a:r>
              <a:rPr lang="zh-TW" altLang="en-US"/>
              <a:t>掌握「條件機率」</a:t>
            </a:r>
            <a:r>
              <a:rPr lang="en-US" altLang="zh-TW" sz="2400"/>
              <a:t>Conditional Probability</a:t>
            </a:r>
          </a:p>
          <a:p>
            <a:pPr eaLnBrk="1" hangingPunct="1"/>
            <a:r>
              <a:rPr lang="zh-TW" altLang="en-US"/>
              <a:t>調整所需的安全庫存</a:t>
            </a:r>
          </a:p>
          <a:p>
            <a:pPr eaLnBrk="1" hangingPunct="1"/>
            <a:r>
              <a:rPr lang="zh-TW" altLang="en-US"/>
              <a:t>壓縮整體供應鏈中的庫存</a:t>
            </a:r>
          </a:p>
        </p:txBody>
      </p:sp>
    </p:spTree>
    <p:extLst>
      <p:ext uri="{BB962C8B-B14F-4D97-AF65-F5344CB8AC3E}">
        <p14:creationId xmlns:p14="http://schemas.microsoft.com/office/powerpoint/2010/main" val="26658330"/>
      </p:ext>
    </p:extLst>
  </p:cSld>
  <p:clrMapOvr>
    <a:masterClrMapping/>
  </p:clrMapOvr>
  <p:transition spd="med"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6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25D37B-EE0C-412C-B578-F47D441E6166}" type="slidenum">
              <a:rPr lang="en-US" altLang="zh-TW" sz="1400" smtClean="0">
                <a:solidFill>
                  <a:srgbClr val="333399"/>
                </a:solidFill>
              </a:rPr>
              <a:pPr/>
              <a:t>93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物流服務</a:t>
            </a:r>
          </a:p>
        </p:txBody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點對點：單純的運輸搬運</a:t>
            </a:r>
          </a:p>
          <a:p>
            <a:pPr eaLnBrk="1" hangingPunct="1"/>
            <a:r>
              <a:rPr lang="zh-TW" altLang="en-US"/>
              <a:t>集散中轉 </a:t>
            </a:r>
            <a:r>
              <a:rPr lang="en-US" altLang="zh-TW"/>
              <a:t>store-and-forward</a:t>
            </a:r>
          </a:p>
          <a:p>
            <a:pPr lvl="1" eaLnBrk="1" hangingPunct="1"/>
            <a:r>
              <a:rPr lang="zh-TW" altLang="en-US"/>
              <a:t>暫存倉、共享倉</a:t>
            </a:r>
          </a:p>
          <a:p>
            <a:pPr eaLnBrk="1" hangingPunct="1"/>
            <a:r>
              <a:rPr lang="zh-TW" altLang="en-US"/>
              <a:t>在途加值 </a:t>
            </a:r>
            <a:r>
              <a:rPr lang="en-US" altLang="zh-TW"/>
              <a:t>value-added-logistics</a:t>
            </a:r>
          </a:p>
          <a:p>
            <a:pPr lvl="1" eaLnBrk="1" hangingPunct="1"/>
            <a:r>
              <a:rPr lang="zh-TW" altLang="en-US"/>
              <a:t>最終加工、分裝、合併、包裝</a:t>
            </a:r>
          </a:p>
          <a:p>
            <a:pPr eaLnBrk="1" hangingPunct="1"/>
            <a:r>
              <a:rPr lang="zh-TW" altLang="en-US"/>
              <a:t>全球委外的潮流帶動第三方物流 </a:t>
            </a:r>
            <a:r>
              <a:rPr lang="en-US" altLang="zh-TW"/>
              <a:t>3PL</a:t>
            </a:r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4237385597"/>
      </p:ext>
    </p:extLst>
  </p:cSld>
  <p:clrMapOvr>
    <a:masterClrMapping/>
  </p:clrMapOvr>
  <p:transition spd="med">
    <p:rand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8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FBCCC4D-4A45-4006-8C9E-0FE00D05D170}" type="slidenum">
              <a:rPr lang="en-US" altLang="zh-TW" sz="1400" smtClean="0">
                <a:solidFill>
                  <a:srgbClr val="333399"/>
                </a:solidFill>
              </a:rPr>
              <a:pPr/>
              <a:t>94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8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物流服務業</a:t>
            </a:r>
          </a:p>
        </p:txBody>
      </p:sp>
      <p:sp>
        <p:nvSpPr>
          <p:cNvPr id="188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zh-TW" altLang="en-US"/>
              <a:t>物流服務 </a:t>
            </a:r>
            <a:r>
              <a:rPr lang="en-US" altLang="zh-TW"/>
              <a:t>LSP</a:t>
            </a:r>
          </a:p>
          <a:p>
            <a:pPr lvl="1" eaLnBrk="1" hangingPunct="1"/>
            <a:r>
              <a:rPr lang="en-US" altLang="zh-TW"/>
              <a:t>Logistics service provider</a:t>
            </a:r>
          </a:p>
          <a:p>
            <a:pPr eaLnBrk="1" hangingPunct="1"/>
            <a:r>
              <a:rPr lang="zh-TW" altLang="en-US"/>
              <a:t>第三方物流業 </a:t>
            </a:r>
            <a:r>
              <a:rPr lang="en-US" altLang="zh-TW"/>
              <a:t>3PL</a:t>
            </a:r>
          </a:p>
          <a:p>
            <a:pPr lvl="1" eaLnBrk="1" hangingPunct="1"/>
            <a:r>
              <a:rPr lang="en-US" altLang="zh-TW"/>
              <a:t>3rd party logistics</a:t>
            </a:r>
          </a:p>
          <a:p>
            <a:pPr lvl="1" eaLnBrk="1" hangingPunct="1"/>
            <a:r>
              <a:rPr lang="zh-TW" altLang="en-US"/>
              <a:t>提供運籌和倉儲的替代方案</a:t>
            </a:r>
          </a:p>
          <a:p>
            <a:pPr eaLnBrk="1" hangingPunct="1"/>
            <a:r>
              <a:rPr lang="zh-TW" altLang="en-US"/>
              <a:t>第四方物流業 </a:t>
            </a:r>
            <a:r>
              <a:rPr lang="en-US" altLang="zh-TW"/>
              <a:t>4PL</a:t>
            </a:r>
          </a:p>
          <a:p>
            <a:pPr lvl="1" eaLnBrk="1" hangingPunct="1"/>
            <a:r>
              <a:rPr lang="en-US" altLang="zh-TW"/>
              <a:t>4th party logistics</a:t>
            </a:r>
          </a:p>
          <a:p>
            <a:pPr lvl="1" eaLnBrk="1" hangingPunct="1"/>
            <a:r>
              <a:rPr lang="zh-TW" altLang="en-US"/>
              <a:t>提供運籌和倉儲資訊</a:t>
            </a:r>
          </a:p>
        </p:txBody>
      </p:sp>
    </p:spTree>
    <p:extLst>
      <p:ext uri="{BB962C8B-B14F-4D97-AF65-F5344CB8AC3E}">
        <p14:creationId xmlns:p14="http://schemas.microsoft.com/office/powerpoint/2010/main" val="1790149355"/>
      </p:ext>
    </p:extLst>
  </p:cSld>
  <p:clrMapOvr>
    <a:masterClrMapping/>
  </p:clrMapOvr>
  <p:transition spd="med">
    <p:rand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04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DFED7F7-FABC-4D51-91AC-81A1877E7644}" type="slidenum">
              <a:rPr lang="en-US" altLang="zh-TW" sz="1400" smtClean="0">
                <a:solidFill>
                  <a:srgbClr val="333399"/>
                </a:solidFill>
              </a:rPr>
              <a:pPr/>
              <a:t>95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0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供應鍊分工</a:t>
            </a:r>
          </a:p>
        </p:txBody>
      </p:sp>
      <p:sp>
        <p:nvSpPr>
          <p:cNvPr id="190469" name="Rectangle 3"/>
          <p:cNvSpPr>
            <a:spLocks noChangeArrowheads="1"/>
          </p:cNvSpPr>
          <p:nvPr/>
        </p:nvSpPr>
        <p:spPr bwMode="auto">
          <a:xfrm>
            <a:off x="539750" y="1989138"/>
            <a:ext cx="792163" cy="6477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3000509000000000000" pitchFamily="65" charset="-120"/>
              </a:rPr>
              <a:t>工廠</a:t>
            </a:r>
          </a:p>
        </p:txBody>
      </p:sp>
      <p:sp>
        <p:nvSpPr>
          <p:cNvPr id="190470" name="Rectangle 4"/>
          <p:cNvSpPr>
            <a:spLocks noChangeArrowheads="1"/>
          </p:cNvSpPr>
          <p:nvPr/>
        </p:nvSpPr>
        <p:spPr bwMode="auto">
          <a:xfrm>
            <a:off x="1763713" y="2592388"/>
            <a:ext cx="792162" cy="7064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ea typeface="標楷體" panose="03000509000000000000" pitchFamily="65" charset="-120"/>
              </a:rPr>
              <a:t>進出</a:t>
            </a:r>
          </a:p>
          <a:p>
            <a:pPr algn="ctr" eaLnBrk="1" hangingPunct="1"/>
            <a:r>
              <a:rPr lang="zh-TW" altLang="en-US" sz="1600">
                <a:ea typeface="標楷體" panose="03000509000000000000" pitchFamily="65" charset="-120"/>
              </a:rPr>
              <a:t>口商</a:t>
            </a:r>
            <a:r>
              <a:rPr lang="en-US" altLang="zh-TW" sz="1600">
                <a:ea typeface="標楷體" panose="03000509000000000000" pitchFamily="65" charset="-120"/>
              </a:rPr>
              <a:t>/</a:t>
            </a:r>
          </a:p>
          <a:p>
            <a:pPr algn="ctr" eaLnBrk="1" hangingPunct="1"/>
            <a:r>
              <a:rPr lang="en-US" altLang="zh-TW" sz="1600">
                <a:ea typeface="標楷體" panose="03000509000000000000" pitchFamily="65" charset="-120"/>
              </a:rPr>
              <a:t>IPO</a:t>
            </a:r>
          </a:p>
        </p:txBody>
      </p:sp>
      <p:sp>
        <p:nvSpPr>
          <p:cNvPr id="190471" name="Rectangle 5"/>
          <p:cNvSpPr>
            <a:spLocks noChangeArrowheads="1"/>
          </p:cNvSpPr>
          <p:nvPr/>
        </p:nvSpPr>
        <p:spPr bwMode="auto">
          <a:xfrm>
            <a:off x="2987675" y="3252788"/>
            <a:ext cx="792163" cy="6477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物流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業者</a:t>
            </a:r>
          </a:p>
        </p:txBody>
      </p:sp>
      <p:sp>
        <p:nvSpPr>
          <p:cNvPr id="190472" name="Rectangle 6"/>
          <p:cNvSpPr>
            <a:spLocks noChangeArrowheads="1"/>
          </p:cNvSpPr>
          <p:nvPr/>
        </p:nvSpPr>
        <p:spPr bwMode="auto">
          <a:xfrm>
            <a:off x="4211638" y="3854450"/>
            <a:ext cx="792162" cy="6477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發貨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中心</a:t>
            </a:r>
          </a:p>
        </p:txBody>
      </p:sp>
      <p:sp>
        <p:nvSpPr>
          <p:cNvPr id="190473" name="Rectangle 7"/>
          <p:cNvSpPr>
            <a:spLocks noChangeArrowheads="1"/>
          </p:cNvSpPr>
          <p:nvPr/>
        </p:nvSpPr>
        <p:spPr bwMode="auto">
          <a:xfrm>
            <a:off x="5435600" y="4457700"/>
            <a:ext cx="792163" cy="647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ea typeface="標楷體" panose="03000509000000000000" pitchFamily="65" charset="-120"/>
              </a:rPr>
              <a:t>通路商</a:t>
            </a:r>
          </a:p>
          <a:p>
            <a:pPr algn="ctr" eaLnBrk="1" hangingPunct="1"/>
            <a:r>
              <a:rPr lang="zh-TW" altLang="en-US" sz="1800">
                <a:ea typeface="標楷體" panose="03000509000000000000" pitchFamily="65" charset="-120"/>
              </a:rPr>
              <a:t>總部</a:t>
            </a:r>
          </a:p>
        </p:txBody>
      </p:sp>
      <p:sp>
        <p:nvSpPr>
          <p:cNvPr id="190474" name="Rectangle 8"/>
          <p:cNvSpPr>
            <a:spLocks noChangeArrowheads="1"/>
          </p:cNvSpPr>
          <p:nvPr/>
        </p:nvSpPr>
        <p:spPr bwMode="auto">
          <a:xfrm>
            <a:off x="7885113" y="5661025"/>
            <a:ext cx="792162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3000509000000000000" pitchFamily="65" charset="-120"/>
              </a:rPr>
              <a:t>門市</a:t>
            </a:r>
          </a:p>
        </p:txBody>
      </p:sp>
      <p:sp>
        <p:nvSpPr>
          <p:cNvPr id="190475" name="Rectangle 9"/>
          <p:cNvSpPr>
            <a:spLocks noChangeArrowheads="1"/>
          </p:cNvSpPr>
          <p:nvPr/>
        </p:nvSpPr>
        <p:spPr bwMode="auto">
          <a:xfrm>
            <a:off x="6659563" y="5059363"/>
            <a:ext cx="792162" cy="6477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發貨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中心</a:t>
            </a:r>
          </a:p>
        </p:txBody>
      </p:sp>
      <p:sp>
        <p:nvSpPr>
          <p:cNvPr id="190476" name="Line 10"/>
          <p:cNvSpPr>
            <a:spLocks noChangeShapeType="1"/>
          </p:cNvSpPr>
          <p:nvPr/>
        </p:nvSpPr>
        <p:spPr bwMode="auto">
          <a:xfrm>
            <a:off x="1403350" y="25654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77" name="Line 11"/>
          <p:cNvSpPr>
            <a:spLocks noChangeShapeType="1"/>
          </p:cNvSpPr>
          <p:nvPr/>
        </p:nvSpPr>
        <p:spPr bwMode="auto">
          <a:xfrm>
            <a:off x="2627313" y="32131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78" name="Line 12"/>
          <p:cNvSpPr>
            <a:spLocks noChangeShapeType="1"/>
          </p:cNvSpPr>
          <p:nvPr/>
        </p:nvSpPr>
        <p:spPr bwMode="auto">
          <a:xfrm>
            <a:off x="3851275" y="38608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79" name="Line 13"/>
          <p:cNvSpPr>
            <a:spLocks noChangeShapeType="1"/>
          </p:cNvSpPr>
          <p:nvPr/>
        </p:nvSpPr>
        <p:spPr bwMode="auto">
          <a:xfrm>
            <a:off x="5075238" y="45085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80" name="Line 14"/>
          <p:cNvSpPr>
            <a:spLocks noChangeShapeType="1"/>
          </p:cNvSpPr>
          <p:nvPr/>
        </p:nvSpPr>
        <p:spPr bwMode="auto">
          <a:xfrm>
            <a:off x="6299200" y="51562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81" name="Line 15"/>
          <p:cNvSpPr>
            <a:spLocks noChangeShapeType="1"/>
          </p:cNvSpPr>
          <p:nvPr/>
        </p:nvSpPr>
        <p:spPr bwMode="auto">
          <a:xfrm>
            <a:off x="7523163" y="58039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82" name="Text Box 16"/>
          <p:cNvSpPr txBox="1">
            <a:spLocks noChangeArrowheads="1"/>
          </p:cNvSpPr>
          <p:nvPr/>
        </p:nvSpPr>
        <p:spPr bwMode="auto">
          <a:xfrm>
            <a:off x="5795963" y="908050"/>
            <a:ext cx="2927350" cy="15525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從製造商角度來看，</a:t>
            </a:r>
          </a:p>
          <a:p>
            <a:pPr eaLnBrk="1" hangingPunct="1"/>
            <a:r>
              <a:rPr lang="zh-TW" altLang="en-US"/>
              <a:t>介面在哪裡：</a:t>
            </a:r>
          </a:p>
          <a:p>
            <a:pPr eaLnBrk="1" hangingPunct="1"/>
            <a:r>
              <a:rPr lang="zh-TW" altLang="en-US"/>
              <a:t>	貨物產權</a:t>
            </a:r>
          </a:p>
          <a:p>
            <a:pPr eaLnBrk="1" hangingPunct="1"/>
            <a:r>
              <a:rPr lang="zh-TW" altLang="en-US"/>
              <a:t>	控制範圍</a:t>
            </a:r>
          </a:p>
        </p:txBody>
      </p:sp>
      <p:grpSp>
        <p:nvGrpSpPr>
          <p:cNvPr id="611345" name="Group 17"/>
          <p:cNvGrpSpPr>
            <a:grpSpLocks/>
          </p:cNvGrpSpPr>
          <p:nvPr/>
        </p:nvGrpSpPr>
        <p:grpSpPr bwMode="auto">
          <a:xfrm>
            <a:off x="971550" y="1557338"/>
            <a:ext cx="2878138" cy="1584325"/>
            <a:chOff x="612" y="981"/>
            <a:chExt cx="1813" cy="998"/>
          </a:xfrm>
        </p:grpSpPr>
        <p:sp>
          <p:nvSpPr>
            <p:cNvPr id="190493" name="Line 18"/>
            <p:cNvSpPr>
              <a:spLocks noChangeShapeType="1"/>
            </p:cNvSpPr>
            <p:nvPr/>
          </p:nvSpPr>
          <p:spPr bwMode="auto">
            <a:xfrm flipV="1">
              <a:off x="612" y="1253"/>
              <a:ext cx="771" cy="72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0494" name="Text Box 19"/>
            <p:cNvSpPr txBox="1">
              <a:spLocks noChangeArrowheads="1"/>
            </p:cNvSpPr>
            <p:nvPr/>
          </p:nvSpPr>
          <p:spPr bwMode="auto">
            <a:xfrm>
              <a:off x="1066" y="981"/>
              <a:ext cx="13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FOB, Ex Works</a:t>
              </a:r>
            </a:p>
          </p:txBody>
        </p:sp>
      </p:grpSp>
      <p:grpSp>
        <p:nvGrpSpPr>
          <p:cNvPr id="611348" name="Group 20"/>
          <p:cNvGrpSpPr>
            <a:grpSpLocks/>
          </p:cNvGrpSpPr>
          <p:nvPr/>
        </p:nvGrpSpPr>
        <p:grpSpPr bwMode="auto">
          <a:xfrm>
            <a:off x="3419475" y="2924175"/>
            <a:ext cx="1570038" cy="1584325"/>
            <a:chOff x="612" y="981"/>
            <a:chExt cx="989" cy="998"/>
          </a:xfrm>
        </p:grpSpPr>
        <p:sp>
          <p:nvSpPr>
            <p:cNvPr id="190491" name="Line 21"/>
            <p:cNvSpPr>
              <a:spLocks noChangeShapeType="1"/>
            </p:cNvSpPr>
            <p:nvPr/>
          </p:nvSpPr>
          <p:spPr bwMode="auto">
            <a:xfrm flipV="1">
              <a:off x="612" y="1253"/>
              <a:ext cx="771" cy="72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0492" name="Text Box 22"/>
            <p:cNvSpPr txBox="1">
              <a:spLocks noChangeArrowheads="1"/>
            </p:cNvSpPr>
            <p:nvPr/>
          </p:nvSpPr>
          <p:spPr bwMode="auto">
            <a:xfrm>
              <a:off x="946" y="981"/>
              <a:ext cx="6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     CIF</a:t>
              </a:r>
            </a:p>
          </p:txBody>
        </p:sp>
      </p:grpSp>
      <p:grpSp>
        <p:nvGrpSpPr>
          <p:cNvPr id="611351" name="Group 23"/>
          <p:cNvGrpSpPr>
            <a:grpSpLocks/>
          </p:cNvGrpSpPr>
          <p:nvPr/>
        </p:nvGrpSpPr>
        <p:grpSpPr bwMode="auto">
          <a:xfrm>
            <a:off x="4716463" y="3500438"/>
            <a:ext cx="1498600" cy="1584325"/>
            <a:chOff x="612" y="981"/>
            <a:chExt cx="944" cy="998"/>
          </a:xfrm>
        </p:grpSpPr>
        <p:sp>
          <p:nvSpPr>
            <p:cNvPr id="190489" name="Line 24"/>
            <p:cNvSpPr>
              <a:spLocks noChangeShapeType="1"/>
            </p:cNvSpPr>
            <p:nvPr/>
          </p:nvSpPr>
          <p:spPr bwMode="auto">
            <a:xfrm flipV="1">
              <a:off x="612" y="1253"/>
              <a:ext cx="771" cy="72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0490" name="Text Box 25"/>
            <p:cNvSpPr txBox="1">
              <a:spLocks noChangeArrowheads="1"/>
            </p:cNvSpPr>
            <p:nvPr/>
          </p:nvSpPr>
          <p:spPr bwMode="auto">
            <a:xfrm>
              <a:off x="1066" y="981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VMI</a:t>
              </a:r>
            </a:p>
          </p:txBody>
        </p:sp>
      </p:grpSp>
      <p:grpSp>
        <p:nvGrpSpPr>
          <p:cNvPr id="611354" name="Group 26"/>
          <p:cNvGrpSpPr>
            <a:grpSpLocks/>
          </p:cNvGrpSpPr>
          <p:nvPr/>
        </p:nvGrpSpPr>
        <p:grpSpPr bwMode="auto">
          <a:xfrm>
            <a:off x="5508625" y="5156200"/>
            <a:ext cx="2735263" cy="1250950"/>
            <a:chOff x="3470" y="3248"/>
            <a:chExt cx="1723" cy="788"/>
          </a:xfrm>
        </p:grpSpPr>
        <p:sp>
          <p:nvSpPr>
            <p:cNvPr id="190487" name="Line 27"/>
            <p:cNvSpPr>
              <a:spLocks noChangeShapeType="1"/>
            </p:cNvSpPr>
            <p:nvPr/>
          </p:nvSpPr>
          <p:spPr bwMode="auto">
            <a:xfrm flipV="1">
              <a:off x="4422" y="3248"/>
              <a:ext cx="771" cy="72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0488" name="Text Box 28"/>
            <p:cNvSpPr txBox="1">
              <a:spLocks noChangeArrowheads="1"/>
            </p:cNvSpPr>
            <p:nvPr/>
          </p:nvSpPr>
          <p:spPr bwMode="auto">
            <a:xfrm>
              <a:off x="3470" y="3748"/>
              <a:ext cx="12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Direct to Store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332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20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25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ED4E32-E79A-4737-A3C3-6F394FC129B1}" type="slidenum">
              <a:rPr lang="en-US" altLang="zh-TW" sz="1400" smtClean="0">
                <a:solidFill>
                  <a:srgbClr val="333399"/>
                </a:solidFill>
              </a:rPr>
              <a:pPr/>
              <a:t>96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2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誰是伙伴？誰是貨運運達點？</a:t>
            </a: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本國的進出口商</a:t>
            </a:r>
          </a:p>
          <a:p>
            <a:pPr eaLnBrk="1" hangingPunct="1"/>
            <a:r>
              <a:rPr lang="zh-TW" altLang="en-US"/>
              <a:t>國外的進出口商</a:t>
            </a:r>
          </a:p>
          <a:p>
            <a:pPr eaLnBrk="1" hangingPunct="1"/>
            <a:r>
              <a:rPr lang="zh-TW" altLang="en-US"/>
              <a:t>國外的顧客總部 </a:t>
            </a:r>
            <a:r>
              <a:rPr lang="en-US" altLang="zh-TW"/>
              <a:t>/ </a:t>
            </a:r>
            <a:r>
              <a:rPr lang="zh-TW" altLang="en-US"/>
              <a:t>發貨中心</a:t>
            </a:r>
          </a:p>
          <a:p>
            <a:pPr eaLnBrk="1" hangingPunct="1"/>
            <a:r>
              <a:rPr lang="zh-TW" altLang="en-US"/>
              <a:t>自己在國外的分公司 </a:t>
            </a:r>
            <a:r>
              <a:rPr lang="en-US" altLang="zh-TW"/>
              <a:t>/ </a:t>
            </a:r>
            <a:r>
              <a:rPr lang="zh-TW" altLang="en-US"/>
              <a:t>物流中心</a:t>
            </a:r>
          </a:p>
          <a:p>
            <a:pPr eaLnBrk="1" hangingPunct="1"/>
            <a:r>
              <a:rPr lang="zh-TW" altLang="en-US"/>
              <a:t>國外的顧客的門市</a:t>
            </a:r>
          </a:p>
        </p:txBody>
      </p:sp>
    </p:spTree>
    <p:extLst>
      <p:ext uri="{BB962C8B-B14F-4D97-AF65-F5344CB8AC3E}">
        <p14:creationId xmlns:p14="http://schemas.microsoft.com/office/powerpoint/2010/main" val="270397724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其他重要 </a:t>
            </a:r>
            <a:r>
              <a:rPr lang="en-US" altLang="zh-TW" dirty="0"/>
              <a:t>B2B</a:t>
            </a:r>
            <a:r>
              <a:rPr lang="zh-TW" altLang="en-US" dirty="0"/>
              <a:t> 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zh-TW" altLang="en-US" sz="2400" dirty="0"/>
              <a:t>貨況追蹤</a:t>
            </a:r>
            <a:endParaRPr lang="en-US" altLang="zh-TW" sz="2400" dirty="0"/>
          </a:p>
          <a:p>
            <a:pPr lvl="1"/>
            <a:r>
              <a:rPr lang="en-US" altLang="zh-TW" sz="2000" dirty="0"/>
              <a:t>Track and trace</a:t>
            </a:r>
          </a:p>
          <a:p>
            <a:pPr lvl="1"/>
            <a:r>
              <a:rPr lang="zh-TW" altLang="en-US" sz="2000" dirty="0"/>
              <a:t>貨物現在在哪裡？途徑哪裡？</a:t>
            </a:r>
            <a:endParaRPr lang="en-US" altLang="zh-TW" sz="2000" dirty="0"/>
          </a:p>
          <a:p>
            <a:r>
              <a:rPr lang="zh-TW" altLang="en-US" sz="2400" dirty="0"/>
              <a:t>協同設計、協同工程 </a:t>
            </a:r>
            <a:endParaRPr lang="en-US" altLang="zh-TW" sz="2400" dirty="0"/>
          </a:p>
          <a:p>
            <a:pPr lvl="1"/>
            <a:r>
              <a:rPr lang="en-US" altLang="zh-TW" sz="2000" dirty="0"/>
              <a:t>Collaborative design, collaborative engineering</a:t>
            </a:r>
          </a:p>
          <a:p>
            <a:pPr lvl="1"/>
            <a:r>
              <a:rPr lang="zh-TW" altLang="en-US" sz="2000" dirty="0"/>
              <a:t>把分階段循序的工作提早，進行協同合作</a:t>
            </a:r>
            <a:endParaRPr lang="en-US" altLang="zh-TW" sz="2000" dirty="0"/>
          </a:p>
          <a:p>
            <a:r>
              <a:rPr lang="zh-TW" altLang="en-US" sz="2400" dirty="0"/>
              <a:t>提早參與 </a:t>
            </a:r>
            <a:r>
              <a:rPr lang="en-US" altLang="zh-TW" sz="2400" dirty="0"/>
              <a:t>Early Involvement</a:t>
            </a:r>
          </a:p>
          <a:p>
            <a:pPr lvl="1"/>
            <a:r>
              <a:rPr lang="zh-TW" altLang="en-US" sz="2000" dirty="0"/>
              <a:t>和供應鍊伙伴的盡早針對新產品進行設計合作</a:t>
            </a:r>
            <a:endParaRPr lang="en-US" altLang="zh-TW" sz="2000" dirty="0"/>
          </a:p>
          <a:p>
            <a:r>
              <a:rPr lang="zh-TW" altLang="en-US" sz="2400" dirty="0"/>
              <a:t>規格導入 </a:t>
            </a:r>
            <a:r>
              <a:rPr lang="en-US" altLang="zh-TW" sz="2400" dirty="0"/>
              <a:t>Spec in</a:t>
            </a:r>
          </a:p>
          <a:p>
            <a:pPr lvl="1"/>
            <a:r>
              <a:rPr lang="zh-TW" altLang="en-US" sz="2000" dirty="0"/>
              <a:t>讓顧客產品中，部分組件的規格被綁死</a:t>
            </a:r>
            <a:endParaRPr lang="en-US" altLang="zh-TW" sz="2000" dirty="0"/>
          </a:p>
          <a:p>
            <a:r>
              <a:rPr lang="zh-TW" altLang="en-US" sz="2400" dirty="0"/>
              <a:t>協同商務</a:t>
            </a:r>
            <a:r>
              <a:rPr lang="zh-TW" altLang="en-US" sz="2000" dirty="0"/>
              <a:t> </a:t>
            </a:r>
            <a:r>
              <a:rPr lang="en-US" altLang="zh-TW" sz="2000" dirty="0"/>
              <a:t>collaborative commerce, c-Commerce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97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948268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366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2C6B3FB-CDC3-42E3-B461-C7D8C6A4D3A7}" type="slidenum">
              <a:rPr lang="en-US" altLang="zh-TW" sz="1400">
                <a:solidFill>
                  <a:srgbClr val="333399"/>
                </a:solidFill>
              </a:rPr>
              <a:pPr/>
              <a:t>98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5677" y="3150336"/>
            <a:ext cx="7210409" cy="156105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altLang="zh-TW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B2Bi</a:t>
            </a:r>
            <a:br>
              <a:rPr kumimoji="0" lang="en-US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kumimoji="0" lang="en-US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Supply Chain Integration</a:t>
            </a:r>
          </a:p>
        </p:txBody>
      </p:sp>
    </p:spTree>
    <p:extLst>
      <p:ext uri="{BB962C8B-B14F-4D97-AF65-F5344CB8AC3E}">
        <p14:creationId xmlns:p14="http://schemas.microsoft.com/office/powerpoint/2010/main" val="1550363834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B5C2FD-D27E-434B-8A71-247C3C65AE91}" type="slidenum">
              <a:rPr lang="en-US" altLang="zh-TW" sz="1400">
                <a:solidFill>
                  <a:srgbClr val="333399"/>
                </a:solidFill>
              </a:rPr>
              <a:pPr/>
              <a:t>99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24713" cy="1143000"/>
          </a:xfrm>
        </p:spPr>
        <p:txBody>
          <a:bodyPr/>
          <a:lstStyle/>
          <a:p>
            <a:pPr eaLnBrk="1" hangingPunct="1"/>
            <a:r>
              <a:rPr lang="en-US" altLang="zh-TW" sz="3200"/>
              <a:t>How Information Systems Are Integrated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Web Services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An architecture enabling assembly of distributed applications from software services and tying them together</a:t>
            </a:r>
          </a:p>
          <a:p>
            <a:pPr eaLnBrk="1" hangingPunct="1"/>
            <a:r>
              <a:rPr lang="en-US" altLang="zh-TW"/>
              <a:t>B2Bi: Business to Business Integration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e.g. Rosettanet</a:t>
            </a:r>
          </a:p>
          <a:p>
            <a:pPr lvl="1" eaLnBrk="1" hangingPunct="1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80537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07EMBA_EB2_Basics">
  <a:themeElements>
    <a:clrScheme name="2007EMBA_EB2_Basics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2007EMBA_EB2_Basics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07EMBA_EB2_Bas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EMBA_EB2_Basic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10175</TotalTime>
  <Words>5579</Words>
  <Application>Microsoft Office PowerPoint</Application>
  <PresentationFormat>如螢幕大小 (4:3)</PresentationFormat>
  <Paragraphs>1354</Paragraphs>
  <Slides>114</Slides>
  <Notes>105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114</vt:i4>
      </vt:variant>
    </vt:vector>
  </HeadingPairs>
  <TitlesOfParts>
    <vt:vector size="128" baseType="lpstr"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Webdings</vt:lpstr>
      <vt:lpstr>Wingdings</vt:lpstr>
      <vt:lpstr>2007EMBA_EB2_Basics</vt:lpstr>
      <vt:lpstr>Clip</vt:lpstr>
      <vt:lpstr>Microsoft PowerPoint 97-2003 Presentation</vt:lpstr>
      <vt:lpstr>Bitmap Image</vt:lpstr>
      <vt:lpstr>多媒體項目</vt:lpstr>
      <vt:lpstr>電子化供應鍊管理、物流管理 e-SCM and e-Logistics</vt:lpstr>
      <vt:lpstr>電子化供應鏈管理的發展背景</vt:lpstr>
      <vt:lpstr>供應鍊的兩層</vt:lpstr>
      <vt:lpstr>什麼是供應鏈？價值創造</vt:lpstr>
      <vt:lpstr>供應鍊中不同的角色</vt:lpstr>
      <vt:lpstr>實體供應鏈上下游</vt:lpstr>
      <vt:lpstr>價值鍊/物流</vt:lpstr>
      <vt:lpstr>國際物流</vt:lpstr>
      <vt:lpstr>供應鏈的上下游互動1</vt:lpstr>
      <vt:lpstr>供應鏈的上下游互動2</vt:lpstr>
      <vt:lpstr>企業之間的交易發展趨勢</vt:lpstr>
      <vt:lpstr>特定對象企業間商務：條件改變</vt:lpstr>
      <vt:lpstr>速度和範圍</vt:lpstr>
      <vt:lpstr>能見度</vt:lpstr>
      <vt:lpstr>e-Supply Chain Management (eSCM)</vt:lpstr>
      <vt:lpstr>IT促成的創新: Wal-Mart</vt:lpstr>
      <vt:lpstr>最古老的通路營運模式</vt:lpstr>
      <vt:lpstr>傳統大賣場通路的補貨</vt:lpstr>
      <vt:lpstr>Wal-Mart 的 CRP Continuous Replenishment Program</vt:lpstr>
      <vt:lpstr>Wal-Mart IT 應用的特點</vt:lpstr>
      <vt:lpstr>企業組織的目標</vt:lpstr>
      <vt:lpstr>目標衝突─要多庫存還是減少庫存？</vt:lpstr>
      <vt:lpstr>無處沒有庫存</vt:lpstr>
      <vt:lpstr>供應鏈風險</vt:lpstr>
      <vt:lpstr>能見度 Visibility</vt:lpstr>
      <vt:lpstr>電子化採購：市場和產品特性</vt:lpstr>
      <vt:lpstr>管控機制</vt:lpstr>
      <vt:lpstr>價值網路和動態市場</vt:lpstr>
      <vt:lpstr>價值網路和動態市場</vt:lpstr>
      <vt:lpstr>動態市場</vt:lpstr>
      <vt:lpstr>Marketplaces : Direction of trade</vt:lpstr>
      <vt:lpstr>電子交易市場 eMarkets</vt:lpstr>
      <vt:lpstr>動態市場2</vt:lpstr>
      <vt:lpstr>虛擬層級的成本</vt:lpstr>
      <vt:lpstr>傳統說法</vt:lpstr>
      <vt:lpstr>價值網路式的供應鏈管理</vt:lpstr>
      <vt:lpstr>台灣的狀況</vt:lpstr>
      <vt:lpstr>通用系統觀念</vt:lpstr>
      <vt:lpstr>庫存</vt:lpstr>
      <vt:lpstr>庫存和訂貨</vt:lpstr>
      <vt:lpstr>庫存的決定</vt:lpstr>
      <vt:lpstr>平均存貨</vt:lpstr>
      <vt:lpstr>訂貨成本降低</vt:lpstr>
      <vt:lpstr>前置期降低</vt:lpstr>
      <vt:lpstr>庫存的改變</vt:lpstr>
      <vt:lpstr>庫存的成本</vt:lpstr>
      <vt:lpstr>長鞭效應 The Bullwhip Effect</vt:lpstr>
      <vt:lpstr>長鞭效應的原因</vt:lpstr>
      <vt:lpstr>長鞭效應和供應鏈動態</vt:lpstr>
      <vt:lpstr>訂單的變異往上游增加</vt:lpstr>
      <vt:lpstr>增加能見度的結果</vt:lpstr>
      <vt:lpstr>成本結構改變</vt:lpstr>
      <vt:lpstr>舒緩供應鏈的困難</vt:lpstr>
      <vt:lpstr>對付長鞭效應 </vt:lpstr>
      <vt:lpstr>交易關係的整合或分解？</vt:lpstr>
      <vt:lpstr>供應鏈管理內涵</vt:lpstr>
      <vt:lpstr>電子化採購</vt:lpstr>
      <vt:lpstr>電子化採購 eProcurement</vt:lpstr>
      <vt:lpstr>階段性的改善 1</vt:lpstr>
      <vt:lpstr>增加需求能見度</vt:lpstr>
      <vt:lpstr>供應鏈的活動</vt:lpstr>
      <vt:lpstr>供應商：從單純供貨到確保有貨</vt:lpstr>
      <vt:lpstr>訂單、設計外的資料分享</vt:lpstr>
      <vt:lpstr>品質管理</vt:lpstr>
      <vt:lpstr>品質瑕疵的能見度</vt:lpstr>
      <vt:lpstr>品質瑕疵的能見度2</vt:lpstr>
      <vt:lpstr>品質改善的系統需求</vt:lpstr>
      <vt:lpstr>這些發展的特點…</vt:lpstr>
      <vt:lpstr>階段性的改善 2</vt:lpstr>
      <vt:lpstr>CPFR: 協同規劃、預測和供貨</vt:lpstr>
      <vt:lpstr>What is CPFR®?</vt:lpstr>
      <vt:lpstr>PowerPoint 簡報</vt:lpstr>
      <vt:lpstr>CPFR reference model</vt:lpstr>
      <vt:lpstr>CPFR Tasks</vt:lpstr>
      <vt:lpstr>tasks  1: Collaboration Arrangement</vt:lpstr>
      <vt:lpstr>tasks 2: Joint Business Plan</vt:lpstr>
      <vt:lpstr>tasks 3: Sales Forecasting</vt:lpstr>
      <vt:lpstr>tasks 4: Order Planning/Forecasting</vt:lpstr>
      <vt:lpstr>tasks  5: Order Generation</vt:lpstr>
      <vt:lpstr>tasks 6: Order fulfillment</vt:lpstr>
      <vt:lpstr>tasks 7: Exception Management</vt:lpstr>
      <vt:lpstr>tasks 8: Performance Assessment</vt:lpstr>
      <vt:lpstr>觀念：例外處理</vt:lpstr>
      <vt:lpstr>CPFR 的改變</vt:lpstr>
      <vt:lpstr>原有單一接觸點</vt:lpstr>
      <vt:lpstr>全公司上下介入協同作業</vt:lpstr>
      <vt:lpstr>Demand-Driven Supply Network</vt:lpstr>
      <vt:lpstr>CPFR 的協同範疇</vt:lpstr>
      <vt:lpstr>電子化物流管理</vt:lpstr>
      <vt:lpstr>一般企業的庫存</vt:lpstr>
      <vt:lpstr>在途庫存</vt:lpstr>
      <vt:lpstr>運儲能見度</vt:lpstr>
      <vt:lpstr>物流服務</vt:lpstr>
      <vt:lpstr>物流服務業</vt:lpstr>
      <vt:lpstr>供應鍊分工</vt:lpstr>
      <vt:lpstr>誰是伙伴？誰是貨運運達點？</vt:lpstr>
      <vt:lpstr>其他重要 B2B 概念</vt:lpstr>
      <vt:lpstr>B2Bi Supply Chain Integration</vt:lpstr>
      <vt:lpstr>How Information Systems Are Integrated</vt:lpstr>
      <vt:lpstr>資料交換</vt:lpstr>
      <vt:lpstr>資料交換方式</vt:lpstr>
      <vt:lpstr>什麼是標示語言(Markup Language)</vt:lpstr>
      <vt:lpstr>Example: HTML Document</vt:lpstr>
      <vt:lpstr>Example: XML Document</vt:lpstr>
      <vt:lpstr>XML的優點</vt:lpstr>
      <vt:lpstr>XML與瀏覽器</vt:lpstr>
      <vt:lpstr>Client Side of Web-XML</vt:lpstr>
      <vt:lpstr>RosettaNet</vt:lpstr>
      <vt:lpstr>RosettaNet</vt:lpstr>
      <vt:lpstr>RosettaNet</vt:lpstr>
      <vt:lpstr>RosettaNet PIP</vt:lpstr>
      <vt:lpstr>RosettaNet 3A4 PIP</vt:lpstr>
      <vt:lpstr>RosettaNet 3A4 PIP</vt:lpstr>
      <vt:lpstr>ebXML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Payment</dc:title>
  <dc:subject/>
  <dc:creator>ckfarn</dc:creator>
  <cp:lastModifiedBy>范錚強</cp:lastModifiedBy>
  <cp:revision>65</cp:revision>
  <dcterms:created xsi:type="dcterms:W3CDTF">2007-05-14T01:52:50Z</dcterms:created>
  <dcterms:modified xsi:type="dcterms:W3CDTF">2024-05-22T13:45:43Z</dcterms:modified>
</cp:coreProperties>
</file>