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930" r:id="rId3"/>
    <p:sldId id="931" r:id="rId4"/>
    <p:sldId id="840" r:id="rId5"/>
    <p:sldId id="762" r:id="rId6"/>
    <p:sldId id="929" r:id="rId7"/>
    <p:sldId id="908" r:id="rId8"/>
    <p:sldId id="883" r:id="rId9"/>
    <p:sldId id="932" r:id="rId10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74" autoAdjust="0"/>
  </p:normalViewPr>
  <p:slideViewPr>
    <p:cSldViewPr showGuides="1">
      <p:cViewPr varScale="1">
        <p:scale>
          <a:sx n="102" d="100"/>
          <a:sy n="102" d="100"/>
        </p:scale>
        <p:origin x="188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0D300DE-8148-45FD-958E-5D07CD10149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50944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AF3CCA4-33E5-47F9-934E-901C561FD0F3}" type="slidenum">
              <a:rPr lang="en-US" altLang="zh-TW" sz="1200"/>
              <a:pPr/>
              <a:t>1</a:t>
            </a:fld>
            <a:endParaRPr lang="en-US" altLang="zh-TW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828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2252D72-0ED0-43A8-A7C9-E496F1C57529}" type="slidenum">
              <a:rPr lang="en-US" altLang="zh-TW" sz="1200"/>
              <a:pPr/>
              <a:t>2</a:t>
            </a:fld>
            <a:endParaRPr lang="en-US" altLang="zh-TW" sz="12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685592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1C1970D-2D2A-4A35-9582-D4C59ED01972}" type="slidenum">
              <a:rPr lang="en-US" altLang="zh-TW" sz="1200"/>
              <a:pPr/>
              <a:t>4</a:t>
            </a:fld>
            <a:endParaRPr lang="en-US" altLang="zh-TW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517796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2E7D6B3-9C3E-4BD4-B74C-DA961EABE179}" type="slidenum">
              <a:rPr lang="en-US" altLang="zh-TW" sz="1200"/>
              <a:pPr/>
              <a:t>5</a:t>
            </a:fld>
            <a:endParaRPr lang="en-US" altLang="zh-TW" sz="12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26472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1E229C-B356-4220-8466-D4FE14A0656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22605361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695D71-150B-4E2D-97FB-2878B601998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809781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59A798-CC02-44A0-80F5-29855E78210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9543519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69342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D01CBE-8E98-4E3B-AAA9-315BA8A659E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5976136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579A4F-AFDA-455A-8BFF-990565418BC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7318176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D11D48-80EF-4003-902C-796EFE19193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405484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FAC82C-0D14-47B4-8EF4-8959EE2B361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5269216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01F845-D713-4070-8393-4B42842BA7D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1147018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729C4-B3ED-4970-AE8C-01116BCFE17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358477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5128BC-82CF-4B0D-8C0A-BBCECAA5265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624139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59E654-C936-4AEC-93EB-95DEB721068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7134672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C9FF33-7AB3-4337-8EE4-7F09CD24485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2491610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6934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333399"/>
                </a:solidFill>
              </a:defRPr>
            </a:lvl1pPr>
          </a:lstStyle>
          <a:p>
            <a:fld id="{F71D29BC-7A4C-4DDB-B1CB-B9C9C63CF5C4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031" name="AutoShape 10"/>
          <p:cNvSpPr>
            <a:spLocks noChangeArrowheads="1"/>
          </p:cNvSpPr>
          <p:nvPr/>
        </p:nvSpPr>
        <p:spPr bwMode="auto">
          <a:xfrm>
            <a:off x="685800" y="685800"/>
            <a:ext cx="609600" cy="685800"/>
          </a:xfrm>
          <a:prstGeom prst="rightArrow">
            <a:avLst>
              <a:gd name="adj1" fmla="val 38426"/>
              <a:gd name="adj2" fmla="val 100000"/>
            </a:avLst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32" name="Line 13"/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rgbClr val="FFFF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4"/>
        </a:buBlip>
        <a:defRPr kumimoji="1" sz="3200" kern="1200">
          <a:solidFill>
            <a:srgbClr val="000099"/>
          </a:solidFill>
          <a:latin typeface="+mn-lt"/>
          <a:ea typeface="+mn-ea"/>
          <a:cs typeface="+mn-cs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anose="05030102010509060703" pitchFamily="18" charset="2"/>
        <a:buBlip>
          <a:blip r:embed="rId15"/>
        </a:buBlip>
        <a:defRPr kumimoji="1" sz="2800" kern="1200">
          <a:solidFill>
            <a:schemeClr val="tx1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Blip>
          <a:blip r:embed="rId16"/>
        </a:buBlip>
        <a:defRPr kumimoji="1" sz="2400" kern="1200">
          <a:solidFill>
            <a:srgbClr val="336600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defRPr kumimoji="1" sz="2000" kern="1200">
          <a:solidFill>
            <a:srgbClr val="CC0000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kumimoji="1" sz="2000" kern="1200">
          <a:solidFill>
            <a:schemeClr val="folHlink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ChangeArrowheads="1"/>
          </p:cNvSpPr>
          <p:nvPr/>
        </p:nvSpPr>
        <p:spPr bwMode="auto">
          <a:xfrm>
            <a:off x="0" y="0"/>
            <a:ext cx="9144000" cy="29718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TW" altLang="zh-TW">
              <a:solidFill>
                <a:schemeClr val="bg1"/>
              </a:solidFill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1125538"/>
            <a:ext cx="7239000" cy="1143000"/>
          </a:xfrm>
        </p:spPr>
        <p:txBody>
          <a:bodyPr anchor="ctr"/>
          <a:lstStyle/>
          <a:p>
            <a:pPr eaLnBrk="1" hangingPunct="1">
              <a:lnSpc>
                <a:spcPct val="130000"/>
              </a:lnSpc>
            </a:pPr>
            <a:r>
              <a:rPr lang="zh-TW" altLang="en-US" sz="4400" dirty="0">
                <a:latin typeface="Times New Roman" panose="02020603050405020304" pitchFamily="18" charset="0"/>
              </a:rPr>
              <a:t>企業電子化策略</a:t>
            </a:r>
            <a:r>
              <a:rPr lang="en-US" altLang="zh-TW" sz="4400" dirty="0">
                <a:latin typeface="Times New Roman" panose="02020603050405020304" pitchFamily="18" charset="0"/>
              </a:rPr>
              <a:t>─ </a:t>
            </a:r>
            <a:br>
              <a:rPr lang="en-US" altLang="zh-TW" sz="4400" dirty="0">
                <a:latin typeface="Times New Roman" panose="02020603050405020304" pitchFamily="18" charset="0"/>
              </a:rPr>
            </a:br>
            <a:r>
              <a:rPr lang="zh-TW" altLang="en-US" sz="4400" dirty="0">
                <a:latin typeface="Times New Roman" panose="02020603050405020304" pitchFamily="18" charset="0"/>
              </a:rPr>
              <a:t>課程概述</a:t>
            </a:r>
            <a:endParaRPr lang="zh-TW" altLang="en-US" sz="44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938" y="4076700"/>
            <a:ext cx="8208962" cy="1944688"/>
          </a:xfrm>
        </p:spPr>
        <p:txBody>
          <a:bodyPr/>
          <a:lstStyle/>
          <a:p>
            <a:pPr marL="190500" lvl="1" eaLnBrk="1" hangingPunct="1">
              <a:defRPr/>
            </a:pPr>
            <a:r>
              <a:rPr lang="en-US" altLang="en-US" sz="28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中央大學</a:t>
            </a:r>
            <a:r>
              <a:rPr lang="en-US" altLang="zh-TW" sz="28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en-US" altLang="en-US" sz="28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資訊管理系</a:t>
            </a:r>
            <a:endParaRPr lang="en-US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90500" lvl="1" eaLnBrk="1" hangingPunct="1">
              <a:defRPr/>
            </a:pPr>
            <a:r>
              <a:rPr lang="en-US" altLang="en-US" sz="28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范錚強</a:t>
            </a:r>
            <a:endParaRPr lang="en-US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90500" lvl="1" eaLnBrk="1" hangingPunct="1">
              <a:defRPr/>
            </a:pPr>
            <a:endParaRPr lang="zh-TW" altLang="en-US" dirty="0"/>
          </a:p>
          <a:p>
            <a:pPr lvl="1" indent="206375" eaLnBrk="1" hangingPunct="1">
              <a:lnSpc>
                <a:spcPct val="80000"/>
              </a:lnSpc>
              <a:defRPr/>
            </a:pPr>
            <a:r>
              <a:rPr lang="en-US" altLang="zh-TW" dirty="0"/>
              <a:t>2024.02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60325" y="117475"/>
            <a:ext cx="701675" cy="113665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6600" dirty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5365" name="頁尾版面配置區 1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5366" name="投影片編號版面配置區 1"/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646BBA2-AFF9-4D0B-ADCC-FD6A752CCDCC}" type="slidenum">
              <a:rPr lang="en-US" altLang="zh-TW" sz="1400">
                <a:solidFill>
                  <a:srgbClr val="333399"/>
                </a:solidFill>
              </a:rPr>
              <a:pPr/>
              <a:t>1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上課預備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78688" cy="41148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zh-TW" altLang="en-US" sz="2800" dirty="0"/>
              <a:t>教學網頁：</a:t>
            </a:r>
            <a:r>
              <a:rPr lang="en-US" altLang="zh-TW" sz="2400" dirty="0"/>
              <a:t>http://</a:t>
            </a:r>
            <a:r>
              <a:rPr lang="en-US" altLang="zh-TW" sz="2400" dirty="0" err="1"/>
              <a:t>www.mgt.ncu.edu.tw</a:t>
            </a:r>
            <a:r>
              <a:rPr lang="en-US" altLang="zh-TW" sz="2400" dirty="0"/>
              <a:t>/~</a:t>
            </a:r>
            <a:r>
              <a:rPr lang="en-US" altLang="zh-TW" sz="2400" dirty="0" err="1"/>
              <a:t>ckfarn</a:t>
            </a:r>
            <a:r>
              <a:rPr lang="en-US" altLang="zh-TW" sz="2400" dirty="0"/>
              <a:t>/</a:t>
            </a:r>
            <a:r>
              <a:rPr lang="en-US" altLang="zh-TW" sz="2400" dirty="0" err="1"/>
              <a:t>24S_e_Strategy.html</a:t>
            </a:r>
            <a:endParaRPr lang="en-US" altLang="zh-TW" sz="2400" dirty="0"/>
          </a:p>
          <a:p>
            <a:pPr eaLnBrk="1" hangingPunct="1">
              <a:spcAft>
                <a:spcPts val="600"/>
              </a:spcAft>
            </a:pPr>
            <a:r>
              <a:rPr lang="zh-TW" altLang="en-US" sz="2800" dirty="0"/>
              <a:t>教科書：無</a:t>
            </a:r>
            <a:endParaRPr lang="en-US" altLang="zh-TW" sz="2800" dirty="0"/>
          </a:p>
          <a:p>
            <a:pPr lvl="1" eaLnBrk="1" hangingPunct="1">
              <a:spcAft>
                <a:spcPts val="600"/>
              </a:spcAft>
            </a:pPr>
            <a:r>
              <a:rPr lang="zh-TW" altLang="en-US" sz="2400" dirty="0"/>
              <a:t>使用教師準備的投影片資料</a:t>
            </a:r>
            <a:endParaRPr lang="en-US" altLang="zh-TW" sz="2400" dirty="0"/>
          </a:p>
          <a:p>
            <a:pPr marL="663575" lvl="1" indent="0" eaLnBrk="1" hangingPunct="1">
              <a:spcAft>
                <a:spcPts val="600"/>
              </a:spcAft>
              <a:buNone/>
            </a:pPr>
            <a:endParaRPr lang="en-US" altLang="zh-TW" sz="2400" dirty="0"/>
          </a:p>
          <a:p>
            <a:pPr eaLnBrk="1" hangingPunct="1">
              <a:spcAft>
                <a:spcPts val="600"/>
              </a:spcAft>
            </a:pPr>
            <a:r>
              <a:rPr lang="zh-TW" altLang="en-US" sz="2800" dirty="0"/>
              <a:t>學生背景</a:t>
            </a:r>
            <a:endParaRPr lang="en-US" altLang="zh-TW" sz="2800" dirty="0"/>
          </a:p>
          <a:p>
            <a:pPr eaLnBrk="1" hangingPunct="1">
              <a:spcAft>
                <a:spcPts val="600"/>
              </a:spcAft>
            </a:pPr>
            <a:r>
              <a:rPr lang="zh-TW" altLang="en-US" sz="2800" dirty="0"/>
              <a:t>討論上課時間</a:t>
            </a:r>
            <a:endParaRPr lang="en-US" altLang="zh-TW" sz="2800" dirty="0"/>
          </a:p>
          <a:p>
            <a:pPr eaLnBrk="1" hangingPunct="1">
              <a:spcAft>
                <a:spcPts val="600"/>
              </a:spcAft>
            </a:pPr>
            <a:endParaRPr lang="zh-TW" altLang="en-US" sz="2800" dirty="0"/>
          </a:p>
        </p:txBody>
      </p:sp>
      <p:sp>
        <p:nvSpPr>
          <p:cNvPr id="30723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70C6EDF-2F07-4CA7-A005-81A1EBF9869F}" type="slidenum">
              <a:rPr lang="en-US" altLang="zh-TW" sz="1400">
                <a:solidFill>
                  <a:srgbClr val="333399"/>
                </a:solidFill>
              </a:rPr>
              <a:pPr/>
              <a:t>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6166541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學期評分</a:t>
            </a:r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z="2800" dirty="0"/>
              <a:t>作業一（個人）</a:t>
            </a:r>
            <a:endParaRPr lang="en-US" altLang="zh-TW" sz="2800" dirty="0"/>
          </a:p>
          <a:p>
            <a:pPr lvl="1" eaLnBrk="1" hangingPunct="1"/>
            <a:r>
              <a:rPr lang="zh-TW" altLang="en-US" sz="2400" dirty="0">
                <a:ea typeface="標楷體" panose="03000509000000000000" pitchFamily="65" charset="-120"/>
              </a:rPr>
              <a:t>文字編排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pPr eaLnBrk="1" hangingPunct="1"/>
            <a:r>
              <a:rPr lang="zh-TW" altLang="en-US" sz="2800" dirty="0"/>
              <a:t>作業二、四～六（個人）</a:t>
            </a:r>
            <a:endParaRPr lang="en-US" altLang="zh-TW" sz="2800" dirty="0"/>
          </a:p>
          <a:p>
            <a:pPr lvl="1" eaLnBrk="1" hangingPunct="1"/>
            <a:r>
              <a:rPr lang="zh-TW" altLang="en-US" sz="2400" dirty="0"/>
              <a:t>一頁個案閱讀報告（</a:t>
            </a:r>
            <a:r>
              <a:rPr lang="en-US" altLang="zh-TW" sz="2400" dirty="0"/>
              <a:t>12</a:t>
            </a:r>
            <a:r>
              <a:rPr lang="zh-TW" altLang="en-US" sz="2400" dirty="0"/>
              <a:t>點字、單行）</a:t>
            </a:r>
            <a:endParaRPr lang="en-US" altLang="zh-TW" sz="2400" dirty="0"/>
          </a:p>
          <a:p>
            <a:pPr eaLnBrk="1" hangingPunct="1"/>
            <a:r>
              <a:rPr lang="zh-TW" altLang="en-US" sz="2800" dirty="0"/>
              <a:t>作業三（團體）</a:t>
            </a:r>
            <a:endParaRPr lang="en-US" altLang="zh-TW" sz="2800" dirty="0"/>
          </a:p>
          <a:p>
            <a:pPr lvl="1" eaLnBrk="1" hangingPunct="1"/>
            <a:r>
              <a:rPr lang="zh-TW" altLang="en-US" sz="2400" dirty="0">
                <a:ea typeface="標楷體" panose="03000509000000000000" pitchFamily="65" charset="-120"/>
              </a:rPr>
              <a:t>企業策略 </a:t>
            </a:r>
            <a:r>
              <a:rPr lang="en-US" altLang="zh-TW" sz="2400" dirty="0">
                <a:ea typeface="標楷體" panose="03000509000000000000" pitchFamily="65" charset="-120"/>
              </a:rPr>
              <a:t>SWOT </a:t>
            </a:r>
            <a:r>
              <a:rPr lang="zh-TW" altLang="en-US" sz="2400" dirty="0">
                <a:ea typeface="標楷體" panose="03000509000000000000" pitchFamily="65" charset="-120"/>
              </a:rPr>
              <a:t>規劃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pPr eaLnBrk="1" hangingPunct="1"/>
            <a:r>
              <a:rPr lang="zh-TW" altLang="en-US" sz="2800" dirty="0"/>
              <a:t>學期報告（個人）</a:t>
            </a:r>
            <a:endParaRPr lang="en-US" altLang="zh-TW" sz="2800" dirty="0"/>
          </a:p>
          <a:p>
            <a:pPr lvl="1" eaLnBrk="1" hangingPunct="1"/>
            <a:r>
              <a:rPr lang="zh-TW" altLang="en-US" sz="2400" dirty="0">
                <a:ea typeface="標楷體" panose="03000509000000000000" pitchFamily="65" charset="-120"/>
              </a:rPr>
              <a:t>個人生涯規劃</a:t>
            </a:r>
          </a:p>
        </p:txBody>
      </p:sp>
      <p:sp>
        <p:nvSpPr>
          <p:cNvPr id="7172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173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6DBD0D4-CFA7-4070-9BAE-894A596DA05E}" type="slidenum">
              <a:rPr lang="en-US" altLang="zh-TW" sz="1400" smtClean="0">
                <a:solidFill>
                  <a:srgbClr val="333399"/>
                </a:solidFill>
              </a:rPr>
              <a:pPr/>
              <a:t>3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08710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頁尾版面配置區 1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9458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2BCF79A-A5AF-4510-AD23-17018EC403AD}" type="slidenum">
              <a:rPr lang="en-US" altLang="zh-TW" sz="1400" smtClean="0">
                <a:solidFill>
                  <a:srgbClr val="333399"/>
                </a:solidFill>
              </a:rPr>
              <a:pPr/>
              <a:t>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 dirty="0"/>
              <a:t>資訊科技應用引發的管理問題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1844824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dirty="0"/>
              <a:t>IT</a:t>
            </a:r>
            <a:r>
              <a:rPr lang="zh-TW" altLang="en-US" sz="2800" dirty="0"/>
              <a:t> 已經導致企業經營的基本革命</a:t>
            </a:r>
            <a:endParaRPr lang="en-US" altLang="zh-TW" sz="2800" dirty="0"/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dirty="0"/>
              <a:t>很多過去不能達成的事都可以做到了</a:t>
            </a:r>
            <a:endParaRPr lang="en-US" altLang="zh-TW" sz="2400" dirty="0"/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dirty="0"/>
              <a:t>產生顧客價值</a:t>
            </a:r>
            <a:endParaRPr lang="en-US" altLang="zh-TW" sz="2400" dirty="0"/>
          </a:p>
          <a:p>
            <a:pPr eaLnBrk="1" hangingPunct="1">
              <a:lnSpc>
                <a:spcPct val="90000"/>
              </a:lnSpc>
            </a:pPr>
            <a:r>
              <a:rPr lang="zh-TW" altLang="en-US" sz="2800" dirty="0"/>
              <a:t>環境和顧客需求改變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dirty="0"/>
              <a:t>促成</a:t>
            </a:r>
            <a:r>
              <a:rPr lang="zh-TW" altLang="en-US" sz="2400" b="1" dirty="0">
                <a:solidFill>
                  <a:srgbClr val="FF0000"/>
                </a:solidFill>
              </a:rPr>
              <a:t>新的企業策略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 dirty="0"/>
              <a:t>科技改變下的營業條件改變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dirty="0"/>
              <a:t>提升內部效率、降低成本、增加營收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 dirty="0"/>
              <a:t>企業經營典範改變</a:t>
            </a:r>
            <a:endParaRPr lang="en-US" altLang="zh-TW" sz="2800" dirty="0"/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dirty="0"/>
              <a:t>主流 </a:t>
            </a:r>
            <a:r>
              <a:rPr lang="en-US" altLang="zh-TW" sz="2400" dirty="0"/>
              <a:t>best practice </a:t>
            </a:r>
            <a:r>
              <a:rPr lang="zh-TW" altLang="en-US" sz="2400" dirty="0"/>
              <a:t>還在不斷改變</a:t>
            </a:r>
            <a:endParaRPr lang="en-US" altLang="zh-TW" sz="2400" dirty="0"/>
          </a:p>
          <a:p>
            <a:pPr lvl="1" eaLnBrk="1" hangingPunct="1">
              <a:lnSpc>
                <a:spcPct val="90000"/>
              </a:lnSpc>
            </a:pPr>
            <a:endParaRPr lang="zh-TW" altLang="en-US" sz="2800" dirty="0"/>
          </a:p>
        </p:txBody>
      </p:sp>
    </p:spTree>
  </p:cSld>
  <p:clrMapOvr>
    <a:masterClrMapping/>
  </p:clrMapOvr>
  <p:transition spd="med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2530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DFB1000-62FB-432E-A01A-0937B8195629}" type="slidenum">
              <a:rPr lang="en-US" altLang="zh-TW" sz="1400">
                <a:solidFill>
                  <a:srgbClr val="333399"/>
                </a:solidFill>
              </a:rPr>
              <a:pPr/>
              <a:t>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2531" name="AutoShape 11"/>
          <p:cNvSpPr>
            <a:spLocks noChangeArrowheads="1"/>
          </p:cNvSpPr>
          <p:nvPr/>
        </p:nvSpPr>
        <p:spPr bwMode="auto">
          <a:xfrm>
            <a:off x="381000" y="3810000"/>
            <a:ext cx="8458200" cy="45720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8100 h 21600"/>
              <a:gd name="T14" fmla="*/ 21075 w 21600"/>
              <a:gd name="T15" fmla="*/ 135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00" y="0"/>
                </a:moveTo>
                <a:lnTo>
                  <a:pt x="19500" y="8100"/>
                </a:lnTo>
                <a:lnTo>
                  <a:pt x="3375" y="8100"/>
                </a:lnTo>
                <a:lnTo>
                  <a:pt x="3375" y="13500"/>
                </a:lnTo>
                <a:lnTo>
                  <a:pt x="19500" y="13500"/>
                </a:lnTo>
                <a:lnTo>
                  <a:pt x="19500" y="21600"/>
                </a:lnTo>
                <a:lnTo>
                  <a:pt x="21600" y="10800"/>
                </a:lnTo>
                <a:lnTo>
                  <a:pt x="19500" y="0"/>
                </a:lnTo>
                <a:close/>
              </a:path>
              <a:path w="21600" h="21600">
                <a:moveTo>
                  <a:pt x="1350" y="8100"/>
                </a:moveTo>
                <a:lnTo>
                  <a:pt x="1350" y="13500"/>
                </a:lnTo>
                <a:lnTo>
                  <a:pt x="2700" y="13500"/>
                </a:lnTo>
                <a:lnTo>
                  <a:pt x="2700" y="8100"/>
                </a:lnTo>
                <a:lnTo>
                  <a:pt x="1350" y="8100"/>
                </a:lnTo>
                <a:close/>
              </a:path>
              <a:path w="21600" h="21600">
                <a:moveTo>
                  <a:pt x="0" y="8100"/>
                </a:moveTo>
                <a:lnTo>
                  <a:pt x="0" y="13500"/>
                </a:lnTo>
                <a:lnTo>
                  <a:pt x="675" y="13500"/>
                </a:lnTo>
                <a:lnTo>
                  <a:pt x="675" y="8100"/>
                </a:lnTo>
                <a:lnTo>
                  <a:pt x="0" y="810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資訊科技的企業應用演進</a:t>
            </a: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696913" y="3595688"/>
            <a:ext cx="981075" cy="9255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800"/>
              <a:t>資料</a:t>
            </a:r>
          </a:p>
          <a:p>
            <a:pPr algn="ctr" eaLnBrk="1" hangingPunct="1"/>
            <a:r>
              <a:rPr lang="zh-TW" altLang="en-US" sz="1800"/>
              <a:t>處理</a:t>
            </a:r>
          </a:p>
          <a:p>
            <a:pPr algn="ctr" eaLnBrk="1" hangingPunct="1"/>
            <a:r>
              <a:rPr lang="en-US" altLang="zh-TW" sz="1800"/>
              <a:t>DP/EDP</a:t>
            </a:r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0" y="245745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333399"/>
                </a:solidFill>
                <a:ea typeface="標楷體" panose="03000509000000000000" pitchFamily="65" charset="-120"/>
              </a:rPr>
              <a:t>電腦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857375" y="3595688"/>
            <a:ext cx="879475" cy="9255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800"/>
              <a:t>管理資</a:t>
            </a:r>
          </a:p>
          <a:p>
            <a:pPr algn="ctr" eaLnBrk="1" hangingPunct="1"/>
            <a:r>
              <a:rPr lang="zh-TW" altLang="en-US" sz="1800"/>
              <a:t>訊系統</a:t>
            </a:r>
          </a:p>
          <a:p>
            <a:pPr algn="ctr" eaLnBrk="1" hangingPunct="1"/>
            <a:r>
              <a:rPr lang="en-US" altLang="zh-TW" sz="1800"/>
              <a:t>MIS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71463" y="1700213"/>
            <a:ext cx="1403350" cy="4572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ea typeface="標楷體" panose="03000509000000000000" pitchFamily="65" charset="-120"/>
              </a:rPr>
              <a:t>科技創新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39725" y="5718175"/>
            <a:ext cx="1403350" cy="457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ea typeface="標楷體" panose="03000509000000000000" pitchFamily="65" charset="-120"/>
              </a:rPr>
              <a:t>觀念創新</a:t>
            </a:r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544513" y="2913063"/>
            <a:ext cx="476250" cy="60642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39" name="Text Box 12"/>
          <p:cNvSpPr txBox="1">
            <a:spLocks noChangeArrowheads="1"/>
          </p:cNvSpPr>
          <p:nvPr/>
        </p:nvSpPr>
        <p:spPr bwMode="auto">
          <a:xfrm>
            <a:off x="679450" y="5111750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65" charset="-120"/>
              </a:rPr>
              <a:t>資料分析</a:t>
            </a:r>
          </a:p>
        </p:txBody>
      </p:sp>
      <p:sp>
        <p:nvSpPr>
          <p:cNvPr id="22540" name="Line 13"/>
          <p:cNvSpPr>
            <a:spLocks noChangeShapeType="1"/>
          </p:cNvSpPr>
          <p:nvPr/>
        </p:nvSpPr>
        <p:spPr bwMode="auto">
          <a:xfrm flipV="1">
            <a:off x="1631950" y="4579938"/>
            <a:ext cx="681038" cy="606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41" name="Text Box 14"/>
          <p:cNvSpPr txBox="1">
            <a:spLocks noChangeArrowheads="1"/>
          </p:cNvSpPr>
          <p:nvPr/>
        </p:nvSpPr>
        <p:spPr bwMode="auto">
          <a:xfrm>
            <a:off x="2870200" y="3595688"/>
            <a:ext cx="1019175" cy="925512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800"/>
              <a:t>決策支</a:t>
            </a:r>
          </a:p>
          <a:p>
            <a:pPr algn="ctr" eaLnBrk="1" hangingPunct="1"/>
            <a:r>
              <a:rPr lang="zh-TW" altLang="en-US" sz="1800"/>
              <a:t>援系統</a:t>
            </a:r>
          </a:p>
          <a:p>
            <a:pPr algn="ctr" eaLnBrk="1" hangingPunct="1"/>
            <a:r>
              <a:rPr lang="en-US" altLang="zh-TW" sz="1800"/>
              <a:t>DSS/EIS</a:t>
            </a:r>
          </a:p>
        </p:txBody>
      </p:sp>
      <p:sp>
        <p:nvSpPr>
          <p:cNvPr id="22542" name="Text Box 15"/>
          <p:cNvSpPr txBox="1">
            <a:spLocks noChangeArrowheads="1"/>
          </p:cNvSpPr>
          <p:nvPr/>
        </p:nvSpPr>
        <p:spPr bwMode="auto">
          <a:xfrm>
            <a:off x="2039938" y="5111750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65" charset="-120"/>
              </a:rPr>
              <a:t>決策模型</a:t>
            </a:r>
          </a:p>
        </p:txBody>
      </p:sp>
      <p:sp>
        <p:nvSpPr>
          <p:cNvPr id="22543" name="Line 16"/>
          <p:cNvSpPr>
            <a:spLocks noChangeShapeType="1"/>
          </p:cNvSpPr>
          <p:nvPr/>
        </p:nvSpPr>
        <p:spPr bwMode="auto">
          <a:xfrm flipV="1">
            <a:off x="2720975" y="4579938"/>
            <a:ext cx="679450" cy="606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44" name="Text Box 17"/>
          <p:cNvSpPr txBox="1">
            <a:spLocks noChangeArrowheads="1"/>
          </p:cNvSpPr>
          <p:nvPr/>
        </p:nvSpPr>
        <p:spPr bwMode="auto">
          <a:xfrm>
            <a:off x="4040188" y="3595688"/>
            <a:ext cx="765175" cy="92551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800"/>
              <a:t>線上</a:t>
            </a:r>
          </a:p>
          <a:p>
            <a:pPr algn="ctr" eaLnBrk="1" hangingPunct="1"/>
            <a:r>
              <a:rPr lang="zh-TW" altLang="en-US" sz="1800"/>
              <a:t>交易</a:t>
            </a:r>
          </a:p>
          <a:p>
            <a:pPr algn="ctr" eaLnBrk="1" hangingPunct="1"/>
            <a:r>
              <a:rPr lang="en-US" altLang="zh-TW" sz="1800"/>
              <a:t>OLTP</a:t>
            </a:r>
          </a:p>
        </p:txBody>
      </p:sp>
      <p:sp>
        <p:nvSpPr>
          <p:cNvPr id="22545" name="Text Box 18"/>
          <p:cNvSpPr txBox="1">
            <a:spLocks noChangeArrowheads="1"/>
          </p:cNvSpPr>
          <p:nvPr/>
        </p:nvSpPr>
        <p:spPr bwMode="auto">
          <a:xfrm>
            <a:off x="2176463" y="253365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333399"/>
                </a:solidFill>
                <a:ea typeface="標楷體" panose="03000509000000000000" pitchFamily="65" charset="-120"/>
              </a:rPr>
              <a:t>資料庫</a:t>
            </a:r>
          </a:p>
        </p:txBody>
      </p:sp>
      <p:sp>
        <p:nvSpPr>
          <p:cNvPr id="22546" name="Line 19"/>
          <p:cNvSpPr>
            <a:spLocks noChangeShapeType="1"/>
          </p:cNvSpPr>
          <p:nvPr/>
        </p:nvSpPr>
        <p:spPr bwMode="auto">
          <a:xfrm>
            <a:off x="2720975" y="2989263"/>
            <a:ext cx="476250" cy="60642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47" name="Text Box 20"/>
          <p:cNvSpPr txBox="1">
            <a:spLocks noChangeArrowheads="1"/>
          </p:cNvSpPr>
          <p:nvPr/>
        </p:nvSpPr>
        <p:spPr bwMode="auto">
          <a:xfrm>
            <a:off x="3468688" y="253365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333399"/>
                </a:solidFill>
                <a:ea typeface="標楷體" panose="03000509000000000000" pitchFamily="65" charset="-120"/>
              </a:rPr>
              <a:t>通訊</a:t>
            </a:r>
          </a:p>
        </p:txBody>
      </p:sp>
      <p:sp>
        <p:nvSpPr>
          <p:cNvPr id="22548" name="Line 21"/>
          <p:cNvSpPr>
            <a:spLocks noChangeShapeType="1"/>
          </p:cNvSpPr>
          <p:nvPr/>
        </p:nvSpPr>
        <p:spPr bwMode="auto">
          <a:xfrm>
            <a:off x="3876675" y="2989263"/>
            <a:ext cx="476250" cy="60642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49" name="Text Box 22"/>
          <p:cNvSpPr txBox="1">
            <a:spLocks noChangeArrowheads="1"/>
          </p:cNvSpPr>
          <p:nvPr/>
        </p:nvSpPr>
        <p:spPr bwMode="auto">
          <a:xfrm>
            <a:off x="4933950" y="3595688"/>
            <a:ext cx="879475" cy="925512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800"/>
              <a:t>企業資</a:t>
            </a:r>
          </a:p>
          <a:p>
            <a:pPr algn="ctr" eaLnBrk="1" hangingPunct="1"/>
            <a:r>
              <a:rPr lang="zh-TW" altLang="en-US" sz="1800"/>
              <a:t>源規劃</a:t>
            </a:r>
          </a:p>
          <a:p>
            <a:pPr algn="ctr" eaLnBrk="1" hangingPunct="1"/>
            <a:r>
              <a:rPr lang="en-US" altLang="zh-TW" sz="1800"/>
              <a:t>ERP</a:t>
            </a:r>
          </a:p>
        </p:txBody>
      </p:sp>
      <p:sp>
        <p:nvSpPr>
          <p:cNvPr id="22550" name="Text Box 23"/>
          <p:cNvSpPr txBox="1">
            <a:spLocks noChangeArrowheads="1"/>
          </p:cNvSpPr>
          <p:nvPr/>
        </p:nvSpPr>
        <p:spPr bwMode="auto">
          <a:xfrm>
            <a:off x="3740150" y="5035550"/>
            <a:ext cx="14033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65" charset="-120"/>
              </a:rPr>
              <a:t>生管、</a:t>
            </a:r>
          </a:p>
          <a:p>
            <a:pPr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65" charset="-120"/>
              </a:rPr>
              <a:t>管會模型</a:t>
            </a:r>
          </a:p>
          <a:p>
            <a:pPr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65" charset="-120"/>
              </a:rPr>
              <a:t>企業再造</a:t>
            </a:r>
          </a:p>
        </p:txBody>
      </p:sp>
      <p:sp>
        <p:nvSpPr>
          <p:cNvPr id="22551" name="Line 24"/>
          <p:cNvSpPr>
            <a:spLocks noChangeShapeType="1"/>
          </p:cNvSpPr>
          <p:nvPr/>
        </p:nvSpPr>
        <p:spPr bwMode="auto">
          <a:xfrm flipV="1">
            <a:off x="4556125" y="4579938"/>
            <a:ext cx="681038" cy="606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52" name="Text Box 25"/>
          <p:cNvSpPr txBox="1">
            <a:spLocks noChangeArrowheads="1"/>
          </p:cNvSpPr>
          <p:nvPr/>
        </p:nvSpPr>
        <p:spPr bwMode="auto">
          <a:xfrm>
            <a:off x="5938838" y="3595688"/>
            <a:ext cx="879475" cy="925512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800">
                <a:solidFill>
                  <a:srgbClr val="FFFF99"/>
                </a:solidFill>
              </a:rPr>
              <a:t>電子化</a:t>
            </a:r>
          </a:p>
          <a:p>
            <a:pPr algn="ctr" eaLnBrk="1" hangingPunct="1"/>
            <a:r>
              <a:rPr lang="zh-TW" altLang="en-US" sz="1800">
                <a:solidFill>
                  <a:srgbClr val="FFFF99"/>
                </a:solidFill>
              </a:rPr>
              <a:t>企業</a:t>
            </a:r>
          </a:p>
          <a:p>
            <a:pPr algn="ctr" eaLnBrk="1" hangingPunct="1"/>
            <a:r>
              <a:rPr lang="en-US" altLang="zh-TW" sz="1800">
                <a:solidFill>
                  <a:srgbClr val="FFFF99"/>
                </a:solidFill>
              </a:rPr>
              <a:t>EB</a:t>
            </a:r>
          </a:p>
        </p:txBody>
      </p:sp>
      <p:sp>
        <p:nvSpPr>
          <p:cNvPr id="22553" name="Text Box 26"/>
          <p:cNvSpPr txBox="1">
            <a:spLocks noChangeArrowheads="1"/>
          </p:cNvSpPr>
          <p:nvPr/>
        </p:nvSpPr>
        <p:spPr bwMode="auto">
          <a:xfrm>
            <a:off x="5364163" y="5157788"/>
            <a:ext cx="7937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65" charset="-120"/>
              </a:rPr>
              <a:t>企業</a:t>
            </a:r>
          </a:p>
          <a:p>
            <a:pPr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65" charset="-120"/>
              </a:rPr>
              <a:t>再造</a:t>
            </a:r>
          </a:p>
        </p:txBody>
      </p:sp>
      <p:sp>
        <p:nvSpPr>
          <p:cNvPr id="22554" name="Line 27"/>
          <p:cNvSpPr>
            <a:spLocks noChangeShapeType="1"/>
          </p:cNvSpPr>
          <p:nvPr/>
        </p:nvSpPr>
        <p:spPr bwMode="auto">
          <a:xfrm flipV="1">
            <a:off x="5713413" y="4579938"/>
            <a:ext cx="679450" cy="606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55" name="Text Box 28"/>
          <p:cNvSpPr txBox="1">
            <a:spLocks noChangeArrowheads="1"/>
          </p:cNvSpPr>
          <p:nvPr/>
        </p:nvSpPr>
        <p:spPr bwMode="auto">
          <a:xfrm>
            <a:off x="5346700" y="2533650"/>
            <a:ext cx="1108075" cy="6508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800"/>
              <a:t>電子商務</a:t>
            </a:r>
          </a:p>
          <a:p>
            <a:pPr algn="ctr" eaLnBrk="1" hangingPunct="1"/>
            <a:r>
              <a:rPr lang="en-US" altLang="zh-TW" sz="1800"/>
              <a:t>B2C EC</a:t>
            </a:r>
          </a:p>
        </p:txBody>
      </p:sp>
      <p:sp>
        <p:nvSpPr>
          <p:cNvPr id="22556" name="Text Box 29"/>
          <p:cNvSpPr txBox="1">
            <a:spLocks noChangeArrowheads="1"/>
          </p:cNvSpPr>
          <p:nvPr/>
        </p:nvSpPr>
        <p:spPr bwMode="auto">
          <a:xfrm>
            <a:off x="4421188" y="1700213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333399"/>
                </a:solidFill>
                <a:ea typeface="標楷體" panose="03000509000000000000" pitchFamily="65" charset="-120"/>
              </a:rPr>
              <a:t>網際網路</a:t>
            </a:r>
          </a:p>
        </p:txBody>
      </p:sp>
      <p:sp>
        <p:nvSpPr>
          <p:cNvPr id="22557" name="Line 30"/>
          <p:cNvSpPr>
            <a:spLocks noChangeShapeType="1"/>
          </p:cNvSpPr>
          <p:nvPr/>
        </p:nvSpPr>
        <p:spPr bwMode="auto">
          <a:xfrm>
            <a:off x="4897438" y="2079625"/>
            <a:ext cx="474662" cy="60642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58" name="Line 31"/>
          <p:cNvSpPr>
            <a:spLocks noChangeShapeType="1"/>
          </p:cNvSpPr>
          <p:nvPr/>
        </p:nvSpPr>
        <p:spPr bwMode="auto">
          <a:xfrm>
            <a:off x="5984875" y="3216275"/>
            <a:ext cx="271463" cy="379413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59" name="Text Box 32"/>
          <p:cNvSpPr txBox="1">
            <a:spLocks noChangeArrowheads="1"/>
          </p:cNvSpPr>
          <p:nvPr/>
        </p:nvSpPr>
        <p:spPr bwMode="auto">
          <a:xfrm>
            <a:off x="1223963" y="4505325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>
                <a:solidFill>
                  <a:srgbClr val="333399"/>
                </a:solidFill>
              </a:rPr>
              <a:t>50s</a:t>
            </a:r>
          </a:p>
        </p:txBody>
      </p:sp>
      <p:sp>
        <p:nvSpPr>
          <p:cNvPr id="22560" name="Text Box 33"/>
          <p:cNvSpPr txBox="1">
            <a:spLocks noChangeArrowheads="1"/>
          </p:cNvSpPr>
          <p:nvPr/>
        </p:nvSpPr>
        <p:spPr bwMode="auto">
          <a:xfrm>
            <a:off x="2244725" y="4505325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>
                <a:solidFill>
                  <a:srgbClr val="333399"/>
                </a:solidFill>
              </a:rPr>
              <a:t>60s</a:t>
            </a:r>
          </a:p>
        </p:txBody>
      </p:sp>
      <p:sp>
        <p:nvSpPr>
          <p:cNvPr id="22561" name="Text Box 34"/>
          <p:cNvSpPr txBox="1">
            <a:spLocks noChangeArrowheads="1"/>
          </p:cNvSpPr>
          <p:nvPr/>
        </p:nvSpPr>
        <p:spPr bwMode="auto">
          <a:xfrm>
            <a:off x="3400425" y="457993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>
                <a:solidFill>
                  <a:srgbClr val="333399"/>
                </a:solidFill>
              </a:rPr>
              <a:t>70s</a:t>
            </a:r>
          </a:p>
        </p:txBody>
      </p:sp>
      <p:sp>
        <p:nvSpPr>
          <p:cNvPr id="22562" name="Text Box 35"/>
          <p:cNvSpPr txBox="1">
            <a:spLocks noChangeArrowheads="1"/>
          </p:cNvSpPr>
          <p:nvPr/>
        </p:nvSpPr>
        <p:spPr bwMode="auto">
          <a:xfrm>
            <a:off x="4352925" y="4505325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>
                <a:solidFill>
                  <a:srgbClr val="333399"/>
                </a:solidFill>
              </a:rPr>
              <a:t>80s</a:t>
            </a:r>
          </a:p>
        </p:txBody>
      </p:sp>
      <p:sp>
        <p:nvSpPr>
          <p:cNvPr id="22563" name="Text Box 36"/>
          <p:cNvSpPr txBox="1">
            <a:spLocks noChangeArrowheads="1"/>
          </p:cNvSpPr>
          <p:nvPr/>
        </p:nvSpPr>
        <p:spPr bwMode="auto">
          <a:xfrm>
            <a:off x="5305425" y="4505325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>
                <a:solidFill>
                  <a:srgbClr val="333399"/>
                </a:solidFill>
              </a:rPr>
              <a:t>90s</a:t>
            </a:r>
          </a:p>
        </p:txBody>
      </p:sp>
      <p:sp>
        <p:nvSpPr>
          <p:cNvPr id="22564" name="Text Box 37"/>
          <p:cNvSpPr txBox="1">
            <a:spLocks noChangeArrowheads="1"/>
          </p:cNvSpPr>
          <p:nvPr/>
        </p:nvSpPr>
        <p:spPr bwMode="auto">
          <a:xfrm>
            <a:off x="6392863" y="4505325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>
                <a:solidFill>
                  <a:srgbClr val="333399"/>
                </a:solidFill>
              </a:rPr>
              <a:t>00s</a:t>
            </a:r>
          </a:p>
        </p:txBody>
      </p:sp>
      <p:sp>
        <p:nvSpPr>
          <p:cNvPr id="22565" name="Text Box 38"/>
          <p:cNvSpPr txBox="1">
            <a:spLocks noChangeArrowheads="1"/>
          </p:cNvSpPr>
          <p:nvPr/>
        </p:nvSpPr>
        <p:spPr bwMode="auto">
          <a:xfrm>
            <a:off x="5168900" y="20034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>
                <a:solidFill>
                  <a:srgbClr val="333399"/>
                </a:solidFill>
              </a:rPr>
              <a:t>1995</a:t>
            </a:r>
          </a:p>
        </p:txBody>
      </p:sp>
      <p:sp>
        <p:nvSpPr>
          <p:cNvPr id="22566" name="Text Box 39"/>
          <p:cNvSpPr txBox="1">
            <a:spLocks noChangeArrowheads="1"/>
          </p:cNvSpPr>
          <p:nvPr/>
        </p:nvSpPr>
        <p:spPr bwMode="auto">
          <a:xfrm>
            <a:off x="4419600" y="253365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333399"/>
                </a:solidFill>
                <a:ea typeface="標楷體" panose="03000509000000000000" pitchFamily="65" charset="-120"/>
              </a:rPr>
              <a:t>整合</a:t>
            </a:r>
          </a:p>
        </p:txBody>
      </p:sp>
      <p:sp>
        <p:nvSpPr>
          <p:cNvPr id="22567" name="Line 40"/>
          <p:cNvSpPr>
            <a:spLocks noChangeShapeType="1"/>
          </p:cNvSpPr>
          <p:nvPr/>
        </p:nvSpPr>
        <p:spPr bwMode="auto">
          <a:xfrm>
            <a:off x="4829175" y="2989263"/>
            <a:ext cx="476250" cy="60642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68" name="Text Box 42"/>
          <p:cNvSpPr txBox="1">
            <a:spLocks noChangeArrowheads="1"/>
          </p:cNvSpPr>
          <p:nvPr/>
        </p:nvSpPr>
        <p:spPr bwMode="auto">
          <a:xfrm>
            <a:off x="7116763" y="3573463"/>
            <a:ext cx="685800" cy="923925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en-US" altLang="zh-TW" sz="1800">
              <a:solidFill>
                <a:srgbClr val="FFFF99"/>
              </a:solidFill>
            </a:endParaRPr>
          </a:p>
          <a:p>
            <a:pPr algn="ctr" eaLnBrk="1" hangingPunct="1"/>
            <a:r>
              <a:rPr lang="en-US" altLang="zh-TW" sz="1800">
                <a:solidFill>
                  <a:srgbClr val="FFFF99"/>
                </a:solidFill>
              </a:rPr>
              <a:t>XXX</a:t>
            </a:r>
          </a:p>
          <a:p>
            <a:pPr algn="ctr" eaLnBrk="1" hangingPunct="1"/>
            <a:r>
              <a:rPr lang="en-US" altLang="zh-TW" sz="1800">
                <a:solidFill>
                  <a:srgbClr val="FFFF99"/>
                </a:solidFill>
              </a:rPr>
              <a:t>4.0</a:t>
            </a:r>
          </a:p>
        </p:txBody>
      </p:sp>
      <p:sp>
        <p:nvSpPr>
          <p:cNvPr id="22569" name="Text Box 43"/>
          <p:cNvSpPr txBox="1">
            <a:spLocks noChangeArrowheads="1"/>
          </p:cNvSpPr>
          <p:nvPr/>
        </p:nvSpPr>
        <p:spPr bwMode="auto">
          <a:xfrm>
            <a:off x="6553200" y="1809750"/>
            <a:ext cx="2346325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333399"/>
                </a:solidFill>
                <a:ea typeface="標楷體" panose="03000509000000000000" pitchFamily="65" charset="-120"/>
              </a:rPr>
              <a:t>雲端運算</a:t>
            </a:r>
          </a:p>
          <a:p>
            <a:pPr eaLnBrk="1" hangingPunct="1"/>
            <a:r>
              <a:rPr lang="zh-TW" altLang="en-US" sz="2000">
                <a:solidFill>
                  <a:srgbClr val="333399"/>
                </a:solidFill>
                <a:ea typeface="標楷體" panose="03000509000000000000" pitchFamily="65" charset="-120"/>
              </a:rPr>
              <a:t>行動商務</a:t>
            </a:r>
            <a:endParaRPr lang="en-US" altLang="zh-TW" sz="2000">
              <a:solidFill>
                <a:srgbClr val="333399"/>
              </a:solidFill>
              <a:ea typeface="標楷體" panose="03000509000000000000" pitchFamily="65" charset="-120"/>
            </a:endParaRPr>
          </a:p>
          <a:p>
            <a:pPr eaLnBrk="1" hangingPunct="1"/>
            <a:r>
              <a:rPr lang="en-US" altLang="zh-TW" sz="2000">
                <a:solidFill>
                  <a:srgbClr val="333399"/>
                </a:solidFill>
                <a:ea typeface="標楷體" panose="03000509000000000000" pitchFamily="65" charset="-120"/>
              </a:rPr>
              <a:t>5G, IoT, AI, BigData</a:t>
            </a:r>
            <a:endParaRPr lang="zh-TW" altLang="en-US" sz="2000">
              <a:solidFill>
                <a:srgbClr val="333399"/>
              </a:solidFill>
              <a:ea typeface="標楷體" panose="03000509000000000000" pitchFamily="65" charset="-120"/>
            </a:endParaRPr>
          </a:p>
        </p:txBody>
      </p:sp>
      <p:sp>
        <p:nvSpPr>
          <p:cNvPr id="22570" name="Line 44"/>
          <p:cNvSpPr>
            <a:spLocks noChangeShapeType="1"/>
          </p:cNvSpPr>
          <p:nvPr/>
        </p:nvSpPr>
        <p:spPr bwMode="auto">
          <a:xfrm>
            <a:off x="7019925" y="2924175"/>
            <a:ext cx="476250" cy="60642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71" name="Text Box 45"/>
          <p:cNvSpPr txBox="1">
            <a:spLocks noChangeArrowheads="1"/>
          </p:cNvSpPr>
          <p:nvPr/>
        </p:nvSpPr>
        <p:spPr bwMode="auto">
          <a:xfrm>
            <a:off x="6372225" y="5229225"/>
            <a:ext cx="14033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65" charset="-120"/>
              </a:rPr>
              <a:t>經營模式</a:t>
            </a:r>
          </a:p>
          <a:p>
            <a:pPr algn="ctr"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65" charset="-120"/>
              </a:rPr>
              <a:t>創新</a:t>
            </a:r>
          </a:p>
        </p:txBody>
      </p:sp>
      <p:sp>
        <p:nvSpPr>
          <p:cNvPr id="22572" name="Line 46"/>
          <p:cNvSpPr>
            <a:spLocks noChangeShapeType="1"/>
          </p:cNvSpPr>
          <p:nvPr/>
        </p:nvSpPr>
        <p:spPr bwMode="auto">
          <a:xfrm flipV="1">
            <a:off x="6780213" y="4546600"/>
            <a:ext cx="679450" cy="606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Information Management</a:t>
            </a:r>
            <a:br>
              <a:rPr lang="en-US" altLang="zh-TW"/>
            </a:br>
            <a:r>
              <a:rPr lang="en-US" altLang="zh-TW"/>
              <a:t>Body of Knowledge</a:t>
            </a:r>
            <a:endParaRPr lang="zh-TW" altLang="en-US"/>
          </a:p>
        </p:txBody>
      </p:sp>
      <p:sp>
        <p:nvSpPr>
          <p:cNvPr id="39938" name="頁尾版面配置區 3"/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9939" name="投影片編號版面配置區 4"/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8C563E0-27A9-4794-BF15-5040029476FE}" type="slidenum">
              <a:rPr lang="en-US" altLang="zh-TW" sz="1400">
                <a:solidFill>
                  <a:srgbClr val="333399"/>
                </a:solidFill>
              </a:rPr>
              <a:pPr/>
              <a:t>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pic>
        <p:nvPicPr>
          <p:cNvPr id="39940" name="Picture 2" descr="The IMB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2781300"/>
            <a:ext cx="8226425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文字方塊 5"/>
          <p:cNvSpPr txBox="1">
            <a:spLocks noChangeArrowheads="1"/>
          </p:cNvSpPr>
          <p:nvPr/>
        </p:nvSpPr>
        <p:spPr bwMode="auto">
          <a:xfrm>
            <a:off x="6948488" y="6030913"/>
            <a:ext cx="13827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200"/>
              <a:t>Source: Imbok.info</a:t>
            </a:r>
            <a:endParaRPr lang="zh-TW" altLang="en-US" sz="120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0962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B08848C-D068-4783-B766-5FF796B7C449}" type="slidenum">
              <a:rPr lang="en-US" altLang="zh-TW" sz="1400">
                <a:solidFill>
                  <a:srgbClr val="333399"/>
                </a:solidFill>
              </a:rPr>
              <a:pPr/>
              <a:t>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MIS </a:t>
            </a:r>
            <a:r>
              <a:rPr lang="zh-TW" altLang="en-US"/>
              <a:t>和企業策略</a:t>
            </a:r>
          </a:p>
        </p:txBody>
      </p:sp>
      <p:sp>
        <p:nvSpPr>
          <p:cNvPr id="897028" name="Text Box 4"/>
          <p:cNvSpPr txBox="1">
            <a:spLocks noChangeArrowheads="1"/>
          </p:cNvSpPr>
          <p:nvPr/>
        </p:nvSpPr>
        <p:spPr bwMode="auto">
          <a:xfrm>
            <a:off x="411163" y="1978025"/>
            <a:ext cx="10652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3200">
                <a:solidFill>
                  <a:srgbClr val="333399"/>
                </a:solidFill>
                <a:ea typeface="標楷體" panose="03000509000000000000" pitchFamily="65" charset="-120"/>
              </a:rPr>
              <a:t>過去</a:t>
            </a:r>
          </a:p>
        </p:txBody>
      </p:sp>
      <p:sp>
        <p:nvSpPr>
          <p:cNvPr id="897029" name="Text Box 5"/>
          <p:cNvSpPr txBox="1">
            <a:spLocks noChangeArrowheads="1"/>
          </p:cNvSpPr>
          <p:nvPr/>
        </p:nvSpPr>
        <p:spPr bwMode="auto">
          <a:xfrm>
            <a:off x="7524750" y="4076700"/>
            <a:ext cx="10652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3200">
                <a:solidFill>
                  <a:srgbClr val="333399"/>
                </a:solidFill>
                <a:ea typeface="標楷體" panose="03000509000000000000" pitchFamily="65" charset="-120"/>
              </a:rPr>
              <a:t>現在</a:t>
            </a:r>
          </a:p>
        </p:txBody>
      </p:sp>
      <p:sp>
        <p:nvSpPr>
          <p:cNvPr id="897030" name="Oval 6"/>
          <p:cNvSpPr>
            <a:spLocks noChangeArrowheads="1"/>
          </p:cNvSpPr>
          <p:nvPr/>
        </p:nvSpPr>
        <p:spPr bwMode="auto">
          <a:xfrm>
            <a:off x="1116013" y="2636838"/>
            <a:ext cx="1295400" cy="1296987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企業</a:t>
            </a:r>
          </a:p>
          <a:p>
            <a:pPr algn="ctr" eaLnBrk="1" hangingPunct="1"/>
            <a:r>
              <a:rPr lang="zh-TW" altLang="en-US"/>
              <a:t>策略</a:t>
            </a:r>
          </a:p>
        </p:txBody>
      </p:sp>
      <p:sp>
        <p:nvSpPr>
          <p:cNvPr id="897031" name="Oval 7"/>
          <p:cNvSpPr>
            <a:spLocks noChangeArrowheads="1"/>
          </p:cNvSpPr>
          <p:nvPr/>
        </p:nvSpPr>
        <p:spPr bwMode="auto">
          <a:xfrm>
            <a:off x="3492500" y="2708275"/>
            <a:ext cx="1150938" cy="122555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/>
              <a:t>MIS</a:t>
            </a:r>
          </a:p>
          <a:p>
            <a:pPr algn="ctr" eaLnBrk="1" hangingPunct="1"/>
            <a:r>
              <a:rPr lang="zh-TW" altLang="en-US"/>
              <a:t>活動</a:t>
            </a:r>
          </a:p>
        </p:txBody>
      </p:sp>
      <p:sp>
        <p:nvSpPr>
          <p:cNvPr id="897032" name="AutoShape 8"/>
          <p:cNvSpPr>
            <a:spLocks noChangeArrowheads="1"/>
          </p:cNvSpPr>
          <p:nvPr/>
        </p:nvSpPr>
        <p:spPr bwMode="auto">
          <a:xfrm>
            <a:off x="2484438" y="2924175"/>
            <a:ext cx="935037" cy="720725"/>
          </a:xfrm>
          <a:prstGeom prst="rightArrow">
            <a:avLst>
              <a:gd name="adj1" fmla="val 50000"/>
              <a:gd name="adj2" fmla="val 32434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決定</a:t>
            </a:r>
          </a:p>
        </p:txBody>
      </p:sp>
      <p:sp>
        <p:nvSpPr>
          <p:cNvPr id="897033" name="Oval 9"/>
          <p:cNvSpPr>
            <a:spLocks noChangeArrowheads="1"/>
          </p:cNvSpPr>
          <p:nvPr/>
        </p:nvSpPr>
        <p:spPr bwMode="auto">
          <a:xfrm>
            <a:off x="4787900" y="4797425"/>
            <a:ext cx="1295400" cy="1296988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企業</a:t>
            </a:r>
          </a:p>
          <a:p>
            <a:pPr algn="ctr" eaLnBrk="1" hangingPunct="1"/>
            <a:r>
              <a:rPr lang="zh-TW" altLang="en-US"/>
              <a:t>策略</a:t>
            </a:r>
          </a:p>
        </p:txBody>
      </p:sp>
      <p:sp>
        <p:nvSpPr>
          <p:cNvPr id="897034" name="Oval 10"/>
          <p:cNvSpPr>
            <a:spLocks noChangeArrowheads="1"/>
          </p:cNvSpPr>
          <p:nvPr/>
        </p:nvSpPr>
        <p:spPr bwMode="auto">
          <a:xfrm>
            <a:off x="7164388" y="4868863"/>
            <a:ext cx="1150937" cy="122555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/>
              <a:t>MIS</a:t>
            </a:r>
          </a:p>
          <a:p>
            <a:pPr algn="ctr" eaLnBrk="1" hangingPunct="1"/>
            <a:r>
              <a:rPr lang="zh-TW" altLang="en-US"/>
              <a:t>活動</a:t>
            </a:r>
          </a:p>
        </p:txBody>
      </p:sp>
      <p:sp>
        <p:nvSpPr>
          <p:cNvPr id="897035" name="AutoShape 11"/>
          <p:cNvSpPr>
            <a:spLocks noChangeArrowheads="1"/>
          </p:cNvSpPr>
          <p:nvPr/>
        </p:nvSpPr>
        <p:spPr bwMode="auto">
          <a:xfrm>
            <a:off x="6156325" y="5516563"/>
            <a:ext cx="935038" cy="720725"/>
          </a:xfrm>
          <a:prstGeom prst="rightArrow">
            <a:avLst>
              <a:gd name="adj1" fmla="val 50000"/>
              <a:gd name="adj2" fmla="val 32434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決定</a:t>
            </a:r>
          </a:p>
        </p:txBody>
      </p:sp>
      <p:sp>
        <p:nvSpPr>
          <p:cNvPr id="897036" name="AutoShape 12"/>
          <p:cNvSpPr>
            <a:spLocks noChangeArrowheads="1"/>
          </p:cNvSpPr>
          <p:nvPr/>
        </p:nvSpPr>
        <p:spPr bwMode="auto">
          <a:xfrm flipH="1">
            <a:off x="6156325" y="4652963"/>
            <a:ext cx="935038" cy="720725"/>
          </a:xfrm>
          <a:prstGeom prst="rightArrow">
            <a:avLst>
              <a:gd name="adj1" fmla="val 50000"/>
              <a:gd name="adj2" fmla="val 32434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機會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97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97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97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97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897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97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97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897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897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7028" grpId="0"/>
      <p:bldP spid="897029" grpId="0"/>
      <p:bldP spid="897030" grpId="0" animBg="1"/>
      <p:bldP spid="897031" grpId="0" animBg="1"/>
      <p:bldP spid="897032" grpId="0" animBg="1"/>
      <p:bldP spid="897033" grpId="0" animBg="1"/>
      <p:bldP spid="897034" grpId="0" animBg="1"/>
      <p:bldP spid="897035" grpId="0" animBg="1"/>
      <p:bldP spid="8970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3730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C927FB3-7448-4BB8-B282-8B7F4F12EAFF}" type="slidenum">
              <a:rPr lang="en-US" altLang="zh-TW" sz="1400">
                <a:solidFill>
                  <a:srgbClr val="333399"/>
                </a:solidFill>
              </a:rPr>
              <a:pPr/>
              <a:t>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為何會有這樣的趨勢？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科技帶來突破時空侷限的機會</a:t>
            </a:r>
          </a:p>
          <a:p>
            <a:pPr eaLnBrk="1" hangingPunct="1"/>
            <a:r>
              <a:rPr lang="zh-TW" altLang="en-US"/>
              <a:t>過去，許多在</a:t>
            </a:r>
            <a:r>
              <a:rPr lang="zh-TW" altLang="en-US">
                <a:solidFill>
                  <a:srgbClr val="CC3300"/>
                </a:solidFill>
              </a:rPr>
              <a:t>「合理成本下」</a:t>
            </a:r>
            <a:r>
              <a:rPr lang="zh-TW" altLang="en-US"/>
              <a:t>無法達成的事，能夠實現</a:t>
            </a:r>
          </a:p>
          <a:p>
            <a:pPr lvl="1" eaLnBrk="1" hangingPunct="1"/>
            <a:r>
              <a:rPr lang="zh-TW" altLang="en-US"/>
              <a:t>創新帶來競爭優勢</a:t>
            </a:r>
          </a:p>
          <a:p>
            <a:pPr eaLnBrk="1" hangingPunct="1"/>
            <a:r>
              <a:rPr lang="zh-TW" altLang="en-US"/>
              <a:t>形成產業轉型壓力</a:t>
            </a:r>
          </a:p>
          <a:p>
            <a:pPr lvl="1" eaLnBrk="1" hangingPunct="1"/>
            <a:r>
              <a:rPr lang="zh-TW" altLang="en-US"/>
              <a:t>競爭者的壓力</a:t>
            </a:r>
          </a:p>
          <a:p>
            <a:pPr lvl="1" eaLnBrk="1" hangingPunct="1"/>
            <a:r>
              <a:rPr lang="zh-TW" altLang="en-US"/>
              <a:t>顧客的壓力</a:t>
            </a:r>
          </a:p>
          <a:p>
            <a:pPr lvl="1" eaLnBrk="1" hangingPunct="1">
              <a:buFont typeface="Webdings" panose="05030102010509060703" pitchFamily="18" charset="2"/>
              <a:buNone/>
            </a:pPr>
            <a:endParaRPr lang="en-US" altLang="zh-TW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09FD521-1298-41F5-BE6B-B1E44FB0D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有關這門課</a:t>
            </a:r>
            <a:endParaRPr 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9BDCCAB-1305-44B0-B6E4-DE20A6B59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討論策略規劃</a:t>
            </a:r>
            <a:endParaRPr lang="en-US" altLang="zh-TW" dirty="0"/>
          </a:p>
          <a:p>
            <a:pPr lvl="1"/>
            <a:r>
              <a:rPr lang="en-US" dirty="0"/>
              <a:t>IT</a:t>
            </a:r>
            <a:r>
              <a:rPr lang="zh-TW" altLang="en-US" dirty="0"/>
              <a:t> 條件改變</a:t>
            </a:r>
            <a:endParaRPr lang="en-US" altLang="zh-TW" dirty="0"/>
          </a:p>
          <a:p>
            <a:pPr lvl="1"/>
            <a:r>
              <a:rPr lang="zh-TW" altLang="en-US" dirty="0"/>
              <a:t>企業經營環境改變</a:t>
            </a:r>
            <a:endParaRPr lang="en-US" altLang="zh-TW" dirty="0"/>
          </a:p>
          <a:p>
            <a:pPr lvl="1"/>
            <a:r>
              <a:rPr lang="zh-TW" altLang="en-US" dirty="0"/>
              <a:t>全球化</a:t>
            </a:r>
            <a:endParaRPr lang="en-US" altLang="zh-TW" dirty="0"/>
          </a:p>
          <a:p>
            <a:pPr lvl="1"/>
            <a:r>
              <a:rPr lang="zh-TW" altLang="en-US" dirty="0"/>
              <a:t>韌性供應鍊</a:t>
            </a:r>
            <a:endParaRPr lang="en-US" altLang="zh-TW" dirty="0"/>
          </a:p>
          <a:p>
            <a:pPr lvl="2"/>
            <a:r>
              <a:rPr lang="zh-TW" altLang="en-US" dirty="0"/>
              <a:t>去中國化</a:t>
            </a:r>
            <a:endParaRPr lang="en-US" altLang="zh-TW" dirty="0"/>
          </a:p>
          <a:p>
            <a:pPr lvl="1"/>
            <a:r>
              <a:rPr lang="zh-TW" altLang="en-US" dirty="0"/>
              <a:t>戰爭和戰爭風險</a:t>
            </a:r>
            <a:endParaRPr lang="en-US" altLang="zh-TW" dirty="0"/>
          </a:p>
          <a:p>
            <a:r>
              <a:rPr lang="zh-TW" altLang="en-US"/>
              <a:t>經營模式</a:t>
            </a:r>
            <a:endParaRPr lang="en-US" altLang="zh-TW" dirty="0"/>
          </a:p>
          <a:p>
            <a:pPr lvl="1"/>
            <a:endParaRPr 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9ECA822-62D6-4C1C-B4B6-62B13B6FF1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DDFEE08-C224-45E3-969F-168ACAD31F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579A4F-AFDA-455A-8BFF-990565418BC2}" type="slidenum">
              <a:rPr lang="en-US" altLang="zh-TW" smtClean="0"/>
              <a:pPr/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8693049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預設簡報設計">
  <a:themeElements>
    <a:clrScheme name="預設簡報設計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預設簡報設計">
      <a:majorFont>
        <a:latin typeface="Arial"/>
        <a:ea typeface="SimHei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2808</TotalTime>
  <Words>414</Words>
  <Application>Microsoft Office PowerPoint</Application>
  <PresentationFormat>如螢幕大小 (4:3)</PresentationFormat>
  <Paragraphs>136</Paragraphs>
  <Slides>9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標楷體</vt:lpstr>
      <vt:lpstr>Arial</vt:lpstr>
      <vt:lpstr>Times New Roman</vt:lpstr>
      <vt:lpstr>Webdings</vt:lpstr>
      <vt:lpstr>Wingdings</vt:lpstr>
      <vt:lpstr>預設簡報設計</vt:lpstr>
      <vt:lpstr>企業電子化策略─  課程概述</vt:lpstr>
      <vt:lpstr>上課預備</vt:lpstr>
      <vt:lpstr>學期評分</vt:lpstr>
      <vt:lpstr>資訊科技應用引發的管理問題</vt:lpstr>
      <vt:lpstr>資訊科技的企業應用演進</vt:lpstr>
      <vt:lpstr>Information Management Body of Knowledge</vt:lpstr>
      <vt:lpstr>MIS 和企業策略</vt:lpstr>
      <vt:lpstr>為何會有這樣的趨勢？</vt:lpstr>
      <vt:lpstr>有關這門課</vt:lpstr>
    </vt:vector>
  </TitlesOfParts>
  <Company>NCU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管理資訊系統 MIS: Intro</dc:title>
  <dc:subject>中央大學資管系碩一</dc:subject>
  <dc:creator>CK Farn</dc:creator>
  <cp:lastModifiedBy>范錚強</cp:lastModifiedBy>
  <cp:revision>183</cp:revision>
  <dcterms:created xsi:type="dcterms:W3CDTF">1999-04-05T16:45:56Z</dcterms:created>
  <dcterms:modified xsi:type="dcterms:W3CDTF">2024-02-19T07:45:37Z</dcterms:modified>
</cp:coreProperties>
</file>