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565" r:id="rId2"/>
    <p:sldId id="733" r:id="rId3"/>
    <p:sldId id="732" r:id="rId4"/>
    <p:sldId id="746" r:id="rId5"/>
    <p:sldId id="734" r:id="rId6"/>
    <p:sldId id="735" r:id="rId7"/>
    <p:sldId id="737" r:id="rId8"/>
    <p:sldId id="342" r:id="rId9"/>
    <p:sldId id="747" r:id="rId10"/>
    <p:sldId id="749" r:id="rId11"/>
    <p:sldId id="750" r:id="rId12"/>
    <p:sldId id="773" r:id="rId13"/>
    <p:sldId id="774" r:id="rId14"/>
    <p:sldId id="775" r:id="rId15"/>
    <p:sldId id="776" r:id="rId16"/>
    <p:sldId id="777" r:id="rId17"/>
    <p:sldId id="757" r:id="rId18"/>
    <p:sldId id="758" r:id="rId19"/>
    <p:sldId id="760" r:id="rId20"/>
    <p:sldId id="761" r:id="rId21"/>
    <p:sldId id="762" r:id="rId22"/>
    <p:sldId id="763" r:id="rId23"/>
    <p:sldId id="767" r:id="rId24"/>
    <p:sldId id="768" r:id="rId25"/>
    <p:sldId id="769" r:id="rId26"/>
    <p:sldId id="770" r:id="rId27"/>
    <p:sldId id="771" r:id="rId28"/>
    <p:sldId id="778" r:id="rId29"/>
    <p:sldId id="779" r:id="rId30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EDABEB"/>
    <a:srgbClr val="EA54EA"/>
    <a:srgbClr val="FF7E79"/>
    <a:srgbClr val="FF8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5"/>
    <p:restoredTop sz="94674"/>
  </p:normalViewPr>
  <p:slideViewPr>
    <p:cSldViewPr>
      <p:cViewPr varScale="1">
        <p:scale>
          <a:sx n="110" d="100"/>
          <a:sy n="110" d="100"/>
        </p:scale>
        <p:origin x="181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xmlns="" id="{8034EB18-95EC-69F1-6767-896A2A7ED9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8126AFDC-726E-527D-BB01-DF30DF2C07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98C9191-CF98-EB4C-BC1E-4FB44CBB033E}" type="datetimeFigureOut">
              <a:rPr lang="zh-TW" altLang="en-US"/>
              <a:pPr>
                <a:defRPr/>
              </a:pPr>
              <a:t>2025/2/20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A1C1A833-A674-DDCF-9BFF-24048FCC1F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85F87EAE-6609-4A6B-2F18-3978A440D4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D85D2E5-4FC8-FE44-A032-A7A401D2827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6425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7A54D24B-0877-876F-0B40-57FF1D6BFE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F246999D-8B88-4FDC-09A1-17986BDBA93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34EE02E9-5479-3CCE-DFA6-C14011A2EFB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434D761B-9415-B192-0E85-1AE8C2E207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xmlns="" id="{9C9C24D4-2F0E-1AA4-C4FA-F5BEE3AAF61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xmlns="" id="{0E7E72FA-FF22-3B54-0FA8-5933894EC7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7AF1A45-29C1-4E4D-99DE-7D409A251F5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619088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xmlns="" id="{22E6B964-4750-D2F9-2B93-E082ACF9CD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A2C8529-812A-C944-89CA-149D72539F39}" type="slidenum">
              <a:rPr lang="en-US" altLang="zh-TW" sz="1200"/>
              <a:pPr/>
              <a:t>1</a:t>
            </a:fld>
            <a:endParaRPr lang="en-US" altLang="zh-TW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xmlns="" id="{2039E763-19B5-B932-7C09-37FFC30AFE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xmlns="" id="{09042D04-63CD-2704-15A5-7D04DCE976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99318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F1A45-29C1-4E4D-99DE-7D409A251F52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0758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A934EE9-3022-4ECA-90E8-16CC169E615A}" type="slidenum">
              <a:rPr lang="en-US" altLang="zh-TW" sz="1200"/>
              <a:pPr/>
              <a:t>10</a:t>
            </a:fld>
            <a:endParaRPr lang="en-US" altLang="zh-TW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54762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F1A45-29C1-4E4D-99DE-7D409A251F52}" type="slidenum">
              <a:rPr lang="en-US" altLang="zh-TW" smtClean="0"/>
              <a:pPr/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2434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F1A45-29C1-4E4D-99DE-7D409A251F52}" type="slidenum">
              <a:rPr lang="en-US" altLang="zh-TW" smtClean="0"/>
              <a:pPr/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065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DF04D70-4AFF-4A51-9232-52306A8B2FBF}" type="slidenum">
              <a:rPr lang="en-US" altLang="zh-TW" sz="1200"/>
              <a:pPr/>
              <a:t>17</a:t>
            </a:fld>
            <a:endParaRPr lang="en-US" altLang="zh-TW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075647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0389062-8D69-4346-887B-65E4E6826D28}" type="slidenum">
              <a:rPr lang="en-US" altLang="zh-TW" sz="1200"/>
              <a:pPr/>
              <a:t>18</a:t>
            </a:fld>
            <a:endParaRPr lang="en-US" altLang="zh-TW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99731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>
                <a:latin typeface="Arial" panose="020B0604020202020204" pitchFamily="34" charset="0"/>
              </a:defRPr>
            </a:lvl1pPr>
            <a:lvl2pPr>
              <a:defRPr sz="2400" baseline="0">
                <a:latin typeface="Times New Roman" panose="02020603050405020304" pitchFamily="18" charset="0"/>
              </a:defRPr>
            </a:lvl2pPr>
            <a:lvl3pPr>
              <a:defRPr sz="2000" baseline="0">
                <a:latin typeface="Times New Roman" panose="02020603050405020304" pitchFamily="18" charset="0"/>
              </a:defRPr>
            </a:lvl3pPr>
            <a:lvl4pPr>
              <a:defRPr sz="1800" baseline="0">
                <a:latin typeface="Times New Roman" panose="02020603050405020304" pitchFamily="18" charset="0"/>
              </a:defRPr>
            </a:lvl4pPr>
            <a:lvl5pPr>
              <a:defRPr sz="1800" baseline="0"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xmlns="" id="{4E28DC65-BD20-645F-2012-487B81F430D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zh-TW" dirty="0"/>
              <a:t>CYCY— Prof CK </a:t>
            </a:r>
            <a:r>
              <a:rPr lang="en-US" altLang="zh-TW" dirty="0" err="1"/>
              <a:t>Farn</a:t>
            </a:r>
            <a:endParaRPr lang="en-US" altLang="zh-TW" dirty="0"/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xmlns="" id="{9F469589-BAE8-71DF-727B-AA5D7532BCC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CAB1BC-A914-674B-A5E5-23985684147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9986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xmlns="" id="{207F46A2-833E-2C80-1129-B6E63B095B6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xmlns="" id="{475BE585-0EB9-7E5B-DC10-76BA64075C4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D19964-AD3E-314F-8858-92A7F917012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390373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xmlns="" id="{ED9EDD6F-BD0C-3F60-8827-7C1279B4651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xmlns="" id="{3E5CA3E5-4DE4-CCB4-248F-CC23121D407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479845-3F75-5344-919C-52B7A3FC1F2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2514880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xmlns="" id="{C6A91090-7B44-DBBC-F366-93E17564480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xmlns="" id="{D43EC32B-4C5B-25BA-DBC8-826C00B6FD5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E3B0D-42DF-DD40-A8FB-7E2FFBCECFF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660007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Horizontal Main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xmlns="" id="{A4407840-F6A4-4638-BB2F-9FBAA1A814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900" y="304800"/>
            <a:ext cx="8458200" cy="67861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xmlns="" id="{D13536C2-DC17-4031-9948-17E37EF9911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42900" y="1276709"/>
            <a:ext cx="8458200" cy="283809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0B2D170F-7AF9-40BB-A11B-08474DF5C3A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900" y="4343400"/>
            <a:ext cx="8458200" cy="1905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  <a:lvl4pPr marL="455613" indent="0">
              <a:buNone/>
              <a:defRPr/>
            </a:lvl4pPr>
          </a:lstStyle>
          <a:p>
            <a:pPr lvl="0"/>
            <a:r>
              <a:rPr lang="en-US" dirty="0"/>
              <a:t>Slide Content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Appendix Link">
            <a:extLst>
              <a:ext uri="{FF2B5EF4-FFF2-40B4-BE49-F238E27FC236}">
                <a16:creationId xmlns:a16="http://schemas.microsoft.com/office/drawing/2014/main" xmlns="" id="{BA2E2FDB-1128-47F8-861C-736E6687375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200400" y="6324600"/>
            <a:ext cx="2743200" cy="192024"/>
          </a:xfrm>
        </p:spPr>
        <p:txBody>
          <a:bodyPr anchor="b" anchorCtr="0">
            <a:noAutofit/>
          </a:bodyPr>
          <a:lstStyle>
            <a:lvl1pPr algn="ctr">
              <a:defRPr sz="900"/>
            </a:lvl1pPr>
          </a:lstStyle>
          <a:p>
            <a:pPr lvl="0"/>
            <a:r>
              <a:rPr lang="en-US" dirty="0"/>
              <a:t>Add text alternative link, if needed.</a:t>
            </a:r>
          </a:p>
        </p:txBody>
      </p:sp>
      <p:sp>
        <p:nvSpPr>
          <p:cNvPr id="10" name="Image Credit">
            <a:extLst>
              <a:ext uri="{FF2B5EF4-FFF2-40B4-BE49-F238E27FC236}">
                <a16:creationId xmlns:a16="http://schemas.microsoft.com/office/drawing/2014/main" xmlns="" id="{96D29D1D-52C5-415C-8F04-01A8F120334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562101" y="6684963"/>
            <a:ext cx="6976872" cy="173736"/>
          </a:xfrm>
        </p:spPr>
        <p:txBody>
          <a:bodyPr anchor="ctr" anchorCtr="0">
            <a:noAutofit/>
          </a:bodyPr>
          <a:lstStyle>
            <a:lvl1pPr algn="r"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en-US" dirty="0"/>
              <a:t>Insert 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42629344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2">
          <p15:clr>
            <a:srgbClr val="FBAE40"/>
          </p15:clr>
        </p15:guide>
        <p15:guide id="2" orient="horz" pos="273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x Main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xmlns="" id="{A4407840-F6A4-4638-BB2F-9FBAA1A814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900" y="304800"/>
            <a:ext cx="8458200" cy="67861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xmlns="" id="{D13536C2-DC17-4031-9948-17E37EF9911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42900" y="1276710"/>
            <a:ext cx="8458200" cy="6124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0B2D170F-7AF9-40BB-A11B-08474DF5C3A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900" y="2070496"/>
            <a:ext cx="8458200" cy="649138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xmlns="" id="{3356A590-66B5-4770-8441-82DC031F56E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42900" y="2900944"/>
            <a:ext cx="8458200" cy="6731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xmlns="" id="{30BD29E5-BD7B-4CD0-9B09-8F8B24F89FBE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42900" y="3755354"/>
            <a:ext cx="8458200" cy="6985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xmlns="" id="{E908CA92-5DB2-4DC0-937B-1B178AA91781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42900" y="4635164"/>
            <a:ext cx="8458200" cy="6985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5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xmlns="" id="{8B728CCD-2639-461B-9841-57505AC1346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342900" y="5514975"/>
            <a:ext cx="8458200" cy="73342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6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Appendix Link">
            <a:extLst>
              <a:ext uri="{FF2B5EF4-FFF2-40B4-BE49-F238E27FC236}">
                <a16:creationId xmlns:a16="http://schemas.microsoft.com/office/drawing/2014/main" xmlns="" id="{97057F8C-50AA-46C4-9FEB-90CB82EBCB3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200400" y="6324600"/>
            <a:ext cx="2743200" cy="192024"/>
          </a:xfrm>
        </p:spPr>
        <p:txBody>
          <a:bodyPr anchor="b" anchorCtr="0">
            <a:noAutofit/>
          </a:bodyPr>
          <a:lstStyle>
            <a:lvl1pPr algn="ctr">
              <a:defRPr sz="900"/>
            </a:lvl1pPr>
          </a:lstStyle>
          <a:p>
            <a:pPr lvl="0"/>
            <a:r>
              <a:rPr lang="en-US" dirty="0"/>
              <a:t>Add text alternative link, if needed.</a:t>
            </a:r>
          </a:p>
        </p:txBody>
      </p:sp>
      <p:sp>
        <p:nvSpPr>
          <p:cNvPr id="14" name="Image Credit">
            <a:extLst>
              <a:ext uri="{FF2B5EF4-FFF2-40B4-BE49-F238E27FC236}">
                <a16:creationId xmlns:a16="http://schemas.microsoft.com/office/drawing/2014/main" xmlns="" id="{1623EF09-AD07-4110-9BAD-C19C23C906E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562101" y="6684963"/>
            <a:ext cx="6976872" cy="173736"/>
          </a:xfrm>
        </p:spPr>
        <p:txBody>
          <a:bodyPr anchor="ctr" anchorCtr="0">
            <a:noAutofit/>
          </a:bodyPr>
          <a:lstStyle>
            <a:lvl1pPr algn="r"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en-US" dirty="0"/>
              <a:t>Insert 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15687080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2">
          <p15:clr>
            <a:srgbClr val="FBAE40"/>
          </p15:clr>
        </p15:guide>
        <p15:guide id="2" orient="horz" pos="2736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dden Slide Title">
            <a:extLst>
              <a:ext uri="{FF2B5EF4-FFF2-40B4-BE49-F238E27FC236}">
                <a16:creationId xmlns:a16="http://schemas.microsoft.com/office/drawing/2014/main" xmlns="" id="{D3229D0C-04EF-482F-B26C-8D49CD33DB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5949" y="418391"/>
            <a:ext cx="2292103" cy="2918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Add hidden title here </a:t>
            </a:r>
          </a:p>
        </p:txBody>
      </p:sp>
      <p:pic>
        <p:nvPicPr>
          <p:cNvPr id="6" name="MGH Logo">
            <a:extLst>
              <a:ext uri="{FF2B5EF4-FFF2-40B4-BE49-F238E27FC236}">
                <a16:creationId xmlns:a16="http://schemas.microsoft.com/office/drawing/2014/main" xmlns="" id="{60DCFDF5-2A5B-440E-888A-BC0BFEF9FF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0211" y="1005697"/>
            <a:ext cx="2443579" cy="2443579"/>
          </a:xfrm>
          <a:prstGeom prst="rect">
            <a:avLst/>
          </a:prstGeom>
        </p:spPr>
      </p:pic>
      <p:sp>
        <p:nvSpPr>
          <p:cNvPr id="3" name="Long Copyright">
            <a:extLst>
              <a:ext uri="{FF2B5EF4-FFF2-40B4-BE49-F238E27FC236}">
                <a16:creationId xmlns:a16="http://schemas.microsoft.com/office/drawing/2014/main" xmlns="" id="{9AB572CE-E262-4FA6-8D47-02F068ADD1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487064"/>
            <a:ext cx="9144000" cy="370936"/>
          </a:xfrm>
        </p:spPr>
        <p:txBody>
          <a:bodyPr/>
          <a:lstStyle>
            <a:lvl1pPr algn="ctr">
              <a:defRPr/>
            </a:lvl1pPr>
          </a:lstStyle>
          <a:p>
            <a:pPr defTabSz="457200">
              <a:spcBef>
                <a:spcPct val="20000"/>
              </a:spcBef>
              <a:defRPr/>
            </a:pPr>
            <a:r>
              <a:rPr lang="en-US"/>
              <a:t>CYCY— Prof CK Farn</a:t>
            </a:r>
            <a:endParaRPr lang="en-US" dirty="0"/>
          </a:p>
        </p:txBody>
      </p:sp>
      <p:sp>
        <p:nvSpPr>
          <p:cNvPr id="9" name="MGH Tagline">
            <a:extLst>
              <a:ext uri="{FF2B5EF4-FFF2-40B4-BE49-F238E27FC236}">
                <a16:creationId xmlns:a16="http://schemas.microsoft.com/office/drawing/2014/main" xmlns="" id="{F040BF5C-A78D-440C-93DF-72F3F641F3F1}"/>
              </a:ext>
            </a:extLst>
          </p:cNvPr>
          <p:cNvSpPr txBox="1"/>
          <p:nvPr userDrawn="1"/>
        </p:nvSpPr>
        <p:spPr>
          <a:xfrm>
            <a:off x="1730746" y="3796682"/>
            <a:ext cx="5682508" cy="46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Because learning changes everything.</a:t>
            </a:r>
            <a:r>
              <a:rPr kumimoji="0" lang="en-US" sz="1400" b="0" i="0" u="none" strike="noStrike" kern="1200" cap="none" spc="40" normalizeH="0" baseline="6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®</a:t>
            </a:r>
            <a:endParaRPr kumimoji="0" lang="en-US" sz="2400" b="0" i="0" u="none" strike="noStrike" kern="1200" cap="none" spc="40" normalizeH="0" baseline="6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MGH URL">
            <a:extLst>
              <a:ext uri="{FF2B5EF4-FFF2-40B4-BE49-F238E27FC236}">
                <a16:creationId xmlns:a16="http://schemas.microsoft.com/office/drawing/2014/main" xmlns="" id="{2215B5DD-E18E-478F-81B9-79BA83A9A251}"/>
              </a:ext>
            </a:extLst>
          </p:cNvPr>
          <p:cNvSpPr txBox="1"/>
          <p:nvPr userDrawn="1"/>
        </p:nvSpPr>
        <p:spPr>
          <a:xfrm>
            <a:off x="3269085" y="5329121"/>
            <a:ext cx="26058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www.mheducation.com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6554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xmlns="" id="{0C377B28-BF8A-EEF6-D4A2-79A5E24827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xmlns="" id="{4B7EE926-19D3-58CB-FF8A-125A40BF023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2F9BA-41B7-E240-B88D-36C390FD603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標題 6">
            <a:extLst>
              <a:ext uri="{FF2B5EF4-FFF2-40B4-BE49-F238E27FC236}">
                <a16:creationId xmlns:a16="http://schemas.microsoft.com/office/drawing/2014/main" xmlns="" id="{001DA0A8-02AB-95EC-6EA2-05BD41188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30827227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2A1DA3B-6783-2CFB-215D-60BC0D2B5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F6F2D7BC-F34C-2C44-9170-502FA865CE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3C55FDB0-324C-15E4-3461-74DA92F538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72E0FF-5F19-C644-A2E2-F7EF43F1B506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48507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xmlns="" id="{6F2B1097-9278-369F-0937-40C9525AC87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xmlns="" id="{7B6DA826-9DA1-305F-587C-B847ED2FF10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D58A68-8AA4-0D4C-8AA9-AEB169A04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783760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xmlns="" id="{3E6C6DF5-6B8E-66BF-79BF-7271F3AC9FE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xmlns="" id="{A5D0CF9F-36C0-2416-124E-99285013738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26AB39-7657-374E-8AAF-B484D7300FF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782537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029">
            <a:extLst>
              <a:ext uri="{FF2B5EF4-FFF2-40B4-BE49-F238E27FC236}">
                <a16:creationId xmlns:a16="http://schemas.microsoft.com/office/drawing/2014/main" xmlns="" id="{0F82C8CE-49D7-C91B-614C-200FAFB4448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8" name="Rectangle 1030">
            <a:extLst>
              <a:ext uri="{FF2B5EF4-FFF2-40B4-BE49-F238E27FC236}">
                <a16:creationId xmlns:a16="http://schemas.microsoft.com/office/drawing/2014/main" xmlns="" id="{2BBE46B2-4806-44F3-DE4A-83348E5E53F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BAA41B-D822-2E4B-8CBB-A3188492B7E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487135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029">
            <a:extLst>
              <a:ext uri="{FF2B5EF4-FFF2-40B4-BE49-F238E27FC236}">
                <a16:creationId xmlns:a16="http://schemas.microsoft.com/office/drawing/2014/main" xmlns="" id="{9EF2CFAA-9041-AA6B-8DCE-DCF24636880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Rectangle 1030">
            <a:extLst>
              <a:ext uri="{FF2B5EF4-FFF2-40B4-BE49-F238E27FC236}">
                <a16:creationId xmlns:a16="http://schemas.microsoft.com/office/drawing/2014/main" xmlns="" id="{D5CF0188-7D62-1294-D8D3-CFFF1F2599C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958719-B143-C845-AFDC-58F0A78FF62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532731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>
            <a:extLst>
              <a:ext uri="{FF2B5EF4-FFF2-40B4-BE49-F238E27FC236}">
                <a16:creationId xmlns:a16="http://schemas.microsoft.com/office/drawing/2014/main" xmlns="" id="{B1771199-AD15-4CD7-0E4F-0A93ADED642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3" name="Rectangle 1030">
            <a:extLst>
              <a:ext uri="{FF2B5EF4-FFF2-40B4-BE49-F238E27FC236}">
                <a16:creationId xmlns:a16="http://schemas.microsoft.com/office/drawing/2014/main" xmlns="" id="{3E000FFA-08ED-0835-564E-CF1DB8C6D3B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BA98C8-60C3-9E4B-BBFA-4CEA4084B33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806321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xmlns="" id="{CD323207-4308-3C2B-BA0B-AF479031EA2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xmlns="" id="{8EB93747-EE87-DA44-85E9-4D04FCF86EC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91618-606D-6E4E-9CF5-1B966F4DA63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226567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>
            <a:extLst>
              <a:ext uri="{FF2B5EF4-FFF2-40B4-BE49-F238E27FC236}">
                <a16:creationId xmlns:a16="http://schemas.microsoft.com/office/drawing/2014/main" xmlns="" id="{A214717D-9A4A-D525-AB7F-7C3402AD7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1027">
            <a:extLst>
              <a:ext uri="{FF2B5EF4-FFF2-40B4-BE49-F238E27FC236}">
                <a16:creationId xmlns:a16="http://schemas.microsoft.com/office/drawing/2014/main" xmlns="" id="{A454BFF6-A1E1-25CD-234F-364F3A6DB5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1028">
            <a:extLst>
              <a:ext uri="{FF2B5EF4-FFF2-40B4-BE49-F238E27FC236}">
                <a16:creationId xmlns:a16="http://schemas.microsoft.com/office/drawing/2014/main" xmlns="" id="{9530B8D9-7C62-0B47-A5B5-1F55D3BD5D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395269" name="Rectangle 1029">
            <a:extLst>
              <a:ext uri="{FF2B5EF4-FFF2-40B4-BE49-F238E27FC236}">
                <a16:creationId xmlns:a16="http://schemas.microsoft.com/office/drawing/2014/main" xmlns="" id="{BCB8EED7-9755-7287-0733-811A9C551A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395270" name="Rectangle 1030">
            <a:extLst>
              <a:ext uri="{FF2B5EF4-FFF2-40B4-BE49-F238E27FC236}">
                <a16:creationId xmlns:a16="http://schemas.microsoft.com/office/drawing/2014/main" xmlns="" id="{09F7F4E3-9B6E-6FB6-A6DA-64BD16CCF5E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333399"/>
                </a:solidFill>
              </a:defRPr>
            </a:lvl1pPr>
          </a:lstStyle>
          <a:p>
            <a:fld id="{E472E0FF-5F19-C644-A2E2-F7EF43F1B506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031" name="AutoShape 1031">
            <a:extLst>
              <a:ext uri="{FF2B5EF4-FFF2-40B4-BE49-F238E27FC236}">
                <a16:creationId xmlns:a16="http://schemas.microsoft.com/office/drawing/2014/main" xmlns="" id="{77EC55D7-5EEB-DFB9-9CAA-AFD0EBD32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32" name="Line 1032">
            <a:extLst>
              <a:ext uri="{FF2B5EF4-FFF2-40B4-BE49-F238E27FC236}">
                <a16:creationId xmlns:a16="http://schemas.microsoft.com/office/drawing/2014/main" xmlns="" id="{805148A9-B2FE-9504-CF08-83CAB59F01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66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  <p:sldLayoutId id="2147483664" r:id="rId14"/>
    <p:sldLayoutId id="2147483665" r:id="rId15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 baseline="0">
          <a:solidFill>
            <a:srgbClr val="FFFF66"/>
          </a:solidFill>
          <a:latin typeface="Arial" panose="020B0604020202020204" pitchFamily="34" charset="0"/>
          <a:ea typeface="+mj-ea"/>
          <a:cs typeface="標楷體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Blip>
          <a:blip r:embed="rId17"/>
        </a:buBlip>
        <a:defRPr kumimoji="1" sz="3200" kern="1200" baseline="0">
          <a:solidFill>
            <a:srgbClr val="000099"/>
          </a:solidFill>
          <a:latin typeface="Arial" panose="020B0604020202020204" pitchFamily="34" charset="0"/>
          <a:ea typeface="+mn-ea"/>
          <a:cs typeface="標楷體" charset="0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itchFamily="2" charset="2"/>
        <a:buBlip>
          <a:blip r:embed="rId18"/>
        </a:buBlip>
        <a:defRPr kumimoji="1" sz="2800" kern="1200" baseline="0">
          <a:solidFill>
            <a:schemeClr val="tx1"/>
          </a:solidFill>
          <a:latin typeface="Times New Roman" panose="02020603050405020304" pitchFamily="18" charset="0"/>
          <a:ea typeface="新細明體" panose="02020500000000000000" pitchFamily="18" charset="-120"/>
          <a:cs typeface="新細明體" charset="0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Blip>
          <a:blip r:embed="rId19"/>
        </a:buBlip>
        <a:defRPr kumimoji="1" sz="2400" kern="1200" baseline="0">
          <a:solidFill>
            <a:schemeClr val="folHlink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kumimoji="1" sz="2000" kern="1200" baseline="0">
          <a:solidFill>
            <a:srgbClr val="CC0000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9"/>
        </a:buBlip>
        <a:defRPr kumimoji="1" sz="2000" kern="1200" baseline="0">
          <a:solidFill>
            <a:schemeClr val="folHlink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GPT-3" TargetMode="External"/><Relationship Id="rId2" Type="http://schemas.openxmlformats.org/officeDocument/2006/relationships/hyperlink" Target="https://case.ntu.edu.tw/blog/?p=2634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n.wikipedia.org/wiki/GPT-4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WizoCwjEKsg" TargetMode="External"/><Relationship Id="rId2" Type="http://schemas.openxmlformats.org/officeDocument/2006/relationships/hyperlink" Target="https://chat.openai.com/chat" TargetMode="Externa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gt.ncu.edu.tw/~ckfarn/25S_Integrated_Business.html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Qc3acONHAMI?si=UEww4A_FOMaa3Bnv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xmlns="" id="{F0A16FC8-6B61-9942-8904-C2B3536EF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xmlns="" id="{BD84D74D-059B-63D3-508C-473556F557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28515" y="642938"/>
            <a:ext cx="7389813" cy="2387600"/>
          </a:xfrm>
        </p:spPr>
        <p:txBody>
          <a:bodyPr/>
          <a:lstStyle/>
          <a:p>
            <a:r>
              <a:rPr lang="en-US" altLang="zh-TW" sz="3600" dirty="0">
                <a:ea typeface="微軟正黑體" panose="020B0604030504040204" pitchFamily="34" charset="-120"/>
              </a:rPr>
              <a:t>Integrated Business Systems: </a:t>
            </a:r>
            <a:br>
              <a:rPr lang="en-US" altLang="zh-TW" sz="3600" dirty="0">
                <a:ea typeface="微軟正黑體" panose="020B0604030504040204" pitchFamily="34" charset="-120"/>
              </a:rPr>
            </a:br>
            <a:r>
              <a:rPr lang="en-US" altLang="zh-TW" sz="3600" dirty="0">
                <a:ea typeface="微軟正黑體" panose="020B0604030504040204" pitchFamily="34" charset="-120"/>
              </a:rPr>
              <a:t/>
            </a:r>
            <a:br>
              <a:rPr lang="en-US" altLang="zh-TW" sz="3600" dirty="0">
                <a:ea typeface="微軟正黑體" panose="020B0604030504040204" pitchFamily="34" charset="-120"/>
              </a:rPr>
            </a:br>
            <a:r>
              <a:rPr lang="en-US" altLang="zh-TW" sz="3600" dirty="0">
                <a:solidFill>
                  <a:schemeClr val="bg1"/>
                </a:solidFill>
                <a:ea typeface="微軟正黑體" panose="020B0604030504040204" pitchFamily="34" charset="-120"/>
              </a:rPr>
              <a:t>Introduction to Business and IT</a:t>
            </a:r>
            <a:endParaRPr lang="zh-TW" altLang="en-US" sz="36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xmlns="" id="{370E5135-44A7-D58A-C682-DD236433B4E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lvl="1"/>
            <a:r>
              <a:rPr lang="en-US" altLang="en-US" dirty="0"/>
              <a:t>CYCU</a:t>
            </a:r>
            <a:endParaRPr lang="en-US" altLang="zh-TW" dirty="0"/>
          </a:p>
          <a:p>
            <a:pPr lvl="1"/>
            <a:r>
              <a:rPr lang="en-US" altLang="en-US" dirty="0"/>
              <a:t>Prof. CK </a:t>
            </a:r>
            <a:r>
              <a:rPr lang="en-US" altLang="en-US" dirty="0" err="1"/>
              <a:t>Farn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1600" dirty="0" err="1"/>
              <a:t>mailto</a:t>
            </a:r>
            <a:r>
              <a:rPr lang="en-US" altLang="zh-TW" sz="1600" dirty="0"/>
              <a:t>: </a:t>
            </a:r>
            <a:r>
              <a:rPr lang="en-US" altLang="zh-TW" sz="1600" dirty="0" err="1"/>
              <a:t>ckfarn@gmail.com</a:t>
            </a:r>
            <a:endParaRPr lang="en-US" altLang="zh-TW" sz="1600" dirty="0"/>
          </a:p>
          <a:p>
            <a:r>
              <a:rPr lang="en-US" altLang="zh-TW" sz="1600" dirty="0"/>
              <a:t>http://</a:t>
            </a:r>
            <a:r>
              <a:rPr lang="en-US" altLang="zh-TW" sz="1600" dirty="0" err="1"/>
              <a:t>www.mgt.ncu.edu.tw</a:t>
            </a:r>
            <a:r>
              <a:rPr lang="en-US" altLang="zh-TW" sz="1600" dirty="0"/>
              <a:t>/~</a:t>
            </a:r>
            <a:r>
              <a:rPr lang="en-US" altLang="zh-TW" sz="1600" dirty="0" err="1"/>
              <a:t>ckfarn</a:t>
            </a:r>
            <a:r>
              <a:rPr lang="en-US" altLang="zh-TW" sz="1600" dirty="0"/>
              <a:t>/</a:t>
            </a:r>
            <a:r>
              <a:rPr lang="en-US" altLang="zh-TW" sz="1600" dirty="0" err="1"/>
              <a:t>cycu</a:t>
            </a:r>
            <a:endParaRPr lang="en-US" altLang="zh-TW" sz="1600" dirty="0"/>
          </a:p>
          <a:p>
            <a:pPr lvl="1"/>
            <a:endParaRPr lang="en-US" altLang="zh-TW" dirty="0"/>
          </a:p>
          <a:p>
            <a:pPr lvl="1"/>
            <a:r>
              <a:rPr lang="en-US" altLang="zh-TW" dirty="0"/>
              <a:t>2025.02 rev</a:t>
            </a: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xmlns="" id="{3BA15794-E58F-06E0-D712-AEE06DF71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" y="117475"/>
            <a:ext cx="701675" cy="113665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600" dirty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/>
              <a:t>CYCY</a:t>
            </a:r>
            <a:r>
              <a:rPr lang="en-US" altLang="zh-TW" dirty="0"/>
              <a:t>— Prof </a:t>
            </a:r>
            <a:r>
              <a:rPr lang="en-US" altLang="zh-TW" dirty="0" err="1"/>
              <a:t>CK</a:t>
            </a:r>
            <a:r>
              <a:rPr lang="en-US" altLang="zh-TW" dirty="0"/>
              <a:t> </a:t>
            </a:r>
            <a:r>
              <a:rPr lang="en-US" altLang="zh-TW" dirty="0" err="1"/>
              <a:t>Farn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512496" cy="1143000"/>
          </a:xfrm>
        </p:spPr>
        <p:txBody>
          <a:bodyPr/>
          <a:lstStyle/>
          <a:p>
            <a:pPr eaLnBrk="1" hangingPunct="1"/>
            <a:r>
              <a:rPr lang="en-US" altLang="zh-TW" sz="3600" dirty="0"/>
              <a:t>IT impacts on Business Operations</a:t>
            </a:r>
            <a:endParaRPr lang="zh-TW" altLang="en-US" sz="3600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4928" y="174558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/>
              <a:t>The way businesses conduct their operations</a:t>
            </a:r>
          </a:p>
          <a:p>
            <a:pPr eaLnBrk="1" hangingPunct="1">
              <a:spcBef>
                <a:spcPts val="0"/>
              </a:spcBef>
              <a:defRPr/>
            </a:pPr>
            <a:endParaRPr lang="en-US" altLang="zh-TW" dirty="0"/>
          </a:p>
          <a:p>
            <a:pPr eaLnBrk="1" hangingPunct="1">
              <a:spcBef>
                <a:spcPts val="0"/>
              </a:spcBef>
              <a:defRPr/>
            </a:pPr>
            <a:endParaRPr lang="en-US" altLang="zh-TW" dirty="0"/>
          </a:p>
          <a:p>
            <a:pPr eaLnBrk="1" hangingPunct="1">
              <a:defRPr/>
            </a:pPr>
            <a:endParaRPr lang="en-US" altLang="zh-TW" dirty="0"/>
          </a:p>
          <a:p>
            <a:pPr eaLnBrk="1" hangingPunct="1">
              <a:defRPr/>
            </a:pPr>
            <a:endParaRPr lang="en-US" altLang="zh-TW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zh-TW" dirty="0"/>
          </a:p>
          <a:p>
            <a:pPr eaLnBrk="1" hangingPunct="1">
              <a:defRPr/>
            </a:pPr>
            <a:r>
              <a:rPr lang="en-US" altLang="zh-TW" dirty="0"/>
              <a:t>IT </a:t>
            </a:r>
            <a:r>
              <a:rPr lang="en-US" altLang="zh-TW" dirty="0">
                <a:solidFill>
                  <a:srgbClr val="C00000"/>
                </a:solidFill>
              </a:rPr>
              <a:t>“enabled” </a:t>
            </a:r>
            <a:r>
              <a:rPr lang="en-US" altLang="zh-TW" dirty="0"/>
              <a:t>business change!</a:t>
            </a:r>
          </a:p>
          <a:p>
            <a:pPr eaLnBrk="1" hangingPunct="1">
              <a:defRPr/>
            </a:pPr>
            <a:r>
              <a:rPr lang="en-US" altLang="zh-TW" dirty="0"/>
              <a:t>Digital transformations</a:t>
            </a:r>
            <a:endParaRPr lang="zh-TW" altLang="en-US" dirty="0"/>
          </a:p>
        </p:txBody>
      </p:sp>
      <p:sp>
        <p:nvSpPr>
          <p:cNvPr id="181252" name="WordArt 4"/>
          <p:cNvSpPr>
            <a:spLocks noChangeArrowheads="1" noChangeShapeType="1" noTextEdit="1"/>
          </p:cNvSpPr>
          <p:nvPr/>
        </p:nvSpPr>
        <p:spPr bwMode="auto">
          <a:xfrm>
            <a:off x="685800" y="2132856"/>
            <a:ext cx="7990656" cy="3115096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altLang="zh-TW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新細明體" panose="02020500000000000000" pitchFamily="18" charset="-120"/>
              </a:rPr>
              <a:t>Beyond simple automation </a:t>
            </a:r>
          </a:p>
          <a:p>
            <a:pPr algn="ctr"/>
            <a:r>
              <a:rPr lang="en-US" altLang="zh-TW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新細明體" panose="02020500000000000000" pitchFamily="18" charset="-120"/>
              </a:rPr>
              <a:t>of current operations </a:t>
            </a:r>
            <a:endParaRPr lang="zh-TW" alt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新細明體" panose="02020500000000000000" pitchFamily="18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9149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Confusions of related terms</a:t>
            </a:r>
            <a:endParaRPr lang="zh-TW" altLang="en-US" dirty="0"/>
          </a:p>
        </p:txBody>
      </p:sp>
      <p:sp>
        <p:nvSpPr>
          <p:cNvPr id="2355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Data processing (DP, ADP, </a:t>
            </a:r>
            <a:r>
              <a:rPr lang="en-US" altLang="zh-TW" dirty="0" err="1"/>
              <a:t>EDP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Management information systems (MIS)</a:t>
            </a:r>
          </a:p>
          <a:p>
            <a:r>
              <a:rPr lang="en-US" altLang="zh-TW" dirty="0"/>
              <a:t>Computerization</a:t>
            </a:r>
          </a:p>
          <a:p>
            <a:r>
              <a:rPr lang="en-US" altLang="zh-TW" dirty="0" err="1"/>
              <a:t>Electronization</a:t>
            </a:r>
            <a:r>
              <a:rPr lang="en-US" altLang="zh-TW" dirty="0"/>
              <a:t>, e-Services</a:t>
            </a:r>
          </a:p>
          <a:p>
            <a:r>
              <a:rPr lang="en-US" altLang="zh-TW" dirty="0"/>
              <a:t>Digitization</a:t>
            </a:r>
          </a:p>
          <a:p>
            <a:r>
              <a:rPr lang="en-US" altLang="zh-TW" dirty="0" err="1"/>
              <a:t>Intelligentization</a:t>
            </a:r>
            <a:endParaRPr lang="en-US" altLang="zh-TW" dirty="0"/>
          </a:p>
          <a:p>
            <a:r>
              <a:rPr lang="en-US" altLang="zh-TW" dirty="0"/>
              <a:t>….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8256504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7512050" cy="1143000"/>
          </a:xfrm>
        </p:spPr>
        <p:txBody>
          <a:bodyPr/>
          <a:lstStyle/>
          <a:p>
            <a:r>
              <a:rPr lang="en-US" altLang="zh-TW" sz="3600" dirty="0"/>
              <a:t>Driving Forces for </a:t>
            </a:r>
            <a:br>
              <a:rPr lang="en-US" altLang="zh-TW" sz="3600" dirty="0"/>
            </a:br>
            <a:r>
              <a:rPr lang="en-US" altLang="zh-TW" sz="3600" dirty="0"/>
              <a:t>     Progress in Modern Economy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350" cy="4114800"/>
          </a:xfrm>
        </p:spPr>
        <p:txBody>
          <a:bodyPr/>
          <a:lstStyle/>
          <a:p>
            <a:pPr>
              <a:defRPr/>
            </a:pPr>
            <a:r>
              <a:rPr lang="en-US" altLang="zh-TW" dirty="0"/>
              <a:t>Technological Innovations</a:t>
            </a:r>
          </a:p>
          <a:p>
            <a:pPr lvl="1">
              <a:defRPr/>
            </a:pPr>
            <a:r>
              <a:rPr lang="en-US" altLang="zh-TW" dirty="0"/>
              <a:t>Pervasive usage of technologies</a:t>
            </a:r>
          </a:p>
          <a:p>
            <a:pPr lvl="1">
              <a:defRPr/>
            </a:pPr>
            <a:r>
              <a:rPr lang="en-US" altLang="zh-TW" dirty="0"/>
              <a:t>Extensive range in activities and communications </a:t>
            </a:r>
          </a:p>
          <a:p>
            <a:pPr lvl="1">
              <a:defRPr/>
            </a:pPr>
            <a:r>
              <a:rPr lang="en-US" altLang="zh-TW" dirty="0"/>
              <a:t>Unprecedented fast response times</a:t>
            </a:r>
          </a:p>
          <a:p>
            <a:pPr>
              <a:defRPr/>
            </a:pPr>
            <a:r>
              <a:rPr lang="en-US" altLang="zh-TW" dirty="0"/>
              <a:t>Globalization</a:t>
            </a:r>
          </a:p>
          <a:p>
            <a:pPr lvl="1">
              <a:defRPr/>
            </a:pPr>
            <a:r>
              <a:rPr lang="en-US" altLang="zh-TW" dirty="0"/>
              <a:t>Larger economy of scale and economy of scope</a:t>
            </a:r>
          </a:p>
          <a:p>
            <a:pPr lvl="1">
              <a:defRPr/>
            </a:pPr>
            <a:r>
              <a:rPr lang="en-US" altLang="zh-TW" dirty="0"/>
              <a:t>Proliferation and fusion in culture</a:t>
            </a: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55807393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7296150" cy="1143000"/>
          </a:xfrm>
        </p:spPr>
        <p:txBody>
          <a:bodyPr/>
          <a:lstStyle/>
          <a:p>
            <a:r>
              <a:rPr lang="en-US" altLang="zh-TW" sz="3600" dirty="0"/>
              <a:t>Development of Human Civilization</a:t>
            </a:r>
            <a:endParaRPr lang="zh-TW" altLang="en-US" sz="3600" dirty="0"/>
          </a:p>
        </p:txBody>
      </p:sp>
      <p:sp>
        <p:nvSpPr>
          <p:cNvPr id="8197" name="Line 3"/>
          <p:cNvSpPr>
            <a:spLocks noChangeShapeType="1"/>
          </p:cNvSpPr>
          <p:nvPr/>
        </p:nvSpPr>
        <p:spPr bwMode="auto">
          <a:xfrm>
            <a:off x="1752600" y="2286000"/>
            <a:ext cx="0" cy="342900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198" name="Line 4"/>
          <p:cNvSpPr>
            <a:spLocks noChangeShapeType="1"/>
          </p:cNvSpPr>
          <p:nvPr/>
        </p:nvSpPr>
        <p:spPr bwMode="auto">
          <a:xfrm>
            <a:off x="1752600" y="5715000"/>
            <a:ext cx="30480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199" name="Freeform 5"/>
          <p:cNvSpPr>
            <a:spLocks/>
          </p:cNvSpPr>
          <p:nvPr/>
        </p:nvSpPr>
        <p:spPr bwMode="auto">
          <a:xfrm>
            <a:off x="4724400" y="5562600"/>
            <a:ext cx="165100" cy="381000"/>
          </a:xfrm>
          <a:custGeom>
            <a:avLst/>
            <a:gdLst>
              <a:gd name="T0" fmla="*/ 2147483646 w 104"/>
              <a:gd name="T1" fmla="*/ 0 h 240"/>
              <a:gd name="T2" fmla="*/ 2147483646 w 104"/>
              <a:gd name="T3" fmla="*/ 2147483646 h 240"/>
              <a:gd name="T4" fmla="*/ 2147483646 w 104"/>
              <a:gd name="T5" fmla="*/ 2147483646 h 240"/>
              <a:gd name="T6" fmla="*/ 2147483646 w 104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4" h="240">
                <a:moveTo>
                  <a:pt x="56" y="0"/>
                </a:moveTo>
                <a:cubicBezTo>
                  <a:pt x="28" y="40"/>
                  <a:pt x="0" y="80"/>
                  <a:pt x="8" y="96"/>
                </a:cubicBezTo>
                <a:cubicBezTo>
                  <a:pt x="16" y="112"/>
                  <a:pt x="104" y="72"/>
                  <a:pt x="104" y="96"/>
                </a:cubicBezTo>
                <a:cubicBezTo>
                  <a:pt x="104" y="120"/>
                  <a:pt x="24" y="216"/>
                  <a:pt x="8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00" name="Freeform 6"/>
          <p:cNvSpPr>
            <a:spLocks/>
          </p:cNvSpPr>
          <p:nvPr/>
        </p:nvSpPr>
        <p:spPr bwMode="auto">
          <a:xfrm>
            <a:off x="5029200" y="5562600"/>
            <a:ext cx="165100" cy="381000"/>
          </a:xfrm>
          <a:custGeom>
            <a:avLst/>
            <a:gdLst>
              <a:gd name="T0" fmla="*/ 2147483646 w 104"/>
              <a:gd name="T1" fmla="*/ 0 h 240"/>
              <a:gd name="T2" fmla="*/ 2147483646 w 104"/>
              <a:gd name="T3" fmla="*/ 2147483646 h 240"/>
              <a:gd name="T4" fmla="*/ 2147483646 w 104"/>
              <a:gd name="T5" fmla="*/ 2147483646 h 240"/>
              <a:gd name="T6" fmla="*/ 2147483646 w 104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4" h="240">
                <a:moveTo>
                  <a:pt x="56" y="0"/>
                </a:moveTo>
                <a:cubicBezTo>
                  <a:pt x="28" y="40"/>
                  <a:pt x="0" y="80"/>
                  <a:pt x="8" y="96"/>
                </a:cubicBezTo>
                <a:cubicBezTo>
                  <a:pt x="16" y="112"/>
                  <a:pt x="104" y="72"/>
                  <a:pt x="104" y="96"/>
                </a:cubicBezTo>
                <a:cubicBezTo>
                  <a:pt x="104" y="120"/>
                  <a:pt x="24" y="216"/>
                  <a:pt x="8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5257800" y="5715000"/>
            <a:ext cx="26670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7680325" y="5821363"/>
            <a:ext cx="774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/>
              <a:t>2K AD</a:t>
            </a:r>
          </a:p>
        </p:txBody>
      </p:sp>
      <p:sp>
        <p:nvSpPr>
          <p:cNvPr id="8203" name="Text Box 9"/>
          <p:cNvSpPr txBox="1">
            <a:spLocks noChangeArrowheads="1"/>
          </p:cNvSpPr>
          <p:nvPr/>
        </p:nvSpPr>
        <p:spPr bwMode="auto">
          <a:xfrm>
            <a:off x="6464300" y="5821363"/>
            <a:ext cx="628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/>
              <a:t>0 AD</a:t>
            </a:r>
          </a:p>
        </p:txBody>
      </p:sp>
      <p:sp>
        <p:nvSpPr>
          <p:cNvPr id="8204" name="Text Box 10"/>
          <p:cNvSpPr txBox="1">
            <a:spLocks noChangeArrowheads="1"/>
          </p:cNvSpPr>
          <p:nvPr/>
        </p:nvSpPr>
        <p:spPr bwMode="auto">
          <a:xfrm>
            <a:off x="5124450" y="5821363"/>
            <a:ext cx="752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/>
              <a:t>2K BC</a:t>
            </a:r>
          </a:p>
        </p:txBody>
      </p:sp>
      <p:sp>
        <p:nvSpPr>
          <p:cNvPr id="8205" name="Text Box 11"/>
          <p:cNvSpPr txBox="1">
            <a:spLocks noChangeArrowheads="1"/>
          </p:cNvSpPr>
          <p:nvPr/>
        </p:nvSpPr>
        <p:spPr bwMode="auto">
          <a:xfrm>
            <a:off x="1905000" y="5791200"/>
            <a:ext cx="12954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/>
              <a:t>Pre-historical</a:t>
            </a:r>
            <a:endParaRPr lang="zh-TW" altLang="en-US" sz="1600"/>
          </a:p>
        </p:txBody>
      </p:sp>
      <p:sp>
        <p:nvSpPr>
          <p:cNvPr id="8206" name="Freeform 12"/>
          <p:cNvSpPr>
            <a:spLocks/>
          </p:cNvSpPr>
          <p:nvPr/>
        </p:nvSpPr>
        <p:spPr bwMode="auto">
          <a:xfrm>
            <a:off x="1828800" y="1905000"/>
            <a:ext cx="6413500" cy="3746500"/>
          </a:xfrm>
          <a:custGeom>
            <a:avLst/>
            <a:gdLst>
              <a:gd name="T0" fmla="*/ 0 w 4040"/>
              <a:gd name="T1" fmla="*/ 2147483646 h 2360"/>
              <a:gd name="T2" fmla="*/ 2147483646 w 4040"/>
              <a:gd name="T3" fmla="*/ 2147483646 h 2360"/>
              <a:gd name="T4" fmla="*/ 2147483646 w 4040"/>
              <a:gd name="T5" fmla="*/ 2147483646 h 2360"/>
              <a:gd name="T6" fmla="*/ 2147483646 w 4040"/>
              <a:gd name="T7" fmla="*/ 2147483646 h 2360"/>
              <a:gd name="T8" fmla="*/ 2147483646 w 4040"/>
              <a:gd name="T9" fmla="*/ 2147483646 h 2360"/>
              <a:gd name="T10" fmla="*/ 2147483646 w 4040"/>
              <a:gd name="T11" fmla="*/ 2147483646 h 2360"/>
              <a:gd name="T12" fmla="*/ 2147483646 w 4040"/>
              <a:gd name="T13" fmla="*/ 2147483646 h 2360"/>
              <a:gd name="T14" fmla="*/ 2147483646 w 4040"/>
              <a:gd name="T15" fmla="*/ 2147483646 h 2360"/>
              <a:gd name="T16" fmla="*/ 2147483646 w 4040"/>
              <a:gd name="T17" fmla="*/ 2147483646 h 2360"/>
              <a:gd name="T18" fmla="*/ 2147483646 w 4040"/>
              <a:gd name="T19" fmla="*/ 2147483646 h 2360"/>
              <a:gd name="T20" fmla="*/ 2147483646 w 4040"/>
              <a:gd name="T21" fmla="*/ 0 h 236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040" h="2360">
                <a:moveTo>
                  <a:pt x="0" y="2352"/>
                </a:moveTo>
                <a:cubicBezTo>
                  <a:pt x="440" y="2352"/>
                  <a:pt x="880" y="2352"/>
                  <a:pt x="1248" y="2352"/>
                </a:cubicBezTo>
                <a:cubicBezTo>
                  <a:pt x="1616" y="2352"/>
                  <a:pt x="1952" y="2360"/>
                  <a:pt x="2208" y="2352"/>
                </a:cubicBezTo>
                <a:cubicBezTo>
                  <a:pt x="2464" y="2344"/>
                  <a:pt x="2624" y="2336"/>
                  <a:pt x="2784" y="2304"/>
                </a:cubicBezTo>
                <a:cubicBezTo>
                  <a:pt x="2944" y="2272"/>
                  <a:pt x="3040" y="2224"/>
                  <a:pt x="3168" y="2160"/>
                </a:cubicBezTo>
                <a:cubicBezTo>
                  <a:pt x="3296" y="2096"/>
                  <a:pt x="3464" y="1992"/>
                  <a:pt x="3552" y="1920"/>
                </a:cubicBezTo>
                <a:cubicBezTo>
                  <a:pt x="3640" y="1848"/>
                  <a:pt x="3648" y="1816"/>
                  <a:pt x="3696" y="1728"/>
                </a:cubicBezTo>
                <a:cubicBezTo>
                  <a:pt x="3744" y="1640"/>
                  <a:pt x="3792" y="1568"/>
                  <a:pt x="3840" y="1392"/>
                </a:cubicBezTo>
                <a:cubicBezTo>
                  <a:pt x="3888" y="1216"/>
                  <a:pt x="3952" y="880"/>
                  <a:pt x="3984" y="672"/>
                </a:cubicBezTo>
                <a:cubicBezTo>
                  <a:pt x="4016" y="464"/>
                  <a:pt x="4024" y="256"/>
                  <a:pt x="4032" y="144"/>
                </a:cubicBezTo>
                <a:cubicBezTo>
                  <a:pt x="4040" y="32"/>
                  <a:pt x="4036" y="16"/>
                  <a:pt x="4032" y="0"/>
                </a:cubicBezTo>
              </a:path>
            </a:pathLst>
          </a:custGeom>
          <a:noFill/>
          <a:ln w="5715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07" name="Text Box 13"/>
          <p:cNvSpPr txBox="1">
            <a:spLocks noChangeArrowheads="1"/>
          </p:cNvSpPr>
          <p:nvPr/>
        </p:nvSpPr>
        <p:spPr bwMode="auto">
          <a:xfrm>
            <a:off x="1176338" y="2451100"/>
            <a:ext cx="554037" cy="142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>
                <a:ea typeface="標楷體" panose="03000509000000000000" pitchFamily="65" charset="-120"/>
              </a:rPr>
              <a:t>Innovation</a:t>
            </a:r>
            <a:endParaRPr lang="zh-TW" altLang="en-US">
              <a:ea typeface="標楷體" panose="03000509000000000000" pitchFamily="65" charset="-120"/>
            </a:endParaRP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3108325" y="2176463"/>
            <a:ext cx="2543175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>
                <a:solidFill>
                  <a:srgbClr val="CC0000"/>
                </a:solidFill>
                <a:ea typeface="標楷體" panose="03000509000000000000" pitchFamily="65" charset="-120"/>
              </a:rPr>
              <a:t>Can you recall the things in our life that were invented for over </a:t>
            </a:r>
            <a:r>
              <a:rPr lang="en-US" altLang="zh-TW">
                <a:solidFill>
                  <a:srgbClr val="0000CC"/>
                </a:solidFill>
                <a:ea typeface="標楷體" panose="03000509000000000000" pitchFamily="65" charset="-120"/>
              </a:rPr>
              <a:t>150</a:t>
            </a:r>
            <a:r>
              <a:rPr lang="en-US" altLang="zh-TW">
                <a:solidFill>
                  <a:srgbClr val="CC0000"/>
                </a:solidFill>
                <a:ea typeface="標楷體" panose="03000509000000000000" pitchFamily="65" charset="-120"/>
              </a:rPr>
              <a:t> years? </a:t>
            </a:r>
          </a:p>
        </p:txBody>
      </p:sp>
      <p:sp>
        <p:nvSpPr>
          <p:cNvPr id="8209" name="文字方塊 25"/>
          <p:cNvSpPr txBox="1">
            <a:spLocks noChangeArrowheads="1"/>
          </p:cNvSpPr>
          <p:nvPr/>
        </p:nvSpPr>
        <p:spPr bwMode="auto">
          <a:xfrm>
            <a:off x="2005013" y="4910138"/>
            <a:ext cx="711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800">
                <a:solidFill>
                  <a:srgbClr val="0000CC"/>
                </a:solidFill>
              </a:rPr>
              <a:t>Stone</a:t>
            </a:r>
          </a:p>
          <a:p>
            <a:r>
              <a:rPr lang="en-US" altLang="zh-TW" sz="1800">
                <a:solidFill>
                  <a:srgbClr val="0000CC"/>
                </a:solidFill>
              </a:rPr>
              <a:t>tools</a:t>
            </a:r>
            <a:endParaRPr lang="zh-TW" altLang="en-US" sz="1800">
              <a:solidFill>
                <a:srgbClr val="0000CC"/>
              </a:solidFill>
            </a:endParaRPr>
          </a:p>
        </p:txBody>
      </p:sp>
      <p:sp>
        <p:nvSpPr>
          <p:cNvPr id="8210" name="文字方塊 26"/>
          <p:cNvSpPr txBox="1">
            <a:spLocks noChangeArrowheads="1"/>
          </p:cNvSpPr>
          <p:nvPr/>
        </p:nvSpPr>
        <p:spPr bwMode="auto">
          <a:xfrm>
            <a:off x="4327525" y="5186363"/>
            <a:ext cx="923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>
                <a:solidFill>
                  <a:srgbClr val="0000CC"/>
                </a:solidFill>
              </a:rPr>
              <a:t>Pottery</a:t>
            </a:r>
            <a:endParaRPr lang="zh-TW" altLang="en-US" sz="2000">
              <a:solidFill>
                <a:srgbClr val="0000CC"/>
              </a:solidFill>
            </a:endParaRPr>
          </a:p>
        </p:txBody>
      </p:sp>
      <p:sp>
        <p:nvSpPr>
          <p:cNvPr id="8211" name="文字方塊 27"/>
          <p:cNvSpPr txBox="1">
            <a:spLocks noChangeArrowheads="1"/>
          </p:cNvSpPr>
          <p:nvPr/>
        </p:nvSpPr>
        <p:spPr bwMode="auto">
          <a:xfrm>
            <a:off x="5105400" y="4897438"/>
            <a:ext cx="9255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>
                <a:solidFill>
                  <a:srgbClr val="0000CC"/>
                </a:solidFill>
              </a:rPr>
              <a:t>Bronze</a:t>
            </a:r>
            <a:endParaRPr lang="zh-TW" altLang="en-US" sz="2000">
              <a:solidFill>
                <a:srgbClr val="0000CC"/>
              </a:solidFill>
            </a:endParaRPr>
          </a:p>
        </p:txBody>
      </p:sp>
      <p:sp>
        <p:nvSpPr>
          <p:cNvPr id="8212" name="文字方塊 28"/>
          <p:cNvSpPr txBox="1">
            <a:spLocks noChangeArrowheads="1"/>
          </p:cNvSpPr>
          <p:nvPr/>
        </p:nvSpPr>
        <p:spPr bwMode="auto">
          <a:xfrm>
            <a:off x="5999163" y="5180013"/>
            <a:ext cx="611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>
                <a:solidFill>
                  <a:srgbClr val="0000CC"/>
                </a:solidFill>
              </a:rPr>
              <a:t>Iron</a:t>
            </a:r>
            <a:endParaRPr lang="zh-TW" altLang="en-US" sz="2000">
              <a:solidFill>
                <a:srgbClr val="0000CC"/>
              </a:solidFill>
            </a:endParaRPr>
          </a:p>
        </p:txBody>
      </p:sp>
      <p:sp>
        <p:nvSpPr>
          <p:cNvPr id="8213" name="文字方塊 29"/>
          <p:cNvSpPr txBox="1">
            <a:spLocks noChangeArrowheads="1"/>
          </p:cNvSpPr>
          <p:nvPr/>
        </p:nvSpPr>
        <p:spPr bwMode="auto">
          <a:xfrm>
            <a:off x="6638925" y="4849813"/>
            <a:ext cx="768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>
                <a:solidFill>
                  <a:srgbClr val="0000CC"/>
                </a:solidFill>
              </a:rPr>
              <a:t>Paper</a:t>
            </a:r>
            <a:endParaRPr lang="zh-TW" altLang="en-US" sz="2000">
              <a:solidFill>
                <a:srgbClr val="0000CC"/>
              </a:solidFill>
            </a:endParaRPr>
          </a:p>
        </p:txBody>
      </p:sp>
      <p:sp>
        <p:nvSpPr>
          <p:cNvPr id="8214" name="文字方塊 30"/>
          <p:cNvSpPr txBox="1">
            <a:spLocks noChangeArrowheads="1"/>
          </p:cNvSpPr>
          <p:nvPr/>
        </p:nvSpPr>
        <p:spPr bwMode="auto">
          <a:xfrm>
            <a:off x="6888163" y="4530725"/>
            <a:ext cx="1008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>
                <a:solidFill>
                  <a:srgbClr val="0000CC"/>
                </a:solidFill>
              </a:rPr>
              <a:t>Printing</a:t>
            </a:r>
            <a:endParaRPr lang="zh-TW" altLang="en-US" sz="2000">
              <a:solidFill>
                <a:srgbClr val="0000CC"/>
              </a:solidFill>
            </a:endParaRPr>
          </a:p>
        </p:txBody>
      </p:sp>
      <p:sp>
        <p:nvSpPr>
          <p:cNvPr id="8215" name="文字方塊 31"/>
          <p:cNvSpPr txBox="1">
            <a:spLocks noChangeArrowheads="1"/>
          </p:cNvSpPr>
          <p:nvPr/>
        </p:nvSpPr>
        <p:spPr bwMode="auto">
          <a:xfrm>
            <a:off x="7326313" y="4210050"/>
            <a:ext cx="839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>
                <a:solidFill>
                  <a:srgbClr val="0000CC"/>
                </a:solidFill>
              </a:rPr>
              <a:t>Power</a:t>
            </a:r>
            <a:endParaRPr lang="zh-TW" altLang="en-US" sz="2000">
              <a:solidFill>
                <a:srgbClr val="0000CC"/>
              </a:solidFill>
            </a:endParaRPr>
          </a:p>
        </p:txBody>
      </p:sp>
      <p:sp>
        <p:nvSpPr>
          <p:cNvPr id="8216" name="文字方塊 32"/>
          <p:cNvSpPr txBox="1">
            <a:spLocks noChangeArrowheads="1"/>
          </p:cNvSpPr>
          <p:nvPr/>
        </p:nvSpPr>
        <p:spPr bwMode="auto">
          <a:xfrm>
            <a:off x="7080250" y="3629025"/>
            <a:ext cx="1682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>
                <a:solidFill>
                  <a:srgbClr val="0000CC"/>
                </a:solidFill>
              </a:rPr>
              <a:t>Transportation</a:t>
            </a:r>
            <a:endParaRPr lang="zh-TW" altLang="en-US" sz="2000">
              <a:solidFill>
                <a:srgbClr val="0000CC"/>
              </a:solidFill>
            </a:endParaRPr>
          </a:p>
        </p:txBody>
      </p:sp>
      <p:sp>
        <p:nvSpPr>
          <p:cNvPr id="8217" name="文字方塊 33"/>
          <p:cNvSpPr txBox="1">
            <a:spLocks noChangeArrowheads="1"/>
          </p:cNvSpPr>
          <p:nvPr/>
        </p:nvSpPr>
        <p:spPr bwMode="auto">
          <a:xfrm>
            <a:off x="7921625" y="2927350"/>
            <a:ext cx="598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>
                <a:solidFill>
                  <a:srgbClr val="0000CC"/>
                </a:solidFill>
              </a:rPr>
              <a:t>ICT</a:t>
            </a:r>
            <a:endParaRPr lang="zh-TW" altLang="en-US" sz="2000">
              <a:solidFill>
                <a:srgbClr val="0000CC"/>
              </a:solidFill>
            </a:endParaRP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93057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7512050" cy="1143000"/>
          </a:xfrm>
        </p:spPr>
        <p:txBody>
          <a:bodyPr/>
          <a:lstStyle/>
          <a:p>
            <a:r>
              <a:rPr lang="en-US" altLang="zh-TW" sz="3600" dirty="0"/>
              <a:t>Business Operations transformed</a:t>
            </a:r>
            <a:br>
              <a:rPr lang="en-US" altLang="zh-TW" sz="3600" dirty="0"/>
            </a:br>
            <a:r>
              <a:rPr lang="en-US" altLang="zh-TW" sz="3600" dirty="0"/>
              <a:t>with the Advent of Technologies</a:t>
            </a:r>
            <a:endParaRPr lang="zh-TW" altLang="en-US" sz="3600" dirty="0"/>
          </a:p>
        </p:txBody>
      </p:sp>
      <p:sp>
        <p:nvSpPr>
          <p:cNvPr id="6" name="矩形 5"/>
          <p:cNvSpPr/>
          <p:nvPr/>
        </p:nvSpPr>
        <p:spPr>
          <a:xfrm rot="20860728">
            <a:off x="1589724" y="3226906"/>
            <a:ext cx="5701853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TW" sz="4400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E6E6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Competing forces</a:t>
            </a:r>
          </a:p>
          <a:p>
            <a:pPr algn="ctr">
              <a:defRPr/>
            </a:pPr>
            <a:r>
              <a:rPr lang="en-US" altLang="zh-TW" sz="4400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E6E6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Changes rapidly</a:t>
            </a:r>
            <a:endParaRPr lang="zh-TW" altLang="en-US" sz="4400" i="1" dirty="0">
              <a:ln w="22225">
                <a:solidFill>
                  <a:schemeClr val="accent2"/>
                </a:solidFill>
                <a:prstDash val="solid"/>
              </a:ln>
              <a:solidFill>
                <a:srgbClr val="E6E6E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98185190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7512050" cy="1143000"/>
          </a:xfrm>
        </p:spPr>
        <p:txBody>
          <a:bodyPr/>
          <a:lstStyle/>
          <a:p>
            <a:r>
              <a:rPr lang="en-US" altLang="zh-TW"/>
              <a:t>Technological Innovations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650" y="1700213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altLang="zh-TW" dirty="0"/>
              <a:t>Transportation, logistics and conveyance</a:t>
            </a:r>
          </a:p>
          <a:p>
            <a:pPr lvl="1">
              <a:defRPr/>
            </a:pPr>
            <a:r>
              <a:rPr lang="en-US" altLang="zh-TW" dirty="0"/>
              <a:t>Fast moving of materials</a:t>
            </a:r>
          </a:p>
          <a:p>
            <a:pPr lvl="1">
              <a:defRPr/>
            </a:pPr>
            <a:r>
              <a:rPr lang="en-US" altLang="zh-TW" dirty="0"/>
              <a:t>Lower production costs</a:t>
            </a:r>
          </a:p>
          <a:p>
            <a:pPr>
              <a:defRPr/>
            </a:pPr>
            <a:r>
              <a:rPr lang="en-US" altLang="zh-TW" dirty="0"/>
              <a:t>ICT: Information and communications tech.</a:t>
            </a:r>
          </a:p>
          <a:p>
            <a:pPr lvl="1">
              <a:defRPr/>
            </a:pPr>
            <a:r>
              <a:rPr lang="en-US" altLang="zh-TW" dirty="0"/>
              <a:t>Revolution in information processing and interactions</a:t>
            </a:r>
          </a:p>
          <a:p>
            <a:pPr lvl="1">
              <a:defRPr/>
            </a:pPr>
            <a:r>
              <a:rPr lang="en-US" altLang="zh-TW" dirty="0"/>
              <a:t>The effects of distance and time diminished</a:t>
            </a:r>
          </a:p>
        </p:txBody>
      </p:sp>
      <p:sp>
        <p:nvSpPr>
          <p:cNvPr id="10244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Prof CK Farn, National Central University</a:t>
            </a:r>
            <a:endParaRPr lang="zh-TW" altLang="en-US" sz="1400">
              <a:solidFill>
                <a:srgbClr val="333399"/>
              </a:solidFill>
            </a:endParaRPr>
          </a:p>
        </p:txBody>
      </p:sp>
      <p:sp>
        <p:nvSpPr>
          <p:cNvPr id="10245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997CD90-8EEE-4167-A708-E687ED43919B}" type="slidenum">
              <a:rPr lang="en-US" altLang="zh-TW" sz="1400" smtClean="0">
                <a:solidFill>
                  <a:srgbClr val="333399"/>
                </a:solidFill>
              </a:rPr>
              <a:pPr/>
              <a:t>15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161513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7512050" cy="1143000"/>
          </a:xfrm>
        </p:spPr>
        <p:txBody>
          <a:bodyPr/>
          <a:lstStyle/>
          <a:p>
            <a:r>
              <a:rPr lang="en-US" altLang="zh-TW"/>
              <a:t>Technological Innovations</a:t>
            </a:r>
            <a:endParaRPr lang="zh-TW" altLang="en-US"/>
          </a:p>
        </p:txBody>
      </p:sp>
      <p:sp>
        <p:nvSpPr>
          <p:cNvPr id="11267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Prof CK Farn, National Central University</a:t>
            </a:r>
            <a:endParaRPr lang="zh-TW" altLang="en-US" sz="1400">
              <a:solidFill>
                <a:srgbClr val="333399"/>
              </a:solidFill>
            </a:endParaRPr>
          </a:p>
        </p:txBody>
      </p:sp>
      <p:sp>
        <p:nvSpPr>
          <p:cNvPr id="11268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F406A45-BD03-4AEB-8C70-5DA282EFBD1C}" type="slidenum">
              <a:rPr lang="en-US" altLang="zh-TW" sz="1400" smtClean="0">
                <a:solidFill>
                  <a:srgbClr val="333399"/>
                </a:solidFill>
              </a:rPr>
              <a:pPr/>
              <a:t>16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9050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altLang="zh-TW" sz="2400" dirty="0"/>
              <a:t>──so what?</a:t>
            </a:r>
          </a:p>
          <a:p>
            <a:pPr lvl="1">
              <a:defRPr/>
            </a:pPr>
            <a:r>
              <a:rPr lang="en-US" altLang="zh-TW" sz="2000" dirty="0"/>
              <a:t>The ways things are done were designed to fit the environmental factors</a:t>
            </a:r>
          </a:p>
          <a:p>
            <a:pPr lvl="2">
              <a:defRPr/>
            </a:pPr>
            <a:r>
              <a:rPr lang="en-US" altLang="zh-TW" sz="1800" dirty="0"/>
              <a:t>Many were paper-based</a:t>
            </a:r>
          </a:p>
          <a:p>
            <a:pPr lvl="1">
              <a:defRPr/>
            </a:pPr>
            <a:r>
              <a:rPr lang="en-US" altLang="zh-TW" sz="2000" dirty="0"/>
              <a:t>Traditional constraints has been eliminated </a:t>
            </a:r>
          </a:p>
          <a:p>
            <a:pPr lvl="1">
              <a:defRPr/>
            </a:pPr>
            <a:r>
              <a:rPr lang="en-US" altLang="zh-TW" sz="2000" dirty="0"/>
              <a:t>Opportunities: </a:t>
            </a:r>
            <a:r>
              <a:rPr lang="en-US" altLang="zh-TW" sz="2000" dirty="0">
                <a:solidFill>
                  <a:srgbClr val="C00000"/>
                </a:solidFill>
              </a:rPr>
              <a:t>Do the unthinkable</a:t>
            </a:r>
          </a:p>
          <a:p>
            <a:pPr>
              <a:defRPr/>
            </a:pPr>
            <a:r>
              <a:rPr lang="en-US" altLang="zh-TW" sz="2400" dirty="0"/>
              <a:t>Business transformation</a:t>
            </a:r>
            <a:endParaRPr lang="zh-TW" altLang="en-US" sz="2400" dirty="0"/>
          </a:p>
          <a:p>
            <a:pPr lvl="1">
              <a:defRPr/>
            </a:pPr>
            <a:r>
              <a:rPr lang="en-US" altLang="zh-TW" sz="2000" dirty="0"/>
              <a:t>Assets becomes liabilities</a:t>
            </a:r>
          </a:p>
          <a:p>
            <a:pPr lvl="2">
              <a:defRPr/>
            </a:pPr>
            <a:r>
              <a:rPr lang="en-US" altLang="zh-TW" sz="1800" dirty="0"/>
              <a:t>Look at Kodak, Nokia….</a:t>
            </a:r>
          </a:p>
          <a:p>
            <a:pPr lvl="1">
              <a:defRPr/>
            </a:pPr>
            <a:r>
              <a:rPr lang="en-US" altLang="zh-TW" sz="2000" dirty="0"/>
              <a:t>Restructuring in each and every economic sector</a:t>
            </a:r>
          </a:p>
        </p:txBody>
      </p:sp>
    </p:spTree>
    <p:extLst>
      <p:ext uri="{BB962C8B-B14F-4D97-AF65-F5344CB8AC3E}">
        <p14:creationId xmlns:p14="http://schemas.microsoft.com/office/powerpoint/2010/main" val="2829167807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122092" cy="1143000"/>
          </a:xfrm>
        </p:spPr>
        <p:txBody>
          <a:bodyPr/>
          <a:lstStyle/>
          <a:p>
            <a:pPr eaLnBrk="1" hangingPunct="1"/>
            <a:r>
              <a:rPr lang="en-US" altLang="zh-TW" sz="3600" dirty="0"/>
              <a:t>What are the changes around you?</a:t>
            </a:r>
            <a:endParaRPr lang="zh-TW" altLang="en-US" sz="3600" dirty="0"/>
          </a:p>
        </p:txBody>
      </p:sp>
      <p:sp>
        <p:nvSpPr>
          <p:cNvPr id="209923" name="WordArt 3"/>
          <p:cNvSpPr>
            <a:spLocks noChangeArrowheads="1" noChangeShapeType="1" noTextEdit="1"/>
          </p:cNvSpPr>
          <p:nvPr/>
        </p:nvSpPr>
        <p:spPr bwMode="auto">
          <a:xfrm>
            <a:off x="3479986" y="2030151"/>
            <a:ext cx="3459163" cy="114857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altLang="zh-TW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新細明體" panose="02020500000000000000" pitchFamily="18" charset="-120"/>
              </a:rPr>
              <a:t>International Brands</a:t>
            </a:r>
            <a:endParaRPr lang="zh-TW" alt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新細明體" panose="02020500000000000000" pitchFamily="18" charset="-120"/>
            </a:endParaRPr>
          </a:p>
        </p:txBody>
      </p:sp>
      <p:sp>
        <p:nvSpPr>
          <p:cNvPr id="209924" name="WordArt 4"/>
          <p:cNvSpPr>
            <a:spLocks noChangeArrowheads="1" noChangeShapeType="1" noTextEdit="1"/>
          </p:cNvSpPr>
          <p:nvPr/>
        </p:nvSpPr>
        <p:spPr bwMode="auto">
          <a:xfrm rot="20480803">
            <a:off x="2177358" y="4431541"/>
            <a:ext cx="4312511" cy="62778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4407"/>
              </a:avLst>
            </a:prstTxWarp>
          </a:bodyPr>
          <a:lstStyle/>
          <a:p>
            <a:pPr algn="ctr"/>
            <a:r>
              <a:rPr lang="en-US" altLang="zh-TW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>
                      <a:alpha val="7499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International Channels</a:t>
            </a:r>
            <a:endParaRPr lang="zh-TW" alt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>
                    <a:alpha val="7499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9925" name="WordArt 5"/>
          <p:cNvSpPr>
            <a:spLocks noChangeArrowheads="1" noChangeShapeType="1" noTextEdit="1"/>
          </p:cNvSpPr>
          <p:nvPr/>
        </p:nvSpPr>
        <p:spPr bwMode="auto">
          <a:xfrm>
            <a:off x="755650" y="4581525"/>
            <a:ext cx="1223963" cy="120491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7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altLang="zh-TW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rPr>
              <a:t>Sony</a:t>
            </a:r>
            <a:endParaRPr lang="zh-TW" alt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926" name="WordArt 6"/>
          <p:cNvSpPr>
            <a:spLocks noChangeArrowheads="1" noChangeShapeType="1" noTextEdit="1"/>
          </p:cNvSpPr>
          <p:nvPr/>
        </p:nvSpPr>
        <p:spPr bwMode="auto">
          <a:xfrm rot="-479062">
            <a:off x="5661025" y="4941888"/>
            <a:ext cx="1657350" cy="13747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74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FFFF99"/>
              </a:contourClr>
            </a:sp3d>
          </a:bodyPr>
          <a:lstStyle/>
          <a:p>
            <a:pPr algn="ctr"/>
            <a:r>
              <a:rPr lang="en-US" altLang="zh-TW" sz="3600" kern="10">
                <a:ln w="9525">
                  <a:round/>
                  <a:headEnd/>
                  <a:tailEnd/>
                </a:ln>
                <a:solidFill>
                  <a:srgbClr val="FFFF99">
                    <a:alpha val="52156"/>
                  </a:srgbClr>
                </a:solidFill>
                <a:cs typeface="Times New Roman" panose="02020603050405020304" pitchFamily="18" charset="0"/>
              </a:rPr>
              <a:t>Apple</a:t>
            </a:r>
            <a:endParaRPr lang="zh-TW" altLang="en-US" sz="3600" kern="10">
              <a:ln w="9525">
                <a:round/>
                <a:headEnd/>
                <a:tailEnd/>
              </a:ln>
              <a:solidFill>
                <a:srgbClr val="FFFF99">
                  <a:alpha val="52156"/>
                </a:srgbClr>
              </a:solidFill>
              <a:cs typeface="Times New Roman" panose="02020603050405020304" pitchFamily="18" charset="0"/>
            </a:endParaRPr>
          </a:p>
        </p:txBody>
      </p:sp>
      <p:sp>
        <p:nvSpPr>
          <p:cNvPr id="209927" name="WordArt 7" descr="白色大理石"/>
          <p:cNvSpPr>
            <a:spLocks noChangeArrowheads="1" noChangeShapeType="1" noTextEdit="1"/>
          </p:cNvSpPr>
          <p:nvPr/>
        </p:nvSpPr>
        <p:spPr bwMode="auto">
          <a:xfrm rot="-1230931">
            <a:off x="684213" y="2565400"/>
            <a:ext cx="8382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en-US" altLang="zh-TW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cs typeface="Times New Roman" panose="02020603050405020304" pitchFamily="18" charset="0"/>
              </a:rPr>
              <a:t>7-11</a:t>
            </a:r>
            <a:endParaRPr lang="zh-TW" altLang="en-US" sz="3600" kern="10">
              <a:ln w="9525">
                <a:round/>
                <a:headEnd/>
                <a:tailEnd/>
              </a:ln>
              <a:blipFill dpi="0" rotWithShape="0">
                <a:blip r:embed="rId3"/>
                <a:srcRect/>
                <a:tile tx="0" ty="0" sx="100000" sy="100000" flip="none" algn="tl"/>
              </a:blipFill>
              <a:cs typeface="Times New Roman" panose="02020603050405020304" pitchFamily="18" charset="0"/>
            </a:endParaRPr>
          </a:p>
        </p:txBody>
      </p:sp>
      <p:sp>
        <p:nvSpPr>
          <p:cNvPr id="209928" name="WordArt 8"/>
          <p:cNvSpPr>
            <a:spLocks noChangeArrowheads="1" noChangeShapeType="1" noTextEdit="1"/>
          </p:cNvSpPr>
          <p:nvPr/>
        </p:nvSpPr>
        <p:spPr bwMode="auto">
          <a:xfrm>
            <a:off x="6948488" y="3068638"/>
            <a:ext cx="1500187" cy="1223962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altLang="zh-TW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Sogo</a:t>
            </a:r>
            <a:endParaRPr lang="zh-TW" alt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09929" name="WordArt 9"/>
          <p:cNvSpPr>
            <a:spLocks noChangeArrowheads="1" noChangeShapeType="1" noTextEdit="1"/>
          </p:cNvSpPr>
          <p:nvPr/>
        </p:nvSpPr>
        <p:spPr bwMode="auto">
          <a:xfrm rot="-2159895">
            <a:off x="1363690" y="3387956"/>
            <a:ext cx="1371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TW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>
                      <a:alpha val="74997"/>
                    </a:srgbClr>
                  </a:outerShdw>
                </a:effectLst>
                <a:latin typeface="新細明體" panose="02020500000000000000" pitchFamily="18" charset="-120"/>
              </a:rPr>
              <a:t>Costco</a:t>
            </a:r>
            <a:endParaRPr lang="zh-TW" altLang="en-US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>
                    <a:alpha val="74997"/>
                  </a:srgbClr>
                </a:outerShdw>
              </a:effectLst>
              <a:latin typeface="新細明體" panose="02020500000000000000" pitchFamily="18" charset="-120"/>
            </a:endParaRPr>
          </a:p>
        </p:txBody>
      </p:sp>
      <p:sp>
        <p:nvSpPr>
          <p:cNvPr id="209930" name="WordArt 10"/>
          <p:cNvSpPr>
            <a:spLocks noChangeArrowheads="1" noChangeShapeType="1" noTextEdit="1"/>
          </p:cNvSpPr>
          <p:nvPr/>
        </p:nvSpPr>
        <p:spPr bwMode="auto">
          <a:xfrm rot="963253">
            <a:off x="7667625" y="4797425"/>
            <a:ext cx="9334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TW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58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B&amp;Q</a:t>
            </a:r>
            <a:endParaRPr lang="zh-TW" alt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2058000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51503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09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09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09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9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9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209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3" grpId="0" animBg="1"/>
      <p:bldP spid="209924" grpId="0" animBg="1"/>
      <p:bldP spid="209925" grpId="0" animBg="1"/>
      <p:bldP spid="209926" grpId="0" animBg="1"/>
      <p:bldP spid="209927" grpId="0" animBg="1"/>
      <p:bldP spid="209928" grpId="0" animBg="1"/>
      <p:bldP spid="209929" grpId="0" animBg="1"/>
      <p:bldP spid="2099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Advances in application of IT</a:t>
            </a:r>
            <a:endParaRPr lang="zh-TW" alt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90656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dirty="0"/>
              <a:t>Automation of repetitive tasks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/>
              <a:t>e.g. payroll, calculation of interests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/>
              <a:t>Accomplishment of tasks within organization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/>
              <a:t>e.g. production planning, </a:t>
            </a:r>
            <a:r>
              <a:rPr lang="en-US" altLang="zh-TW" dirty="0" err="1"/>
              <a:t>MRP</a:t>
            </a:r>
            <a:r>
              <a:rPr lang="en-US" altLang="zh-TW" dirty="0"/>
              <a:t>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/>
              <a:t>Accomplishment of tasks among organization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err="1"/>
              <a:t>B2C</a:t>
            </a:r>
            <a:r>
              <a:rPr lang="en-US" altLang="zh-TW" dirty="0"/>
              <a:t> e-Commerce, Customer relationship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err="1"/>
              <a:t>B2B</a:t>
            </a:r>
            <a:r>
              <a:rPr lang="en-US" altLang="zh-TW" dirty="0"/>
              <a:t> e-Commerce, supply chains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7792413"/>
      </p:ext>
    </p:extLst>
  </p:cSld>
  <p:clrMapOvr>
    <a:masterClrMapping/>
  </p:clrMapOvr>
  <p:transition spd="med"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224464" cy="1143000"/>
          </a:xfrm>
        </p:spPr>
        <p:txBody>
          <a:bodyPr/>
          <a:lstStyle/>
          <a:p>
            <a:r>
              <a:rPr lang="en-US" altLang="zh-TW" sz="3200" dirty="0"/>
              <a:t>The Business World have changed!</a:t>
            </a:r>
            <a:br>
              <a:rPr lang="en-US" altLang="zh-TW" sz="3200" dirty="0"/>
            </a:br>
            <a:r>
              <a:rPr lang="zh-TW" altLang="en-US" sz="3200" dirty="0"/>
              <a:t>    </a:t>
            </a:r>
            <a:r>
              <a:rPr lang="en-US" altLang="zh-TW" sz="2400" dirty="0">
                <a:solidFill>
                  <a:schemeClr val="bg1">
                    <a:lumMod val="95000"/>
                  </a:schemeClr>
                </a:solidFill>
              </a:rPr>
              <a:t>enabled by modern networking technologies</a:t>
            </a:r>
            <a:endParaRPr lang="zh-TW" alt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During the </a:t>
            </a:r>
            <a:r>
              <a:rPr lang="en-US" altLang="zh-TW" dirty="0" err="1"/>
              <a:t>1960s</a:t>
            </a:r>
            <a:r>
              <a:rPr lang="en-US" altLang="zh-TW" dirty="0"/>
              <a:t>, the advanced </a:t>
            </a:r>
            <a:r>
              <a:rPr lang="en-US" altLang="zh-TW" dirty="0" err="1"/>
              <a:t>defence</a:t>
            </a:r>
            <a:r>
              <a:rPr lang="en-US" altLang="zh-TW" dirty="0"/>
              <a:t> research triggered the </a:t>
            </a:r>
            <a:r>
              <a:rPr lang="en-US" altLang="zh-TW" dirty="0" err="1"/>
              <a:t>ARPA</a:t>
            </a:r>
            <a:r>
              <a:rPr lang="en-US" altLang="zh-TW" dirty="0"/>
              <a:t>-Net </a:t>
            </a:r>
          </a:p>
          <a:p>
            <a:r>
              <a:rPr lang="en-US" altLang="zh-TW" dirty="0"/>
              <a:t>Commercialization of the Internet in 1995/4</a:t>
            </a:r>
          </a:p>
          <a:p>
            <a:r>
              <a:rPr lang="en-US" altLang="zh-TW" dirty="0"/>
              <a:t>20</a:t>
            </a:r>
            <a:r>
              <a:rPr lang="zh-TW" altLang="en-US" dirty="0"/>
              <a:t> </a:t>
            </a:r>
            <a:r>
              <a:rPr lang="en-US" altLang="zh-TW" dirty="0"/>
              <a:t>to 25 later, the business world order have changed!</a:t>
            </a:r>
          </a:p>
          <a:p>
            <a:r>
              <a:rPr lang="en-US" altLang="zh-TW" dirty="0">
                <a:solidFill>
                  <a:srgbClr val="C00000"/>
                </a:solidFill>
              </a:rPr>
              <a:t>Revolutions are triggered by the IT!</a:t>
            </a:r>
          </a:p>
          <a:p>
            <a:r>
              <a:rPr lang="en-US" altLang="zh-TW" dirty="0"/>
              <a:t>When will be the next revolution?</a:t>
            </a:r>
            <a:r>
              <a:rPr lang="zh-TW" altLang="en-US" dirty="0"/>
              <a:t> </a:t>
            </a:r>
            <a:r>
              <a:rPr lang="en-US" altLang="zh-TW" dirty="0"/>
              <a:t>After Internet?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414127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A0B648E-3344-4231-0BF9-22CBDAE2A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Instructor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139C66A-5B63-E46B-7582-6AB171030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772816"/>
            <a:ext cx="7772400" cy="4114800"/>
          </a:xfrm>
        </p:spPr>
        <p:txBody>
          <a:bodyPr/>
          <a:lstStyle/>
          <a:p>
            <a:r>
              <a:rPr lang="en-US" altLang="zh-TW" dirty="0"/>
              <a:t>Prof. CK Farn</a:t>
            </a:r>
          </a:p>
          <a:p>
            <a:pPr lvl="1"/>
            <a:r>
              <a:rPr lang="en-US" altLang="zh-TW" dirty="0"/>
              <a:t>Retired Distinguished Professor from National Central University</a:t>
            </a:r>
          </a:p>
          <a:p>
            <a:pPr lvl="1"/>
            <a:r>
              <a:rPr lang="en-US" altLang="zh-TW" dirty="0"/>
              <a:t>B.S.E., Mech. Engineering, National Taiwan University</a:t>
            </a:r>
          </a:p>
          <a:p>
            <a:pPr lvl="1"/>
            <a:r>
              <a:rPr lang="en-US" altLang="zh-TW" dirty="0"/>
              <a:t>M.Sc., Management Sciences, UMIST, Manchester, UK </a:t>
            </a:r>
          </a:p>
          <a:p>
            <a:pPr lvl="1"/>
            <a:r>
              <a:rPr lang="en-US" altLang="zh-TW" dirty="0"/>
              <a:t>Ph.D., Management (MIS), UCLA, USA</a:t>
            </a:r>
          </a:p>
          <a:p>
            <a:r>
              <a:rPr lang="en-US" altLang="zh-TW" dirty="0"/>
              <a:t>Email: ckfarn@gmail.com</a:t>
            </a:r>
          </a:p>
          <a:p>
            <a:r>
              <a:rPr lang="en-US" altLang="zh-TW" dirty="0"/>
              <a:t>Google “ckfarn”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8624212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dirty="0"/>
              <a:t>The Business World have changed!</a:t>
            </a:r>
            <a:br>
              <a:rPr lang="en-US" altLang="zh-TW" sz="3200" dirty="0"/>
            </a:br>
            <a:r>
              <a:rPr lang="zh-TW" altLang="en-US" sz="3200" dirty="0"/>
              <a:t>    </a:t>
            </a:r>
            <a:r>
              <a:rPr lang="en-US" altLang="zh-TW" sz="2800" dirty="0">
                <a:solidFill>
                  <a:schemeClr val="bg1"/>
                </a:solidFill>
              </a:rPr>
              <a:t>The scale of retail sales in the US</a:t>
            </a:r>
            <a:endParaRPr lang="zh-TW" altLang="en-US" sz="3200" dirty="0">
              <a:solidFill>
                <a:schemeClr val="bg1"/>
              </a:solidFill>
            </a:endParaRPr>
          </a:p>
        </p:txBody>
      </p:sp>
      <p:pic>
        <p:nvPicPr>
          <p:cNvPr id="39940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144713"/>
            <a:ext cx="6816725" cy="399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1" name="文字方塊 2"/>
          <p:cNvSpPr txBox="1">
            <a:spLocks noChangeArrowheads="1"/>
          </p:cNvSpPr>
          <p:nvPr/>
        </p:nvSpPr>
        <p:spPr bwMode="auto">
          <a:xfrm>
            <a:off x="701389" y="1724765"/>
            <a:ext cx="77412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 dirty="0">
                <a:solidFill>
                  <a:srgbClr val="000000"/>
                </a:solidFill>
              </a:rPr>
              <a:t>The share of general merchandise sales (excluding automobile and travel)</a:t>
            </a:r>
          </a:p>
        </p:txBody>
      </p:sp>
      <p:sp>
        <p:nvSpPr>
          <p:cNvPr id="39942" name="文字方塊 3"/>
          <p:cNvSpPr txBox="1">
            <a:spLocks noChangeArrowheads="1"/>
          </p:cNvSpPr>
          <p:nvPr/>
        </p:nvSpPr>
        <p:spPr bwMode="auto">
          <a:xfrm>
            <a:off x="3708400" y="6092825"/>
            <a:ext cx="498405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 dirty="0">
                <a:solidFill>
                  <a:srgbClr val="000000"/>
                </a:solidFill>
              </a:rPr>
              <a:t>Source: </a:t>
            </a:r>
            <a:r>
              <a:rPr lang="zh-TW" altLang="en-US" sz="1400" dirty="0">
                <a:solidFill>
                  <a:srgbClr val="000000"/>
                </a:solidFill>
              </a:rPr>
              <a:t>鉅亨網 </a:t>
            </a:r>
            <a:r>
              <a:rPr lang="en-US" altLang="zh-TW" sz="1400" dirty="0">
                <a:solidFill>
                  <a:srgbClr val="000000"/>
                </a:solidFill>
              </a:rPr>
              <a:t>(2019) https://</a:t>
            </a:r>
            <a:r>
              <a:rPr lang="en-US" altLang="zh-TW" sz="1400" dirty="0" err="1">
                <a:solidFill>
                  <a:srgbClr val="000000"/>
                </a:solidFill>
              </a:rPr>
              <a:t>news.cnyes.com</a:t>
            </a:r>
            <a:r>
              <a:rPr lang="en-US" altLang="zh-TW" sz="1400" dirty="0">
                <a:solidFill>
                  <a:srgbClr val="000000"/>
                </a:solidFill>
              </a:rPr>
              <a:t>/news/id/4297671</a:t>
            </a:r>
            <a:endParaRPr lang="zh-TW" altLang="en-US" sz="1400" dirty="0">
              <a:solidFill>
                <a:srgbClr val="00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1256668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Closure of physical Stores in 2016/7</a:t>
            </a:r>
            <a:endParaRPr lang="zh-TW" altLang="en-US" sz="3200" dirty="0"/>
          </a:p>
        </p:txBody>
      </p:sp>
      <p:sp>
        <p:nvSpPr>
          <p:cNvPr id="40963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685800" y="1700213"/>
            <a:ext cx="7772400" cy="4114800"/>
          </a:xfrm>
        </p:spPr>
        <p:txBody>
          <a:bodyPr/>
          <a:lstStyle/>
          <a:p>
            <a:r>
              <a:rPr lang="en-US" altLang="zh-TW" sz="2400" dirty="0"/>
              <a:t>5,300 closures during the first half of 2017 </a:t>
            </a:r>
            <a:r>
              <a:rPr lang="en-US" altLang="zh-TW" sz="1800" dirty="0">
                <a:solidFill>
                  <a:schemeClr val="tx1"/>
                </a:solidFill>
              </a:rPr>
              <a:t>(</a:t>
            </a:r>
            <a:r>
              <a:rPr lang="en-US" altLang="zh-TW" sz="1800" dirty="0" err="1">
                <a:solidFill>
                  <a:schemeClr val="tx1"/>
                </a:solidFill>
              </a:rPr>
              <a:t>UDN</a:t>
            </a:r>
            <a:r>
              <a:rPr lang="zh-TW" altLang="en-US" sz="1800" dirty="0">
                <a:solidFill>
                  <a:schemeClr val="tx1"/>
                </a:solidFill>
              </a:rPr>
              <a:t> </a:t>
            </a:r>
            <a:r>
              <a:rPr lang="en-US" altLang="zh-TW" sz="1800" dirty="0">
                <a:solidFill>
                  <a:schemeClr val="tx1"/>
                </a:solidFill>
              </a:rPr>
              <a:t>2017/6/24)</a:t>
            </a:r>
            <a:endParaRPr lang="en-US" altLang="zh-TW" sz="2400" dirty="0"/>
          </a:p>
          <a:p>
            <a:r>
              <a:rPr lang="en-US" altLang="zh-TW" sz="2400" dirty="0" err="1"/>
              <a:t>WalMart</a:t>
            </a:r>
            <a:r>
              <a:rPr lang="zh-TW" altLang="en-US" sz="1800" dirty="0"/>
              <a:t> </a:t>
            </a:r>
            <a:r>
              <a:rPr lang="en-US" altLang="zh-TW" sz="1800" dirty="0"/>
              <a:t>(2017: #1) </a:t>
            </a:r>
            <a:r>
              <a:rPr lang="en-US" altLang="zh-TW" sz="2400" dirty="0"/>
              <a:t>is closing 269 stores, 154 in the U.S. </a:t>
            </a:r>
            <a:r>
              <a:rPr lang="en-US" altLang="zh-TW" sz="1800" dirty="0">
                <a:solidFill>
                  <a:schemeClr val="tx1"/>
                </a:solidFill>
              </a:rPr>
              <a:t>(CNBC</a:t>
            </a:r>
            <a:r>
              <a:rPr lang="zh-TW" altLang="en-US" sz="1800" dirty="0">
                <a:solidFill>
                  <a:schemeClr val="tx1"/>
                </a:solidFill>
              </a:rPr>
              <a:t> </a:t>
            </a:r>
            <a:r>
              <a:rPr lang="en-US" altLang="zh-TW" sz="1800" dirty="0">
                <a:solidFill>
                  <a:schemeClr val="tx1"/>
                </a:solidFill>
              </a:rPr>
              <a:t>2016/1/15)</a:t>
            </a:r>
            <a:r>
              <a:rPr lang="en-US" altLang="zh-TW" sz="1800" dirty="0"/>
              <a:t> </a:t>
            </a:r>
            <a:r>
              <a:rPr lang="en-US" altLang="zh-TW" sz="2400" dirty="0"/>
              <a:t>;</a:t>
            </a:r>
            <a:r>
              <a:rPr lang="en-US" altLang="zh-TW" sz="1800" dirty="0"/>
              <a:t> </a:t>
            </a:r>
            <a:r>
              <a:rPr lang="en-US" altLang="zh-TW" sz="2400" dirty="0"/>
              <a:t>closing 63 Sam‘s Club stores</a:t>
            </a:r>
            <a:r>
              <a:rPr lang="zh-TW" altLang="en-US" sz="2400" dirty="0"/>
              <a:t> </a:t>
            </a:r>
            <a:r>
              <a:rPr lang="en-US" altLang="zh-TW" sz="1800" dirty="0">
                <a:solidFill>
                  <a:schemeClr val="tx1"/>
                </a:solidFill>
              </a:rPr>
              <a:t>(Business Insider</a:t>
            </a:r>
            <a:r>
              <a:rPr lang="zh-TW" altLang="en-US" sz="1800" dirty="0">
                <a:solidFill>
                  <a:schemeClr val="tx1"/>
                </a:solidFill>
              </a:rPr>
              <a:t> </a:t>
            </a:r>
            <a:r>
              <a:rPr lang="en-US" altLang="zh-TW" sz="1800" dirty="0">
                <a:solidFill>
                  <a:schemeClr val="tx1"/>
                </a:solidFill>
              </a:rPr>
              <a:t>2018/1/12)</a:t>
            </a:r>
            <a:endParaRPr lang="en-US" altLang="zh-TW" sz="2400" dirty="0">
              <a:solidFill>
                <a:schemeClr val="tx1"/>
              </a:solidFill>
            </a:endParaRPr>
          </a:p>
          <a:p>
            <a:r>
              <a:rPr lang="en-US" altLang="zh-TW" sz="2400" dirty="0"/>
              <a:t>Macy’s</a:t>
            </a:r>
            <a:r>
              <a:rPr lang="zh-TW" altLang="en-US" sz="1800" dirty="0"/>
              <a:t> </a:t>
            </a:r>
            <a:r>
              <a:rPr lang="en-US" altLang="zh-TW" sz="1800" dirty="0"/>
              <a:t>(2017: #35) </a:t>
            </a:r>
            <a:r>
              <a:rPr lang="en-US" altLang="zh-TW" sz="2400" dirty="0"/>
              <a:t>is closing 68 stores, cutting 10,000 jobs </a:t>
            </a:r>
            <a:r>
              <a:rPr lang="en-US" altLang="zh-TW" sz="1800" dirty="0">
                <a:solidFill>
                  <a:schemeClr val="tx1"/>
                </a:solidFill>
              </a:rPr>
              <a:t>(AOL</a:t>
            </a:r>
            <a:r>
              <a:rPr lang="zh-TW" altLang="en-US" sz="1800" dirty="0">
                <a:solidFill>
                  <a:schemeClr val="tx1"/>
                </a:solidFill>
              </a:rPr>
              <a:t> </a:t>
            </a:r>
            <a:r>
              <a:rPr lang="en-US" altLang="zh-TW" sz="1800" dirty="0">
                <a:solidFill>
                  <a:schemeClr val="tx1"/>
                </a:solidFill>
              </a:rPr>
              <a:t>Finance 2017/1/4)</a:t>
            </a:r>
            <a:r>
              <a:rPr lang="en-US" altLang="zh-TW" sz="2400" dirty="0"/>
              <a:t>; closing 34 additional locations </a:t>
            </a:r>
            <a:r>
              <a:rPr lang="en-US" altLang="zh-TW" sz="1800" dirty="0">
                <a:solidFill>
                  <a:schemeClr val="tx1"/>
                </a:solidFill>
              </a:rPr>
              <a:t>(AOL</a:t>
            </a:r>
            <a:r>
              <a:rPr lang="zh-TW" altLang="en-US" sz="1800" dirty="0">
                <a:solidFill>
                  <a:schemeClr val="tx1"/>
                </a:solidFill>
              </a:rPr>
              <a:t> </a:t>
            </a:r>
            <a:r>
              <a:rPr lang="en-US" altLang="zh-TW" sz="1800" dirty="0">
                <a:solidFill>
                  <a:schemeClr val="tx1"/>
                </a:solidFill>
              </a:rPr>
              <a:t>Finance 2017/2/22)</a:t>
            </a:r>
            <a:r>
              <a:rPr lang="en-US" altLang="zh-TW" sz="1800" dirty="0"/>
              <a:t> </a:t>
            </a:r>
          </a:p>
          <a:p>
            <a:r>
              <a:rPr lang="en-US" altLang="zh-TW" sz="2400" dirty="0"/>
              <a:t>Sears</a:t>
            </a:r>
            <a:r>
              <a:rPr lang="zh-TW" altLang="en-US" sz="1800" dirty="0"/>
              <a:t> </a:t>
            </a:r>
            <a:r>
              <a:rPr lang="en-US" altLang="zh-TW" sz="1800" dirty="0"/>
              <a:t>(2017: #39) </a:t>
            </a:r>
            <a:r>
              <a:rPr lang="en-US" altLang="zh-TW" sz="2400" dirty="0"/>
              <a:t>is closing 72 stores on top of 180 closure announced this year </a:t>
            </a:r>
            <a:r>
              <a:rPr lang="en-US" altLang="zh-TW" sz="1800" dirty="0">
                <a:solidFill>
                  <a:schemeClr val="tx1"/>
                </a:solidFill>
              </a:rPr>
              <a:t>(Business Insider 2017/6/6)</a:t>
            </a:r>
          </a:p>
          <a:p>
            <a:r>
              <a:rPr lang="en-US" altLang="zh-TW" sz="2400" dirty="0" err="1"/>
              <a:t>JCPenney</a:t>
            </a:r>
            <a:r>
              <a:rPr lang="zh-TW" altLang="en-US" sz="2400" dirty="0"/>
              <a:t> </a:t>
            </a:r>
            <a:r>
              <a:rPr lang="en-US" altLang="zh-TW" sz="1800" dirty="0"/>
              <a:t>(2017: #74) </a:t>
            </a:r>
            <a:r>
              <a:rPr lang="en-US" altLang="zh-TW" sz="2400" dirty="0"/>
              <a:t>is closing 138 stores </a:t>
            </a:r>
            <a:r>
              <a:rPr lang="en-US" altLang="zh-TW" sz="1800" dirty="0">
                <a:solidFill>
                  <a:schemeClr val="tx1"/>
                </a:solidFill>
              </a:rPr>
              <a:t>(Business Insider 2017/3/17)</a:t>
            </a:r>
          </a:p>
          <a:p>
            <a:endParaRPr lang="zh-TW" altLang="en-US" sz="1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06164708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Surge of the virtual stores</a:t>
            </a:r>
            <a:endParaRPr lang="zh-TW" altLang="en-US" dirty="0"/>
          </a:p>
        </p:txBody>
      </p:sp>
      <p:sp>
        <p:nvSpPr>
          <p:cNvPr id="41987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685800" y="1700213"/>
            <a:ext cx="7772400" cy="4114800"/>
          </a:xfrm>
        </p:spPr>
        <p:txBody>
          <a:bodyPr/>
          <a:lstStyle/>
          <a:p>
            <a:r>
              <a:rPr lang="en-US" altLang="zh-TW" sz="2800"/>
              <a:t>Walmart buys Jet.com for $3B in cash to fight Amazon </a:t>
            </a:r>
            <a:r>
              <a:rPr lang="en-US" altLang="zh-TW" sz="2000">
                <a:solidFill>
                  <a:schemeClr val="tx1"/>
                </a:solidFill>
              </a:rPr>
              <a:t>(techcrunch.com 2016/8/8)</a:t>
            </a:r>
          </a:p>
          <a:p>
            <a:r>
              <a:rPr lang="en-US" altLang="zh-TW" sz="2400"/>
              <a:t>Walmart to Buy Bonobos, Men’s Wear Company, for $310 Million </a:t>
            </a:r>
            <a:r>
              <a:rPr lang="en-US" altLang="zh-TW" sz="1800">
                <a:solidFill>
                  <a:schemeClr val="tx1"/>
                </a:solidFill>
              </a:rPr>
              <a:t>(New York Times 2017/6/16)</a:t>
            </a:r>
            <a:endParaRPr lang="en-US" altLang="zh-TW" sz="2400"/>
          </a:p>
          <a:p>
            <a:pPr lvl="1"/>
            <a:r>
              <a:rPr lang="en-US" altLang="zh-TW" sz="2000"/>
              <a:t>The clothing will be sold exclusively on Jet.com.</a:t>
            </a:r>
          </a:p>
          <a:p>
            <a:r>
              <a:rPr lang="en-US" altLang="zh-TW" sz="2400"/>
              <a:t>Amazon to Buy Whole Foods for $13.4 Billion </a:t>
            </a:r>
            <a:r>
              <a:rPr lang="en-US" altLang="zh-TW" sz="1800">
                <a:solidFill>
                  <a:schemeClr val="tx1"/>
                </a:solidFill>
              </a:rPr>
              <a:t>(New York Times 2017/6/16)</a:t>
            </a:r>
            <a:endParaRPr lang="en-US" altLang="zh-TW" sz="2400"/>
          </a:p>
          <a:p>
            <a:pPr lvl="1"/>
            <a:r>
              <a:rPr lang="en-US" altLang="zh-TW" sz="2000"/>
              <a:t>Costco Stock Suffers Massive Slide after Amazon-Whole Foods Deal (Fortune.com 2017/6/24) 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22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0933434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標題 1"/>
          <p:cNvSpPr>
            <a:spLocks noGrp="1" noChangeArrowheads="1"/>
          </p:cNvSpPr>
          <p:nvPr>
            <p:ph type="title"/>
          </p:nvPr>
        </p:nvSpPr>
        <p:spPr>
          <a:xfrm>
            <a:off x="1491456" y="258251"/>
            <a:ext cx="7257008" cy="1143000"/>
          </a:xfrm>
        </p:spPr>
        <p:txBody>
          <a:bodyPr/>
          <a:lstStyle/>
          <a:p>
            <a:r>
              <a:rPr lang="en-US" altLang="zh-TW" dirty="0" err="1">
                <a:solidFill>
                  <a:schemeClr val="bg1"/>
                </a:solidFill>
              </a:rPr>
              <a:t>5G</a:t>
            </a:r>
            <a:r>
              <a:rPr lang="en-US" altLang="zh-TW" dirty="0">
                <a:solidFill>
                  <a:schemeClr val="bg1"/>
                </a:solidFill>
              </a:rPr>
              <a:t>: </a:t>
            </a:r>
            <a:r>
              <a:rPr lang="en-US" altLang="zh-TW" sz="3600" dirty="0"/>
              <a:t/>
            </a:r>
            <a:br>
              <a:rPr lang="en-US" altLang="zh-TW" sz="3600" dirty="0"/>
            </a:br>
            <a:r>
              <a:rPr lang="en-US" altLang="zh-TW" sz="3600" dirty="0"/>
              <a:t>Next wave of business revolution </a:t>
            </a:r>
            <a:r>
              <a:rPr lang="en-US" altLang="zh-TW" sz="3600" baseline="-25000" dirty="0"/>
              <a:t>1</a:t>
            </a:r>
            <a:endParaRPr lang="zh-TW" altLang="en-US" sz="3600" baseline="-25000" dirty="0"/>
          </a:p>
        </p:txBody>
      </p:sp>
      <p:sp>
        <p:nvSpPr>
          <p:cNvPr id="3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468313" y="1995488"/>
            <a:ext cx="6500812" cy="4114800"/>
          </a:xfrm>
        </p:spPr>
        <p:txBody>
          <a:bodyPr/>
          <a:lstStyle/>
          <a:p>
            <a:r>
              <a:rPr lang="en-US" altLang="zh-TW" sz="2800" dirty="0"/>
              <a:t>The last revolution was triggered by the Internet and smart phones. What is next?</a:t>
            </a:r>
          </a:p>
          <a:p>
            <a:r>
              <a:rPr lang="en-US" altLang="zh-TW" sz="2800" dirty="0"/>
              <a:t>What are the contributions of </a:t>
            </a:r>
            <a:r>
              <a:rPr lang="en-US" altLang="zh-TW" sz="2800" dirty="0" err="1"/>
              <a:t>5G</a:t>
            </a:r>
            <a:r>
              <a:rPr lang="en-US" altLang="zh-TW" sz="2800" dirty="0"/>
              <a:t>?</a:t>
            </a:r>
          </a:p>
          <a:p>
            <a:pPr lvl="1"/>
            <a:r>
              <a:rPr lang="en-US" altLang="zh-TW" sz="2400" dirty="0"/>
              <a:t>Faster speed? Not fast enough?</a:t>
            </a:r>
          </a:p>
          <a:p>
            <a:r>
              <a:rPr lang="en-US" altLang="zh-TW" dirty="0"/>
              <a:t>Major issue: decentralization</a:t>
            </a:r>
            <a:endParaRPr lang="en-US" altLang="zh-TW" sz="2800" dirty="0"/>
          </a:p>
          <a:p>
            <a:pPr lvl="1"/>
            <a:r>
              <a:rPr lang="en-US" altLang="zh-TW" sz="2400" dirty="0"/>
              <a:t>Device to device communications</a:t>
            </a:r>
          </a:p>
          <a:p>
            <a:pPr lvl="1"/>
            <a:r>
              <a:rPr lang="en-US" altLang="zh-TW" sz="2400" dirty="0" err="1"/>
              <a:t>D2D</a:t>
            </a:r>
            <a:r>
              <a:rPr lang="en-US" altLang="zh-TW" sz="2400" dirty="0"/>
              <a:t>, </a:t>
            </a:r>
            <a:r>
              <a:rPr lang="en-US" altLang="zh-TW" sz="2400" dirty="0" err="1"/>
              <a:t>V2V</a:t>
            </a:r>
            <a:endParaRPr lang="en-US" altLang="zh-TW" sz="2400" dirty="0"/>
          </a:p>
          <a:p>
            <a:pPr lvl="1"/>
            <a:r>
              <a:rPr lang="en-US" altLang="zh-TW" sz="2400" dirty="0"/>
              <a:t>Small Cell</a:t>
            </a:r>
            <a:endParaRPr lang="zh-TW" altLang="en-US" sz="2400" dirty="0"/>
          </a:p>
        </p:txBody>
      </p:sp>
      <p:grpSp>
        <p:nvGrpSpPr>
          <p:cNvPr id="47" name="群組 46"/>
          <p:cNvGrpSpPr>
            <a:grpSpLocks/>
          </p:cNvGrpSpPr>
          <p:nvPr/>
        </p:nvGrpSpPr>
        <p:grpSpPr bwMode="auto">
          <a:xfrm>
            <a:off x="6516688" y="2133600"/>
            <a:ext cx="2563812" cy="1346200"/>
            <a:chOff x="6516216" y="2132856"/>
            <a:chExt cx="2564085" cy="1346956"/>
          </a:xfrm>
        </p:grpSpPr>
        <p:sp>
          <p:nvSpPr>
            <p:cNvPr id="6" name="橢圓 5"/>
            <p:cNvSpPr/>
            <p:nvPr/>
          </p:nvSpPr>
          <p:spPr>
            <a:xfrm>
              <a:off x="7092539" y="2132856"/>
              <a:ext cx="1224093" cy="5765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2000" dirty="0">
                  <a:solidFill>
                    <a:srgbClr val="FF0000"/>
                  </a:solidFill>
                </a:rPr>
                <a:t>Center</a:t>
              </a:r>
              <a:endParaRPr lang="zh-TW" alt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6516216" y="3068419"/>
              <a:ext cx="503291" cy="36056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7229079" y="3068419"/>
              <a:ext cx="503292" cy="36056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8577010" y="3068419"/>
              <a:ext cx="503291" cy="36056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49174" name="文字方塊 10"/>
            <p:cNvSpPr txBox="1">
              <a:spLocks noChangeArrowheads="1"/>
            </p:cNvSpPr>
            <p:nvPr/>
          </p:nvSpPr>
          <p:spPr bwMode="auto">
            <a:xfrm>
              <a:off x="7799218" y="3018147"/>
              <a:ext cx="8002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/>
                <a:t>。。</a:t>
              </a:r>
            </a:p>
          </p:txBody>
        </p:sp>
        <p:cxnSp>
          <p:nvCxnSpPr>
            <p:cNvPr id="13" name="直線單箭頭接點 12"/>
            <p:cNvCxnSpPr>
              <a:endCxn id="6" idx="3"/>
            </p:cNvCxnSpPr>
            <p:nvPr/>
          </p:nvCxnSpPr>
          <p:spPr>
            <a:xfrm flipV="1">
              <a:off x="6768655" y="2625257"/>
              <a:ext cx="503292" cy="392333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/>
            <p:cNvCxnSpPr>
              <a:stCxn id="8" idx="0"/>
            </p:cNvCxnSpPr>
            <p:nvPr/>
          </p:nvCxnSpPr>
          <p:spPr>
            <a:xfrm flipV="1">
              <a:off x="7479931" y="2718973"/>
              <a:ext cx="34929" cy="349446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單箭頭接點 16"/>
            <p:cNvCxnSpPr>
              <a:stCxn id="10" idx="0"/>
              <a:endCxn id="6" idx="5"/>
            </p:cNvCxnSpPr>
            <p:nvPr/>
          </p:nvCxnSpPr>
          <p:spPr>
            <a:xfrm flipH="1" flipV="1">
              <a:off x="8137226" y="2625257"/>
              <a:ext cx="690637" cy="443162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群組 47"/>
          <p:cNvGrpSpPr>
            <a:grpSpLocks/>
          </p:cNvGrpSpPr>
          <p:nvPr/>
        </p:nvGrpSpPr>
        <p:grpSpPr bwMode="auto">
          <a:xfrm>
            <a:off x="6292850" y="4140200"/>
            <a:ext cx="2563813" cy="2087563"/>
            <a:chOff x="6292391" y="4139834"/>
            <a:chExt cx="2564085" cy="2087826"/>
          </a:xfrm>
        </p:grpSpPr>
        <p:sp>
          <p:nvSpPr>
            <p:cNvPr id="22" name="橢圓 21"/>
            <p:cNvSpPr/>
            <p:nvPr/>
          </p:nvSpPr>
          <p:spPr>
            <a:xfrm>
              <a:off x="6868715" y="4139834"/>
              <a:ext cx="1224092" cy="57633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2000" dirty="0">
                  <a:solidFill>
                    <a:srgbClr val="FF0000"/>
                  </a:solidFill>
                </a:rPr>
                <a:t>Center</a:t>
              </a:r>
              <a:endParaRPr lang="zh-TW" alt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6292391" y="5076577"/>
              <a:ext cx="503291" cy="35882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7005255" y="5076577"/>
              <a:ext cx="503290" cy="35882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8353185" y="5076577"/>
              <a:ext cx="503291" cy="35882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49163" name="文字方塊 25"/>
            <p:cNvSpPr txBox="1">
              <a:spLocks noChangeArrowheads="1"/>
            </p:cNvSpPr>
            <p:nvPr/>
          </p:nvSpPr>
          <p:spPr bwMode="auto">
            <a:xfrm>
              <a:off x="7575393" y="5025125"/>
              <a:ext cx="8002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/>
                <a:t>。。</a:t>
              </a:r>
            </a:p>
          </p:txBody>
        </p:sp>
        <p:cxnSp>
          <p:nvCxnSpPr>
            <p:cNvPr id="27" name="直線單箭頭接點 26"/>
            <p:cNvCxnSpPr>
              <a:endCxn id="22" idx="3"/>
            </p:cNvCxnSpPr>
            <p:nvPr/>
          </p:nvCxnSpPr>
          <p:spPr>
            <a:xfrm flipV="1">
              <a:off x="6544831" y="4632021"/>
              <a:ext cx="503290" cy="393750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單箭頭接點 27"/>
            <p:cNvCxnSpPr>
              <a:stCxn id="24" idx="0"/>
            </p:cNvCxnSpPr>
            <p:nvPr/>
          </p:nvCxnSpPr>
          <p:spPr>
            <a:xfrm flipV="1">
              <a:off x="7256106" y="4727283"/>
              <a:ext cx="34929" cy="349294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單箭頭接點 28"/>
            <p:cNvCxnSpPr>
              <a:stCxn id="25" idx="0"/>
              <a:endCxn id="22" idx="5"/>
            </p:cNvCxnSpPr>
            <p:nvPr/>
          </p:nvCxnSpPr>
          <p:spPr>
            <a:xfrm flipH="1" flipV="1">
              <a:off x="7913401" y="4632021"/>
              <a:ext cx="690635" cy="444556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手繪多邊形 43"/>
            <p:cNvSpPr/>
            <p:nvPr/>
          </p:nvSpPr>
          <p:spPr>
            <a:xfrm>
              <a:off x="6495613" y="5560826"/>
              <a:ext cx="733503" cy="357232"/>
            </a:xfrm>
            <a:custGeom>
              <a:avLst/>
              <a:gdLst>
                <a:gd name="connsiteX0" fmla="*/ 0 w 895350"/>
                <a:gd name="connsiteY0" fmla="*/ 19050 h 634490"/>
                <a:gd name="connsiteX1" fmla="*/ 171450 w 895350"/>
                <a:gd name="connsiteY1" fmla="*/ 485775 h 634490"/>
                <a:gd name="connsiteX2" fmla="*/ 466725 w 895350"/>
                <a:gd name="connsiteY2" fmla="*/ 619125 h 634490"/>
                <a:gd name="connsiteX3" fmla="*/ 704850 w 895350"/>
                <a:gd name="connsiteY3" fmla="*/ 561975 h 634490"/>
                <a:gd name="connsiteX4" fmla="*/ 895350 w 895350"/>
                <a:gd name="connsiteY4" fmla="*/ 0 h 634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350" h="634490">
                  <a:moveTo>
                    <a:pt x="0" y="19050"/>
                  </a:moveTo>
                  <a:cubicBezTo>
                    <a:pt x="46831" y="202406"/>
                    <a:pt x="93663" y="385763"/>
                    <a:pt x="171450" y="485775"/>
                  </a:cubicBezTo>
                  <a:cubicBezTo>
                    <a:pt x="249238" y="585788"/>
                    <a:pt x="377825" y="606425"/>
                    <a:pt x="466725" y="619125"/>
                  </a:cubicBezTo>
                  <a:cubicBezTo>
                    <a:pt x="555625" y="631825"/>
                    <a:pt x="633412" y="665163"/>
                    <a:pt x="704850" y="561975"/>
                  </a:cubicBezTo>
                  <a:cubicBezTo>
                    <a:pt x="776288" y="458787"/>
                    <a:pt x="835819" y="229393"/>
                    <a:pt x="895350" y="0"/>
                  </a:cubicBezTo>
                </a:path>
              </a:pathLst>
            </a:custGeom>
            <a:noFill/>
            <a:ln>
              <a:solidFill>
                <a:srgbClr val="6600CC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45" name="手繪多邊形 44"/>
            <p:cNvSpPr/>
            <p:nvPr/>
          </p:nvSpPr>
          <p:spPr>
            <a:xfrm>
              <a:off x="7365655" y="5557651"/>
              <a:ext cx="1233619" cy="366758"/>
            </a:xfrm>
            <a:custGeom>
              <a:avLst/>
              <a:gdLst>
                <a:gd name="connsiteX0" fmla="*/ 0 w 895350"/>
                <a:gd name="connsiteY0" fmla="*/ 19050 h 634490"/>
                <a:gd name="connsiteX1" fmla="*/ 171450 w 895350"/>
                <a:gd name="connsiteY1" fmla="*/ 485775 h 634490"/>
                <a:gd name="connsiteX2" fmla="*/ 466725 w 895350"/>
                <a:gd name="connsiteY2" fmla="*/ 619125 h 634490"/>
                <a:gd name="connsiteX3" fmla="*/ 704850 w 895350"/>
                <a:gd name="connsiteY3" fmla="*/ 561975 h 634490"/>
                <a:gd name="connsiteX4" fmla="*/ 895350 w 895350"/>
                <a:gd name="connsiteY4" fmla="*/ 0 h 634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350" h="634490">
                  <a:moveTo>
                    <a:pt x="0" y="19050"/>
                  </a:moveTo>
                  <a:cubicBezTo>
                    <a:pt x="46831" y="202406"/>
                    <a:pt x="93663" y="385763"/>
                    <a:pt x="171450" y="485775"/>
                  </a:cubicBezTo>
                  <a:cubicBezTo>
                    <a:pt x="249238" y="585788"/>
                    <a:pt x="377825" y="606425"/>
                    <a:pt x="466725" y="619125"/>
                  </a:cubicBezTo>
                  <a:cubicBezTo>
                    <a:pt x="555625" y="631825"/>
                    <a:pt x="633412" y="665163"/>
                    <a:pt x="704850" y="561975"/>
                  </a:cubicBezTo>
                  <a:cubicBezTo>
                    <a:pt x="776288" y="458787"/>
                    <a:pt x="835819" y="229393"/>
                    <a:pt x="895350" y="0"/>
                  </a:cubicBezTo>
                </a:path>
              </a:pathLst>
            </a:custGeom>
            <a:noFill/>
            <a:ln>
              <a:solidFill>
                <a:srgbClr val="6600CC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46" name="手繪多邊形 45"/>
            <p:cNvSpPr/>
            <p:nvPr/>
          </p:nvSpPr>
          <p:spPr>
            <a:xfrm>
              <a:off x="6430519" y="5608457"/>
              <a:ext cx="2168755" cy="619203"/>
            </a:xfrm>
            <a:custGeom>
              <a:avLst/>
              <a:gdLst>
                <a:gd name="connsiteX0" fmla="*/ 0 w 895350"/>
                <a:gd name="connsiteY0" fmla="*/ 19050 h 634490"/>
                <a:gd name="connsiteX1" fmla="*/ 171450 w 895350"/>
                <a:gd name="connsiteY1" fmla="*/ 485775 h 634490"/>
                <a:gd name="connsiteX2" fmla="*/ 466725 w 895350"/>
                <a:gd name="connsiteY2" fmla="*/ 619125 h 634490"/>
                <a:gd name="connsiteX3" fmla="*/ 704850 w 895350"/>
                <a:gd name="connsiteY3" fmla="*/ 561975 h 634490"/>
                <a:gd name="connsiteX4" fmla="*/ 895350 w 895350"/>
                <a:gd name="connsiteY4" fmla="*/ 0 h 634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350" h="634490">
                  <a:moveTo>
                    <a:pt x="0" y="19050"/>
                  </a:moveTo>
                  <a:cubicBezTo>
                    <a:pt x="46831" y="202406"/>
                    <a:pt x="93663" y="385763"/>
                    <a:pt x="171450" y="485775"/>
                  </a:cubicBezTo>
                  <a:cubicBezTo>
                    <a:pt x="249238" y="585788"/>
                    <a:pt x="377825" y="606425"/>
                    <a:pt x="466725" y="619125"/>
                  </a:cubicBezTo>
                  <a:cubicBezTo>
                    <a:pt x="555625" y="631825"/>
                    <a:pt x="633412" y="665163"/>
                    <a:pt x="704850" y="561975"/>
                  </a:cubicBezTo>
                  <a:cubicBezTo>
                    <a:pt x="776288" y="458787"/>
                    <a:pt x="835819" y="229393"/>
                    <a:pt x="895350" y="0"/>
                  </a:cubicBezTo>
                </a:path>
              </a:pathLst>
            </a:custGeom>
            <a:noFill/>
            <a:ln>
              <a:solidFill>
                <a:srgbClr val="6600CC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23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54307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AI: The Next Revolution </a:t>
            </a:r>
            <a:r>
              <a:rPr lang="en-US" altLang="zh-TW" baseline="-25000" dirty="0"/>
              <a:t>2</a:t>
            </a:r>
            <a:endParaRPr lang="zh-TW" altLang="en-US" baseline="-25000" dirty="0"/>
          </a:p>
        </p:txBody>
      </p:sp>
      <p:sp>
        <p:nvSpPr>
          <p:cNvPr id="3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468312" y="1772816"/>
            <a:ext cx="8207375" cy="4114800"/>
          </a:xfrm>
        </p:spPr>
        <p:txBody>
          <a:bodyPr/>
          <a:lstStyle/>
          <a:p>
            <a:r>
              <a:rPr lang="en-US" altLang="zh-TW" sz="2400" dirty="0"/>
              <a:t>Past Artificial</a:t>
            </a:r>
            <a:r>
              <a:rPr lang="zh-TW" altLang="en-US" sz="2400" dirty="0"/>
              <a:t> </a:t>
            </a:r>
            <a:r>
              <a:rPr lang="en-US" altLang="zh-TW" sz="2400" dirty="0"/>
              <a:t>Intelligence applications</a:t>
            </a:r>
          </a:p>
          <a:p>
            <a:pPr lvl="1"/>
            <a:r>
              <a:rPr lang="en-US" altLang="zh-TW" sz="2000" dirty="0"/>
              <a:t>NLP: Natural Language Processing</a:t>
            </a:r>
          </a:p>
          <a:p>
            <a:pPr lvl="1"/>
            <a:r>
              <a:rPr lang="en-US" altLang="zh-TW" sz="2000" dirty="0"/>
              <a:t>Robotics (vision, sensing, actions….)</a:t>
            </a:r>
          </a:p>
          <a:p>
            <a:pPr lvl="1"/>
            <a:r>
              <a:rPr lang="en-US" altLang="zh-TW" sz="2000" dirty="0"/>
              <a:t>Expert</a:t>
            </a:r>
            <a:r>
              <a:rPr lang="zh-TW" altLang="en-US" sz="2000" dirty="0"/>
              <a:t> </a:t>
            </a:r>
            <a:r>
              <a:rPr lang="en-US" altLang="zh-TW" sz="2000" dirty="0"/>
              <a:t>Systems</a:t>
            </a:r>
            <a:r>
              <a:rPr lang="zh-TW" altLang="en-US" sz="2000" dirty="0"/>
              <a:t> </a:t>
            </a:r>
            <a:endParaRPr lang="en-US" altLang="zh-TW" sz="2000" dirty="0"/>
          </a:p>
          <a:p>
            <a:r>
              <a:rPr lang="en-US" altLang="zh-TW" sz="2400" dirty="0"/>
              <a:t>What have AI</a:t>
            </a:r>
            <a:r>
              <a:rPr lang="zh-TW" altLang="en-US" sz="2400" dirty="0"/>
              <a:t> </a:t>
            </a:r>
            <a:r>
              <a:rPr lang="en-US" altLang="zh-TW" sz="2400" dirty="0"/>
              <a:t>been contributing lately?</a:t>
            </a:r>
          </a:p>
          <a:p>
            <a:pPr lvl="1"/>
            <a:r>
              <a:rPr lang="en-US" altLang="zh-TW" sz="2000" dirty="0"/>
              <a:t>Reinforced learning; deep learning…</a:t>
            </a:r>
          </a:p>
          <a:p>
            <a:r>
              <a:rPr lang="en-US" altLang="zh-TW" sz="2400" dirty="0" err="1"/>
              <a:t>OpenAI</a:t>
            </a:r>
            <a:r>
              <a:rPr lang="en-US" altLang="zh-TW" sz="2400" dirty="0"/>
              <a:t> break through</a:t>
            </a:r>
          </a:p>
          <a:p>
            <a:pPr lvl="1"/>
            <a:r>
              <a:rPr lang="en-US" altLang="zh-TW" sz="2000" dirty="0"/>
              <a:t>Generative AI (AI learning, making sense)</a:t>
            </a:r>
          </a:p>
          <a:p>
            <a:pPr lvl="1"/>
            <a:r>
              <a:rPr lang="en-US" altLang="zh-TW" sz="1800" dirty="0" err="1"/>
              <a:t>ChatGPT</a:t>
            </a:r>
            <a:r>
              <a:rPr lang="en-US" altLang="zh-TW" sz="1800" dirty="0"/>
              <a:t> (announced 2022/11)</a:t>
            </a:r>
          </a:p>
          <a:p>
            <a:pPr lvl="1"/>
            <a:r>
              <a:rPr lang="en-US" altLang="zh-TW" sz="1800" dirty="0"/>
              <a:t>DALL-E </a:t>
            </a:r>
            <a:r>
              <a:rPr lang="en-US" altLang="zh-TW" sz="1800" dirty="0" smtClean="0"/>
              <a:t>(images)</a:t>
            </a:r>
            <a:endParaRPr lang="en-US" altLang="zh-TW" sz="1800" dirty="0"/>
          </a:p>
          <a:p>
            <a:pPr lvl="1"/>
            <a:r>
              <a:rPr lang="en-US" altLang="zh-TW" sz="1800" dirty="0"/>
              <a:t>Explosions of the AI</a:t>
            </a:r>
            <a:r>
              <a:rPr lang="zh-TW" altLang="en-US" sz="1800" dirty="0"/>
              <a:t> </a:t>
            </a:r>
            <a:r>
              <a:rPr lang="en-US" altLang="zh-TW" sz="1800" dirty="0"/>
              <a:t>battle field: Bard/Gemini (Google), Ernie (Baidu) …</a:t>
            </a:r>
          </a:p>
          <a:p>
            <a:pPr lvl="1"/>
            <a:r>
              <a:rPr lang="en-US" altLang="zh-TW" sz="1800" dirty="0" err="1">
                <a:solidFill>
                  <a:srgbClr val="FF0000"/>
                </a:solidFill>
              </a:rPr>
              <a:t>DeepSeek</a:t>
            </a:r>
            <a:r>
              <a:rPr lang="en-US" altLang="zh-TW" sz="1800" dirty="0">
                <a:solidFill>
                  <a:srgbClr val="FF0000"/>
                </a:solidFill>
              </a:rPr>
              <a:t>? </a:t>
            </a:r>
            <a:r>
              <a:rPr lang="en-US" altLang="zh-TW" sz="1800" dirty="0" err="1">
                <a:solidFill>
                  <a:srgbClr val="FF0000"/>
                </a:solidFill>
              </a:rPr>
              <a:t>Gork</a:t>
            </a:r>
            <a:r>
              <a:rPr lang="en-US" altLang="zh-TW" sz="1800" dirty="0">
                <a:solidFill>
                  <a:srgbClr val="FF0000"/>
                </a:solidFill>
              </a:rPr>
              <a:t> 3 (</a:t>
            </a:r>
            <a:r>
              <a:rPr lang="en-US" altLang="zh-TW" sz="1800" dirty="0" err="1">
                <a:solidFill>
                  <a:srgbClr val="FF0000"/>
                </a:solidFill>
              </a:rPr>
              <a:t>xAI</a:t>
            </a:r>
            <a:r>
              <a:rPr lang="en-US" altLang="zh-TW" sz="1800" dirty="0">
                <a:solidFill>
                  <a:srgbClr val="FF0000"/>
                </a:solidFill>
              </a:rPr>
              <a:t>)? ….</a:t>
            </a:r>
            <a:endParaRPr lang="zh-TW" altLang="en-US" sz="1800" dirty="0">
              <a:solidFill>
                <a:srgbClr val="FF0000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24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76064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About</a:t>
            </a:r>
            <a:r>
              <a:rPr lang="zh-TW" altLang="en-US" dirty="0"/>
              <a:t> </a:t>
            </a:r>
            <a:r>
              <a:rPr lang="en-US" altLang="zh-TW" dirty="0" err="1"/>
              <a:t>ChatGPT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2060848"/>
            <a:ext cx="8239125" cy="4114800"/>
          </a:xfrm>
        </p:spPr>
        <p:txBody>
          <a:bodyPr/>
          <a:lstStyle/>
          <a:p>
            <a:r>
              <a:rPr lang="en-US" altLang="zh-TW" sz="2400" dirty="0"/>
              <a:t>New Startup: </a:t>
            </a:r>
            <a:r>
              <a:rPr lang="en-US" altLang="zh-TW" sz="2400" dirty="0" err="1"/>
              <a:t>OpenAI</a:t>
            </a:r>
            <a:endParaRPr lang="en-US" altLang="zh-TW" sz="2400" dirty="0"/>
          </a:p>
          <a:p>
            <a:pPr lvl="1"/>
            <a:r>
              <a:rPr lang="en-US" altLang="zh-TW" sz="2000" dirty="0"/>
              <a:t>2015</a:t>
            </a:r>
            <a:r>
              <a:rPr lang="zh-TW" altLang="en-US" sz="2000" dirty="0"/>
              <a:t> </a:t>
            </a:r>
            <a:r>
              <a:rPr lang="en-US" altLang="zh-TW" sz="2000" dirty="0"/>
              <a:t>started up in San Francisco, as a non-profit organization</a:t>
            </a:r>
          </a:p>
          <a:p>
            <a:pPr lvl="1"/>
            <a:r>
              <a:rPr lang="en-US" altLang="zh-TW" sz="2000" dirty="0"/>
              <a:t>Established a “for profit” entity in 2019, </a:t>
            </a:r>
            <a:r>
              <a:rPr lang="en-US" altLang="zh-TW" sz="2000" dirty="0" err="1"/>
              <a:t>OpenAI</a:t>
            </a:r>
            <a:r>
              <a:rPr lang="en-US" altLang="zh-TW" sz="2000" dirty="0"/>
              <a:t> LP , received $1 billion USD investment by Microsoft (additional 10 billion in 2023)</a:t>
            </a:r>
          </a:p>
          <a:p>
            <a:pPr lvl="1"/>
            <a:r>
              <a:rPr lang="en-US" altLang="zh-TW" sz="2000" dirty="0"/>
              <a:t>Announced </a:t>
            </a:r>
            <a:r>
              <a:rPr lang="en-US" altLang="zh-TW" sz="2000" dirty="0" err="1"/>
              <a:t>GPT</a:t>
            </a:r>
            <a:r>
              <a:rPr lang="en-US" altLang="zh-TW" sz="2000" dirty="0"/>
              <a:t>-3 in June 2020</a:t>
            </a:r>
            <a:r>
              <a:rPr lang="zh-TW" altLang="en-US" sz="2000" dirty="0"/>
              <a:t> </a:t>
            </a:r>
            <a:endParaRPr lang="en-US" altLang="zh-TW" sz="2000" dirty="0"/>
          </a:p>
          <a:p>
            <a:pPr lvl="1"/>
            <a:r>
              <a:rPr lang="en-US" altLang="zh-TW" sz="2000" dirty="0"/>
              <a:t>Announced</a:t>
            </a:r>
            <a:r>
              <a:rPr lang="zh-TW" altLang="en-US" sz="2000" dirty="0"/>
              <a:t> </a:t>
            </a:r>
            <a:r>
              <a:rPr lang="en-US" altLang="zh-TW" sz="2000" dirty="0" err="1"/>
              <a:t>ChatGPT</a:t>
            </a:r>
            <a:r>
              <a:rPr lang="zh-TW" altLang="en-US" sz="2000" dirty="0"/>
              <a:t> </a:t>
            </a:r>
            <a:r>
              <a:rPr lang="en-US" altLang="zh-TW" sz="2000" dirty="0"/>
              <a:t>on 30</a:t>
            </a:r>
            <a:r>
              <a:rPr lang="en-US" altLang="zh-TW" sz="2000" baseline="30000" dirty="0"/>
              <a:t>th</a:t>
            </a:r>
            <a:r>
              <a:rPr lang="en-US" altLang="zh-TW" sz="2000" dirty="0"/>
              <a:t> Nov. 2022 (100 Mil. </a:t>
            </a:r>
            <a:r>
              <a:rPr lang="en-US" altLang="zh-TW" sz="2000" dirty="0" err="1"/>
              <a:t>DAU</a:t>
            </a:r>
            <a:r>
              <a:rPr lang="en-US" altLang="zh-TW" sz="2000" dirty="0"/>
              <a:t> by Feb. 2023) </a:t>
            </a:r>
            <a:r>
              <a:rPr lang="en-US" altLang="zh-TW" sz="1800" dirty="0" err="1">
                <a:solidFill>
                  <a:schemeClr val="accent2">
                    <a:lumMod val="75000"/>
                  </a:schemeClr>
                </a:solidFill>
              </a:rPr>
              <a:t>DAU</a:t>
            </a:r>
            <a:r>
              <a:rPr lang="en-US" altLang="zh-TW" sz="1800" dirty="0">
                <a:solidFill>
                  <a:schemeClr val="accent2">
                    <a:lumMod val="75000"/>
                  </a:schemeClr>
                </a:solidFill>
              </a:rPr>
              <a:t>: Daily</a:t>
            </a:r>
            <a:r>
              <a:rPr lang="zh-TW" altLang="en-US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zh-TW" sz="1800" dirty="0">
                <a:solidFill>
                  <a:schemeClr val="accent2">
                    <a:lumMod val="75000"/>
                  </a:schemeClr>
                </a:solidFill>
              </a:rPr>
              <a:t>Active</a:t>
            </a:r>
            <a:r>
              <a:rPr lang="zh-TW" altLang="en-US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zh-TW" sz="1800" dirty="0">
                <a:solidFill>
                  <a:schemeClr val="accent2">
                    <a:lumMod val="75000"/>
                  </a:schemeClr>
                </a:solidFill>
              </a:rPr>
              <a:t>User</a:t>
            </a:r>
          </a:p>
          <a:p>
            <a:pPr lvl="1"/>
            <a:r>
              <a:rPr lang="en-US" altLang="zh-TW" sz="2000" dirty="0"/>
              <a:t>ChatGPT 4, </a:t>
            </a:r>
            <a:r>
              <a:rPr lang="en-US" altLang="zh-TW" sz="2000" dirty="0" err="1"/>
              <a:t>4o</a:t>
            </a:r>
            <a:r>
              <a:rPr lang="en-US" altLang="zh-TW" sz="2000" dirty="0"/>
              <a:t>, </a:t>
            </a:r>
            <a:r>
              <a:rPr lang="en-US" altLang="zh-TW" sz="2000" dirty="0" err="1"/>
              <a:t>o1</a:t>
            </a:r>
            <a:r>
              <a:rPr lang="en-US" altLang="zh-TW" sz="2000" dirty="0"/>
              <a:t>…</a:t>
            </a:r>
          </a:p>
          <a:p>
            <a:r>
              <a:rPr lang="en-US" altLang="zh-TW" sz="2400" dirty="0"/>
              <a:t>Other OpenAI projects</a:t>
            </a:r>
          </a:p>
          <a:p>
            <a:pPr lvl="1"/>
            <a:r>
              <a:rPr lang="en-US" altLang="zh-TW" sz="2000" dirty="0" err="1"/>
              <a:t>OpenAI</a:t>
            </a:r>
            <a:r>
              <a:rPr lang="en-US" altLang="zh-TW" sz="2000" dirty="0"/>
              <a:t> Gym</a:t>
            </a:r>
          </a:p>
          <a:p>
            <a:pPr lvl="1"/>
            <a:r>
              <a:rPr lang="en-US" altLang="zh-TW" sz="2000" dirty="0"/>
              <a:t>Dall-E </a:t>
            </a:r>
            <a:endParaRPr lang="en-US" altLang="zh-TW" sz="1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25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2448593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7224464" cy="1143000"/>
          </a:xfrm>
        </p:spPr>
        <p:txBody>
          <a:bodyPr/>
          <a:lstStyle/>
          <a:p>
            <a:r>
              <a:rPr lang="en-US" altLang="zh-TW" sz="3200" dirty="0"/>
              <a:t>Background on deep learning and </a:t>
            </a:r>
            <a:r>
              <a:rPr lang="en-US" altLang="zh-TW" sz="3200" dirty="0" err="1"/>
              <a:t>GPT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/>
              <a:t>Machine learning and Neural Networks</a:t>
            </a:r>
            <a:endParaRPr lang="en-US" altLang="zh-TW" sz="2400" dirty="0"/>
          </a:p>
          <a:p>
            <a:pPr lvl="1"/>
            <a:r>
              <a:rPr lang="en-US" altLang="zh-TW" sz="2400" dirty="0"/>
              <a:t>https://</a:t>
            </a:r>
            <a:r>
              <a:rPr lang="en-US" altLang="zh-TW" sz="2400" dirty="0" err="1"/>
              <a:t>case.ntu.edu.tw</a:t>
            </a:r>
            <a:r>
              <a:rPr lang="en-US" altLang="zh-TW" sz="2400" dirty="0"/>
              <a:t>/blog/?p=26248</a:t>
            </a:r>
          </a:p>
          <a:p>
            <a:pPr lvl="1"/>
            <a:r>
              <a:rPr lang="en-US" altLang="zh-TW" sz="2400" dirty="0">
                <a:hlinkClick r:id="rId2"/>
              </a:rPr>
              <a:t>https://</a:t>
            </a:r>
            <a:r>
              <a:rPr lang="en-US" altLang="zh-TW" sz="2400" dirty="0" err="1">
                <a:hlinkClick r:id="rId2"/>
              </a:rPr>
              <a:t>case.ntu.edu.tw</a:t>
            </a:r>
            <a:r>
              <a:rPr lang="en-US" altLang="zh-TW" sz="2400" dirty="0">
                <a:hlinkClick r:id="rId2"/>
              </a:rPr>
              <a:t>/blog/?p=26340</a:t>
            </a:r>
            <a:endParaRPr lang="en-US" altLang="zh-TW" sz="2400" dirty="0"/>
          </a:p>
          <a:p>
            <a:endParaRPr lang="en-US" altLang="zh-TW" sz="2800" dirty="0"/>
          </a:p>
          <a:p>
            <a:r>
              <a:rPr lang="en-US" altLang="zh-TW" sz="2800" dirty="0" err="1"/>
              <a:t>GPT</a:t>
            </a:r>
            <a:r>
              <a:rPr lang="en-US" altLang="zh-TW" sz="2800" dirty="0"/>
              <a:t>: Generative Pre-trained Transformer</a:t>
            </a:r>
          </a:p>
          <a:p>
            <a:pPr lvl="1"/>
            <a:r>
              <a:rPr lang="en-US" altLang="zh-TW" sz="2400" dirty="0" err="1"/>
              <a:t>GPT</a:t>
            </a:r>
            <a:r>
              <a:rPr lang="en-US" altLang="zh-TW" sz="2400" dirty="0"/>
              <a:t>-3</a:t>
            </a:r>
            <a:r>
              <a:rPr lang="zh-TW" altLang="en-US" sz="2400" dirty="0"/>
              <a:t> </a:t>
            </a:r>
            <a:r>
              <a:rPr lang="en-US" altLang="zh-TW" sz="2400" dirty="0"/>
              <a:t>175</a:t>
            </a:r>
            <a:r>
              <a:rPr lang="zh-TW" altLang="en-US" sz="2400" dirty="0"/>
              <a:t> </a:t>
            </a:r>
            <a:r>
              <a:rPr lang="en-US" altLang="zh-TW" sz="2400" dirty="0"/>
              <a:t>Billion parameters </a:t>
            </a:r>
            <a:r>
              <a:rPr lang="en-US" altLang="zh-TW" sz="2400" dirty="0">
                <a:hlinkClick r:id="rId3"/>
              </a:rPr>
              <a:t>https://</a:t>
            </a:r>
            <a:r>
              <a:rPr lang="en-US" altLang="zh-TW" sz="2400" dirty="0" err="1">
                <a:hlinkClick r:id="rId3"/>
              </a:rPr>
              <a:t>en.wikipedia.org</a:t>
            </a:r>
            <a:r>
              <a:rPr lang="en-US" altLang="zh-TW" sz="2400" dirty="0">
                <a:hlinkClick r:id="rId3"/>
              </a:rPr>
              <a:t>/wiki/</a:t>
            </a:r>
            <a:r>
              <a:rPr lang="en-US" altLang="zh-TW" sz="2400" dirty="0" err="1">
                <a:hlinkClick r:id="rId3"/>
              </a:rPr>
              <a:t>GPT</a:t>
            </a:r>
            <a:r>
              <a:rPr lang="en-US" altLang="zh-TW" sz="2400" dirty="0">
                <a:hlinkClick r:id="rId3"/>
              </a:rPr>
              <a:t>-3</a:t>
            </a:r>
            <a:r>
              <a:rPr lang="zh-TW" altLang="en-US" sz="2400" dirty="0"/>
              <a:t> </a:t>
            </a:r>
            <a:endParaRPr lang="en-US" altLang="zh-TW" sz="2400" dirty="0"/>
          </a:p>
          <a:p>
            <a:pPr lvl="1"/>
            <a:r>
              <a:rPr lang="en-US" altLang="zh-TW" sz="2400" dirty="0" err="1"/>
              <a:t>GPT</a:t>
            </a:r>
            <a:r>
              <a:rPr lang="en-US" altLang="zh-TW" sz="2400" dirty="0"/>
              <a:t>-4</a:t>
            </a:r>
            <a:r>
              <a:rPr lang="zh-TW" altLang="en-US" sz="2400" dirty="0"/>
              <a:t> </a:t>
            </a:r>
            <a:r>
              <a:rPr lang="en-US" altLang="zh-TW" sz="2400" dirty="0"/>
              <a:t>100</a:t>
            </a:r>
            <a:r>
              <a:rPr lang="zh-TW" altLang="en-US" sz="2400" dirty="0"/>
              <a:t> </a:t>
            </a:r>
            <a:r>
              <a:rPr lang="en-US" altLang="zh-TW" sz="2400" dirty="0"/>
              <a:t>Trillion parameters </a:t>
            </a:r>
            <a:r>
              <a:rPr lang="en-US" altLang="zh-TW" sz="2400" dirty="0">
                <a:hlinkClick r:id="rId4"/>
              </a:rPr>
              <a:t>https://</a:t>
            </a:r>
            <a:r>
              <a:rPr lang="en-US" altLang="zh-TW" sz="2400" dirty="0" err="1">
                <a:hlinkClick r:id="rId4"/>
              </a:rPr>
              <a:t>en.wikipedia.org</a:t>
            </a:r>
            <a:r>
              <a:rPr lang="en-US" altLang="zh-TW" sz="2400" dirty="0">
                <a:hlinkClick r:id="rId4"/>
              </a:rPr>
              <a:t>/wiki/</a:t>
            </a:r>
            <a:r>
              <a:rPr lang="en-US" altLang="zh-TW" sz="2400" dirty="0" err="1">
                <a:hlinkClick r:id="rId4"/>
              </a:rPr>
              <a:t>GPT</a:t>
            </a:r>
            <a:r>
              <a:rPr lang="en-US" altLang="zh-TW" sz="2400" dirty="0">
                <a:hlinkClick r:id="rId4"/>
              </a:rPr>
              <a:t>-4</a:t>
            </a:r>
            <a:endParaRPr lang="en-US" altLang="zh-TW" sz="2400" dirty="0"/>
          </a:p>
          <a:p>
            <a:pPr lvl="1"/>
            <a:endParaRPr lang="zh-TW" altLang="en-US" sz="2400" dirty="0"/>
          </a:p>
          <a:p>
            <a:pPr lvl="1"/>
            <a:endParaRPr lang="zh-TW" altLang="en-US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26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94155780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Using</a:t>
            </a:r>
            <a:r>
              <a:rPr lang="zh-TW" altLang="en-US" dirty="0"/>
              <a:t> </a:t>
            </a:r>
            <a:r>
              <a:rPr lang="en-US" altLang="zh-TW" dirty="0" err="1"/>
              <a:t>ChatGPT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Go to </a:t>
            </a:r>
            <a:r>
              <a:rPr lang="en-US" altLang="zh-TW" dirty="0">
                <a:hlinkClick r:id="rId2"/>
              </a:rPr>
              <a:t>https://</a:t>
            </a:r>
            <a:r>
              <a:rPr lang="en-US" altLang="zh-TW" dirty="0" err="1">
                <a:hlinkClick r:id="rId2"/>
              </a:rPr>
              <a:t>chat.openai.com</a:t>
            </a:r>
            <a:r>
              <a:rPr lang="en-US" altLang="zh-TW" dirty="0">
                <a:hlinkClick r:id="rId2"/>
              </a:rPr>
              <a:t>/chat</a:t>
            </a:r>
            <a:r>
              <a:rPr lang="en-US" altLang="zh-TW" dirty="0"/>
              <a:t> and register as a member</a:t>
            </a:r>
          </a:p>
          <a:p>
            <a:pPr lvl="1"/>
            <a:r>
              <a:rPr lang="en-US" altLang="zh-TW" dirty="0">
                <a:hlinkClick r:id="rId3"/>
              </a:rPr>
              <a:t>https://</a:t>
            </a:r>
            <a:r>
              <a:rPr lang="en-US" altLang="zh-TW" dirty="0" err="1">
                <a:hlinkClick r:id="rId3"/>
              </a:rPr>
              <a:t>youtu.be</a:t>
            </a:r>
            <a:r>
              <a:rPr lang="en-US" altLang="zh-TW" dirty="0">
                <a:hlinkClick r:id="rId3"/>
              </a:rPr>
              <a:t>/</a:t>
            </a:r>
            <a:r>
              <a:rPr lang="en-US" altLang="zh-TW" dirty="0" err="1">
                <a:hlinkClick r:id="rId3"/>
              </a:rPr>
              <a:t>WizoCwjEKsg</a:t>
            </a:r>
            <a:endParaRPr lang="en-US" altLang="zh-TW" dirty="0"/>
          </a:p>
          <a:p>
            <a:pPr lvl="1"/>
            <a:r>
              <a:rPr lang="en-US" altLang="zh-TW" dirty="0"/>
              <a:t>Support multiple languages</a:t>
            </a:r>
          </a:p>
          <a:p>
            <a:r>
              <a:rPr lang="en-US" altLang="zh-TW" dirty="0"/>
              <a:t>Input the “prompt” for a dialog</a:t>
            </a:r>
          </a:p>
          <a:p>
            <a:pPr lvl="1"/>
            <a:r>
              <a:rPr lang="en-US" altLang="zh-TW" dirty="0"/>
              <a:t>One can keep asking in depth questions…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27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6751176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Homework 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988840"/>
            <a:ext cx="8062664" cy="4114800"/>
          </a:xfrm>
        </p:spPr>
        <p:txBody>
          <a:bodyPr/>
          <a:lstStyle/>
          <a:p>
            <a:r>
              <a:rPr lang="en-US" altLang="zh-TW" sz="2400" dirty="0"/>
              <a:t>If you do </a:t>
            </a:r>
            <a:r>
              <a:rPr lang="en-US" altLang="zh-TW" sz="2400" dirty="0" smtClean="0"/>
              <a:t>not </a:t>
            </a:r>
            <a:r>
              <a:rPr lang="en-US" altLang="zh-TW" sz="2400" dirty="0"/>
              <a:t>already have a ChatGPT account (or other tools like Perplexity, Gemini, </a:t>
            </a:r>
            <a:r>
              <a:rPr lang="en-US" altLang="zh-TW" sz="2400" dirty="0" err="1"/>
              <a:t>DeepSeek</a:t>
            </a:r>
            <a:r>
              <a:rPr lang="en-US" altLang="zh-TW" sz="2400" dirty="0"/>
              <a:t>, etc.),  register as a member</a:t>
            </a:r>
          </a:p>
          <a:p>
            <a:r>
              <a:rPr lang="en-US" altLang="zh-TW" sz="2400" dirty="0"/>
              <a:t>Try to chat with an AI tools, providing a series of prompts</a:t>
            </a:r>
          </a:p>
          <a:p>
            <a:r>
              <a:rPr lang="en-US" altLang="zh-TW" sz="2400" dirty="0"/>
              <a:t>Pick the topic “</a:t>
            </a:r>
            <a:r>
              <a:rPr lang="en-US" altLang="zh-TW" sz="2400" dirty="0">
                <a:solidFill>
                  <a:srgbClr val="C00000"/>
                </a:solidFill>
              </a:rPr>
              <a:t>Classroom use of Simulation games</a:t>
            </a:r>
            <a:r>
              <a:rPr lang="en-US" altLang="zh-TW" sz="2400" dirty="0"/>
              <a:t>,” and try out at least two AI tools, asking relevant questions. Keep prompting follow</a:t>
            </a:r>
            <a:r>
              <a:rPr lang="zh-TW" altLang="en-US" sz="2400" dirty="0"/>
              <a:t> </a:t>
            </a:r>
            <a:r>
              <a:rPr lang="en-US" altLang="zh-TW" sz="2400" dirty="0"/>
              <a:t>up questions (at least 8). </a:t>
            </a:r>
          </a:p>
          <a:p>
            <a:r>
              <a:rPr lang="en-US" altLang="zh-TW" sz="2400" dirty="0"/>
              <a:t>Arrive at an essay of between 800-1000 words.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28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3879583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Submit your homework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685800" y="1772816"/>
            <a:ext cx="7990656" cy="4114800"/>
          </a:xfrm>
        </p:spPr>
        <p:txBody>
          <a:bodyPr/>
          <a:lstStyle/>
          <a:p>
            <a:pPr marL="542925" indent="-457200">
              <a:buFont typeface="+mj-lt"/>
              <a:buAutoNum type="arabicPeriod"/>
            </a:pPr>
            <a:r>
              <a:rPr lang="en-US" altLang="zh-TW" sz="2400" dirty="0"/>
              <a:t>Prepare a pdf document, with three parts. Document name: </a:t>
            </a:r>
            <a:r>
              <a:rPr lang="en-US" altLang="zh-TW" sz="2000" dirty="0" err="1">
                <a:solidFill>
                  <a:srgbClr val="C00000"/>
                </a:solidFill>
              </a:rPr>
              <a:t>2025S_Temple_HW1_Name.pdf</a:t>
            </a:r>
            <a:endParaRPr lang="en-US" altLang="zh-TW" sz="2000" dirty="0">
              <a:solidFill>
                <a:srgbClr val="C00000"/>
              </a:solidFill>
            </a:endParaRPr>
          </a:p>
          <a:p>
            <a:pPr marL="1120775" lvl="1" indent="-457200">
              <a:buFont typeface="+mj-lt"/>
              <a:buAutoNum type="alphaLcParenR"/>
            </a:pPr>
            <a:r>
              <a:rPr lang="en-US" altLang="zh-TW" sz="2000" dirty="0"/>
              <a:t>Name tools you used, and for each tool, a list of prompts that you asked.</a:t>
            </a:r>
          </a:p>
          <a:p>
            <a:pPr marL="1120775" lvl="1" indent="-457200">
              <a:buFont typeface="+mj-lt"/>
              <a:buAutoNum type="alphaLcParenR"/>
            </a:pPr>
            <a:r>
              <a:rPr lang="en-US" altLang="zh-TW" sz="2000" dirty="0"/>
              <a:t>The 800-1000 words essay by AI tools.</a:t>
            </a:r>
          </a:p>
          <a:p>
            <a:pPr marL="1120775" lvl="1" indent="-457200">
              <a:buFont typeface="+mj-lt"/>
              <a:buAutoNum type="alphaLcParenR"/>
            </a:pPr>
            <a:r>
              <a:rPr lang="en-US" altLang="zh-TW" sz="2000" dirty="0"/>
              <a:t>Analyze the challenges that you may face in the future, with colleagues well </a:t>
            </a:r>
            <a:r>
              <a:rPr lang="en-US" altLang="zh-TW" sz="2000"/>
              <a:t>versed </a:t>
            </a:r>
            <a:r>
              <a:rPr lang="en-US" altLang="zh-TW" sz="2000" smtClean="0"/>
              <a:t>in these </a:t>
            </a:r>
            <a:r>
              <a:rPr lang="en-US" altLang="zh-TW" sz="2000" dirty="0"/>
              <a:t>tools as your competitor.</a:t>
            </a:r>
          </a:p>
          <a:p>
            <a:pPr marL="542925" indent="-457200">
              <a:buFont typeface="+mj-lt"/>
              <a:buAutoNum type="arabicPeriod"/>
            </a:pPr>
            <a:r>
              <a:rPr lang="en-US" altLang="zh-TW" sz="2400" dirty="0"/>
              <a:t>Upload it to the URL announced on the course webpage</a:t>
            </a:r>
            <a:endParaRPr lang="en-US" altLang="zh-TW" sz="2000" dirty="0">
              <a:solidFill>
                <a:srgbClr val="C00000"/>
              </a:solidFill>
            </a:endParaRPr>
          </a:p>
          <a:p>
            <a:pPr marL="542925" indent="-457200">
              <a:buFont typeface="+mj-lt"/>
              <a:buAutoNum type="arabicPeriod"/>
            </a:pPr>
            <a:r>
              <a:rPr lang="en-US" altLang="zh-TW" sz="2400" dirty="0">
                <a:solidFill>
                  <a:srgbClr val="C00000"/>
                </a:solidFill>
              </a:rPr>
              <a:t>You are prohibited from using the AI tools to produce your answer for items </a:t>
            </a:r>
            <a:r>
              <a:rPr lang="en-US" altLang="zh-TW" sz="2400" dirty="0" err="1">
                <a:solidFill>
                  <a:srgbClr val="C00000"/>
                </a:solidFill>
              </a:rPr>
              <a:t>1.c</a:t>
            </a:r>
            <a:r>
              <a:rPr lang="en-US" altLang="zh-TW" sz="2400" dirty="0">
                <a:solidFill>
                  <a:srgbClr val="C00000"/>
                </a:solidFill>
              </a:rPr>
              <a:t> above.</a:t>
            </a: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29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5973888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E5360A1-0C65-22D5-8907-AA216B2B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Preparations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BED7C65-0785-A179-3496-D108B8E2E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628800"/>
            <a:ext cx="7772400" cy="4114800"/>
          </a:xfrm>
        </p:spPr>
        <p:txBody>
          <a:bodyPr/>
          <a:lstStyle/>
          <a:p>
            <a:r>
              <a:rPr lang="en-US" altLang="zh-TW" sz="2400" dirty="0"/>
              <a:t>Web pages</a:t>
            </a:r>
          </a:p>
          <a:p>
            <a:pPr lvl="1"/>
            <a:r>
              <a:rPr lang="en-US" altLang="zh-TW" sz="1800" dirty="0">
                <a:hlinkClick r:id="rId2"/>
              </a:rPr>
              <a:t>http://</a:t>
            </a:r>
            <a:r>
              <a:rPr lang="en-US" altLang="zh-TW" sz="1800" dirty="0" err="1">
                <a:hlinkClick r:id="rId2"/>
              </a:rPr>
              <a:t>www.mgt.ncu.edu.tw</a:t>
            </a:r>
            <a:r>
              <a:rPr lang="en-US" altLang="zh-TW" sz="1800" dirty="0">
                <a:hlinkClick r:id="rId2"/>
              </a:rPr>
              <a:t>/~</a:t>
            </a:r>
            <a:r>
              <a:rPr lang="en-US" altLang="zh-TW" sz="1800" dirty="0" err="1">
                <a:hlinkClick r:id="rId2"/>
              </a:rPr>
              <a:t>ckfarn</a:t>
            </a:r>
            <a:r>
              <a:rPr lang="en-US" altLang="zh-TW" sz="1800" dirty="0">
                <a:hlinkClick r:id="rId2"/>
              </a:rPr>
              <a:t>/</a:t>
            </a:r>
            <a:r>
              <a:rPr lang="en-US" altLang="zh-TW" sz="1800" dirty="0" err="1">
                <a:hlinkClick r:id="rId2"/>
              </a:rPr>
              <a:t>25S_Integrated_Business.html</a:t>
            </a:r>
            <a:endParaRPr lang="en-US" altLang="zh-TW" sz="1800" dirty="0"/>
          </a:p>
          <a:p>
            <a:r>
              <a:rPr lang="en-US" altLang="zh-TW" sz="2400" dirty="0"/>
              <a:t>Class time</a:t>
            </a:r>
          </a:p>
          <a:p>
            <a:pPr lvl="1"/>
            <a:r>
              <a:rPr lang="en-US" altLang="zh-TW" sz="2000" dirty="0"/>
              <a:t>Thu. 09:10-12:00</a:t>
            </a:r>
          </a:p>
          <a:p>
            <a:pPr lvl="1"/>
            <a:r>
              <a:rPr lang="en-US" altLang="zh-TW" sz="2000" dirty="0"/>
              <a:t>Break once</a:t>
            </a:r>
          </a:p>
          <a:p>
            <a:r>
              <a:rPr lang="en-US" altLang="zh-TW" sz="2400" dirty="0"/>
              <a:t>Team formation</a:t>
            </a:r>
          </a:p>
          <a:p>
            <a:pPr lvl="1"/>
            <a:r>
              <a:rPr lang="en-US" altLang="zh-TW" sz="2000" dirty="0"/>
              <a:t>Teams of 5 to 6, mixed gender</a:t>
            </a:r>
          </a:p>
          <a:p>
            <a:pPr lvl="1"/>
            <a:r>
              <a:rPr lang="en-US" altLang="zh-TW" sz="2000" dirty="0"/>
              <a:t>Two teams</a:t>
            </a:r>
          </a:p>
          <a:p>
            <a:endParaRPr lang="zh-TW" altLang="en-US" sz="2400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4440551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Teaching/Learning process</a:t>
            </a:r>
            <a:r>
              <a:rPr lang="zh-TW" altLang="en-US" dirty="0"/>
              <a:t> 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Lectures</a:t>
            </a:r>
          </a:p>
          <a:p>
            <a:r>
              <a:rPr lang="en-US" altLang="zh-TW" dirty="0"/>
              <a:t>Simulation Games</a:t>
            </a:r>
          </a:p>
          <a:p>
            <a:pPr lvl="1"/>
            <a:r>
              <a:rPr lang="en-US" altLang="zh-TW" dirty="0"/>
              <a:t>Beer Game</a:t>
            </a:r>
          </a:p>
          <a:p>
            <a:pPr lvl="1"/>
            <a:r>
              <a:rPr lang="en-US" altLang="zh-TW" dirty="0"/>
              <a:t>Business Simulation Game</a:t>
            </a:r>
          </a:p>
          <a:p>
            <a:pPr lvl="1"/>
            <a:r>
              <a:rPr lang="en-US" altLang="zh-TW" dirty="0"/>
              <a:t>Students are expected to bring in notebook or tablet during the games </a:t>
            </a:r>
          </a:p>
          <a:p>
            <a:r>
              <a:rPr lang="en-US" altLang="zh-TW" dirty="0"/>
              <a:t>Presentations</a:t>
            </a:r>
          </a:p>
          <a:p>
            <a:r>
              <a:rPr lang="en-US" altLang="zh-TW" dirty="0"/>
              <a:t>Class discussions</a:t>
            </a:r>
            <a:endParaRPr lang="zh-TW" altLang="en-US" dirty="0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4935110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D1EB154-E9CE-898F-DD5C-AA26C035D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Teaching materials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F305903D-AC7F-7622-7828-BBD6CEBB6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78" y="1902004"/>
            <a:ext cx="4837402" cy="4263299"/>
          </a:xfrm>
        </p:spPr>
        <p:txBody>
          <a:bodyPr/>
          <a:lstStyle/>
          <a:p>
            <a:r>
              <a:rPr kumimoji="1" lang="en-US" altLang="zh-TW" sz="2400" dirty="0"/>
              <a:t>Reference book</a:t>
            </a:r>
          </a:p>
          <a:p>
            <a:pPr lvl="1"/>
            <a:r>
              <a:rPr lang="en-US" altLang="zh-TW" sz="2000" dirty="0"/>
              <a:t>Business Model Canvas</a:t>
            </a:r>
          </a:p>
          <a:p>
            <a:r>
              <a:rPr lang="en-US" altLang="zh-TW" sz="2400" dirty="0"/>
              <a:t>8-Cross Business</a:t>
            </a:r>
            <a:r>
              <a:rPr lang="zh-TW" altLang="en-US" sz="2400" dirty="0"/>
              <a:t> </a:t>
            </a:r>
            <a:r>
              <a:rPr lang="en-US" altLang="zh-TW" sz="2400" dirty="0"/>
              <a:t>Simulation</a:t>
            </a:r>
          </a:p>
          <a:p>
            <a:r>
              <a:rPr lang="en-US" altLang="zh-TW" sz="2400" dirty="0" err="1"/>
              <a:t>Powerpoint</a:t>
            </a:r>
            <a:r>
              <a:rPr lang="en-US" altLang="zh-TW" sz="2400" dirty="0"/>
              <a:t> slides</a:t>
            </a:r>
          </a:p>
          <a:p>
            <a:pPr lvl="1"/>
            <a:r>
              <a:rPr lang="en-US" altLang="zh-TW" sz="2000" dirty="0"/>
              <a:t>Including Beer Game</a:t>
            </a:r>
          </a:p>
          <a:p>
            <a:pPr lvl="1"/>
            <a:r>
              <a:rPr lang="en-US" altLang="zh-TW" sz="2000" dirty="0"/>
              <a:t>On my web page, feel free to download </a:t>
            </a:r>
            <a:endParaRPr kumimoji="1" lang="zh-TW" altLang="en-US" sz="20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3368310"/>
            <a:ext cx="3535089" cy="2796993"/>
          </a:xfrm>
          <a:prstGeom prst="rect">
            <a:avLst/>
          </a:prstGeom>
        </p:spPr>
      </p:pic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5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744" y="253306"/>
            <a:ext cx="2167744" cy="288650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0282006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70A6829-4517-A2D0-A391-F62288E63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Objective of this class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92EA6DC-28AB-2743-60F7-67F20F660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79" y="1807086"/>
            <a:ext cx="4867914" cy="3456384"/>
          </a:xfrm>
        </p:spPr>
        <p:txBody>
          <a:bodyPr/>
          <a:lstStyle/>
          <a:p>
            <a:r>
              <a:rPr kumimoji="1" lang="en-US" altLang="zh-TW" sz="2400" dirty="0"/>
              <a:t>Merging into the US program</a:t>
            </a:r>
          </a:p>
          <a:p>
            <a:pPr lvl="1"/>
            <a:r>
              <a:rPr lang="en-US" altLang="zh-TW" sz="2000" dirty="0"/>
              <a:t>English reading, writing, listening and speaking</a:t>
            </a:r>
          </a:p>
          <a:p>
            <a:pPr lvl="1"/>
            <a:r>
              <a:rPr kumimoji="1" lang="en-US" altLang="zh-TW" sz="2000" dirty="0"/>
              <a:t>Discussions and asking questions</a:t>
            </a:r>
          </a:p>
          <a:p>
            <a:pPr lvl="1"/>
            <a:r>
              <a:rPr kumimoji="1" lang="en-US" altLang="zh-TW" sz="2000" dirty="0"/>
              <a:t>Presentations, including Q&amp;A</a:t>
            </a:r>
          </a:p>
          <a:p>
            <a:pPr lvl="1"/>
            <a:r>
              <a:rPr lang="en-US" altLang="zh-TW" sz="2000" dirty="0"/>
              <a:t>Learn how to learn: information collection and report formulation</a:t>
            </a:r>
          </a:p>
          <a:p>
            <a:r>
              <a:rPr lang="en-US" altLang="zh-TW" sz="2400" dirty="0"/>
              <a:t>Teamwork</a:t>
            </a:r>
          </a:p>
          <a:p>
            <a:pPr lvl="1"/>
            <a:r>
              <a:rPr lang="en-US" altLang="zh-TW" sz="2000" dirty="0"/>
              <a:t>Team assignments</a:t>
            </a:r>
          </a:p>
          <a:p>
            <a:r>
              <a:rPr lang="en-US" altLang="zh-TW" sz="2400" dirty="0"/>
              <a:t>Subject matter</a:t>
            </a:r>
          </a:p>
          <a:p>
            <a:pPr lvl="1"/>
            <a:r>
              <a:rPr kumimoji="1" lang="en-US" altLang="zh-TW" sz="2000" dirty="0"/>
              <a:t>Business models, integrated </a:t>
            </a:r>
            <a:r>
              <a:rPr lang="en-US" altLang="zh-TW" sz="2000" dirty="0"/>
              <a:t>b</a:t>
            </a:r>
            <a:r>
              <a:rPr kumimoji="1" lang="en-US" altLang="zh-TW" sz="2000" dirty="0"/>
              <a:t>usiness systems</a:t>
            </a:r>
          </a:p>
          <a:p>
            <a:endParaRPr kumimoji="1" lang="zh-TW" altLang="en-US" sz="2400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D434AE24-F768-AACD-E583-2BF82D5F1C7B}"/>
              </a:ext>
            </a:extLst>
          </p:cNvPr>
          <p:cNvSpPr/>
          <p:nvPr/>
        </p:nvSpPr>
        <p:spPr>
          <a:xfrm>
            <a:off x="6145066" y="3645024"/>
            <a:ext cx="1296144" cy="1188132"/>
          </a:xfrm>
          <a:prstGeom prst="rect">
            <a:avLst/>
          </a:prstGeom>
          <a:solidFill>
            <a:srgbClr val="EA54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>
              <a:highlight>
                <a:srgbClr val="FF00FF"/>
              </a:highlight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E6C8610E-9370-F5A4-0339-03EFC7B1F201}"/>
              </a:ext>
            </a:extLst>
          </p:cNvPr>
          <p:cNvSpPr/>
          <p:nvPr/>
        </p:nvSpPr>
        <p:spPr>
          <a:xfrm>
            <a:off x="7441210" y="3648493"/>
            <a:ext cx="1296144" cy="11881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4D389FE8-4B6F-872F-B5AC-57567227BF5A}"/>
              </a:ext>
            </a:extLst>
          </p:cNvPr>
          <p:cNvSpPr/>
          <p:nvPr/>
        </p:nvSpPr>
        <p:spPr>
          <a:xfrm>
            <a:off x="6145066" y="4833156"/>
            <a:ext cx="1296144" cy="1188132"/>
          </a:xfrm>
          <a:prstGeom prst="rect">
            <a:avLst/>
          </a:prstGeom>
          <a:solidFill>
            <a:srgbClr val="EDAB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BC2AEAC0-24F9-605F-BD21-EF764F5B9221}"/>
              </a:ext>
            </a:extLst>
          </p:cNvPr>
          <p:cNvSpPr/>
          <p:nvPr/>
        </p:nvSpPr>
        <p:spPr>
          <a:xfrm>
            <a:off x="7441210" y="4831422"/>
            <a:ext cx="1296144" cy="1188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xmlns="" id="{92CBBFFD-856A-739B-7D77-7CF639157225}"/>
              </a:ext>
            </a:extLst>
          </p:cNvPr>
          <p:cNvSpPr txBox="1"/>
          <p:nvPr/>
        </p:nvSpPr>
        <p:spPr>
          <a:xfrm>
            <a:off x="6327749" y="3200316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/>
              <a:t>English</a:t>
            </a:r>
            <a:endParaRPr kumimoji="1" lang="zh-TW" altLang="en-US" sz="1800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xmlns="" id="{47FE6746-25AE-55D2-893D-A8AF782285F7}"/>
              </a:ext>
            </a:extLst>
          </p:cNvPr>
          <p:cNvSpPr txBox="1"/>
          <p:nvPr/>
        </p:nvSpPr>
        <p:spPr>
          <a:xfrm>
            <a:off x="7564831" y="3209507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/>
              <a:t>Chinese</a:t>
            </a:r>
            <a:endParaRPr kumimoji="1" lang="zh-TW" altLang="en-US" sz="1800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xmlns="" id="{CCBDED30-2DD7-3BB3-F162-A02399865219}"/>
              </a:ext>
            </a:extLst>
          </p:cNvPr>
          <p:cNvSpPr txBox="1"/>
          <p:nvPr/>
        </p:nvSpPr>
        <p:spPr>
          <a:xfrm>
            <a:off x="5245693" y="4044754"/>
            <a:ext cx="1005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/>
              <a:t>Business</a:t>
            </a:r>
          </a:p>
          <a:p>
            <a:r>
              <a:rPr kumimoji="1" lang="en-US" altLang="zh-TW" sz="1800" dirty="0"/>
              <a:t>Systems</a:t>
            </a:r>
            <a:endParaRPr kumimoji="1" lang="zh-TW" altLang="en-US" sz="1800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xmlns="" id="{8F6F2EC9-5B49-E613-7584-734F38C51769}"/>
              </a:ext>
            </a:extLst>
          </p:cNvPr>
          <p:cNvSpPr txBox="1"/>
          <p:nvPr/>
        </p:nvSpPr>
        <p:spPr>
          <a:xfrm>
            <a:off x="5223250" y="5182084"/>
            <a:ext cx="10502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/>
              <a:t>Non</a:t>
            </a:r>
          </a:p>
          <a:p>
            <a:r>
              <a:rPr kumimoji="1" lang="en-US" altLang="zh-TW" sz="1800" dirty="0"/>
              <a:t>Bus.</a:t>
            </a:r>
            <a:r>
              <a:rPr kumimoji="1" lang="zh-TW" altLang="en-US" sz="1800" dirty="0"/>
              <a:t> </a:t>
            </a:r>
            <a:r>
              <a:rPr kumimoji="1" lang="en-US" altLang="zh-TW" sz="1800" dirty="0"/>
              <a:t>Sys.</a:t>
            </a:r>
            <a:endParaRPr kumimoji="1" lang="zh-TW" altLang="en-US" sz="1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607772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F30DE65-D15D-4E0C-36EF-EB357234A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Assessments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CC9C101-A139-2A33-5930-4EEC9E0AF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kumimoji="1" lang="en-US" altLang="zh-TW" dirty="0"/>
              <a:t>Assignments: 30%</a:t>
            </a:r>
          </a:p>
          <a:p>
            <a:pPr>
              <a:spcBef>
                <a:spcPts val="1800"/>
              </a:spcBef>
            </a:pPr>
            <a:r>
              <a:rPr kumimoji="1" lang="en-US" altLang="zh-TW" dirty="0"/>
              <a:t>Participation:</a:t>
            </a:r>
            <a:r>
              <a:rPr kumimoji="1" lang="zh-TW" altLang="en-US" dirty="0"/>
              <a:t> </a:t>
            </a:r>
            <a:r>
              <a:rPr kumimoji="1" lang="en-US" altLang="zh-TW" dirty="0"/>
              <a:t>20%</a:t>
            </a:r>
          </a:p>
          <a:p>
            <a:pPr>
              <a:spcBef>
                <a:spcPts val="1800"/>
              </a:spcBef>
            </a:pPr>
            <a:r>
              <a:rPr kumimoji="1" lang="en-US" altLang="zh-TW" dirty="0"/>
              <a:t>Mid-term quiz: 20%</a:t>
            </a:r>
          </a:p>
          <a:p>
            <a:pPr>
              <a:spcBef>
                <a:spcPts val="1800"/>
              </a:spcBef>
            </a:pPr>
            <a:r>
              <a:rPr lang="en-US" altLang="zh-TW" dirty="0"/>
              <a:t>Final exam: 30%</a:t>
            </a:r>
            <a:endParaRPr kumimoji="1"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728832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Overlap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556699D-5819-426C-913D-FE8FBB762488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251520" y="1806277"/>
            <a:ext cx="8458200" cy="1905000"/>
          </a:xfrm>
        </p:spPr>
        <p:txBody>
          <a:bodyPr/>
          <a:lstStyle/>
          <a:p>
            <a:r>
              <a:rPr lang="en-US" sz="2800" dirty="0"/>
              <a:t>Finance &amp; operations</a:t>
            </a:r>
          </a:p>
          <a:p>
            <a:pPr lvl="1"/>
            <a:r>
              <a:rPr lang="en-US" sz="2400" dirty="0"/>
              <a:t>Budgeting</a:t>
            </a:r>
          </a:p>
          <a:p>
            <a:pPr lvl="1"/>
            <a:r>
              <a:rPr lang="en-US" sz="2400" dirty="0"/>
              <a:t>Economic analysis of investment</a:t>
            </a:r>
            <a:br>
              <a:rPr lang="en-US" sz="2400" dirty="0"/>
            </a:br>
            <a:r>
              <a:rPr lang="en-US" sz="2400" dirty="0"/>
              <a:t>proposals</a:t>
            </a:r>
          </a:p>
          <a:p>
            <a:pPr lvl="1"/>
            <a:r>
              <a:rPr lang="en-US" sz="2400" dirty="0"/>
              <a:t>Provision of funds</a:t>
            </a:r>
          </a:p>
          <a:p>
            <a:r>
              <a:rPr lang="en-US" sz="2800" dirty="0"/>
              <a:t>Marketing &amp; operations</a:t>
            </a:r>
          </a:p>
          <a:p>
            <a:pPr lvl="1"/>
            <a:r>
              <a:rPr lang="en-US" sz="2400" dirty="0"/>
              <a:t>Demand data</a:t>
            </a:r>
          </a:p>
          <a:p>
            <a:pPr lvl="1"/>
            <a:r>
              <a:rPr lang="en-US" sz="2400" dirty="0"/>
              <a:t>Product and service design</a:t>
            </a:r>
          </a:p>
          <a:p>
            <a:pPr lvl="1"/>
            <a:r>
              <a:rPr lang="en-US" sz="2400" dirty="0"/>
              <a:t>Competitor analysis</a:t>
            </a:r>
          </a:p>
          <a:p>
            <a:pPr lvl="1"/>
            <a:r>
              <a:rPr lang="en-US" sz="2400" dirty="0"/>
              <a:t>Lead time data</a:t>
            </a:r>
          </a:p>
        </p:txBody>
      </p:sp>
      <p:pic>
        <p:nvPicPr>
          <p:cNvPr id="5" name="Picture 4" descr="A Venn Diagram showing overlap between Operations, Finance, and Marketing &amp; Sales.&#10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903" b="-6903"/>
          <a:stretch>
            <a:fillRect/>
          </a:stretch>
        </p:blipFill>
        <p:spPr>
          <a:xfrm>
            <a:off x="5395186" y="2420888"/>
            <a:ext cx="3283500" cy="3697635"/>
          </a:xfrm>
          <a:prstGeom prst="rect">
            <a:avLst/>
          </a:prstGeom>
        </p:spPr>
      </p:pic>
      <p:cxnSp>
        <p:nvCxnSpPr>
          <p:cNvPr id="8" name="直線單箭頭接點 7"/>
          <p:cNvCxnSpPr/>
          <p:nvPr/>
        </p:nvCxnSpPr>
        <p:spPr>
          <a:xfrm flipV="1">
            <a:off x="7020272" y="2420888"/>
            <a:ext cx="432048" cy="1944216"/>
          </a:xfrm>
          <a:prstGeom prst="straightConnector1">
            <a:avLst/>
          </a:prstGeom>
          <a:ln w="762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/>
        </p:nvSpPr>
        <p:spPr>
          <a:xfrm>
            <a:off x="6925408" y="1959223"/>
            <a:ext cx="15327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Integration</a:t>
            </a:r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55572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Meaning of Integration: IT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Information Technology, or Information Systems are integral part of business operations today</a:t>
            </a:r>
          </a:p>
          <a:p>
            <a:pPr lvl="3"/>
            <a:endParaRPr lang="en-US" altLang="zh-TW" dirty="0"/>
          </a:p>
          <a:p>
            <a:r>
              <a:rPr lang="en-US" altLang="zh-TW" dirty="0">
                <a:solidFill>
                  <a:srgbClr val="C00000"/>
                </a:solidFill>
              </a:rPr>
              <a:t>What are examples of IT applications that you can observe in your daily life? </a:t>
            </a:r>
          </a:p>
          <a:p>
            <a:pPr lvl="3"/>
            <a:endParaRPr lang="en-US" altLang="zh-TW" dirty="0">
              <a:solidFill>
                <a:srgbClr val="C00000"/>
              </a:solidFill>
            </a:endParaRPr>
          </a:p>
          <a:p>
            <a:r>
              <a:rPr lang="en-US" altLang="zh-TW" dirty="0">
                <a:solidFill>
                  <a:srgbClr val="C00000"/>
                </a:solidFill>
              </a:rPr>
              <a:t>AI? </a:t>
            </a:r>
            <a:r>
              <a:rPr lang="en-US" altLang="zh-TW" dirty="0">
                <a:solidFill>
                  <a:srgbClr val="0000CC"/>
                </a:solidFill>
              </a:rPr>
              <a:t>Even in governments!</a:t>
            </a:r>
          </a:p>
          <a:p>
            <a:pPr lvl="1"/>
            <a:r>
              <a:rPr lang="en-US" altLang="zh-TW" sz="2000" dirty="0">
                <a:solidFill>
                  <a:srgbClr val="C00000"/>
                </a:solidFill>
                <a:hlinkClick r:id="rId2"/>
              </a:rPr>
              <a:t>https://</a:t>
            </a:r>
            <a:r>
              <a:rPr lang="en-US" altLang="zh-TW" sz="2000" dirty="0" err="1">
                <a:solidFill>
                  <a:srgbClr val="C00000"/>
                </a:solidFill>
                <a:hlinkClick r:id="rId2"/>
              </a:rPr>
              <a:t>youtu.be</a:t>
            </a:r>
            <a:r>
              <a:rPr lang="en-US" altLang="zh-TW" sz="2000" dirty="0">
                <a:solidFill>
                  <a:srgbClr val="C00000"/>
                </a:solidFill>
                <a:hlinkClick r:id="rId2"/>
              </a:rPr>
              <a:t>/</a:t>
            </a:r>
            <a:r>
              <a:rPr lang="en-US" altLang="zh-TW" sz="2000" dirty="0" err="1">
                <a:solidFill>
                  <a:srgbClr val="C00000"/>
                </a:solidFill>
                <a:hlinkClick r:id="rId2"/>
              </a:rPr>
              <a:t>Qc3acONHAMI?si</a:t>
            </a:r>
            <a:r>
              <a:rPr lang="en-US" altLang="zh-TW" sz="2000" dirty="0">
                <a:solidFill>
                  <a:srgbClr val="C00000"/>
                </a:solidFill>
                <a:hlinkClick r:id="rId2"/>
              </a:rPr>
              <a:t>=</a:t>
            </a:r>
            <a:r>
              <a:rPr lang="en-US" altLang="zh-TW" sz="2000" dirty="0" err="1">
                <a:solidFill>
                  <a:srgbClr val="C00000"/>
                </a:solidFill>
                <a:hlinkClick r:id="rId2"/>
              </a:rPr>
              <a:t>UEww4A_FOMaa3Bnv</a:t>
            </a:r>
            <a:endParaRPr lang="en-US" altLang="zh-TW" sz="2000" dirty="0">
              <a:solidFill>
                <a:srgbClr val="C00000"/>
              </a:solidFill>
            </a:endParaRPr>
          </a:p>
          <a:p>
            <a:pPr marL="663575" lvl="1" indent="0">
              <a:buNone/>
            </a:pPr>
            <a:endParaRPr lang="en-US" altLang="zh-TW" sz="2000" dirty="0">
              <a:solidFill>
                <a:srgbClr val="C00000"/>
              </a:solidFill>
            </a:endParaRPr>
          </a:p>
          <a:p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611148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Settings\ckfarn\Application Data\Microsoft\Templates\0ckf.pot</Template>
  <TotalTime>2442</TotalTime>
  <Words>1474</Words>
  <Application>Microsoft Office PowerPoint</Application>
  <PresentationFormat>如螢幕大小 (4:3)</PresentationFormat>
  <Paragraphs>314</Paragraphs>
  <Slides>29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9" baseType="lpstr">
      <vt:lpstr>微軟正黑體</vt:lpstr>
      <vt:lpstr>新細明體</vt:lpstr>
      <vt:lpstr>標楷體</vt:lpstr>
      <vt:lpstr>Arial</vt:lpstr>
      <vt:lpstr>Arial Black</vt:lpstr>
      <vt:lpstr>Calibri</vt:lpstr>
      <vt:lpstr>Times New Roman</vt:lpstr>
      <vt:lpstr>Webdings</vt:lpstr>
      <vt:lpstr>Wingdings</vt:lpstr>
      <vt:lpstr>0ckf</vt:lpstr>
      <vt:lpstr>Integrated Business Systems:   Introduction to Business and IT</vt:lpstr>
      <vt:lpstr>Instructor</vt:lpstr>
      <vt:lpstr>Preparations</vt:lpstr>
      <vt:lpstr>Teaching/Learning process </vt:lpstr>
      <vt:lpstr>Teaching materials</vt:lpstr>
      <vt:lpstr>Objective of this class</vt:lpstr>
      <vt:lpstr>Assessments</vt:lpstr>
      <vt:lpstr>Function Overlap</vt:lpstr>
      <vt:lpstr>Meaning of Integration: IT</vt:lpstr>
      <vt:lpstr>IT impacts on Business Operations</vt:lpstr>
      <vt:lpstr>Confusions of related terms</vt:lpstr>
      <vt:lpstr>Driving Forces for       Progress in Modern Economy</vt:lpstr>
      <vt:lpstr>Development of Human Civilization</vt:lpstr>
      <vt:lpstr>Business Operations transformed with the Advent of Technologies</vt:lpstr>
      <vt:lpstr>Technological Innovations</vt:lpstr>
      <vt:lpstr>Technological Innovations</vt:lpstr>
      <vt:lpstr>What are the changes around you?</vt:lpstr>
      <vt:lpstr>Advances in application of IT</vt:lpstr>
      <vt:lpstr>The Business World have changed!     enabled by modern networking technologies</vt:lpstr>
      <vt:lpstr>The Business World have changed!     The scale of retail sales in the US</vt:lpstr>
      <vt:lpstr>Closure of physical Stores in 2016/7</vt:lpstr>
      <vt:lpstr>Surge of the virtual stores</vt:lpstr>
      <vt:lpstr>5G:  Next wave of business revolution 1</vt:lpstr>
      <vt:lpstr>AI: The Next Revolution 2</vt:lpstr>
      <vt:lpstr>About ChatGPT</vt:lpstr>
      <vt:lpstr>Background on deep learning and GPT</vt:lpstr>
      <vt:lpstr>Using ChatGPT</vt:lpstr>
      <vt:lpstr>Homework 1</vt:lpstr>
      <vt:lpstr>Submit your homework</vt:lpstr>
    </vt:vector>
  </TitlesOfParts>
  <Company>NCU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電子化企業 201009</dc:title>
  <dc:creator>CK Farn</dc:creator>
  <cp:lastModifiedBy>CKFarn</cp:lastModifiedBy>
  <cp:revision>172</cp:revision>
  <dcterms:created xsi:type="dcterms:W3CDTF">1999-04-05T16:45:56Z</dcterms:created>
  <dcterms:modified xsi:type="dcterms:W3CDTF">2025-02-20T06:14:59Z</dcterms:modified>
</cp:coreProperties>
</file>