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565" r:id="rId2"/>
    <p:sldId id="879" r:id="rId3"/>
    <p:sldId id="762" r:id="rId4"/>
    <p:sldId id="923" r:id="rId5"/>
    <p:sldId id="880" r:id="rId6"/>
    <p:sldId id="890" r:id="rId7"/>
    <p:sldId id="891" r:id="rId8"/>
    <p:sldId id="934" r:id="rId9"/>
    <p:sldId id="892" r:id="rId10"/>
    <p:sldId id="893" r:id="rId11"/>
    <p:sldId id="894" r:id="rId12"/>
    <p:sldId id="895" r:id="rId13"/>
    <p:sldId id="926" r:id="rId14"/>
    <p:sldId id="935" r:id="rId15"/>
    <p:sldId id="896" r:id="rId16"/>
    <p:sldId id="925" r:id="rId17"/>
    <p:sldId id="929" r:id="rId18"/>
    <p:sldId id="936" r:id="rId19"/>
    <p:sldId id="933" r:id="rId20"/>
    <p:sldId id="428" r:id="rId21"/>
    <p:sldId id="931" r:id="rId22"/>
    <p:sldId id="932" r:id="rId2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DABEB"/>
    <a:srgbClr val="FFFFCC"/>
    <a:srgbClr val="EA54EA"/>
    <a:srgbClr val="FF7E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74"/>
  </p:normalViewPr>
  <p:slideViewPr>
    <p:cSldViewPr>
      <p:cViewPr varScale="1">
        <p:scale>
          <a:sx n="100" d="100"/>
          <a:sy n="100" d="100"/>
        </p:scale>
        <p:origin x="20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034EB18-95EC-69F1-6767-896A2A7ED9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126AFDC-726E-527D-BB01-DF30DF2C0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8C9191-CF98-EB4C-BC1E-4FB44CBB033E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C1A833-A674-DDCF-9BFF-24048FCC1F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F87EAE-6609-4A6B-2F18-3978A440D4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85D2E5-4FC8-FE44-A032-A7A401D2827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42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A54D24B-0877-876F-0B40-57FF1D6BFE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46999D-8B88-4FDC-09A1-17986BDBA9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4EE02E9-5479-3CCE-DFA6-C14011A2EF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34D761B-9415-B192-0E85-1AE8C2E207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C9C24D4-2F0E-1AA4-C4FA-F5BEE3AAF6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E7E72FA-FF22-3B54-0FA8-5933894EC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AF1A45-29C1-4E4D-99DE-7D409A251F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908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2E6B964-4750-D2F9-2B93-E082ACF9C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2C8529-812A-C944-89CA-149D72539F39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039E763-19B5-B932-7C09-37FFC30AF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9042D04-63CD-2704-15A5-7D04DCE97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9931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AB2AD27-C69A-6C9D-9F50-7BC061B14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3FBB79-EF93-4A00-8B3E-43EF58CACC43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561B307-AD1E-DA07-ECB0-6E08A59EC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8640C57-2408-A854-AE61-025185E8A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C1DF8-46C6-4C93-A11E-1E8C6E20E7E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47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AEEF6D8-6B93-B478-E417-C24CDA68A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50B3D4-E866-424F-8055-D5D36AA2F5AF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B5AB06D-090C-5BE6-67FB-78D1E366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E2C2894-2DF4-44A0-8BAB-1EB4CE05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EF5487E-FC71-2D8B-814F-1C994A3649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2AD6000-877D-41B2-B060-CC288D3A2EA2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14B1611-E508-D0BD-370A-748C8B58E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7F44FF5-3D95-717A-1D59-E57D7C230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4AF365E-18F2-7C3A-6EF4-494D477FE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94C9FD9-9CEB-4BDD-891B-BBC4D3CE7BD8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713E702-9FA1-CFEA-C21B-B9135090E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7FDC447-DCB5-AFB0-38A4-5F9A12566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740C387-5FEF-5F13-3B03-AB08FF425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BBF09B-377B-4BDB-A656-00C162828A10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D1BD7BD-0CD9-A159-3938-034CCCBB1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C543D46-F42E-D34B-5CD9-986D41661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DBE3C41-F083-4A9F-A25C-B92EE5413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01F676-21BC-4C98-8AC7-02F245E40572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D87769F-23B3-D2D4-FEBE-A13616559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8DF443B-E930-8931-441C-C3618D48C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5EE89E8-B8F7-71CE-E8B3-05925483F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9B3231C-FDCE-4D88-AF08-70A362468B89}" type="slidenum">
              <a:rPr lang="en-US" altLang="zh-TW" sz="1200"/>
              <a:pPr/>
              <a:t>11</a:t>
            </a:fld>
            <a:endParaRPr lang="en-US" altLang="zh-TW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E4379FD-7357-F3DD-89CD-9528348BF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EA57A7D-96DF-1852-F258-541EB65DD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F5D04DC-2B42-1E53-C6B9-126C5EE1D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D396D75-67A8-4261-8123-F0D9384CF31C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9EB958D-6583-36B3-706E-113C8263F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BF03CB5-CE13-F82D-CAFC-6DA736929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E28DC65-BD20-645F-2012-487B81F43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 dirty="0"/>
              <a:t>CYCY— Prof CK </a:t>
            </a:r>
            <a:r>
              <a:rPr lang="en-US" altLang="zh-TW" dirty="0" err="1"/>
              <a:t>Farn</a:t>
            </a:r>
            <a:endParaRPr lang="en-US" altLang="zh-TW" dirty="0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9F469589-BAE8-71DF-727B-AA5D7532BC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AB1BC-A914-674B-A5E5-2398568414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9986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07F46A2-833E-2C80-1129-B6E63B095B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75BE585-0EB9-7E5B-DC10-76BA64075C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19964-AD3E-314F-8858-92A7F91701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39037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D9EDD6F-BD0C-3F60-8827-7C1279B465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3E5CA3E5-4DE4-CCB4-248F-CC23121D40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79845-3F75-5344-919C-52B7A3FC1F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51488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6A91090-7B44-DBBC-F366-93E1756448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D43EC32B-4C5B-25BA-DBC8-826C00B6FD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E3B0D-42DF-DD40-A8FB-7E2FFBCECFF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66000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BA2E2FDB-1128-47F8-861C-736E668737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0" name="Image Credit">
            <a:extLst>
              <a:ext uri="{FF2B5EF4-FFF2-40B4-BE49-F238E27FC236}">
                <a16:creationId xmlns:a16="http://schemas.microsoft.com/office/drawing/2014/main" id="{96D29D1D-52C5-415C-8F04-01A8F12033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262934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7057F8C-50AA-46C4-9FEB-90CB82EBCB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4" name="Image Credit">
            <a:extLst>
              <a:ext uri="{FF2B5EF4-FFF2-40B4-BE49-F238E27FC236}">
                <a16:creationId xmlns:a16="http://schemas.microsoft.com/office/drawing/2014/main" id="{1623EF09-AD07-4110-9BAD-C19C23C906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56870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/>
              <a:t>CYCY— Prof CK Farn</a:t>
            </a:r>
            <a:endParaRPr lang="en-US" dirty="0"/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5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0C377B28-BF8A-EEF6-D4A2-79A5E24827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B7EE926-19D3-58CB-FF8A-125A40BF02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2F9BA-41B7-E240-B88D-36C390FD603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001DA0A8-02AB-95EC-6EA2-05BD4118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082722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A1DA3B-6783-2CFB-215D-60BC0D2B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6F2D7BC-F34C-2C44-9170-502FA865C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55FDB0-324C-15E4-3461-74DA92F53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2E0FF-5F19-C644-A2E2-F7EF43F1B50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850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6F2B1097-9278-369F-0937-40C9525AC8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7B6DA826-9DA1-305F-587C-B847ED2FF1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58A68-8AA4-0D4C-8AA9-AEB169A04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8376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E6C6DF5-6B8E-66BF-79BF-7271F3AC9F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5D0CF9F-36C0-2416-124E-9928501373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6AB39-7657-374E-8AAF-B484D7300F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8253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F82C8CE-49D7-C91B-614C-200FAFB444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2BBE46B2-4806-44F3-DE4A-83348E5E53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AA41B-D822-2E4B-8CBB-A3188492B7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487135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9EF2CFAA-9041-AA6B-8DCE-DCF2463688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D5CF0188-7D62-1294-D8D3-CFFF1F2599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58719-B143-C845-AFDC-58F0A78FF6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53273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B1771199-AD15-4CD7-0E4F-0A93ADED64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3E000FFA-08ED-0835-564E-CF1DB8C6D3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A98C8-60C3-9E4B-BBFA-4CEA4084B3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80632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D323207-4308-3C2B-BA0B-AF479031EA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8EB93747-EE87-DA44-85E9-4D04FCF86E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91618-606D-6E4E-9CF5-1B966F4DA6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22656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A214717D-9A4A-D525-AB7F-7C3402AD7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A454BFF6-A1E1-25CD-234F-364F3A6DB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9530B8D9-7C62-0B47-A5B5-1F55D3BD5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BCB8EED7-9755-7287-0733-811A9C551A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09F7F4E3-9B6E-6FB6-A6DA-64BD16CCF5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E472E0FF-5F19-C644-A2E2-F7EF43F1B50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77EC55D7-5EEB-DFB9-9CAA-AFD0EBD32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>
            <a:extLst>
              <a:ext uri="{FF2B5EF4-FFF2-40B4-BE49-F238E27FC236}">
                <a16:creationId xmlns:a16="http://schemas.microsoft.com/office/drawing/2014/main" id="{805148A9-B2FE-9504-CF08-83CAB59F0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6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 baseline="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kumimoji="1" sz="3200" kern="1200" baseline="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8"/>
        </a:buBlip>
        <a:defRPr kumimoji="1" sz="2800" kern="1200" baseline="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9"/>
        </a:buBlip>
        <a:defRPr kumimoji="1" sz="2400" kern="1200" baseline="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 baseline="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000" kern="1200" baseline="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F0A16FC8-6B61-9942-8904-C2B3536EF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D84D74D-059B-63D3-508C-473556F557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8515" y="642938"/>
            <a:ext cx="7389813" cy="2387600"/>
          </a:xfrm>
        </p:spPr>
        <p:txBody>
          <a:bodyPr/>
          <a:lstStyle/>
          <a:p>
            <a:r>
              <a:rPr lang="en-US" altLang="zh-TW" sz="3600" dirty="0">
                <a:ea typeface="微軟正黑體" panose="020B0604030504040204" pitchFamily="34" charset="-120"/>
              </a:rPr>
              <a:t>Information Systems:</a:t>
            </a:r>
            <a:br>
              <a:rPr lang="en-US" altLang="zh-TW" sz="3600" dirty="0">
                <a:ea typeface="微軟正黑體" panose="020B0604030504040204" pitchFamily="34" charset="-120"/>
              </a:rPr>
            </a:br>
            <a:br>
              <a:rPr lang="en-US" altLang="zh-TW" sz="3600" dirty="0"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chemeClr val="bg1"/>
                </a:solidFill>
                <a:ea typeface="微軟正黑體" panose="020B0604030504040204" pitchFamily="34" charset="-120"/>
              </a:rPr>
              <a:t>   Integration of Functions</a:t>
            </a:r>
            <a:endParaRPr lang="zh-TW" altLang="en-US" sz="36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70E5135-44A7-D58A-C682-DD236433B4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altLang="en-US" dirty="0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CK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 err="1"/>
              <a:t>mailto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2025.02 Rev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3BA15794-E58F-06E0-D712-AEE06DF7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投影片編號版面配置區 4">
            <a:extLst>
              <a:ext uri="{FF2B5EF4-FFF2-40B4-BE49-F238E27FC236}">
                <a16:creationId xmlns:a16="http://schemas.microsoft.com/office/drawing/2014/main" id="{193A3263-70DF-E013-07A0-A72FB6978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791C20-1F12-4DB4-8FAC-E2DE80C44774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B99F22B8-C9E8-28A3-3B9D-7DEC34C27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Integrated Systems</a:t>
            </a:r>
            <a:endParaRPr lang="zh-TW" altLang="en-US" dirty="0"/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F5ACBE7A-EB0F-3AD7-01AF-37D175D09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588" y="2441575"/>
            <a:ext cx="1447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E5DFA675-FC6C-B31E-9EB1-36E962D76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2441575"/>
            <a:ext cx="1600200" cy="2590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9" name="Rectangle 5">
            <a:extLst>
              <a:ext uri="{FF2B5EF4-FFF2-40B4-BE49-F238E27FC236}">
                <a16:creationId xmlns:a16="http://schemas.microsoft.com/office/drawing/2014/main" id="{53EB8FA8-0442-DF3E-69B6-684E6A1E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38400"/>
            <a:ext cx="1676400" cy="2590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40" name="Object 6">
            <a:extLst>
              <a:ext uri="{FF2B5EF4-FFF2-40B4-BE49-F238E27FC236}">
                <a16:creationId xmlns:a16="http://schemas.microsoft.com/office/drawing/2014/main" id="{AB35AFD4-6EC3-A6D0-EDAD-3FB7AA0B73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4588" y="2898775"/>
          <a:ext cx="13176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61302900" imgH="42929175" progId="MS_ClipArt_Gallery.2">
                  <p:embed/>
                </p:oleObj>
              </mc:Choice>
              <mc:Fallback>
                <p:oleObj name="Clip" r:id="rId3" imgW="61302900" imgH="42929175" progId="MS_ClipArt_Gallery.2">
                  <p:embed/>
                  <p:pic>
                    <p:nvPicPr>
                      <p:cNvPr id="44040" name="Object 6">
                        <a:extLst>
                          <a:ext uri="{FF2B5EF4-FFF2-40B4-BE49-F238E27FC236}">
                            <a16:creationId xmlns:a16="http://schemas.microsoft.com/office/drawing/2014/main" id="{AB35AFD4-6EC3-A6D0-EDAD-3FB7AA0B73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898775"/>
                        <a:ext cx="13176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AutoShape 7">
            <a:extLst>
              <a:ext uri="{FF2B5EF4-FFF2-40B4-BE49-F238E27FC236}">
                <a16:creationId xmlns:a16="http://schemas.microsoft.com/office/drawing/2014/main" id="{8EAF375D-8EE0-FAB2-F80E-5894FB88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81400"/>
            <a:ext cx="3429000" cy="1144588"/>
          </a:xfrm>
          <a:prstGeom prst="rightArrow">
            <a:avLst>
              <a:gd name="adj1" fmla="val 50000"/>
              <a:gd name="adj2" fmla="val 74896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2" name="Text Box 8">
            <a:extLst>
              <a:ext uri="{FF2B5EF4-FFF2-40B4-BE49-F238E27FC236}">
                <a16:creationId xmlns:a16="http://schemas.microsoft.com/office/drawing/2014/main" id="{D6717230-1A85-17E5-937A-A548FD896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396102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CC3300"/>
                </a:solidFill>
                <a:latin typeface="Arial" panose="020B0604020202020204" pitchFamily="34" charset="0"/>
              </a:rPr>
              <a:t>Functional Integration</a:t>
            </a:r>
            <a:endParaRPr kumimoji="0" lang="zh-TW" altLang="en-US" sz="28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44043" name="Text Box 9">
            <a:extLst>
              <a:ext uri="{FF2B5EF4-FFF2-40B4-BE49-F238E27FC236}">
                <a16:creationId xmlns:a16="http://schemas.microsoft.com/office/drawing/2014/main" id="{B94B437E-E1EA-B0A5-A802-37267990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3028950"/>
            <a:ext cx="112530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Sales</a:t>
            </a:r>
            <a:endParaRPr kumimoji="0" lang="zh-TW" altLang="en-US" sz="2800" b="1" dirty="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4044" name="Text Box 10">
            <a:extLst>
              <a:ext uri="{FF2B5EF4-FFF2-40B4-BE49-F238E27FC236}">
                <a16:creationId xmlns:a16="http://schemas.microsoft.com/office/drawing/2014/main" id="{09A0B4E8-152B-EFB2-7EE8-2C9316428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069" y="2767019"/>
            <a:ext cx="208230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Production</a:t>
            </a:r>
            <a:endParaRPr kumimoji="0" lang="zh-TW" altLang="en-US" sz="2800" b="1" dirty="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4045" name="Text Box 11">
            <a:extLst>
              <a:ext uri="{FF2B5EF4-FFF2-40B4-BE49-F238E27FC236}">
                <a16:creationId xmlns:a16="http://schemas.microsoft.com/office/drawing/2014/main" id="{69217596-BFAC-EFA3-9659-D5A4B6E3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3049608"/>
            <a:ext cx="158537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Delivery</a:t>
            </a:r>
            <a:endParaRPr kumimoji="0" lang="zh-TW" altLang="en-US" sz="2800" b="1" dirty="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4046" name="Line 12">
            <a:extLst>
              <a:ext uri="{FF2B5EF4-FFF2-40B4-BE49-F238E27FC236}">
                <a16:creationId xmlns:a16="http://schemas.microsoft.com/office/drawing/2014/main" id="{5CDB7003-1313-7A13-11DA-5AF3B3C63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1150" y="2619375"/>
            <a:ext cx="13716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4047" name="Text Box 13">
            <a:extLst>
              <a:ext uri="{FF2B5EF4-FFF2-40B4-BE49-F238E27FC236}">
                <a16:creationId xmlns:a16="http://schemas.microsoft.com/office/drawing/2014/main" id="{A52537FD-9CE7-DBFC-313C-839C0D35C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1064394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006600"/>
                </a:solidFill>
                <a:latin typeface="Arial" panose="020B0604020202020204" pitchFamily="34" charset="0"/>
              </a:rPr>
              <a:t>Input</a:t>
            </a:r>
            <a:endParaRPr kumimoji="0" lang="zh-TW" alt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44048" name="Line 14">
            <a:extLst>
              <a:ext uri="{FF2B5EF4-FFF2-40B4-BE49-F238E27FC236}">
                <a16:creationId xmlns:a16="http://schemas.microsoft.com/office/drawing/2014/main" id="{0070B05A-9E3F-4450-32A0-4F92E471B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590800"/>
            <a:ext cx="13716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4049" name="Line 15">
            <a:extLst>
              <a:ext uri="{FF2B5EF4-FFF2-40B4-BE49-F238E27FC236}">
                <a16:creationId xmlns:a16="http://schemas.microsoft.com/office/drawing/2014/main" id="{913B2F45-D59A-534D-7B41-1C4773DFB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4050" name="Line 16">
            <a:extLst>
              <a:ext uri="{FF2B5EF4-FFF2-40B4-BE49-F238E27FC236}">
                <a16:creationId xmlns:a16="http://schemas.microsoft.com/office/drawing/2014/main" id="{1C46EDBE-58DA-33DE-E046-FAAB0FEBC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388" y="5562600"/>
            <a:ext cx="1828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4051" name="Line 17">
            <a:extLst>
              <a:ext uri="{FF2B5EF4-FFF2-40B4-BE49-F238E27FC236}">
                <a16:creationId xmlns:a16="http://schemas.microsoft.com/office/drawing/2014/main" id="{BA608A64-10F1-CD5E-E0F8-50A732A6D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51816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4052" name="Line 18">
            <a:extLst>
              <a:ext uri="{FF2B5EF4-FFF2-40B4-BE49-F238E27FC236}">
                <a16:creationId xmlns:a16="http://schemas.microsoft.com/office/drawing/2014/main" id="{37A746B9-8408-7F19-B922-ACF789A01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105400"/>
            <a:ext cx="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4053" name="Line 19">
            <a:extLst>
              <a:ext uri="{FF2B5EF4-FFF2-40B4-BE49-F238E27FC236}">
                <a16:creationId xmlns:a16="http://schemas.microsoft.com/office/drawing/2014/main" id="{2E938D8B-D767-A29B-FEF5-D4BB97B95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562600"/>
            <a:ext cx="1828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4054" name="Line 20">
            <a:extLst>
              <a:ext uri="{FF2B5EF4-FFF2-40B4-BE49-F238E27FC236}">
                <a16:creationId xmlns:a16="http://schemas.microsoft.com/office/drawing/2014/main" id="{6583350F-FCFB-00E0-8E6D-2C37474E4B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0" y="51816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4055" name="Text Box 21">
            <a:extLst>
              <a:ext uri="{FF2B5EF4-FFF2-40B4-BE49-F238E27FC236}">
                <a16:creationId xmlns:a16="http://schemas.microsoft.com/office/drawing/2014/main" id="{A62EE7E4-CDC1-D150-C844-1355D6E39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922" y="4652572"/>
            <a:ext cx="136415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006600"/>
                </a:solidFill>
                <a:latin typeface="Arial" panose="020B0604020202020204" pitchFamily="34" charset="0"/>
              </a:rPr>
              <a:t>Output</a:t>
            </a:r>
            <a:endParaRPr kumimoji="0" lang="zh-TW" alt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48A5D10A-46EA-9696-BC93-2DEB219CE8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投影片編號版面配置區 4">
            <a:extLst>
              <a:ext uri="{FF2B5EF4-FFF2-40B4-BE49-F238E27FC236}">
                <a16:creationId xmlns:a16="http://schemas.microsoft.com/office/drawing/2014/main" id="{1237DAB6-BE55-D5E9-85DC-D0A0A6BC0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A373E23-6F99-4D72-8F2B-16524B05ACFC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6148A1B1-F6DB-2317-C5C5-EAA6FFF4E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Internal Functions</a:t>
            </a:r>
            <a:endParaRPr lang="zh-TW" altLang="en-US" dirty="0"/>
          </a:p>
        </p:txBody>
      </p:sp>
      <p:sp>
        <p:nvSpPr>
          <p:cNvPr id="46085" name="Oval 3">
            <a:extLst>
              <a:ext uri="{FF2B5EF4-FFF2-40B4-BE49-F238E27FC236}">
                <a16:creationId xmlns:a16="http://schemas.microsoft.com/office/drawing/2014/main" id="{DE999C5A-5D4C-9BF3-C20B-AFCD1EAA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3284538"/>
            <a:ext cx="2160240" cy="15113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dirty="0">
                <a:ea typeface="華康魏碑體" pitchFamily="65" charset="-120"/>
              </a:rPr>
              <a:t>Production Mgt</a:t>
            </a:r>
            <a:endParaRPr lang="zh-TW" altLang="en-US" dirty="0">
              <a:ea typeface="華康魏碑體" pitchFamily="65" charset="-120"/>
            </a:endParaRPr>
          </a:p>
        </p:txBody>
      </p:sp>
      <p:sp>
        <p:nvSpPr>
          <p:cNvPr id="46086" name="Oval 4">
            <a:extLst>
              <a:ext uri="{FF2B5EF4-FFF2-40B4-BE49-F238E27FC236}">
                <a16:creationId xmlns:a16="http://schemas.microsoft.com/office/drawing/2014/main" id="{A0950F8C-E508-F9A4-A9E5-71EED71AB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284538"/>
            <a:ext cx="2087512" cy="15113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dirty="0">
                <a:ea typeface="華康魏碑體" pitchFamily="65" charset="-120"/>
              </a:rPr>
              <a:t>Delivery</a:t>
            </a:r>
          </a:p>
          <a:p>
            <a:pPr algn="ctr" eaLnBrk="1" hangingPunct="1"/>
            <a:r>
              <a:rPr lang="en-US" altLang="zh-TW" sz="2800" dirty="0">
                <a:ea typeface="華康魏碑體" pitchFamily="65" charset="-120"/>
              </a:rPr>
              <a:t>Mgt</a:t>
            </a:r>
          </a:p>
        </p:txBody>
      </p:sp>
      <p:sp>
        <p:nvSpPr>
          <p:cNvPr id="46087" name="Oval 5">
            <a:extLst>
              <a:ext uri="{FF2B5EF4-FFF2-40B4-BE49-F238E27FC236}">
                <a16:creationId xmlns:a16="http://schemas.microsoft.com/office/drawing/2014/main" id="{C3A0FDCC-3EF2-6F51-5F36-5E97C1C3E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3284538"/>
            <a:ext cx="2001862" cy="15113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dirty="0">
                <a:ea typeface="華康魏碑體" pitchFamily="65" charset="-120"/>
              </a:rPr>
              <a:t>Material</a:t>
            </a:r>
          </a:p>
          <a:p>
            <a:pPr algn="ctr" eaLnBrk="1" hangingPunct="1"/>
            <a:r>
              <a:rPr lang="en-US" altLang="zh-TW" sz="2800" dirty="0">
                <a:ea typeface="華康魏碑體" pitchFamily="65" charset="-120"/>
              </a:rPr>
              <a:t>Mgt</a:t>
            </a:r>
          </a:p>
        </p:txBody>
      </p:sp>
      <p:grpSp>
        <p:nvGrpSpPr>
          <p:cNvPr id="868358" name="Group 6">
            <a:extLst>
              <a:ext uri="{FF2B5EF4-FFF2-40B4-BE49-F238E27FC236}">
                <a16:creationId xmlns:a16="http://schemas.microsoft.com/office/drawing/2014/main" id="{B70DE29D-2D2E-AF67-65A2-4E8E41A67AC6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2852738"/>
            <a:ext cx="8061325" cy="3427412"/>
            <a:chOff x="247" y="1797"/>
            <a:chExt cx="5078" cy="2159"/>
          </a:xfrm>
        </p:grpSpPr>
        <p:grpSp>
          <p:nvGrpSpPr>
            <p:cNvPr id="46089" name="Group 7">
              <a:extLst>
                <a:ext uri="{FF2B5EF4-FFF2-40B4-BE49-F238E27FC236}">
                  <a16:creationId xmlns:a16="http://schemas.microsoft.com/office/drawing/2014/main" id="{44ADF62C-8B77-2C83-0D1E-C8F1F409A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" y="1819"/>
              <a:ext cx="1134" cy="2137"/>
              <a:chOff x="1000" y="1570"/>
              <a:chExt cx="1134" cy="2137"/>
            </a:xfrm>
          </p:grpSpPr>
          <p:sp>
            <p:nvSpPr>
              <p:cNvPr id="46099" name="Text Box 8" descr="草蓆">
                <a:extLst>
                  <a:ext uri="{FF2B5EF4-FFF2-40B4-BE49-F238E27FC236}">
                    <a16:creationId xmlns:a16="http://schemas.microsoft.com/office/drawing/2014/main" id="{860B893F-723A-86BA-47FA-795A973792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0"/>
                <a:ext cx="111" cy="1587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18000" tIns="18000" rIns="18000" bIns="18000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zh-TW" sz="4400"/>
              </a:p>
            </p:txBody>
          </p:sp>
          <p:sp>
            <p:nvSpPr>
              <p:cNvPr id="46100" name="Rectangle 9">
                <a:extLst>
                  <a:ext uri="{FF2B5EF4-FFF2-40B4-BE49-F238E27FC236}">
                    <a16:creationId xmlns:a16="http://schemas.microsoft.com/office/drawing/2014/main" id="{805AA8D7-E30D-2EA7-6B4D-665AA33A9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3300"/>
                <a:ext cx="113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3600" dirty="0">
                    <a:solidFill>
                      <a:srgbClr val="A50021"/>
                    </a:solidFill>
                    <a:ea typeface="華康魏碑體" pitchFamily="65" charset="-120"/>
                  </a:rPr>
                  <a:t>Obstacle</a:t>
                </a:r>
              </a:p>
            </p:txBody>
          </p:sp>
        </p:grpSp>
        <p:sp>
          <p:nvSpPr>
            <p:cNvPr id="46097" name="Text Box 11" descr="草蓆">
              <a:extLst>
                <a:ext uri="{FF2B5EF4-FFF2-40B4-BE49-F238E27FC236}">
                  <a16:creationId xmlns:a16="http://schemas.microsoft.com/office/drawing/2014/main" id="{835E2760-2C2E-46B0-DA16-1AC398F71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" y="1820"/>
              <a:ext cx="111" cy="15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8000" tIns="18000" rIns="18000" bIns="18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 sz="4400"/>
            </a:p>
          </p:txBody>
        </p:sp>
        <p:sp>
          <p:nvSpPr>
            <p:cNvPr id="46095" name="Text Box 14" descr="草蓆">
              <a:extLst>
                <a:ext uri="{FF2B5EF4-FFF2-40B4-BE49-F238E27FC236}">
                  <a16:creationId xmlns:a16="http://schemas.microsoft.com/office/drawing/2014/main" id="{01C1C12B-AAF4-2F27-6DED-4100757A5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" y="1819"/>
              <a:ext cx="111" cy="15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8000" tIns="18000" rIns="18000" bIns="18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 sz="4400"/>
            </a:p>
          </p:txBody>
        </p:sp>
        <p:sp>
          <p:nvSpPr>
            <p:cNvPr id="46093" name="Text Box 17" descr="草蓆">
              <a:extLst>
                <a:ext uri="{FF2B5EF4-FFF2-40B4-BE49-F238E27FC236}">
                  <a16:creationId xmlns:a16="http://schemas.microsoft.com/office/drawing/2014/main" id="{AB2FACE2-E32D-CEB4-41B5-B7F2244CE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1797"/>
              <a:ext cx="111" cy="15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8000" tIns="18000" rIns="18000" bIns="18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 sz="4400"/>
            </a:p>
          </p:txBody>
        </p:sp>
      </p:grp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9D257695-72B9-3E66-B1F1-B22E9C736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投影片編號版面配置區 4">
            <a:extLst>
              <a:ext uri="{FF2B5EF4-FFF2-40B4-BE49-F238E27FC236}">
                <a16:creationId xmlns:a16="http://schemas.microsoft.com/office/drawing/2014/main" id="{9BE5EF0A-0284-18A7-2BC3-60C155CB1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6EAE1E-FDB1-4421-8B60-88F63081371B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2" name="Oval 2">
            <a:extLst>
              <a:ext uri="{FF2B5EF4-FFF2-40B4-BE49-F238E27FC236}">
                <a16:creationId xmlns:a16="http://schemas.microsoft.com/office/drawing/2014/main" id="{4D43B6B4-8CF9-FD43-60C7-EDFA970CC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599" y="3573463"/>
            <a:ext cx="2880469" cy="1501775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dirty="0">
                <a:ea typeface="華康魏碑體" pitchFamily="65" charset="-120"/>
              </a:rPr>
              <a:t>Delivery</a:t>
            </a:r>
          </a:p>
          <a:p>
            <a:pPr algn="ctr" eaLnBrk="1" hangingPunct="1"/>
            <a:r>
              <a:rPr lang="en-US" altLang="zh-TW" sz="2800" dirty="0">
                <a:ea typeface="華康魏碑體" pitchFamily="65" charset="-120"/>
              </a:rPr>
              <a:t>Management</a:t>
            </a:r>
            <a:endParaRPr lang="zh-TW" altLang="en-US" sz="2800" dirty="0">
              <a:ea typeface="華康魏碑體" pitchFamily="65" charset="-120"/>
            </a:endParaRP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ACC221D6-BFD7-2AD1-0350-40410A104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Ideal ERP: Internal Functions</a:t>
            </a:r>
            <a:endParaRPr lang="zh-TW" altLang="en-US" dirty="0"/>
          </a:p>
        </p:txBody>
      </p:sp>
      <p:sp>
        <p:nvSpPr>
          <p:cNvPr id="48134" name="Oval 4">
            <a:extLst>
              <a:ext uri="{FF2B5EF4-FFF2-40B4-BE49-F238E27FC236}">
                <a16:creationId xmlns:a16="http://schemas.microsoft.com/office/drawing/2014/main" id="{508C7451-2B72-29A7-16C0-D3F894CE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443" y="3613150"/>
            <a:ext cx="2880469" cy="1501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dirty="0">
                <a:ea typeface="華康魏碑體" pitchFamily="65" charset="-120"/>
              </a:rPr>
              <a:t>Production Management</a:t>
            </a:r>
            <a:endParaRPr lang="zh-TW" altLang="en-US" sz="2800" dirty="0">
              <a:ea typeface="華康魏碑體" pitchFamily="65" charset="-120"/>
            </a:endParaRPr>
          </a:p>
        </p:txBody>
      </p:sp>
      <p:sp>
        <p:nvSpPr>
          <p:cNvPr id="48135" name="Oval 5">
            <a:extLst>
              <a:ext uri="{FF2B5EF4-FFF2-40B4-BE49-F238E27FC236}">
                <a16:creationId xmlns:a16="http://schemas.microsoft.com/office/drawing/2014/main" id="{B2F4E035-5AA1-B6FF-F244-C21C8729D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644900"/>
            <a:ext cx="2736850" cy="1501775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200" dirty="0">
                <a:ea typeface="華康魏碑體" pitchFamily="65" charset="-120"/>
              </a:rPr>
              <a:t>Material</a:t>
            </a:r>
          </a:p>
          <a:p>
            <a:pPr algn="ctr" eaLnBrk="1" hangingPunct="1"/>
            <a:r>
              <a:rPr lang="en-US" altLang="zh-TW" sz="3200" dirty="0">
                <a:ea typeface="華康魏碑體" pitchFamily="65" charset="-120"/>
              </a:rPr>
              <a:t>Resources</a:t>
            </a:r>
            <a:endParaRPr lang="zh-TW" altLang="en-US" sz="3200" dirty="0">
              <a:ea typeface="華康魏碑體" pitchFamily="65" charset="-120"/>
            </a:endParaRPr>
          </a:p>
        </p:txBody>
      </p:sp>
      <p:grpSp>
        <p:nvGrpSpPr>
          <p:cNvPr id="870406" name="Group 6">
            <a:extLst>
              <a:ext uri="{FF2B5EF4-FFF2-40B4-BE49-F238E27FC236}">
                <a16:creationId xmlns:a16="http://schemas.microsoft.com/office/drawing/2014/main" id="{94260DA9-C47E-B84E-E9FF-4EB8902EB42B}"/>
              </a:ext>
            </a:extLst>
          </p:cNvPr>
          <p:cNvGrpSpPr>
            <a:grpSpLocks/>
          </p:cNvGrpSpPr>
          <p:nvPr/>
        </p:nvGrpSpPr>
        <p:grpSpPr bwMode="auto">
          <a:xfrm>
            <a:off x="0" y="2852738"/>
            <a:ext cx="9177338" cy="3392488"/>
            <a:chOff x="0" y="1797"/>
            <a:chExt cx="5781" cy="2137"/>
          </a:xfrm>
        </p:grpSpPr>
        <p:grpSp>
          <p:nvGrpSpPr>
            <p:cNvPr id="48137" name="Group 7">
              <a:extLst>
                <a:ext uri="{FF2B5EF4-FFF2-40B4-BE49-F238E27FC236}">
                  <a16:creationId xmlns:a16="http://schemas.microsoft.com/office/drawing/2014/main" id="{5C9E4A65-C365-6362-8B76-8C36E83D1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7" y="1819"/>
              <a:ext cx="1134" cy="2115"/>
              <a:chOff x="680" y="1570"/>
              <a:chExt cx="1134" cy="2115"/>
            </a:xfrm>
          </p:grpSpPr>
          <p:sp>
            <p:nvSpPr>
              <p:cNvPr id="48141" name="Text Box 8" descr="草蓆">
                <a:extLst>
                  <a:ext uri="{FF2B5EF4-FFF2-40B4-BE49-F238E27FC236}">
                    <a16:creationId xmlns:a16="http://schemas.microsoft.com/office/drawing/2014/main" id="{3224B285-AE20-398F-7193-3D6EC1BD9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0"/>
                <a:ext cx="111" cy="1587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18000" tIns="18000" rIns="18000" bIns="18000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zh-TW" sz="4400"/>
              </a:p>
            </p:txBody>
          </p:sp>
          <p:sp>
            <p:nvSpPr>
              <p:cNvPr id="48142" name="Rectangle 9">
                <a:extLst>
                  <a:ext uri="{FF2B5EF4-FFF2-40B4-BE49-F238E27FC236}">
                    <a16:creationId xmlns:a16="http://schemas.microsoft.com/office/drawing/2014/main" id="{67F8A6E9-2EE7-B211-4766-18D6CA066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" y="3278"/>
                <a:ext cx="113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3600" dirty="0">
                    <a:solidFill>
                      <a:srgbClr val="A50021"/>
                    </a:solidFill>
                    <a:ea typeface="華康魏碑體" pitchFamily="65" charset="-120"/>
                  </a:rPr>
                  <a:t>Obstacle</a:t>
                </a:r>
              </a:p>
            </p:txBody>
          </p:sp>
        </p:grpSp>
        <p:grpSp>
          <p:nvGrpSpPr>
            <p:cNvPr id="48138" name="Group 10">
              <a:extLst>
                <a:ext uri="{FF2B5EF4-FFF2-40B4-BE49-F238E27FC236}">
                  <a16:creationId xmlns:a16="http://schemas.microsoft.com/office/drawing/2014/main" id="{7BE0F8DE-8024-4B27-B9B2-6D6E989E3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97"/>
              <a:ext cx="1134" cy="2137"/>
              <a:chOff x="1000" y="1570"/>
              <a:chExt cx="1134" cy="2137"/>
            </a:xfrm>
          </p:grpSpPr>
          <p:sp>
            <p:nvSpPr>
              <p:cNvPr id="48139" name="Text Box 11" descr="草蓆">
                <a:extLst>
                  <a:ext uri="{FF2B5EF4-FFF2-40B4-BE49-F238E27FC236}">
                    <a16:creationId xmlns:a16="http://schemas.microsoft.com/office/drawing/2014/main" id="{54EE2317-C881-E8E5-5FDA-E9DD056F84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0"/>
                <a:ext cx="111" cy="1587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18000" tIns="18000" rIns="18000" bIns="18000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zh-TW" sz="4400"/>
              </a:p>
            </p:txBody>
          </p:sp>
          <p:sp>
            <p:nvSpPr>
              <p:cNvPr id="48140" name="Rectangle 12">
                <a:extLst>
                  <a:ext uri="{FF2B5EF4-FFF2-40B4-BE49-F238E27FC236}">
                    <a16:creationId xmlns:a16="http://schemas.microsoft.com/office/drawing/2014/main" id="{821E5220-1EC6-674E-7047-C9074589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" y="3300"/>
                <a:ext cx="113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3600" dirty="0">
                    <a:solidFill>
                      <a:srgbClr val="A50021"/>
                    </a:solidFill>
                    <a:ea typeface="華康魏碑體" pitchFamily="65" charset="-120"/>
                  </a:rPr>
                  <a:t>Obstacle</a:t>
                </a:r>
              </a:p>
            </p:txBody>
          </p:sp>
        </p:grpSp>
      </p:grp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52A1BBB-FBDA-354D-1461-102BE1CC3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87594FE-06D4-5FB0-A973-2E98B548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Typical Information Systems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209A478-0B2A-1674-A5BE-FED62AD2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67" y="1772816"/>
            <a:ext cx="7772400" cy="4114800"/>
          </a:xfrm>
        </p:spPr>
        <p:txBody>
          <a:bodyPr/>
          <a:lstStyle/>
          <a:p>
            <a:r>
              <a:rPr lang="en-US" altLang="zh-TW" dirty="0" err="1"/>
              <a:t>MRP</a:t>
            </a:r>
            <a:r>
              <a:rPr lang="en-US" altLang="zh-TW" dirty="0"/>
              <a:t> (Material Requirement Planning) 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ERP (Enterprise Resource Planning)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Replacing </a:t>
            </a:r>
            <a:r>
              <a:rPr lang="en-US" altLang="zh-TW" dirty="0" err="1">
                <a:sym typeface="Wingdings" panose="05000000000000000000" pitchFamily="2" charset="2"/>
              </a:rPr>
              <a:t>MRP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CRM (Customer Relationship Management)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Sales management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CDP: customer data platform</a:t>
            </a:r>
          </a:p>
          <a:p>
            <a:r>
              <a:rPr lang="en-US" altLang="zh-TW" dirty="0" err="1">
                <a:sym typeface="Wingdings" panose="05000000000000000000" pitchFamily="2" charset="2"/>
              </a:rPr>
              <a:t>SCM</a:t>
            </a:r>
            <a:r>
              <a:rPr lang="en-US" altLang="zh-TW" dirty="0">
                <a:sym typeface="Wingdings" panose="05000000000000000000" pitchFamily="2" charset="2"/>
              </a:rPr>
              <a:t> (Supply Chain Management)</a:t>
            </a:r>
          </a:p>
          <a:p>
            <a:r>
              <a:rPr lang="en-US" altLang="zh-TW" dirty="0" err="1">
                <a:sym typeface="Wingdings" panose="05000000000000000000" pitchFamily="2" charset="2"/>
              </a:rPr>
              <a:t>PDM</a:t>
            </a:r>
            <a:r>
              <a:rPr lang="en-US" altLang="zh-TW" dirty="0">
                <a:sym typeface="Wingdings" panose="05000000000000000000" pitchFamily="2" charset="2"/>
              </a:rPr>
              <a:t> (Product Data Management)</a:t>
            </a:r>
          </a:p>
          <a:p>
            <a:r>
              <a:rPr lang="en-US" altLang="zh-TW" dirty="0" err="1">
                <a:sym typeface="Wingdings" panose="05000000000000000000" pitchFamily="2" charset="2"/>
              </a:rPr>
              <a:t>SFC</a:t>
            </a:r>
            <a:r>
              <a:rPr lang="en-US" altLang="zh-TW" dirty="0">
                <a:sym typeface="Wingdings" panose="05000000000000000000" pitchFamily="2" charset="2"/>
              </a:rPr>
              <a:t> (Shop Floor Control)</a:t>
            </a:r>
          </a:p>
          <a:p>
            <a:pPr lvl="1"/>
            <a:endParaRPr lang="en-US" altLang="zh-TW" dirty="0">
              <a:sym typeface="Wingdings" panose="05000000000000000000" pitchFamily="2" charset="2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748B68-FA11-A293-E18C-452A8EC5C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B4404B-8406-1385-D59A-59DB205E5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36509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4BFF6890-2C1A-6B86-336D-E92364006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3ECF831-B0DE-D7D0-5241-FE28D8F0C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AC69B9-7095-665E-D563-E98D7277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F8384EB-D60E-0927-58B0-375B8ED7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無圖片說明">
            <a:extLst>
              <a:ext uri="{FF2B5EF4-FFF2-40B4-BE49-F238E27FC236}">
                <a16:creationId xmlns:a16="http://schemas.microsoft.com/office/drawing/2014/main" id="{9A1684D4-F3D4-FA50-F6A0-77EC84C0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662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投影片編號版面配置區 2">
            <a:extLst>
              <a:ext uri="{FF2B5EF4-FFF2-40B4-BE49-F238E27FC236}">
                <a16:creationId xmlns:a16="http://schemas.microsoft.com/office/drawing/2014/main" id="{DC7CFD86-0F78-E93F-A110-8331C58D9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D34E359-B566-440C-AAF2-1AB52CD18E0D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80" name="AutoShape 2">
            <a:extLst>
              <a:ext uri="{FF2B5EF4-FFF2-40B4-BE49-F238E27FC236}">
                <a16:creationId xmlns:a16="http://schemas.microsoft.com/office/drawing/2014/main" id="{13B004F3-A083-FACD-94FF-95BFB128B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1289050"/>
            <a:ext cx="338137" cy="266700"/>
          </a:xfrm>
          <a:prstGeom prst="rightArrow">
            <a:avLst>
              <a:gd name="adj1" fmla="val 50000"/>
              <a:gd name="adj2" fmla="val 5433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83574A06-4DED-4CA3-A819-0EC963A96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3906838"/>
            <a:ext cx="1949450" cy="363537"/>
          </a:xfrm>
          <a:prstGeom prst="rect">
            <a:avLst/>
          </a:prstGeom>
          <a:gradFill rotWithShape="0">
            <a:gsLst>
              <a:gs pos="0">
                <a:srgbClr val="FFB9BB"/>
              </a:gs>
              <a:gs pos="50000">
                <a:srgbClr val="FFFFFF"/>
              </a:gs>
              <a:gs pos="100000">
                <a:srgbClr val="FFB9BB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8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MRP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物料需求規劃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54BF439C-7176-AA02-BD8E-566CA03C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4416425"/>
            <a:ext cx="1949450" cy="363538"/>
          </a:xfrm>
          <a:prstGeom prst="rect">
            <a:avLst/>
          </a:prstGeom>
          <a:gradFill rotWithShape="0">
            <a:gsLst>
              <a:gs pos="0">
                <a:srgbClr val="FFB9BB"/>
              </a:gs>
              <a:gs pos="50000">
                <a:srgbClr val="FFFFFF"/>
              </a:gs>
              <a:gs pos="100000">
                <a:srgbClr val="FFB9BB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8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Payroll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薪資系統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83" name="Rectangle 5">
            <a:extLst>
              <a:ext uri="{FF2B5EF4-FFF2-40B4-BE49-F238E27FC236}">
                <a16:creationId xmlns:a16="http://schemas.microsoft.com/office/drawing/2014/main" id="{EFD124E0-94C7-BC40-FA54-A893978C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26013"/>
            <a:ext cx="1949450" cy="290512"/>
          </a:xfrm>
          <a:prstGeom prst="rect">
            <a:avLst/>
          </a:prstGeom>
          <a:gradFill rotWithShape="0">
            <a:gsLst>
              <a:gs pos="0">
                <a:srgbClr val="FFB9BB"/>
              </a:gs>
              <a:gs pos="50000">
                <a:srgbClr val="FFFFFF"/>
              </a:gs>
              <a:gs pos="100000">
                <a:srgbClr val="FFB9BB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8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GL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總帳會計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84" name="Rectangle 6">
            <a:extLst>
              <a:ext uri="{FF2B5EF4-FFF2-40B4-BE49-F238E27FC236}">
                <a16:creationId xmlns:a16="http://schemas.microsoft.com/office/drawing/2014/main" id="{6112124C-5E6D-C590-FDBC-D16CB6EC0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89550"/>
            <a:ext cx="1949450" cy="290513"/>
          </a:xfrm>
          <a:prstGeom prst="rect">
            <a:avLst/>
          </a:prstGeom>
          <a:gradFill rotWithShape="0">
            <a:gsLst>
              <a:gs pos="0">
                <a:srgbClr val="FFB9BB"/>
              </a:gs>
              <a:gs pos="50000">
                <a:srgbClr val="FFFFFF"/>
              </a:gs>
              <a:gs pos="100000">
                <a:srgbClr val="FFB9BB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8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AP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應收帳款系統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85" name="Rectangle 7">
            <a:extLst>
              <a:ext uri="{FF2B5EF4-FFF2-40B4-BE49-F238E27FC236}">
                <a16:creationId xmlns:a16="http://schemas.microsoft.com/office/drawing/2014/main" id="{6A117BB2-315B-C7BC-CFF0-014C6FB4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53088"/>
            <a:ext cx="1949450" cy="290512"/>
          </a:xfrm>
          <a:prstGeom prst="rect">
            <a:avLst/>
          </a:prstGeom>
          <a:gradFill rotWithShape="0">
            <a:gsLst>
              <a:gs pos="0">
                <a:srgbClr val="FFB9BB"/>
              </a:gs>
              <a:gs pos="50000">
                <a:srgbClr val="FFFFFF"/>
              </a:gs>
              <a:gs pos="100000">
                <a:srgbClr val="FFB9BB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8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AR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應付帳款系統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86" name="Rectangle 8">
            <a:extLst>
              <a:ext uri="{FF2B5EF4-FFF2-40B4-BE49-F238E27FC236}">
                <a16:creationId xmlns:a16="http://schemas.microsoft.com/office/drawing/2014/main" id="{726B0ABE-B13A-2968-0405-06246717F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1143000"/>
            <a:ext cx="1806575" cy="43656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CC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EDI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電子資訊交換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87" name="Rectangle 9">
            <a:extLst>
              <a:ext uri="{FF2B5EF4-FFF2-40B4-BE49-F238E27FC236}">
                <a16:creationId xmlns:a16="http://schemas.microsoft.com/office/drawing/2014/main" id="{EF2F2FAB-7DCB-BC49-0203-52EFCA465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2743200"/>
            <a:ext cx="1806575" cy="2905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CC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Planning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計劃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88" name="Rectangle 10">
            <a:extLst>
              <a:ext uri="{FF2B5EF4-FFF2-40B4-BE49-F238E27FC236}">
                <a16:creationId xmlns:a16="http://schemas.microsoft.com/office/drawing/2014/main" id="{E99DCCB6-2F39-D6A7-B9C6-34E27E66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3106738"/>
            <a:ext cx="1806575" cy="29051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CC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 dirty="0"/>
              <a:t>Scheduling</a:t>
            </a:r>
            <a:r>
              <a:rPr lang="en-US" altLang="zh-TW" sz="1600" dirty="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 dirty="0">
                <a:latin typeface="華康細圓體" pitchFamily="49" charset="-120"/>
                <a:ea typeface="華康細圓體" pitchFamily="49" charset="-120"/>
              </a:rPr>
              <a:t>排程</a:t>
            </a:r>
            <a:r>
              <a:rPr lang="en-US" altLang="zh-TW" sz="1600" dirty="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89" name="Rectangle 11">
            <a:extLst>
              <a:ext uri="{FF2B5EF4-FFF2-40B4-BE49-F238E27FC236}">
                <a16:creationId xmlns:a16="http://schemas.microsoft.com/office/drawing/2014/main" id="{C1013BDB-1DB7-FD89-7CA2-805938A2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3470275"/>
            <a:ext cx="1806575" cy="29051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CC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Distribution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配銷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0" name="Rectangle 12">
            <a:extLst>
              <a:ext uri="{FF2B5EF4-FFF2-40B4-BE49-F238E27FC236}">
                <a16:creationId xmlns:a16="http://schemas.microsoft.com/office/drawing/2014/main" id="{CFCFFE52-D1EE-D9E6-FDBF-438A20380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3906838"/>
            <a:ext cx="1806575" cy="436562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CC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600" b="1"/>
              <a:t>MRPⅡ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製造需求規劃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1" name="Rectangle 13">
            <a:extLst>
              <a:ext uri="{FF2B5EF4-FFF2-40B4-BE49-F238E27FC236}">
                <a16:creationId xmlns:a16="http://schemas.microsoft.com/office/drawing/2014/main" id="{0AC02972-3392-1A46-3251-AF29A4304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4416425"/>
            <a:ext cx="1806575" cy="436563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CC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HR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人力資源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2" name="Rectangle 14">
            <a:extLst>
              <a:ext uri="{FF2B5EF4-FFF2-40B4-BE49-F238E27FC236}">
                <a16:creationId xmlns:a16="http://schemas.microsoft.com/office/drawing/2014/main" id="{246AF13B-9ADA-99AA-5486-6AE2903A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4926013"/>
            <a:ext cx="1806575" cy="1017587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0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CC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FMIS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財務系統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3" name="Rectangle 15">
            <a:extLst>
              <a:ext uri="{FF2B5EF4-FFF2-40B4-BE49-F238E27FC236}">
                <a16:creationId xmlns:a16="http://schemas.microsoft.com/office/drawing/2014/main" id="{E1F3B9D8-AA87-7452-5667-4F1D4EC05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1143000"/>
            <a:ext cx="1500187" cy="436563"/>
          </a:xfrm>
          <a:prstGeom prst="rect">
            <a:avLst/>
          </a:prstGeom>
          <a:gradFill rotWithShape="0">
            <a:gsLst>
              <a:gs pos="0">
                <a:srgbClr val="70E000"/>
              </a:gs>
              <a:gs pos="50000">
                <a:srgbClr val="F5FDEE"/>
              </a:gs>
              <a:gs pos="100000">
                <a:srgbClr val="70E000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zh-TW" sz="1600" b="1"/>
              <a:t>E-Commerce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電子商務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4" name="Rectangle 16">
            <a:extLst>
              <a:ext uri="{FF2B5EF4-FFF2-40B4-BE49-F238E27FC236}">
                <a16:creationId xmlns:a16="http://schemas.microsoft.com/office/drawing/2014/main" id="{088174CC-6EB6-27DF-3F1A-548CB1881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1652588"/>
            <a:ext cx="1500187" cy="436562"/>
          </a:xfrm>
          <a:prstGeom prst="rect">
            <a:avLst/>
          </a:prstGeom>
          <a:gradFill rotWithShape="0">
            <a:gsLst>
              <a:gs pos="0">
                <a:srgbClr val="70E000"/>
              </a:gs>
              <a:gs pos="50000">
                <a:srgbClr val="F5FDEE"/>
              </a:gs>
              <a:gs pos="100000">
                <a:srgbClr val="70E000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zh-TW" sz="1600" b="1"/>
              <a:t>SFA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銷售自動化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5" name="Rectangle 17">
            <a:extLst>
              <a:ext uri="{FF2B5EF4-FFF2-40B4-BE49-F238E27FC236}">
                <a16:creationId xmlns:a16="http://schemas.microsoft.com/office/drawing/2014/main" id="{B09B9E52-D91D-48D6-D58C-E9F34DE8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2160588"/>
            <a:ext cx="1500187" cy="436562"/>
          </a:xfrm>
          <a:prstGeom prst="rect">
            <a:avLst/>
          </a:prstGeom>
          <a:gradFill rotWithShape="0">
            <a:gsLst>
              <a:gs pos="0">
                <a:srgbClr val="70E000"/>
              </a:gs>
              <a:gs pos="50000">
                <a:srgbClr val="F5FDEE"/>
              </a:gs>
              <a:gs pos="100000">
                <a:srgbClr val="70E000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zh-TW" sz="1600" b="1"/>
              <a:t>CRM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客戶關係管理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6" name="Rectangle 18">
            <a:extLst>
              <a:ext uri="{FF2B5EF4-FFF2-40B4-BE49-F238E27FC236}">
                <a16:creationId xmlns:a16="http://schemas.microsoft.com/office/drawing/2014/main" id="{CB43502B-DAA5-C8E8-0A06-0B17EF998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2743200"/>
            <a:ext cx="1500187" cy="1017588"/>
          </a:xfrm>
          <a:prstGeom prst="rect">
            <a:avLst/>
          </a:prstGeom>
          <a:gradFill rotWithShape="0">
            <a:gsLst>
              <a:gs pos="0">
                <a:srgbClr val="70E000"/>
              </a:gs>
              <a:gs pos="50000">
                <a:srgbClr val="F5FDEE"/>
              </a:gs>
              <a:gs pos="100000">
                <a:srgbClr val="70E000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SCM</a:t>
            </a:r>
          </a:p>
          <a:p>
            <a:pPr algn="ctr" eaLnBrk="1" hangingPunct="1"/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供應鏈管理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7" name="Rectangle 19">
            <a:extLst>
              <a:ext uri="{FF2B5EF4-FFF2-40B4-BE49-F238E27FC236}">
                <a16:creationId xmlns:a16="http://schemas.microsoft.com/office/drawing/2014/main" id="{73112013-17D5-FF80-3D70-5998A985B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3906838"/>
            <a:ext cx="1500187" cy="2036762"/>
          </a:xfrm>
          <a:prstGeom prst="rect">
            <a:avLst/>
          </a:prstGeom>
          <a:gradFill rotWithShape="0">
            <a:gsLst>
              <a:gs pos="0">
                <a:srgbClr val="70E000"/>
              </a:gs>
              <a:gs pos="50000">
                <a:srgbClr val="F5FDEE"/>
              </a:gs>
              <a:gs pos="100000">
                <a:srgbClr val="70E000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66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/>
              <a:t>ERP</a:t>
            </a:r>
          </a:p>
          <a:p>
            <a:pPr algn="ctr" eaLnBrk="1" hangingPunct="1"/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企業資源規畫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198" name="Rectangle 20">
            <a:extLst>
              <a:ext uri="{FF2B5EF4-FFF2-40B4-BE49-F238E27FC236}">
                <a16:creationId xmlns:a16="http://schemas.microsoft.com/office/drawing/2014/main" id="{FAC431B6-34CB-3961-09FA-C3EAE26F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1143000"/>
            <a:ext cx="1874838" cy="48006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EAF5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>
            <a:outerShdw dist="45791" dir="2021404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99" name="Text Box 21">
            <a:extLst>
              <a:ext uri="{FF2B5EF4-FFF2-40B4-BE49-F238E27FC236}">
                <a16:creationId xmlns:a16="http://schemas.microsoft.com/office/drawing/2014/main" id="{E45A2CCF-B2D4-A97C-E6D4-AC47D4DE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1676400"/>
            <a:ext cx="1603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ea typeface="華康細圓體" pitchFamily="49" charset="-120"/>
              </a:rPr>
              <a:t>E-Business</a:t>
            </a:r>
          </a:p>
          <a:p>
            <a:pPr algn="ctr" eaLnBrk="1" hangingPunct="1"/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電子企業環境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200" name="Text Box 22">
            <a:extLst>
              <a:ext uri="{FF2B5EF4-FFF2-40B4-BE49-F238E27FC236}">
                <a16:creationId xmlns:a16="http://schemas.microsoft.com/office/drawing/2014/main" id="{FB2101C2-8330-69D2-0726-3CEFCF271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2960688"/>
            <a:ext cx="2009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ea typeface="華康細圓體" pitchFamily="49" charset="-120"/>
              </a:rPr>
              <a:t>ESCM</a:t>
            </a:r>
          </a:p>
          <a:p>
            <a:pPr algn="ctr" eaLnBrk="1" hangingPunct="1"/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600">
                <a:latin typeface="華康細圓體" pitchFamily="49" charset="-120"/>
                <a:ea typeface="華康細圓體" pitchFamily="49" charset="-120"/>
              </a:rPr>
              <a:t>延伸型供應鏈管理</a:t>
            </a:r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201" name="Text Box 23">
            <a:extLst>
              <a:ext uri="{FF2B5EF4-FFF2-40B4-BE49-F238E27FC236}">
                <a16:creationId xmlns:a16="http://schemas.microsoft.com/office/drawing/2014/main" id="{A1B7D499-6E39-76BF-45A0-B56F750E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4371975"/>
            <a:ext cx="1971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ea typeface="華康細圓體" pitchFamily="49" charset="-120"/>
              </a:rPr>
              <a:t>EERP</a:t>
            </a:r>
          </a:p>
          <a:p>
            <a:pPr algn="ctr" eaLnBrk="1" hangingPunct="1"/>
            <a:r>
              <a:rPr lang="en-US" altLang="zh-TW" sz="1600">
                <a:latin typeface="華康細圓體" pitchFamily="49" charset="-120"/>
                <a:ea typeface="華康細圓體" pitchFamily="49" charset="-120"/>
              </a:rPr>
              <a:t>(</a:t>
            </a:r>
            <a:r>
              <a:rPr lang="zh-TW" altLang="en-US" sz="1400">
                <a:latin typeface="華康細圓體" pitchFamily="49" charset="-120"/>
                <a:ea typeface="華康細圓體" pitchFamily="49" charset="-120"/>
              </a:rPr>
              <a:t>延伸型企業資源規劃</a:t>
            </a:r>
            <a:r>
              <a:rPr lang="en-US" altLang="zh-TW" sz="1400">
                <a:latin typeface="華康細圓體" pitchFamily="49" charset="-120"/>
                <a:ea typeface="華康細圓體" pitchFamily="49" charset="-120"/>
              </a:rPr>
              <a:t>)</a:t>
            </a:r>
          </a:p>
        </p:txBody>
      </p:sp>
      <p:sp>
        <p:nvSpPr>
          <p:cNvPr id="50202" name="AutoShape 24">
            <a:extLst>
              <a:ext uri="{FF2B5EF4-FFF2-40B4-BE49-F238E27FC236}">
                <a16:creationId xmlns:a16="http://schemas.microsoft.com/office/drawing/2014/main" id="{CC6BF32E-5F82-6D57-55F3-5DDF2D28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3992563"/>
            <a:ext cx="336550" cy="241300"/>
          </a:xfrm>
          <a:prstGeom prst="rightArrow">
            <a:avLst>
              <a:gd name="adj1" fmla="val 50000"/>
              <a:gd name="adj2" fmla="val 34868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03" name="AutoShape 25">
            <a:extLst>
              <a:ext uri="{FF2B5EF4-FFF2-40B4-BE49-F238E27FC236}">
                <a16:creationId xmlns:a16="http://schemas.microsoft.com/office/drawing/2014/main" id="{D86B94CC-6C8B-CA99-4C10-EEA7F3BB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4489450"/>
            <a:ext cx="336550" cy="241300"/>
          </a:xfrm>
          <a:prstGeom prst="rightArrow">
            <a:avLst>
              <a:gd name="adj1" fmla="val 50000"/>
              <a:gd name="adj2" fmla="val 34868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04" name="AutoShape 26">
            <a:extLst>
              <a:ext uri="{FF2B5EF4-FFF2-40B4-BE49-F238E27FC236}">
                <a16:creationId xmlns:a16="http://schemas.microsoft.com/office/drawing/2014/main" id="{B14425AF-ADD1-72E7-C8C5-8BAF9786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4986338"/>
            <a:ext cx="336550" cy="241300"/>
          </a:xfrm>
          <a:prstGeom prst="rightArrow">
            <a:avLst>
              <a:gd name="adj1" fmla="val 50000"/>
              <a:gd name="adj2" fmla="val 34868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05" name="AutoShape 27">
            <a:extLst>
              <a:ext uri="{FF2B5EF4-FFF2-40B4-BE49-F238E27FC236}">
                <a16:creationId xmlns:a16="http://schemas.microsoft.com/office/drawing/2014/main" id="{402DEE12-9821-FC9C-E943-1101EC1E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349875"/>
            <a:ext cx="336550" cy="242888"/>
          </a:xfrm>
          <a:prstGeom prst="rightArrow">
            <a:avLst>
              <a:gd name="adj1" fmla="val 50000"/>
              <a:gd name="adj2" fmla="val 34640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06" name="AutoShape 28">
            <a:extLst>
              <a:ext uri="{FF2B5EF4-FFF2-40B4-BE49-F238E27FC236}">
                <a16:creationId xmlns:a16="http://schemas.microsoft.com/office/drawing/2014/main" id="{793EB613-DC90-8E71-3D91-E7196D3C3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700713"/>
            <a:ext cx="336550" cy="242887"/>
          </a:xfrm>
          <a:prstGeom prst="rightArrow">
            <a:avLst>
              <a:gd name="adj1" fmla="val 50000"/>
              <a:gd name="adj2" fmla="val 34641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07" name="AutoShape 29">
            <a:extLst>
              <a:ext uri="{FF2B5EF4-FFF2-40B4-BE49-F238E27FC236}">
                <a16:creationId xmlns:a16="http://schemas.microsoft.com/office/drawing/2014/main" id="{F1C37D1F-E541-C9C4-E8C0-5F153E182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2776538"/>
            <a:ext cx="261938" cy="266700"/>
          </a:xfrm>
          <a:prstGeom prst="rightArrow">
            <a:avLst>
              <a:gd name="adj1" fmla="val 50000"/>
              <a:gd name="adj2" fmla="val 4285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08" name="AutoShape 30">
            <a:extLst>
              <a:ext uri="{FF2B5EF4-FFF2-40B4-BE49-F238E27FC236}">
                <a16:creationId xmlns:a16="http://schemas.microsoft.com/office/drawing/2014/main" id="{A2E52FF7-A3AE-EAEB-B1FB-BF30E6DC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3140075"/>
            <a:ext cx="261938" cy="266700"/>
          </a:xfrm>
          <a:prstGeom prst="rightArrow">
            <a:avLst>
              <a:gd name="adj1" fmla="val 50000"/>
              <a:gd name="adj2" fmla="val 4285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09" name="AutoShape 31">
            <a:extLst>
              <a:ext uri="{FF2B5EF4-FFF2-40B4-BE49-F238E27FC236}">
                <a16:creationId xmlns:a16="http://schemas.microsoft.com/office/drawing/2014/main" id="{E0402069-AA76-9328-B25E-EB08D882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3516313"/>
            <a:ext cx="261938" cy="266700"/>
          </a:xfrm>
          <a:prstGeom prst="rightArrow">
            <a:avLst>
              <a:gd name="adj1" fmla="val 50000"/>
              <a:gd name="adj2" fmla="val 4285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0" name="AutoShape 32">
            <a:extLst>
              <a:ext uri="{FF2B5EF4-FFF2-40B4-BE49-F238E27FC236}">
                <a16:creationId xmlns:a16="http://schemas.microsoft.com/office/drawing/2014/main" id="{4FAE58ED-5B4C-D0F9-576B-9BD1F1E9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4030663"/>
            <a:ext cx="261938" cy="266700"/>
          </a:xfrm>
          <a:prstGeom prst="rightArrow">
            <a:avLst>
              <a:gd name="adj1" fmla="val 50000"/>
              <a:gd name="adj2" fmla="val 4285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1" name="AutoShape 33">
            <a:extLst>
              <a:ext uri="{FF2B5EF4-FFF2-40B4-BE49-F238E27FC236}">
                <a16:creationId xmlns:a16="http://schemas.microsoft.com/office/drawing/2014/main" id="{4A2D0231-5161-553B-69B3-16F955929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4513263"/>
            <a:ext cx="261938" cy="266700"/>
          </a:xfrm>
          <a:prstGeom prst="rightArrow">
            <a:avLst>
              <a:gd name="adj1" fmla="val 50000"/>
              <a:gd name="adj2" fmla="val 4285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2" name="AutoShape 34">
            <a:extLst>
              <a:ext uri="{FF2B5EF4-FFF2-40B4-BE49-F238E27FC236}">
                <a16:creationId xmlns:a16="http://schemas.microsoft.com/office/drawing/2014/main" id="{E18C0F93-0D86-A936-8E31-CE4AEE65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5249863"/>
            <a:ext cx="261938" cy="266700"/>
          </a:xfrm>
          <a:prstGeom prst="rightArrow">
            <a:avLst>
              <a:gd name="adj1" fmla="val 50000"/>
              <a:gd name="adj2" fmla="val 4285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3" name="AutoShape 35">
            <a:extLst>
              <a:ext uri="{FF2B5EF4-FFF2-40B4-BE49-F238E27FC236}">
                <a16:creationId xmlns:a16="http://schemas.microsoft.com/office/drawing/2014/main" id="{91476AD7-495F-5BA7-B426-35A59B61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1239838"/>
            <a:ext cx="261938" cy="266700"/>
          </a:xfrm>
          <a:prstGeom prst="rightArrow">
            <a:avLst>
              <a:gd name="adj1" fmla="val 50000"/>
              <a:gd name="adj2" fmla="val 4285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4" name="AutoShape 36">
            <a:extLst>
              <a:ext uri="{FF2B5EF4-FFF2-40B4-BE49-F238E27FC236}">
                <a16:creationId xmlns:a16="http://schemas.microsoft.com/office/drawing/2014/main" id="{2D51E497-F4B9-B472-749C-EAFECA6F7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1749425"/>
            <a:ext cx="338137" cy="266700"/>
          </a:xfrm>
          <a:prstGeom prst="rightArrow">
            <a:avLst>
              <a:gd name="adj1" fmla="val 50000"/>
              <a:gd name="adj2" fmla="val 5433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5" name="AutoShape 37">
            <a:extLst>
              <a:ext uri="{FF2B5EF4-FFF2-40B4-BE49-F238E27FC236}">
                <a16:creationId xmlns:a16="http://schemas.microsoft.com/office/drawing/2014/main" id="{8A474136-5891-43BB-C4DE-75C396443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2259013"/>
            <a:ext cx="338137" cy="266700"/>
          </a:xfrm>
          <a:prstGeom prst="rightArrow">
            <a:avLst>
              <a:gd name="adj1" fmla="val 50000"/>
              <a:gd name="adj2" fmla="val 5433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6" name="AutoShape 38">
            <a:extLst>
              <a:ext uri="{FF2B5EF4-FFF2-40B4-BE49-F238E27FC236}">
                <a16:creationId xmlns:a16="http://schemas.microsoft.com/office/drawing/2014/main" id="{EA07FD18-FEA8-B668-DD20-CAD7D25B1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3103563"/>
            <a:ext cx="338137" cy="266700"/>
          </a:xfrm>
          <a:prstGeom prst="rightArrow">
            <a:avLst>
              <a:gd name="adj1" fmla="val 50000"/>
              <a:gd name="adj2" fmla="val 5433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7" name="AutoShape 39">
            <a:extLst>
              <a:ext uri="{FF2B5EF4-FFF2-40B4-BE49-F238E27FC236}">
                <a16:creationId xmlns:a16="http://schemas.microsoft.com/office/drawing/2014/main" id="{ABD9CE17-F8DE-023F-C3C6-DE3AEB777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4852988"/>
            <a:ext cx="338137" cy="266700"/>
          </a:xfrm>
          <a:prstGeom prst="rightArrow">
            <a:avLst>
              <a:gd name="adj1" fmla="val 50000"/>
              <a:gd name="adj2" fmla="val 54336"/>
            </a:avLst>
          </a:prstGeom>
          <a:gradFill rotWithShape="0">
            <a:gsLst>
              <a:gs pos="0">
                <a:srgbClr val="D3A791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218" name="Text Box 40">
            <a:extLst>
              <a:ext uri="{FF2B5EF4-FFF2-40B4-BE49-F238E27FC236}">
                <a16:creationId xmlns:a16="http://schemas.microsoft.com/office/drawing/2014/main" id="{88101356-FAB2-836E-71AC-B8EEA1D84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59642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/>
              <a:t>1970</a:t>
            </a:r>
          </a:p>
        </p:txBody>
      </p:sp>
      <p:sp>
        <p:nvSpPr>
          <p:cNvPr id="50219" name="Text Box 41">
            <a:extLst>
              <a:ext uri="{FF2B5EF4-FFF2-40B4-BE49-F238E27FC236}">
                <a16:creationId xmlns:a16="http://schemas.microsoft.com/office/drawing/2014/main" id="{78AF5D46-1F6A-42A7-53C0-01CFFEEF6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943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/>
              <a:t>1980</a:t>
            </a:r>
          </a:p>
        </p:txBody>
      </p:sp>
      <p:sp>
        <p:nvSpPr>
          <p:cNvPr id="50220" name="Text Box 42">
            <a:extLst>
              <a:ext uri="{FF2B5EF4-FFF2-40B4-BE49-F238E27FC236}">
                <a16:creationId xmlns:a16="http://schemas.microsoft.com/office/drawing/2014/main" id="{F826FD15-03DC-97A7-CD20-CFC4E88C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59626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/>
              <a:t>1990</a:t>
            </a:r>
          </a:p>
        </p:txBody>
      </p:sp>
      <p:sp>
        <p:nvSpPr>
          <p:cNvPr id="50221" name="Text Box 43">
            <a:extLst>
              <a:ext uri="{FF2B5EF4-FFF2-40B4-BE49-F238E27FC236}">
                <a16:creationId xmlns:a16="http://schemas.microsoft.com/office/drawing/2014/main" id="{6557E4A8-DC4C-E169-199F-BF33F1E6B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626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/>
              <a:t>2000</a:t>
            </a:r>
          </a:p>
        </p:txBody>
      </p:sp>
      <p:sp>
        <p:nvSpPr>
          <p:cNvPr id="50222" name="Text Box 44">
            <a:extLst>
              <a:ext uri="{FF2B5EF4-FFF2-40B4-BE49-F238E27FC236}">
                <a16:creationId xmlns:a16="http://schemas.microsoft.com/office/drawing/2014/main" id="{3B548EB7-0A95-142A-835D-DFE311D5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6300788"/>
            <a:ext cx="1539875" cy="2746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>
                <a:latin typeface="華康細圓體" pitchFamily="49" charset="-120"/>
                <a:ea typeface="華康細圓體" pitchFamily="49" charset="-120"/>
              </a:rPr>
              <a:t>*</a:t>
            </a:r>
            <a:r>
              <a:rPr lang="zh-TW" altLang="en-US" sz="1200">
                <a:latin typeface="華康細圓體" pitchFamily="49" charset="-120"/>
                <a:ea typeface="華康細圓體" pitchFamily="49" charset="-120"/>
              </a:rPr>
              <a:t>資料來源：</a:t>
            </a:r>
            <a:r>
              <a:rPr lang="en-US" altLang="zh-TW" sz="1200" b="1">
                <a:ea typeface="華康細圓體" pitchFamily="49" charset="-120"/>
              </a:rPr>
              <a:t>HP</a:t>
            </a:r>
            <a:r>
              <a:rPr lang="zh-TW" altLang="en-US" sz="1200">
                <a:latin typeface="華康細圓體" pitchFamily="49" charset="-120"/>
                <a:ea typeface="華康細圓體" pitchFamily="49" charset="-120"/>
              </a:rPr>
              <a:t>簡報</a:t>
            </a:r>
          </a:p>
        </p:txBody>
      </p:sp>
      <p:sp>
        <p:nvSpPr>
          <p:cNvPr id="50223" name="Rectangle 45">
            <a:extLst>
              <a:ext uri="{FF2B5EF4-FFF2-40B4-BE49-F238E27FC236}">
                <a16:creationId xmlns:a16="http://schemas.microsoft.com/office/drawing/2014/main" id="{56E75D90-6D41-587D-B315-63619949EC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altLang="zh-TW" sz="4200" dirty="0">
                <a:solidFill>
                  <a:schemeClr val="bg1"/>
                </a:solidFill>
              </a:rPr>
              <a:t>Integration of Systems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B32E97A-2C0D-B7AD-1D99-562ADB9CD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44EC140B-70CB-40BD-AF10-5876E134C4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2A9E69C-8BED-48E9-B5DA-FC932A76F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A98C8-60C3-9E4B-BBFA-4CEA4084B33A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518ADD6D-C47E-455A-AA67-F6CCE449BC96}"/>
              </a:ext>
            </a:extLst>
          </p:cNvPr>
          <p:cNvSpPr/>
          <p:nvPr/>
        </p:nvSpPr>
        <p:spPr>
          <a:xfrm>
            <a:off x="3438882" y="2559174"/>
            <a:ext cx="1854696" cy="1656184"/>
          </a:xfrm>
          <a:prstGeom prst="ellipse">
            <a:avLst/>
          </a:prstGeom>
          <a:solidFill>
            <a:srgbClr val="EDA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ERP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4393CEA-B597-47D1-9E42-B750E1296EFD}"/>
              </a:ext>
            </a:extLst>
          </p:cNvPr>
          <p:cNvSpPr txBox="1"/>
          <p:nvPr/>
        </p:nvSpPr>
        <p:spPr>
          <a:xfrm>
            <a:off x="200011" y="315643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Supplier</a:t>
            </a:r>
            <a:endParaRPr 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BDE5595-1A92-4476-8C04-4FD81B414F75}"/>
              </a:ext>
            </a:extLst>
          </p:cNvPr>
          <p:cNvSpPr txBox="1"/>
          <p:nvPr/>
        </p:nvSpPr>
        <p:spPr>
          <a:xfrm>
            <a:off x="7363182" y="3063230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Customer</a:t>
            </a:r>
            <a:endParaRPr lang="en-US" dirty="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23D753E-30B5-493A-B236-59AD40BCCD4D}"/>
              </a:ext>
            </a:extLst>
          </p:cNvPr>
          <p:cNvSpPr/>
          <p:nvPr/>
        </p:nvSpPr>
        <p:spPr>
          <a:xfrm>
            <a:off x="2701290" y="3304954"/>
            <a:ext cx="702568" cy="219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90A801DF-B31C-4192-95A5-B52D73D5D4E7}"/>
              </a:ext>
            </a:extLst>
          </p:cNvPr>
          <p:cNvSpPr/>
          <p:nvPr/>
        </p:nvSpPr>
        <p:spPr>
          <a:xfrm flipH="1">
            <a:off x="1494106" y="3304953"/>
            <a:ext cx="1207183" cy="219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8E8CAD09-1A87-4CC4-9CD0-4E4932315B67}"/>
              </a:ext>
            </a:extLst>
          </p:cNvPr>
          <p:cNvSpPr/>
          <p:nvPr/>
        </p:nvSpPr>
        <p:spPr>
          <a:xfrm>
            <a:off x="6144507" y="3232799"/>
            <a:ext cx="1207182" cy="2199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9072BCBD-DBDA-4CBA-8209-435AEA629669}"/>
              </a:ext>
            </a:extLst>
          </p:cNvPr>
          <p:cNvSpPr/>
          <p:nvPr/>
        </p:nvSpPr>
        <p:spPr>
          <a:xfrm flipH="1">
            <a:off x="5441939" y="3232797"/>
            <a:ext cx="702568" cy="219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2CCECE7-DFDD-4EA4-8933-82C77B2FC697}"/>
              </a:ext>
            </a:extLst>
          </p:cNvPr>
          <p:cNvSpPr/>
          <p:nvPr/>
        </p:nvSpPr>
        <p:spPr>
          <a:xfrm>
            <a:off x="1981210" y="2624646"/>
            <a:ext cx="1721608" cy="15907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SCM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802C1B9-D862-4916-A49C-1AEB82F15D46}"/>
              </a:ext>
            </a:extLst>
          </p:cNvPr>
          <p:cNvSpPr/>
          <p:nvPr/>
        </p:nvSpPr>
        <p:spPr>
          <a:xfrm>
            <a:off x="5077553" y="2559174"/>
            <a:ext cx="1651839" cy="159391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DEFEF0B-B19F-4691-8D1B-FE9676CFE7E8}"/>
              </a:ext>
            </a:extLst>
          </p:cNvPr>
          <p:cNvSpPr txBox="1"/>
          <p:nvPr/>
        </p:nvSpPr>
        <p:spPr>
          <a:xfrm>
            <a:off x="3518014" y="4370424"/>
            <a:ext cx="1822935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E-Commerce</a:t>
            </a:r>
            <a:endParaRPr 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4A6D80F-1D31-41BC-9A23-8F5B70DE05B7}"/>
              </a:ext>
            </a:extLst>
          </p:cNvPr>
          <p:cNvSpPr txBox="1"/>
          <p:nvPr/>
        </p:nvSpPr>
        <p:spPr>
          <a:xfrm>
            <a:off x="3581400" y="1988840"/>
            <a:ext cx="156966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E-Business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DDC3111-E688-46B8-803C-9736E79B3CA5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570892"/>
            <a:ext cx="69342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標楷體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  <a:cs typeface="標楷體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66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E-Business</a:t>
            </a:r>
            <a:r>
              <a:rPr lang="zh-TW" altLang="en-US" dirty="0"/>
              <a:t> </a:t>
            </a:r>
            <a:r>
              <a:rPr lang="en-US" altLang="zh-TW" dirty="0"/>
              <a:t>Integration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AADA82E-70EA-42B4-95CF-C6F1B200D7FC}"/>
              </a:ext>
            </a:extLst>
          </p:cNvPr>
          <p:cNvSpPr txBox="1"/>
          <p:nvPr/>
        </p:nvSpPr>
        <p:spPr>
          <a:xfrm>
            <a:off x="1987779" y="5448019"/>
            <a:ext cx="6082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ym typeface="Wingdings" panose="05000000000000000000" pitchFamily="2" charset="2"/>
              </a:rPr>
              <a:t>CRM: Customer Relationship Management)</a:t>
            </a:r>
          </a:p>
          <a:p>
            <a:r>
              <a:rPr lang="en-US" altLang="zh-TW" dirty="0" err="1">
                <a:sym typeface="Wingdings" panose="05000000000000000000" pitchFamily="2" charset="2"/>
              </a:rPr>
              <a:t>SCM</a:t>
            </a:r>
            <a:r>
              <a:rPr lang="en-US" altLang="zh-TW" dirty="0">
                <a:sym typeface="Wingdings" panose="05000000000000000000" pitchFamily="2" charset="2"/>
              </a:rPr>
              <a:t>: Supply Chain Management)</a:t>
            </a:r>
          </a:p>
        </p:txBody>
      </p:sp>
    </p:spTree>
    <p:extLst>
      <p:ext uri="{BB962C8B-B14F-4D97-AF65-F5344CB8AC3E}">
        <p14:creationId xmlns:p14="http://schemas.microsoft.com/office/powerpoint/2010/main" val="4139286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4" grpId="0" animBg="1"/>
      <p:bldP spid="15" grpId="0" animBg="1"/>
      <p:bldP spid="16" grpId="0" animBg="1"/>
      <p:bldP spid="7" grpId="0" animBg="1"/>
      <p:bldP spid="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87594FE-06D4-5FB0-A973-2E98B548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Integration of Information Systems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209A478-0B2A-1674-A5BE-FED62AD2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114800"/>
          </a:xfrm>
        </p:spPr>
        <p:txBody>
          <a:bodyPr/>
          <a:lstStyle/>
          <a:p>
            <a:r>
              <a:rPr lang="en-US" altLang="zh-TW" dirty="0"/>
              <a:t>Efficiency</a:t>
            </a:r>
          </a:p>
          <a:p>
            <a:pPr lvl="1"/>
            <a:r>
              <a:rPr lang="en-US" altLang="zh-TW" dirty="0"/>
              <a:t>Manpower</a:t>
            </a:r>
            <a:r>
              <a:rPr lang="zh-TW" altLang="en-US" dirty="0"/>
              <a:t> </a:t>
            </a:r>
            <a:r>
              <a:rPr lang="en-US" altLang="zh-TW" dirty="0"/>
              <a:t>replacement</a:t>
            </a:r>
          </a:p>
          <a:p>
            <a:pPr lvl="1"/>
            <a:r>
              <a:rPr lang="en-US" altLang="zh-TW" dirty="0"/>
              <a:t>Faster</a:t>
            </a:r>
            <a:r>
              <a:rPr lang="zh-TW" altLang="en-US" dirty="0"/>
              <a:t> </a:t>
            </a:r>
            <a:r>
              <a:rPr lang="en-US" altLang="zh-TW" dirty="0"/>
              <a:t>response</a:t>
            </a:r>
            <a:r>
              <a:rPr lang="zh-TW" altLang="en-US" dirty="0"/>
              <a:t> </a:t>
            </a:r>
            <a:r>
              <a:rPr lang="en-US" altLang="zh-TW" dirty="0"/>
              <a:t>time: shorter</a:t>
            </a:r>
            <a:r>
              <a:rPr lang="zh-TW" altLang="en-US" dirty="0"/>
              <a:t> </a:t>
            </a:r>
            <a:r>
              <a:rPr lang="en-US" altLang="zh-TW" dirty="0"/>
              <a:t>lead</a:t>
            </a:r>
            <a:r>
              <a:rPr lang="zh-TW" altLang="en-US" dirty="0"/>
              <a:t> </a:t>
            </a:r>
            <a:r>
              <a:rPr lang="en-US" altLang="zh-TW" dirty="0"/>
              <a:t>time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Visibility and communications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Intra-function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Inter-functions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Inter-companies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Process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reengineering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Disintermediation and reintermediation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Redefinition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of business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operations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748B68-FA11-A293-E18C-452A8EC5C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B4404B-8406-1385-D59A-59DB205E5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21461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424A88B1-53FE-E12C-7362-4EBF1CD08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BBCB3B2-7BF6-1833-D4AE-9424E25D1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A98C8-60C3-9E4B-BBFA-4CEA4084B33A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6A78DC-B63C-126B-23EA-1FAF265F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79"/>
            <a:ext cx="9144000" cy="56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34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DD9AB-83B5-84C5-3219-5E3FBE6F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ADBB9F1A-D1B0-F71B-0EBF-13AC08B8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Visibility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9034A53-2FC5-4DB7-E479-9E62DAF2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114800"/>
          </a:xfrm>
        </p:spPr>
        <p:txBody>
          <a:bodyPr/>
          <a:lstStyle/>
          <a:p>
            <a:r>
              <a:rPr lang="en-US" altLang="zh-TW" dirty="0"/>
              <a:t>One can only do things if it is visible</a:t>
            </a:r>
          </a:p>
          <a:p>
            <a:r>
              <a:rPr lang="en-US" altLang="zh-TW" dirty="0"/>
              <a:t>The higher the visibility, the faster one can move</a:t>
            </a:r>
          </a:p>
          <a:p>
            <a:r>
              <a:rPr lang="en-US" altLang="zh-TW" dirty="0"/>
              <a:t>Take ATM for example</a:t>
            </a:r>
          </a:p>
          <a:p>
            <a:pPr lvl="1"/>
            <a:r>
              <a:rPr lang="en-US" altLang="zh-TW" dirty="0"/>
              <a:t>Before the ’</a:t>
            </a:r>
            <a:r>
              <a:rPr lang="en-US" altLang="zh-TW" dirty="0" err="1"/>
              <a:t>70s</a:t>
            </a:r>
            <a:r>
              <a:rPr lang="en-US" altLang="zh-TW" dirty="0"/>
              <a:t>, no bank offers ATM</a:t>
            </a:r>
          </a:p>
          <a:p>
            <a:pPr lvl="1"/>
            <a:r>
              <a:rPr lang="en-US" altLang="zh-TW" dirty="0"/>
              <a:t>In the late ‘</a:t>
            </a:r>
            <a:r>
              <a:rPr lang="en-US" altLang="zh-TW" dirty="0" err="1"/>
              <a:t>70s</a:t>
            </a:r>
            <a:r>
              <a:rPr lang="en-US" altLang="zh-TW" dirty="0"/>
              <a:t>, inter-branch services within a bank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 inter-bank  international</a:t>
            </a:r>
            <a:endParaRPr lang="en-US" altLang="zh-TW" dirty="0"/>
          </a:p>
          <a:p>
            <a:r>
              <a:rPr lang="en-US" altLang="zh-TW" dirty="0">
                <a:sym typeface="Wingdings" panose="05000000000000000000" pitchFamily="2" charset="2"/>
              </a:rPr>
              <a:t>Paradigm shift in customer relations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Banks, department stores, airlines, …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FAEEE50-9C6C-2B47-54F2-6BFB5ECFF3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CA4F668-D051-D020-1482-F399FB8AA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6875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4">
            <a:extLst>
              <a:ext uri="{FF2B5EF4-FFF2-40B4-BE49-F238E27FC236}">
                <a16:creationId xmlns:a16="http://schemas.microsoft.com/office/drawing/2014/main" id="{B38192A5-F4F0-EB2D-94D8-3AF548A83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CFDDAA-E580-4455-992F-B5E18A79654E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14BAF878-1EF7-FE11-BE0F-FDCC4E78B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Rapid improvement of IT</a:t>
            </a:r>
            <a:endParaRPr lang="zh-TW" altLang="en-US" dirty="0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D52F125-2F46-3523-0001-8814CB20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dirty="0"/>
              <a:t>Computers (Mainframe)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time sharing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direct access storage devices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personal computers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networking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Internet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en-US" altLang="zh-TW" sz="2800" dirty="0" err="1"/>
              <a:t>WiFi</a:t>
            </a:r>
            <a:r>
              <a:rPr lang="en-US" altLang="zh-TW" sz="2800" dirty="0"/>
              <a:t> + </a:t>
            </a:r>
            <a:r>
              <a:rPr lang="en-US" altLang="zh-TW" dirty="0"/>
              <a:t>mobile networks + </a:t>
            </a:r>
            <a:r>
              <a:rPr lang="en-US" altLang="zh-TW" sz="2800" dirty="0"/>
              <a:t>display+ printing+ GPS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IoT, Big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err="1"/>
              <a:t>5G</a:t>
            </a:r>
            <a:r>
              <a:rPr lang="en-US" altLang="zh-TW" dirty="0"/>
              <a:t> communications, </a:t>
            </a:r>
            <a:r>
              <a:rPr lang="en-US" altLang="zh-TW" sz="2800" dirty="0"/>
              <a:t>AI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800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4E15EEB-064F-43E5-1EA8-E7922CD08F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頁尾版面配置區 3">
            <a:extLst>
              <a:ext uri="{FF2B5EF4-FFF2-40B4-BE49-F238E27FC236}">
                <a16:creationId xmlns:a16="http://schemas.microsoft.com/office/drawing/2014/main" id="{6B207EAF-C646-8BDC-FEE3-1A5CC83161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59" name="投影片編號版面配置區 4">
            <a:extLst>
              <a:ext uri="{FF2B5EF4-FFF2-40B4-BE49-F238E27FC236}">
                <a16:creationId xmlns:a16="http://schemas.microsoft.com/office/drawing/2014/main" id="{5DEF3B5F-33FA-A4C7-5DE1-0FA220FC1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8F0D57-6BA8-9943-B027-D4A8C9FCCA44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D447F546-EC88-8E95-2DC9-1A395D16B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/>
              <a:t>Airlines: Frequent flyer programs</a:t>
            </a:r>
            <a:endParaRPr lang="zh-TW" altLang="en-US" sz="3600" dirty="0"/>
          </a:p>
        </p:txBody>
      </p:sp>
      <p:sp>
        <p:nvSpPr>
          <p:cNvPr id="45061" name="Oval 3">
            <a:extLst>
              <a:ext uri="{FF2B5EF4-FFF2-40B4-BE49-F238E27FC236}">
                <a16:creationId xmlns:a16="http://schemas.microsoft.com/office/drawing/2014/main" id="{313F6671-C9D9-3DD0-0C36-E6ECC80D9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76600"/>
            <a:ext cx="1219200" cy="1143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Travel</a:t>
            </a:r>
          </a:p>
          <a:p>
            <a:pPr algn="ctr" eaLnBrk="1" hangingPunct="1"/>
            <a:r>
              <a:rPr lang="en-US" altLang="zh-TW" dirty="0"/>
              <a:t>Agents</a:t>
            </a:r>
            <a:endParaRPr lang="zh-TW" altLang="en-US" dirty="0"/>
          </a:p>
        </p:txBody>
      </p:sp>
      <p:sp>
        <p:nvSpPr>
          <p:cNvPr id="45062" name="Oval 4">
            <a:extLst>
              <a:ext uri="{FF2B5EF4-FFF2-40B4-BE49-F238E27FC236}">
                <a16:creationId xmlns:a16="http://schemas.microsoft.com/office/drawing/2014/main" id="{074AE021-2FA7-2782-F7C2-143CE11A4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1219200" cy="11430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Ticketing</a:t>
            </a:r>
          </a:p>
          <a:p>
            <a:pPr algn="ctr" eaLnBrk="1" hangingPunct="1"/>
            <a:r>
              <a:rPr lang="en-US" altLang="zh-TW" dirty="0"/>
              <a:t>Services</a:t>
            </a:r>
            <a:endParaRPr lang="zh-TW" altLang="en-US" dirty="0"/>
          </a:p>
        </p:txBody>
      </p:sp>
      <p:sp>
        <p:nvSpPr>
          <p:cNvPr id="45063" name="Oval 5">
            <a:extLst>
              <a:ext uri="{FF2B5EF4-FFF2-40B4-BE49-F238E27FC236}">
                <a16:creationId xmlns:a16="http://schemas.microsoft.com/office/drawing/2014/main" id="{1C7474EC-C4E9-1110-1191-C5882DDF7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62300"/>
            <a:ext cx="1219200" cy="1143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Airlines</a:t>
            </a:r>
            <a:endParaRPr lang="zh-TW" altLang="en-US" dirty="0"/>
          </a:p>
        </p:txBody>
      </p:sp>
      <p:grpSp>
        <p:nvGrpSpPr>
          <p:cNvPr id="45064" name="Group 6">
            <a:extLst>
              <a:ext uri="{FF2B5EF4-FFF2-40B4-BE49-F238E27FC236}">
                <a16:creationId xmlns:a16="http://schemas.microsoft.com/office/drawing/2014/main" id="{2A759E4D-161C-C151-FB7A-1C0DDD1494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2400" y="1752600"/>
            <a:ext cx="1177925" cy="985838"/>
            <a:chOff x="2869" y="910"/>
            <a:chExt cx="742" cy="621"/>
          </a:xfrm>
        </p:grpSpPr>
        <p:grpSp>
          <p:nvGrpSpPr>
            <p:cNvPr id="45076" name="Group 7">
              <a:extLst>
                <a:ext uri="{FF2B5EF4-FFF2-40B4-BE49-F238E27FC236}">
                  <a16:creationId xmlns:a16="http://schemas.microsoft.com/office/drawing/2014/main" id="{3D3DC42F-DB31-E982-4624-B3D4FB63E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910"/>
              <a:ext cx="381" cy="428"/>
              <a:chOff x="3230" y="910"/>
              <a:chExt cx="381" cy="428"/>
            </a:xfrm>
          </p:grpSpPr>
          <p:grpSp>
            <p:nvGrpSpPr>
              <p:cNvPr id="45107" name="Group 8">
                <a:extLst>
                  <a:ext uri="{FF2B5EF4-FFF2-40B4-BE49-F238E27FC236}">
                    <a16:creationId xmlns:a16="http://schemas.microsoft.com/office/drawing/2014/main" id="{10FE7B10-DC02-F511-1245-BFB041A11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0" y="910"/>
                <a:ext cx="381" cy="428"/>
                <a:chOff x="3230" y="910"/>
                <a:chExt cx="381" cy="428"/>
              </a:xfrm>
            </p:grpSpPr>
            <p:grpSp>
              <p:nvGrpSpPr>
                <p:cNvPr id="45114" name="Group 9">
                  <a:extLst>
                    <a:ext uri="{FF2B5EF4-FFF2-40B4-BE49-F238E27FC236}">
                      <a16:creationId xmlns:a16="http://schemas.microsoft.com/office/drawing/2014/main" id="{3A040295-9CAF-9350-DBC9-E9A2B86293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30" y="910"/>
                  <a:ext cx="376" cy="428"/>
                  <a:chOff x="3230" y="910"/>
                  <a:chExt cx="376" cy="428"/>
                </a:xfrm>
              </p:grpSpPr>
              <p:grpSp>
                <p:nvGrpSpPr>
                  <p:cNvPr id="45119" name="Group 10">
                    <a:extLst>
                      <a:ext uri="{FF2B5EF4-FFF2-40B4-BE49-F238E27FC236}">
                        <a16:creationId xmlns:a16="http://schemas.microsoft.com/office/drawing/2014/main" id="{4C481FB0-40FC-303F-5822-7BAED780F6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30" y="910"/>
                    <a:ext cx="376" cy="428"/>
                    <a:chOff x="3230" y="910"/>
                    <a:chExt cx="376" cy="428"/>
                  </a:xfrm>
                </p:grpSpPr>
                <p:sp>
                  <p:nvSpPr>
                    <p:cNvPr id="45140" name="Freeform 11">
                      <a:extLst>
                        <a:ext uri="{FF2B5EF4-FFF2-40B4-BE49-F238E27FC236}">
                          <a16:creationId xmlns:a16="http://schemas.microsoft.com/office/drawing/2014/main" id="{12FA8FE3-01C6-35DE-F448-BA5E7F56B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30" y="910"/>
                      <a:ext cx="376" cy="428"/>
                    </a:xfrm>
                    <a:custGeom>
                      <a:avLst/>
                      <a:gdLst>
                        <a:gd name="T0" fmla="*/ 0 w 376"/>
                        <a:gd name="T1" fmla="*/ 357 h 428"/>
                        <a:gd name="T2" fmla="*/ 37 w 376"/>
                        <a:gd name="T3" fmla="*/ 311 h 428"/>
                        <a:gd name="T4" fmla="*/ 62 w 376"/>
                        <a:gd name="T5" fmla="*/ 283 h 428"/>
                        <a:gd name="T6" fmla="*/ 78 w 376"/>
                        <a:gd name="T7" fmla="*/ 263 h 428"/>
                        <a:gd name="T8" fmla="*/ 80 w 376"/>
                        <a:gd name="T9" fmla="*/ 238 h 428"/>
                        <a:gd name="T10" fmla="*/ 72 w 376"/>
                        <a:gd name="T11" fmla="*/ 218 h 428"/>
                        <a:gd name="T12" fmla="*/ 61 w 376"/>
                        <a:gd name="T13" fmla="*/ 200 h 428"/>
                        <a:gd name="T14" fmla="*/ 56 w 376"/>
                        <a:gd name="T15" fmla="*/ 184 h 428"/>
                        <a:gd name="T16" fmla="*/ 50 w 376"/>
                        <a:gd name="T17" fmla="*/ 172 h 428"/>
                        <a:gd name="T18" fmla="*/ 44 w 376"/>
                        <a:gd name="T19" fmla="*/ 144 h 428"/>
                        <a:gd name="T20" fmla="*/ 45 w 376"/>
                        <a:gd name="T21" fmla="*/ 126 h 428"/>
                        <a:gd name="T22" fmla="*/ 48 w 376"/>
                        <a:gd name="T23" fmla="*/ 101 h 428"/>
                        <a:gd name="T24" fmla="*/ 55 w 376"/>
                        <a:gd name="T25" fmla="*/ 79 h 428"/>
                        <a:gd name="T26" fmla="*/ 67 w 376"/>
                        <a:gd name="T27" fmla="*/ 56 h 428"/>
                        <a:gd name="T28" fmla="*/ 80 w 376"/>
                        <a:gd name="T29" fmla="*/ 43 h 428"/>
                        <a:gd name="T30" fmla="*/ 99 w 376"/>
                        <a:gd name="T31" fmla="*/ 25 h 428"/>
                        <a:gd name="T32" fmla="*/ 126 w 376"/>
                        <a:gd name="T33" fmla="*/ 12 h 428"/>
                        <a:gd name="T34" fmla="*/ 150 w 376"/>
                        <a:gd name="T35" fmla="*/ 6 h 428"/>
                        <a:gd name="T36" fmla="*/ 179 w 376"/>
                        <a:gd name="T37" fmla="*/ 0 h 428"/>
                        <a:gd name="T38" fmla="*/ 208 w 376"/>
                        <a:gd name="T39" fmla="*/ 0 h 428"/>
                        <a:gd name="T40" fmla="*/ 231 w 376"/>
                        <a:gd name="T41" fmla="*/ 2 h 428"/>
                        <a:gd name="T42" fmla="*/ 261 w 376"/>
                        <a:gd name="T43" fmla="*/ 9 h 428"/>
                        <a:gd name="T44" fmla="*/ 288 w 376"/>
                        <a:gd name="T45" fmla="*/ 18 h 428"/>
                        <a:gd name="T46" fmla="*/ 307 w 376"/>
                        <a:gd name="T47" fmla="*/ 29 h 428"/>
                        <a:gd name="T48" fmla="*/ 330 w 376"/>
                        <a:gd name="T49" fmla="*/ 47 h 428"/>
                        <a:gd name="T50" fmla="*/ 349 w 376"/>
                        <a:gd name="T51" fmla="*/ 71 h 428"/>
                        <a:gd name="T52" fmla="*/ 362 w 376"/>
                        <a:gd name="T53" fmla="*/ 95 h 428"/>
                        <a:gd name="T54" fmla="*/ 370 w 376"/>
                        <a:gd name="T55" fmla="*/ 113 h 428"/>
                        <a:gd name="T56" fmla="*/ 375 w 376"/>
                        <a:gd name="T57" fmla="*/ 143 h 428"/>
                        <a:gd name="T58" fmla="*/ 373 w 376"/>
                        <a:gd name="T59" fmla="*/ 175 h 428"/>
                        <a:gd name="T60" fmla="*/ 371 w 376"/>
                        <a:gd name="T61" fmla="*/ 199 h 428"/>
                        <a:gd name="T62" fmla="*/ 362 w 376"/>
                        <a:gd name="T63" fmla="*/ 231 h 428"/>
                        <a:gd name="T64" fmla="*/ 351 w 376"/>
                        <a:gd name="T65" fmla="*/ 263 h 428"/>
                        <a:gd name="T66" fmla="*/ 337 w 376"/>
                        <a:gd name="T67" fmla="*/ 288 h 428"/>
                        <a:gd name="T68" fmla="*/ 318 w 376"/>
                        <a:gd name="T69" fmla="*/ 314 h 428"/>
                        <a:gd name="T70" fmla="*/ 296 w 376"/>
                        <a:gd name="T71" fmla="*/ 330 h 428"/>
                        <a:gd name="T72" fmla="*/ 274 w 376"/>
                        <a:gd name="T73" fmla="*/ 339 h 428"/>
                        <a:gd name="T74" fmla="*/ 250 w 376"/>
                        <a:gd name="T75" fmla="*/ 344 h 428"/>
                        <a:gd name="T76" fmla="*/ 228 w 376"/>
                        <a:gd name="T77" fmla="*/ 343 h 428"/>
                        <a:gd name="T78" fmla="*/ 211 w 376"/>
                        <a:gd name="T79" fmla="*/ 337 h 428"/>
                        <a:gd name="T80" fmla="*/ 196 w 376"/>
                        <a:gd name="T81" fmla="*/ 328 h 428"/>
                        <a:gd name="T82" fmla="*/ 188 w 376"/>
                        <a:gd name="T83" fmla="*/ 326 h 428"/>
                        <a:gd name="T84" fmla="*/ 195 w 376"/>
                        <a:gd name="T85" fmla="*/ 342 h 428"/>
                        <a:gd name="T86" fmla="*/ 206 w 376"/>
                        <a:gd name="T87" fmla="*/ 358 h 428"/>
                        <a:gd name="T88" fmla="*/ 211 w 376"/>
                        <a:gd name="T89" fmla="*/ 382 h 428"/>
                        <a:gd name="T90" fmla="*/ 211 w 376"/>
                        <a:gd name="T91" fmla="*/ 427 h 428"/>
                        <a:gd name="T92" fmla="*/ 163 w 376"/>
                        <a:gd name="T93" fmla="*/ 423 h 428"/>
                        <a:gd name="T94" fmla="*/ 115 w 376"/>
                        <a:gd name="T95" fmla="*/ 404 h 428"/>
                        <a:gd name="T96" fmla="*/ 80 w 376"/>
                        <a:gd name="T97" fmla="*/ 383 h 428"/>
                        <a:gd name="T98" fmla="*/ 0 w 376"/>
                        <a:gd name="T99" fmla="*/ 357 h 42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0" t="0" r="r" b="b"/>
                      <a:pathLst>
                        <a:path w="376" h="428">
                          <a:moveTo>
                            <a:pt x="0" y="357"/>
                          </a:moveTo>
                          <a:lnTo>
                            <a:pt x="37" y="311"/>
                          </a:lnTo>
                          <a:lnTo>
                            <a:pt x="62" y="283"/>
                          </a:lnTo>
                          <a:lnTo>
                            <a:pt x="78" y="263"/>
                          </a:lnTo>
                          <a:lnTo>
                            <a:pt x="80" y="238"/>
                          </a:lnTo>
                          <a:lnTo>
                            <a:pt x="72" y="218"/>
                          </a:lnTo>
                          <a:lnTo>
                            <a:pt x="61" y="200"/>
                          </a:lnTo>
                          <a:lnTo>
                            <a:pt x="56" y="184"/>
                          </a:lnTo>
                          <a:lnTo>
                            <a:pt x="50" y="172"/>
                          </a:lnTo>
                          <a:lnTo>
                            <a:pt x="44" y="144"/>
                          </a:lnTo>
                          <a:lnTo>
                            <a:pt x="45" y="126"/>
                          </a:lnTo>
                          <a:lnTo>
                            <a:pt x="48" y="101"/>
                          </a:lnTo>
                          <a:lnTo>
                            <a:pt x="55" y="79"/>
                          </a:lnTo>
                          <a:lnTo>
                            <a:pt x="67" y="56"/>
                          </a:lnTo>
                          <a:lnTo>
                            <a:pt x="80" y="43"/>
                          </a:lnTo>
                          <a:lnTo>
                            <a:pt x="99" y="25"/>
                          </a:lnTo>
                          <a:lnTo>
                            <a:pt x="126" y="12"/>
                          </a:lnTo>
                          <a:lnTo>
                            <a:pt x="150" y="6"/>
                          </a:lnTo>
                          <a:lnTo>
                            <a:pt x="179" y="0"/>
                          </a:lnTo>
                          <a:lnTo>
                            <a:pt x="208" y="0"/>
                          </a:lnTo>
                          <a:lnTo>
                            <a:pt x="231" y="2"/>
                          </a:lnTo>
                          <a:lnTo>
                            <a:pt x="261" y="9"/>
                          </a:lnTo>
                          <a:lnTo>
                            <a:pt x="288" y="18"/>
                          </a:lnTo>
                          <a:lnTo>
                            <a:pt x="307" y="29"/>
                          </a:lnTo>
                          <a:lnTo>
                            <a:pt x="330" y="47"/>
                          </a:lnTo>
                          <a:lnTo>
                            <a:pt x="349" y="71"/>
                          </a:lnTo>
                          <a:lnTo>
                            <a:pt x="362" y="95"/>
                          </a:lnTo>
                          <a:lnTo>
                            <a:pt x="370" y="113"/>
                          </a:lnTo>
                          <a:lnTo>
                            <a:pt x="375" y="143"/>
                          </a:lnTo>
                          <a:lnTo>
                            <a:pt x="373" y="175"/>
                          </a:lnTo>
                          <a:lnTo>
                            <a:pt x="371" y="199"/>
                          </a:lnTo>
                          <a:lnTo>
                            <a:pt x="362" y="231"/>
                          </a:lnTo>
                          <a:lnTo>
                            <a:pt x="351" y="263"/>
                          </a:lnTo>
                          <a:lnTo>
                            <a:pt x="337" y="288"/>
                          </a:lnTo>
                          <a:lnTo>
                            <a:pt x="318" y="314"/>
                          </a:lnTo>
                          <a:lnTo>
                            <a:pt x="296" y="330"/>
                          </a:lnTo>
                          <a:lnTo>
                            <a:pt x="274" y="339"/>
                          </a:lnTo>
                          <a:lnTo>
                            <a:pt x="250" y="344"/>
                          </a:lnTo>
                          <a:lnTo>
                            <a:pt x="228" y="343"/>
                          </a:lnTo>
                          <a:lnTo>
                            <a:pt x="211" y="337"/>
                          </a:lnTo>
                          <a:lnTo>
                            <a:pt x="196" y="328"/>
                          </a:lnTo>
                          <a:lnTo>
                            <a:pt x="188" y="326"/>
                          </a:lnTo>
                          <a:lnTo>
                            <a:pt x="195" y="342"/>
                          </a:lnTo>
                          <a:lnTo>
                            <a:pt x="206" y="358"/>
                          </a:lnTo>
                          <a:lnTo>
                            <a:pt x="211" y="382"/>
                          </a:lnTo>
                          <a:lnTo>
                            <a:pt x="211" y="427"/>
                          </a:lnTo>
                          <a:lnTo>
                            <a:pt x="163" y="423"/>
                          </a:lnTo>
                          <a:lnTo>
                            <a:pt x="115" y="404"/>
                          </a:lnTo>
                          <a:lnTo>
                            <a:pt x="80" y="383"/>
                          </a:lnTo>
                          <a:lnTo>
                            <a:pt x="0" y="357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141" name="Freeform 12">
                      <a:extLst>
                        <a:ext uri="{FF2B5EF4-FFF2-40B4-BE49-F238E27FC236}">
                          <a16:creationId xmlns:a16="http://schemas.microsoft.com/office/drawing/2014/main" id="{2D7B021F-AA9D-0B5F-C933-0635AFDB86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37" y="1069"/>
                      <a:ext cx="24" cy="72"/>
                    </a:xfrm>
                    <a:custGeom>
                      <a:avLst/>
                      <a:gdLst>
                        <a:gd name="T0" fmla="*/ 23 w 24"/>
                        <a:gd name="T1" fmla="*/ 71 h 72"/>
                        <a:gd name="T2" fmla="*/ 13 w 24"/>
                        <a:gd name="T3" fmla="*/ 68 h 72"/>
                        <a:gd name="T4" fmla="*/ 7 w 24"/>
                        <a:gd name="T5" fmla="*/ 62 h 72"/>
                        <a:gd name="T6" fmla="*/ 2 w 24"/>
                        <a:gd name="T7" fmla="*/ 52 h 72"/>
                        <a:gd name="T8" fmla="*/ 0 w 24"/>
                        <a:gd name="T9" fmla="*/ 39 h 72"/>
                        <a:gd name="T10" fmla="*/ 1 w 24"/>
                        <a:gd name="T11" fmla="*/ 24 h 72"/>
                        <a:gd name="T12" fmla="*/ 5 w 24"/>
                        <a:gd name="T13" fmla="*/ 15 h 72"/>
                        <a:gd name="T14" fmla="*/ 11 w 24"/>
                        <a:gd name="T15" fmla="*/ 6 h 72"/>
                        <a:gd name="T16" fmla="*/ 17 w 24"/>
                        <a:gd name="T17" fmla="*/ 0 h 7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4" h="72">
                          <a:moveTo>
                            <a:pt x="23" y="71"/>
                          </a:moveTo>
                          <a:lnTo>
                            <a:pt x="13" y="68"/>
                          </a:lnTo>
                          <a:lnTo>
                            <a:pt x="7" y="62"/>
                          </a:lnTo>
                          <a:lnTo>
                            <a:pt x="2" y="52"/>
                          </a:lnTo>
                          <a:lnTo>
                            <a:pt x="0" y="39"/>
                          </a:lnTo>
                          <a:lnTo>
                            <a:pt x="1" y="24"/>
                          </a:lnTo>
                          <a:lnTo>
                            <a:pt x="5" y="15"/>
                          </a:lnTo>
                          <a:lnTo>
                            <a:pt x="11" y="6"/>
                          </a:lnTo>
                          <a:lnTo>
                            <a:pt x="17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</p:grpSp>
              <p:grpSp>
                <p:nvGrpSpPr>
                  <p:cNvPr id="45120" name="Group 13">
                    <a:extLst>
                      <a:ext uri="{FF2B5EF4-FFF2-40B4-BE49-F238E27FC236}">
                        <a16:creationId xmlns:a16="http://schemas.microsoft.com/office/drawing/2014/main" id="{9E54E3F0-3939-3C48-ED18-3636BAE0B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3" y="911"/>
                    <a:ext cx="329" cy="274"/>
                    <a:chOff x="3243" y="911"/>
                    <a:chExt cx="329" cy="274"/>
                  </a:xfrm>
                </p:grpSpPr>
                <p:grpSp>
                  <p:nvGrpSpPr>
                    <p:cNvPr id="45121" name="Group 14">
                      <a:extLst>
                        <a:ext uri="{FF2B5EF4-FFF2-40B4-BE49-F238E27FC236}">
                          <a16:creationId xmlns:a16="http://schemas.microsoft.com/office/drawing/2014/main" id="{EC96F9E3-57A5-EE2C-AFAE-4931614956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4" y="911"/>
                      <a:ext cx="216" cy="80"/>
                      <a:chOff x="3324" y="911"/>
                      <a:chExt cx="216" cy="80"/>
                    </a:xfrm>
                  </p:grpSpPr>
                  <p:sp>
                    <p:nvSpPr>
                      <p:cNvPr id="45138" name="Freeform 15">
                        <a:extLst>
                          <a:ext uri="{FF2B5EF4-FFF2-40B4-BE49-F238E27FC236}">
                            <a16:creationId xmlns:a16="http://schemas.microsoft.com/office/drawing/2014/main" id="{D3395FB9-FB74-82B3-B325-9E8FA806FC6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9" y="922"/>
                        <a:ext cx="201" cy="69"/>
                      </a:xfrm>
                      <a:custGeom>
                        <a:avLst/>
                        <a:gdLst>
                          <a:gd name="T0" fmla="*/ 0 w 201"/>
                          <a:gd name="T1" fmla="*/ 68 h 69"/>
                          <a:gd name="T2" fmla="*/ 17 w 201"/>
                          <a:gd name="T3" fmla="*/ 46 h 69"/>
                          <a:gd name="T4" fmla="*/ 37 w 201"/>
                          <a:gd name="T5" fmla="*/ 30 h 69"/>
                          <a:gd name="T6" fmla="*/ 60 w 201"/>
                          <a:gd name="T7" fmla="*/ 17 h 69"/>
                          <a:gd name="T8" fmla="*/ 84 w 201"/>
                          <a:gd name="T9" fmla="*/ 8 h 69"/>
                          <a:gd name="T10" fmla="*/ 111 w 201"/>
                          <a:gd name="T11" fmla="*/ 3 h 69"/>
                          <a:gd name="T12" fmla="*/ 145 w 201"/>
                          <a:gd name="T13" fmla="*/ 0 h 69"/>
                          <a:gd name="T14" fmla="*/ 169 w 201"/>
                          <a:gd name="T15" fmla="*/ 5 h 69"/>
                          <a:gd name="T16" fmla="*/ 200 w 201"/>
                          <a:gd name="T17" fmla="*/ 15 h 6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201" h="69">
                            <a:moveTo>
                              <a:pt x="0" y="68"/>
                            </a:moveTo>
                            <a:lnTo>
                              <a:pt x="17" y="46"/>
                            </a:lnTo>
                            <a:lnTo>
                              <a:pt x="37" y="30"/>
                            </a:lnTo>
                            <a:lnTo>
                              <a:pt x="60" y="17"/>
                            </a:lnTo>
                            <a:lnTo>
                              <a:pt x="84" y="8"/>
                            </a:lnTo>
                            <a:lnTo>
                              <a:pt x="111" y="3"/>
                            </a:lnTo>
                            <a:lnTo>
                              <a:pt x="145" y="0"/>
                            </a:lnTo>
                            <a:lnTo>
                              <a:pt x="169" y="5"/>
                            </a:lnTo>
                            <a:lnTo>
                              <a:pt x="200" y="1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804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TW"/>
                      </a:p>
                    </p:txBody>
                  </p:sp>
                  <p:sp>
                    <p:nvSpPr>
                      <p:cNvPr id="45139" name="Freeform 16">
                        <a:extLst>
                          <a:ext uri="{FF2B5EF4-FFF2-40B4-BE49-F238E27FC236}">
                            <a16:creationId xmlns:a16="http://schemas.microsoft.com/office/drawing/2014/main" id="{79882AB4-9A40-8C9C-CA77-54EF07CAC6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24" y="911"/>
                        <a:ext cx="202" cy="75"/>
                      </a:xfrm>
                      <a:custGeom>
                        <a:avLst/>
                        <a:gdLst>
                          <a:gd name="T0" fmla="*/ 0 w 202"/>
                          <a:gd name="T1" fmla="*/ 74 h 75"/>
                          <a:gd name="T2" fmla="*/ 11 w 202"/>
                          <a:gd name="T3" fmla="*/ 53 h 75"/>
                          <a:gd name="T4" fmla="*/ 23 w 202"/>
                          <a:gd name="T5" fmla="*/ 36 h 75"/>
                          <a:gd name="T6" fmla="*/ 38 w 202"/>
                          <a:gd name="T7" fmla="*/ 22 h 75"/>
                          <a:gd name="T8" fmla="*/ 59 w 202"/>
                          <a:gd name="T9" fmla="*/ 9 h 75"/>
                          <a:gd name="T10" fmla="*/ 89 w 202"/>
                          <a:gd name="T11" fmla="*/ 1 h 75"/>
                          <a:gd name="T12" fmla="*/ 117 w 202"/>
                          <a:gd name="T13" fmla="*/ 0 h 75"/>
                          <a:gd name="T14" fmla="*/ 147 w 202"/>
                          <a:gd name="T15" fmla="*/ 3 h 75"/>
                          <a:gd name="T16" fmla="*/ 173 w 202"/>
                          <a:gd name="T17" fmla="*/ 10 h 75"/>
                          <a:gd name="T18" fmla="*/ 188 w 202"/>
                          <a:gd name="T19" fmla="*/ 16 h 75"/>
                          <a:gd name="T20" fmla="*/ 201 w 202"/>
                          <a:gd name="T21" fmla="*/ 22 h 7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202" h="75">
                            <a:moveTo>
                              <a:pt x="0" y="74"/>
                            </a:moveTo>
                            <a:lnTo>
                              <a:pt x="11" y="53"/>
                            </a:lnTo>
                            <a:lnTo>
                              <a:pt x="23" y="36"/>
                            </a:lnTo>
                            <a:lnTo>
                              <a:pt x="38" y="22"/>
                            </a:lnTo>
                            <a:lnTo>
                              <a:pt x="59" y="9"/>
                            </a:lnTo>
                            <a:lnTo>
                              <a:pt x="89" y="1"/>
                            </a:lnTo>
                            <a:lnTo>
                              <a:pt x="117" y="0"/>
                            </a:lnTo>
                            <a:lnTo>
                              <a:pt x="147" y="3"/>
                            </a:lnTo>
                            <a:lnTo>
                              <a:pt x="173" y="10"/>
                            </a:lnTo>
                            <a:lnTo>
                              <a:pt x="188" y="16"/>
                            </a:lnTo>
                            <a:lnTo>
                              <a:pt x="201" y="2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804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TW"/>
                      </a:p>
                    </p:txBody>
                  </p:sp>
                </p:grpSp>
                <p:grpSp>
                  <p:nvGrpSpPr>
                    <p:cNvPr id="45122" name="Group 17">
                      <a:extLst>
                        <a:ext uri="{FF2B5EF4-FFF2-40B4-BE49-F238E27FC236}">
                          <a16:creationId xmlns:a16="http://schemas.microsoft.com/office/drawing/2014/main" id="{D28146DC-7C05-6B81-F6A2-94EBAAF377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3" y="960"/>
                      <a:ext cx="329" cy="225"/>
                      <a:chOff x="3243" y="960"/>
                      <a:chExt cx="329" cy="225"/>
                    </a:xfrm>
                  </p:grpSpPr>
                  <p:grpSp>
                    <p:nvGrpSpPr>
                      <p:cNvPr id="45123" name="Group 18">
                        <a:extLst>
                          <a:ext uri="{FF2B5EF4-FFF2-40B4-BE49-F238E27FC236}">
                            <a16:creationId xmlns:a16="http://schemas.microsoft.com/office/drawing/2014/main" id="{277E49AF-B576-D59E-8F99-E5A81855A78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3" y="960"/>
                        <a:ext cx="118" cy="130"/>
                        <a:chOff x="3243" y="960"/>
                        <a:chExt cx="118" cy="130"/>
                      </a:xfrm>
                    </p:grpSpPr>
                    <p:sp>
                      <p:nvSpPr>
                        <p:cNvPr id="45131" name="Freeform 19">
                          <a:extLst>
                            <a:ext uri="{FF2B5EF4-FFF2-40B4-BE49-F238E27FC236}">
                              <a16:creationId xmlns:a16="http://schemas.microsoft.com/office/drawing/2014/main" id="{209E2C44-99B6-00CD-B56C-9666FFE5B60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3" y="960"/>
                          <a:ext cx="118" cy="130"/>
                        </a:xfrm>
                        <a:custGeom>
                          <a:avLst/>
                          <a:gdLst>
                            <a:gd name="T0" fmla="*/ 7 w 118"/>
                            <a:gd name="T1" fmla="*/ 106 h 130"/>
                            <a:gd name="T2" fmla="*/ 5 w 118"/>
                            <a:gd name="T3" fmla="*/ 56 h 130"/>
                            <a:gd name="T4" fmla="*/ 20 w 118"/>
                            <a:gd name="T5" fmla="*/ 24 h 130"/>
                            <a:gd name="T6" fmla="*/ 31 w 118"/>
                            <a:gd name="T7" fmla="*/ 6 h 130"/>
                            <a:gd name="T8" fmla="*/ 43 w 118"/>
                            <a:gd name="T9" fmla="*/ 0 h 130"/>
                            <a:gd name="T10" fmla="*/ 49 w 118"/>
                            <a:gd name="T11" fmla="*/ 11 h 130"/>
                            <a:gd name="T12" fmla="*/ 58 w 118"/>
                            <a:gd name="T13" fmla="*/ 7 h 130"/>
                            <a:gd name="T14" fmla="*/ 63 w 118"/>
                            <a:gd name="T15" fmla="*/ 18 h 130"/>
                            <a:gd name="T16" fmla="*/ 69 w 118"/>
                            <a:gd name="T17" fmla="*/ 26 h 130"/>
                            <a:gd name="T18" fmla="*/ 76 w 118"/>
                            <a:gd name="T19" fmla="*/ 33 h 130"/>
                            <a:gd name="T20" fmla="*/ 75 w 118"/>
                            <a:gd name="T21" fmla="*/ 44 h 130"/>
                            <a:gd name="T22" fmla="*/ 84 w 118"/>
                            <a:gd name="T23" fmla="*/ 37 h 130"/>
                            <a:gd name="T24" fmla="*/ 92 w 118"/>
                            <a:gd name="T25" fmla="*/ 43 h 130"/>
                            <a:gd name="T26" fmla="*/ 92 w 118"/>
                            <a:gd name="T27" fmla="*/ 52 h 130"/>
                            <a:gd name="T28" fmla="*/ 102 w 118"/>
                            <a:gd name="T29" fmla="*/ 53 h 130"/>
                            <a:gd name="T30" fmla="*/ 106 w 118"/>
                            <a:gd name="T31" fmla="*/ 63 h 130"/>
                            <a:gd name="T32" fmla="*/ 113 w 118"/>
                            <a:gd name="T33" fmla="*/ 73 h 130"/>
                            <a:gd name="T34" fmla="*/ 110 w 118"/>
                            <a:gd name="T35" fmla="*/ 95 h 130"/>
                            <a:gd name="T36" fmla="*/ 114 w 118"/>
                            <a:gd name="T37" fmla="*/ 110 h 130"/>
                            <a:gd name="T38" fmla="*/ 116 w 118"/>
                            <a:gd name="T39" fmla="*/ 122 h 130"/>
                            <a:gd name="T40" fmla="*/ 109 w 118"/>
                            <a:gd name="T41" fmla="*/ 129 h 130"/>
                            <a:gd name="T42" fmla="*/ 100 w 118"/>
                            <a:gd name="T43" fmla="*/ 127 h 130"/>
                            <a:gd name="T44" fmla="*/ 92 w 118"/>
                            <a:gd name="T45" fmla="*/ 118 h 130"/>
                            <a:gd name="T46" fmla="*/ 86 w 118"/>
                            <a:gd name="T47" fmla="*/ 117 h 130"/>
                            <a:gd name="T48" fmla="*/ 76 w 118"/>
                            <a:gd name="T49" fmla="*/ 114 h 130"/>
                            <a:gd name="T50" fmla="*/ 69 w 118"/>
                            <a:gd name="T51" fmla="*/ 112 h 130"/>
                            <a:gd name="T52" fmla="*/ 65 w 118"/>
                            <a:gd name="T53" fmla="*/ 110 h 130"/>
                            <a:gd name="T54" fmla="*/ 58 w 118"/>
                            <a:gd name="T55" fmla="*/ 108 h 130"/>
                            <a:gd name="T56" fmla="*/ 53 w 118"/>
                            <a:gd name="T57" fmla="*/ 100 h 130"/>
                            <a:gd name="T58" fmla="*/ 49 w 118"/>
                            <a:gd name="T59" fmla="*/ 109 h 130"/>
                            <a:gd name="T60" fmla="*/ 42 w 118"/>
                            <a:gd name="T61" fmla="*/ 111 h 130"/>
                            <a:gd name="T62" fmla="*/ 38 w 118"/>
                            <a:gd name="T63" fmla="*/ 114 h 130"/>
                            <a:gd name="T64" fmla="*/ 31 w 118"/>
                            <a:gd name="T65" fmla="*/ 122 h 13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8" h="130">
                              <a:moveTo>
                                <a:pt x="22" y="122"/>
                              </a:moveTo>
                              <a:lnTo>
                                <a:pt x="7" y="106"/>
                              </a:lnTo>
                              <a:lnTo>
                                <a:pt x="0" y="84"/>
                              </a:lnTo>
                              <a:lnTo>
                                <a:pt x="5" y="56"/>
                              </a:lnTo>
                              <a:lnTo>
                                <a:pt x="13" y="35"/>
                              </a:lnTo>
                              <a:lnTo>
                                <a:pt x="20" y="24"/>
                              </a:lnTo>
                              <a:lnTo>
                                <a:pt x="28" y="10"/>
                              </a:lnTo>
                              <a:lnTo>
                                <a:pt x="31" y="6"/>
                              </a:lnTo>
                              <a:lnTo>
                                <a:pt x="37" y="0"/>
                              </a:lnTo>
                              <a:lnTo>
                                <a:pt x="43" y="0"/>
                              </a:lnTo>
                              <a:lnTo>
                                <a:pt x="46" y="5"/>
                              </a:lnTo>
                              <a:lnTo>
                                <a:pt x="49" y="11"/>
                              </a:lnTo>
                              <a:lnTo>
                                <a:pt x="51" y="7"/>
                              </a:lnTo>
                              <a:lnTo>
                                <a:pt x="58" y="7"/>
                              </a:lnTo>
                              <a:lnTo>
                                <a:pt x="61" y="11"/>
                              </a:lnTo>
                              <a:lnTo>
                                <a:pt x="63" y="18"/>
                              </a:lnTo>
                              <a:lnTo>
                                <a:pt x="65" y="29"/>
                              </a:lnTo>
                              <a:lnTo>
                                <a:pt x="69" y="26"/>
                              </a:lnTo>
                              <a:lnTo>
                                <a:pt x="75" y="29"/>
                              </a:lnTo>
                              <a:lnTo>
                                <a:pt x="76" y="33"/>
                              </a:lnTo>
                              <a:lnTo>
                                <a:pt x="76" y="39"/>
                              </a:lnTo>
                              <a:lnTo>
                                <a:pt x="75" y="44"/>
                              </a:lnTo>
                              <a:lnTo>
                                <a:pt x="78" y="39"/>
                              </a:lnTo>
                              <a:lnTo>
                                <a:pt x="84" y="37"/>
                              </a:lnTo>
                              <a:lnTo>
                                <a:pt x="91" y="39"/>
                              </a:lnTo>
                              <a:lnTo>
                                <a:pt x="92" y="43"/>
                              </a:lnTo>
                              <a:lnTo>
                                <a:pt x="92" y="47"/>
                              </a:lnTo>
                              <a:lnTo>
                                <a:pt x="92" y="52"/>
                              </a:lnTo>
                              <a:lnTo>
                                <a:pt x="97" y="50"/>
                              </a:lnTo>
                              <a:lnTo>
                                <a:pt x="102" y="53"/>
                              </a:lnTo>
                              <a:lnTo>
                                <a:pt x="104" y="57"/>
                              </a:lnTo>
                              <a:lnTo>
                                <a:pt x="106" y="63"/>
                              </a:lnTo>
                              <a:lnTo>
                                <a:pt x="110" y="66"/>
                              </a:lnTo>
                              <a:lnTo>
                                <a:pt x="113" y="73"/>
                              </a:lnTo>
                              <a:lnTo>
                                <a:pt x="112" y="81"/>
                              </a:lnTo>
                              <a:lnTo>
                                <a:pt x="110" y="95"/>
                              </a:lnTo>
                              <a:lnTo>
                                <a:pt x="111" y="103"/>
                              </a:lnTo>
                              <a:lnTo>
                                <a:pt x="114" y="110"/>
                              </a:lnTo>
                              <a:lnTo>
                                <a:pt x="117" y="115"/>
                              </a:lnTo>
                              <a:lnTo>
                                <a:pt x="116" y="122"/>
                              </a:lnTo>
                              <a:lnTo>
                                <a:pt x="113" y="127"/>
                              </a:lnTo>
                              <a:lnTo>
                                <a:pt x="109" y="129"/>
                              </a:lnTo>
                              <a:lnTo>
                                <a:pt x="104" y="129"/>
                              </a:lnTo>
                              <a:lnTo>
                                <a:pt x="100" y="127"/>
                              </a:lnTo>
                              <a:lnTo>
                                <a:pt x="94" y="122"/>
                              </a:lnTo>
                              <a:lnTo>
                                <a:pt x="92" y="118"/>
                              </a:lnTo>
                              <a:lnTo>
                                <a:pt x="91" y="115"/>
                              </a:lnTo>
                              <a:lnTo>
                                <a:pt x="86" y="117"/>
                              </a:lnTo>
                              <a:lnTo>
                                <a:pt x="80" y="116"/>
                              </a:lnTo>
                              <a:lnTo>
                                <a:pt x="76" y="114"/>
                              </a:lnTo>
                              <a:lnTo>
                                <a:pt x="74" y="112"/>
                              </a:lnTo>
                              <a:lnTo>
                                <a:pt x="69" y="112"/>
                              </a:lnTo>
                              <a:lnTo>
                                <a:pt x="67" y="111"/>
                              </a:lnTo>
                              <a:lnTo>
                                <a:pt x="65" y="110"/>
                              </a:lnTo>
                              <a:lnTo>
                                <a:pt x="61" y="110"/>
                              </a:lnTo>
                              <a:lnTo>
                                <a:pt x="58" y="108"/>
                              </a:lnTo>
                              <a:lnTo>
                                <a:pt x="55" y="103"/>
                              </a:lnTo>
                              <a:lnTo>
                                <a:pt x="53" y="100"/>
                              </a:lnTo>
                              <a:lnTo>
                                <a:pt x="51" y="103"/>
                              </a:lnTo>
                              <a:lnTo>
                                <a:pt x="49" y="109"/>
                              </a:lnTo>
                              <a:lnTo>
                                <a:pt x="45" y="111"/>
                              </a:lnTo>
                              <a:lnTo>
                                <a:pt x="42" y="111"/>
                              </a:lnTo>
                              <a:lnTo>
                                <a:pt x="39" y="111"/>
                              </a:lnTo>
                              <a:lnTo>
                                <a:pt x="38" y="114"/>
                              </a:lnTo>
                              <a:lnTo>
                                <a:pt x="35" y="118"/>
                              </a:lnTo>
                              <a:lnTo>
                                <a:pt x="31" y="122"/>
                              </a:lnTo>
                              <a:lnTo>
                                <a:pt x="22" y="122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TW"/>
                        </a:p>
                      </p:txBody>
                    </p:sp>
                    <p:grpSp>
                      <p:nvGrpSpPr>
                        <p:cNvPr id="45132" name="Group 20">
                          <a:extLst>
                            <a:ext uri="{FF2B5EF4-FFF2-40B4-BE49-F238E27FC236}">
                              <a16:creationId xmlns:a16="http://schemas.microsoft.com/office/drawing/2014/main" id="{99FCA708-C316-000E-D58D-40C60810984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9" y="967"/>
                          <a:ext cx="89" cy="113"/>
                          <a:chOff x="3249" y="967"/>
                          <a:chExt cx="89" cy="113"/>
                        </a:xfrm>
                      </p:grpSpPr>
                      <p:sp>
                        <p:nvSpPr>
                          <p:cNvPr id="45133" name="Freeform 21">
                            <a:extLst>
                              <a:ext uri="{FF2B5EF4-FFF2-40B4-BE49-F238E27FC236}">
                                <a16:creationId xmlns:a16="http://schemas.microsoft.com/office/drawing/2014/main" id="{F713C0B7-6854-5BD2-C2CF-F073E6BAEC3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0" y="1041"/>
                            <a:ext cx="18" cy="25"/>
                          </a:xfrm>
                          <a:custGeom>
                            <a:avLst/>
                            <a:gdLst>
                              <a:gd name="T0" fmla="*/ 5 w 18"/>
                              <a:gd name="T1" fmla="*/ 24 h 25"/>
                              <a:gd name="T2" fmla="*/ 4 w 18"/>
                              <a:gd name="T3" fmla="*/ 12 h 25"/>
                              <a:gd name="T4" fmla="*/ 7 w 18"/>
                              <a:gd name="T5" fmla="*/ 5 h 25"/>
                              <a:gd name="T6" fmla="*/ 17 w 18"/>
                              <a:gd name="T7" fmla="*/ 0 h 25"/>
                              <a:gd name="T8" fmla="*/ 11 w 18"/>
                              <a:gd name="T9" fmla="*/ 1 h 25"/>
                              <a:gd name="T10" fmla="*/ 3 w 18"/>
                              <a:gd name="T11" fmla="*/ 4 h 25"/>
                              <a:gd name="T12" fmla="*/ 0 w 18"/>
                              <a:gd name="T13" fmla="*/ 10 h 25"/>
                              <a:gd name="T14" fmla="*/ 5 w 18"/>
                              <a:gd name="T15" fmla="*/ 24 h 25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8" h="25">
                                <a:moveTo>
                                  <a:pt x="5" y="24"/>
                                </a:moveTo>
                                <a:lnTo>
                                  <a:pt x="4" y="12"/>
                                </a:lnTo>
                                <a:lnTo>
                                  <a:pt x="7" y="5"/>
                                </a:lnTo>
                                <a:lnTo>
                                  <a:pt x="17" y="0"/>
                                </a:lnTo>
                                <a:lnTo>
                                  <a:pt x="11" y="1"/>
                                </a:lnTo>
                                <a:lnTo>
                                  <a:pt x="3" y="4"/>
                                </a:lnTo>
                                <a:lnTo>
                                  <a:pt x="0" y="10"/>
                                </a:lnTo>
                                <a:lnTo>
                                  <a:pt x="5" y="24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  <p:sp>
                        <p:nvSpPr>
                          <p:cNvPr id="45134" name="Freeform 22">
                            <a:extLst>
                              <a:ext uri="{FF2B5EF4-FFF2-40B4-BE49-F238E27FC236}">
                                <a16:creationId xmlns:a16="http://schemas.microsoft.com/office/drawing/2014/main" id="{D13DA756-7FB0-4000-FFD6-54E2012DAC1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7" y="1004"/>
                            <a:ext cx="29" cy="57"/>
                          </a:xfrm>
                          <a:custGeom>
                            <a:avLst/>
                            <a:gdLst>
                              <a:gd name="T0" fmla="*/ 11 w 29"/>
                              <a:gd name="T1" fmla="*/ 56 h 57"/>
                              <a:gd name="T2" fmla="*/ 6 w 29"/>
                              <a:gd name="T3" fmla="*/ 44 h 57"/>
                              <a:gd name="T4" fmla="*/ 7 w 29"/>
                              <a:gd name="T5" fmla="*/ 27 h 57"/>
                              <a:gd name="T6" fmla="*/ 16 w 29"/>
                              <a:gd name="T7" fmla="*/ 13 h 57"/>
                              <a:gd name="T8" fmla="*/ 28 w 29"/>
                              <a:gd name="T9" fmla="*/ 0 h 57"/>
                              <a:gd name="T10" fmla="*/ 21 w 29"/>
                              <a:gd name="T11" fmla="*/ 7 h 57"/>
                              <a:gd name="T12" fmla="*/ 8 w 29"/>
                              <a:gd name="T13" fmla="*/ 17 h 57"/>
                              <a:gd name="T14" fmla="*/ 0 w 29"/>
                              <a:gd name="T15" fmla="*/ 25 h 57"/>
                              <a:gd name="T16" fmla="*/ 1 w 29"/>
                              <a:gd name="T17" fmla="*/ 31 h 57"/>
                              <a:gd name="T18" fmla="*/ 1 w 29"/>
                              <a:gd name="T19" fmla="*/ 40 h 57"/>
                              <a:gd name="T20" fmla="*/ 1 w 29"/>
                              <a:gd name="T21" fmla="*/ 48 h 57"/>
                              <a:gd name="T22" fmla="*/ 11 w 29"/>
                              <a:gd name="T23" fmla="*/ 56 h 57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9" h="57">
                                <a:moveTo>
                                  <a:pt x="11" y="56"/>
                                </a:moveTo>
                                <a:lnTo>
                                  <a:pt x="6" y="44"/>
                                </a:lnTo>
                                <a:lnTo>
                                  <a:pt x="7" y="27"/>
                                </a:lnTo>
                                <a:lnTo>
                                  <a:pt x="16" y="13"/>
                                </a:lnTo>
                                <a:lnTo>
                                  <a:pt x="28" y="0"/>
                                </a:lnTo>
                                <a:lnTo>
                                  <a:pt x="21" y="7"/>
                                </a:lnTo>
                                <a:lnTo>
                                  <a:pt x="8" y="17"/>
                                </a:lnTo>
                                <a:lnTo>
                                  <a:pt x="0" y="25"/>
                                </a:lnTo>
                                <a:lnTo>
                                  <a:pt x="1" y="31"/>
                                </a:lnTo>
                                <a:lnTo>
                                  <a:pt x="1" y="40"/>
                                </a:lnTo>
                                <a:lnTo>
                                  <a:pt x="1" y="48"/>
                                </a:lnTo>
                                <a:lnTo>
                                  <a:pt x="11" y="56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  <p:sp>
                        <p:nvSpPr>
                          <p:cNvPr id="45135" name="Freeform 23">
                            <a:extLst>
                              <a:ext uri="{FF2B5EF4-FFF2-40B4-BE49-F238E27FC236}">
                                <a16:creationId xmlns:a16="http://schemas.microsoft.com/office/drawing/2014/main" id="{8C930473-D463-4263-0077-0DCDCAD3C7B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9" y="1034"/>
                            <a:ext cx="21" cy="46"/>
                          </a:xfrm>
                          <a:custGeom>
                            <a:avLst/>
                            <a:gdLst>
                              <a:gd name="T0" fmla="*/ 9 w 21"/>
                              <a:gd name="T1" fmla="*/ 38 h 46"/>
                              <a:gd name="T2" fmla="*/ 0 w 21"/>
                              <a:gd name="T3" fmla="*/ 24 h 46"/>
                              <a:gd name="T4" fmla="*/ 4 w 21"/>
                              <a:gd name="T5" fmla="*/ 14 h 46"/>
                              <a:gd name="T6" fmla="*/ 11 w 21"/>
                              <a:gd name="T7" fmla="*/ 0 h 46"/>
                              <a:gd name="T8" fmla="*/ 5 w 21"/>
                              <a:gd name="T9" fmla="*/ 24 h 46"/>
                              <a:gd name="T10" fmla="*/ 10 w 21"/>
                              <a:gd name="T11" fmla="*/ 35 h 46"/>
                              <a:gd name="T12" fmla="*/ 20 w 21"/>
                              <a:gd name="T13" fmla="*/ 45 h 46"/>
                              <a:gd name="T14" fmla="*/ 9 w 21"/>
                              <a:gd name="T15" fmla="*/ 38 h 4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21" h="46">
                                <a:moveTo>
                                  <a:pt x="9" y="38"/>
                                </a:moveTo>
                                <a:lnTo>
                                  <a:pt x="0" y="24"/>
                                </a:lnTo>
                                <a:lnTo>
                                  <a:pt x="4" y="14"/>
                                </a:lnTo>
                                <a:lnTo>
                                  <a:pt x="11" y="0"/>
                                </a:lnTo>
                                <a:lnTo>
                                  <a:pt x="5" y="24"/>
                                </a:lnTo>
                                <a:lnTo>
                                  <a:pt x="10" y="35"/>
                                </a:lnTo>
                                <a:lnTo>
                                  <a:pt x="20" y="45"/>
                                </a:lnTo>
                                <a:lnTo>
                                  <a:pt x="9" y="38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  <p:sp>
                        <p:nvSpPr>
                          <p:cNvPr id="45136" name="Freeform 24">
                            <a:extLst>
                              <a:ext uri="{FF2B5EF4-FFF2-40B4-BE49-F238E27FC236}">
                                <a16:creationId xmlns:a16="http://schemas.microsoft.com/office/drawing/2014/main" id="{FC48BDFC-FFD7-A4E6-B112-AC181824D95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5" y="967"/>
                            <a:ext cx="27" cy="45"/>
                          </a:xfrm>
                          <a:custGeom>
                            <a:avLst/>
                            <a:gdLst>
                              <a:gd name="T0" fmla="*/ 26 w 27"/>
                              <a:gd name="T1" fmla="*/ 0 h 45"/>
                              <a:gd name="T2" fmla="*/ 14 w 27"/>
                              <a:gd name="T3" fmla="*/ 11 h 45"/>
                              <a:gd name="T4" fmla="*/ 4 w 27"/>
                              <a:gd name="T5" fmla="*/ 22 h 45"/>
                              <a:gd name="T6" fmla="*/ 2 w 27"/>
                              <a:gd name="T7" fmla="*/ 32 h 45"/>
                              <a:gd name="T8" fmla="*/ 0 w 27"/>
                              <a:gd name="T9" fmla="*/ 44 h 45"/>
                              <a:gd name="T10" fmla="*/ 4 w 27"/>
                              <a:gd name="T11" fmla="*/ 34 h 45"/>
                              <a:gd name="T12" fmla="*/ 8 w 27"/>
                              <a:gd name="T13" fmla="*/ 23 h 45"/>
                              <a:gd name="T14" fmla="*/ 19 w 27"/>
                              <a:gd name="T15" fmla="*/ 9 h 45"/>
                              <a:gd name="T16" fmla="*/ 26 w 27"/>
                              <a:gd name="T17" fmla="*/ 0 h 45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27" h="45">
                                <a:moveTo>
                                  <a:pt x="26" y="0"/>
                                </a:moveTo>
                                <a:lnTo>
                                  <a:pt x="14" y="11"/>
                                </a:lnTo>
                                <a:lnTo>
                                  <a:pt x="4" y="22"/>
                                </a:lnTo>
                                <a:lnTo>
                                  <a:pt x="2" y="32"/>
                                </a:lnTo>
                                <a:lnTo>
                                  <a:pt x="0" y="44"/>
                                </a:lnTo>
                                <a:lnTo>
                                  <a:pt x="4" y="34"/>
                                </a:lnTo>
                                <a:lnTo>
                                  <a:pt x="8" y="23"/>
                                </a:lnTo>
                                <a:lnTo>
                                  <a:pt x="19" y="9"/>
                                </a:lnTo>
                                <a:lnTo>
                                  <a:pt x="26" y="0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  <p:sp>
                        <p:nvSpPr>
                          <p:cNvPr id="45137" name="Freeform 25">
                            <a:extLst>
                              <a:ext uri="{FF2B5EF4-FFF2-40B4-BE49-F238E27FC236}">
                                <a16:creationId xmlns:a16="http://schemas.microsoft.com/office/drawing/2014/main" id="{BC8B6258-2244-CB67-FACC-177E075C852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2" y="1050"/>
                            <a:ext cx="16" cy="30"/>
                          </a:xfrm>
                          <a:custGeom>
                            <a:avLst/>
                            <a:gdLst>
                              <a:gd name="T0" fmla="*/ 5 w 16"/>
                              <a:gd name="T1" fmla="*/ 29 h 30"/>
                              <a:gd name="T2" fmla="*/ 2 w 16"/>
                              <a:gd name="T3" fmla="*/ 20 h 30"/>
                              <a:gd name="T4" fmla="*/ 0 w 16"/>
                              <a:gd name="T5" fmla="*/ 14 h 30"/>
                              <a:gd name="T6" fmla="*/ 4 w 16"/>
                              <a:gd name="T7" fmla="*/ 6 h 30"/>
                              <a:gd name="T8" fmla="*/ 13 w 16"/>
                              <a:gd name="T9" fmla="*/ 0 h 30"/>
                              <a:gd name="T10" fmla="*/ 8 w 16"/>
                              <a:gd name="T11" fmla="*/ 9 h 30"/>
                              <a:gd name="T12" fmla="*/ 5 w 16"/>
                              <a:gd name="T13" fmla="*/ 17 h 30"/>
                              <a:gd name="T14" fmla="*/ 9 w 16"/>
                              <a:gd name="T15" fmla="*/ 20 h 30"/>
                              <a:gd name="T16" fmla="*/ 15 w 16"/>
                              <a:gd name="T17" fmla="*/ 12 h 30"/>
                              <a:gd name="T18" fmla="*/ 12 w 16"/>
                              <a:gd name="T19" fmla="*/ 19 h 30"/>
                              <a:gd name="T20" fmla="*/ 5 w 16"/>
                              <a:gd name="T21" fmla="*/ 29 h 30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16" h="30">
                                <a:moveTo>
                                  <a:pt x="5" y="29"/>
                                </a:moveTo>
                                <a:lnTo>
                                  <a:pt x="2" y="20"/>
                                </a:lnTo>
                                <a:lnTo>
                                  <a:pt x="0" y="14"/>
                                </a:lnTo>
                                <a:lnTo>
                                  <a:pt x="4" y="6"/>
                                </a:lnTo>
                                <a:lnTo>
                                  <a:pt x="13" y="0"/>
                                </a:lnTo>
                                <a:lnTo>
                                  <a:pt x="8" y="9"/>
                                </a:lnTo>
                                <a:lnTo>
                                  <a:pt x="5" y="17"/>
                                </a:lnTo>
                                <a:lnTo>
                                  <a:pt x="9" y="20"/>
                                </a:lnTo>
                                <a:lnTo>
                                  <a:pt x="15" y="12"/>
                                </a:lnTo>
                                <a:lnTo>
                                  <a:pt x="12" y="19"/>
                                </a:lnTo>
                                <a:lnTo>
                                  <a:pt x="5" y="29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</p:grpSp>
                  </p:grpSp>
                  <p:grpSp>
                    <p:nvGrpSpPr>
                      <p:cNvPr id="45124" name="Group 26">
                        <a:extLst>
                          <a:ext uri="{FF2B5EF4-FFF2-40B4-BE49-F238E27FC236}">
                            <a16:creationId xmlns:a16="http://schemas.microsoft.com/office/drawing/2014/main" id="{FE609B4F-C8F5-EBEF-FE06-9580C4940C0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6" y="1117"/>
                        <a:ext cx="126" cy="68"/>
                        <a:chOff x="3446" y="1117"/>
                        <a:chExt cx="126" cy="68"/>
                      </a:xfrm>
                    </p:grpSpPr>
                    <p:sp>
                      <p:nvSpPr>
                        <p:cNvPr id="45125" name="Freeform 27">
                          <a:extLst>
                            <a:ext uri="{FF2B5EF4-FFF2-40B4-BE49-F238E27FC236}">
                              <a16:creationId xmlns:a16="http://schemas.microsoft.com/office/drawing/2014/main" id="{0A2EC277-2AD6-8A3D-468C-E69D52F8827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6" y="1117"/>
                          <a:ext cx="126" cy="68"/>
                        </a:xfrm>
                        <a:custGeom>
                          <a:avLst/>
                          <a:gdLst>
                            <a:gd name="T0" fmla="*/ 8 w 126"/>
                            <a:gd name="T1" fmla="*/ 16 h 68"/>
                            <a:gd name="T2" fmla="*/ 30 w 126"/>
                            <a:gd name="T3" fmla="*/ 17 h 68"/>
                            <a:gd name="T4" fmla="*/ 46 w 126"/>
                            <a:gd name="T5" fmla="*/ 17 h 68"/>
                            <a:gd name="T6" fmla="*/ 65 w 126"/>
                            <a:gd name="T7" fmla="*/ 8 h 68"/>
                            <a:gd name="T8" fmla="*/ 80 w 126"/>
                            <a:gd name="T9" fmla="*/ 1 h 68"/>
                            <a:gd name="T10" fmla="*/ 94 w 126"/>
                            <a:gd name="T11" fmla="*/ 0 h 68"/>
                            <a:gd name="T12" fmla="*/ 101 w 126"/>
                            <a:gd name="T13" fmla="*/ 6 h 68"/>
                            <a:gd name="T14" fmla="*/ 110 w 126"/>
                            <a:gd name="T15" fmla="*/ 11 h 68"/>
                            <a:gd name="T16" fmla="*/ 122 w 126"/>
                            <a:gd name="T17" fmla="*/ 12 h 68"/>
                            <a:gd name="T18" fmla="*/ 125 w 126"/>
                            <a:gd name="T19" fmla="*/ 17 h 68"/>
                            <a:gd name="T20" fmla="*/ 123 w 126"/>
                            <a:gd name="T21" fmla="*/ 30 h 68"/>
                            <a:gd name="T22" fmla="*/ 121 w 126"/>
                            <a:gd name="T23" fmla="*/ 39 h 68"/>
                            <a:gd name="T24" fmla="*/ 115 w 126"/>
                            <a:gd name="T25" fmla="*/ 45 h 68"/>
                            <a:gd name="T26" fmla="*/ 107 w 126"/>
                            <a:gd name="T27" fmla="*/ 54 h 68"/>
                            <a:gd name="T28" fmla="*/ 103 w 126"/>
                            <a:gd name="T29" fmla="*/ 62 h 68"/>
                            <a:gd name="T30" fmla="*/ 97 w 126"/>
                            <a:gd name="T31" fmla="*/ 66 h 68"/>
                            <a:gd name="T32" fmla="*/ 93 w 126"/>
                            <a:gd name="T33" fmla="*/ 67 h 68"/>
                            <a:gd name="T34" fmla="*/ 85 w 126"/>
                            <a:gd name="T35" fmla="*/ 60 h 68"/>
                            <a:gd name="T36" fmla="*/ 81 w 126"/>
                            <a:gd name="T37" fmla="*/ 63 h 68"/>
                            <a:gd name="T38" fmla="*/ 74 w 126"/>
                            <a:gd name="T39" fmla="*/ 63 h 68"/>
                            <a:gd name="T40" fmla="*/ 69 w 126"/>
                            <a:gd name="T41" fmla="*/ 53 h 68"/>
                            <a:gd name="T42" fmla="*/ 65 w 126"/>
                            <a:gd name="T43" fmla="*/ 55 h 68"/>
                            <a:gd name="T44" fmla="*/ 60 w 126"/>
                            <a:gd name="T45" fmla="*/ 55 h 68"/>
                            <a:gd name="T46" fmla="*/ 58 w 126"/>
                            <a:gd name="T47" fmla="*/ 49 h 68"/>
                            <a:gd name="T48" fmla="*/ 52 w 126"/>
                            <a:gd name="T49" fmla="*/ 53 h 68"/>
                            <a:gd name="T50" fmla="*/ 47 w 126"/>
                            <a:gd name="T51" fmla="*/ 56 h 68"/>
                            <a:gd name="T52" fmla="*/ 41 w 126"/>
                            <a:gd name="T53" fmla="*/ 53 h 68"/>
                            <a:gd name="T54" fmla="*/ 39 w 126"/>
                            <a:gd name="T55" fmla="*/ 48 h 68"/>
                            <a:gd name="T56" fmla="*/ 38 w 126"/>
                            <a:gd name="T57" fmla="*/ 42 h 68"/>
                            <a:gd name="T58" fmla="*/ 29 w 126"/>
                            <a:gd name="T59" fmla="*/ 43 h 68"/>
                            <a:gd name="T60" fmla="*/ 21 w 126"/>
                            <a:gd name="T61" fmla="*/ 45 h 68"/>
                            <a:gd name="T62" fmla="*/ 19 w 126"/>
                            <a:gd name="T63" fmla="*/ 41 h 68"/>
                            <a:gd name="T64" fmla="*/ 13 w 126"/>
                            <a:gd name="T65" fmla="*/ 41 h 68"/>
                            <a:gd name="T66" fmla="*/ 4 w 126"/>
                            <a:gd name="T67" fmla="*/ 35 h 68"/>
                            <a:gd name="T68" fmla="*/ 0 w 126"/>
                            <a:gd name="T69" fmla="*/ 27 h 68"/>
                            <a:gd name="T70" fmla="*/ 2 w 126"/>
                            <a:gd name="T71" fmla="*/ 24 h 68"/>
                            <a:gd name="T72" fmla="*/ 0 w 126"/>
                            <a:gd name="T73" fmla="*/ 17 h 68"/>
                            <a:gd name="T74" fmla="*/ 8 w 126"/>
                            <a:gd name="T75" fmla="*/ 16 h 68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0" t="0" r="r" b="b"/>
                          <a:pathLst>
                            <a:path w="126" h="68">
                              <a:moveTo>
                                <a:pt x="8" y="16"/>
                              </a:moveTo>
                              <a:lnTo>
                                <a:pt x="30" y="17"/>
                              </a:lnTo>
                              <a:lnTo>
                                <a:pt x="46" y="17"/>
                              </a:lnTo>
                              <a:lnTo>
                                <a:pt x="65" y="8"/>
                              </a:lnTo>
                              <a:lnTo>
                                <a:pt x="80" y="1"/>
                              </a:lnTo>
                              <a:lnTo>
                                <a:pt x="94" y="0"/>
                              </a:lnTo>
                              <a:lnTo>
                                <a:pt x="101" y="6"/>
                              </a:lnTo>
                              <a:lnTo>
                                <a:pt x="110" y="11"/>
                              </a:lnTo>
                              <a:lnTo>
                                <a:pt x="122" y="12"/>
                              </a:lnTo>
                              <a:lnTo>
                                <a:pt x="125" y="17"/>
                              </a:lnTo>
                              <a:lnTo>
                                <a:pt x="123" y="30"/>
                              </a:lnTo>
                              <a:lnTo>
                                <a:pt x="121" y="39"/>
                              </a:lnTo>
                              <a:lnTo>
                                <a:pt x="115" y="45"/>
                              </a:lnTo>
                              <a:lnTo>
                                <a:pt x="107" y="54"/>
                              </a:lnTo>
                              <a:lnTo>
                                <a:pt x="103" y="62"/>
                              </a:lnTo>
                              <a:lnTo>
                                <a:pt x="97" y="66"/>
                              </a:lnTo>
                              <a:lnTo>
                                <a:pt x="93" y="67"/>
                              </a:lnTo>
                              <a:lnTo>
                                <a:pt x="85" y="60"/>
                              </a:lnTo>
                              <a:lnTo>
                                <a:pt x="81" y="63"/>
                              </a:lnTo>
                              <a:lnTo>
                                <a:pt x="74" y="63"/>
                              </a:lnTo>
                              <a:lnTo>
                                <a:pt x="69" y="53"/>
                              </a:lnTo>
                              <a:lnTo>
                                <a:pt x="65" y="55"/>
                              </a:lnTo>
                              <a:lnTo>
                                <a:pt x="60" y="55"/>
                              </a:lnTo>
                              <a:lnTo>
                                <a:pt x="58" y="49"/>
                              </a:lnTo>
                              <a:lnTo>
                                <a:pt x="52" y="53"/>
                              </a:lnTo>
                              <a:lnTo>
                                <a:pt x="47" y="56"/>
                              </a:lnTo>
                              <a:lnTo>
                                <a:pt x="41" y="53"/>
                              </a:lnTo>
                              <a:lnTo>
                                <a:pt x="39" y="48"/>
                              </a:lnTo>
                              <a:lnTo>
                                <a:pt x="38" y="42"/>
                              </a:lnTo>
                              <a:lnTo>
                                <a:pt x="29" y="43"/>
                              </a:lnTo>
                              <a:lnTo>
                                <a:pt x="21" y="45"/>
                              </a:lnTo>
                              <a:lnTo>
                                <a:pt x="19" y="41"/>
                              </a:lnTo>
                              <a:lnTo>
                                <a:pt x="13" y="41"/>
                              </a:lnTo>
                              <a:lnTo>
                                <a:pt x="4" y="35"/>
                              </a:lnTo>
                              <a:lnTo>
                                <a:pt x="0" y="27"/>
                              </a:lnTo>
                              <a:lnTo>
                                <a:pt x="2" y="24"/>
                              </a:lnTo>
                              <a:lnTo>
                                <a:pt x="0" y="17"/>
                              </a:lnTo>
                              <a:lnTo>
                                <a:pt x="8" y="16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TW"/>
                        </a:p>
                      </p:txBody>
                    </p:sp>
                    <p:grpSp>
                      <p:nvGrpSpPr>
                        <p:cNvPr id="45126" name="Group 28">
                          <a:extLst>
                            <a:ext uri="{FF2B5EF4-FFF2-40B4-BE49-F238E27FC236}">
                              <a16:creationId xmlns:a16="http://schemas.microsoft.com/office/drawing/2014/main" id="{59145708-1C92-6A0A-B85A-AF697FB2A09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64" y="1128"/>
                          <a:ext cx="95" cy="52"/>
                          <a:chOff x="3464" y="1128"/>
                          <a:chExt cx="95" cy="52"/>
                        </a:xfrm>
                      </p:grpSpPr>
                      <p:sp>
                        <p:nvSpPr>
                          <p:cNvPr id="45127" name="Freeform 29">
                            <a:extLst>
                              <a:ext uri="{FF2B5EF4-FFF2-40B4-BE49-F238E27FC236}">
                                <a16:creationId xmlns:a16="http://schemas.microsoft.com/office/drawing/2014/main" id="{27D8338C-07BA-3766-C638-61BB9CA758A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4" y="1144"/>
                            <a:ext cx="30" cy="15"/>
                          </a:xfrm>
                          <a:custGeom>
                            <a:avLst/>
                            <a:gdLst>
                              <a:gd name="T0" fmla="*/ 0 w 30"/>
                              <a:gd name="T1" fmla="*/ 14 h 15"/>
                              <a:gd name="T2" fmla="*/ 15 w 30"/>
                              <a:gd name="T3" fmla="*/ 10 h 15"/>
                              <a:gd name="T4" fmla="*/ 29 w 30"/>
                              <a:gd name="T5" fmla="*/ 0 h 15"/>
                              <a:gd name="T6" fmla="*/ 24 w 30"/>
                              <a:gd name="T7" fmla="*/ 8 h 15"/>
                              <a:gd name="T8" fmla="*/ 18 w 30"/>
                              <a:gd name="T9" fmla="*/ 13 h 15"/>
                              <a:gd name="T10" fmla="*/ 0 w 30"/>
                              <a:gd name="T11" fmla="*/ 14 h 1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30" h="15">
                                <a:moveTo>
                                  <a:pt x="0" y="14"/>
                                </a:moveTo>
                                <a:lnTo>
                                  <a:pt x="15" y="10"/>
                                </a:lnTo>
                                <a:lnTo>
                                  <a:pt x="29" y="0"/>
                                </a:lnTo>
                                <a:lnTo>
                                  <a:pt x="24" y="8"/>
                                </a:lnTo>
                                <a:lnTo>
                                  <a:pt x="18" y="13"/>
                                </a:ln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  <p:sp>
                        <p:nvSpPr>
                          <p:cNvPr id="45128" name="Freeform 30">
                            <a:extLst>
                              <a:ext uri="{FF2B5EF4-FFF2-40B4-BE49-F238E27FC236}">
                                <a16:creationId xmlns:a16="http://schemas.microsoft.com/office/drawing/2014/main" id="{5E97480B-11C7-2BAC-DC2B-8BF8F5C2D3F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3" y="1128"/>
                            <a:ext cx="24" cy="42"/>
                          </a:xfrm>
                          <a:custGeom>
                            <a:avLst/>
                            <a:gdLst>
                              <a:gd name="T0" fmla="*/ 0 w 24"/>
                              <a:gd name="T1" fmla="*/ 41 h 42"/>
                              <a:gd name="T2" fmla="*/ 8 w 24"/>
                              <a:gd name="T3" fmla="*/ 27 h 42"/>
                              <a:gd name="T4" fmla="*/ 23 w 24"/>
                              <a:gd name="T5" fmla="*/ 0 h 42"/>
                              <a:gd name="T6" fmla="*/ 18 w 24"/>
                              <a:gd name="T7" fmla="*/ 15 h 42"/>
                              <a:gd name="T8" fmla="*/ 15 w 24"/>
                              <a:gd name="T9" fmla="*/ 28 h 42"/>
                              <a:gd name="T10" fmla="*/ 0 w 24"/>
                              <a:gd name="T11" fmla="*/ 41 h 4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24" h="42">
                                <a:moveTo>
                                  <a:pt x="0" y="41"/>
                                </a:moveTo>
                                <a:lnTo>
                                  <a:pt x="8" y="27"/>
                                </a:lnTo>
                                <a:lnTo>
                                  <a:pt x="23" y="0"/>
                                </a:lnTo>
                                <a:lnTo>
                                  <a:pt x="18" y="15"/>
                                </a:lnTo>
                                <a:lnTo>
                                  <a:pt x="15" y="28"/>
                                </a:lnTo>
                                <a:lnTo>
                                  <a:pt x="0" y="41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  <p:sp>
                        <p:nvSpPr>
                          <p:cNvPr id="45129" name="Freeform 31">
                            <a:extLst>
                              <a:ext uri="{FF2B5EF4-FFF2-40B4-BE49-F238E27FC236}">
                                <a16:creationId xmlns:a16="http://schemas.microsoft.com/office/drawing/2014/main" id="{13E5F4B4-E492-63E2-8550-F4970F7656F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30" y="1129"/>
                            <a:ext cx="18" cy="51"/>
                          </a:xfrm>
                          <a:custGeom>
                            <a:avLst/>
                            <a:gdLst>
                              <a:gd name="T0" fmla="*/ 0 w 18"/>
                              <a:gd name="T1" fmla="*/ 50 h 51"/>
                              <a:gd name="T2" fmla="*/ 12 w 18"/>
                              <a:gd name="T3" fmla="*/ 39 h 51"/>
                              <a:gd name="T4" fmla="*/ 11 w 18"/>
                              <a:gd name="T5" fmla="*/ 15 h 51"/>
                              <a:gd name="T6" fmla="*/ 3 w 18"/>
                              <a:gd name="T7" fmla="*/ 0 h 51"/>
                              <a:gd name="T8" fmla="*/ 13 w 18"/>
                              <a:gd name="T9" fmla="*/ 15 h 51"/>
                              <a:gd name="T10" fmla="*/ 17 w 18"/>
                              <a:gd name="T11" fmla="*/ 30 h 51"/>
                              <a:gd name="T12" fmla="*/ 16 w 18"/>
                              <a:gd name="T13" fmla="*/ 43 h 51"/>
                              <a:gd name="T14" fmla="*/ 0 w 18"/>
                              <a:gd name="T15" fmla="*/ 50 h 51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8" h="51">
                                <a:moveTo>
                                  <a:pt x="0" y="50"/>
                                </a:moveTo>
                                <a:lnTo>
                                  <a:pt x="12" y="39"/>
                                </a:lnTo>
                                <a:lnTo>
                                  <a:pt x="11" y="15"/>
                                </a:lnTo>
                                <a:lnTo>
                                  <a:pt x="3" y="0"/>
                                </a:lnTo>
                                <a:lnTo>
                                  <a:pt x="13" y="15"/>
                                </a:lnTo>
                                <a:lnTo>
                                  <a:pt x="17" y="30"/>
                                </a:lnTo>
                                <a:lnTo>
                                  <a:pt x="16" y="43"/>
                                </a:lnTo>
                                <a:lnTo>
                                  <a:pt x="0" y="50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  <p:sp>
                        <p:nvSpPr>
                          <p:cNvPr id="45130" name="Freeform 32">
                            <a:extLst>
                              <a:ext uri="{FF2B5EF4-FFF2-40B4-BE49-F238E27FC236}">
                                <a16:creationId xmlns:a16="http://schemas.microsoft.com/office/drawing/2014/main" id="{0F959DCE-79F9-AEF2-0325-AC1D4CA9F4D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53" y="1144"/>
                            <a:ext cx="6" cy="21"/>
                          </a:xfrm>
                          <a:custGeom>
                            <a:avLst/>
                            <a:gdLst>
                              <a:gd name="T0" fmla="*/ 0 w 6"/>
                              <a:gd name="T1" fmla="*/ 0 h 21"/>
                              <a:gd name="T2" fmla="*/ 5 w 6"/>
                              <a:gd name="T3" fmla="*/ 13 h 21"/>
                              <a:gd name="T4" fmla="*/ 3 w 6"/>
                              <a:gd name="T5" fmla="*/ 20 h 21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6" h="21">
                                <a:moveTo>
                                  <a:pt x="0" y="0"/>
                                </a:moveTo>
                                <a:lnTo>
                                  <a:pt x="5" y="13"/>
                                </a:lnTo>
                                <a:lnTo>
                                  <a:pt x="3" y="2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TW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5115" name="Group 33">
                  <a:extLst>
                    <a:ext uri="{FF2B5EF4-FFF2-40B4-BE49-F238E27FC236}">
                      <a16:creationId xmlns:a16="http://schemas.microsoft.com/office/drawing/2014/main" id="{7F0E588B-9E23-EA42-431F-406F890C8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33" y="992"/>
                  <a:ext cx="78" cy="112"/>
                  <a:chOff x="3533" y="992"/>
                  <a:chExt cx="78" cy="112"/>
                </a:xfrm>
              </p:grpSpPr>
              <p:sp>
                <p:nvSpPr>
                  <p:cNvPr id="45116" name="Freeform 34">
                    <a:extLst>
                      <a:ext uri="{FF2B5EF4-FFF2-40B4-BE49-F238E27FC236}">
                        <a16:creationId xmlns:a16="http://schemas.microsoft.com/office/drawing/2014/main" id="{FF4BF71E-ECBE-2F83-438D-BB7087773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3" y="1017"/>
                    <a:ext cx="70" cy="87"/>
                  </a:xfrm>
                  <a:custGeom>
                    <a:avLst/>
                    <a:gdLst>
                      <a:gd name="T0" fmla="*/ 4 w 70"/>
                      <a:gd name="T1" fmla="*/ 37 h 87"/>
                      <a:gd name="T2" fmla="*/ 12 w 70"/>
                      <a:gd name="T3" fmla="*/ 20 h 87"/>
                      <a:gd name="T4" fmla="*/ 17 w 70"/>
                      <a:gd name="T5" fmla="*/ 14 h 87"/>
                      <a:gd name="T6" fmla="*/ 24 w 70"/>
                      <a:gd name="T7" fmla="*/ 5 h 87"/>
                      <a:gd name="T8" fmla="*/ 37 w 70"/>
                      <a:gd name="T9" fmla="*/ 0 h 87"/>
                      <a:gd name="T10" fmla="*/ 47 w 70"/>
                      <a:gd name="T11" fmla="*/ 2 h 87"/>
                      <a:gd name="T12" fmla="*/ 55 w 70"/>
                      <a:gd name="T13" fmla="*/ 7 h 87"/>
                      <a:gd name="T14" fmla="*/ 63 w 70"/>
                      <a:gd name="T15" fmla="*/ 17 h 87"/>
                      <a:gd name="T16" fmla="*/ 69 w 70"/>
                      <a:gd name="T17" fmla="*/ 32 h 87"/>
                      <a:gd name="T18" fmla="*/ 69 w 70"/>
                      <a:gd name="T19" fmla="*/ 44 h 87"/>
                      <a:gd name="T20" fmla="*/ 65 w 70"/>
                      <a:gd name="T21" fmla="*/ 56 h 87"/>
                      <a:gd name="T22" fmla="*/ 58 w 70"/>
                      <a:gd name="T23" fmla="*/ 67 h 87"/>
                      <a:gd name="T24" fmla="*/ 51 w 70"/>
                      <a:gd name="T25" fmla="*/ 75 h 87"/>
                      <a:gd name="T26" fmla="*/ 39 w 70"/>
                      <a:gd name="T27" fmla="*/ 84 h 87"/>
                      <a:gd name="T28" fmla="*/ 25 w 70"/>
                      <a:gd name="T29" fmla="*/ 86 h 87"/>
                      <a:gd name="T30" fmla="*/ 13 w 70"/>
                      <a:gd name="T31" fmla="*/ 83 h 87"/>
                      <a:gd name="T32" fmla="*/ 2 w 70"/>
                      <a:gd name="T33" fmla="*/ 73 h 87"/>
                      <a:gd name="T34" fmla="*/ 0 w 70"/>
                      <a:gd name="T35" fmla="*/ 59 h 87"/>
                      <a:gd name="T36" fmla="*/ 4 w 70"/>
                      <a:gd name="T37" fmla="*/ 37 h 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70" h="87">
                        <a:moveTo>
                          <a:pt x="4" y="37"/>
                        </a:moveTo>
                        <a:lnTo>
                          <a:pt x="12" y="20"/>
                        </a:lnTo>
                        <a:lnTo>
                          <a:pt x="17" y="14"/>
                        </a:lnTo>
                        <a:lnTo>
                          <a:pt x="24" y="5"/>
                        </a:lnTo>
                        <a:lnTo>
                          <a:pt x="37" y="0"/>
                        </a:lnTo>
                        <a:lnTo>
                          <a:pt x="47" y="2"/>
                        </a:lnTo>
                        <a:lnTo>
                          <a:pt x="55" y="7"/>
                        </a:lnTo>
                        <a:lnTo>
                          <a:pt x="63" y="17"/>
                        </a:lnTo>
                        <a:lnTo>
                          <a:pt x="69" y="32"/>
                        </a:lnTo>
                        <a:lnTo>
                          <a:pt x="69" y="44"/>
                        </a:lnTo>
                        <a:lnTo>
                          <a:pt x="65" y="56"/>
                        </a:lnTo>
                        <a:lnTo>
                          <a:pt x="58" y="67"/>
                        </a:lnTo>
                        <a:lnTo>
                          <a:pt x="51" y="75"/>
                        </a:lnTo>
                        <a:lnTo>
                          <a:pt x="39" y="84"/>
                        </a:lnTo>
                        <a:lnTo>
                          <a:pt x="25" y="86"/>
                        </a:lnTo>
                        <a:lnTo>
                          <a:pt x="13" y="83"/>
                        </a:lnTo>
                        <a:lnTo>
                          <a:pt x="2" y="73"/>
                        </a:lnTo>
                        <a:lnTo>
                          <a:pt x="0" y="59"/>
                        </a:lnTo>
                        <a:lnTo>
                          <a:pt x="4" y="37"/>
                        </a:lnTo>
                      </a:path>
                    </a:pathLst>
                  </a:custGeom>
                  <a:solidFill>
                    <a:srgbClr val="F0F0F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TW"/>
                  </a:p>
                </p:txBody>
              </p:sp>
              <p:sp>
                <p:nvSpPr>
                  <p:cNvPr id="45117" name="Oval 35">
                    <a:extLst>
                      <a:ext uri="{FF2B5EF4-FFF2-40B4-BE49-F238E27FC236}">
                        <a16:creationId xmlns:a16="http://schemas.microsoft.com/office/drawing/2014/main" id="{43CF74A2-DEB7-332B-10C4-C0FAF675E7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1046"/>
                    <a:ext cx="6" cy="8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45118" name="Freeform 36">
                    <a:extLst>
                      <a:ext uri="{FF2B5EF4-FFF2-40B4-BE49-F238E27FC236}">
                        <a16:creationId xmlns:a16="http://schemas.microsoft.com/office/drawing/2014/main" id="{EF3B60B7-BCE6-2F7D-CC0C-B089706E31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3" y="992"/>
                    <a:ext cx="68" cy="56"/>
                  </a:xfrm>
                  <a:custGeom>
                    <a:avLst/>
                    <a:gdLst>
                      <a:gd name="T0" fmla="*/ 67 w 68"/>
                      <a:gd name="T1" fmla="*/ 38 h 56"/>
                      <a:gd name="T2" fmla="*/ 65 w 68"/>
                      <a:gd name="T3" fmla="*/ 33 h 56"/>
                      <a:gd name="T4" fmla="*/ 17 w 68"/>
                      <a:gd name="T5" fmla="*/ 0 h 56"/>
                      <a:gd name="T6" fmla="*/ 13 w 68"/>
                      <a:gd name="T7" fmla="*/ 0 h 56"/>
                      <a:gd name="T8" fmla="*/ 8 w 68"/>
                      <a:gd name="T9" fmla="*/ 2 h 56"/>
                      <a:gd name="T10" fmla="*/ 4 w 68"/>
                      <a:gd name="T11" fmla="*/ 6 h 56"/>
                      <a:gd name="T12" fmla="*/ 0 w 68"/>
                      <a:gd name="T13" fmla="*/ 12 h 56"/>
                      <a:gd name="T14" fmla="*/ 1 w 68"/>
                      <a:gd name="T15" fmla="*/ 17 h 56"/>
                      <a:gd name="T16" fmla="*/ 3 w 68"/>
                      <a:gd name="T17" fmla="*/ 22 h 56"/>
                      <a:gd name="T18" fmla="*/ 5 w 68"/>
                      <a:gd name="T19" fmla="*/ 25 h 56"/>
                      <a:gd name="T20" fmla="*/ 10 w 68"/>
                      <a:gd name="T21" fmla="*/ 28 h 56"/>
                      <a:gd name="T22" fmla="*/ 46 w 68"/>
                      <a:gd name="T23" fmla="*/ 53 h 56"/>
                      <a:gd name="T24" fmla="*/ 49 w 68"/>
                      <a:gd name="T25" fmla="*/ 54 h 56"/>
                      <a:gd name="T26" fmla="*/ 53 w 68"/>
                      <a:gd name="T27" fmla="*/ 55 h 56"/>
                      <a:gd name="T28" fmla="*/ 58 w 68"/>
                      <a:gd name="T29" fmla="*/ 54 h 56"/>
                      <a:gd name="T30" fmla="*/ 63 w 68"/>
                      <a:gd name="T31" fmla="*/ 51 h 56"/>
                      <a:gd name="T32" fmla="*/ 66 w 68"/>
                      <a:gd name="T33" fmla="*/ 47 h 56"/>
                      <a:gd name="T34" fmla="*/ 67 w 68"/>
                      <a:gd name="T35" fmla="*/ 41 h 56"/>
                      <a:gd name="T36" fmla="*/ 67 w 68"/>
                      <a:gd name="T37" fmla="*/ 38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8" h="56">
                        <a:moveTo>
                          <a:pt x="67" y="38"/>
                        </a:moveTo>
                        <a:lnTo>
                          <a:pt x="65" y="33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8" y="2"/>
                        </a:lnTo>
                        <a:lnTo>
                          <a:pt x="4" y="6"/>
                        </a:lnTo>
                        <a:lnTo>
                          <a:pt x="0" y="12"/>
                        </a:lnTo>
                        <a:lnTo>
                          <a:pt x="1" y="17"/>
                        </a:lnTo>
                        <a:lnTo>
                          <a:pt x="3" y="22"/>
                        </a:lnTo>
                        <a:lnTo>
                          <a:pt x="5" y="25"/>
                        </a:lnTo>
                        <a:lnTo>
                          <a:pt x="10" y="28"/>
                        </a:lnTo>
                        <a:lnTo>
                          <a:pt x="46" y="53"/>
                        </a:lnTo>
                        <a:lnTo>
                          <a:pt x="49" y="54"/>
                        </a:lnTo>
                        <a:lnTo>
                          <a:pt x="53" y="55"/>
                        </a:lnTo>
                        <a:lnTo>
                          <a:pt x="58" y="54"/>
                        </a:lnTo>
                        <a:lnTo>
                          <a:pt x="63" y="51"/>
                        </a:lnTo>
                        <a:lnTo>
                          <a:pt x="66" y="47"/>
                        </a:lnTo>
                        <a:lnTo>
                          <a:pt x="67" y="41"/>
                        </a:lnTo>
                        <a:lnTo>
                          <a:pt x="67" y="38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TW"/>
                  </a:p>
                </p:txBody>
              </p:sp>
            </p:grpSp>
          </p:grpSp>
          <p:grpSp>
            <p:nvGrpSpPr>
              <p:cNvPr id="45108" name="Group 37">
                <a:extLst>
                  <a:ext uri="{FF2B5EF4-FFF2-40B4-BE49-F238E27FC236}">
                    <a16:creationId xmlns:a16="http://schemas.microsoft.com/office/drawing/2014/main" id="{A3442272-8215-762D-143F-697631044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1" y="992"/>
                <a:ext cx="158" cy="143"/>
                <a:chOff x="3451" y="992"/>
                <a:chExt cx="158" cy="143"/>
              </a:xfrm>
            </p:grpSpPr>
            <p:sp>
              <p:nvSpPr>
                <p:cNvPr id="45109" name="Freeform 38">
                  <a:extLst>
                    <a:ext uri="{FF2B5EF4-FFF2-40B4-BE49-F238E27FC236}">
                      <a16:creationId xmlns:a16="http://schemas.microsoft.com/office/drawing/2014/main" id="{B6758F9E-B574-6F23-8346-CD810FD01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022"/>
                  <a:ext cx="106" cy="113"/>
                </a:xfrm>
                <a:custGeom>
                  <a:avLst/>
                  <a:gdLst>
                    <a:gd name="T0" fmla="*/ 38 w 106"/>
                    <a:gd name="T1" fmla="*/ 0 h 113"/>
                    <a:gd name="T2" fmla="*/ 56 w 106"/>
                    <a:gd name="T3" fmla="*/ 13 h 113"/>
                    <a:gd name="T4" fmla="*/ 78 w 106"/>
                    <a:gd name="T5" fmla="*/ 37 h 113"/>
                    <a:gd name="T6" fmla="*/ 89 w 106"/>
                    <a:gd name="T7" fmla="*/ 51 h 113"/>
                    <a:gd name="T8" fmla="*/ 97 w 106"/>
                    <a:gd name="T9" fmla="*/ 61 h 113"/>
                    <a:gd name="T10" fmla="*/ 103 w 106"/>
                    <a:gd name="T11" fmla="*/ 72 h 113"/>
                    <a:gd name="T12" fmla="*/ 105 w 106"/>
                    <a:gd name="T13" fmla="*/ 84 h 113"/>
                    <a:gd name="T14" fmla="*/ 105 w 106"/>
                    <a:gd name="T15" fmla="*/ 95 h 113"/>
                    <a:gd name="T16" fmla="*/ 99 w 106"/>
                    <a:gd name="T17" fmla="*/ 104 h 113"/>
                    <a:gd name="T18" fmla="*/ 92 w 106"/>
                    <a:gd name="T19" fmla="*/ 110 h 113"/>
                    <a:gd name="T20" fmla="*/ 76 w 106"/>
                    <a:gd name="T21" fmla="*/ 112 h 113"/>
                    <a:gd name="T22" fmla="*/ 55 w 106"/>
                    <a:gd name="T23" fmla="*/ 106 h 113"/>
                    <a:gd name="T24" fmla="*/ 36 w 106"/>
                    <a:gd name="T25" fmla="*/ 100 h 113"/>
                    <a:gd name="T26" fmla="*/ 27 w 106"/>
                    <a:gd name="T27" fmla="*/ 93 h 113"/>
                    <a:gd name="T28" fmla="*/ 12 w 106"/>
                    <a:gd name="T29" fmla="*/ 82 h 113"/>
                    <a:gd name="T30" fmla="*/ 0 w 106"/>
                    <a:gd name="T31" fmla="*/ 63 h 113"/>
                    <a:gd name="T32" fmla="*/ 9 w 106"/>
                    <a:gd name="T33" fmla="*/ 60 h 113"/>
                    <a:gd name="T34" fmla="*/ 19 w 106"/>
                    <a:gd name="T35" fmla="*/ 25 h 113"/>
                    <a:gd name="T36" fmla="*/ 38 w 106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6" h="113">
                      <a:moveTo>
                        <a:pt x="38" y="0"/>
                      </a:moveTo>
                      <a:lnTo>
                        <a:pt x="56" y="13"/>
                      </a:lnTo>
                      <a:lnTo>
                        <a:pt x="78" y="37"/>
                      </a:lnTo>
                      <a:lnTo>
                        <a:pt x="89" y="51"/>
                      </a:lnTo>
                      <a:lnTo>
                        <a:pt x="97" y="61"/>
                      </a:lnTo>
                      <a:lnTo>
                        <a:pt x="103" y="72"/>
                      </a:lnTo>
                      <a:lnTo>
                        <a:pt x="105" y="84"/>
                      </a:lnTo>
                      <a:lnTo>
                        <a:pt x="105" y="95"/>
                      </a:lnTo>
                      <a:lnTo>
                        <a:pt x="99" y="104"/>
                      </a:lnTo>
                      <a:lnTo>
                        <a:pt x="92" y="110"/>
                      </a:lnTo>
                      <a:lnTo>
                        <a:pt x="76" y="112"/>
                      </a:lnTo>
                      <a:lnTo>
                        <a:pt x="55" y="106"/>
                      </a:lnTo>
                      <a:lnTo>
                        <a:pt x="36" y="100"/>
                      </a:lnTo>
                      <a:lnTo>
                        <a:pt x="27" y="93"/>
                      </a:lnTo>
                      <a:lnTo>
                        <a:pt x="12" y="82"/>
                      </a:lnTo>
                      <a:lnTo>
                        <a:pt x="0" y="63"/>
                      </a:lnTo>
                      <a:lnTo>
                        <a:pt x="9" y="60"/>
                      </a:lnTo>
                      <a:lnTo>
                        <a:pt x="19" y="25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TW"/>
                </a:p>
              </p:txBody>
            </p:sp>
            <p:grpSp>
              <p:nvGrpSpPr>
                <p:cNvPr id="45110" name="Group 39">
                  <a:extLst>
                    <a:ext uri="{FF2B5EF4-FFF2-40B4-BE49-F238E27FC236}">
                      <a16:creationId xmlns:a16="http://schemas.microsoft.com/office/drawing/2014/main" id="{9DF006B2-2CB5-006B-5943-EDD0E4AADD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1" y="992"/>
                  <a:ext cx="98" cy="102"/>
                  <a:chOff x="3451" y="992"/>
                  <a:chExt cx="98" cy="102"/>
                </a:xfrm>
              </p:grpSpPr>
              <p:sp>
                <p:nvSpPr>
                  <p:cNvPr id="45111" name="Freeform 40">
                    <a:extLst>
                      <a:ext uri="{FF2B5EF4-FFF2-40B4-BE49-F238E27FC236}">
                        <a16:creationId xmlns:a16="http://schemas.microsoft.com/office/drawing/2014/main" id="{45A1BA14-599B-7367-BE8F-3B253250A8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1013"/>
                    <a:ext cx="69" cy="81"/>
                  </a:xfrm>
                  <a:custGeom>
                    <a:avLst/>
                    <a:gdLst>
                      <a:gd name="T0" fmla="*/ 5 w 69"/>
                      <a:gd name="T1" fmla="*/ 31 h 81"/>
                      <a:gd name="T2" fmla="*/ 11 w 69"/>
                      <a:gd name="T3" fmla="*/ 18 h 81"/>
                      <a:gd name="T4" fmla="*/ 17 w 69"/>
                      <a:gd name="T5" fmla="*/ 10 h 81"/>
                      <a:gd name="T6" fmla="*/ 27 w 69"/>
                      <a:gd name="T7" fmla="*/ 4 h 81"/>
                      <a:gd name="T8" fmla="*/ 40 w 69"/>
                      <a:gd name="T9" fmla="*/ 0 h 81"/>
                      <a:gd name="T10" fmla="*/ 53 w 69"/>
                      <a:gd name="T11" fmla="*/ 1 h 81"/>
                      <a:gd name="T12" fmla="*/ 60 w 69"/>
                      <a:gd name="T13" fmla="*/ 4 h 81"/>
                      <a:gd name="T14" fmla="*/ 65 w 69"/>
                      <a:gd name="T15" fmla="*/ 11 h 81"/>
                      <a:gd name="T16" fmla="*/ 68 w 69"/>
                      <a:gd name="T17" fmla="*/ 22 h 81"/>
                      <a:gd name="T18" fmla="*/ 67 w 69"/>
                      <a:gd name="T19" fmla="*/ 36 h 81"/>
                      <a:gd name="T20" fmla="*/ 65 w 69"/>
                      <a:gd name="T21" fmla="*/ 49 h 81"/>
                      <a:gd name="T22" fmla="*/ 59 w 69"/>
                      <a:gd name="T23" fmla="*/ 61 h 81"/>
                      <a:gd name="T24" fmla="*/ 51 w 69"/>
                      <a:gd name="T25" fmla="*/ 72 h 81"/>
                      <a:gd name="T26" fmla="*/ 36 w 69"/>
                      <a:gd name="T27" fmla="*/ 80 h 81"/>
                      <a:gd name="T28" fmla="*/ 19 w 69"/>
                      <a:gd name="T29" fmla="*/ 78 h 81"/>
                      <a:gd name="T30" fmla="*/ 8 w 69"/>
                      <a:gd name="T31" fmla="*/ 73 h 81"/>
                      <a:gd name="T32" fmla="*/ 0 w 69"/>
                      <a:gd name="T33" fmla="*/ 61 h 81"/>
                      <a:gd name="T34" fmla="*/ 0 w 69"/>
                      <a:gd name="T35" fmla="*/ 46 h 81"/>
                      <a:gd name="T36" fmla="*/ 5 w 69"/>
                      <a:gd name="T37" fmla="*/ 31 h 8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9" h="81">
                        <a:moveTo>
                          <a:pt x="5" y="31"/>
                        </a:moveTo>
                        <a:lnTo>
                          <a:pt x="11" y="18"/>
                        </a:lnTo>
                        <a:lnTo>
                          <a:pt x="17" y="10"/>
                        </a:lnTo>
                        <a:lnTo>
                          <a:pt x="27" y="4"/>
                        </a:lnTo>
                        <a:lnTo>
                          <a:pt x="40" y="0"/>
                        </a:lnTo>
                        <a:lnTo>
                          <a:pt x="53" y="1"/>
                        </a:lnTo>
                        <a:lnTo>
                          <a:pt x="60" y="4"/>
                        </a:lnTo>
                        <a:lnTo>
                          <a:pt x="65" y="11"/>
                        </a:lnTo>
                        <a:lnTo>
                          <a:pt x="68" y="22"/>
                        </a:lnTo>
                        <a:lnTo>
                          <a:pt x="67" y="36"/>
                        </a:lnTo>
                        <a:lnTo>
                          <a:pt x="65" y="49"/>
                        </a:lnTo>
                        <a:lnTo>
                          <a:pt x="59" y="61"/>
                        </a:lnTo>
                        <a:lnTo>
                          <a:pt x="51" y="72"/>
                        </a:lnTo>
                        <a:lnTo>
                          <a:pt x="36" y="80"/>
                        </a:lnTo>
                        <a:lnTo>
                          <a:pt x="19" y="78"/>
                        </a:lnTo>
                        <a:lnTo>
                          <a:pt x="8" y="73"/>
                        </a:lnTo>
                        <a:lnTo>
                          <a:pt x="0" y="61"/>
                        </a:lnTo>
                        <a:lnTo>
                          <a:pt x="0" y="46"/>
                        </a:lnTo>
                        <a:lnTo>
                          <a:pt x="5" y="31"/>
                        </a:lnTo>
                      </a:path>
                    </a:pathLst>
                  </a:custGeom>
                  <a:solidFill>
                    <a:srgbClr val="F0F0F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TW"/>
                  </a:p>
                </p:txBody>
              </p:sp>
              <p:sp>
                <p:nvSpPr>
                  <p:cNvPr id="45112" name="Oval 41">
                    <a:extLst>
                      <a:ext uri="{FF2B5EF4-FFF2-40B4-BE49-F238E27FC236}">
                        <a16:creationId xmlns:a16="http://schemas.microsoft.com/office/drawing/2014/main" id="{FCA86FB7-98AD-3EF8-E97E-1F7BD6E1FA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1062"/>
                    <a:ext cx="5" cy="8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45113" name="Freeform 42">
                    <a:extLst>
                      <a:ext uri="{FF2B5EF4-FFF2-40B4-BE49-F238E27FC236}">
                        <a16:creationId xmlns:a16="http://schemas.microsoft.com/office/drawing/2014/main" id="{D9C8B0B5-6094-27F3-FB5F-7E8E84A2F3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1" y="992"/>
                    <a:ext cx="98" cy="56"/>
                  </a:xfrm>
                  <a:custGeom>
                    <a:avLst/>
                    <a:gdLst>
                      <a:gd name="T0" fmla="*/ 3 w 98"/>
                      <a:gd name="T1" fmla="*/ 32 h 56"/>
                      <a:gd name="T2" fmla="*/ 8 w 98"/>
                      <a:gd name="T3" fmla="*/ 29 h 56"/>
                      <a:gd name="T4" fmla="*/ 80 w 98"/>
                      <a:gd name="T5" fmla="*/ 1 h 56"/>
                      <a:gd name="T6" fmla="*/ 84 w 98"/>
                      <a:gd name="T7" fmla="*/ 0 h 56"/>
                      <a:gd name="T8" fmla="*/ 89 w 98"/>
                      <a:gd name="T9" fmla="*/ 2 h 56"/>
                      <a:gd name="T10" fmla="*/ 94 w 98"/>
                      <a:gd name="T11" fmla="*/ 6 h 56"/>
                      <a:gd name="T12" fmla="*/ 97 w 98"/>
                      <a:gd name="T13" fmla="*/ 12 h 56"/>
                      <a:gd name="T14" fmla="*/ 96 w 98"/>
                      <a:gd name="T15" fmla="*/ 17 h 56"/>
                      <a:gd name="T16" fmla="*/ 95 w 98"/>
                      <a:gd name="T17" fmla="*/ 23 h 56"/>
                      <a:gd name="T18" fmla="*/ 92 w 98"/>
                      <a:gd name="T19" fmla="*/ 26 h 56"/>
                      <a:gd name="T20" fmla="*/ 87 w 98"/>
                      <a:gd name="T21" fmla="*/ 28 h 56"/>
                      <a:gd name="T22" fmla="*/ 18 w 98"/>
                      <a:gd name="T23" fmla="*/ 54 h 56"/>
                      <a:gd name="T24" fmla="*/ 14 w 98"/>
                      <a:gd name="T25" fmla="*/ 55 h 56"/>
                      <a:gd name="T26" fmla="*/ 10 w 98"/>
                      <a:gd name="T27" fmla="*/ 53 h 56"/>
                      <a:gd name="T28" fmla="*/ 6 w 98"/>
                      <a:gd name="T29" fmla="*/ 51 h 56"/>
                      <a:gd name="T30" fmla="*/ 2 w 98"/>
                      <a:gd name="T31" fmla="*/ 48 h 56"/>
                      <a:gd name="T32" fmla="*/ 0 w 98"/>
                      <a:gd name="T33" fmla="*/ 43 h 56"/>
                      <a:gd name="T34" fmla="*/ 1 w 98"/>
                      <a:gd name="T35" fmla="*/ 37 h 56"/>
                      <a:gd name="T36" fmla="*/ 3 w 98"/>
                      <a:gd name="T37" fmla="*/ 32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98" h="56">
                        <a:moveTo>
                          <a:pt x="3" y="32"/>
                        </a:moveTo>
                        <a:lnTo>
                          <a:pt x="8" y="29"/>
                        </a:lnTo>
                        <a:lnTo>
                          <a:pt x="80" y="1"/>
                        </a:lnTo>
                        <a:lnTo>
                          <a:pt x="84" y="0"/>
                        </a:lnTo>
                        <a:lnTo>
                          <a:pt x="89" y="2"/>
                        </a:lnTo>
                        <a:lnTo>
                          <a:pt x="94" y="6"/>
                        </a:lnTo>
                        <a:lnTo>
                          <a:pt x="97" y="12"/>
                        </a:lnTo>
                        <a:lnTo>
                          <a:pt x="96" y="17"/>
                        </a:lnTo>
                        <a:lnTo>
                          <a:pt x="95" y="23"/>
                        </a:lnTo>
                        <a:lnTo>
                          <a:pt x="92" y="26"/>
                        </a:lnTo>
                        <a:lnTo>
                          <a:pt x="87" y="28"/>
                        </a:lnTo>
                        <a:lnTo>
                          <a:pt x="18" y="54"/>
                        </a:lnTo>
                        <a:lnTo>
                          <a:pt x="14" y="55"/>
                        </a:lnTo>
                        <a:lnTo>
                          <a:pt x="10" y="53"/>
                        </a:lnTo>
                        <a:lnTo>
                          <a:pt x="6" y="51"/>
                        </a:lnTo>
                        <a:lnTo>
                          <a:pt x="2" y="48"/>
                        </a:lnTo>
                        <a:lnTo>
                          <a:pt x="0" y="43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TW"/>
                  </a:p>
                </p:txBody>
              </p:sp>
            </p:grpSp>
          </p:grpSp>
        </p:grpSp>
        <p:grpSp>
          <p:nvGrpSpPr>
            <p:cNvPr id="45077" name="Group 43">
              <a:extLst>
                <a:ext uri="{FF2B5EF4-FFF2-40B4-BE49-F238E27FC236}">
                  <a16:creationId xmlns:a16="http://schemas.microsoft.com/office/drawing/2014/main" id="{BFBB78D6-2EDD-0961-E2C3-804BA02B7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9" y="1050"/>
              <a:ext cx="480" cy="481"/>
              <a:chOff x="2869" y="1050"/>
              <a:chExt cx="480" cy="481"/>
            </a:xfrm>
          </p:grpSpPr>
          <p:grpSp>
            <p:nvGrpSpPr>
              <p:cNvPr id="45078" name="Group 44">
                <a:extLst>
                  <a:ext uri="{FF2B5EF4-FFF2-40B4-BE49-F238E27FC236}">
                    <a16:creationId xmlns:a16="http://schemas.microsoft.com/office/drawing/2014/main" id="{07C0F3EB-55EA-6792-0F86-E737AC685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6" y="1214"/>
                <a:ext cx="423" cy="300"/>
                <a:chOff x="2926" y="1214"/>
                <a:chExt cx="423" cy="300"/>
              </a:xfrm>
            </p:grpSpPr>
            <p:sp>
              <p:nvSpPr>
                <p:cNvPr id="45105" name="Freeform 45">
                  <a:extLst>
                    <a:ext uri="{FF2B5EF4-FFF2-40B4-BE49-F238E27FC236}">
                      <a16:creationId xmlns:a16="http://schemas.microsoft.com/office/drawing/2014/main" id="{52A222BF-597A-7853-8CFE-0CD3B8B7E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1214"/>
                  <a:ext cx="423" cy="227"/>
                </a:xfrm>
                <a:custGeom>
                  <a:avLst/>
                  <a:gdLst>
                    <a:gd name="T0" fmla="*/ 0 w 423"/>
                    <a:gd name="T1" fmla="*/ 100 h 227"/>
                    <a:gd name="T2" fmla="*/ 33 w 423"/>
                    <a:gd name="T3" fmla="*/ 100 h 227"/>
                    <a:gd name="T4" fmla="*/ 52 w 423"/>
                    <a:gd name="T5" fmla="*/ 115 h 227"/>
                    <a:gd name="T6" fmla="*/ 64 w 423"/>
                    <a:gd name="T7" fmla="*/ 130 h 227"/>
                    <a:gd name="T8" fmla="*/ 91 w 423"/>
                    <a:gd name="T9" fmla="*/ 138 h 227"/>
                    <a:gd name="T10" fmla="*/ 110 w 423"/>
                    <a:gd name="T11" fmla="*/ 163 h 227"/>
                    <a:gd name="T12" fmla="*/ 139 w 423"/>
                    <a:gd name="T13" fmla="*/ 175 h 227"/>
                    <a:gd name="T14" fmla="*/ 176 w 423"/>
                    <a:gd name="T15" fmla="*/ 200 h 227"/>
                    <a:gd name="T16" fmla="*/ 222 w 423"/>
                    <a:gd name="T17" fmla="*/ 213 h 227"/>
                    <a:gd name="T18" fmla="*/ 282 w 423"/>
                    <a:gd name="T19" fmla="*/ 223 h 227"/>
                    <a:gd name="T20" fmla="*/ 341 w 423"/>
                    <a:gd name="T21" fmla="*/ 226 h 227"/>
                    <a:gd name="T22" fmla="*/ 394 w 423"/>
                    <a:gd name="T23" fmla="*/ 200 h 227"/>
                    <a:gd name="T24" fmla="*/ 422 w 423"/>
                    <a:gd name="T25" fmla="*/ 163 h 227"/>
                    <a:gd name="T26" fmla="*/ 362 w 423"/>
                    <a:gd name="T27" fmla="*/ 0 h 227"/>
                    <a:gd name="T28" fmla="*/ 337 w 423"/>
                    <a:gd name="T29" fmla="*/ 0 h 227"/>
                    <a:gd name="T30" fmla="*/ 303 w 423"/>
                    <a:gd name="T31" fmla="*/ 19 h 227"/>
                    <a:gd name="T32" fmla="*/ 236 w 423"/>
                    <a:gd name="T33" fmla="*/ 84 h 227"/>
                    <a:gd name="T34" fmla="*/ 207 w 423"/>
                    <a:gd name="T35" fmla="*/ 78 h 227"/>
                    <a:gd name="T36" fmla="*/ 151 w 423"/>
                    <a:gd name="T37" fmla="*/ 65 h 227"/>
                    <a:gd name="T38" fmla="*/ 118 w 423"/>
                    <a:gd name="T39" fmla="*/ 50 h 227"/>
                    <a:gd name="T40" fmla="*/ 68 w 423"/>
                    <a:gd name="T41" fmla="*/ 21 h 227"/>
                    <a:gd name="T42" fmla="*/ 54 w 423"/>
                    <a:gd name="T43" fmla="*/ 21 h 227"/>
                    <a:gd name="T44" fmla="*/ 18 w 423"/>
                    <a:gd name="T45" fmla="*/ 32 h 227"/>
                    <a:gd name="T46" fmla="*/ 0 w 423"/>
                    <a:gd name="T47" fmla="*/ 100 h 2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23" h="227">
                      <a:moveTo>
                        <a:pt x="0" y="100"/>
                      </a:moveTo>
                      <a:lnTo>
                        <a:pt x="33" y="100"/>
                      </a:lnTo>
                      <a:lnTo>
                        <a:pt x="52" y="115"/>
                      </a:lnTo>
                      <a:lnTo>
                        <a:pt x="64" y="130"/>
                      </a:lnTo>
                      <a:lnTo>
                        <a:pt x="91" y="138"/>
                      </a:lnTo>
                      <a:lnTo>
                        <a:pt x="110" y="163"/>
                      </a:lnTo>
                      <a:lnTo>
                        <a:pt x="139" y="175"/>
                      </a:lnTo>
                      <a:lnTo>
                        <a:pt x="176" y="200"/>
                      </a:lnTo>
                      <a:lnTo>
                        <a:pt x="222" y="213"/>
                      </a:lnTo>
                      <a:lnTo>
                        <a:pt x="282" y="223"/>
                      </a:lnTo>
                      <a:lnTo>
                        <a:pt x="341" y="226"/>
                      </a:lnTo>
                      <a:lnTo>
                        <a:pt x="394" y="200"/>
                      </a:lnTo>
                      <a:lnTo>
                        <a:pt x="422" y="163"/>
                      </a:lnTo>
                      <a:lnTo>
                        <a:pt x="362" y="0"/>
                      </a:lnTo>
                      <a:lnTo>
                        <a:pt x="337" y="0"/>
                      </a:lnTo>
                      <a:lnTo>
                        <a:pt x="303" y="19"/>
                      </a:lnTo>
                      <a:lnTo>
                        <a:pt x="236" y="84"/>
                      </a:lnTo>
                      <a:lnTo>
                        <a:pt x="207" y="78"/>
                      </a:lnTo>
                      <a:lnTo>
                        <a:pt x="151" y="65"/>
                      </a:lnTo>
                      <a:lnTo>
                        <a:pt x="118" y="50"/>
                      </a:lnTo>
                      <a:lnTo>
                        <a:pt x="68" y="21"/>
                      </a:lnTo>
                      <a:lnTo>
                        <a:pt x="54" y="21"/>
                      </a:lnTo>
                      <a:lnTo>
                        <a:pt x="18" y="32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TW"/>
                </a:p>
              </p:txBody>
            </p:sp>
            <p:sp>
              <p:nvSpPr>
                <p:cNvPr id="45106" name="Freeform 46">
                  <a:extLst>
                    <a:ext uri="{FF2B5EF4-FFF2-40B4-BE49-F238E27FC236}">
                      <a16:creationId xmlns:a16="http://schemas.microsoft.com/office/drawing/2014/main" id="{74B248F2-22AB-D0F6-69B4-CCD40B380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1439"/>
                  <a:ext cx="58" cy="75"/>
                </a:xfrm>
                <a:custGeom>
                  <a:avLst/>
                  <a:gdLst>
                    <a:gd name="T0" fmla="*/ 57 w 58"/>
                    <a:gd name="T1" fmla="*/ 0 h 75"/>
                    <a:gd name="T2" fmla="*/ 48 w 58"/>
                    <a:gd name="T3" fmla="*/ 19 h 75"/>
                    <a:gd name="T4" fmla="*/ 42 w 58"/>
                    <a:gd name="T5" fmla="*/ 31 h 75"/>
                    <a:gd name="T6" fmla="*/ 28 w 58"/>
                    <a:gd name="T7" fmla="*/ 43 h 75"/>
                    <a:gd name="T8" fmla="*/ 18 w 58"/>
                    <a:gd name="T9" fmla="*/ 56 h 75"/>
                    <a:gd name="T10" fmla="*/ 7 w 58"/>
                    <a:gd name="T11" fmla="*/ 68 h 75"/>
                    <a:gd name="T12" fmla="*/ 0 w 58"/>
                    <a:gd name="T13" fmla="*/ 74 h 75"/>
                    <a:gd name="T14" fmla="*/ 9 w 58"/>
                    <a:gd name="T15" fmla="*/ 73 h 75"/>
                    <a:gd name="T16" fmla="*/ 17 w 58"/>
                    <a:gd name="T17" fmla="*/ 68 h 75"/>
                    <a:gd name="T18" fmla="*/ 27 w 58"/>
                    <a:gd name="T19" fmla="*/ 63 h 75"/>
                    <a:gd name="T20" fmla="*/ 33 w 58"/>
                    <a:gd name="T21" fmla="*/ 59 h 75"/>
                    <a:gd name="T22" fmla="*/ 35 w 58"/>
                    <a:gd name="T23" fmla="*/ 52 h 75"/>
                    <a:gd name="T24" fmla="*/ 39 w 58"/>
                    <a:gd name="T25" fmla="*/ 46 h 75"/>
                    <a:gd name="T26" fmla="*/ 44 w 58"/>
                    <a:gd name="T27" fmla="*/ 38 h 75"/>
                    <a:gd name="T28" fmla="*/ 50 w 58"/>
                    <a:gd name="T29" fmla="*/ 31 h 75"/>
                    <a:gd name="T30" fmla="*/ 54 w 58"/>
                    <a:gd name="T31" fmla="*/ 20 h 75"/>
                    <a:gd name="T32" fmla="*/ 57 w 58"/>
                    <a:gd name="T33" fmla="*/ 0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8" h="75">
                      <a:moveTo>
                        <a:pt x="57" y="0"/>
                      </a:moveTo>
                      <a:lnTo>
                        <a:pt x="48" y="19"/>
                      </a:lnTo>
                      <a:lnTo>
                        <a:pt x="42" y="31"/>
                      </a:lnTo>
                      <a:lnTo>
                        <a:pt x="28" y="43"/>
                      </a:lnTo>
                      <a:lnTo>
                        <a:pt x="18" y="56"/>
                      </a:lnTo>
                      <a:lnTo>
                        <a:pt x="7" y="68"/>
                      </a:lnTo>
                      <a:lnTo>
                        <a:pt x="0" y="74"/>
                      </a:lnTo>
                      <a:lnTo>
                        <a:pt x="9" y="73"/>
                      </a:lnTo>
                      <a:lnTo>
                        <a:pt x="17" y="68"/>
                      </a:lnTo>
                      <a:lnTo>
                        <a:pt x="27" y="63"/>
                      </a:lnTo>
                      <a:lnTo>
                        <a:pt x="33" y="59"/>
                      </a:lnTo>
                      <a:lnTo>
                        <a:pt x="35" y="52"/>
                      </a:lnTo>
                      <a:lnTo>
                        <a:pt x="39" y="46"/>
                      </a:lnTo>
                      <a:lnTo>
                        <a:pt x="44" y="38"/>
                      </a:lnTo>
                      <a:lnTo>
                        <a:pt x="50" y="31"/>
                      </a:lnTo>
                      <a:lnTo>
                        <a:pt x="54" y="20"/>
                      </a:lnTo>
                      <a:lnTo>
                        <a:pt x="57" y="0"/>
                      </a:lnTo>
                    </a:path>
                  </a:pathLst>
                </a:custGeom>
                <a:solidFill>
                  <a:srgbClr val="00C0E0"/>
                </a:solidFill>
                <a:ln w="12700" cap="rnd" cmpd="sng">
                  <a:solidFill>
                    <a:srgbClr val="00C0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TW"/>
                </a:p>
              </p:txBody>
            </p:sp>
          </p:grpSp>
          <p:grpSp>
            <p:nvGrpSpPr>
              <p:cNvPr id="45079" name="Group 47">
                <a:extLst>
                  <a:ext uri="{FF2B5EF4-FFF2-40B4-BE49-F238E27FC236}">
                    <a16:creationId xmlns:a16="http://schemas.microsoft.com/office/drawing/2014/main" id="{036CB5F1-877F-0803-A08E-1AC57EA922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9" y="1050"/>
                <a:ext cx="336" cy="481"/>
                <a:chOff x="2869" y="1050"/>
                <a:chExt cx="336" cy="481"/>
              </a:xfrm>
            </p:grpSpPr>
            <p:grpSp>
              <p:nvGrpSpPr>
                <p:cNvPr id="45080" name="Group 48">
                  <a:extLst>
                    <a:ext uri="{FF2B5EF4-FFF2-40B4-BE49-F238E27FC236}">
                      <a16:creationId xmlns:a16="http://schemas.microsoft.com/office/drawing/2014/main" id="{4D4EFB82-52EE-C3CB-ADC0-CE89FCD998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9" y="1050"/>
                  <a:ext cx="336" cy="481"/>
                  <a:chOff x="2869" y="1050"/>
                  <a:chExt cx="336" cy="481"/>
                </a:xfrm>
              </p:grpSpPr>
              <p:grpSp>
                <p:nvGrpSpPr>
                  <p:cNvPr id="45087" name="Group 49">
                    <a:extLst>
                      <a:ext uri="{FF2B5EF4-FFF2-40B4-BE49-F238E27FC236}">
                        <a16:creationId xmlns:a16="http://schemas.microsoft.com/office/drawing/2014/main" id="{B0D57A44-6EC0-EBEE-08A0-9833BB3EDC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69" y="1069"/>
                    <a:ext cx="269" cy="462"/>
                    <a:chOff x="2869" y="1069"/>
                    <a:chExt cx="269" cy="462"/>
                  </a:xfrm>
                </p:grpSpPr>
                <p:sp>
                  <p:nvSpPr>
                    <p:cNvPr id="45097" name="Freeform 50">
                      <a:extLst>
                        <a:ext uri="{FF2B5EF4-FFF2-40B4-BE49-F238E27FC236}">
                          <a16:creationId xmlns:a16="http://schemas.microsoft.com/office/drawing/2014/main" id="{C5AA5D0A-0AFD-E32C-F913-44278E12DA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6" y="1085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236 h 237"/>
                        <a:gd name="T2" fmla="*/ 89 w 171"/>
                        <a:gd name="T3" fmla="*/ 202 h 237"/>
                        <a:gd name="T4" fmla="*/ 91 w 171"/>
                        <a:gd name="T5" fmla="*/ 177 h 237"/>
                        <a:gd name="T6" fmla="*/ 83 w 171"/>
                        <a:gd name="T7" fmla="*/ 150 h 237"/>
                        <a:gd name="T8" fmla="*/ 68 w 171"/>
                        <a:gd name="T9" fmla="*/ 129 h 237"/>
                        <a:gd name="T10" fmla="*/ 49 w 171"/>
                        <a:gd name="T11" fmla="*/ 108 h 237"/>
                        <a:gd name="T12" fmla="*/ 29 w 171"/>
                        <a:gd name="T13" fmla="*/ 94 h 237"/>
                        <a:gd name="T14" fmla="*/ 0 w 171"/>
                        <a:gd name="T15" fmla="*/ 83 h 237"/>
                        <a:gd name="T16" fmla="*/ 31 w 171"/>
                        <a:gd name="T17" fmla="*/ 52 h 237"/>
                        <a:gd name="T18" fmla="*/ 45 w 171"/>
                        <a:gd name="T19" fmla="*/ 0 h 237"/>
                        <a:gd name="T20" fmla="*/ 83 w 171"/>
                        <a:gd name="T21" fmla="*/ 21 h 237"/>
                        <a:gd name="T22" fmla="*/ 116 w 171"/>
                        <a:gd name="T23" fmla="*/ 42 h 237"/>
                        <a:gd name="T24" fmla="*/ 133 w 171"/>
                        <a:gd name="T25" fmla="*/ 64 h 237"/>
                        <a:gd name="T26" fmla="*/ 159 w 171"/>
                        <a:gd name="T27" fmla="*/ 119 h 237"/>
                        <a:gd name="T28" fmla="*/ 166 w 171"/>
                        <a:gd name="T29" fmla="*/ 171 h 237"/>
                        <a:gd name="T30" fmla="*/ 170 w 171"/>
                        <a:gd name="T31" fmla="*/ 204 h 237"/>
                        <a:gd name="T32" fmla="*/ 133 w 171"/>
                        <a:gd name="T33" fmla="*/ 211 h 237"/>
                        <a:gd name="T34" fmla="*/ 85 w 171"/>
                        <a:gd name="T35" fmla="*/ 236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236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3" y="150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9" y="94"/>
                          </a:lnTo>
                          <a:lnTo>
                            <a:pt x="0" y="83"/>
                          </a:lnTo>
                          <a:lnTo>
                            <a:pt x="31" y="52"/>
                          </a:lnTo>
                          <a:lnTo>
                            <a:pt x="45" y="0"/>
                          </a:lnTo>
                          <a:lnTo>
                            <a:pt x="83" y="21"/>
                          </a:lnTo>
                          <a:lnTo>
                            <a:pt x="116" y="42"/>
                          </a:lnTo>
                          <a:lnTo>
                            <a:pt x="133" y="64"/>
                          </a:lnTo>
                          <a:lnTo>
                            <a:pt x="159" y="119"/>
                          </a:lnTo>
                          <a:lnTo>
                            <a:pt x="166" y="171"/>
                          </a:lnTo>
                          <a:lnTo>
                            <a:pt x="170" y="204"/>
                          </a:lnTo>
                          <a:lnTo>
                            <a:pt x="133" y="211"/>
                          </a:lnTo>
                          <a:lnTo>
                            <a:pt x="85" y="23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8" name="Freeform 51">
                      <a:extLst>
                        <a:ext uri="{FF2B5EF4-FFF2-40B4-BE49-F238E27FC236}">
                          <a16:creationId xmlns:a16="http://schemas.microsoft.com/office/drawing/2014/main" id="{7AF9925F-47C0-80B2-D35E-89DEE58B18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89" y="1156"/>
                      <a:ext cx="172" cy="236"/>
                    </a:xfrm>
                    <a:custGeom>
                      <a:avLst/>
                      <a:gdLst>
                        <a:gd name="T0" fmla="*/ 85 w 172"/>
                        <a:gd name="T1" fmla="*/ 0 h 236"/>
                        <a:gd name="T2" fmla="*/ 81 w 172"/>
                        <a:gd name="T3" fmla="*/ 33 h 236"/>
                        <a:gd name="T4" fmla="*/ 79 w 172"/>
                        <a:gd name="T5" fmla="*/ 58 h 236"/>
                        <a:gd name="T6" fmla="*/ 87 w 172"/>
                        <a:gd name="T7" fmla="*/ 85 h 236"/>
                        <a:gd name="T8" fmla="*/ 102 w 172"/>
                        <a:gd name="T9" fmla="*/ 106 h 236"/>
                        <a:gd name="T10" fmla="*/ 121 w 172"/>
                        <a:gd name="T11" fmla="*/ 127 h 236"/>
                        <a:gd name="T12" fmla="*/ 141 w 172"/>
                        <a:gd name="T13" fmla="*/ 142 h 236"/>
                        <a:gd name="T14" fmla="*/ 171 w 172"/>
                        <a:gd name="T15" fmla="*/ 152 h 236"/>
                        <a:gd name="T16" fmla="*/ 139 w 172"/>
                        <a:gd name="T17" fmla="*/ 184 h 236"/>
                        <a:gd name="T18" fmla="*/ 125 w 172"/>
                        <a:gd name="T19" fmla="*/ 235 h 236"/>
                        <a:gd name="T20" fmla="*/ 87 w 172"/>
                        <a:gd name="T21" fmla="*/ 215 h 236"/>
                        <a:gd name="T22" fmla="*/ 54 w 172"/>
                        <a:gd name="T23" fmla="*/ 194 h 236"/>
                        <a:gd name="T24" fmla="*/ 37 w 172"/>
                        <a:gd name="T25" fmla="*/ 171 h 236"/>
                        <a:gd name="T26" fmla="*/ 10 w 172"/>
                        <a:gd name="T27" fmla="*/ 117 h 236"/>
                        <a:gd name="T28" fmla="*/ 4 w 172"/>
                        <a:gd name="T29" fmla="*/ 65 h 236"/>
                        <a:gd name="T30" fmla="*/ 0 w 172"/>
                        <a:gd name="T31" fmla="*/ 31 h 236"/>
                        <a:gd name="T32" fmla="*/ 37 w 172"/>
                        <a:gd name="T33" fmla="*/ 25 h 236"/>
                        <a:gd name="T34" fmla="*/ 85 w 172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2" h="236">
                          <a:moveTo>
                            <a:pt x="85" y="0"/>
                          </a:moveTo>
                          <a:lnTo>
                            <a:pt x="81" y="33"/>
                          </a:lnTo>
                          <a:lnTo>
                            <a:pt x="79" y="58"/>
                          </a:lnTo>
                          <a:lnTo>
                            <a:pt x="87" y="85"/>
                          </a:lnTo>
                          <a:lnTo>
                            <a:pt x="102" y="106"/>
                          </a:lnTo>
                          <a:lnTo>
                            <a:pt x="121" y="127"/>
                          </a:lnTo>
                          <a:lnTo>
                            <a:pt x="141" y="142"/>
                          </a:lnTo>
                          <a:lnTo>
                            <a:pt x="171" y="152"/>
                          </a:lnTo>
                          <a:lnTo>
                            <a:pt x="139" y="184"/>
                          </a:lnTo>
                          <a:lnTo>
                            <a:pt x="125" y="235"/>
                          </a:lnTo>
                          <a:lnTo>
                            <a:pt x="87" y="215"/>
                          </a:lnTo>
                          <a:lnTo>
                            <a:pt x="54" y="194"/>
                          </a:lnTo>
                          <a:lnTo>
                            <a:pt x="37" y="171"/>
                          </a:lnTo>
                          <a:lnTo>
                            <a:pt x="10" y="117"/>
                          </a:lnTo>
                          <a:lnTo>
                            <a:pt x="4" y="65"/>
                          </a:lnTo>
                          <a:lnTo>
                            <a:pt x="0" y="31"/>
                          </a:lnTo>
                          <a:lnTo>
                            <a:pt x="37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9" name="Freeform 52">
                      <a:extLst>
                        <a:ext uri="{FF2B5EF4-FFF2-40B4-BE49-F238E27FC236}">
                          <a16:creationId xmlns:a16="http://schemas.microsoft.com/office/drawing/2014/main" id="{E3BCB095-7400-07C1-DECA-B5F7D95687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08" y="1069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9 w 171"/>
                        <a:gd name="T3" fmla="*/ 202 h 236"/>
                        <a:gd name="T4" fmla="*/ 91 w 171"/>
                        <a:gd name="T5" fmla="*/ 177 h 236"/>
                        <a:gd name="T6" fmla="*/ 83 w 171"/>
                        <a:gd name="T7" fmla="*/ 149 h 236"/>
                        <a:gd name="T8" fmla="*/ 68 w 171"/>
                        <a:gd name="T9" fmla="*/ 128 h 236"/>
                        <a:gd name="T10" fmla="*/ 50 w 171"/>
                        <a:gd name="T11" fmla="*/ 108 h 236"/>
                        <a:gd name="T12" fmla="*/ 29 w 171"/>
                        <a:gd name="T13" fmla="*/ 93 h 236"/>
                        <a:gd name="T14" fmla="*/ 0 w 171"/>
                        <a:gd name="T15" fmla="*/ 83 h 236"/>
                        <a:gd name="T16" fmla="*/ 31 w 171"/>
                        <a:gd name="T17" fmla="*/ 52 h 236"/>
                        <a:gd name="T18" fmla="*/ 46 w 171"/>
                        <a:gd name="T19" fmla="*/ 0 h 236"/>
                        <a:gd name="T20" fmla="*/ 83 w 171"/>
                        <a:gd name="T21" fmla="*/ 20 h 236"/>
                        <a:gd name="T22" fmla="*/ 116 w 171"/>
                        <a:gd name="T23" fmla="*/ 41 h 236"/>
                        <a:gd name="T24" fmla="*/ 133 w 171"/>
                        <a:gd name="T25" fmla="*/ 64 h 236"/>
                        <a:gd name="T26" fmla="*/ 160 w 171"/>
                        <a:gd name="T27" fmla="*/ 118 h 236"/>
                        <a:gd name="T28" fmla="*/ 166 w 171"/>
                        <a:gd name="T29" fmla="*/ 170 h 236"/>
                        <a:gd name="T30" fmla="*/ 170 w 171"/>
                        <a:gd name="T31" fmla="*/ 204 h 236"/>
                        <a:gd name="T32" fmla="*/ 133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3" y="149"/>
                          </a:lnTo>
                          <a:lnTo>
                            <a:pt x="68" y="128"/>
                          </a:lnTo>
                          <a:lnTo>
                            <a:pt x="50" y="108"/>
                          </a:lnTo>
                          <a:lnTo>
                            <a:pt x="29" y="93"/>
                          </a:lnTo>
                          <a:lnTo>
                            <a:pt x="0" y="83"/>
                          </a:lnTo>
                          <a:lnTo>
                            <a:pt x="31" y="52"/>
                          </a:lnTo>
                          <a:lnTo>
                            <a:pt x="46" y="0"/>
                          </a:lnTo>
                          <a:lnTo>
                            <a:pt x="83" y="20"/>
                          </a:lnTo>
                          <a:lnTo>
                            <a:pt x="116" y="41"/>
                          </a:lnTo>
                          <a:lnTo>
                            <a:pt x="133" y="64"/>
                          </a:lnTo>
                          <a:lnTo>
                            <a:pt x="160" y="118"/>
                          </a:lnTo>
                          <a:lnTo>
                            <a:pt x="166" y="170"/>
                          </a:lnTo>
                          <a:lnTo>
                            <a:pt x="170" y="204"/>
                          </a:lnTo>
                          <a:lnTo>
                            <a:pt x="133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100" name="Freeform 53">
                      <a:extLst>
                        <a:ext uri="{FF2B5EF4-FFF2-40B4-BE49-F238E27FC236}">
                          <a16:creationId xmlns:a16="http://schemas.microsoft.com/office/drawing/2014/main" id="{428989C1-AD70-3A11-0F07-809ACDF5F6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22" y="1243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0 h 237"/>
                        <a:gd name="T2" fmla="*/ 81 w 171"/>
                        <a:gd name="T3" fmla="*/ 34 h 237"/>
                        <a:gd name="T4" fmla="*/ 79 w 171"/>
                        <a:gd name="T5" fmla="*/ 59 h 237"/>
                        <a:gd name="T6" fmla="*/ 88 w 171"/>
                        <a:gd name="T7" fmla="*/ 86 h 237"/>
                        <a:gd name="T8" fmla="*/ 102 w 171"/>
                        <a:gd name="T9" fmla="*/ 107 h 237"/>
                        <a:gd name="T10" fmla="*/ 121 w 171"/>
                        <a:gd name="T11" fmla="*/ 128 h 237"/>
                        <a:gd name="T12" fmla="*/ 142 w 171"/>
                        <a:gd name="T13" fmla="*/ 142 h 237"/>
                        <a:gd name="T14" fmla="*/ 170 w 171"/>
                        <a:gd name="T15" fmla="*/ 152 h 237"/>
                        <a:gd name="T16" fmla="*/ 140 w 171"/>
                        <a:gd name="T17" fmla="*/ 184 h 237"/>
                        <a:gd name="T18" fmla="*/ 125 w 171"/>
                        <a:gd name="T19" fmla="*/ 236 h 237"/>
                        <a:gd name="T20" fmla="*/ 88 w 171"/>
                        <a:gd name="T21" fmla="*/ 215 h 237"/>
                        <a:gd name="T22" fmla="*/ 54 w 171"/>
                        <a:gd name="T23" fmla="*/ 194 h 237"/>
                        <a:gd name="T24" fmla="*/ 38 w 171"/>
                        <a:gd name="T25" fmla="*/ 171 h 237"/>
                        <a:gd name="T26" fmla="*/ 11 w 171"/>
                        <a:gd name="T27" fmla="*/ 117 h 237"/>
                        <a:gd name="T28" fmla="*/ 4 w 171"/>
                        <a:gd name="T29" fmla="*/ 65 h 237"/>
                        <a:gd name="T30" fmla="*/ 0 w 171"/>
                        <a:gd name="T31" fmla="*/ 32 h 237"/>
                        <a:gd name="T32" fmla="*/ 38 w 171"/>
                        <a:gd name="T33" fmla="*/ 25 h 237"/>
                        <a:gd name="T34" fmla="*/ 85 w 171"/>
                        <a:gd name="T35" fmla="*/ 0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0"/>
                          </a:moveTo>
                          <a:lnTo>
                            <a:pt x="81" y="34"/>
                          </a:lnTo>
                          <a:lnTo>
                            <a:pt x="79" y="59"/>
                          </a:lnTo>
                          <a:lnTo>
                            <a:pt x="88" y="86"/>
                          </a:lnTo>
                          <a:lnTo>
                            <a:pt x="102" y="107"/>
                          </a:lnTo>
                          <a:lnTo>
                            <a:pt x="121" y="128"/>
                          </a:lnTo>
                          <a:lnTo>
                            <a:pt x="142" y="142"/>
                          </a:lnTo>
                          <a:lnTo>
                            <a:pt x="170" y="152"/>
                          </a:lnTo>
                          <a:lnTo>
                            <a:pt x="140" y="184"/>
                          </a:lnTo>
                          <a:lnTo>
                            <a:pt x="125" y="236"/>
                          </a:lnTo>
                          <a:lnTo>
                            <a:pt x="88" y="215"/>
                          </a:lnTo>
                          <a:lnTo>
                            <a:pt x="54" y="194"/>
                          </a:lnTo>
                          <a:lnTo>
                            <a:pt x="38" y="171"/>
                          </a:lnTo>
                          <a:lnTo>
                            <a:pt x="11" y="117"/>
                          </a:lnTo>
                          <a:lnTo>
                            <a:pt x="4" y="65"/>
                          </a:lnTo>
                          <a:lnTo>
                            <a:pt x="0" y="32"/>
                          </a:lnTo>
                          <a:lnTo>
                            <a:pt x="38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101" name="Freeform 54">
                      <a:extLst>
                        <a:ext uri="{FF2B5EF4-FFF2-40B4-BE49-F238E27FC236}">
                          <a16:creationId xmlns:a16="http://schemas.microsoft.com/office/drawing/2014/main" id="{BFC0E1B2-89E6-BAA3-9B44-68FD28BF3F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5" y="1174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0 h 237"/>
                        <a:gd name="T2" fmla="*/ 81 w 171"/>
                        <a:gd name="T3" fmla="*/ 34 h 237"/>
                        <a:gd name="T4" fmla="*/ 79 w 171"/>
                        <a:gd name="T5" fmla="*/ 59 h 237"/>
                        <a:gd name="T6" fmla="*/ 87 w 171"/>
                        <a:gd name="T7" fmla="*/ 86 h 237"/>
                        <a:gd name="T8" fmla="*/ 102 w 171"/>
                        <a:gd name="T9" fmla="*/ 107 h 237"/>
                        <a:gd name="T10" fmla="*/ 121 w 171"/>
                        <a:gd name="T11" fmla="*/ 128 h 237"/>
                        <a:gd name="T12" fmla="*/ 142 w 171"/>
                        <a:gd name="T13" fmla="*/ 142 h 237"/>
                        <a:gd name="T14" fmla="*/ 170 w 171"/>
                        <a:gd name="T15" fmla="*/ 153 h 237"/>
                        <a:gd name="T16" fmla="*/ 139 w 171"/>
                        <a:gd name="T17" fmla="*/ 184 h 237"/>
                        <a:gd name="T18" fmla="*/ 125 w 171"/>
                        <a:gd name="T19" fmla="*/ 236 h 237"/>
                        <a:gd name="T20" fmla="*/ 87 w 171"/>
                        <a:gd name="T21" fmla="*/ 215 h 237"/>
                        <a:gd name="T22" fmla="*/ 54 w 171"/>
                        <a:gd name="T23" fmla="*/ 194 h 237"/>
                        <a:gd name="T24" fmla="*/ 38 w 171"/>
                        <a:gd name="T25" fmla="*/ 172 h 237"/>
                        <a:gd name="T26" fmla="*/ 11 w 171"/>
                        <a:gd name="T27" fmla="*/ 118 h 237"/>
                        <a:gd name="T28" fmla="*/ 5 w 171"/>
                        <a:gd name="T29" fmla="*/ 65 h 237"/>
                        <a:gd name="T30" fmla="*/ 0 w 171"/>
                        <a:gd name="T31" fmla="*/ 32 h 237"/>
                        <a:gd name="T32" fmla="*/ 38 w 171"/>
                        <a:gd name="T33" fmla="*/ 26 h 237"/>
                        <a:gd name="T34" fmla="*/ 85 w 171"/>
                        <a:gd name="T35" fmla="*/ 0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0"/>
                          </a:moveTo>
                          <a:lnTo>
                            <a:pt x="81" y="34"/>
                          </a:lnTo>
                          <a:lnTo>
                            <a:pt x="79" y="59"/>
                          </a:lnTo>
                          <a:lnTo>
                            <a:pt x="87" y="86"/>
                          </a:lnTo>
                          <a:lnTo>
                            <a:pt x="102" y="107"/>
                          </a:lnTo>
                          <a:lnTo>
                            <a:pt x="121" y="128"/>
                          </a:lnTo>
                          <a:lnTo>
                            <a:pt x="142" y="142"/>
                          </a:lnTo>
                          <a:lnTo>
                            <a:pt x="170" y="153"/>
                          </a:lnTo>
                          <a:lnTo>
                            <a:pt x="139" y="184"/>
                          </a:lnTo>
                          <a:lnTo>
                            <a:pt x="125" y="236"/>
                          </a:lnTo>
                          <a:lnTo>
                            <a:pt x="87" y="215"/>
                          </a:lnTo>
                          <a:lnTo>
                            <a:pt x="54" y="194"/>
                          </a:lnTo>
                          <a:lnTo>
                            <a:pt x="38" y="172"/>
                          </a:lnTo>
                          <a:lnTo>
                            <a:pt x="11" y="118"/>
                          </a:lnTo>
                          <a:lnTo>
                            <a:pt x="5" y="65"/>
                          </a:lnTo>
                          <a:lnTo>
                            <a:pt x="0" y="32"/>
                          </a:lnTo>
                          <a:lnTo>
                            <a:pt x="38" y="26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102" name="Freeform 55">
                      <a:extLst>
                        <a:ext uri="{FF2B5EF4-FFF2-40B4-BE49-F238E27FC236}">
                          <a16:creationId xmlns:a16="http://schemas.microsoft.com/office/drawing/2014/main" id="{65A57A64-07CE-C638-D2FD-00A1DB35A0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02" y="1190"/>
                      <a:ext cx="236" cy="172"/>
                    </a:xfrm>
                    <a:custGeom>
                      <a:avLst/>
                      <a:gdLst>
                        <a:gd name="T0" fmla="*/ 0 w 236"/>
                        <a:gd name="T1" fmla="*/ 86 h 172"/>
                        <a:gd name="T2" fmla="*/ 34 w 236"/>
                        <a:gd name="T3" fmla="*/ 90 h 172"/>
                        <a:gd name="T4" fmla="*/ 59 w 236"/>
                        <a:gd name="T5" fmla="*/ 92 h 172"/>
                        <a:gd name="T6" fmla="*/ 86 w 236"/>
                        <a:gd name="T7" fmla="*/ 84 h 172"/>
                        <a:gd name="T8" fmla="*/ 106 w 236"/>
                        <a:gd name="T9" fmla="*/ 69 h 172"/>
                        <a:gd name="T10" fmla="*/ 127 w 236"/>
                        <a:gd name="T11" fmla="*/ 50 h 172"/>
                        <a:gd name="T12" fmla="*/ 142 w 236"/>
                        <a:gd name="T13" fmla="*/ 29 h 172"/>
                        <a:gd name="T14" fmla="*/ 152 w 236"/>
                        <a:gd name="T15" fmla="*/ 0 h 172"/>
                        <a:gd name="T16" fmla="*/ 183 w 236"/>
                        <a:gd name="T17" fmla="*/ 31 h 172"/>
                        <a:gd name="T18" fmla="*/ 235 w 236"/>
                        <a:gd name="T19" fmla="*/ 46 h 172"/>
                        <a:gd name="T20" fmla="*/ 214 w 236"/>
                        <a:gd name="T21" fmla="*/ 84 h 172"/>
                        <a:gd name="T22" fmla="*/ 194 w 236"/>
                        <a:gd name="T23" fmla="*/ 117 h 172"/>
                        <a:gd name="T24" fmla="*/ 171 w 236"/>
                        <a:gd name="T25" fmla="*/ 134 h 172"/>
                        <a:gd name="T26" fmla="*/ 117 w 236"/>
                        <a:gd name="T27" fmla="*/ 161 h 172"/>
                        <a:gd name="T28" fmla="*/ 65 w 236"/>
                        <a:gd name="T29" fmla="*/ 167 h 172"/>
                        <a:gd name="T30" fmla="*/ 32 w 236"/>
                        <a:gd name="T31" fmla="*/ 171 h 172"/>
                        <a:gd name="T32" fmla="*/ 25 w 236"/>
                        <a:gd name="T33" fmla="*/ 134 h 172"/>
                        <a:gd name="T34" fmla="*/ 0 w 236"/>
                        <a:gd name="T35" fmla="*/ 86 h 17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6" h="172">
                          <a:moveTo>
                            <a:pt x="0" y="86"/>
                          </a:moveTo>
                          <a:lnTo>
                            <a:pt x="34" y="90"/>
                          </a:lnTo>
                          <a:lnTo>
                            <a:pt x="59" y="92"/>
                          </a:lnTo>
                          <a:lnTo>
                            <a:pt x="86" y="84"/>
                          </a:lnTo>
                          <a:lnTo>
                            <a:pt x="106" y="69"/>
                          </a:lnTo>
                          <a:lnTo>
                            <a:pt x="127" y="50"/>
                          </a:lnTo>
                          <a:lnTo>
                            <a:pt x="142" y="29"/>
                          </a:lnTo>
                          <a:lnTo>
                            <a:pt x="152" y="0"/>
                          </a:lnTo>
                          <a:lnTo>
                            <a:pt x="183" y="31"/>
                          </a:lnTo>
                          <a:lnTo>
                            <a:pt x="235" y="46"/>
                          </a:lnTo>
                          <a:lnTo>
                            <a:pt x="214" y="84"/>
                          </a:lnTo>
                          <a:lnTo>
                            <a:pt x="194" y="117"/>
                          </a:lnTo>
                          <a:lnTo>
                            <a:pt x="171" y="134"/>
                          </a:lnTo>
                          <a:lnTo>
                            <a:pt x="117" y="161"/>
                          </a:lnTo>
                          <a:lnTo>
                            <a:pt x="65" y="167"/>
                          </a:lnTo>
                          <a:lnTo>
                            <a:pt x="32" y="171"/>
                          </a:lnTo>
                          <a:lnTo>
                            <a:pt x="25" y="134"/>
                          </a:lnTo>
                          <a:lnTo>
                            <a:pt x="0" y="8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103" name="Freeform 56">
                      <a:extLst>
                        <a:ext uri="{FF2B5EF4-FFF2-40B4-BE49-F238E27FC236}">
                          <a16:creationId xmlns:a16="http://schemas.microsoft.com/office/drawing/2014/main" id="{3BD551E6-6497-A57B-4DB7-F481D72C58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69" y="1225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9 w 171"/>
                        <a:gd name="T3" fmla="*/ 202 h 236"/>
                        <a:gd name="T4" fmla="*/ 91 w 171"/>
                        <a:gd name="T5" fmla="*/ 177 h 236"/>
                        <a:gd name="T6" fmla="*/ 82 w 171"/>
                        <a:gd name="T7" fmla="*/ 150 h 236"/>
                        <a:gd name="T8" fmla="*/ 68 w 171"/>
                        <a:gd name="T9" fmla="*/ 129 h 236"/>
                        <a:gd name="T10" fmla="*/ 49 w 171"/>
                        <a:gd name="T11" fmla="*/ 108 h 236"/>
                        <a:gd name="T12" fmla="*/ 28 w 171"/>
                        <a:gd name="T13" fmla="*/ 94 h 236"/>
                        <a:gd name="T14" fmla="*/ 0 w 171"/>
                        <a:gd name="T15" fmla="*/ 83 h 236"/>
                        <a:gd name="T16" fmla="*/ 30 w 171"/>
                        <a:gd name="T17" fmla="*/ 52 h 236"/>
                        <a:gd name="T18" fmla="*/ 45 w 171"/>
                        <a:gd name="T19" fmla="*/ 0 h 236"/>
                        <a:gd name="T20" fmla="*/ 82 w 171"/>
                        <a:gd name="T21" fmla="*/ 21 h 236"/>
                        <a:gd name="T22" fmla="*/ 116 w 171"/>
                        <a:gd name="T23" fmla="*/ 42 h 236"/>
                        <a:gd name="T24" fmla="*/ 132 w 171"/>
                        <a:gd name="T25" fmla="*/ 64 h 236"/>
                        <a:gd name="T26" fmla="*/ 159 w 171"/>
                        <a:gd name="T27" fmla="*/ 119 h 236"/>
                        <a:gd name="T28" fmla="*/ 166 w 171"/>
                        <a:gd name="T29" fmla="*/ 170 h 236"/>
                        <a:gd name="T30" fmla="*/ 170 w 171"/>
                        <a:gd name="T31" fmla="*/ 204 h 236"/>
                        <a:gd name="T32" fmla="*/ 132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2" y="150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8" y="94"/>
                          </a:lnTo>
                          <a:lnTo>
                            <a:pt x="0" y="83"/>
                          </a:lnTo>
                          <a:lnTo>
                            <a:pt x="30" y="52"/>
                          </a:lnTo>
                          <a:lnTo>
                            <a:pt x="45" y="0"/>
                          </a:lnTo>
                          <a:lnTo>
                            <a:pt x="82" y="21"/>
                          </a:lnTo>
                          <a:lnTo>
                            <a:pt x="116" y="42"/>
                          </a:lnTo>
                          <a:lnTo>
                            <a:pt x="132" y="64"/>
                          </a:lnTo>
                          <a:lnTo>
                            <a:pt x="159" y="119"/>
                          </a:lnTo>
                          <a:lnTo>
                            <a:pt x="166" y="170"/>
                          </a:lnTo>
                          <a:lnTo>
                            <a:pt x="170" y="204"/>
                          </a:lnTo>
                          <a:lnTo>
                            <a:pt x="132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104" name="Freeform 57">
                      <a:extLst>
                        <a:ext uri="{FF2B5EF4-FFF2-40B4-BE49-F238E27FC236}">
                          <a16:creationId xmlns:a16="http://schemas.microsoft.com/office/drawing/2014/main" id="{4C39ED1B-EF67-1E79-0D0E-C4322476A6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69" y="1296"/>
                      <a:ext cx="171" cy="235"/>
                    </a:xfrm>
                    <a:custGeom>
                      <a:avLst/>
                      <a:gdLst>
                        <a:gd name="T0" fmla="*/ 85 w 171"/>
                        <a:gd name="T1" fmla="*/ 234 h 235"/>
                        <a:gd name="T2" fmla="*/ 89 w 171"/>
                        <a:gd name="T3" fmla="*/ 201 h 235"/>
                        <a:gd name="T4" fmla="*/ 91 w 171"/>
                        <a:gd name="T5" fmla="*/ 176 h 235"/>
                        <a:gd name="T6" fmla="*/ 82 w 171"/>
                        <a:gd name="T7" fmla="*/ 149 h 235"/>
                        <a:gd name="T8" fmla="*/ 68 w 171"/>
                        <a:gd name="T9" fmla="*/ 129 h 235"/>
                        <a:gd name="T10" fmla="*/ 49 w 171"/>
                        <a:gd name="T11" fmla="*/ 108 h 235"/>
                        <a:gd name="T12" fmla="*/ 28 w 171"/>
                        <a:gd name="T13" fmla="*/ 93 h 235"/>
                        <a:gd name="T14" fmla="*/ 0 w 171"/>
                        <a:gd name="T15" fmla="*/ 83 h 235"/>
                        <a:gd name="T16" fmla="*/ 30 w 171"/>
                        <a:gd name="T17" fmla="*/ 52 h 235"/>
                        <a:gd name="T18" fmla="*/ 45 w 171"/>
                        <a:gd name="T19" fmla="*/ 0 h 235"/>
                        <a:gd name="T20" fmla="*/ 82 w 171"/>
                        <a:gd name="T21" fmla="*/ 20 h 235"/>
                        <a:gd name="T22" fmla="*/ 116 w 171"/>
                        <a:gd name="T23" fmla="*/ 41 h 235"/>
                        <a:gd name="T24" fmla="*/ 132 w 171"/>
                        <a:gd name="T25" fmla="*/ 64 h 235"/>
                        <a:gd name="T26" fmla="*/ 159 w 171"/>
                        <a:gd name="T27" fmla="*/ 118 h 235"/>
                        <a:gd name="T28" fmla="*/ 166 w 171"/>
                        <a:gd name="T29" fmla="*/ 170 h 235"/>
                        <a:gd name="T30" fmla="*/ 170 w 171"/>
                        <a:gd name="T31" fmla="*/ 203 h 235"/>
                        <a:gd name="T32" fmla="*/ 132 w 171"/>
                        <a:gd name="T33" fmla="*/ 209 h 235"/>
                        <a:gd name="T34" fmla="*/ 85 w 171"/>
                        <a:gd name="T35" fmla="*/ 234 h 235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5">
                          <a:moveTo>
                            <a:pt x="85" y="234"/>
                          </a:moveTo>
                          <a:lnTo>
                            <a:pt x="89" y="201"/>
                          </a:lnTo>
                          <a:lnTo>
                            <a:pt x="91" y="176"/>
                          </a:lnTo>
                          <a:lnTo>
                            <a:pt x="82" y="149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8" y="93"/>
                          </a:lnTo>
                          <a:lnTo>
                            <a:pt x="0" y="83"/>
                          </a:lnTo>
                          <a:lnTo>
                            <a:pt x="30" y="52"/>
                          </a:lnTo>
                          <a:lnTo>
                            <a:pt x="45" y="0"/>
                          </a:lnTo>
                          <a:lnTo>
                            <a:pt x="82" y="20"/>
                          </a:lnTo>
                          <a:lnTo>
                            <a:pt x="116" y="41"/>
                          </a:lnTo>
                          <a:lnTo>
                            <a:pt x="132" y="64"/>
                          </a:lnTo>
                          <a:lnTo>
                            <a:pt x="159" y="118"/>
                          </a:lnTo>
                          <a:lnTo>
                            <a:pt x="166" y="170"/>
                          </a:lnTo>
                          <a:lnTo>
                            <a:pt x="170" y="203"/>
                          </a:lnTo>
                          <a:lnTo>
                            <a:pt x="132" y="209"/>
                          </a:lnTo>
                          <a:lnTo>
                            <a:pt x="85" y="234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</p:grpSp>
              <p:grpSp>
                <p:nvGrpSpPr>
                  <p:cNvPr id="45088" name="Group 58">
                    <a:extLst>
                      <a:ext uri="{FF2B5EF4-FFF2-40B4-BE49-F238E27FC236}">
                        <a16:creationId xmlns:a16="http://schemas.microsoft.com/office/drawing/2014/main" id="{83F71169-69FA-DA4F-34D7-E27BD468B2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5" y="1050"/>
                    <a:ext cx="270" cy="463"/>
                    <a:chOff x="2935" y="1050"/>
                    <a:chExt cx="270" cy="463"/>
                  </a:xfrm>
                </p:grpSpPr>
                <p:sp>
                  <p:nvSpPr>
                    <p:cNvPr id="45089" name="Freeform 59">
                      <a:extLst>
                        <a:ext uri="{FF2B5EF4-FFF2-40B4-BE49-F238E27FC236}">
                          <a16:creationId xmlns:a16="http://schemas.microsoft.com/office/drawing/2014/main" id="{56739289-8D5D-1CCD-5B47-0FA4C27183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7" y="1066"/>
                      <a:ext cx="170" cy="237"/>
                    </a:xfrm>
                    <a:custGeom>
                      <a:avLst/>
                      <a:gdLst>
                        <a:gd name="T0" fmla="*/ 85 w 170"/>
                        <a:gd name="T1" fmla="*/ 236 h 237"/>
                        <a:gd name="T2" fmla="*/ 81 w 170"/>
                        <a:gd name="T3" fmla="*/ 202 h 237"/>
                        <a:gd name="T4" fmla="*/ 78 w 170"/>
                        <a:gd name="T5" fmla="*/ 177 h 237"/>
                        <a:gd name="T6" fmla="*/ 87 w 170"/>
                        <a:gd name="T7" fmla="*/ 150 h 237"/>
                        <a:gd name="T8" fmla="*/ 101 w 170"/>
                        <a:gd name="T9" fmla="*/ 129 h 237"/>
                        <a:gd name="T10" fmla="*/ 120 w 170"/>
                        <a:gd name="T11" fmla="*/ 108 h 237"/>
                        <a:gd name="T12" fmla="*/ 141 w 170"/>
                        <a:gd name="T13" fmla="*/ 94 h 237"/>
                        <a:gd name="T14" fmla="*/ 169 w 170"/>
                        <a:gd name="T15" fmla="*/ 83 h 237"/>
                        <a:gd name="T16" fmla="*/ 139 w 170"/>
                        <a:gd name="T17" fmla="*/ 52 h 237"/>
                        <a:gd name="T18" fmla="*/ 124 w 170"/>
                        <a:gd name="T19" fmla="*/ 0 h 237"/>
                        <a:gd name="T20" fmla="*/ 87 w 170"/>
                        <a:gd name="T21" fmla="*/ 21 h 237"/>
                        <a:gd name="T22" fmla="*/ 53 w 170"/>
                        <a:gd name="T23" fmla="*/ 42 h 237"/>
                        <a:gd name="T24" fmla="*/ 37 w 170"/>
                        <a:gd name="T25" fmla="*/ 65 h 237"/>
                        <a:gd name="T26" fmla="*/ 10 w 170"/>
                        <a:gd name="T27" fmla="*/ 119 h 237"/>
                        <a:gd name="T28" fmla="*/ 4 w 170"/>
                        <a:gd name="T29" fmla="*/ 171 h 237"/>
                        <a:gd name="T30" fmla="*/ 0 w 170"/>
                        <a:gd name="T31" fmla="*/ 205 h 237"/>
                        <a:gd name="T32" fmla="*/ 37 w 170"/>
                        <a:gd name="T33" fmla="*/ 211 h 237"/>
                        <a:gd name="T34" fmla="*/ 85 w 170"/>
                        <a:gd name="T35" fmla="*/ 236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0" h="237">
                          <a:moveTo>
                            <a:pt x="85" y="236"/>
                          </a:moveTo>
                          <a:lnTo>
                            <a:pt x="81" y="202"/>
                          </a:lnTo>
                          <a:lnTo>
                            <a:pt x="78" y="177"/>
                          </a:lnTo>
                          <a:lnTo>
                            <a:pt x="87" y="150"/>
                          </a:lnTo>
                          <a:lnTo>
                            <a:pt x="101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69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3" y="42"/>
                          </a:lnTo>
                          <a:lnTo>
                            <a:pt x="37" y="65"/>
                          </a:lnTo>
                          <a:lnTo>
                            <a:pt x="10" y="119"/>
                          </a:lnTo>
                          <a:lnTo>
                            <a:pt x="4" y="171"/>
                          </a:lnTo>
                          <a:lnTo>
                            <a:pt x="0" y="205"/>
                          </a:lnTo>
                          <a:lnTo>
                            <a:pt x="37" y="211"/>
                          </a:lnTo>
                          <a:lnTo>
                            <a:pt x="85" y="23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0" name="Freeform 60">
                      <a:extLst>
                        <a:ext uri="{FF2B5EF4-FFF2-40B4-BE49-F238E27FC236}">
                          <a16:creationId xmlns:a16="http://schemas.microsoft.com/office/drawing/2014/main" id="{2CD5A4BB-D3F5-AB6B-84E9-B22C218D78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13" y="1137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2 w 171"/>
                        <a:gd name="T5" fmla="*/ 58 h 236"/>
                        <a:gd name="T6" fmla="*/ 83 w 171"/>
                        <a:gd name="T7" fmla="*/ 85 h 236"/>
                        <a:gd name="T8" fmla="*/ 69 w 171"/>
                        <a:gd name="T9" fmla="*/ 106 h 236"/>
                        <a:gd name="T10" fmla="*/ 50 w 171"/>
                        <a:gd name="T11" fmla="*/ 127 h 236"/>
                        <a:gd name="T12" fmla="*/ 29 w 171"/>
                        <a:gd name="T13" fmla="*/ 142 h 236"/>
                        <a:gd name="T14" fmla="*/ 0 w 171"/>
                        <a:gd name="T15" fmla="*/ 152 h 236"/>
                        <a:gd name="T16" fmla="*/ 31 w 171"/>
                        <a:gd name="T17" fmla="*/ 184 h 236"/>
                        <a:gd name="T18" fmla="*/ 46 w 171"/>
                        <a:gd name="T19" fmla="*/ 235 h 236"/>
                        <a:gd name="T20" fmla="*/ 83 w 171"/>
                        <a:gd name="T21" fmla="*/ 215 h 236"/>
                        <a:gd name="T22" fmla="*/ 116 w 171"/>
                        <a:gd name="T23" fmla="*/ 194 h 236"/>
                        <a:gd name="T24" fmla="*/ 133 w 171"/>
                        <a:gd name="T25" fmla="*/ 171 h 236"/>
                        <a:gd name="T26" fmla="*/ 160 w 171"/>
                        <a:gd name="T27" fmla="*/ 117 h 236"/>
                        <a:gd name="T28" fmla="*/ 166 w 171"/>
                        <a:gd name="T29" fmla="*/ 65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2" y="58"/>
                          </a:lnTo>
                          <a:lnTo>
                            <a:pt x="83" y="85"/>
                          </a:lnTo>
                          <a:lnTo>
                            <a:pt x="69" y="106"/>
                          </a:lnTo>
                          <a:lnTo>
                            <a:pt x="50" y="127"/>
                          </a:lnTo>
                          <a:lnTo>
                            <a:pt x="29" y="142"/>
                          </a:lnTo>
                          <a:lnTo>
                            <a:pt x="0" y="152"/>
                          </a:lnTo>
                          <a:lnTo>
                            <a:pt x="31" y="184"/>
                          </a:lnTo>
                          <a:lnTo>
                            <a:pt x="46" y="235"/>
                          </a:lnTo>
                          <a:lnTo>
                            <a:pt x="83" y="215"/>
                          </a:lnTo>
                          <a:lnTo>
                            <a:pt x="116" y="194"/>
                          </a:lnTo>
                          <a:lnTo>
                            <a:pt x="133" y="171"/>
                          </a:lnTo>
                          <a:lnTo>
                            <a:pt x="160" y="117"/>
                          </a:lnTo>
                          <a:lnTo>
                            <a:pt x="166" y="65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1" name="Freeform 61">
                      <a:extLst>
                        <a:ext uri="{FF2B5EF4-FFF2-40B4-BE49-F238E27FC236}">
                          <a16:creationId xmlns:a16="http://schemas.microsoft.com/office/drawing/2014/main" id="{893E86B7-8BDF-5408-C0FB-06B89E0030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94" y="1050"/>
                      <a:ext cx="171" cy="236"/>
                    </a:xfrm>
                    <a:custGeom>
                      <a:avLst/>
                      <a:gdLst>
                        <a:gd name="T0" fmla="*/ 86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8 w 171"/>
                        <a:gd name="T7" fmla="*/ 150 h 236"/>
                        <a:gd name="T8" fmla="*/ 102 w 171"/>
                        <a:gd name="T9" fmla="*/ 129 h 236"/>
                        <a:gd name="T10" fmla="*/ 121 w 171"/>
                        <a:gd name="T11" fmla="*/ 108 h 236"/>
                        <a:gd name="T12" fmla="*/ 142 w 171"/>
                        <a:gd name="T13" fmla="*/ 93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5 w 171"/>
                        <a:gd name="T19" fmla="*/ 0 h 236"/>
                        <a:gd name="T20" fmla="*/ 88 w 171"/>
                        <a:gd name="T21" fmla="*/ 21 h 236"/>
                        <a:gd name="T22" fmla="*/ 54 w 171"/>
                        <a:gd name="T23" fmla="*/ 42 h 236"/>
                        <a:gd name="T24" fmla="*/ 38 w 171"/>
                        <a:gd name="T25" fmla="*/ 64 h 236"/>
                        <a:gd name="T26" fmla="*/ 11 w 171"/>
                        <a:gd name="T27" fmla="*/ 118 h 236"/>
                        <a:gd name="T28" fmla="*/ 4 w 171"/>
                        <a:gd name="T29" fmla="*/ 171 h 236"/>
                        <a:gd name="T30" fmla="*/ 0 w 171"/>
                        <a:gd name="T31" fmla="*/ 204 h 236"/>
                        <a:gd name="T32" fmla="*/ 38 w 171"/>
                        <a:gd name="T33" fmla="*/ 210 h 236"/>
                        <a:gd name="T34" fmla="*/ 86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6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8" y="150"/>
                          </a:lnTo>
                          <a:lnTo>
                            <a:pt x="102" y="129"/>
                          </a:lnTo>
                          <a:lnTo>
                            <a:pt x="121" y="108"/>
                          </a:lnTo>
                          <a:lnTo>
                            <a:pt x="142" y="93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5" y="0"/>
                          </a:lnTo>
                          <a:lnTo>
                            <a:pt x="88" y="21"/>
                          </a:lnTo>
                          <a:lnTo>
                            <a:pt x="54" y="42"/>
                          </a:lnTo>
                          <a:lnTo>
                            <a:pt x="38" y="64"/>
                          </a:lnTo>
                          <a:lnTo>
                            <a:pt x="11" y="118"/>
                          </a:lnTo>
                          <a:lnTo>
                            <a:pt x="4" y="171"/>
                          </a:lnTo>
                          <a:lnTo>
                            <a:pt x="0" y="204"/>
                          </a:lnTo>
                          <a:lnTo>
                            <a:pt x="38" y="210"/>
                          </a:lnTo>
                          <a:lnTo>
                            <a:pt x="86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2" name="Freeform 62">
                      <a:extLst>
                        <a:ext uri="{FF2B5EF4-FFF2-40B4-BE49-F238E27FC236}">
                          <a16:creationId xmlns:a16="http://schemas.microsoft.com/office/drawing/2014/main" id="{FC5DC51E-E843-5BB1-702E-842AF84EC6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80" y="1225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1 w 171"/>
                        <a:gd name="T5" fmla="*/ 58 h 236"/>
                        <a:gd name="T6" fmla="*/ 83 w 171"/>
                        <a:gd name="T7" fmla="*/ 85 h 236"/>
                        <a:gd name="T8" fmla="*/ 68 w 171"/>
                        <a:gd name="T9" fmla="*/ 106 h 236"/>
                        <a:gd name="T10" fmla="*/ 49 w 171"/>
                        <a:gd name="T11" fmla="*/ 127 h 236"/>
                        <a:gd name="T12" fmla="*/ 29 w 171"/>
                        <a:gd name="T13" fmla="*/ 141 h 236"/>
                        <a:gd name="T14" fmla="*/ 0 w 171"/>
                        <a:gd name="T15" fmla="*/ 152 h 236"/>
                        <a:gd name="T16" fmla="*/ 31 w 171"/>
                        <a:gd name="T17" fmla="*/ 183 h 236"/>
                        <a:gd name="T18" fmla="*/ 45 w 171"/>
                        <a:gd name="T19" fmla="*/ 235 h 236"/>
                        <a:gd name="T20" fmla="*/ 83 w 171"/>
                        <a:gd name="T21" fmla="*/ 214 h 236"/>
                        <a:gd name="T22" fmla="*/ 116 w 171"/>
                        <a:gd name="T23" fmla="*/ 193 h 236"/>
                        <a:gd name="T24" fmla="*/ 133 w 171"/>
                        <a:gd name="T25" fmla="*/ 170 h 236"/>
                        <a:gd name="T26" fmla="*/ 159 w 171"/>
                        <a:gd name="T27" fmla="*/ 116 h 236"/>
                        <a:gd name="T28" fmla="*/ 166 w 171"/>
                        <a:gd name="T29" fmla="*/ 64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1" y="58"/>
                          </a:lnTo>
                          <a:lnTo>
                            <a:pt x="83" y="85"/>
                          </a:lnTo>
                          <a:lnTo>
                            <a:pt x="68" y="106"/>
                          </a:lnTo>
                          <a:lnTo>
                            <a:pt x="49" y="127"/>
                          </a:lnTo>
                          <a:lnTo>
                            <a:pt x="29" y="141"/>
                          </a:lnTo>
                          <a:lnTo>
                            <a:pt x="0" y="152"/>
                          </a:lnTo>
                          <a:lnTo>
                            <a:pt x="31" y="183"/>
                          </a:lnTo>
                          <a:lnTo>
                            <a:pt x="45" y="235"/>
                          </a:lnTo>
                          <a:lnTo>
                            <a:pt x="83" y="214"/>
                          </a:lnTo>
                          <a:lnTo>
                            <a:pt x="116" y="193"/>
                          </a:lnTo>
                          <a:lnTo>
                            <a:pt x="133" y="170"/>
                          </a:lnTo>
                          <a:lnTo>
                            <a:pt x="159" y="116"/>
                          </a:lnTo>
                          <a:lnTo>
                            <a:pt x="166" y="64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3" name="Freeform 63">
                      <a:extLst>
                        <a:ext uri="{FF2B5EF4-FFF2-40B4-BE49-F238E27FC236}">
                          <a16:creationId xmlns:a16="http://schemas.microsoft.com/office/drawing/2014/main" id="{A51A7C62-58D1-5678-FCC3-5508FCFDEE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7" y="1156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1 w 171"/>
                        <a:gd name="T5" fmla="*/ 58 h 236"/>
                        <a:gd name="T6" fmla="*/ 83 w 171"/>
                        <a:gd name="T7" fmla="*/ 85 h 236"/>
                        <a:gd name="T8" fmla="*/ 68 w 171"/>
                        <a:gd name="T9" fmla="*/ 106 h 236"/>
                        <a:gd name="T10" fmla="*/ 50 w 171"/>
                        <a:gd name="T11" fmla="*/ 127 h 236"/>
                        <a:gd name="T12" fmla="*/ 29 w 171"/>
                        <a:gd name="T13" fmla="*/ 142 h 236"/>
                        <a:gd name="T14" fmla="*/ 0 w 171"/>
                        <a:gd name="T15" fmla="*/ 152 h 236"/>
                        <a:gd name="T16" fmla="*/ 32 w 171"/>
                        <a:gd name="T17" fmla="*/ 184 h 236"/>
                        <a:gd name="T18" fmla="*/ 46 w 171"/>
                        <a:gd name="T19" fmla="*/ 235 h 236"/>
                        <a:gd name="T20" fmla="*/ 83 w 171"/>
                        <a:gd name="T21" fmla="*/ 215 h 236"/>
                        <a:gd name="T22" fmla="*/ 116 w 171"/>
                        <a:gd name="T23" fmla="*/ 194 h 236"/>
                        <a:gd name="T24" fmla="*/ 133 w 171"/>
                        <a:gd name="T25" fmla="*/ 171 h 236"/>
                        <a:gd name="T26" fmla="*/ 159 w 171"/>
                        <a:gd name="T27" fmla="*/ 117 h 236"/>
                        <a:gd name="T28" fmla="*/ 166 w 171"/>
                        <a:gd name="T29" fmla="*/ 65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1" y="58"/>
                          </a:lnTo>
                          <a:lnTo>
                            <a:pt x="83" y="85"/>
                          </a:lnTo>
                          <a:lnTo>
                            <a:pt x="68" y="106"/>
                          </a:lnTo>
                          <a:lnTo>
                            <a:pt x="50" y="127"/>
                          </a:lnTo>
                          <a:lnTo>
                            <a:pt x="29" y="142"/>
                          </a:lnTo>
                          <a:lnTo>
                            <a:pt x="0" y="152"/>
                          </a:lnTo>
                          <a:lnTo>
                            <a:pt x="32" y="184"/>
                          </a:lnTo>
                          <a:lnTo>
                            <a:pt x="46" y="235"/>
                          </a:lnTo>
                          <a:lnTo>
                            <a:pt x="83" y="215"/>
                          </a:lnTo>
                          <a:lnTo>
                            <a:pt x="116" y="194"/>
                          </a:lnTo>
                          <a:lnTo>
                            <a:pt x="133" y="171"/>
                          </a:lnTo>
                          <a:lnTo>
                            <a:pt x="159" y="117"/>
                          </a:lnTo>
                          <a:lnTo>
                            <a:pt x="166" y="65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4" name="Freeform 64">
                      <a:extLst>
                        <a:ext uri="{FF2B5EF4-FFF2-40B4-BE49-F238E27FC236}">
                          <a16:creationId xmlns:a16="http://schemas.microsoft.com/office/drawing/2014/main" id="{5C883ADE-CC78-E763-28B0-ADBBA23649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35" y="1172"/>
                      <a:ext cx="236" cy="171"/>
                    </a:xfrm>
                    <a:custGeom>
                      <a:avLst/>
                      <a:gdLst>
                        <a:gd name="T0" fmla="*/ 235 w 236"/>
                        <a:gd name="T1" fmla="*/ 85 h 171"/>
                        <a:gd name="T2" fmla="*/ 202 w 236"/>
                        <a:gd name="T3" fmla="*/ 89 h 171"/>
                        <a:gd name="T4" fmla="*/ 177 w 236"/>
                        <a:gd name="T5" fmla="*/ 91 h 171"/>
                        <a:gd name="T6" fmla="*/ 150 w 236"/>
                        <a:gd name="T7" fmla="*/ 83 h 171"/>
                        <a:gd name="T8" fmla="*/ 129 w 236"/>
                        <a:gd name="T9" fmla="*/ 68 h 171"/>
                        <a:gd name="T10" fmla="*/ 108 w 236"/>
                        <a:gd name="T11" fmla="*/ 49 h 171"/>
                        <a:gd name="T12" fmla="*/ 93 w 236"/>
                        <a:gd name="T13" fmla="*/ 29 h 171"/>
                        <a:gd name="T14" fmla="*/ 83 w 236"/>
                        <a:gd name="T15" fmla="*/ 0 h 171"/>
                        <a:gd name="T16" fmla="*/ 52 w 236"/>
                        <a:gd name="T17" fmla="*/ 31 h 171"/>
                        <a:gd name="T18" fmla="*/ 0 w 236"/>
                        <a:gd name="T19" fmla="*/ 45 h 171"/>
                        <a:gd name="T20" fmla="*/ 21 w 236"/>
                        <a:gd name="T21" fmla="*/ 83 h 171"/>
                        <a:gd name="T22" fmla="*/ 42 w 236"/>
                        <a:gd name="T23" fmla="*/ 116 h 171"/>
                        <a:gd name="T24" fmla="*/ 64 w 236"/>
                        <a:gd name="T25" fmla="*/ 133 h 171"/>
                        <a:gd name="T26" fmla="*/ 118 w 236"/>
                        <a:gd name="T27" fmla="*/ 160 h 171"/>
                        <a:gd name="T28" fmla="*/ 171 w 236"/>
                        <a:gd name="T29" fmla="*/ 166 h 171"/>
                        <a:gd name="T30" fmla="*/ 204 w 236"/>
                        <a:gd name="T31" fmla="*/ 170 h 171"/>
                        <a:gd name="T32" fmla="*/ 210 w 236"/>
                        <a:gd name="T33" fmla="*/ 133 h 171"/>
                        <a:gd name="T34" fmla="*/ 235 w 236"/>
                        <a:gd name="T35" fmla="*/ 85 h 17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6" h="171">
                          <a:moveTo>
                            <a:pt x="235" y="85"/>
                          </a:moveTo>
                          <a:lnTo>
                            <a:pt x="202" y="89"/>
                          </a:lnTo>
                          <a:lnTo>
                            <a:pt x="177" y="91"/>
                          </a:lnTo>
                          <a:lnTo>
                            <a:pt x="150" y="83"/>
                          </a:lnTo>
                          <a:lnTo>
                            <a:pt x="129" y="68"/>
                          </a:lnTo>
                          <a:lnTo>
                            <a:pt x="108" y="49"/>
                          </a:lnTo>
                          <a:lnTo>
                            <a:pt x="93" y="29"/>
                          </a:lnTo>
                          <a:lnTo>
                            <a:pt x="83" y="0"/>
                          </a:lnTo>
                          <a:lnTo>
                            <a:pt x="52" y="31"/>
                          </a:lnTo>
                          <a:lnTo>
                            <a:pt x="0" y="45"/>
                          </a:lnTo>
                          <a:lnTo>
                            <a:pt x="21" y="83"/>
                          </a:lnTo>
                          <a:lnTo>
                            <a:pt x="42" y="116"/>
                          </a:lnTo>
                          <a:lnTo>
                            <a:pt x="64" y="133"/>
                          </a:lnTo>
                          <a:lnTo>
                            <a:pt x="118" y="160"/>
                          </a:lnTo>
                          <a:lnTo>
                            <a:pt x="171" y="166"/>
                          </a:lnTo>
                          <a:lnTo>
                            <a:pt x="204" y="170"/>
                          </a:lnTo>
                          <a:lnTo>
                            <a:pt x="210" y="133"/>
                          </a:lnTo>
                          <a:lnTo>
                            <a:pt x="235" y="8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5" name="Freeform 65">
                      <a:extLst>
                        <a:ext uri="{FF2B5EF4-FFF2-40B4-BE49-F238E27FC236}">
                          <a16:creationId xmlns:a16="http://schemas.microsoft.com/office/drawing/2014/main" id="{D81AEC56-733A-DEE2-4734-42ECEC7026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34" y="1206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7 w 171"/>
                        <a:gd name="T7" fmla="*/ 150 h 236"/>
                        <a:gd name="T8" fmla="*/ 102 w 171"/>
                        <a:gd name="T9" fmla="*/ 129 h 236"/>
                        <a:gd name="T10" fmla="*/ 120 w 171"/>
                        <a:gd name="T11" fmla="*/ 108 h 236"/>
                        <a:gd name="T12" fmla="*/ 141 w 171"/>
                        <a:gd name="T13" fmla="*/ 94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4 w 171"/>
                        <a:gd name="T19" fmla="*/ 0 h 236"/>
                        <a:gd name="T20" fmla="*/ 87 w 171"/>
                        <a:gd name="T21" fmla="*/ 21 h 236"/>
                        <a:gd name="T22" fmla="*/ 54 w 171"/>
                        <a:gd name="T23" fmla="*/ 42 h 236"/>
                        <a:gd name="T24" fmla="*/ 37 w 171"/>
                        <a:gd name="T25" fmla="*/ 65 h 236"/>
                        <a:gd name="T26" fmla="*/ 10 w 171"/>
                        <a:gd name="T27" fmla="*/ 119 h 236"/>
                        <a:gd name="T28" fmla="*/ 4 w 171"/>
                        <a:gd name="T29" fmla="*/ 171 h 236"/>
                        <a:gd name="T30" fmla="*/ 0 w 171"/>
                        <a:gd name="T31" fmla="*/ 204 h 236"/>
                        <a:gd name="T32" fmla="*/ 37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7" y="150"/>
                          </a:lnTo>
                          <a:lnTo>
                            <a:pt x="102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4" y="42"/>
                          </a:lnTo>
                          <a:lnTo>
                            <a:pt x="37" y="65"/>
                          </a:lnTo>
                          <a:lnTo>
                            <a:pt x="10" y="119"/>
                          </a:lnTo>
                          <a:lnTo>
                            <a:pt x="4" y="171"/>
                          </a:lnTo>
                          <a:lnTo>
                            <a:pt x="0" y="204"/>
                          </a:lnTo>
                          <a:lnTo>
                            <a:pt x="37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  <p:sp>
                  <p:nvSpPr>
                    <p:cNvPr id="45096" name="Freeform 66">
                      <a:extLst>
                        <a:ext uri="{FF2B5EF4-FFF2-40B4-BE49-F238E27FC236}">
                          <a16:creationId xmlns:a16="http://schemas.microsoft.com/office/drawing/2014/main" id="{5DA63428-5930-5358-13A4-FF75DBBC21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34" y="1277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7 w 171"/>
                        <a:gd name="T7" fmla="*/ 150 h 236"/>
                        <a:gd name="T8" fmla="*/ 102 w 171"/>
                        <a:gd name="T9" fmla="*/ 129 h 236"/>
                        <a:gd name="T10" fmla="*/ 120 w 171"/>
                        <a:gd name="T11" fmla="*/ 108 h 236"/>
                        <a:gd name="T12" fmla="*/ 141 w 171"/>
                        <a:gd name="T13" fmla="*/ 94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4 w 171"/>
                        <a:gd name="T19" fmla="*/ 0 h 236"/>
                        <a:gd name="T20" fmla="*/ 87 w 171"/>
                        <a:gd name="T21" fmla="*/ 21 h 236"/>
                        <a:gd name="T22" fmla="*/ 54 w 171"/>
                        <a:gd name="T23" fmla="*/ 42 h 236"/>
                        <a:gd name="T24" fmla="*/ 37 w 171"/>
                        <a:gd name="T25" fmla="*/ 64 h 236"/>
                        <a:gd name="T26" fmla="*/ 10 w 171"/>
                        <a:gd name="T27" fmla="*/ 118 h 236"/>
                        <a:gd name="T28" fmla="*/ 4 w 171"/>
                        <a:gd name="T29" fmla="*/ 171 h 236"/>
                        <a:gd name="T30" fmla="*/ 0 w 171"/>
                        <a:gd name="T31" fmla="*/ 203 h 236"/>
                        <a:gd name="T32" fmla="*/ 37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7" y="150"/>
                          </a:lnTo>
                          <a:lnTo>
                            <a:pt x="102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4" y="42"/>
                          </a:lnTo>
                          <a:lnTo>
                            <a:pt x="37" y="64"/>
                          </a:lnTo>
                          <a:lnTo>
                            <a:pt x="10" y="118"/>
                          </a:lnTo>
                          <a:lnTo>
                            <a:pt x="4" y="171"/>
                          </a:lnTo>
                          <a:lnTo>
                            <a:pt x="0" y="203"/>
                          </a:lnTo>
                          <a:lnTo>
                            <a:pt x="37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TW"/>
                    </a:p>
                  </p:txBody>
                </p:sp>
              </p:grpSp>
            </p:grpSp>
            <p:grpSp>
              <p:nvGrpSpPr>
                <p:cNvPr id="45081" name="Group 67">
                  <a:extLst>
                    <a:ext uri="{FF2B5EF4-FFF2-40B4-BE49-F238E27FC236}">
                      <a16:creationId xmlns:a16="http://schemas.microsoft.com/office/drawing/2014/main" id="{A9FD0B51-45BC-AF54-04D6-3706E26963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74" y="1209"/>
                  <a:ext cx="123" cy="155"/>
                  <a:chOff x="2874" y="1209"/>
                  <a:chExt cx="123" cy="155"/>
                </a:xfrm>
              </p:grpSpPr>
              <p:sp>
                <p:nvSpPr>
                  <p:cNvPr id="45082" name="Freeform 68">
                    <a:extLst>
                      <a:ext uri="{FF2B5EF4-FFF2-40B4-BE49-F238E27FC236}">
                        <a16:creationId xmlns:a16="http://schemas.microsoft.com/office/drawing/2014/main" id="{707DECF7-FAF7-60C4-1A13-712624055D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4" y="1209"/>
                    <a:ext cx="123" cy="155"/>
                  </a:xfrm>
                  <a:custGeom>
                    <a:avLst/>
                    <a:gdLst>
                      <a:gd name="T0" fmla="*/ 77 w 123"/>
                      <a:gd name="T1" fmla="*/ 9 h 155"/>
                      <a:gd name="T2" fmla="*/ 99 w 123"/>
                      <a:gd name="T3" fmla="*/ 0 h 155"/>
                      <a:gd name="T4" fmla="*/ 107 w 123"/>
                      <a:gd name="T5" fmla="*/ 1 h 155"/>
                      <a:gd name="T6" fmla="*/ 113 w 123"/>
                      <a:gd name="T7" fmla="*/ 10 h 155"/>
                      <a:gd name="T8" fmla="*/ 110 w 123"/>
                      <a:gd name="T9" fmla="*/ 20 h 155"/>
                      <a:gd name="T10" fmla="*/ 102 w 123"/>
                      <a:gd name="T11" fmla="*/ 27 h 155"/>
                      <a:gd name="T12" fmla="*/ 91 w 123"/>
                      <a:gd name="T13" fmla="*/ 33 h 155"/>
                      <a:gd name="T14" fmla="*/ 76 w 123"/>
                      <a:gd name="T15" fmla="*/ 38 h 155"/>
                      <a:gd name="T16" fmla="*/ 63 w 123"/>
                      <a:gd name="T17" fmla="*/ 40 h 155"/>
                      <a:gd name="T18" fmla="*/ 53 w 123"/>
                      <a:gd name="T19" fmla="*/ 42 h 155"/>
                      <a:gd name="T20" fmla="*/ 62 w 123"/>
                      <a:gd name="T21" fmla="*/ 44 h 155"/>
                      <a:gd name="T22" fmla="*/ 74 w 123"/>
                      <a:gd name="T23" fmla="*/ 45 h 155"/>
                      <a:gd name="T24" fmla="*/ 92 w 123"/>
                      <a:gd name="T25" fmla="*/ 39 h 155"/>
                      <a:gd name="T26" fmla="*/ 112 w 123"/>
                      <a:gd name="T27" fmla="*/ 30 h 155"/>
                      <a:gd name="T28" fmla="*/ 117 w 123"/>
                      <a:gd name="T29" fmla="*/ 33 h 155"/>
                      <a:gd name="T30" fmla="*/ 119 w 123"/>
                      <a:gd name="T31" fmla="*/ 39 h 155"/>
                      <a:gd name="T32" fmla="*/ 118 w 123"/>
                      <a:gd name="T33" fmla="*/ 50 h 155"/>
                      <a:gd name="T34" fmla="*/ 111 w 123"/>
                      <a:gd name="T35" fmla="*/ 58 h 155"/>
                      <a:gd name="T36" fmla="*/ 97 w 123"/>
                      <a:gd name="T37" fmla="*/ 66 h 155"/>
                      <a:gd name="T38" fmla="*/ 58 w 123"/>
                      <a:gd name="T39" fmla="*/ 77 h 155"/>
                      <a:gd name="T40" fmla="*/ 81 w 123"/>
                      <a:gd name="T41" fmla="*/ 76 h 155"/>
                      <a:gd name="T42" fmla="*/ 98 w 123"/>
                      <a:gd name="T43" fmla="*/ 73 h 155"/>
                      <a:gd name="T44" fmla="*/ 115 w 123"/>
                      <a:gd name="T45" fmla="*/ 69 h 155"/>
                      <a:gd name="T46" fmla="*/ 122 w 123"/>
                      <a:gd name="T47" fmla="*/ 75 h 155"/>
                      <a:gd name="T48" fmla="*/ 120 w 123"/>
                      <a:gd name="T49" fmla="*/ 83 h 155"/>
                      <a:gd name="T50" fmla="*/ 115 w 123"/>
                      <a:gd name="T51" fmla="*/ 91 h 155"/>
                      <a:gd name="T52" fmla="*/ 102 w 123"/>
                      <a:gd name="T53" fmla="*/ 98 h 155"/>
                      <a:gd name="T54" fmla="*/ 85 w 123"/>
                      <a:gd name="T55" fmla="*/ 103 h 155"/>
                      <a:gd name="T56" fmla="*/ 60 w 123"/>
                      <a:gd name="T57" fmla="*/ 107 h 155"/>
                      <a:gd name="T58" fmla="*/ 50 w 123"/>
                      <a:gd name="T59" fmla="*/ 121 h 155"/>
                      <a:gd name="T60" fmla="*/ 45 w 123"/>
                      <a:gd name="T61" fmla="*/ 139 h 155"/>
                      <a:gd name="T62" fmla="*/ 33 w 123"/>
                      <a:gd name="T63" fmla="*/ 149 h 155"/>
                      <a:gd name="T64" fmla="*/ 23 w 123"/>
                      <a:gd name="T65" fmla="*/ 154 h 155"/>
                      <a:gd name="T66" fmla="*/ 13 w 123"/>
                      <a:gd name="T67" fmla="*/ 153 h 155"/>
                      <a:gd name="T68" fmla="*/ 6 w 123"/>
                      <a:gd name="T69" fmla="*/ 147 h 155"/>
                      <a:gd name="T70" fmla="*/ 4 w 123"/>
                      <a:gd name="T71" fmla="*/ 135 h 155"/>
                      <a:gd name="T72" fmla="*/ 6 w 123"/>
                      <a:gd name="T73" fmla="*/ 122 h 155"/>
                      <a:gd name="T74" fmla="*/ 12 w 123"/>
                      <a:gd name="T75" fmla="*/ 109 h 155"/>
                      <a:gd name="T76" fmla="*/ 22 w 123"/>
                      <a:gd name="T77" fmla="*/ 102 h 155"/>
                      <a:gd name="T78" fmla="*/ 13 w 123"/>
                      <a:gd name="T79" fmla="*/ 99 h 155"/>
                      <a:gd name="T80" fmla="*/ 7 w 123"/>
                      <a:gd name="T81" fmla="*/ 94 h 155"/>
                      <a:gd name="T82" fmla="*/ 6 w 123"/>
                      <a:gd name="T83" fmla="*/ 86 h 155"/>
                      <a:gd name="T84" fmla="*/ 8 w 123"/>
                      <a:gd name="T85" fmla="*/ 76 h 155"/>
                      <a:gd name="T86" fmla="*/ 12 w 123"/>
                      <a:gd name="T87" fmla="*/ 71 h 155"/>
                      <a:gd name="T88" fmla="*/ 6 w 123"/>
                      <a:gd name="T89" fmla="*/ 68 h 155"/>
                      <a:gd name="T90" fmla="*/ 0 w 123"/>
                      <a:gd name="T91" fmla="*/ 61 h 155"/>
                      <a:gd name="T92" fmla="*/ 0 w 123"/>
                      <a:gd name="T93" fmla="*/ 52 h 155"/>
                      <a:gd name="T94" fmla="*/ 4 w 123"/>
                      <a:gd name="T95" fmla="*/ 44 h 155"/>
                      <a:gd name="T96" fmla="*/ 9 w 123"/>
                      <a:gd name="T97" fmla="*/ 40 h 155"/>
                      <a:gd name="T98" fmla="*/ 3 w 123"/>
                      <a:gd name="T99" fmla="*/ 32 h 155"/>
                      <a:gd name="T100" fmla="*/ 4 w 123"/>
                      <a:gd name="T101" fmla="*/ 23 h 155"/>
                      <a:gd name="T102" fmla="*/ 8 w 123"/>
                      <a:gd name="T103" fmla="*/ 15 h 155"/>
                      <a:gd name="T104" fmla="*/ 15 w 123"/>
                      <a:gd name="T105" fmla="*/ 8 h 155"/>
                      <a:gd name="T106" fmla="*/ 26 w 123"/>
                      <a:gd name="T107" fmla="*/ 6 h 155"/>
                      <a:gd name="T108" fmla="*/ 38 w 123"/>
                      <a:gd name="T109" fmla="*/ 9 h 155"/>
                      <a:gd name="T110" fmla="*/ 57 w 123"/>
                      <a:gd name="T111" fmla="*/ 12 h 155"/>
                      <a:gd name="T112" fmla="*/ 77 w 123"/>
                      <a:gd name="T113" fmla="*/ 9 h 15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23" h="155">
                        <a:moveTo>
                          <a:pt x="77" y="9"/>
                        </a:moveTo>
                        <a:lnTo>
                          <a:pt x="99" y="0"/>
                        </a:lnTo>
                        <a:lnTo>
                          <a:pt x="107" y="1"/>
                        </a:lnTo>
                        <a:lnTo>
                          <a:pt x="113" y="10"/>
                        </a:lnTo>
                        <a:lnTo>
                          <a:pt x="110" y="20"/>
                        </a:lnTo>
                        <a:lnTo>
                          <a:pt x="102" y="27"/>
                        </a:lnTo>
                        <a:lnTo>
                          <a:pt x="91" y="33"/>
                        </a:lnTo>
                        <a:lnTo>
                          <a:pt x="76" y="38"/>
                        </a:lnTo>
                        <a:lnTo>
                          <a:pt x="63" y="40"/>
                        </a:lnTo>
                        <a:lnTo>
                          <a:pt x="53" y="42"/>
                        </a:lnTo>
                        <a:lnTo>
                          <a:pt x="62" y="44"/>
                        </a:lnTo>
                        <a:lnTo>
                          <a:pt x="74" y="45"/>
                        </a:lnTo>
                        <a:lnTo>
                          <a:pt x="92" y="39"/>
                        </a:lnTo>
                        <a:lnTo>
                          <a:pt x="112" y="30"/>
                        </a:lnTo>
                        <a:lnTo>
                          <a:pt x="117" y="33"/>
                        </a:lnTo>
                        <a:lnTo>
                          <a:pt x="119" y="39"/>
                        </a:lnTo>
                        <a:lnTo>
                          <a:pt x="118" y="50"/>
                        </a:lnTo>
                        <a:lnTo>
                          <a:pt x="111" y="58"/>
                        </a:lnTo>
                        <a:lnTo>
                          <a:pt x="97" y="66"/>
                        </a:lnTo>
                        <a:lnTo>
                          <a:pt x="58" y="77"/>
                        </a:lnTo>
                        <a:lnTo>
                          <a:pt x="81" y="76"/>
                        </a:lnTo>
                        <a:lnTo>
                          <a:pt x="98" y="73"/>
                        </a:lnTo>
                        <a:lnTo>
                          <a:pt x="115" y="69"/>
                        </a:lnTo>
                        <a:lnTo>
                          <a:pt x="122" y="75"/>
                        </a:lnTo>
                        <a:lnTo>
                          <a:pt x="120" y="83"/>
                        </a:lnTo>
                        <a:lnTo>
                          <a:pt x="115" y="91"/>
                        </a:lnTo>
                        <a:lnTo>
                          <a:pt x="102" y="98"/>
                        </a:lnTo>
                        <a:lnTo>
                          <a:pt x="85" y="103"/>
                        </a:lnTo>
                        <a:lnTo>
                          <a:pt x="60" y="107"/>
                        </a:lnTo>
                        <a:lnTo>
                          <a:pt x="50" y="121"/>
                        </a:lnTo>
                        <a:lnTo>
                          <a:pt x="45" y="139"/>
                        </a:lnTo>
                        <a:lnTo>
                          <a:pt x="33" y="149"/>
                        </a:lnTo>
                        <a:lnTo>
                          <a:pt x="23" y="154"/>
                        </a:lnTo>
                        <a:lnTo>
                          <a:pt x="13" y="153"/>
                        </a:lnTo>
                        <a:lnTo>
                          <a:pt x="6" y="147"/>
                        </a:lnTo>
                        <a:lnTo>
                          <a:pt x="4" y="135"/>
                        </a:lnTo>
                        <a:lnTo>
                          <a:pt x="6" y="122"/>
                        </a:lnTo>
                        <a:lnTo>
                          <a:pt x="12" y="109"/>
                        </a:lnTo>
                        <a:lnTo>
                          <a:pt x="22" y="102"/>
                        </a:lnTo>
                        <a:lnTo>
                          <a:pt x="13" y="99"/>
                        </a:lnTo>
                        <a:lnTo>
                          <a:pt x="7" y="94"/>
                        </a:lnTo>
                        <a:lnTo>
                          <a:pt x="6" y="86"/>
                        </a:lnTo>
                        <a:lnTo>
                          <a:pt x="8" y="76"/>
                        </a:lnTo>
                        <a:lnTo>
                          <a:pt x="12" y="71"/>
                        </a:lnTo>
                        <a:lnTo>
                          <a:pt x="6" y="68"/>
                        </a:lnTo>
                        <a:lnTo>
                          <a:pt x="0" y="61"/>
                        </a:lnTo>
                        <a:lnTo>
                          <a:pt x="0" y="52"/>
                        </a:lnTo>
                        <a:lnTo>
                          <a:pt x="4" y="44"/>
                        </a:lnTo>
                        <a:lnTo>
                          <a:pt x="9" y="40"/>
                        </a:lnTo>
                        <a:lnTo>
                          <a:pt x="3" y="32"/>
                        </a:lnTo>
                        <a:lnTo>
                          <a:pt x="4" y="23"/>
                        </a:lnTo>
                        <a:lnTo>
                          <a:pt x="8" y="15"/>
                        </a:lnTo>
                        <a:lnTo>
                          <a:pt x="15" y="8"/>
                        </a:lnTo>
                        <a:lnTo>
                          <a:pt x="26" y="6"/>
                        </a:lnTo>
                        <a:lnTo>
                          <a:pt x="38" y="9"/>
                        </a:lnTo>
                        <a:lnTo>
                          <a:pt x="57" y="12"/>
                        </a:lnTo>
                        <a:lnTo>
                          <a:pt x="77" y="9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TW"/>
                  </a:p>
                </p:txBody>
              </p:sp>
              <p:sp>
                <p:nvSpPr>
                  <p:cNvPr id="45083" name="Freeform 69">
                    <a:extLst>
                      <a:ext uri="{FF2B5EF4-FFF2-40B4-BE49-F238E27FC236}">
                        <a16:creationId xmlns:a16="http://schemas.microsoft.com/office/drawing/2014/main" id="{58873637-22AD-A90D-F8C2-39062119C6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5" y="1251"/>
                    <a:ext cx="41" cy="6"/>
                  </a:xfrm>
                  <a:custGeom>
                    <a:avLst/>
                    <a:gdLst>
                      <a:gd name="T0" fmla="*/ 0 w 41"/>
                      <a:gd name="T1" fmla="*/ 0 h 6"/>
                      <a:gd name="T2" fmla="*/ 10 w 41"/>
                      <a:gd name="T3" fmla="*/ 4 h 6"/>
                      <a:gd name="T4" fmla="*/ 24 w 41"/>
                      <a:gd name="T5" fmla="*/ 5 h 6"/>
                      <a:gd name="T6" fmla="*/ 40 w 41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6">
                        <a:moveTo>
                          <a:pt x="0" y="0"/>
                        </a:moveTo>
                        <a:lnTo>
                          <a:pt x="10" y="4"/>
                        </a:lnTo>
                        <a:lnTo>
                          <a:pt x="24" y="5"/>
                        </a:ln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TW"/>
                  </a:p>
                </p:txBody>
              </p:sp>
              <p:sp>
                <p:nvSpPr>
                  <p:cNvPr id="45084" name="Freeform 70">
                    <a:extLst>
                      <a:ext uri="{FF2B5EF4-FFF2-40B4-BE49-F238E27FC236}">
                        <a16:creationId xmlns:a16="http://schemas.microsoft.com/office/drawing/2014/main" id="{3E535575-AB65-3132-C5E2-8C9FD36BA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2" y="1278"/>
                    <a:ext cx="44" cy="9"/>
                  </a:xfrm>
                  <a:custGeom>
                    <a:avLst/>
                    <a:gdLst>
                      <a:gd name="T0" fmla="*/ 0 w 44"/>
                      <a:gd name="T1" fmla="*/ 0 h 9"/>
                      <a:gd name="T2" fmla="*/ 12 w 44"/>
                      <a:gd name="T3" fmla="*/ 6 h 9"/>
                      <a:gd name="T4" fmla="*/ 21 w 44"/>
                      <a:gd name="T5" fmla="*/ 8 h 9"/>
                      <a:gd name="T6" fmla="*/ 30 w 44"/>
                      <a:gd name="T7" fmla="*/ 8 h 9"/>
                      <a:gd name="T8" fmla="*/ 43 w 44"/>
                      <a:gd name="T9" fmla="*/ 7 h 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" h="9">
                        <a:moveTo>
                          <a:pt x="0" y="0"/>
                        </a:moveTo>
                        <a:lnTo>
                          <a:pt x="12" y="6"/>
                        </a:lnTo>
                        <a:lnTo>
                          <a:pt x="21" y="8"/>
                        </a:lnTo>
                        <a:lnTo>
                          <a:pt x="30" y="8"/>
                        </a:lnTo>
                        <a:lnTo>
                          <a:pt x="43" y="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TW"/>
                  </a:p>
                </p:txBody>
              </p:sp>
              <p:sp>
                <p:nvSpPr>
                  <p:cNvPr id="45085" name="Freeform 71">
                    <a:extLst>
                      <a:ext uri="{FF2B5EF4-FFF2-40B4-BE49-F238E27FC236}">
                        <a16:creationId xmlns:a16="http://schemas.microsoft.com/office/drawing/2014/main" id="{48F2C6B1-5CCE-9C44-4C6A-18A71D444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8" y="1311"/>
                    <a:ext cx="36" cy="6"/>
                  </a:xfrm>
                  <a:custGeom>
                    <a:avLst/>
                    <a:gdLst>
                      <a:gd name="T0" fmla="*/ 0 w 36"/>
                      <a:gd name="T1" fmla="*/ 0 h 6"/>
                      <a:gd name="T2" fmla="*/ 10 w 36"/>
                      <a:gd name="T3" fmla="*/ 3 h 6"/>
                      <a:gd name="T4" fmla="*/ 22 w 36"/>
                      <a:gd name="T5" fmla="*/ 5 h 6"/>
                      <a:gd name="T6" fmla="*/ 35 w 36"/>
                      <a:gd name="T7" fmla="*/ 4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" h="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2" y="5"/>
                        </a:lnTo>
                        <a:lnTo>
                          <a:pt x="35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TW"/>
                  </a:p>
                </p:txBody>
              </p:sp>
              <p:sp>
                <p:nvSpPr>
                  <p:cNvPr id="45086" name="Freeform 72">
                    <a:extLst>
                      <a:ext uri="{FF2B5EF4-FFF2-40B4-BE49-F238E27FC236}">
                        <a16:creationId xmlns:a16="http://schemas.microsoft.com/office/drawing/2014/main" id="{5098F9A5-B657-2433-B9D5-85574BFD1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1" y="1329"/>
                    <a:ext cx="29" cy="29"/>
                  </a:xfrm>
                  <a:custGeom>
                    <a:avLst/>
                    <a:gdLst>
                      <a:gd name="T0" fmla="*/ 0 w 29"/>
                      <a:gd name="T1" fmla="*/ 15 h 29"/>
                      <a:gd name="T2" fmla="*/ 6 w 29"/>
                      <a:gd name="T3" fmla="*/ 9 h 29"/>
                      <a:gd name="T4" fmla="*/ 11 w 29"/>
                      <a:gd name="T5" fmla="*/ 1 h 29"/>
                      <a:gd name="T6" fmla="*/ 19 w 29"/>
                      <a:gd name="T7" fmla="*/ 0 h 29"/>
                      <a:gd name="T8" fmla="*/ 26 w 29"/>
                      <a:gd name="T9" fmla="*/ 3 h 29"/>
                      <a:gd name="T10" fmla="*/ 28 w 29"/>
                      <a:gd name="T11" fmla="*/ 10 h 29"/>
                      <a:gd name="T12" fmla="*/ 27 w 29"/>
                      <a:gd name="T13" fmla="*/ 16 h 29"/>
                      <a:gd name="T14" fmla="*/ 25 w 29"/>
                      <a:gd name="T15" fmla="*/ 22 h 29"/>
                      <a:gd name="T16" fmla="*/ 19 w 29"/>
                      <a:gd name="T17" fmla="*/ 28 h 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9" h="29">
                        <a:moveTo>
                          <a:pt x="0" y="15"/>
                        </a:moveTo>
                        <a:lnTo>
                          <a:pt x="6" y="9"/>
                        </a:lnTo>
                        <a:lnTo>
                          <a:pt x="11" y="1"/>
                        </a:lnTo>
                        <a:lnTo>
                          <a:pt x="19" y="0"/>
                        </a:lnTo>
                        <a:lnTo>
                          <a:pt x="26" y="3"/>
                        </a:lnTo>
                        <a:lnTo>
                          <a:pt x="28" y="10"/>
                        </a:lnTo>
                        <a:lnTo>
                          <a:pt x="27" y="16"/>
                        </a:lnTo>
                        <a:lnTo>
                          <a:pt x="25" y="22"/>
                        </a:lnTo>
                        <a:lnTo>
                          <a:pt x="19" y="2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TW"/>
                  </a:p>
                </p:txBody>
              </p:sp>
            </p:grpSp>
          </p:grpSp>
        </p:grpSp>
      </p:grpSp>
      <p:sp>
        <p:nvSpPr>
          <p:cNvPr id="45065" name="Line 73">
            <a:extLst>
              <a:ext uri="{FF2B5EF4-FFF2-40B4-BE49-F238E27FC236}">
                <a16:creationId xmlns:a16="http://schemas.microsoft.com/office/drawing/2014/main" id="{A70D6F18-1A4B-AFB9-0A5E-F09624E51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667000"/>
            <a:ext cx="1143000" cy="762000"/>
          </a:xfrm>
          <a:prstGeom prst="line">
            <a:avLst/>
          </a:prstGeom>
          <a:noFill/>
          <a:ln w="28575">
            <a:solidFill>
              <a:srgbClr val="333399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TW"/>
          </a:p>
        </p:txBody>
      </p:sp>
      <p:grpSp>
        <p:nvGrpSpPr>
          <p:cNvPr id="367690" name="Group 74">
            <a:extLst>
              <a:ext uri="{FF2B5EF4-FFF2-40B4-BE49-F238E27FC236}">
                <a16:creationId xmlns:a16="http://schemas.microsoft.com/office/drawing/2014/main" id="{98E78ED0-F4D0-24B8-26BD-6D771DAB431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114800"/>
            <a:ext cx="4495800" cy="1447800"/>
            <a:chOff x="960" y="2544"/>
            <a:chExt cx="3648" cy="960"/>
          </a:xfrm>
        </p:grpSpPr>
        <p:sp>
          <p:nvSpPr>
            <p:cNvPr id="45072" name="Line 75">
              <a:extLst>
                <a:ext uri="{FF2B5EF4-FFF2-40B4-BE49-F238E27FC236}">
                  <a16:creationId xmlns:a16="http://schemas.microsoft.com/office/drawing/2014/main" id="{6EE94351-4539-9B61-87FD-DB6556AE0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544"/>
              <a:ext cx="1391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TW"/>
            </a:p>
          </p:txBody>
        </p:sp>
        <p:sp>
          <p:nvSpPr>
            <p:cNvPr id="45073" name="Line 76">
              <a:extLst>
                <a:ext uri="{FF2B5EF4-FFF2-40B4-BE49-F238E27FC236}">
                  <a16:creationId xmlns:a16="http://schemas.microsoft.com/office/drawing/2014/main" id="{9F7D9FA6-3FFB-6C97-8159-246AD3CE3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2592"/>
              <a:ext cx="1391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TW"/>
            </a:p>
          </p:txBody>
        </p:sp>
        <p:sp>
          <p:nvSpPr>
            <p:cNvPr id="45074" name="Line 77">
              <a:extLst>
                <a:ext uri="{FF2B5EF4-FFF2-40B4-BE49-F238E27FC236}">
                  <a16:creationId xmlns:a16="http://schemas.microsoft.com/office/drawing/2014/main" id="{9862BD0B-5F73-2503-1C24-294B0A7A5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688"/>
              <a:ext cx="1392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TW"/>
            </a:p>
          </p:txBody>
        </p:sp>
        <p:sp>
          <p:nvSpPr>
            <p:cNvPr id="45075" name="Line 78">
              <a:extLst>
                <a:ext uri="{FF2B5EF4-FFF2-40B4-BE49-F238E27FC236}">
                  <a16:creationId xmlns:a16="http://schemas.microsoft.com/office/drawing/2014/main" id="{02596C43-F06C-1050-7D1D-82DDE3F46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640"/>
              <a:ext cx="1392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TW"/>
            </a:p>
          </p:txBody>
        </p:sp>
      </p:grpSp>
      <p:grpSp>
        <p:nvGrpSpPr>
          <p:cNvPr id="367695" name="Group 79">
            <a:extLst>
              <a:ext uri="{FF2B5EF4-FFF2-40B4-BE49-F238E27FC236}">
                <a16:creationId xmlns:a16="http://schemas.microsoft.com/office/drawing/2014/main" id="{5C435935-70FE-5C30-9D4C-39BEA150B95C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286002"/>
            <a:ext cx="7607300" cy="1571626"/>
            <a:chOff x="1008" y="1440"/>
            <a:chExt cx="4792" cy="990"/>
          </a:xfrm>
        </p:grpSpPr>
        <p:sp>
          <p:nvSpPr>
            <p:cNvPr id="45068" name="Line 80">
              <a:extLst>
                <a:ext uri="{FF2B5EF4-FFF2-40B4-BE49-F238E27FC236}">
                  <a16:creationId xmlns:a16="http://schemas.microsoft.com/office/drawing/2014/main" id="{2422D392-1BAF-2619-BD01-6655445BF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488"/>
              <a:ext cx="3840" cy="672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TW"/>
            </a:p>
          </p:txBody>
        </p:sp>
        <p:sp>
          <p:nvSpPr>
            <p:cNvPr id="45069" name="Line 81">
              <a:extLst>
                <a:ext uri="{FF2B5EF4-FFF2-40B4-BE49-F238E27FC236}">
                  <a16:creationId xmlns:a16="http://schemas.microsoft.com/office/drawing/2014/main" id="{E6CC85E9-EE74-7193-1B67-1F34B2AA3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680"/>
              <a:ext cx="720" cy="48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TW"/>
            </a:p>
          </p:txBody>
        </p:sp>
        <p:sp>
          <p:nvSpPr>
            <p:cNvPr id="45070" name="Text Box 82">
              <a:extLst>
                <a:ext uri="{FF2B5EF4-FFF2-40B4-BE49-F238E27FC236}">
                  <a16:creationId xmlns:a16="http://schemas.microsoft.com/office/drawing/2014/main" id="{8A43DC02-2E68-89BA-FD6E-972214F25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" y="1907"/>
              <a:ext cx="112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9900CC"/>
                  </a:solidFill>
                </a:rPr>
                <a:t>Specify</a:t>
              </a:r>
              <a:r>
                <a:rPr lang="en-US" altLang="zh-TW" dirty="0">
                  <a:solidFill>
                    <a:srgbClr val="9900CC"/>
                  </a:solidFill>
                </a:rPr>
                <a:t> airlines </a:t>
              </a:r>
              <a:r>
                <a:rPr lang="zh-TW" altLang="en-US" dirty="0">
                  <a:solidFill>
                    <a:srgbClr val="9900CC"/>
                  </a:solidFill>
                </a:rPr>
                <a:t> </a:t>
              </a:r>
              <a:r>
                <a:rPr lang="en-US" altLang="zh-TW" dirty="0">
                  <a:solidFill>
                    <a:srgbClr val="9900CC"/>
                  </a:solidFill>
                </a:rPr>
                <a:t> </a:t>
              </a:r>
              <a:endParaRPr lang="zh-TW" altLang="en-US" dirty="0">
                <a:solidFill>
                  <a:srgbClr val="9900CC"/>
                </a:solidFill>
              </a:endParaRPr>
            </a:p>
          </p:txBody>
        </p:sp>
        <p:sp>
          <p:nvSpPr>
            <p:cNvPr id="45071" name="Text Box 83">
              <a:extLst>
                <a:ext uri="{FF2B5EF4-FFF2-40B4-BE49-F238E27FC236}">
                  <a16:creationId xmlns:a16="http://schemas.microsoft.com/office/drawing/2014/main" id="{FFB6BFC2-3921-6D34-D84A-9609DA957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" y="1440"/>
              <a:ext cx="25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dirty="0">
                  <a:solidFill>
                    <a:srgbClr val="9900CC"/>
                  </a:solidFill>
                </a:rPr>
                <a:t>Membership, prestigious cards</a:t>
              </a:r>
            </a:p>
            <a:p>
              <a:pPr algn="ctr" eaLnBrk="1" hangingPunct="1"/>
              <a:r>
                <a:rPr lang="en-US" altLang="zh-TW" sz="1600" dirty="0"/>
                <a:t>Accumulation of milage, VIP services</a:t>
              </a:r>
              <a:endParaRPr lang="zh-TW" altLang="en-US" sz="16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6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41E2A-B341-9183-6003-6574D6B5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E1201AE-D962-E1BE-AA5B-9FE897FF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integrations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35DFA0-466B-B327-A2D2-233728BB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114800"/>
          </a:xfrm>
        </p:spPr>
        <p:txBody>
          <a:bodyPr/>
          <a:lstStyle/>
          <a:p>
            <a:r>
              <a:rPr lang="en-US" altLang="zh-TW" dirty="0"/>
              <a:t>Breaking the silo mentality</a:t>
            </a:r>
          </a:p>
          <a:p>
            <a:pPr lvl="1"/>
            <a:r>
              <a:rPr lang="en-US" altLang="zh-TW" dirty="0"/>
              <a:t>Inter-functional communications and cooperations </a:t>
            </a:r>
          </a:p>
          <a:p>
            <a:pPr lvl="1"/>
            <a:r>
              <a:rPr lang="en-US" altLang="zh-TW" dirty="0"/>
              <a:t>Achieve common corporate goal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Visibility and communications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Effectiveness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A39CDB3-6C2E-AE37-E611-279A4E7107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73A7DA-D6C8-F658-B6F0-490ED8535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6811988-0CBF-D4C1-16E9-3CD0341E9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844115"/>
            <a:ext cx="5242148" cy="36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391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23FAD-518C-3DC2-7107-7D7C3FF19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282DBEA-BFC7-C007-04DE-EB2F4068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performance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C048C59-1665-4366-C8D6-1B8D46B1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114800"/>
          </a:xfrm>
        </p:spPr>
        <p:txBody>
          <a:bodyPr/>
          <a:lstStyle/>
          <a:p>
            <a:r>
              <a:rPr lang="en-US" altLang="zh-TW" dirty="0"/>
              <a:t>Efficiency</a:t>
            </a:r>
          </a:p>
          <a:p>
            <a:pPr lvl="1"/>
            <a:r>
              <a:rPr lang="en-US" altLang="zh-TW" dirty="0"/>
              <a:t>Do the thing right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Effectiveness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Do the right thing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… ultimately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Do the right thing right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6362C5F-FE5A-D880-C007-1E601B265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E14BB0-9E37-4D03-3733-FC8EA104D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5517715-2C73-56F8-24EA-16675F5CA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3742"/>
            <a:ext cx="8668072" cy="59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13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投影片編號版面配置區 4">
            <a:extLst>
              <a:ext uri="{FF2B5EF4-FFF2-40B4-BE49-F238E27FC236}">
                <a16:creationId xmlns:a16="http://schemas.microsoft.com/office/drawing/2014/main" id="{1715C080-11DF-8BB0-C001-E1B6B4FE6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B25403-159D-4CE6-BB3F-BFF8A2C92724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AutoShape 11">
            <a:extLst>
              <a:ext uri="{FF2B5EF4-FFF2-40B4-BE49-F238E27FC236}">
                <a16:creationId xmlns:a16="http://schemas.microsoft.com/office/drawing/2014/main" id="{46297BEF-C6B1-4EFB-3DB2-67F6FC3B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845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00 h 21600"/>
              <a:gd name="T14" fmla="*/ 21075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00" y="0"/>
                </a:moveTo>
                <a:lnTo>
                  <a:pt x="19500" y="8100"/>
                </a:lnTo>
                <a:lnTo>
                  <a:pt x="3375" y="8100"/>
                </a:lnTo>
                <a:lnTo>
                  <a:pt x="3375" y="13500"/>
                </a:lnTo>
                <a:lnTo>
                  <a:pt x="19500" y="13500"/>
                </a:lnTo>
                <a:lnTo>
                  <a:pt x="19500" y="21600"/>
                </a:lnTo>
                <a:lnTo>
                  <a:pt x="21600" y="10800"/>
                </a:lnTo>
                <a:lnTo>
                  <a:pt x="19500" y="0"/>
                </a:lnTo>
                <a:close/>
              </a:path>
              <a:path w="21600" h="21600">
                <a:moveTo>
                  <a:pt x="1350" y="8100"/>
                </a:moveTo>
                <a:lnTo>
                  <a:pt x="1350" y="13500"/>
                </a:lnTo>
                <a:lnTo>
                  <a:pt x="2700" y="13500"/>
                </a:lnTo>
                <a:lnTo>
                  <a:pt x="2700" y="8100"/>
                </a:lnTo>
                <a:lnTo>
                  <a:pt x="1350" y="8100"/>
                </a:lnTo>
                <a:close/>
              </a:path>
              <a:path w="21600" h="21600">
                <a:moveTo>
                  <a:pt x="0" y="8100"/>
                </a:moveTo>
                <a:lnTo>
                  <a:pt x="0" y="13500"/>
                </a:lnTo>
                <a:lnTo>
                  <a:pt x="675" y="13500"/>
                </a:lnTo>
                <a:lnTo>
                  <a:pt x="675" y="8100"/>
                </a:lnTo>
                <a:lnTo>
                  <a:pt x="0" y="81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4F3ADF9-E9F2-B8C2-286C-3102C141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381000"/>
            <a:ext cx="7375525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Applications of IT in Businesses</a:t>
            </a:r>
            <a:endParaRPr lang="zh-TW" altLang="en-US" dirty="0"/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783CB2DF-7F51-8403-1610-91CDA4E2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82" y="3595688"/>
            <a:ext cx="1075936" cy="8925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dirty="0"/>
              <a:t>Data</a:t>
            </a:r>
          </a:p>
          <a:p>
            <a:pPr algn="ctr" eaLnBrk="1" hangingPunct="1"/>
            <a:r>
              <a:rPr lang="en-US" altLang="zh-TW" sz="1600" dirty="0"/>
              <a:t>Processing</a:t>
            </a:r>
            <a:endParaRPr lang="zh-TW" altLang="en-US" sz="1600" dirty="0"/>
          </a:p>
          <a:p>
            <a:pPr algn="ctr" eaLnBrk="1" hangingPunct="1"/>
            <a:r>
              <a:rPr lang="en-US" altLang="zh-TW" sz="1800" dirty="0"/>
              <a:t>DP/</a:t>
            </a:r>
            <a:r>
              <a:rPr lang="en-US" altLang="zh-TW" sz="1800" dirty="0" err="1"/>
              <a:t>EDP</a:t>
            </a:r>
            <a:endParaRPr lang="en-US" altLang="zh-TW" sz="1800" dirty="0"/>
          </a:p>
        </p:txBody>
      </p:sp>
      <p:sp>
        <p:nvSpPr>
          <p:cNvPr id="12295" name="Text Box 5">
            <a:extLst>
              <a:ext uri="{FF2B5EF4-FFF2-40B4-BE49-F238E27FC236}">
                <a16:creationId xmlns:a16="http://schemas.microsoft.com/office/drawing/2014/main" id="{7B887D9A-A846-931D-436F-D15CCA0A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7450"/>
            <a:ext cx="1534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333399"/>
                </a:solidFill>
                <a:ea typeface="標楷體" panose="03000509000000000000" pitchFamily="65" charset="-120"/>
              </a:rPr>
              <a:t>Computers</a:t>
            </a:r>
            <a:endParaRPr lang="zh-TW" altLang="en-US" dirty="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id="{7F96B328-6E9F-7CE7-F874-E1AB40F4F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595" y="3595688"/>
            <a:ext cx="595035" cy="9233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 dirty="0"/>
          </a:p>
          <a:p>
            <a:pPr algn="ctr" eaLnBrk="1" hangingPunct="1"/>
            <a:r>
              <a:rPr lang="en-US" altLang="zh-TW" sz="1800" dirty="0"/>
              <a:t>MIS</a:t>
            </a:r>
          </a:p>
          <a:p>
            <a:pPr algn="ctr" eaLnBrk="1" hangingPunct="1"/>
            <a:endParaRPr lang="en-US" altLang="zh-TW" sz="1800" dirty="0"/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C6EA9FE6-7E01-38C0-56EC-6BD5EA56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700213"/>
            <a:ext cx="2263120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Tech. Innovation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AEB02A45-AE35-E9FC-D7DA-3B06220A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718175"/>
            <a:ext cx="1988045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ea typeface="標楷體" panose="03000509000000000000" pitchFamily="65" charset="-120"/>
              </a:rPr>
              <a:t>New Concepts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12299" name="Line 10">
            <a:extLst>
              <a:ext uri="{FF2B5EF4-FFF2-40B4-BE49-F238E27FC236}">
                <a16:creationId xmlns:a16="http://schemas.microsoft.com/office/drawing/2014/main" id="{76E17E60-D882-6E9E-0311-E76DC0E52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3" y="29130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2076EB4D-5D84-667C-1FC7-339563D0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47" y="4948982"/>
            <a:ext cx="10807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CC0000"/>
                </a:solidFill>
                <a:ea typeface="標楷體" panose="03000509000000000000" pitchFamily="65" charset="-120"/>
              </a:rPr>
              <a:t>Data </a:t>
            </a:r>
          </a:p>
          <a:p>
            <a:pPr eaLnBrk="1" hangingPunct="1"/>
            <a:r>
              <a:rPr lang="en-US" altLang="zh-TW" sz="2000" dirty="0">
                <a:solidFill>
                  <a:srgbClr val="CC0000"/>
                </a:solidFill>
                <a:ea typeface="標楷體" panose="03000509000000000000" pitchFamily="65" charset="-120"/>
              </a:rPr>
              <a:t>Analysis</a:t>
            </a:r>
            <a:endParaRPr lang="zh-TW" altLang="en-US" sz="2000" dirty="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D5EE638A-EA62-52A9-9249-D5E90B932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950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0CCAB588-3BEB-718B-D1C0-618B9864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674" y="3595688"/>
            <a:ext cx="1018227" cy="92333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dirty="0"/>
              <a:t>Decision</a:t>
            </a:r>
          </a:p>
          <a:p>
            <a:pPr algn="ctr" eaLnBrk="1" hangingPunct="1"/>
            <a:r>
              <a:rPr lang="en-US" altLang="zh-TW" sz="1800" dirty="0"/>
              <a:t>Support</a:t>
            </a:r>
            <a:endParaRPr lang="zh-TW" altLang="en-US" sz="1800" dirty="0"/>
          </a:p>
          <a:p>
            <a:pPr algn="ctr" eaLnBrk="1" hangingPunct="1"/>
            <a:r>
              <a:rPr lang="en-US" altLang="zh-TW" sz="1800" dirty="0"/>
              <a:t>DSS/EIS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076DE957-B282-ECBD-F27A-2AE2133B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5093118"/>
            <a:ext cx="10951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CC0000"/>
                </a:solidFill>
                <a:ea typeface="標楷體" panose="03000509000000000000" pitchFamily="65" charset="-120"/>
              </a:rPr>
              <a:t>Decision</a:t>
            </a:r>
          </a:p>
          <a:p>
            <a:pPr eaLnBrk="1" hangingPunct="1"/>
            <a:r>
              <a:rPr lang="en-US" altLang="zh-TW" sz="2000" dirty="0">
                <a:solidFill>
                  <a:srgbClr val="CC0000"/>
                </a:solidFill>
                <a:ea typeface="標楷體" panose="03000509000000000000" pitchFamily="65" charset="-120"/>
              </a:rPr>
              <a:t>Models</a:t>
            </a:r>
            <a:endParaRPr lang="zh-TW" altLang="en-US" sz="2000" dirty="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BC12119C-9C09-17E8-000C-59F7B7233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D24BEF5C-6EDC-B53B-E52E-858C095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254" y="3595688"/>
            <a:ext cx="813043" cy="92333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dirty="0"/>
              <a:t>Online</a:t>
            </a:r>
          </a:p>
          <a:p>
            <a:pPr algn="ctr" eaLnBrk="1" hangingPunct="1"/>
            <a:r>
              <a:rPr lang="en-US" altLang="zh-TW" sz="1800" dirty="0"/>
              <a:t>Trans.</a:t>
            </a:r>
            <a:endParaRPr lang="zh-TW" altLang="en-US" sz="1800" dirty="0"/>
          </a:p>
          <a:p>
            <a:pPr algn="ctr" eaLnBrk="1" hangingPunct="1"/>
            <a:r>
              <a:rPr lang="en-US" altLang="zh-TW" sz="1800" dirty="0" err="1"/>
              <a:t>OLTP</a:t>
            </a:r>
            <a:endParaRPr lang="en-US" altLang="zh-TW" sz="1800" dirty="0"/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07C8D71E-FA6A-5EC9-D422-257DB931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2533650"/>
            <a:ext cx="1311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333399"/>
                </a:solidFill>
                <a:ea typeface="標楷體" panose="03000509000000000000" pitchFamily="65" charset="-120"/>
              </a:rPr>
              <a:t>Database</a:t>
            </a:r>
            <a:endParaRPr lang="zh-TW" altLang="en-US" dirty="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5CECE2C9-77F2-CB90-4BB9-38AD1B6F2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E57CE923-A3C2-2BA9-6E07-2AA267A4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95" y="2533799"/>
            <a:ext cx="13574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333399"/>
                </a:solidFill>
                <a:ea typeface="標楷體" panose="03000509000000000000" pitchFamily="65" charset="-120"/>
              </a:rPr>
              <a:t>Telecoms</a:t>
            </a:r>
            <a:endParaRPr lang="zh-TW" altLang="en-US" dirty="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1EECA0CC-45A5-8CBF-72D2-7E1029A4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9E202B51-6EEB-1446-FB33-1E51BA5A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758" y="3595688"/>
            <a:ext cx="607859" cy="92333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 dirty="0"/>
          </a:p>
          <a:p>
            <a:pPr algn="ctr" eaLnBrk="1" hangingPunct="1"/>
            <a:r>
              <a:rPr lang="en-US" altLang="zh-TW" sz="1800" dirty="0"/>
              <a:t>ERP</a:t>
            </a:r>
          </a:p>
          <a:p>
            <a:pPr algn="ctr" eaLnBrk="1" hangingPunct="1"/>
            <a:endParaRPr lang="en-US" altLang="zh-TW" sz="1800" dirty="0"/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473992CE-6E74-0C04-8941-0989B217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985" y="5157787"/>
            <a:ext cx="13388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CC0000"/>
                </a:solidFill>
                <a:ea typeface="標楷體" panose="03000509000000000000" pitchFamily="65" charset="-120"/>
              </a:rPr>
              <a:t>POM, Fin.,</a:t>
            </a:r>
            <a:endParaRPr lang="zh-TW" altLang="en-US" sz="2000" dirty="0">
              <a:solidFill>
                <a:srgbClr val="CC0000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dirty="0" err="1">
                <a:solidFill>
                  <a:srgbClr val="CC0000"/>
                </a:solidFill>
                <a:ea typeface="標楷體" panose="03000509000000000000" pitchFamily="65" charset="-120"/>
              </a:rPr>
              <a:t>BPR</a:t>
            </a:r>
            <a:endParaRPr lang="zh-TW" altLang="en-US" sz="2000" dirty="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EC307A18-7C99-4373-776A-EB5AEDF4D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6125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25F9DD5B-FA87-780C-09C7-01346BA4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78" y="3595688"/>
            <a:ext cx="1107996" cy="92333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dirty="0">
                <a:solidFill>
                  <a:srgbClr val="FFFF99"/>
                </a:solidFill>
              </a:rPr>
              <a:t>eBusiness</a:t>
            </a:r>
            <a:endParaRPr lang="zh-TW" altLang="en-US" sz="1800" dirty="0">
              <a:solidFill>
                <a:srgbClr val="FFFF99"/>
              </a:solidFill>
            </a:endParaRPr>
          </a:p>
          <a:p>
            <a:pPr algn="ctr" eaLnBrk="1" hangingPunct="1"/>
            <a:r>
              <a:rPr lang="en-US" altLang="zh-TW" sz="1800" dirty="0">
                <a:solidFill>
                  <a:srgbClr val="FFFF99"/>
                </a:solidFill>
              </a:rPr>
              <a:t>EB</a:t>
            </a:r>
          </a:p>
          <a:p>
            <a:pPr algn="ctr" eaLnBrk="1" hangingPunct="1"/>
            <a:endParaRPr lang="en-US" altLang="zh-TW" sz="1800" dirty="0">
              <a:solidFill>
                <a:srgbClr val="FFFF99"/>
              </a:solidFill>
            </a:endParaRP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3F969C89-AD31-9650-0B60-5D85F8F2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5157787"/>
            <a:ext cx="16128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CC0000"/>
                </a:solidFill>
                <a:ea typeface="標楷體" panose="03000509000000000000" pitchFamily="65" charset="-120"/>
              </a:rPr>
              <a:t>Business</a:t>
            </a:r>
          </a:p>
          <a:p>
            <a:pPr eaLnBrk="1" hangingPunct="1"/>
            <a:r>
              <a:rPr lang="en-US" altLang="zh-TW" sz="1800" dirty="0">
                <a:solidFill>
                  <a:srgbClr val="CC0000"/>
                </a:solidFill>
                <a:ea typeface="標楷體" panose="03000509000000000000" pitchFamily="65" charset="-120"/>
              </a:rPr>
              <a:t>Transformation</a:t>
            </a:r>
            <a:endParaRPr lang="zh-TW" altLang="en-US" sz="1800" dirty="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id="{D579A048-4DC9-D54E-FC56-A02FE847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3413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B4A3B319-4F48-7283-EDF9-7164DB58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478" y="2533650"/>
            <a:ext cx="960519" cy="646331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dirty="0" err="1"/>
              <a:t>eC</a:t>
            </a:r>
            <a:endParaRPr lang="zh-TW" altLang="en-US" sz="1800" dirty="0"/>
          </a:p>
          <a:p>
            <a:pPr algn="ctr" eaLnBrk="1" hangingPunct="1"/>
            <a:r>
              <a:rPr lang="en-US" altLang="zh-TW" sz="1800" dirty="0" err="1"/>
              <a:t>B2C</a:t>
            </a:r>
            <a:r>
              <a:rPr lang="en-US" altLang="zh-TW" sz="1800" dirty="0"/>
              <a:t> EC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4FA8760C-F467-3BDD-24D8-3FB3A609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700213"/>
            <a:ext cx="1140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333399"/>
                </a:solidFill>
                <a:ea typeface="標楷體" panose="03000509000000000000" pitchFamily="65" charset="-120"/>
              </a:rPr>
              <a:t>Internet</a:t>
            </a:r>
            <a:endParaRPr lang="zh-TW" altLang="en-US" dirty="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18" name="Line 30">
            <a:extLst>
              <a:ext uri="{FF2B5EF4-FFF2-40B4-BE49-F238E27FC236}">
                <a16:creationId xmlns:a16="http://schemas.microsoft.com/office/drawing/2014/main" id="{16EAD107-3EF8-B0B3-ACEE-180EFB78B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2079625"/>
            <a:ext cx="474662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FB5C5D5B-36EF-946C-9EC8-7E4FA71B8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75" y="3216275"/>
            <a:ext cx="271463" cy="37941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9C746400-8E81-B197-A4B9-FC982004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50s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id="{15E3DAF1-4AF7-6CF0-A373-06A92377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60s</a:t>
            </a: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D523A583-924A-C769-BDF0-825D0B04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579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70s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id="{DCCC3AAE-829D-C5C8-22B0-943126E3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80s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id="{2D36AFD7-12BC-33B0-96EA-5DAA900E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90s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603FF332-46C8-AF85-819B-0359CEC5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00s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:a16="http://schemas.microsoft.com/office/drawing/2014/main" id="{E851301A-9BED-1045-42A1-D5321FBF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0034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1995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id="{E438980E-E310-0CA5-F3F0-F5B6F5F8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508" y="2179935"/>
            <a:ext cx="1532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333399"/>
                </a:solidFill>
                <a:ea typeface="標楷體" panose="03000509000000000000" pitchFamily="65" charset="-120"/>
              </a:rPr>
              <a:t>Integration</a:t>
            </a:r>
            <a:endParaRPr lang="zh-TW" altLang="en-US" dirty="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28" name="Line 40">
            <a:extLst>
              <a:ext uri="{FF2B5EF4-FFF2-40B4-BE49-F238E27FC236}">
                <a16:creationId xmlns:a16="http://schemas.microsoft.com/office/drawing/2014/main" id="{73C04024-0FCD-BAD0-9C40-77AD3758E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59051"/>
            <a:ext cx="733425" cy="103663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9" name="Text Box 42">
            <a:extLst>
              <a:ext uri="{FF2B5EF4-FFF2-40B4-BE49-F238E27FC236}">
                <a16:creationId xmlns:a16="http://schemas.microsoft.com/office/drawing/2014/main" id="{B504F6EC-560C-3E78-9D8B-422D5B4C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573463"/>
            <a:ext cx="685800" cy="923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99"/>
              </a:solidFill>
            </a:endParaRP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XXX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4.0</a:t>
            </a:r>
          </a:p>
        </p:txBody>
      </p:sp>
      <p:sp>
        <p:nvSpPr>
          <p:cNvPr id="12330" name="Text Box 43">
            <a:extLst>
              <a:ext uri="{FF2B5EF4-FFF2-40B4-BE49-F238E27FC236}">
                <a16:creationId xmlns:a16="http://schemas.microsoft.com/office/drawing/2014/main" id="{A5D7512B-F7AD-049B-E932-18E39F0E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09750"/>
            <a:ext cx="2346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333399"/>
                </a:solidFill>
                <a:ea typeface="標楷體" panose="03000509000000000000" pitchFamily="65" charset="-120"/>
              </a:rPr>
              <a:t>Cloud computing</a:t>
            </a:r>
            <a:endParaRPr lang="zh-TW" altLang="en-US" sz="2000" dirty="0">
              <a:solidFill>
                <a:srgbClr val="33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dirty="0">
                <a:solidFill>
                  <a:srgbClr val="333399"/>
                </a:solidFill>
                <a:ea typeface="標楷體" panose="03000509000000000000" pitchFamily="65" charset="-120"/>
              </a:rPr>
              <a:t>Mobile business</a:t>
            </a:r>
          </a:p>
          <a:p>
            <a:pPr eaLnBrk="1" hangingPunct="1"/>
            <a:r>
              <a:rPr lang="en-US" altLang="zh-TW" sz="2000" dirty="0" err="1">
                <a:solidFill>
                  <a:srgbClr val="333399"/>
                </a:solidFill>
                <a:ea typeface="標楷體" panose="03000509000000000000" pitchFamily="65" charset="-120"/>
              </a:rPr>
              <a:t>5G</a:t>
            </a:r>
            <a:r>
              <a:rPr lang="en-US" altLang="zh-TW" sz="2000" dirty="0">
                <a:solidFill>
                  <a:srgbClr val="333399"/>
                </a:solidFill>
                <a:ea typeface="標楷體" panose="03000509000000000000" pitchFamily="65" charset="-120"/>
              </a:rPr>
              <a:t>, IoT, AI, </a:t>
            </a:r>
            <a:r>
              <a:rPr lang="en-US" altLang="zh-TW" sz="2000" dirty="0" err="1">
                <a:solidFill>
                  <a:srgbClr val="333399"/>
                </a:solidFill>
                <a:ea typeface="標楷體" panose="03000509000000000000" pitchFamily="65" charset="-120"/>
              </a:rPr>
              <a:t>BigData</a:t>
            </a:r>
            <a:endParaRPr lang="zh-TW" altLang="en-US" sz="2000" dirty="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31" name="Line 44">
            <a:extLst>
              <a:ext uri="{FF2B5EF4-FFF2-40B4-BE49-F238E27FC236}">
                <a16:creationId xmlns:a16="http://schemas.microsoft.com/office/drawing/2014/main" id="{29BD3689-BB78-3316-30FC-2253E4615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2924175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32" name="Text Box 45">
            <a:extLst>
              <a:ext uri="{FF2B5EF4-FFF2-40B4-BE49-F238E27FC236}">
                <a16:creationId xmlns:a16="http://schemas.microsoft.com/office/drawing/2014/main" id="{DEE749ED-192B-54EE-FE7C-18E5781A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5078482"/>
            <a:ext cx="1645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 dirty="0">
                <a:solidFill>
                  <a:srgbClr val="CC0000"/>
                </a:solidFill>
                <a:ea typeface="標楷體" panose="03000509000000000000" pitchFamily="65" charset="-120"/>
              </a:rPr>
              <a:t>New Business</a:t>
            </a:r>
          </a:p>
          <a:p>
            <a:pPr algn="ctr" eaLnBrk="1" hangingPunct="1"/>
            <a:r>
              <a:rPr lang="en-US" altLang="zh-TW" sz="2000" dirty="0">
                <a:solidFill>
                  <a:srgbClr val="CC0000"/>
                </a:solidFill>
                <a:ea typeface="標楷體" panose="03000509000000000000" pitchFamily="65" charset="-120"/>
              </a:rPr>
              <a:t>Models</a:t>
            </a:r>
            <a:endParaRPr lang="zh-TW" altLang="en-US" sz="2000" dirty="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2333" name="Line 46">
            <a:extLst>
              <a:ext uri="{FF2B5EF4-FFF2-40B4-BE49-F238E27FC236}">
                <a16:creationId xmlns:a16="http://schemas.microsoft.com/office/drawing/2014/main" id="{606759E9-11EB-C844-62E3-E12BEEF53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0213" y="4546600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ECD8CDF-DDDB-5072-7684-16BE75C9C9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7DBFED2B-F5F4-4258-43A5-D09527987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Example: Changes in Channels</a:t>
            </a:r>
            <a:endParaRPr lang="zh-TW" altLang="en-US" sz="3600" dirty="0"/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6ED39368-1688-D1CC-9162-F5D038492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r>
              <a:rPr lang="en-US" altLang="zh-TW" sz="2400" dirty="0"/>
              <a:t>Physical stores</a:t>
            </a:r>
          </a:p>
          <a:p>
            <a:r>
              <a:rPr lang="en-US" altLang="zh-TW" sz="2400" dirty="0" err="1"/>
              <a:t>eTailing</a:t>
            </a:r>
            <a:r>
              <a:rPr lang="en-US" altLang="zh-TW" sz="2400" dirty="0"/>
              <a:t>, eCommerce</a:t>
            </a:r>
          </a:p>
          <a:p>
            <a:pPr lvl="1"/>
            <a:r>
              <a:rPr lang="en-US" altLang="zh-TW" sz="2000" dirty="0"/>
              <a:t>Independent online channels</a:t>
            </a:r>
          </a:p>
          <a:p>
            <a:r>
              <a:rPr lang="en-US" altLang="zh-TW" sz="2400" dirty="0"/>
              <a:t>multi-channel</a:t>
            </a:r>
          </a:p>
          <a:p>
            <a:pPr lvl="1"/>
            <a:r>
              <a:rPr lang="en-US" altLang="zh-TW" sz="2000" dirty="0"/>
              <a:t>Physical and On-line (mobile) channels at the same time</a:t>
            </a:r>
          </a:p>
          <a:p>
            <a:pPr lvl="1"/>
            <a:r>
              <a:rPr lang="en-US" altLang="zh-TW" sz="2000" dirty="0"/>
              <a:t>Mutually independent</a:t>
            </a:r>
          </a:p>
          <a:p>
            <a:pPr lvl="1"/>
            <a:r>
              <a:rPr lang="en-US" altLang="zh-TW" sz="2000" dirty="0" err="1"/>
              <a:t>O2O</a:t>
            </a:r>
            <a:r>
              <a:rPr lang="en-US" altLang="zh-TW" sz="2000" dirty="0"/>
              <a:t> On-line</a:t>
            </a:r>
            <a:r>
              <a:rPr lang="zh-TW" altLang="en-US" sz="2000" dirty="0"/>
              <a:t> </a:t>
            </a:r>
            <a:r>
              <a:rPr lang="en-US" altLang="zh-TW" sz="2000" dirty="0"/>
              <a:t>to</a:t>
            </a:r>
            <a:r>
              <a:rPr lang="zh-TW" altLang="en-US" sz="2000" dirty="0"/>
              <a:t> </a:t>
            </a:r>
            <a:r>
              <a:rPr lang="en-US" altLang="zh-TW" sz="2000" dirty="0"/>
              <a:t>Off-line</a:t>
            </a:r>
          </a:p>
          <a:p>
            <a:r>
              <a:rPr lang="en-US" altLang="zh-TW" sz="2400" dirty="0"/>
              <a:t>Omni-Channel</a:t>
            </a:r>
          </a:p>
          <a:p>
            <a:pPr lvl="1"/>
            <a:r>
              <a:rPr lang="en-US" altLang="zh-TW" sz="2000" dirty="0"/>
              <a:t>Improving the customer experience with anywhere, anytime, any way access to information.</a:t>
            </a:r>
          </a:p>
          <a:p>
            <a:pPr lvl="1"/>
            <a:r>
              <a:rPr lang="en-US" altLang="zh-TW" sz="2000" dirty="0"/>
              <a:t>Fully integrated services</a:t>
            </a:r>
          </a:p>
          <a:p>
            <a:pPr lvl="1"/>
            <a:endParaRPr lang="en-US" altLang="zh-TW" sz="20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14341" name="投影片編號版面配置區 4">
            <a:extLst>
              <a:ext uri="{FF2B5EF4-FFF2-40B4-BE49-F238E27FC236}">
                <a16:creationId xmlns:a16="http://schemas.microsoft.com/office/drawing/2014/main" id="{64C056FC-A7CE-6B9F-987E-22CD7FEE7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2F422B-9648-4D03-90B8-4E4F1F4D7E9A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87D73851-089E-8C45-930C-A027896AB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4">
            <a:extLst>
              <a:ext uri="{FF2B5EF4-FFF2-40B4-BE49-F238E27FC236}">
                <a16:creationId xmlns:a16="http://schemas.microsoft.com/office/drawing/2014/main" id="{15175795-6DF7-1D09-3AA8-478DE33E0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B4AC0B-1151-4832-8088-895BDFF0B548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388B02F-6612-6C9A-29CD-2C44A3811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Evolution of IT Applications</a:t>
            </a:r>
            <a:endParaRPr lang="zh-TW" altLang="en-US" dirty="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EED33CCE-BBA6-32D5-9C2C-E48E42A37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Internal </a:t>
            </a:r>
            <a:r>
              <a:rPr lang="en-US" altLang="zh-TW" dirty="0">
                <a:sym typeface="Wingdings" panose="05000000000000000000" pitchFamily="2" charset="2"/>
              </a:rPr>
              <a:t> External</a:t>
            </a:r>
          </a:p>
          <a:p>
            <a:pPr eaLnBrk="1" hangingPunct="1"/>
            <a:r>
              <a:rPr lang="en-US" altLang="zh-TW" dirty="0">
                <a:sym typeface="Wingdings" panose="05000000000000000000" pitchFamily="2" charset="2"/>
              </a:rPr>
              <a:t>Operational  Strategic</a:t>
            </a:r>
          </a:p>
          <a:p>
            <a:pPr eaLnBrk="1" hangingPunct="1"/>
            <a:r>
              <a:rPr lang="en-US" altLang="zh-TW" dirty="0">
                <a:sym typeface="Wingdings" panose="05000000000000000000" pitchFamily="2" charset="2"/>
              </a:rPr>
              <a:t>Independent  Integration</a:t>
            </a:r>
          </a:p>
          <a:p>
            <a:pPr eaLnBrk="1" hangingPunct="1"/>
            <a:r>
              <a:rPr lang="en-US" altLang="zh-TW" dirty="0"/>
              <a:t>Opportunity</a:t>
            </a:r>
            <a:r>
              <a:rPr lang="zh-TW" altLang="en-US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Investment</a:t>
            </a:r>
            <a:endParaRPr lang="zh-TW" altLang="en-US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5E2E2E8-6A03-E76E-A4A6-01AE22BF6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投影片編號版面配置區 4">
            <a:extLst>
              <a:ext uri="{FF2B5EF4-FFF2-40B4-BE49-F238E27FC236}">
                <a16:creationId xmlns:a16="http://schemas.microsoft.com/office/drawing/2014/main" id="{FEC40869-03FF-A94F-B648-3CED9CC313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719CD4C-E1FB-47AE-95A8-20136E887E2E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951DAB5-FC24-A5BF-F914-92BE61835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/>
              <a:t>Operations of early businesses</a:t>
            </a:r>
            <a:endParaRPr lang="zh-TW" altLang="en-US" sz="3600" dirty="0"/>
          </a:p>
        </p:txBody>
      </p:sp>
      <p:sp>
        <p:nvSpPr>
          <p:cNvPr id="37893" name="Oval 3">
            <a:extLst>
              <a:ext uri="{FF2B5EF4-FFF2-40B4-BE49-F238E27FC236}">
                <a16:creationId xmlns:a16="http://schemas.microsoft.com/office/drawing/2014/main" id="{EFCF1A0E-62B0-E078-2425-49A1F3B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37894" name="Oval 4">
            <a:extLst>
              <a:ext uri="{FF2B5EF4-FFF2-40B4-BE49-F238E27FC236}">
                <a16:creationId xmlns:a16="http://schemas.microsoft.com/office/drawing/2014/main" id="{0098999A-C898-8C06-2F0E-93BCD9FA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37895" name="Oval 5">
            <a:extLst>
              <a:ext uri="{FF2B5EF4-FFF2-40B4-BE49-F238E27FC236}">
                <a16:creationId xmlns:a16="http://schemas.microsoft.com/office/drawing/2014/main" id="{241C0887-8BF2-A578-0E98-C9AD1C6F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37896" name="Oval 6">
            <a:extLst>
              <a:ext uri="{FF2B5EF4-FFF2-40B4-BE49-F238E27FC236}">
                <a16:creationId xmlns:a16="http://schemas.microsoft.com/office/drawing/2014/main" id="{B334E9BA-2CC9-2813-0C9C-7CD274A7E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5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37897" name="Oval 7">
            <a:extLst>
              <a:ext uri="{FF2B5EF4-FFF2-40B4-BE49-F238E27FC236}">
                <a16:creationId xmlns:a16="http://schemas.microsoft.com/office/drawing/2014/main" id="{80A77037-4DA6-553D-4CBC-7249975F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37898" name="AutoShape 8">
            <a:extLst>
              <a:ext uri="{FF2B5EF4-FFF2-40B4-BE49-F238E27FC236}">
                <a16:creationId xmlns:a16="http://schemas.microsoft.com/office/drawing/2014/main" id="{6ABC8A16-A219-E7F5-5C05-66C2EE4A756C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05300" y="1638300"/>
            <a:ext cx="304800" cy="6934200"/>
          </a:xfrm>
          <a:prstGeom prst="leftBrace">
            <a:avLst>
              <a:gd name="adj1" fmla="val 189583"/>
              <a:gd name="adj2" fmla="val 44009"/>
            </a:avLst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rgbClr val="A50021"/>
              </a:solidFill>
            </a:endParaRPr>
          </a:p>
        </p:txBody>
      </p:sp>
      <p:sp>
        <p:nvSpPr>
          <p:cNvPr id="37899" name="Text Box 9">
            <a:extLst>
              <a:ext uri="{FF2B5EF4-FFF2-40B4-BE49-F238E27FC236}">
                <a16:creationId xmlns:a16="http://schemas.microsoft.com/office/drawing/2014/main" id="{4A321BBC-7612-9964-ED47-AB4C98608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33" y="5389890"/>
            <a:ext cx="5692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</a:rPr>
              <a:t>One or two individuals take care of all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909039D-3CA0-DAAA-8C55-507C274CC36F}"/>
              </a:ext>
            </a:extLst>
          </p:cNvPr>
          <p:cNvSpPr txBox="1"/>
          <p:nvPr/>
        </p:nvSpPr>
        <p:spPr>
          <a:xfrm>
            <a:off x="430295" y="2628901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Procurement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9E7E197-080A-9C67-B806-FFFF5AA0A0F3}"/>
              </a:ext>
            </a:extLst>
          </p:cNvPr>
          <p:cNvSpPr txBox="1"/>
          <p:nvPr/>
        </p:nvSpPr>
        <p:spPr>
          <a:xfrm>
            <a:off x="2209446" y="449133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Materials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881BE5D-9599-7DD3-6104-69B23388B47F}"/>
              </a:ext>
            </a:extLst>
          </p:cNvPr>
          <p:cNvSpPr txBox="1"/>
          <p:nvPr/>
        </p:nvSpPr>
        <p:spPr>
          <a:xfrm>
            <a:off x="3676215" y="2546001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Production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5C400EC-E68F-7DC5-3B3C-7598757D2FC9}"/>
              </a:ext>
            </a:extLst>
          </p:cNvPr>
          <p:cNvSpPr txBox="1"/>
          <p:nvPr/>
        </p:nvSpPr>
        <p:spPr>
          <a:xfrm>
            <a:off x="5739955" y="452864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Sales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96CE916-8392-745E-754B-7E95490C135A}"/>
              </a:ext>
            </a:extLst>
          </p:cNvPr>
          <p:cNvSpPr txBox="1"/>
          <p:nvPr/>
        </p:nvSpPr>
        <p:spPr>
          <a:xfrm>
            <a:off x="6946996" y="25460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Delivery</a:t>
            </a:r>
            <a:endParaRPr lang="zh-TW" alt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309DD79B-DFF6-D996-755F-91B141605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投影片編號版面配置區 4">
            <a:extLst>
              <a:ext uri="{FF2B5EF4-FFF2-40B4-BE49-F238E27FC236}">
                <a16:creationId xmlns:a16="http://schemas.microsoft.com/office/drawing/2014/main" id="{8580C794-E57D-47FE-B9FB-35CF57336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6F60A8-C468-4AAE-B064-4032FEB7C0E9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7F175DD2-71D1-CB79-B723-3D07C5219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/>
              <a:t>Early business operations: </a:t>
            </a:r>
            <a:r>
              <a:rPr lang="en-US" altLang="zh-TW" sz="3600" dirty="0">
                <a:solidFill>
                  <a:schemeClr val="bg1"/>
                </a:solidFill>
              </a:rPr>
              <a:t>Independent business functions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grpSp>
        <p:nvGrpSpPr>
          <p:cNvPr id="862216" name="Group 8">
            <a:extLst>
              <a:ext uri="{FF2B5EF4-FFF2-40B4-BE49-F238E27FC236}">
                <a16:creationId xmlns:a16="http://schemas.microsoft.com/office/drawing/2014/main" id="{7029C475-6296-40DE-7B5D-1F64F537C2D5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2492375"/>
            <a:ext cx="8061325" cy="3717925"/>
            <a:chOff x="247" y="1389"/>
            <a:chExt cx="5078" cy="2342"/>
          </a:xfrm>
        </p:grpSpPr>
        <p:grpSp>
          <p:nvGrpSpPr>
            <p:cNvPr id="39947" name="Group 9">
              <a:extLst>
                <a:ext uri="{FF2B5EF4-FFF2-40B4-BE49-F238E27FC236}">
                  <a16:creationId xmlns:a16="http://schemas.microsoft.com/office/drawing/2014/main" id="{E7552A32-9335-B825-E744-A725C780D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0" y="1389"/>
              <a:ext cx="3273" cy="2342"/>
              <a:chOff x="1247" y="1570"/>
              <a:chExt cx="3273" cy="2342"/>
            </a:xfrm>
          </p:grpSpPr>
          <p:sp>
            <p:nvSpPr>
              <p:cNvPr id="39963" name="Text Box 10" descr="草蓆">
                <a:extLst>
                  <a:ext uri="{FF2B5EF4-FFF2-40B4-BE49-F238E27FC236}">
                    <a16:creationId xmlns:a16="http://schemas.microsoft.com/office/drawing/2014/main" id="{D6761689-3CB0-51A6-5031-926C953B4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" y="1570"/>
                <a:ext cx="111" cy="1587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18000" tIns="18000" rIns="18000" bIns="18000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zh-TW" sz="4400"/>
              </a:p>
            </p:txBody>
          </p:sp>
          <p:sp>
            <p:nvSpPr>
              <p:cNvPr id="39964" name="Rectangle 11">
                <a:extLst>
                  <a:ext uri="{FF2B5EF4-FFF2-40B4-BE49-F238E27FC236}">
                    <a16:creationId xmlns:a16="http://schemas.microsoft.com/office/drawing/2014/main" id="{14308241-08D4-9578-A352-B5B378C73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3544"/>
                <a:ext cx="325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3200" dirty="0">
                    <a:solidFill>
                      <a:srgbClr val="A50021"/>
                    </a:solidFill>
                    <a:ea typeface="華康魏碑體" pitchFamily="65" charset="-120"/>
                  </a:rPr>
                  <a:t>Inter-functional obstacle: silos</a:t>
                </a:r>
                <a:endParaRPr lang="zh-TW" altLang="en-US" sz="3200" dirty="0">
                  <a:solidFill>
                    <a:srgbClr val="A50021"/>
                  </a:solidFill>
                  <a:ea typeface="華康魏碑體" pitchFamily="65" charset="-120"/>
                </a:endParaRPr>
              </a:p>
            </p:txBody>
          </p:sp>
        </p:grpSp>
        <p:sp>
          <p:nvSpPr>
            <p:cNvPr id="39961" name="Text Box 13" descr="草蓆">
              <a:extLst>
                <a:ext uri="{FF2B5EF4-FFF2-40B4-BE49-F238E27FC236}">
                  <a16:creationId xmlns:a16="http://schemas.microsoft.com/office/drawing/2014/main" id="{E277EE98-2D88-D8E7-2811-351D076B6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3" y="1389"/>
              <a:ext cx="111" cy="15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8000" tIns="18000" rIns="18000" bIns="18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 sz="4400"/>
            </a:p>
          </p:txBody>
        </p:sp>
        <p:sp>
          <p:nvSpPr>
            <p:cNvPr id="39959" name="Text Box 16" descr="草蓆">
              <a:extLst>
                <a:ext uri="{FF2B5EF4-FFF2-40B4-BE49-F238E27FC236}">
                  <a16:creationId xmlns:a16="http://schemas.microsoft.com/office/drawing/2014/main" id="{D4061BE8-84CE-304C-33FC-A7835F2C0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" y="1389"/>
              <a:ext cx="111" cy="15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8000" tIns="18000" rIns="18000" bIns="18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 sz="4400"/>
            </a:p>
          </p:txBody>
        </p:sp>
        <p:sp>
          <p:nvSpPr>
            <p:cNvPr id="39957" name="Text Box 19" descr="草蓆">
              <a:extLst>
                <a:ext uri="{FF2B5EF4-FFF2-40B4-BE49-F238E27FC236}">
                  <a16:creationId xmlns:a16="http://schemas.microsoft.com/office/drawing/2014/main" id="{A105DB51-E327-51A8-CFBD-235841430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0" y="1389"/>
              <a:ext cx="111" cy="15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8000" tIns="18000" rIns="18000" bIns="18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 sz="4400"/>
            </a:p>
          </p:txBody>
        </p:sp>
        <p:sp>
          <p:nvSpPr>
            <p:cNvPr id="39955" name="Text Box 22" descr="草蓆">
              <a:extLst>
                <a:ext uri="{FF2B5EF4-FFF2-40B4-BE49-F238E27FC236}">
                  <a16:creationId xmlns:a16="http://schemas.microsoft.com/office/drawing/2014/main" id="{7BE94970-D70A-6E2A-20FB-DE0CDAC2B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" y="1389"/>
              <a:ext cx="111" cy="15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8000" tIns="18000" rIns="18000" bIns="18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 sz="4400"/>
            </a:p>
          </p:txBody>
        </p:sp>
        <p:sp>
          <p:nvSpPr>
            <p:cNvPr id="39953" name="Text Box 25" descr="草蓆">
              <a:extLst>
                <a:ext uri="{FF2B5EF4-FFF2-40B4-BE49-F238E27FC236}">
                  <a16:creationId xmlns:a16="http://schemas.microsoft.com/office/drawing/2014/main" id="{18C42B20-B90C-5339-D192-AF19ABF1A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1389"/>
              <a:ext cx="111" cy="15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8000" tIns="18000" rIns="18000" bIns="18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 sz="4400"/>
            </a:p>
          </p:txBody>
        </p:sp>
      </p:grpSp>
      <p:sp>
        <p:nvSpPr>
          <p:cNvPr id="2" name="Oval 3">
            <a:extLst>
              <a:ext uri="{FF2B5EF4-FFF2-40B4-BE49-F238E27FC236}">
                <a16:creationId xmlns:a16="http://schemas.microsoft.com/office/drawing/2014/main" id="{8B68D6DA-CFF7-496D-999D-A14983EFB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5039A4CB-F7CF-9A90-30DA-BA76B8F8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125EF93B-B6D0-E0C6-6989-D56CF5E8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42D7D573-AEF6-CDA1-C598-0F17758B8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25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21A483BC-EA08-99F8-8DFF-00D863E6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3073400"/>
            <a:ext cx="911225" cy="14351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3200" dirty="0">
              <a:ea typeface="華康魏碑體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5CF9EC3-A245-F679-8BFF-1EC1A778083D}"/>
              </a:ext>
            </a:extLst>
          </p:cNvPr>
          <p:cNvSpPr txBox="1"/>
          <p:nvPr/>
        </p:nvSpPr>
        <p:spPr>
          <a:xfrm>
            <a:off x="430295" y="2628901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Procurement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314C3DB-C2A5-0F55-D8FF-6AD6D7110312}"/>
              </a:ext>
            </a:extLst>
          </p:cNvPr>
          <p:cNvSpPr txBox="1"/>
          <p:nvPr/>
        </p:nvSpPr>
        <p:spPr>
          <a:xfrm>
            <a:off x="2209446" y="449133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Materials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8209093-F545-7C79-13D1-5863A33BB1C4}"/>
              </a:ext>
            </a:extLst>
          </p:cNvPr>
          <p:cNvSpPr txBox="1"/>
          <p:nvPr/>
        </p:nvSpPr>
        <p:spPr>
          <a:xfrm>
            <a:off x="3676215" y="2546001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Production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6B426A6-BC14-264D-0C17-7DA31BC8B9A4}"/>
              </a:ext>
            </a:extLst>
          </p:cNvPr>
          <p:cNvSpPr txBox="1"/>
          <p:nvPr/>
        </p:nvSpPr>
        <p:spPr>
          <a:xfrm>
            <a:off x="6946996" y="249822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Delivery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5CD9414-708C-A808-AC1E-82D0F6208C2C}"/>
              </a:ext>
            </a:extLst>
          </p:cNvPr>
          <p:cNvSpPr txBox="1"/>
          <p:nvPr/>
        </p:nvSpPr>
        <p:spPr>
          <a:xfrm>
            <a:off x="5619307" y="4529138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Sales</a:t>
            </a:r>
            <a:endParaRPr lang="zh-TW" altLang="en-US" dirty="0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F5DED0C1-330E-102D-99CE-F0A6A8033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5EB06B95-D68A-36A6-C5E1-532F79C45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00542B1-7AD5-9756-5BFE-A87E55B16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A1FBD8-D22E-F79E-1290-1B1E18087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F9BA-41B7-E240-B88D-36C390FD603C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EDE7A46-8907-5996-C01A-0E128E60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5F164C1-C18F-1A15-2854-DA522077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16832"/>
            <a:ext cx="7086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1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投影片編號版面配置區 4">
            <a:extLst>
              <a:ext uri="{FF2B5EF4-FFF2-40B4-BE49-F238E27FC236}">
                <a16:creationId xmlns:a16="http://schemas.microsoft.com/office/drawing/2014/main" id="{C33F956C-F459-4B56-665E-322A64202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519BDB-C7C8-408B-A5DA-38EC285E0A93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CDF5109B-E9D1-17A6-957D-9F4369482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Early Information Systems</a:t>
            </a:r>
            <a:endParaRPr lang="zh-TW" altLang="en-US" dirty="0"/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F558728-86FF-68B9-2198-3B519D22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492763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dirty="0">
                <a:solidFill>
                  <a:srgbClr val="CC3300"/>
                </a:solidFill>
                <a:latin typeface="Arial" panose="020B0604020202020204" pitchFamily="34" charset="0"/>
              </a:rPr>
              <a:t>Lack of cross functional integration</a:t>
            </a:r>
            <a:endParaRPr kumimoji="0" lang="zh-TW" altLang="en-US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9CE6EB95-69DA-DF30-ACEA-B30BC777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1219200" cy="2743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1" name="Rectangle 5">
            <a:extLst>
              <a:ext uri="{FF2B5EF4-FFF2-40B4-BE49-F238E27FC236}">
                <a16:creationId xmlns:a16="http://schemas.microsoft.com/office/drawing/2014/main" id="{F3F01AAC-C37E-6E80-3EC7-CDC7AA61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1219200" cy="2743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2" name="Rectangle 6">
            <a:extLst>
              <a:ext uri="{FF2B5EF4-FFF2-40B4-BE49-F238E27FC236}">
                <a16:creationId xmlns:a16="http://schemas.microsoft.com/office/drawing/2014/main" id="{EA2B05DC-9527-BD90-0E63-17B2EF4A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86000"/>
            <a:ext cx="1219200" cy="2743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3" name="Text Box 7">
            <a:extLst>
              <a:ext uri="{FF2B5EF4-FFF2-40B4-BE49-F238E27FC236}">
                <a16:creationId xmlns:a16="http://schemas.microsoft.com/office/drawing/2014/main" id="{19E27F41-894E-C36F-6E57-5C132A3F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346" y="2909108"/>
            <a:ext cx="112530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Sales</a:t>
            </a:r>
            <a:endParaRPr kumimoji="0" lang="zh-TW" altLang="en-US" sz="2800" b="1" dirty="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1994" name="Text Box 8">
            <a:extLst>
              <a:ext uri="{FF2B5EF4-FFF2-40B4-BE49-F238E27FC236}">
                <a16:creationId xmlns:a16="http://schemas.microsoft.com/office/drawing/2014/main" id="{356AC337-DFA9-9176-C176-AE0C5538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706" y="2662238"/>
            <a:ext cx="18081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b="1" dirty="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Production</a:t>
            </a:r>
            <a:endParaRPr kumimoji="0" lang="zh-TW" altLang="en-US" b="1" dirty="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1995" name="Text Box 9">
            <a:extLst>
              <a:ext uri="{FF2B5EF4-FFF2-40B4-BE49-F238E27FC236}">
                <a16:creationId xmlns:a16="http://schemas.microsoft.com/office/drawing/2014/main" id="{6B2FB431-CA0D-08DE-C903-7FCEA57A9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915" y="3057538"/>
            <a:ext cx="158537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Delivery</a:t>
            </a:r>
            <a:endParaRPr kumimoji="0" lang="zh-TW" altLang="en-US" sz="2800" b="1" dirty="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1996" name="Line 10">
            <a:extLst>
              <a:ext uri="{FF2B5EF4-FFF2-40B4-BE49-F238E27FC236}">
                <a16:creationId xmlns:a16="http://schemas.microsoft.com/office/drawing/2014/main" id="{C8035C38-F07D-0B6C-2814-B4F653DED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522538"/>
            <a:ext cx="13716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1997" name="Text Box 11">
            <a:extLst>
              <a:ext uri="{FF2B5EF4-FFF2-40B4-BE49-F238E27FC236}">
                <a16:creationId xmlns:a16="http://schemas.microsoft.com/office/drawing/2014/main" id="{DA83981D-997E-B8C7-EEF4-69F7CB282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36763"/>
            <a:ext cx="1064394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006600"/>
                </a:solidFill>
                <a:latin typeface="Arial" panose="020B0604020202020204" pitchFamily="34" charset="0"/>
              </a:rPr>
              <a:t>Input</a:t>
            </a:r>
            <a:endParaRPr kumimoji="0" lang="zh-TW" alt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41998" name="Line 12">
            <a:extLst>
              <a:ext uri="{FF2B5EF4-FFF2-40B4-BE49-F238E27FC236}">
                <a16:creationId xmlns:a16="http://schemas.microsoft.com/office/drawing/2014/main" id="{166ABF35-0C87-8225-280D-BE0216F89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181600"/>
            <a:ext cx="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1999" name="Line 13">
            <a:extLst>
              <a:ext uri="{FF2B5EF4-FFF2-40B4-BE49-F238E27FC236}">
                <a16:creationId xmlns:a16="http://schemas.microsoft.com/office/drawing/2014/main" id="{5682A799-CD5E-EEE0-07C3-31BF4F2A6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638800"/>
            <a:ext cx="1828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2000" name="Line 14">
            <a:extLst>
              <a:ext uri="{FF2B5EF4-FFF2-40B4-BE49-F238E27FC236}">
                <a16:creationId xmlns:a16="http://schemas.microsoft.com/office/drawing/2014/main" id="{1B084A9A-2AC4-DCE5-0758-0DC5DA915B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52578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2001" name="Line 15">
            <a:extLst>
              <a:ext uri="{FF2B5EF4-FFF2-40B4-BE49-F238E27FC236}">
                <a16:creationId xmlns:a16="http://schemas.microsoft.com/office/drawing/2014/main" id="{553D13AE-9811-39C5-54F4-089B8DBB4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522538"/>
            <a:ext cx="13716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2002" name="Line 16">
            <a:extLst>
              <a:ext uri="{FF2B5EF4-FFF2-40B4-BE49-F238E27FC236}">
                <a16:creationId xmlns:a16="http://schemas.microsoft.com/office/drawing/2014/main" id="{FA746599-DAE5-4DDF-9BAD-623256EF0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181600"/>
            <a:ext cx="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2003" name="Line 17">
            <a:extLst>
              <a:ext uri="{FF2B5EF4-FFF2-40B4-BE49-F238E27FC236}">
                <a16:creationId xmlns:a16="http://schemas.microsoft.com/office/drawing/2014/main" id="{ACE40035-861F-8321-2AD0-6886130BB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638800"/>
            <a:ext cx="1828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2004" name="Line 18">
            <a:extLst>
              <a:ext uri="{FF2B5EF4-FFF2-40B4-BE49-F238E27FC236}">
                <a16:creationId xmlns:a16="http://schemas.microsoft.com/office/drawing/2014/main" id="{7C0B7FBE-87AE-BD6F-27CE-C25C712BE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52578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42005" name="Text Box 19">
            <a:extLst>
              <a:ext uri="{FF2B5EF4-FFF2-40B4-BE49-F238E27FC236}">
                <a16:creationId xmlns:a16="http://schemas.microsoft.com/office/drawing/2014/main" id="{6BFD1559-D06F-74C5-7047-FDD404EE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4695825"/>
            <a:ext cx="136415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TW" sz="2800" b="1" dirty="0">
                <a:solidFill>
                  <a:srgbClr val="006600"/>
                </a:solidFill>
                <a:latin typeface="Arial" panose="020B0604020202020204" pitchFamily="34" charset="0"/>
              </a:rPr>
              <a:t>Output</a:t>
            </a:r>
            <a:endParaRPr kumimoji="0" lang="zh-TW" alt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2006" name="Object 20">
            <a:extLst>
              <a:ext uri="{FF2B5EF4-FFF2-40B4-BE49-F238E27FC236}">
                <a16:creationId xmlns:a16="http://schemas.microsoft.com/office/drawing/2014/main" id="{6EAC593D-A787-D21F-EF0F-7627D1DD1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962400"/>
          <a:ext cx="13176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61302900" imgH="42929175" progId="MS_ClipArt_Gallery.2">
                  <p:embed/>
                </p:oleObj>
              </mc:Choice>
              <mc:Fallback>
                <p:oleObj name="Clip" r:id="rId3" imgW="61302900" imgH="42929175" progId="MS_ClipArt_Gallery.2">
                  <p:embed/>
                  <p:pic>
                    <p:nvPicPr>
                      <p:cNvPr id="42006" name="Object 20">
                        <a:extLst>
                          <a:ext uri="{FF2B5EF4-FFF2-40B4-BE49-F238E27FC236}">
                            <a16:creationId xmlns:a16="http://schemas.microsoft.com/office/drawing/2014/main" id="{6EAC593D-A787-D21F-EF0F-7627D1DD18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13176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21">
            <a:extLst>
              <a:ext uri="{FF2B5EF4-FFF2-40B4-BE49-F238E27FC236}">
                <a16:creationId xmlns:a16="http://schemas.microsoft.com/office/drawing/2014/main" id="{DA8240EE-D36A-3D13-F0E4-B79B9577A9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962400"/>
          <a:ext cx="13176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61302900" imgH="42929175" progId="MS_ClipArt_Gallery.2">
                  <p:embed/>
                </p:oleObj>
              </mc:Choice>
              <mc:Fallback>
                <p:oleObj name="Clip" r:id="rId5" imgW="61302900" imgH="42929175" progId="MS_ClipArt_Gallery.2">
                  <p:embed/>
                  <p:pic>
                    <p:nvPicPr>
                      <p:cNvPr id="42007" name="Object 21">
                        <a:extLst>
                          <a:ext uri="{FF2B5EF4-FFF2-40B4-BE49-F238E27FC236}">
                            <a16:creationId xmlns:a16="http://schemas.microsoft.com/office/drawing/2014/main" id="{DA8240EE-D36A-3D13-F0E4-B79B9577A9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62400"/>
                        <a:ext cx="13176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22">
            <a:extLst>
              <a:ext uri="{FF2B5EF4-FFF2-40B4-BE49-F238E27FC236}">
                <a16:creationId xmlns:a16="http://schemas.microsoft.com/office/drawing/2014/main" id="{B58A3761-8934-1E57-3348-157A0B604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962400"/>
          <a:ext cx="13176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61302900" imgH="42929175" progId="MS_ClipArt_Gallery.2">
                  <p:embed/>
                </p:oleObj>
              </mc:Choice>
              <mc:Fallback>
                <p:oleObj name="Clip" r:id="rId6" imgW="61302900" imgH="42929175" progId="MS_ClipArt_Gallery.2">
                  <p:embed/>
                  <p:pic>
                    <p:nvPicPr>
                      <p:cNvPr id="42008" name="Object 22">
                        <a:extLst>
                          <a:ext uri="{FF2B5EF4-FFF2-40B4-BE49-F238E27FC236}">
                            <a16:creationId xmlns:a16="http://schemas.microsoft.com/office/drawing/2014/main" id="{B58A3761-8934-1E57-3348-157A0B604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62400"/>
                        <a:ext cx="13176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9" name="AutoShape 23">
            <a:extLst>
              <a:ext uri="{FF2B5EF4-FFF2-40B4-BE49-F238E27FC236}">
                <a16:creationId xmlns:a16="http://schemas.microsoft.com/office/drawing/2014/main" id="{ADD708CE-69C3-146E-41C7-1FAE21CF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685800" cy="528638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2010" name="AutoShape 24">
            <a:extLst>
              <a:ext uri="{FF2B5EF4-FFF2-40B4-BE49-F238E27FC236}">
                <a16:creationId xmlns:a16="http://schemas.microsoft.com/office/drawing/2014/main" id="{559F003E-6A0A-E4D3-09A2-69DD53C0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334000"/>
            <a:ext cx="685800" cy="528638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2011" name="AutoShape 25">
            <a:extLst>
              <a:ext uri="{FF2B5EF4-FFF2-40B4-BE49-F238E27FC236}">
                <a16:creationId xmlns:a16="http://schemas.microsoft.com/office/drawing/2014/main" id="{6BDACC45-A03B-F615-CD9B-D459A2127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685800" cy="528638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2012" name="AutoShape 26">
            <a:extLst>
              <a:ext uri="{FF2B5EF4-FFF2-40B4-BE49-F238E27FC236}">
                <a16:creationId xmlns:a16="http://schemas.microsoft.com/office/drawing/2014/main" id="{4A7152DD-78ED-98B7-16C4-46D88175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05000"/>
            <a:ext cx="685800" cy="528638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AC99D7E6-88AD-60BF-0460-1862B4D22F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CYCY— Prof CK Farn</a:t>
            </a:r>
            <a:endParaRPr lang="en-US" altLang="zh-TW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2493</TotalTime>
  <Words>779</Words>
  <Application>Microsoft Office PowerPoint</Application>
  <PresentationFormat>如螢幕大小 (4:3)</PresentationFormat>
  <Paragraphs>277</Paragraphs>
  <Slides>22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華康細圓體</vt:lpstr>
      <vt:lpstr>華康魏碑體</vt:lpstr>
      <vt:lpstr>微軟正黑體</vt:lpstr>
      <vt:lpstr>標楷體</vt:lpstr>
      <vt:lpstr>Arial</vt:lpstr>
      <vt:lpstr>Calibri</vt:lpstr>
      <vt:lpstr>Times New Roman</vt:lpstr>
      <vt:lpstr>Webdings</vt:lpstr>
      <vt:lpstr>Wingdings</vt:lpstr>
      <vt:lpstr>0ckf</vt:lpstr>
      <vt:lpstr>Clip</vt:lpstr>
      <vt:lpstr>Information Systems:     Integration of Functions</vt:lpstr>
      <vt:lpstr>Rapid improvement of IT</vt:lpstr>
      <vt:lpstr>Applications of IT in Businesses</vt:lpstr>
      <vt:lpstr>Example: Changes in Channels</vt:lpstr>
      <vt:lpstr>Evolution of IT Applications</vt:lpstr>
      <vt:lpstr>Operations of early businesses</vt:lpstr>
      <vt:lpstr>Early business operations: Independent business functions</vt:lpstr>
      <vt:lpstr>Silo</vt:lpstr>
      <vt:lpstr>Early Information Systems</vt:lpstr>
      <vt:lpstr>Integrated Systems</vt:lpstr>
      <vt:lpstr>Internal Functions</vt:lpstr>
      <vt:lpstr>Ideal ERP: Internal Functions</vt:lpstr>
      <vt:lpstr>Typical Information Systems</vt:lpstr>
      <vt:lpstr>PowerPoint 簡報</vt:lpstr>
      <vt:lpstr>Integration of Systems</vt:lpstr>
      <vt:lpstr>PowerPoint 簡報</vt:lpstr>
      <vt:lpstr>Why Integration of Information Systems</vt:lpstr>
      <vt:lpstr>PowerPoint 簡報</vt:lpstr>
      <vt:lpstr>Visibility</vt:lpstr>
      <vt:lpstr>Airlines: Frequent flyer programs</vt:lpstr>
      <vt:lpstr>Importance of integrations</vt:lpstr>
      <vt:lpstr>Business performance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</cp:lastModifiedBy>
  <cp:revision>166</cp:revision>
  <dcterms:created xsi:type="dcterms:W3CDTF">1999-04-05T16:45:56Z</dcterms:created>
  <dcterms:modified xsi:type="dcterms:W3CDTF">2025-02-26T02:29:21Z</dcterms:modified>
</cp:coreProperties>
</file>