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565" r:id="rId2"/>
    <p:sldId id="938" r:id="rId3"/>
    <p:sldId id="942" r:id="rId4"/>
    <p:sldId id="943" r:id="rId5"/>
    <p:sldId id="941" r:id="rId6"/>
    <p:sldId id="936" r:id="rId7"/>
    <p:sldId id="937" r:id="rId8"/>
    <p:sldId id="947" r:id="rId9"/>
    <p:sldId id="945" r:id="rId10"/>
    <p:sldId id="948" r:id="rId11"/>
    <p:sldId id="949" r:id="rId12"/>
    <p:sldId id="953" r:id="rId13"/>
    <p:sldId id="955" r:id="rId14"/>
    <p:sldId id="954" r:id="rId15"/>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EDABEB"/>
    <a:srgbClr val="0000CC"/>
    <a:srgbClr val="EA54EA"/>
    <a:srgbClr val="FF7E79"/>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674"/>
  </p:normalViewPr>
  <p:slideViewPr>
    <p:cSldViewPr>
      <p:cViewPr varScale="1">
        <p:scale>
          <a:sx n="100" d="100"/>
          <a:sy n="100" d="100"/>
        </p:scale>
        <p:origin x="20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034EB18-95EC-69F1-6767-896A2A7ED94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8126AFDC-726E-527D-BB01-DF30DF2C07D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98C9191-CF98-EB4C-BC1E-4FB44CBB033E}" type="datetimeFigureOut">
              <a:rPr lang="zh-TW" altLang="en-US"/>
              <a:pPr>
                <a:defRPr/>
              </a:pPr>
              <a:t>2025/2/26</a:t>
            </a:fld>
            <a:endParaRPr lang="zh-TW" altLang="en-US"/>
          </a:p>
        </p:txBody>
      </p:sp>
      <p:sp>
        <p:nvSpPr>
          <p:cNvPr id="4" name="頁尾版面配置區 3">
            <a:extLst>
              <a:ext uri="{FF2B5EF4-FFF2-40B4-BE49-F238E27FC236}">
                <a16:creationId xmlns:a16="http://schemas.microsoft.com/office/drawing/2014/main" id="{A1C1A833-A674-DDCF-9BFF-24048FCC1F9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85F87EAE-6609-4A6B-2F18-3978A440D4E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D85D2E5-4FC8-FE44-A032-A7A401D28270}" type="slidenum">
              <a:rPr lang="zh-TW" altLang="en-US"/>
              <a:pPr/>
              <a:t>‹#›</a:t>
            </a:fld>
            <a:endParaRPr lang="zh-TW" altLang="en-US"/>
          </a:p>
        </p:txBody>
      </p:sp>
    </p:spTree>
    <p:extLst>
      <p:ext uri="{BB962C8B-B14F-4D97-AF65-F5344CB8AC3E}">
        <p14:creationId xmlns:p14="http://schemas.microsoft.com/office/powerpoint/2010/main" val="2266425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A54D24B-0877-876F-0B40-57FF1D6BFE9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F246999D-8B88-4FDC-09A1-17986BDBA93A}"/>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2052" name="Rectangle 4">
            <a:extLst>
              <a:ext uri="{FF2B5EF4-FFF2-40B4-BE49-F238E27FC236}">
                <a16:creationId xmlns:a16="http://schemas.microsoft.com/office/drawing/2014/main" id="{34EE02E9-5479-3CCE-DFA6-C14011A2EFB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34D761B-9415-B192-0E85-1AE8C2E207FF}"/>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9C9C24D4-2F0E-1AA4-C4FA-F5BEE3AAF61B}"/>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0E7E72FA-FF22-3B54-0FA8-5933894EC73E}"/>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7AF1A45-29C1-4E4D-99DE-7D409A251F52}" type="slidenum">
              <a:rPr lang="en-US" altLang="zh-TW"/>
              <a:pPr/>
              <a:t>‹#›</a:t>
            </a:fld>
            <a:endParaRPr lang="en-US" altLang="zh-TW"/>
          </a:p>
        </p:txBody>
      </p:sp>
    </p:spTree>
    <p:extLst>
      <p:ext uri="{BB962C8B-B14F-4D97-AF65-F5344CB8AC3E}">
        <p14:creationId xmlns:p14="http://schemas.microsoft.com/office/powerpoint/2010/main" val="156190887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2E6B964-4750-D2F9-2B93-E082ACF9CD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A2C8529-812A-C944-89CA-149D72539F39}" type="slidenum">
              <a:rPr lang="en-US" altLang="zh-TW" sz="1200"/>
              <a:pPr/>
              <a:t>1</a:t>
            </a:fld>
            <a:endParaRPr lang="en-US" altLang="zh-TW" sz="1200"/>
          </a:p>
        </p:txBody>
      </p:sp>
      <p:sp>
        <p:nvSpPr>
          <p:cNvPr id="5123" name="Rectangle 2">
            <a:extLst>
              <a:ext uri="{FF2B5EF4-FFF2-40B4-BE49-F238E27FC236}">
                <a16:creationId xmlns:a16="http://schemas.microsoft.com/office/drawing/2014/main" id="{2039E763-19B5-B932-7C09-37FFC30AFEC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9042D04-63CD-2704-15A5-7D04DCE976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extLst>
      <p:ext uri="{BB962C8B-B14F-4D97-AF65-F5344CB8AC3E}">
        <p14:creationId xmlns:p14="http://schemas.microsoft.com/office/powerpoint/2010/main" val="109931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49A0410E-E0F2-F4E5-9388-3F8F4D52FC9A}"/>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1D3F444-EBB1-40D6-8D7A-36EF3CB7710D}" type="slidenum">
              <a:rPr lang="en-US" altLang="zh-TW" sz="1200"/>
              <a:pPr/>
              <a:t>9</a:t>
            </a:fld>
            <a:endParaRPr lang="en-US" altLang="zh-TW" sz="1200"/>
          </a:p>
        </p:txBody>
      </p:sp>
      <p:sp>
        <p:nvSpPr>
          <p:cNvPr id="145411" name="Rectangle 2">
            <a:extLst>
              <a:ext uri="{FF2B5EF4-FFF2-40B4-BE49-F238E27FC236}">
                <a16:creationId xmlns:a16="http://schemas.microsoft.com/office/drawing/2014/main" id="{E9574CD7-BF0E-02F8-3C84-933C12E10298}"/>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99DFBB24-EC8E-7B96-8A53-6FF3CFFD2A09}"/>
              </a:ext>
            </a:extLst>
          </p:cNvPr>
          <p:cNvSpPr>
            <a:spLocks noGrp="1" noChangeArrowheads="1"/>
          </p:cNvSpPr>
          <p:nvPr>
            <p:ph type="body" idx="1"/>
          </p:nvPr>
        </p:nvSpPr>
        <p:spPr>
          <a:noFill/>
        </p:spPr>
        <p:txBody>
          <a:bodyPr/>
          <a:lstStyle/>
          <a:p>
            <a:pPr eaLnBrk="1" hangingPunct="1"/>
            <a:endParaRPr lang="zh-TW" altLang="zh-TW"/>
          </a:p>
        </p:txBody>
      </p:sp>
    </p:spTree>
    <p:extLst>
      <p:ext uri="{BB962C8B-B14F-4D97-AF65-F5344CB8AC3E}">
        <p14:creationId xmlns:p14="http://schemas.microsoft.com/office/powerpoint/2010/main" val="208342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4E28DC65-BD20-645F-2012-487B81F430DB}"/>
              </a:ext>
            </a:extLst>
          </p:cNvPr>
          <p:cNvSpPr>
            <a:spLocks noGrp="1" noChangeArrowheads="1"/>
          </p:cNvSpPr>
          <p:nvPr>
            <p:ph type="ftr" sz="quarter" idx="10"/>
          </p:nvPr>
        </p:nvSpPr>
        <p:spPr>
          <a:ln/>
        </p:spPr>
        <p:txBody>
          <a:bodyPr/>
          <a:lstStyle>
            <a:lvl1pPr>
              <a:defRPr baseline="0">
                <a:latin typeface="Arial" panose="020B0604020202020204" pitchFamily="34" charset="0"/>
              </a:defRPr>
            </a:lvl1pPr>
          </a:lstStyle>
          <a:p>
            <a:pPr>
              <a:defRPr/>
            </a:pPr>
            <a:r>
              <a:rPr lang="en-US" altLang="zh-TW" dirty="0"/>
              <a:t>CYCY— Prof CK </a:t>
            </a:r>
            <a:r>
              <a:rPr lang="en-US" altLang="zh-TW" dirty="0" err="1"/>
              <a:t>Farn</a:t>
            </a:r>
            <a:endParaRPr lang="en-US" altLang="zh-TW" dirty="0"/>
          </a:p>
        </p:txBody>
      </p:sp>
      <p:sp>
        <p:nvSpPr>
          <p:cNvPr id="5" name="Rectangle 1030">
            <a:extLst>
              <a:ext uri="{FF2B5EF4-FFF2-40B4-BE49-F238E27FC236}">
                <a16:creationId xmlns:a16="http://schemas.microsoft.com/office/drawing/2014/main" id="{9F469589-BAE8-71DF-727B-AA5D7532BCC9}"/>
              </a:ext>
            </a:extLst>
          </p:cNvPr>
          <p:cNvSpPr>
            <a:spLocks noGrp="1" noChangeArrowheads="1"/>
          </p:cNvSpPr>
          <p:nvPr>
            <p:ph type="sldNum" sz="quarter" idx="11"/>
          </p:nvPr>
        </p:nvSpPr>
        <p:spPr>
          <a:ln/>
        </p:spPr>
        <p:txBody>
          <a:bodyPr/>
          <a:lstStyle>
            <a:lvl1pPr>
              <a:defRPr/>
            </a:lvl1pPr>
          </a:lstStyle>
          <a:p>
            <a:fld id="{7FCAB1BC-A914-674B-A5E5-23985684147D}" type="slidenum">
              <a:rPr lang="en-US" altLang="zh-TW"/>
              <a:pPr/>
              <a:t>‹#›</a:t>
            </a:fld>
            <a:endParaRPr lang="en-US" altLang="zh-TW"/>
          </a:p>
        </p:txBody>
      </p:sp>
    </p:spTree>
    <p:extLst>
      <p:ext uri="{BB962C8B-B14F-4D97-AF65-F5344CB8AC3E}">
        <p14:creationId xmlns:p14="http://schemas.microsoft.com/office/powerpoint/2010/main" val="19979986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207F46A2-833E-2C80-1129-B6E63B095B62}"/>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6" name="Rectangle 1030">
            <a:extLst>
              <a:ext uri="{FF2B5EF4-FFF2-40B4-BE49-F238E27FC236}">
                <a16:creationId xmlns:a16="http://schemas.microsoft.com/office/drawing/2014/main" id="{475BE585-0EB9-7E5B-DC10-76BA64075C45}"/>
              </a:ext>
            </a:extLst>
          </p:cNvPr>
          <p:cNvSpPr>
            <a:spLocks noGrp="1" noChangeArrowheads="1"/>
          </p:cNvSpPr>
          <p:nvPr>
            <p:ph type="sldNum" sz="quarter" idx="11"/>
          </p:nvPr>
        </p:nvSpPr>
        <p:spPr>
          <a:ln/>
        </p:spPr>
        <p:txBody>
          <a:bodyPr/>
          <a:lstStyle>
            <a:lvl1pPr>
              <a:defRPr/>
            </a:lvl1pPr>
          </a:lstStyle>
          <a:p>
            <a:fld id="{C3D19964-AD3E-314F-8858-92A7F9170129}" type="slidenum">
              <a:rPr lang="en-US" altLang="zh-TW"/>
              <a:pPr/>
              <a:t>‹#›</a:t>
            </a:fld>
            <a:endParaRPr lang="en-US" altLang="zh-TW"/>
          </a:p>
        </p:txBody>
      </p:sp>
    </p:spTree>
    <p:extLst>
      <p:ext uri="{BB962C8B-B14F-4D97-AF65-F5344CB8AC3E}">
        <p14:creationId xmlns:p14="http://schemas.microsoft.com/office/powerpoint/2010/main" val="182390373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ED9EDD6F-BD0C-3F60-8827-7C1279B46512}"/>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1030">
            <a:extLst>
              <a:ext uri="{FF2B5EF4-FFF2-40B4-BE49-F238E27FC236}">
                <a16:creationId xmlns:a16="http://schemas.microsoft.com/office/drawing/2014/main" id="{3E5CA3E5-4DE4-CCB4-248F-CC23121D4077}"/>
              </a:ext>
            </a:extLst>
          </p:cNvPr>
          <p:cNvSpPr>
            <a:spLocks noGrp="1" noChangeArrowheads="1"/>
          </p:cNvSpPr>
          <p:nvPr>
            <p:ph type="sldNum" sz="quarter" idx="11"/>
          </p:nvPr>
        </p:nvSpPr>
        <p:spPr>
          <a:ln/>
        </p:spPr>
        <p:txBody>
          <a:bodyPr/>
          <a:lstStyle>
            <a:lvl1pPr>
              <a:defRPr/>
            </a:lvl1pPr>
          </a:lstStyle>
          <a:p>
            <a:fld id="{15479845-3F75-5344-919C-52B7A3FC1F27}" type="slidenum">
              <a:rPr lang="en-US" altLang="zh-TW"/>
              <a:pPr/>
              <a:t>‹#›</a:t>
            </a:fld>
            <a:endParaRPr lang="en-US" altLang="zh-TW"/>
          </a:p>
        </p:txBody>
      </p:sp>
    </p:spTree>
    <p:extLst>
      <p:ext uri="{BB962C8B-B14F-4D97-AF65-F5344CB8AC3E}">
        <p14:creationId xmlns:p14="http://schemas.microsoft.com/office/powerpoint/2010/main" val="14251488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C6A91090-7B44-DBBC-F366-93E17564480E}"/>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1030">
            <a:extLst>
              <a:ext uri="{FF2B5EF4-FFF2-40B4-BE49-F238E27FC236}">
                <a16:creationId xmlns:a16="http://schemas.microsoft.com/office/drawing/2014/main" id="{D43EC32B-4C5B-25BA-DBC8-826C00B6FD52}"/>
              </a:ext>
            </a:extLst>
          </p:cNvPr>
          <p:cNvSpPr>
            <a:spLocks noGrp="1" noChangeArrowheads="1"/>
          </p:cNvSpPr>
          <p:nvPr>
            <p:ph type="sldNum" sz="quarter" idx="11"/>
          </p:nvPr>
        </p:nvSpPr>
        <p:spPr>
          <a:ln/>
        </p:spPr>
        <p:txBody>
          <a:bodyPr/>
          <a:lstStyle>
            <a:lvl1pPr>
              <a:defRPr/>
            </a:lvl1pPr>
          </a:lstStyle>
          <a:p>
            <a:fld id="{553E3B0D-42DF-DD40-A8FB-7E2FFBCECFF9}" type="slidenum">
              <a:rPr lang="en-US" altLang="zh-TW"/>
              <a:pPr/>
              <a:t>‹#›</a:t>
            </a:fld>
            <a:endParaRPr lang="en-US" altLang="zh-TW"/>
          </a:p>
        </p:txBody>
      </p:sp>
    </p:spTree>
    <p:extLst>
      <p:ext uri="{BB962C8B-B14F-4D97-AF65-F5344CB8AC3E}">
        <p14:creationId xmlns:p14="http://schemas.microsoft.com/office/powerpoint/2010/main" val="247660007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noAutofit/>
          </a:bodyPr>
          <a:lstStyle>
            <a:lvl1pPr>
              <a:defRPr sz="2400"/>
            </a:lvl1pPr>
            <a:lvl2pPr>
              <a:defRPr sz="2400"/>
            </a:lvl2pPr>
            <a:lvl3pPr marL="640080">
              <a:defRPr sz="2000"/>
            </a:lvl3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BA2E2FDB-1128-47F8-861C-736E66873753}"/>
              </a:ext>
            </a:extLst>
          </p:cNvPr>
          <p:cNvSpPr>
            <a:spLocks noGrp="1"/>
          </p:cNvSpPr>
          <p:nvPr>
            <p:ph type="body" sz="quarter" idx="29" hasCustomPrompt="1"/>
          </p:nvPr>
        </p:nvSpPr>
        <p:spPr>
          <a:xfrm>
            <a:off x="3200400" y="6324600"/>
            <a:ext cx="2743200" cy="192024"/>
          </a:xfrm>
        </p:spPr>
        <p:txBody>
          <a:bodyPr anchor="b" anchorCtr="0">
            <a:noAutofit/>
          </a:bodyPr>
          <a:lstStyle>
            <a:lvl1pPr algn="ctr">
              <a:defRPr sz="900"/>
            </a:lvl1pPr>
          </a:lstStyle>
          <a:p>
            <a:pPr lvl="0"/>
            <a:r>
              <a:rPr lang="en-US" dirty="0"/>
              <a:t>Add text alternative link, if needed.</a:t>
            </a:r>
          </a:p>
        </p:txBody>
      </p:sp>
      <p:sp>
        <p:nvSpPr>
          <p:cNvPr id="10" name="Image Credit">
            <a:extLst>
              <a:ext uri="{FF2B5EF4-FFF2-40B4-BE49-F238E27FC236}">
                <a16:creationId xmlns:a16="http://schemas.microsoft.com/office/drawing/2014/main" id="{96D29D1D-52C5-415C-8F04-01A8F1203347}"/>
              </a:ext>
            </a:extLst>
          </p:cNvPr>
          <p:cNvSpPr>
            <a:spLocks noGrp="1"/>
          </p:cNvSpPr>
          <p:nvPr>
            <p:ph type="body" sz="quarter" idx="30" hasCustomPrompt="1"/>
          </p:nvPr>
        </p:nvSpPr>
        <p:spPr>
          <a:xfrm>
            <a:off x="1562101" y="6684963"/>
            <a:ext cx="6976872" cy="173736"/>
          </a:xfrm>
        </p:spPr>
        <p:txBody>
          <a:bodyPr anchor="ctr" anchorCtr="0">
            <a:noAutofit/>
          </a:bodyPr>
          <a:lstStyle>
            <a:lvl1pPr algn="r">
              <a:defRPr sz="800">
                <a:solidFill>
                  <a:srgbClr val="595959"/>
                </a:solidFill>
              </a:defRPr>
            </a:lvl1pPr>
          </a:lstStyle>
          <a:p>
            <a:pPr lvl="0"/>
            <a:r>
              <a:rPr lang="en-US" dirty="0"/>
              <a:t>Insert Image Credit Here</a:t>
            </a:r>
          </a:p>
        </p:txBody>
      </p:sp>
    </p:spTree>
    <p:extLst>
      <p:ext uri="{BB962C8B-B14F-4D97-AF65-F5344CB8AC3E}">
        <p14:creationId xmlns:p14="http://schemas.microsoft.com/office/powerpoint/2010/main" val="426293446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noAutofit/>
          </a:bodyPr>
          <a:lstStyle>
            <a:lvl1pPr>
              <a:defRPr sz="2400"/>
            </a:lvl1pPr>
            <a:lvl2pPr>
              <a:defRPr sz="2400"/>
            </a:lvl2pPr>
            <a:lvl3pPr marL="640080">
              <a:defRPr sz="20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noAutofit/>
          </a:bodyPr>
          <a:lstStyle>
            <a:lvl1pPr>
              <a:defRPr sz="2400"/>
            </a:lvl1pPr>
            <a:lvl2pPr>
              <a:defRPr sz="2400"/>
            </a:lvl2pPr>
            <a:lvl3pPr marL="640080">
              <a:defRPr sz="20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noAutofit/>
          </a:bodyPr>
          <a:lstStyle>
            <a:lvl1pPr>
              <a:defRPr sz="2400"/>
            </a:lvl1pPr>
            <a:lvl2pPr>
              <a:defRPr sz="2400"/>
            </a:lvl2pPr>
            <a:lvl3pPr marL="640080">
              <a:defRPr sz="2000"/>
            </a:lvl3pPr>
          </a:lstStyle>
          <a:p>
            <a:pPr lvl="0"/>
            <a:r>
              <a:rPr lang="en-US" dirty="0"/>
              <a:t>Slide Content 6</a:t>
            </a:r>
          </a:p>
          <a:p>
            <a:pPr lvl="1"/>
            <a:r>
              <a:rPr lang="en-US" dirty="0"/>
              <a:t>Second level</a:t>
            </a:r>
          </a:p>
          <a:p>
            <a:pPr lvl="2"/>
            <a:r>
              <a:rPr lang="en-US" dirty="0"/>
              <a:t>Third level</a:t>
            </a:r>
          </a:p>
        </p:txBody>
      </p:sp>
      <p:sp>
        <p:nvSpPr>
          <p:cNvPr id="12" name="Appendix Link">
            <a:extLst>
              <a:ext uri="{FF2B5EF4-FFF2-40B4-BE49-F238E27FC236}">
                <a16:creationId xmlns:a16="http://schemas.microsoft.com/office/drawing/2014/main" id="{97057F8C-50AA-46C4-9FEB-90CB82EBCB39}"/>
              </a:ext>
            </a:extLst>
          </p:cNvPr>
          <p:cNvSpPr>
            <a:spLocks noGrp="1"/>
          </p:cNvSpPr>
          <p:nvPr>
            <p:ph type="body" sz="quarter" idx="29" hasCustomPrompt="1"/>
          </p:nvPr>
        </p:nvSpPr>
        <p:spPr>
          <a:xfrm>
            <a:off x="3200400" y="6324600"/>
            <a:ext cx="2743200" cy="192024"/>
          </a:xfrm>
        </p:spPr>
        <p:txBody>
          <a:bodyPr anchor="b" anchorCtr="0">
            <a:noAutofit/>
          </a:bodyPr>
          <a:lstStyle>
            <a:lvl1pPr algn="ctr">
              <a:defRPr sz="900"/>
            </a:lvl1pPr>
          </a:lstStyle>
          <a:p>
            <a:pPr lvl="0"/>
            <a:r>
              <a:rPr lang="en-US" dirty="0"/>
              <a:t>Add text alternative link, if needed.</a:t>
            </a:r>
          </a:p>
        </p:txBody>
      </p:sp>
      <p:sp>
        <p:nvSpPr>
          <p:cNvPr id="14" name="Image Credit">
            <a:extLst>
              <a:ext uri="{FF2B5EF4-FFF2-40B4-BE49-F238E27FC236}">
                <a16:creationId xmlns:a16="http://schemas.microsoft.com/office/drawing/2014/main" id="{1623EF09-AD07-4110-9BAD-C19C23C906E2}"/>
              </a:ext>
            </a:extLst>
          </p:cNvPr>
          <p:cNvSpPr>
            <a:spLocks noGrp="1"/>
          </p:cNvSpPr>
          <p:nvPr>
            <p:ph type="body" sz="quarter" idx="30" hasCustomPrompt="1"/>
          </p:nvPr>
        </p:nvSpPr>
        <p:spPr>
          <a:xfrm>
            <a:off x="1562101" y="6684963"/>
            <a:ext cx="6976872" cy="173736"/>
          </a:xfrm>
        </p:spPr>
        <p:txBody>
          <a:bodyPr anchor="ctr" anchorCtr="0">
            <a:noAutofit/>
          </a:bodyPr>
          <a:lstStyle>
            <a:lvl1pPr algn="r">
              <a:defRPr sz="800">
                <a:solidFill>
                  <a:srgbClr val="595959"/>
                </a:solidFill>
              </a:defRPr>
            </a:lvl1pPr>
          </a:lstStyle>
          <a:p>
            <a:pPr lvl="0"/>
            <a:r>
              <a:rPr lang="en-US" dirty="0"/>
              <a:t>Insert Image Credit Here</a:t>
            </a:r>
          </a:p>
        </p:txBody>
      </p:sp>
    </p:spTree>
    <p:extLst>
      <p:ext uri="{BB962C8B-B14F-4D97-AF65-F5344CB8AC3E}">
        <p14:creationId xmlns:p14="http://schemas.microsoft.com/office/powerpoint/2010/main" val="156870804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a:t>CYCY— Prof CK Farn</a:t>
            </a:r>
            <a:endParaRPr lang="en-US" dirty="0"/>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70655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Rectangle 1029">
            <a:extLst>
              <a:ext uri="{FF2B5EF4-FFF2-40B4-BE49-F238E27FC236}">
                <a16:creationId xmlns:a16="http://schemas.microsoft.com/office/drawing/2014/main" id="{0C377B28-BF8A-EEF6-D4A2-79A5E2482794}"/>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1030">
            <a:extLst>
              <a:ext uri="{FF2B5EF4-FFF2-40B4-BE49-F238E27FC236}">
                <a16:creationId xmlns:a16="http://schemas.microsoft.com/office/drawing/2014/main" id="{4B7EE926-19D3-58CB-FF8A-125A40BF023D}"/>
              </a:ext>
            </a:extLst>
          </p:cNvPr>
          <p:cNvSpPr>
            <a:spLocks noGrp="1" noChangeArrowheads="1"/>
          </p:cNvSpPr>
          <p:nvPr>
            <p:ph type="sldNum" sz="quarter" idx="11"/>
          </p:nvPr>
        </p:nvSpPr>
        <p:spPr>
          <a:ln/>
        </p:spPr>
        <p:txBody>
          <a:bodyPr/>
          <a:lstStyle>
            <a:lvl1pPr>
              <a:defRPr/>
            </a:lvl1pPr>
          </a:lstStyle>
          <a:p>
            <a:fld id="{C1D2F9BA-41B7-E240-B88D-36C390FD603C}" type="slidenum">
              <a:rPr lang="en-US" altLang="zh-TW"/>
              <a:pPr/>
              <a:t>‹#›</a:t>
            </a:fld>
            <a:endParaRPr lang="en-US" altLang="zh-TW"/>
          </a:p>
        </p:txBody>
      </p:sp>
      <p:sp>
        <p:nvSpPr>
          <p:cNvPr id="7" name="標題 6">
            <a:extLst>
              <a:ext uri="{FF2B5EF4-FFF2-40B4-BE49-F238E27FC236}">
                <a16:creationId xmlns:a16="http://schemas.microsoft.com/office/drawing/2014/main" id="{001DA0A8-02AB-95EC-6EA2-05BD41188A10}"/>
              </a:ext>
            </a:extLst>
          </p:cNvPr>
          <p:cNvSpPr>
            <a:spLocks noGrp="1"/>
          </p:cNvSpPr>
          <p:nvPr>
            <p:ph type="title"/>
          </p:nvPr>
        </p:nvSpPr>
        <p:spPr/>
        <p:txBody>
          <a:bodyPr/>
          <a:lstStyle/>
          <a:p>
            <a:r>
              <a:rPr kumimoji="1" lang="zh-TW" altLang="en-US"/>
              <a:t>按一下以編輯母片標題樣式</a:t>
            </a:r>
          </a:p>
        </p:txBody>
      </p:sp>
    </p:spTree>
    <p:extLst>
      <p:ext uri="{BB962C8B-B14F-4D97-AF65-F5344CB8AC3E}">
        <p14:creationId xmlns:p14="http://schemas.microsoft.com/office/powerpoint/2010/main" val="23082722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A1DA3B-6783-2CFB-215D-60BC0D2B511E}"/>
              </a:ext>
            </a:extLst>
          </p:cNvPr>
          <p:cNvSpPr>
            <a:spLocks noGrp="1"/>
          </p:cNvSpPr>
          <p:nvPr>
            <p:ph type="title"/>
          </p:nvPr>
        </p:nvSpPr>
        <p:spPr/>
        <p:txBody>
          <a:bodyPr/>
          <a:lstStyle/>
          <a:p>
            <a:r>
              <a:rPr kumimoji="1" lang="zh-TW" altLang="en-US"/>
              <a:t>按一下以編輯母片標題樣式</a:t>
            </a:r>
          </a:p>
        </p:txBody>
      </p:sp>
      <p:sp>
        <p:nvSpPr>
          <p:cNvPr id="3" name="頁尾版面配置區 2">
            <a:extLst>
              <a:ext uri="{FF2B5EF4-FFF2-40B4-BE49-F238E27FC236}">
                <a16:creationId xmlns:a16="http://schemas.microsoft.com/office/drawing/2014/main" id="{F6F2D7BC-F34C-2C44-9170-502FA865CE7A}"/>
              </a:ext>
            </a:extLst>
          </p:cNvPr>
          <p:cNvSpPr>
            <a:spLocks noGrp="1"/>
          </p:cNvSpPr>
          <p:nvPr>
            <p:ph type="ftr" sz="quarter" idx="10"/>
          </p:nvPr>
        </p:nvSpPr>
        <p:spPr/>
        <p:txBody>
          <a:bodyPr/>
          <a:lstStyle/>
          <a:p>
            <a:pPr>
              <a:defRPr/>
            </a:pPr>
            <a:r>
              <a:rPr lang="en-US" altLang="zh-TW"/>
              <a:t>CYCY— Prof CK Farn</a:t>
            </a:r>
          </a:p>
        </p:txBody>
      </p:sp>
      <p:sp>
        <p:nvSpPr>
          <p:cNvPr id="4" name="投影片編號版面配置區 3">
            <a:extLst>
              <a:ext uri="{FF2B5EF4-FFF2-40B4-BE49-F238E27FC236}">
                <a16:creationId xmlns:a16="http://schemas.microsoft.com/office/drawing/2014/main" id="{3C55FDB0-324C-15E4-3461-74DA92F53884}"/>
              </a:ext>
            </a:extLst>
          </p:cNvPr>
          <p:cNvSpPr>
            <a:spLocks noGrp="1"/>
          </p:cNvSpPr>
          <p:nvPr>
            <p:ph type="sldNum" sz="quarter" idx="11"/>
          </p:nvPr>
        </p:nvSpPr>
        <p:spPr/>
        <p:txBody>
          <a:bodyPr/>
          <a:lstStyle/>
          <a:p>
            <a:fld id="{E472E0FF-5F19-C644-A2E2-F7EF43F1B506}" type="slidenum">
              <a:rPr lang="en-US" altLang="zh-TW" smtClean="0"/>
              <a:pPr/>
              <a:t>‹#›</a:t>
            </a:fld>
            <a:endParaRPr lang="en-US" altLang="zh-TW"/>
          </a:p>
        </p:txBody>
      </p:sp>
    </p:spTree>
    <p:extLst>
      <p:ext uri="{BB962C8B-B14F-4D97-AF65-F5344CB8AC3E}">
        <p14:creationId xmlns:p14="http://schemas.microsoft.com/office/powerpoint/2010/main" val="2344850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6F2B1097-9278-369F-0937-40C9525AC87C}"/>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1030">
            <a:extLst>
              <a:ext uri="{FF2B5EF4-FFF2-40B4-BE49-F238E27FC236}">
                <a16:creationId xmlns:a16="http://schemas.microsoft.com/office/drawing/2014/main" id="{7B6DA826-9DA1-305F-587C-B847ED2FF100}"/>
              </a:ext>
            </a:extLst>
          </p:cNvPr>
          <p:cNvSpPr>
            <a:spLocks noGrp="1" noChangeArrowheads="1"/>
          </p:cNvSpPr>
          <p:nvPr>
            <p:ph type="sldNum" sz="quarter" idx="11"/>
          </p:nvPr>
        </p:nvSpPr>
        <p:spPr>
          <a:ln/>
        </p:spPr>
        <p:txBody>
          <a:bodyPr/>
          <a:lstStyle>
            <a:lvl1pPr>
              <a:defRPr/>
            </a:lvl1pPr>
          </a:lstStyle>
          <a:p>
            <a:fld id="{95D58A68-8AA4-0D4C-8AA9-AEB169A047BD}" type="slidenum">
              <a:rPr lang="en-US" altLang="zh-TW"/>
              <a:pPr/>
              <a:t>‹#›</a:t>
            </a:fld>
            <a:endParaRPr lang="en-US" altLang="zh-TW"/>
          </a:p>
        </p:txBody>
      </p:sp>
    </p:spTree>
    <p:extLst>
      <p:ext uri="{BB962C8B-B14F-4D97-AF65-F5344CB8AC3E}">
        <p14:creationId xmlns:p14="http://schemas.microsoft.com/office/powerpoint/2010/main" val="373783760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3E6C6DF5-6B8E-66BF-79BF-7271F3AC9FEE}"/>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6" name="Rectangle 1030">
            <a:extLst>
              <a:ext uri="{FF2B5EF4-FFF2-40B4-BE49-F238E27FC236}">
                <a16:creationId xmlns:a16="http://schemas.microsoft.com/office/drawing/2014/main" id="{A5D0CF9F-36C0-2416-124E-99285013738B}"/>
              </a:ext>
            </a:extLst>
          </p:cNvPr>
          <p:cNvSpPr>
            <a:spLocks noGrp="1" noChangeArrowheads="1"/>
          </p:cNvSpPr>
          <p:nvPr>
            <p:ph type="sldNum" sz="quarter" idx="11"/>
          </p:nvPr>
        </p:nvSpPr>
        <p:spPr>
          <a:ln/>
        </p:spPr>
        <p:txBody>
          <a:bodyPr/>
          <a:lstStyle>
            <a:lvl1pPr>
              <a:defRPr/>
            </a:lvl1pPr>
          </a:lstStyle>
          <a:p>
            <a:fld id="{4B26AB39-7657-374E-8AAF-B484D7300FFA}" type="slidenum">
              <a:rPr lang="en-US" altLang="zh-TW"/>
              <a:pPr/>
              <a:t>‹#›</a:t>
            </a:fld>
            <a:endParaRPr lang="en-US" altLang="zh-TW"/>
          </a:p>
        </p:txBody>
      </p:sp>
    </p:spTree>
    <p:extLst>
      <p:ext uri="{BB962C8B-B14F-4D97-AF65-F5344CB8AC3E}">
        <p14:creationId xmlns:p14="http://schemas.microsoft.com/office/powerpoint/2010/main" val="366782537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0F82C8CE-49D7-C91B-614C-200FAFB44485}"/>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8" name="Rectangle 1030">
            <a:extLst>
              <a:ext uri="{FF2B5EF4-FFF2-40B4-BE49-F238E27FC236}">
                <a16:creationId xmlns:a16="http://schemas.microsoft.com/office/drawing/2014/main" id="{2BBE46B2-4806-44F3-DE4A-83348E5E53F8}"/>
              </a:ext>
            </a:extLst>
          </p:cNvPr>
          <p:cNvSpPr>
            <a:spLocks noGrp="1" noChangeArrowheads="1"/>
          </p:cNvSpPr>
          <p:nvPr>
            <p:ph type="sldNum" sz="quarter" idx="11"/>
          </p:nvPr>
        </p:nvSpPr>
        <p:spPr>
          <a:ln/>
        </p:spPr>
        <p:txBody>
          <a:bodyPr/>
          <a:lstStyle>
            <a:lvl1pPr>
              <a:defRPr/>
            </a:lvl1pPr>
          </a:lstStyle>
          <a:p>
            <a:fld id="{F9BAA41B-D822-2E4B-8CBB-A3188492B7E7}" type="slidenum">
              <a:rPr lang="en-US" altLang="zh-TW"/>
              <a:pPr/>
              <a:t>‹#›</a:t>
            </a:fld>
            <a:endParaRPr lang="en-US" altLang="zh-TW"/>
          </a:p>
        </p:txBody>
      </p:sp>
    </p:spTree>
    <p:extLst>
      <p:ext uri="{BB962C8B-B14F-4D97-AF65-F5344CB8AC3E}">
        <p14:creationId xmlns:p14="http://schemas.microsoft.com/office/powerpoint/2010/main" val="298487135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9EF2CFAA-9041-AA6B-8DCE-DCF24636880D}"/>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4" name="Rectangle 1030">
            <a:extLst>
              <a:ext uri="{FF2B5EF4-FFF2-40B4-BE49-F238E27FC236}">
                <a16:creationId xmlns:a16="http://schemas.microsoft.com/office/drawing/2014/main" id="{D5CF0188-7D62-1294-D8D3-CFFF1F2599CE}"/>
              </a:ext>
            </a:extLst>
          </p:cNvPr>
          <p:cNvSpPr>
            <a:spLocks noGrp="1" noChangeArrowheads="1"/>
          </p:cNvSpPr>
          <p:nvPr>
            <p:ph type="sldNum" sz="quarter" idx="11"/>
          </p:nvPr>
        </p:nvSpPr>
        <p:spPr>
          <a:ln/>
        </p:spPr>
        <p:txBody>
          <a:bodyPr/>
          <a:lstStyle>
            <a:lvl1pPr>
              <a:defRPr/>
            </a:lvl1pPr>
          </a:lstStyle>
          <a:p>
            <a:fld id="{D0958719-B143-C845-AFDC-58F0A78FF627}" type="slidenum">
              <a:rPr lang="en-US" altLang="zh-TW"/>
              <a:pPr/>
              <a:t>‹#›</a:t>
            </a:fld>
            <a:endParaRPr lang="en-US" altLang="zh-TW"/>
          </a:p>
        </p:txBody>
      </p:sp>
    </p:spTree>
    <p:extLst>
      <p:ext uri="{BB962C8B-B14F-4D97-AF65-F5344CB8AC3E}">
        <p14:creationId xmlns:p14="http://schemas.microsoft.com/office/powerpoint/2010/main" val="171532731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B1771199-AD15-4CD7-0E4F-0A93ADED642B}"/>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3" name="Rectangle 1030">
            <a:extLst>
              <a:ext uri="{FF2B5EF4-FFF2-40B4-BE49-F238E27FC236}">
                <a16:creationId xmlns:a16="http://schemas.microsoft.com/office/drawing/2014/main" id="{3E000FFA-08ED-0835-564E-CF1DB8C6D3B5}"/>
              </a:ext>
            </a:extLst>
          </p:cNvPr>
          <p:cNvSpPr>
            <a:spLocks noGrp="1" noChangeArrowheads="1"/>
          </p:cNvSpPr>
          <p:nvPr>
            <p:ph type="sldNum" sz="quarter" idx="11"/>
          </p:nvPr>
        </p:nvSpPr>
        <p:spPr>
          <a:ln/>
        </p:spPr>
        <p:txBody>
          <a:bodyPr/>
          <a:lstStyle>
            <a:lvl1pPr>
              <a:defRPr/>
            </a:lvl1pPr>
          </a:lstStyle>
          <a:p>
            <a:fld id="{A9BA98C8-60C3-9E4B-BBFA-4CEA4084B33A}" type="slidenum">
              <a:rPr lang="en-US" altLang="zh-TW"/>
              <a:pPr/>
              <a:t>‹#›</a:t>
            </a:fld>
            <a:endParaRPr lang="en-US" altLang="zh-TW"/>
          </a:p>
        </p:txBody>
      </p:sp>
    </p:spTree>
    <p:extLst>
      <p:ext uri="{BB962C8B-B14F-4D97-AF65-F5344CB8AC3E}">
        <p14:creationId xmlns:p14="http://schemas.microsoft.com/office/powerpoint/2010/main" val="8780632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CD323207-4308-3C2B-BA0B-AF479031EA21}"/>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6" name="Rectangle 1030">
            <a:extLst>
              <a:ext uri="{FF2B5EF4-FFF2-40B4-BE49-F238E27FC236}">
                <a16:creationId xmlns:a16="http://schemas.microsoft.com/office/drawing/2014/main" id="{8EB93747-EE87-DA44-85E9-4D04FCF86ECB}"/>
              </a:ext>
            </a:extLst>
          </p:cNvPr>
          <p:cNvSpPr>
            <a:spLocks noGrp="1" noChangeArrowheads="1"/>
          </p:cNvSpPr>
          <p:nvPr>
            <p:ph type="sldNum" sz="quarter" idx="11"/>
          </p:nvPr>
        </p:nvSpPr>
        <p:spPr>
          <a:ln/>
        </p:spPr>
        <p:txBody>
          <a:bodyPr/>
          <a:lstStyle>
            <a:lvl1pPr>
              <a:defRPr/>
            </a:lvl1pPr>
          </a:lstStyle>
          <a:p>
            <a:fld id="{18891618-606D-6E4E-9CF5-1B966F4DA635}" type="slidenum">
              <a:rPr lang="en-US" altLang="zh-TW"/>
              <a:pPr/>
              <a:t>‹#›</a:t>
            </a:fld>
            <a:endParaRPr lang="en-US" altLang="zh-TW"/>
          </a:p>
        </p:txBody>
      </p:sp>
    </p:spTree>
    <p:extLst>
      <p:ext uri="{BB962C8B-B14F-4D97-AF65-F5344CB8AC3E}">
        <p14:creationId xmlns:p14="http://schemas.microsoft.com/office/powerpoint/2010/main" val="294226567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A214717D-9A4A-D525-AB7F-7C3402AD7557}"/>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a16="http://schemas.microsoft.com/office/drawing/2014/main" id="{A454BFF6-A1E1-25CD-234F-364F3A6DB564}"/>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028">
            <a:extLst>
              <a:ext uri="{FF2B5EF4-FFF2-40B4-BE49-F238E27FC236}">
                <a16:creationId xmlns:a16="http://schemas.microsoft.com/office/drawing/2014/main" id="{9530B8D9-7C62-0B47-A5B5-1F55D3BD5DD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395269" name="Rectangle 1029">
            <a:extLst>
              <a:ext uri="{FF2B5EF4-FFF2-40B4-BE49-F238E27FC236}">
                <a16:creationId xmlns:a16="http://schemas.microsoft.com/office/drawing/2014/main" id="{BCB8EED7-9755-7287-0733-811A9C551A40}"/>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CYCY— Prof CK Farn</a:t>
            </a:r>
            <a:endParaRPr lang="en-US" altLang="zh-TW" dirty="0"/>
          </a:p>
        </p:txBody>
      </p:sp>
      <p:sp>
        <p:nvSpPr>
          <p:cNvPr id="395270" name="Rectangle 1030">
            <a:extLst>
              <a:ext uri="{FF2B5EF4-FFF2-40B4-BE49-F238E27FC236}">
                <a16:creationId xmlns:a16="http://schemas.microsoft.com/office/drawing/2014/main" id="{09F7F4E3-9B6E-6FB6-A6DA-64BD16CCF5E6}"/>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fld id="{E472E0FF-5F19-C644-A2E2-F7EF43F1B506}" type="slidenum">
              <a:rPr lang="en-US" altLang="zh-TW"/>
              <a:pPr/>
              <a:t>‹#›</a:t>
            </a:fld>
            <a:endParaRPr lang="en-US" altLang="zh-TW"/>
          </a:p>
        </p:txBody>
      </p:sp>
      <p:sp>
        <p:nvSpPr>
          <p:cNvPr id="1031" name="AutoShape 1031">
            <a:extLst>
              <a:ext uri="{FF2B5EF4-FFF2-40B4-BE49-F238E27FC236}">
                <a16:creationId xmlns:a16="http://schemas.microsoft.com/office/drawing/2014/main" id="{77EC55D7-5EEB-DFB9-9CAA-AFD0EBD32FFB}"/>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a16="http://schemas.microsoft.com/office/drawing/2014/main" id="{805148A9-B2FE-9504-CF08-83CAB59F0173}"/>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66"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Lst>
  <p:transition spd="med"/>
  <p:hf hdr="0" dt="0"/>
  <p:txStyles>
    <p:titleStyle>
      <a:lvl1pPr algn="l" rtl="0" eaLnBrk="0" fontAlgn="base" hangingPunct="0">
        <a:spcBef>
          <a:spcPct val="0"/>
        </a:spcBef>
        <a:spcAft>
          <a:spcPct val="0"/>
        </a:spcAft>
        <a:defRPr kumimoji="1" sz="4000" kern="1200" baseline="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7"/>
        </a:buBlip>
        <a:defRPr kumimoji="1" sz="3200" kern="1200" baseline="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18"/>
        </a:buBlip>
        <a:defRPr kumimoji="1" sz="2800" kern="1200" baseline="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19"/>
        </a:buBlip>
        <a:defRPr kumimoji="1" sz="2400" kern="1200" baseline="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baseline="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19"/>
        </a:buBlip>
        <a:defRPr kumimoji="1" sz="2000" kern="1200" baseline="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B9OSy-JM8mQ" TargetMode="External"/><Relationship Id="rId2" Type="http://schemas.openxmlformats.org/officeDocument/2006/relationships/hyperlink" Target="https://www.youtube.com/watch?v=uDrQv8Z7owU" TargetMode="External"/><Relationship Id="rId1" Type="http://schemas.openxmlformats.org/officeDocument/2006/relationships/slideLayout" Target="../slideLayouts/slideLayout1.xml"/><Relationship Id="rId5" Type="http://schemas.openxmlformats.org/officeDocument/2006/relationships/hyperlink" Target="https://www.youtube.com/watch?v=YugqpSfG87Y" TargetMode="External"/><Relationship Id="rId4" Type="http://schemas.openxmlformats.org/officeDocument/2006/relationships/hyperlink" Target="https://www.youtube.com/watch?v=MC_hByD8nB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F0A16FC8-6B61-9942-8904-C2B3536EF1BC}"/>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099" name="Rectangle 2">
            <a:extLst>
              <a:ext uri="{FF2B5EF4-FFF2-40B4-BE49-F238E27FC236}">
                <a16:creationId xmlns:a16="http://schemas.microsoft.com/office/drawing/2014/main" id="{BD84D74D-059B-63D3-508C-473556F55728}"/>
              </a:ext>
            </a:extLst>
          </p:cNvPr>
          <p:cNvSpPr>
            <a:spLocks noGrp="1" noChangeArrowheads="1"/>
          </p:cNvSpPr>
          <p:nvPr>
            <p:ph type="ctrTitle"/>
          </p:nvPr>
        </p:nvSpPr>
        <p:spPr>
          <a:xfrm>
            <a:off x="1228515" y="642938"/>
            <a:ext cx="7389813" cy="2387600"/>
          </a:xfrm>
        </p:spPr>
        <p:txBody>
          <a:bodyPr/>
          <a:lstStyle/>
          <a:p>
            <a:r>
              <a:rPr lang="en-US" altLang="zh-TW" sz="4400" dirty="0">
                <a:ea typeface="微軟正黑體" panose="020B0604030504040204" pitchFamily="34" charset="-120"/>
              </a:rPr>
              <a:t>Supply Chain </a:t>
            </a:r>
            <a:br>
              <a:rPr lang="en-US" altLang="zh-TW" sz="4400" dirty="0">
                <a:ea typeface="微軟正黑體" panose="020B0604030504040204" pitchFamily="34" charset="-120"/>
              </a:rPr>
            </a:br>
            <a:r>
              <a:rPr lang="en-US" altLang="zh-TW" dirty="0">
                <a:solidFill>
                  <a:schemeClr val="bg1"/>
                </a:solidFill>
                <a:ea typeface="微軟正黑體" panose="020B0604030504040204" pitchFamily="34" charset="-120"/>
              </a:rPr>
              <a:t>Procurement,</a:t>
            </a:r>
            <a:r>
              <a:rPr lang="zh-TW" altLang="en-US" dirty="0">
                <a:solidFill>
                  <a:schemeClr val="bg1"/>
                </a:solidFill>
                <a:ea typeface="微軟正黑體" panose="020B0604030504040204" pitchFamily="34" charset="-120"/>
              </a:rPr>
              <a:t> </a:t>
            </a:r>
            <a:r>
              <a:rPr lang="en-US" altLang="zh-TW" dirty="0">
                <a:solidFill>
                  <a:schemeClr val="bg1"/>
                </a:solidFill>
                <a:ea typeface="微軟正黑體" panose="020B0604030504040204" pitchFamily="34" charset="-120"/>
              </a:rPr>
              <a:t>Inventory</a:t>
            </a:r>
            <a:r>
              <a:rPr lang="zh-TW" altLang="en-US" dirty="0">
                <a:solidFill>
                  <a:schemeClr val="bg1"/>
                </a:solidFill>
                <a:ea typeface="微軟正黑體" panose="020B0604030504040204" pitchFamily="34" charset="-120"/>
              </a:rPr>
              <a:t> </a:t>
            </a:r>
            <a:r>
              <a:rPr lang="en-US" altLang="zh-TW" dirty="0">
                <a:solidFill>
                  <a:schemeClr val="bg1"/>
                </a:solidFill>
                <a:ea typeface="微軟正黑體" panose="020B0604030504040204" pitchFamily="34" charset="-120"/>
              </a:rPr>
              <a:t>and Logistics</a:t>
            </a:r>
            <a:endParaRPr lang="zh-TW" altLang="en-US" sz="4400" dirty="0">
              <a:solidFill>
                <a:schemeClr val="bg1"/>
              </a:solidFill>
              <a:ea typeface="微軟正黑體" panose="020B0604030504040204" pitchFamily="34" charset="-120"/>
            </a:endParaRPr>
          </a:p>
        </p:txBody>
      </p:sp>
      <p:sp>
        <p:nvSpPr>
          <p:cNvPr id="4100" name="Rectangle 3">
            <a:extLst>
              <a:ext uri="{FF2B5EF4-FFF2-40B4-BE49-F238E27FC236}">
                <a16:creationId xmlns:a16="http://schemas.microsoft.com/office/drawing/2014/main" id="{370E5135-44A7-D58A-C682-DD236433B4E3}"/>
              </a:ext>
            </a:extLst>
          </p:cNvPr>
          <p:cNvSpPr>
            <a:spLocks noGrp="1" noChangeArrowheads="1"/>
          </p:cNvSpPr>
          <p:nvPr>
            <p:ph type="subTitle" idx="1"/>
          </p:nvPr>
        </p:nvSpPr>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2025.02</a:t>
            </a:r>
            <a:r>
              <a:rPr lang="zh-TW" altLang="en-US"/>
              <a:t> </a:t>
            </a:r>
            <a:r>
              <a:rPr lang="en-US" altLang="zh-TW"/>
              <a:t>Rev</a:t>
            </a:r>
            <a:endParaRPr lang="en-US" altLang="zh-TW" dirty="0"/>
          </a:p>
        </p:txBody>
      </p:sp>
      <p:sp>
        <p:nvSpPr>
          <p:cNvPr id="4101" name="Text Box 5">
            <a:extLst>
              <a:ext uri="{FF2B5EF4-FFF2-40B4-BE49-F238E27FC236}">
                <a16:creationId xmlns:a16="http://schemas.microsoft.com/office/drawing/2014/main" id="{3BA15794-E58F-06E0-D712-AEE06DF7169C}"/>
              </a:ext>
            </a:extLst>
          </p:cNvPr>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3</a:t>
            </a:r>
          </a:p>
        </p:txBody>
      </p:sp>
      <p:sp>
        <p:nvSpPr>
          <p:cNvPr id="2" name="頁尾版面配置區 1">
            <a:extLst>
              <a:ext uri="{FF2B5EF4-FFF2-40B4-BE49-F238E27FC236}">
                <a16:creationId xmlns:a16="http://schemas.microsoft.com/office/drawing/2014/main" id="{15737FD1-B510-04BD-FD5C-5B71AE7CACD9}"/>
              </a:ext>
            </a:extLst>
          </p:cNvPr>
          <p:cNvSpPr>
            <a:spLocks noGrp="1"/>
          </p:cNvSpPr>
          <p:nvPr>
            <p:ph type="ftr" sz="quarter" idx="10"/>
          </p:nvPr>
        </p:nvSpPr>
        <p:spPr/>
        <p:txBody>
          <a:bodyPr/>
          <a:lstStyle/>
          <a:p>
            <a:pPr>
              <a:defRPr/>
            </a:pPr>
            <a:r>
              <a:rPr lang="en-US" altLang="zh-TW"/>
              <a:t>CYCY— Prof CK Farn</a:t>
            </a:r>
          </a:p>
        </p:txBody>
      </p:sp>
      <p:sp>
        <p:nvSpPr>
          <p:cNvPr id="3" name="投影片編號版面配置區 2">
            <a:extLst>
              <a:ext uri="{FF2B5EF4-FFF2-40B4-BE49-F238E27FC236}">
                <a16:creationId xmlns:a16="http://schemas.microsoft.com/office/drawing/2014/main" id="{160FCBED-FBEC-76B3-4322-82C2CE3572DC}"/>
              </a:ext>
            </a:extLst>
          </p:cNvPr>
          <p:cNvSpPr>
            <a:spLocks noGrp="1"/>
          </p:cNvSpPr>
          <p:nvPr>
            <p:ph type="sldNum" sz="quarter" idx="11"/>
          </p:nvPr>
        </p:nvSpPr>
        <p:spPr/>
        <p:txBody>
          <a:bodyPr/>
          <a:lstStyle/>
          <a:p>
            <a:fld id="{C1D2F9BA-41B7-E240-B88D-36C390FD603C}" type="slidenum">
              <a:rPr lang="en-US" altLang="zh-TW" smtClean="0"/>
              <a:pPr/>
              <a:t>1</a:t>
            </a:fld>
            <a:endParaRPr lang="en-US" altLang="zh-TW"/>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Types of Inventory</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pPr>
              <a:spcBef>
                <a:spcPts val="600"/>
              </a:spcBef>
              <a:spcAft>
                <a:spcPts val="600"/>
              </a:spcAft>
            </a:pPr>
            <a:r>
              <a:rPr lang="en-US" dirty="0"/>
              <a:t>Raw materials and purchased parts</a:t>
            </a:r>
          </a:p>
          <a:p>
            <a:pPr>
              <a:spcBef>
                <a:spcPts val="600"/>
              </a:spcBef>
              <a:spcAft>
                <a:spcPts val="600"/>
              </a:spcAft>
            </a:pPr>
            <a:r>
              <a:rPr lang="en-US" dirty="0"/>
              <a:t>Work-in-process (WIP)</a:t>
            </a:r>
          </a:p>
          <a:p>
            <a:pPr>
              <a:spcBef>
                <a:spcPts val="600"/>
              </a:spcBef>
              <a:spcAft>
                <a:spcPts val="600"/>
              </a:spcAft>
            </a:pPr>
            <a:r>
              <a:rPr lang="en-US" dirty="0"/>
              <a:t>Finished goods inventories or merchandise</a:t>
            </a:r>
          </a:p>
          <a:p>
            <a:pPr>
              <a:spcBef>
                <a:spcPts val="600"/>
              </a:spcBef>
              <a:spcAft>
                <a:spcPts val="600"/>
              </a:spcAft>
            </a:pPr>
            <a:r>
              <a:rPr lang="en-US" dirty="0"/>
              <a:t>Tools and supplies</a:t>
            </a:r>
          </a:p>
          <a:p>
            <a:pPr>
              <a:spcBef>
                <a:spcPts val="600"/>
              </a:spcBef>
              <a:spcAft>
                <a:spcPts val="600"/>
              </a:spcAft>
            </a:pPr>
            <a:r>
              <a:rPr lang="en-US" dirty="0"/>
              <a:t>Maintenance and repairs (MRO) inventory</a:t>
            </a:r>
          </a:p>
          <a:p>
            <a:pPr>
              <a:spcBef>
                <a:spcPts val="600"/>
              </a:spcBef>
              <a:spcAft>
                <a:spcPts val="600"/>
              </a:spcAft>
            </a:pPr>
            <a:r>
              <a:rPr lang="en-US" dirty="0"/>
              <a:t>Goods-in-transit to warehouses or customers (pipeline inventory)</a:t>
            </a:r>
          </a:p>
        </p:txBody>
      </p:sp>
      <p:sp>
        <p:nvSpPr>
          <p:cNvPr id="6" name="頁尾版面配置區 5"/>
          <p:cNvSpPr>
            <a:spLocks noGrp="1"/>
          </p:cNvSpPr>
          <p:nvPr>
            <p:ph type="ftr" sz="quarter" idx="10"/>
          </p:nvPr>
        </p:nvSpPr>
        <p:spPr/>
        <p:txBody>
          <a:bodyPr/>
          <a:lstStyle/>
          <a:p>
            <a:pPr>
              <a:defRPr/>
            </a:pPr>
            <a:r>
              <a:rPr lang="en-US" altLang="zh-TW"/>
              <a:t>CYCU— Prof CK Farn</a:t>
            </a:r>
          </a:p>
        </p:txBody>
      </p:sp>
      <p:sp>
        <p:nvSpPr>
          <p:cNvPr id="7" name="投影片編號版面配置區 6"/>
          <p:cNvSpPr>
            <a:spLocks noGrp="1"/>
          </p:cNvSpPr>
          <p:nvPr>
            <p:ph type="sldNum" sz="quarter" idx="11"/>
          </p:nvPr>
        </p:nvSpPr>
        <p:spPr/>
        <p:txBody>
          <a:bodyPr/>
          <a:lstStyle/>
          <a:p>
            <a:pPr>
              <a:defRPr/>
            </a:pPr>
            <a:fld id="{7BDDEBC0-0E1D-4F40-9E73-E30DD182E7FD}" type="slidenum">
              <a:rPr lang="en-US" altLang="zh-TW" smtClean="0"/>
              <a:pPr>
                <a:defRPr/>
              </a:pPr>
              <a:t>10</a:t>
            </a:fld>
            <a:endParaRPr lang="en-US" altLang="zh-TW"/>
          </a:p>
        </p:txBody>
      </p:sp>
    </p:spTree>
    <p:extLst>
      <p:ext uri="{BB962C8B-B14F-4D97-AF65-F5344CB8AC3E}">
        <p14:creationId xmlns:p14="http://schemas.microsoft.com/office/powerpoint/2010/main" val="34390838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Inventory Functions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60039" y="1844824"/>
            <a:ext cx="7772400" cy="4114800"/>
          </a:xfrm>
        </p:spPr>
        <p:txBody>
          <a:bodyPr/>
          <a:lstStyle/>
          <a:p>
            <a:r>
              <a:rPr lang="en-US" sz="2400" dirty="0"/>
              <a:t>To meet anticipated customer demand</a:t>
            </a:r>
          </a:p>
          <a:p>
            <a:r>
              <a:rPr lang="en-US" sz="2400" dirty="0"/>
              <a:t>To smooth production requirements</a:t>
            </a:r>
          </a:p>
          <a:p>
            <a:r>
              <a:rPr lang="en-US" sz="2400" dirty="0"/>
              <a:t>To decouple operations</a:t>
            </a:r>
          </a:p>
          <a:p>
            <a:r>
              <a:rPr lang="en-US" sz="2400" dirty="0"/>
              <a:t>To protect against </a:t>
            </a:r>
            <a:r>
              <a:rPr lang="en-US" sz="2400" dirty="0" err="1"/>
              <a:t>stockouts</a:t>
            </a:r>
            <a:endParaRPr lang="en-US" sz="2400" dirty="0"/>
          </a:p>
          <a:p>
            <a:r>
              <a:rPr lang="en-US" sz="2400" dirty="0"/>
              <a:t>To take advantage of order cycles</a:t>
            </a:r>
          </a:p>
          <a:p>
            <a:r>
              <a:rPr lang="en-US" sz="2400" dirty="0"/>
              <a:t>To hedge against price increases</a:t>
            </a:r>
          </a:p>
          <a:p>
            <a:r>
              <a:rPr lang="en-US" sz="2400" dirty="0"/>
              <a:t>To permit operations</a:t>
            </a:r>
          </a:p>
          <a:p>
            <a:r>
              <a:rPr lang="en-US" sz="2400" dirty="0"/>
              <a:t>To take advantage of quantity discounts</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11</a:t>
            </a:fld>
            <a:endParaRPr lang="en-US" altLang="zh-TW"/>
          </a:p>
        </p:txBody>
      </p:sp>
    </p:spTree>
    <p:extLst>
      <p:ext uri="{BB962C8B-B14F-4D97-AF65-F5344CB8AC3E}">
        <p14:creationId xmlns:p14="http://schemas.microsoft.com/office/powerpoint/2010/main" val="85862903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Inventory Costs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6814" y="1700808"/>
            <a:ext cx="7772400" cy="4114800"/>
          </a:xfrm>
        </p:spPr>
        <p:txBody>
          <a:bodyPr/>
          <a:lstStyle/>
          <a:p>
            <a:r>
              <a:rPr lang="en-US" sz="2000" dirty="0"/>
              <a:t>Purchase cost</a:t>
            </a:r>
          </a:p>
          <a:p>
            <a:pPr lvl="1"/>
            <a:r>
              <a:rPr lang="en-US" sz="1800" dirty="0"/>
              <a:t>The amount paid to buy the inventory</a:t>
            </a:r>
          </a:p>
          <a:p>
            <a:r>
              <a:rPr lang="en-US" sz="2000" dirty="0">
                <a:solidFill>
                  <a:srgbClr val="C00000"/>
                </a:solidFill>
              </a:rPr>
              <a:t>Holding (carrying) costs</a:t>
            </a:r>
          </a:p>
          <a:p>
            <a:pPr lvl="1"/>
            <a:r>
              <a:rPr lang="en-US" sz="1800" dirty="0"/>
              <a:t>Cost to carry an item in inventory for a length of time, usually a year</a:t>
            </a:r>
          </a:p>
          <a:p>
            <a:r>
              <a:rPr lang="en-US" sz="2000" dirty="0"/>
              <a:t>Ordering costs</a:t>
            </a:r>
          </a:p>
          <a:p>
            <a:pPr lvl="1"/>
            <a:r>
              <a:rPr lang="en-US" sz="1800" dirty="0"/>
              <a:t>Costs of ordering and receiving inventory</a:t>
            </a:r>
          </a:p>
          <a:p>
            <a:r>
              <a:rPr lang="en-US" sz="2000" dirty="0"/>
              <a:t>Setup costs</a:t>
            </a:r>
          </a:p>
          <a:p>
            <a:pPr lvl="1"/>
            <a:r>
              <a:rPr lang="en-US" sz="1800" dirty="0"/>
              <a:t>The costs involved in preparing equipment for a job</a:t>
            </a:r>
          </a:p>
          <a:p>
            <a:pPr lvl="1"/>
            <a:r>
              <a:rPr lang="en-US" sz="1800" dirty="0"/>
              <a:t>Analogous to ordering costs</a:t>
            </a:r>
          </a:p>
          <a:p>
            <a:r>
              <a:rPr lang="en-US" sz="2000" dirty="0">
                <a:solidFill>
                  <a:srgbClr val="C00000"/>
                </a:solidFill>
              </a:rPr>
              <a:t>Shortage costs</a:t>
            </a:r>
          </a:p>
          <a:p>
            <a:pPr lvl="1"/>
            <a:r>
              <a:rPr lang="en-US" sz="1800" dirty="0"/>
              <a:t>Costs resulting when demand exceeds the supply of inventory; often unrealized profit per unit</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12</a:t>
            </a:fld>
            <a:endParaRPr lang="en-US" altLang="zh-TW"/>
          </a:p>
        </p:txBody>
      </p:sp>
    </p:spTree>
    <p:extLst>
      <p:ext uri="{BB962C8B-B14F-4D97-AF65-F5344CB8AC3E}">
        <p14:creationId xmlns:p14="http://schemas.microsoft.com/office/powerpoint/2010/main" val="21807975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p:cNvSpPr>
            <a:spLocks noGrp="1"/>
          </p:cNvSpPr>
          <p:nvPr>
            <p:ph type="ftr" sz="quarter" idx="10"/>
          </p:nvPr>
        </p:nvSpPr>
        <p:spPr/>
        <p:txBody>
          <a:bodyPr/>
          <a:lstStyle/>
          <a:p>
            <a:pPr>
              <a:defRPr/>
            </a:pPr>
            <a:r>
              <a:rPr lang="en-US" altLang="zh-TW"/>
              <a:t>CYCY— Prof CK Farn</a:t>
            </a:r>
          </a:p>
        </p:txBody>
      </p:sp>
      <p:sp>
        <p:nvSpPr>
          <p:cNvPr id="4" name="投影片編號版面配置區 3"/>
          <p:cNvSpPr>
            <a:spLocks noGrp="1"/>
          </p:cNvSpPr>
          <p:nvPr>
            <p:ph type="sldNum" sz="quarter" idx="11"/>
          </p:nvPr>
        </p:nvSpPr>
        <p:spPr/>
        <p:txBody>
          <a:bodyPr/>
          <a:lstStyle/>
          <a:p>
            <a:fld id="{C1D2F9BA-41B7-E240-B88D-36C390FD603C}" type="slidenum">
              <a:rPr lang="en-US" altLang="zh-TW" smtClean="0"/>
              <a:pPr/>
              <a:t>13</a:t>
            </a:fld>
            <a:endParaRPr lang="en-US" altLang="zh-TW"/>
          </a:p>
        </p:txBody>
      </p:sp>
      <p:sp>
        <p:nvSpPr>
          <p:cNvPr id="5" name="標題 4"/>
          <p:cNvSpPr>
            <a:spLocks noGrp="1"/>
          </p:cNvSpPr>
          <p:nvPr>
            <p:ph type="title"/>
          </p:nvPr>
        </p:nvSpPr>
        <p:spPr/>
        <p:txBody>
          <a:bodyPr/>
          <a:lstStyle/>
          <a:p>
            <a:r>
              <a:rPr lang="en-US" altLang="zh-TW" dirty="0"/>
              <a:t>Lead time</a:t>
            </a:r>
            <a:endParaRPr lang="zh-TW" altLang="en-US" dirty="0"/>
          </a:p>
        </p:txBody>
      </p:sp>
      <p:grpSp>
        <p:nvGrpSpPr>
          <p:cNvPr id="30" name="群組 29"/>
          <p:cNvGrpSpPr/>
          <p:nvPr/>
        </p:nvGrpSpPr>
        <p:grpSpPr>
          <a:xfrm>
            <a:off x="442723" y="2011302"/>
            <a:ext cx="8515159" cy="1590734"/>
            <a:chOff x="467544" y="2276872"/>
            <a:chExt cx="8515159" cy="1590734"/>
          </a:xfrm>
        </p:grpSpPr>
        <p:cxnSp>
          <p:nvCxnSpPr>
            <p:cNvPr id="7" name="直線單箭頭接點 6"/>
            <p:cNvCxnSpPr/>
            <p:nvPr/>
          </p:nvCxnSpPr>
          <p:spPr>
            <a:xfrm>
              <a:off x="755576" y="3117909"/>
              <a:ext cx="79928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467544" y="2469837"/>
              <a:ext cx="901209" cy="461665"/>
            </a:xfrm>
            <a:prstGeom prst="rect">
              <a:avLst/>
            </a:prstGeom>
            <a:solidFill>
              <a:schemeClr val="accent6">
                <a:lumMod val="40000"/>
                <a:lumOff val="60000"/>
              </a:schemeClr>
            </a:solidFill>
          </p:spPr>
          <p:txBody>
            <a:bodyPr wrap="none" rtlCol="0">
              <a:spAutoFit/>
            </a:bodyPr>
            <a:lstStyle/>
            <a:p>
              <a:r>
                <a:rPr lang="en-US" altLang="zh-TW" dirty="0"/>
                <a:t>Seller</a:t>
              </a:r>
            </a:p>
          </p:txBody>
        </p:sp>
        <p:sp>
          <p:nvSpPr>
            <p:cNvPr id="11" name="文字方塊 10"/>
            <p:cNvSpPr txBox="1"/>
            <p:nvPr/>
          </p:nvSpPr>
          <p:spPr>
            <a:xfrm>
              <a:off x="467544" y="3405941"/>
              <a:ext cx="936475" cy="461665"/>
            </a:xfrm>
            <a:prstGeom prst="rect">
              <a:avLst/>
            </a:prstGeom>
            <a:solidFill>
              <a:srgbClr val="92D050"/>
            </a:solidFill>
          </p:spPr>
          <p:txBody>
            <a:bodyPr wrap="none" rtlCol="0">
              <a:spAutoFit/>
            </a:bodyPr>
            <a:lstStyle/>
            <a:p>
              <a:r>
                <a:rPr lang="en-US" altLang="zh-TW" dirty="0"/>
                <a:t>Buyer</a:t>
              </a:r>
              <a:endParaRPr lang="zh-TW" altLang="en-US" dirty="0"/>
            </a:p>
          </p:txBody>
        </p:sp>
        <p:sp>
          <p:nvSpPr>
            <p:cNvPr id="12" name="文字方塊 11"/>
            <p:cNvSpPr txBox="1"/>
            <p:nvPr/>
          </p:nvSpPr>
          <p:spPr>
            <a:xfrm>
              <a:off x="2170374" y="2300560"/>
              <a:ext cx="537327" cy="338554"/>
            </a:xfrm>
            <a:prstGeom prst="rect">
              <a:avLst/>
            </a:prstGeom>
            <a:noFill/>
          </p:spPr>
          <p:txBody>
            <a:bodyPr wrap="none" rtlCol="0">
              <a:spAutoFit/>
            </a:bodyPr>
            <a:lstStyle/>
            <a:p>
              <a:r>
                <a:rPr lang="en-US" altLang="zh-TW" sz="1600" dirty="0">
                  <a:solidFill>
                    <a:srgbClr val="C00000"/>
                  </a:solidFill>
                  <a:latin typeface="+mj-lt"/>
                </a:rPr>
                <a:t>Buy</a:t>
              </a:r>
            </a:p>
          </p:txBody>
        </p:sp>
        <p:sp>
          <p:nvSpPr>
            <p:cNvPr id="13" name="文字方塊 12"/>
            <p:cNvSpPr txBox="1"/>
            <p:nvPr/>
          </p:nvSpPr>
          <p:spPr>
            <a:xfrm>
              <a:off x="3716004" y="2564913"/>
              <a:ext cx="686406" cy="338554"/>
            </a:xfrm>
            <a:prstGeom prst="rect">
              <a:avLst/>
            </a:prstGeom>
            <a:noFill/>
          </p:spPr>
          <p:txBody>
            <a:bodyPr wrap="none" rtlCol="0">
              <a:spAutoFit/>
            </a:bodyPr>
            <a:lstStyle/>
            <a:p>
              <a:r>
                <a:rPr lang="en-US" altLang="zh-TW" sz="1600" dirty="0">
                  <a:solidFill>
                    <a:srgbClr val="EDABEB"/>
                  </a:solidFill>
                  <a:latin typeface="+mj-lt"/>
                </a:rPr>
                <a:t>Make</a:t>
              </a:r>
            </a:p>
          </p:txBody>
        </p:sp>
        <p:sp>
          <p:nvSpPr>
            <p:cNvPr id="14" name="文字方塊 13"/>
            <p:cNvSpPr txBox="1"/>
            <p:nvPr/>
          </p:nvSpPr>
          <p:spPr>
            <a:xfrm>
              <a:off x="4842318" y="2548523"/>
              <a:ext cx="675185" cy="338554"/>
            </a:xfrm>
            <a:prstGeom prst="rect">
              <a:avLst/>
            </a:prstGeom>
            <a:noFill/>
          </p:spPr>
          <p:txBody>
            <a:bodyPr wrap="none" rtlCol="0">
              <a:spAutoFit/>
            </a:bodyPr>
            <a:lstStyle/>
            <a:p>
              <a:r>
                <a:rPr lang="en-US" altLang="zh-TW" sz="1600" dirty="0">
                  <a:solidFill>
                    <a:srgbClr val="EDABEB"/>
                  </a:solidFill>
                  <a:latin typeface="+mj-lt"/>
                </a:rPr>
                <a:t>Store</a:t>
              </a:r>
            </a:p>
          </p:txBody>
        </p:sp>
        <p:sp>
          <p:nvSpPr>
            <p:cNvPr id="16" name="文字方塊 15"/>
            <p:cNvSpPr txBox="1"/>
            <p:nvPr/>
          </p:nvSpPr>
          <p:spPr>
            <a:xfrm>
              <a:off x="6214748" y="3226468"/>
              <a:ext cx="537327" cy="338554"/>
            </a:xfrm>
            <a:prstGeom prst="rect">
              <a:avLst/>
            </a:prstGeom>
            <a:noFill/>
          </p:spPr>
          <p:txBody>
            <a:bodyPr wrap="none" rtlCol="0">
              <a:spAutoFit/>
            </a:bodyPr>
            <a:lstStyle/>
            <a:p>
              <a:r>
                <a:rPr lang="en-US" altLang="zh-TW" sz="1600" dirty="0">
                  <a:solidFill>
                    <a:srgbClr val="0000CC"/>
                  </a:solidFill>
                  <a:latin typeface="+mj-lt"/>
                </a:rPr>
                <a:t>Buy</a:t>
              </a:r>
            </a:p>
          </p:txBody>
        </p:sp>
        <p:sp>
          <p:nvSpPr>
            <p:cNvPr id="17" name="文字方塊 16"/>
            <p:cNvSpPr txBox="1"/>
            <p:nvPr/>
          </p:nvSpPr>
          <p:spPr>
            <a:xfrm>
              <a:off x="6214748" y="2276872"/>
              <a:ext cx="524503" cy="338554"/>
            </a:xfrm>
            <a:prstGeom prst="rect">
              <a:avLst/>
            </a:prstGeom>
            <a:noFill/>
          </p:spPr>
          <p:txBody>
            <a:bodyPr wrap="none" rtlCol="0">
              <a:spAutoFit/>
            </a:bodyPr>
            <a:lstStyle/>
            <a:p>
              <a:r>
                <a:rPr lang="en-US" altLang="zh-TW" sz="1600" dirty="0">
                  <a:solidFill>
                    <a:srgbClr val="C00000"/>
                  </a:solidFill>
                  <a:latin typeface="+mj-lt"/>
                </a:rPr>
                <a:t>Sell</a:t>
              </a:r>
            </a:p>
          </p:txBody>
        </p:sp>
        <p:sp>
          <p:nvSpPr>
            <p:cNvPr id="18" name="文字方塊 17"/>
            <p:cNvSpPr txBox="1"/>
            <p:nvPr/>
          </p:nvSpPr>
          <p:spPr>
            <a:xfrm>
              <a:off x="1834475" y="2556718"/>
              <a:ext cx="481222" cy="338554"/>
            </a:xfrm>
            <a:prstGeom prst="rect">
              <a:avLst/>
            </a:prstGeom>
            <a:noFill/>
          </p:spPr>
          <p:txBody>
            <a:bodyPr wrap="none" rtlCol="0">
              <a:spAutoFit/>
            </a:bodyPr>
            <a:lstStyle/>
            <a:p>
              <a:r>
                <a:rPr lang="en-US" altLang="zh-TW" sz="1600" dirty="0">
                  <a:solidFill>
                    <a:srgbClr val="7030A0"/>
                  </a:solidFill>
                  <a:latin typeface="+mj-lt"/>
                </a:rPr>
                <a:t>PO</a:t>
              </a:r>
            </a:p>
          </p:txBody>
        </p:sp>
        <p:sp>
          <p:nvSpPr>
            <p:cNvPr id="19" name="文字方塊 18"/>
            <p:cNvSpPr txBox="1"/>
            <p:nvPr/>
          </p:nvSpPr>
          <p:spPr>
            <a:xfrm>
              <a:off x="2532228" y="2556718"/>
              <a:ext cx="923651" cy="338554"/>
            </a:xfrm>
            <a:prstGeom prst="rect">
              <a:avLst/>
            </a:prstGeom>
            <a:noFill/>
          </p:spPr>
          <p:txBody>
            <a:bodyPr wrap="none" rtlCol="0">
              <a:spAutoFit/>
            </a:bodyPr>
            <a:lstStyle/>
            <a:p>
              <a:r>
                <a:rPr lang="en-US" altLang="zh-TW" sz="1600" dirty="0">
                  <a:solidFill>
                    <a:srgbClr val="7030A0"/>
                  </a:solidFill>
                  <a:latin typeface="+mj-lt"/>
                </a:rPr>
                <a:t>Receive</a:t>
              </a:r>
            </a:p>
          </p:txBody>
        </p:sp>
        <p:sp>
          <p:nvSpPr>
            <p:cNvPr id="20" name="文字方塊 19"/>
            <p:cNvSpPr txBox="1"/>
            <p:nvPr/>
          </p:nvSpPr>
          <p:spPr>
            <a:xfrm>
              <a:off x="5960336" y="2578396"/>
              <a:ext cx="481222" cy="338554"/>
            </a:xfrm>
            <a:prstGeom prst="rect">
              <a:avLst/>
            </a:prstGeom>
            <a:noFill/>
          </p:spPr>
          <p:txBody>
            <a:bodyPr wrap="none" rtlCol="0">
              <a:spAutoFit/>
            </a:bodyPr>
            <a:lstStyle/>
            <a:p>
              <a:r>
                <a:rPr lang="en-US" altLang="zh-TW" sz="1600" dirty="0">
                  <a:solidFill>
                    <a:srgbClr val="7030A0"/>
                  </a:solidFill>
                  <a:latin typeface="+mj-lt"/>
                </a:rPr>
                <a:t>SO</a:t>
              </a:r>
            </a:p>
          </p:txBody>
        </p:sp>
        <p:sp>
          <p:nvSpPr>
            <p:cNvPr id="21" name="文字方塊 20"/>
            <p:cNvSpPr txBox="1"/>
            <p:nvPr/>
          </p:nvSpPr>
          <p:spPr>
            <a:xfrm>
              <a:off x="6582049" y="2590165"/>
              <a:ext cx="923651" cy="338554"/>
            </a:xfrm>
            <a:prstGeom prst="rect">
              <a:avLst/>
            </a:prstGeom>
            <a:noFill/>
          </p:spPr>
          <p:txBody>
            <a:bodyPr wrap="none" rtlCol="0">
              <a:spAutoFit/>
            </a:bodyPr>
            <a:lstStyle/>
            <a:p>
              <a:r>
                <a:rPr lang="en-US" altLang="zh-TW" sz="1600" dirty="0">
                  <a:solidFill>
                    <a:srgbClr val="7030A0"/>
                  </a:solidFill>
                  <a:latin typeface="+mj-lt"/>
                </a:rPr>
                <a:t>Delivery</a:t>
              </a:r>
            </a:p>
          </p:txBody>
        </p:sp>
        <p:sp>
          <p:nvSpPr>
            <p:cNvPr id="22" name="文字方塊 21"/>
            <p:cNvSpPr txBox="1"/>
            <p:nvPr/>
          </p:nvSpPr>
          <p:spPr>
            <a:xfrm>
              <a:off x="5641566" y="3450572"/>
              <a:ext cx="481222" cy="338554"/>
            </a:xfrm>
            <a:prstGeom prst="rect">
              <a:avLst/>
            </a:prstGeom>
            <a:noFill/>
          </p:spPr>
          <p:txBody>
            <a:bodyPr wrap="none" rtlCol="0">
              <a:spAutoFit/>
            </a:bodyPr>
            <a:lstStyle/>
            <a:p>
              <a:r>
                <a:rPr lang="en-US" altLang="zh-TW" sz="1600" dirty="0">
                  <a:solidFill>
                    <a:srgbClr val="7030A0"/>
                  </a:solidFill>
                  <a:latin typeface="+mj-lt"/>
                </a:rPr>
                <a:t>PO</a:t>
              </a:r>
            </a:p>
          </p:txBody>
        </p:sp>
        <p:cxnSp>
          <p:nvCxnSpPr>
            <p:cNvPr id="24" name="直線單箭頭接點 23"/>
            <p:cNvCxnSpPr/>
            <p:nvPr/>
          </p:nvCxnSpPr>
          <p:spPr>
            <a:xfrm flipV="1">
              <a:off x="5790217" y="2928719"/>
              <a:ext cx="240611" cy="502483"/>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6737827" y="3427427"/>
              <a:ext cx="923651" cy="338554"/>
            </a:xfrm>
            <a:prstGeom prst="rect">
              <a:avLst/>
            </a:prstGeom>
            <a:noFill/>
          </p:spPr>
          <p:txBody>
            <a:bodyPr wrap="none" rtlCol="0">
              <a:spAutoFit/>
            </a:bodyPr>
            <a:lstStyle/>
            <a:p>
              <a:r>
                <a:rPr lang="en-US" altLang="zh-TW" sz="1600" dirty="0">
                  <a:solidFill>
                    <a:srgbClr val="7030A0"/>
                  </a:solidFill>
                  <a:latin typeface="+mj-lt"/>
                </a:rPr>
                <a:t>Receive</a:t>
              </a:r>
            </a:p>
          </p:txBody>
        </p:sp>
        <p:cxnSp>
          <p:nvCxnSpPr>
            <p:cNvPr id="27" name="直線單箭頭接點 26"/>
            <p:cNvCxnSpPr/>
            <p:nvPr/>
          </p:nvCxnSpPr>
          <p:spPr>
            <a:xfrm flipH="1" flipV="1">
              <a:off x="7100506" y="2924945"/>
              <a:ext cx="202790" cy="525627"/>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8458200" y="3226468"/>
              <a:ext cx="524503" cy="338554"/>
            </a:xfrm>
            <a:prstGeom prst="rect">
              <a:avLst/>
            </a:prstGeom>
            <a:noFill/>
          </p:spPr>
          <p:txBody>
            <a:bodyPr wrap="none" rtlCol="0">
              <a:spAutoFit/>
            </a:bodyPr>
            <a:lstStyle/>
            <a:p>
              <a:r>
                <a:rPr lang="en-US" altLang="zh-TW" sz="1600" dirty="0">
                  <a:solidFill>
                    <a:srgbClr val="0000CC"/>
                  </a:solidFill>
                  <a:latin typeface="+mj-lt"/>
                </a:rPr>
                <a:t>Sell</a:t>
              </a:r>
            </a:p>
          </p:txBody>
        </p:sp>
      </p:grpSp>
      <p:grpSp>
        <p:nvGrpSpPr>
          <p:cNvPr id="53" name="群組 52"/>
          <p:cNvGrpSpPr/>
          <p:nvPr/>
        </p:nvGrpSpPr>
        <p:grpSpPr>
          <a:xfrm>
            <a:off x="511749" y="4494507"/>
            <a:ext cx="8515159" cy="1558851"/>
            <a:chOff x="467544" y="4328533"/>
            <a:chExt cx="8515159" cy="1558851"/>
          </a:xfrm>
        </p:grpSpPr>
        <p:cxnSp>
          <p:nvCxnSpPr>
            <p:cNvPr id="32" name="直線單箭頭接點 31"/>
            <p:cNvCxnSpPr/>
            <p:nvPr/>
          </p:nvCxnSpPr>
          <p:spPr>
            <a:xfrm>
              <a:off x="755576" y="5137687"/>
              <a:ext cx="79928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67544" y="4489615"/>
              <a:ext cx="901209" cy="461665"/>
            </a:xfrm>
            <a:prstGeom prst="rect">
              <a:avLst/>
            </a:prstGeom>
            <a:solidFill>
              <a:schemeClr val="accent6">
                <a:lumMod val="40000"/>
                <a:lumOff val="60000"/>
              </a:schemeClr>
            </a:solidFill>
          </p:spPr>
          <p:txBody>
            <a:bodyPr wrap="none" rtlCol="0">
              <a:spAutoFit/>
            </a:bodyPr>
            <a:lstStyle/>
            <a:p>
              <a:r>
                <a:rPr lang="en-US" altLang="zh-TW" dirty="0"/>
                <a:t>Seller</a:t>
              </a:r>
              <a:endParaRPr lang="zh-TW" altLang="en-US" dirty="0"/>
            </a:p>
          </p:txBody>
        </p:sp>
        <p:sp>
          <p:nvSpPr>
            <p:cNvPr id="34" name="文字方塊 33"/>
            <p:cNvSpPr txBox="1"/>
            <p:nvPr/>
          </p:nvSpPr>
          <p:spPr>
            <a:xfrm>
              <a:off x="467544" y="5425719"/>
              <a:ext cx="936475" cy="461665"/>
            </a:xfrm>
            <a:prstGeom prst="rect">
              <a:avLst/>
            </a:prstGeom>
            <a:solidFill>
              <a:srgbClr val="92D050"/>
            </a:solidFill>
          </p:spPr>
          <p:txBody>
            <a:bodyPr wrap="none" rtlCol="0">
              <a:spAutoFit/>
            </a:bodyPr>
            <a:lstStyle/>
            <a:p>
              <a:r>
                <a:rPr lang="en-US" altLang="zh-TW" dirty="0"/>
                <a:t>Buyer</a:t>
              </a:r>
              <a:endParaRPr lang="zh-TW" altLang="en-US" dirty="0"/>
            </a:p>
          </p:txBody>
        </p:sp>
        <p:sp>
          <p:nvSpPr>
            <p:cNvPr id="35" name="文字方塊 34"/>
            <p:cNvSpPr txBox="1"/>
            <p:nvPr/>
          </p:nvSpPr>
          <p:spPr>
            <a:xfrm>
              <a:off x="3136282" y="4328533"/>
              <a:ext cx="537327" cy="338554"/>
            </a:xfrm>
            <a:prstGeom prst="rect">
              <a:avLst/>
            </a:prstGeom>
            <a:noFill/>
          </p:spPr>
          <p:txBody>
            <a:bodyPr wrap="none" rtlCol="0">
              <a:spAutoFit/>
            </a:bodyPr>
            <a:lstStyle/>
            <a:p>
              <a:r>
                <a:rPr lang="en-US" altLang="zh-TW" sz="1600" dirty="0">
                  <a:solidFill>
                    <a:srgbClr val="C00000"/>
                  </a:solidFill>
                  <a:latin typeface="+mj-lt"/>
                </a:rPr>
                <a:t>Buy</a:t>
              </a:r>
            </a:p>
          </p:txBody>
        </p:sp>
        <p:sp>
          <p:nvSpPr>
            <p:cNvPr id="36" name="文字方塊 35"/>
            <p:cNvSpPr txBox="1"/>
            <p:nvPr/>
          </p:nvSpPr>
          <p:spPr>
            <a:xfrm>
              <a:off x="4656098" y="4573163"/>
              <a:ext cx="686406" cy="338554"/>
            </a:xfrm>
            <a:prstGeom prst="rect">
              <a:avLst/>
            </a:prstGeom>
            <a:noFill/>
          </p:spPr>
          <p:txBody>
            <a:bodyPr wrap="none" rtlCol="0">
              <a:spAutoFit/>
            </a:bodyPr>
            <a:lstStyle/>
            <a:p>
              <a:r>
                <a:rPr lang="en-US" altLang="zh-TW" sz="1600" dirty="0">
                  <a:solidFill>
                    <a:srgbClr val="EDABEB"/>
                  </a:solidFill>
                  <a:latin typeface="+mj-lt"/>
                </a:rPr>
                <a:t>Make</a:t>
              </a:r>
            </a:p>
          </p:txBody>
        </p:sp>
        <p:sp>
          <p:nvSpPr>
            <p:cNvPr id="37" name="文字方塊 36"/>
            <p:cNvSpPr txBox="1"/>
            <p:nvPr/>
          </p:nvSpPr>
          <p:spPr>
            <a:xfrm>
              <a:off x="5808226" y="4576496"/>
              <a:ext cx="675185" cy="338554"/>
            </a:xfrm>
            <a:prstGeom prst="rect">
              <a:avLst/>
            </a:prstGeom>
            <a:noFill/>
          </p:spPr>
          <p:txBody>
            <a:bodyPr wrap="none" rtlCol="0">
              <a:spAutoFit/>
            </a:bodyPr>
            <a:lstStyle/>
            <a:p>
              <a:r>
                <a:rPr lang="en-US" altLang="zh-TW" sz="1600" dirty="0">
                  <a:solidFill>
                    <a:srgbClr val="EDABEB"/>
                  </a:solidFill>
                  <a:latin typeface="+mj-lt"/>
                </a:rPr>
                <a:t>Store</a:t>
              </a:r>
            </a:p>
          </p:txBody>
        </p:sp>
        <p:sp>
          <p:nvSpPr>
            <p:cNvPr id="38" name="文字方塊 37"/>
            <p:cNvSpPr txBox="1"/>
            <p:nvPr/>
          </p:nvSpPr>
          <p:spPr>
            <a:xfrm>
              <a:off x="4282913" y="5224568"/>
              <a:ext cx="537327" cy="338554"/>
            </a:xfrm>
            <a:prstGeom prst="rect">
              <a:avLst/>
            </a:prstGeom>
            <a:noFill/>
          </p:spPr>
          <p:txBody>
            <a:bodyPr wrap="none" rtlCol="0">
              <a:spAutoFit/>
            </a:bodyPr>
            <a:lstStyle/>
            <a:p>
              <a:r>
                <a:rPr lang="en-US" altLang="zh-TW" sz="1600" dirty="0">
                  <a:solidFill>
                    <a:srgbClr val="0000CC"/>
                  </a:solidFill>
                  <a:latin typeface="+mj-lt"/>
                </a:rPr>
                <a:t>Buy</a:t>
              </a:r>
            </a:p>
          </p:txBody>
        </p:sp>
        <p:sp>
          <p:nvSpPr>
            <p:cNvPr id="39" name="文字方塊 38"/>
            <p:cNvSpPr txBox="1"/>
            <p:nvPr/>
          </p:nvSpPr>
          <p:spPr>
            <a:xfrm>
              <a:off x="6693432" y="4329392"/>
              <a:ext cx="524503" cy="338554"/>
            </a:xfrm>
            <a:prstGeom prst="rect">
              <a:avLst/>
            </a:prstGeom>
            <a:noFill/>
          </p:spPr>
          <p:txBody>
            <a:bodyPr wrap="none" rtlCol="0">
              <a:spAutoFit/>
            </a:bodyPr>
            <a:lstStyle/>
            <a:p>
              <a:r>
                <a:rPr lang="en-US" altLang="zh-TW" sz="1600" dirty="0">
                  <a:solidFill>
                    <a:srgbClr val="C00000"/>
                  </a:solidFill>
                  <a:latin typeface="+mj-lt"/>
                </a:rPr>
                <a:t>Sell</a:t>
              </a:r>
            </a:p>
          </p:txBody>
        </p:sp>
        <p:sp>
          <p:nvSpPr>
            <p:cNvPr id="40" name="文字方塊 39"/>
            <p:cNvSpPr txBox="1"/>
            <p:nvPr/>
          </p:nvSpPr>
          <p:spPr>
            <a:xfrm>
              <a:off x="2800383" y="4584691"/>
              <a:ext cx="481222" cy="338554"/>
            </a:xfrm>
            <a:prstGeom prst="rect">
              <a:avLst/>
            </a:prstGeom>
            <a:noFill/>
          </p:spPr>
          <p:txBody>
            <a:bodyPr wrap="none" rtlCol="0">
              <a:spAutoFit/>
            </a:bodyPr>
            <a:lstStyle/>
            <a:p>
              <a:r>
                <a:rPr lang="en-US" altLang="zh-TW" sz="1600" dirty="0">
                  <a:solidFill>
                    <a:srgbClr val="7030A0"/>
                  </a:solidFill>
                  <a:latin typeface="+mj-lt"/>
                </a:rPr>
                <a:t>PO</a:t>
              </a:r>
            </a:p>
          </p:txBody>
        </p:sp>
        <p:sp>
          <p:nvSpPr>
            <p:cNvPr id="41" name="文字方塊 40"/>
            <p:cNvSpPr txBox="1"/>
            <p:nvPr/>
          </p:nvSpPr>
          <p:spPr>
            <a:xfrm>
              <a:off x="3498136" y="4584691"/>
              <a:ext cx="923651" cy="338554"/>
            </a:xfrm>
            <a:prstGeom prst="rect">
              <a:avLst/>
            </a:prstGeom>
            <a:noFill/>
          </p:spPr>
          <p:txBody>
            <a:bodyPr wrap="none" rtlCol="0">
              <a:spAutoFit/>
            </a:bodyPr>
            <a:lstStyle/>
            <a:p>
              <a:r>
                <a:rPr lang="en-US" altLang="zh-TW" sz="1600" dirty="0">
                  <a:solidFill>
                    <a:srgbClr val="7030A0"/>
                  </a:solidFill>
                  <a:latin typeface="+mj-lt"/>
                </a:rPr>
                <a:t>Receive</a:t>
              </a:r>
            </a:p>
          </p:txBody>
        </p:sp>
        <p:sp>
          <p:nvSpPr>
            <p:cNvPr id="43" name="文字方塊 42"/>
            <p:cNvSpPr txBox="1"/>
            <p:nvPr/>
          </p:nvSpPr>
          <p:spPr>
            <a:xfrm>
              <a:off x="6582049" y="4585948"/>
              <a:ext cx="923651" cy="338554"/>
            </a:xfrm>
            <a:prstGeom prst="rect">
              <a:avLst/>
            </a:prstGeom>
            <a:noFill/>
          </p:spPr>
          <p:txBody>
            <a:bodyPr wrap="none" rtlCol="0">
              <a:spAutoFit/>
            </a:bodyPr>
            <a:lstStyle/>
            <a:p>
              <a:r>
                <a:rPr lang="en-US" altLang="zh-TW" sz="1600" dirty="0">
                  <a:solidFill>
                    <a:srgbClr val="7030A0"/>
                  </a:solidFill>
                  <a:latin typeface="+mj-lt"/>
                </a:rPr>
                <a:t>Delivery</a:t>
              </a:r>
            </a:p>
          </p:txBody>
        </p:sp>
        <p:sp>
          <p:nvSpPr>
            <p:cNvPr id="44" name="文字方塊 43"/>
            <p:cNvSpPr txBox="1"/>
            <p:nvPr/>
          </p:nvSpPr>
          <p:spPr>
            <a:xfrm>
              <a:off x="1829743" y="5541273"/>
              <a:ext cx="481222" cy="338554"/>
            </a:xfrm>
            <a:prstGeom prst="rect">
              <a:avLst/>
            </a:prstGeom>
            <a:noFill/>
          </p:spPr>
          <p:txBody>
            <a:bodyPr wrap="none" rtlCol="0">
              <a:spAutoFit/>
            </a:bodyPr>
            <a:lstStyle/>
            <a:p>
              <a:r>
                <a:rPr lang="en-US" altLang="zh-TW" sz="1600" dirty="0">
                  <a:solidFill>
                    <a:srgbClr val="7030A0"/>
                  </a:solidFill>
                  <a:latin typeface="+mj-lt"/>
                </a:rPr>
                <a:t>PO</a:t>
              </a:r>
            </a:p>
          </p:txBody>
        </p:sp>
        <p:cxnSp>
          <p:nvCxnSpPr>
            <p:cNvPr id="45" name="直線單箭頭接點 44"/>
            <p:cNvCxnSpPr>
              <a:endCxn id="50" idx="2"/>
            </p:cNvCxnSpPr>
            <p:nvPr/>
          </p:nvCxnSpPr>
          <p:spPr>
            <a:xfrm flipH="1" flipV="1">
              <a:off x="2052197" y="4965096"/>
              <a:ext cx="29758" cy="552490"/>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6707145" y="5534030"/>
              <a:ext cx="923651" cy="338554"/>
            </a:xfrm>
            <a:prstGeom prst="rect">
              <a:avLst/>
            </a:prstGeom>
            <a:noFill/>
          </p:spPr>
          <p:txBody>
            <a:bodyPr wrap="none" rtlCol="0">
              <a:spAutoFit/>
            </a:bodyPr>
            <a:lstStyle/>
            <a:p>
              <a:r>
                <a:rPr lang="en-US" altLang="zh-TW" sz="1600" dirty="0">
                  <a:solidFill>
                    <a:srgbClr val="7030A0"/>
                  </a:solidFill>
                  <a:latin typeface="+mj-lt"/>
                </a:rPr>
                <a:t>Receive</a:t>
              </a:r>
            </a:p>
          </p:txBody>
        </p:sp>
        <p:cxnSp>
          <p:nvCxnSpPr>
            <p:cNvPr id="47" name="直線單箭頭接點 46"/>
            <p:cNvCxnSpPr>
              <a:stCxn id="46" idx="0"/>
            </p:cNvCxnSpPr>
            <p:nvPr/>
          </p:nvCxnSpPr>
          <p:spPr>
            <a:xfrm flipH="1" flipV="1">
              <a:off x="7114219" y="4955044"/>
              <a:ext cx="54752" cy="578986"/>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8458200" y="5246246"/>
              <a:ext cx="524503" cy="338554"/>
            </a:xfrm>
            <a:prstGeom prst="rect">
              <a:avLst/>
            </a:prstGeom>
            <a:noFill/>
          </p:spPr>
          <p:txBody>
            <a:bodyPr wrap="none" rtlCol="0">
              <a:spAutoFit/>
            </a:bodyPr>
            <a:lstStyle/>
            <a:p>
              <a:r>
                <a:rPr lang="en-US" altLang="zh-TW" sz="1600" dirty="0">
                  <a:solidFill>
                    <a:srgbClr val="0000CC"/>
                  </a:solidFill>
                  <a:latin typeface="+mj-lt"/>
                </a:rPr>
                <a:t>Sell</a:t>
              </a:r>
            </a:p>
          </p:txBody>
        </p:sp>
        <p:sp>
          <p:nvSpPr>
            <p:cNvPr id="49" name="文字方塊 48"/>
            <p:cNvSpPr txBox="1"/>
            <p:nvPr/>
          </p:nvSpPr>
          <p:spPr>
            <a:xfrm>
              <a:off x="1778536" y="4341042"/>
              <a:ext cx="524503" cy="338554"/>
            </a:xfrm>
            <a:prstGeom prst="rect">
              <a:avLst/>
            </a:prstGeom>
            <a:noFill/>
          </p:spPr>
          <p:txBody>
            <a:bodyPr wrap="none" rtlCol="0">
              <a:spAutoFit/>
            </a:bodyPr>
            <a:lstStyle/>
            <a:p>
              <a:r>
                <a:rPr lang="en-US" altLang="zh-TW" sz="1600" dirty="0">
                  <a:solidFill>
                    <a:srgbClr val="C00000"/>
                  </a:solidFill>
                  <a:latin typeface="+mj-lt"/>
                </a:rPr>
                <a:t>Sell</a:t>
              </a:r>
            </a:p>
          </p:txBody>
        </p:sp>
        <p:sp>
          <p:nvSpPr>
            <p:cNvPr id="50" name="文字方塊 49"/>
            <p:cNvSpPr txBox="1"/>
            <p:nvPr/>
          </p:nvSpPr>
          <p:spPr>
            <a:xfrm>
              <a:off x="1811586" y="4626542"/>
              <a:ext cx="481222" cy="338554"/>
            </a:xfrm>
            <a:prstGeom prst="rect">
              <a:avLst/>
            </a:prstGeom>
            <a:noFill/>
          </p:spPr>
          <p:txBody>
            <a:bodyPr wrap="none" rtlCol="0">
              <a:spAutoFit/>
            </a:bodyPr>
            <a:lstStyle/>
            <a:p>
              <a:r>
                <a:rPr lang="en-US" altLang="zh-TW" sz="1600" dirty="0">
                  <a:solidFill>
                    <a:srgbClr val="7030A0"/>
                  </a:solidFill>
                  <a:latin typeface="+mj-lt"/>
                </a:rPr>
                <a:t>SO</a:t>
              </a:r>
            </a:p>
          </p:txBody>
        </p:sp>
      </p:grpSp>
      <p:sp>
        <p:nvSpPr>
          <p:cNvPr id="54" name="文字方塊 53"/>
          <p:cNvSpPr txBox="1"/>
          <p:nvPr/>
        </p:nvSpPr>
        <p:spPr>
          <a:xfrm>
            <a:off x="5983130" y="3530426"/>
            <a:ext cx="1133644" cy="369332"/>
          </a:xfrm>
          <a:prstGeom prst="rect">
            <a:avLst/>
          </a:prstGeom>
          <a:noFill/>
        </p:spPr>
        <p:txBody>
          <a:bodyPr wrap="none" rtlCol="0">
            <a:spAutoFit/>
          </a:bodyPr>
          <a:lstStyle/>
          <a:p>
            <a:r>
              <a:rPr lang="en-US" altLang="zh-TW" sz="1800" dirty="0" err="1">
                <a:solidFill>
                  <a:srgbClr val="996633"/>
                </a:solidFill>
                <a:latin typeface="+mj-lt"/>
              </a:rPr>
              <a:t>Leadtime</a:t>
            </a:r>
            <a:endParaRPr lang="en-US" altLang="zh-TW" sz="1800" dirty="0">
              <a:solidFill>
                <a:srgbClr val="996633"/>
              </a:solidFill>
              <a:latin typeface="+mj-lt"/>
            </a:endParaRPr>
          </a:p>
        </p:txBody>
      </p:sp>
      <p:sp>
        <p:nvSpPr>
          <p:cNvPr id="55" name="文字方塊 54"/>
          <p:cNvSpPr txBox="1"/>
          <p:nvPr/>
        </p:nvSpPr>
        <p:spPr>
          <a:xfrm>
            <a:off x="4100946" y="6045801"/>
            <a:ext cx="1133644" cy="369332"/>
          </a:xfrm>
          <a:prstGeom prst="rect">
            <a:avLst/>
          </a:prstGeom>
          <a:noFill/>
        </p:spPr>
        <p:txBody>
          <a:bodyPr wrap="none" rtlCol="0">
            <a:spAutoFit/>
          </a:bodyPr>
          <a:lstStyle/>
          <a:p>
            <a:r>
              <a:rPr lang="en-US" altLang="zh-TW" sz="1800" dirty="0" err="1">
                <a:solidFill>
                  <a:srgbClr val="996633"/>
                </a:solidFill>
                <a:latin typeface="+mj-lt"/>
              </a:rPr>
              <a:t>Leadtime</a:t>
            </a:r>
            <a:endParaRPr lang="en-US" altLang="zh-TW" sz="1800" dirty="0">
              <a:solidFill>
                <a:srgbClr val="996633"/>
              </a:solidFill>
              <a:latin typeface="+mj-lt"/>
            </a:endParaRPr>
          </a:p>
        </p:txBody>
      </p:sp>
      <p:cxnSp>
        <p:nvCxnSpPr>
          <p:cNvPr id="57" name="直線單箭頭接點 56"/>
          <p:cNvCxnSpPr/>
          <p:nvPr/>
        </p:nvCxnSpPr>
        <p:spPr>
          <a:xfrm>
            <a:off x="5907880" y="3587734"/>
            <a:ext cx="1240998" cy="20726"/>
          </a:xfrm>
          <a:prstGeom prst="straightConnector1">
            <a:avLst/>
          </a:prstGeom>
          <a:ln w="38100">
            <a:solidFill>
              <a:srgbClr val="996633"/>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flipV="1">
            <a:off x="2118018" y="6087145"/>
            <a:ext cx="5125839" cy="1459"/>
          </a:xfrm>
          <a:prstGeom prst="straightConnector1">
            <a:avLst/>
          </a:prstGeom>
          <a:ln w="38100">
            <a:solidFill>
              <a:srgbClr val="996633"/>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226721" y="1577979"/>
            <a:ext cx="2771913" cy="461665"/>
          </a:xfrm>
          <a:prstGeom prst="rect">
            <a:avLst/>
          </a:prstGeom>
          <a:noFill/>
        </p:spPr>
        <p:txBody>
          <a:bodyPr wrap="none" rtlCol="0">
            <a:spAutoFit/>
          </a:bodyPr>
          <a:lstStyle/>
          <a:p>
            <a:r>
              <a:rPr lang="en-US" altLang="zh-TW" dirty="0"/>
              <a:t>Make to stock model</a:t>
            </a:r>
            <a:endParaRPr lang="zh-TW" altLang="en-US" dirty="0"/>
          </a:p>
        </p:txBody>
      </p:sp>
      <p:sp>
        <p:nvSpPr>
          <p:cNvPr id="61" name="文字方塊 60"/>
          <p:cNvSpPr txBox="1"/>
          <p:nvPr/>
        </p:nvSpPr>
        <p:spPr>
          <a:xfrm>
            <a:off x="185094" y="4142908"/>
            <a:ext cx="2771913" cy="461665"/>
          </a:xfrm>
          <a:prstGeom prst="rect">
            <a:avLst/>
          </a:prstGeom>
          <a:noFill/>
        </p:spPr>
        <p:txBody>
          <a:bodyPr wrap="none" rtlCol="0">
            <a:spAutoFit/>
          </a:bodyPr>
          <a:lstStyle/>
          <a:p>
            <a:r>
              <a:rPr lang="en-US" altLang="zh-TW" dirty="0"/>
              <a:t>Make to order model</a:t>
            </a:r>
            <a:endParaRPr lang="zh-TW" altLang="en-US" dirty="0"/>
          </a:p>
        </p:txBody>
      </p:sp>
      <p:sp>
        <p:nvSpPr>
          <p:cNvPr id="62" name="文字方塊 61"/>
          <p:cNvSpPr txBox="1"/>
          <p:nvPr/>
        </p:nvSpPr>
        <p:spPr>
          <a:xfrm>
            <a:off x="6397566" y="243968"/>
            <a:ext cx="2162772" cy="1015663"/>
          </a:xfrm>
          <a:prstGeom prst="rect">
            <a:avLst/>
          </a:prstGeom>
          <a:solidFill>
            <a:schemeClr val="tx1"/>
          </a:solidFill>
        </p:spPr>
        <p:txBody>
          <a:bodyPr wrap="none" rtlCol="0">
            <a:spAutoFit/>
          </a:bodyPr>
          <a:lstStyle/>
          <a:p>
            <a:r>
              <a:rPr lang="en-US" altLang="zh-TW" sz="2000" dirty="0">
                <a:solidFill>
                  <a:schemeClr val="bg1"/>
                </a:solidFill>
              </a:rPr>
              <a:t>PO: purchase order</a:t>
            </a:r>
          </a:p>
          <a:p>
            <a:r>
              <a:rPr lang="en-US" altLang="zh-TW" sz="2000" dirty="0">
                <a:solidFill>
                  <a:schemeClr val="bg1"/>
                </a:solidFill>
              </a:rPr>
              <a:t>SO: sales order</a:t>
            </a:r>
          </a:p>
          <a:p>
            <a:r>
              <a:rPr lang="en-US" altLang="zh-TW" sz="2000" dirty="0">
                <a:solidFill>
                  <a:schemeClr val="bg1"/>
                </a:solidFill>
              </a:rPr>
              <a:t>LT: </a:t>
            </a:r>
            <a:r>
              <a:rPr lang="en-US" altLang="zh-TW" sz="2000" dirty="0" err="1">
                <a:solidFill>
                  <a:schemeClr val="bg1"/>
                </a:solidFill>
              </a:rPr>
              <a:t>Leadtime</a:t>
            </a:r>
            <a:endParaRPr lang="zh-TW" altLang="en-US" sz="2000" dirty="0">
              <a:solidFill>
                <a:schemeClr val="bg1"/>
              </a:solidFill>
            </a:endParaRPr>
          </a:p>
        </p:txBody>
      </p:sp>
    </p:spTree>
    <p:extLst>
      <p:ext uri="{BB962C8B-B14F-4D97-AF65-F5344CB8AC3E}">
        <p14:creationId xmlns:p14="http://schemas.microsoft.com/office/powerpoint/2010/main" val="626835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randombar(horizontal)">
                                      <p:cBhvr>
                                        <p:cTn id="20" dur="500"/>
                                        <p:tgtEl>
                                          <p:spTgt spid="5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par>
                                <p:cTn id="24" presetID="14" presetClass="entr" presetSubtype="10"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randombar(horizontal)">
                                      <p:cBhvr>
                                        <p:cTn id="26" dur="500"/>
                                        <p:tgtEl>
                                          <p:spTgt spid="58"/>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randombar(horizontal)">
                                      <p:cBhvr>
                                        <p:cTn id="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Safety Stock</a:t>
            </a:r>
            <a:endParaRPr lang="en-IN" dirty="0"/>
          </a:p>
        </p:txBody>
      </p:sp>
      <p:pic>
        <p:nvPicPr>
          <p:cNvPr id="5" name="Picture 3" descr="The graph shows stock quantity as a function of time. "/>
          <p:cNvPicPr>
            <a:picLocks noChangeAspect="1"/>
          </p:cNvPicPr>
          <p:nvPr/>
        </p:nvPicPr>
        <p:blipFill rotWithShape="1">
          <a:blip r:embed="rId2" cstate="print">
            <a:extLst>
              <a:ext uri="{28A0092B-C50C-407E-A947-70E740481C1C}">
                <a14:useLocalDpi xmlns:a14="http://schemas.microsoft.com/office/drawing/2010/main" val="0"/>
              </a:ext>
            </a:extLst>
          </a:blip>
          <a:srcRect l="-507" r="-507"/>
          <a:stretch/>
        </p:blipFill>
        <p:spPr>
          <a:xfrm>
            <a:off x="1691680" y="1628801"/>
            <a:ext cx="4840946" cy="4752528"/>
          </a:xfrm>
          <a:prstGeom prst="rect">
            <a:avLst/>
          </a:prstGeom>
        </p:spPr>
      </p:pic>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371BDA64-44A5-8749-B111-6C341B518445}" type="slidenum">
              <a:rPr lang="en-US" altLang="zh-TW" smtClean="0"/>
              <a:pPr>
                <a:defRPr/>
              </a:pPr>
              <a:t>14</a:t>
            </a:fld>
            <a:endParaRPr lang="en-US" altLang="zh-TW"/>
          </a:p>
        </p:txBody>
      </p:sp>
    </p:spTree>
    <p:extLst>
      <p:ext uri="{BB962C8B-B14F-4D97-AF65-F5344CB8AC3E}">
        <p14:creationId xmlns:p14="http://schemas.microsoft.com/office/powerpoint/2010/main" val="33198046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625C37D5-17BD-5636-0AB8-7F65C57E818A}"/>
              </a:ext>
            </a:extLst>
          </p:cNvPr>
          <p:cNvSpPr>
            <a:spLocks noGrp="1"/>
          </p:cNvSpPr>
          <p:nvPr>
            <p:ph type="title"/>
          </p:nvPr>
        </p:nvSpPr>
        <p:spPr/>
        <p:txBody>
          <a:bodyPr/>
          <a:lstStyle/>
          <a:p>
            <a:r>
              <a:rPr lang="en-US" altLang="zh-TW" dirty="0"/>
              <a:t>Supply chain</a:t>
            </a:r>
            <a:endParaRPr lang="zh-TW" altLang="en-US" dirty="0"/>
          </a:p>
        </p:txBody>
      </p:sp>
      <p:sp>
        <p:nvSpPr>
          <p:cNvPr id="6" name="內容版面配置區 5">
            <a:extLst>
              <a:ext uri="{FF2B5EF4-FFF2-40B4-BE49-F238E27FC236}">
                <a16:creationId xmlns:a16="http://schemas.microsoft.com/office/drawing/2014/main" id="{B2F9B1BE-0432-508B-BB4D-F2EA0FD88BFD}"/>
              </a:ext>
            </a:extLst>
          </p:cNvPr>
          <p:cNvSpPr>
            <a:spLocks noGrp="1"/>
          </p:cNvSpPr>
          <p:nvPr>
            <p:ph idx="1"/>
          </p:nvPr>
        </p:nvSpPr>
        <p:spPr/>
        <p:txBody>
          <a:bodyPr/>
          <a:lstStyle/>
          <a:p>
            <a:r>
              <a:rPr lang="en-US" altLang="zh-TW" dirty="0"/>
              <a:t>Evolution</a:t>
            </a:r>
          </a:p>
          <a:p>
            <a:pPr lvl="1"/>
            <a:r>
              <a:rPr lang="en-US" altLang="zh-TW" dirty="0">
                <a:hlinkClick r:id="rId2"/>
              </a:rPr>
              <a:t>https://</a:t>
            </a:r>
            <a:r>
              <a:rPr lang="en-US" altLang="zh-TW" dirty="0" err="1">
                <a:hlinkClick r:id="rId2"/>
              </a:rPr>
              <a:t>www.youtube.com</a:t>
            </a:r>
            <a:r>
              <a:rPr lang="en-US" altLang="zh-TW" dirty="0">
                <a:hlinkClick r:id="rId2"/>
              </a:rPr>
              <a:t>/</a:t>
            </a:r>
            <a:r>
              <a:rPr lang="en-US" altLang="zh-TW" dirty="0" err="1">
                <a:hlinkClick r:id="rId2"/>
              </a:rPr>
              <a:t>watch?v</a:t>
            </a:r>
            <a:r>
              <a:rPr lang="en-US" altLang="zh-TW" dirty="0">
                <a:hlinkClick r:id="rId2"/>
              </a:rPr>
              <a:t>=</a:t>
            </a:r>
            <a:r>
              <a:rPr lang="en-US" altLang="zh-TW" dirty="0" err="1">
                <a:hlinkClick r:id="rId2"/>
              </a:rPr>
              <a:t>uDrQv8Z7owU</a:t>
            </a:r>
            <a:endParaRPr lang="en-US" altLang="zh-TW" dirty="0"/>
          </a:p>
          <a:p>
            <a:pPr lvl="1"/>
            <a:r>
              <a:rPr lang="en-US" altLang="zh-TW" dirty="0">
                <a:hlinkClick r:id="rId3"/>
              </a:rPr>
              <a:t>https://</a:t>
            </a:r>
            <a:r>
              <a:rPr lang="en-US" altLang="zh-TW" dirty="0" err="1">
                <a:hlinkClick r:id="rId3"/>
              </a:rPr>
              <a:t>www.youtube.com</a:t>
            </a:r>
            <a:r>
              <a:rPr lang="en-US" altLang="zh-TW" dirty="0">
                <a:hlinkClick r:id="rId3"/>
              </a:rPr>
              <a:t>/</a:t>
            </a:r>
            <a:r>
              <a:rPr lang="en-US" altLang="zh-TW" dirty="0" err="1">
                <a:hlinkClick r:id="rId3"/>
              </a:rPr>
              <a:t>watch?v</a:t>
            </a:r>
            <a:r>
              <a:rPr lang="en-US" altLang="zh-TW" dirty="0">
                <a:hlinkClick r:id="rId3"/>
              </a:rPr>
              <a:t>=</a:t>
            </a:r>
            <a:r>
              <a:rPr lang="en-US" altLang="zh-TW" dirty="0" err="1">
                <a:hlinkClick r:id="rId3"/>
              </a:rPr>
              <a:t>B9OSy-JM8mQ</a:t>
            </a:r>
            <a:endParaRPr lang="en-US" altLang="zh-TW" dirty="0"/>
          </a:p>
          <a:p>
            <a:r>
              <a:rPr lang="en-US" altLang="zh-TW" dirty="0"/>
              <a:t>Value Chain</a:t>
            </a:r>
          </a:p>
          <a:p>
            <a:pPr lvl="1"/>
            <a:r>
              <a:rPr lang="en-US" altLang="zh-TW" dirty="0">
                <a:hlinkClick r:id="rId4"/>
              </a:rPr>
              <a:t>https://</a:t>
            </a:r>
            <a:r>
              <a:rPr lang="en-US" altLang="zh-TW" dirty="0" err="1">
                <a:hlinkClick r:id="rId4"/>
              </a:rPr>
              <a:t>www.youtube.com</a:t>
            </a:r>
            <a:r>
              <a:rPr lang="en-US" altLang="zh-TW" dirty="0">
                <a:hlinkClick r:id="rId4"/>
              </a:rPr>
              <a:t>/</a:t>
            </a:r>
            <a:r>
              <a:rPr lang="en-US" altLang="zh-TW" dirty="0" err="1">
                <a:hlinkClick r:id="rId4"/>
              </a:rPr>
              <a:t>watch?v</a:t>
            </a:r>
            <a:r>
              <a:rPr lang="en-US" altLang="zh-TW" dirty="0">
                <a:hlinkClick r:id="rId4"/>
              </a:rPr>
              <a:t>=</a:t>
            </a:r>
            <a:r>
              <a:rPr lang="en-US" altLang="zh-TW" dirty="0" err="1">
                <a:hlinkClick r:id="rId4"/>
              </a:rPr>
              <a:t>MC_hByD8nBY</a:t>
            </a:r>
            <a:endParaRPr lang="en-US" altLang="zh-TW" dirty="0"/>
          </a:p>
          <a:p>
            <a:r>
              <a:rPr lang="en-US" altLang="zh-TW" dirty="0"/>
              <a:t>Logistics</a:t>
            </a:r>
          </a:p>
          <a:p>
            <a:pPr lvl="1"/>
            <a:r>
              <a:rPr lang="en-US" altLang="zh-TW" dirty="0">
                <a:hlinkClick r:id="rId5"/>
              </a:rPr>
              <a:t>https://</a:t>
            </a:r>
            <a:r>
              <a:rPr lang="en-US" altLang="zh-TW" dirty="0" err="1">
                <a:hlinkClick r:id="rId5"/>
              </a:rPr>
              <a:t>www.youtube.com</a:t>
            </a:r>
            <a:r>
              <a:rPr lang="en-US" altLang="zh-TW" dirty="0">
                <a:hlinkClick r:id="rId5"/>
              </a:rPr>
              <a:t>/</a:t>
            </a:r>
            <a:r>
              <a:rPr lang="en-US" altLang="zh-TW" dirty="0" err="1">
                <a:hlinkClick r:id="rId5"/>
              </a:rPr>
              <a:t>watch?v</a:t>
            </a:r>
            <a:r>
              <a:rPr lang="en-US" altLang="zh-TW" dirty="0">
                <a:hlinkClick r:id="rId5"/>
              </a:rPr>
              <a:t>=</a:t>
            </a:r>
            <a:r>
              <a:rPr lang="en-US" altLang="zh-TW" dirty="0" err="1">
                <a:hlinkClick r:id="rId5"/>
              </a:rPr>
              <a:t>YugqpSfG87Y</a:t>
            </a:r>
            <a:endParaRPr lang="en-US" altLang="zh-TW" dirty="0"/>
          </a:p>
          <a:p>
            <a:pPr marL="663575" lvl="1" indent="0">
              <a:buNone/>
            </a:pPr>
            <a:endParaRPr lang="en-US" altLang="zh-TW" dirty="0"/>
          </a:p>
          <a:p>
            <a:endParaRPr lang="en-US" altLang="zh-TW" dirty="0"/>
          </a:p>
          <a:p>
            <a:endParaRPr lang="zh-TW" altLang="en-US" dirty="0"/>
          </a:p>
        </p:txBody>
      </p:sp>
      <p:sp>
        <p:nvSpPr>
          <p:cNvPr id="3" name="頁尾版面配置區 2">
            <a:extLst>
              <a:ext uri="{FF2B5EF4-FFF2-40B4-BE49-F238E27FC236}">
                <a16:creationId xmlns:a16="http://schemas.microsoft.com/office/drawing/2014/main" id="{485450A7-3C17-A0EE-680C-B285BDFBF987}"/>
              </a:ext>
            </a:extLst>
          </p:cNvPr>
          <p:cNvSpPr>
            <a:spLocks noGrp="1"/>
          </p:cNvSpPr>
          <p:nvPr>
            <p:ph type="ftr" sz="quarter" idx="10"/>
          </p:nvPr>
        </p:nvSpPr>
        <p:spPr/>
        <p:txBody>
          <a:bodyPr/>
          <a:lstStyle/>
          <a:p>
            <a:pPr>
              <a:defRPr/>
            </a:pPr>
            <a:r>
              <a:rPr lang="en-US" altLang="zh-TW"/>
              <a:t>CYCY— Prof CK Farn</a:t>
            </a:r>
          </a:p>
        </p:txBody>
      </p:sp>
      <p:sp>
        <p:nvSpPr>
          <p:cNvPr id="4" name="投影片編號版面配置區 3">
            <a:extLst>
              <a:ext uri="{FF2B5EF4-FFF2-40B4-BE49-F238E27FC236}">
                <a16:creationId xmlns:a16="http://schemas.microsoft.com/office/drawing/2014/main" id="{FA424A94-2C8A-F856-39B9-52E88696C432}"/>
              </a:ext>
            </a:extLst>
          </p:cNvPr>
          <p:cNvSpPr>
            <a:spLocks noGrp="1"/>
          </p:cNvSpPr>
          <p:nvPr>
            <p:ph type="sldNum" sz="quarter" idx="11"/>
          </p:nvPr>
        </p:nvSpPr>
        <p:spPr/>
        <p:txBody>
          <a:bodyPr/>
          <a:lstStyle/>
          <a:p>
            <a:fld id="{C1D2F9BA-41B7-E240-B88D-36C390FD603C}" type="slidenum">
              <a:rPr lang="en-US" altLang="zh-TW" smtClean="0"/>
              <a:pPr/>
              <a:t>2</a:t>
            </a:fld>
            <a:endParaRPr lang="en-US" altLang="zh-TW"/>
          </a:p>
        </p:txBody>
      </p:sp>
    </p:spTree>
    <p:extLst>
      <p:ext uri="{BB962C8B-B14F-4D97-AF65-F5344CB8AC3E}">
        <p14:creationId xmlns:p14="http://schemas.microsoft.com/office/powerpoint/2010/main" val="9481096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FDE43AD-8971-69FB-9EC7-FFF8FE146AC6}"/>
              </a:ext>
            </a:extLst>
          </p:cNvPr>
          <p:cNvSpPr>
            <a:spLocks noGrp="1"/>
          </p:cNvSpPr>
          <p:nvPr>
            <p:ph type="title"/>
          </p:nvPr>
        </p:nvSpPr>
        <p:spPr/>
        <p:txBody>
          <a:bodyPr/>
          <a:lstStyle/>
          <a:p>
            <a:r>
              <a:rPr lang="en-US" altLang="zh-TW" dirty="0"/>
              <a:t>Business</a:t>
            </a:r>
            <a:r>
              <a:rPr lang="zh-TW" altLang="en-US" dirty="0"/>
              <a:t> </a:t>
            </a:r>
            <a:r>
              <a:rPr lang="en-US" altLang="zh-TW" dirty="0"/>
              <a:t>transactions</a:t>
            </a:r>
            <a:endParaRPr lang="zh-TW" altLang="en-US" dirty="0"/>
          </a:p>
        </p:txBody>
      </p:sp>
      <p:sp>
        <p:nvSpPr>
          <p:cNvPr id="6" name="內容版面配置區 5">
            <a:extLst>
              <a:ext uri="{FF2B5EF4-FFF2-40B4-BE49-F238E27FC236}">
                <a16:creationId xmlns:a16="http://schemas.microsoft.com/office/drawing/2014/main" id="{7A5B8748-A500-B16F-8CAB-52366F966F65}"/>
              </a:ext>
            </a:extLst>
          </p:cNvPr>
          <p:cNvSpPr>
            <a:spLocks noGrp="1"/>
          </p:cNvSpPr>
          <p:nvPr>
            <p:ph idx="1"/>
          </p:nvPr>
        </p:nvSpPr>
        <p:spPr/>
        <p:txBody>
          <a:bodyPr/>
          <a:lstStyle/>
          <a:p>
            <a:r>
              <a:rPr lang="en-US" altLang="zh-TW" dirty="0"/>
              <a:t>Buy and Sell</a:t>
            </a:r>
          </a:p>
          <a:p>
            <a:pPr lvl="1"/>
            <a:r>
              <a:rPr lang="en-US" altLang="zh-TW" dirty="0"/>
              <a:t>A simple</a:t>
            </a:r>
            <a:r>
              <a:rPr lang="zh-TW" altLang="en-US" dirty="0"/>
              <a:t> </a:t>
            </a:r>
            <a:r>
              <a:rPr lang="en-US" altLang="zh-TW" dirty="0"/>
              <a:t>business</a:t>
            </a:r>
            <a:r>
              <a:rPr lang="zh-TW" altLang="en-US" dirty="0"/>
              <a:t> </a:t>
            </a:r>
            <a:r>
              <a:rPr lang="en-US" altLang="zh-TW" dirty="0"/>
              <a:t>transaction is buying</a:t>
            </a:r>
            <a:r>
              <a:rPr lang="zh-TW" altLang="en-US" dirty="0"/>
              <a:t> </a:t>
            </a:r>
            <a:r>
              <a:rPr lang="en-US" altLang="zh-TW" dirty="0"/>
              <a:t>and selling of goods</a:t>
            </a:r>
            <a:r>
              <a:rPr lang="zh-TW" altLang="en-US" dirty="0"/>
              <a:t> </a:t>
            </a:r>
            <a:r>
              <a:rPr lang="en-US" altLang="zh-TW" dirty="0"/>
              <a:t>between two parties: buyer</a:t>
            </a:r>
            <a:r>
              <a:rPr lang="zh-TW" altLang="en-US" dirty="0"/>
              <a:t> </a:t>
            </a:r>
            <a:r>
              <a:rPr lang="en-US" altLang="zh-TW" dirty="0"/>
              <a:t>and seller</a:t>
            </a:r>
          </a:p>
          <a:p>
            <a:pPr lvl="1"/>
            <a:r>
              <a:rPr lang="en-US" altLang="zh-TW" dirty="0"/>
              <a:t>Transactions can be between</a:t>
            </a:r>
            <a:r>
              <a:rPr lang="zh-TW" altLang="en-US" dirty="0"/>
              <a:t> </a:t>
            </a:r>
            <a:r>
              <a:rPr lang="en-US" altLang="zh-TW" dirty="0"/>
              <a:t>business</a:t>
            </a:r>
            <a:r>
              <a:rPr lang="zh-TW" altLang="en-US" dirty="0"/>
              <a:t> </a:t>
            </a:r>
            <a:r>
              <a:rPr lang="en-US" altLang="zh-TW" dirty="0"/>
              <a:t>entities (</a:t>
            </a:r>
            <a:r>
              <a:rPr lang="en-US" altLang="zh-TW" dirty="0" err="1"/>
              <a:t>B2B</a:t>
            </a:r>
            <a:r>
              <a:rPr lang="en-US" altLang="zh-TW" dirty="0"/>
              <a:t>),</a:t>
            </a:r>
            <a:r>
              <a:rPr lang="zh-TW" altLang="en-US" dirty="0"/>
              <a:t> </a:t>
            </a:r>
            <a:r>
              <a:rPr lang="en-US" altLang="zh-TW" dirty="0"/>
              <a:t>between</a:t>
            </a:r>
            <a:r>
              <a:rPr lang="zh-TW" altLang="en-US" dirty="0"/>
              <a:t> </a:t>
            </a:r>
            <a:r>
              <a:rPr lang="en-US" altLang="zh-TW" dirty="0"/>
              <a:t>a business and a consumer (</a:t>
            </a:r>
            <a:r>
              <a:rPr lang="en-US" altLang="zh-TW" dirty="0" err="1"/>
              <a:t>B2C</a:t>
            </a:r>
            <a:r>
              <a:rPr lang="en-US" altLang="zh-TW" dirty="0"/>
              <a:t>), or between consumers (</a:t>
            </a:r>
            <a:r>
              <a:rPr lang="en-US" altLang="zh-TW" dirty="0" err="1"/>
              <a:t>C2C</a:t>
            </a:r>
            <a:r>
              <a:rPr lang="en-US" altLang="zh-TW" dirty="0"/>
              <a:t>)</a:t>
            </a:r>
          </a:p>
          <a:p>
            <a:r>
              <a:rPr lang="en-US" altLang="zh-TW" dirty="0"/>
              <a:t>Transactions can be linked together to form a “chain” or a “web”</a:t>
            </a:r>
          </a:p>
        </p:txBody>
      </p:sp>
      <p:sp>
        <p:nvSpPr>
          <p:cNvPr id="7" name="頁尾版面配置區 6">
            <a:extLst>
              <a:ext uri="{FF2B5EF4-FFF2-40B4-BE49-F238E27FC236}">
                <a16:creationId xmlns:a16="http://schemas.microsoft.com/office/drawing/2014/main" id="{3123A416-E59A-1024-D822-9FC50D031A3C}"/>
              </a:ext>
            </a:extLst>
          </p:cNvPr>
          <p:cNvSpPr>
            <a:spLocks noGrp="1"/>
          </p:cNvSpPr>
          <p:nvPr>
            <p:ph type="ftr" sz="quarter" idx="10"/>
          </p:nvPr>
        </p:nvSpPr>
        <p:spPr/>
        <p:txBody>
          <a:bodyPr/>
          <a:lstStyle/>
          <a:p>
            <a:pPr>
              <a:defRPr/>
            </a:pPr>
            <a:r>
              <a:rPr lang="en-US" altLang="zh-TW"/>
              <a:t>CYCY— Prof CK Farn</a:t>
            </a:r>
            <a:endParaRPr lang="en-US" altLang="zh-TW" dirty="0"/>
          </a:p>
        </p:txBody>
      </p:sp>
      <p:sp>
        <p:nvSpPr>
          <p:cNvPr id="8" name="投影片編號版面配置區 7">
            <a:extLst>
              <a:ext uri="{FF2B5EF4-FFF2-40B4-BE49-F238E27FC236}">
                <a16:creationId xmlns:a16="http://schemas.microsoft.com/office/drawing/2014/main" id="{7A49B771-B1CA-8F66-C34B-B56146BC733F}"/>
              </a:ext>
            </a:extLst>
          </p:cNvPr>
          <p:cNvSpPr>
            <a:spLocks noGrp="1"/>
          </p:cNvSpPr>
          <p:nvPr>
            <p:ph type="sldNum" sz="quarter" idx="11"/>
          </p:nvPr>
        </p:nvSpPr>
        <p:spPr/>
        <p:txBody>
          <a:bodyPr/>
          <a:lstStyle/>
          <a:p>
            <a:fld id="{7FCAB1BC-A914-674B-A5E5-23985684147D}" type="slidenum">
              <a:rPr lang="en-US" altLang="zh-TW" smtClean="0"/>
              <a:pPr/>
              <a:t>3</a:t>
            </a:fld>
            <a:endParaRPr lang="en-US" altLang="zh-TW"/>
          </a:p>
        </p:txBody>
      </p:sp>
      <p:pic>
        <p:nvPicPr>
          <p:cNvPr id="3" name="圖片 2"/>
          <p:cNvPicPr>
            <a:picLocks noChangeAspect="1"/>
          </p:cNvPicPr>
          <p:nvPr/>
        </p:nvPicPr>
        <p:blipFill>
          <a:blip r:embed="rId2"/>
          <a:stretch>
            <a:fillRect/>
          </a:stretch>
        </p:blipFill>
        <p:spPr>
          <a:xfrm>
            <a:off x="6660232" y="1314450"/>
            <a:ext cx="2381250" cy="1333500"/>
          </a:xfrm>
          <a:prstGeom prst="rect">
            <a:avLst/>
          </a:prstGeom>
        </p:spPr>
      </p:pic>
      <p:pic>
        <p:nvPicPr>
          <p:cNvPr id="4" name="圖片 3"/>
          <p:cNvPicPr>
            <a:picLocks noChangeAspect="1"/>
          </p:cNvPicPr>
          <p:nvPr/>
        </p:nvPicPr>
        <p:blipFill>
          <a:blip r:embed="rId3"/>
          <a:stretch>
            <a:fillRect/>
          </a:stretch>
        </p:blipFill>
        <p:spPr>
          <a:xfrm>
            <a:off x="3347864" y="5591719"/>
            <a:ext cx="4410075" cy="1038225"/>
          </a:xfrm>
          <a:prstGeom prst="rect">
            <a:avLst/>
          </a:prstGeom>
        </p:spPr>
      </p:pic>
    </p:spTree>
    <p:extLst>
      <p:ext uri="{BB962C8B-B14F-4D97-AF65-F5344CB8AC3E}">
        <p14:creationId xmlns:p14="http://schemas.microsoft.com/office/powerpoint/2010/main" val="2548738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FDE43AD-8971-69FB-9EC7-FFF8FE146AC6}"/>
              </a:ext>
            </a:extLst>
          </p:cNvPr>
          <p:cNvSpPr>
            <a:spLocks noGrp="1"/>
          </p:cNvSpPr>
          <p:nvPr>
            <p:ph type="title"/>
          </p:nvPr>
        </p:nvSpPr>
        <p:spPr/>
        <p:txBody>
          <a:bodyPr/>
          <a:lstStyle/>
          <a:p>
            <a:r>
              <a:rPr lang="en-US" altLang="zh-TW" sz="4000" dirty="0">
                <a:ea typeface="微軟正黑體" panose="020B0604030504040204" pitchFamily="34" charset="-120"/>
              </a:rPr>
              <a:t>Within a company</a:t>
            </a:r>
            <a:endParaRPr lang="zh-TW" altLang="en-US" dirty="0"/>
          </a:p>
        </p:txBody>
      </p:sp>
      <p:sp>
        <p:nvSpPr>
          <p:cNvPr id="6" name="內容版面配置區 5">
            <a:extLst>
              <a:ext uri="{FF2B5EF4-FFF2-40B4-BE49-F238E27FC236}">
                <a16:creationId xmlns:a16="http://schemas.microsoft.com/office/drawing/2014/main" id="{7A5B8748-A500-B16F-8CAB-52366F966F65}"/>
              </a:ext>
            </a:extLst>
          </p:cNvPr>
          <p:cNvSpPr>
            <a:spLocks noGrp="1"/>
          </p:cNvSpPr>
          <p:nvPr>
            <p:ph idx="1"/>
          </p:nvPr>
        </p:nvSpPr>
        <p:spPr/>
        <p:txBody>
          <a:bodyPr/>
          <a:lstStyle/>
          <a:p>
            <a:r>
              <a:rPr lang="en-US" altLang="zh-TW" dirty="0"/>
              <a:t>Buy in, and sell out directly</a:t>
            </a:r>
          </a:p>
          <a:p>
            <a:pPr lvl="1"/>
            <a:r>
              <a:rPr lang="en-US" altLang="zh-TW" dirty="0"/>
              <a:t>Without any transformation of the product</a:t>
            </a:r>
          </a:p>
          <a:p>
            <a:r>
              <a:rPr lang="en-US" altLang="zh-TW" dirty="0"/>
              <a:t>Most of the time, there are transformation involved</a:t>
            </a:r>
          </a:p>
          <a:p>
            <a:pPr lvl="1"/>
            <a:r>
              <a:rPr lang="en-US" altLang="zh-TW" dirty="0"/>
              <a:t>Unpacking into smaller packets</a:t>
            </a:r>
          </a:p>
          <a:p>
            <a:pPr lvl="1"/>
            <a:r>
              <a:rPr lang="en-US" altLang="zh-TW" dirty="0"/>
              <a:t>Packaging</a:t>
            </a:r>
          </a:p>
          <a:p>
            <a:pPr lvl="1"/>
            <a:r>
              <a:rPr lang="en-US" altLang="zh-TW" dirty="0"/>
              <a:t>Assembly</a:t>
            </a:r>
          </a:p>
          <a:p>
            <a:pPr lvl="1"/>
            <a:r>
              <a:rPr lang="en-US" altLang="zh-TW" dirty="0"/>
              <a:t>Fabrication</a:t>
            </a:r>
          </a:p>
          <a:p>
            <a:r>
              <a:rPr lang="en-US" altLang="zh-TW" dirty="0"/>
              <a:t>Moving</a:t>
            </a:r>
          </a:p>
          <a:p>
            <a:pPr lvl="1"/>
            <a:endParaRPr lang="en-US" altLang="zh-TW" dirty="0"/>
          </a:p>
        </p:txBody>
      </p:sp>
      <p:sp>
        <p:nvSpPr>
          <p:cNvPr id="7" name="頁尾版面配置區 6">
            <a:extLst>
              <a:ext uri="{FF2B5EF4-FFF2-40B4-BE49-F238E27FC236}">
                <a16:creationId xmlns:a16="http://schemas.microsoft.com/office/drawing/2014/main" id="{3123A416-E59A-1024-D822-9FC50D031A3C}"/>
              </a:ext>
            </a:extLst>
          </p:cNvPr>
          <p:cNvSpPr>
            <a:spLocks noGrp="1"/>
          </p:cNvSpPr>
          <p:nvPr>
            <p:ph type="ftr" sz="quarter" idx="10"/>
          </p:nvPr>
        </p:nvSpPr>
        <p:spPr/>
        <p:txBody>
          <a:bodyPr/>
          <a:lstStyle/>
          <a:p>
            <a:pPr>
              <a:defRPr/>
            </a:pPr>
            <a:r>
              <a:rPr lang="en-US" altLang="zh-TW"/>
              <a:t>CYCY— Prof CK Farn</a:t>
            </a:r>
            <a:endParaRPr lang="en-US" altLang="zh-TW" dirty="0"/>
          </a:p>
        </p:txBody>
      </p:sp>
      <p:sp>
        <p:nvSpPr>
          <p:cNvPr id="8" name="投影片編號版面配置區 7">
            <a:extLst>
              <a:ext uri="{FF2B5EF4-FFF2-40B4-BE49-F238E27FC236}">
                <a16:creationId xmlns:a16="http://schemas.microsoft.com/office/drawing/2014/main" id="{7A49B771-B1CA-8F66-C34B-B56146BC733F}"/>
              </a:ext>
            </a:extLst>
          </p:cNvPr>
          <p:cNvSpPr>
            <a:spLocks noGrp="1"/>
          </p:cNvSpPr>
          <p:nvPr>
            <p:ph type="sldNum" sz="quarter" idx="11"/>
          </p:nvPr>
        </p:nvSpPr>
        <p:spPr/>
        <p:txBody>
          <a:bodyPr/>
          <a:lstStyle/>
          <a:p>
            <a:fld id="{7FCAB1BC-A914-674B-A5E5-23985684147D}" type="slidenum">
              <a:rPr lang="en-US" altLang="zh-TW" smtClean="0"/>
              <a:pPr/>
              <a:t>4</a:t>
            </a:fld>
            <a:endParaRPr lang="en-US" altLang="zh-TW"/>
          </a:p>
        </p:txBody>
      </p:sp>
      <p:pic>
        <p:nvPicPr>
          <p:cNvPr id="4" name="圖片 3"/>
          <p:cNvPicPr>
            <a:picLocks noChangeAspect="1"/>
          </p:cNvPicPr>
          <p:nvPr/>
        </p:nvPicPr>
        <p:blipFill>
          <a:blip r:embed="rId2"/>
          <a:stretch>
            <a:fillRect/>
          </a:stretch>
        </p:blipFill>
        <p:spPr>
          <a:xfrm>
            <a:off x="4067944" y="4365104"/>
            <a:ext cx="4320480" cy="1962523"/>
          </a:xfrm>
          <a:prstGeom prst="rect">
            <a:avLst/>
          </a:prstGeom>
        </p:spPr>
      </p:pic>
    </p:spTree>
    <p:extLst>
      <p:ext uri="{BB962C8B-B14F-4D97-AF65-F5344CB8AC3E}">
        <p14:creationId xmlns:p14="http://schemas.microsoft.com/office/powerpoint/2010/main" val="12232566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p:cNvSpPr>
            <a:spLocks noGrp="1"/>
          </p:cNvSpPr>
          <p:nvPr>
            <p:ph type="ftr" sz="quarter" idx="10"/>
          </p:nvPr>
        </p:nvSpPr>
        <p:spPr/>
        <p:txBody>
          <a:bodyPr/>
          <a:lstStyle/>
          <a:p>
            <a:pPr>
              <a:defRPr/>
            </a:pPr>
            <a:r>
              <a:rPr lang="en-US" altLang="zh-TW"/>
              <a:t>CYCY— Prof CK Farn</a:t>
            </a:r>
          </a:p>
        </p:txBody>
      </p:sp>
      <p:sp>
        <p:nvSpPr>
          <p:cNvPr id="4" name="投影片編號版面配置區 3"/>
          <p:cNvSpPr>
            <a:spLocks noGrp="1"/>
          </p:cNvSpPr>
          <p:nvPr>
            <p:ph type="sldNum" sz="quarter" idx="11"/>
          </p:nvPr>
        </p:nvSpPr>
        <p:spPr/>
        <p:txBody>
          <a:bodyPr/>
          <a:lstStyle/>
          <a:p>
            <a:fld id="{C1D2F9BA-41B7-E240-B88D-36C390FD603C}" type="slidenum">
              <a:rPr lang="en-US" altLang="zh-TW" smtClean="0"/>
              <a:pPr/>
              <a:t>5</a:t>
            </a:fld>
            <a:endParaRPr lang="en-US" altLang="zh-TW"/>
          </a:p>
        </p:txBody>
      </p:sp>
      <p:sp>
        <p:nvSpPr>
          <p:cNvPr id="5" name="標題 4"/>
          <p:cNvSpPr>
            <a:spLocks noGrp="1"/>
          </p:cNvSpPr>
          <p:nvPr>
            <p:ph type="title"/>
          </p:nvPr>
        </p:nvSpPr>
        <p:spPr/>
        <p:txBody>
          <a:bodyPr/>
          <a:lstStyle/>
          <a:p>
            <a:r>
              <a:rPr lang="en-US" altLang="zh-TW" sz="3600" dirty="0"/>
              <a:t>Processing and transformation</a:t>
            </a:r>
            <a:endParaRPr lang="zh-TW" altLang="en-US" sz="3600" dirty="0"/>
          </a:p>
        </p:txBody>
      </p:sp>
      <p:pic>
        <p:nvPicPr>
          <p:cNvPr id="6" name="圖片 5"/>
          <p:cNvPicPr>
            <a:picLocks noChangeAspect="1"/>
          </p:cNvPicPr>
          <p:nvPr/>
        </p:nvPicPr>
        <p:blipFill>
          <a:blip r:embed="rId2"/>
          <a:stretch>
            <a:fillRect/>
          </a:stretch>
        </p:blipFill>
        <p:spPr>
          <a:xfrm>
            <a:off x="467544" y="1700808"/>
            <a:ext cx="2857500" cy="1600200"/>
          </a:xfrm>
          <a:prstGeom prst="rect">
            <a:avLst/>
          </a:prstGeom>
        </p:spPr>
      </p:pic>
      <p:pic>
        <p:nvPicPr>
          <p:cNvPr id="7" name="圖片 6"/>
          <p:cNvPicPr>
            <a:picLocks noChangeAspect="1"/>
          </p:cNvPicPr>
          <p:nvPr/>
        </p:nvPicPr>
        <p:blipFill>
          <a:blip r:embed="rId3"/>
          <a:stretch>
            <a:fillRect/>
          </a:stretch>
        </p:blipFill>
        <p:spPr>
          <a:xfrm>
            <a:off x="3615842" y="1618173"/>
            <a:ext cx="2524539" cy="1679966"/>
          </a:xfrm>
          <a:prstGeom prst="rect">
            <a:avLst/>
          </a:prstGeom>
        </p:spPr>
      </p:pic>
      <p:pic>
        <p:nvPicPr>
          <p:cNvPr id="8" name="圖片 7"/>
          <p:cNvPicPr>
            <a:picLocks noChangeAspect="1"/>
          </p:cNvPicPr>
          <p:nvPr/>
        </p:nvPicPr>
        <p:blipFill>
          <a:blip r:embed="rId4"/>
          <a:stretch>
            <a:fillRect/>
          </a:stretch>
        </p:blipFill>
        <p:spPr>
          <a:xfrm>
            <a:off x="6471929" y="1700808"/>
            <a:ext cx="2132519" cy="1597331"/>
          </a:xfrm>
          <a:prstGeom prst="rect">
            <a:avLst/>
          </a:prstGeom>
        </p:spPr>
      </p:pic>
      <p:pic>
        <p:nvPicPr>
          <p:cNvPr id="9" name="圖片 8"/>
          <p:cNvPicPr>
            <a:picLocks noChangeAspect="1"/>
          </p:cNvPicPr>
          <p:nvPr/>
        </p:nvPicPr>
        <p:blipFill>
          <a:blip r:embed="rId5"/>
          <a:stretch>
            <a:fillRect/>
          </a:stretch>
        </p:blipFill>
        <p:spPr>
          <a:xfrm>
            <a:off x="6571389" y="4354282"/>
            <a:ext cx="2278153" cy="1516007"/>
          </a:xfrm>
          <a:prstGeom prst="rect">
            <a:avLst/>
          </a:prstGeom>
        </p:spPr>
      </p:pic>
      <p:pic>
        <p:nvPicPr>
          <p:cNvPr id="10" name="圖片 9"/>
          <p:cNvPicPr>
            <a:picLocks noChangeAspect="1"/>
          </p:cNvPicPr>
          <p:nvPr/>
        </p:nvPicPr>
        <p:blipFill>
          <a:blip r:embed="rId6"/>
          <a:stretch>
            <a:fillRect/>
          </a:stretch>
        </p:blipFill>
        <p:spPr>
          <a:xfrm>
            <a:off x="3716417" y="4354282"/>
            <a:ext cx="2549366" cy="1696488"/>
          </a:xfrm>
          <a:prstGeom prst="rect">
            <a:avLst/>
          </a:prstGeom>
        </p:spPr>
      </p:pic>
      <p:pic>
        <p:nvPicPr>
          <p:cNvPr id="11" name="圖片 10"/>
          <p:cNvPicPr>
            <a:picLocks noChangeAspect="1"/>
          </p:cNvPicPr>
          <p:nvPr/>
        </p:nvPicPr>
        <p:blipFill>
          <a:blip r:embed="rId7"/>
          <a:stretch>
            <a:fillRect/>
          </a:stretch>
        </p:blipFill>
        <p:spPr>
          <a:xfrm>
            <a:off x="581844" y="4293096"/>
            <a:ext cx="2743200" cy="1818861"/>
          </a:xfrm>
          <a:prstGeom prst="rect">
            <a:avLst/>
          </a:prstGeom>
        </p:spPr>
      </p:pic>
      <p:sp>
        <p:nvSpPr>
          <p:cNvPr id="12" name="文字方塊 11"/>
          <p:cNvSpPr txBox="1"/>
          <p:nvPr/>
        </p:nvSpPr>
        <p:spPr>
          <a:xfrm>
            <a:off x="1187624" y="3244334"/>
            <a:ext cx="1043876" cy="369332"/>
          </a:xfrm>
          <a:prstGeom prst="rect">
            <a:avLst/>
          </a:prstGeom>
          <a:noFill/>
        </p:spPr>
        <p:txBody>
          <a:bodyPr wrap="none" rtlCol="0">
            <a:spAutoFit/>
          </a:bodyPr>
          <a:lstStyle/>
          <a:p>
            <a:r>
              <a:rPr lang="en-US" altLang="zh-TW" sz="1800" dirty="0"/>
              <a:t>container</a:t>
            </a:r>
            <a:endParaRPr lang="zh-TW" altLang="en-US" sz="1800" dirty="0"/>
          </a:p>
        </p:txBody>
      </p:sp>
      <p:sp>
        <p:nvSpPr>
          <p:cNvPr id="13" name="文字方塊 12"/>
          <p:cNvSpPr txBox="1"/>
          <p:nvPr/>
        </p:nvSpPr>
        <p:spPr>
          <a:xfrm>
            <a:off x="4398818" y="3244334"/>
            <a:ext cx="697627" cy="369332"/>
          </a:xfrm>
          <a:prstGeom prst="rect">
            <a:avLst/>
          </a:prstGeom>
          <a:noFill/>
        </p:spPr>
        <p:txBody>
          <a:bodyPr wrap="none" rtlCol="0">
            <a:spAutoFit/>
          </a:bodyPr>
          <a:lstStyle/>
          <a:p>
            <a:r>
              <a:rPr lang="en-US" altLang="zh-TW" sz="1800" dirty="0"/>
              <a:t>pallet</a:t>
            </a:r>
            <a:endParaRPr lang="zh-TW" altLang="en-US" sz="1800" dirty="0"/>
          </a:p>
        </p:txBody>
      </p:sp>
      <p:sp>
        <p:nvSpPr>
          <p:cNvPr id="14" name="文字方塊 13"/>
          <p:cNvSpPr txBox="1"/>
          <p:nvPr/>
        </p:nvSpPr>
        <p:spPr>
          <a:xfrm>
            <a:off x="6265783" y="3298139"/>
            <a:ext cx="2659702" cy="369332"/>
          </a:xfrm>
          <a:prstGeom prst="rect">
            <a:avLst/>
          </a:prstGeom>
          <a:noFill/>
        </p:spPr>
        <p:txBody>
          <a:bodyPr wrap="none" rtlCol="0">
            <a:spAutoFit/>
          </a:bodyPr>
          <a:lstStyle/>
          <a:p>
            <a:r>
              <a:rPr lang="en-US" altLang="zh-TW" sz="1800" dirty="0"/>
              <a:t>Carton</a:t>
            </a:r>
            <a:r>
              <a:rPr lang="zh-TW" altLang="en-US" sz="1800" dirty="0"/>
              <a:t> </a:t>
            </a:r>
            <a:r>
              <a:rPr lang="en-US" altLang="zh-TW" sz="1800" dirty="0"/>
              <a:t>and boxes</a:t>
            </a:r>
            <a:r>
              <a:rPr lang="zh-TW" altLang="en-US" sz="1800" dirty="0"/>
              <a:t> </a:t>
            </a:r>
            <a:r>
              <a:rPr lang="en-US" altLang="zh-TW" sz="1800" dirty="0"/>
              <a:t>on pallet</a:t>
            </a:r>
            <a:endParaRPr lang="zh-TW" altLang="en-US" sz="1800" dirty="0"/>
          </a:p>
        </p:txBody>
      </p:sp>
      <p:sp>
        <p:nvSpPr>
          <p:cNvPr id="15" name="文字方塊 14"/>
          <p:cNvSpPr txBox="1"/>
          <p:nvPr/>
        </p:nvSpPr>
        <p:spPr>
          <a:xfrm>
            <a:off x="7361651" y="5846802"/>
            <a:ext cx="1133644" cy="369332"/>
          </a:xfrm>
          <a:prstGeom prst="rect">
            <a:avLst/>
          </a:prstGeom>
          <a:noFill/>
        </p:spPr>
        <p:txBody>
          <a:bodyPr wrap="none" rtlCol="0">
            <a:spAutoFit/>
          </a:bodyPr>
          <a:lstStyle/>
          <a:p>
            <a:r>
              <a:rPr lang="en-US" altLang="zh-TW" sz="1800" dirty="0"/>
              <a:t>packaging</a:t>
            </a:r>
            <a:endParaRPr lang="zh-TW" altLang="en-US" sz="1800" dirty="0"/>
          </a:p>
        </p:txBody>
      </p:sp>
      <p:sp>
        <p:nvSpPr>
          <p:cNvPr id="16" name="文字方塊 15"/>
          <p:cNvSpPr txBox="1"/>
          <p:nvPr/>
        </p:nvSpPr>
        <p:spPr>
          <a:xfrm>
            <a:off x="4311289" y="5977663"/>
            <a:ext cx="1031051" cy="369332"/>
          </a:xfrm>
          <a:prstGeom prst="rect">
            <a:avLst/>
          </a:prstGeom>
          <a:noFill/>
        </p:spPr>
        <p:txBody>
          <a:bodyPr wrap="none" rtlCol="0">
            <a:spAutoFit/>
          </a:bodyPr>
          <a:lstStyle/>
          <a:p>
            <a:r>
              <a:rPr lang="en-US" altLang="zh-TW" sz="1800" dirty="0"/>
              <a:t>assemble</a:t>
            </a:r>
            <a:endParaRPr lang="zh-TW" altLang="en-US" sz="1800" dirty="0"/>
          </a:p>
        </p:txBody>
      </p:sp>
      <p:sp>
        <p:nvSpPr>
          <p:cNvPr id="17" name="文字方塊 16"/>
          <p:cNvSpPr txBox="1"/>
          <p:nvPr/>
        </p:nvSpPr>
        <p:spPr>
          <a:xfrm>
            <a:off x="1185557" y="6050770"/>
            <a:ext cx="2050561" cy="369332"/>
          </a:xfrm>
          <a:prstGeom prst="rect">
            <a:avLst/>
          </a:prstGeom>
          <a:noFill/>
        </p:spPr>
        <p:txBody>
          <a:bodyPr wrap="none" rtlCol="0">
            <a:spAutoFit/>
          </a:bodyPr>
          <a:lstStyle/>
          <a:p>
            <a:r>
              <a:rPr lang="en-US" altLang="zh-TW" sz="1800" dirty="0"/>
              <a:t>casting</a:t>
            </a:r>
            <a:r>
              <a:rPr lang="zh-TW" altLang="en-US" sz="1800" dirty="0"/>
              <a:t> </a:t>
            </a:r>
            <a:r>
              <a:rPr lang="en-US" altLang="zh-TW" sz="1800" dirty="0"/>
              <a:t>(fabrication)</a:t>
            </a:r>
            <a:endParaRPr lang="zh-TW" altLang="en-US" sz="1800" dirty="0"/>
          </a:p>
        </p:txBody>
      </p:sp>
    </p:spTree>
    <p:extLst>
      <p:ext uri="{BB962C8B-B14F-4D97-AF65-F5344CB8AC3E}">
        <p14:creationId xmlns:p14="http://schemas.microsoft.com/office/powerpoint/2010/main" val="29232463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a:extLst>
              <a:ext uri="{FF2B5EF4-FFF2-40B4-BE49-F238E27FC236}">
                <a16:creationId xmlns:a16="http://schemas.microsoft.com/office/drawing/2014/main" id="{761B0E5F-7A12-09E2-FDD1-091CA5054AFC}"/>
              </a:ext>
            </a:extLst>
          </p:cNvPr>
          <p:cNvSpPr>
            <a:spLocks noGrp="1"/>
          </p:cNvSpPr>
          <p:nvPr>
            <p:ph type="subTitle" idx="1"/>
          </p:nvPr>
        </p:nvSpPr>
        <p:spPr/>
        <p:txBody>
          <a:bodyPr/>
          <a:lstStyle/>
          <a:p>
            <a:endParaRPr lang="zh-TW" altLang="en-US"/>
          </a:p>
        </p:txBody>
      </p:sp>
      <p:sp>
        <p:nvSpPr>
          <p:cNvPr id="3" name="頁尾版面配置區 2">
            <a:extLst>
              <a:ext uri="{FF2B5EF4-FFF2-40B4-BE49-F238E27FC236}">
                <a16:creationId xmlns:a16="http://schemas.microsoft.com/office/drawing/2014/main" id="{2C827022-2BEC-6E1E-8BD0-03665A00495A}"/>
              </a:ext>
            </a:extLst>
          </p:cNvPr>
          <p:cNvSpPr>
            <a:spLocks noGrp="1"/>
          </p:cNvSpPr>
          <p:nvPr>
            <p:ph type="ftr" sz="quarter" idx="10"/>
          </p:nvPr>
        </p:nvSpPr>
        <p:spPr/>
        <p:txBody>
          <a:bodyPr/>
          <a:lstStyle/>
          <a:p>
            <a:pPr>
              <a:defRPr/>
            </a:pPr>
            <a:r>
              <a:rPr lang="en-US" altLang="zh-TW"/>
              <a:t>CYCY— Prof CK Farn</a:t>
            </a:r>
          </a:p>
        </p:txBody>
      </p:sp>
      <p:sp>
        <p:nvSpPr>
          <p:cNvPr id="4" name="投影片編號版面配置區 3">
            <a:extLst>
              <a:ext uri="{FF2B5EF4-FFF2-40B4-BE49-F238E27FC236}">
                <a16:creationId xmlns:a16="http://schemas.microsoft.com/office/drawing/2014/main" id="{576626BE-9E83-5FD1-B216-A9518CADF65C}"/>
              </a:ext>
            </a:extLst>
          </p:cNvPr>
          <p:cNvSpPr>
            <a:spLocks noGrp="1"/>
          </p:cNvSpPr>
          <p:nvPr>
            <p:ph type="sldNum" sz="quarter" idx="11"/>
          </p:nvPr>
        </p:nvSpPr>
        <p:spPr/>
        <p:txBody>
          <a:bodyPr/>
          <a:lstStyle/>
          <a:p>
            <a:fld id="{C1D2F9BA-41B7-E240-B88D-36C390FD603C}" type="slidenum">
              <a:rPr lang="en-US" altLang="zh-TW" smtClean="0"/>
              <a:pPr/>
              <a:t>6</a:t>
            </a:fld>
            <a:endParaRPr lang="en-US" altLang="zh-TW"/>
          </a:p>
        </p:txBody>
      </p:sp>
      <p:sp>
        <p:nvSpPr>
          <p:cNvPr id="5" name="標題 4">
            <a:extLst>
              <a:ext uri="{FF2B5EF4-FFF2-40B4-BE49-F238E27FC236}">
                <a16:creationId xmlns:a16="http://schemas.microsoft.com/office/drawing/2014/main" id="{8059721F-C508-21BC-5398-1C07B5CA838F}"/>
              </a:ext>
            </a:extLst>
          </p:cNvPr>
          <p:cNvSpPr>
            <a:spLocks noGrp="1"/>
          </p:cNvSpPr>
          <p:nvPr>
            <p:ph type="title"/>
          </p:nvPr>
        </p:nvSpPr>
        <p:spPr/>
        <p:txBody>
          <a:bodyPr/>
          <a:lstStyle/>
          <a:p>
            <a:r>
              <a:rPr lang="en-US" altLang="zh-TW" dirty="0"/>
              <a:t>Supply Chain (value</a:t>
            </a:r>
            <a:r>
              <a:rPr lang="zh-TW" altLang="en-US" dirty="0"/>
              <a:t> </a:t>
            </a:r>
            <a:r>
              <a:rPr lang="en-US" altLang="zh-TW" dirty="0"/>
              <a:t>chain)</a:t>
            </a:r>
            <a:endParaRPr lang="zh-TW" altLang="en-US" dirty="0"/>
          </a:p>
        </p:txBody>
      </p:sp>
      <p:pic>
        <p:nvPicPr>
          <p:cNvPr id="6" name="圖片 5">
            <a:extLst>
              <a:ext uri="{FF2B5EF4-FFF2-40B4-BE49-F238E27FC236}">
                <a16:creationId xmlns:a16="http://schemas.microsoft.com/office/drawing/2014/main" id="{471120BE-F244-7A46-5EAE-6D865B750C47}"/>
              </a:ext>
            </a:extLst>
          </p:cNvPr>
          <p:cNvPicPr>
            <a:picLocks noChangeAspect="1"/>
          </p:cNvPicPr>
          <p:nvPr/>
        </p:nvPicPr>
        <p:blipFill>
          <a:blip r:embed="rId2"/>
          <a:stretch>
            <a:fillRect/>
          </a:stretch>
        </p:blipFill>
        <p:spPr>
          <a:xfrm>
            <a:off x="1781572" y="1988840"/>
            <a:ext cx="5724128" cy="4244495"/>
          </a:xfrm>
          <a:prstGeom prst="rect">
            <a:avLst/>
          </a:prstGeom>
        </p:spPr>
      </p:pic>
    </p:spTree>
    <p:extLst>
      <p:ext uri="{BB962C8B-B14F-4D97-AF65-F5344CB8AC3E}">
        <p14:creationId xmlns:p14="http://schemas.microsoft.com/office/powerpoint/2010/main" val="15942550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a:extLst>
              <a:ext uri="{FF2B5EF4-FFF2-40B4-BE49-F238E27FC236}">
                <a16:creationId xmlns:a16="http://schemas.microsoft.com/office/drawing/2014/main" id="{60CA41F2-AC1C-A11A-DD95-CA6ABDA1E07F}"/>
              </a:ext>
            </a:extLst>
          </p:cNvPr>
          <p:cNvSpPr>
            <a:spLocks noGrp="1"/>
          </p:cNvSpPr>
          <p:nvPr>
            <p:ph type="subTitle" idx="1"/>
          </p:nvPr>
        </p:nvSpPr>
        <p:spPr/>
        <p:txBody>
          <a:bodyPr/>
          <a:lstStyle/>
          <a:p>
            <a:endParaRPr lang="zh-TW" altLang="en-US"/>
          </a:p>
        </p:txBody>
      </p:sp>
      <p:sp>
        <p:nvSpPr>
          <p:cNvPr id="3" name="頁尾版面配置區 2">
            <a:extLst>
              <a:ext uri="{FF2B5EF4-FFF2-40B4-BE49-F238E27FC236}">
                <a16:creationId xmlns:a16="http://schemas.microsoft.com/office/drawing/2014/main" id="{61BEDD2E-3165-F320-F8CF-6BFBCD11B681}"/>
              </a:ext>
            </a:extLst>
          </p:cNvPr>
          <p:cNvSpPr>
            <a:spLocks noGrp="1"/>
          </p:cNvSpPr>
          <p:nvPr>
            <p:ph type="ftr" sz="quarter" idx="10"/>
          </p:nvPr>
        </p:nvSpPr>
        <p:spPr/>
        <p:txBody>
          <a:bodyPr/>
          <a:lstStyle/>
          <a:p>
            <a:pPr>
              <a:defRPr/>
            </a:pPr>
            <a:r>
              <a:rPr lang="en-US" altLang="zh-TW"/>
              <a:t>CYCY— Prof CK Farn</a:t>
            </a:r>
          </a:p>
        </p:txBody>
      </p:sp>
      <p:sp>
        <p:nvSpPr>
          <p:cNvPr id="4" name="投影片編號版面配置區 3">
            <a:extLst>
              <a:ext uri="{FF2B5EF4-FFF2-40B4-BE49-F238E27FC236}">
                <a16:creationId xmlns:a16="http://schemas.microsoft.com/office/drawing/2014/main" id="{06634847-0577-8E88-F55F-5B4DB0167D1C}"/>
              </a:ext>
            </a:extLst>
          </p:cNvPr>
          <p:cNvSpPr>
            <a:spLocks noGrp="1"/>
          </p:cNvSpPr>
          <p:nvPr>
            <p:ph type="sldNum" sz="quarter" idx="11"/>
          </p:nvPr>
        </p:nvSpPr>
        <p:spPr/>
        <p:txBody>
          <a:bodyPr/>
          <a:lstStyle/>
          <a:p>
            <a:fld id="{C1D2F9BA-41B7-E240-B88D-36C390FD603C}" type="slidenum">
              <a:rPr lang="en-US" altLang="zh-TW" smtClean="0"/>
              <a:pPr/>
              <a:t>7</a:t>
            </a:fld>
            <a:endParaRPr lang="en-US" altLang="zh-TW"/>
          </a:p>
        </p:txBody>
      </p:sp>
      <p:sp>
        <p:nvSpPr>
          <p:cNvPr id="5" name="標題 4">
            <a:extLst>
              <a:ext uri="{FF2B5EF4-FFF2-40B4-BE49-F238E27FC236}">
                <a16:creationId xmlns:a16="http://schemas.microsoft.com/office/drawing/2014/main" id="{0F39A5C9-60A4-72F6-6BFB-BDCEF5ED13BF}"/>
              </a:ext>
            </a:extLst>
          </p:cNvPr>
          <p:cNvSpPr>
            <a:spLocks noGrp="1"/>
          </p:cNvSpPr>
          <p:nvPr>
            <p:ph type="title"/>
          </p:nvPr>
        </p:nvSpPr>
        <p:spPr/>
        <p:txBody>
          <a:bodyPr/>
          <a:lstStyle/>
          <a:p>
            <a:r>
              <a:rPr lang="en-US" altLang="zh-TW" dirty="0"/>
              <a:t>Supply Chain (Logistics)</a:t>
            </a:r>
            <a:endParaRPr lang="zh-TW" altLang="en-US" dirty="0"/>
          </a:p>
        </p:txBody>
      </p:sp>
      <p:pic>
        <p:nvPicPr>
          <p:cNvPr id="6" name="圖片 5">
            <a:extLst>
              <a:ext uri="{FF2B5EF4-FFF2-40B4-BE49-F238E27FC236}">
                <a16:creationId xmlns:a16="http://schemas.microsoft.com/office/drawing/2014/main" id="{31BC41EB-1256-6971-12B9-4BB1EC210463}"/>
              </a:ext>
            </a:extLst>
          </p:cNvPr>
          <p:cNvPicPr>
            <a:picLocks noChangeAspect="1"/>
          </p:cNvPicPr>
          <p:nvPr/>
        </p:nvPicPr>
        <p:blipFill>
          <a:blip r:embed="rId2"/>
          <a:stretch>
            <a:fillRect/>
          </a:stretch>
        </p:blipFill>
        <p:spPr>
          <a:xfrm>
            <a:off x="755576" y="1711325"/>
            <a:ext cx="7528203" cy="4597995"/>
          </a:xfrm>
          <a:prstGeom prst="rect">
            <a:avLst/>
          </a:prstGeom>
        </p:spPr>
      </p:pic>
    </p:spTree>
    <p:extLst>
      <p:ext uri="{BB962C8B-B14F-4D97-AF65-F5344CB8AC3E}">
        <p14:creationId xmlns:p14="http://schemas.microsoft.com/office/powerpoint/2010/main" val="35831355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Inventory</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772816"/>
            <a:ext cx="7772400" cy="4114800"/>
          </a:xfrm>
        </p:spPr>
        <p:txBody>
          <a:bodyPr/>
          <a:lstStyle/>
          <a:p>
            <a:r>
              <a:rPr lang="en-US" dirty="0"/>
              <a:t>Inventory</a:t>
            </a:r>
          </a:p>
          <a:p>
            <a:pPr lvl="1"/>
            <a:r>
              <a:rPr lang="en-US" dirty="0"/>
              <a:t>A stock or store of goods</a:t>
            </a:r>
          </a:p>
          <a:p>
            <a:r>
              <a:rPr lang="en-US" dirty="0"/>
              <a:t>Independent-demand items</a:t>
            </a:r>
          </a:p>
          <a:p>
            <a:pPr lvl="1"/>
            <a:r>
              <a:rPr lang="en-US" dirty="0"/>
              <a:t>Items that are ready to be sold or used</a:t>
            </a:r>
          </a:p>
          <a:p>
            <a:r>
              <a:rPr lang="en-US" dirty="0"/>
              <a:t>Inventories are a vital part of business: (1) necessary for operations and (2) contribute to customer satisfaction</a:t>
            </a:r>
          </a:p>
          <a:p>
            <a:pPr lvl="1"/>
            <a:r>
              <a:rPr lang="en-US" dirty="0"/>
              <a:t>A “typical” firm has roughly 30% of its current assets and as much as 90% of its working capital invested in inventory</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8</a:t>
            </a:fld>
            <a:endParaRPr lang="en-US" altLang="zh-TW"/>
          </a:p>
        </p:txBody>
      </p:sp>
    </p:spTree>
    <p:extLst>
      <p:ext uri="{BB962C8B-B14F-4D97-AF65-F5344CB8AC3E}">
        <p14:creationId xmlns:p14="http://schemas.microsoft.com/office/powerpoint/2010/main" val="33199443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92A1E386-BE30-D789-B8AB-E80DC1AFFBA3}"/>
              </a:ext>
            </a:extLst>
          </p:cNvPr>
          <p:cNvSpPr>
            <a:spLocks noGrp="1" noChangeArrowheads="1"/>
          </p:cNvSpPr>
          <p:nvPr>
            <p:ph type="title"/>
          </p:nvPr>
        </p:nvSpPr>
        <p:spPr/>
        <p:txBody>
          <a:bodyPr/>
          <a:lstStyle/>
          <a:p>
            <a:pPr eaLnBrk="1" hangingPunct="1"/>
            <a:r>
              <a:rPr lang="en-US" altLang="zh-TW" sz="3600" dirty="0"/>
              <a:t>Warehouse,</a:t>
            </a:r>
            <a:r>
              <a:rPr lang="zh-TW" altLang="en-US" sz="3600" dirty="0"/>
              <a:t> </a:t>
            </a:r>
            <a:r>
              <a:rPr lang="en-US" altLang="zh-TW" sz="3600" dirty="0"/>
              <a:t>inventory,</a:t>
            </a:r>
            <a:r>
              <a:rPr lang="zh-TW" altLang="en-US" sz="3600" dirty="0"/>
              <a:t> </a:t>
            </a:r>
            <a:r>
              <a:rPr lang="en-US" altLang="zh-TW" sz="3600" dirty="0"/>
              <a:t>stock</a:t>
            </a:r>
            <a:endParaRPr lang="zh-TW" altLang="en-US" sz="3600" dirty="0"/>
          </a:p>
        </p:txBody>
      </p:sp>
      <p:sp>
        <p:nvSpPr>
          <p:cNvPr id="43013" name="Rectangle 3">
            <a:extLst>
              <a:ext uri="{FF2B5EF4-FFF2-40B4-BE49-F238E27FC236}">
                <a16:creationId xmlns:a16="http://schemas.microsoft.com/office/drawing/2014/main" id="{68F9AA46-58C9-BFF7-8C29-9904902351B3}"/>
              </a:ext>
            </a:extLst>
          </p:cNvPr>
          <p:cNvSpPr>
            <a:spLocks noGrp="1" noChangeArrowheads="1"/>
          </p:cNvSpPr>
          <p:nvPr>
            <p:ph type="body" idx="1"/>
          </p:nvPr>
        </p:nvSpPr>
        <p:spPr>
          <a:xfrm>
            <a:off x="755576" y="1772816"/>
            <a:ext cx="7772400" cy="4114800"/>
          </a:xfrm>
        </p:spPr>
        <p:txBody>
          <a:bodyPr/>
          <a:lstStyle/>
          <a:p>
            <a:pPr eaLnBrk="1" hangingPunct="1">
              <a:lnSpc>
                <a:spcPct val="90000"/>
              </a:lnSpc>
            </a:pPr>
            <a:r>
              <a:rPr lang="en-US" altLang="zh-TW" sz="2400" dirty="0"/>
              <a:t>Inventory</a:t>
            </a:r>
          </a:p>
          <a:p>
            <a:pPr lvl="1" eaLnBrk="1" hangingPunct="1">
              <a:lnSpc>
                <a:spcPct val="90000"/>
              </a:lnSpc>
            </a:pPr>
            <a:r>
              <a:rPr lang="en-US" altLang="zh-TW" sz="2000" dirty="0"/>
              <a:t>goods and materials owned by a company at a particular time, including parts, products being made, and finished products</a:t>
            </a:r>
          </a:p>
          <a:p>
            <a:pPr eaLnBrk="1" hangingPunct="1">
              <a:lnSpc>
                <a:spcPct val="90000"/>
              </a:lnSpc>
            </a:pPr>
            <a:r>
              <a:rPr lang="en-US" altLang="zh-TW" sz="2400" dirty="0"/>
              <a:t>Stock of goods</a:t>
            </a:r>
          </a:p>
          <a:p>
            <a:pPr lvl="1" eaLnBrk="1" hangingPunct="1">
              <a:lnSpc>
                <a:spcPct val="90000"/>
              </a:lnSpc>
            </a:pPr>
            <a:r>
              <a:rPr lang="en-US" altLang="zh-TW" sz="2000" dirty="0"/>
              <a:t>the inventory of a business held for sale to customers in the ordinary course of business</a:t>
            </a:r>
          </a:p>
          <a:p>
            <a:pPr eaLnBrk="1" hangingPunct="1">
              <a:lnSpc>
                <a:spcPct val="90000"/>
              </a:lnSpc>
            </a:pPr>
            <a:r>
              <a:rPr lang="en-US" altLang="zh-TW" sz="2400" dirty="0"/>
              <a:t>Warehouse</a:t>
            </a:r>
          </a:p>
          <a:p>
            <a:pPr lvl="1" eaLnBrk="1" hangingPunct="1">
              <a:lnSpc>
                <a:spcPct val="90000"/>
              </a:lnSpc>
            </a:pPr>
            <a:r>
              <a:rPr lang="en-US" altLang="zh-TW" sz="2000" dirty="0"/>
              <a:t>a facilities to store their products, such as raw materials, packing materials, components, or unfinished goods until they are ready to be shipped to the distributor or manufacturer where it turns into finished goods</a:t>
            </a:r>
          </a:p>
        </p:txBody>
      </p:sp>
      <p:sp>
        <p:nvSpPr>
          <p:cNvPr id="2" name="頁尾版面配置區 1">
            <a:extLst>
              <a:ext uri="{FF2B5EF4-FFF2-40B4-BE49-F238E27FC236}">
                <a16:creationId xmlns:a16="http://schemas.microsoft.com/office/drawing/2014/main" id="{8DECBDA8-E420-5248-D8A0-9A5F449E97B0}"/>
              </a:ext>
            </a:extLst>
          </p:cNvPr>
          <p:cNvSpPr>
            <a:spLocks noGrp="1"/>
          </p:cNvSpPr>
          <p:nvPr>
            <p:ph type="ftr" sz="quarter" idx="10"/>
          </p:nvPr>
        </p:nvSpPr>
        <p:spPr/>
        <p:txBody>
          <a:bodyPr/>
          <a:lstStyle/>
          <a:p>
            <a:pPr>
              <a:defRPr/>
            </a:pPr>
            <a:r>
              <a:rPr lang="en-US" altLang="zh-TW"/>
              <a:t>CYCY— Prof CK Farn</a:t>
            </a:r>
            <a:endParaRPr lang="en-US" altLang="zh-TW" dirty="0"/>
          </a:p>
        </p:txBody>
      </p:sp>
      <p:sp>
        <p:nvSpPr>
          <p:cNvPr id="3" name="投影片編號版面配置區 2">
            <a:extLst>
              <a:ext uri="{FF2B5EF4-FFF2-40B4-BE49-F238E27FC236}">
                <a16:creationId xmlns:a16="http://schemas.microsoft.com/office/drawing/2014/main" id="{C54281AD-CBB0-5F97-931F-C0341354F39B}"/>
              </a:ext>
            </a:extLst>
          </p:cNvPr>
          <p:cNvSpPr>
            <a:spLocks noGrp="1"/>
          </p:cNvSpPr>
          <p:nvPr>
            <p:ph type="sldNum" sz="quarter" idx="11"/>
          </p:nvPr>
        </p:nvSpPr>
        <p:spPr/>
        <p:txBody>
          <a:bodyPr/>
          <a:lstStyle/>
          <a:p>
            <a:fld id="{7FCAB1BC-A914-674B-A5E5-23985684147D}" type="slidenum">
              <a:rPr lang="en-US" altLang="zh-TW" smtClean="0"/>
              <a:pPr/>
              <a:t>9</a:t>
            </a:fld>
            <a:endParaRPr lang="en-US" altLang="zh-TW"/>
          </a:p>
        </p:txBody>
      </p:sp>
    </p:spTree>
    <p:extLst>
      <p:ext uri="{BB962C8B-B14F-4D97-AF65-F5344CB8AC3E}">
        <p14:creationId xmlns:p14="http://schemas.microsoft.com/office/powerpoint/2010/main" val="4137603222"/>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9632</TotalTime>
  <Words>659</Words>
  <Application>Microsoft Office PowerPoint</Application>
  <PresentationFormat>如螢幕大小 (4:3)</PresentationFormat>
  <Paragraphs>151</Paragraphs>
  <Slides>14</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14</vt:i4>
      </vt:variant>
    </vt:vector>
  </HeadingPairs>
  <TitlesOfParts>
    <vt:vector size="21" baseType="lpstr">
      <vt:lpstr>微軟正黑體</vt:lpstr>
      <vt:lpstr>Arial</vt:lpstr>
      <vt:lpstr>Calibri</vt:lpstr>
      <vt:lpstr>Times New Roman</vt:lpstr>
      <vt:lpstr>Webdings</vt:lpstr>
      <vt:lpstr>Wingdings</vt:lpstr>
      <vt:lpstr>0ckf</vt:lpstr>
      <vt:lpstr>Supply Chain  Procurement, Inventory and Logistics</vt:lpstr>
      <vt:lpstr>Supply chain</vt:lpstr>
      <vt:lpstr>Business transactions</vt:lpstr>
      <vt:lpstr>Within a company</vt:lpstr>
      <vt:lpstr>Processing and transformation</vt:lpstr>
      <vt:lpstr>Supply Chain (value chain)</vt:lpstr>
      <vt:lpstr>Supply Chain (Logistics)</vt:lpstr>
      <vt:lpstr>Inventory</vt:lpstr>
      <vt:lpstr>Warehouse, inventory, stock</vt:lpstr>
      <vt:lpstr>Types of Inventory</vt:lpstr>
      <vt:lpstr>Inventory Functions</vt:lpstr>
      <vt:lpstr>Inventory Costs</vt:lpstr>
      <vt:lpstr>Lead time</vt:lpstr>
      <vt:lpstr>Safety Stock</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cp:lastModifiedBy>
  <cp:revision>180</cp:revision>
  <dcterms:created xsi:type="dcterms:W3CDTF">1999-04-05T16:45:56Z</dcterms:created>
  <dcterms:modified xsi:type="dcterms:W3CDTF">2025-02-26T02:31:37Z</dcterms:modified>
</cp:coreProperties>
</file>