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38"/>
  </p:notesMasterIdLst>
  <p:sldIdLst>
    <p:sldId id="615" r:id="rId2"/>
    <p:sldId id="616" r:id="rId3"/>
    <p:sldId id="536" r:id="rId4"/>
    <p:sldId id="470" r:id="rId5"/>
    <p:sldId id="592" r:id="rId6"/>
    <p:sldId id="614" r:id="rId7"/>
    <p:sldId id="617" r:id="rId8"/>
    <p:sldId id="523" r:id="rId9"/>
    <p:sldId id="517" r:id="rId10"/>
    <p:sldId id="512" r:id="rId11"/>
    <p:sldId id="610" r:id="rId12"/>
    <p:sldId id="611" r:id="rId13"/>
    <p:sldId id="537" r:id="rId14"/>
    <p:sldId id="622" r:id="rId15"/>
    <p:sldId id="618" r:id="rId16"/>
    <p:sldId id="619" r:id="rId17"/>
    <p:sldId id="623" r:id="rId18"/>
    <p:sldId id="624" r:id="rId19"/>
    <p:sldId id="620" r:id="rId20"/>
    <p:sldId id="621" r:id="rId21"/>
    <p:sldId id="636" r:id="rId22"/>
    <p:sldId id="640" r:id="rId23"/>
    <p:sldId id="626" r:id="rId24"/>
    <p:sldId id="625" r:id="rId25"/>
    <p:sldId id="627" r:id="rId26"/>
    <p:sldId id="629" r:id="rId27"/>
    <p:sldId id="638" r:id="rId28"/>
    <p:sldId id="639" r:id="rId29"/>
    <p:sldId id="637" r:id="rId30"/>
    <p:sldId id="641" r:id="rId31"/>
    <p:sldId id="628" r:id="rId32"/>
    <p:sldId id="630" r:id="rId33"/>
    <p:sldId id="631" r:id="rId34"/>
    <p:sldId id="632" r:id="rId35"/>
    <p:sldId id="633" r:id="rId36"/>
    <p:sldId id="634" r:id="rId37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33CC33"/>
    <a:srgbClr val="FFCC66"/>
    <a:srgbClr val="FFFF00"/>
    <a:srgbClr val="A50021"/>
    <a:srgbClr val="FFFFE1"/>
    <a:srgbClr val="FFFFCC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81" autoAdjust="0"/>
  </p:normalViewPr>
  <p:slideViewPr>
    <p:cSldViewPr showGuides="1">
      <p:cViewPr varScale="1">
        <p:scale>
          <a:sx n="110" d="100"/>
          <a:sy n="110" d="100"/>
        </p:scale>
        <p:origin x="164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4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4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294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4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983CC9D-52A8-4901-A6F8-8B32AF2DB02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57387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8826C6D-1235-4E1E-A723-C65E6F63F0CB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946500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8B7F7BB-C369-46FF-A89F-40D2AE4F4E0D}" type="slidenum">
              <a:rPr lang="en-US" altLang="zh-TW" sz="1200"/>
              <a:pPr/>
              <a:t>11</a:t>
            </a:fld>
            <a:endParaRPr lang="en-US" altLang="zh-TW" sz="1200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9285987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9C0DD3E-D12B-4338-A735-F8EF0E67E903}" type="slidenum">
              <a:rPr lang="en-US" altLang="zh-TW" sz="1200"/>
              <a:pPr/>
              <a:t>12</a:t>
            </a:fld>
            <a:endParaRPr lang="en-US" altLang="zh-TW" sz="1200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3313449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DD0CDB-45F4-44D1-8E27-56808F9C38A5}" type="slidenum">
              <a:rPr lang="en-US" altLang="zh-TW" sz="1200"/>
              <a:pPr/>
              <a:t>13</a:t>
            </a:fld>
            <a:endParaRPr lang="en-US" altLang="zh-TW" sz="1200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5121910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圖像版面配置區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備忘稿版面配置區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3584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4FB05B4-223E-4270-87B1-9EE88ACA2D63}" type="slidenum">
              <a:rPr lang="en-US" altLang="zh-TW" sz="1200"/>
              <a:pPr/>
              <a:t>20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34173201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投影片圖像版面配置區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備忘稿版面配置區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3789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E4D04CA-8284-41B1-A62C-983D7B113B1A}" type="slidenum">
              <a:rPr lang="en-US" altLang="zh-TW" sz="1200"/>
              <a:pPr/>
              <a:t>21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2766619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圖像版面配置區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備忘稿版面配置區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614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AFF2AB5-70A4-4241-AC64-C9C184354C54}" type="slidenum">
              <a:rPr lang="en-US" altLang="zh-TW" sz="1200"/>
              <a:pPr/>
              <a:t>2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2416540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3621A2B-69CB-459F-AB9C-30755CED619D}" type="slidenum">
              <a:rPr lang="en-US" altLang="zh-TW" sz="1200"/>
              <a:pPr/>
              <a:t>3</a:t>
            </a:fld>
            <a:endParaRPr lang="en-US" altLang="zh-TW" sz="1200"/>
          </a:p>
        </p:txBody>
      </p:sp>
      <p:sp>
        <p:nvSpPr>
          <p:cNvPr id="81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854172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25177F6-C53C-4412-B4F6-AC13858A1E83}" type="slidenum">
              <a:rPr lang="en-US" altLang="zh-TW" sz="1200"/>
              <a:pPr/>
              <a:t>4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21438515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E235F1C-0CCE-42C0-B8AE-A2D566AC9C57}" type="slidenum">
              <a:rPr lang="en-US" altLang="zh-TW" sz="1200"/>
              <a:pPr/>
              <a:t>5</a:t>
            </a:fld>
            <a:endParaRPr lang="en-US" altLang="zh-TW" sz="1200"/>
          </a:p>
        </p:txBody>
      </p:sp>
      <p:sp>
        <p:nvSpPr>
          <p:cNvPr id="122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667523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C762F5D-E0E8-4D67-9806-944479D1CC50}" type="slidenum">
              <a:rPr lang="en-US" altLang="zh-TW" sz="1200"/>
              <a:pPr/>
              <a:t>6</a:t>
            </a:fld>
            <a:endParaRPr lang="en-US" altLang="zh-TW" sz="1200"/>
          </a:p>
        </p:txBody>
      </p:sp>
      <p:sp>
        <p:nvSpPr>
          <p:cNvPr id="143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326004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E7DDD04-5EB6-4D58-8DFE-7B3F09CA7D6A}" type="slidenum">
              <a:rPr lang="en-US" altLang="zh-TW" sz="1200"/>
              <a:pPr/>
              <a:t>8</a:t>
            </a:fld>
            <a:endParaRPr lang="en-US" altLang="zh-TW" sz="120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295732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F330861-BD3D-41BA-A245-CA234DE20909}" type="slidenum">
              <a:rPr lang="en-US" altLang="zh-TW" sz="1200"/>
              <a:pPr/>
              <a:t>9</a:t>
            </a:fld>
            <a:endParaRPr lang="en-US" altLang="zh-TW" sz="1200"/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6" rIns="91432" bIns="45716"/>
          <a:lstStyle/>
          <a:p>
            <a:pPr marL="228600" indent="-228600"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826979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C216934-70F4-44F2-A750-232648C9178A}" type="slidenum">
              <a:rPr lang="en-US" altLang="zh-TW" sz="1200"/>
              <a:pPr/>
              <a:t>10</a:t>
            </a:fld>
            <a:endParaRPr lang="en-US" altLang="zh-TW" sz="1200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862445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E17BD-B3A1-44AA-81CE-8561F2BD115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3517282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8470D-A2EF-4A4C-BBC1-B72250E393C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133060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30328-24F1-4067-B5E0-04C42123EE8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158214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754C1-7B23-4DB0-A8C0-784893CE30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649675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0110B-41CA-4A2A-8B27-0192BAFD34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657112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9C1D5-79D7-432E-BCEE-47EC0C0FD7A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042435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004AF-93FF-4E00-B17A-9B01364A1A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120962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5D696-EB93-4FD8-B4D5-26FEBAFDA0E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1835100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10F83-55BB-425B-8318-625926F578F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933836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C4687-14B7-4D47-AC12-6A48C1B792D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417576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EF789-4D16-4830-BD48-7DB6EC04BD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1218930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649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BBF34DAC-0DB3-4498-A6B8-DA85D2841C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3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5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acquire.io/blog/what-is-conversion-rat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x75loJvFhg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osaic.tech/financial-metrics/sales-funnel-conversion-rate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sharer/sharer.php?u=https://www.brainshark.com/ideas-blog/how-calculate-stage-conversion-rate/" TargetMode="External"/><Relationship Id="rId2" Type="http://schemas.openxmlformats.org/officeDocument/2006/relationships/hyperlink" Target="https://www.linkedin.com/shareArticle?mini=true&amp;url=https://www.brainshark.com/ideas-blog/how-calculate-stage-conversion-rate/&amp;title=How%20to%20Calculate%20Stage%20Conversion%20Rate&amp;summary=Stage%20conversion%20rate%20measures%20the%20percentage%20of%20opportunities%20or%20deals%20that%20move%20from%20one%20stage%20to%20the%20next.&amp;source=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witter.com/intent/tweet?text=https://www.brainshark.com/ideas-blog/how-calculate-stage-conversion-rate/%20%E2%80%94%20Stage%20conversion%20rate%20measures%20the%20percentage%20of%20opportunities%20or%20deals%20that%20move%20from%20one%20stage%20to%20the%20next." TargetMode="External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llstory.com/conversion-funnels/" TargetMode="External"/><Relationship Id="rId2" Type="http://schemas.openxmlformats.org/officeDocument/2006/relationships/hyperlink" Target="https://www.convertflow.com/blog/ecommerce-conversion-funnel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116013" y="1628775"/>
            <a:ext cx="7516812" cy="11430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zh-TW" sz="4400" smtClean="0"/>
              <a:t>Business</a:t>
            </a:r>
            <a:r>
              <a:rPr lang="zh-TW" altLang="en-US" sz="4400" smtClean="0"/>
              <a:t> </a:t>
            </a:r>
            <a:r>
              <a:rPr lang="en-US" altLang="zh-TW" sz="4400" smtClean="0"/>
              <a:t>Data Analytics and CRM—</a:t>
            </a:r>
            <a:br>
              <a:rPr lang="en-US" altLang="zh-TW" sz="4400" smtClean="0"/>
            </a:br>
            <a:r>
              <a:rPr lang="en-US" altLang="zh-TW" sz="2800" smtClean="0">
                <a:solidFill>
                  <a:schemeClr val="bg1"/>
                </a:solidFill>
              </a:rPr>
              <a:t>Customer</a:t>
            </a:r>
            <a:r>
              <a:rPr lang="zh-TW" altLang="en-US" sz="2800" smtClean="0">
                <a:solidFill>
                  <a:schemeClr val="bg1"/>
                </a:solidFill>
              </a:rPr>
              <a:t> </a:t>
            </a:r>
            <a:r>
              <a:rPr lang="en-US" altLang="zh-TW" sz="2800" smtClean="0">
                <a:solidFill>
                  <a:schemeClr val="bg1"/>
                </a:solidFill>
              </a:rPr>
              <a:t>Relationship</a:t>
            </a:r>
            <a:r>
              <a:rPr lang="zh-TW" altLang="en-US" sz="2800" smtClean="0">
                <a:solidFill>
                  <a:schemeClr val="bg1"/>
                </a:solidFill>
              </a:rPr>
              <a:t> </a:t>
            </a:r>
            <a:r>
              <a:rPr lang="en-US" altLang="zh-TW" sz="2800" smtClean="0">
                <a:solidFill>
                  <a:schemeClr val="bg1"/>
                </a:solidFill>
              </a:rPr>
              <a:t>Management</a:t>
            </a:r>
            <a:endParaRPr lang="zh-TW" altLang="en-US" sz="4400" smtClean="0"/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60325" y="117475"/>
            <a:ext cx="1127125" cy="1108075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>
                <a:solidFill>
                  <a:schemeClr val="bg1"/>
                </a:solidFill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3077" name="Rectangle 4"/>
          <p:cNvSpPr txBox="1">
            <a:spLocks noChangeArrowheads="1"/>
          </p:cNvSpPr>
          <p:nvPr/>
        </p:nvSpPr>
        <p:spPr bwMode="auto">
          <a:xfrm>
            <a:off x="611188" y="3089275"/>
            <a:ext cx="7620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19050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616075" indent="-37465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2193925" indent="-38735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613025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3070225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527425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984625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441825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algn="ctr" eaLnBrk="1" hangingPunct="1">
              <a:spcBef>
                <a:spcPct val="0"/>
              </a:spcBef>
              <a:buFont typeface="Webdings" panose="05030102010509060703" pitchFamily="18" charset="2"/>
              <a:buNone/>
            </a:pPr>
            <a:endParaRPr lang="en-US" altLang="zh-TW" sz="2400"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pPr lvl="1" algn="ctr">
              <a:spcBef>
                <a:spcPct val="0"/>
              </a:spcBef>
              <a:buFont typeface="Webdings" panose="05030102010509060703" pitchFamily="18" charset="2"/>
              <a:buNone/>
            </a:pPr>
            <a:r>
              <a:rPr lang="en-US" altLang="en-US" sz="2400">
                <a:ea typeface="標楷體" panose="03000509000000000000" pitchFamily="65" charset="-120"/>
                <a:cs typeface="新細明體" panose="02020500000000000000" pitchFamily="18" charset="-120"/>
              </a:rPr>
              <a:t>CYCU</a:t>
            </a:r>
            <a:endParaRPr lang="en-US" altLang="zh-TW" sz="2400"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pPr lvl="1" algn="ctr">
              <a:spcBef>
                <a:spcPct val="0"/>
              </a:spcBef>
              <a:buFont typeface="Webdings" panose="05030102010509060703" pitchFamily="18" charset="2"/>
              <a:buNone/>
            </a:pPr>
            <a:r>
              <a:rPr lang="en-US" altLang="en-US" sz="2400">
                <a:ea typeface="標楷體" panose="03000509000000000000" pitchFamily="65" charset="-120"/>
                <a:cs typeface="新細明體" panose="02020500000000000000" pitchFamily="18" charset="-120"/>
              </a:rPr>
              <a:t>Prof. CK Farn</a:t>
            </a:r>
            <a:endParaRPr lang="en-US" altLang="zh-TW" sz="2400"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pPr algn="ctr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zh-TW" sz="2800">
              <a:cs typeface="新細明體" panose="02020500000000000000" pitchFamily="18" charset="-120"/>
            </a:endParaRPr>
          </a:p>
          <a:p>
            <a:pPr algn="ctr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400">
                <a:cs typeface="新細明體" panose="02020500000000000000" pitchFamily="18" charset="-120"/>
              </a:rPr>
              <a:t>mailto: ckfarn@gmail.com</a:t>
            </a:r>
          </a:p>
          <a:p>
            <a:pPr algn="ctr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TW" sz="1400">
                <a:cs typeface="新細明體" panose="02020500000000000000" pitchFamily="18" charset="-120"/>
              </a:rPr>
              <a:t>http://www.mgt.ncu.edu.tw/~ckfarn/cycu</a:t>
            </a:r>
          </a:p>
          <a:p>
            <a:pPr lvl="1" algn="ctr">
              <a:spcBef>
                <a:spcPct val="0"/>
              </a:spcBef>
              <a:buFont typeface="Webdings" panose="05030102010509060703" pitchFamily="18" charset="2"/>
              <a:buNone/>
            </a:pPr>
            <a:endParaRPr lang="en-US" altLang="zh-TW" sz="2400"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pPr lvl="1" algn="ctr">
              <a:spcBef>
                <a:spcPct val="0"/>
              </a:spcBef>
              <a:buFont typeface="Webdings" panose="05030102010509060703" pitchFamily="18" charset="2"/>
              <a:buNone/>
            </a:pPr>
            <a:r>
              <a:rPr lang="en-US" altLang="zh-TW" sz="2400">
                <a:ea typeface="標楷體" panose="03000509000000000000" pitchFamily="65" charset="-120"/>
                <a:cs typeface="新細明體" panose="02020500000000000000" pitchFamily="18" charset="-120"/>
              </a:rPr>
              <a:t>2025.05 Rev</a:t>
            </a:r>
          </a:p>
        </p:txBody>
      </p:sp>
      <p:sp>
        <p:nvSpPr>
          <p:cNvPr id="3078" name="頁尾版面配置區 2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079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F41A65A-F621-4876-B85B-2C69B8072654}" type="slidenum">
              <a:rPr lang="en-US" altLang="zh-TW" sz="1400">
                <a:solidFill>
                  <a:srgbClr val="333399"/>
                </a:solidFill>
              </a:rPr>
              <a:pPr/>
              <a:t>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048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1A4A394-CD7C-4404-9247-272C62E73D08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04800"/>
            <a:ext cx="6934200" cy="914400"/>
          </a:xfrm>
        </p:spPr>
        <p:txBody>
          <a:bodyPr/>
          <a:lstStyle/>
          <a:p>
            <a:pPr eaLnBrk="1" hangingPunct="1"/>
            <a:r>
              <a:rPr lang="en-US" altLang="zh-TW" smtClean="0"/>
              <a:t>Customer segmentation</a:t>
            </a:r>
            <a:endParaRPr lang="zh-TW" altLang="en-US" smtClean="0"/>
          </a:p>
        </p:txBody>
      </p:sp>
      <p:grpSp>
        <p:nvGrpSpPr>
          <p:cNvPr id="20485" name="Group 3"/>
          <p:cNvGrpSpPr>
            <a:grpSpLocks/>
          </p:cNvGrpSpPr>
          <p:nvPr/>
        </p:nvGrpSpPr>
        <p:grpSpPr bwMode="auto">
          <a:xfrm>
            <a:off x="179388" y="1562100"/>
            <a:ext cx="5837237" cy="4495800"/>
            <a:chOff x="-12" y="975"/>
            <a:chExt cx="3677" cy="3081"/>
          </a:xfrm>
        </p:grpSpPr>
        <p:grpSp>
          <p:nvGrpSpPr>
            <p:cNvPr id="20491" name="Group 4"/>
            <p:cNvGrpSpPr>
              <a:grpSpLocks/>
            </p:cNvGrpSpPr>
            <p:nvPr/>
          </p:nvGrpSpPr>
          <p:grpSpPr bwMode="auto">
            <a:xfrm>
              <a:off x="-12" y="3054"/>
              <a:ext cx="3677" cy="1002"/>
              <a:chOff x="1545" y="2919"/>
              <a:chExt cx="3666" cy="1040"/>
            </a:xfrm>
          </p:grpSpPr>
          <p:sp>
            <p:nvSpPr>
              <p:cNvPr id="20503" name="Freeform 5"/>
              <p:cNvSpPr>
                <a:spLocks/>
              </p:cNvSpPr>
              <p:nvPr/>
            </p:nvSpPr>
            <p:spPr bwMode="auto">
              <a:xfrm>
                <a:off x="4565" y="2919"/>
                <a:ext cx="646" cy="1038"/>
              </a:xfrm>
              <a:custGeom>
                <a:avLst/>
                <a:gdLst>
                  <a:gd name="T0" fmla="*/ 305 w 646"/>
                  <a:gd name="T1" fmla="*/ 1038 h 1038"/>
                  <a:gd name="T2" fmla="*/ 0 w 646"/>
                  <a:gd name="T3" fmla="*/ 442 h 1038"/>
                  <a:gd name="T4" fmla="*/ 286 w 646"/>
                  <a:gd name="T5" fmla="*/ 0 h 1038"/>
                  <a:gd name="T6" fmla="*/ 646 w 646"/>
                  <a:gd name="T7" fmla="*/ 517 h 1038"/>
                  <a:gd name="T8" fmla="*/ 305 w 646"/>
                  <a:gd name="T9" fmla="*/ 1038 h 10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46" h="1038">
                    <a:moveTo>
                      <a:pt x="305" y="1038"/>
                    </a:moveTo>
                    <a:lnTo>
                      <a:pt x="0" y="442"/>
                    </a:lnTo>
                    <a:lnTo>
                      <a:pt x="286" y="0"/>
                    </a:lnTo>
                    <a:lnTo>
                      <a:pt x="646" y="517"/>
                    </a:lnTo>
                    <a:lnTo>
                      <a:pt x="305" y="103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99CC"/>
                  </a:gs>
                  <a:gs pos="100000">
                    <a:srgbClr val="00749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58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0504" name="Freeform 6"/>
              <p:cNvSpPr>
                <a:spLocks/>
              </p:cNvSpPr>
              <p:nvPr/>
            </p:nvSpPr>
            <p:spPr bwMode="auto">
              <a:xfrm>
                <a:off x="1839" y="2919"/>
                <a:ext cx="3012" cy="444"/>
              </a:xfrm>
              <a:custGeom>
                <a:avLst/>
                <a:gdLst>
                  <a:gd name="T0" fmla="*/ 0 w 3012"/>
                  <a:gd name="T1" fmla="*/ 444 h 444"/>
                  <a:gd name="T2" fmla="*/ 2726 w 3012"/>
                  <a:gd name="T3" fmla="*/ 444 h 444"/>
                  <a:gd name="T4" fmla="*/ 3012 w 3012"/>
                  <a:gd name="T5" fmla="*/ 0 h 444"/>
                  <a:gd name="T6" fmla="*/ 384 w 3012"/>
                  <a:gd name="T7" fmla="*/ 0 h 444"/>
                  <a:gd name="T8" fmla="*/ 0 w 3012"/>
                  <a:gd name="T9" fmla="*/ 444 h 4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12" h="444">
                    <a:moveTo>
                      <a:pt x="0" y="444"/>
                    </a:moveTo>
                    <a:lnTo>
                      <a:pt x="2726" y="444"/>
                    </a:lnTo>
                    <a:lnTo>
                      <a:pt x="3012" y="0"/>
                    </a:lnTo>
                    <a:lnTo>
                      <a:pt x="384" y="0"/>
                    </a:lnTo>
                    <a:lnTo>
                      <a:pt x="0" y="4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99CC"/>
                  </a:gs>
                  <a:gs pos="100000">
                    <a:srgbClr val="00749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58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0505" name="Freeform 7"/>
              <p:cNvSpPr>
                <a:spLocks/>
              </p:cNvSpPr>
              <p:nvPr/>
            </p:nvSpPr>
            <p:spPr bwMode="auto">
              <a:xfrm>
                <a:off x="1545" y="3361"/>
                <a:ext cx="3327" cy="598"/>
              </a:xfrm>
              <a:custGeom>
                <a:avLst/>
                <a:gdLst>
                  <a:gd name="T0" fmla="*/ 292 w 3327"/>
                  <a:gd name="T1" fmla="*/ 0 h 598"/>
                  <a:gd name="T2" fmla="*/ 3019 w 3327"/>
                  <a:gd name="T3" fmla="*/ 0 h 598"/>
                  <a:gd name="T4" fmla="*/ 3327 w 3327"/>
                  <a:gd name="T5" fmla="*/ 598 h 598"/>
                  <a:gd name="T6" fmla="*/ 0 w 3327"/>
                  <a:gd name="T7" fmla="*/ 598 h 598"/>
                  <a:gd name="T8" fmla="*/ 292 w 3327"/>
                  <a:gd name="T9" fmla="*/ 0 h 59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327" h="598">
                    <a:moveTo>
                      <a:pt x="292" y="0"/>
                    </a:moveTo>
                    <a:lnTo>
                      <a:pt x="3019" y="0"/>
                    </a:lnTo>
                    <a:lnTo>
                      <a:pt x="3327" y="598"/>
                    </a:lnTo>
                    <a:lnTo>
                      <a:pt x="0" y="598"/>
                    </a:lnTo>
                    <a:lnTo>
                      <a:pt x="29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99CC"/>
                  </a:gs>
                  <a:gs pos="100000">
                    <a:srgbClr val="00749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58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20492" name="Group 8"/>
            <p:cNvGrpSpPr>
              <a:grpSpLocks/>
            </p:cNvGrpSpPr>
            <p:nvPr/>
          </p:nvGrpSpPr>
          <p:grpSpPr bwMode="auto">
            <a:xfrm>
              <a:off x="343" y="2561"/>
              <a:ext cx="2967" cy="842"/>
              <a:chOff x="1893" y="2328"/>
              <a:chExt cx="2907" cy="941"/>
            </a:xfrm>
          </p:grpSpPr>
          <p:sp>
            <p:nvSpPr>
              <p:cNvPr id="20500" name="Freeform 9"/>
              <p:cNvSpPr>
                <a:spLocks/>
              </p:cNvSpPr>
              <p:nvPr/>
            </p:nvSpPr>
            <p:spPr bwMode="auto">
              <a:xfrm>
                <a:off x="4229" y="2328"/>
                <a:ext cx="571" cy="941"/>
              </a:xfrm>
              <a:custGeom>
                <a:avLst/>
                <a:gdLst>
                  <a:gd name="T0" fmla="*/ 291 w 571"/>
                  <a:gd name="T1" fmla="*/ 941 h 941"/>
                  <a:gd name="T2" fmla="*/ 0 w 571"/>
                  <a:gd name="T3" fmla="*/ 330 h 941"/>
                  <a:gd name="T4" fmla="*/ 213 w 571"/>
                  <a:gd name="T5" fmla="*/ 0 h 941"/>
                  <a:gd name="T6" fmla="*/ 571 w 571"/>
                  <a:gd name="T7" fmla="*/ 519 h 941"/>
                  <a:gd name="T8" fmla="*/ 291 w 571"/>
                  <a:gd name="T9" fmla="*/ 941 h 9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71" h="941">
                    <a:moveTo>
                      <a:pt x="291" y="941"/>
                    </a:moveTo>
                    <a:lnTo>
                      <a:pt x="0" y="330"/>
                    </a:lnTo>
                    <a:lnTo>
                      <a:pt x="213" y="0"/>
                    </a:lnTo>
                    <a:lnTo>
                      <a:pt x="571" y="519"/>
                    </a:lnTo>
                    <a:lnTo>
                      <a:pt x="291" y="941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33CC33"/>
                  </a:gs>
                  <a:gs pos="100000">
                    <a:srgbClr val="21842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587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0501" name="Freeform 10"/>
              <p:cNvSpPr>
                <a:spLocks/>
              </p:cNvSpPr>
              <p:nvPr/>
            </p:nvSpPr>
            <p:spPr bwMode="auto">
              <a:xfrm>
                <a:off x="2180" y="2328"/>
                <a:ext cx="2263" cy="331"/>
              </a:xfrm>
              <a:custGeom>
                <a:avLst/>
                <a:gdLst>
                  <a:gd name="T0" fmla="*/ 0 w 2263"/>
                  <a:gd name="T1" fmla="*/ 331 h 331"/>
                  <a:gd name="T2" fmla="*/ 2050 w 2263"/>
                  <a:gd name="T3" fmla="*/ 331 h 331"/>
                  <a:gd name="T4" fmla="*/ 2263 w 2263"/>
                  <a:gd name="T5" fmla="*/ 0 h 331"/>
                  <a:gd name="T6" fmla="*/ 405 w 2263"/>
                  <a:gd name="T7" fmla="*/ 2 h 331"/>
                  <a:gd name="T8" fmla="*/ 0 w 2263"/>
                  <a:gd name="T9" fmla="*/ 331 h 33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63" h="331">
                    <a:moveTo>
                      <a:pt x="0" y="331"/>
                    </a:moveTo>
                    <a:lnTo>
                      <a:pt x="2050" y="331"/>
                    </a:lnTo>
                    <a:lnTo>
                      <a:pt x="2263" y="0"/>
                    </a:lnTo>
                    <a:lnTo>
                      <a:pt x="405" y="2"/>
                    </a:lnTo>
                    <a:lnTo>
                      <a:pt x="0" y="331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33CC33"/>
                  </a:gs>
                  <a:gs pos="100000">
                    <a:srgbClr val="21842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587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0502" name="Freeform 11"/>
              <p:cNvSpPr>
                <a:spLocks/>
              </p:cNvSpPr>
              <p:nvPr/>
            </p:nvSpPr>
            <p:spPr bwMode="auto">
              <a:xfrm>
                <a:off x="1893" y="2658"/>
                <a:ext cx="2627" cy="611"/>
              </a:xfrm>
              <a:custGeom>
                <a:avLst/>
                <a:gdLst>
                  <a:gd name="T0" fmla="*/ 0 w 2627"/>
                  <a:gd name="T1" fmla="*/ 611 h 611"/>
                  <a:gd name="T2" fmla="*/ 2627 w 2627"/>
                  <a:gd name="T3" fmla="*/ 611 h 611"/>
                  <a:gd name="T4" fmla="*/ 2336 w 2627"/>
                  <a:gd name="T5" fmla="*/ 0 h 611"/>
                  <a:gd name="T6" fmla="*/ 288 w 2627"/>
                  <a:gd name="T7" fmla="*/ 0 h 611"/>
                  <a:gd name="T8" fmla="*/ 0 w 2627"/>
                  <a:gd name="T9" fmla="*/ 611 h 6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27" h="611">
                    <a:moveTo>
                      <a:pt x="0" y="611"/>
                    </a:moveTo>
                    <a:lnTo>
                      <a:pt x="2627" y="611"/>
                    </a:lnTo>
                    <a:lnTo>
                      <a:pt x="2336" y="0"/>
                    </a:lnTo>
                    <a:lnTo>
                      <a:pt x="288" y="0"/>
                    </a:lnTo>
                    <a:lnTo>
                      <a:pt x="0" y="611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33CC33"/>
                  </a:gs>
                  <a:gs pos="100000">
                    <a:srgbClr val="21842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587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20493" name="Group 12"/>
            <p:cNvGrpSpPr>
              <a:grpSpLocks/>
            </p:cNvGrpSpPr>
            <p:nvPr/>
          </p:nvGrpSpPr>
          <p:grpSpPr bwMode="auto">
            <a:xfrm>
              <a:off x="715" y="975"/>
              <a:ext cx="2223" cy="1812"/>
              <a:chOff x="2014" y="783"/>
              <a:chExt cx="2134" cy="1923"/>
            </a:xfrm>
          </p:grpSpPr>
          <p:sp>
            <p:nvSpPr>
              <p:cNvPr id="20498" name="Freeform 13"/>
              <p:cNvSpPr>
                <a:spLocks/>
              </p:cNvSpPr>
              <p:nvPr/>
            </p:nvSpPr>
            <p:spPr bwMode="auto">
              <a:xfrm>
                <a:off x="2970" y="793"/>
                <a:ext cx="1178" cy="1913"/>
              </a:xfrm>
              <a:custGeom>
                <a:avLst/>
                <a:gdLst>
                  <a:gd name="T0" fmla="*/ 956 w 1178"/>
                  <a:gd name="T1" fmla="*/ 1283 h 2011"/>
                  <a:gd name="T2" fmla="*/ 1178 w 1178"/>
                  <a:gd name="T3" fmla="*/ 1084 h 2011"/>
                  <a:gd name="T4" fmla="*/ 0 w 1178"/>
                  <a:gd name="T5" fmla="*/ 0 h 2011"/>
                  <a:gd name="T6" fmla="*/ 956 w 1178"/>
                  <a:gd name="T7" fmla="*/ 1283 h 201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78" h="2011">
                    <a:moveTo>
                      <a:pt x="956" y="2011"/>
                    </a:moveTo>
                    <a:lnTo>
                      <a:pt x="1178" y="1700"/>
                    </a:lnTo>
                    <a:lnTo>
                      <a:pt x="0" y="0"/>
                    </a:lnTo>
                    <a:lnTo>
                      <a:pt x="956" y="2011"/>
                    </a:lnTo>
                    <a:close/>
                  </a:path>
                </a:pathLst>
              </a:custGeom>
              <a:solidFill>
                <a:srgbClr val="FF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58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0499" name="Freeform 14"/>
              <p:cNvSpPr>
                <a:spLocks/>
              </p:cNvSpPr>
              <p:nvPr/>
            </p:nvSpPr>
            <p:spPr bwMode="auto">
              <a:xfrm>
                <a:off x="2014" y="783"/>
                <a:ext cx="1923" cy="1923"/>
              </a:xfrm>
              <a:custGeom>
                <a:avLst/>
                <a:gdLst>
                  <a:gd name="T0" fmla="*/ 0 w 1923"/>
                  <a:gd name="T1" fmla="*/ 1279 h 2022"/>
                  <a:gd name="T2" fmla="*/ 1923 w 1923"/>
                  <a:gd name="T3" fmla="*/ 1287 h 2022"/>
                  <a:gd name="T4" fmla="*/ 956 w 1923"/>
                  <a:gd name="T5" fmla="*/ 0 h 2022"/>
                  <a:gd name="T6" fmla="*/ 0 w 1923"/>
                  <a:gd name="T7" fmla="*/ 1279 h 202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3" h="2022">
                    <a:moveTo>
                      <a:pt x="0" y="2011"/>
                    </a:moveTo>
                    <a:lnTo>
                      <a:pt x="1923" y="2022"/>
                    </a:lnTo>
                    <a:lnTo>
                      <a:pt x="956" y="0"/>
                    </a:lnTo>
                    <a:lnTo>
                      <a:pt x="0" y="2011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CC00"/>
                  </a:gs>
                  <a:gs pos="100000">
                    <a:srgbClr val="DBAF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587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20494" name="Group 15"/>
            <p:cNvGrpSpPr>
              <a:grpSpLocks/>
            </p:cNvGrpSpPr>
            <p:nvPr/>
          </p:nvGrpSpPr>
          <p:grpSpPr bwMode="auto">
            <a:xfrm>
              <a:off x="299" y="2201"/>
              <a:ext cx="2736" cy="1668"/>
              <a:chOff x="1624" y="2234"/>
              <a:chExt cx="2736" cy="1725"/>
            </a:xfrm>
          </p:grpSpPr>
          <p:sp>
            <p:nvSpPr>
              <p:cNvPr id="20495" name="Text Box 16"/>
              <p:cNvSpPr txBox="1">
                <a:spLocks noChangeArrowheads="1"/>
              </p:cNvSpPr>
              <p:nvPr/>
            </p:nvSpPr>
            <p:spPr bwMode="auto">
              <a:xfrm>
                <a:off x="1624" y="3658"/>
                <a:ext cx="2736" cy="3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99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b="1"/>
                  <a:t>Potential Accounts</a:t>
                </a:r>
              </a:p>
            </p:txBody>
          </p:sp>
          <p:sp>
            <p:nvSpPr>
              <p:cNvPr id="20496" name="Text Box 17"/>
              <p:cNvSpPr txBox="1">
                <a:spLocks noChangeArrowheads="1"/>
              </p:cNvSpPr>
              <p:nvPr/>
            </p:nvSpPr>
            <p:spPr bwMode="auto">
              <a:xfrm>
                <a:off x="1919" y="3030"/>
                <a:ext cx="2247" cy="3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99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b="1"/>
                  <a:t>Ordinary Accounts</a:t>
                </a:r>
              </a:p>
            </p:txBody>
          </p:sp>
          <p:sp>
            <p:nvSpPr>
              <p:cNvPr id="20497" name="Text Box 18"/>
              <p:cNvSpPr txBox="1">
                <a:spLocks noChangeArrowheads="1"/>
              </p:cNvSpPr>
              <p:nvPr/>
            </p:nvSpPr>
            <p:spPr bwMode="auto">
              <a:xfrm>
                <a:off x="2032" y="2234"/>
                <a:ext cx="2018" cy="3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99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en-US" altLang="zh-TW" b="1"/>
                  <a:t>Major Accounts</a:t>
                </a:r>
              </a:p>
            </p:txBody>
          </p:sp>
        </p:grpSp>
      </p:grpSp>
      <p:sp>
        <p:nvSpPr>
          <p:cNvPr id="20486" name="AutoShape 19"/>
          <p:cNvSpPr>
            <a:spLocks/>
          </p:cNvSpPr>
          <p:nvPr/>
        </p:nvSpPr>
        <p:spPr bwMode="auto">
          <a:xfrm>
            <a:off x="6264275" y="5562600"/>
            <a:ext cx="2571750" cy="609600"/>
          </a:xfrm>
          <a:prstGeom prst="callout2">
            <a:avLst>
              <a:gd name="adj1" fmla="val 18750"/>
              <a:gd name="adj2" fmla="val -2963"/>
              <a:gd name="adj3" fmla="val 18750"/>
              <a:gd name="adj4" fmla="val -16606"/>
              <a:gd name="adj5" fmla="val 18750"/>
              <a:gd name="adj6" fmla="val -30741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>
                <a:solidFill>
                  <a:srgbClr val="000066"/>
                </a:solidFill>
                <a:latin typeface="Arial Narrow" panose="020B0606020202030204" pitchFamily="34" charset="0"/>
              </a:rPr>
              <a:t>Expand customer base</a:t>
            </a:r>
            <a:endParaRPr lang="zh-TW" altLang="en-US" sz="200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  <p:sp>
        <p:nvSpPr>
          <p:cNvPr id="20487" name="AutoShape 20"/>
          <p:cNvSpPr>
            <a:spLocks/>
          </p:cNvSpPr>
          <p:nvPr/>
        </p:nvSpPr>
        <p:spPr bwMode="auto">
          <a:xfrm>
            <a:off x="5803900" y="4287838"/>
            <a:ext cx="2627313" cy="609600"/>
          </a:xfrm>
          <a:prstGeom prst="callout2">
            <a:avLst>
              <a:gd name="adj1" fmla="val 18750"/>
              <a:gd name="adj2" fmla="val -2898"/>
              <a:gd name="adj3" fmla="val 18750"/>
              <a:gd name="adj4" fmla="val -18972"/>
              <a:gd name="adj5" fmla="val 18750"/>
              <a:gd name="adj6" fmla="val -3564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>
                <a:solidFill>
                  <a:srgbClr val="000066"/>
                </a:solidFill>
                <a:latin typeface="Arial Narrow" panose="020B0606020202030204" pitchFamily="34" charset="0"/>
              </a:rPr>
              <a:t>Increase loyalty</a:t>
            </a:r>
            <a:endParaRPr lang="zh-TW" altLang="en-US" sz="200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  <p:sp>
        <p:nvSpPr>
          <p:cNvPr id="20488" name="AutoShape 21"/>
          <p:cNvSpPr>
            <a:spLocks/>
          </p:cNvSpPr>
          <p:nvPr/>
        </p:nvSpPr>
        <p:spPr bwMode="auto">
          <a:xfrm>
            <a:off x="5041900" y="3200400"/>
            <a:ext cx="3994150" cy="609600"/>
          </a:xfrm>
          <a:prstGeom prst="callout2">
            <a:avLst>
              <a:gd name="adj1" fmla="val 18750"/>
              <a:gd name="adj2" fmla="val -3125"/>
              <a:gd name="adj3" fmla="val 18750"/>
              <a:gd name="adj4" fmla="val -23634"/>
              <a:gd name="adj5" fmla="val 18750"/>
              <a:gd name="adj6" fmla="val -44921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>
                <a:solidFill>
                  <a:srgbClr val="000066"/>
                </a:solidFill>
                <a:latin typeface="Arial Narrow" panose="020B0606020202030204" pitchFamily="34" charset="0"/>
              </a:rPr>
              <a:t>Differentiation;</a:t>
            </a:r>
          </a:p>
          <a:p>
            <a:pPr eaLnBrk="1" hangingPunct="1"/>
            <a:r>
              <a:rPr lang="en-US" altLang="zh-TW" sz="2000">
                <a:solidFill>
                  <a:srgbClr val="000066"/>
                </a:solidFill>
                <a:latin typeface="Arial Narrow" panose="020B0606020202030204" pitchFamily="34" charset="0"/>
              </a:rPr>
              <a:t>Increase average transaction value (ATV)</a:t>
            </a:r>
          </a:p>
          <a:p>
            <a:pPr eaLnBrk="1" hangingPunct="1"/>
            <a:endParaRPr lang="zh-TW" altLang="en-US" sz="200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  <p:sp>
        <p:nvSpPr>
          <p:cNvPr id="20489" name="AutoShape 23"/>
          <p:cNvSpPr>
            <a:spLocks noChangeArrowheads="1"/>
          </p:cNvSpPr>
          <p:nvPr/>
        </p:nvSpPr>
        <p:spPr bwMode="auto">
          <a:xfrm>
            <a:off x="4879975" y="1414463"/>
            <a:ext cx="3190875" cy="1447800"/>
          </a:xfrm>
          <a:prstGeom prst="cloudCallout">
            <a:avLst>
              <a:gd name="adj1" fmla="val 63185"/>
              <a:gd name="adj2" fmla="val 27523"/>
            </a:avLst>
          </a:prstGeom>
          <a:solidFill>
            <a:schemeClr val="bg1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solidFill>
                  <a:srgbClr val="000066"/>
                </a:solidFill>
                <a:latin typeface="Arial Narrow" panose="020B0606020202030204" pitchFamily="34" charset="0"/>
                <a:ea typeface="標楷體" panose="03000509000000000000" pitchFamily="65" charset="-120"/>
              </a:rPr>
              <a:t>Retain valuable customers to increase profit</a:t>
            </a:r>
            <a:endParaRPr lang="zh-TW" altLang="en-US">
              <a:solidFill>
                <a:srgbClr val="000066"/>
              </a:solidFill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20490" name="Oval 24"/>
          <p:cNvSpPr>
            <a:spLocks noChangeArrowheads="1"/>
          </p:cNvSpPr>
          <p:nvPr/>
        </p:nvSpPr>
        <p:spPr bwMode="auto">
          <a:xfrm>
            <a:off x="1331913" y="3200400"/>
            <a:ext cx="2889250" cy="76676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253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24F0ECD-F7E9-42AA-B56E-8405D4C16EA7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en-US" altLang="zh-TW" sz="3200" smtClean="0"/>
              <a:t>Loyal customers are the best assets</a:t>
            </a:r>
            <a:endParaRPr lang="zh-TW" altLang="en-US" sz="3200" smtClean="0"/>
          </a:p>
        </p:txBody>
      </p:sp>
      <p:sp>
        <p:nvSpPr>
          <p:cNvPr id="22533" name="Text Box 3"/>
          <p:cNvSpPr txBox="1">
            <a:spLocks noChangeArrowheads="1"/>
          </p:cNvSpPr>
          <p:nvPr/>
        </p:nvSpPr>
        <p:spPr bwMode="auto">
          <a:xfrm>
            <a:off x="787400" y="1989138"/>
            <a:ext cx="1858963" cy="954087"/>
          </a:xfrm>
          <a:prstGeom prst="rect">
            <a:avLst/>
          </a:prstGeom>
          <a:solidFill>
            <a:srgbClr val="333399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chemeClr val="bg1"/>
                </a:solidFill>
                <a:latin typeface="Tahoma" panose="020B0604030504040204" pitchFamily="34" charset="0"/>
              </a:rPr>
              <a:t>Potential</a:t>
            </a:r>
          </a:p>
          <a:p>
            <a:pPr eaLnBrk="1" hangingPunct="1"/>
            <a:r>
              <a:rPr lang="en-US" altLang="zh-TW" sz="2800">
                <a:solidFill>
                  <a:schemeClr val="bg1"/>
                </a:solidFill>
                <a:latin typeface="Tahoma" panose="020B0604030504040204" pitchFamily="34" charset="0"/>
              </a:rPr>
              <a:t>Customers</a:t>
            </a:r>
            <a:endParaRPr lang="zh-TW" altLang="en-US" sz="280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22534" name="Text Box 4"/>
          <p:cNvSpPr txBox="1">
            <a:spLocks noChangeArrowheads="1"/>
          </p:cNvSpPr>
          <p:nvPr/>
        </p:nvSpPr>
        <p:spPr bwMode="auto">
          <a:xfrm>
            <a:off x="3733800" y="3482975"/>
            <a:ext cx="1858963" cy="954088"/>
          </a:xfrm>
          <a:prstGeom prst="rect">
            <a:avLst/>
          </a:prstGeom>
          <a:solidFill>
            <a:srgbClr val="333399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chemeClr val="bg1"/>
                </a:solidFill>
                <a:latin typeface="Tahoma" panose="020B0604030504040204" pitchFamily="34" charset="0"/>
              </a:rPr>
              <a:t>Current</a:t>
            </a:r>
          </a:p>
          <a:p>
            <a:pPr eaLnBrk="1" hangingPunct="1"/>
            <a:r>
              <a:rPr lang="en-US" altLang="zh-TW" sz="2800">
                <a:solidFill>
                  <a:schemeClr val="bg1"/>
                </a:solidFill>
                <a:latin typeface="Tahoma" panose="020B0604030504040204" pitchFamily="34" charset="0"/>
              </a:rPr>
              <a:t>Customers</a:t>
            </a:r>
            <a:endParaRPr lang="zh-TW" altLang="en-US" sz="280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22535" name="Text Box 5"/>
          <p:cNvSpPr txBox="1">
            <a:spLocks noChangeArrowheads="1"/>
          </p:cNvSpPr>
          <p:nvPr/>
        </p:nvSpPr>
        <p:spPr bwMode="auto">
          <a:xfrm>
            <a:off x="6877050" y="4868863"/>
            <a:ext cx="1943100" cy="954087"/>
          </a:xfrm>
          <a:prstGeom prst="rect">
            <a:avLst/>
          </a:prstGeom>
          <a:solidFill>
            <a:srgbClr val="333399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chemeClr val="bg1"/>
                </a:solidFill>
                <a:latin typeface="Tahoma" panose="020B0604030504040204" pitchFamily="34" charset="0"/>
              </a:rPr>
              <a:t>Loyal </a:t>
            </a:r>
          </a:p>
          <a:p>
            <a:pPr eaLnBrk="1" hangingPunct="1"/>
            <a:r>
              <a:rPr lang="en-US" altLang="zh-TW" sz="2800">
                <a:solidFill>
                  <a:schemeClr val="bg1"/>
                </a:solidFill>
                <a:latin typeface="Tahoma" panose="020B0604030504040204" pitchFamily="34" charset="0"/>
              </a:rPr>
              <a:t>Customers</a:t>
            </a:r>
            <a:endParaRPr lang="zh-TW" altLang="en-US" sz="280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22536" name="Text Box 6"/>
          <p:cNvSpPr txBox="1">
            <a:spLocks noChangeArrowheads="1"/>
          </p:cNvSpPr>
          <p:nvPr/>
        </p:nvSpPr>
        <p:spPr bwMode="auto">
          <a:xfrm>
            <a:off x="6588125" y="1989138"/>
            <a:ext cx="1858963" cy="954087"/>
          </a:xfrm>
          <a:prstGeom prst="rect">
            <a:avLst/>
          </a:prstGeom>
          <a:solidFill>
            <a:srgbClr val="333399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chemeClr val="bg1"/>
                </a:solidFill>
                <a:latin typeface="Tahoma" panose="020B0604030504040204" pitchFamily="34" charset="0"/>
              </a:rPr>
              <a:t>Lost</a:t>
            </a:r>
          </a:p>
          <a:p>
            <a:pPr eaLnBrk="1" hangingPunct="1"/>
            <a:r>
              <a:rPr lang="en-US" altLang="zh-TW" sz="2800">
                <a:solidFill>
                  <a:schemeClr val="bg1"/>
                </a:solidFill>
                <a:latin typeface="Tahoma" panose="020B0604030504040204" pitchFamily="34" charset="0"/>
              </a:rPr>
              <a:t>Customers</a:t>
            </a:r>
            <a:endParaRPr lang="zh-TW" altLang="en-US" sz="280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22537" name="Text Box 7"/>
          <p:cNvSpPr txBox="1">
            <a:spLocks noChangeArrowheads="1"/>
          </p:cNvSpPr>
          <p:nvPr/>
        </p:nvSpPr>
        <p:spPr bwMode="auto">
          <a:xfrm>
            <a:off x="5761038" y="3883025"/>
            <a:ext cx="16541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CC0000"/>
                </a:solidFill>
                <a:latin typeface="Tahoma" panose="020B0604030504040204" pitchFamily="34" charset="0"/>
                <a:ea typeface="標楷體" panose="03000509000000000000" pitchFamily="65" charset="-120"/>
              </a:rPr>
              <a:t>Sales Service</a:t>
            </a:r>
            <a:endParaRPr lang="zh-TW" altLang="en-US" sz="2800">
              <a:solidFill>
                <a:srgbClr val="CC0000"/>
              </a:solidFill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22538" name="Text Box 8"/>
          <p:cNvSpPr txBox="1">
            <a:spLocks noChangeArrowheads="1"/>
          </p:cNvSpPr>
          <p:nvPr/>
        </p:nvSpPr>
        <p:spPr bwMode="auto">
          <a:xfrm>
            <a:off x="1484313" y="3146425"/>
            <a:ext cx="17478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CC0000"/>
                </a:solidFill>
                <a:latin typeface="Tahoma" panose="020B0604030504040204" pitchFamily="34" charset="0"/>
                <a:ea typeface="標楷體" panose="03000509000000000000" pitchFamily="65" charset="-120"/>
              </a:rPr>
              <a:t>Marketing</a:t>
            </a:r>
            <a:endParaRPr lang="zh-TW" altLang="en-US" sz="2800">
              <a:solidFill>
                <a:srgbClr val="CC0000"/>
              </a:solidFill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22539" name="Text Box 9"/>
          <p:cNvSpPr txBox="1">
            <a:spLocks noChangeArrowheads="1"/>
          </p:cNvSpPr>
          <p:nvPr/>
        </p:nvSpPr>
        <p:spPr bwMode="auto">
          <a:xfrm>
            <a:off x="3789363" y="5032375"/>
            <a:ext cx="13208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CC0000"/>
                </a:solidFill>
                <a:latin typeface="Tahoma" panose="020B0604030504040204" pitchFamily="34" charset="0"/>
                <a:ea typeface="標楷體" panose="03000509000000000000" pitchFamily="65" charset="-120"/>
              </a:rPr>
              <a:t>Active </a:t>
            </a:r>
          </a:p>
          <a:p>
            <a:pPr eaLnBrk="1" hangingPunct="1"/>
            <a:r>
              <a:rPr lang="en-US" altLang="zh-TW" sz="2800">
                <a:solidFill>
                  <a:srgbClr val="CC0000"/>
                </a:solidFill>
                <a:latin typeface="Tahoma" panose="020B0604030504040204" pitchFamily="34" charset="0"/>
                <a:ea typeface="標楷體" panose="03000509000000000000" pitchFamily="65" charset="-120"/>
              </a:rPr>
              <a:t>Service</a:t>
            </a:r>
            <a:endParaRPr lang="zh-TW" altLang="en-US" sz="2800">
              <a:solidFill>
                <a:srgbClr val="CC0000"/>
              </a:solidFill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cxnSp>
        <p:nvCxnSpPr>
          <p:cNvPr id="22540" name="AutoShape 10"/>
          <p:cNvCxnSpPr>
            <a:cxnSpLocks noChangeShapeType="1"/>
            <a:stCxn id="22533" idx="3"/>
            <a:endCxn id="22536" idx="1"/>
          </p:cNvCxnSpPr>
          <p:nvPr/>
        </p:nvCxnSpPr>
        <p:spPr bwMode="auto">
          <a:xfrm>
            <a:off x="2646363" y="2466975"/>
            <a:ext cx="3941762" cy="127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996600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1" name="AutoShape 11"/>
          <p:cNvCxnSpPr>
            <a:cxnSpLocks noChangeShapeType="1"/>
            <a:stCxn id="22533" idx="3"/>
            <a:endCxn id="22534" idx="1"/>
          </p:cNvCxnSpPr>
          <p:nvPr/>
        </p:nvCxnSpPr>
        <p:spPr bwMode="auto">
          <a:xfrm>
            <a:off x="2646363" y="2466975"/>
            <a:ext cx="1087437" cy="1493838"/>
          </a:xfrm>
          <a:prstGeom prst="curvedConnector3">
            <a:avLst>
              <a:gd name="adj1" fmla="val 50000"/>
            </a:avLst>
          </a:prstGeom>
          <a:noFill/>
          <a:ln w="57150">
            <a:solidFill>
              <a:schemeClr val="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2" name="AutoShape 12"/>
          <p:cNvCxnSpPr>
            <a:cxnSpLocks noChangeShapeType="1"/>
            <a:stCxn id="22534" idx="0"/>
            <a:endCxn id="22536" idx="1"/>
          </p:cNvCxnSpPr>
          <p:nvPr/>
        </p:nvCxnSpPr>
        <p:spPr bwMode="auto">
          <a:xfrm rot="5400000" flipH="1" flipV="1">
            <a:off x="5117307" y="2012156"/>
            <a:ext cx="1016000" cy="1925637"/>
          </a:xfrm>
          <a:prstGeom prst="curvedConnector2">
            <a:avLst/>
          </a:prstGeom>
          <a:noFill/>
          <a:ln w="38100">
            <a:solidFill>
              <a:srgbClr val="996600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3" name="AutoShape 13"/>
          <p:cNvCxnSpPr>
            <a:cxnSpLocks noChangeShapeType="1"/>
            <a:stCxn id="22535" idx="3"/>
            <a:endCxn id="22536" idx="2"/>
          </p:cNvCxnSpPr>
          <p:nvPr/>
        </p:nvCxnSpPr>
        <p:spPr bwMode="auto">
          <a:xfrm flipH="1" flipV="1">
            <a:off x="7516813" y="2943225"/>
            <a:ext cx="1303337" cy="2403475"/>
          </a:xfrm>
          <a:prstGeom prst="curvedConnector4">
            <a:avLst>
              <a:gd name="adj1" fmla="val -17542"/>
              <a:gd name="adj2" fmla="val 59926"/>
            </a:avLst>
          </a:prstGeom>
          <a:noFill/>
          <a:ln w="38100">
            <a:solidFill>
              <a:srgbClr val="996600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4" name="AutoShape 14"/>
          <p:cNvCxnSpPr>
            <a:cxnSpLocks noChangeShapeType="1"/>
            <a:stCxn id="22534" idx="3"/>
            <a:endCxn id="22535" idx="0"/>
          </p:cNvCxnSpPr>
          <p:nvPr/>
        </p:nvCxnSpPr>
        <p:spPr bwMode="auto">
          <a:xfrm>
            <a:off x="5592763" y="3960813"/>
            <a:ext cx="2255837" cy="908050"/>
          </a:xfrm>
          <a:prstGeom prst="curvedConnector2">
            <a:avLst/>
          </a:prstGeom>
          <a:noFill/>
          <a:ln w="38100">
            <a:solidFill>
              <a:schemeClr val="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5" name="AutoShape 15"/>
          <p:cNvCxnSpPr>
            <a:cxnSpLocks noChangeShapeType="1"/>
            <a:stCxn id="22535" idx="2"/>
            <a:endCxn id="22534" idx="2"/>
          </p:cNvCxnSpPr>
          <p:nvPr/>
        </p:nvCxnSpPr>
        <p:spPr bwMode="auto">
          <a:xfrm rot="5400000" flipH="1">
            <a:off x="5562600" y="3536951"/>
            <a:ext cx="1385887" cy="3186112"/>
          </a:xfrm>
          <a:prstGeom prst="curvedConnector3">
            <a:avLst>
              <a:gd name="adj1" fmla="val -16495"/>
            </a:avLst>
          </a:prstGeom>
          <a:noFill/>
          <a:ln w="38100">
            <a:solidFill>
              <a:schemeClr val="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457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A9C750A-7F43-4EDD-B67E-2A62625854CC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smtClean="0"/>
              <a:t>Loyal customers are the best assets</a:t>
            </a:r>
            <a:endParaRPr lang="zh-TW" altLang="en-US" sz="3200" smtClean="0"/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smtClean="0"/>
              <a:t>Characteristics of loyal customers</a:t>
            </a:r>
            <a:endParaRPr lang="zh-TW" altLang="en-US" sz="28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Very satisfied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Continue purchase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Referals, Recommend to others</a:t>
            </a:r>
          </a:p>
          <a:p>
            <a:pPr marL="1241425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2000" smtClean="0"/>
              <a:t>	</a:t>
            </a:r>
            <a:r>
              <a:rPr lang="zh-TW" altLang="en-US" sz="2000" smtClean="0"/>
              <a:t>	          </a:t>
            </a:r>
            <a:endParaRPr lang="zh-TW" altLang="en-US" sz="2000" smtClean="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/>
              <a:t>Making profit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20/80</a:t>
            </a:r>
            <a:r>
              <a:rPr lang="zh-TW" altLang="en-US" sz="2400" smtClean="0"/>
              <a:t> </a:t>
            </a:r>
            <a:r>
              <a:rPr lang="en-US" altLang="zh-TW" sz="2400" smtClean="0"/>
              <a:t>rule</a:t>
            </a:r>
            <a:endParaRPr lang="zh-TW" alt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20/100</a:t>
            </a:r>
            <a:r>
              <a:rPr lang="zh-TW" altLang="en-US" sz="2400" smtClean="0"/>
              <a:t> </a:t>
            </a:r>
            <a:r>
              <a:rPr lang="en-US" altLang="zh-TW" sz="2400" smtClean="0"/>
              <a:t>rule</a:t>
            </a:r>
            <a:endParaRPr lang="zh-TW" alt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20/120</a:t>
            </a:r>
            <a:r>
              <a:rPr lang="zh-TW" altLang="en-US" sz="2400" smtClean="0"/>
              <a:t> </a:t>
            </a:r>
            <a:r>
              <a:rPr lang="en-US" altLang="zh-TW" sz="2400" smtClean="0"/>
              <a:t>rule</a:t>
            </a:r>
            <a:endParaRPr lang="zh-TW" altLang="en-US" sz="2400" smtClean="0"/>
          </a:p>
        </p:txBody>
      </p:sp>
      <p:sp>
        <p:nvSpPr>
          <p:cNvPr id="24582" name="AutoShape 4"/>
          <p:cNvSpPr>
            <a:spLocks noChangeArrowheads="1"/>
          </p:cNvSpPr>
          <p:nvPr/>
        </p:nvSpPr>
        <p:spPr bwMode="auto">
          <a:xfrm>
            <a:off x="4267200" y="4038600"/>
            <a:ext cx="1981200" cy="1219200"/>
          </a:xfrm>
          <a:prstGeom prst="triangle">
            <a:avLst>
              <a:gd name="adj" fmla="val 50000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latin typeface="Tahoma" panose="020B0604030504040204" pitchFamily="34" charset="0"/>
            </a:endParaRPr>
          </a:p>
        </p:txBody>
      </p:sp>
      <p:sp>
        <p:nvSpPr>
          <p:cNvPr id="24583" name="AutoShape 5"/>
          <p:cNvSpPr>
            <a:spLocks noChangeArrowheads="1"/>
          </p:cNvSpPr>
          <p:nvPr/>
        </p:nvSpPr>
        <p:spPr bwMode="auto">
          <a:xfrm>
            <a:off x="5257800" y="3733800"/>
            <a:ext cx="2362200" cy="1752600"/>
          </a:xfrm>
          <a:prstGeom prst="triangle">
            <a:avLst>
              <a:gd name="adj" fmla="val 50000"/>
            </a:avLst>
          </a:prstGeom>
          <a:solidFill>
            <a:srgbClr val="FFCC66"/>
          </a:solidFill>
          <a:ln w="9525">
            <a:solidFill>
              <a:srgbClr val="FFCC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tx2"/>
              </a:solidFill>
              <a:latin typeface="Tahoma" panose="020B0604030504040204" pitchFamily="34" charset="0"/>
            </a:endParaRPr>
          </a:p>
        </p:txBody>
      </p:sp>
      <p:sp>
        <p:nvSpPr>
          <p:cNvPr id="24584" name="AutoShape 6"/>
          <p:cNvSpPr>
            <a:spLocks noChangeArrowheads="1"/>
          </p:cNvSpPr>
          <p:nvPr/>
        </p:nvSpPr>
        <p:spPr bwMode="auto">
          <a:xfrm>
            <a:off x="6324600" y="3657600"/>
            <a:ext cx="2819400" cy="1981200"/>
          </a:xfrm>
          <a:prstGeom prst="triangle">
            <a:avLst>
              <a:gd name="adj" fmla="val 50000"/>
            </a:avLst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24585" name="Text Box 7"/>
          <p:cNvSpPr txBox="1">
            <a:spLocks noChangeArrowheads="1"/>
          </p:cNvSpPr>
          <p:nvPr/>
        </p:nvSpPr>
        <p:spPr bwMode="auto">
          <a:xfrm>
            <a:off x="4773613" y="4511675"/>
            <a:ext cx="101758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>
                <a:solidFill>
                  <a:schemeClr val="folHlink"/>
                </a:solidFill>
                <a:latin typeface="Tahoma" panose="020B0604030504040204" pitchFamily="34" charset="0"/>
              </a:rPr>
              <a:t>Very </a:t>
            </a:r>
          </a:p>
          <a:p>
            <a:pPr eaLnBrk="1" hangingPunct="1"/>
            <a:r>
              <a:rPr lang="en-US" altLang="zh-TW" sz="1800">
                <a:solidFill>
                  <a:schemeClr val="folHlink"/>
                </a:solidFill>
                <a:latin typeface="Tahoma" panose="020B0604030504040204" pitchFamily="34" charset="0"/>
              </a:rPr>
              <a:t>satisfied</a:t>
            </a:r>
          </a:p>
        </p:txBody>
      </p:sp>
      <p:sp>
        <p:nvSpPr>
          <p:cNvPr id="24586" name="Text Box 8"/>
          <p:cNvSpPr txBox="1">
            <a:spLocks noChangeArrowheads="1"/>
          </p:cNvSpPr>
          <p:nvPr/>
        </p:nvSpPr>
        <p:spPr bwMode="auto">
          <a:xfrm>
            <a:off x="5875338" y="4440238"/>
            <a:ext cx="11557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>
                <a:solidFill>
                  <a:schemeClr val="tx2"/>
                </a:solidFill>
                <a:latin typeface="Tahoma" panose="020B0604030504040204" pitchFamily="34" charset="0"/>
              </a:rPr>
              <a:t>Continue </a:t>
            </a:r>
          </a:p>
          <a:p>
            <a:pPr eaLnBrk="1" hangingPunct="1"/>
            <a:r>
              <a:rPr lang="en-US" altLang="zh-TW" sz="1800">
                <a:solidFill>
                  <a:schemeClr val="tx2"/>
                </a:solidFill>
                <a:latin typeface="Tahoma" panose="020B0604030504040204" pitchFamily="34" charset="0"/>
              </a:rPr>
              <a:t>purchase</a:t>
            </a:r>
          </a:p>
        </p:txBody>
      </p:sp>
      <p:sp>
        <p:nvSpPr>
          <p:cNvPr id="24587" name="Text Box 9"/>
          <p:cNvSpPr txBox="1">
            <a:spLocks noChangeArrowheads="1"/>
          </p:cNvSpPr>
          <p:nvPr/>
        </p:nvSpPr>
        <p:spPr bwMode="auto">
          <a:xfrm>
            <a:off x="6510338" y="4826000"/>
            <a:ext cx="2276475" cy="75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>
              <a:lnSpc>
                <a:spcPct val="90000"/>
              </a:lnSpc>
            </a:pPr>
            <a:r>
              <a:rPr lang="en-US" altLang="zh-TW">
                <a:solidFill>
                  <a:schemeClr val="bg1"/>
                </a:solidFill>
              </a:rPr>
              <a:t>Recommend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solidFill>
                  <a:schemeClr val="bg1"/>
                </a:solidFill>
              </a:rPr>
              <a:t>to others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662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2FB3C5-D2D0-4CFD-A4C5-FC82E2CB58DB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8" name="Text Box 2"/>
          <p:cNvSpPr txBox="1">
            <a:spLocks noChangeArrowheads="1"/>
          </p:cNvSpPr>
          <p:nvPr/>
        </p:nvSpPr>
        <p:spPr bwMode="auto">
          <a:xfrm>
            <a:off x="1538288" y="5030788"/>
            <a:ext cx="239077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04825" indent="-9525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009650" indent="-188913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Clr>
                <a:srgbClr val="808080"/>
              </a:buClr>
              <a:buSzPct val="90000"/>
              <a:buFont typeface="Monotype Sorts" pitchFamily="2" charset="2"/>
              <a:buNone/>
            </a:pPr>
            <a:r>
              <a:rPr lang="en-US" altLang="zh-TW" sz="1800">
                <a:solidFill>
                  <a:srgbClr val="000000"/>
                </a:solidFill>
                <a:latin typeface="Arial" panose="020B0604020202020204" pitchFamily="34" charset="0"/>
              </a:rPr>
              <a:t>Cost of new customre</a:t>
            </a:r>
            <a:endParaRPr lang="zh-TW" altLang="en-US" sz="1800"/>
          </a:p>
        </p:txBody>
      </p:sp>
      <p:sp>
        <p:nvSpPr>
          <p:cNvPr id="26629" name="Text Box 3"/>
          <p:cNvSpPr txBox="1">
            <a:spLocks noChangeArrowheads="1"/>
          </p:cNvSpPr>
          <p:nvPr/>
        </p:nvSpPr>
        <p:spPr bwMode="auto">
          <a:xfrm>
            <a:off x="7391400" y="1600200"/>
            <a:ext cx="1285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34988" indent="-125413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076325" indent="-255588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Clr>
                <a:srgbClr val="808080"/>
              </a:buClr>
              <a:buSzPct val="90000"/>
              <a:buFont typeface="Monotype Sorts" pitchFamily="2" charset="2"/>
              <a:buNone/>
            </a:pPr>
            <a:r>
              <a:rPr lang="en-US" altLang="zh-TW" sz="1800">
                <a:solidFill>
                  <a:srgbClr val="000000"/>
                </a:solidFill>
                <a:latin typeface="Arial" panose="020B0604020202020204" pitchFamily="34" charset="0"/>
              </a:rPr>
              <a:t>Higher ATV</a:t>
            </a:r>
            <a:endParaRPr lang="zh-TW" altLang="en-US" sz="1800"/>
          </a:p>
        </p:txBody>
      </p:sp>
      <p:sp>
        <p:nvSpPr>
          <p:cNvPr id="26630" name="Text Box 4"/>
          <p:cNvSpPr txBox="1">
            <a:spLocks noChangeArrowheads="1"/>
          </p:cNvSpPr>
          <p:nvPr/>
        </p:nvSpPr>
        <p:spPr bwMode="auto">
          <a:xfrm>
            <a:off x="7378700" y="2008188"/>
            <a:ext cx="1577975" cy="33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34988" indent="-125413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076325" indent="-255588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Clr>
                <a:srgbClr val="808080"/>
              </a:buClr>
              <a:buSzPct val="90000"/>
              <a:buFont typeface="Monotype Sorts" pitchFamily="2" charset="2"/>
              <a:buNone/>
            </a:pPr>
            <a:r>
              <a:rPr lang="en-US" altLang="zh-TW" sz="1800">
                <a:solidFill>
                  <a:srgbClr val="000000"/>
                </a:solidFill>
                <a:latin typeface="Arial" panose="020B0604020202020204" pitchFamily="34" charset="0"/>
              </a:rPr>
              <a:t>New customers</a:t>
            </a:r>
          </a:p>
          <a:p>
            <a:pPr eaLnBrk="1" hangingPunct="1">
              <a:buClr>
                <a:srgbClr val="808080"/>
              </a:buClr>
              <a:buSzPct val="90000"/>
              <a:buFont typeface="Monotype Sorts" pitchFamily="2" charset="2"/>
              <a:buNone/>
            </a:pPr>
            <a:r>
              <a:rPr lang="en-US" altLang="zh-TW" sz="1800">
                <a:solidFill>
                  <a:srgbClr val="000000"/>
                </a:solidFill>
                <a:latin typeface="Arial" panose="020B0604020202020204" pitchFamily="34" charset="0"/>
              </a:rPr>
              <a:t>referals</a:t>
            </a:r>
            <a:endParaRPr lang="zh-TW" altLang="en-US" sz="1800"/>
          </a:p>
        </p:txBody>
      </p:sp>
      <p:sp>
        <p:nvSpPr>
          <p:cNvPr id="26631" name="Text Box 5"/>
          <p:cNvSpPr txBox="1">
            <a:spLocks noChangeArrowheads="1"/>
          </p:cNvSpPr>
          <p:nvPr/>
        </p:nvSpPr>
        <p:spPr bwMode="auto">
          <a:xfrm>
            <a:off x="7389813" y="2732088"/>
            <a:ext cx="1562100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34988" indent="-125413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076325" indent="-255588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Clr>
                <a:srgbClr val="808080"/>
              </a:buClr>
              <a:buSzPct val="90000"/>
              <a:buFont typeface="Monotype Sorts" pitchFamily="2" charset="2"/>
              <a:buNone/>
            </a:pPr>
            <a:r>
              <a:rPr lang="en-US" altLang="zh-TW" sz="1800">
                <a:solidFill>
                  <a:srgbClr val="000000"/>
                </a:solidFill>
                <a:latin typeface="Arial" panose="020B0604020202020204" pitchFamily="34" charset="0"/>
              </a:rPr>
              <a:t>Lower cost of marketing</a:t>
            </a:r>
            <a:endParaRPr lang="zh-TW" altLang="en-US" sz="1800"/>
          </a:p>
        </p:txBody>
      </p:sp>
      <p:sp>
        <p:nvSpPr>
          <p:cNvPr id="26632" name="Text Box 6"/>
          <p:cNvSpPr txBox="1">
            <a:spLocks noChangeArrowheads="1"/>
          </p:cNvSpPr>
          <p:nvPr/>
        </p:nvSpPr>
        <p:spPr bwMode="auto">
          <a:xfrm>
            <a:off x="7378700" y="3605213"/>
            <a:ext cx="120491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34988" indent="-125413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076325" indent="-255588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Clr>
                <a:srgbClr val="808080"/>
              </a:buClr>
              <a:buSzPct val="90000"/>
              <a:buFont typeface="Monotype Sorts" pitchFamily="2" charset="2"/>
              <a:buNone/>
            </a:pPr>
            <a:r>
              <a:rPr lang="en-US" altLang="zh-TW" sz="1800">
                <a:solidFill>
                  <a:srgbClr val="000000"/>
                </a:solidFill>
                <a:latin typeface="Arial" panose="020B0604020202020204" pitchFamily="34" charset="0"/>
              </a:rPr>
              <a:t>Buy more</a:t>
            </a:r>
            <a:endParaRPr lang="zh-TW" altLang="en-US" sz="1800"/>
          </a:p>
        </p:txBody>
      </p:sp>
      <p:sp>
        <p:nvSpPr>
          <p:cNvPr id="26633" name="Text Box 7"/>
          <p:cNvSpPr txBox="1">
            <a:spLocks noChangeArrowheads="1"/>
          </p:cNvSpPr>
          <p:nvPr/>
        </p:nvSpPr>
        <p:spPr bwMode="auto">
          <a:xfrm>
            <a:off x="501650" y="5507038"/>
            <a:ext cx="7666038" cy="4826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00050" indent="9525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01688" indent="1905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buClr>
                <a:srgbClr val="808080"/>
              </a:buClr>
              <a:buSzPct val="90000"/>
              <a:buFont typeface="Monotype Sorts" pitchFamily="2" charset="2"/>
              <a:buNone/>
            </a:pPr>
            <a:r>
              <a:rPr lang="en-US" altLang="zh-TW">
                <a:solidFill>
                  <a:srgbClr val="A5002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The longer customers stay, the more benefits they bring</a:t>
            </a:r>
            <a:endParaRPr lang="zh-TW" altLang="en-US" sz="2000"/>
          </a:p>
        </p:txBody>
      </p:sp>
      <p:sp>
        <p:nvSpPr>
          <p:cNvPr id="26634" name="Text Box 8"/>
          <p:cNvSpPr txBox="1">
            <a:spLocks noChangeArrowheads="1"/>
          </p:cNvSpPr>
          <p:nvPr/>
        </p:nvSpPr>
        <p:spPr bwMode="auto">
          <a:xfrm>
            <a:off x="7391400" y="4167188"/>
            <a:ext cx="12319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34988" indent="-125413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076325" indent="-255588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433388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4333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Clr>
                <a:srgbClr val="808080"/>
              </a:buClr>
              <a:buSzPct val="90000"/>
              <a:buFont typeface="Monotype Sorts" pitchFamily="2" charset="2"/>
              <a:buNone/>
            </a:pPr>
            <a:r>
              <a:rPr lang="en-US" altLang="zh-TW" sz="1800">
                <a:solidFill>
                  <a:srgbClr val="000000"/>
                </a:solidFill>
                <a:latin typeface="Arial" panose="020B0604020202020204" pitchFamily="34" charset="0"/>
              </a:rPr>
              <a:t>Basic benefits</a:t>
            </a:r>
            <a:endParaRPr lang="zh-TW" altLang="en-US" sz="1800"/>
          </a:p>
        </p:txBody>
      </p:sp>
      <p:sp>
        <p:nvSpPr>
          <p:cNvPr id="26635" name="Rectangle 9"/>
          <p:cNvSpPr>
            <a:spLocks noGrp="1" noChangeArrowheads="1"/>
          </p:cNvSpPr>
          <p:nvPr>
            <p:ph type="title"/>
          </p:nvPr>
        </p:nvSpPr>
        <p:spPr>
          <a:xfrm>
            <a:off x="1447800" y="457200"/>
            <a:ext cx="6934200" cy="1143000"/>
          </a:xfrm>
        </p:spPr>
        <p:txBody>
          <a:bodyPr/>
          <a:lstStyle/>
          <a:p>
            <a:pPr eaLnBrk="1" hangingPunct="1"/>
            <a:r>
              <a:rPr lang="en-US" altLang="zh-TW" sz="3600" smtClean="0"/>
              <a:t>Importance of customer loyalty</a:t>
            </a:r>
            <a:endParaRPr lang="zh-TW" altLang="en-US" sz="3600" smtClean="0"/>
          </a:p>
        </p:txBody>
      </p:sp>
      <p:sp>
        <p:nvSpPr>
          <p:cNvPr id="26636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762000" y="5867400"/>
            <a:ext cx="77724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600" smtClean="0"/>
              <a:t>Source:   “Zero Defections: Quality Comes to Services,” by Frederick R. Reichheld </a:t>
            </a:r>
            <a:br>
              <a:rPr lang="en-US" altLang="zh-TW" sz="1600" smtClean="0"/>
            </a:br>
            <a:r>
              <a:rPr lang="en-US" altLang="zh-TW" sz="1600" smtClean="0"/>
              <a:t>		and W. Earl Sasser, Jr., September-October 1990.</a:t>
            </a:r>
            <a:endParaRPr lang="en-US" altLang="zh-TW" smtClean="0"/>
          </a:p>
        </p:txBody>
      </p:sp>
      <p:grpSp>
        <p:nvGrpSpPr>
          <p:cNvPr id="26637" name="Group 12"/>
          <p:cNvGrpSpPr>
            <a:grpSpLocks/>
          </p:cNvGrpSpPr>
          <p:nvPr/>
        </p:nvGrpSpPr>
        <p:grpSpPr bwMode="auto">
          <a:xfrm>
            <a:off x="1693863" y="1517650"/>
            <a:ext cx="5597525" cy="3614738"/>
            <a:chOff x="1067" y="956"/>
            <a:chExt cx="3526" cy="2277"/>
          </a:xfrm>
        </p:grpSpPr>
        <p:sp>
          <p:nvSpPr>
            <p:cNvPr id="26639" name="Freeform 13"/>
            <p:cNvSpPr>
              <a:spLocks/>
            </p:cNvSpPr>
            <p:nvPr/>
          </p:nvSpPr>
          <p:spPr bwMode="auto">
            <a:xfrm>
              <a:off x="1067" y="956"/>
              <a:ext cx="3526" cy="1878"/>
            </a:xfrm>
            <a:custGeom>
              <a:avLst/>
              <a:gdLst>
                <a:gd name="T0" fmla="*/ 0 w 3879"/>
                <a:gd name="T1" fmla="*/ 0 h 2129"/>
                <a:gd name="T2" fmla="*/ 0 w 3879"/>
                <a:gd name="T3" fmla="*/ 689 h 2129"/>
                <a:gd name="T4" fmla="*/ 1643 w 3879"/>
                <a:gd name="T5" fmla="*/ 689 h 21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879" h="2129">
                  <a:moveTo>
                    <a:pt x="0" y="0"/>
                  </a:moveTo>
                  <a:lnTo>
                    <a:pt x="0" y="2128"/>
                  </a:lnTo>
                  <a:lnTo>
                    <a:pt x="3878" y="2128"/>
                  </a:lnTo>
                </a:path>
              </a:pathLst>
            </a:custGeom>
            <a:noFill/>
            <a:ln w="18772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6640" name="AutoShape 14"/>
            <p:cNvSpPr>
              <a:spLocks noChangeArrowheads="1"/>
            </p:cNvSpPr>
            <p:nvPr/>
          </p:nvSpPr>
          <p:spPr bwMode="auto">
            <a:xfrm flipV="1">
              <a:off x="1213" y="2832"/>
              <a:ext cx="260" cy="322"/>
            </a:xfrm>
            <a:prstGeom prst="roundRect">
              <a:avLst>
                <a:gd name="adj" fmla="val 0"/>
              </a:avLst>
            </a:prstGeom>
            <a:solidFill>
              <a:srgbClr val="810000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41" name="AutoShape 15"/>
            <p:cNvSpPr>
              <a:spLocks noChangeArrowheads="1"/>
            </p:cNvSpPr>
            <p:nvPr/>
          </p:nvSpPr>
          <p:spPr bwMode="auto">
            <a:xfrm flipV="1">
              <a:off x="1659" y="2513"/>
              <a:ext cx="259" cy="320"/>
            </a:xfrm>
            <a:prstGeom prst="roundRect">
              <a:avLst>
                <a:gd name="adj" fmla="val 0"/>
              </a:avLst>
            </a:prstGeom>
            <a:solidFill>
              <a:srgbClr val="0000FF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42" name="AutoShape 16"/>
            <p:cNvSpPr>
              <a:spLocks noChangeArrowheads="1"/>
            </p:cNvSpPr>
            <p:nvPr/>
          </p:nvSpPr>
          <p:spPr bwMode="auto">
            <a:xfrm flipV="1">
              <a:off x="2114" y="1874"/>
              <a:ext cx="260" cy="969"/>
            </a:xfrm>
            <a:prstGeom prst="roundRect">
              <a:avLst>
                <a:gd name="adj" fmla="val 0"/>
              </a:avLst>
            </a:prstGeom>
            <a:solidFill>
              <a:srgbClr val="F52B97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43" name="AutoShape 17"/>
            <p:cNvSpPr>
              <a:spLocks noChangeArrowheads="1"/>
            </p:cNvSpPr>
            <p:nvPr/>
          </p:nvSpPr>
          <p:spPr bwMode="auto">
            <a:xfrm flipV="1">
              <a:off x="2549" y="1762"/>
              <a:ext cx="260" cy="1081"/>
            </a:xfrm>
            <a:prstGeom prst="roundRect">
              <a:avLst>
                <a:gd name="adj" fmla="val 0"/>
              </a:avLst>
            </a:prstGeom>
            <a:solidFill>
              <a:srgbClr val="F52B97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44" name="AutoShape 18"/>
            <p:cNvSpPr>
              <a:spLocks noChangeArrowheads="1"/>
            </p:cNvSpPr>
            <p:nvPr/>
          </p:nvSpPr>
          <p:spPr bwMode="auto">
            <a:xfrm flipV="1">
              <a:off x="2994" y="1590"/>
              <a:ext cx="259" cy="1253"/>
            </a:xfrm>
            <a:prstGeom prst="roundRect">
              <a:avLst>
                <a:gd name="adj" fmla="val 0"/>
              </a:avLst>
            </a:prstGeom>
            <a:solidFill>
              <a:srgbClr val="F52B97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45" name="AutoShape 19"/>
            <p:cNvSpPr>
              <a:spLocks noChangeArrowheads="1"/>
            </p:cNvSpPr>
            <p:nvPr/>
          </p:nvSpPr>
          <p:spPr bwMode="auto">
            <a:xfrm flipV="1">
              <a:off x="3442" y="1369"/>
              <a:ext cx="258" cy="1474"/>
            </a:xfrm>
            <a:prstGeom prst="roundRect">
              <a:avLst>
                <a:gd name="adj" fmla="val 0"/>
              </a:avLst>
            </a:prstGeom>
            <a:solidFill>
              <a:srgbClr val="F52B97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46" name="AutoShape 20"/>
            <p:cNvSpPr>
              <a:spLocks noChangeArrowheads="1"/>
            </p:cNvSpPr>
            <p:nvPr/>
          </p:nvSpPr>
          <p:spPr bwMode="auto">
            <a:xfrm flipV="1">
              <a:off x="3888" y="1121"/>
              <a:ext cx="256" cy="1722"/>
            </a:xfrm>
            <a:prstGeom prst="roundRect">
              <a:avLst>
                <a:gd name="adj" fmla="val 0"/>
              </a:avLst>
            </a:prstGeom>
            <a:solidFill>
              <a:srgbClr val="F52B97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47" name="AutoShape 21"/>
            <p:cNvSpPr>
              <a:spLocks noChangeArrowheads="1"/>
            </p:cNvSpPr>
            <p:nvPr/>
          </p:nvSpPr>
          <p:spPr bwMode="auto">
            <a:xfrm flipV="1">
              <a:off x="4332" y="987"/>
              <a:ext cx="258" cy="1856"/>
            </a:xfrm>
            <a:prstGeom prst="roundRect">
              <a:avLst>
                <a:gd name="adj" fmla="val 0"/>
              </a:avLst>
            </a:prstGeom>
            <a:solidFill>
              <a:srgbClr val="F52B97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48" name="Line 22"/>
            <p:cNvSpPr>
              <a:spLocks noChangeShapeType="1"/>
            </p:cNvSpPr>
            <p:nvPr/>
          </p:nvSpPr>
          <p:spPr bwMode="auto">
            <a:xfrm>
              <a:off x="1069" y="1000"/>
              <a:ext cx="82" cy="0"/>
            </a:xfrm>
            <a:prstGeom prst="line">
              <a:avLst/>
            </a:prstGeom>
            <a:noFill/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6649" name="Line 23"/>
            <p:cNvSpPr>
              <a:spLocks noChangeShapeType="1"/>
            </p:cNvSpPr>
            <p:nvPr/>
          </p:nvSpPr>
          <p:spPr bwMode="auto">
            <a:xfrm>
              <a:off x="1068" y="1302"/>
              <a:ext cx="81" cy="0"/>
            </a:xfrm>
            <a:prstGeom prst="line">
              <a:avLst/>
            </a:prstGeom>
            <a:noFill/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6650" name="Line 24"/>
            <p:cNvSpPr>
              <a:spLocks noChangeShapeType="1"/>
            </p:cNvSpPr>
            <p:nvPr/>
          </p:nvSpPr>
          <p:spPr bwMode="auto">
            <a:xfrm>
              <a:off x="1067" y="1611"/>
              <a:ext cx="81" cy="0"/>
            </a:xfrm>
            <a:prstGeom prst="line">
              <a:avLst/>
            </a:prstGeom>
            <a:noFill/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6651" name="Line 25"/>
            <p:cNvSpPr>
              <a:spLocks noChangeShapeType="1"/>
            </p:cNvSpPr>
            <p:nvPr/>
          </p:nvSpPr>
          <p:spPr bwMode="auto">
            <a:xfrm>
              <a:off x="1073" y="1915"/>
              <a:ext cx="82" cy="0"/>
            </a:xfrm>
            <a:prstGeom prst="line">
              <a:avLst/>
            </a:prstGeom>
            <a:noFill/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6652" name="Line 26"/>
            <p:cNvSpPr>
              <a:spLocks noChangeShapeType="1"/>
            </p:cNvSpPr>
            <p:nvPr/>
          </p:nvSpPr>
          <p:spPr bwMode="auto">
            <a:xfrm>
              <a:off x="1072" y="2217"/>
              <a:ext cx="81" cy="0"/>
            </a:xfrm>
            <a:prstGeom prst="line">
              <a:avLst/>
            </a:prstGeom>
            <a:noFill/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6653" name="Line 27"/>
            <p:cNvSpPr>
              <a:spLocks noChangeShapeType="1"/>
            </p:cNvSpPr>
            <p:nvPr/>
          </p:nvSpPr>
          <p:spPr bwMode="auto">
            <a:xfrm>
              <a:off x="1072" y="2519"/>
              <a:ext cx="80" cy="0"/>
            </a:xfrm>
            <a:prstGeom prst="line">
              <a:avLst/>
            </a:prstGeom>
            <a:noFill/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6654" name="Text Box 28"/>
            <p:cNvSpPr txBox="1">
              <a:spLocks noChangeArrowheads="1"/>
            </p:cNvSpPr>
            <p:nvPr/>
          </p:nvSpPr>
          <p:spPr bwMode="auto">
            <a:xfrm>
              <a:off x="2881" y="3058"/>
              <a:ext cx="407" cy="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2913" indent="-33338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89000" indent="-68263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808080"/>
                </a:buClr>
                <a:buSzPct val="90000"/>
                <a:buFont typeface="Monotype Sorts" pitchFamily="2" charset="2"/>
                <a:buNone/>
              </a:pPr>
              <a:r>
                <a:rPr lang="en-US" altLang="zh-TW">
                  <a:solidFill>
                    <a:srgbClr val="003399"/>
                  </a:solidFill>
                  <a:ea typeface="華康儷粗黑" pitchFamily="49" charset="-120"/>
                </a:rPr>
                <a:t>Year</a:t>
              </a:r>
              <a:endParaRPr lang="zh-TW" altLang="en-US">
                <a:solidFill>
                  <a:srgbClr val="003399"/>
                </a:solidFill>
                <a:ea typeface="華康儷粗黑" pitchFamily="49" charset="-120"/>
              </a:endParaRPr>
            </a:p>
          </p:txBody>
        </p:sp>
        <p:sp>
          <p:nvSpPr>
            <p:cNvPr id="26655" name="Text Box 29"/>
            <p:cNvSpPr txBox="1">
              <a:spLocks noChangeArrowheads="1"/>
            </p:cNvSpPr>
            <p:nvPr/>
          </p:nvSpPr>
          <p:spPr bwMode="auto">
            <a:xfrm>
              <a:off x="1751" y="2920"/>
              <a:ext cx="98" cy="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2913" indent="-33338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89000" indent="-68263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80808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400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  <a:endParaRPr lang="en-US" altLang="zh-TW" sz="2200"/>
            </a:p>
          </p:txBody>
        </p:sp>
        <p:sp>
          <p:nvSpPr>
            <p:cNvPr id="26656" name="Text Box 30"/>
            <p:cNvSpPr txBox="1">
              <a:spLocks noChangeArrowheads="1"/>
            </p:cNvSpPr>
            <p:nvPr/>
          </p:nvSpPr>
          <p:spPr bwMode="auto">
            <a:xfrm>
              <a:off x="2202" y="2920"/>
              <a:ext cx="96" cy="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2913" indent="-33338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89000" indent="-68263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80808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400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  <a:endParaRPr lang="en-US" altLang="zh-TW" sz="2200"/>
            </a:p>
          </p:txBody>
        </p:sp>
        <p:sp>
          <p:nvSpPr>
            <p:cNvPr id="26657" name="Text Box 31"/>
            <p:cNvSpPr txBox="1">
              <a:spLocks noChangeArrowheads="1"/>
            </p:cNvSpPr>
            <p:nvPr/>
          </p:nvSpPr>
          <p:spPr bwMode="auto">
            <a:xfrm>
              <a:off x="2632" y="2920"/>
              <a:ext cx="98" cy="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2913" indent="-33338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85825" indent="-65088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80808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400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  <a:endParaRPr lang="en-US" altLang="zh-TW" sz="2200"/>
            </a:p>
          </p:txBody>
        </p:sp>
        <p:sp>
          <p:nvSpPr>
            <p:cNvPr id="26658" name="Text Box 32"/>
            <p:cNvSpPr txBox="1">
              <a:spLocks noChangeArrowheads="1"/>
            </p:cNvSpPr>
            <p:nvPr/>
          </p:nvSpPr>
          <p:spPr bwMode="auto">
            <a:xfrm>
              <a:off x="3093" y="2920"/>
              <a:ext cx="98" cy="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2913" indent="-33338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85825" indent="-65088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80808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400">
                  <a:solidFill>
                    <a:srgbClr val="000000"/>
                  </a:solidFill>
                  <a:latin typeface="Arial" panose="020B0604020202020204" pitchFamily="34" charset="0"/>
                </a:rPr>
                <a:t>4</a:t>
              </a:r>
              <a:endParaRPr lang="en-US" altLang="zh-TW" sz="2200"/>
            </a:p>
          </p:txBody>
        </p:sp>
        <p:sp>
          <p:nvSpPr>
            <p:cNvPr id="26659" name="Text Box 33"/>
            <p:cNvSpPr txBox="1">
              <a:spLocks noChangeArrowheads="1"/>
            </p:cNvSpPr>
            <p:nvPr/>
          </p:nvSpPr>
          <p:spPr bwMode="auto">
            <a:xfrm>
              <a:off x="3533" y="2920"/>
              <a:ext cx="99" cy="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2913" indent="-33338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89000" indent="-68263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80808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400">
                  <a:solidFill>
                    <a:srgbClr val="000000"/>
                  </a:solidFill>
                  <a:latin typeface="Arial" panose="020B0604020202020204" pitchFamily="34" charset="0"/>
                </a:rPr>
                <a:t>5</a:t>
              </a:r>
              <a:endParaRPr lang="en-US" altLang="zh-TW" sz="2200"/>
            </a:p>
          </p:txBody>
        </p:sp>
        <p:sp>
          <p:nvSpPr>
            <p:cNvPr id="26660" name="Text Box 34"/>
            <p:cNvSpPr txBox="1">
              <a:spLocks noChangeArrowheads="1"/>
            </p:cNvSpPr>
            <p:nvPr/>
          </p:nvSpPr>
          <p:spPr bwMode="auto">
            <a:xfrm>
              <a:off x="3961" y="2920"/>
              <a:ext cx="98" cy="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2913" indent="-33338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89000" indent="-68263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80808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400">
                  <a:solidFill>
                    <a:srgbClr val="000000"/>
                  </a:solidFill>
                  <a:latin typeface="Arial" panose="020B0604020202020204" pitchFamily="34" charset="0"/>
                </a:rPr>
                <a:t>6</a:t>
              </a:r>
              <a:endParaRPr lang="en-US" altLang="zh-TW" sz="2200"/>
            </a:p>
          </p:txBody>
        </p:sp>
        <p:sp>
          <p:nvSpPr>
            <p:cNvPr id="26661" name="Text Box 35"/>
            <p:cNvSpPr txBox="1">
              <a:spLocks noChangeArrowheads="1"/>
            </p:cNvSpPr>
            <p:nvPr/>
          </p:nvSpPr>
          <p:spPr bwMode="auto">
            <a:xfrm>
              <a:off x="4447" y="2920"/>
              <a:ext cx="97" cy="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2913" indent="-33338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89000" indent="-68263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33388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33388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80808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400">
                  <a:solidFill>
                    <a:srgbClr val="000000"/>
                  </a:solidFill>
                  <a:latin typeface="Arial" panose="020B0604020202020204" pitchFamily="34" charset="0"/>
                </a:rPr>
                <a:t>7</a:t>
              </a:r>
              <a:endParaRPr lang="en-US" altLang="zh-TW" sz="2200"/>
            </a:p>
          </p:txBody>
        </p:sp>
        <p:sp>
          <p:nvSpPr>
            <p:cNvPr id="26662" name="AutoShape 36"/>
            <p:cNvSpPr>
              <a:spLocks noChangeArrowheads="1"/>
            </p:cNvSpPr>
            <p:nvPr/>
          </p:nvSpPr>
          <p:spPr bwMode="auto">
            <a:xfrm flipV="1">
              <a:off x="2114" y="2522"/>
              <a:ext cx="260" cy="321"/>
            </a:xfrm>
            <a:prstGeom prst="roundRect">
              <a:avLst>
                <a:gd name="adj" fmla="val 0"/>
              </a:avLst>
            </a:prstGeom>
            <a:solidFill>
              <a:srgbClr val="0000FF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63" name="AutoShape 37"/>
            <p:cNvSpPr>
              <a:spLocks noChangeArrowheads="1"/>
            </p:cNvSpPr>
            <p:nvPr/>
          </p:nvSpPr>
          <p:spPr bwMode="auto">
            <a:xfrm flipV="1">
              <a:off x="2994" y="2524"/>
              <a:ext cx="259" cy="322"/>
            </a:xfrm>
            <a:prstGeom prst="roundRect">
              <a:avLst>
                <a:gd name="adj" fmla="val 0"/>
              </a:avLst>
            </a:prstGeom>
            <a:solidFill>
              <a:srgbClr val="0000FF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64" name="AutoShape 38"/>
            <p:cNvSpPr>
              <a:spLocks noChangeArrowheads="1"/>
            </p:cNvSpPr>
            <p:nvPr/>
          </p:nvSpPr>
          <p:spPr bwMode="auto">
            <a:xfrm flipV="1">
              <a:off x="3440" y="2521"/>
              <a:ext cx="260" cy="321"/>
            </a:xfrm>
            <a:prstGeom prst="roundRect">
              <a:avLst>
                <a:gd name="adj" fmla="val 0"/>
              </a:avLst>
            </a:prstGeom>
            <a:solidFill>
              <a:srgbClr val="0000FF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65" name="AutoShape 39"/>
            <p:cNvSpPr>
              <a:spLocks noChangeArrowheads="1"/>
            </p:cNvSpPr>
            <p:nvPr/>
          </p:nvSpPr>
          <p:spPr bwMode="auto">
            <a:xfrm flipV="1">
              <a:off x="3886" y="2519"/>
              <a:ext cx="259" cy="322"/>
            </a:xfrm>
            <a:prstGeom prst="roundRect">
              <a:avLst>
                <a:gd name="adj" fmla="val 0"/>
              </a:avLst>
            </a:prstGeom>
            <a:solidFill>
              <a:srgbClr val="0000FF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66" name="AutoShape 40"/>
            <p:cNvSpPr>
              <a:spLocks noChangeArrowheads="1"/>
            </p:cNvSpPr>
            <p:nvPr/>
          </p:nvSpPr>
          <p:spPr bwMode="auto">
            <a:xfrm flipV="1">
              <a:off x="2114" y="2205"/>
              <a:ext cx="260" cy="321"/>
            </a:xfrm>
            <a:prstGeom prst="roundRect">
              <a:avLst>
                <a:gd name="adj" fmla="val 0"/>
              </a:avLst>
            </a:prstGeom>
            <a:solidFill>
              <a:srgbClr val="FFE118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67" name="AutoShape 41"/>
            <p:cNvSpPr>
              <a:spLocks noChangeArrowheads="1"/>
            </p:cNvSpPr>
            <p:nvPr/>
          </p:nvSpPr>
          <p:spPr bwMode="auto">
            <a:xfrm flipV="1">
              <a:off x="2549" y="2151"/>
              <a:ext cx="257" cy="373"/>
            </a:xfrm>
            <a:prstGeom prst="roundRect">
              <a:avLst>
                <a:gd name="adj" fmla="val 0"/>
              </a:avLst>
            </a:prstGeom>
            <a:solidFill>
              <a:srgbClr val="FFE118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68" name="AutoShape 42"/>
            <p:cNvSpPr>
              <a:spLocks noChangeArrowheads="1"/>
            </p:cNvSpPr>
            <p:nvPr/>
          </p:nvSpPr>
          <p:spPr bwMode="auto">
            <a:xfrm flipV="1">
              <a:off x="2994" y="2103"/>
              <a:ext cx="259" cy="426"/>
            </a:xfrm>
            <a:prstGeom prst="roundRect">
              <a:avLst>
                <a:gd name="adj" fmla="val 0"/>
              </a:avLst>
            </a:prstGeom>
            <a:solidFill>
              <a:srgbClr val="FFE118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69" name="AutoShape 43"/>
            <p:cNvSpPr>
              <a:spLocks noChangeArrowheads="1"/>
            </p:cNvSpPr>
            <p:nvPr/>
          </p:nvSpPr>
          <p:spPr bwMode="auto">
            <a:xfrm flipV="1">
              <a:off x="3440" y="1977"/>
              <a:ext cx="260" cy="547"/>
            </a:xfrm>
            <a:prstGeom prst="roundRect">
              <a:avLst>
                <a:gd name="adj" fmla="val 0"/>
              </a:avLst>
            </a:prstGeom>
            <a:solidFill>
              <a:srgbClr val="FFE118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70" name="AutoShape 44"/>
            <p:cNvSpPr>
              <a:spLocks noChangeArrowheads="1"/>
            </p:cNvSpPr>
            <p:nvPr/>
          </p:nvSpPr>
          <p:spPr bwMode="auto">
            <a:xfrm flipV="1">
              <a:off x="3886" y="1903"/>
              <a:ext cx="259" cy="616"/>
            </a:xfrm>
            <a:prstGeom prst="roundRect">
              <a:avLst>
                <a:gd name="adj" fmla="val 0"/>
              </a:avLst>
            </a:prstGeom>
            <a:solidFill>
              <a:srgbClr val="FFE118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71" name="AutoShape 45"/>
            <p:cNvSpPr>
              <a:spLocks noChangeArrowheads="1"/>
            </p:cNvSpPr>
            <p:nvPr/>
          </p:nvSpPr>
          <p:spPr bwMode="auto">
            <a:xfrm flipV="1">
              <a:off x="2114" y="2111"/>
              <a:ext cx="260" cy="110"/>
            </a:xfrm>
            <a:prstGeom prst="roundRect">
              <a:avLst>
                <a:gd name="adj" fmla="val 0"/>
              </a:avLst>
            </a:prstGeom>
            <a:solidFill>
              <a:srgbClr val="00C200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72" name="AutoShape 46"/>
            <p:cNvSpPr>
              <a:spLocks noChangeArrowheads="1"/>
            </p:cNvSpPr>
            <p:nvPr/>
          </p:nvSpPr>
          <p:spPr bwMode="auto">
            <a:xfrm flipV="1">
              <a:off x="2994" y="1908"/>
              <a:ext cx="259" cy="203"/>
            </a:xfrm>
            <a:prstGeom prst="roundRect">
              <a:avLst>
                <a:gd name="adj" fmla="val 0"/>
              </a:avLst>
            </a:prstGeom>
            <a:solidFill>
              <a:srgbClr val="00C200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73" name="AutoShape 47"/>
            <p:cNvSpPr>
              <a:spLocks noChangeArrowheads="1"/>
            </p:cNvSpPr>
            <p:nvPr/>
          </p:nvSpPr>
          <p:spPr bwMode="auto">
            <a:xfrm flipV="1">
              <a:off x="3440" y="1735"/>
              <a:ext cx="260" cy="248"/>
            </a:xfrm>
            <a:prstGeom prst="roundRect">
              <a:avLst>
                <a:gd name="adj" fmla="val 0"/>
              </a:avLst>
            </a:prstGeom>
            <a:solidFill>
              <a:srgbClr val="00C200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74" name="AutoShape 48"/>
            <p:cNvSpPr>
              <a:spLocks noChangeArrowheads="1"/>
            </p:cNvSpPr>
            <p:nvPr/>
          </p:nvSpPr>
          <p:spPr bwMode="auto">
            <a:xfrm flipV="1">
              <a:off x="3886" y="1637"/>
              <a:ext cx="259" cy="265"/>
            </a:xfrm>
            <a:prstGeom prst="roundRect">
              <a:avLst>
                <a:gd name="adj" fmla="val 0"/>
              </a:avLst>
            </a:prstGeom>
            <a:solidFill>
              <a:srgbClr val="00C200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75" name="AutoShape 49"/>
            <p:cNvSpPr>
              <a:spLocks noChangeArrowheads="1"/>
            </p:cNvSpPr>
            <p:nvPr/>
          </p:nvSpPr>
          <p:spPr bwMode="auto">
            <a:xfrm flipV="1">
              <a:off x="2114" y="1923"/>
              <a:ext cx="260" cy="189"/>
            </a:xfrm>
            <a:prstGeom prst="roundRect">
              <a:avLst>
                <a:gd name="adj" fmla="val 0"/>
              </a:avLst>
            </a:prstGeom>
            <a:solidFill>
              <a:srgbClr val="000080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76" name="AutoShape 50"/>
            <p:cNvSpPr>
              <a:spLocks noChangeArrowheads="1"/>
            </p:cNvSpPr>
            <p:nvPr/>
          </p:nvSpPr>
          <p:spPr bwMode="auto">
            <a:xfrm flipV="1">
              <a:off x="2549" y="1801"/>
              <a:ext cx="260" cy="189"/>
            </a:xfrm>
            <a:prstGeom prst="roundRect">
              <a:avLst>
                <a:gd name="adj" fmla="val 0"/>
              </a:avLst>
            </a:prstGeom>
            <a:solidFill>
              <a:srgbClr val="000080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77" name="AutoShape 51"/>
            <p:cNvSpPr>
              <a:spLocks noChangeArrowheads="1"/>
            </p:cNvSpPr>
            <p:nvPr/>
          </p:nvSpPr>
          <p:spPr bwMode="auto">
            <a:xfrm flipV="1">
              <a:off x="2994" y="1669"/>
              <a:ext cx="259" cy="248"/>
            </a:xfrm>
            <a:prstGeom prst="roundRect">
              <a:avLst>
                <a:gd name="adj" fmla="val 0"/>
              </a:avLst>
            </a:prstGeom>
            <a:solidFill>
              <a:srgbClr val="000080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78" name="AutoShape 52"/>
            <p:cNvSpPr>
              <a:spLocks noChangeArrowheads="1"/>
            </p:cNvSpPr>
            <p:nvPr/>
          </p:nvSpPr>
          <p:spPr bwMode="auto">
            <a:xfrm flipV="1">
              <a:off x="3440" y="1473"/>
              <a:ext cx="260" cy="304"/>
            </a:xfrm>
            <a:prstGeom prst="roundRect">
              <a:avLst>
                <a:gd name="adj" fmla="val 0"/>
              </a:avLst>
            </a:prstGeom>
            <a:solidFill>
              <a:srgbClr val="000080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79" name="AutoShape 53"/>
            <p:cNvSpPr>
              <a:spLocks noChangeArrowheads="1"/>
            </p:cNvSpPr>
            <p:nvPr/>
          </p:nvSpPr>
          <p:spPr bwMode="auto">
            <a:xfrm flipV="1">
              <a:off x="3886" y="1231"/>
              <a:ext cx="259" cy="407"/>
            </a:xfrm>
            <a:prstGeom prst="roundRect">
              <a:avLst>
                <a:gd name="adj" fmla="val 0"/>
              </a:avLst>
            </a:prstGeom>
            <a:solidFill>
              <a:srgbClr val="000080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80" name="AutoShape 54"/>
            <p:cNvSpPr>
              <a:spLocks noChangeArrowheads="1"/>
            </p:cNvSpPr>
            <p:nvPr/>
          </p:nvSpPr>
          <p:spPr bwMode="auto">
            <a:xfrm flipV="1">
              <a:off x="4331" y="2519"/>
              <a:ext cx="259" cy="321"/>
            </a:xfrm>
            <a:prstGeom prst="roundRect">
              <a:avLst>
                <a:gd name="adj" fmla="val 0"/>
              </a:avLst>
            </a:prstGeom>
            <a:solidFill>
              <a:srgbClr val="0000FF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81" name="AutoShape 55"/>
            <p:cNvSpPr>
              <a:spLocks noChangeArrowheads="1"/>
            </p:cNvSpPr>
            <p:nvPr/>
          </p:nvSpPr>
          <p:spPr bwMode="auto">
            <a:xfrm flipV="1">
              <a:off x="4331" y="1816"/>
              <a:ext cx="259" cy="703"/>
            </a:xfrm>
            <a:prstGeom prst="roundRect">
              <a:avLst>
                <a:gd name="adj" fmla="val 0"/>
              </a:avLst>
            </a:prstGeom>
            <a:solidFill>
              <a:srgbClr val="FFE118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82" name="AutoShape 56"/>
            <p:cNvSpPr>
              <a:spLocks noChangeArrowheads="1"/>
            </p:cNvSpPr>
            <p:nvPr/>
          </p:nvSpPr>
          <p:spPr bwMode="auto">
            <a:xfrm flipV="1">
              <a:off x="4331" y="1527"/>
              <a:ext cx="259" cy="293"/>
            </a:xfrm>
            <a:prstGeom prst="roundRect">
              <a:avLst>
                <a:gd name="adj" fmla="val 0"/>
              </a:avLst>
            </a:prstGeom>
            <a:solidFill>
              <a:srgbClr val="00C200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83" name="AutoShape 57"/>
            <p:cNvSpPr>
              <a:spLocks noChangeArrowheads="1"/>
            </p:cNvSpPr>
            <p:nvPr/>
          </p:nvSpPr>
          <p:spPr bwMode="auto">
            <a:xfrm flipV="1">
              <a:off x="4331" y="1109"/>
              <a:ext cx="259" cy="423"/>
            </a:xfrm>
            <a:prstGeom prst="roundRect">
              <a:avLst>
                <a:gd name="adj" fmla="val 0"/>
              </a:avLst>
            </a:prstGeom>
            <a:solidFill>
              <a:srgbClr val="000080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84" name="AutoShape 58"/>
            <p:cNvSpPr>
              <a:spLocks noChangeArrowheads="1"/>
            </p:cNvSpPr>
            <p:nvPr/>
          </p:nvSpPr>
          <p:spPr bwMode="auto">
            <a:xfrm flipV="1">
              <a:off x="2548" y="2522"/>
              <a:ext cx="261" cy="321"/>
            </a:xfrm>
            <a:prstGeom prst="roundRect">
              <a:avLst>
                <a:gd name="adj" fmla="val 0"/>
              </a:avLst>
            </a:prstGeom>
            <a:solidFill>
              <a:srgbClr val="0000FF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26685" name="AutoShape 59"/>
            <p:cNvSpPr>
              <a:spLocks noChangeArrowheads="1"/>
            </p:cNvSpPr>
            <p:nvPr/>
          </p:nvSpPr>
          <p:spPr bwMode="auto">
            <a:xfrm flipV="1">
              <a:off x="2549" y="1968"/>
              <a:ext cx="261" cy="197"/>
            </a:xfrm>
            <a:prstGeom prst="roundRect">
              <a:avLst>
                <a:gd name="adj" fmla="val 0"/>
              </a:avLst>
            </a:prstGeom>
            <a:solidFill>
              <a:srgbClr val="00C200"/>
            </a:solidFill>
            <a:ln w="18772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sp>
        <p:nvSpPr>
          <p:cNvPr id="26638" name="文字方塊 5"/>
          <p:cNvSpPr txBox="1">
            <a:spLocks noChangeArrowheads="1"/>
          </p:cNvSpPr>
          <p:nvPr/>
        </p:nvSpPr>
        <p:spPr bwMode="auto">
          <a:xfrm>
            <a:off x="762000" y="2428875"/>
            <a:ext cx="8858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Profit</a:t>
            </a:r>
            <a:endParaRPr lang="zh-TW" alt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Sales Funnel</a:t>
            </a:r>
            <a:endParaRPr lang="zh-TW" altLang="en-US" smtClean="0"/>
          </a:p>
        </p:txBody>
      </p:sp>
      <p:sp>
        <p:nvSpPr>
          <p:cNvPr id="28675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Sales funnel, also known as</a:t>
            </a:r>
          </a:p>
          <a:p>
            <a:pPr lvl="1"/>
            <a:r>
              <a:rPr lang="en-US" altLang="zh-TW" smtClean="0"/>
              <a:t>purchase funnel</a:t>
            </a:r>
          </a:p>
          <a:p>
            <a:pPr lvl="1"/>
            <a:r>
              <a:rPr lang="en-US" altLang="zh-TW" smtClean="0"/>
              <a:t>conversion funnel</a:t>
            </a:r>
          </a:p>
          <a:p>
            <a:r>
              <a:rPr lang="en-US" altLang="zh-TW" smtClean="0"/>
              <a:t>A visual representation of the customer journey from the initial stage of awareness to the final stage of making a purchase.</a:t>
            </a:r>
            <a:endParaRPr lang="zh-TW" altLang="en-US" smtClean="0"/>
          </a:p>
        </p:txBody>
      </p:sp>
      <p:sp>
        <p:nvSpPr>
          <p:cNvPr id="2867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867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A4F733E-4948-42E8-983C-839A40C82CDA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Revenue marketing funnel</a:t>
            </a:r>
            <a:endParaRPr lang="zh-TW" altLang="en-US" smtClean="0"/>
          </a:p>
        </p:txBody>
      </p:sp>
      <p:sp>
        <p:nvSpPr>
          <p:cNvPr id="29699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970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3C037F8-1ABC-4207-A6A9-A9BDA7CC5581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pic>
        <p:nvPicPr>
          <p:cNvPr id="29701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981200"/>
            <a:ext cx="7164387" cy="403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Stages </a:t>
            </a:r>
            <a:r>
              <a:rPr lang="en-US" altLang="zh-TW" baseline="-25000" smtClean="0"/>
              <a:t>1</a:t>
            </a:r>
            <a:endParaRPr lang="zh-TW" altLang="en-US" baseline="-25000" smtClean="0"/>
          </a:p>
        </p:txBody>
      </p:sp>
      <p:sp>
        <p:nvSpPr>
          <p:cNvPr id="3072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400" smtClean="0"/>
              <a:t>Awareness</a:t>
            </a:r>
          </a:p>
          <a:p>
            <a:pPr lvl="1"/>
            <a:r>
              <a:rPr lang="en-US" altLang="zh-TW" sz="2000" smtClean="0"/>
              <a:t>Potential customers become aware of your brand, product, or service</a:t>
            </a:r>
          </a:p>
          <a:p>
            <a:pPr lvl="1"/>
            <a:r>
              <a:rPr lang="en-US" altLang="zh-TW" sz="2000" smtClean="0"/>
              <a:t>may discover your business through various channels such as advertisements, social media, search engines, or word-of-mouth referrals.</a:t>
            </a:r>
          </a:p>
          <a:p>
            <a:r>
              <a:rPr lang="en-US" altLang="zh-TW" sz="2400" smtClean="0"/>
              <a:t>Interest</a:t>
            </a:r>
          </a:p>
          <a:p>
            <a:pPr lvl="1"/>
            <a:r>
              <a:rPr lang="en-US" altLang="zh-TW" sz="2000" smtClean="0"/>
              <a:t>prospects have shown some interest in your offering and are actively seeking more information</a:t>
            </a:r>
          </a:p>
          <a:p>
            <a:pPr lvl="1"/>
            <a:r>
              <a:rPr lang="en-US" altLang="zh-TW" sz="2000" smtClean="0"/>
              <a:t>may visit your website, read blog posts, watch videos, or download resources to learn more about your product or service.</a:t>
            </a:r>
          </a:p>
        </p:txBody>
      </p:sp>
      <p:sp>
        <p:nvSpPr>
          <p:cNvPr id="3072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072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C9358A9-A668-48A1-A272-BB7450F32A45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Stages </a:t>
            </a:r>
            <a:r>
              <a:rPr lang="en-US" altLang="zh-TW" baseline="-25000" smtClean="0"/>
              <a:t>2</a:t>
            </a:r>
            <a:endParaRPr lang="zh-TW" altLang="en-US" baseline="-25000" smtClean="0"/>
          </a:p>
        </p:txBody>
      </p:sp>
      <p:sp>
        <p:nvSpPr>
          <p:cNvPr id="31747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496300" cy="4114800"/>
          </a:xfrm>
        </p:spPr>
        <p:txBody>
          <a:bodyPr/>
          <a:lstStyle/>
          <a:p>
            <a:r>
              <a:rPr lang="en-US" altLang="zh-TW" sz="2400" smtClean="0"/>
              <a:t>Consideration</a:t>
            </a:r>
          </a:p>
          <a:p>
            <a:pPr lvl="1"/>
            <a:r>
              <a:rPr lang="en-US" altLang="zh-TW" sz="2000" smtClean="0"/>
              <a:t>Evaluating different options and comparing them</a:t>
            </a:r>
          </a:p>
          <a:p>
            <a:pPr lvl="1"/>
            <a:r>
              <a:rPr lang="en-US" altLang="zh-TW" sz="2000" smtClean="0"/>
              <a:t>considering whether your product or service meets their needs and offers value</a:t>
            </a:r>
          </a:p>
          <a:p>
            <a:pPr lvl="1"/>
            <a:r>
              <a:rPr lang="en-US" altLang="zh-TW" sz="2000" smtClean="0"/>
              <a:t>read reviews, compare features, or request demos or consultations</a:t>
            </a:r>
          </a:p>
          <a:p>
            <a:r>
              <a:rPr lang="en-US" altLang="zh-TW" sz="2400" smtClean="0"/>
              <a:t>Decision</a:t>
            </a:r>
          </a:p>
          <a:p>
            <a:pPr lvl="1"/>
            <a:r>
              <a:rPr lang="en-US" altLang="zh-TW" sz="2000" smtClean="0"/>
              <a:t>Made the decision to purchase</a:t>
            </a:r>
          </a:p>
          <a:p>
            <a:pPr lvl="1"/>
            <a:r>
              <a:rPr lang="en-US" altLang="zh-TW" sz="2000" smtClean="0"/>
              <a:t>may take actions like adding items to their shopping cart, subscribing to a service, or signing a contract</a:t>
            </a:r>
          </a:p>
          <a:p>
            <a:r>
              <a:rPr lang="en-US" altLang="zh-TW" sz="2400" smtClean="0"/>
              <a:t>Action</a:t>
            </a:r>
          </a:p>
          <a:p>
            <a:pPr lvl="1"/>
            <a:r>
              <a:rPr lang="en-US" altLang="zh-TW" sz="2000" smtClean="0"/>
              <a:t>Completes the desired action, such as making a purchase, subscribing to a service, or signing a contract</a:t>
            </a:r>
          </a:p>
        </p:txBody>
      </p:sp>
      <p:sp>
        <p:nvSpPr>
          <p:cNvPr id="3174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174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ED8EE31-36D0-40C1-BEE4-D215D965077D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Dropping off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zh-TW" sz="2800" dirty="0"/>
              <a:t>Not all leads who enter the sales funnel will make it to the bottom and become customers</a:t>
            </a:r>
          </a:p>
          <a:p>
            <a:pPr>
              <a:defRPr/>
            </a:pPr>
            <a:r>
              <a:rPr lang="en-US" altLang="zh-TW" sz="2800" dirty="0"/>
              <a:t>may drop off at various stages due to lack of interest, unsuitability, or other factors</a:t>
            </a:r>
          </a:p>
          <a:p>
            <a:pPr>
              <a:defRPr/>
            </a:pPr>
            <a:r>
              <a:rPr lang="en-US" altLang="zh-TW" sz="2800" dirty="0"/>
              <a:t>optimizing a sales funnel is to maximize the number of leads that convert into paying customers and minimize the drop-off rate at each stage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zh-TW" altLang="en-US" sz="2800" dirty="0"/>
          </a:p>
        </p:txBody>
      </p:sp>
      <p:sp>
        <p:nvSpPr>
          <p:cNvPr id="3277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277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8B7B56-DDFE-41EF-9DFF-753664041248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Conversion rate</a:t>
            </a:r>
            <a:endParaRPr lang="zh-TW" altLang="en-US" sz="2400" smtClean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47700" y="1700213"/>
            <a:ext cx="8172450" cy="4114800"/>
          </a:xfrm>
        </p:spPr>
        <p:txBody>
          <a:bodyPr/>
          <a:lstStyle/>
          <a:p>
            <a:pPr>
              <a:defRPr/>
            </a:pPr>
            <a:r>
              <a:rPr lang="en-US" altLang="zh-TW" sz="2800" dirty="0"/>
              <a:t>The conversion rate is the proportion of visitors to a website who take action to go beyond a casual content view or website visit, like purchase.</a:t>
            </a:r>
          </a:p>
          <a:p>
            <a:pPr lvl="1">
              <a:defRPr/>
            </a:pPr>
            <a:r>
              <a:rPr lang="en-US" altLang="zh-TW" sz="2400" dirty="0"/>
              <a:t>Conversion rate = Number of actions / Number of visits</a:t>
            </a:r>
          </a:p>
          <a:p>
            <a:pPr>
              <a:defRPr/>
            </a:pPr>
            <a:r>
              <a:rPr lang="en-US" altLang="zh-TW" sz="2800" dirty="0"/>
              <a:t>Important performance </a:t>
            </a:r>
            <a:r>
              <a:rPr lang="en-US" altLang="zh-TW" sz="2800" dirty="0" err="1"/>
              <a:t>metrix</a:t>
            </a:r>
            <a:r>
              <a:rPr lang="en-US" altLang="zh-TW" sz="2800" dirty="0"/>
              <a:t> in </a:t>
            </a:r>
            <a:r>
              <a:rPr lang="en-US" altLang="zh-TW" sz="2800" dirty="0" err="1"/>
              <a:t>eCommerce</a:t>
            </a:r>
            <a:r>
              <a:rPr lang="en-US" altLang="zh-TW" sz="2800" dirty="0"/>
              <a:t> </a:t>
            </a:r>
          </a:p>
          <a:p>
            <a:pPr lvl="1">
              <a:defRPr/>
            </a:pPr>
            <a:r>
              <a:rPr lang="en-US" altLang="zh-TW" sz="2400" dirty="0"/>
              <a:t>For example: you have a landing page that brought in 5000 visitors and 1237 of them took the desired action</a:t>
            </a:r>
          </a:p>
          <a:p>
            <a:pPr lvl="1">
              <a:defRPr/>
            </a:pPr>
            <a:r>
              <a:rPr lang="en-US" altLang="zh-TW" sz="2400" dirty="0"/>
              <a:t>your conversion rate would be 24.74% (1237/5000) x 100</a:t>
            </a:r>
          </a:p>
          <a:p>
            <a:pPr>
              <a:defRPr/>
            </a:pPr>
            <a:r>
              <a:rPr lang="en-US" altLang="zh-TW" sz="2800" dirty="0">
                <a:solidFill>
                  <a:srgbClr val="C00000"/>
                </a:solidFill>
                <a:hlinkClick r:id="rId2"/>
              </a:rPr>
              <a:t>https://</a:t>
            </a:r>
            <a:r>
              <a:rPr lang="en-US" altLang="zh-TW" sz="2800" dirty="0" err="1">
                <a:solidFill>
                  <a:srgbClr val="C00000"/>
                </a:solidFill>
                <a:hlinkClick r:id="rId2"/>
              </a:rPr>
              <a:t>acquire.io</a:t>
            </a:r>
            <a:r>
              <a:rPr lang="en-US" altLang="zh-TW" sz="2800" dirty="0">
                <a:solidFill>
                  <a:srgbClr val="C00000"/>
                </a:solidFill>
                <a:hlinkClick r:id="rId2"/>
              </a:rPr>
              <a:t>/blog/what-is-conversion-rate</a:t>
            </a:r>
            <a:endParaRPr lang="en-US" altLang="zh-TW" sz="2800" dirty="0">
              <a:solidFill>
                <a:srgbClr val="C00000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zh-TW" sz="2800" dirty="0">
                <a:solidFill>
                  <a:srgbClr val="C00000"/>
                </a:solidFill>
              </a:rPr>
              <a:t/>
            </a:r>
            <a:br>
              <a:rPr lang="en-US" altLang="zh-TW" sz="2800" dirty="0">
                <a:solidFill>
                  <a:srgbClr val="C00000"/>
                </a:solidFill>
              </a:rPr>
            </a:br>
            <a:endParaRPr lang="en-US" altLang="zh-TW" sz="2800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endParaRPr lang="en-US" altLang="zh-TW" sz="2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zh-TW" sz="2800" dirty="0"/>
          </a:p>
          <a:p>
            <a:pPr>
              <a:defRPr/>
            </a:pPr>
            <a:endParaRPr lang="zh-TW" altLang="en-US" sz="2800" dirty="0"/>
          </a:p>
        </p:txBody>
      </p:sp>
      <p:sp>
        <p:nvSpPr>
          <p:cNvPr id="3379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379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C05A88E-FE7C-4C4A-8633-5C36FF3C2E39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798" name="AutoShape 4" descr="{\mathrm  {Conversion\ rate}}={\frac  {{\mathrm  {Number\ of\ Goal\ Achievements}}}{{\mathrm  {Visitors}}}}"/>
          <p:cNvSpPr>
            <a:spLocks noChangeAspect="1" noChangeArrowheads="1"/>
          </p:cNvSpPr>
          <p:nvPr/>
        </p:nvSpPr>
        <p:spPr bwMode="auto">
          <a:xfrm>
            <a:off x="168275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Agenda</a:t>
            </a:r>
            <a:endParaRPr lang="zh-TW" altLang="en-US" smtClean="0"/>
          </a:p>
        </p:txBody>
      </p:sp>
      <p:sp>
        <p:nvSpPr>
          <p:cNvPr id="5123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CRM: Customer</a:t>
            </a:r>
            <a:r>
              <a:rPr lang="zh-TW" altLang="en-US" smtClean="0"/>
              <a:t> </a:t>
            </a:r>
            <a:r>
              <a:rPr lang="en-US" altLang="zh-TW" smtClean="0"/>
              <a:t>Relationship</a:t>
            </a:r>
            <a:r>
              <a:rPr lang="zh-TW" altLang="en-US" smtClean="0"/>
              <a:t> </a:t>
            </a:r>
            <a:r>
              <a:rPr lang="en-US" altLang="zh-TW" smtClean="0"/>
              <a:t>Management</a:t>
            </a:r>
          </a:p>
          <a:p>
            <a:r>
              <a:rPr lang="en-US" altLang="zh-TW" smtClean="0"/>
              <a:t>Sales</a:t>
            </a:r>
            <a:r>
              <a:rPr lang="zh-TW" altLang="en-US" smtClean="0"/>
              <a:t> </a:t>
            </a:r>
            <a:r>
              <a:rPr lang="en-US" altLang="zh-TW" smtClean="0"/>
              <a:t>Funnel</a:t>
            </a:r>
          </a:p>
          <a:p>
            <a:r>
              <a:rPr lang="en-US" altLang="zh-TW" smtClean="0"/>
              <a:t>Applications</a:t>
            </a:r>
            <a:r>
              <a:rPr lang="zh-TW" altLang="en-US" smtClean="0"/>
              <a:t> </a:t>
            </a:r>
            <a:r>
              <a:rPr lang="en-US" altLang="zh-TW" smtClean="0"/>
              <a:t>of Data</a:t>
            </a:r>
            <a:r>
              <a:rPr lang="zh-TW" altLang="en-US" smtClean="0"/>
              <a:t> </a:t>
            </a:r>
            <a:r>
              <a:rPr lang="en-US" altLang="zh-TW" smtClean="0"/>
              <a:t>Analytics</a:t>
            </a:r>
            <a:r>
              <a:rPr lang="zh-TW" altLang="en-US" smtClean="0"/>
              <a:t> </a:t>
            </a:r>
            <a:r>
              <a:rPr lang="en-US" altLang="zh-TW" smtClean="0"/>
              <a:t>in CRM</a:t>
            </a:r>
          </a:p>
          <a:p>
            <a:endParaRPr lang="en-US" altLang="zh-TW" smtClean="0"/>
          </a:p>
          <a:p>
            <a:pPr lvl="1"/>
            <a:r>
              <a:rPr lang="en-US" altLang="zh-TW" smtClean="0"/>
              <a:t>CRM can be to-B</a:t>
            </a:r>
            <a:r>
              <a:rPr lang="zh-TW" altLang="en-US" smtClean="0"/>
              <a:t> </a:t>
            </a:r>
            <a:r>
              <a:rPr lang="en-US" altLang="zh-TW" smtClean="0"/>
              <a:t>or to-C</a:t>
            </a:r>
          </a:p>
          <a:p>
            <a:pPr lvl="1"/>
            <a:r>
              <a:rPr lang="en-US" altLang="zh-TW" smtClean="0"/>
              <a:t>We focused</a:t>
            </a:r>
            <a:r>
              <a:rPr lang="zh-TW" altLang="en-US" smtClean="0"/>
              <a:t> </a:t>
            </a:r>
            <a:r>
              <a:rPr lang="en-US" altLang="zh-TW" smtClean="0"/>
              <a:t>on the to-C businesses</a:t>
            </a:r>
          </a:p>
        </p:txBody>
      </p:sp>
      <p:sp>
        <p:nvSpPr>
          <p:cNvPr id="512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12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52A8F0C-4545-4EFC-A2D7-9EF1CE17FF6A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標題 1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r>
              <a:rPr lang="en-US" altLang="zh-TW" smtClean="0"/>
              <a:t>Use of data analytics in funnel</a:t>
            </a:r>
            <a:endParaRPr lang="zh-TW" altLang="en-US" smtClean="0"/>
          </a:p>
        </p:txBody>
      </p:sp>
      <p:sp>
        <p:nvSpPr>
          <p:cNvPr id="34819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Data-driven decision-making is highly relevant to the sales funnel </a:t>
            </a:r>
          </a:p>
          <a:p>
            <a:r>
              <a:rPr lang="en-US" altLang="zh-TW" sz="2400" smtClean="0"/>
              <a:t>allows businesses to make informed choices based on concrete data and insights rather than relying on assumptions or guesswork</a:t>
            </a:r>
          </a:p>
          <a:p>
            <a:r>
              <a:rPr lang="en-US" altLang="zh-TW" sz="2400" smtClean="0"/>
              <a:t>analyzing data at each stage of the sales funnel, businesses can gain valuable insights into customer behavior, preferences, and trends, which can guide their decision-making process and improve the effectiveness of their sales and marketing efforts.</a:t>
            </a:r>
          </a:p>
        </p:txBody>
      </p:sp>
      <p:sp>
        <p:nvSpPr>
          <p:cNvPr id="3482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482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E110ABE-6045-4C3C-A0B7-14D69A403B7B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smtClean="0"/>
              <a:t>Advertisement charges:</a:t>
            </a:r>
            <a:r>
              <a:rPr lang="zh-TW" altLang="en-US" sz="3600" smtClean="0"/>
              <a:t> </a:t>
            </a:r>
            <a:r>
              <a:rPr lang="en-US" altLang="zh-TW" sz="3600" smtClean="0"/>
              <a:t>A review</a:t>
            </a:r>
          </a:p>
        </p:txBody>
      </p:sp>
      <p:sp>
        <p:nvSpPr>
          <p:cNvPr id="36867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685800" y="1797050"/>
            <a:ext cx="7772400" cy="4114800"/>
          </a:xfrm>
        </p:spPr>
        <p:txBody>
          <a:bodyPr/>
          <a:lstStyle/>
          <a:p>
            <a:r>
              <a:rPr lang="en-US" altLang="zh-TW" sz="2400" smtClean="0">
                <a:ea typeface="新細明體" panose="02020500000000000000" pitchFamily="18" charset="-120"/>
              </a:rPr>
              <a:t>Cost per exposure?</a:t>
            </a:r>
            <a:r>
              <a:rPr lang="zh-TW" altLang="en-US" sz="2400" smtClean="0">
                <a:ea typeface="新細明體" panose="02020500000000000000" pitchFamily="18" charset="-120"/>
              </a:rPr>
              <a:t> </a:t>
            </a:r>
            <a:r>
              <a:rPr lang="en-US" altLang="zh-TW" sz="2400" smtClean="0">
                <a:ea typeface="新細明體" panose="02020500000000000000" pitchFamily="18" charset="-120"/>
              </a:rPr>
              <a:t>Cost per impression? </a:t>
            </a:r>
            <a:r>
              <a:rPr lang="en-US" altLang="zh-TW" sz="2400" smtClean="0">
                <a:solidFill>
                  <a:srgbClr val="FF0000"/>
                </a:solidFill>
                <a:ea typeface="新細明體" panose="02020500000000000000" pitchFamily="18" charset="-120"/>
              </a:rPr>
              <a:t>CPI, CPM</a:t>
            </a:r>
          </a:p>
          <a:p>
            <a:pPr lvl="1"/>
            <a:r>
              <a:rPr lang="en-US" altLang="zh-TW" sz="2000" smtClean="0">
                <a:solidFill>
                  <a:srgbClr val="FF0000"/>
                </a:solidFill>
              </a:rPr>
              <a:t>S1—S2</a:t>
            </a:r>
          </a:p>
          <a:p>
            <a:r>
              <a:rPr lang="en-US" altLang="zh-TW" sz="2400" smtClean="0">
                <a:ea typeface="新細明體" panose="02020500000000000000" pitchFamily="18" charset="-120"/>
              </a:rPr>
              <a:t>Cost per click? </a:t>
            </a:r>
            <a:r>
              <a:rPr lang="en-US" altLang="zh-TW" sz="2400" smtClean="0">
                <a:solidFill>
                  <a:srgbClr val="FF0000"/>
                </a:solidFill>
                <a:ea typeface="新細明體" panose="02020500000000000000" pitchFamily="18" charset="-120"/>
              </a:rPr>
              <a:t>CPC</a:t>
            </a:r>
          </a:p>
          <a:p>
            <a:pPr lvl="1"/>
            <a:r>
              <a:rPr lang="en-US" altLang="zh-TW" sz="2000" smtClean="0">
                <a:solidFill>
                  <a:srgbClr val="FF0000"/>
                </a:solidFill>
              </a:rPr>
              <a:t>S1—S3</a:t>
            </a:r>
          </a:p>
          <a:p>
            <a:r>
              <a:rPr lang="en-US" altLang="zh-TW" sz="2400" smtClean="0">
                <a:ea typeface="新細明體" panose="02020500000000000000" pitchFamily="18" charset="-120"/>
              </a:rPr>
              <a:t>Cost per action? Cost per Sales</a:t>
            </a:r>
            <a:r>
              <a:rPr lang="zh-TW" altLang="en-US" sz="2400" smtClean="0">
                <a:ea typeface="新細明體" panose="02020500000000000000" pitchFamily="18" charset="-120"/>
              </a:rPr>
              <a:t> </a:t>
            </a:r>
            <a:r>
              <a:rPr lang="en-US" altLang="zh-TW" sz="2400" smtClean="0">
                <a:ea typeface="新細明體" panose="02020500000000000000" pitchFamily="18" charset="-120"/>
              </a:rPr>
              <a:t>(commission)? </a:t>
            </a:r>
            <a:r>
              <a:rPr lang="en-US" altLang="zh-TW" sz="2400" smtClean="0">
                <a:solidFill>
                  <a:srgbClr val="FF0000"/>
                </a:solidFill>
                <a:ea typeface="新細明體" panose="02020500000000000000" pitchFamily="18" charset="-120"/>
              </a:rPr>
              <a:t>CPA, CPS</a:t>
            </a:r>
          </a:p>
          <a:p>
            <a:pPr lvl="1"/>
            <a:r>
              <a:rPr lang="en-US" altLang="zh-TW" sz="2000" smtClean="0">
                <a:solidFill>
                  <a:srgbClr val="FF0000"/>
                </a:solidFill>
              </a:rPr>
              <a:t>S1—S4</a:t>
            </a:r>
          </a:p>
        </p:txBody>
      </p:sp>
      <p:sp>
        <p:nvSpPr>
          <p:cNvPr id="36868" name="Footer Placeholder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6869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249FE15-7DE0-46C5-B326-92F3D72846BF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cxnSp>
        <p:nvCxnSpPr>
          <p:cNvPr id="36870" name="直線單箭頭接點 5"/>
          <p:cNvCxnSpPr>
            <a:cxnSpLocks noChangeShapeType="1"/>
          </p:cNvCxnSpPr>
          <p:nvPr/>
        </p:nvCxnSpPr>
        <p:spPr bwMode="auto">
          <a:xfrm>
            <a:off x="5313363" y="4292600"/>
            <a:ext cx="792162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1" name="直線單箭頭接點 8"/>
          <p:cNvCxnSpPr>
            <a:cxnSpLocks noChangeShapeType="1"/>
          </p:cNvCxnSpPr>
          <p:nvPr/>
        </p:nvCxnSpPr>
        <p:spPr bwMode="auto">
          <a:xfrm>
            <a:off x="5313363" y="4868863"/>
            <a:ext cx="792162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2" name="直線單箭頭接點 9"/>
          <p:cNvCxnSpPr>
            <a:cxnSpLocks noChangeShapeType="1"/>
          </p:cNvCxnSpPr>
          <p:nvPr/>
        </p:nvCxnSpPr>
        <p:spPr bwMode="auto">
          <a:xfrm>
            <a:off x="5313363" y="5229225"/>
            <a:ext cx="792162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873" name="直線單箭頭接點 10"/>
          <p:cNvCxnSpPr>
            <a:cxnSpLocks noChangeShapeType="1"/>
          </p:cNvCxnSpPr>
          <p:nvPr/>
        </p:nvCxnSpPr>
        <p:spPr bwMode="auto">
          <a:xfrm>
            <a:off x="5313363" y="5805488"/>
            <a:ext cx="792162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874" name="文字方塊 6"/>
          <p:cNvSpPr txBox="1">
            <a:spLocks noChangeArrowheads="1"/>
          </p:cNvSpPr>
          <p:nvPr/>
        </p:nvSpPr>
        <p:spPr bwMode="auto">
          <a:xfrm>
            <a:off x="4745038" y="4092575"/>
            <a:ext cx="504825" cy="4000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chemeClr val="bg1"/>
                </a:solidFill>
              </a:rPr>
              <a:t>S1</a:t>
            </a:r>
          </a:p>
        </p:txBody>
      </p:sp>
      <p:sp>
        <p:nvSpPr>
          <p:cNvPr id="36875" name="文字方塊 12"/>
          <p:cNvSpPr txBox="1">
            <a:spLocks noChangeArrowheads="1"/>
          </p:cNvSpPr>
          <p:nvPr/>
        </p:nvSpPr>
        <p:spPr bwMode="auto">
          <a:xfrm>
            <a:off x="4746625" y="4624388"/>
            <a:ext cx="504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FF0000"/>
                </a:solidFill>
              </a:rPr>
              <a:t>S2</a:t>
            </a:r>
          </a:p>
        </p:txBody>
      </p:sp>
      <p:sp>
        <p:nvSpPr>
          <p:cNvPr id="36876" name="文字方塊 13"/>
          <p:cNvSpPr txBox="1">
            <a:spLocks noChangeArrowheads="1"/>
          </p:cNvSpPr>
          <p:nvPr/>
        </p:nvSpPr>
        <p:spPr bwMode="auto">
          <a:xfrm>
            <a:off x="4745038" y="4976813"/>
            <a:ext cx="504825" cy="40005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FFCC66"/>
                </a:solidFill>
              </a:rPr>
              <a:t>S3</a:t>
            </a:r>
          </a:p>
        </p:txBody>
      </p:sp>
      <p:sp>
        <p:nvSpPr>
          <p:cNvPr id="36877" name="文字方塊 14"/>
          <p:cNvSpPr txBox="1">
            <a:spLocks noChangeArrowheads="1"/>
          </p:cNvSpPr>
          <p:nvPr/>
        </p:nvSpPr>
        <p:spPr bwMode="auto">
          <a:xfrm>
            <a:off x="4745038" y="5597525"/>
            <a:ext cx="504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99CC00"/>
                </a:solidFill>
              </a:rPr>
              <a:t>S4</a:t>
            </a:r>
          </a:p>
        </p:txBody>
      </p:sp>
      <p:pic>
        <p:nvPicPr>
          <p:cNvPr id="36878" name="圖片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600" y="4265613"/>
            <a:ext cx="2324100" cy="213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Marketing funnel expalined</a:t>
            </a:r>
            <a:endParaRPr lang="zh-TW" altLang="en-US" smtClean="0"/>
          </a:p>
        </p:txBody>
      </p:sp>
      <p:sp>
        <p:nvSpPr>
          <p:cNvPr id="38915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endParaRPr lang="en-US" altLang="zh-TW" sz="2400" smtClean="0">
              <a:hlinkClick r:id="rId2"/>
            </a:endParaRPr>
          </a:p>
          <a:p>
            <a:pPr lvl="1"/>
            <a:r>
              <a:rPr lang="en-US" altLang="zh-TW" sz="2000" smtClean="0">
                <a:hlinkClick r:id="rId2"/>
              </a:rPr>
              <a:t>https://www.youtube.com/watch?v=UE-E5DFeF3o</a:t>
            </a:r>
          </a:p>
          <a:p>
            <a:r>
              <a:rPr lang="en-US" altLang="zh-TW" sz="2400" smtClean="0"/>
              <a:t>The Marketing Funnel Explained: What Is It &amp; How To Write One</a:t>
            </a:r>
          </a:p>
          <a:p>
            <a:pPr lvl="1"/>
            <a:r>
              <a:rPr lang="en-US" altLang="zh-TW" sz="2000" smtClean="0">
                <a:hlinkClick r:id="rId2"/>
              </a:rPr>
              <a:t>https://www.youtube.com/watch?v=Xx75loJvFhg</a:t>
            </a:r>
            <a:endParaRPr lang="en-US" altLang="zh-TW" sz="2000" smtClean="0"/>
          </a:p>
        </p:txBody>
      </p:sp>
      <p:sp>
        <p:nvSpPr>
          <p:cNvPr id="3891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891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4943B06-7675-44C5-B94B-6E022004A83F}" type="slidenum">
              <a:rPr lang="en-US" altLang="zh-TW" sz="140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8918" name="矩形 1"/>
          <p:cNvSpPr>
            <a:spLocks noChangeArrowheads="1"/>
          </p:cNvSpPr>
          <p:nvPr/>
        </p:nvSpPr>
        <p:spPr bwMode="auto">
          <a:xfrm>
            <a:off x="2286000" y="3013075"/>
            <a:ext cx="4572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https://www.yieldify.com/blog/ecommerce-sales-funnel/</a:t>
            </a:r>
            <a:endParaRPr lang="zh-TW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Use of data-driven decision-making with the sales funnel </a:t>
            </a:r>
            <a:r>
              <a:rPr lang="en-US" altLang="zh-TW" baseline="-25000" smtClean="0"/>
              <a:t>1</a:t>
            </a:r>
            <a:endParaRPr lang="zh-TW" altLang="en-US" baseline="-25000" smtClean="0"/>
          </a:p>
        </p:txBody>
      </p:sp>
      <p:sp>
        <p:nvSpPr>
          <p:cNvPr id="39939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000" smtClean="0"/>
              <a:t>Tracking and measuring</a:t>
            </a:r>
          </a:p>
          <a:p>
            <a:pPr lvl="1"/>
            <a:r>
              <a:rPr lang="en-US" altLang="zh-TW" sz="1800" smtClean="0"/>
              <a:t>at each stage of the sales funnel, tracking metrics such as website traffic, conversion rates, click-through rates, engagement levels, lead quality, and customer acquisition costs</a:t>
            </a:r>
          </a:p>
          <a:p>
            <a:pPr lvl="1"/>
            <a:r>
              <a:rPr lang="en-US" altLang="zh-TW" sz="1800" smtClean="0"/>
              <a:t>businesses can identify areas of improvement, track the performance of marketing campaigns, and make data-backed decisions to optimize their sales funnel</a:t>
            </a:r>
          </a:p>
          <a:p>
            <a:r>
              <a:rPr lang="en-US" altLang="zh-TW" sz="2000" smtClean="0"/>
              <a:t>Identifying bottlenecks</a:t>
            </a:r>
          </a:p>
          <a:p>
            <a:pPr lvl="1"/>
            <a:r>
              <a:rPr lang="en-US" altLang="zh-TW" sz="1800" smtClean="0"/>
              <a:t>help identify bottlenecks or areas of friction within the sales funnel where potential customers are dropping off or losing interest</a:t>
            </a:r>
          </a:p>
          <a:p>
            <a:pPr lvl="1"/>
            <a:r>
              <a:rPr lang="en-US" altLang="zh-TW" sz="1800" smtClean="0"/>
              <a:t>businesses can pinpoint the stages where conversions are low or where prospects are disengaging</a:t>
            </a:r>
          </a:p>
          <a:p>
            <a:pPr lvl="1"/>
            <a:r>
              <a:rPr lang="en-US" altLang="zh-TW" sz="1800" smtClean="0"/>
              <a:t>enables businesses to take corrective actions, refine their marketing strategies, and optimize the funnel to increase conversions and improve overall performance</a:t>
            </a:r>
          </a:p>
        </p:txBody>
      </p:sp>
      <p:sp>
        <p:nvSpPr>
          <p:cNvPr id="3994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994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C81F60D-5F40-4E7B-9D32-7332B4B9903B}" type="slidenum">
              <a:rPr lang="en-US" altLang="zh-TW" sz="140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Use of data-driven decision-making with the sales funnel </a:t>
            </a:r>
            <a:r>
              <a:rPr lang="en-US" altLang="zh-TW" baseline="-25000" smtClean="0"/>
              <a:t>2</a:t>
            </a:r>
            <a:endParaRPr lang="zh-TW" altLang="en-US" smtClean="0"/>
          </a:p>
        </p:txBody>
      </p:sp>
      <p:sp>
        <p:nvSpPr>
          <p:cNvPr id="4096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000" smtClean="0"/>
              <a:t>Personalization and targeting</a:t>
            </a:r>
          </a:p>
          <a:p>
            <a:pPr lvl="1"/>
            <a:r>
              <a:rPr lang="en-US" altLang="zh-TW" sz="1600" smtClean="0"/>
              <a:t>allows businesses to segment their audience and personalize their marketing messages based on customer preferences and behaviors</a:t>
            </a:r>
          </a:p>
          <a:p>
            <a:pPr lvl="1"/>
            <a:r>
              <a:rPr lang="en-US" altLang="zh-TW" sz="1600" smtClean="0"/>
              <a:t>businesses can create targeted campaigns, deliver relevant content, and tailor offers to specific customer segments</a:t>
            </a:r>
          </a:p>
          <a:p>
            <a:pPr lvl="1"/>
            <a:r>
              <a:rPr lang="en-US" altLang="zh-TW" sz="1600" smtClean="0"/>
              <a:t>helps to attract and retain customers throughout the sales funnel by providing a more personalized and engaging experience</a:t>
            </a:r>
          </a:p>
          <a:p>
            <a:r>
              <a:rPr lang="en-US" altLang="zh-TW" sz="2000" smtClean="0"/>
              <a:t>Testing and optimization</a:t>
            </a:r>
          </a:p>
          <a:p>
            <a:pPr lvl="1"/>
            <a:r>
              <a:rPr lang="en-US" altLang="zh-TW" sz="1600" smtClean="0"/>
              <a:t>encourages businesses to run experiments and conduct A/B testing to optimize their sales funnel</a:t>
            </a:r>
          </a:p>
          <a:p>
            <a:pPr lvl="1"/>
            <a:r>
              <a:rPr lang="en-US" altLang="zh-TW" sz="1600" smtClean="0"/>
              <a:t>By testing different variations of landing pages, calls to action, pricing strategies, or marketing messages, businesses can gather data on which approaches are most effective in driving conversions</a:t>
            </a:r>
          </a:p>
          <a:p>
            <a:pPr lvl="1"/>
            <a:r>
              <a:rPr lang="en-US" altLang="zh-TW" sz="1600" smtClean="0"/>
              <a:t>this iterative process of testing and optimization helps refine the sales funnel and maximize its performance</a:t>
            </a:r>
          </a:p>
        </p:txBody>
      </p:sp>
      <p:sp>
        <p:nvSpPr>
          <p:cNvPr id="4096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096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EE52A5A-A03B-478F-9621-846FF06B4B17}" type="slidenum">
              <a:rPr lang="en-US" altLang="zh-TW" sz="1400">
                <a:solidFill>
                  <a:srgbClr val="333399"/>
                </a:solidFill>
              </a:rPr>
              <a:pPr/>
              <a:t>24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Use of data-driven decision-making with the sales funnel </a:t>
            </a:r>
            <a:r>
              <a:rPr lang="en-US" altLang="zh-TW" baseline="-25000" smtClean="0"/>
              <a:t>3</a:t>
            </a:r>
            <a:endParaRPr lang="zh-TW" altLang="en-US" smtClean="0"/>
          </a:p>
        </p:txBody>
      </p:sp>
      <p:sp>
        <p:nvSpPr>
          <p:cNvPr id="41987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400" smtClean="0"/>
              <a:t>Forecasting and planning</a:t>
            </a:r>
          </a:p>
          <a:p>
            <a:pPr lvl="1"/>
            <a:r>
              <a:rPr lang="en-US" altLang="zh-TW" sz="1800" smtClean="0"/>
              <a:t>provides businesses with the ability to forecast future sales and plan their resources accordingly</a:t>
            </a:r>
          </a:p>
          <a:p>
            <a:pPr lvl="1"/>
            <a:r>
              <a:rPr lang="en-US" altLang="zh-TW" sz="1800" smtClean="0"/>
              <a:t>by analyzing historical data and trends, businesses can make informed projections about sales volumes, revenue, and customer acquisition rates</a:t>
            </a:r>
          </a:p>
          <a:p>
            <a:pPr lvl="1"/>
            <a:r>
              <a:rPr lang="en-US" altLang="zh-TW" sz="1800" smtClean="0"/>
              <a:t>enables them to allocate resources, set realistic targets, and make strategic decisions to achieve their sales goals.</a:t>
            </a:r>
          </a:p>
          <a:p>
            <a:endParaRPr lang="zh-TW" altLang="en-US" sz="2400" smtClean="0"/>
          </a:p>
        </p:txBody>
      </p:sp>
      <p:sp>
        <p:nvSpPr>
          <p:cNvPr id="4198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198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3388A8-F2AC-4B5B-B2AA-F282745DADF8}" type="slidenum">
              <a:rPr lang="en-US" altLang="zh-TW" sz="1400">
                <a:solidFill>
                  <a:srgbClr val="333399"/>
                </a:solidFill>
              </a:rPr>
              <a:pPr/>
              <a:t>25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Conversion rate: renewed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0" y="1981200"/>
            <a:ext cx="7847013" cy="4114800"/>
          </a:xfrm>
        </p:spPr>
        <p:txBody>
          <a:bodyPr/>
          <a:lstStyle/>
          <a:p>
            <a:pPr>
              <a:defRPr/>
            </a:pPr>
            <a:r>
              <a:rPr lang="en-US" altLang="zh-TW" sz="2800" dirty="0"/>
              <a:t>With more data analytics, we now have many conversion rates, across each funnel stages</a:t>
            </a:r>
          </a:p>
          <a:p>
            <a:pPr>
              <a:defRPr/>
            </a:pPr>
            <a:r>
              <a:rPr lang="en-US" altLang="zh-TW" sz="2800" dirty="0"/>
              <a:t>The conversion rate measures the percentage of leads or prospects who successfully complete those desired actions or move from one stage to the next</a:t>
            </a:r>
          </a:p>
          <a:p>
            <a:pPr>
              <a:defRPr/>
            </a:pPr>
            <a:r>
              <a:rPr lang="en-US" altLang="zh-TW" sz="2800" dirty="0">
                <a:hlinkClick r:id="rId2"/>
              </a:rPr>
              <a:t>https://</a:t>
            </a:r>
            <a:r>
              <a:rPr lang="en-US" altLang="zh-TW" sz="2800" dirty="0" err="1">
                <a:hlinkClick r:id="rId2"/>
              </a:rPr>
              <a:t>www.mosaic.tech</a:t>
            </a:r>
            <a:r>
              <a:rPr lang="en-US" altLang="zh-TW" sz="2800" dirty="0">
                <a:hlinkClick r:id="rId2"/>
              </a:rPr>
              <a:t>/financial-metrics/sales-funnel-conversion-rate</a:t>
            </a:r>
            <a:endParaRPr lang="en-US" altLang="zh-TW" sz="2800" dirty="0"/>
          </a:p>
          <a:p>
            <a:pPr>
              <a:defRPr/>
            </a:pPr>
            <a:endParaRPr lang="en-US" altLang="zh-TW" sz="2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zh-TW" sz="2800" dirty="0"/>
          </a:p>
          <a:p>
            <a:pPr>
              <a:defRPr/>
            </a:pPr>
            <a:endParaRPr lang="zh-TW" altLang="en-US" sz="2800" dirty="0"/>
          </a:p>
        </p:txBody>
      </p:sp>
      <p:sp>
        <p:nvSpPr>
          <p:cNvPr id="4301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301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147B90-A729-42F3-94C4-9CA96F28BD5F}" type="slidenum">
              <a:rPr lang="en-US" altLang="zh-TW" sz="1400">
                <a:solidFill>
                  <a:srgbClr val="333399"/>
                </a:solidFill>
              </a:rPr>
              <a:pPr/>
              <a:t>26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4" name="AutoShape 4" descr="{\mathrm  {Conversion\ rate}}={\frac  {{\mathrm  {Number\ of\ Goal\ Achievements}}}{{\mathrm  {Visitors}}}}"/>
          <p:cNvSpPr>
            <a:spLocks noChangeAspect="1" noChangeArrowheads="1"/>
          </p:cNvSpPr>
          <p:nvPr/>
        </p:nvSpPr>
        <p:spPr bwMode="auto">
          <a:xfrm>
            <a:off x="168275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smtClean="0"/>
              <a:t>Calculating stage conversion rate</a:t>
            </a:r>
            <a:endParaRPr lang="zh-TW" altLang="en-US" sz="3200" smtClean="0"/>
          </a:p>
        </p:txBody>
      </p:sp>
      <p:sp>
        <p:nvSpPr>
          <p:cNvPr id="44035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403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403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07DCFE1-9548-4E87-BFA7-4DF19D774D73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8" name="AutoShape 3" descr="Linkedin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0" y="187325"/>
            <a:ext cx="236538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44039" name="AutoShape 4" descr="Facebook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39750" y="187325"/>
            <a:ext cx="236538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pic>
        <p:nvPicPr>
          <p:cNvPr id="44040" name="Picture 5" descr="https://www.brainshark.com/wp-content/uploads/2022/02/stage-conversion-rate-calculat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773238"/>
            <a:ext cx="8135938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1" name="AutoShape 2" descr="Twitter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708025" y="-3041650"/>
            <a:ext cx="236538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Stage conversion rate</a:t>
            </a:r>
            <a:endParaRPr lang="zh-TW" altLang="en-US" smtClean="0"/>
          </a:p>
        </p:txBody>
      </p:sp>
      <p:sp>
        <p:nvSpPr>
          <p:cNvPr id="45059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measures the percentage of opportunities or deals that move from one stage to the next</a:t>
            </a:r>
          </a:p>
          <a:p>
            <a:pPr lvl="1"/>
            <a:r>
              <a:rPr lang="en-US" altLang="zh-TW" smtClean="0"/>
              <a:t>if a rep had 100 opportunities that moved to Stage 1 in the sales process, and 75 of those moved to Stage 2, then the Stage Conversion Rate for Stage 1 to Stage 2 would be 75%.</a:t>
            </a:r>
          </a:p>
          <a:p>
            <a:r>
              <a:rPr lang="en-US" altLang="zh-TW" smtClean="0"/>
              <a:t>provide amazing feedback on the health of the process, and where the bottlenecks are</a:t>
            </a:r>
            <a:endParaRPr lang="zh-TW" altLang="en-US" smtClean="0"/>
          </a:p>
        </p:txBody>
      </p:sp>
      <p:sp>
        <p:nvSpPr>
          <p:cNvPr id="4506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506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31ECB8B-0CE9-4DD2-9A08-EFFAF68F2C99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Conversion rate: stages</a:t>
            </a:r>
            <a:endParaRPr lang="zh-TW" altLang="en-US" smtClean="0"/>
          </a:p>
        </p:txBody>
      </p:sp>
      <p:sp>
        <p:nvSpPr>
          <p:cNvPr id="46083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6084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A5B20B3-0628-4359-AE21-DEA9E85064A5}" type="slidenum">
              <a:rPr lang="en-US" altLang="zh-TW" sz="1400">
                <a:solidFill>
                  <a:srgbClr val="333399"/>
                </a:solidFill>
              </a:rPr>
              <a:pPr/>
              <a:t>29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pic>
        <p:nvPicPr>
          <p:cNvPr id="46085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925" y="1700213"/>
            <a:ext cx="4537075" cy="416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6" name="文字方塊 6"/>
          <p:cNvSpPr txBox="1">
            <a:spLocks noChangeArrowheads="1"/>
          </p:cNvSpPr>
          <p:nvPr/>
        </p:nvSpPr>
        <p:spPr bwMode="auto">
          <a:xfrm>
            <a:off x="7488238" y="3441700"/>
            <a:ext cx="12350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/>
              <a:t>Traditional Conversion Rate: C</a:t>
            </a:r>
          </a:p>
        </p:txBody>
      </p:sp>
      <p:sp>
        <p:nvSpPr>
          <p:cNvPr id="46087" name="右大括弧 7"/>
          <p:cNvSpPr>
            <a:spLocks/>
          </p:cNvSpPr>
          <p:nvPr/>
        </p:nvSpPr>
        <p:spPr bwMode="auto">
          <a:xfrm>
            <a:off x="7019925" y="2708275"/>
            <a:ext cx="360363" cy="2160588"/>
          </a:xfrm>
          <a:prstGeom prst="rightBrace">
            <a:avLst>
              <a:gd name="adj1" fmla="val 8327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6088" name="右大括弧 8"/>
          <p:cNvSpPr>
            <a:spLocks/>
          </p:cNvSpPr>
          <p:nvPr/>
        </p:nvSpPr>
        <p:spPr bwMode="auto">
          <a:xfrm flipH="1">
            <a:off x="1581150" y="2208213"/>
            <a:ext cx="360363" cy="431800"/>
          </a:xfrm>
          <a:prstGeom prst="rightBrace">
            <a:avLst>
              <a:gd name="adj1" fmla="val 8321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6089" name="右大括弧 9"/>
          <p:cNvSpPr>
            <a:spLocks/>
          </p:cNvSpPr>
          <p:nvPr/>
        </p:nvSpPr>
        <p:spPr bwMode="auto">
          <a:xfrm flipH="1">
            <a:off x="1581150" y="2894013"/>
            <a:ext cx="358775" cy="431800"/>
          </a:xfrm>
          <a:prstGeom prst="rightBrace">
            <a:avLst>
              <a:gd name="adj1" fmla="val 8358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6090" name="右大括弧 10"/>
          <p:cNvSpPr>
            <a:spLocks/>
          </p:cNvSpPr>
          <p:nvPr/>
        </p:nvSpPr>
        <p:spPr bwMode="auto">
          <a:xfrm flipH="1">
            <a:off x="1581150" y="3640138"/>
            <a:ext cx="358775" cy="431800"/>
          </a:xfrm>
          <a:prstGeom prst="rightBrace">
            <a:avLst>
              <a:gd name="adj1" fmla="val 8358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6091" name="右大括弧 11"/>
          <p:cNvSpPr>
            <a:spLocks/>
          </p:cNvSpPr>
          <p:nvPr/>
        </p:nvSpPr>
        <p:spPr bwMode="auto">
          <a:xfrm flipH="1">
            <a:off x="1581150" y="4437063"/>
            <a:ext cx="358775" cy="431800"/>
          </a:xfrm>
          <a:prstGeom prst="rightBrace">
            <a:avLst>
              <a:gd name="adj1" fmla="val 8358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6092" name="文字方塊 12"/>
          <p:cNvSpPr txBox="1">
            <a:spLocks noChangeArrowheads="1"/>
          </p:cNvSpPr>
          <p:nvPr/>
        </p:nvSpPr>
        <p:spPr bwMode="auto">
          <a:xfrm>
            <a:off x="434975" y="2046288"/>
            <a:ext cx="920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/>
              <a:t>Website Visit: C</a:t>
            </a:r>
            <a:r>
              <a:rPr lang="en-US" altLang="zh-TW" sz="1600" baseline="-25000"/>
              <a:t>0</a:t>
            </a:r>
          </a:p>
        </p:txBody>
      </p:sp>
      <p:sp>
        <p:nvSpPr>
          <p:cNvPr id="46093" name="文字方塊 13"/>
          <p:cNvSpPr txBox="1">
            <a:spLocks noChangeArrowheads="1"/>
          </p:cNvSpPr>
          <p:nvPr/>
        </p:nvSpPr>
        <p:spPr bwMode="auto">
          <a:xfrm>
            <a:off x="350838" y="2740025"/>
            <a:ext cx="13176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/>
              <a:t>Click through rate: C</a:t>
            </a:r>
            <a:r>
              <a:rPr lang="en-US" altLang="zh-TW" sz="1600" baseline="-25000"/>
              <a:t>1</a:t>
            </a:r>
          </a:p>
        </p:txBody>
      </p:sp>
      <p:sp>
        <p:nvSpPr>
          <p:cNvPr id="46094" name="文字方塊 14"/>
          <p:cNvSpPr txBox="1">
            <a:spLocks noChangeArrowheads="1"/>
          </p:cNvSpPr>
          <p:nvPr/>
        </p:nvSpPr>
        <p:spPr bwMode="auto">
          <a:xfrm>
            <a:off x="350838" y="3487738"/>
            <a:ext cx="1317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/>
              <a:t>Engagement rate: C</a:t>
            </a:r>
            <a:r>
              <a:rPr lang="en-US" altLang="zh-TW" sz="1600" baseline="-25000"/>
              <a:t>2</a:t>
            </a:r>
          </a:p>
        </p:txBody>
      </p:sp>
      <p:sp>
        <p:nvSpPr>
          <p:cNvPr id="46095" name="文字方塊 15"/>
          <p:cNvSpPr txBox="1">
            <a:spLocks noChangeArrowheads="1"/>
          </p:cNvSpPr>
          <p:nvPr/>
        </p:nvSpPr>
        <p:spPr bwMode="auto">
          <a:xfrm>
            <a:off x="417513" y="4360863"/>
            <a:ext cx="12303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/>
              <a:t>Final close rate: C</a:t>
            </a:r>
            <a:r>
              <a:rPr lang="en-US" altLang="zh-TW" sz="1600" baseline="-25000"/>
              <a:t>3</a:t>
            </a:r>
          </a:p>
        </p:txBody>
      </p:sp>
      <p:sp>
        <p:nvSpPr>
          <p:cNvPr id="46096" name="文字方塊 1"/>
          <p:cNvSpPr txBox="1">
            <a:spLocks noChangeArrowheads="1"/>
          </p:cNvSpPr>
          <p:nvPr/>
        </p:nvSpPr>
        <p:spPr bwMode="auto">
          <a:xfrm>
            <a:off x="2411413" y="5868988"/>
            <a:ext cx="2306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C = C</a:t>
            </a:r>
            <a:r>
              <a:rPr lang="en-US" altLang="zh-TW" baseline="-25000"/>
              <a:t>1</a:t>
            </a:r>
            <a:r>
              <a:rPr lang="en-US" altLang="zh-TW"/>
              <a:t> x C</a:t>
            </a:r>
            <a:r>
              <a:rPr lang="en-US" altLang="zh-TW" baseline="-25000"/>
              <a:t>2</a:t>
            </a:r>
            <a:r>
              <a:rPr lang="en-US" altLang="zh-TW"/>
              <a:t> x C</a:t>
            </a:r>
            <a:r>
              <a:rPr lang="en-US" altLang="zh-TW" baseline="-25000"/>
              <a:t>3</a:t>
            </a:r>
            <a:endParaRPr lang="zh-TW" altLang="en-US" baseline="-250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717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AA22496-E8E2-4786-A754-F13971160925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5105400" y="2209800"/>
            <a:ext cx="3733800" cy="3581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 sz="2000" b="1">
              <a:ea typeface="標楷體" panose="03000509000000000000" pitchFamily="65" charset="-120"/>
            </a:endParaRPr>
          </a:p>
        </p:txBody>
      </p:sp>
      <p:grpSp>
        <p:nvGrpSpPr>
          <p:cNvPr id="7173" name="Group 3"/>
          <p:cNvGrpSpPr>
            <a:grpSpLocks/>
          </p:cNvGrpSpPr>
          <p:nvPr/>
        </p:nvGrpSpPr>
        <p:grpSpPr bwMode="auto">
          <a:xfrm>
            <a:off x="5562600" y="2438400"/>
            <a:ext cx="3160713" cy="3001963"/>
            <a:chOff x="2016" y="1248"/>
            <a:chExt cx="1991" cy="1891"/>
          </a:xfrm>
        </p:grpSpPr>
        <p:sp>
          <p:nvSpPr>
            <p:cNvPr id="7181" name="Freeform 4"/>
            <p:cNvSpPr>
              <a:spLocks/>
            </p:cNvSpPr>
            <p:nvPr/>
          </p:nvSpPr>
          <p:spPr bwMode="auto">
            <a:xfrm rot="793835">
              <a:off x="2496" y="1248"/>
              <a:ext cx="912" cy="679"/>
            </a:xfrm>
            <a:custGeom>
              <a:avLst/>
              <a:gdLst>
                <a:gd name="T0" fmla="*/ 0 w 777"/>
                <a:gd name="T1" fmla="*/ 187 h 775"/>
                <a:gd name="T2" fmla="*/ 34 w 777"/>
                <a:gd name="T3" fmla="*/ 182 h 775"/>
                <a:gd name="T4" fmla="*/ 65 w 777"/>
                <a:gd name="T5" fmla="*/ 177 h 775"/>
                <a:gd name="T6" fmla="*/ 94 w 777"/>
                <a:gd name="T7" fmla="*/ 173 h 775"/>
                <a:gd name="T8" fmla="*/ 122 w 777"/>
                <a:gd name="T9" fmla="*/ 170 h 775"/>
                <a:gd name="T10" fmla="*/ 154 w 777"/>
                <a:gd name="T11" fmla="*/ 166 h 775"/>
                <a:gd name="T12" fmla="*/ 194 w 777"/>
                <a:gd name="T13" fmla="*/ 161 h 775"/>
                <a:gd name="T14" fmla="*/ 228 w 777"/>
                <a:gd name="T15" fmla="*/ 158 h 775"/>
                <a:gd name="T16" fmla="*/ 264 w 777"/>
                <a:gd name="T17" fmla="*/ 152 h 775"/>
                <a:gd name="T18" fmla="*/ 310 w 777"/>
                <a:gd name="T19" fmla="*/ 148 h 775"/>
                <a:gd name="T20" fmla="*/ 359 w 777"/>
                <a:gd name="T21" fmla="*/ 144 h 775"/>
                <a:gd name="T22" fmla="*/ 394 w 777"/>
                <a:gd name="T23" fmla="*/ 139 h 775"/>
                <a:gd name="T24" fmla="*/ 439 w 777"/>
                <a:gd name="T25" fmla="*/ 136 h 775"/>
                <a:gd name="T26" fmla="*/ 492 w 777"/>
                <a:gd name="T27" fmla="*/ 131 h 775"/>
                <a:gd name="T28" fmla="*/ 541 w 777"/>
                <a:gd name="T29" fmla="*/ 126 h 775"/>
                <a:gd name="T30" fmla="*/ 588 w 777"/>
                <a:gd name="T31" fmla="*/ 122 h 775"/>
                <a:gd name="T32" fmla="*/ 649 w 777"/>
                <a:gd name="T33" fmla="*/ 117 h 775"/>
                <a:gd name="T34" fmla="*/ 701 w 777"/>
                <a:gd name="T35" fmla="*/ 114 h 775"/>
                <a:gd name="T36" fmla="*/ 762 w 777"/>
                <a:gd name="T37" fmla="*/ 108 h 775"/>
                <a:gd name="T38" fmla="*/ 817 w 777"/>
                <a:gd name="T39" fmla="*/ 104 h 775"/>
                <a:gd name="T40" fmla="*/ 872 w 777"/>
                <a:gd name="T41" fmla="*/ 101 h 775"/>
                <a:gd name="T42" fmla="*/ 933 w 777"/>
                <a:gd name="T43" fmla="*/ 96 h 775"/>
                <a:gd name="T44" fmla="*/ 977 w 777"/>
                <a:gd name="T45" fmla="*/ 93 h 775"/>
                <a:gd name="T46" fmla="*/ 1040 w 777"/>
                <a:gd name="T47" fmla="*/ 90 h 775"/>
                <a:gd name="T48" fmla="*/ 1100 w 777"/>
                <a:gd name="T49" fmla="*/ 85 h 775"/>
                <a:gd name="T50" fmla="*/ 1170 w 777"/>
                <a:gd name="T51" fmla="*/ 82 h 775"/>
                <a:gd name="T52" fmla="*/ 1231 w 777"/>
                <a:gd name="T53" fmla="*/ 79 h 775"/>
                <a:gd name="T54" fmla="*/ 1296 w 777"/>
                <a:gd name="T55" fmla="*/ 74 h 775"/>
                <a:gd name="T56" fmla="*/ 1380 w 777"/>
                <a:gd name="T57" fmla="*/ 71 h 775"/>
                <a:gd name="T58" fmla="*/ 1451 w 777"/>
                <a:gd name="T59" fmla="*/ 67 h 775"/>
                <a:gd name="T60" fmla="*/ 1533 w 777"/>
                <a:gd name="T61" fmla="*/ 62 h 775"/>
                <a:gd name="T62" fmla="*/ 1612 w 777"/>
                <a:gd name="T63" fmla="*/ 59 h 775"/>
                <a:gd name="T64" fmla="*/ 1696 w 777"/>
                <a:gd name="T65" fmla="*/ 56 h 775"/>
                <a:gd name="T66" fmla="*/ 1782 w 777"/>
                <a:gd name="T67" fmla="*/ 52 h 775"/>
                <a:gd name="T68" fmla="*/ 1860 w 777"/>
                <a:gd name="T69" fmla="*/ 50 h 775"/>
                <a:gd name="T70" fmla="*/ 1928 w 777"/>
                <a:gd name="T71" fmla="*/ 46 h 775"/>
                <a:gd name="T72" fmla="*/ 2016 w 777"/>
                <a:gd name="T73" fmla="*/ 44 h 775"/>
                <a:gd name="T74" fmla="*/ 2075 w 777"/>
                <a:gd name="T75" fmla="*/ 42 h 775"/>
                <a:gd name="T76" fmla="*/ 1823 w 777"/>
                <a:gd name="T77" fmla="*/ 0 h 775"/>
                <a:gd name="T78" fmla="*/ 3284 w 777"/>
                <a:gd name="T79" fmla="*/ 60 h 775"/>
                <a:gd name="T80" fmla="*/ 2903 w 777"/>
                <a:gd name="T81" fmla="*/ 186 h 775"/>
                <a:gd name="T82" fmla="*/ 2669 w 777"/>
                <a:gd name="T83" fmla="*/ 148 h 775"/>
                <a:gd name="T84" fmla="*/ 2575 w 777"/>
                <a:gd name="T85" fmla="*/ 152 h 775"/>
                <a:gd name="T86" fmla="*/ 2479 w 777"/>
                <a:gd name="T87" fmla="*/ 155 h 775"/>
                <a:gd name="T88" fmla="*/ 2380 w 777"/>
                <a:gd name="T89" fmla="*/ 159 h 775"/>
                <a:gd name="T90" fmla="*/ 2263 w 777"/>
                <a:gd name="T91" fmla="*/ 164 h 775"/>
                <a:gd name="T92" fmla="*/ 2183 w 777"/>
                <a:gd name="T93" fmla="*/ 170 h 775"/>
                <a:gd name="T94" fmla="*/ 2095 w 777"/>
                <a:gd name="T95" fmla="*/ 174 h 775"/>
                <a:gd name="T96" fmla="*/ 2013 w 777"/>
                <a:gd name="T97" fmla="*/ 180 h 775"/>
                <a:gd name="T98" fmla="*/ 1944 w 777"/>
                <a:gd name="T99" fmla="*/ 184 h 775"/>
                <a:gd name="T100" fmla="*/ 1871 w 777"/>
                <a:gd name="T101" fmla="*/ 190 h 775"/>
                <a:gd name="T102" fmla="*/ 1799 w 777"/>
                <a:gd name="T103" fmla="*/ 195 h 775"/>
                <a:gd name="T104" fmla="*/ 1734 w 777"/>
                <a:gd name="T105" fmla="*/ 202 h 775"/>
                <a:gd name="T106" fmla="*/ 1673 w 777"/>
                <a:gd name="T107" fmla="*/ 208 h 775"/>
                <a:gd name="T108" fmla="*/ 1613 w 777"/>
                <a:gd name="T109" fmla="*/ 213 h 775"/>
                <a:gd name="T110" fmla="*/ 1554 w 777"/>
                <a:gd name="T111" fmla="*/ 220 h 775"/>
                <a:gd name="T112" fmla="*/ 1500 w 777"/>
                <a:gd name="T113" fmla="*/ 226 h 775"/>
                <a:gd name="T114" fmla="*/ 1472 w 777"/>
                <a:gd name="T115" fmla="*/ 231 h 775"/>
                <a:gd name="T116" fmla="*/ 1433 w 777"/>
                <a:gd name="T117" fmla="*/ 236 h 775"/>
                <a:gd name="T118" fmla="*/ 0 w 777"/>
                <a:gd name="T119" fmla="*/ 187 h 77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777" h="775">
                  <a:moveTo>
                    <a:pt x="0" y="614"/>
                  </a:moveTo>
                  <a:lnTo>
                    <a:pt x="8" y="598"/>
                  </a:lnTo>
                  <a:lnTo>
                    <a:pt x="15" y="585"/>
                  </a:lnTo>
                  <a:lnTo>
                    <a:pt x="22" y="571"/>
                  </a:lnTo>
                  <a:lnTo>
                    <a:pt x="29" y="558"/>
                  </a:lnTo>
                  <a:lnTo>
                    <a:pt x="37" y="544"/>
                  </a:lnTo>
                  <a:lnTo>
                    <a:pt x="46" y="530"/>
                  </a:lnTo>
                  <a:lnTo>
                    <a:pt x="54" y="517"/>
                  </a:lnTo>
                  <a:lnTo>
                    <a:pt x="62" y="503"/>
                  </a:lnTo>
                  <a:lnTo>
                    <a:pt x="73" y="487"/>
                  </a:lnTo>
                  <a:lnTo>
                    <a:pt x="85" y="471"/>
                  </a:lnTo>
                  <a:lnTo>
                    <a:pt x="94" y="458"/>
                  </a:lnTo>
                  <a:lnTo>
                    <a:pt x="105" y="445"/>
                  </a:lnTo>
                  <a:lnTo>
                    <a:pt x="116" y="430"/>
                  </a:lnTo>
                  <a:lnTo>
                    <a:pt x="128" y="414"/>
                  </a:lnTo>
                  <a:lnTo>
                    <a:pt x="140" y="400"/>
                  </a:lnTo>
                  <a:lnTo>
                    <a:pt x="153" y="385"/>
                  </a:lnTo>
                  <a:lnTo>
                    <a:pt x="165" y="373"/>
                  </a:lnTo>
                  <a:lnTo>
                    <a:pt x="180" y="356"/>
                  </a:lnTo>
                  <a:lnTo>
                    <a:pt x="193" y="342"/>
                  </a:lnTo>
                  <a:lnTo>
                    <a:pt x="206" y="330"/>
                  </a:lnTo>
                  <a:lnTo>
                    <a:pt x="221" y="316"/>
                  </a:lnTo>
                  <a:lnTo>
                    <a:pt x="232" y="306"/>
                  </a:lnTo>
                  <a:lnTo>
                    <a:pt x="246" y="294"/>
                  </a:lnTo>
                  <a:lnTo>
                    <a:pt x="260" y="282"/>
                  </a:lnTo>
                  <a:lnTo>
                    <a:pt x="277" y="269"/>
                  </a:lnTo>
                  <a:lnTo>
                    <a:pt x="291" y="258"/>
                  </a:lnTo>
                  <a:lnTo>
                    <a:pt x="307" y="245"/>
                  </a:lnTo>
                  <a:lnTo>
                    <a:pt x="326" y="232"/>
                  </a:lnTo>
                  <a:lnTo>
                    <a:pt x="343" y="219"/>
                  </a:lnTo>
                  <a:lnTo>
                    <a:pt x="362" y="206"/>
                  </a:lnTo>
                  <a:lnTo>
                    <a:pt x="381" y="194"/>
                  </a:lnTo>
                  <a:lnTo>
                    <a:pt x="401" y="183"/>
                  </a:lnTo>
                  <a:lnTo>
                    <a:pt x="422" y="171"/>
                  </a:lnTo>
                  <a:lnTo>
                    <a:pt x="440" y="163"/>
                  </a:lnTo>
                  <a:lnTo>
                    <a:pt x="457" y="153"/>
                  </a:lnTo>
                  <a:lnTo>
                    <a:pt x="477" y="145"/>
                  </a:lnTo>
                  <a:lnTo>
                    <a:pt x="491" y="139"/>
                  </a:lnTo>
                  <a:lnTo>
                    <a:pt x="431" y="0"/>
                  </a:lnTo>
                  <a:lnTo>
                    <a:pt x="777" y="198"/>
                  </a:lnTo>
                  <a:lnTo>
                    <a:pt x="687" y="609"/>
                  </a:lnTo>
                  <a:lnTo>
                    <a:pt x="631" y="487"/>
                  </a:lnTo>
                  <a:lnTo>
                    <a:pt x="608" y="498"/>
                  </a:lnTo>
                  <a:lnTo>
                    <a:pt x="586" y="510"/>
                  </a:lnTo>
                  <a:lnTo>
                    <a:pt x="562" y="525"/>
                  </a:lnTo>
                  <a:lnTo>
                    <a:pt x="536" y="542"/>
                  </a:lnTo>
                  <a:lnTo>
                    <a:pt x="516" y="557"/>
                  </a:lnTo>
                  <a:lnTo>
                    <a:pt x="496" y="574"/>
                  </a:lnTo>
                  <a:lnTo>
                    <a:pt x="476" y="590"/>
                  </a:lnTo>
                  <a:lnTo>
                    <a:pt x="459" y="607"/>
                  </a:lnTo>
                  <a:lnTo>
                    <a:pt x="443" y="625"/>
                  </a:lnTo>
                  <a:lnTo>
                    <a:pt x="425" y="644"/>
                  </a:lnTo>
                  <a:lnTo>
                    <a:pt x="410" y="663"/>
                  </a:lnTo>
                  <a:lnTo>
                    <a:pt x="395" y="682"/>
                  </a:lnTo>
                  <a:lnTo>
                    <a:pt x="382" y="699"/>
                  </a:lnTo>
                  <a:lnTo>
                    <a:pt x="368" y="722"/>
                  </a:lnTo>
                  <a:lnTo>
                    <a:pt x="355" y="743"/>
                  </a:lnTo>
                  <a:lnTo>
                    <a:pt x="348" y="759"/>
                  </a:lnTo>
                  <a:lnTo>
                    <a:pt x="339" y="775"/>
                  </a:lnTo>
                  <a:lnTo>
                    <a:pt x="0" y="614"/>
                  </a:lnTo>
                  <a:close/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182" name="Freeform 5"/>
            <p:cNvSpPr>
              <a:spLocks/>
            </p:cNvSpPr>
            <p:nvPr/>
          </p:nvSpPr>
          <p:spPr bwMode="auto">
            <a:xfrm>
              <a:off x="2016" y="1680"/>
              <a:ext cx="684" cy="863"/>
            </a:xfrm>
            <a:custGeom>
              <a:avLst/>
              <a:gdLst>
                <a:gd name="T0" fmla="*/ 684 w 684"/>
                <a:gd name="T1" fmla="*/ 357 h 863"/>
                <a:gd name="T2" fmla="*/ 510 w 684"/>
                <a:gd name="T3" fmla="*/ 286 h 863"/>
                <a:gd name="T4" fmla="*/ 503 w 684"/>
                <a:gd name="T5" fmla="*/ 302 h 863"/>
                <a:gd name="T6" fmla="*/ 499 w 684"/>
                <a:gd name="T7" fmla="*/ 318 h 863"/>
                <a:gd name="T8" fmla="*/ 494 w 684"/>
                <a:gd name="T9" fmla="*/ 335 h 863"/>
                <a:gd name="T10" fmla="*/ 490 w 684"/>
                <a:gd name="T11" fmla="*/ 353 h 863"/>
                <a:gd name="T12" fmla="*/ 485 w 684"/>
                <a:gd name="T13" fmla="*/ 376 h 863"/>
                <a:gd name="T14" fmla="*/ 482 w 684"/>
                <a:gd name="T15" fmla="*/ 395 h 863"/>
                <a:gd name="T16" fmla="*/ 479 w 684"/>
                <a:gd name="T17" fmla="*/ 416 h 863"/>
                <a:gd name="T18" fmla="*/ 477 w 684"/>
                <a:gd name="T19" fmla="*/ 439 h 863"/>
                <a:gd name="T20" fmla="*/ 475 w 684"/>
                <a:gd name="T21" fmla="*/ 463 h 863"/>
                <a:gd name="T22" fmla="*/ 475 w 684"/>
                <a:gd name="T23" fmla="*/ 506 h 863"/>
                <a:gd name="T24" fmla="*/ 476 w 684"/>
                <a:gd name="T25" fmla="*/ 528 h 863"/>
                <a:gd name="T26" fmla="*/ 477 w 684"/>
                <a:gd name="T27" fmla="*/ 549 h 863"/>
                <a:gd name="T28" fmla="*/ 480 w 684"/>
                <a:gd name="T29" fmla="*/ 570 h 863"/>
                <a:gd name="T30" fmla="*/ 484 w 684"/>
                <a:gd name="T31" fmla="*/ 591 h 863"/>
                <a:gd name="T32" fmla="*/ 488 w 684"/>
                <a:gd name="T33" fmla="*/ 611 h 863"/>
                <a:gd name="T34" fmla="*/ 493 w 684"/>
                <a:gd name="T35" fmla="*/ 635 h 863"/>
                <a:gd name="T36" fmla="*/ 500 w 684"/>
                <a:gd name="T37" fmla="*/ 657 h 863"/>
                <a:gd name="T38" fmla="*/ 173 w 684"/>
                <a:gd name="T39" fmla="*/ 863 h 863"/>
                <a:gd name="T40" fmla="*/ 166 w 684"/>
                <a:gd name="T41" fmla="*/ 842 h 863"/>
                <a:gd name="T42" fmla="*/ 159 w 684"/>
                <a:gd name="T43" fmla="*/ 824 h 863"/>
                <a:gd name="T44" fmla="*/ 153 w 684"/>
                <a:gd name="T45" fmla="*/ 807 h 863"/>
                <a:gd name="T46" fmla="*/ 147 w 684"/>
                <a:gd name="T47" fmla="*/ 788 h 863"/>
                <a:gd name="T48" fmla="*/ 142 w 684"/>
                <a:gd name="T49" fmla="*/ 772 h 863"/>
                <a:gd name="T50" fmla="*/ 136 w 684"/>
                <a:gd name="T51" fmla="*/ 754 h 863"/>
                <a:gd name="T52" fmla="*/ 132 w 684"/>
                <a:gd name="T53" fmla="*/ 737 h 863"/>
                <a:gd name="T54" fmla="*/ 128 w 684"/>
                <a:gd name="T55" fmla="*/ 721 h 863"/>
                <a:gd name="T56" fmla="*/ 124 w 684"/>
                <a:gd name="T57" fmla="*/ 704 h 863"/>
                <a:gd name="T58" fmla="*/ 119 w 684"/>
                <a:gd name="T59" fmla="*/ 684 h 863"/>
                <a:gd name="T60" fmla="*/ 116 w 684"/>
                <a:gd name="T61" fmla="*/ 663 h 863"/>
                <a:gd name="T62" fmla="*/ 112 w 684"/>
                <a:gd name="T63" fmla="*/ 644 h 863"/>
                <a:gd name="T64" fmla="*/ 108 w 684"/>
                <a:gd name="T65" fmla="*/ 625 h 863"/>
                <a:gd name="T66" fmla="*/ 106 w 684"/>
                <a:gd name="T67" fmla="*/ 603 h 863"/>
                <a:gd name="T68" fmla="*/ 104 w 684"/>
                <a:gd name="T69" fmla="*/ 582 h 863"/>
                <a:gd name="T70" fmla="*/ 102 w 684"/>
                <a:gd name="T71" fmla="*/ 558 h 863"/>
                <a:gd name="T72" fmla="*/ 100 w 684"/>
                <a:gd name="T73" fmla="*/ 535 h 863"/>
                <a:gd name="T74" fmla="*/ 100 w 684"/>
                <a:gd name="T75" fmla="*/ 512 h 863"/>
                <a:gd name="T76" fmla="*/ 100 w 684"/>
                <a:gd name="T77" fmla="*/ 488 h 863"/>
                <a:gd name="T78" fmla="*/ 100 w 684"/>
                <a:gd name="T79" fmla="*/ 458 h 863"/>
                <a:gd name="T80" fmla="*/ 101 w 684"/>
                <a:gd name="T81" fmla="*/ 431 h 863"/>
                <a:gd name="T82" fmla="*/ 102 w 684"/>
                <a:gd name="T83" fmla="*/ 413 h 863"/>
                <a:gd name="T84" fmla="*/ 104 w 684"/>
                <a:gd name="T85" fmla="*/ 391 h 863"/>
                <a:gd name="T86" fmla="*/ 106 w 684"/>
                <a:gd name="T87" fmla="*/ 370 h 863"/>
                <a:gd name="T88" fmla="*/ 109 w 684"/>
                <a:gd name="T89" fmla="*/ 345 h 863"/>
                <a:gd name="T90" fmla="*/ 113 w 684"/>
                <a:gd name="T91" fmla="*/ 323 h 863"/>
                <a:gd name="T92" fmla="*/ 117 w 684"/>
                <a:gd name="T93" fmla="*/ 303 h 863"/>
                <a:gd name="T94" fmla="*/ 122 w 684"/>
                <a:gd name="T95" fmla="*/ 278 h 863"/>
                <a:gd name="T96" fmla="*/ 127 w 684"/>
                <a:gd name="T97" fmla="*/ 258 h 863"/>
                <a:gd name="T98" fmla="*/ 132 w 684"/>
                <a:gd name="T99" fmla="*/ 234 h 863"/>
                <a:gd name="T100" fmla="*/ 138 w 684"/>
                <a:gd name="T101" fmla="*/ 214 h 863"/>
                <a:gd name="T102" fmla="*/ 145 w 684"/>
                <a:gd name="T103" fmla="*/ 192 h 863"/>
                <a:gd name="T104" fmla="*/ 152 w 684"/>
                <a:gd name="T105" fmla="*/ 170 h 863"/>
                <a:gd name="T106" fmla="*/ 162 w 684"/>
                <a:gd name="T107" fmla="*/ 143 h 863"/>
                <a:gd name="T108" fmla="*/ 0 w 684"/>
                <a:gd name="T109" fmla="*/ 75 h 863"/>
                <a:gd name="T110" fmla="*/ 426 w 684"/>
                <a:gd name="T111" fmla="*/ 0 h 863"/>
                <a:gd name="T112" fmla="*/ 684 w 684"/>
                <a:gd name="T113" fmla="*/ 357 h 86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684" h="863">
                  <a:moveTo>
                    <a:pt x="684" y="357"/>
                  </a:moveTo>
                  <a:lnTo>
                    <a:pt x="510" y="286"/>
                  </a:lnTo>
                  <a:lnTo>
                    <a:pt x="503" y="302"/>
                  </a:lnTo>
                  <a:lnTo>
                    <a:pt x="499" y="318"/>
                  </a:lnTo>
                  <a:lnTo>
                    <a:pt x="494" y="335"/>
                  </a:lnTo>
                  <a:lnTo>
                    <a:pt x="490" y="353"/>
                  </a:lnTo>
                  <a:lnTo>
                    <a:pt x="485" y="376"/>
                  </a:lnTo>
                  <a:lnTo>
                    <a:pt x="482" y="395"/>
                  </a:lnTo>
                  <a:lnTo>
                    <a:pt x="479" y="416"/>
                  </a:lnTo>
                  <a:lnTo>
                    <a:pt x="477" y="439"/>
                  </a:lnTo>
                  <a:lnTo>
                    <a:pt x="475" y="463"/>
                  </a:lnTo>
                  <a:lnTo>
                    <a:pt x="475" y="506"/>
                  </a:lnTo>
                  <a:lnTo>
                    <a:pt x="476" y="528"/>
                  </a:lnTo>
                  <a:lnTo>
                    <a:pt x="477" y="549"/>
                  </a:lnTo>
                  <a:lnTo>
                    <a:pt x="480" y="570"/>
                  </a:lnTo>
                  <a:lnTo>
                    <a:pt x="484" y="591"/>
                  </a:lnTo>
                  <a:lnTo>
                    <a:pt x="488" y="611"/>
                  </a:lnTo>
                  <a:lnTo>
                    <a:pt x="493" y="635"/>
                  </a:lnTo>
                  <a:lnTo>
                    <a:pt x="500" y="657"/>
                  </a:lnTo>
                  <a:lnTo>
                    <a:pt x="173" y="863"/>
                  </a:lnTo>
                  <a:lnTo>
                    <a:pt x="166" y="842"/>
                  </a:lnTo>
                  <a:lnTo>
                    <a:pt x="159" y="824"/>
                  </a:lnTo>
                  <a:lnTo>
                    <a:pt x="153" y="807"/>
                  </a:lnTo>
                  <a:lnTo>
                    <a:pt x="147" y="788"/>
                  </a:lnTo>
                  <a:lnTo>
                    <a:pt x="142" y="772"/>
                  </a:lnTo>
                  <a:lnTo>
                    <a:pt x="136" y="754"/>
                  </a:lnTo>
                  <a:lnTo>
                    <a:pt x="132" y="737"/>
                  </a:lnTo>
                  <a:lnTo>
                    <a:pt x="128" y="721"/>
                  </a:lnTo>
                  <a:lnTo>
                    <a:pt x="124" y="704"/>
                  </a:lnTo>
                  <a:lnTo>
                    <a:pt x="119" y="684"/>
                  </a:lnTo>
                  <a:lnTo>
                    <a:pt x="116" y="663"/>
                  </a:lnTo>
                  <a:lnTo>
                    <a:pt x="112" y="644"/>
                  </a:lnTo>
                  <a:lnTo>
                    <a:pt x="108" y="625"/>
                  </a:lnTo>
                  <a:lnTo>
                    <a:pt x="106" y="603"/>
                  </a:lnTo>
                  <a:lnTo>
                    <a:pt x="104" y="582"/>
                  </a:lnTo>
                  <a:lnTo>
                    <a:pt x="102" y="558"/>
                  </a:lnTo>
                  <a:lnTo>
                    <a:pt x="100" y="535"/>
                  </a:lnTo>
                  <a:lnTo>
                    <a:pt x="100" y="512"/>
                  </a:lnTo>
                  <a:lnTo>
                    <a:pt x="100" y="488"/>
                  </a:lnTo>
                  <a:lnTo>
                    <a:pt x="100" y="458"/>
                  </a:lnTo>
                  <a:lnTo>
                    <a:pt x="101" y="431"/>
                  </a:lnTo>
                  <a:lnTo>
                    <a:pt x="102" y="413"/>
                  </a:lnTo>
                  <a:lnTo>
                    <a:pt x="104" y="391"/>
                  </a:lnTo>
                  <a:lnTo>
                    <a:pt x="106" y="370"/>
                  </a:lnTo>
                  <a:lnTo>
                    <a:pt x="109" y="345"/>
                  </a:lnTo>
                  <a:lnTo>
                    <a:pt x="113" y="323"/>
                  </a:lnTo>
                  <a:lnTo>
                    <a:pt x="117" y="303"/>
                  </a:lnTo>
                  <a:lnTo>
                    <a:pt x="122" y="278"/>
                  </a:lnTo>
                  <a:lnTo>
                    <a:pt x="127" y="258"/>
                  </a:lnTo>
                  <a:lnTo>
                    <a:pt x="132" y="234"/>
                  </a:lnTo>
                  <a:lnTo>
                    <a:pt x="138" y="214"/>
                  </a:lnTo>
                  <a:lnTo>
                    <a:pt x="145" y="192"/>
                  </a:lnTo>
                  <a:lnTo>
                    <a:pt x="152" y="170"/>
                  </a:lnTo>
                  <a:lnTo>
                    <a:pt x="162" y="143"/>
                  </a:lnTo>
                  <a:lnTo>
                    <a:pt x="0" y="75"/>
                  </a:lnTo>
                  <a:lnTo>
                    <a:pt x="426" y="0"/>
                  </a:lnTo>
                  <a:lnTo>
                    <a:pt x="684" y="357"/>
                  </a:lnTo>
                  <a:close/>
                </a:path>
              </a:pathLst>
            </a:custGeom>
            <a:solidFill>
              <a:srgbClr val="FFC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183" name="Freeform 6"/>
            <p:cNvSpPr>
              <a:spLocks/>
            </p:cNvSpPr>
            <p:nvPr/>
          </p:nvSpPr>
          <p:spPr bwMode="auto">
            <a:xfrm rot="-899886">
              <a:off x="2256" y="2400"/>
              <a:ext cx="777" cy="739"/>
            </a:xfrm>
            <a:custGeom>
              <a:avLst/>
              <a:gdLst>
                <a:gd name="T0" fmla="*/ 617 w 777"/>
                <a:gd name="T1" fmla="*/ 739 h 739"/>
                <a:gd name="T2" fmla="*/ 601 w 777"/>
                <a:gd name="T3" fmla="*/ 731 h 739"/>
                <a:gd name="T4" fmla="*/ 588 w 777"/>
                <a:gd name="T5" fmla="*/ 724 h 739"/>
                <a:gd name="T6" fmla="*/ 574 w 777"/>
                <a:gd name="T7" fmla="*/ 717 h 739"/>
                <a:gd name="T8" fmla="*/ 561 w 777"/>
                <a:gd name="T9" fmla="*/ 710 h 739"/>
                <a:gd name="T10" fmla="*/ 547 w 777"/>
                <a:gd name="T11" fmla="*/ 702 h 739"/>
                <a:gd name="T12" fmla="*/ 533 w 777"/>
                <a:gd name="T13" fmla="*/ 694 h 739"/>
                <a:gd name="T14" fmla="*/ 520 w 777"/>
                <a:gd name="T15" fmla="*/ 685 h 739"/>
                <a:gd name="T16" fmla="*/ 506 w 777"/>
                <a:gd name="T17" fmla="*/ 677 h 739"/>
                <a:gd name="T18" fmla="*/ 491 w 777"/>
                <a:gd name="T19" fmla="*/ 666 h 739"/>
                <a:gd name="T20" fmla="*/ 474 w 777"/>
                <a:gd name="T21" fmla="*/ 655 h 739"/>
                <a:gd name="T22" fmla="*/ 461 w 777"/>
                <a:gd name="T23" fmla="*/ 645 h 739"/>
                <a:gd name="T24" fmla="*/ 448 w 777"/>
                <a:gd name="T25" fmla="*/ 634 h 739"/>
                <a:gd name="T26" fmla="*/ 433 w 777"/>
                <a:gd name="T27" fmla="*/ 623 h 739"/>
                <a:gd name="T28" fmla="*/ 417 w 777"/>
                <a:gd name="T29" fmla="*/ 611 h 739"/>
                <a:gd name="T30" fmla="*/ 403 w 777"/>
                <a:gd name="T31" fmla="*/ 599 h 739"/>
                <a:gd name="T32" fmla="*/ 388 w 777"/>
                <a:gd name="T33" fmla="*/ 586 h 739"/>
                <a:gd name="T34" fmla="*/ 376 w 777"/>
                <a:gd name="T35" fmla="*/ 575 h 739"/>
                <a:gd name="T36" fmla="*/ 359 w 777"/>
                <a:gd name="T37" fmla="*/ 559 h 739"/>
                <a:gd name="T38" fmla="*/ 345 w 777"/>
                <a:gd name="T39" fmla="*/ 546 h 739"/>
                <a:gd name="T40" fmla="*/ 333 w 777"/>
                <a:gd name="T41" fmla="*/ 533 h 739"/>
                <a:gd name="T42" fmla="*/ 319 w 777"/>
                <a:gd name="T43" fmla="*/ 518 h 739"/>
                <a:gd name="T44" fmla="*/ 309 w 777"/>
                <a:gd name="T45" fmla="*/ 507 h 739"/>
                <a:gd name="T46" fmla="*/ 297 w 777"/>
                <a:gd name="T47" fmla="*/ 493 h 739"/>
                <a:gd name="T48" fmla="*/ 285 w 777"/>
                <a:gd name="T49" fmla="*/ 479 h 739"/>
                <a:gd name="T50" fmla="*/ 272 w 777"/>
                <a:gd name="T51" fmla="*/ 462 h 739"/>
                <a:gd name="T52" fmla="*/ 260 w 777"/>
                <a:gd name="T53" fmla="*/ 448 h 739"/>
                <a:gd name="T54" fmla="*/ 248 w 777"/>
                <a:gd name="T55" fmla="*/ 432 h 739"/>
                <a:gd name="T56" fmla="*/ 234 w 777"/>
                <a:gd name="T57" fmla="*/ 413 h 739"/>
                <a:gd name="T58" fmla="*/ 222 w 777"/>
                <a:gd name="T59" fmla="*/ 396 h 739"/>
                <a:gd name="T60" fmla="*/ 209 w 777"/>
                <a:gd name="T61" fmla="*/ 377 h 739"/>
                <a:gd name="T62" fmla="*/ 197 w 777"/>
                <a:gd name="T63" fmla="*/ 358 h 739"/>
                <a:gd name="T64" fmla="*/ 186 w 777"/>
                <a:gd name="T65" fmla="*/ 338 h 739"/>
                <a:gd name="T66" fmla="*/ 174 w 777"/>
                <a:gd name="T67" fmla="*/ 317 h 739"/>
                <a:gd name="T68" fmla="*/ 166 w 777"/>
                <a:gd name="T69" fmla="*/ 299 h 739"/>
                <a:gd name="T70" fmla="*/ 156 w 777"/>
                <a:gd name="T71" fmla="*/ 282 h 739"/>
                <a:gd name="T72" fmla="*/ 148 w 777"/>
                <a:gd name="T73" fmla="*/ 263 h 739"/>
                <a:gd name="T74" fmla="*/ 0 w 777"/>
                <a:gd name="T75" fmla="*/ 333 h 739"/>
                <a:gd name="T76" fmla="*/ 244 w 777"/>
                <a:gd name="T77" fmla="*/ 0 h 739"/>
                <a:gd name="T78" fmla="*/ 657 w 777"/>
                <a:gd name="T79" fmla="*/ 36 h 739"/>
                <a:gd name="T80" fmla="*/ 491 w 777"/>
                <a:gd name="T81" fmla="*/ 110 h 739"/>
                <a:gd name="T82" fmla="*/ 501 w 777"/>
                <a:gd name="T83" fmla="*/ 131 h 739"/>
                <a:gd name="T84" fmla="*/ 513 w 777"/>
                <a:gd name="T85" fmla="*/ 153 h 739"/>
                <a:gd name="T86" fmla="*/ 528 w 777"/>
                <a:gd name="T87" fmla="*/ 177 h 739"/>
                <a:gd name="T88" fmla="*/ 545 w 777"/>
                <a:gd name="T89" fmla="*/ 203 h 739"/>
                <a:gd name="T90" fmla="*/ 560 w 777"/>
                <a:gd name="T91" fmla="*/ 223 h 739"/>
                <a:gd name="T92" fmla="*/ 577 w 777"/>
                <a:gd name="T93" fmla="*/ 243 h 739"/>
                <a:gd name="T94" fmla="*/ 593 w 777"/>
                <a:gd name="T95" fmla="*/ 263 h 739"/>
                <a:gd name="T96" fmla="*/ 610 w 777"/>
                <a:gd name="T97" fmla="*/ 280 h 739"/>
                <a:gd name="T98" fmla="*/ 628 w 777"/>
                <a:gd name="T99" fmla="*/ 296 h 739"/>
                <a:gd name="T100" fmla="*/ 647 w 777"/>
                <a:gd name="T101" fmla="*/ 314 h 739"/>
                <a:gd name="T102" fmla="*/ 666 w 777"/>
                <a:gd name="T103" fmla="*/ 329 h 739"/>
                <a:gd name="T104" fmla="*/ 684 w 777"/>
                <a:gd name="T105" fmla="*/ 344 h 739"/>
                <a:gd name="T106" fmla="*/ 702 w 777"/>
                <a:gd name="T107" fmla="*/ 357 h 739"/>
                <a:gd name="T108" fmla="*/ 724 w 777"/>
                <a:gd name="T109" fmla="*/ 371 h 739"/>
                <a:gd name="T110" fmla="*/ 746 w 777"/>
                <a:gd name="T111" fmla="*/ 384 h 739"/>
                <a:gd name="T112" fmla="*/ 762 w 777"/>
                <a:gd name="T113" fmla="*/ 391 h 739"/>
                <a:gd name="T114" fmla="*/ 777 w 777"/>
                <a:gd name="T115" fmla="*/ 399 h 739"/>
                <a:gd name="T116" fmla="*/ 617 w 777"/>
                <a:gd name="T117" fmla="*/ 739 h 739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777" h="739">
                  <a:moveTo>
                    <a:pt x="617" y="739"/>
                  </a:moveTo>
                  <a:lnTo>
                    <a:pt x="601" y="731"/>
                  </a:lnTo>
                  <a:lnTo>
                    <a:pt x="588" y="724"/>
                  </a:lnTo>
                  <a:lnTo>
                    <a:pt x="574" y="717"/>
                  </a:lnTo>
                  <a:lnTo>
                    <a:pt x="561" y="710"/>
                  </a:lnTo>
                  <a:lnTo>
                    <a:pt x="547" y="702"/>
                  </a:lnTo>
                  <a:lnTo>
                    <a:pt x="533" y="694"/>
                  </a:lnTo>
                  <a:lnTo>
                    <a:pt x="520" y="685"/>
                  </a:lnTo>
                  <a:lnTo>
                    <a:pt x="506" y="677"/>
                  </a:lnTo>
                  <a:lnTo>
                    <a:pt x="491" y="666"/>
                  </a:lnTo>
                  <a:lnTo>
                    <a:pt x="474" y="655"/>
                  </a:lnTo>
                  <a:lnTo>
                    <a:pt x="461" y="645"/>
                  </a:lnTo>
                  <a:lnTo>
                    <a:pt x="448" y="634"/>
                  </a:lnTo>
                  <a:lnTo>
                    <a:pt x="433" y="623"/>
                  </a:lnTo>
                  <a:lnTo>
                    <a:pt x="417" y="611"/>
                  </a:lnTo>
                  <a:lnTo>
                    <a:pt x="403" y="599"/>
                  </a:lnTo>
                  <a:lnTo>
                    <a:pt x="388" y="586"/>
                  </a:lnTo>
                  <a:lnTo>
                    <a:pt x="376" y="575"/>
                  </a:lnTo>
                  <a:lnTo>
                    <a:pt x="359" y="559"/>
                  </a:lnTo>
                  <a:lnTo>
                    <a:pt x="345" y="546"/>
                  </a:lnTo>
                  <a:lnTo>
                    <a:pt x="333" y="533"/>
                  </a:lnTo>
                  <a:lnTo>
                    <a:pt x="319" y="518"/>
                  </a:lnTo>
                  <a:lnTo>
                    <a:pt x="309" y="507"/>
                  </a:lnTo>
                  <a:lnTo>
                    <a:pt x="297" y="493"/>
                  </a:lnTo>
                  <a:lnTo>
                    <a:pt x="285" y="479"/>
                  </a:lnTo>
                  <a:lnTo>
                    <a:pt x="272" y="462"/>
                  </a:lnTo>
                  <a:lnTo>
                    <a:pt x="260" y="448"/>
                  </a:lnTo>
                  <a:lnTo>
                    <a:pt x="248" y="432"/>
                  </a:lnTo>
                  <a:lnTo>
                    <a:pt x="234" y="413"/>
                  </a:lnTo>
                  <a:lnTo>
                    <a:pt x="222" y="396"/>
                  </a:lnTo>
                  <a:lnTo>
                    <a:pt x="209" y="377"/>
                  </a:lnTo>
                  <a:lnTo>
                    <a:pt x="197" y="358"/>
                  </a:lnTo>
                  <a:lnTo>
                    <a:pt x="186" y="338"/>
                  </a:lnTo>
                  <a:lnTo>
                    <a:pt x="174" y="317"/>
                  </a:lnTo>
                  <a:lnTo>
                    <a:pt x="166" y="299"/>
                  </a:lnTo>
                  <a:lnTo>
                    <a:pt x="156" y="282"/>
                  </a:lnTo>
                  <a:lnTo>
                    <a:pt x="148" y="263"/>
                  </a:lnTo>
                  <a:lnTo>
                    <a:pt x="0" y="333"/>
                  </a:lnTo>
                  <a:lnTo>
                    <a:pt x="244" y="0"/>
                  </a:lnTo>
                  <a:lnTo>
                    <a:pt x="657" y="36"/>
                  </a:lnTo>
                  <a:lnTo>
                    <a:pt x="491" y="110"/>
                  </a:lnTo>
                  <a:lnTo>
                    <a:pt x="501" y="131"/>
                  </a:lnTo>
                  <a:lnTo>
                    <a:pt x="513" y="153"/>
                  </a:lnTo>
                  <a:lnTo>
                    <a:pt x="528" y="177"/>
                  </a:lnTo>
                  <a:lnTo>
                    <a:pt x="545" y="203"/>
                  </a:lnTo>
                  <a:lnTo>
                    <a:pt x="560" y="223"/>
                  </a:lnTo>
                  <a:lnTo>
                    <a:pt x="577" y="243"/>
                  </a:lnTo>
                  <a:lnTo>
                    <a:pt x="593" y="263"/>
                  </a:lnTo>
                  <a:lnTo>
                    <a:pt x="610" y="280"/>
                  </a:lnTo>
                  <a:lnTo>
                    <a:pt x="628" y="296"/>
                  </a:lnTo>
                  <a:lnTo>
                    <a:pt x="647" y="314"/>
                  </a:lnTo>
                  <a:lnTo>
                    <a:pt x="666" y="329"/>
                  </a:lnTo>
                  <a:lnTo>
                    <a:pt x="684" y="344"/>
                  </a:lnTo>
                  <a:lnTo>
                    <a:pt x="702" y="357"/>
                  </a:lnTo>
                  <a:lnTo>
                    <a:pt x="724" y="371"/>
                  </a:lnTo>
                  <a:lnTo>
                    <a:pt x="746" y="384"/>
                  </a:lnTo>
                  <a:lnTo>
                    <a:pt x="762" y="391"/>
                  </a:lnTo>
                  <a:lnTo>
                    <a:pt x="777" y="399"/>
                  </a:lnTo>
                  <a:lnTo>
                    <a:pt x="617" y="739"/>
                  </a:lnTo>
                  <a:close/>
                </a:path>
              </a:pathLst>
            </a:custGeom>
            <a:solidFill>
              <a:srgbClr val="FFCC99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184" name="Freeform 7"/>
            <p:cNvSpPr>
              <a:spLocks/>
            </p:cNvSpPr>
            <p:nvPr/>
          </p:nvSpPr>
          <p:spPr bwMode="auto">
            <a:xfrm>
              <a:off x="3024" y="2352"/>
              <a:ext cx="733" cy="733"/>
            </a:xfrm>
            <a:custGeom>
              <a:avLst/>
              <a:gdLst>
                <a:gd name="T0" fmla="*/ 733 w 733"/>
                <a:gd name="T1" fmla="*/ 161 h 733"/>
                <a:gd name="T2" fmla="*/ 724 w 733"/>
                <a:gd name="T3" fmla="*/ 177 h 733"/>
                <a:gd name="T4" fmla="*/ 718 w 733"/>
                <a:gd name="T5" fmla="*/ 190 h 733"/>
                <a:gd name="T6" fmla="*/ 710 w 733"/>
                <a:gd name="T7" fmla="*/ 204 h 733"/>
                <a:gd name="T8" fmla="*/ 704 w 733"/>
                <a:gd name="T9" fmla="*/ 217 h 733"/>
                <a:gd name="T10" fmla="*/ 696 w 733"/>
                <a:gd name="T11" fmla="*/ 231 h 733"/>
                <a:gd name="T12" fmla="*/ 687 w 733"/>
                <a:gd name="T13" fmla="*/ 245 h 733"/>
                <a:gd name="T14" fmla="*/ 679 w 733"/>
                <a:gd name="T15" fmla="*/ 258 h 733"/>
                <a:gd name="T16" fmla="*/ 670 w 733"/>
                <a:gd name="T17" fmla="*/ 272 h 733"/>
                <a:gd name="T18" fmla="*/ 659 w 733"/>
                <a:gd name="T19" fmla="*/ 287 h 733"/>
                <a:gd name="T20" fmla="*/ 648 w 733"/>
                <a:gd name="T21" fmla="*/ 303 h 733"/>
                <a:gd name="T22" fmla="*/ 639 w 733"/>
                <a:gd name="T23" fmla="*/ 316 h 733"/>
                <a:gd name="T24" fmla="*/ 628 w 733"/>
                <a:gd name="T25" fmla="*/ 329 h 733"/>
                <a:gd name="T26" fmla="*/ 616 w 733"/>
                <a:gd name="T27" fmla="*/ 345 h 733"/>
                <a:gd name="T28" fmla="*/ 604 w 733"/>
                <a:gd name="T29" fmla="*/ 361 h 733"/>
                <a:gd name="T30" fmla="*/ 592 w 733"/>
                <a:gd name="T31" fmla="*/ 375 h 733"/>
                <a:gd name="T32" fmla="*/ 579 w 733"/>
                <a:gd name="T33" fmla="*/ 390 h 733"/>
                <a:gd name="T34" fmla="*/ 568 w 733"/>
                <a:gd name="T35" fmla="*/ 402 h 733"/>
                <a:gd name="T36" fmla="*/ 552 w 733"/>
                <a:gd name="T37" fmla="*/ 419 h 733"/>
                <a:gd name="T38" fmla="*/ 539 w 733"/>
                <a:gd name="T39" fmla="*/ 433 h 733"/>
                <a:gd name="T40" fmla="*/ 526 w 733"/>
                <a:gd name="T41" fmla="*/ 445 h 733"/>
                <a:gd name="T42" fmla="*/ 511 w 733"/>
                <a:gd name="T43" fmla="*/ 459 h 733"/>
                <a:gd name="T44" fmla="*/ 500 w 733"/>
                <a:gd name="T45" fmla="*/ 469 h 733"/>
                <a:gd name="T46" fmla="*/ 486 w 733"/>
                <a:gd name="T47" fmla="*/ 481 h 733"/>
                <a:gd name="T48" fmla="*/ 472 w 733"/>
                <a:gd name="T49" fmla="*/ 493 h 733"/>
                <a:gd name="T50" fmla="*/ 456 w 733"/>
                <a:gd name="T51" fmla="*/ 506 h 733"/>
                <a:gd name="T52" fmla="*/ 442 w 733"/>
                <a:gd name="T53" fmla="*/ 517 h 733"/>
                <a:gd name="T54" fmla="*/ 426 w 733"/>
                <a:gd name="T55" fmla="*/ 529 h 733"/>
                <a:gd name="T56" fmla="*/ 406 w 733"/>
                <a:gd name="T57" fmla="*/ 543 h 733"/>
                <a:gd name="T58" fmla="*/ 389 w 733"/>
                <a:gd name="T59" fmla="*/ 555 h 733"/>
                <a:gd name="T60" fmla="*/ 371 w 733"/>
                <a:gd name="T61" fmla="*/ 568 h 733"/>
                <a:gd name="T62" fmla="*/ 352 w 733"/>
                <a:gd name="T63" fmla="*/ 581 h 733"/>
                <a:gd name="T64" fmla="*/ 332 w 733"/>
                <a:gd name="T65" fmla="*/ 592 h 733"/>
                <a:gd name="T66" fmla="*/ 433 w 733"/>
                <a:gd name="T67" fmla="*/ 733 h 733"/>
                <a:gd name="T68" fmla="*/ 30 w 733"/>
                <a:gd name="T69" fmla="*/ 552 h 733"/>
                <a:gd name="T70" fmla="*/ 0 w 733"/>
                <a:gd name="T71" fmla="*/ 194 h 733"/>
                <a:gd name="T72" fmla="*/ 84 w 733"/>
                <a:gd name="T73" fmla="*/ 295 h 733"/>
                <a:gd name="T74" fmla="*/ 103 w 733"/>
                <a:gd name="T75" fmla="*/ 286 h 733"/>
                <a:gd name="T76" fmla="*/ 122 w 733"/>
                <a:gd name="T77" fmla="*/ 276 h 733"/>
                <a:gd name="T78" fmla="*/ 147 w 733"/>
                <a:gd name="T79" fmla="*/ 264 h 733"/>
                <a:gd name="T80" fmla="*/ 171 w 733"/>
                <a:gd name="T81" fmla="*/ 250 h 733"/>
                <a:gd name="T82" fmla="*/ 196 w 733"/>
                <a:gd name="T83" fmla="*/ 233 h 733"/>
                <a:gd name="T84" fmla="*/ 217 w 733"/>
                <a:gd name="T85" fmla="*/ 218 h 733"/>
                <a:gd name="T86" fmla="*/ 237 w 733"/>
                <a:gd name="T87" fmla="*/ 201 h 733"/>
                <a:gd name="T88" fmla="*/ 257 w 733"/>
                <a:gd name="T89" fmla="*/ 184 h 733"/>
                <a:gd name="T90" fmla="*/ 273 w 733"/>
                <a:gd name="T91" fmla="*/ 168 h 733"/>
                <a:gd name="T92" fmla="*/ 290 w 733"/>
                <a:gd name="T93" fmla="*/ 150 h 733"/>
                <a:gd name="T94" fmla="*/ 308 w 733"/>
                <a:gd name="T95" fmla="*/ 130 h 733"/>
                <a:gd name="T96" fmla="*/ 323 w 733"/>
                <a:gd name="T97" fmla="*/ 112 h 733"/>
                <a:gd name="T98" fmla="*/ 338 w 733"/>
                <a:gd name="T99" fmla="*/ 93 h 733"/>
                <a:gd name="T100" fmla="*/ 351 w 733"/>
                <a:gd name="T101" fmla="*/ 76 h 733"/>
                <a:gd name="T102" fmla="*/ 365 w 733"/>
                <a:gd name="T103" fmla="*/ 53 h 733"/>
                <a:gd name="T104" fmla="*/ 378 w 733"/>
                <a:gd name="T105" fmla="*/ 32 h 733"/>
                <a:gd name="T106" fmla="*/ 385 w 733"/>
                <a:gd name="T107" fmla="*/ 16 h 733"/>
                <a:gd name="T108" fmla="*/ 392 w 733"/>
                <a:gd name="T109" fmla="*/ 0 h 733"/>
                <a:gd name="T110" fmla="*/ 733 w 733"/>
                <a:gd name="T111" fmla="*/ 161 h 73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733" h="733">
                  <a:moveTo>
                    <a:pt x="733" y="161"/>
                  </a:moveTo>
                  <a:lnTo>
                    <a:pt x="724" y="177"/>
                  </a:lnTo>
                  <a:lnTo>
                    <a:pt x="718" y="190"/>
                  </a:lnTo>
                  <a:lnTo>
                    <a:pt x="710" y="204"/>
                  </a:lnTo>
                  <a:lnTo>
                    <a:pt x="704" y="217"/>
                  </a:lnTo>
                  <a:lnTo>
                    <a:pt x="696" y="231"/>
                  </a:lnTo>
                  <a:lnTo>
                    <a:pt x="687" y="245"/>
                  </a:lnTo>
                  <a:lnTo>
                    <a:pt x="679" y="258"/>
                  </a:lnTo>
                  <a:lnTo>
                    <a:pt x="670" y="272"/>
                  </a:lnTo>
                  <a:lnTo>
                    <a:pt x="659" y="287"/>
                  </a:lnTo>
                  <a:lnTo>
                    <a:pt x="648" y="303"/>
                  </a:lnTo>
                  <a:lnTo>
                    <a:pt x="639" y="316"/>
                  </a:lnTo>
                  <a:lnTo>
                    <a:pt x="628" y="329"/>
                  </a:lnTo>
                  <a:lnTo>
                    <a:pt x="616" y="345"/>
                  </a:lnTo>
                  <a:lnTo>
                    <a:pt x="604" y="361"/>
                  </a:lnTo>
                  <a:lnTo>
                    <a:pt x="592" y="375"/>
                  </a:lnTo>
                  <a:lnTo>
                    <a:pt x="579" y="390"/>
                  </a:lnTo>
                  <a:lnTo>
                    <a:pt x="568" y="402"/>
                  </a:lnTo>
                  <a:lnTo>
                    <a:pt x="552" y="419"/>
                  </a:lnTo>
                  <a:lnTo>
                    <a:pt x="539" y="433"/>
                  </a:lnTo>
                  <a:lnTo>
                    <a:pt x="526" y="445"/>
                  </a:lnTo>
                  <a:lnTo>
                    <a:pt x="511" y="459"/>
                  </a:lnTo>
                  <a:lnTo>
                    <a:pt x="500" y="469"/>
                  </a:lnTo>
                  <a:lnTo>
                    <a:pt x="486" y="481"/>
                  </a:lnTo>
                  <a:lnTo>
                    <a:pt x="472" y="493"/>
                  </a:lnTo>
                  <a:lnTo>
                    <a:pt x="456" y="506"/>
                  </a:lnTo>
                  <a:lnTo>
                    <a:pt x="442" y="517"/>
                  </a:lnTo>
                  <a:lnTo>
                    <a:pt x="426" y="529"/>
                  </a:lnTo>
                  <a:lnTo>
                    <a:pt x="406" y="543"/>
                  </a:lnTo>
                  <a:lnTo>
                    <a:pt x="389" y="555"/>
                  </a:lnTo>
                  <a:lnTo>
                    <a:pt x="371" y="568"/>
                  </a:lnTo>
                  <a:lnTo>
                    <a:pt x="352" y="581"/>
                  </a:lnTo>
                  <a:lnTo>
                    <a:pt x="332" y="592"/>
                  </a:lnTo>
                  <a:lnTo>
                    <a:pt x="433" y="733"/>
                  </a:lnTo>
                  <a:lnTo>
                    <a:pt x="30" y="552"/>
                  </a:lnTo>
                  <a:lnTo>
                    <a:pt x="0" y="194"/>
                  </a:lnTo>
                  <a:lnTo>
                    <a:pt x="84" y="295"/>
                  </a:lnTo>
                  <a:lnTo>
                    <a:pt x="103" y="286"/>
                  </a:lnTo>
                  <a:lnTo>
                    <a:pt x="122" y="276"/>
                  </a:lnTo>
                  <a:lnTo>
                    <a:pt x="147" y="264"/>
                  </a:lnTo>
                  <a:lnTo>
                    <a:pt x="171" y="250"/>
                  </a:lnTo>
                  <a:lnTo>
                    <a:pt x="196" y="233"/>
                  </a:lnTo>
                  <a:lnTo>
                    <a:pt x="217" y="218"/>
                  </a:lnTo>
                  <a:lnTo>
                    <a:pt x="237" y="201"/>
                  </a:lnTo>
                  <a:lnTo>
                    <a:pt x="257" y="184"/>
                  </a:lnTo>
                  <a:lnTo>
                    <a:pt x="273" y="168"/>
                  </a:lnTo>
                  <a:lnTo>
                    <a:pt x="290" y="150"/>
                  </a:lnTo>
                  <a:lnTo>
                    <a:pt x="308" y="130"/>
                  </a:lnTo>
                  <a:lnTo>
                    <a:pt x="323" y="112"/>
                  </a:lnTo>
                  <a:lnTo>
                    <a:pt x="338" y="93"/>
                  </a:lnTo>
                  <a:lnTo>
                    <a:pt x="351" y="76"/>
                  </a:lnTo>
                  <a:lnTo>
                    <a:pt x="365" y="53"/>
                  </a:lnTo>
                  <a:lnTo>
                    <a:pt x="378" y="32"/>
                  </a:lnTo>
                  <a:lnTo>
                    <a:pt x="385" y="16"/>
                  </a:lnTo>
                  <a:lnTo>
                    <a:pt x="392" y="0"/>
                  </a:lnTo>
                  <a:lnTo>
                    <a:pt x="733" y="161"/>
                  </a:lnTo>
                  <a:close/>
                </a:path>
              </a:pathLst>
            </a:custGeom>
            <a:solidFill>
              <a:srgbClr val="FFFF99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185" name="Freeform 8"/>
            <p:cNvSpPr>
              <a:spLocks/>
            </p:cNvSpPr>
            <p:nvPr/>
          </p:nvSpPr>
          <p:spPr bwMode="auto">
            <a:xfrm rot="523272">
              <a:off x="3216" y="1632"/>
              <a:ext cx="791" cy="753"/>
            </a:xfrm>
            <a:custGeom>
              <a:avLst/>
              <a:gdLst>
                <a:gd name="T0" fmla="*/ 161 w 791"/>
                <a:gd name="T1" fmla="*/ 0 h 753"/>
                <a:gd name="T2" fmla="*/ 177 w 791"/>
                <a:gd name="T3" fmla="*/ 8 h 753"/>
                <a:gd name="T4" fmla="*/ 190 w 791"/>
                <a:gd name="T5" fmla="*/ 15 h 753"/>
                <a:gd name="T6" fmla="*/ 204 w 791"/>
                <a:gd name="T7" fmla="*/ 22 h 753"/>
                <a:gd name="T8" fmla="*/ 217 w 791"/>
                <a:gd name="T9" fmla="*/ 29 h 753"/>
                <a:gd name="T10" fmla="*/ 231 w 791"/>
                <a:gd name="T11" fmla="*/ 37 h 753"/>
                <a:gd name="T12" fmla="*/ 244 w 791"/>
                <a:gd name="T13" fmla="*/ 46 h 753"/>
                <a:gd name="T14" fmla="*/ 257 w 791"/>
                <a:gd name="T15" fmla="*/ 54 h 753"/>
                <a:gd name="T16" fmla="*/ 270 w 791"/>
                <a:gd name="T17" fmla="*/ 62 h 753"/>
                <a:gd name="T18" fmla="*/ 286 w 791"/>
                <a:gd name="T19" fmla="*/ 73 h 753"/>
                <a:gd name="T20" fmla="*/ 303 w 791"/>
                <a:gd name="T21" fmla="*/ 85 h 753"/>
                <a:gd name="T22" fmla="*/ 316 w 791"/>
                <a:gd name="T23" fmla="*/ 94 h 753"/>
                <a:gd name="T24" fmla="*/ 329 w 791"/>
                <a:gd name="T25" fmla="*/ 105 h 753"/>
                <a:gd name="T26" fmla="*/ 345 w 791"/>
                <a:gd name="T27" fmla="*/ 116 h 753"/>
                <a:gd name="T28" fmla="*/ 361 w 791"/>
                <a:gd name="T29" fmla="*/ 128 h 753"/>
                <a:gd name="T30" fmla="*/ 375 w 791"/>
                <a:gd name="T31" fmla="*/ 140 h 753"/>
                <a:gd name="T32" fmla="*/ 389 w 791"/>
                <a:gd name="T33" fmla="*/ 153 h 753"/>
                <a:gd name="T34" fmla="*/ 402 w 791"/>
                <a:gd name="T35" fmla="*/ 165 h 753"/>
                <a:gd name="T36" fmla="*/ 418 w 791"/>
                <a:gd name="T37" fmla="*/ 180 h 753"/>
                <a:gd name="T38" fmla="*/ 432 w 791"/>
                <a:gd name="T39" fmla="*/ 193 h 753"/>
                <a:gd name="T40" fmla="*/ 444 w 791"/>
                <a:gd name="T41" fmla="*/ 206 h 753"/>
                <a:gd name="T42" fmla="*/ 458 w 791"/>
                <a:gd name="T43" fmla="*/ 221 h 753"/>
                <a:gd name="T44" fmla="*/ 469 w 791"/>
                <a:gd name="T45" fmla="*/ 232 h 753"/>
                <a:gd name="T46" fmla="*/ 481 w 791"/>
                <a:gd name="T47" fmla="*/ 246 h 753"/>
                <a:gd name="T48" fmla="*/ 493 w 791"/>
                <a:gd name="T49" fmla="*/ 260 h 753"/>
                <a:gd name="T50" fmla="*/ 506 w 791"/>
                <a:gd name="T51" fmla="*/ 277 h 753"/>
                <a:gd name="T52" fmla="*/ 517 w 791"/>
                <a:gd name="T53" fmla="*/ 291 h 753"/>
                <a:gd name="T54" fmla="*/ 529 w 791"/>
                <a:gd name="T55" fmla="*/ 307 h 753"/>
                <a:gd name="T56" fmla="*/ 543 w 791"/>
                <a:gd name="T57" fmla="*/ 326 h 753"/>
                <a:gd name="T58" fmla="*/ 555 w 791"/>
                <a:gd name="T59" fmla="*/ 343 h 753"/>
                <a:gd name="T60" fmla="*/ 568 w 791"/>
                <a:gd name="T61" fmla="*/ 362 h 753"/>
                <a:gd name="T62" fmla="*/ 580 w 791"/>
                <a:gd name="T63" fmla="*/ 381 h 753"/>
                <a:gd name="T64" fmla="*/ 591 w 791"/>
                <a:gd name="T65" fmla="*/ 401 h 753"/>
                <a:gd name="T66" fmla="*/ 603 w 791"/>
                <a:gd name="T67" fmla="*/ 422 h 753"/>
                <a:gd name="T68" fmla="*/ 612 w 791"/>
                <a:gd name="T69" fmla="*/ 440 h 753"/>
                <a:gd name="T70" fmla="*/ 621 w 791"/>
                <a:gd name="T71" fmla="*/ 457 h 753"/>
                <a:gd name="T72" fmla="*/ 629 w 791"/>
                <a:gd name="T73" fmla="*/ 477 h 753"/>
                <a:gd name="T74" fmla="*/ 634 w 791"/>
                <a:gd name="T75" fmla="*/ 491 h 753"/>
                <a:gd name="T76" fmla="*/ 791 w 791"/>
                <a:gd name="T77" fmla="*/ 429 h 753"/>
                <a:gd name="T78" fmla="*/ 547 w 791"/>
                <a:gd name="T79" fmla="*/ 753 h 753"/>
                <a:gd name="T80" fmla="*/ 115 w 791"/>
                <a:gd name="T81" fmla="*/ 700 h 753"/>
                <a:gd name="T82" fmla="*/ 286 w 791"/>
                <a:gd name="T83" fmla="*/ 631 h 753"/>
                <a:gd name="T84" fmla="*/ 275 w 791"/>
                <a:gd name="T85" fmla="*/ 608 h 753"/>
                <a:gd name="T86" fmla="*/ 264 w 791"/>
                <a:gd name="T87" fmla="*/ 586 h 753"/>
                <a:gd name="T88" fmla="*/ 249 w 791"/>
                <a:gd name="T89" fmla="*/ 562 h 753"/>
                <a:gd name="T90" fmla="*/ 232 w 791"/>
                <a:gd name="T91" fmla="*/ 537 h 753"/>
                <a:gd name="T92" fmla="*/ 217 w 791"/>
                <a:gd name="T93" fmla="*/ 516 h 753"/>
                <a:gd name="T94" fmla="*/ 201 w 791"/>
                <a:gd name="T95" fmla="*/ 496 h 753"/>
                <a:gd name="T96" fmla="*/ 184 w 791"/>
                <a:gd name="T97" fmla="*/ 476 h 753"/>
                <a:gd name="T98" fmla="*/ 167 w 791"/>
                <a:gd name="T99" fmla="*/ 459 h 753"/>
                <a:gd name="T100" fmla="*/ 150 w 791"/>
                <a:gd name="T101" fmla="*/ 443 h 753"/>
                <a:gd name="T102" fmla="*/ 130 w 791"/>
                <a:gd name="T103" fmla="*/ 425 h 753"/>
                <a:gd name="T104" fmla="*/ 111 w 791"/>
                <a:gd name="T105" fmla="*/ 410 h 753"/>
                <a:gd name="T106" fmla="*/ 93 w 791"/>
                <a:gd name="T107" fmla="*/ 395 h 753"/>
                <a:gd name="T108" fmla="*/ 75 w 791"/>
                <a:gd name="T109" fmla="*/ 382 h 753"/>
                <a:gd name="T110" fmla="*/ 53 w 791"/>
                <a:gd name="T111" fmla="*/ 368 h 753"/>
                <a:gd name="T112" fmla="*/ 31 w 791"/>
                <a:gd name="T113" fmla="*/ 355 h 753"/>
                <a:gd name="T114" fmla="*/ 16 w 791"/>
                <a:gd name="T115" fmla="*/ 348 h 753"/>
                <a:gd name="T116" fmla="*/ 0 w 791"/>
                <a:gd name="T117" fmla="*/ 339 h 753"/>
                <a:gd name="T118" fmla="*/ 161 w 791"/>
                <a:gd name="T119" fmla="*/ 0 h 75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791" h="753">
                  <a:moveTo>
                    <a:pt x="161" y="0"/>
                  </a:moveTo>
                  <a:lnTo>
                    <a:pt x="177" y="8"/>
                  </a:lnTo>
                  <a:lnTo>
                    <a:pt x="190" y="15"/>
                  </a:lnTo>
                  <a:lnTo>
                    <a:pt x="204" y="22"/>
                  </a:lnTo>
                  <a:lnTo>
                    <a:pt x="217" y="29"/>
                  </a:lnTo>
                  <a:lnTo>
                    <a:pt x="231" y="37"/>
                  </a:lnTo>
                  <a:lnTo>
                    <a:pt x="244" y="46"/>
                  </a:lnTo>
                  <a:lnTo>
                    <a:pt x="257" y="54"/>
                  </a:lnTo>
                  <a:lnTo>
                    <a:pt x="270" y="62"/>
                  </a:lnTo>
                  <a:lnTo>
                    <a:pt x="286" y="73"/>
                  </a:lnTo>
                  <a:lnTo>
                    <a:pt x="303" y="85"/>
                  </a:lnTo>
                  <a:lnTo>
                    <a:pt x="316" y="94"/>
                  </a:lnTo>
                  <a:lnTo>
                    <a:pt x="329" y="105"/>
                  </a:lnTo>
                  <a:lnTo>
                    <a:pt x="345" y="116"/>
                  </a:lnTo>
                  <a:lnTo>
                    <a:pt x="361" y="128"/>
                  </a:lnTo>
                  <a:lnTo>
                    <a:pt x="375" y="140"/>
                  </a:lnTo>
                  <a:lnTo>
                    <a:pt x="389" y="153"/>
                  </a:lnTo>
                  <a:lnTo>
                    <a:pt x="402" y="165"/>
                  </a:lnTo>
                  <a:lnTo>
                    <a:pt x="418" y="180"/>
                  </a:lnTo>
                  <a:lnTo>
                    <a:pt x="432" y="193"/>
                  </a:lnTo>
                  <a:lnTo>
                    <a:pt x="444" y="206"/>
                  </a:lnTo>
                  <a:lnTo>
                    <a:pt x="458" y="221"/>
                  </a:lnTo>
                  <a:lnTo>
                    <a:pt x="469" y="232"/>
                  </a:lnTo>
                  <a:lnTo>
                    <a:pt x="481" y="246"/>
                  </a:lnTo>
                  <a:lnTo>
                    <a:pt x="493" y="260"/>
                  </a:lnTo>
                  <a:lnTo>
                    <a:pt x="506" y="277"/>
                  </a:lnTo>
                  <a:lnTo>
                    <a:pt x="517" y="291"/>
                  </a:lnTo>
                  <a:lnTo>
                    <a:pt x="529" y="307"/>
                  </a:lnTo>
                  <a:lnTo>
                    <a:pt x="543" y="326"/>
                  </a:lnTo>
                  <a:lnTo>
                    <a:pt x="555" y="343"/>
                  </a:lnTo>
                  <a:lnTo>
                    <a:pt x="568" y="362"/>
                  </a:lnTo>
                  <a:lnTo>
                    <a:pt x="580" y="381"/>
                  </a:lnTo>
                  <a:lnTo>
                    <a:pt x="591" y="401"/>
                  </a:lnTo>
                  <a:lnTo>
                    <a:pt x="603" y="422"/>
                  </a:lnTo>
                  <a:lnTo>
                    <a:pt x="612" y="440"/>
                  </a:lnTo>
                  <a:lnTo>
                    <a:pt x="621" y="457"/>
                  </a:lnTo>
                  <a:lnTo>
                    <a:pt x="629" y="477"/>
                  </a:lnTo>
                  <a:lnTo>
                    <a:pt x="634" y="491"/>
                  </a:lnTo>
                  <a:lnTo>
                    <a:pt x="791" y="429"/>
                  </a:lnTo>
                  <a:lnTo>
                    <a:pt x="547" y="753"/>
                  </a:lnTo>
                  <a:lnTo>
                    <a:pt x="115" y="700"/>
                  </a:lnTo>
                  <a:lnTo>
                    <a:pt x="286" y="631"/>
                  </a:lnTo>
                  <a:lnTo>
                    <a:pt x="275" y="608"/>
                  </a:lnTo>
                  <a:lnTo>
                    <a:pt x="264" y="586"/>
                  </a:lnTo>
                  <a:lnTo>
                    <a:pt x="249" y="562"/>
                  </a:lnTo>
                  <a:lnTo>
                    <a:pt x="232" y="537"/>
                  </a:lnTo>
                  <a:lnTo>
                    <a:pt x="217" y="516"/>
                  </a:lnTo>
                  <a:lnTo>
                    <a:pt x="201" y="496"/>
                  </a:lnTo>
                  <a:lnTo>
                    <a:pt x="184" y="476"/>
                  </a:lnTo>
                  <a:lnTo>
                    <a:pt x="167" y="459"/>
                  </a:lnTo>
                  <a:lnTo>
                    <a:pt x="150" y="443"/>
                  </a:lnTo>
                  <a:lnTo>
                    <a:pt x="130" y="425"/>
                  </a:lnTo>
                  <a:lnTo>
                    <a:pt x="111" y="410"/>
                  </a:lnTo>
                  <a:lnTo>
                    <a:pt x="93" y="395"/>
                  </a:lnTo>
                  <a:lnTo>
                    <a:pt x="75" y="382"/>
                  </a:lnTo>
                  <a:lnTo>
                    <a:pt x="53" y="368"/>
                  </a:lnTo>
                  <a:lnTo>
                    <a:pt x="31" y="355"/>
                  </a:lnTo>
                  <a:lnTo>
                    <a:pt x="16" y="348"/>
                  </a:lnTo>
                  <a:lnTo>
                    <a:pt x="0" y="339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99FF99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7174" name="Rectangle 9"/>
          <p:cNvSpPr>
            <a:spLocks noGrp="1" noChangeArrowheads="1"/>
          </p:cNvSpPr>
          <p:nvPr>
            <p:ph type="title"/>
          </p:nvPr>
        </p:nvSpPr>
        <p:spPr>
          <a:xfrm>
            <a:off x="1524000" y="457200"/>
            <a:ext cx="6934200" cy="1143000"/>
          </a:xfrm>
        </p:spPr>
        <p:txBody>
          <a:bodyPr/>
          <a:lstStyle/>
          <a:p>
            <a:pPr eaLnBrk="1" hangingPunct="1"/>
            <a:r>
              <a:rPr lang="en-US" altLang="zh-TW" smtClean="0"/>
              <a:t>Actions</a:t>
            </a:r>
            <a:r>
              <a:rPr lang="zh-TW" altLang="en-US" smtClean="0"/>
              <a:t> </a:t>
            </a:r>
            <a:r>
              <a:rPr lang="en-US" altLang="zh-TW" smtClean="0"/>
              <a:t>of CRM</a:t>
            </a:r>
            <a:endParaRPr lang="zh-TW" altLang="en-US" smtClean="0"/>
          </a:p>
        </p:txBody>
      </p:sp>
      <p:sp>
        <p:nvSpPr>
          <p:cNvPr id="717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3962400" cy="4114800"/>
          </a:xfrm>
        </p:spPr>
        <p:txBody>
          <a:bodyPr/>
          <a:lstStyle/>
          <a:p>
            <a:r>
              <a:rPr lang="en-US" altLang="zh-TW" sz="2800" smtClean="0">
                <a:solidFill>
                  <a:srgbClr val="333399"/>
                </a:solidFill>
              </a:rPr>
              <a:t>Objectives:</a:t>
            </a:r>
          </a:p>
          <a:p>
            <a:pPr lvl="1"/>
            <a:r>
              <a:rPr lang="en-US" altLang="zh-TW" sz="2400" smtClean="0"/>
              <a:t>Differentiated marketing and services</a:t>
            </a:r>
          </a:p>
          <a:p>
            <a:pPr lvl="1"/>
            <a:r>
              <a:rPr lang="en-US" altLang="zh-TW" sz="2400" smtClean="0">
                <a:solidFill>
                  <a:srgbClr val="333399"/>
                </a:solidFill>
              </a:rPr>
              <a:t>Increased</a:t>
            </a:r>
            <a:r>
              <a:rPr lang="zh-TW" altLang="en-US" sz="2400" smtClean="0">
                <a:solidFill>
                  <a:srgbClr val="333399"/>
                </a:solidFill>
              </a:rPr>
              <a:t> </a:t>
            </a:r>
            <a:r>
              <a:rPr lang="en-US" altLang="zh-TW" sz="2400" smtClean="0">
                <a:solidFill>
                  <a:srgbClr val="333399"/>
                </a:solidFill>
              </a:rPr>
              <a:t>customer</a:t>
            </a:r>
            <a:r>
              <a:rPr lang="zh-TW" altLang="en-US" sz="2400" smtClean="0">
                <a:solidFill>
                  <a:srgbClr val="333399"/>
                </a:solidFill>
              </a:rPr>
              <a:t> </a:t>
            </a:r>
            <a:r>
              <a:rPr lang="en-US" altLang="zh-TW" sz="2400" smtClean="0">
                <a:solidFill>
                  <a:srgbClr val="333399"/>
                </a:solidFill>
              </a:rPr>
              <a:t>satisfaction/loyalty</a:t>
            </a:r>
          </a:p>
          <a:p>
            <a:pPr lvl="1"/>
            <a:r>
              <a:rPr lang="en-US" altLang="zh-TW" sz="2400" smtClean="0">
                <a:solidFill>
                  <a:srgbClr val="333399"/>
                </a:solidFill>
              </a:rPr>
              <a:t>Leading</a:t>
            </a:r>
            <a:r>
              <a:rPr lang="zh-TW" altLang="en-US" sz="2400" smtClean="0">
                <a:solidFill>
                  <a:srgbClr val="333399"/>
                </a:solidFill>
              </a:rPr>
              <a:t> </a:t>
            </a:r>
            <a:r>
              <a:rPr lang="en-US" altLang="zh-TW" sz="2400" smtClean="0">
                <a:solidFill>
                  <a:srgbClr val="333399"/>
                </a:solidFill>
              </a:rPr>
              <a:t>to higher</a:t>
            </a:r>
            <a:r>
              <a:rPr lang="zh-TW" altLang="en-US" sz="2400" smtClean="0">
                <a:solidFill>
                  <a:srgbClr val="333399"/>
                </a:solidFill>
              </a:rPr>
              <a:t> </a:t>
            </a:r>
            <a:r>
              <a:rPr lang="en-US" altLang="zh-TW" sz="2400" smtClean="0">
                <a:solidFill>
                  <a:srgbClr val="333399"/>
                </a:solidFill>
              </a:rPr>
              <a:t>profit</a:t>
            </a:r>
          </a:p>
        </p:txBody>
      </p:sp>
      <p:sp>
        <p:nvSpPr>
          <p:cNvPr id="7176" name="Text Box 12"/>
          <p:cNvSpPr txBox="1">
            <a:spLocks noChangeArrowheads="1"/>
          </p:cNvSpPr>
          <p:nvPr/>
        </p:nvSpPr>
        <p:spPr bwMode="auto">
          <a:xfrm>
            <a:off x="6096000" y="2819400"/>
            <a:ext cx="190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>
                <a:solidFill>
                  <a:srgbClr val="A50021"/>
                </a:solidFill>
                <a:ea typeface="標楷體" panose="03000509000000000000" pitchFamily="65" charset="-120"/>
              </a:rPr>
              <a:t>Sales</a:t>
            </a:r>
            <a:r>
              <a:rPr lang="zh-TW" altLang="en-US" sz="2000">
                <a:solidFill>
                  <a:srgbClr val="A50021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000">
                <a:solidFill>
                  <a:srgbClr val="A50021"/>
                </a:solidFill>
                <a:ea typeface="標楷體" panose="03000509000000000000" pitchFamily="65" charset="-120"/>
              </a:rPr>
              <a:t>Mgmt</a:t>
            </a:r>
            <a:endParaRPr lang="zh-TW" altLang="en-US" sz="2000">
              <a:solidFill>
                <a:srgbClr val="A50021"/>
              </a:solidFill>
              <a:ea typeface="標楷體" panose="03000509000000000000" pitchFamily="65" charset="-120"/>
            </a:endParaRPr>
          </a:p>
        </p:txBody>
      </p:sp>
      <p:sp>
        <p:nvSpPr>
          <p:cNvPr id="7177" name="Text Box 13"/>
          <p:cNvSpPr txBox="1">
            <a:spLocks noChangeArrowheads="1"/>
          </p:cNvSpPr>
          <p:nvPr/>
        </p:nvSpPr>
        <p:spPr bwMode="auto">
          <a:xfrm>
            <a:off x="7239000" y="4419600"/>
            <a:ext cx="11430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>
                <a:solidFill>
                  <a:srgbClr val="A50021"/>
                </a:solidFill>
                <a:ea typeface="標楷體" panose="03000509000000000000" pitchFamily="65" charset="-120"/>
              </a:rPr>
              <a:t>Database</a:t>
            </a:r>
          </a:p>
          <a:p>
            <a:pPr algn="ctr" eaLnBrk="1" hangingPunct="1"/>
            <a:r>
              <a:rPr lang="en-US" altLang="zh-TW" sz="2000">
                <a:solidFill>
                  <a:srgbClr val="A50021"/>
                </a:solidFill>
                <a:ea typeface="標楷體" panose="03000509000000000000" pitchFamily="65" charset="-120"/>
              </a:rPr>
              <a:t>Mgmt</a:t>
            </a:r>
            <a:endParaRPr lang="zh-TW" altLang="en-US" sz="2000">
              <a:solidFill>
                <a:srgbClr val="A50021"/>
              </a:solidFill>
              <a:ea typeface="標楷體" panose="03000509000000000000" pitchFamily="65" charset="-120"/>
            </a:endParaRPr>
          </a:p>
        </p:txBody>
      </p:sp>
      <p:sp>
        <p:nvSpPr>
          <p:cNvPr id="7178" name="Text Box 14"/>
          <p:cNvSpPr txBox="1">
            <a:spLocks noChangeArrowheads="1"/>
          </p:cNvSpPr>
          <p:nvPr/>
        </p:nvSpPr>
        <p:spPr bwMode="auto">
          <a:xfrm>
            <a:off x="7461250" y="3368675"/>
            <a:ext cx="1239838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>
                <a:solidFill>
                  <a:srgbClr val="A50021"/>
                </a:solidFill>
                <a:ea typeface="標楷體" panose="03000509000000000000" pitchFamily="65" charset="-120"/>
              </a:rPr>
              <a:t>Marketing Mgmt</a:t>
            </a:r>
            <a:endParaRPr lang="zh-TW" altLang="en-US" sz="2000">
              <a:solidFill>
                <a:srgbClr val="A50021"/>
              </a:solidFill>
              <a:ea typeface="標楷體" panose="03000509000000000000" pitchFamily="65" charset="-120"/>
            </a:endParaRPr>
          </a:p>
        </p:txBody>
      </p:sp>
      <p:sp>
        <p:nvSpPr>
          <p:cNvPr id="7179" name="Text Box 15"/>
          <p:cNvSpPr txBox="1">
            <a:spLocks noChangeArrowheads="1"/>
          </p:cNvSpPr>
          <p:nvPr/>
        </p:nvSpPr>
        <p:spPr bwMode="auto">
          <a:xfrm>
            <a:off x="5997575" y="4495800"/>
            <a:ext cx="108902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>
                <a:solidFill>
                  <a:srgbClr val="A50021"/>
                </a:solidFill>
                <a:ea typeface="標楷體" panose="03000509000000000000" pitchFamily="65" charset="-120"/>
              </a:rPr>
              <a:t>Service Mgmt</a:t>
            </a:r>
            <a:endParaRPr lang="zh-TW" altLang="en-US" sz="2000">
              <a:solidFill>
                <a:srgbClr val="A50021"/>
              </a:solidFill>
              <a:ea typeface="標楷體" panose="03000509000000000000" pitchFamily="65" charset="-120"/>
            </a:endParaRPr>
          </a:p>
        </p:txBody>
      </p:sp>
      <p:sp>
        <p:nvSpPr>
          <p:cNvPr id="7180" name="Text Box 16"/>
          <p:cNvSpPr txBox="1">
            <a:spLocks noChangeArrowheads="1"/>
          </p:cNvSpPr>
          <p:nvPr/>
        </p:nvSpPr>
        <p:spPr bwMode="auto">
          <a:xfrm>
            <a:off x="5257800" y="3429000"/>
            <a:ext cx="12192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>
                <a:solidFill>
                  <a:srgbClr val="A50021"/>
                </a:solidFill>
                <a:ea typeface="標楷體" panose="03000509000000000000" pitchFamily="65" charset="-120"/>
              </a:rPr>
              <a:t>Customer</a:t>
            </a:r>
          </a:p>
          <a:p>
            <a:pPr algn="ctr" eaLnBrk="1" hangingPunct="1"/>
            <a:r>
              <a:rPr lang="en-US" altLang="zh-TW" sz="2000">
                <a:solidFill>
                  <a:srgbClr val="A50021"/>
                </a:solidFill>
                <a:ea typeface="標楷體" panose="03000509000000000000" pitchFamily="65" charset="-120"/>
              </a:rPr>
              <a:t>Mgmt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Marketing Funnel for eC</a:t>
            </a:r>
            <a:endParaRPr lang="zh-TW" altLang="en-US" smtClean="0"/>
          </a:p>
        </p:txBody>
      </p:sp>
      <p:sp>
        <p:nvSpPr>
          <p:cNvPr id="47107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smtClean="0"/>
              <a:t>How to Turn Browsers into Buyers with Lessons From 100,000+ Campaigns: The New Ecommerce Conversion Funnel</a:t>
            </a:r>
          </a:p>
          <a:p>
            <a:pPr lvl="1"/>
            <a:r>
              <a:rPr lang="en-US" altLang="zh-TW" sz="2400" smtClean="0">
                <a:hlinkClick r:id="rId2"/>
              </a:rPr>
              <a:t>https://www.convertflow.com/blog/ecommerce-conversion-funnel</a:t>
            </a:r>
          </a:p>
          <a:p>
            <a:r>
              <a:rPr lang="en-US" altLang="zh-TW" sz="2800" smtClean="0"/>
              <a:t>What is a conversion funnel? The complete guide</a:t>
            </a:r>
          </a:p>
          <a:p>
            <a:pPr lvl="1"/>
            <a:r>
              <a:rPr lang="en-US" altLang="zh-TW" sz="2400" smtClean="0">
                <a:hlinkClick r:id="rId3"/>
              </a:rPr>
              <a:t>https://www.fullstory.com/conversion-funnels/</a:t>
            </a:r>
            <a:endParaRPr lang="en-US" altLang="zh-TW" sz="2400" smtClean="0"/>
          </a:p>
          <a:p>
            <a:pPr lvl="1"/>
            <a:endParaRPr lang="en-US" altLang="zh-TW" sz="2400" smtClean="0"/>
          </a:p>
        </p:txBody>
      </p:sp>
      <p:sp>
        <p:nvSpPr>
          <p:cNvPr id="4710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710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6DD5F0E-2607-4891-A125-C07B99B62D24}" type="slidenum">
              <a:rPr lang="en-US" altLang="zh-TW" sz="140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smtClean="0"/>
              <a:t>Awareness stage conversion rate</a:t>
            </a:r>
            <a:endParaRPr lang="zh-TW" altLang="en-US" sz="3600" smtClean="0"/>
          </a:p>
        </p:txBody>
      </p:sp>
      <p:sp>
        <p:nvSpPr>
          <p:cNvPr id="48131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smtClean="0"/>
              <a:t>Measure how many people who are initially exposed to your brand or product become aware of it</a:t>
            </a:r>
          </a:p>
          <a:p>
            <a:r>
              <a:rPr lang="en-US" altLang="zh-TW" sz="2800" smtClean="0"/>
              <a:t>can be measured through metrics such as website visits, social media engagements, or the number of inquiries generated from marketing efforts</a:t>
            </a:r>
          </a:p>
          <a:p>
            <a:r>
              <a:rPr lang="en-US" altLang="zh-TW" sz="2800" smtClean="0"/>
              <a:t>The conversion rate here would be the percentage of people who move from being unaware to becoming aware of your business</a:t>
            </a:r>
            <a:endParaRPr lang="zh-TW" altLang="en-US" sz="2800" smtClean="0"/>
          </a:p>
        </p:txBody>
      </p:sp>
      <p:sp>
        <p:nvSpPr>
          <p:cNvPr id="4813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813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4323B8F-B643-4DA3-940F-B85021D4AA2C}" type="slidenum">
              <a:rPr lang="en-US" altLang="zh-TW" sz="1400">
                <a:solidFill>
                  <a:srgbClr val="333399"/>
                </a:solidFill>
              </a:rPr>
              <a:pPr/>
              <a:t>31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Interest stage conversion rate</a:t>
            </a:r>
            <a:endParaRPr lang="zh-TW" altLang="en-US" smtClean="0"/>
          </a:p>
        </p:txBody>
      </p:sp>
      <p:sp>
        <p:nvSpPr>
          <p:cNvPr id="49155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smtClean="0"/>
              <a:t>Measures the percentage of leads who show interest and engage further with your brand or product</a:t>
            </a:r>
          </a:p>
          <a:p>
            <a:r>
              <a:rPr lang="en-US" altLang="zh-TW" sz="2800" smtClean="0"/>
              <a:t>include actions like signing up for a newsletter, downloading a whitepaper, or watching a product demo</a:t>
            </a:r>
          </a:p>
          <a:p>
            <a:r>
              <a:rPr lang="en-US" altLang="zh-TW" sz="2800" smtClean="0"/>
              <a:t>The conversion rate would be the percentage of leads who move from being aware to expressing interest, e.g. click through rate</a:t>
            </a:r>
            <a:endParaRPr lang="zh-TW" altLang="en-US" sz="2800" smtClean="0"/>
          </a:p>
        </p:txBody>
      </p:sp>
      <p:sp>
        <p:nvSpPr>
          <p:cNvPr id="4915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915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36501EF-B443-49E7-8DBB-48A73F8BF99B}" type="slidenum">
              <a:rPr lang="en-US" altLang="zh-TW" sz="140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smtClean="0"/>
              <a:t>Consideration stage conversion rate</a:t>
            </a:r>
            <a:endParaRPr lang="zh-TW" altLang="en-US" smtClean="0"/>
          </a:p>
        </p:txBody>
      </p:sp>
      <p:sp>
        <p:nvSpPr>
          <p:cNvPr id="50179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Measures the percentage of leads who actively consider your product or service as a potential solution to their needs</a:t>
            </a:r>
          </a:p>
          <a:p>
            <a:r>
              <a:rPr lang="en-US" altLang="zh-TW" sz="2400" smtClean="0"/>
              <a:t>Measured by actions such as requesting a quote, scheduling a consultation, or engaging in a free trial</a:t>
            </a:r>
          </a:p>
          <a:p>
            <a:pPr lvl="1"/>
            <a:r>
              <a:rPr lang="en-US" altLang="zh-TW" sz="2000" smtClean="0"/>
              <a:t>Engagement rate</a:t>
            </a:r>
          </a:p>
          <a:p>
            <a:r>
              <a:rPr lang="en-US" altLang="zh-TW" sz="2400" smtClean="0"/>
              <a:t>The conversion rate would be the percentage of leads who move from the interest stage to actively considering your offering</a:t>
            </a:r>
            <a:endParaRPr lang="zh-TW" altLang="en-US" sz="2400" smtClean="0"/>
          </a:p>
        </p:txBody>
      </p:sp>
      <p:sp>
        <p:nvSpPr>
          <p:cNvPr id="5018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018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FD7ECD6-EBED-40C9-AF40-2FAABE9F0D89}" type="slidenum">
              <a:rPr lang="en-US" altLang="zh-TW" sz="140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smtClean="0"/>
              <a:t>Decision stage conversion rate</a:t>
            </a:r>
            <a:endParaRPr lang="zh-TW" altLang="en-US" smtClean="0"/>
          </a:p>
        </p:txBody>
      </p:sp>
      <p:sp>
        <p:nvSpPr>
          <p:cNvPr id="51203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smtClean="0"/>
              <a:t>Measures the percentage of leads who make the decision to purchase or become paying customers</a:t>
            </a:r>
          </a:p>
          <a:p>
            <a:r>
              <a:rPr lang="en-US" altLang="zh-TW" sz="2800" smtClean="0"/>
              <a:t>Measured by actions such as completing a purchase, subscribing to a service, or signing a contract</a:t>
            </a:r>
          </a:p>
          <a:p>
            <a:r>
              <a:rPr lang="en-US" altLang="zh-TW" sz="2800" smtClean="0"/>
              <a:t>The conversion rate here would be the percentage of leads who move from considering your offering to making a decision to purchase</a:t>
            </a:r>
            <a:endParaRPr lang="zh-TW" altLang="en-US" sz="2800" smtClean="0"/>
          </a:p>
        </p:txBody>
      </p:sp>
      <p:sp>
        <p:nvSpPr>
          <p:cNvPr id="5120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120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B0CE61A-BE7C-4F81-86AB-767CDF0002DA}" type="slidenum">
              <a:rPr lang="en-US" altLang="zh-TW" sz="140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The rates</a:t>
            </a:r>
            <a:endParaRPr lang="zh-TW" altLang="en-US" smtClean="0"/>
          </a:p>
        </p:txBody>
      </p:sp>
      <p:sp>
        <p:nvSpPr>
          <p:cNvPr id="52227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By tracking and analyzing conversion rates at each stage of the sales funnel, businesses can identify where they may be losing potential customers and focus on improving those areas</a:t>
            </a:r>
          </a:p>
          <a:p>
            <a:r>
              <a:rPr lang="en-US" altLang="zh-TW" sz="2400" smtClean="0"/>
              <a:t>helps in understanding the effectiveness of marketing and sales efforts, optimizing the funnel, and ultimately increasing the overall conversion rate from initial awareness to final purchase</a:t>
            </a:r>
          </a:p>
          <a:p>
            <a:r>
              <a:rPr lang="en-US" altLang="zh-TW" sz="2400" smtClean="0"/>
              <a:t>C = C</a:t>
            </a:r>
            <a:r>
              <a:rPr lang="en-US" altLang="zh-TW" sz="2400" baseline="-25000" smtClean="0"/>
              <a:t>1</a:t>
            </a:r>
            <a:r>
              <a:rPr lang="en-US" altLang="zh-TW" sz="2400" smtClean="0"/>
              <a:t> x C</a:t>
            </a:r>
            <a:r>
              <a:rPr lang="en-US" altLang="zh-TW" sz="2400" baseline="-25000" smtClean="0"/>
              <a:t>2</a:t>
            </a:r>
            <a:r>
              <a:rPr lang="en-US" altLang="zh-TW" sz="2400" smtClean="0"/>
              <a:t> x C</a:t>
            </a:r>
            <a:r>
              <a:rPr lang="en-US" altLang="zh-TW" sz="2400" baseline="-25000" smtClean="0"/>
              <a:t>3</a:t>
            </a:r>
            <a:endParaRPr lang="zh-TW" altLang="en-US" sz="2400" baseline="-25000" smtClean="0"/>
          </a:p>
          <a:p>
            <a:endParaRPr lang="zh-TW" altLang="en-US" sz="2400" smtClean="0"/>
          </a:p>
        </p:txBody>
      </p:sp>
      <p:sp>
        <p:nvSpPr>
          <p:cNvPr id="5222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222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D17D71F-8222-4954-836B-33E00EE5977A}" type="slidenum">
              <a:rPr lang="en-US" altLang="zh-TW" sz="1400">
                <a:solidFill>
                  <a:srgbClr val="333399"/>
                </a:solidFill>
              </a:rPr>
              <a:pPr/>
              <a:t>35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smtClean="0"/>
              <a:t>Optimizing the sales funnel with data analytics </a:t>
            </a:r>
            <a:endParaRPr lang="zh-TW" altLang="en-US" sz="3600" smtClean="0"/>
          </a:p>
        </p:txBody>
      </p:sp>
      <p:sp>
        <p:nvSpPr>
          <p:cNvPr id="53251" name="內容版面配置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By leveraging data analytics techniques and tools, businesses can gain valuable insights into customer behavior, identify patterns and trends, and make data-driven decisions to improve the performance of their sales funnel</a:t>
            </a:r>
          </a:p>
          <a:p>
            <a:pPr lvl="1"/>
            <a:r>
              <a:rPr lang="en-US" altLang="zh-TW" sz="2000" smtClean="0"/>
              <a:t>Identifying customer trends</a:t>
            </a:r>
          </a:p>
          <a:p>
            <a:pPr lvl="1"/>
            <a:r>
              <a:rPr lang="en-US" altLang="zh-TW" sz="2000" smtClean="0"/>
              <a:t>Customer segmentation</a:t>
            </a:r>
          </a:p>
          <a:p>
            <a:pPr lvl="1"/>
            <a:r>
              <a:rPr lang="en-US" altLang="zh-TW" sz="2000" smtClean="0"/>
              <a:t>Conversion rate optimization</a:t>
            </a:r>
          </a:p>
          <a:p>
            <a:pPr lvl="1"/>
            <a:r>
              <a:rPr lang="en-US" altLang="zh-TW" sz="2000" smtClean="0"/>
              <a:t>A/B testing</a:t>
            </a:r>
          </a:p>
          <a:p>
            <a:pPr lvl="1"/>
            <a:r>
              <a:rPr lang="en-US" altLang="zh-TW" sz="2000" smtClean="0"/>
              <a:t>Predictive analytic</a:t>
            </a:r>
          </a:p>
          <a:p>
            <a:pPr lvl="1"/>
            <a:r>
              <a:rPr lang="en-US" altLang="zh-TW" sz="2000" smtClean="0"/>
              <a:t>Customer journey analysis</a:t>
            </a:r>
            <a:endParaRPr lang="zh-TW" altLang="en-US" sz="2000" smtClean="0"/>
          </a:p>
        </p:txBody>
      </p:sp>
      <p:sp>
        <p:nvSpPr>
          <p:cNvPr id="5325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325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196466-983D-47C3-BDE4-4080E8BCB702}" type="slidenum">
              <a:rPr lang="en-US" altLang="zh-TW" sz="1400">
                <a:solidFill>
                  <a:srgbClr val="333399"/>
                </a:solidFill>
              </a:rPr>
              <a:pPr/>
              <a:t>36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2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9219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53D67C9-5683-42B2-9D8F-A6F20F005B06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9220" name="Group 2"/>
          <p:cNvGrpSpPr>
            <a:grpSpLocks/>
          </p:cNvGrpSpPr>
          <p:nvPr/>
        </p:nvGrpSpPr>
        <p:grpSpPr bwMode="auto">
          <a:xfrm>
            <a:off x="3810000" y="1981200"/>
            <a:ext cx="5105400" cy="1066800"/>
            <a:chOff x="2496" y="1152"/>
            <a:chExt cx="3250" cy="1440"/>
          </a:xfrm>
        </p:grpSpPr>
        <p:sp>
          <p:nvSpPr>
            <p:cNvPr id="9252" name="AutoShape 3"/>
            <p:cNvSpPr>
              <a:spLocks noChangeArrowheads="1"/>
            </p:cNvSpPr>
            <p:nvPr/>
          </p:nvSpPr>
          <p:spPr bwMode="auto">
            <a:xfrm flipV="1">
              <a:off x="2496" y="1152"/>
              <a:ext cx="3250" cy="1440"/>
            </a:xfrm>
            <a:prstGeom prst="roundRect">
              <a:avLst>
                <a:gd name="adj" fmla="val 0"/>
              </a:avLst>
            </a:prstGeom>
            <a:solidFill>
              <a:srgbClr val="FFFF99"/>
            </a:solidFill>
            <a:ln w="18732">
              <a:solidFill>
                <a:srgbClr val="000000"/>
              </a:solidFill>
              <a:round/>
              <a:headEnd/>
              <a:tailEnd/>
            </a:ln>
            <a:effectLst>
              <a:outerShdw dist="105997" dir="2700000" algn="ctr" rotWithShape="0">
                <a:srgbClr val="404040"/>
              </a:outerShdw>
            </a:effectLst>
          </p:spPr>
          <p:txBody>
            <a:bodyPr lIns="0" tIns="0" rIns="0" bIns="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5397" name="Text Box 4"/>
            <p:cNvSpPr txBox="1">
              <a:spLocks noChangeArrowheads="1"/>
            </p:cNvSpPr>
            <p:nvPr/>
          </p:nvSpPr>
          <p:spPr bwMode="auto">
            <a:xfrm>
              <a:off x="2587" y="1191"/>
              <a:ext cx="3077" cy="135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</p:spPr>
          <p:txBody>
            <a:bodyPr lIns="0" tIns="0" rIns="0" bIns="0" anchor="ctr"/>
            <a:lstStyle>
              <a:lvl1pPr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523875" indent="-1143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47725" indent="-26988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000000"/>
                </a:buClr>
                <a:buSzPct val="90000"/>
                <a:buFont typeface="Monotype Sorts" pitchFamily="2" charset="2"/>
                <a:buNone/>
                <a:defRPr/>
              </a:pPr>
              <a:r>
                <a:rPr lang="en-US" altLang="zh-TW" sz="2000" dirty="0">
                  <a:latin typeface="+mn-lt"/>
                </a:rPr>
                <a:t>According</a:t>
              </a:r>
              <a:r>
                <a:rPr lang="zh-TW" altLang="en-US" sz="2000" dirty="0">
                  <a:latin typeface="+mn-lt"/>
                </a:rPr>
                <a:t> </a:t>
              </a:r>
              <a:r>
                <a:rPr lang="en-US" altLang="zh-TW" sz="2000" dirty="0">
                  <a:latin typeface="+mn-lt"/>
                </a:rPr>
                <a:t>to research, best</a:t>
              </a:r>
              <a:r>
                <a:rPr lang="zh-TW" altLang="en-US" sz="2000" dirty="0">
                  <a:latin typeface="+mn-lt"/>
                </a:rPr>
                <a:t> </a:t>
              </a:r>
              <a:r>
                <a:rPr lang="en-US" altLang="zh-TW" sz="2000" dirty="0">
                  <a:latin typeface="+mn-lt"/>
                </a:rPr>
                <a:t>20% customers</a:t>
              </a:r>
              <a:r>
                <a:rPr lang="zh-TW" altLang="en-US" sz="2000" dirty="0">
                  <a:latin typeface="+mn-lt"/>
                </a:rPr>
                <a:t> </a:t>
              </a:r>
              <a:r>
                <a:rPr lang="en-US" altLang="zh-TW" sz="2000" dirty="0">
                  <a:latin typeface="+mn-lt"/>
                </a:rPr>
                <a:t>contribute</a:t>
              </a:r>
              <a:r>
                <a:rPr lang="zh-TW" altLang="en-US" sz="2000" dirty="0">
                  <a:latin typeface="+mn-lt"/>
                </a:rPr>
                <a:t> </a:t>
              </a:r>
              <a:r>
                <a:rPr lang="en-US" altLang="zh-TW" sz="2000" dirty="0">
                  <a:latin typeface="+mn-lt"/>
                </a:rPr>
                <a:t>to 150%</a:t>
              </a:r>
              <a:r>
                <a:rPr lang="zh-TW" altLang="en-US" sz="2000" dirty="0">
                  <a:latin typeface="+mn-lt"/>
                </a:rPr>
                <a:t> </a:t>
              </a:r>
              <a:r>
                <a:rPr lang="en-US" altLang="zh-TW" sz="2000" dirty="0">
                  <a:latin typeface="+mn-lt"/>
                </a:rPr>
                <a:t>of profit,</a:t>
              </a:r>
              <a:r>
                <a:rPr lang="zh-TW" altLang="en-US" sz="2000" dirty="0">
                  <a:latin typeface="+mn-lt"/>
                </a:rPr>
                <a:t> </a:t>
              </a:r>
              <a:r>
                <a:rPr lang="en-US" altLang="zh-TW" sz="2000" dirty="0">
                  <a:latin typeface="+mn-lt"/>
                </a:rPr>
                <a:t>while</a:t>
              </a:r>
              <a:r>
                <a:rPr lang="zh-TW" altLang="en-US" sz="2000" dirty="0">
                  <a:latin typeface="+mn-lt"/>
                </a:rPr>
                <a:t> </a:t>
              </a:r>
              <a:r>
                <a:rPr lang="en-US" altLang="zh-TW" sz="2000" dirty="0">
                  <a:latin typeface="+mn-lt"/>
                </a:rPr>
                <a:t>the bottom</a:t>
              </a:r>
              <a:r>
                <a:rPr lang="zh-TW" altLang="en-US" sz="2000" dirty="0">
                  <a:latin typeface="+mn-lt"/>
                </a:rPr>
                <a:t> </a:t>
              </a:r>
              <a:r>
                <a:rPr lang="en-US" altLang="zh-TW" sz="2000" dirty="0">
                  <a:latin typeface="+mn-lt"/>
                </a:rPr>
                <a:t>40% customers</a:t>
              </a:r>
              <a:r>
                <a:rPr lang="zh-TW" altLang="en-US" sz="2000" dirty="0">
                  <a:latin typeface="+mn-lt"/>
                </a:rPr>
                <a:t> </a:t>
              </a:r>
              <a:r>
                <a:rPr lang="en-US" altLang="zh-TW" sz="2000" dirty="0">
                  <a:latin typeface="+mn-lt"/>
                </a:rPr>
                <a:t>results</a:t>
              </a:r>
              <a:r>
                <a:rPr lang="zh-TW" altLang="en-US" sz="2000" dirty="0">
                  <a:latin typeface="+mn-lt"/>
                </a:rPr>
                <a:t> </a:t>
              </a:r>
              <a:r>
                <a:rPr lang="en-US" altLang="zh-TW" sz="2000" dirty="0">
                  <a:latin typeface="+mn-lt"/>
                </a:rPr>
                <a:t>in 50% loss in profit</a:t>
              </a:r>
            </a:p>
          </p:txBody>
        </p:sp>
      </p:grpSp>
      <p:sp>
        <p:nvSpPr>
          <p:cNvPr id="9221" name="AutoShape 5"/>
          <p:cNvSpPr>
            <a:spLocks noChangeArrowheads="1"/>
          </p:cNvSpPr>
          <p:nvPr/>
        </p:nvSpPr>
        <p:spPr bwMode="auto">
          <a:xfrm flipV="1">
            <a:off x="2201863" y="3730625"/>
            <a:ext cx="361950" cy="465138"/>
          </a:xfrm>
          <a:prstGeom prst="roundRect">
            <a:avLst>
              <a:gd name="adj" fmla="val 0"/>
            </a:avLst>
          </a:prstGeom>
          <a:solidFill>
            <a:srgbClr val="FFCC66"/>
          </a:solidFill>
          <a:ln w="18732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 flipV="1">
            <a:off x="1738313" y="2767013"/>
            <a:ext cx="361950" cy="1428750"/>
          </a:xfrm>
          <a:prstGeom prst="roundRect">
            <a:avLst>
              <a:gd name="adj" fmla="val 0"/>
            </a:avLst>
          </a:prstGeom>
          <a:solidFill>
            <a:srgbClr val="FFCC66"/>
          </a:solidFill>
          <a:ln w="18732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5754688" y="4191000"/>
            <a:ext cx="361950" cy="806450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rgbClr val="819FE2"/>
              </a:gs>
              <a:gs pos="100000">
                <a:srgbClr val="FFFFFF"/>
              </a:gs>
            </a:gsLst>
            <a:lin ang="2700000" scaled="1"/>
          </a:gradFill>
          <a:ln w="18732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5297488" y="4191000"/>
            <a:ext cx="361950" cy="438150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rgbClr val="819FE2"/>
              </a:gs>
              <a:gs pos="100000">
                <a:srgbClr val="FFFFFF"/>
              </a:gs>
            </a:gsLst>
            <a:lin ang="2700000" scaled="1"/>
          </a:gradFill>
          <a:ln w="18732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4851400" y="4191000"/>
            <a:ext cx="363538" cy="236538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rgbClr val="819FE2"/>
              </a:gs>
              <a:gs pos="100000">
                <a:srgbClr val="FFFFFF"/>
              </a:gs>
            </a:gsLst>
            <a:lin ang="2700000" scaled="1"/>
          </a:gradFill>
          <a:ln w="18732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4414838" y="4191000"/>
            <a:ext cx="363537" cy="125413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rgbClr val="819FE2"/>
              </a:gs>
              <a:gs pos="100000">
                <a:srgbClr val="FFFFFF"/>
              </a:gs>
            </a:gsLst>
            <a:lin ang="2700000" scaled="1"/>
          </a:gradFill>
          <a:ln w="18732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3968750" y="4191000"/>
            <a:ext cx="361950" cy="100013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rgbClr val="819FE2"/>
              </a:gs>
              <a:gs pos="100000">
                <a:srgbClr val="FFFFFF"/>
              </a:gs>
            </a:gsLst>
            <a:lin ang="2700000" scaled="1"/>
          </a:gradFill>
          <a:ln w="18732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228" name="AutoShape 12"/>
          <p:cNvSpPr>
            <a:spLocks noChangeArrowheads="1"/>
          </p:cNvSpPr>
          <p:nvPr/>
        </p:nvSpPr>
        <p:spPr bwMode="auto">
          <a:xfrm>
            <a:off x="3522663" y="4191000"/>
            <a:ext cx="360362" cy="63500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rgbClr val="819FE2"/>
              </a:gs>
              <a:gs pos="100000">
                <a:srgbClr val="FFFFFF"/>
              </a:gs>
            </a:gsLst>
            <a:lin ang="2700000" scaled="1"/>
          </a:gradFill>
          <a:ln w="18732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229" name="AutoShape 13"/>
          <p:cNvSpPr>
            <a:spLocks noChangeArrowheads="1"/>
          </p:cNvSpPr>
          <p:nvPr/>
        </p:nvSpPr>
        <p:spPr bwMode="auto">
          <a:xfrm flipV="1">
            <a:off x="3067050" y="4094163"/>
            <a:ext cx="361950" cy="101600"/>
          </a:xfrm>
          <a:prstGeom prst="roundRect">
            <a:avLst>
              <a:gd name="adj" fmla="val 0"/>
            </a:avLst>
          </a:prstGeom>
          <a:solidFill>
            <a:srgbClr val="FFCC66"/>
          </a:solidFill>
          <a:ln w="18732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230" name="AutoShape 14"/>
          <p:cNvSpPr>
            <a:spLocks noChangeArrowheads="1"/>
          </p:cNvSpPr>
          <p:nvPr/>
        </p:nvSpPr>
        <p:spPr bwMode="auto">
          <a:xfrm flipV="1">
            <a:off x="2630488" y="4006850"/>
            <a:ext cx="361950" cy="188913"/>
          </a:xfrm>
          <a:prstGeom prst="roundRect">
            <a:avLst>
              <a:gd name="adj" fmla="val 0"/>
            </a:avLst>
          </a:prstGeom>
          <a:solidFill>
            <a:srgbClr val="FFCC66"/>
          </a:solidFill>
          <a:ln w="18732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1552575" y="4191000"/>
            <a:ext cx="4916488" cy="0"/>
          </a:xfrm>
          <a:prstGeom prst="line">
            <a:avLst/>
          </a:prstGeom>
          <a:noFill/>
          <a:ln w="31234">
            <a:solidFill>
              <a:srgbClr val="4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2286000" y="5410200"/>
            <a:ext cx="30480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47675" indent="-38100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04863" indent="15875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Clr>
                <a:srgbClr val="000000"/>
              </a:buClr>
              <a:buSzPct val="90000"/>
              <a:buFont typeface="Monotype Sorts" pitchFamily="2" charset="2"/>
              <a:buNone/>
            </a:pPr>
            <a:r>
              <a:rPr lang="en-US" altLang="zh-TW" sz="2200"/>
              <a:t>Customer</a:t>
            </a:r>
            <a:r>
              <a:rPr lang="zh-TW" altLang="en-US" sz="2200"/>
              <a:t> </a:t>
            </a:r>
            <a:r>
              <a:rPr lang="en-US" altLang="zh-TW" sz="2200"/>
              <a:t>Segment</a:t>
            </a:r>
            <a:endParaRPr lang="zh-TW" altLang="en-US" sz="2200"/>
          </a:p>
        </p:txBody>
      </p:sp>
      <p:grpSp>
        <p:nvGrpSpPr>
          <p:cNvPr id="9233" name="Group 18"/>
          <p:cNvGrpSpPr>
            <a:grpSpLocks/>
          </p:cNvGrpSpPr>
          <p:nvPr/>
        </p:nvGrpSpPr>
        <p:grpSpPr bwMode="auto">
          <a:xfrm>
            <a:off x="1728788" y="5008563"/>
            <a:ext cx="4335462" cy="307975"/>
            <a:chOff x="705" y="4286"/>
            <a:chExt cx="2853" cy="212"/>
          </a:xfrm>
        </p:grpSpPr>
        <p:sp>
          <p:nvSpPr>
            <p:cNvPr id="9242" name="Text Box 19"/>
            <p:cNvSpPr txBox="1">
              <a:spLocks noChangeArrowheads="1"/>
            </p:cNvSpPr>
            <p:nvPr/>
          </p:nvSpPr>
          <p:spPr bwMode="auto">
            <a:xfrm>
              <a:off x="705" y="4286"/>
              <a:ext cx="1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7675" indent="-381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04863" indent="15875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00000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900" i="1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  <a:endParaRPr lang="en-US" altLang="zh-TW" sz="2200"/>
            </a:p>
          </p:txBody>
        </p:sp>
        <p:sp>
          <p:nvSpPr>
            <p:cNvPr id="9243" name="Text Box 20"/>
            <p:cNvSpPr txBox="1">
              <a:spLocks noChangeArrowheads="1"/>
            </p:cNvSpPr>
            <p:nvPr/>
          </p:nvSpPr>
          <p:spPr bwMode="auto">
            <a:xfrm>
              <a:off x="1000" y="4286"/>
              <a:ext cx="1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7675" indent="-381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04863" indent="15875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00000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900" i="1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  <a:endParaRPr lang="en-US" altLang="zh-TW" sz="2200"/>
            </a:p>
          </p:txBody>
        </p:sp>
        <p:sp>
          <p:nvSpPr>
            <p:cNvPr id="9244" name="Text Box 21"/>
            <p:cNvSpPr txBox="1">
              <a:spLocks noChangeArrowheads="1"/>
            </p:cNvSpPr>
            <p:nvPr/>
          </p:nvSpPr>
          <p:spPr bwMode="auto">
            <a:xfrm>
              <a:off x="1293" y="4286"/>
              <a:ext cx="1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7675" indent="-381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04863" indent="15875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00000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900" i="1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  <a:endParaRPr lang="en-US" altLang="zh-TW" sz="2200"/>
            </a:p>
          </p:txBody>
        </p:sp>
        <p:sp>
          <p:nvSpPr>
            <p:cNvPr id="9245" name="Text Box 22"/>
            <p:cNvSpPr txBox="1">
              <a:spLocks noChangeArrowheads="1"/>
            </p:cNvSpPr>
            <p:nvPr/>
          </p:nvSpPr>
          <p:spPr bwMode="auto">
            <a:xfrm>
              <a:off x="1587" y="4286"/>
              <a:ext cx="1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7675" indent="-381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04863" indent="15875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00000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900" i="1">
                  <a:solidFill>
                    <a:srgbClr val="000000"/>
                  </a:solidFill>
                  <a:latin typeface="Arial" panose="020B0604020202020204" pitchFamily="34" charset="0"/>
                </a:rPr>
                <a:t>4</a:t>
              </a:r>
              <a:endParaRPr lang="en-US" altLang="zh-TW" sz="2200"/>
            </a:p>
          </p:txBody>
        </p:sp>
        <p:sp>
          <p:nvSpPr>
            <p:cNvPr id="9246" name="Text Box 23"/>
            <p:cNvSpPr txBox="1">
              <a:spLocks noChangeArrowheads="1"/>
            </p:cNvSpPr>
            <p:nvPr/>
          </p:nvSpPr>
          <p:spPr bwMode="auto">
            <a:xfrm>
              <a:off x="1881" y="4286"/>
              <a:ext cx="1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7675" indent="-381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04863" indent="15875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00000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900" i="1">
                  <a:solidFill>
                    <a:srgbClr val="000000"/>
                  </a:solidFill>
                  <a:latin typeface="Arial" panose="020B0604020202020204" pitchFamily="34" charset="0"/>
                </a:rPr>
                <a:t>5</a:t>
              </a:r>
              <a:endParaRPr lang="en-US" altLang="zh-TW" sz="2200"/>
            </a:p>
          </p:txBody>
        </p:sp>
        <p:sp>
          <p:nvSpPr>
            <p:cNvPr id="9247" name="Text Box 24"/>
            <p:cNvSpPr txBox="1">
              <a:spLocks noChangeArrowheads="1"/>
            </p:cNvSpPr>
            <p:nvPr/>
          </p:nvSpPr>
          <p:spPr bwMode="auto">
            <a:xfrm>
              <a:off x="2175" y="4286"/>
              <a:ext cx="1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7675" indent="-381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04863" indent="15875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00000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900" i="1">
                  <a:solidFill>
                    <a:srgbClr val="000000"/>
                  </a:solidFill>
                  <a:latin typeface="Arial" panose="020B0604020202020204" pitchFamily="34" charset="0"/>
                </a:rPr>
                <a:t>6</a:t>
              </a:r>
              <a:endParaRPr lang="en-US" altLang="zh-TW" sz="2200"/>
            </a:p>
          </p:txBody>
        </p:sp>
        <p:sp>
          <p:nvSpPr>
            <p:cNvPr id="9248" name="Text Box 25"/>
            <p:cNvSpPr txBox="1">
              <a:spLocks noChangeArrowheads="1"/>
            </p:cNvSpPr>
            <p:nvPr/>
          </p:nvSpPr>
          <p:spPr bwMode="auto">
            <a:xfrm>
              <a:off x="2468" y="4286"/>
              <a:ext cx="1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7675" indent="-381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04863" indent="15875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00000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900" i="1">
                  <a:solidFill>
                    <a:srgbClr val="000000"/>
                  </a:solidFill>
                  <a:latin typeface="Arial" panose="020B0604020202020204" pitchFamily="34" charset="0"/>
                </a:rPr>
                <a:t>7</a:t>
              </a:r>
              <a:endParaRPr lang="en-US" altLang="zh-TW" sz="2200"/>
            </a:p>
          </p:txBody>
        </p:sp>
        <p:sp>
          <p:nvSpPr>
            <p:cNvPr id="9249" name="Text Box 26"/>
            <p:cNvSpPr txBox="1">
              <a:spLocks noChangeArrowheads="1"/>
            </p:cNvSpPr>
            <p:nvPr/>
          </p:nvSpPr>
          <p:spPr bwMode="auto">
            <a:xfrm>
              <a:off x="2762" y="4286"/>
              <a:ext cx="1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7675" indent="-381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04863" indent="15875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00000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900" i="1">
                  <a:solidFill>
                    <a:srgbClr val="000000"/>
                  </a:solidFill>
                  <a:latin typeface="Arial" panose="020B0604020202020204" pitchFamily="34" charset="0"/>
                </a:rPr>
                <a:t>8</a:t>
              </a:r>
              <a:endParaRPr lang="en-US" altLang="zh-TW" sz="2200"/>
            </a:p>
          </p:txBody>
        </p:sp>
        <p:sp>
          <p:nvSpPr>
            <p:cNvPr id="9250" name="Text Box 27"/>
            <p:cNvSpPr txBox="1">
              <a:spLocks noChangeArrowheads="1"/>
            </p:cNvSpPr>
            <p:nvPr/>
          </p:nvSpPr>
          <p:spPr bwMode="auto">
            <a:xfrm>
              <a:off x="3056" y="4286"/>
              <a:ext cx="1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7675" indent="-381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04863" indent="15875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00000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900" i="1">
                  <a:solidFill>
                    <a:srgbClr val="000000"/>
                  </a:solidFill>
                  <a:latin typeface="Arial" panose="020B0604020202020204" pitchFamily="34" charset="0"/>
                </a:rPr>
                <a:t>9</a:t>
              </a:r>
              <a:endParaRPr lang="en-US" altLang="zh-TW" sz="2200"/>
            </a:p>
          </p:txBody>
        </p:sp>
        <p:sp>
          <p:nvSpPr>
            <p:cNvPr id="9251" name="Text Box 28"/>
            <p:cNvSpPr txBox="1">
              <a:spLocks noChangeArrowheads="1"/>
            </p:cNvSpPr>
            <p:nvPr/>
          </p:nvSpPr>
          <p:spPr bwMode="auto">
            <a:xfrm>
              <a:off x="3349" y="4286"/>
              <a:ext cx="20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447675" indent="-381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804863" indent="15875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403225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4032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Clr>
                  <a:srgbClr val="000000"/>
                </a:buClr>
                <a:buSzPct val="90000"/>
                <a:buFont typeface="Monotype Sorts" pitchFamily="2" charset="2"/>
                <a:buNone/>
              </a:pPr>
              <a:r>
                <a:rPr lang="en-US" altLang="zh-TW" sz="1900" i="1">
                  <a:solidFill>
                    <a:srgbClr val="000000"/>
                  </a:solidFill>
                  <a:latin typeface="Arial" panose="020B0604020202020204" pitchFamily="34" charset="0"/>
                </a:rPr>
                <a:t>10</a:t>
              </a:r>
              <a:endParaRPr lang="en-US" altLang="zh-TW" sz="2200"/>
            </a:p>
          </p:txBody>
        </p:sp>
      </p:grpSp>
      <p:sp>
        <p:nvSpPr>
          <p:cNvPr id="9234" name="Text Box 29"/>
          <p:cNvSpPr txBox="1">
            <a:spLocks noChangeArrowheads="1"/>
          </p:cNvSpPr>
          <p:nvPr/>
        </p:nvSpPr>
        <p:spPr bwMode="auto">
          <a:xfrm>
            <a:off x="342900" y="1614488"/>
            <a:ext cx="272415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47675" indent="-38100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04863" indent="15875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buClr>
                <a:srgbClr val="000000"/>
              </a:buClr>
              <a:buSzPct val="90000"/>
              <a:buFont typeface="Monotype Sorts" pitchFamily="2" charset="2"/>
              <a:buNone/>
            </a:pPr>
            <a:r>
              <a:rPr lang="en-US" altLang="zh-TW" sz="2000">
                <a:solidFill>
                  <a:srgbClr val="000066"/>
                </a:solidFill>
                <a:latin typeface="ITCCenturyBookT" pitchFamily="2" charset="0"/>
                <a:ea typeface="標楷體" panose="03000509000000000000" pitchFamily="65" charset="-120"/>
              </a:rPr>
              <a:t>customer churn rate (customer attrition rate) is twice</a:t>
            </a:r>
            <a:r>
              <a:rPr lang="zh-TW" altLang="en-US" sz="2000">
                <a:solidFill>
                  <a:srgbClr val="000066"/>
                </a:solidFill>
                <a:latin typeface="ITCCenturyBookT" pitchFamily="2" charset="0"/>
                <a:ea typeface="標楷體" panose="03000509000000000000" pitchFamily="65" charset="-120"/>
              </a:rPr>
              <a:t> </a:t>
            </a:r>
            <a:r>
              <a:rPr lang="en-US" altLang="zh-TW" sz="2000">
                <a:solidFill>
                  <a:srgbClr val="000066"/>
                </a:solidFill>
                <a:latin typeface="ITCCenturyBookT" pitchFamily="2" charset="0"/>
                <a:ea typeface="標楷體" panose="03000509000000000000" pitchFamily="65" charset="-120"/>
              </a:rPr>
              <a:t>the average</a:t>
            </a:r>
            <a:endParaRPr lang="zh-TW" altLang="en-US" sz="2000">
              <a:solidFill>
                <a:srgbClr val="000066"/>
              </a:solidFill>
              <a:ea typeface="標楷體" panose="03000509000000000000" pitchFamily="65" charset="-120"/>
            </a:endParaRPr>
          </a:p>
        </p:txBody>
      </p:sp>
      <p:sp>
        <p:nvSpPr>
          <p:cNvPr id="9235" name="Text Box 30"/>
          <p:cNvSpPr txBox="1">
            <a:spLocks noChangeArrowheads="1"/>
          </p:cNvSpPr>
          <p:nvPr/>
        </p:nvSpPr>
        <p:spPr bwMode="auto">
          <a:xfrm>
            <a:off x="3962400" y="3429000"/>
            <a:ext cx="2528888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47675" indent="-38100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04863" indent="15875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buClr>
                <a:srgbClr val="000000"/>
              </a:buClr>
              <a:buSzPct val="90000"/>
              <a:buFont typeface="Monotype Sorts" pitchFamily="2" charset="2"/>
              <a:buNone/>
            </a:pPr>
            <a:r>
              <a:rPr lang="en-US" altLang="zh-TW" sz="2200">
                <a:solidFill>
                  <a:srgbClr val="A50021"/>
                </a:solidFill>
              </a:rPr>
              <a:t>Lower</a:t>
            </a:r>
            <a:r>
              <a:rPr lang="zh-TW" altLang="en-US" sz="2200">
                <a:solidFill>
                  <a:srgbClr val="A50021"/>
                </a:solidFill>
              </a:rPr>
              <a:t> </a:t>
            </a:r>
            <a:r>
              <a:rPr lang="en-US" altLang="zh-TW" sz="2200">
                <a:solidFill>
                  <a:srgbClr val="A50021"/>
                </a:solidFill>
              </a:rPr>
              <a:t>profit</a:t>
            </a:r>
            <a:r>
              <a:rPr lang="zh-TW" altLang="en-US" sz="2200">
                <a:solidFill>
                  <a:srgbClr val="A50021"/>
                </a:solidFill>
              </a:rPr>
              <a:t> </a:t>
            </a:r>
            <a:r>
              <a:rPr lang="en-US" altLang="zh-TW" sz="2200">
                <a:solidFill>
                  <a:srgbClr val="A50021"/>
                </a:solidFill>
              </a:rPr>
              <a:t>by 50%</a:t>
            </a:r>
          </a:p>
        </p:txBody>
      </p:sp>
      <p:sp>
        <p:nvSpPr>
          <p:cNvPr id="9236" name="Freeform 31"/>
          <p:cNvSpPr>
            <a:spLocks/>
          </p:cNvSpPr>
          <p:nvPr/>
        </p:nvSpPr>
        <p:spPr bwMode="auto">
          <a:xfrm>
            <a:off x="1651000" y="2524125"/>
            <a:ext cx="1057275" cy="177800"/>
          </a:xfrm>
          <a:custGeom>
            <a:avLst/>
            <a:gdLst>
              <a:gd name="T0" fmla="*/ 2147483646 w 696"/>
              <a:gd name="T1" fmla="*/ 2147483646 h 122"/>
              <a:gd name="T2" fmla="*/ 2147483646 w 696"/>
              <a:gd name="T3" fmla="*/ 2147483646 h 122"/>
              <a:gd name="T4" fmla="*/ 2147483646 w 696"/>
              <a:gd name="T5" fmla="*/ 2147483646 h 122"/>
              <a:gd name="T6" fmla="*/ 2147483646 w 696"/>
              <a:gd name="T7" fmla="*/ 2147483646 h 122"/>
              <a:gd name="T8" fmla="*/ 2147483646 w 696"/>
              <a:gd name="T9" fmla="*/ 2147483646 h 122"/>
              <a:gd name="T10" fmla="*/ 2147483646 w 696"/>
              <a:gd name="T11" fmla="*/ 2147483646 h 122"/>
              <a:gd name="T12" fmla="*/ 2147483646 w 696"/>
              <a:gd name="T13" fmla="*/ 2147483646 h 122"/>
              <a:gd name="T14" fmla="*/ 2147483646 w 696"/>
              <a:gd name="T15" fmla="*/ 2147483646 h 122"/>
              <a:gd name="T16" fmla="*/ 2147483646 w 696"/>
              <a:gd name="T17" fmla="*/ 2147483646 h 122"/>
              <a:gd name="T18" fmla="*/ 2147483646 w 696"/>
              <a:gd name="T19" fmla="*/ 2147483646 h 122"/>
              <a:gd name="T20" fmla="*/ 2147483646 w 696"/>
              <a:gd name="T21" fmla="*/ 2147483646 h 122"/>
              <a:gd name="T22" fmla="*/ 2147483646 w 696"/>
              <a:gd name="T23" fmla="*/ 2147483646 h 122"/>
              <a:gd name="T24" fmla="*/ 2147483646 w 696"/>
              <a:gd name="T25" fmla="*/ 2147483646 h 122"/>
              <a:gd name="T26" fmla="*/ 2147483646 w 696"/>
              <a:gd name="T27" fmla="*/ 2147483646 h 122"/>
              <a:gd name="T28" fmla="*/ 2147483646 w 696"/>
              <a:gd name="T29" fmla="*/ 2147483646 h 122"/>
              <a:gd name="T30" fmla="*/ 2147483646 w 696"/>
              <a:gd name="T31" fmla="*/ 2147483646 h 122"/>
              <a:gd name="T32" fmla="*/ 2147483646 w 696"/>
              <a:gd name="T33" fmla="*/ 2147483646 h 122"/>
              <a:gd name="T34" fmla="*/ 2147483646 w 696"/>
              <a:gd name="T35" fmla="*/ 0 h 122"/>
              <a:gd name="T36" fmla="*/ 2147483646 w 696"/>
              <a:gd name="T37" fmla="*/ 2147483646 h 122"/>
              <a:gd name="T38" fmla="*/ 2147483646 w 696"/>
              <a:gd name="T39" fmla="*/ 2147483646 h 122"/>
              <a:gd name="T40" fmla="*/ 2147483646 w 696"/>
              <a:gd name="T41" fmla="*/ 2147483646 h 122"/>
              <a:gd name="T42" fmla="*/ 2147483646 w 696"/>
              <a:gd name="T43" fmla="*/ 2147483646 h 122"/>
              <a:gd name="T44" fmla="*/ 2147483646 w 696"/>
              <a:gd name="T45" fmla="*/ 2147483646 h 122"/>
              <a:gd name="T46" fmla="*/ 2147483646 w 696"/>
              <a:gd name="T47" fmla="*/ 2147483646 h 122"/>
              <a:gd name="T48" fmla="*/ 2147483646 w 696"/>
              <a:gd name="T49" fmla="*/ 2147483646 h 122"/>
              <a:gd name="T50" fmla="*/ 2147483646 w 696"/>
              <a:gd name="T51" fmla="*/ 2147483646 h 122"/>
              <a:gd name="T52" fmla="*/ 2147483646 w 696"/>
              <a:gd name="T53" fmla="*/ 2147483646 h 122"/>
              <a:gd name="T54" fmla="*/ 2147483646 w 696"/>
              <a:gd name="T55" fmla="*/ 2147483646 h 122"/>
              <a:gd name="T56" fmla="*/ 2147483646 w 696"/>
              <a:gd name="T57" fmla="*/ 2147483646 h 122"/>
              <a:gd name="T58" fmla="*/ 2147483646 w 696"/>
              <a:gd name="T59" fmla="*/ 2147483646 h 122"/>
              <a:gd name="T60" fmla="*/ 2147483646 w 696"/>
              <a:gd name="T61" fmla="*/ 2147483646 h 122"/>
              <a:gd name="T62" fmla="*/ 2147483646 w 696"/>
              <a:gd name="T63" fmla="*/ 2147483646 h 122"/>
              <a:gd name="T64" fmla="*/ 2147483646 w 696"/>
              <a:gd name="T65" fmla="*/ 2147483646 h 122"/>
              <a:gd name="T66" fmla="*/ 2147483646 w 696"/>
              <a:gd name="T67" fmla="*/ 2147483646 h 122"/>
              <a:gd name="T68" fmla="*/ 2147483646 w 696"/>
              <a:gd name="T69" fmla="*/ 2147483646 h 122"/>
              <a:gd name="T70" fmla="*/ 0 w 696"/>
              <a:gd name="T71" fmla="*/ 2147483646 h 12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96" h="122">
                <a:moveTo>
                  <a:pt x="695" y="121"/>
                </a:moveTo>
                <a:lnTo>
                  <a:pt x="694" y="117"/>
                </a:lnTo>
                <a:lnTo>
                  <a:pt x="693" y="111"/>
                </a:lnTo>
                <a:lnTo>
                  <a:pt x="691" y="106"/>
                </a:lnTo>
                <a:lnTo>
                  <a:pt x="690" y="101"/>
                </a:lnTo>
                <a:lnTo>
                  <a:pt x="687" y="97"/>
                </a:lnTo>
                <a:lnTo>
                  <a:pt x="685" y="92"/>
                </a:lnTo>
                <a:lnTo>
                  <a:pt x="682" y="89"/>
                </a:lnTo>
                <a:lnTo>
                  <a:pt x="680" y="84"/>
                </a:lnTo>
                <a:lnTo>
                  <a:pt x="675" y="81"/>
                </a:lnTo>
                <a:lnTo>
                  <a:pt x="671" y="78"/>
                </a:lnTo>
                <a:lnTo>
                  <a:pt x="667" y="76"/>
                </a:lnTo>
                <a:lnTo>
                  <a:pt x="663" y="72"/>
                </a:lnTo>
                <a:lnTo>
                  <a:pt x="658" y="70"/>
                </a:lnTo>
                <a:lnTo>
                  <a:pt x="653" y="68"/>
                </a:lnTo>
                <a:lnTo>
                  <a:pt x="647" y="68"/>
                </a:lnTo>
                <a:lnTo>
                  <a:pt x="643" y="66"/>
                </a:lnTo>
                <a:lnTo>
                  <a:pt x="642" y="66"/>
                </a:lnTo>
                <a:lnTo>
                  <a:pt x="417" y="66"/>
                </a:lnTo>
                <a:lnTo>
                  <a:pt x="415" y="66"/>
                </a:lnTo>
                <a:lnTo>
                  <a:pt x="408" y="66"/>
                </a:lnTo>
                <a:lnTo>
                  <a:pt x="402" y="65"/>
                </a:lnTo>
                <a:lnTo>
                  <a:pt x="395" y="63"/>
                </a:lnTo>
                <a:lnTo>
                  <a:pt x="389" y="60"/>
                </a:lnTo>
                <a:lnTo>
                  <a:pt x="383" y="58"/>
                </a:lnTo>
                <a:lnTo>
                  <a:pt x="378" y="54"/>
                </a:lnTo>
                <a:lnTo>
                  <a:pt x="372" y="50"/>
                </a:lnTo>
                <a:lnTo>
                  <a:pt x="369" y="45"/>
                </a:lnTo>
                <a:lnTo>
                  <a:pt x="363" y="42"/>
                </a:lnTo>
                <a:lnTo>
                  <a:pt x="360" y="37"/>
                </a:lnTo>
                <a:lnTo>
                  <a:pt x="356" y="32"/>
                </a:lnTo>
                <a:lnTo>
                  <a:pt x="354" y="26"/>
                </a:lnTo>
                <a:lnTo>
                  <a:pt x="351" y="20"/>
                </a:lnTo>
                <a:lnTo>
                  <a:pt x="350" y="13"/>
                </a:lnTo>
                <a:lnTo>
                  <a:pt x="348" y="8"/>
                </a:lnTo>
                <a:lnTo>
                  <a:pt x="348" y="0"/>
                </a:lnTo>
                <a:lnTo>
                  <a:pt x="347" y="0"/>
                </a:lnTo>
                <a:lnTo>
                  <a:pt x="345" y="8"/>
                </a:lnTo>
                <a:lnTo>
                  <a:pt x="344" y="13"/>
                </a:lnTo>
                <a:lnTo>
                  <a:pt x="341" y="20"/>
                </a:lnTo>
                <a:lnTo>
                  <a:pt x="340" y="26"/>
                </a:lnTo>
                <a:lnTo>
                  <a:pt x="336" y="32"/>
                </a:lnTo>
                <a:lnTo>
                  <a:pt x="333" y="37"/>
                </a:lnTo>
                <a:lnTo>
                  <a:pt x="329" y="42"/>
                </a:lnTo>
                <a:lnTo>
                  <a:pt x="326" y="45"/>
                </a:lnTo>
                <a:lnTo>
                  <a:pt x="320" y="50"/>
                </a:lnTo>
                <a:lnTo>
                  <a:pt x="315" y="54"/>
                </a:lnTo>
                <a:lnTo>
                  <a:pt x="310" y="58"/>
                </a:lnTo>
                <a:lnTo>
                  <a:pt x="305" y="60"/>
                </a:lnTo>
                <a:lnTo>
                  <a:pt x="298" y="63"/>
                </a:lnTo>
                <a:lnTo>
                  <a:pt x="292" y="65"/>
                </a:lnTo>
                <a:lnTo>
                  <a:pt x="286" y="66"/>
                </a:lnTo>
                <a:lnTo>
                  <a:pt x="280" y="66"/>
                </a:lnTo>
                <a:lnTo>
                  <a:pt x="278" y="66"/>
                </a:lnTo>
                <a:lnTo>
                  <a:pt x="54" y="66"/>
                </a:lnTo>
                <a:lnTo>
                  <a:pt x="53" y="66"/>
                </a:lnTo>
                <a:lnTo>
                  <a:pt x="46" y="68"/>
                </a:lnTo>
                <a:lnTo>
                  <a:pt x="41" y="68"/>
                </a:lnTo>
                <a:lnTo>
                  <a:pt x="35" y="70"/>
                </a:lnTo>
                <a:lnTo>
                  <a:pt x="31" y="72"/>
                </a:lnTo>
                <a:lnTo>
                  <a:pt x="25" y="76"/>
                </a:lnTo>
                <a:lnTo>
                  <a:pt x="22" y="78"/>
                </a:lnTo>
                <a:lnTo>
                  <a:pt x="18" y="81"/>
                </a:lnTo>
                <a:lnTo>
                  <a:pt x="15" y="84"/>
                </a:lnTo>
                <a:lnTo>
                  <a:pt x="11" y="89"/>
                </a:lnTo>
                <a:lnTo>
                  <a:pt x="8" y="92"/>
                </a:lnTo>
                <a:lnTo>
                  <a:pt x="6" y="97"/>
                </a:lnTo>
                <a:lnTo>
                  <a:pt x="4" y="101"/>
                </a:lnTo>
                <a:lnTo>
                  <a:pt x="2" y="106"/>
                </a:lnTo>
                <a:lnTo>
                  <a:pt x="1" y="111"/>
                </a:lnTo>
                <a:lnTo>
                  <a:pt x="0" y="117"/>
                </a:lnTo>
                <a:lnTo>
                  <a:pt x="0" y="121"/>
                </a:lnTo>
              </a:path>
            </a:pathLst>
          </a:custGeom>
          <a:noFill/>
          <a:ln w="31234" cap="flat" cmpd="sng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237" name="Freeform 32"/>
          <p:cNvSpPr>
            <a:spLocks/>
          </p:cNvSpPr>
          <p:nvPr/>
        </p:nvSpPr>
        <p:spPr bwMode="auto">
          <a:xfrm>
            <a:off x="3952875" y="3903663"/>
            <a:ext cx="2085975" cy="134937"/>
          </a:xfrm>
          <a:custGeom>
            <a:avLst/>
            <a:gdLst>
              <a:gd name="T0" fmla="*/ 2147483646 w 1577"/>
              <a:gd name="T1" fmla="*/ 2147483646 h 88"/>
              <a:gd name="T2" fmla="*/ 2147483646 w 1577"/>
              <a:gd name="T3" fmla="*/ 2147483646 h 88"/>
              <a:gd name="T4" fmla="*/ 2147483646 w 1577"/>
              <a:gd name="T5" fmla="*/ 2147483646 h 88"/>
              <a:gd name="T6" fmla="*/ 2147483646 w 1577"/>
              <a:gd name="T7" fmla="*/ 2147483646 h 88"/>
              <a:gd name="T8" fmla="*/ 2147483646 w 1577"/>
              <a:gd name="T9" fmla="*/ 2147483646 h 88"/>
              <a:gd name="T10" fmla="*/ 2147483646 w 1577"/>
              <a:gd name="T11" fmla="*/ 2147483646 h 88"/>
              <a:gd name="T12" fmla="*/ 2147483646 w 1577"/>
              <a:gd name="T13" fmla="*/ 2147483646 h 88"/>
              <a:gd name="T14" fmla="*/ 2147483646 w 1577"/>
              <a:gd name="T15" fmla="*/ 2147483646 h 88"/>
              <a:gd name="T16" fmla="*/ 2147483646 w 1577"/>
              <a:gd name="T17" fmla="*/ 2147483646 h 88"/>
              <a:gd name="T18" fmla="*/ 2147483646 w 1577"/>
              <a:gd name="T19" fmla="*/ 2147483646 h 88"/>
              <a:gd name="T20" fmla="*/ 2147483646 w 1577"/>
              <a:gd name="T21" fmla="*/ 2147483646 h 88"/>
              <a:gd name="T22" fmla="*/ 2147483646 w 1577"/>
              <a:gd name="T23" fmla="*/ 2147483646 h 88"/>
              <a:gd name="T24" fmla="*/ 2147483646 w 1577"/>
              <a:gd name="T25" fmla="*/ 2147483646 h 88"/>
              <a:gd name="T26" fmla="*/ 2147483646 w 1577"/>
              <a:gd name="T27" fmla="*/ 2147483646 h 88"/>
              <a:gd name="T28" fmla="*/ 2147483646 w 1577"/>
              <a:gd name="T29" fmla="*/ 2147483646 h 88"/>
              <a:gd name="T30" fmla="*/ 2147483646 w 1577"/>
              <a:gd name="T31" fmla="*/ 2147483646 h 88"/>
              <a:gd name="T32" fmla="*/ 2147483646 w 1577"/>
              <a:gd name="T33" fmla="*/ 2147483646 h 88"/>
              <a:gd name="T34" fmla="*/ 2147483646 w 1577"/>
              <a:gd name="T35" fmla="*/ 0 h 88"/>
              <a:gd name="T36" fmla="*/ 2147483646 w 1577"/>
              <a:gd name="T37" fmla="*/ 2147483646 h 88"/>
              <a:gd name="T38" fmla="*/ 2147483646 w 1577"/>
              <a:gd name="T39" fmla="*/ 2147483646 h 88"/>
              <a:gd name="T40" fmla="*/ 2147483646 w 1577"/>
              <a:gd name="T41" fmla="*/ 2147483646 h 88"/>
              <a:gd name="T42" fmla="*/ 2147483646 w 1577"/>
              <a:gd name="T43" fmla="*/ 2147483646 h 88"/>
              <a:gd name="T44" fmla="*/ 2147483646 w 1577"/>
              <a:gd name="T45" fmla="*/ 2147483646 h 88"/>
              <a:gd name="T46" fmla="*/ 2147483646 w 1577"/>
              <a:gd name="T47" fmla="*/ 2147483646 h 88"/>
              <a:gd name="T48" fmla="*/ 2147483646 w 1577"/>
              <a:gd name="T49" fmla="*/ 2147483646 h 88"/>
              <a:gd name="T50" fmla="*/ 2147483646 w 1577"/>
              <a:gd name="T51" fmla="*/ 2147483646 h 88"/>
              <a:gd name="T52" fmla="*/ 2147483646 w 1577"/>
              <a:gd name="T53" fmla="*/ 2147483646 h 88"/>
              <a:gd name="T54" fmla="*/ 2147483646 w 1577"/>
              <a:gd name="T55" fmla="*/ 2147483646 h 88"/>
              <a:gd name="T56" fmla="*/ 2147483646 w 1577"/>
              <a:gd name="T57" fmla="*/ 2147483646 h 88"/>
              <a:gd name="T58" fmla="*/ 2147483646 w 1577"/>
              <a:gd name="T59" fmla="*/ 2147483646 h 88"/>
              <a:gd name="T60" fmla="*/ 2147483646 w 1577"/>
              <a:gd name="T61" fmla="*/ 2147483646 h 88"/>
              <a:gd name="T62" fmla="*/ 2147483646 w 1577"/>
              <a:gd name="T63" fmla="*/ 2147483646 h 88"/>
              <a:gd name="T64" fmla="*/ 2147483646 w 1577"/>
              <a:gd name="T65" fmla="*/ 2147483646 h 88"/>
              <a:gd name="T66" fmla="*/ 2147483646 w 1577"/>
              <a:gd name="T67" fmla="*/ 2147483646 h 88"/>
              <a:gd name="T68" fmla="*/ 2147483646 w 1577"/>
              <a:gd name="T69" fmla="*/ 2147483646 h 88"/>
              <a:gd name="T70" fmla="*/ 0 w 1577"/>
              <a:gd name="T71" fmla="*/ 2147483646 h 88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1577" h="88">
                <a:moveTo>
                  <a:pt x="1576" y="87"/>
                </a:moveTo>
                <a:lnTo>
                  <a:pt x="1575" y="84"/>
                </a:lnTo>
                <a:lnTo>
                  <a:pt x="1573" y="80"/>
                </a:lnTo>
                <a:lnTo>
                  <a:pt x="1570" y="76"/>
                </a:lnTo>
                <a:lnTo>
                  <a:pt x="1566" y="73"/>
                </a:lnTo>
                <a:lnTo>
                  <a:pt x="1561" y="71"/>
                </a:lnTo>
                <a:lnTo>
                  <a:pt x="1555" y="67"/>
                </a:lnTo>
                <a:lnTo>
                  <a:pt x="1548" y="64"/>
                </a:lnTo>
                <a:lnTo>
                  <a:pt x="1542" y="61"/>
                </a:lnTo>
                <a:lnTo>
                  <a:pt x="1532" y="59"/>
                </a:lnTo>
                <a:lnTo>
                  <a:pt x="1524" y="56"/>
                </a:lnTo>
                <a:lnTo>
                  <a:pt x="1513" y="54"/>
                </a:lnTo>
                <a:lnTo>
                  <a:pt x="1504" y="52"/>
                </a:lnTo>
                <a:lnTo>
                  <a:pt x="1493" y="51"/>
                </a:lnTo>
                <a:lnTo>
                  <a:pt x="1482" y="50"/>
                </a:lnTo>
                <a:lnTo>
                  <a:pt x="1469" y="49"/>
                </a:lnTo>
                <a:lnTo>
                  <a:pt x="1458" y="47"/>
                </a:lnTo>
                <a:lnTo>
                  <a:pt x="1455" y="48"/>
                </a:lnTo>
                <a:lnTo>
                  <a:pt x="946" y="48"/>
                </a:lnTo>
                <a:lnTo>
                  <a:pt x="942" y="47"/>
                </a:lnTo>
                <a:lnTo>
                  <a:pt x="926" y="47"/>
                </a:lnTo>
                <a:lnTo>
                  <a:pt x="912" y="46"/>
                </a:lnTo>
                <a:lnTo>
                  <a:pt x="897" y="45"/>
                </a:lnTo>
                <a:lnTo>
                  <a:pt x="884" y="43"/>
                </a:lnTo>
                <a:lnTo>
                  <a:pt x="871" y="42"/>
                </a:lnTo>
                <a:lnTo>
                  <a:pt x="858" y="39"/>
                </a:lnTo>
                <a:lnTo>
                  <a:pt x="847" y="37"/>
                </a:lnTo>
                <a:lnTo>
                  <a:pt x="837" y="33"/>
                </a:lnTo>
                <a:lnTo>
                  <a:pt x="827" y="30"/>
                </a:lnTo>
                <a:lnTo>
                  <a:pt x="819" y="26"/>
                </a:lnTo>
                <a:lnTo>
                  <a:pt x="811" y="22"/>
                </a:lnTo>
                <a:lnTo>
                  <a:pt x="804" y="18"/>
                </a:lnTo>
                <a:lnTo>
                  <a:pt x="798" y="15"/>
                </a:lnTo>
                <a:lnTo>
                  <a:pt x="795" y="10"/>
                </a:lnTo>
                <a:lnTo>
                  <a:pt x="791" y="6"/>
                </a:lnTo>
                <a:lnTo>
                  <a:pt x="790" y="0"/>
                </a:lnTo>
                <a:lnTo>
                  <a:pt x="787" y="0"/>
                </a:lnTo>
                <a:lnTo>
                  <a:pt x="784" y="6"/>
                </a:lnTo>
                <a:lnTo>
                  <a:pt x="780" y="10"/>
                </a:lnTo>
                <a:lnTo>
                  <a:pt x="776" y="15"/>
                </a:lnTo>
                <a:lnTo>
                  <a:pt x="771" y="18"/>
                </a:lnTo>
                <a:lnTo>
                  <a:pt x="764" y="22"/>
                </a:lnTo>
                <a:lnTo>
                  <a:pt x="756" y="26"/>
                </a:lnTo>
                <a:lnTo>
                  <a:pt x="748" y="30"/>
                </a:lnTo>
                <a:lnTo>
                  <a:pt x="739" y="33"/>
                </a:lnTo>
                <a:lnTo>
                  <a:pt x="728" y="37"/>
                </a:lnTo>
                <a:lnTo>
                  <a:pt x="717" y="39"/>
                </a:lnTo>
                <a:lnTo>
                  <a:pt x="704" y="42"/>
                </a:lnTo>
                <a:lnTo>
                  <a:pt x="692" y="43"/>
                </a:lnTo>
                <a:lnTo>
                  <a:pt x="678" y="45"/>
                </a:lnTo>
                <a:lnTo>
                  <a:pt x="664" y="46"/>
                </a:lnTo>
                <a:lnTo>
                  <a:pt x="650" y="47"/>
                </a:lnTo>
                <a:lnTo>
                  <a:pt x="636" y="47"/>
                </a:lnTo>
                <a:lnTo>
                  <a:pt x="631" y="48"/>
                </a:lnTo>
                <a:lnTo>
                  <a:pt x="121" y="48"/>
                </a:lnTo>
                <a:lnTo>
                  <a:pt x="119" y="47"/>
                </a:lnTo>
                <a:lnTo>
                  <a:pt x="107" y="49"/>
                </a:lnTo>
                <a:lnTo>
                  <a:pt x="94" y="50"/>
                </a:lnTo>
                <a:lnTo>
                  <a:pt x="82" y="51"/>
                </a:lnTo>
                <a:lnTo>
                  <a:pt x="71" y="52"/>
                </a:lnTo>
                <a:lnTo>
                  <a:pt x="60" y="54"/>
                </a:lnTo>
                <a:lnTo>
                  <a:pt x="50" y="56"/>
                </a:lnTo>
                <a:lnTo>
                  <a:pt x="41" y="59"/>
                </a:lnTo>
                <a:lnTo>
                  <a:pt x="34" y="61"/>
                </a:lnTo>
                <a:lnTo>
                  <a:pt x="25" y="64"/>
                </a:lnTo>
                <a:lnTo>
                  <a:pt x="19" y="67"/>
                </a:lnTo>
                <a:lnTo>
                  <a:pt x="13" y="71"/>
                </a:lnTo>
                <a:lnTo>
                  <a:pt x="9" y="73"/>
                </a:lnTo>
                <a:lnTo>
                  <a:pt x="5" y="76"/>
                </a:lnTo>
                <a:lnTo>
                  <a:pt x="2" y="80"/>
                </a:lnTo>
                <a:lnTo>
                  <a:pt x="0" y="84"/>
                </a:lnTo>
                <a:lnTo>
                  <a:pt x="0" y="87"/>
                </a:lnTo>
              </a:path>
            </a:pathLst>
          </a:custGeom>
          <a:noFill/>
          <a:ln w="31234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238" name="Line 33"/>
          <p:cNvSpPr>
            <a:spLocks noChangeShapeType="1"/>
          </p:cNvSpPr>
          <p:nvPr/>
        </p:nvSpPr>
        <p:spPr bwMode="auto">
          <a:xfrm flipH="1" flipV="1">
            <a:off x="1528763" y="2743200"/>
            <a:ext cx="1587" cy="2695575"/>
          </a:xfrm>
          <a:prstGeom prst="line">
            <a:avLst/>
          </a:prstGeom>
          <a:noFill/>
          <a:ln w="31234">
            <a:solidFill>
              <a:srgbClr val="4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39" name="Text Box 34"/>
          <p:cNvSpPr txBox="1">
            <a:spLocks noChangeArrowheads="1"/>
          </p:cNvSpPr>
          <p:nvPr/>
        </p:nvSpPr>
        <p:spPr bwMode="auto">
          <a:xfrm>
            <a:off x="5100638" y="5845175"/>
            <a:ext cx="3425825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47675" indent="-38100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04863" indent="15875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4032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Clr>
                <a:srgbClr val="000000"/>
              </a:buClr>
              <a:buSzPct val="90000"/>
              <a:buFont typeface="Monotype Sorts" pitchFamily="2" charset="2"/>
              <a:buNone/>
            </a:pPr>
            <a:r>
              <a:rPr lang="en-US" altLang="zh-TW" sz="1300">
                <a:solidFill>
                  <a:srgbClr val="0000FF"/>
                </a:solidFill>
                <a:latin typeface="ITCCenturyBookT" pitchFamily="2" charset="0"/>
              </a:rPr>
              <a:t>Source:  Manhattan Consulting Group</a:t>
            </a:r>
            <a:endParaRPr lang="en-US" altLang="zh-TW" sz="2200"/>
          </a:p>
        </p:txBody>
      </p:sp>
      <p:sp>
        <p:nvSpPr>
          <p:cNvPr id="9240" name="Rectangle 35"/>
          <p:cNvSpPr>
            <a:spLocks noGrp="1" noChangeArrowheads="1"/>
          </p:cNvSpPr>
          <p:nvPr>
            <p:ph type="title"/>
          </p:nvPr>
        </p:nvSpPr>
        <p:spPr>
          <a:xfrm>
            <a:off x="1447800" y="533400"/>
            <a:ext cx="6934200" cy="1143000"/>
          </a:xfrm>
        </p:spPr>
        <p:txBody>
          <a:bodyPr/>
          <a:lstStyle/>
          <a:p>
            <a:pPr eaLnBrk="1" hangingPunct="1"/>
            <a:r>
              <a:rPr lang="en-US" altLang="zh-TW" smtClean="0"/>
              <a:t>Why CRM ?</a:t>
            </a:r>
          </a:p>
        </p:txBody>
      </p:sp>
      <p:sp>
        <p:nvSpPr>
          <p:cNvPr id="9241" name="文字方塊 1"/>
          <p:cNvSpPr txBox="1">
            <a:spLocks noChangeArrowheads="1"/>
          </p:cNvSpPr>
          <p:nvPr/>
        </p:nvSpPr>
        <p:spPr bwMode="auto">
          <a:xfrm>
            <a:off x="539750" y="3357563"/>
            <a:ext cx="8842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Profit</a:t>
            </a:r>
            <a:endParaRPr lang="zh-TW" alt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12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F69823-3D44-460E-B41E-E801532E4D34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Brand owner and Customer</a:t>
            </a:r>
            <a:endParaRPr lang="zh-TW" altLang="en-US" smtClean="0"/>
          </a:p>
        </p:txBody>
      </p:sp>
      <p:grpSp>
        <p:nvGrpSpPr>
          <p:cNvPr id="11269" name="Group 3"/>
          <p:cNvGrpSpPr>
            <a:grpSpLocks/>
          </p:cNvGrpSpPr>
          <p:nvPr/>
        </p:nvGrpSpPr>
        <p:grpSpPr bwMode="auto">
          <a:xfrm>
            <a:off x="7966075" y="3733800"/>
            <a:ext cx="1177925" cy="985838"/>
            <a:chOff x="2869" y="910"/>
            <a:chExt cx="742" cy="621"/>
          </a:xfrm>
        </p:grpSpPr>
        <p:grpSp>
          <p:nvGrpSpPr>
            <p:cNvPr id="11338" name="Group 4"/>
            <p:cNvGrpSpPr>
              <a:grpSpLocks/>
            </p:cNvGrpSpPr>
            <p:nvPr/>
          </p:nvGrpSpPr>
          <p:grpSpPr bwMode="auto">
            <a:xfrm>
              <a:off x="3230" y="910"/>
              <a:ext cx="381" cy="428"/>
              <a:chOff x="3230" y="910"/>
              <a:chExt cx="381" cy="428"/>
            </a:xfrm>
          </p:grpSpPr>
          <p:grpSp>
            <p:nvGrpSpPr>
              <p:cNvPr id="11369" name="Group 5"/>
              <p:cNvGrpSpPr>
                <a:grpSpLocks/>
              </p:cNvGrpSpPr>
              <p:nvPr/>
            </p:nvGrpSpPr>
            <p:grpSpPr bwMode="auto">
              <a:xfrm>
                <a:off x="3230" y="910"/>
                <a:ext cx="381" cy="428"/>
                <a:chOff x="3230" y="910"/>
                <a:chExt cx="381" cy="428"/>
              </a:xfrm>
            </p:grpSpPr>
            <p:grpSp>
              <p:nvGrpSpPr>
                <p:cNvPr id="11376" name="Group 6"/>
                <p:cNvGrpSpPr>
                  <a:grpSpLocks/>
                </p:cNvGrpSpPr>
                <p:nvPr/>
              </p:nvGrpSpPr>
              <p:grpSpPr bwMode="auto">
                <a:xfrm>
                  <a:off x="3230" y="910"/>
                  <a:ext cx="376" cy="428"/>
                  <a:chOff x="3230" y="910"/>
                  <a:chExt cx="376" cy="428"/>
                </a:xfrm>
              </p:grpSpPr>
              <p:grpSp>
                <p:nvGrpSpPr>
                  <p:cNvPr id="11381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3230" y="910"/>
                    <a:ext cx="376" cy="428"/>
                    <a:chOff x="3230" y="910"/>
                    <a:chExt cx="376" cy="428"/>
                  </a:xfrm>
                </p:grpSpPr>
                <p:sp>
                  <p:nvSpPr>
                    <p:cNvPr id="11402" name="Freeform 8"/>
                    <p:cNvSpPr>
                      <a:spLocks/>
                    </p:cNvSpPr>
                    <p:nvPr/>
                  </p:nvSpPr>
                  <p:spPr bwMode="auto">
                    <a:xfrm>
                      <a:off x="3230" y="910"/>
                      <a:ext cx="376" cy="428"/>
                    </a:xfrm>
                    <a:custGeom>
                      <a:avLst/>
                      <a:gdLst>
                        <a:gd name="T0" fmla="*/ 0 w 376"/>
                        <a:gd name="T1" fmla="*/ 357 h 428"/>
                        <a:gd name="T2" fmla="*/ 37 w 376"/>
                        <a:gd name="T3" fmla="*/ 311 h 428"/>
                        <a:gd name="T4" fmla="*/ 62 w 376"/>
                        <a:gd name="T5" fmla="*/ 283 h 428"/>
                        <a:gd name="T6" fmla="*/ 78 w 376"/>
                        <a:gd name="T7" fmla="*/ 263 h 428"/>
                        <a:gd name="T8" fmla="*/ 80 w 376"/>
                        <a:gd name="T9" fmla="*/ 238 h 428"/>
                        <a:gd name="T10" fmla="*/ 72 w 376"/>
                        <a:gd name="T11" fmla="*/ 218 h 428"/>
                        <a:gd name="T12" fmla="*/ 61 w 376"/>
                        <a:gd name="T13" fmla="*/ 200 h 428"/>
                        <a:gd name="T14" fmla="*/ 56 w 376"/>
                        <a:gd name="T15" fmla="*/ 184 h 428"/>
                        <a:gd name="T16" fmla="*/ 50 w 376"/>
                        <a:gd name="T17" fmla="*/ 172 h 428"/>
                        <a:gd name="T18" fmla="*/ 44 w 376"/>
                        <a:gd name="T19" fmla="*/ 144 h 428"/>
                        <a:gd name="T20" fmla="*/ 45 w 376"/>
                        <a:gd name="T21" fmla="*/ 126 h 428"/>
                        <a:gd name="T22" fmla="*/ 48 w 376"/>
                        <a:gd name="T23" fmla="*/ 101 h 428"/>
                        <a:gd name="T24" fmla="*/ 55 w 376"/>
                        <a:gd name="T25" fmla="*/ 79 h 428"/>
                        <a:gd name="T26" fmla="*/ 67 w 376"/>
                        <a:gd name="T27" fmla="*/ 56 h 428"/>
                        <a:gd name="T28" fmla="*/ 80 w 376"/>
                        <a:gd name="T29" fmla="*/ 43 h 428"/>
                        <a:gd name="T30" fmla="*/ 99 w 376"/>
                        <a:gd name="T31" fmla="*/ 25 h 428"/>
                        <a:gd name="T32" fmla="*/ 126 w 376"/>
                        <a:gd name="T33" fmla="*/ 12 h 428"/>
                        <a:gd name="T34" fmla="*/ 150 w 376"/>
                        <a:gd name="T35" fmla="*/ 6 h 428"/>
                        <a:gd name="T36" fmla="*/ 179 w 376"/>
                        <a:gd name="T37" fmla="*/ 0 h 428"/>
                        <a:gd name="T38" fmla="*/ 208 w 376"/>
                        <a:gd name="T39" fmla="*/ 0 h 428"/>
                        <a:gd name="T40" fmla="*/ 231 w 376"/>
                        <a:gd name="T41" fmla="*/ 2 h 428"/>
                        <a:gd name="T42" fmla="*/ 261 w 376"/>
                        <a:gd name="T43" fmla="*/ 9 h 428"/>
                        <a:gd name="T44" fmla="*/ 288 w 376"/>
                        <a:gd name="T45" fmla="*/ 18 h 428"/>
                        <a:gd name="T46" fmla="*/ 307 w 376"/>
                        <a:gd name="T47" fmla="*/ 29 h 428"/>
                        <a:gd name="T48" fmla="*/ 330 w 376"/>
                        <a:gd name="T49" fmla="*/ 47 h 428"/>
                        <a:gd name="T50" fmla="*/ 349 w 376"/>
                        <a:gd name="T51" fmla="*/ 71 h 428"/>
                        <a:gd name="T52" fmla="*/ 362 w 376"/>
                        <a:gd name="T53" fmla="*/ 95 h 428"/>
                        <a:gd name="T54" fmla="*/ 370 w 376"/>
                        <a:gd name="T55" fmla="*/ 113 h 428"/>
                        <a:gd name="T56" fmla="*/ 375 w 376"/>
                        <a:gd name="T57" fmla="*/ 143 h 428"/>
                        <a:gd name="T58" fmla="*/ 373 w 376"/>
                        <a:gd name="T59" fmla="*/ 175 h 428"/>
                        <a:gd name="T60" fmla="*/ 371 w 376"/>
                        <a:gd name="T61" fmla="*/ 199 h 428"/>
                        <a:gd name="T62" fmla="*/ 362 w 376"/>
                        <a:gd name="T63" fmla="*/ 231 h 428"/>
                        <a:gd name="T64" fmla="*/ 351 w 376"/>
                        <a:gd name="T65" fmla="*/ 263 h 428"/>
                        <a:gd name="T66" fmla="*/ 337 w 376"/>
                        <a:gd name="T67" fmla="*/ 288 h 428"/>
                        <a:gd name="T68" fmla="*/ 318 w 376"/>
                        <a:gd name="T69" fmla="*/ 314 h 428"/>
                        <a:gd name="T70" fmla="*/ 296 w 376"/>
                        <a:gd name="T71" fmla="*/ 330 h 428"/>
                        <a:gd name="T72" fmla="*/ 274 w 376"/>
                        <a:gd name="T73" fmla="*/ 339 h 428"/>
                        <a:gd name="T74" fmla="*/ 250 w 376"/>
                        <a:gd name="T75" fmla="*/ 344 h 428"/>
                        <a:gd name="T76" fmla="*/ 228 w 376"/>
                        <a:gd name="T77" fmla="*/ 343 h 428"/>
                        <a:gd name="T78" fmla="*/ 211 w 376"/>
                        <a:gd name="T79" fmla="*/ 337 h 428"/>
                        <a:gd name="T80" fmla="*/ 196 w 376"/>
                        <a:gd name="T81" fmla="*/ 328 h 428"/>
                        <a:gd name="T82" fmla="*/ 188 w 376"/>
                        <a:gd name="T83" fmla="*/ 326 h 428"/>
                        <a:gd name="T84" fmla="*/ 195 w 376"/>
                        <a:gd name="T85" fmla="*/ 342 h 428"/>
                        <a:gd name="T86" fmla="*/ 206 w 376"/>
                        <a:gd name="T87" fmla="*/ 358 h 428"/>
                        <a:gd name="T88" fmla="*/ 211 w 376"/>
                        <a:gd name="T89" fmla="*/ 382 h 428"/>
                        <a:gd name="T90" fmla="*/ 211 w 376"/>
                        <a:gd name="T91" fmla="*/ 427 h 428"/>
                        <a:gd name="T92" fmla="*/ 163 w 376"/>
                        <a:gd name="T93" fmla="*/ 423 h 428"/>
                        <a:gd name="T94" fmla="*/ 115 w 376"/>
                        <a:gd name="T95" fmla="*/ 404 h 428"/>
                        <a:gd name="T96" fmla="*/ 80 w 376"/>
                        <a:gd name="T97" fmla="*/ 383 h 428"/>
                        <a:gd name="T98" fmla="*/ 0 w 376"/>
                        <a:gd name="T99" fmla="*/ 357 h 428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</a:gdLst>
                      <a:ahLst/>
                      <a:cxnLst>
                        <a:cxn ang="T100">
                          <a:pos x="T0" y="T1"/>
                        </a:cxn>
                        <a:cxn ang="T101">
                          <a:pos x="T2" y="T3"/>
                        </a:cxn>
                        <a:cxn ang="T102">
                          <a:pos x="T4" y="T5"/>
                        </a:cxn>
                        <a:cxn ang="T103">
                          <a:pos x="T6" y="T7"/>
                        </a:cxn>
                        <a:cxn ang="T104">
                          <a:pos x="T8" y="T9"/>
                        </a:cxn>
                        <a:cxn ang="T105">
                          <a:pos x="T10" y="T11"/>
                        </a:cxn>
                        <a:cxn ang="T106">
                          <a:pos x="T12" y="T13"/>
                        </a:cxn>
                        <a:cxn ang="T107">
                          <a:pos x="T14" y="T15"/>
                        </a:cxn>
                        <a:cxn ang="T108">
                          <a:pos x="T16" y="T17"/>
                        </a:cxn>
                        <a:cxn ang="T109">
                          <a:pos x="T18" y="T19"/>
                        </a:cxn>
                        <a:cxn ang="T110">
                          <a:pos x="T20" y="T21"/>
                        </a:cxn>
                        <a:cxn ang="T111">
                          <a:pos x="T22" y="T23"/>
                        </a:cxn>
                        <a:cxn ang="T112">
                          <a:pos x="T24" y="T25"/>
                        </a:cxn>
                        <a:cxn ang="T113">
                          <a:pos x="T26" y="T27"/>
                        </a:cxn>
                        <a:cxn ang="T114">
                          <a:pos x="T28" y="T29"/>
                        </a:cxn>
                        <a:cxn ang="T115">
                          <a:pos x="T30" y="T31"/>
                        </a:cxn>
                        <a:cxn ang="T116">
                          <a:pos x="T32" y="T33"/>
                        </a:cxn>
                        <a:cxn ang="T117">
                          <a:pos x="T34" y="T35"/>
                        </a:cxn>
                        <a:cxn ang="T118">
                          <a:pos x="T36" y="T37"/>
                        </a:cxn>
                        <a:cxn ang="T119">
                          <a:pos x="T38" y="T39"/>
                        </a:cxn>
                        <a:cxn ang="T120">
                          <a:pos x="T40" y="T41"/>
                        </a:cxn>
                        <a:cxn ang="T121">
                          <a:pos x="T42" y="T43"/>
                        </a:cxn>
                        <a:cxn ang="T122">
                          <a:pos x="T44" y="T45"/>
                        </a:cxn>
                        <a:cxn ang="T123">
                          <a:pos x="T46" y="T47"/>
                        </a:cxn>
                        <a:cxn ang="T124">
                          <a:pos x="T48" y="T49"/>
                        </a:cxn>
                        <a:cxn ang="T125">
                          <a:pos x="T50" y="T51"/>
                        </a:cxn>
                        <a:cxn ang="T126">
                          <a:pos x="T52" y="T53"/>
                        </a:cxn>
                        <a:cxn ang="T127">
                          <a:pos x="T54" y="T55"/>
                        </a:cxn>
                        <a:cxn ang="T128">
                          <a:pos x="T56" y="T57"/>
                        </a:cxn>
                        <a:cxn ang="T129">
                          <a:pos x="T58" y="T59"/>
                        </a:cxn>
                        <a:cxn ang="T130">
                          <a:pos x="T60" y="T61"/>
                        </a:cxn>
                        <a:cxn ang="T131">
                          <a:pos x="T62" y="T63"/>
                        </a:cxn>
                        <a:cxn ang="T132">
                          <a:pos x="T64" y="T65"/>
                        </a:cxn>
                        <a:cxn ang="T133">
                          <a:pos x="T66" y="T67"/>
                        </a:cxn>
                        <a:cxn ang="T134">
                          <a:pos x="T68" y="T69"/>
                        </a:cxn>
                        <a:cxn ang="T135">
                          <a:pos x="T70" y="T71"/>
                        </a:cxn>
                        <a:cxn ang="T136">
                          <a:pos x="T72" y="T73"/>
                        </a:cxn>
                        <a:cxn ang="T137">
                          <a:pos x="T74" y="T75"/>
                        </a:cxn>
                        <a:cxn ang="T138">
                          <a:pos x="T76" y="T77"/>
                        </a:cxn>
                        <a:cxn ang="T139">
                          <a:pos x="T78" y="T79"/>
                        </a:cxn>
                        <a:cxn ang="T140">
                          <a:pos x="T80" y="T81"/>
                        </a:cxn>
                        <a:cxn ang="T141">
                          <a:pos x="T82" y="T83"/>
                        </a:cxn>
                        <a:cxn ang="T142">
                          <a:pos x="T84" y="T85"/>
                        </a:cxn>
                        <a:cxn ang="T143">
                          <a:pos x="T86" y="T87"/>
                        </a:cxn>
                        <a:cxn ang="T144">
                          <a:pos x="T88" y="T89"/>
                        </a:cxn>
                        <a:cxn ang="T145">
                          <a:pos x="T90" y="T91"/>
                        </a:cxn>
                        <a:cxn ang="T146">
                          <a:pos x="T92" y="T93"/>
                        </a:cxn>
                        <a:cxn ang="T147">
                          <a:pos x="T94" y="T95"/>
                        </a:cxn>
                        <a:cxn ang="T148">
                          <a:pos x="T96" y="T97"/>
                        </a:cxn>
                        <a:cxn ang="T149">
                          <a:pos x="T98" y="T99"/>
                        </a:cxn>
                      </a:cxnLst>
                      <a:rect l="0" t="0" r="r" b="b"/>
                      <a:pathLst>
                        <a:path w="376" h="428">
                          <a:moveTo>
                            <a:pt x="0" y="357"/>
                          </a:moveTo>
                          <a:lnTo>
                            <a:pt x="37" y="311"/>
                          </a:lnTo>
                          <a:lnTo>
                            <a:pt x="62" y="283"/>
                          </a:lnTo>
                          <a:lnTo>
                            <a:pt x="78" y="263"/>
                          </a:lnTo>
                          <a:lnTo>
                            <a:pt x="80" y="238"/>
                          </a:lnTo>
                          <a:lnTo>
                            <a:pt x="72" y="218"/>
                          </a:lnTo>
                          <a:lnTo>
                            <a:pt x="61" y="200"/>
                          </a:lnTo>
                          <a:lnTo>
                            <a:pt x="56" y="184"/>
                          </a:lnTo>
                          <a:lnTo>
                            <a:pt x="50" y="172"/>
                          </a:lnTo>
                          <a:lnTo>
                            <a:pt x="44" y="144"/>
                          </a:lnTo>
                          <a:lnTo>
                            <a:pt x="45" y="126"/>
                          </a:lnTo>
                          <a:lnTo>
                            <a:pt x="48" y="101"/>
                          </a:lnTo>
                          <a:lnTo>
                            <a:pt x="55" y="79"/>
                          </a:lnTo>
                          <a:lnTo>
                            <a:pt x="67" y="56"/>
                          </a:lnTo>
                          <a:lnTo>
                            <a:pt x="80" y="43"/>
                          </a:lnTo>
                          <a:lnTo>
                            <a:pt x="99" y="25"/>
                          </a:lnTo>
                          <a:lnTo>
                            <a:pt x="126" y="12"/>
                          </a:lnTo>
                          <a:lnTo>
                            <a:pt x="150" y="6"/>
                          </a:lnTo>
                          <a:lnTo>
                            <a:pt x="179" y="0"/>
                          </a:lnTo>
                          <a:lnTo>
                            <a:pt x="208" y="0"/>
                          </a:lnTo>
                          <a:lnTo>
                            <a:pt x="231" y="2"/>
                          </a:lnTo>
                          <a:lnTo>
                            <a:pt x="261" y="9"/>
                          </a:lnTo>
                          <a:lnTo>
                            <a:pt x="288" y="18"/>
                          </a:lnTo>
                          <a:lnTo>
                            <a:pt x="307" y="29"/>
                          </a:lnTo>
                          <a:lnTo>
                            <a:pt x="330" y="47"/>
                          </a:lnTo>
                          <a:lnTo>
                            <a:pt x="349" y="71"/>
                          </a:lnTo>
                          <a:lnTo>
                            <a:pt x="362" y="95"/>
                          </a:lnTo>
                          <a:lnTo>
                            <a:pt x="370" y="113"/>
                          </a:lnTo>
                          <a:lnTo>
                            <a:pt x="375" y="143"/>
                          </a:lnTo>
                          <a:lnTo>
                            <a:pt x="373" y="175"/>
                          </a:lnTo>
                          <a:lnTo>
                            <a:pt x="371" y="199"/>
                          </a:lnTo>
                          <a:lnTo>
                            <a:pt x="362" y="231"/>
                          </a:lnTo>
                          <a:lnTo>
                            <a:pt x="351" y="263"/>
                          </a:lnTo>
                          <a:lnTo>
                            <a:pt x="337" y="288"/>
                          </a:lnTo>
                          <a:lnTo>
                            <a:pt x="318" y="314"/>
                          </a:lnTo>
                          <a:lnTo>
                            <a:pt x="296" y="330"/>
                          </a:lnTo>
                          <a:lnTo>
                            <a:pt x="274" y="339"/>
                          </a:lnTo>
                          <a:lnTo>
                            <a:pt x="250" y="344"/>
                          </a:lnTo>
                          <a:lnTo>
                            <a:pt x="228" y="343"/>
                          </a:lnTo>
                          <a:lnTo>
                            <a:pt x="211" y="337"/>
                          </a:lnTo>
                          <a:lnTo>
                            <a:pt x="196" y="328"/>
                          </a:lnTo>
                          <a:lnTo>
                            <a:pt x="188" y="326"/>
                          </a:lnTo>
                          <a:lnTo>
                            <a:pt x="195" y="342"/>
                          </a:lnTo>
                          <a:lnTo>
                            <a:pt x="206" y="358"/>
                          </a:lnTo>
                          <a:lnTo>
                            <a:pt x="211" y="382"/>
                          </a:lnTo>
                          <a:lnTo>
                            <a:pt x="211" y="427"/>
                          </a:lnTo>
                          <a:lnTo>
                            <a:pt x="163" y="423"/>
                          </a:lnTo>
                          <a:lnTo>
                            <a:pt x="115" y="404"/>
                          </a:lnTo>
                          <a:lnTo>
                            <a:pt x="80" y="383"/>
                          </a:lnTo>
                          <a:lnTo>
                            <a:pt x="0" y="357"/>
                          </a:lnTo>
                        </a:path>
                      </a:pathLst>
                    </a:custGeom>
                    <a:solidFill>
                      <a:srgbClr val="E0A08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403" name="Freeform 9"/>
                    <p:cNvSpPr>
                      <a:spLocks/>
                    </p:cNvSpPr>
                    <p:nvPr/>
                  </p:nvSpPr>
                  <p:spPr bwMode="auto">
                    <a:xfrm>
                      <a:off x="3437" y="1069"/>
                      <a:ext cx="24" cy="72"/>
                    </a:xfrm>
                    <a:custGeom>
                      <a:avLst/>
                      <a:gdLst>
                        <a:gd name="T0" fmla="*/ 23 w 24"/>
                        <a:gd name="T1" fmla="*/ 71 h 72"/>
                        <a:gd name="T2" fmla="*/ 13 w 24"/>
                        <a:gd name="T3" fmla="*/ 68 h 72"/>
                        <a:gd name="T4" fmla="*/ 7 w 24"/>
                        <a:gd name="T5" fmla="*/ 62 h 72"/>
                        <a:gd name="T6" fmla="*/ 2 w 24"/>
                        <a:gd name="T7" fmla="*/ 52 h 72"/>
                        <a:gd name="T8" fmla="*/ 0 w 24"/>
                        <a:gd name="T9" fmla="*/ 39 h 72"/>
                        <a:gd name="T10" fmla="*/ 1 w 24"/>
                        <a:gd name="T11" fmla="*/ 24 h 72"/>
                        <a:gd name="T12" fmla="*/ 5 w 24"/>
                        <a:gd name="T13" fmla="*/ 15 h 72"/>
                        <a:gd name="T14" fmla="*/ 11 w 24"/>
                        <a:gd name="T15" fmla="*/ 6 h 72"/>
                        <a:gd name="T16" fmla="*/ 17 w 24"/>
                        <a:gd name="T17" fmla="*/ 0 h 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24" h="72">
                          <a:moveTo>
                            <a:pt x="23" y="71"/>
                          </a:moveTo>
                          <a:lnTo>
                            <a:pt x="13" y="68"/>
                          </a:lnTo>
                          <a:lnTo>
                            <a:pt x="7" y="62"/>
                          </a:lnTo>
                          <a:lnTo>
                            <a:pt x="2" y="52"/>
                          </a:lnTo>
                          <a:lnTo>
                            <a:pt x="0" y="39"/>
                          </a:lnTo>
                          <a:lnTo>
                            <a:pt x="1" y="24"/>
                          </a:lnTo>
                          <a:lnTo>
                            <a:pt x="5" y="15"/>
                          </a:lnTo>
                          <a:lnTo>
                            <a:pt x="11" y="6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</p:grpSp>
              <p:grpSp>
                <p:nvGrpSpPr>
                  <p:cNvPr id="11382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3243" y="911"/>
                    <a:ext cx="329" cy="274"/>
                    <a:chOff x="3243" y="911"/>
                    <a:chExt cx="329" cy="274"/>
                  </a:xfrm>
                </p:grpSpPr>
                <p:grpSp>
                  <p:nvGrpSpPr>
                    <p:cNvPr id="11383" name="Group 1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24" y="911"/>
                      <a:ext cx="216" cy="80"/>
                      <a:chOff x="3324" y="911"/>
                      <a:chExt cx="216" cy="80"/>
                    </a:xfrm>
                  </p:grpSpPr>
                  <p:sp>
                    <p:nvSpPr>
                      <p:cNvPr id="11400" name="Freeform 1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39" y="922"/>
                        <a:ext cx="201" cy="69"/>
                      </a:xfrm>
                      <a:custGeom>
                        <a:avLst/>
                        <a:gdLst>
                          <a:gd name="T0" fmla="*/ 0 w 201"/>
                          <a:gd name="T1" fmla="*/ 68 h 69"/>
                          <a:gd name="T2" fmla="*/ 17 w 201"/>
                          <a:gd name="T3" fmla="*/ 46 h 69"/>
                          <a:gd name="T4" fmla="*/ 37 w 201"/>
                          <a:gd name="T5" fmla="*/ 30 h 69"/>
                          <a:gd name="T6" fmla="*/ 60 w 201"/>
                          <a:gd name="T7" fmla="*/ 17 h 69"/>
                          <a:gd name="T8" fmla="*/ 84 w 201"/>
                          <a:gd name="T9" fmla="*/ 8 h 69"/>
                          <a:gd name="T10" fmla="*/ 111 w 201"/>
                          <a:gd name="T11" fmla="*/ 3 h 69"/>
                          <a:gd name="T12" fmla="*/ 145 w 201"/>
                          <a:gd name="T13" fmla="*/ 0 h 69"/>
                          <a:gd name="T14" fmla="*/ 169 w 201"/>
                          <a:gd name="T15" fmla="*/ 5 h 69"/>
                          <a:gd name="T16" fmla="*/ 200 w 201"/>
                          <a:gd name="T17" fmla="*/ 15 h 69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</a:gdLst>
                        <a:ahLst/>
                        <a:cxnLst>
                          <a:cxn ang="T18">
                            <a:pos x="T0" y="T1"/>
                          </a:cxn>
                          <a:cxn ang="T19">
                            <a:pos x="T2" y="T3"/>
                          </a:cxn>
                          <a:cxn ang="T20">
                            <a:pos x="T4" y="T5"/>
                          </a:cxn>
                          <a:cxn ang="T21">
                            <a:pos x="T6" y="T7"/>
                          </a:cxn>
                          <a:cxn ang="T22">
                            <a:pos x="T8" y="T9"/>
                          </a:cxn>
                          <a:cxn ang="T23">
                            <a:pos x="T10" y="T11"/>
                          </a:cxn>
                          <a:cxn ang="T24">
                            <a:pos x="T12" y="T13"/>
                          </a:cxn>
                          <a:cxn ang="T25">
                            <a:pos x="T14" y="T15"/>
                          </a:cxn>
                          <a:cxn ang="T26">
                            <a:pos x="T16" y="T17"/>
                          </a:cxn>
                        </a:cxnLst>
                        <a:rect l="0" t="0" r="r" b="b"/>
                        <a:pathLst>
                          <a:path w="201" h="69">
                            <a:moveTo>
                              <a:pt x="0" y="68"/>
                            </a:moveTo>
                            <a:lnTo>
                              <a:pt x="17" y="46"/>
                            </a:lnTo>
                            <a:lnTo>
                              <a:pt x="37" y="30"/>
                            </a:lnTo>
                            <a:lnTo>
                              <a:pt x="60" y="17"/>
                            </a:lnTo>
                            <a:lnTo>
                              <a:pt x="84" y="8"/>
                            </a:lnTo>
                            <a:lnTo>
                              <a:pt x="111" y="3"/>
                            </a:lnTo>
                            <a:lnTo>
                              <a:pt x="145" y="0"/>
                            </a:lnTo>
                            <a:lnTo>
                              <a:pt x="169" y="5"/>
                            </a:lnTo>
                            <a:lnTo>
                              <a:pt x="200" y="15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zh-TW" altLang="en-US"/>
                      </a:p>
                    </p:txBody>
                  </p:sp>
                  <p:sp>
                    <p:nvSpPr>
                      <p:cNvPr id="11401" name="Freeform 1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24" y="911"/>
                        <a:ext cx="202" cy="75"/>
                      </a:xfrm>
                      <a:custGeom>
                        <a:avLst/>
                        <a:gdLst>
                          <a:gd name="T0" fmla="*/ 0 w 202"/>
                          <a:gd name="T1" fmla="*/ 74 h 75"/>
                          <a:gd name="T2" fmla="*/ 11 w 202"/>
                          <a:gd name="T3" fmla="*/ 53 h 75"/>
                          <a:gd name="T4" fmla="*/ 23 w 202"/>
                          <a:gd name="T5" fmla="*/ 36 h 75"/>
                          <a:gd name="T6" fmla="*/ 38 w 202"/>
                          <a:gd name="T7" fmla="*/ 22 h 75"/>
                          <a:gd name="T8" fmla="*/ 59 w 202"/>
                          <a:gd name="T9" fmla="*/ 9 h 75"/>
                          <a:gd name="T10" fmla="*/ 89 w 202"/>
                          <a:gd name="T11" fmla="*/ 1 h 75"/>
                          <a:gd name="T12" fmla="*/ 117 w 202"/>
                          <a:gd name="T13" fmla="*/ 0 h 75"/>
                          <a:gd name="T14" fmla="*/ 147 w 202"/>
                          <a:gd name="T15" fmla="*/ 3 h 75"/>
                          <a:gd name="T16" fmla="*/ 173 w 202"/>
                          <a:gd name="T17" fmla="*/ 10 h 75"/>
                          <a:gd name="T18" fmla="*/ 188 w 202"/>
                          <a:gd name="T19" fmla="*/ 16 h 75"/>
                          <a:gd name="T20" fmla="*/ 201 w 202"/>
                          <a:gd name="T21" fmla="*/ 22 h 75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0" t="0" r="r" b="b"/>
                        <a:pathLst>
                          <a:path w="202" h="75">
                            <a:moveTo>
                              <a:pt x="0" y="74"/>
                            </a:moveTo>
                            <a:lnTo>
                              <a:pt x="11" y="53"/>
                            </a:lnTo>
                            <a:lnTo>
                              <a:pt x="23" y="36"/>
                            </a:lnTo>
                            <a:lnTo>
                              <a:pt x="38" y="22"/>
                            </a:lnTo>
                            <a:lnTo>
                              <a:pt x="59" y="9"/>
                            </a:lnTo>
                            <a:lnTo>
                              <a:pt x="89" y="1"/>
                            </a:lnTo>
                            <a:lnTo>
                              <a:pt x="117" y="0"/>
                            </a:lnTo>
                            <a:lnTo>
                              <a:pt x="147" y="3"/>
                            </a:lnTo>
                            <a:lnTo>
                              <a:pt x="173" y="10"/>
                            </a:lnTo>
                            <a:lnTo>
                              <a:pt x="188" y="16"/>
                            </a:lnTo>
                            <a:lnTo>
                              <a:pt x="201" y="22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zh-TW" altLang="en-US"/>
                      </a:p>
                    </p:txBody>
                  </p:sp>
                </p:grpSp>
                <p:grpSp>
                  <p:nvGrpSpPr>
                    <p:cNvPr id="11384" name="Group 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3" y="960"/>
                      <a:ext cx="329" cy="225"/>
                      <a:chOff x="3243" y="960"/>
                      <a:chExt cx="329" cy="225"/>
                    </a:xfrm>
                  </p:grpSpPr>
                  <p:grpSp>
                    <p:nvGrpSpPr>
                      <p:cNvPr id="11385" name="Group 1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3" y="960"/>
                        <a:ext cx="118" cy="130"/>
                        <a:chOff x="3243" y="960"/>
                        <a:chExt cx="118" cy="130"/>
                      </a:xfrm>
                    </p:grpSpPr>
                    <p:sp>
                      <p:nvSpPr>
                        <p:cNvPr id="11393" name="Freeform 1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3" y="960"/>
                          <a:ext cx="118" cy="130"/>
                        </a:xfrm>
                        <a:custGeom>
                          <a:avLst/>
                          <a:gdLst>
                            <a:gd name="T0" fmla="*/ 7 w 118"/>
                            <a:gd name="T1" fmla="*/ 106 h 130"/>
                            <a:gd name="T2" fmla="*/ 5 w 118"/>
                            <a:gd name="T3" fmla="*/ 56 h 130"/>
                            <a:gd name="T4" fmla="*/ 20 w 118"/>
                            <a:gd name="T5" fmla="*/ 24 h 130"/>
                            <a:gd name="T6" fmla="*/ 31 w 118"/>
                            <a:gd name="T7" fmla="*/ 6 h 130"/>
                            <a:gd name="T8" fmla="*/ 43 w 118"/>
                            <a:gd name="T9" fmla="*/ 0 h 130"/>
                            <a:gd name="T10" fmla="*/ 49 w 118"/>
                            <a:gd name="T11" fmla="*/ 11 h 130"/>
                            <a:gd name="T12" fmla="*/ 58 w 118"/>
                            <a:gd name="T13" fmla="*/ 7 h 130"/>
                            <a:gd name="T14" fmla="*/ 63 w 118"/>
                            <a:gd name="T15" fmla="*/ 18 h 130"/>
                            <a:gd name="T16" fmla="*/ 69 w 118"/>
                            <a:gd name="T17" fmla="*/ 26 h 130"/>
                            <a:gd name="T18" fmla="*/ 76 w 118"/>
                            <a:gd name="T19" fmla="*/ 33 h 130"/>
                            <a:gd name="T20" fmla="*/ 75 w 118"/>
                            <a:gd name="T21" fmla="*/ 44 h 130"/>
                            <a:gd name="T22" fmla="*/ 84 w 118"/>
                            <a:gd name="T23" fmla="*/ 37 h 130"/>
                            <a:gd name="T24" fmla="*/ 92 w 118"/>
                            <a:gd name="T25" fmla="*/ 43 h 130"/>
                            <a:gd name="T26" fmla="*/ 92 w 118"/>
                            <a:gd name="T27" fmla="*/ 52 h 130"/>
                            <a:gd name="T28" fmla="*/ 102 w 118"/>
                            <a:gd name="T29" fmla="*/ 53 h 130"/>
                            <a:gd name="T30" fmla="*/ 106 w 118"/>
                            <a:gd name="T31" fmla="*/ 63 h 130"/>
                            <a:gd name="T32" fmla="*/ 113 w 118"/>
                            <a:gd name="T33" fmla="*/ 73 h 130"/>
                            <a:gd name="T34" fmla="*/ 110 w 118"/>
                            <a:gd name="T35" fmla="*/ 95 h 130"/>
                            <a:gd name="T36" fmla="*/ 114 w 118"/>
                            <a:gd name="T37" fmla="*/ 110 h 130"/>
                            <a:gd name="T38" fmla="*/ 116 w 118"/>
                            <a:gd name="T39" fmla="*/ 122 h 130"/>
                            <a:gd name="T40" fmla="*/ 109 w 118"/>
                            <a:gd name="T41" fmla="*/ 129 h 130"/>
                            <a:gd name="T42" fmla="*/ 100 w 118"/>
                            <a:gd name="T43" fmla="*/ 127 h 130"/>
                            <a:gd name="T44" fmla="*/ 92 w 118"/>
                            <a:gd name="T45" fmla="*/ 118 h 130"/>
                            <a:gd name="T46" fmla="*/ 86 w 118"/>
                            <a:gd name="T47" fmla="*/ 117 h 130"/>
                            <a:gd name="T48" fmla="*/ 76 w 118"/>
                            <a:gd name="T49" fmla="*/ 114 h 130"/>
                            <a:gd name="T50" fmla="*/ 69 w 118"/>
                            <a:gd name="T51" fmla="*/ 112 h 130"/>
                            <a:gd name="T52" fmla="*/ 65 w 118"/>
                            <a:gd name="T53" fmla="*/ 110 h 130"/>
                            <a:gd name="T54" fmla="*/ 58 w 118"/>
                            <a:gd name="T55" fmla="*/ 108 h 130"/>
                            <a:gd name="T56" fmla="*/ 53 w 118"/>
                            <a:gd name="T57" fmla="*/ 100 h 130"/>
                            <a:gd name="T58" fmla="*/ 49 w 118"/>
                            <a:gd name="T59" fmla="*/ 109 h 130"/>
                            <a:gd name="T60" fmla="*/ 42 w 118"/>
                            <a:gd name="T61" fmla="*/ 111 h 130"/>
                            <a:gd name="T62" fmla="*/ 38 w 118"/>
                            <a:gd name="T63" fmla="*/ 114 h 130"/>
                            <a:gd name="T64" fmla="*/ 31 w 118"/>
                            <a:gd name="T65" fmla="*/ 122 h 130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18" h="130">
                              <a:moveTo>
                                <a:pt x="22" y="122"/>
                              </a:moveTo>
                              <a:lnTo>
                                <a:pt x="7" y="106"/>
                              </a:lnTo>
                              <a:lnTo>
                                <a:pt x="0" y="84"/>
                              </a:lnTo>
                              <a:lnTo>
                                <a:pt x="5" y="56"/>
                              </a:lnTo>
                              <a:lnTo>
                                <a:pt x="13" y="35"/>
                              </a:lnTo>
                              <a:lnTo>
                                <a:pt x="20" y="24"/>
                              </a:lnTo>
                              <a:lnTo>
                                <a:pt x="28" y="10"/>
                              </a:lnTo>
                              <a:lnTo>
                                <a:pt x="31" y="6"/>
                              </a:lnTo>
                              <a:lnTo>
                                <a:pt x="37" y="0"/>
                              </a:lnTo>
                              <a:lnTo>
                                <a:pt x="43" y="0"/>
                              </a:lnTo>
                              <a:lnTo>
                                <a:pt x="46" y="5"/>
                              </a:lnTo>
                              <a:lnTo>
                                <a:pt x="49" y="11"/>
                              </a:lnTo>
                              <a:lnTo>
                                <a:pt x="51" y="7"/>
                              </a:lnTo>
                              <a:lnTo>
                                <a:pt x="58" y="7"/>
                              </a:lnTo>
                              <a:lnTo>
                                <a:pt x="61" y="11"/>
                              </a:lnTo>
                              <a:lnTo>
                                <a:pt x="63" y="18"/>
                              </a:lnTo>
                              <a:lnTo>
                                <a:pt x="65" y="29"/>
                              </a:lnTo>
                              <a:lnTo>
                                <a:pt x="69" y="26"/>
                              </a:lnTo>
                              <a:lnTo>
                                <a:pt x="75" y="29"/>
                              </a:lnTo>
                              <a:lnTo>
                                <a:pt x="76" y="33"/>
                              </a:lnTo>
                              <a:lnTo>
                                <a:pt x="76" y="39"/>
                              </a:lnTo>
                              <a:lnTo>
                                <a:pt x="75" y="44"/>
                              </a:lnTo>
                              <a:lnTo>
                                <a:pt x="78" y="39"/>
                              </a:lnTo>
                              <a:lnTo>
                                <a:pt x="84" y="37"/>
                              </a:lnTo>
                              <a:lnTo>
                                <a:pt x="91" y="39"/>
                              </a:lnTo>
                              <a:lnTo>
                                <a:pt x="92" y="43"/>
                              </a:lnTo>
                              <a:lnTo>
                                <a:pt x="92" y="47"/>
                              </a:lnTo>
                              <a:lnTo>
                                <a:pt x="92" y="52"/>
                              </a:lnTo>
                              <a:lnTo>
                                <a:pt x="97" y="50"/>
                              </a:lnTo>
                              <a:lnTo>
                                <a:pt x="102" y="53"/>
                              </a:lnTo>
                              <a:lnTo>
                                <a:pt x="104" y="57"/>
                              </a:lnTo>
                              <a:lnTo>
                                <a:pt x="106" y="63"/>
                              </a:lnTo>
                              <a:lnTo>
                                <a:pt x="110" y="66"/>
                              </a:lnTo>
                              <a:lnTo>
                                <a:pt x="113" y="73"/>
                              </a:lnTo>
                              <a:lnTo>
                                <a:pt x="112" y="81"/>
                              </a:lnTo>
                              <a:lnTo>
                                <a:pt x="110" y="95"/>
                              </a:lnTo>
                              <a:lnTo>
                                <a:pt x="111" y="103"/>
                              </a:lnTo>
                              <a:lnTo>
                                <a:pt x="114" y="110"/>
                              </a:lnTo>
                              <a:lnTo>
                                <a:pt x="117" y="115"/>
                              </a:lnTo>
                              <a:lnTo>
                                <a:pt x="116" y="122"/>
                              </a:lnTo>
                              <a:lnTo>
                                <a:pt x="113" y="127"/>
                              </a:lnTo>
                              <a:lnTo>
                                <a:pt x="109" y="129"/>
                              </a:lnTo>
                              <a:lnTo>
                                <a:pt x="104" y="129"/>
                              </a:lnTo>
                              <a:lnTo>
                                <a:pt x="100" y="127"/>
                              </a:lnTo>
                              <a:lnTo>
                                <a:pt x="94" y="122"/>
                              </a:lnTo>
                              <a:lnTo>
                                <a:pt x="92" y="118"/>
                              </a:lnTo>
                              <a:lnTo>
                                <a:pt x="91" y="115"/>
                              </a:lnTo>
                              <a:lnTo>
                                <a:pt x="86" y="117"/>
                              </a:lnTo>
                              <a:lnTo>
                                <a:pt x="80" y="116"/>
                              </a:lnTo>
                              <a:lnTo>
                                <a:pt x="76" y="114"/>
                              </a:lnTo>
                              <a:lnTo>
                                <a:pt x="74" y="112"/>
                              </a:lnTo>
                              <a:lnTo>
                                <a:pt x="69" y="112"/>
                              </a:lnTo>
                              <a:lnTo>
                                <a:pt x="67" y="111"/>
                              </a:lnTo>
                              <a:lnTo>
                                <a:pt x="65" y="110"/>
                              </a:lnTo>
                              <a:lnTo>
                                <a:pt x="61" y="110"/>
                              </a:lnTo>
                              <a:lnTo>
                                <a:pt x="58" y="108"/>
                              </a:lnTo>
                              <a:lnTo>
                                <a:pt x="55" y="103"/>
                              </a:lnTo>
                              <a:lnTo>
                                <a:pt x="53" y="100"/>
                              </a:lnTo>
                              <a:lnTo>
                                <a:pt x="51" y="103"/>
                              </a:lnTo>
                              <a:lnTo>
                                <a:pt x="49" y="109"/>
                              </a:lnTo>
                              <a:lnTo>
                                <a:pt x="45" y="111"/>
                              </a:lnTo>
                              <a:lnTo>
                                <a:pt x="42" y="111"/>
                              </a:lnTo>
                              <a:lnTo>
                                <a:pt x="39" y="111"/>
                              </a:lnTo>
                              <a:lnTo>
                                <a:pt x="38" y="114"/>
                              </a:lnTo>
                              <a:lnTo>
                                <a:pt x="35" y="118"/>
                              </a:lnTo>
                              <a:lnTo>
                                <a:pt x="31" y="122"/>
                              </a:lnTo>
                              <a:lnTo>
                                <a:pt x="22" y="122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TW" altLang="en-US"/>
                        </a:p>
                      </p:txBody>
                    </p:sp>
                    <p:grpSp>
                      <p:nvGrpSpPr>
                        <p:cNvPr id="11394" name="Group 17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249" y="967"/>
                          <a:ext cx="89" cy="113"/>
                          <a:chOff x="3249" y="967"/>
                          <a:chExt cx="89" cy="113"/>
                        </a:xfrm>
                      </p:grpSpPr>
                      <p:sp>
                        <p:nvSpPr>
                          <p:cNvPr id="11395" name="Freeform 1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320" y="1041"/>
                            <a:ext cx="18" cy="25"/>
                          </a:xfrm>
                          <a:custGeom>
                            <a:avLst/>
                            <a:gdLst>
                              <a:gd name="T0" fmla="*/ 5 w 18"/>
                              <a:gd name="T1" fmla="*/ 24 h 25"/>
                              <a:gd name="T2" fmla="*/ 4 w 18"/>
                              <a:gd name="T3" fmla="*/ 12 h 25"/>
                              <a:gd name="T4" fmla="*/ 7 w 18"/>
                              <a:gd name="T5" fmla="*/ 5 h 25"/>
                              <a:gd name="T6" fmla="*/ 17 w 18"/>
                              <a:gd name="T7" fmla="*/ 0 h 25"/>
                              <a:gd name="T8" fmla="*/ 11 w 18"/>
                              <a:gd name="T9" fmla="*/ 1 h 25"/>
                              <a:gd name="T10" fmla="*/ 3 w 18"/>
                              <a:gd name="T11" fmla="*/ 4 h 25"/>
                              <a:gd name="T12" fmla="*/ 0 w 18"/>
                              <a:gd name="T13" fmla="*/ 10 h 25"/>
                              <a:gd name="T14" fmla="*/ 5 w 18"/>
                              <a:gd name="T15" fmla="*/ 24 h 25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25">
                                <a:moveTo>
                                  <a:pt x="5" y="24"/>
                                </a:moveTo>
                                <a:lnTo>
                                  <a:pt x="4" y="12"/>
                                </a:lnTo>
                                <a:lnTo>
                                  <a:pt x="7" y="5"/>
                                </a:lnTo>
                                <a:lnTo>
                                  <a:pt x="17" y="0"/>
                                </a:lnTo>
                                <a:lnTo>
                                  <a:pt x="11" y="1"/>
                                </a:lnTo>
                                <a:lnTo>
                                  <a:pt x="3" y="4"/>
                                </a:lnTo>
                                <a:lnTo>
                                  <a:pt x="0" y="10"/>
                                </a:lnTo>
                                <a:lnTo>
                                  <a:pt x="5" y="2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zh-TW" altLang="en-US"/>
                          </a:p>
                        </p:txBody>
                      </p:sp>
                      <p:sp>
                        <p:nvSpPr>
                          <p:cNvPr id="11396" name="Freeform 1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87" y="1004"/>
                            <a:ext cx="29" cy="57"/>
                          </a:xfrm>
                          <a:custGeom>
                            <a:avLst/>
                            <a:gdLst>
                              <a:gd name="T0" fmla="*/ 11 w 29"/>
                              <a:gd name="T1" fmla="*/ 56 h 57"/>
                              <a:gd name="T2" fmla="*/ 6 w 29"/>
                              <a:gd name="T3" fmla="*/ 44 h 57"/>
                              <a:gd name="T4" fmla="*/ 7 w 29"/>
                              <a:gd name="T5" fmla="*/ 27 h 57"/>
                              <a:gd name="T6" fmla="*/ 16 w 29"/>
                              <a:gd name="T7" fmla="*/ 13 h 57"/>
                              <a:gd name="T8" fmla="*/ 28 w 29"/>
                              <a:gd name="T9" fmla="*/ 0 h 57"/>
                              <a:gd name="T10" fmla="*/ 21 w 29"/>
                              <a:gd name="T11" fmla="*/ 7 h 57"/>
                              <a:gd name="T12" fmla="*/ 8 w 29"/>
                              <a:gd name="T13" fmla="*/ 17 h 57"/>
                              <a:gd name="T14" fmla="*/ 0 w 29"/>
                              <a:gd name="T15" fmla="*/ 25 h 57"/>
                              <a:gd name="T16" fmla="*/ 1 w 29"/>
                              <a:gd name="T17" fmla="*/ 31 h 57"/>
                              <a:gd name="T18" fmla="*/ 1 w 29"/>
                              <a:gd name="T19" fmla="*/ 40 h 57"/>
                              <a:gd name="T20" fmla="*/ 1 w 29"/>
                              <a:gd name="T21" fmla="*/ 48 h 57"/>
                              <a:gd name="T22" fmla="*/ 11 w 29"/>
                              <a:gd name="T23" fmla="*/ 56 h 57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  <a:gd name="T33" fmla="*/ 0 60000 65536"/>
                              <a:gd name="T34" fmla="*/ 0 60000 65536"/>
                              <a:gd name="T35" fmla="*/ 0 60000 65536"/>
                            </a:gdLst>
                            <a:ahLst/>
                            <a:cxnLst>
                              <a:cxn ang="T24">
                                <a:pos x="T0" y="T1"/>
                              </a:cxn>
                              <a:cxn ang="T25">
                                <a:pos x="T2" y="T3"/>
                              </a:cxn>
                              <a:cxn ang="T26">
                                <a:pos x="T4" y="T5"/>
                              </a:cxn>
                              <a:cxn ang="T27">
                                <a:pos x="T6" y="T7"/>
                              </a:cxn>
                              <a:cxn ang="T28">
                                <a:pos x="T8" y="T9"/>
                              </a:cxn>
                              <a:cxn ang="T29">
                                <a:pos x="T10" y="T11"/>
                              </a:cxn>
                              <a:cxn ang="T30">
                                <a:pos x="T12" y="T13"/>
                              </a:cxn>
                              <a:cxn ang="T31">
                                <a:pos x="T14" y="T15"/>
                              </a:cxn>
                              <a:cxn ang="T32">
                                <a:pos x="T16" y="T17"/>
                              </a:cxn>
                              <a:cxn ang="T33">
                                <a:pos x="T18" y="T19"/>
                              </a:cxn>
                              <a:cxn ang="T34">
                                <a:pos x="T20" y="T21"/>
                              </a:cxn>
                              <a:cxn ang="T35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29" h="57">
                                <a:moveTo>
                                  <a:pt x="11" y="56"/>
                                </a:moveTo>
                                <a:lnTo>
                                  <a:pt x="6" y="44"/>
                                </a:lnTo>
                                <a:lnTo>
                                  <a:pt x="7" y="27"/>
                                </a:lnTo>
                                <a:lnTo>
                                  <a:pt x="16" y="13"/>
                                </a:lnTo>
                                <a:lnTo>
                                  <a:pt x="28" y="0"/>
                                </a:lnTo>
                                <a:lnTo>
                                  <a:pt x="21" y="7"/>
                                </a:lnTo>
                                <a:lnTo>
                                  <a:pt x="8" y="17"/>
                                </a:lnTo>
                                <a:lnTo>
                                  <a:pt x="0" y="25"/>
                                </a:lnTo>
                                <a:lnTo>
                                  <a:pt x="1" y="31"/>
                                </a:lnTo>
                                <a:lnTo>
                                  <a:pt x="1" y="40"/>
                                </a:lnTo>
                                <a:lnTo>
                                  <a:pt x="1" y="48"/>
                                </a:lnTo>
                                <a:lnTo>
                                  <a:pt x="11" y="56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zh-TW" altLang="en-US"/>
                          </a:p>
                        </p:txBody>
                      </p:sp>
                      <p:sp>
                        <p:nvSpPr>
                          <p:cNvPr id="11397" name="Freeform 2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49" y="1034"/>
                            <a:ext cx="21" cy="46"/>
                          </a:xfrm>
                          <a:custGeom>
                            <a:avLst/>
                            <a:gdLst>
                              <a:gd name="T0" fmla="*/ 9 w 21"/>
                              <a:gd name="T1" fmla="*/ 38 h 46"/>
                              <a:gd name="T2" fmla="*/ 0 w 21"/>
                              <a:gd name="T3" fmla="*/ 24 h 46"/>
                              <a:gd name="T4" fmla="*/ 4 w 21"/>
                              <a:gd name="T5" fmla="*/ 14 h 46"/>
                              <a:gd name="T6" fmla="*/ 11 w 21"/>
                              <a:gd name="T7" fmla="*/ 0 h 46"/>
                              <a:gd name="T8" fmla="*/ 5 w 21"/>
                              <a:gd name="T9" fmla="*/ 24 h 46"/>
                              <a:gd name="T10" fmla="*/ 10 w 21"/>
                              <a:gd name="T11" fmla="*/ 35 h 46"/>
                              <a:gd name="T12" fmla="*/ 20 w 21"/>
                              <a:gd name="T13" fmla="*/ 45 h 46"/>
                              <a:gd name="T14" fmla="*/ 9 w 21"/>
                              <a:gd name="T15" fmla="*/ 38 h 4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21" h="46">
                                <a:moveTo>
                                  <a:pt x="9" y="38"/>
                                </a:moveTo>
                                <a:lnTo>
                                  <a:pt x="0" y="24"/>
                                </a:lnTo>
                                <a:lnTo>
                                  <a:pt x="4" y="14"/>
                                </a:lnTo>
                                <a:lnTo>
                                  <a:pt x="11" y="0"/>
                                </a:lnTo>
                                <a:lnTo>
                                  <a:pt x="5" y="24"/>
                                </a:lnTo>
                                <a:lnTo>
                                  <a:pt x="10" y="35"/>
                                </a:lnTo>
                                <a:lnTo>
                                  <a:pt x="20" y="45"/>
                                </a:lnTo>
                                <a:lnTo>
                                  <a:pt x="9" y="38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zh-TW" altLang="en-US"/>
                          </a:p>
                        </p:txBody>
                      </p:sp>
                      <p:sp>
                        <p:nvSpPr>
                          <p:cNvPr id="11398" name="Freeform 2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5" y="967"/>
                            <a:ext cx="27" cy="45"/>
                          </a:xfrm>
                          <a:custGeom>
                            <a:avLst/>
                            <a:gdLst>
                              <a:gd name="T0" fmla="*/ 26 w 27"/>
                              <a:gd name="T1" fmla="*/ 0 h 45"/>
                              <a:gd name="T2" fmla="*/ 14 w 27"/>
                              <a:gd name="T3" fmla="*/ 11 h 45"/>
                              <a:gd name="T4" fmla="*/ 4 w 27"/>
                              <a:gd name="T5" fmla="*/ 22 h 45"/>
                              <a:gd name="T6" fmla="*/ 2 w 27"/>
                              <a:gd name="T7" fmla="*/ 32 h 45"/>
                              <a:gd name="T8" fmla="*/ 0 w 27"/>
                              <a:gd name="T9" fmla="*/ 44 h 45"/>
                              <a:gd name="T10" fmla="*/ 4 w 27"/>
                              <a:gd name="T11" fmla="*/ 34 h 45"/>
                              <a:gd name="T12" fmla="*/ 8 w 27"/>
                              <a:gd name="T13" fmla="*/ 23 h 45"/>
                              <a:gd name="T14" fmla="*/ 19 w 27"/>
                              <a:gd name="T15" fmla="*/ 9 h 45"/>
                              <a:gd name="T16" fmla="*/ 26 w 27"/>
                              <a:gd name="T17" fmla="*/ 0 h 45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</a:gdLst>
                            <a:ahLst/>
                            <a:cxnLst>
                              <a:cxn ang="T18">
                                <a:pos x="T0" y="T1"/>
                              </a:cxn>
                              <a:cxn ang="T19">
                                <a:pos x="T2" y="T3"/>
                              </a:cxn>
                              <a:cxn ang="T20">
                                <a:pos x="T4" y="T5"/>
                              </a:cxn>
                              <a:cxn ang="T21">
                                <a:pos x="T6" y="T7"/>
                              </a:cxn>
                              <a:cxn ang="T22">
                                <a:pos x="T8" y="T9"/>
                              </a:cxn>
                              <a:cxn ang="T23">
                                <a:pos x="T10" y="T11"/>
                              </a:cxn>
                              <a:cxn ang="T24">
                                <a:pos x="T12" y="T13"/>
                              </a:cxn>
                              <a:cxn ang="T25">
                                <a:pos x="T14" y="T15"/>
                              </a:cxn>
                              <a:cxn ang="T26">
                                <a:pos x="T16" y="T17"/>
                              </a:cxn>
                            </a:cxnLst>
                            <a:rect l="0" t="0" r="r" b="b"/>
                            <a:pathLst>
                              <a:path w="27" h="45">
                                <a:moveTo>
                                  <a:pt x="26" y="0"/>
                                </a:moveTo>
                                <a:lnTo>
                                  <a:pt x="14" y="11"/>
                                </a:lnTo>
                                <a:lnTo>
                                  <a:pt x="4" y="22"/>
                                </a:lnTo>
                                <a:lnTo>
                                  <a:pt x="2" y="32"/>
                                </a:lnTo>
                                <a:lnTo>
                                  <a:pt x="0" y="44"/>
                                </a:lnTo>
                                <a:lnTo>
                                  <a:pt x="4" y="34"/>
                                </a:lnTo>
                                <a:lnTo>
                                  <a:pt x="8" y="23"/>
                                </a:lnTo>
                                <a:lnTo>
                                  <a:pt x="19" y="9"/>
                                </a:lnTo>
                                <a:lnTo>
                                  <a:pt x="26" y="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zh-TW" altLang="en-US"/>
                          </a:p>
                        </p:txBody>
                      </p:sp>
                      <p:sp>
                        <p:nvSpPr>
                          <p:cNvPr id="11399" name="Freeform 22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2" y="1050"/>
                            <a:ext cx="16" cy="30"/>
                          </a:xfrm>
                          <a:custGeom>
                            <a:avLst/>
                            <a:gdLst>
                              <a:gd name="T0" fmla="*/ 5 w 16"/>
                              <a:gd name="T1" fmla="*/ 29 h 30"/>
                              <a:gd name="T2" fmla="*/ 2 w 16"/>
                              <a:gd name="T3" fmla="*/ 20 h 30"/>
                              <a:gd name="T4" fmla="*/ 0 w 16"/>
                              <a:gd name="T5" fmla="*/ 14 h 30"/>
                              <a:gd name="T6" fmla="*/ 4 w 16"/>
                              <a:gd name="T7" fmla="*/ 6 h 30"/>
                              <a:gd name="T8" fmla="*/ 13 w 16"/>
                              <a:gd name="T9" fmla="*/ 0 h 30"/>
                              <a:gd name="T10" fmla="*/ 8 w 16"/>
                              <a:gd name="T11" fmla="*/ 9 h 30"/>
                              <a:gd name="T12" fmla="*/ 5 w 16"/>
                              <a:gd name="T13" fmla="*/ 17 h 30"/>
                              <a:gd name="T14" fmla="*/ 9 w 16"/>
                              <a:gd name="T15" fmla="*/ 20 h 30"/>
                              <a:gd name="T16" fmla="*/ 15 w 16"/>
                              <a:gd name="T17" fmla="*/ 12 h 30"/>
                              <a:gd name="T18" fmla="*/ 12 w 16"/>
                              <a:gd name="T19" fmla="*/ 19 h 30"/>
                              <a:gd name="T20" fmla="*/ 5 w 16"/>
                              <a:gd name="T21" fmla="*/ 29 h 30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</a:gdLst>
                            <a:ahLst/>
                            <a:cxnLst>
                              <a:cxn ang="T22">
                                <a:pos x="T0" y="T1"/>
                              </a:cxn>
                              <a:cxn ang="T23">
                                <a:pos x="T2" y="T3"/>
                              </a:cxn>
                              <a:cxn ang="T24">
                                <a:pos x="T4" y="T5"/>
                              </a:cxn>
                              <a:cxn ang="T25">
                                <a:pos x="T6" y="T7"/>
                              </a:cxn>
                              <a:cxn ang="T26">
                                <a:pos x="T8" y="T9"/>
                              </a:cxn>
                              <a:cxn ang="T27">
                                <a:pos x="T10" y="T11"/>
                              </a:cxn>
                              <a:cxn ang="T28">
                                <a:pos x="T12" y="T13"/>
                              </a:cxn>
                              <a:cxn ang="T29">
                                <a:pos x="T14" y="T15"/>
                              </a:cxn>
                              <a:cxn ang="T30">
                                <a:pos x="T16" y="T17"/>
                              </a:cxn>
                              <a:cxn ang="T31">
                                <a:pos x="T18" y="T19"/>
                              </a:cxn>
                              <a:cxn ang="T32">
                                <a:pos x="T20" y="T21"/>
                              </a:cxn>
                            </a:cxnLst>
                            <a:rect l="0" t="0" r="r" b="b"/>
                            <a:pathLst>
                              <a:path w="16" h="30">
                                <a:moveTo>
                                  <a:pt x="5" y="29"/>
                                </a:moveTo>
                                <a:lnTo>
                                  <a:pt x="2" y="20"/>
                                </a:lnTo>
                                <a:lnTo>
                                  <a:pt x="0" y="14"/>
                                </a:lnTo>
                                <a:lnTo>
                                  <a:pt x="4" y="6"/>
                                </a:lnTo>
                                <a:lnTo>
                                  <a:pt x="13" y="0"/>
                                </a:lnTo>
                                <a:lnTo>
                                  <a:pt x="8" y="9"/>
                                </a:lnTo>
                                <a:lnTo>
                                  <a:pt x="5" y="17"/>
                                </a:lnTo>
                                <a:lnTo>
                                  <a:pt x="9" y="20"/>
                                </a:lnTo>
                                <a:lnTo>
                                  <a:pt x="15" y="12"/>
                                </a:lnTo>
                                <a:lnTo>
                                  <a:pt x="12" y="19"/>
                                </a:lnTo>
                                <a:lnTo>
                                  <a:pt x="5" y="29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zh-TW" altLang="en-US"/>
                          </a:p>
                        </p:txBody>
                      </p:sp>
                    </p:grpSp>
                  </p:grpSp>
                  <p:grpSp>
                    <p:nvGrpSpPr>
                      <p:cNvPr id="11386" name="Group 2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46" y="1117"/>
                        <a:ext cx="126" cy="68"/>
                        <a:chOff x="3446" y="1117"/>
                        <a:chExt cx="126" cy="68"/>
                      </a:xfrm>
                    </p:grpSpPr>
                    <p:sp>
                      <p:nvSpPr>
                        <p:cNvPr id="11387" name="Freeform 2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446" y="1117"/>
                          <a:ext cx="126" cy="68"/>
                        </a:xfrm>
                        <a:custGeom>
                          <a:avLst/>
                          <a:gdLst>
                            <a:gd name="T0" fmla="*/ 8 w 126"/>
                            <a:gd name="T1" fmla="*/ 16 h 68"/>
                            <a:gd name="T2" fmla="*/ 30 w 126"/>
                            <a:gd name="T3" fmla="*/ 17 h 68"/>
                            <a:gd name="T4" fmla="*/ 46 w 126"/>
                            <a:gd name="T5" fmla="*/ 17 h 68"/>
                            <a:gd name="T6" fmla="*/ 65 w 126"/>
                            <a:gd name="T7" fmla="*/ 8 h 68"/>
                            <a:gd name="T8" fmla="*/ 80 w 126"/>
                            <a:gd name="T9" fmla="*/ 1 h 68"/>
                            <a:gd name="T10" fmla="*/ 94 w 126"/>
                            <a:gd name="T11" fmla="*/ 0 h 68"/>
                            <a:gd name="T12" fmla="*/ 101 w 126"/>
                            <a:gd name="T13" fmla="*/ 6 h 68"/>
                            <a:gd name="T14" fmla="*/ 110 w 126"/>
                            <a:gd name="T15" fmla="*/ 11 h 68"/>
                            <a:gd name="T16" fmla="*/ 122 w 126"/>
                            <a:gd name="T17" fmla="*/ 12 h 68"/>
                            <a:gd name="T18" fmla="*/ 125 w 126"/>
                            <a:gd name="T19" fmla="*/ 17 h 68"/>
                            <a:gd name="T20" fmla="*/ 123 w 126"/>
                            <a:gd name="T21" fmla="*/ 30 h 68"/>
                            <a:gd name="T22" fmla="*/ 121 w 126"/>
                            <a:gd name="T23" fmla="*/ 39 h 68"/>
                            <a:gd name="T24" fmla="*/ 115 w 126"/>
                            <a:gd name="T25" fmla="*/ 45 h 68"/>
                            <a:gd name="T26" fmla="*/ 107 w 126"/>
                            <a:gd name="T27" fmla="*/ 54 h 68"/>
                            <a:gd name="T28" fmla="*/ 103 w 126"/>
                            <a:gd name="T29" fmla="*/ 62 h 68"/>
                            <a:gd name="T30" fmla="*/ 97 w 126"/>
                            <a:gd name="T31" fmla="*/ 66 h 68"/>
                            <a:gd name="T32" fmla="*/ 93 w 126"/>
                            <a:gd name="T33" fmla="*/ 67 h 68"/>
                            <a:gd name="T34" fmla="*/ 85 w 126"/>
                            <a:gd name="T35" fmla="*/ 60 h 68"/>
                            <a:gd name="T36" fmla="*/ 81 w 126"/>
                            <a:gd name="T37" fmla="*/ 63 h 68"/>
                            <a:gd name="T38" fmla="*/ 74 w 126"/>
                            <a:gd name="T39" fmla="*/ 63 h 68"/>
                            <a:gd name="T40" fmla="*/ 69 w 126"/>
                            <a:gd name="T41" fmla="*/ 53 h 68"/>
                            <a:gd name="T42" fmla="*/ 65 w 126"/>
                            <a:gd name="T43" fmla="*/ 55 h 68"/>
                            <a:gd name="T44" fmla="*/ 60 w 126"/>
                            <a:gd name="T45" fmla="*/ 55 h 68"/>
                            <a:gd name="T46" fmla="*/ 58 w 126"/>
                            <a:gd name="T47" fmla="*/ 49 h 68"/>
                            <a:gd name="T48" fmla="*/ 52 w 126"/>
                            <a:gd name="T49" fmla="*/ 53 h 68"/>
                            <a:gd name="T50" fmla="*/ 47 w 126"/>
                            <a:gd name="T51" fmla="*/ 56 h 68"/>
                            <a:gd name="T52" fmla="*/ 41 w 126"/>
                            <a:gd name="T53" fmla="*/ 53 h 68"/>
                            <a:gd name="T54" fmla="*/ 39 w 126"/>
                            <a:gd name="T55" fmla="*/ 48 h 68"/>
                            <a:gd name="T56" fmla="*/ 38 w 126"/>
                            <a:gd name="T57" fmla="*/ 42 h 68"/>
                            <a:gd name="T58" fmla="*/ 29 w 126"/>
                            <a:gd name="T59" fmla="*/ 43 h 68"/>
                            <a:gd name="T60" fmla="*/ 21 w 126"/>
                            <a:gd name="T61" fmla="*/ 45 h 68"/>
                            <a:gd name="T62" fmla="*/ 19 w 126"/>
                            <a:gd name="T63" fmla="*/ 41 h 68"/>
                            <a:gd name="T64" fmla="*/ 13 w 126"/>
                            <a:gd name="T65" fmla="*/ 41 h 68"/>
                            <a:gd name="T66" fmla="*/ 4 w 126"/>
                            <a:gd name="T67" fmla="*/ 35 h 68"/>
                            <a:gd name="T68" fmla="*/ 0 w 126"/>
                            <a:gd name="T69" fmla="*/ 27 h 68"/>
                            <a:gd name="T70" fmla="*/ 2 w 126"/>
                            <a:gd name="T71" fmla="*/ 24 h 68"/>
                            <a:gd name="T72" fmla="*/ 0 w 126"/>
                            <a:gd name="T73" fmla="*/ 17 h 68"/>
                            <a:gd name="T74" fmla="*/ 8 w 126"/>
                            <a:gd name="T75" fmla="*/ 16 h 68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</a:gdLst>
                          <a:ahLst/>
                          <a:cxnLst>
                            <a:cxn ang="T76">
                              <a:pos x="T0" y="T1"/>
                            </a:cxn>
                            <a:cxn ang="T77">
                              <a:pos x="T2" y="T3"/>
                            </a:cxn>
                            <a:cxn ang="T78">
                              <a:pos x="T4" y="T5"/>
                            </a:cxn>
                            <a:cxn ang="T79">
                              <a:pos x="T6" y="T7"/>
                            </a:cxn>
                            <a:cxn ang="T80">
                              <a:pos x="T8" y="T9"/>
                            </a:cxn>
                            <a:cxn ang="T81">
                              <a:pos x="T10" y="T11"/>
                            </a:cxn>
                            <a:cxn ang="T82">
                              <a:pos x="T12" y="T13"/>
                            </a:cxn>
                            <a:cxn ang="T83">
                              <a:pos x="T14" y="T15"/>
                            </a:cxn>
                            <a:cxn ang="T84">
                              <a:pos x="T16" y="T17"/>
                            </a:cxn>
                            <a:cxn ang="T85">
                              <a:pos x="T18" y="T19"/>
                            </a:cxn>
                            <a:cxn ang="T86">
                              <a:pos x="T20" y="T21"/>
                            </a:cxn>
                            <a:cxn ang="T87">
                              <a:pos x="T22" y="T23"/>
                            </a:cxn>
                            <a:cxn ang="T88">
                              <a:pos x="T24" y="T25"/>
                            </a:cxn>
                            <a:cxn ang="T89">
                              <a:pos x="T26" y="T27"/>
                            </a:cxn>
                            <a:cxn ang="T90">
                              <a:pos x="T28" y="T29"/>
                            </a:cxn>
                            <a:cxn ang="T91">
                              <a:pos x="T30" y="T31"/>
                            </a:cxn>
                            <a:cxn ang="T92">
                              <a:pos x="T32" y="T33"/>
                            </a:cxn>
                            <a:cxn ang="T93">
                              <a:pos x="T34" y="T35"/>
                            </a:cxn>
                            <a:cxn ang="T94">
                              <a:pos x="T36" y="T37"/>
                            </a:cxn>
                            <a:cxn ang="T95">
                              <a:pos x="T38" y="T39"/>
                            </a:cxn>
                            <a:cxn ang="T96">
                              <a:pos x="T40" y="T41"/>
                            </a:cxn>
                            <a:cxn ang="T97">
                              <a:pos x="T42" y="T43"/>
                            </a:cxn>
                            <a:cxn ang="T98">
                              <a:pos x="T44" y="T45"/>
                            </a:cxn>
                            <a:cxn ang="T99">
                              <a:pos x="T46" y="T47"/>
                            </a:cxn>
                            <a:cxn ang="T100">
                              <a:pos x="T48" y="T49"/>
                            </a:cxn>
                            <a:cxn ang="T101">
                              <a:pos x="T50" y="T51"/>
                            </a:cxn>
                            <a:cxn ang="T102">
                              <a:pos x="T52" y="T53"/>
                            </a:cxn>
                            <a:cxn ang="T103">
                              <a:pos x="T54" y="T55"/>
                            </a:cxn>
                            <a:cxn ang="T104">
                              <a:pos x="T56" y="T57"/>
                            </a:cxn>
                            <a:cxn ang="T105">
                              <a:pos x="T58" y="T59"/>
                            </a:cxn>
                            <a:cxn ang="T106">
                              <a:pos x="T60" y="T61"/>
                            </a:cxn>
                            <a:cxn ang="T107">
                              <a:pos x="T62" y="T63"/>
                            </a:cxn>
                            <a:cxn ang="T108">
                              <a:pos x="T64" y="T65"/>
                            </a:cxn>
                            <a:cxn ang="T109">
                              <a:pos x="T66" y="T67"/>
                            </a:cxn>
                            <a:cxn ang="T110">
                              <a:pos x="T68" y="T69"/>
                            </a:cxn>
                            <a:cxn ang="T111">
                              <a:pos x="T70" y="T71"/>
                            </a:cxn>
                            <a:cxn ang="T112">
                              <a:pos x="T72" y="T73"/>
                            </a:cxn>
                            <a:cxn ang="T113">
                              <a:pos x="T74" y="T75"/>
                            </a:cxn>
                          </a:cxnLst>
                          <a:rect l="0" t="0" r="r" b="b"/>
                          <a:pathLst>
                            <a:path w="126" h="68">
                              <a:moveTo>
                                <a:pt x="8" y="16"/>
                              </a:moveTo>
                              <a:lnTo>
                                <a:pt x="30" y="17"/>
                              </a:lnTo>
                              <a:lnTo>
                                <a:pt x="46" y="17"/>
                              </a:lnTo>
                              <a:lnTo>
                                <a:pt x="65" y="8"/>
                              </a:lnTo>
                              <a:lnTo>
                                <a:pt x="80" y="1"/>
                              </a:lnTo>
                              <a:lnTo>
                                <a:pt x="94" y="0"/>
                              </a:lnTo>
                              <a:lnTo>
                                <a:pt x="101" y="6"/>
                              </a:lnTo>
                              <a:lnTo>
                                <a:pt x="110" y="11"/>
                              </a:lnTo>
                              <a:lnTo>
                                <a:pt x="122" y="12"/>
                              </a:lnTo>
                              <a:lnTo>
                                <a:pt x="125" y="17"/>
                              </a:lnTo>
                              <a:lnTo>
                                <a:pt x="123" y="30"/>
                              </a:lnTo>
                              <a:lnTo>
                                <a:pt x="121" y="39"/>
                              </a:lnTo>
                              <a:lnTo>
                                <a:pt x="115" y="45"/>
                              </a:lnTo>
                              <a:lnTo>
                                <a:pt x="107" y="54"/>
                              </a:lnTo>
                              <a:lnTo>
                                <a:pt x="103" y="62"/>
                              </a:lnTo>
                              <a:lnTo>
                                <a:pt x="97" y="66"/>
                              </a:lnTo>
                              <a:lnTo>
                                <a:pt x="93" y="67"/>
                              </a:lnTo>
                              <a:lnTo>
                                <a:pt x="85" y="60"/>
                              </a:lnTo>
                              <a:lnTo>
                                <a:pt x="81" y="63"/>
                              </a:lnTo>
                              <a:lnTo>
                                <a:pt x="74" y="63"/>
                              </a:lnTo>
                              <a:lnTo>
                                <a:pt x="69" y="53"/>
                              </a:lnTo>
                              <a:lnTo>
                                <a:pt x="65" y="55"/>
                              </a:lnTo>
                              <a:lnTo>
                                <a:pt x="60" y="55"/>
                              </a:lnTo>
                              <a:lnTo>
                                <a:pt x="58" y="49"/>
                              </a:lnTo>
                              <a:lnTo>
                                <a:pt x="52" y="53"/>
                              </a:lnTo>
                              <a:lnTo>
                                <a:pt x="47" y="56"/>
                              </a:lnTo>
                              <a:lnTo>
                                <a:pt x="41" y="53"/>
                              </a:lnTo>
                              <a:lnTo>
                                <a:pt x="39" y="48"/>
                              </a:lnTo>
                              <a:lnTo>
                                <a:pt x="38" y="42"/>
                              </a:lnTo>
                              <a:lnTo>
                                <a:pt x="29" y="43"/>
                              </a:lnTo>
                              <a:lnTo>
                                <a:pt x="21" y="45"/>
                              </a:lnTo>
                              <a:lnTo>
                                <a:pt x="19" y="41"/>
                              </a:lnTo>
                              <a:lnTo>
                                <a:pt x="13" y="41"/>
                              </a:lnTo>
                              <a:lnTo>
                                <a:pt x="4" y="35"/>
                              </a:lnTo>
                              <a:lnTo>
                                <a:pt x="0" y="27"/>
                              </a:lnTo>
                              <a:lnTo>
                                <a:pt x="2" y="24"/>
                              </a:lnTo>
                              <a:lnTo>
                                <a:pt x="0" y="17"/>
                              </a:lnTo>
                              <a:lnTo>
                                <a:pt x="8" y="16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TW" altLang="en-US"/>
                        </a:p>
                      </p:txBody>
                    </p:sp>
                    <p:grpSp>
                      <p:nvGrpSpPr>
                        <p:cNvPr id="11388" name="Group 25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464" y="1128"/>
                          <a:ext cx="95" cy="52"/>
                          <a:chOff x="3464" y="1128"/>
                          <a:chExt cx="95" cy="52"/>
                        </a:xfrm>
                      </p:grpSpPr>
                      <p:sp>
                        <p:nvSpPr>
                          <p:cNvPr id="11389" name="Freeform 26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64" y="1144"/>
                            <a:ext cx="30" cy="15"/>
                          </a:xfrm>
                          <a:custGeom>
                            <a:avLst/>
                            <a:gdLst>
                              <a:gd name="T0" fmla="*/ 0 w 30"/>
                              <a:gd name="T1" fmla="*/ 14 h 15"/>
                              <a:gd name="T2" fmla="*/ 15 w 30"/>
                              <a:gd name="T3" fmla="*/ 10 h 15"/>
                              <a:gd name="T4" fmla="*/ 29 w 30"/>
                              <a:gd name="T5" fmla="*/ 0 h 15"/>
                              <a:gd name="T6" fmla="*/ 24 w 30"/>
                              <a:gd name="T7" fmla="*/ 8 h 15"/>
                              <a:gd name="T8" fmla="*/ 18 w 30"/>
                              <a:gd name="T9" fmla="*/ 13 h 15"/>
                              <a:gd name="T10" fmla="*/ 0 w 30"/>
                              <a:gd name="T11" fmla="*/ 14 h 15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30" h="15">
                                <a:moveTo>
                                  <a:pt x="0" y="14"/>
                                </a:moveTo>
                                <a:lnTo>
                                  <a:pt x="15" y="10"/>
                                </a:lnTo>
                                <a:lnTo>
                                  <a:pt x="29" y="0"/>
                                </a:lnTo>
                                <a:lnTo>
                                  <a:pt x="24" y="8"/>
                                </a:lnTo>
                                <a:lnTo>
                                  <a:pt x="18" y="13"/>
                                </a:lnTo>
                                <a:lnTo>
                                  <a:pt x="0" y="1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zh-TW" altLang="en-US"/>
                          </a:p>
                        </p:txBody>
                      </p:sp>
                      <p:sp>
                        <p:nvSpPr>
                          <p:cNvPr id="11390" name="Freeform 2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03" y="1128"/>
                            <a:ext cx="24" cy="42"/>
                          </a:xfrm>
                          <a:custGeom>
                            <a:avLst/>
                            <a:gdLst>
                              <a:gd name="T0" fmla="*/ 0 w 24"/>
                              <a:gd name="T1" fmla="*/ 41 h 42"/>
                              <a:gd name="T2" fmla="*/ 8 w 24"/>
                              <a:gd name="T3" fmla="*/ 27 h 42"/>
                              <a:gd name="T4" fmla="*/ 23 w 24"/>
                              <a:gd name="T5" fmla="*/ 0 h 42"/>
                              <a:gd name="T6" fmla="*/ 18 w 24"/>
                              <a:gd name="T7" fmla="*/ 15 h 42"/>
                              <a:gd name="T8" fmla="*/ 15 w 24"/>
                              <a:gd name="T9" fmla="*/ 28 h 42"/>
                              <a:gd name="T10" fmla="*/ 0 w 24"/>
                              <a:gd name="T11" fmla="*/ 41 h 42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24" h="42">
                                <a:moveTo>
                                  <a:pt x="0" y="41"/>
                                </a:moveTo>
                                <a:lnTo>
                                  <a:pt x="8" y="27"/>
                                </a:lnTo>
                                <a:lnTo>
                                  <a:pt x="23" y="0"/>
                                </a:lnTo>
                                <a:lnTo>
                                  <a:pt x="18" y="15"/>
                                </a:lnTo>
                                <a:lnTo>
                                  <a:pt x="15" y="28"/>
                                </a:lnTo>
                                <a:lnTo>
                                  <a:pt x="0" y="41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zh-TW" altLang="en-US"/>
                          </a:p>
                        </p:txBody>
                      </p:sp>
                      <p:sp>
                        <p:nvSpPr>
                          <p:cNvPr id="11391" name="Freeform 2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30" y="1129"/>
                            <a:ext cx="18" cy="51"/>
                          </a:xfrm>
                          <a:custGeom>
                            <a:avLst/>
                            <a:gdLst>
                              <a:gd name="T0" fmla="*/ 0 w 18"/>
                              <a:gd name="T1" fmla="*/ 50 h 51"/>
                              <a:gd name="T2" fmla="*/ 12 w 18"/>
                              <a:gd name="T3" fmla="*/ 39 h 51"/>
                              <a:gd name="T4" fmla="*/ 11 w 18"/>
                              <a:gd name="T5" fmla="*/ 15 h 51"/>
                              <a:gd name="T6" fmla="*/ 3 w 18"/>
                              <a:gd name="T7" fmla="*/ 0 h 51"/>
                              <a:gd name="T8" fmla="*/ 13 w 18"/>
                              <a:gd name="T9" fmla="*/ 15 h 51"/>
                              <a:gd name="T10" fmla="*/ 17 w 18"/>
                              <a:gd name="T11" fmla="*/ 30 h 51"/>
                              <a:gd name="T12" fmla="*/ 16 w 18"/>
                              <a:gd name="T13" fmla="*/ 43 h 51"/>
                              <a:gd name="T14" fmla="*/ 0 w 18"/>
                              <a:gd name="T15" fmla="*/ 50 h 51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51">
                                <a:moveTo>
                                  <a:pt x="0" y="50"/>
                                </a:moveTo>
                                <a:lnTo>
                                  <a:pt x="12" y="39"/>
                                </a:lnTo>
                                <a:lnTo>
                                  <a:pt x="11" y="15"/>
                                </a:lnTo>
                                <a:lnTo>
                                  <a:pt x="3" y="0"/>
                                </a:lnTo>
                                <a:lnTo>
                                  <a:pt x="13" y="15"/>
                                </a:lnTo>
                                <a:lnTo>
                                  <a:pt x="17" y="30"/>
                                </a:lnTo>
                                <a:lnTo>
                                  <a:pt x="16" y="43"/>
                                </a:lnTo>
                                <a:lnTo>
                                  <a:pt x="0" y="5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zh-TW" altLang="en-US"/>
                          </a:p>
                        </p:txBody>
                      </p:sp>
                      <p:sp>
                        <p:nvSpPr>
                          <p:cNvPr id="11392" name="Freeform 2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53" y="1144"/>
                            <a:ext cx="6" cy="21"/>
                          </a:xfrm>
                          <a:custGeom>
                            <a:avLst/>
                            <a:gdLst>
                              <a:gd name="T0" fmla="*/ 0 w 6"/>
                              <a:gd name="T1" fmla="*/ 0 h 21"/>
                              <a:gd name="T2" fmla="*/ 5 w 6"/>
                              <a:gd name="T3" fmla="*/ 13 h 21"/>
                              <a:gd name="T4" fmla="*/ 3 w 6"/>
                              <a:gd name="T5" fmla="*/ 20 h 21"/>
                              <a:gd name="T6" fmla="*/ 0 60000 65536"/>
                              <a:gd name="T7" fmla="*/ 0 60000 65536"/>
                              <a:gd name="T8" fmla="*/ 0 60000 65536"/>
                            </a:gdLst>
                            <a:ahLst/>
                            <a:cxnLst>
                              <a:cxn ang="T6">
                                <a:pos x="T0" y="T1"/>
                              </a:cxn>
                              <a:cxn ang="T7">
                                <a:pos x="T2" y="T3"/>
                              </a:cxn>
                              <a:cxn ang="T8">
                                <a:pos x="T4" y="T5"/>
                              </a:cxn>
                            </a:cxnLst>
                            <a:rect l="0" t="0" r="r" b="b"/>
                            <a:pathLst>
                              <a:path w="6" h="21">
                                <a:moveTo>
                                  <a:pt x="0" y="0"/>
                                </a:moveTo>
                                <a:lnTo>
                                  <a:pt x="5" y="13"/>
                                </a:lnTo>
                                <a:lnTo>
                                  <a:pt x="3" y="20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zh-TW" altLang="en-US"/>
                          </a:p>
                        </p:txBody>
                      </p:sp>
                    </p:grpSp>
                  </p:grpSp>
                </p:grpSp>
              </p:grpSp>
            </p:grpSp>
            <p:grpSp>
              <p:nvGrpSpPr>
                <p:cNvPr id="11377" name="Group 30"/>
                <p:cNvGrpSpPr>
                  <a:grpSpLocks/>
                </p:cNvGrpSpPr>
                <p:nvPr/>
              </p:nvGrpSpPr>
              <p:grpSpPr bwMode="auto">
                <a:xfrm>
                  <a:off x="3533" y="992"/>
                  <a:ext cx="78" cy="112"/>
                  <a:chOff x="3533" y="992"/>
                  <a:chExt cx="78" cy="112"/>
                </a:xfrm>
              </p:grpSpPr>
              <p:sp>
                <p:nvSpPr>
                  <p:cNvPr id="11378" name="Freeform 31"/>
                  <p:cNvSpPr>
                    <a:spLocks/>
                  </p:cNvSpPr>
                  <p:nvPr/>
                </p:nvSpPr>
                <p:spPr bwMode="auto">
                  <a:xfrm>
                    <a:off x="3533" y="1017"/>
                    <a:ext cx="70" cy="87"/>
                  </a:xfrm>
                  <a:custGeom>
                    <a:avLst/>
                    <a:gdLst>
                      <a:gd name="T0" fmla="*/ 4 w 70"/>
                      <a:gd name="T1" fmla="*/ 37 h 87"/>
                      <a:gd name="T2" fmla="*/ 12 w 70"/>
                      <a:gd name="T3" fmla="*/ 20 h 87"/>
                      <a:gd name="T4" fmla="*/ 17 w 70"/>
                      <a:gd name="T5" fmla="*/ 14 h 87"/>
                      <a:gd name="T6" fmla="*/ 24 w 70"/>
                      <a:gd name="T7" fmla="*/ 5 h 87"/>
                      <a:gd name="T8" fmla="*/ 37 w 70"/>
                      <a:gd name="T9" fmla="*/ 0 h 87"/>
                      <a:gd name="T10" fmla="*/ 47 w 70"/>
                      <a:gd name="T11" fmla="*/ 2 h 87"/>
                      <a:gd name="T12" fmla="*/ 55 w 70"/>
                      <a:gd name="T13" fmla="*/ 7 h 87"/>
                      <a:gd name="T14" fmla="*/ 63 w 70"/>
                      <a:gd name="T15" fmla="*/ 17 h 87"/>
                      <a:gd name="T16" fmla="*/ 69 w 70"/>
                      <a:gd name="T17" fmla="*/ 32 h 87"/>
                      <a:gd name="T18" fmla="*/ 69 w 70"/>
                      <a:gd name="T19" fmla="*/ 44 h 87"/>
                      <a:gd name="T20" fmla="*/ 65 w 70"/>
                      <a:gd name="T21" fmla="*/ 56 h 87"/>
                      <a:gd name="T22" fmla="*/ 58 w 70"/>
                      <a:gd name="T23" fmla="*/ 67 h 87"/>
                      <a:gd name="T24" fmla="*/ 51 w 70"/>
                      <a:gd name="T25" fmla="*/ 75 h 87"/>
                      <a:gd name="T26" fmla="*/ 39 w 70"/>
                      <a:gd name="T27" fmla="*/ 84 h 87"/>
                      <a:gd name="T28" fmla="*/ 25 w 70"/>
                      <a:gd name="T29" fmla="*/ 86 h 87"/>
                      <a:gd name="T30" fmla="*/ 13 w 70"/>
                      <a:gd name="T31" fmla="*/ 83 h 87"/>
                      <a:gd name="T32" fmla="*/ 2 w 70"/>
                      <a:gd name="T33" fmla="*/ 73 h 87"/>
                      <a:gd name="T34" fmla="*/ 0 w 70"/>
                      <a:gd name="T35" fmla="*/ 59 h 87"/>
                      <a:gd name="T36" fmla="*/ 4 w 70"/>
                      <a:gd name="T37" fmla="*/ 37 h 8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70" h="87">
                        <a:moveTo>
                          <a:pt x="4" y="37"/>
                        </a:moveTo>
                        <a:lnTo>
                          <a:pt x="12" y="20"/>
                        </a:lnTo>
                        <a:lnTo>
                          <a:pt x="17" y="14"/>
                        </a:lnTo>
                        <a:lnTo>
                          <a:pt x="24" y="5"/>
                        </a:lnTo>
                        <a:lnTo>
                          <a:pt x="37" y="0"/>
                        </a:lnTo>
                        <a:lnTo>
                          <a:pt x="47" y="2"/>
                        </a:lnTo>
                        <a:lnTo>
                          <a:pt x="55" y="7"/>
                        </a:lnTo>
                        <a:lnTo>
                          <a:pt x="63" y="17"/>
                        </a:lnTo>
                        <a:lnTo>
                          <a:pt x="69" y="32"/>
                        </a:lnTo>
                        <a:lnTo>
                          <a:pt x="69" y="44"/>
                        </a:lnTo>
                        <a:lnTo>
                          <a:pt x="65" y="56"/>
                        </a:lnTo>
                        <a:lnTo>
                          <a:pt x="58" y="67"/>
                        </a:lnTo>
                        <a:lnTo>
                          <a:pt x="51" y="75"/>
                        </a:lnTo>
                        <a:lnTo>
                          <a:pt x="39" y="84"/>
                        </a:lnTo>
                        <a:lnTo>
                          <a:pt x="25" y="86"/>
                        </a:lnTo>
                        <a:lnTo>
                          <a:pt x="13" y="83"/>
                        </a:lnTo>
                        <a:lnTo>
                          <a:pt x="2" y="73"/>
                        </a:lnTo>
                        <a:lnTo>
                          <a:pt x="0" y="59"/>
                        </a:lnTo>
                        <a:lnTo>
                          <a:pt x="4" y="37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11379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3568" y="1046"/>
                    <a:ext cx="6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11380" name="Freeform 33"/>
                  <p:cNvSpPr>
                    <a:spLocks/>
                  </p:cNvSpPr>
                  <p:nvPr/>
                </p:nvSpPr>
                <p:spPr bwMode="auto">
                  <a:xfrm>
                    <a:off x="3543" y="992"/>
                    <a:ext cx="68" cy="56"/>
                  </a:xfrm>
                  <a:custGeom>
                    <a:avLst/>
                    <a:gdLst>
                      <a:gd name="T0" fmla="*/ 67 w 68"/>
                      <a:gd name="T1" fmla="*/ 38 h 56"/>
                      <a:gd name="T2" fmla="*/ 65 w 68"/>
                      <a:gd name="T3" fmla="*/ 33 h 56"/>
                      <a:gd name="T4" fmla="*/ 17 w 68"/>
                      <a:gd name="T5" fmla="*/ 0 h 56"/>
                      <a:gd name="T6" fmla="*/ 13 w 68"/>
                      <a:gd name="T7" fmla="*/ 0 h 56"/>
                      <a:gd name="T8" fmla="*/ 8 w 68"/>
                      <a:gd name="T9" fmla="*/ 2 h 56"/>
                      <a:gd name="T10" fmla="*/ 4 w 68"/>
                      <a:gd name="T11" fmla="*/ 6 h 56"/>
                      <a:gd name="T12" fmla="*/ 0 w 68"/>
                      <a:gd name="T13" fmla="*/ 12 h 56"/>
                      <a:gd name="T14" fmla="*/ 1 w 68"/>
                      <a:gd name="T15" fmla="*/ 17 h 56"/>
                      <a:gd name="T16" fmla="*/ 3 w 68"/>
                      <a:gd name="T17" fmla="*/ 22 h 56"/>
                      <a:gd name="T18" fmla="*/ 5 w 68"/>
                      <a:gd name="T19" fmla="*/ 25 h 56"/>
                      <a:gd name="T20" fmla="*/ 10 w 68"/>
                      <a:gd name="T21" fmla="*/ 28 h 56"/>
                      <a:gd name="T22" fmla="*/ 46 w 68"/>
                      <a:gd name="T23" fmla="*/ 53 h 56"/>
                      <a:gd name="T24" fmla="*/ 49 w 68"/>
                      <a:gd name="T25" fmla="*/ 54 h 56"/>
                      <a:gd name="T26" fmla="*/ 53 w 68"/>
                      <a:gd name="T27" fmla="*/ 55 h 56"/>
                      <a:gd name="T28" fmla="*/ 58 w 68"/>
                      <a:gd name="T29" fmla="*/ 54 h 56"/>
                      <a:gd name="T30" fmla="*/ 63 w 68"/>
                      <a:gd name="T31" fmla="*/ 51 h 56"/>
                      <a:gd name="T32" fmla="*/ 66 w 68"/>
                      <a:gd name="T33" fmla="*/ 47 h 56"/>
                      <a:gd name="T34" fmla="*/ 67 w 68"/>
                      <a:gd name="T35" fmla="*/ 41 h 56"/>
                      <a:gd name="T36" fmla="*/ 67 w 68"/>
                      <a:gd name="T37" fmla="*/ 38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8" h="56">
                        <a:moveTo>
                          <a:pt x="67" y="38"/>
                        </a:moveTo>
                        <a:lnTo>
                          <a:pt x="65" y="33"/>
                        </a:lnTo>
                        <a:lnTo>
                          <a:pt x="17" y="0"/>
                        </a:lnTo>
                        <a:lnTo>
                          <a:pt x="13" y="0"/>
                        </a:lnTo>
                        <a:lnTo>
                          <a:pt x="8" y="2"/>
                        </a:lnTo>
                        <a:lnTo>
                          <a:pt x="4" y="6"/>
                        </a:lnTo>
                        <a:lnTo>
                          <a:pt x="0" y="12"/>
                        </a:lnTo>
                        <a:lnTo>
                          <a:pt x="1" y="17"/>
                        </a:lnTo>
                        <a:lnTo>
                          <a:pt x="3" y="22"/>
                        </a:lnTo>
                        <a:lnTo>
                          <a:pt x="5" y="25"/>
                        </a:lnTo>
                        <a:lnTo>
                          <a:pt x="10" y="28"/>
                        </a:lnTo>
                        <a:lnTo>
                          <a:pt x="46" y="53"/>
                        </a:lnTo>
                        <a:lnTo>
                          <a:pt x="49" y="54"/>
                        </a:lnTo>
                        <a:lnTo>
                          <a:pt x="53" y="55"/>
                        </a:lnTo>
                        <a:lnTo>
                          <a:pt x="58" y="54"/>
                        </a:lnTo>
                        <a:lnTo>
                          <a:pt x="63" y="51"/>
                        </a:lnTo>
                        <a:lnTo>
                          <a:pt x="66" y="47"/>
                        </a:lnTo>
                        <a:lnTo>
                          <a:pt x="67" y="41"/>
                        </a:lnTo>
                        <a:lnTo>
                          <a:pt x="67" y="38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</p:grpSp>
          </p:grpSp>
          <p:grpSp>
            <p:nvGrpSpPr>
              <p:cNvPr id="11370" name="Group 34"/>
              <p:cNvGrpSpPr>
                <a:grpSpLocks/>
              </p:cNvGrpSpPr>
              <p:nvPr/>
            </p:nvGrpSpPr>
            <p:grpSpPr bwMode="auto">
              <a:xfrm>
                <a:off x="3451" y="992"/>
                <a:ext cx="158" cy="143"/>
                <a:chOff x="3451" y="992"/>
                <a:chExt cx="158" cy="143"/>
              </a:xfrm>
            </p:grpSpPr>
            <p:sp>
              <p:nvSpPr>
                <p:cNvPr id="11371" name="Freeform 35"/>
                <p:cNvSpPr>
                  <a:spLocks/>
                </p:cNvSpPr>
                <p:nvPr/>
              </p:nvSpPr>
              <p:spPr bwMode="auto">
                <a:xfrm>
                  <a:off x="3503" y="1022"/>
                  <a:ext cx="106" cy="113"/>
                </a:xfrm>
                <a:custGeom>
                  <a:avLst/>
                  <a:gdLst>
                    <a:gd name="T0" fmla="*/ 38 w 106"/>
                    <a:gd name="T1" fmla="*/ 0 h 113"/>
                    <a:gd name="T2" fmla="*/ 56 w 106"/>
                    <a:gd name="T3" fmla="*/ 13 h 113"/>
                    <a:gd name="T4" fmla="*/ 78 w 106"/>
                    <a:gd name="T5" fmla="*/ 37 h 113"/>
                    <a:gd name="T6" fmla="*/ 89 w 106"/>
                    <a:gd name="T7" fmla="*/ 51 h 113"/>
                    <a:gd name="T8" fmla="*/ 97 w 106"/>
                    <a:gd name="T9" fmla="*/ 61 h 113"/>
                    <a:gd name="T10" fmla="*/ 103 w 106"/>
                    <a:gd name="T11" fmla="*/ 72 h 113"/>
                    <a:gd name="T12" fmla="*/ 105 w 106"/>
                    <a:gd name="T13" fmla="*/ 84 h 113"/>
                    <a:gd name="T14" fmla="*/ 105 w 106"/>
                    <a:gd name="T15" fmla="*/ 95 h 113"/>
                    <a:gd name="T16" fmla="*/ 99 w 106"/>
                    <a:gd name="T17" fmla="*/ 104 h 113"/>
                    <a:gd name="T18" fmla="*/ 92 w 106"/>
                    <a:gd name="T19" fmla="*/ 110 h 113"/>
                    <a:gd name="T20" fmla="*/ 76 w 106"/>
                    <a:gd name="T21" fmla="*/ 112 h 113"/>
                    <a:gd name="T22" fmla="*/ 55 w 106"/>
                    <a:gd name="T23" fmla="*/ 106 h 113"/>
                    <a:gd name="T24" fmla="*/ 36 w 106"/>
                    <a:gd name="T25" fmla="*/ 100 h 113"/>
                    <a:gd name="T26" fmla="*/ 27 w 106"/>
                    <a:gd name="T27" fmla="*/ 93 h 113"/>
                    <a:gd name="T28" fmla="*/ 12 w 106"/>
                    <a:gd name="T29" fmla="*/ 82 h 113"/>
                    <a:gd name="T30" fmla="*/ 0 w 106"/>
                    <a:gd name="T31" fmla="*/ 63 h 113"/>
                    <a:gd name="T32" fmla="*/ 9 w 106"/>
                    <a:gd name="T33" fmla="*/ 60 h 113"/>
                    <a:gd name="T34" fmla="*/ 19 w 106"/>
                    <a:gd name="T35" fmla="*/ 25 h 113"/>
                    <a:gd name="T36" fmla="*/ 38 w 106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06" h="113">
                      <a:moveTo>
                        <a:pt x="38" y="0"/>
                      </a:moveTo>
                      <a:lnTo>
                        <a:pt x="56" y="13"/>
                      </a:lnTo>
                      <a:lnTo>
                        <a:pt x="78" y="37"/>
                      </a:lnTo>
                      <a:lnTo>
                        <a:pt x="89" y="51"/>
                      </a:lnTo>
                      <a:lnTo>
                        <a:pt x="97" y="61"/>
                      </a:lnTo>
                      <a:lnTo>
                        <a:pt x="103" y="72"/>
                      </a:lnTo>
                      <a:lnTo>
                        <a:pt x="105" y="84"/>
                      </a:lnTo>
                      <a:lnTo>
                        <a:pt x="105" y="95"/>
                      </a:lnTo>
                      <a:lnTo>
                        <a:pt x="99" y="104"/>
                      </a:lnTo>
                      <a:lnTo>
                        <a:pt x="92" y="110"/>
                      </a:lnTo>
                      <a:lnTo>
                        <a:pt x="76" y="112"/>
                      </a:lnTo>
                      <a:lnTo>
                        <a:pt x="55" y="106"/>
                      </a:lnTo>
                      <a:lnTo>
                        <a:pt x="36" y="100"/>
                      </a:lnTo>
                      <a:lnTo>
                        <a:pt x="27" y="93"/>
                      </a:lnTo>
                      <a:lnTo>
                        <a:pt x="12" y="82"/>
                      </a:lnTo>
                      <a:lnTo>
                        <a:pt x="0" y="63"/>
                      </a:lnTo>
                      <a:lnTo>
                        <a:pt x="9" y="60"/>
                      </a:lnTo>
                      <a:lnTo>
                        <a:pt x="19" y="25"/>
                      </a:lnTo>
                      <a:lnTo>
                        <a:pt x="38" y="0"/>
                      </a:lnTo>
                    </a:path>
                  </a:pathLst>
                </a:custGeom>
                <a:solidFill>
                  <a:srgbClr val="E0A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grpSp>
              <p:nvGrpSpPr>
                <p:cNvPr id="11372" name="Group 36"/>
                <p:cNvGrpSpPr>
                  <a:grpSpLocks/>
                </p:cNvGrpSpPr>
                <p:nvPr/>
              </p:nvGrpSpPr>
              <p:grpSpPr bwMode="auto">
                <a:xfrm>
                  <a:off x="3451" y="992"/>
                  <a:ext cx="98" cy="102"/>
                  <a:chOff x="3451" y="992"/>
                  <a:chExt cx="98" cy="102"/>
                </a:xfrm>
              </p:grpSpPr>
              <p:sp>
                <p:nvSpPr>
                  <p:cNvPr id="11373" name="Freeform 37"/>
                  <p:cNvSpPr>
                    <a:spLocks/>
                  </p:cNvSpPr>
                  <p:nvPr/>
                </p:nvSpPr>
                <p:spPr bwMode="auto">
                  <a:xfrm>
                    <a:off x="3464" y="1013"/>
                    <a:ext cx="69" cy="81"/>
                  </a:xfrm>
                  <a:custGeom>
                    <a:avLst/>
                    <a:gdLst>
                      <a:gd name="T0" fmla="*/ 5 w 69"/>
                      <a:gd name="T1" fmla="*/ 31 h 81"/>
                      <a:gd name="T2" fmla="*/ 11 w 69"/>
                      <a:gd name="T3" fmla="*/ 18 h 81"/>
                      <a:gd name="T4" fmla="*/ 17 w 69"/>
                      <a:gd name="T5" fmla="*/ 10 h 81"/>
                      <a:gd name="T6" fmla="*/ 27 w 69"/>
                      <a:gd name="T7" fmla="*/ 4 h 81"/>
                      <a:gd name="T8" fmla="*/ 40 w 69"/>
                      <a:gd name="T9" fmla="*/ 0 h 81"/>
                      <a:gd name="T10" fmla="*/ 53 w 69"/>
                      <a:gd name="T11" fmla="*/ 1 h 81"/>
                      <a:gd name="T12" fmla="*/ 60 w 69"/>
                      <a:gd name="T13" fmla="*/ 4 h 81"/>
                      <a:gd name="T14" fmla="*/ 65 w 69"/>
                      <a:gd name="T15" fmla="*/ 11 h 81"/>
                      <a:gd name="T16" fmla="*/ 68 w 69"/>
                      <a:gd name="T17" fmla="*/ 22 h 81"/>
                      <a:gd name="T18" fmla="*/ 67 w 69"/>
                      <a:gd name="T19" fmla="*/ 36 h 81"/>
                      <a:gd name="T20" fmla="*/ 65 w 69"/>
                      <a:gd name="T21" fmla="*/ 49 h 81"/>
                      <a:gd name="T22" fmla="*/ 59 w 69"/>
                      <a:gd name="T23" fmla="*/ 61 h 81"/>
                      <a:gd name="T24" fmla="*/ 51 w 69"/>
                      <a:gd name="T25" fmla="*/ 72 h 81"/>
                      <a:gd name="T26" fmla="*/ 36 w 69"/>
                      <a:gd name="T27" fmla="*/ 80 h 81"/>
                      <a:gd name="T28" fmla="*/ 19 w 69"/>
                      <a:gd name="T29" fmla="*/ 78 h 81"/>
                      <a:gd name="T30" fmla="*/ 8 w 69"/>
                      <a:gd name="T31" fmla="*/ 73 h 81"/>
                      <a:gd name="T32" fmla="*/ 0 w 69"/>
                      <a:gd name="T33" fmla="*/ 61 h 81"/>
                      <a:gd name="T34" fmla="*/ 0 w 69"/>
                      <a:gd name="T35" fmla="*/ 46 h 81"/>
                      <a:gd name="T36" fmla="*/ 5 w 69"/>
                      <a:gd name="T37" fmla="*/ 31 h 8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9" h="81">
                        <a:moveTo>
                          <a:pt x="5" y="31"/>
                        </a:moveTo>
                        <a:lnTo>
                          <a:pt x="11" y="18"/>
                        </a:lnTo>
                        <a:lnTo>
                          <a:pt x="17" y="10"/>
                        </a:lnTo>
                        <a:lnTo>
                          <a:pt x="27" y="4"/>
                        </a:lnTo>
                        <a:lnTo>
                          <a:pt x="40" y="0"/>
                        </a:lnTo>
                        <a:lnTo>
                          <a:pt x="53" y="1"/>
                        </a:lnTo>
                        <a:lnTo>
                          <a:pt x="60" y="4"/>
                        </a:lnTo>
                        <a:lnTo>
                          <a:pt x="65" y="11"/>
                        </a:lnTo>
                        <a:lnTo>
                          <a:pt x="68" y="22"/>
                        </a:lnTo>
                        <a:lnTo>
                          <a:pt x="67" y="36"/>
                        </a:lnTo>
                        <a:lnTo>
                          <a:pt x="65" y="49"/>
                        </a:lnTo>
                        <a:lnTo>
                          <a:pt x="59" y="61"/>
                        </a:lnTo>
                        <a:lnTo>
                          <a:pt x="51" y="72"/>
                        </a:lnTo>
                        <a:lnTo>
                          <a:pt x="36" y="80"/>
                        </a:lnTo>
                        <a:lnTo>
                          <a:pt x="19" y="78"/>
                        </a:lnTo>
                        <a:lnTo>
                          <a:pt x="8" y="73"/>
                        </a:lnTo>
                        <a:lnTo>
                          <a:pt x="0" y="61"/>
                        </a:lnTo>
                        <a:lnTo>
                          <a:pt x="0" y="46"/>
                        </a:lnTo>
                        <a:lnTo>
                          <a:pt x="5" y="31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11374" name="Oval 38"/>
                  <p:cNvSpPr>
                    <a:spLocks noChangeArrowheads="1"/>
                  </p:cNvSpPr>
                  <p:nvPr/>
                </p:nvSpPr>
                <p:spPr bwMode="auto">
                  <a:xfrm>
                    <a:off x="3481" y="1062"/>
                    <a:ext cx="5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11375" name="Freeform 39"/>
                  <p:cNvSpPr>
                    <a:spLocks/>
                  </p:cNvSpPr>
                  <p:nvPr/>
                </p:nvSpPr>
                <p:spPr bwMode="auto">
                  <a:xfrm>
                    <a:off x="3451" y="992"/>
                    <a:ext cx="98" cy="56"/>
                  </a:xfrm>
                  <a:custGeom>
                    <a:avLst/>
                    <a:gdLst>
                      <a:gd name="T0" fmla="*/ 3 w 98"/>
                      <a:gd name="T1" fmla="*/ 32 h 56"/>
                      <a:gd name="T2" fmla="*/ 8 w 98"/>
                      <a:gd name="T3" fmla="*/ 29 h 56"/>
                      <a:gd name="T4" fmla="*/ 80 w 98"/>
                      <a:gd name="T5" fmla="*/ 1 h 56"/>
                      <a:gd name="T6" fmla="*/ 84 w 98"/>
                      <a:gd name="T7" fmla="*/ 0 h 56"/>
                      <a:gd name="T8" fmla="*/ 89 w 98"/>
                      <a:gd name="T9" fmla="*/ 2 h 56"/>
                      <a:gd name="T10" fmla="*/ 94 w 98"/>
                      <a:gd name="T11" fmla="*/ 6 h 56"/>
                      <a:gd name="T12" fmla="*/ 97 w 98"/>
                      <a:gd name="T13" fmla="*/ 12 h 56"/>
                      <a:gd name="T14" fmla="*/ 96 w 98"/>
                      <a:gd name="T15" fmla="*/ 17 h 56"/>
                      <a:gd name="T16" fmla="*/ 95 w 98"/>
                      <a:gd name="T17" fmla="*/ 23 h 56"/>
                      <a:gd name="T18" fmla="*/ 92 w 98"/>
                      <a:gd name="T19" fmla="*/ 26 h 56"/>
                      <a:gd name="T20" fmla="*/ 87 w 98"/>
                      <a:gd name="T21" fmla="*/ 28 h 56"/>
                      <a:gd name="T22" fmla="*/ 18 w 98"/>
                      <a:gd name="T23" fmla="*/ 54 h 56"/>
                      <a:gd name="T24" fmla="*/ 14 w 98"/>
                      <a:gd name="T25" fmla="*/ 55 h 56"/>
                      <a:gd name="T26" fmla="*/ 10 w 98"/>
                      <a:gd name="T27" fmla="*/ 53 h 56"/>
                      <a:gd name="T28" fmla="*/ 6 w 98"/>
                      <a:gd name="T29" fmla="*/ 51 h 56"/>
                      <a:gd name="T30" fmla="*/ 2 w 98"/>
                      <a:gd name="T31" fmla="*/ 48 h 56"/>
                      <a:gd name="T32" fmla="*/ 0 w 98"/>
                      <a:gd name="T33" fmla="*/ 43 h 56"/>
                      <a:gd name="T34" fmla="*/ 1 w 98"/>
                      <a:gd name="T35" fmla="*/ 37 h 56"/>
                      <a:gd name="T36" fmla="*/ 3 w 98"/>
                      <a:gd name="T37" fmla="*/ 32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98" h="56">
                        <a:moveTo>
                          <a:pt x="3" y="32"/>
                        </a:moveTo>
                        <a:lnTo>
                          <a:pt x="8" y="29"/>
                        </a:lnTo>
                        <a:lnTo>
                          <a:pt x="80" y="1"/>
                        </a:lnTo>
                        <a:lnTo>
                          <a:pt x="84" y="0"/>
                        </a:lnTo>
                        <a:lnTo>
                          <a:pt x="89" y="2"/>
                        </a:lnTo>
                        <a:lnTo>
                          <a:pt x="94" y="6"/>
                        </a:lnTo>
                        <a:lnTo>
                          <a:pt x="97" y="12"/>
                        </a:lnTo>
                        <a:lnTo>
                          <a:pt x="96" y="17"/>
                        </a:lnTo>
                        <a:lnTo>
                          <a:pt x="95" y="23"/>
                        </a:lnTo>
                        <a:lnTo>
                          <a:pt x="92" y="26"/>
                        </a:lnTo>
                        <a:lnTo>
                          <a:pt x="87" y="28"/>
                        </a:lnTo>
                        <a:lnTo>
                          <a:pt x="18" y="54"/>
                        </a:lnTo>
                        <a:lnTo>
                          <a:pt x="14" y="55"/>
                        </a:lnTo>
                        <a:lnTo>
                          <a:pt x="10" y="53"/>
                        </a:lnTo>
                        <a:lnTo>
                          <a:pt x="6" y="51"/>
                        </a:lnTo>
                        <a:lnTo>
                          <a:pt x="2" y="48"/>
                        </a:lnTo>
                        <a:lnTo>
                          <a:pt x="0" y="43"/>
                        </a:lnTo>
                        <a:lnTo>
                          <a:pt x="1" y="37"/>
                        </a:lnTo>
                        <a:lnTo>
                          <a:pt x="3" y="32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</p:grpSp>
          </p:grpSp>
        </p:grpSp>
        <p:grpSp>
          <p:nvGrpSpPr>
            <p:cNvPr id="11339" name="Group 40"/>
            <p:cNvGrpSpPr>
              <a:grpSpLocks/>
            </p:cNvGrpSpPr>
            <p:nvPr/>
          </p:nvGrpSpPr>
          <p:grpSpPr bwMode="auto">
            <a:xfrm>
              <a:off x="2869" y="1050"/>
              <a:ext cx="480" cy="481"/>
              <a:chOff x="2869" y="1050"/>
              <a:chExt cx="480" cy="481"/>
            </a:xfrm>
          </p:grpSpPr>
          <p:grpSp>
            <p:nvGrpSpPr>
              <p:cNvPr id="11340" name="Group 41"/>
              <p:cNvGrpSpPr>
                <a:grpSpLocks/>
              </p:cNvGrpSpPr>
              <p:nvPr/>
            </p:nvGrpSpPr>
            <p:grpSpPr bwMode="auto">
              <a:xfrm>
                <a:off x="2926" y="1214"/>
                <a:ext cx="423" cy="300"/>
                <a:chOff x="2926" y="1214"/>
                <a:chExt cx="423" cy="300"/>
              </a:xfrm>
            </p:grpSpPr>
            <p:sp>
              <p:nvSpPr>
                <p:cNvPr id="11367" name="Freeform 42"/>
                <p:cNvSpPr>
                  <a:spLocks/>
                </p:cNvSpPr>
                <p:nvPr/>
              </p:nvSpPr>
              <p:spPr bwMode="auto">
                <a:xfrm>
                  <a:off x="2926" y="1214"/>
                  <a:ext cx="423" cy="227"/>
                </a:xfrm>
                <a:custGeom>
                  <a:avLst/>
                  <a:gdLst>
                    <a:gd name="T0" fmla="*/ 0 w 423"/>
                    <a:gd name="T1" fmla="*/ 100 h 227"/>
                    <a:gd name="T2" fmla="*/ 33 w 423"/>
                    <a:gd name="T3" fmla="*/ 100 h 227"/>
                    <a:gd name="T4" fmla="*/ 52 w 423"/>
                    <a:gd name="T5" fmla="*/ 115 h 227"/>
                    <a:gd name="T6" fmla="*/ 64 w 423"/>
                    <a:gd name="T7" fmla="*/ 130 h 227"/>
                    <a:gd name="T8" fmla="*/ 91 w 423"/>
                    <a:gd name="T9" fmla="*/ 138 h 227"/>
                    <a:gd name="T10" fmla="*/ 110 w 423"/>
                    <a:gd name="T11" fmla="*/ 163 h 227"/>
                    <a:gd name="T12" fmla="*/ 139 w 423"/>
                    <a:gd name="T13" fmla="*/ 175 h 227"/>
                    <a:gd name="T14" fmla="*/ 176 w 423"/>
                    <a:gd name="T15" fmla="*/ 200 h 227"/>
                    <a:gd name="T16" fmla="*/ 222 w 423"/>
                    <a:gd name="T17" fmla="*/ 213 h 227"/>
                    <a:gd name="T18" fmla="*/ 282 w 423"/>
                    <a:gd name="T19" fmla="*/ 223 h 227"/>
                    <a:gd name="T20" fmla="*/ 341 w 423"/>
                    <a:gd name="T21" fmla="*/ 226 h 227"/>
                    <a:gd name="T22" fmla="*/ 394 w 423"/>
                    <a:gd name="T23" fmla="*/ 200 h 227"/>
                    <a:gd name="T24" fmla="*/ 422 w 423"/>
                    <a:gd name="T25" fmla="*/ 163 h 227"/>
                    <a:gd name="T26" fmla="*/ 362 w 423"/>
                    <a:gd name="T27" fmla="*/ 0 h 227"/>
                    <a:gd name="T28" fmla="*/ 337 w 423"/>
                    <a:gd name="T29" fmla="*/ 0 h 227"/>
                    <a:gd name="T30" fmla="*/ 303 w 423"/>
                    <a:gd name="T31" fmla="*/ 19 h 227"/>
                    <a:gd name="T32" fmla="*/ 236 w 423"/>
                    <a:gd name="T33" fmla="*/ 84 h 227"/>
                    <a:gd name="T34" fmla="*/ 207 w 423"/>
                    <a:gd name="T35" fmla="*/ 78 h 227"/>
                    <a:gd name="T36" fmla="*/ 151 w 423"/>
                    <a:gd name="T37" fmla="*/ 65 h 227"/>
                    <a:gd name="T38" fmla="*/ 118 w 423"/>
                    <a:gd name="T39" fmla="*/ 50 h 227"/>
                    <a:gd name="T40" fmla="*/ 68 w 423"/>
                    <a:gd name="T41" fmla="*/ 21 h 227"/>
                    <a:gd name="T42" fmla="*/ 54 w 423"/>
                    <a:gd name="T43" fmla="*/ 21 h 227"/>
                    <a:gd name="T44" fmla="*/ 18 w 423"/>
                    <a:gd name="T45" fmla="*/ 32 h 227"/>
                    <a:gd name="T46" fmla="*/ 0 w 423"/>
                    <a:gd name="T47" fmla="*/ 100 h 22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423" h="227">
                      <a:moveTo>
                        <a:pt x="0" y="100"/>
                      </a:moveTo>
                      <a:lnTo>
                        <a:pt x="33" y="100"/>
                      </a:lnTo>
                      <a:lnTo>
                        <a:pt x="52" y="115"/>
                      </a:lnTo>
                      <a:lnTo>
                        <a:pt x="64" y="130"/>
                      </a:lnTo>
                      <a:lnTo>
                        <a:pt x="91" y="138"/>
                      </a:lnTo>
                      <a:lnTo>
                        <a:pt x="110" y="163"/>
                      </a:lnTo>
                      <a:lnTo>
                        <a:pt x="139" y="175"/>
                      </a:lnTo>
                      <a:lnTo>
                        <a:pt x="176" y="200"/>
                      </a:lnTo>
                      <a:lnTo>
                        <a:pt x="222" y="213"/>
                      </a:lnTo>
                      <a:lnTo>
                        <a:pt x="282" y="223"/>
                      </a:lnTo>
                      <a:lnTo>
                        <a:pt x="341" y="226"/>
                      </a:lnTo>
                      <a:lnTo>
                        <a:pt x="394" y="200"/>
                      </a:lnTo>
                      <a:lnTo>
                        <a:pt x="422" y="163"/>
                      </a:lnTo>
                      <a:lnTo>
                        <a:pt x="362" y="0"/>
                      </a:lnTo>
                      <a:lnTo>
                        <a:pt x="337" y="0"/>
                      </a:lnTo>
                      <a:lnTo>
                        <a:pt x="303" y="19"/>
                      </a:lnTo>
                      <a:lnTo>
                        <a:pt x="236" y="84"/>
                      </a:lnTo>
                      <a:lnTo>
                        <a:pt x="207" y="78"/>
                      </a:lnTo>
                      <a:lnTo>
                        <a:pt x="151" y="65"/>
                      </a:lnTo>
                      <a:lnTo>
                        <a:pt x="118" y="50"/>
                      </a:lnTo>
                      <a:lnTo>
                        <a:pt x="68" y="21"/>
                      </a:lnTo>
                      <a:lnTo>
                        <a:pt x="54" y="21"/>
                      </a:lnTo>
                      <a:lnTo>
                        <a:pt x="18" y="32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0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68" name="Freeform 43"/>
                <p:cNvSpPr>
                  <a:spLocks/>
                </p:cNvSpPr>
                <p:nvPr/>
              </p:nvSpPr>
              <p:spPr bwMode="auto">
                <a:xfrm>
                  <a:off x="3168" y="1439"/>
                  <a:ext cx="58" cy="75"/>
                </a:xfrm>
                <a:custGeom>
                  <a:avLst/>
                  <a:gdLst>
                    <a:gd name="T0" fmla="*/ 57 w 58"/>
                    <a:gd name="T1" fmla="*/ 0 h 75"/>
                    <a:gd name="T2" fmla="*/ 48 w 58"/>
                    <a:gd name="T3" fmla="*/ 19 h 75"/>
                    <a:gd name="T4" fmla="*/ 42 w 58"/>
                    <a:gd name="T5" fmla="*/ 31 h 75"/>
                    <a:gd name="T6" fmla="*/ 28 w 58"/>
                    <a:gd name="T7" fmla="*/ 43 h 75"/>
                    <a:gd name="T8" fmla="*/ 18 w 58"/>
                    <a:gd name="T9" fmla="*/ 56 h 75"/>
                    <a:gd name="T10" fmla="*/ 7 w 58"/>
                    <a:gd name="T11" fmla="*/ 68 h 75"/>
                    <a:gd name="T12" fmla="*/ 0 w 58"/>
                    <a:gd name="T13" fmla="*/ 74 h 75"/>
                    <a:gd name="T14" fmla="*/ 9 w 58"/>
                    <a:gd name="T15" fmla="*/ 73 h 75"/>
                    <a:gd name="T16" fmla="*/ 17 w 58"/>
                    <a:gd name="T17" fmla="*/ 68 h 75"/>
                    <a:gd name="T18" fmla="*/ 27 w 58"/>
                    <a:gd name="T19" fmla="*/ 63 h 75"/>
                    <a:gd name="T20" fmla="*/ 33 w 58"/>
                    <a:gd name="T21" fmla="*/ 59 h 75"/>
                    <a:gd name="T22" fmla="*/ 35 w 58"/>
                    <a:gd name="T23" fmla="*/ 52 h 75"/>
                    <a:gd name="T24" fmla="*/ 39 w 58"/>
                    <a:gd name="T25" fmla="*/ 46 h 75"/>
                    <a:gd name="T26" fmla="*/ 44 w 58"/>
                    <a:gd name="T27" fmla="*/ 38 h 75"/>
                    <a:gd name="T28" fmla="*/ 50 w 58"/>
                    <a:gd name="T29" fmla="*/ 31 h 75"/>
                    <a:gd name="T30" fmla="*/ 54 w 58"/>
                    <a:gd name="T31" fmla="*/ 20 h 75"/>
                    <a:gd name="T32" fmla="*/ 57 w 58"/>
                    <a:gd name="T33" fmla="*/ 0 h 7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58" h="75">
                      <a:moveTo>
                        <a:pt x="57" y="0"/>
                      </a:moveTo>
                      <a:lnTo>
                        <a:pt x="48" y="19"/>
                      </a:lnTo>
                      <a:lnTo>
                        <a:pt x="42" y="31"/>
                      </a:lnTo>
                      <a:lnTo>
                        <a:pt x="28" y="43"/>
                      </a:lnTo>
                      <a:lnTo>
                        <a:pt x="18" y="56"/>
                      </a:lnTo>
                      <a:lnTo>
                        <a:pt x="7" y="68"/>
                      </a:lnTo>
                      <a:lnTo>
                        <a:pt x="0" y="74"/>
                      </a:lnTo>
                      <a:lnTo>
                        <a:pt x="9" y="73"/>
                      </a:lnTo>
                      <a:lnTo>
                        <a:pt x="17" y="68"/>
                      </a:lnTo>
                      <a:lnTo>
                        <a:pt x="27" y="63"/>
                      </a:lnTo>
                      <a:lnTo>
                        <a:pt x="33" y="59"/>
                      </a:lnTo>
                      <a:lnTo>
                        <a:pt x="35" y="52"/>
                      </a:lnTo>
                      <a:lnTo>
                        <a:pt x="39" y="46"/>
                      </a:lnTo>
                      <a:lnTo>
                        <a:pt x="44" y="38"/>
                      </a:lnTo>
                      <a:lnTo>
                        <a:pt x="50" y="31"/>
                      </a:lnTo>
                      <a:lnTo>
                        <a:pt x="54" y="20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00C0E0"/>
                </a:solidFill>
                <a:ln w="12700" cap="rnd" cmpd="sng">
                  <a:solidFill>
                    <a:srgbClr val="00C0E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1341" name="Group 44"/>
              <p:cNvGrpSpPr>
                <a:grpSpLocks/>
              </p:cNvGrpSpPr>
              <p:nvPr/>
            </p:nvGrpSpPr>
            <p:grpSpPr bwMode="auto">
              <a:xfrm>
                <a:off x="2869" y="1050"/>
                <a:ext cx="336" cy="481"/>
                <a:chOff x="2869" y="1050"/>
                <a:chExt cx="336" cy="481"/>
              </a:xfrm>
            </p:grpSpPr>
            <p:grpSp>
              <p:nvGrpSpPr>
                <p:cNvPr id="11342" name="Group 45"/>
                <p:cNvGrpSpPr>
                  <a:grpSpLocks/>
                </p:cNvGrpSpPr>
                <p:nvPr/>
              </p:nvGrpSpPr>
              <p:grpSpPr bwMode="auto">
                <a:xfrm>
                  <a:off x="2869" y="1050"/>
                  <a:ext cx="336" cy="481"/>
                  <a:chOff x="2869" y="1050"/>
                  <a:chExt cx="336" cy="481"/>
                </a:xfrm>
              </p:grpSpPr>
              <p:grpSp>
                <p:nvGrpSpPr>
                  <p:cNvPr id="11349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2869" y="1069"/>
                    <a:ext cx="269" cy="462"/>
                    <a:chOff x="2869" y="1069"/>
                    <a:chExt cx="269" cy="462"/>
                  </a:xfrm>
                </p:grpSpPr>
                <p:sp>
                  <p:nvSpPr>
                    <p:cNvPr id="11359" name="Freeform 47"/>
                    <p:cNvSpPr>
                      <a:spLocks/>
                    </p:cNvSpPr>
                    <p:nvPr/>
                  </p:nvSpPr>
                  <p:spPr bwMode="auto">
                    <a:xfrm>
                      <a:off x="2956" y="1085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236 h 237"/>
                        <a:gd name="T2" fmla="*/ 89 w 171"/>
                        <a:gd name="T3" fmla="*/ 202 h 237"/>
                        <a:gd name="T4" fmla="*/ 91 w 171"/>
                        <a:gd name="T5" fmla="*/ 177 h 237"/>
                        <a:gd name="T6" fmla="*/ 83 w 171"/>
                        <a:gd name="T7" fmla="*/ 150 h 237"/>
                        <a:gd name="T8" fmla="*/ 68 w 171"/>
                        <a:gd name="T9" fmla="*/ 129 h 237"/>
                        <a:gd name="T10" fmla="*/ 49 w 171"/>
                        <a:gd name="T11" fmla="*/ 108 h 237"/>
                        <a:gd name="T12" fmla="*/ 29 w 171"/>
                        <a:gd name="T13" fmla="*/ 94 h 237"/>
                        <a:gd name="T14" fmla="*/ 0 w 171"/>
                        <a:gd name="T15" fmla="*/ 83 h 237"/>
                        <a:gd name="T16" fmla="*/ 31 w 171"/>
                        <a:gd name="T17" fmla="*/ 52 h 237"/>
                        <a:gd name="T18" fmla="*/ 45 w 171"/>
                        <a:gd name="T19" fmla="*/ 0 h 237"/>
                        <a:gd name="T20" fmla="*/ 83 w 171"/>
                        <a:gd name="T21" fmla="*/ 21 h 237"/>
                        <a:gd name="T22" fmla="*/ 116 w 171"/>
                        <a:gd name="T23" fmla="*/ 42 h 237"/>
                        <a:gd name="T24" fmla="*/ 133 w 171"/>
                        <a:gd name="T25" fmla="*/ 64 h 237"/>
                        <a:gd name="T26" fmla="*/ 159 w 171"/>
                        <a:gd name="T27" fmla="*/ 119 h 237"/>
                        <a:gd name="T28" fmla="*/ 166 w 171"/>
                        <a:gd name="T29" fmla="*/ 171 h 237"/>
                        <a:gd name="T30" fmla="*/ 170 w 171"/>
                        <a:gd name="T31" fmla="*/ 204 h 237"/>
                        <a:gd name="T32" fmla="*/ 133 w 171"/>
                        <a:gd name="T33" fmla="*/ 211 h 237"/>
                        <a:gd name="T34" fmla="*/ 85 w 171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236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9" y="94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5" y="0"/>
                          </a:lnTo>
                          <a:lnTo>
                            <a:pt x="83" y="21"/>
                          </a:lnTo>
                          <a:lnTo>
                            <a:pt x="116" y="42"/>
                          </a:lnTo>
                          <a:lnTo>
                            <a:pt x="133" y="64"/>
                          </a:lnTo>
                          <a:lnTo>
                            <a:pt x="159" y="119"/>
                          </a:lnTo>
                          <a:lnTo>
                            <a:pt x="166" y="171"/>
                          </a:lnTo>
                          <a:lnTo>
                            <a:pt x="170" y="204"/>
                          </a:lnTo>
                          <a:lnTo>
                            <a:pt x="133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60" name="Freeform 48"/>
                    <p:cNvSpPr>
                      <a:spLocks/>
                    </p:cNvSpPr>
                    <p:nvPr/>
                  </p:nvSpPr>
                  <p:spPr bwMode="auto">
                    <a:xfrm>
                      <a:off x="2889" y="1156"/>
                      <a:ext cx="172" cy="236"/>
                    </a:xfrm>
                    <a:custGeom>
                      <a:avLst/>
                      <a:gdLst>
                        <a:gd name="T0" fmla="*/ 85 w 172"/>
                        <a:gd name="T1" fmla="*/ 0 h 236"/>
                        <a:gd name="T2" fmla="*/ 81 w 172"/>
                        <a:gd name="T3" fmla="*/ 33 h 236"/>
                        <a:gd name="T4" fmla="*/ 79 w 172"/>
                        <a:gd name="T5" fmla="*/ 58 h 236"/>
                        <a:gd name="T6" fmla="*/ 87 w 172"/>
                        <a:gd name="T7" fmla="*/ 85 h 236"/>
                        <a:gd name="T8" fmla="*/ 102 w 172"/>
                        <a:gd name="T9" fmla="*/ 106 h 236"/>
                        <a:gd name="T10" fmla="*/ 121 w 172"/>
                        <a:gd name="T11" fmla="*/ 127 h 236"/>
                        <a:gd name="T12" fmla="*/ 141 w 172"/>
                        <a:gd name="T13" fmla="*/ 142 h 236"/>
                        <a:gd name="T14" fmla="*/ 171 w 172"/>
                        <a:gd name="T15" fmla="*/ 152 h 236"/>
                        <a:gd name="T16" fmla="*/ 139 w 172"/>
                        <a:gd name="T17" fmla="*/ 184 h 236"/>
                        <a:gd name="T18" fmla="*/ 125 w 172"/>
                        <a:gd name="T19" fmla="*/ 235 h 236"/>
                        <a:gd name="T20" fmla="*/ 87 w 172"/>
                        <a:gd name="T21" fmla="*/ 215 h 236"/>
                        <a:gd name="T22" fmla="*/ 54 w 172"/>
                        <a:gd name="T23" fmla="*/ 194 h 236"/>
                        <a:gd name="T24" fmla="*/ 37 w 172"/>
                        <a:gd name="T25" fmla="*/ 171 h 236"/>
                        <a:gd name="T26" fmla="*/ 10 w 172"/>
                        <a:gd name="T27" fmla="*/ 117 h 236"/>
                        <a:gd name="T28" fmla="*/ 4 w 172"/>
                        <a:gd name="T29" fmla="*/ 65 h 236"/>
                        <a:gd name="T30" fmla="*/ 0 w 172"/>
                        <a:gd name="T31" fmla="*/ 31 h 236"/>
                        <a:gd name="T32" fmla="*/ 37 w 172"/>
                        <a:gd name="T33" fmla="*/ 25 h 236"/>
                        <a:gd name="T34" fmla="*/ 85 w 172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2" h="236">
                          <a:moveTo>
                            <a:pt x="85" y="0"/>
                          </a:moveTo>
                          <a:lnTo>
                            <a:pt x="81" y="33"/>
                          </a:lnTo>
                          <a:lnTo>
                            <a:pt x="79" y="58"/>
                          </a:lnTo>
                          <a:lnTo>
                            <a:pt x="87" y="85"/>
                          </a:lnTo>
                          <a:lnTo>
                            <a:pt x="102" y="106"/>
                          </a:lnTo>
                          <a:lnTo>
                            <a:pt x="121" y="127"/>
                          </a:lnTo>
                          <a:lnTo>
                            <a:pt x="141" y="142"/>
                          </a:lnTo>
                          <a:lnTo>
                            <a:pt x="171" y="152"/>
                          </a:lnTo>
                          <a:lnTo>
                            <a:pt x="139" y="184"/>
                          </a:lnTo>
                          <a:lnTo>
                            <a:pt x="125" y="235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7" y="171"/>
                          </a:lnTo>
                          <a:lnTo>
                            <a:pt x="10" y="117"/>
                          </a:lnTo>
                          <a:lnTo>
                            <a:pt x="4" y="65"/>
                          </a:lnTo>
                          <a:lnTo>
                            <a:pt x="0" y="31"/>
                          </a:lnTo>
                          <a:lnTo>
                            <a:pt x="37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61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2908" y="1069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3 w 171"/>
                        <a:gd name="T7" fmla="*/ 149 h 236"/>
                        <a:gd name="T8" fmla="*/ 68 w 171"/>
                        <a:gd name="T9" fmla="*/ 128 h 236"/>
                        <a:gd name="T10" fmla="*/ 50 w 171"/>
                        <a:gd name="T11" fmla="*/ 108 h 236"/>
                        <a:gd name="T12" fmla="*/ 29 w 171"/>
                        <a:gd name="T13" fmla="*/ 93 h 236"/>
                        <a:gd name="T14" fmla="*/ 0 w 171"/>
                        <a:gd name="T15" fmla="*/ 83 h 236"/>
                        <a:gd name="T16" fmla="*/ 31 w 171"/>
                        <a:gd name="T17" fmla="*/ 52 h 236"/>
                        <a:gd name="T18" fmla="*/ 46 w 171"/>
                        <a:gd name="T19" fmla="*/ 0 h 236"/>
                        <a:gd name="T20" fmla="*/ 83 w 171"/>
                        <a:gd name="T21" fmla="*/ 20 h 236"/>
                        <a:gd name="T22" fmla="*/ 116 w 171"/>
                        <a:gd name="T23" fmla="*/ 41 h 236"/>
                        <a:gd name="T24" fmla="*/ 133 w 171"/>
                        <a:gd name="T25" fmla="*/ 64 h 236"/>
                        <a:gd name="T26" fmla="*/ 160 w 171"/>
                        <a:gd name="T27" fmla="*/ 118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3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49"/>
                          </a:lnTo>
                          <a:lnTo>
                            <a:pt x="68" y="128"/>
                          </a:lnTo>
                          <a:lnTo>
                            <a:pt x="50" y="108"/>
                          </a:lnTo>
                          <a:lnTo>
                            <a:pt x="29" y="93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6" y="0"/>
                          </a:lnTo>
                          <a:lnTo>
                            <a:pt x="83" y="20"/>
                          </a:lnTo>
                          <a:lnTo>
                            <a:pt x="116" y="41"/>
                          </a:lnTo>
                          <a:lnTo>
                            <a:pt x="133" y="64"/>
                          </a:lnTo>
                          <a:lnTo>
                            <a:pt x="160" y="118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3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62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2922" y="1243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8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2 h 237"/>
                        <a:gd name="T16" fmla="*/ 140 w 171"/>
                        <a:gd name="T17" fmla="*/ 184 h 237"/>
                        <a:gd name="T18" fmla="*/ 125 w 171"/>
                        <a:gd name="T19" fmla="*/ 236 h 237"/>
                        <a:gd name="T20" fmla="*/ 88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1 h 237"/>
                        <a:gd name="T26" fmla="*/ 11 w 171"/>
                        <a:gd name="T27" fmla="*/ 117 h 237"/>
                        <a:gd name="T28" fmla="*/ 4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5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8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2"/>
                          </a:lnTo>
                          <a:lnTo>
                            <a:pt x="140" y="184"/>
                          </a:lnTo>
                          <a:lnTo>
                            <a:pt x="125" y="236"/>
                          </a:lnTo>
                          <a:lnTo>
                            <a:pt x="88" y="215"/>
                          </a:lnTo>
                          <a:lnTo>
                            <a:pt x="54" y="194"/>
                          </a:lnTo>
                          <a:lnTo>
                            <a:pt x="38" y="171"/>
                          </a:lnTo>
                          <a:lnTo>
                            <a:pt x="11" y="117"/>
                          </a:lnTo>
                          <a:lnTo>
                            <a:pt x="4" y="65"/>
                          </a:lnTo>
                          <a:lnTo>
                            <a:pt x="0" y="32"/>
                          </a:lnTo>
                          <a:lnTo>
                            <a:pt x="38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63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2945" y="1174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7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3 h 237"/>
                        <a:gd name="T16" fmla="*/ 139 w 171"/>
                        <a:gd name="T17" fmla="*/ 184 h 237"/>
                        <a:gd name="T18" fmla="*/ 125 w 171"/>
                        <a:gd name="T19" fmla="*/ 236 h 237"/>
                        <a:gd name="T20" fmla="*/ 87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2 h 237"/>
                        <a:gd name="T26" fmla="*/ 11 w 171"/>
                        <a:gd name="T27" fmla="*/ 118 h 237"/>
                        <a:gd name="T28" fmla="*/ 5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6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7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3"/>
                          </a:lnTo>
                          <a:lnTo>
                            <a:pt x="139" y="184"/>
                          </a:lnTo>
                          <a:lnTo>
                            <a:pt x="125" y="236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8" y="172"/>
                          </a:lnTo>
                          <a:lnTo>
                            <a:pt x="11" y="118"/>
                          </a:lnTo>
                          <a:lnTo>
                            <a:pt x="5" y="65"/>
                          </a:lnTo>
                          <a:lnTo>
                            <a:pt x="0" y="32"/>
                          </a:lnTo>
                          <a:lnTo>
                            <a:pt x="38" y="26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64" name="Freeform 52"/>
                    <p:cNvSpPr>
                      <a:spLocks/>
                    </p:cNvSpPr>
                    <p:nvPr/>
                  </p:nvSpPr>
                  <p:spPr bwMode="auto">
                    <a:xfrm>
                      <a:off x="2902" y="1190"/>
                      <a:ext cx="236" cy="172"/>
                    </a:xfrm>
                    <a:custGeom>
                      <a:avLst/>
                      <a:gdLst>
                        <a:gd name="T0" fmla="*/ 0 w 236"/>
                        <a:gd name="T1" fmla="*/ 86 h 172"/>
                        <a:gd name="T2" fmla="*/ 34 w 236"/>
                        <a:gd name="T3" fmla="*/ 90 h 172"/>
                        <a:gd name="T4" fmla="*/ 59 w 236"/>
                        <a:gd name="T5" fmla="*/ 92 h 172"/>
                        <a:gd name="T6" fmla="*/ 86 w 236"/>
                        <a:gd name="T7" fmla="*/ 84 h 172"/>
                        <a:gd name="T8" fmla="*/ 106 w 236"/>
                        <a:gd name="T9" fmla="*/ 69 h 172"/>
                        <a:gd name="T10" fmla="*/ 127 w 236"/>
                        <a:gd name="T11" fmla="*/ 50 h 172"/>
                        <a:gd name="T12" fmla="*/ 142 w 236"/>
                        <a:gd name="T13" fmla="*/ 29 h 172"/>
                        <a:gd name="T14" fmla="*/ 152 w 236"/>
                        <a:gd name="T15" fmla="*/ 0 h 172"/>
                        <a:gd name="T16" fmla="*/ 183 w 236"/>
                        <a:gd name="T17" fmla="*/ 31 h 172"/>
                        <a:gd name="T18" fmla="*/ 235 w 236"/>
                        <a:gd name="T19" fmla="*/ 46 h 172"/>
                        <a:gd name="T20" fmla="*/ 214 w 236"/>
                        <a:gd name="T21" fmla="*/ 84 h 172"/>
                        <a:gd name="T22" fmla="*/ 194 w 236"/>
                        <a:gd name="T23" fmla="*/ 117 h 172"/>
                        <a:gd name="T24" fmla="*/ 171 w 236"/>
                        <a:gd name="T25" fmla="*/ 134 h 172"/>
                        <a:gd name="T26" fmla="*/ 117 w 236"/>
                        <a:gd name="T27" fmla="*/ 161 h 172"/>
                        <a:gd name="T28" fmla="*/ 65 w 236"/>
                        <a:gd name="T29" fmla="*/ 167 h 172"/>
                        <a:gd name="T30" fmla="*/ 32 w 236"/>
                        <a:gd name="T31" fmla="*/ 171 h 172"/>
                        <a:gd name="T32" fmla="*/ 25 w 236"/>
                        <a:gd name="T33" fmla="*/ 134 h 172"/>
                        <a:gd name="T34" fmla="*/ 0 w 236"/>
                        <a:gd name="T35" fmla="*/ 86 h 172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2">
                          <a:moveTo>
                            <a:pt x="0" y="86"/>
                          </a:moveTo>
                          <a:lnTo>
                            <a:pt x="34" y="90"/>
                          </a:lnTo>
                          <a:lnTo>
                            <a:pt x="59" y="92"/>
                          </a:lnTo>
                          <a:lnTo>
                            <a:pt x="86" y="84"/>
                          </a:lnTo>
                          <a:lnTo>
                            <a:pt x="106" y="69"/>
                          </a:lnTo>
                          <a:lnTo>
                            <a:pt x="127" y="50"/>
                          </a:lnTo>
                          <a:lnTo>
                            <a:pt x="142" y="29"/>
                          </a:lnTo>
                          <a:lnTo>
                            <a:pt x="152" y="0"/>
                          </a:lnTo>
                          <a:lnTo>
                            <a:pt x="183" y="31"/>
                          </a:lnTo>
                          <a:lnTo>
                            <a:pt x="235" y="46"/>
                          </a:lnTo>
                          <a:lnTo>
                            <a:pt x="214" y="84"/>
                          </a:lnTo>
                          <a:lnTo>
                            <a:pt x="194" y="117"/>
                          </a:lnTo>
                          <a:lnTo>
                            <a:pt x="171" y="134"/>
                          </a:lnTo>
                          <a:lnTo>
                            <a:pt x="117" y="161"/>
                          </a:lnTo>
                          <a:lnTo>
                            <a:pt x="65" y="167"/>
                          </a:lnTo>
                          <a:lnTo>
                            <a:pt x="32" y="171"/>
                          </a:lnTo>
                          <a:lnTo>
                            <a:pt x="25" y="134"/>
                          </a:lnTo>
                          <a:lnTo>
                            <a:pt x="0" y="8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65" name="Freeform 53"/>
                    <p:cNvSpPr>
                      <a:spLocks/>
                    </p:cNvSpPr>
                    <p:nvPr/>
                  </p:nvSpPr>
                  <p:spPr bwMode="auto">
                    <a:xfrm>
                      <a:off x="2869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2 w 171"/>
                        <a:gd name="T7" fmla="*/ 150 h 236"/>
                        <a:gd name="T8" fmla="*/ 68 w 171"/>
                        <a:gd name="T9" fmla="*/ 129 h 236"/>
                        <a:gd name="T10" fmla="*/ 49 w 171"/>
                        <a:gd name="T11" fmla="*/ 108 h 236"/>
                        <a:gd name="T12" fmla="*/ 28 w 171"/>
                        <a:gd name="T13" fmla="*/ 94 h 236"/>
                        <a:gd name="T14" fmla="*/ 0 w 171"/>
                        <a:gd name="T15" fmla="*/ 83 h 236"/>
                        <a:gd name="T16" fmla="*/ 30 w 171"/>
                        <a:gd name="T17" fmla="*/ 52 h 236"/>
                        <a:gd name="T18" fmla="*/ 45 w 171"/>
                        <a:gd name="T19" fmla="*/ 0 h 236"/>
                        <a:gd name="T20" fmla="*/ 82 w 171"/>
                        <a:gd name="T21" fmla="*/ 21 h 236"/>
                        <a:gd name="T22" fmla="*/ 116 w 171"/>
                        <a:gd name="T23" fmla="*/ 42 h 236"/>
                        <a:gd name="T24" fmla="*/ 132 w 171"/>
                        <a:gd name="T25" fmla="*/ 64 h 236"/>
                        <a:gd name="T26" fmla="*/ 159 w 171"/>
                        <a:gd name="T27" fmla="*/ 119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2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2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4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1"/>
                          </a:lnTo>
                          <a:lnTo>
                            <a:pt x="116" y="42"/>
                          </a:lnTo>
                          <a:lnTo>
                            <a:pt x="132" y="64"/>
                          </a:lnTo>
                          <a:lnTo>
                            <a:pt x="159" y="119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2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66" name="Freeform 54"/>
                    <p:cNvSpPr>
                      <a:spLocks/>
                    </p:cNvSpPr>
                    <p:nvPr/>
                  </p:nvSpPr>
                  <p:spPr bwMode="auto">
                    <a:xfrm>
                      <a:off x="2869" y="1296"/>
                      <a:ext cx="171" cy="235"/>
                    </a:xfrm>
                    <a:custGeom>
                      <a:avLst/>
                      <a:gdLst>
                        <a:gd name="T0" fmla="*/ 85 w 171"/>
                        <a:gd name="T1" fmla="*/ 234 h 235"/>
                        <a:gd name="T2" fmla="*/ 89 w 171"/>
                        <a:gd name="T3" fmla="*/ 201 h 235"/>
                        <a:gd name="T4" fmla="*/ 91 w 171"/>
                        <a:gd name="T5" fmla="*/ 176 h 235"/>
                        <a:gd name="T6" fmla="*/ 82 w 171"/>
                        <a:gd name="T7" fmla="*/ 149 h 235"/>
                        <a:gd name="T8" fmla="*/ 68 w 171"/>
                        <a:gd name="T9" fmla="*/ 129 h 235"/>
                        <a:gd name="T10" fmla="*/ 49 w 171"/>
                        <a:gd name="T11" fmla="*/ 108 h 235"/>
                        <a:gd name="T12" fmla="*/ 28 w 171"/>
                        <a:gd name="T13" fmla="*/ 93 h 235"/>
                        <a:gd name="T14" fmla="*/ 0 w 171"/>
                        <a:gd name="T15" fmla="*/ 83 h 235"/>
                        <a:gd name="T16" fmla="*/ 30 w 171"/>
                        <a:gd name="T17" fmla="*/ 52 h 235"/>
                        <a:gd name="T18" fmla="*/ 45 w 171"/>
                        <a:gd name="T19" fmla="*/ 0 h 235"/>
                        <a:gd name="T20" fmla="*/ 82 w 171"/>
                        <a:gd name="T21" fmla="*/ 20 h 235"/>
                        <a:gd name="T22" fmla="*/ 116 w 171"/>
                        <a:gd name="T23" fmla="*/ 41 h 235"/>
                        <a:gd name="T24" fmla="*/ 132 w 171"/>
                        <a:gd name="T25" fmla="*/ 64 h 235"/>
                        <a:gd name="T26" fmla="*/ 159 w 171"/>
                        <a:gd name="T27" fmla="*/ 118 h 235"/>
                        <a:gd name="T28" fmla="*/ 166 w 171"/>
                        <a:gd name="T29" fmla="*/ 170 h 235"/>
                        <a:gd name="T30" fmla="*/ 170 w 171"/>
                        <a:gd name="T31" fmla="*/ 203 h 235"/>
                        <a:gd name="T32" fmla="*/ 132 w 171"/>
                        <a:gd name="T33" fmla="*/ 209 h 235"/>
                        <a:gd name="T34" fmla="*/ 85 w 171"/>
                        <a:gd name="T35" fmla="*/ 234 h 235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5">
                          <a:moveTo>
                            <a:pt x="85" y="234"/>
                          </a:moveTo>
                          <a:lnTo>
                            <a:pt x="89" y="201"/>
                          </a:lnTo>
                          <a:lnTo>
                            <a:pt x="91" y="176"/>
                          </a:lnTo>
                          <a:lnTo>
                            <a:pt x="82" y="149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3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0"/>
                          </a:lnTo>
                          <a:lnTo>
                            <a:pt x="116" y="41"/>
                          </a:lnTo>
                          <a:lnTo>
                            <a:pt x="132" y="64"/>
                          </a:lnTo>
                          <a:lnTo>
                            <a:pt x="159" y="118"/>
                          </a:lnTo>
                          <a:lnTo>
                            <a:pt x="166" y="170"/>
                          </a:lnTo>
                          <a:lnTo>
                            <a:pt x="170" y="203"/>
                          </a:lnTo>
                          <a:lnTo>
                            <a:pt x="132" y="209"/>
                          </a:lnTo>
                          <a:lnTo>
                            <a:pt x="85" y="234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</p:grpSp>
              <p:grpSp>
                <p:nvGrpSpPr>
                  <p:cNvPr id="11350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2935" y="1050"/>
                    <a:ext cx="270" cy="463"/>
                    <a:chOff x="2935" y="1050"/>
                    <a:chExt cx="270" cy="463"/>
                  </a:xfrm>
                </p:grpSpPr>
                <p:sp>
                  <p:nvSpPr>
                    <p:cNvPr id="11351" name="Freeform 56"/>
                    <p:cNvSpPr>
                      <a:spLocks/>
                    </p:cNvSpPr>
                    <p:nvPr/>
                  </p:nvSpPr>
                  <p:spPr bwMode="auto">
                    <a:xfrm>
                      <a:off x="2947" y="1066"/>
                      <a:ext cx="170" cy="237"/>
                    </a:xfrm>
                    <a:custGeom>
                      <a:avLst/>
                      <a:gdLst>
                        <a:gd name="T0" fmla="*/ 85 w 170"/>
                        <a:gd name="T1" fmla="*/ 236 h 237"/>
                        <a:gd name="T2" fmla="*/ 81 w 170"/>
                        <a:gd name="T3" fmla="*/ 202 h 237"/>
                        <a:gd name="T4" fmla="*/ 78 w 170"/>
                        <a:gd name="T5" fmla="*/ 177 h 237"/>
                        <a:gd name="T6" fmla="*/ 87 w 170"/>
                        <a:gd name="T7" fmla="*/ 150 h 237"/>
                        <a:gd name="T8" fmla="*/ 101 w 170"/>
                        <a:gd name="T9" fmla="*/ 129 h 237"/>
                        <a:gd name="T10" fmla="*/ 120 w 170"/>
                        <a:gd name="T11" fmla="*/ 108 h 237"/>
                        <a:gd name="T12" fmla="*/ 141 w 170"/>
                        <a:gd name="T13" fmla="*/ 94 h 237"/>
                        <a:gd name="T14" fmla="*/ 169 w 170"/>
                        <a:gd name="T15" fmla="*/ 83 h 237"/>
                        <a:gd name="T16" fmla="*/ 139 w 170"/>
                        <a:gd name="T17" fmla="*/ 52 h 237"/>
                        <a:gd name="T18" fmla="*/ 124 w 170"/>
                        <a:gd name="T19" fmla="*/ 0 h 237"/>
                        <a:gd name="T20" fmla="*/ 87 w 170"/>
                        <a:gd name="T21" fmla="*/ 21 h 237"/>
                        <a:gd name="T22" fmla="*/ 53 w 170"/>
                        <a:gd name="T23" fmla="*/ 42 h 237"/>
                        <a:gd name="T24" fmla="*/ 37 w 170"/>
                        <a:gd name="T25" fmla="*/ 65 h 237"/>
                        <a:gd name="T26" fmla="*/ 10 w 170"/>
                        <a:gd name="T27" fmla="*/ 119 h 237"/>
                        <a:gd name="T28" fmla="*/ 4 w 170"/>
                        <a:gd name="T29" fmla="*/ 171 h 237"/>
                        <a:gd name="T30" fmla="*/ 0 w 170"/>
                        <a:gd name="T31" fmla="*/ 205 h 237"/>
                        <a:gd name="T32" fmla="*/ 37 w 170"/>
                        <a:gd name="T33" fmla="*/ 211 h 237"/>
                        <a:gd name="T34" fmla="*/ 85 w 170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0" h="237">
                          <a:moveTo>
                            <a:pt x="85" y="236"/>
                          </a:moveTo>
                          <a:lnTo>
                            <a:pt x="81" y="202"/>
                          </a:lnTo>
                          <a:lnTo>
                            <a:pt x="78" y="177"/>
                          </a:lnTo>
                          <a:lnTo>
                            <a:pt x="87" y="150"/>
                          </a:lnTo>
                          <a:lnTo>
                            <a:pt x="101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69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3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5"/>
                          </a:lnTo>
                          <a:lnTo>
                            <a:pt x="37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52" name="Freeform 57"/>
                    <p:cNvSpPr>
                      <a:spLocks/>
                    </p:cNvSpPr>
                    <p:nvPr/>
                  </p:nvSpPr>
                  <p:spPr bwMode="auto">
                    <a:xfrm>
                      <a:off x="3013" y="113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2 w 171"/>
                        <a:gd name="T5" fmla="*/ 58 h 236"/>
                        <a:gd name="T6" fmla="*/ 83 w 171"/>
                        <a:gd name="T7" fmla="*/ 85 h 236"/>
                        <a:gd name="T8" fmla="*/ 69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1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60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2" y="58"/>
                          </a:lnTo>
                          <a:lnTo>
                            <a:pt x="83" y="85"/>
                          </a:lnTo>
                          <a:lnTo>
                            <a:pt x="69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1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60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53" name="Freeform 58"/>
                    <p:cNvSpPr>
                      <a:spLocks/>
                    </p:cNvSpPr>
                    <p:nvPr/>
                  </p:nvSpPr>
                  <p:spPr bwMode="auto">
                    <a:xfrm>
                      <a:off x="2994" y="1050"/>
                      <a:ext cx="171" cy="236"/>
                    </a:xfrm>
                    <a:custGeom>
                      <a:avLst/>
                      <a:gdLst>
                        <a:gd name="T0" fmla="*/ 86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8 w 171"/>
                        <a:gd name="T7" fmla="*/ 150 h 236"/>
                        <a:gd name="T8" fmla="*/ 102 w 171"/>
                        <a:gd name="T9" fmla="*/ 129 h 236"/>
                        <a:gd name="T10" fmla="*/ 121 w 171"/>
                        <a:gd name="T11" fmla="*/ 108 h 236"/>
                        <a:gd name="T12" fmla="*/ 142 w 171"/>
                        <a:gd name="T13" fmla="*/ 93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5 w 171"/>
                        <a:gd name="T19" fmla="*/ 0 h 236"/>
                        <a:gd name="T20" fmla="*/ 88 w 171"/>
                        <a:gd name="T21" fmla="*/ 21 h 236"/>
                        <a:gd name="T22" fmla="*/ 54 w 171"/>
                        <a:gd name="T23" fmla="*/ 42 h 236"/>
                        <a:gd name="T24" fmla="*/ 38 w 171"/>
                        <a:gd name="T25" fmla="*/ 64 h 236"/>
                        <a:gd name="T26" fmla="*/ 11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8 w 171"/>
                        <a:gd name="T33" fmla="*/ 210 h 236"/>
                        <a:gd name="T34" fmla="*/ 86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6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8" y="150"/>
                          </a:lnTo>
                          <a:lnTo>
                            <a:pt x="102" y="129"/>
                          </a:lnTo>
                          <a:lnTo>
                            <a:pt x="121" y="108"/>
                          </a:lnTo>
                          <a:lnTo>
                            <a:pt x="142" y="93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5" y="0"/>
                          </a:lnTo>
                          <a:lnTo>
                            <a:pt x="88" y="21"/>
                          </a:lnTo>
                          <a:lnTo>
                            <a:pt x="54" y="42"/>
                          </a:lnTo>
                          <a:lnTo>
                            <a:pt x="38" y="64"/>
                          </a:lnTo>
                          <a:lnTo>
                            <a:pt x="11" y="118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8" y="210"/>
                          </a:lnTo>
                          <a:lnTo>
                            <a:pt x="86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54" name="Freeform 59"/>
                    <p:cNvSpPr>
                      <a:spLocks/>
                    </p:cNvSpPr>
                    <p:nvPr/>
                  </p:nvSpPr>
                  <p:spPr bwMode="auto">
                    <a:xfrm>
                      <a:off x="2980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49 w 171"/>
                        <a:gd name="T11" fmla="*/ 127 h 236"/>
                        <a:gd name="T12" fmla="*/ 29 w 171"/>
                        <a:gd name="T13" fmla="*/ 141 h 236"/>
                        <a:gd name="T14" fmla="*/ 0 w 171"/>
                        <a:gd name="T15" fmla="*/ 152 h 236"/>
                        <a:gd name="T16" fmla="*/ 31 w 171"/>
                        <a:gd name="T17" fmla="*/ 183 h 236"/>
                        <a:gd name="T18" fmla="*/ 45 w 171"/>
                        <a:gd name="T19" fmla="*/ 235 h 236"/>
                        <a:gd name="T20" fmla="*/ 83 w 171"/>
                        <a:gd name="T21" fmla="*/ 214 h 236"/>
                        <a:gd name="T22" fmla="*/ 116 w 171"/>
                        <a:gd name="T23" fmla="*/ 193 h 236"/>
                        <a:gd name="T24" fmla="*/ 133 w 171"/>
                        <a:gd name="T25" fmla="*/ 170 h 236"/>
                        <a:gd name="T26" fmla="*/ 159 w 171"/>
                        <a:gd name="T27" fmla="*/ 116 h 236"/>
                        <a:gd name="T28" fmla="*/ 166 w 171"/>
                        <a:gd name="T29" fmla="*/ 64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49" y="127"/>
                          </a:lnTo>
                          <a:lnTo>
                            <a:pt x="29" y="141"/>
                          </a:lnTo>
                          <a:lnTo>
                            <a:pt x="0" y="152"/>
                          </a:lnTo>
                          <a:lnTo>
                            <a:pt x="31" y="183"/>
                          </a:lnTo>
                          <a:lnTo>
                            <a:pt x="45" y="235"/>
                          </a:lnTo>
                          <a:lnTo>
                            <a:pt x="83" y="214"/>
                          </a:lnTo>
                          <a:lnTo>
                            <a:pt x="116" y="193"/>
                          </a:lnTo>
                          <a:lnTo>
                            <a:pt x="133" y="170"/>
                          </a:lnTo>
                          <a:lnTo>
                            <a:pt x="159" y="116"/>
                          </a:lnTo>
                          <a:lnTo>
                            <a:pt x="166" y="64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55" name="Freeform 60"/>
                    <p:cNvSpPr>
                      <a:spLocks/>
                    </p:cNvSpPr>
                    <p:nvPr/>
                  </p:nvSpPr>
                  <p:spPr bwMode="auto">
                    <a:xfrm>
                      <a:off x="2957" y="115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2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59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2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59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56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2935" y="1172"/>
                      <a:ext cx="236" cy="171"/>
                    </a:xfrm>
                    <a:custGeom>
                      <a:avLst/>
                      <a:gdLst>
                        <a:gd name="T0" fmla="*/ 235 w 236"/>
                        <a:gd name="T1" fmla="*/ 85 h 171"/>
                        <a:gd name="T2" fmla="*/ 202 w 236"/>
                        <a:gd name="T3" fmla="*/ 89 h 171"/>
                        <a:gd name="T4" fmla="*/ 177 w 236"/>
                        <a:gd name="T5" fmla="*/ 91 h 171"/>
                        <a:gd name="T6" fmla="*/ 150 w 236"/>
                        <a:gd name="T7" fmla="*/ 83 h 171"/>
                        <a:gd name="T8" fmla="*/ 129 w 236"/>
                        <a:gd name="T9" fmla="*/ 68 h 171"/>
                        <a:gd name="T10" fmla="*/ 108 w 236"/>
                        <a:gd name="T11" fmla="*/ 49 h 171"/>
                        <a:gd name="T12" fmla="*/ 93 w 236"/>
                        <a:gd name="T13" fmla="*/ 29 h 171"/>
                        <a:gd name="T14" fmla="*/ 83 w 236"/>
                        <a:gd name="T15" fmla="*/ 0 h 171"/>
                        <a:gd name="T16" fmla="*/ 52 w 236"/>
                        <a:gd name="T17" fmla="*/ 31 h 171"/>
                        <a:gd name="T18" fmla="*/ 0 w 236"/>
                        <a:gd name="T19" fmla="*/ 45 h 171"/>
                        <a:gd name="T20" fmla="*/ 21 w 236"/>
                        <a:gd name="T21" fmla="*/ 83 h 171"/>
                        <a:gd name="T22" fmla="*/ 42 w 236"/>
                        <a:gd name="T23" fmla="*/ 116 h 171"/>
                        <a:gd name="T24" fmla="*/ 64 w 236"/>
                        <a:gd name="T25" fmla="*/ 133 h 171"/>
                        <a:gd name="T26" fmla="*/ 118 w 236"/>
                        <a:gd name="T27" fmla="*/ 160 h 171"/>
                        <a:gd name="T28" fmla="*/ 171 w 236"/>
                        <a:gd name="T29" fmla="*/ 166 h 171"/>
                        <a:gd name="T30" fmla="*/ 204 w 236"/>
                        <a:gd name="T31" fmla="*/ 170 h 171"/>
                        <a:gd name="T32" fmla="*/ 210 w 236"/>
                        <a:gd name="T33" fmla="*/ 133 h 171"/>
                        <a:gd name="T34" fmla="*/ 235 w 236"/>
                        <a:gd name="T35" fmla="*/ 85 h 1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1">
                          <a:moveTo>
                            <a:pt x="235" y="85"/>
                          </a:moveTo>
                          <a:lnTo>
                            <a:pt x="202" y="89"/>
                          </a:lnTo>
                          <a:lnTo>
                            <a:pt x="177" y="91"/>
                          </a:lnTo>
                          <a:lnTo>
                            <a:pt x="150" y="83"/>
                          </a:lnTo>
                          <a:lnTo>
                            <a:pt x="129" y="68"/>
                          </a:lnTo>
                          <a:lnTo>
                            <a:pt x="108" y="49"/>
                          </a:lnTo>
                          <a:lnTo>
                            <a:pt x="93" y="29"/>
                          </a:lnTo>
                          <a:lnTo>
                            <a:pt x="83" y="0"/>
                          </a:lnTo>
                          <a:lnTo>
                            <a:pt x="52" y="31"/>
                          </a:lnTo>
                          <a:lnTo>
                            <a:pt x="0" y="45"/>
                          </a:lnTo>
                          <a:lnTo>
                            <a:pt x="21" y="83"/>
                          </a:lnTo>
                          <a:lnTo>
                            <a:pt x="42" y="116"/>
                          </a:lnTo>
                          <a:lnTo>
                            <a:pt x="64" y="133"/>
                          </a:lnTo>
                          <a:lnTo>
                            <a:pt x="118" y="160"/>
                          </a:lnTo>
                          <a:lnTo>
                            <a:pt x="171" y="166"/>
                          </a:lnTo>
                          <a:lnTo>
                            <a:pt x="204" y="170"/>
                          </a:lnTo>
                          <a:lnTo>
                            <a:pt x="210" y="133"/>
                          </a:lnTo>
                          <a:lnTo>
                            <a:pt x="235" y="8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57" name="Freeform 62"/>
                    <p:cNvSpPr>
                      <a:spLocks/>
                    </p:cNvSpPr>
                    <p:nvPr/>
                  </p:nvSpPr>
                  <p:spPr bwMode="auto">
                    <a:xfrm>
                      <a:off x="3034" y="120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5 h 236"/>
                        <a:gd name="T26" fmla="*/ 10 w 171"/>
                        <a:gd name="T27" fmla="*/ 119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11358" name="Freeform 63"/>
                    <p:cNvSpPr>
                      <a:spLocks/>
                    </p:cNvSpPr>
                    <p:nvPr/>
                  </p:nvSpPr>
                  <p:spPr bwMode="auto">
                    <a:xfrm>
                      <a:off x="3034" y="127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4 h 236"/>
                        <a:gd name="T26" fmla="*/ 10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3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4"/>
                          </a:lnTo>
                          <a:lnTo>
                            <a:pt x="10" y="118"/>
                          </a:lnTo>
                          <a:lnTo>
                            <a:pt x="4" y="171"/>
                          </a:lnTo>
                          <a:lnTo>
                            <a:pt x="0" y="203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</p:grpSp>
            </p:grpSp>
            <p:grpSp>
              <p:nvGrpSpPr>
                <p:cNvPr id="11343" name="Group 64"/>
                <p:cNvGrpSpPr>
                  <a:grpSpLocks/>
                </p:cNvGrpSpPr>
                <p:nvPr/>
              </p:nvGrpSpPr>
              <p:grpSpPr bwMode="auto">
                <a:xfrm>
                  <a:off x="2874" y="1209"/>
                  <a:ext cx="123" cy="155"/>
                  <a:chOff x="2874" y="1209"/>
                  <a:chExt cx="123" cy="155"/>
                </a:xfrm>
              </p:grpSpPr>
              <p:sp>
                <p:nvSpPr>
                  <p:cNvPr id="11344" name="Freeform 65"/>
                  <p:cNvSpPr>
                    <a:spLocks/>
                  </p:cNvSpPr>
                  <p:nvPr/>
                </p:nvSpPr>
                <p:spPr bwMode="auto">
                  <a:xfrm>
                    <a:off x="2874" y="1209"/>
                    <a:ext cx="123" cy="155"/>
                  </a:xfrm>
                  <a:custGeom>
                    <a:avLst/>
                    <a:gdLst>
                      <a:gd name="T0" fmla="*/ 77 w 123"/>
                      <a:gd name="T1" fmla="*/ 9 h 155"/>
                      <a:gd name="T2" fmla="*/ 99 w 123"/>
                      <a:gd name="T3" fmla="*/ 0 h 155"/>
                      <a:gd name="T4" fmla="*/ 107 w 123"/>
                      <a:gd name="T5" fmla="*/ 1 h 155"/>
                      <a:gd name="T6" fmla="*/ 113 w 123"/>
                      <a:gd name="T7" fmla="*/ 10 h 155"/>
                      <a:gd name="T8" fmla="*/ 110 w 123"/>
                      <a:gd name="T9" fmla="*/ 20 h 155"/>
                      <a:gd name="T10" fmla="*/ 102 w 123"/>
                      <a:gd name="T11" fmla="*/ 27 h 155"/>
                      <a:gd name="T12" fmla="*/ 91 w 123"/>
                      <a:gd name="T13" fmla="*/ 33 h 155"/>
                      <a:gd name="T14" fmla="*/ 76 w 123"/>
                      <a:gd name="T15" fmla="*/ 38 h 155"/>
                      <a:gd name="T16" fmla="*/ 63 w 123"/>
                      <a:gd name="T17" fmla="*/ 40 h 155"/>
                      <a:gd name="T18" fmla="*/ 53 w 123"/>
                      <a:gd name="T19" fmla="*/ 42 h 155"/>
                      <a:gd name="T20" fmla="*/ 62 w 123"/>
                      <a:gd name="T21" fmla="*/ 44 h 155"/>
                      <a:gd name="T22" fmla="*/ 74 w 123"/>
                      <a:gd name="T23" fmla="*/ 45 h 155"/>
                      <a:gd name="T24" fmla="*/ 92 w 123"/>
                      <a:gd name="T25" fmla="*/ 39 h 155"/>
                      <a:gd name="T26" fmla="*/ 112 w 123"/>
                      <a:gd name="T27" fmla="*/ 30 h 155"/>
                      <a:gd name="T28" fmla="*/ 117 w 123"/>
                      <a:gd name="T29" fmla="*/ 33 h 155"/>
                      <a:gd name="T30" fmla="*/ 119 w 123"/>
                      <a:gd name="T31" fmla="*/ 39 h 155"/>
                      <a:gd name="T32" fmla="*/ 118 w 123"/>
                      <a:gd name="T33" fmla="*/ 50 h 155"/>
                      <a:gd name="T34" fmla="*/ 111 w 123"/>
                      <a:gd name="T35" fmla="*/ 58 h 155"/>
                      <a:gd name="T36" fmla="*/ 97 w 123"/>
                      <a:gd name="T37" fmla="*/ 66 h 155"/>
                      <a:gd name="T38" fmla="*/ 58 w 123"/>
                      <a:gd name="T39" fmla="*/ 77 h 155"/>
                      <a:gd name="T40" fmla="*/ 81 w 123"/>
                      <a:gd name="T41" fmla="*/ 76 h 155"/>
                      <a:gd name="T42" fmla="*/ 98 w 123"/>
                      <a:gd name="T43" fmla="*/ 73 h 155"/>
                      <a:gd name="T44" fmla="*/ 115 w 123"/>
                      <a:gd name="T45" fmla="*/ 69 h 155"/>
                      <a:gd name="T46" fmla="*/ 122 w 123"/>
                      <a:gd name="T47" fmla="*/ 75 h 155"/>
                      <a:gd name="T48" fmla="*/ 120 w 123"/>
                      <a:gd name="T49" fmla="*/ 83 h 155"/>
                      <a:gd name="T50" fmla="*/ 115 w 123"/>
                      <a:gd name="T51" fmla="*/ 91 h 155"/>
                      <a:gd name="T52" fmla="*/ 102 w 123"/>
                      <a:gd name="T53" fmla="*/ 98 h 155"/>
                      <a:gd name="T54" fmla="*/ 85 w 123"/>
                      <a:gd name="T55" fmla="*/ 103 h 155"/>
                      <a:gd name="T56" fmla="*/ 60 w 123"/>
                      <a:gd name="T57" fmla="*/ 107 h 155"/>
                      <a:gd name="T58" fmla="*/ 50 w 123"/>
                      <a:gd name="T59" fmla="*/ 121 h 155"/>
                      <a:gd name="T60" fmla="*/ 45 w 123"/>
                      <a:gd name="T61" fmla="*/ 139 h 155"/>
                      <a:gd name="T62" fmla="*/ 33 w 123"/>
                      <a:gd name="T63" fmla="*/ 149 h 155"/>
                      <a:gd name="T64" fmla="*/ 23 w 123"/>
                      <a:gd name="T65" fmla="*/ 154 h 155"/>
                      <a:gd name="T66" fmla="*/ 13 w 123"/>
                      <a:gd name="T67" fmla="*/ 153 h 155"/>
                      <a:gd name="T68" fmla="*/ 6 w 123"/>
                      <a:gd name="T69" fmla="*/ 147 h 155"/>
                      <a:gd name="T70" fmla="*/ 4 w 123"/>
                      <a:gd name="T71" fmla="*/ 135 h 155"/>
                      <a:gd name="T72" fmla="*/ 6 w 123"/>
                      <a:gd name="T73" fmla="*/ 122 h 155"/>
                      <a:gd name="T74" fmla="*/ 12 w 123"/>
                      <a:gd name="T75" fmla="*/ 109 h 155"/>
                      <a:gd name="T76" fmla="*/ 22 w 123"/>
                      <a:gd name="T77" fmla="*/ 102 h 155"/>
                      <a:gd name="T78" fmla="*/ 13 w 123"/>
                      <a:gd name="T79" fmla="*/ 99 h 155"/>
                      <a:gd name="T80" fmla="*/ 7 w 123"/>
                      <a:gd name="T81" fmla="*/ 94 h 155"/>
                      <a:gd name="T82" fmla="*/ 6 w 123"/>
                      <a:gd name="T83" fmla="*/ 86 h 155"/>
                      <a:gd name="T84" fmla="*/ 8 w 123"/>
                      <a:gd name="T85" fmla="*/ 76 h 155"/>
                      <a:gd name="T86" fmla="*/ 12 w 123"/>
                      <a:gd name="T87" fmla="*/ 71 h 155"/>
                      <a:gd name="T88" fmla="*/ 6 w 123"/>
                      <a:gd name="T89" fmla="*/ 68 h 155"/>
                      <a:gd name="T90" fmla="*/ 0 w 123"/>
                      <a:gd name="T91" fmla="*/ 61 h 155"/>
                      <a:gd name="T92" fmla="*/ 0 w 123"/>
                      <a:gd name="T93" fmla="*/ 52 h 155"/>
                      <a:gd name="T94" fmla="*/ 4 w 123"/>
                      <a:gd name="T95" fmla="*/ 44 h 155"/>
                      <a:gd name="T96" fmla="*/ 9 w 123"/>
                      <a:gd name="T97" fmla="*/ 40 h 155"/>
                      <a:gd name="T98" fmla="*/ 3 w 123"/>
                      <a:gd name="T99" fmla="*/ 32 h 155"/>
                      <a:gd name="T100" fmla="*/ 4 w 123"/>
                      <a:gd name="T101" fmla="*/ 23 h 155"/>
                      <a:gd name="T102" fmla="*/ 8 w 123"/>
                      <a:gd name="T103" fmla="*/ 15 h 155"/>
                      <a:gd name="T104" fmla="*/ 15 w 123"/>
                      <a:gd name="T105" fmla="*/ 8 h 155"/>
                      <a:gd name="T106" fmla="*/ 26 w 123"/>
                      <a:gd name="T107" fmla="*/ 6 h 155"/>
                      <a:gd name="T108" fmla="*/ 38 w 123"/>
                      <a:gd name="T109" fmla="*/ 9 h 155"/>
                      <a:gd name="T110" fmla="*/ 57 w 123"/>
                      <a:gd name="T111" fmla="*/ 12 h 155"/>
                      <a:gd name="T112" fmla="*/ 77 w 123"/>
                      <a:gd name="T113" fmla="*/ 9 h 155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23" h="155">
                        <a:moveTo>
                          <a:pt x="77" y="9"/>
                        </a:moveTo>
                        <a:lnTo>
                          <a:pt x="99" y="0"/>
                        </a:lnTo>
                        <a:lnTo>
                          <a:pt x="107" y="1"/>
                        </a:lnTo>
                        <a:lnTo>
                          <a:pt x="113" y="10"/>
                        </a:lnTo>
                        <a:lnTo>
                          <a:pt x="110" y="20"/>
                        </a:lnTo>
                        <a:lnTo>
                          <a:pt x="102" y="27"/>
                        </a:lnTo>
                        <a:lnTo>
                          <a:pt x="91" y="33"/>
                        </a:lnTo>
                        <a:lnTo>
                          <a:pt x="76" y="38"/>
                        </a:lnTo>
                        <a:lnTo>
                          <a:pt x="63" y="40"/>
                        </a:lnTo>
                        <a:lnTo>
                          <a:pt x="53" y="42"/>
                        </a:lnTo>
                        <a:lnTo>
                          <a:pt x="62" y="44"/>
                        </a:lnTo>
                        <a:lnTo>
                          <a:pt x="74" y="45"/>
                        </a:lnTo>
                        <a:lnTo>
                          <a:pt x="92" y="39"/>
                        </a:lnTo>
                        <a:lnTo>
                          <a:pt x="112" y="30"/>
                        </a:lnTo>
                        <a:lnTo>
                          <a:pt x="117" y="33"/>
                        </a:lnTo>
                        <a:lnTo>
                          <a:pt x="119" y="39"/>
                        </a:lnTo>
                        <a:lnTo>
                          <a:pt x="118" y="50"/>
                        </a:lnTo>
                        <a:lnTo>
                          <a:pt x="111" y="58"/>
                        </a:lnTo>
                        <a:lnTo>
                          <a:pt x="97" y="66"/>
                        </a:lnTo>
                        <a:lnTo>
                          <a:pt x="58" y="77"/>
                        </a:lnTo>
                        <a:lnTo>
                          <a:pt x="81" y="76"/>
                        </a:lnTo>
                        <a:lnTo>
                          <a:pt x="98" y="73"/>
                        </a:lnTo>
                        <a:lnTo>
                          <a:pt x="115" y="69"/>
                        </a:lnTo>
                        <a:lnTo>
                          <a:pt x="122" y="75"/>
                        </a:lnTo>
                        <a:lnTo>
                          <a:pt x="120" y="83"/>
                        </a:lnTo>
                        <a:lnTo>
                          <a:pt x="115" y="91"/>
                        </a:lnTo>
                        <a:lnTo>
                          <a:pt x="102" y="98"/>
                        </a:lnTo>
                        <a:lnTo>
                          <a:pt x="85" y="103"/>
                        </a:lnTo>
                        <a:lnTo>
                          <a:pt x="60" y="107"/>
                        </a:lnTo>
                        <a:lnTo>
                          <a:pt x="50" y="121"/>
                        </a:lnTo>
                        <a:lnTo>
                          <a:pt x="45" y="139"/>
                        </a:lnTo>
                        <a:lnTo>
                          <a:pt x="33" y="149"/>
                        </a:lnTo>
                        <a:lnTo>
                          <a:pt x="23" y="154"/>
                        </a:lnTo>
                        <a:lnTo>
                          <a:pt x="13" y="153"/>
                        </a:lnTo>
                        <a:lnTo>
                          <a:pt x="6" y="147"/>
                        </a:lnTo>
                        <a:lnTo>
                          <a:pt x="4" y="135"/>
                        </a:lnTo>
                        <a:lnTo>
                          <a:pt x="6" y="122"/>
                        </a:lnTo>
                        <a:lnTo>
                          <a:pt x="12" y="109"/>
                        </a:lnTo>
                        <a:lnTo>
                          <a:pt x="22" y="102"/>
                        </a:lnTo>
                        <a:lnTo>
                          <a:pt x="13" y="99"/>
                        </a:lnTo>
                        <a:lnTo>
                          <a:pt x="7" y="94"/>
                        </a:lnTo>
                        <a:lnTo>
                          <a:pt x="6" y="86"/>
                        </a:lnTo>
                        <a:lnTo>
                          <a:pt x="8" y="76"/>
                        </a:lnTo>
                        <a:lnTo>
                          <a:pt x="12" y="71"/>
                        </a:lnTo>
                        <a:lnTo>
                          <a:pt x="6" y="68"/>
                        </a:lnTo>
                        <a:lnTo>
                          <a:pt x="0" y="61"/>
                        </a:lnTo>
                        <a:lnTo>
                          <a:pt x="0" y="52"/>
                        </a:lnTo>
                        <a:lnTo>
                          <a:pt x="4" y="44"/>
                        </a:lnTo>
                        <a:lnTo>
                          <a:pt x="9" y="40"/>
                        </a:lnTo>
                        <a:lnTo>
                          <a:pt x="3" y="32"/>
                        </a:lnTo>
                        <a:lnTo>
                          <a:pt x="4" y="23"/>
                        </a:lnTo>
                        <a:lnTo>
                          <a:pt x="8" y="15"/>
                        </a:lnTo>
                        <a:lnTo>
                          <a:pt x="15" y="8"/>
                        </a:lnTo>
                        <a:lnTo>
                          <a:pt x="26" y="6"/>
                        </a:lnTo>
                        <a:lnTo>
                          <a:pt x="38" y="9"/>
                        </a:lnTo>
                        <a:lnTo>
                          <a:pt x="57" y="12"/>
                        </a:lnTo>
                        <a:lnTo>
                          <a:pt x="77" y="9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11345" name="Freeform 66"/>
                  <p:cNvSpPr>
                    <a:spLocks/>
                  </p:cNvSpPr>
                  <p:nvPr/>
                </p:nvSpPr>
                <p:spPr bwMode="auto">
                  <a:xfrm>
                    <a:off x="2895" y="1251"/>
                    <a:ext cx="41" cy="6"/>
                  </a:xfrm>
                  <a:custGeom>
                    <a:avLst/>
                    <a:gdLst>
                      <a:gd name="T0" fmla="*/ 0 w 41"/>
                      <a:gd name="T1" fmla="*/ 0 h 6"/>
                      <a:gd name="T2" fmla="*/ 10 w 41"/>
                      <a:gd name="T3" fmla="*/ 4 h 6"/>
                      <a:gd name="T4" fmla="*/ 24 w 41"/>
                      <a:gd name="T5" fmla="*/ 5 h 6"/>
                      <a:gd name="T6" fmla="*/ 40 w 41"/>
                      <a:gd name="T7" fmla="*/ 0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1" h="6">
                        <a:moveTo>
                          <a:pt x="0" y="0"/>
                        </a:moveTo>
                        <a:lnTo>
                          <a:pt x="10" y="4"/>
                        </a:lnTo>
                        <a:lnTo>
                          <a:pt x="24" y="5"/>
                        </a:lnTo>
                        <a:lnTo>
                          <a:pt x="4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11346" name="Freeform 67"/>
                  <p:cNvSpPr>
                    <a:spLocks/>
                  </p:cNvSpPr>
                  <p:nvPr/>
                </p:nvSpPr>
                <p:spPr bwMode="auto">
                  <a:xfrm>
                    <a:off x="2892" y="1278"/>
                    <a:ext cx="44" cy="9"/>
                  </a:xfrm>
                  <a:custGeom>
                    <a:avLst/>
                    <a:gdLst>
                      <a:gd name="T0" fmla="*/ 0 w 44"/>
                      <a:gd name="T1" fmla="*/ 0 h 9"/>
                      <a:gd name="T2" fmla="*/ 12 w 44"/>
                      <a:gd name="T3" fmla="*/ 6 h 9"/>
                      <a:gd name="T4" fmla="*/ 21 w 44"/>
                      <a:gd name="T5" fmla="*/ 8 h 9"/>
                      <a:gd name="T6" fmla="*/ 30 w 44"/>
                      <a:gd name="T7" fmla="*/ 8 h 9"/>
                      <a:gd name="T8" fmla="*/ 43 w 44"/>
                      <a:gd name="T9" fmla="*/ 7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4" h="9">
                        <a:moveTo>
                          <a:pt x="0" y="0"/>
                        </a:moveTo>
                        <a:lnTo>
                          <a:pt x="12" y="6"/>
                        </a:lnTo>
                        <a:lnTo>
                          <a:pt x="21" y="8"/>
                        </a:lnTo>
                        <a:lnTo>
                          <a:pt x="30" y="8"/>
                        </a:lnTo>
                        <a:lnTo>
                          <a:pt x="43" y="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11347" name="Freeform 68"/>
                  <p:cNvSpPr>
                    <a:spLocks/>
                  </p:cNvSpPr>
                  <p:nvPr/>
                </p:nvSpPr>
                <p:spPr bwMode="auto">
                  <a:xfrm>
                    <a:off x="2898" y="1311"/>
                    <a:ext cx="36" cy="6"/>
                  </a:xfrm>
                  <a:custGeom>
                    <a:avLst/>
                    <a:gdLst>
                      <a:gd name="T0" fmla="*/ 0 w 36"/>
                      <a:gd name="T1" fmla="*/ 0 h 6"/>
                      <a:gd name="T2" fmla="*/ 10 w 36"/>
                      <a:gd name="T3" fmla="*/ 3 h 6"/>
                      <a:gd name="T4" fmla="*/ 22 w 36"/>
                      <a:gd name="T5" fmla="*/ 5 h 6"/>
                      <a:gd name="T6" fmla="*/ 35 w 36"/>
                      <a:gd name="T7" fmla="*/ 4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6" h="6">
                        <a:moveTo>
                          <a:pt x="0" y="0"/>
                        </a:moveTo>
                        <a:lnTo>
                          <a:pt x="10" y="3"/>
                        </a:lnTo>
                        <a:lnTo>
                          <a:pt x="22" y="5"/>
                        </a:lnTo>
                        <a:lnTo>
                          <a:pt x="35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11348" name="Freeform 69"/>
                  <p:cNvSpPr>
                    <a:spLocks/>
                  </p:cNvSpPr>
                  <p:nvPr/>
                </p:nvSpPr>
                <p:spPr bwMode="auto">
                  <a:xfrm>
                    <a:off x="2891" y="1329"/>
                    <a:ext cx="29" cy="29"/>
                  </a:xfrm>
                  <a:custGeom>
                    <a:avLst/>
                    <a:gdLst>
                      <a:gd name="T0" fmla="*/ 0 w 29"/>
                      <a:gd name="T1" fmla="*/ 15 h 29"/>
                      <a:gd name="T2" fmla="*/ 6 w 29"/>
                      <a:gd name="T3" fmla="*/ 9 h 29"/>
                      <a:gd name="T4" fmla="*/ 11 w 29"/>
                      <a:gd name="T5" fmla="*/ 1 h 29"/>
                      <a:gd name="T6" fmla="*/ 19 w 29"/>
                      <a:gd name="T7" fmla="*/ 0 h 29"/>
                      <a:gd name="T8" fmla="*/ 26 w 29"/>
                      <a:gd name="T9" fmla="*/ 3 h 29"/>
                      <a:gd name="T10" fmla="*/ 28 w 29"/>
                      <a:gd name="T11" fmla="*/ 10 h 29"/>
                      <a:gd name="T12" fmla="*/ 27 w 29"/>
                      <a:gd name="T13" fmla="*/ 16 h 29"/>
                      <a:gd name="T14" fmla="*/ 25 w 29"/>
                      <a:gd name="T15" fmla="*/ 22 h 29"/>
                      <a:gd name="T16" fmla="*/ 19 w 29"/>
                      <a:gd name="T17" fmla="*/ 28 h 29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9" h="29">
                        <a:moveTo>
                          <a:pt x="0" y="15"/>
                        </a:moveTo>
                        <a:lnTo>
                          <a:pt x="6" y="9"/>
                        </a:lnTo>
                        <a:lnTo>
                          <a:pt x="11" y="1"/>
                        </a:lnTo>
                        <a:lnTo>
                          <a:pt x="19" y="0"/>
                        </a:lnTo>
                        <a:lnTo>
                          <a:pt x="26" y="3"/>
                        </a:lnTo>
                        <a:lnTo>
                          <a:pt x="28" y="10"/>
                        </a:lnTo>
                        <a:lnTo>
                          <a:pt x="27" y="16"/>
                        </a:lnTo>
                        <a:lnTo>
                          <a:pt x="25" y="22"/>
                        </a:lnTo>
                        <a:lnTo>
                          <a:pt x="19" y="2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</p:grpSp>
          </p:grpSp>
        </p:grpSp>
      </p:grpSp>
      <p:graphicFrame>
        <p:nvGraphicFramePr>
          <p:cNvPr id="11270" name="Object 70"/>
          <p:cNvGraphicFramePr>
            <a:graphicFrameLocks noChangeAspect="1"/>
          </p:cNvGraphicFramePr>
          <p:nvPr/>
        </p:nvGraphicFramePr>
        <p:xfrm>
          <a:off x="0" y="3733800"/>
          <a:ext cx="12192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4" name="Clip" r:id="rId4" imgW="5281613" imgH="2430463" progId="MS_ClipArt_Gallery.2">
                  <p:embed/>
                </p:oleObj>
              </mc:Choice>
              <mc:Fallback>
                <p:oleObj name="Clip" r:id="rId4" imgW="5281613" imgH="2430463" progId="MS_ClipArt_Gallery.2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733800"/>
                        <a:ext cx="12192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8039" name="Group 71"/>
          <p:cNvGrpSpPr>
            <a:grpSpLocks/>
          </p:cNvGrpSpPr>
          <p:nvPr/>
        </p:nvGrpSpPr>
        <p:grpSpPr bwMode="auto">
          <a:xfrm>
            <a:off x="1600200" y="2133600"/>
            <a:ext cx="6172200" cy="685800"/>
            <a:chOff x="1008" y="1440"/>
            <a:chExt cx="3888" cy="432"/>
          </a:xfrm>
        </p:grpSpPr>
        <p:sp>
          <p:nvSpPr>
            <p:cNvPr id="11326" name="AutoShape 72"/>
            <p:cNvSpPr>
              <a:spLocks noChangeArrowheads="1"/>
            </p:cNvSpPr>
            <p:nvPr/>
          </p:nvSpPr>
          <p:spPr bwMode="auto">
            <a:xfrm>
              <a:off x="1008" y="1440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27" name="AutoShape 73"/>
            <p:cNvSpPr>
              <a:spLocks noChangeArrowheads="1"/>
            </p:cNvSpPr>
            <p:nvPr/>
          </p:nvSpPr>
          <p:spPr bwMode="auto">
            <a:xfrm>
              <a:off x="1296" y="1440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28" name="AutoShape 74"/>
            <p:cNvSpPr>
              <a:spLocks noChangeArrowheads="1"/>
            </p:cNvSpPr>
            <p:nvPr/>
          </p:nvSpPr>
          <p:spPr bwMode="auto">
            <a:xfrm>
              <a:off x="1584" y="1440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29" name="AutoShape 75"/>
            <p:cNvSpPr>
              <a:spLocks noChangeArrowheads="1"/>
            </p:cNvSpPr>
            <p:nvPr/>
          </p:nvSpPr>
          <p:spPr bwMode="auto">
            <a:xfrm>
              <a:off x="1872" y="1440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30" name="AutoShape 76"/>
            <p:cNvSpPr>
              <a:spLocks noChangeArrowheads="1"/>
            </p:cNvSpPr>
            <p:nvPr/>
          </p:nvSpPr>
          <p:spPr bwMode="auto">
            <a:xfrm>
              <a:off x="2160" y="1440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31" name="AutoShape 77"/>
            <p:cNvSpPr>
              <a:spLocks noChangeArrowheads="1"/>
            </p:cNvSpPr>
            <p:nvPr/>
          </p:nvSpPr>
          <p:spPr bwMode="auto">
            <a:xfrm>
              <a:off x="2448" y="1440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32" name="AutoShape 78"/>
            <p:cNvSpPr>
              <a:spLocks noChangeArrowheads="1"/>
            </p:cNvSpPr>
            <p:nvPr/>
          </p:nvSpPr>
          <p:spPr bwMode="auto">
            <a:xfrm>
              <a:off x="3024" y="1440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33" name="AutoShape 79"/>
            <p:cNvSpPr>
              <a:spLocks noChangeArrowheads="1"/>
            </p:cNvSpPr>
            <p:nvPr/>
          </p:nvSpPr>
          <p:spPr bwMode="auto">
            <a:xfrm>
              <a:off x="3312" y="1440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34" name="AutoShape 80"/>
            <p:cNvSpPr>
              <a:spLocks noChangeArrowheads="1"/>
            </p:cNvSpPr>
            <p:nvPr/>
          </p:nvSpPr>
          <p:spPr bwMode="auto">
            <a:xfrm>
              <a:off x="3600" y="1440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35" name="AutoShape 81"/>
            <p:cNvSpPr>
              <a:spLocks noChangeArrowheads="1"/>
            </p:cNvSpPr>
            <p:nvPr/>
          </p:nvSpPr>
          <p:spPr bwMode="auto">
            <a:xfrm>
              <a:off x="3888" y="1440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36" name="AutoShape 82"/>
            <p:cNvSpPr>
              <a:spLocks noChangeArrowheads="1"/>
            </p:cNvSpPr>
            <p:nvPr/>
          </p:nvSpPr>
          <p:spPr bwMode="auto">
            <a:xfrm>
              <a:off x="4176" y="1440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37" name="AutoShape 83"/>
            <p:cNvSpPr>
              <a:spLocks noChangeArrowheads="1"/>
            </p:cNvSpPr>
            <p:nvPr/>
          </p:nvSpPr>
          <p:spPr bwMode="auto">
            <a:xfrm>
              <a:off x="4464" y="1440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</p:grpSp>
      <p:grpSp>
        <p:nvGrpSpPr>
          <p:cNvPr id="468052" name="Group 84"/>
          <p:cNvGrpSpPr>
            <a:grpSpLocks/>
          </p:cNvGrpSpPr>
          <p:nvPr/>
        </p:nvGrpSpPr>
        <p:grpSpPr bwMode="auto">
          <a:xfrm>
            <a:off x="1600200" y="3657600"/>
            <a:ext cx="6172200" cy="685800"/>
            <a:chOff x="1008" y="2304"/>
            <a:chExt cx="3888" cy="432"/>
          </a:xfrm>
        </p:grpSpPr>
        <p:sp>
          <p:nvSpPr>
            <p:cNvPr id="11314" name="AutoShape 85"/>
            <p:cNvSpPr>
              <a:spLocks noChangeArrowheads="1"/>
            </p:cNvSpPr>
            <p:nvPr/>
          </p:nvSpPr>
          <p:spPr bwMode="auto">
            <a:xfrm>
              <a:off x="1008" y="230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15" name="AutoShape 86"/>
            <p:cNvSpPr>
              <a:spLocks noChangeArrowheads="1"/>
            </p:cNvSpPr>
            <p:nvPr/>
          </p:nvSpPr>
          <p:spPr bwMode="auto">
            <a:xfrm>
              <a:off x="1296" y="230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16" name="AutoShape 87"/>
            <p:cNvSpPr>
              <a:spLocks noChangeArrowheads="1"/>
            </p:cNvSpPr>
            <p:nvPr/>
          </p:nvSpPr>
          <p:spPr bwMode="auto">
            <a:xfrm>
              <a:off x="1584" y="230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17" name="AutoShape 88"/>
            <p:cNvSpPr>
              <a:spLocks noChangeArrowheads="1"/>
            </p:cNvSpPr>
            <p:nvPr/>
          </p:nvSpPr>
          <p:spPr bwMode="auto">
            <a:xfrm>
              <a:off x="1872" y="230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18" name="AutoShape 89"/>
            <p:cNvSpPr>
              <a:spLocks noChangeArrowheads="1"/>
            </p:cNvSpPr>
            <p:nvPr/>
          </p:nvSpPr>
          <p:spPr bwMode="auto">
            <a:xfrm>
              <a:off x="2160" y="230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19" name="AutoShape 90"/>
            <p:cNvSpPr>
              <a:spLocks noChangeArrowheads="1"/>
            </p:cNvSpPr>
            <p:nvPr/>
          </p:nvSpPr>
          <p:spPr bwMode="auto">
            <a:xfrm>
              <a:off x="2448" y="230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20" name="AutoShape 91"/>
            <p:cNvSpPr>
              <a:spLocks noChangeArrowheads="1"/>
            </p:cNvSpPr>
            <p:nvPr/>
          </p:nvSpPr>
          <p:spPr bwMode="auto">
            <a:xfrm>
              <a:off x="2880" y="230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99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21" name="AutoShape 92"/>
            <p:cNvSpPr>
              <a:spLocks noChangeArrowheads="1"/>
            </p:cNvSpPr>
            <p:nvPr/>
          </p:nvSpPr>
          <p:spPr bwMode="auto">
            <a:xfrm>
              <a:off x="3168" y="230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99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22" name="AutoShape 93"/>
            <p:cNvSpPr>
              <a:spLocks noChangeArrowheads="1"/>
            </p:cNvSpPr>
            <p:nvPr/>
          </p:nvSpPr>
          <p:spPr bwMode="auto">
            <a:xfrm>
              <a:off x="3456" y="230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99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23" name="AutoShape 94"/>
            <p:cNvSpPr>
              <a:spLocks noChangeArrowheads="1"/>
            </p:cNvSpPr>
            <p:nvPr/>
          </p:nvSpPr>
          <p:spPr bwMode="auto">
            <a:xfrm>
              <a:off x="3888" y="230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24" name="AutoShape 95"/>
            <p:cNvSpPr>
              <a:spLocks noChangeArrowheads="1"/>
            </p:cNvSpPr>
            <p:nvPr/>
          </p:nvSpPr>
          <p:spPr bwMode="auto">
            <a:xfrm>
              <a:off x="4176" y="230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25" name="AutoShape 96"/>
            <p:cNvSpPr>
              <a:spLocks noChangeArrowheads="1"/>
            </p:cNvSpPr>
            <p:nvPr/>
          </p:nvSpPr>
          <p:spPr bwMode="auto">
            <a:xfrm>
              <a:off x="4464" y="230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</p:grpSp>
      <p:grpSp>
        <p:nvGrpSpPr>
          <p:cNvPr id="468065" name="Group 97"/>
          <p:cNvGrpSpPr>
            <a:grpSpLocks/>
          </p:cNvGrpSpPr>
          <p:nvPr/>
        </p:nvGrpSpPr>
        <p:grpSpPr bwMode="auto">
          <a:xfrm>
            <a:off x="1600200" y="5181600"/>
            <a:ext cx="6172200" cy="685800"/>
            <a:chOff x="1008" y="3264"/>
            <a:chExt cx="3888" cy="432"/>
          </a:xfrm>
        </p:grpSpPr>
        <p:sp>
          <p:nvSpPr>
            <p:cNvPr id="11302" name="AutoShape 98"/>
            <p:cNvSpPr>
              <a:spLocks noChangeArrowheads="1"/>
            </p:cNvSpPr>
            <p:nvPr/>
          </p:nvSpPr>
          <p:spPr bwMode="auto">
            <a:xfrm>
              <a:off x="1008" y="326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03" name="AutoShape 99"/>
            <p:cNvSpPr>
              <a:spLocks noChangeArrowheads="1"/>
            </p:cNvSpPr>
            <p:nvPr/>
          </p:nvSpPr>
          <p:spPr bwMode="auto">
            <a:xfrm>
              <a:off x="1296" y="326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04" name="AutoShape 100"/>
            <p:cNvSpPr>
              <a:spLocks noChangeArrowheads="1"/>
            </p:cNvSpPr>
            <p:nvPr/>
          </p:nvSpPr>
          <p:spPr bwMode="auto">
            <a:xfrm>
              <a:off x="1584" y="326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05" name="AutoShape 101"/>
            <p:cNvSpPr>
              <a:spLocks noChangeArrowheads="1"/>
            </p:cNvSpPr>
            <p:nvPr/>
          </p:nvSpPr>
          <p:spPr bwMode="auto">
            <a:xfrm>
              <a:off x="1968" y="326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06" name="AutoShape 102"/>
            <p:cNvSpPr>
              <a:spLocks noChangeArrowheads="1"/>
            </p:cNvSpPr>
            <p:nvPr/>
          </p:nvSpPr>
          <p:spPr bwMode="auto">
            <a:xfrm>
              <a:off x="2256" y="326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07" name="AutoShape 103"/>
            <p:cNvSpPr>
              <a:spLocks noChangeArrowheads="1"/>
            </p:cNvSpPr>
            <p:nvPr/>
          </p:nvSpPr>
          <p:spPr bwMode="auto">
            <a:xfrm>
              <a:off x="2544" y="326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08" name="AutoShape 104"/>
            <p:cNvSpPr>
              <a:spLocks noChangeArrowheads="1"/>
            </p:cNvSpPr>
            <p:nvPr/>
          </p:nvSpPr>
          <p:spPr bwMode="auto">
            <a:xfrm>
              <a:off x="2928" y="326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99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09" name="AutoShape 105"/>
            <p:cNvSpPr>
              <a:spLocks noChangeArrowheads="1"/>
            </p:cNvSpPr>
            <p:nvPr/>
          </p:nvSpPr>
          <p:spPr bwMode="auto">
            <a:xfrm>
              <a:off x="3216" y="326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99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10" name="AutoShape 106"/>
            <p:cNvSpPr>
              <a:spLocks noChangeArrowheads="1"/>
            </p:cNvSpPr>
            <p:nvPr/>
          </p:nvSpPr>
          <p:spPr bwMode="auto">
            <a:xfrm>
              <a:off x="3504" y="326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99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11" name="AutoShape 107"/>
            <p:cNvSpPr>
              <a:spLocks noChangeArrowheads="1"/>
            </p:cNvSpPr>
            <p:nvPr/>
          </p:nvSpPr>
          <p:spPr bwMode="auto">
            <a:xfrm>
              <a:off x="3888" y="326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  <p:sp>
          <p:nvSpPr>
            <p:cNvPr id="11312" name="AutoShape 108"/>
            <p:cNvSpPr>
              <a:spLocks noChangeArrowheads="1"/>
            </p:cNvSpPr>
            <p:nvPr/>
          </p:nvSpPr>
          <p:spPr bwMode="auto">
            <a:xfrm>
              <a:off x="4176" y="326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1313" name="AutoShape 109"/>
            <p:cNvSpPr>
              <a:spLocks noChangeArrowheads="1"/>
            </p:cNvSpPr>
            <p:nvPr/>
          </p:nvSpPr>
          <p:spPr bwMode="auto">
            <a:xfrm>
              <a:off x="4464" y="3264"/>
              <a:ext cx="432" cy="432"/>
            </a:xfrm>
            <a:prstGeom prst="chevron">
              <a:avLst>
                <a:gd name="adj" fmla="val 25000"/>
              </a:avLst>
            </a:prstGeom>
            <a:solidFill>
              <a:srgbClr val="FF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1"/>
            </a:p>
          </p:txBody>
        </p:sp>
      </p:grpSp>
      <p:grpSp>
        <p:nvGrpSpPr>
          <p:cNvPr id="468078" name="Group 110"/>
          <p:cNvGrpSpPr>
            <a:grpSpLocks/>
          </p:cNvGrpSpPr>
          <p:nvPr/>
        </p:nvGrpSpPr>
        <p:grpSpPr bwMode="auto">
          <a:xfrm>
            <a:off x="1524000" y="1711325"/>
            <a:ext cx="6248400" cy="3455988"/>
            <a:chOff x="960" y="1078"/>
            <a:chExt cx="3936" cy="2177"/>
          </a:xfrm>
        </p:grpSpPr>
        <p:sp>
          <p:nvSpPr>
            <p:cNvPr id="11296" name="Line 111"/>
            <p:cNvSpPr>
              <a:spLocks noChangeShapeType="1"/>
            </p:cNvSpPr>
            <p:nvPr/>
          </p:nvSpPr>
          <p:spPr bwMode="auto">
            <a:xfrm>
              <a:off x="960" y="1200"/>
              <a:ext cx="3888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1297" name="Text Box 112"/>
            <p:cNvSpPr txBox="1">
              <a:spLocks noChangeArrowheads="1"/>
            </p:cNvSpPr>
            <p:nvPr/>
          </p:nvSpPr>
          <p:spPr bwMode="auto">
            <a:xfrm>
              <a:off x="2051" y="1078"/>
              <a:ext cx="1292" cy="2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/>
                <a:t>Ads, Brand imaging</a:t>
              </a:r>
              <a:endParaRPr lang="zh-TW" altLang="en-US" sz="1800"/>
            </a:p>
          </p:txBody>
        </p:sp>
        <p:sp>
          <p:nvSpPr>
            <p:cNvPr id="11298" name="Line 113"/>
            <p:cNvSpPr>
              <a:spLocks noChangeShapeType="1"/>
            </p:cNvSpPr>
            <p:nvPr/>
          </p:nvSpPr>
          <p:spPr bwMode="auto">
            <a:xfrm>
              <a:off x="1008" y="2160"/>
              <a:ext cx="3888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1299" name="Text Box 114"/>
            <p:cNvSpPr txBox="1">
              <a:spLocks noChangeArrowheads="1"/>
            </p:cNvSpPr>
            <p:nvPr/>
          </p:nvSpPr>
          <p:spPr bwMode="auto">
            <a:xfrm>
              <a:off x="2016" y="2062"/>
              <a:ext cx="1292" cy="2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/>
                <a:t>Ads, Brand imaging</a:t>
              </a:r>
              <a:endParaRPr lang="zh-TW" altLang="en-US" sz="1800"/>
            </a:p>
          </p:txBody>
        </p:sp>
        <p:sp>
          <p:nvSpPr>
            <p:cNvPr id="11300" name="Line 115"/>
            <p:cNvSpPr>
              <a:spLocks noChangeShapeType="1"/>
            </p:cNvSpPr>
            <p:nvPr/>
          </p:nvSpPr>
          <p:spPr bwMode="auto">
            <a:xfrm>
              <a:off x="960" y="3120"/>
              <a:ext cx="3888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1301" name="Text Box 116"/>
            <p:cNvSpPr txBox="1">
              <a:spLocks noChangeArrowheads="1"/>
            </p:cNvSpPr>
            <p:nvPr/>
          </p:nvSpPr>
          <p:spPr bwMode="auto">
            <a:xfrm>
              <a:off x="1968" y="3022"/>
              <a:ext cx="1292" cy="2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/>
                <a:t>Ads, Brand imaging</a:t>
              </a:r>
              <a:endParaRPr lang="zh-TW" altLang="en-US" sz="1800"/>
            </a:p>
          </p:txBody>
        </p:sp>
      </p:grpSp>
      <p:grpSp>
        <p:nvGrpSpPr>
          <p:cNvPr id="468085" name="Group 117"/>
          <p:cNvGrpSpPr>
            <a:grpSpLocks/>
          </p:cNvGrpSpPr>
          <p:nvPr/>
        </p:nvGrpSpPr>
        <p:grpSpPr bwMode="auto">
          <a:xfrm>
            <a:off x="1524000" y="2816225"/>
            <a:ext cx="6172200" cy="369888"/>
            <a:chOff x="960" y="1774"/>
            <a:chExt cx="3888" cy="233"/>
          </a:xfrm>
        </p:grpSpPr>
        <p:sp>
          <p:nvSpPr>
            <p:cNvPr id="11293" name="Line 118"/>
            <p:cNvSpPr>
              <a:spLocks noChangeShapeType="1"/>
            </p:cNvSpPr>
            <p:nvPr/>
          </p:nvSpPr>
          <p:spPr bwMode="auto">
            <a:xfrm flipH="1">
              <a:off x="960" y="1872"/>
              <a:ext cx="288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1294" name="Line 119"/>
            <p:cNvSpPr>
              <a:spLocks noChangeShapeType="1"/>
            </p:cNvSpPr>
            <p:nvPr/>
          </p:nvSpPr>
          <p:spPr bwMode="auto">
            <a:xfrm flipH="1">
              <a:off x="3888" y="1872"/>
              <a:ext cx="960" cy="0"/>
            </a:xfrm>
            <a:prstGeom prst="line">
              <a:avLst/>
            </a:prstGeom>
            <a:noFill/>
            <a:ln w="28575" cap="rnd">
              <a:solidFill>
                <a:schemeClr val="hlink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1295" name="Text Box 120"/>
            <p:cNvSpPr txBox="1">
              <a:spLocks noChangeArrowheads="1"/>
            </p:cNvSpPr>
            <p:nvPr/>
          </p:nvSpPr>
          <p:spPr bwMode="auto">
            <a:xfrm>
              <a:off x="2496" y="1774"/>
              <a:ext cx="936" cy="2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>
                  <a:solidFill>
                    <a:srgbClr val="A50021"/>
                  </a:solidFill>
                </a:rPr>
                <a:t>Low visibility</a:t>
              </a:r>
              <a:endParaRPr lang="zh-TW" altLang="en-US" sz="1800">
                <a:solidFill>
                  <a:srgbClr val="A50021"/>
                </a:solidFill>
              </a:endParaRPr>
            </a:p>
          </p:txBody>
        </p:sp>
      </p:grpSp>
      <p:grpSp>
        <p:nvGrpSpPr>
          <p:cNvPr id="468089" name="Group 121"/>
          <p:cNvGrpSpPr>
            <a:grpSpLocks/>
          </p:cNvGrpSpPr>
          <p:nvPr/>
        </p:nvGrpSpPr>
        <p:grpSpPr bwMode="auto">
          <a:xfrm>
            <a:off x="1600200" y="4340225"/>
            <a:ext cx="3886200" cy="369888"/>
            <a:chOff x="1008" y="2734"/>
            <a:chExt cx="2448" cy="233"/>
          </a:xfrm>
        </p:grpSpPr>
        <p:sp>
          <p:nvSpPr>
            <p:cNvPr id="11290" name="Line 122"/>
            <p:cNvSpPr>
              <a:spLocks noChangeShapeType="1"/>
            </p:cNvSpPr>
            <p:nvPr/>
          </p:nvSpPr>
          <p:spPr bwMode="auto">
            <a:xfrm flipH="1">
              <a:off x="1008" y="2832"/>
              <a:ext cx="192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1291" name="Line 123"/>
            <p:cNvSpPr>
              <a:spLocks noChangeShapeType="1"/>
            </p:cNvSpPr>
            <p:nvPr/>
          </p:nvSpPr>
          <p:spPr bwMode="auto">
            <a:xfrm flipH="1">
              <a:off x="2880" y="2832"/>
              <a:ext cx="576" cy="0"/>
            </a:xfrm>
            <a:prstGeom prst="line">
              <a:avLst/>
            </a:prstGeom>
            <a:noFill/>
            <a:ln w="28575" cap="rnd">
              <a:solidFill>
                <a:schemeClr val="hlink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1292" name="Text Box 124"/>
            <p:cNvSpPr txBox="1">
              <a:spLocks noChangeArrowheads="1"/>
            </p:cNvSpPr>
            <p:nvPr/>
          </p:nvSpPr>
          <p:spPr bwMode="auto">
            <a:xfrm>
              <a:off x="1498" y="2734"/>
              <a:ext cx="1247" cy="2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>
                  <a:solidFill>
                    <a:srgbClr val="A50021"/>
                  </a:solidFill>
                </a:rPr>
                <a:t>Very Low visibility</a:t>
              </a:r>
              <a:endParaRPr lang="zh-TW" altLang="en-US" sz="1800">
                <a:solidFill>
                  <a:srgbClr val="A50021"/>
                </a:solidFill>
              </a:endParaRPr>
            </a:p>
          </p:txBody>
        </p:sp>
      </p:grpSp>
      <p:grpSp>
        <p:nvGrpSpPr>
          <p:cNvPr id="468093" name="Group 125"/>
          <p:cNvGrpSpPr>
            <a:grpSpLocks/>
          </p:cNvGrpSpPr>
          <p:nvPr/>
        </p:nvGrpSpPr>
        <p:grpSpPr bwMode="auto">
          <a:xfrm>
            <a:off x="1600200" y="5867400"/>
            <a:ext cx="2133600" cy="523875"/>
            <a:chOff x="1008" y="3696"/>
            <a:chExt cx="1344" cy="330"/>
          </a:xfrm>
        </p:grpSpPr>
        <p:sp>
          <p:nvSpPr>
            <p:cNvPr id="11287" name="Line 126"/>
            <p:cNvSpPr>
              <a:spLocks noChangeShapeType="1"/>
            </p:cNvSpPr>
            <p:nvPr/>
          </p:nvSpPr>
          <p:spPr bwMode="auto">
            <a:xfrm flipH="1">
              <a:off x="1008" y="3792"/>
              <a:ext cx="96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1288" name="Line 127"/>
            <p:cNvSpPr>
              <a:spLocks noChangeShapeType="1"/>
            </p:cNvSpPr>
            <p:nvPr/>
          </p:nvSpPr>
          <p:spPr bwMode="auto">
            <a:xfrm flipH="1">
              <a:off x="1968" y="3792"/>
              <a:ext cx="384" cy="0"/>
            </a:xfrm>
            <a:prstGeom prst="line">
              <a:avLst/>
            </a:prstGeom>
            <a:noFill/>
            <a:ln w="28575" cap="rnd">
              <a:solidFill>
                <a:schemeClr val="hlink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1289" name="Text Box 128"/>
            <p:cNvSpPr txBox="1">
              <a:spLocks noChangeArrowheads="1"/>
            </p:cNvSpPr>
            <p:nvPr/>
          </p:nvSpPr>
          <p:spPr bwMode="auto">
            <a:xfrm>
              <a:off x="1200" y="3696"/>
              <a:ext cx="713" cy="3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400"/>
                <a:t> </a:t>
              </a:r>
              <a:r>
                <a:rPr lang="en-US" altLang="zh-TW" sz="1400">
                  <a:solidFill>
                    <a:srgbClr val="A50021"/>
                  </a:solidFill>
                </a:rPr>
                <a:t>No visibility</a:t>
              </a:r>
              <a:endParaRPr lang="zh-TW" altLang="en-US" sz="1400">
                <a:solidFill>
                  <a:srgbClr val="A50021"/>
                </a:solidFill>
              </a:endParaRPr>
            </a:p>
            <a:p>
              <a:pPr eaLnBrk="1" hangingPunct="1"/>
              <a:endParaRPr lang="zh-TW" altLang="en-US" sz="1400"/>
            </a:p>
          </p:txBody>
        </p:sp>
      </p:grpSp>
      <p:sp>
        <p:nvSpPr>
          <p:cNvPr id="11278" name="文字方塊 1"/>
          <p:cNvSpPr txBox="1">
            <a:spLocks noChangeArrowheads="1"/>
          </p:cNvSpPr>
          <p:nvPr/>
        </p:nvSpPr>
        <p:spPr bwMode="auto">
          <a:xfrm>
            <a:off x="2152650" y="2268538"/>
            <a:ext cx="1851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Brand Owner</a:t>
            </a:r>
            <a:endParaRPr lang="zh-TW" altLang="en-US"/>
          </a:p>
        </p:txBody>
      </p:sp>
      <p:sp>
        <p:nvSpPr>
          <p:cNvPr id="11279" name="文字方塊 131"/>
          <p:cNvSpPr txBox="1">
            <a:spLocks noChangeArrowheads="1"/>
          </p:cNvSpPr>
          <p:nvPr/>
        </p:nvSpPr>
        <p:spPr bwMode="auto">
          <a:xfrm>
            <a:off x="2182813" y="3748088"/>
            <a:ext cx="1851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Brand Owner</a:t>
            </a:r>
            <a:endParaRPr lang="zh-TW" altLang="en-US"/>
          </a:p>
        </p:txBody>
      </p:sp>
      <p:sp>
        <p:nvSpPr>
          <p:cNvPr id="11280" name="文字方塊 132"/>
          <p:cNvSpPr txBox="1">
            <a:spLocks noChangeArrowheads="1"/>
          </p:cNvSpPr>
          <p:nvPr/>
        </p:nvSpPr>
        <p:spPr bwMode="auto">
          <a:xfrm>
            <a:off x="1257300" y="5260975"/>
            <a:ext cx="1851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Brand Owner</a:t>
            </a:r>
            <a:endParaRPr lang="zh-TW" altLang="en-US"/>
          </a:p>
        </p:txBody>
      </p:sp>
      <p:sp>
        <p:nvSpPr>
          <p:cNvPr id="11281" name="文字方塊 2"/>
          <p:cNvSpPr txBox="1">
            <a:spLocks noChangeArrowheads="1"/>
          </p:cNvSpPr>
          <p:nvPr/>
        </p:nvSpPr>
        <p:spPr bwMode="auto">
          <a:xfrm>
            <a:off x="5676900" y="2246313"/>
            <a:ext cx="1381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Customer</a:t>
            </a:r>
            <a:endParaRPr lang="zh-TW" altLang="en-US"/>
          </a:p>
        </p:txBody>
      </p:sp>
      <p:sp>
        <p:nvSpPr>
          <p:cNvPr id="11282" name="文字方塊 134"/>
          <p:cNvSpPr txBox="1">
            <a:spLocks noChangeArrowheads="1"/>
          </p:cNvSpPr>
          <p:nvPr/>
        </p:nvSpPr>
        <p:spPr bwMode="auto">
          <a:xfrm>
            <a:off x="6296025" y="3744913"/>
            <a:ext cx="1381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Customer</a:t>
            </a:r>
            <a:endParaRPr lang="zh-TW" altLang="en-US"/>
          </a:p>
        </p:txBody>
      </p:sp>
      <p:sp>
        <p:nvSpPr>
          <p:cNvPr id="11283" name="文字方塊 135"/>
          <p:cNvSpPr txBox="1">
            <a:spLocks noChangeArrowheads="1"/>
          </p:cNvSpPr>
          <p:nvPr/>
        </p:nvSpPr>
        <p:spPr bwMode="auto">
          <a:xfrm>
            <a:off x="6367463" y="5270500"/>
            <a:ext cx="1381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Customer</a:t>
            </a:r>
            <a:endParaRPr lang="zh-TW" altLang="en-US"/>
          </a:p>
        </p:txBody>
      </p:sp>
      <p:sp>
        <p:nvSpPr>
          <p:cNvPr id="11284" name="文字方塊 3"/>
          <p:cNvSpPr txBox="1">
            <a:spLocks noChangeArrowheads="1"/>
          </p:cNvSpPr>
          <p:nvPr/>
        </p:nvSpPr>
        <p:spPr bwMode="auto">
          <a:xfrm>
            <a:off x="4781550" y="3773488"/>
            <a:ext cx="1209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Channel</a:t>
            </a:r>
            <a:endParaRPr lang="zh-TW" altLang="en-US"/>
          </a:p>
        </p:txBody>
      </p:sp>
      <p:sp>
        <p:nvSpPr>
          <p:cNvPr id="11285" name="文字方塊 137"/>
          <p:cNvSpPr txBox="1">
            <a:spLocks noChangeArrowheads="1"/>
          </p:cNvSpPr>
          <p:nvPr/>
        </p:nvSpPr>
        <p:spPr bwMode="auto">
          <a:xfrm>
            <a:off x="4881563" y="5254625"/>
            <a:ext cx="1209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Channel</a:t>
            </a:r>
            <a:endParaRPr lang="zh-TW" altLang="en-US"/>
          </a:p>
        </p:txBody>
      </p:sp>
      <p:sp>
        <p:nvSpPr>
          <p:cNvPr id="11286" name="文字方塊 4"/>
          <p:cNvSpPr txBox="1">
            <a:spLocks noChangeArrowheads="1"/>
          </p:cNvSpPr>
          <p:nvPr/>
        </p:nvSpPr>
        <p:spPr bwMode="auto">
          <a:xfrm>
            <a:off x="3314700" y="5275263"/>
            <a:ext cx="13636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Salesman</a:t>
            </a:r>
            <a:endParaRPr lang="zh-TW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8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8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8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8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8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8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8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8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8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8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68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68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8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68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33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84A8B3F-CB83-4299-92E6-0557DB8FBC65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Sales triangle</a:t>
            </a:r>
            <a:endParaRPr lang="zh-TW" altLang="en-US" smtClean="0"/>
          </a:p>
        </p:txBody>
      </p:sp>
      <p:grpSp>
        <p:nvGrpSpPr>
          <p:cNvPr id="13317" name="Group 3"/>
          <p:cNvGrpSpPr>
            <a:grpSpLocks/>
          </p:cNvGrpSpPr>
          <p:nvPr/>
        </p:nvGrpSpPr>
        <p:grpSpPr bwMode="auto">
          <a:xfrm>
            <a:off x="1331913" y="1341438"/>
            <a:ext cx="6172200" cy="4014787"/>
            <a:chOff x="768" y="1083"/>
            <a:chExt cx="3888" cy="1365"/>
          </a:xfrm>
        </p:grpSpPr>
        <p:sp>
          <p:nvSpPr>
            <p:cNvPr id="13318" name="Oval 4"/>
            <p:cNvSpPr>
              <a:spLocks noChangeArrowheads="1"/>
            </p:cNvSpPr>
            <p:nvPr/>
          </p:nvSpPr>
          <p:spPr bwMode="auto">
            <a:xfrm>
              <a:off x="768" y="1488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/>
                <a:t>Brand</a:t>
              </a:r>
            </a:p>
            <a:p>
              <a:pPr algn="ctr" eaLnBrk="1" hangingPunct="1"/>
              <a:r>
                <a:rPr lang="en-US" altLang="zh-TW"/>
                <a:t>Owner</a:t>
              </a:r>
              <a:endParaRPr lang="zh-TW" altLang="en-US"/>
            </a:p>
          </p:txBody>
        </p:sp>
        <p:sp>
          <p:nvSpPr>
            <p:cNvPr id="13319" name="Oval 5"/>
            <p:cNvSpPr>
              <a:spLocks noChangeArrowheads="1"/>
            </p:cNvSpPr>
            <p:nvPr/>
          </p:nvSpPr>
          <p:spPr bwMode="auto">
            <a:xfrm>
              <a:off x="2352" y="1920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2000"/>
                <a:t>Channel</a:t>
              </a:r>
              <a:endParaRPr lang="zh-TW" altLang="en-US" sz="2000"/>
            </a:p>
          </p:txBody>
        </p:sp>
        <p:sp>
          <p:nvSpPr>
            <p:cNvPr id="13320" name="Oval 6"/>
            <p:cNvSpPr>
              <a:spLocks noChangeArrowheads="1"/>
            </p:cNvSpPr>
            <p:nvPr/>
          </p:nvSpPr>
          <p:spPr bwMode="auto">
            <a:xfrm>
              <a:off x="3984" y="1584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2000"/>
                <a:t>Customer</a:t>
              </a:r>
              <a:endParaRPr lang="zh-TW" altLang="en-US" sz="2000"/>
            </a:p>
          </p:txBody>
        </p:sp>
        <p:sp>
          <p:nvSpPr>
            <p:cNvPr id="13321" name="Line 7"/>
            <p:cNvSpPr>
              <a:spLocks noChangeShapeType="1"/>
            </p:cNvSpPr>
            <p:nvPr/>
          </p:nvSpPr>
          <p:spPr bwMode="auto">
            <a:xfrm>
              <a:off x="1392" y="1920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3322" name="Line 8"/>
            <p:cNvSpPr>
              <a:spLocks noChangeShapeType="1"/>
            </p:cNvSpPr>
            <p:nvPr/>
          </p:nvSpPr>
          <p:spPr bwMode="auto">
            <a:xfrm flipV="1">
              <a:off x="3024" y="2016"/>
              <a:ext cx="960" cy="19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3323" name="Text Box 9"/>
            <p:cNvSpPr txBox="1">
              <a:spLocks noChangeArrowheads="1"/>
            </p:cNvSpPr>
            <p:nvPr/>
          </p:nvSpPr>
          <p:spPr bwMode="auto">
            <a:xfrm>
              <a:off x="854" y="1083"/>
              <a:ext cx="116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zh-TW"/>
            </a:p>
          </p:txBody>
        </p:sp>
        <p:sp>
          <p:nvSpPr>
            <p:cNvPr id="13324" name="Line 10"/>
            <p:cNvSpPr>
              <a:spLocks noChangeShapeType="1"/>
            </p:cNvSpPr>
            <p:nvPr/>
          </p:nvSpPr>
          <p:spPr bwMode="auto">
            <a:xfrm>
              <a:off x="1440" y="1728"/>
              <a:ext cx="259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prstDash val="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15363" name="頁尾版面配置區 2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5364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41AD526-A62C-47E3-95C9-1E02B0E402C7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 rot="20338847">
            <a:off x="-261938" y="3221038"/>
            <a:ext cx="9667876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6000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you know</a:t>
            </a:r>
            <a:r>
              <a:rPr lang="zh-TW" altLang="en-US" sz="6000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6000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zh-TW" altLang="en-US" sz="6000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6000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customers?</a:t>
            </a:r>
            <a:endParaRPr lang="zh-TW" altLang="en-US" sz="6000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638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248F2F0-AD55-4480-8016-24B48B50F8D1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Key questions</a:t>
            </a:r>
            <a:endParaRPr lang="zh-TW" altLang="en-US" smtClean="0"/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smtClean="0"/>
              <a:t>Do you know your customer?</a:t>
            </a:r>
            <a:endParaRPr lang="zh-TW" altLang="en-US" sz="28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Do you care? Do your competitors care?</a:t>
            </a:r>
            <a:endParaRPr lang="zh-TW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/>
              <a:t>Do you know your channel performance?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Salesmen? Regions? Channel partners? Customers?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/>
              <a:t>Do you know your customer’ behavior?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Current customers? Potential customers?</a:t>
            </a:r>
            <a:endParaRPr lang="zh-TW" alt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When they have opinion, do you know? Do you care?</a:t>
            </a:r>
            <a:endParaRPr lang="zh-TW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/>
              <a:t>How do you know your customers’ requirements?</a:t>
            </a:r>
            <a:endParaRPr lang="zh-TW" altLang="en-US" sz="28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From channels? From customers?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843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3A04EBE-68DF-423B-97EA-3503D8D1CCF9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6934200" cy="914400"/>
          </a:xfrm>
        </p:spPr>
        <p:txBody>
          <a:bodyPr/>
          <a:lstStyle/>
          <a:p>
            <a:pPr eaLnBrk="1" hangingPunct="1"/>
            <a:r>
              <a:rPr lang="en-US" altLang="zh-TW" smtClean="0">
                <a:latin typeface="Times New Roman" panose="02020603050405020304" pitchFamily="18" charset="0"/>
              </a:rPr>
              <a:t>Three dimensions of CRM</a:t>
            </a:r>
            <a:endParaRPr lang="zh-TW" altLang="en-US" sz="4400" smtClean="0">
              <a:latin typeface="Times New Roman" panose="02020603050405020304" pitchFamily="18" charset="0"/>
            </a:endParaRPr>
          </a:p>
        </p:txBody>
      </p:sp>
      <p:grpSp>
        <p:nvGrpSpPr>
          <p:cNvPr id="18437" name="Group 3"/>
          <p:cNvGrpSpPr>
            <a:grpSpLocks/>
          </p:cNvGrpSpPr>
          <p:nvPr/>
        </p:nvGrpSpPr>
        <p:grpSpPr bwMode="auto">
          <a:xfrm>
            <a:off x="1187450" y="1557338"/>
            <a:ext cx="6877050" cy="2281237"/>
            <a:chOff x="768" y="963"/>
            <a:chExt cx="4332" cy="1437"/>
          </a:xfrm>
        </p:grpSpPr>
        <p:sp>
          <p:nvSpPr>
            <p:cNvPr id="18448" name="Rectangle 4"/>
            <p:cNvSpPr>
              <a:spLocks noChangeArrowheads="1"/>
            </p:cNvSpPr>
            <p:nvPr/>
          </p:nvSpPr>
          <p:spPr bwMode="auto">
            <a:xfrm>
              <a:off x="768" y="963"/>
              <a:ext cx="1344" cy="717"/>
            </a:xfrm>
            <a:prstGeom prst="rect">
              <a:avLst/>
            </a:prstGeom>
            <a:gradFill rotWithShape="0">
              <a:gsLst>
                <a:gs pos="0">
                  <a:srgbClr val="CCCCFF"/>
                </a:gs>
                <a:gs pos="50000">
                  <a:srgbClr val="FFFF66"/>
                </a:gs>
                <a:gs pos="100000">
                  <a:srgbClr val="CCCC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TopRight">
                <a:rot lat="21299984" lon="0" rev="0"/>
              </a:camera>
              <a:lightRig rig="legacyFlat3" dir="b"/>
            </a:scene3d>
            <a:sp3d extrusionH="121893000" prstMaterial="legacyMatte">
              <a:bevelT w="13500" h="13500" prst="angle"/>
              <a:bevelB w="13500" h="13500" prst="angle"/>
              <a:extrusionClr>
                <a:srgbClr val="FFFF66"/>
              </a:extrusionClr>
              <a:contourClr>
                <a:srgbClr val="CCCCFF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b="1">
                  <a:solidFill>
                    <a:srgbClr val="A50021"/>
                  </a:solidFill>
                </a:rPr>
                <a:t>Front-end:</a:t>
              </a:r>
              <a:endParaRPr lang="zh-TW" altLang="en-US" b="1">
                <a:solidFill>
                  <a:srgbClr val="A50021"/>
                </a:solidFill>
              </a:endParaRPr>
            </a:p>
            <a:p>
              <a:pPr algn="ctr" eaLnBrk="1" hangingPunct="1"/>
              <a:r>
                <a:rPr lang="en-US" altLang="zh-TW" b="1">
                  <a:solidFill>
                    <a:srgbClr val="050000"/>
                  </a:solidFill>
                </a:rPr>
                <a:t>Communication</a:t>
              </a:r>
            </a:p>
            <a:p>
              <a:pPr algn="ctr" eaLnBrk="1" hangingPunct="1"/>
              <a:r>
                <a:rPr lang="en-US" altLang="zh-TW" b="1">
                  <a:solidFill>
                    <a:srgbClr val="050000"/>
                  </a:solidFill>
                </a:rPr>
                <a:t>CRM</a:t>
              </a:r>
            </a:p>
          </p:txBody>
        </p:sp>
        <p:sp>
          <p:nvSpPr>
            <p:cNvPr id="18449" name="Rectangle 5"/>
            <p:cNvSpPr>
              <a:spLocks noChangeArrowheads="1"/>
            </p:cNvSpPr>
            <p:nvPr/>
          </p:nvSpPr>
          <p:spPr bwMode="auto">
            <a:xfrm>
              <a:off x="3744" y="963"/>
              <a:ext cx="1344" cy="717"/>
            </a:xfrm>
            <a:prstGeom prst="rect">
              <a:avLst/>
            </a:prstGeom>
            <a:gradFill rotWithShape="0">
              <a:gsLst>
                <a:gs pos="0">
                  <a:srgbClr val="CCCCFF"/>
                </a:gs>
                <a:gs pos="50000">
                  <a:srgbClr val="FFFF66"/>
                </a:gs>
                <a:gs pos="100000">
                  <a:srgbClr val="CCCC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TopLeft">
                <a:rot lat="21299984" lon="0" rev="0"/>
              </a:camera>
              <a:lightRig rig="legacyFlat3" dir="b"/>
            </a:scene3d>
            <a:sp3d extrusionH="121893000" prstMaterial="legacyMatte">
              <a:bevelT w="13500" h="13500" prst="angle"/>
              <a:bevelB w="13500" h="13500" prst="angle"/>
              <a:extrusionClr>
                <a:srgbClr val="FFFF66"/>
              </a:extrusionClr>
              <a:contourClr>
                <a:srgbClr val="CCCCFF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b="1">
                  <a:solidFill>
                    <a:srgbClr val="A50021"/>
                  </a:solidFill>
                </a:rPr>
                <a:t>Backend:</a:t>
              </a:r>
              <a:endParaRPr lang="zh-TW" altLang="en-US" b="1">
                <a:solidFill>
                  <a:srgbClr val="A50021"/>
                </a:solidFill>
              </a:endParaRPr>
            </a:p>
            <a:p>
              <a:pPr algn="ctr"/>
              <a:r>
                <a:rPr lang="en-US" altLang="zh-TW" b="1">
                  <a:solidFill>
                    <a:srgbClr val="050000"/>
                  </a:solidFill>
                </a:rPr>
                <a:t>Analytical</a:t>
              </a:r>
            </a:p>
            <a:p>
              <a:pPr algn="ctr"/>
              <a:r>
                <a:rPr lang="en-US" altLang="zh-TW" b="1">
                  <a:solidFill>
                    <a:srgbClr val="050000"/>
                  </a:solidFill>
                </a:rPr>
                <a:t>CRM</a:t>
              </a:r>
            </a:p>
          </p:txBody>
        </p:sp>
        <p:sp>
          <p:nvSpPr>
            <p:cNvPr id="18450" name="Rectangle 6"/>
            <p:cNvSpPr>
              <a:spLocks noChangeArrowheads="1"/>
            </p:cNvSpPr>
            <p:nvPr/>
          </p:nvSpPr>
          <p:spPr bwMode="auto">
            <a:xfrm>
              <a:off x="2256" y="963"/>
              <a:ext cx="1344" cy="717"/>
            </a:xfrm>
            <a:prstGeom prst="rect">
              <a:avLst/>
            </a:prstGeom>
            <a:gradFill rotWithShape="0">
              <a:gsLst>
                <a:gs pos="0">
                  <a:srgbClr val="CCCCFF"/>
                </a:gs>
                <a:gs pos="50000">
                  <a:srgbClr val="FFFF66"/>
                </a:gs>
                <a:gs pos="100000">
                  <a:srgbClr val="CCCC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Top">
                <a:rot lat="21299984" lon="0" rev="0"/>
              </a:camera>
              <a:lightRig rig="legacyFlat3" dir="b"/>
            </a:scene3d>
            <a:sp3d extrusionH="121893000" prstMaterial="legacyMatte">
              <a:bevelT w="13500" h="13500" prst="angle"/>
              <a:bevelB w="13500" h="13500" prst="angle"/>
              <a:extrusionClr>
                <a:srgbClr val="FFFF66"/>
              </a:extrusionClr>
              <a:contourClr>
                <a:srgbClr val="CCCCFF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b="1">
                  <a:solidFill>
                    <a:srgbClr val="A50021"/>
                  </a:solidFill>
                </a:rPr>
                <a:t>Core Ops:</a:t>
              </a:r>
              <a:endParaRPr lang="zh-TW" altLang="en-US" b="1">
                <a:solidFill>
                  <a:srgbClr val="A50021"/>
                </a:solidFill>
              </a:endParaRPr>
            </a:p>
            <a:p>
              <a:pPr algn="ctr" eaLnBrk="1" hangingPunct="1"/>
              <a:r>
                <a:rPr lang="en-US" altLang="zh-TW" b="1">
                  <a:solidFill>
                    <a:srgbClr val="050000"/>
                  </a:solidFill>
                </a:rPr>
                <a:t>Operational</a:t>
              </a:r>
            </a:p>
            <a:p>
              <a:pPr algn="ctr" eaLnBrk="1" hangingPunct="1"/>
              <a:r>
                <a:rPr lang="en-US" altLang="zh-TW" b="1">
                  <a:solidFill>
                    <a:srgbClr val="050000"/>
                  </a:solidFill>
                </a:rPr>
                <a:t>CRM</a:t>
              </a:r>
            </a:p>
          </p:txBody>
        </p:sp>
        <p:sp>
          <p:nvSpPr>
            <p:cNvPr id="18451" name="Rectangle 7"/>
            <p:cNvSpPr>
              <a:spLocks noChangeArrowheads="1"/>
            </p:cNvSpPr>
            <p:nvPr/>
          </p:nvSpPr>
          <p:spPr bwMode="auto">
            <a:xfrm>
              <a:off x="781" y="1719"/>
              <a:ext cx="1344" cy="680"/>
            </a:xfrm>
            <a:prstGeom prst="rect">
              <a:avLst/>
            </a:prstGeom>
            <a:gradFill rotWithShape="0">
              <a:gsLst>
                <a:gs pos="0">
                  <a:srgbClr val="9CC3C3"/>
                </a:gs>
                <a:gs pos="50000">
                  <a:srgbClr val="CCFFFF"/>
                </a:gs>
                <a:gs pos="100000">
                  <a:srgbClr val="9CC3C3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rgbClr val="0099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altLang="zh-TW" sz="2000">
                  <a:solidFill>
                    <a:srgbClr val="050000"/>
                  </a:solidFill>
                </a:rPr>
                <a:t>  CTI: </a:t>
              </a:r>
              <a:r>
                <a:rPr lang="en-US" altLang="zh-TW" sz="1400">
                  <a:solidFill>
                    <a:srgbClr val="050000"/>
                  </a:solidFill>
                </a:rPr>
                <a:t>Computer </a:t>
              </a:r>
            </a:p>
            <a:p>
              <a:pPr eaLnBrk="1" hangingPunct="1"/>
              <a:r>
                <a:rPr lang="en-US" altLang="zh-TW" sz="1400">
                  <a:solidFill>
                    <a:srgbClr val="050000"/>
                  </a:solidFill>
                </a:rPr>
                <a:t>       telephony integration</a:t>
              </a:r>
              <a:endParaRPr lang="en-US" altLang="zh-TW" sz="2000">
                <a:solidFill>
                  <a:srgbClr val="050000"/>
                </a:solidFill>
              </a:endParaRPr>
            </a:p>
            <a:p>
              <a:pPr eaLnBrk="1" hangingPunct="1">
                <a:buFontTx/>
                <a:buChar char="•"/>
              </a:pPr>
              <a:r>
                <a:rPr lang="en-US" altLang="zh-TW" sz="2000">
                  <a:solidFill>
                    <a:srgbClr val="050000"/>
                  </a:solidFill>
                </a:rPr>
                <a:t>  Net Banking</a:t>
              </a:r>
            </a:p>
            <a:p>
              <a:pPr eaLnBrk="1" hangingPunct="1">
                <a:buFontTx/>
                <a:buChar char="•"/>
              </a:pPr>
              <a:r>
                <a:rPr lang="en-US" altLang="zh-TW" sz="2000">
                  <a:solidFill>
                    <a:srgbClr val="050000"/>
                  </a:solidFill>
                </a:rPr>
                <a:t>  Online sales</a:t>
              </a:r>
              <a:endParaRPr lang="zh-TW" altLang="en-US" sz="2000">
                <a:solidFill>
                  <a:srgbClr val="050000"/>
                </a:solidFill>
              </a:endParaRPr>
            </a:p>
          </p:txBody>
        </p:sp>
        <p:sp>
          <p:nvSpPr>
            <p:cNvPr id="18452" name="Rectangle 8"/>
            <p:cNvSpPr>
              <a:spLocks noChangeArrowheads="1"/>
            </p:cNvSpPr>
            <p:nvPr/>
          </p:nvSpPr>
          <p:spPr bwMode="auto">
            <a:xfrm>
              <a:off x="3756" y="1719"/>
              <a:ext cx="1344" cy="680"/>
            </a:xfrm>
            <a:prstGeom prst="rect">
              <a:avLst/>
            </a:prstGeom>
            <a:gradFill rotWithShape="0">
              <a:gsLst>
                <a:gs pos="0">
                  <a:srgbClr val="9CC3C3"/>
                </a:gs>
                <a:gs pos="50000">
                  <a:srgbClr val="CCFFFF"/>
                </a:gs>
                <a:gs pos="100000">
                  <a:srgbClr val="9CC3C3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rgbClr val="0099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altLang="zh-TW" sz="2000">
                  <a:solidFill>
                    <a:srgbClr val="050000"/>
                  </a:solidFill>
                </a:rPr>
                <a:t> Data Mining</a:t>
              </a:r>
            </a:p>
            <a:p>
              <a:pPr eaLnBrk="1" hangingPunct="1">
                <a:buFontTx/>
                <a:buChar char="•"/>
              </a:pPr>
              <a:r>
                <a:rPr lang="en-US" altLang="zh-TW" sz="2000">
                  <a:solidFill>
                    <a:srgbClr val="050000"/>
                  </a:solidFill>
                </a:rPr>
                <a:t> OLAP</a:t>
              </a:r>
            </a:p>
            <a:p>
              <a:pPr eaLnBrk="1" hangingPunct="1">
                <a:buFontTx/>
                <a:buChar char="•"/>
              </a:pPr>
              <a:r>
                <a:rPr lang="en-US" altLang="zh-TW" sz="2000">
                  <a:solidFill>
                    <a:srgbClr val="050000"/>
                  </a:solidFill>
                </a:rPr>
                <a:t> EIS</a:t>
              </a:r>
            </a:p>
          </p:txBody>
        </p:sp>
        <p:sp>
          <p:nvSpPr>
            <p:cNvPr id="18453" name="Rectangle 9"/>
            <p:cNvSpPr>
              <a:spLocks noChangeArrowheads="1"/>
            </p:cNvSpPr>
            <p:nvPr/>
          </p:nvSpPr>
          <p:spPr bwMode="auto">
            <a:xfrm>
              <a:off x="2268" y="1720"/>
              <a:ext cx="1344" cy="680"/>
            </a:xfrm>
            <a:prstGeom prst="rect">
              <a:avLst/>
            </a:prstGeom>
            <a:gradFill rotWithShape="0">
              <a:gsLst>
                <a:gs pos="0">
                  <a:srgbClr val="9CC3C3"/>
                </a:gs>
                <a:gs pos="50000">
                  <a:srgbClr val="CCFFFF"/>
                </a:gs>
                <a:gs pos="100000">
                  <a:srgbClr val="9CC3C3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rgbClr val="0099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altLang="zh-TW" sz="2000" b="1">
                  <a:solidFill>
                    <a:srgbClr val="A50021"/>
                  </a:solidFill>
                </a:rPr>
                <a:t> </a:t>
              </a:r>
              <a:r>
                <a:rPr lang="en-US" altLang="zh-TW" sz="1800" b="1">
                  <a:solidFill>
                    <a:srgbClr val="A50021"/>
                  </a:solidFill>
                </a:rPr>
                <a:t>Customer Mgmt</a:t>
              </a:r>
              <a:endParaRPr lang="zh-TW" altLang="en-US" sz="1800" b="1">
                <a:solidFill>
                  <a:srgbClr val="A50021"/>
                </a:solidFill>
              </a:endParaRPr>
            </a:p>
            <a:p>
              <a:pPr eaLnBrk="1" hangingPunct="1">
                <a:buFontTx/>
                <a:buChar char="•"/>
              </a:pPr>
              <a:r>
                <a:rPr lang="zh-TW" altLang="en-US" sz="1800" b="1">
                  <a:solidFill>
                    <a:srgbClr val="A50021"/>
                  </a:solidFill>
                </a:rPr>
                <a:t> </a:t>
              </a:r>
              <a:r>
                <a:rPr lang="en-US" altLang="zh-TW" sz="1800" b="1">
                  <a:solidFill>
                    <a:srgbClr val="A50021"/>
                  </a:solidFill>
                </a:rPr>
                <a:t>Marketing Mgmt</a:t>
              </a:r>
              <a:endParaRPr lang="zh-TW" altLang="en-US" sz="1800" b="1">
                <a:solidFill>
                  <a:srgbClr val="A50021"/>
                </a:solidFill>
              </a:endParaRPr>
            </a:p>
            <a:p>
              <a:pPr eaLnBrk="1" hangingPunct="1">
                <a:buFontTx/>
                <a:buChar char="•"/>
              </a:pPr>
              <a:r>
                <a:rPr lang="zh-TW" altLang="en-US" sz="1800" b="1">
                  <a:solidFill>
                    <a:srgbClr val="A50021"/>
                  </a:solidFill>
                </a:rPr>
                <a:t> </a:t>
              </a:r>
              <a:r>
                <a:rPr lang="en-US" altLang="zh-TW" sz="1800" b="1">
                  <a:solidFill>
                    <a:srgbClr val="A50021"/>
                  </a:solidFill>
                </a:rPr>
                <a:t>Sales Mgmt</a:t>
              </a:r>
              <a:endParaRPr lang="zh-TW" altLang="en-US" sz="1800" b="1">
                <a:solidFill>
                  <a:srgbClr val="A50021"/>
                </a:solidFill>
              </a:endParaRPr>
            </a:p>
            <a:p>
              <a:pPr eaLnBrk="1" hangingPunct="1">
                <a:buFontTx/>
                <a:buChar char="•"/>
              </a:pPr>
              <a:r>
                <a:rPr lang="zh-TW" altLang="en-US" sz="1800" b="1">
                  <a:solidFill>
                    <a:srgbClr val="A50021"/>
                  </a:solidFill>
                </a:rPr>
                <a:t> </a:t>
              </a:r>
              <a:r>
                <a:rPr lang="en-US" altLang="zh-TW" sz="1800" b="1">
                  <a:solidFill>
                    <a:srgbClr val="A50021"/>
                  </a:solidFill>
                </a:rPr>
                <a:t>Service Mgmt</a:t>
              </a:r>
              <a:endParaRPr lang="zh-TW" altLang="en-US" sz="2000" b="1">
                <a:solidFill>
                  <a:srgbClr val="A50021"/>
                </a:solidFill>
              </a:endParaRPr>
            </a:p>
          </p:txBody>
        </p:sp>
      </p:grpSp>
      <p:sp>
        <p:nvSpPr>
          <p:cNvPr id="18438" name="AutoShape 10"/>
          <p:cNvSpPr>
            <a:spLocks noChangeArrowheads="1"/>
          </p:cNvSpPr>
          <p:nvPr/>
        </p:nvSpPr>
        <p:spPr bwMode="auto">
          <a:xfrm flipV="1">
            <a:off x="4340225" y="3900488"/>
            <a:ext cx="914400" cy="914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862 h 21600"/>
              <a:gd name="T14" fmla="*/ 19234 w 21600"/>
              <a:gd name="T15" fmla="*/ 829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12" y="0"/>
                </a:lnTo>
                <a:lnTo>
                  <a:pt x="15112" y="3862"/>
                </a:lnTo>
                <a:lnTo>
                  <a:pt x="12427" y="3862"/>
                </a:lnTo>
                <a:cubicBezTo>
                  <a:pt x="5564" y="3862"/>
                  <a:pt x="0" y="7576"/>
                  <a:pt x="0" y="12158"/>
                </a:cubicBezTo>
                <a:lnTo>
                  <a:pt x="0" y="21600"/>
                </a:lnTo>
                <a:lnTo>
                  <a:pt x="4532" y="21600"/>
                </a:lnTo>
                <a:lnTo>
                  <a:pt x="4532" y="12158"/>
                </a:lnTo>
                <a:cubicBezTo>
                  <a:pt x="4532" y="10025"/>
                  <a:pt x="8067" y="8296"/>
                  <a:pt x="12427" y="8296"/>
                </a:cubicBezTo>
                <a:lnTo>
                  <a:pt x="15112" y="8296"/>
                </a:lnTo>
                <a:lnTo>
                  <a:pt x="15112" y="12158"/>
                </a:lnTo>
                <a:lnTo>
                  <a:pt x="21600" y="6079"/>
                </a:lnTo>
                <a:close/>
              </a:path>
            </a:pathLst>
          </a:cu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18439" name="Group 11"/>
          <p:cNvGrpSpPr>
            <a:grpSpLocks/>
          </p:cNvGrpSpPr>
          <p:nvPr/>
        </p:nvGrpSpPr>
        <p:grpSpPr bwMode="auto">
          <a:xfrm>
            <a:off x="5487988" y="3886200"/>
            <a:ext cx="2589212" cy="2446338"/>
            <a:chOff x="3457" y="2213"/>
            <a:chExt cx="1632" cy="2125"/>
          </a:xfrm>
        </p:grpSpPr>
        <p:sp>
          <p:nvSpPr>
            <p:cNvPr id="360460" name="AutoShape 12"/>
            <p:cNvSpPr>
              <a:spLocks noChangeArrowheads="1"/>
            </p:cNvSpPr>
            <p:nvPr/>
          </p:nvSpPr>
          <p:spPr bwMode="auto">
            <a:xfrm>
              <a:off x="3457" y="2508"/>
              <a:ext cx="1632" cy="1776"/>
            </a:xfrm>
            <a:prstGeom prst="can">
              <a:avLst>
                <a:gd name="adj" fmla="val 23589"/>
              </a:avLst>
            </a:prstGeom>
            <a:gradFill rotWithShape="0">
              <a:gsLst>
                <a:gs pos="0">
                  <a:srgbClr val="5F5F5F"/>
                </a:gs>
                <a:gs pos="50000">
                  <a:schemeClr val="tx1"/>
                </a:gs>
                <a:gs pos="100000">
                  <a:srgbClr val="5F5F5F"/>
                </a:gs>
              </a:gsLst>
              <a:lin ang="0" scaled="1"/>
            </a:gra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18446" name="AutoShape 13"/>
            <p:cNvSpPr>
              <a:spLocks noChangeArrowheads="1"/>
            </p:cNvSpPr>
            <p:nvPr/>
          </p:nvSpPr>
          <p:spPr bwMode="auto">
            <a:xfrm>
              <a:off x="4194" y="2213"/>
              <a:ext cx="336" cy="672"/>
            </a:xfrm>
            <a:prstGeom prst="upDownArrow">
              <a:avLst>
                <a:gd name="adj1" fmla="val 36907"/>
                <a:gd name="adj2" fmla="val 49704"/>
              </a:avLst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8447" name="Text Box 14"/>
            <p:cNvSpPr txBox="1">
              <a:spLocks noChangeArrowheads="1"/>
            </p:cNvSpPr>
            <p:nvPr/>
          </p:nvSpPr>
          <p:spPr bwMode="auto">
            <a:xfrm>
              <a:off x="3574" y="2935"/>
              <a:ext cx="1488" cy="1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just" eaLnBrk="1" hangingPunct="1">
                <a:spcBef>
                  <a:spcPct val="20000"/>
                </a:spcBef>
                <a:buClr>
                  <a:srgbClr val="FFFF00"/>
                </a:buClr>
                <a:buSzPct val="80000"/>
                <a:buFont typeface="Wingdings" panose="05000000000000000000" pitchFamily="2" charset="2"/>
                <a:buNone/>
              </a:pPr>
              <a:r>
                <a:rPr lang="en-US" altLang="zh-TW" sz="1800">
                  <a:solidFill>
                    <a:schemeClr val="bg1"/>
                  </a:solidFill>
                  <a:latin typeface="Arial" panose="020B0604020202020204" pitchFamily="34" charset="0"/>
                </a:rPr>
                <a:t>Database</a:t>
              </a:r>
            </a:p>
            <a:p>
              <a:pPr algn="just" eaLnBrk="1" hangingPunct="1">
                <a:spcBef>
                  <a:spcPct val="20000"/>
                </a:spcBef>
                <a:buClr>
                  <a:srgbClr val="FFFF00"/>
                </a:buClr>
                <a:buSzPct val="80000"/>
                <a:buFont typeface="Wingdings" panose="05000000000000000000" pitchFamily="2" charset="2"/>
                <a:buNone/>
              </a:pPr>
              <a:r>
                <a:rPr lang="en-US" altLang="zh-TW" sz="1800">
                  <a:solidFill>
                    <a:schemeClr val="bg1"/>
                  </a:solidFill>
                  <a:latin typeface="Arial" panose="020B0604020202020204" pitchFamily="34" charset="0"/>
                </a:rPr>
                <a:t>Data Mart</a:t>
              </a:r>
            </a:p>
            <a:p>
              <a:pPr algn="just" eaLnBrk="1" hangingPunct="1">
                <a:spcBef>
                  <a:spcPct val="20000"/>
                </a:spcBef>
                <a:buClr>
                  <a:srgbClr val="FFFF00"/>
                </a:buClr>
                <a:buSzPct val="80000"/>
                <a:buFont typeface="Wingdings" panose="05000000000000000000" pitchFamily="2" charset="2"/>
                <a:buNone/>
              </a:pPr>
              <a:r>
                <a:rPr lang="en-US" altLang="zh-TW" sz="1800">
                  <a:solidFill>
                    <a:schemeClr val="bg1"/>
                  </a:solidFill>
                  <a:latin typeface="Arial" panose="020B0604020202020204" pitchFamily="34" charset="0"/>
                </a:rPr>
                <a:t>Data Warehouse</a:t>
              </a:r>
              <a:endParaRPr lang="en-US" altLang="zh-TW" sz="1800">
                <a:solidFill>
                  <a:srgbClr val="FFFF00"/>
                </a:solidFill>
                <a:latin typeface="Arial" panose="020B0604020202020204" pitchFamily="34" charset="0"/>
              </a:endParaRPr>
            </a:p>
            <a:p>
              <a:pPr algn="just" eaLnBrk="1" hangingPunct="1">
                <a:spcBef>
                  <a:spcPct val="20000"/>
                </a:spcBef>
                <a:buClr>
                  <a:srgbClr val="FFFF00"/>
                </a:buClr>
                <a:buSzPct val="80000"/>
                <a:buFont typeface="Wingdings" panose="05000000000000000000" pitchFamily="2" charset="2"/>
                <a:buNone/>
              </a:pPr>
              <a:r>
                <a:rPr lang="en-US" altLang="zh-TW" sz="1600">
                  <a:solidFill>
                    <a:srgbClr val="FFFF00"/>
                  </a:solidFill>
                  <a:latin typeface="Arial" panose="020B0604020202020204" pitchFamily="34" charset="0"/>
                </a:rPr>
                <a:t>Demographic Data</a:t>
              </a:r>
            </a:p>
            <a:p>
              <a:pPr algn="just" eaLnBrk="1" hangingPunct="1">
                <a:spcBef>
                  <a:spcPct val="20000"/>
                </a:spcBef>
                <a:buClr>
                  <a:srgbClr val="FFFF00"/>
                </a:buClr>
                <a:buSzPct val="80000"/>
                <a:buFont typeface="Wingdings" panose="05000000000000000000" pitchFamily="2" charset="2"/>
                <a:buNone/>
              </a:pPr>
              <a:r>
                <a:rPr lang="en-US" altLang="zh-TW" sz="1600">
                  <a:solidFill>
                    <a:srgbClr val="FFFF00"/>
                  </a:solidFill>
                  <a:latin typeface="Arial" panose="020B0604020202020204" pitchFamily="34" charset="0"/>
                </a:rPr>
                <a:t>Transaction Data</a:t>
              </a:r>
            </a:p>
          </p:txBody>
        </p:sp>
      </p:grpSp>
      <p:grpSp>
        <p:nvGrpSpPr>
          <p:cNvPr id="18440" name="Group 15"/>
          <p:cNvGrpSpPr>
            <a:grpSpLocks/>
          </p:cNvGrpSpPr>
          <p:nvPr/>
        </p:nvGrpSpPr>
        <p:grpSpPr bwMode="auto">
          <a:xfrm>
            <a:off x="1038225" y="4340225"/>
            <a:ext cx="4467225" cy="2033588"/>
            <a:chOff x="654" y="2734"/>
            <a:chExt cx="2814" cy="1281"/>
          </a:xfrm>
        </p:grpSpPr>
        <p:sp>
          <p:nvSpPr>
            <p:cNvPr id="18441" name="Text Box 16"/>
            <p:cNvSpPr txBox="1">
              <a:spLocks noChangeArrowheads="1"/>
            </p:cNvSpPr>
            <p:nvPr/>
          </p:nvSpPr>
          <p:spPr bwMode="auto">
            <a:xfrm>
              <a:off x="1740" y="2734"/>
              <a:ext cx="1728" cy="1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FF00"/>
                </a:buClr>
                <a:buSzPct val="80000"/>
                <a:buFont typeface="Wingdings" panose="05000000000000000000" pitchFamily="2" charset="2"/>
                <a:buNone/>
              </a:pPr>
              <a:r>
                <a:rPr lang="en-US" altLang="zh-TW" sz="2200">
                  <a:solidFill>
                    <a:schemeClr val="tx2"/>
                  </a:solidFill>
                  <a:latin typeface="Arial" panose="020B0604020202020204" pitchFamily="34" charset="0"/>
                </a:rPr>
                <a:t>ETL</a:t>
              </a:r>
            </a:p>
            <a:p>
              <a:pPr eaLnBrk="1" hangingPunct="1">
                <a:spcBef>
                  <a:spcPct val="20000"/>
                </a:spcBef>
                <a:buClr>
                  <a:srgbClr val="FFFF00"/>
                </a:buClr>
                <a:buSzPct val="80000"/>
                <a:buFont typeface="Wingdings" panose="05000000000000000000" pitchFamily="2" charset="2"/>
                <a:buNone/>
              </a:pPr>
              <a:endParaRPr lang="en-US" altLang="zh-TW" sz="2200">
                <a:solidFill>
                  <a:schemeClr val="tx2"/>
                </a:solidFill>
                <a:latin typeface="Arial" panose="020B0604020202020204" pitchFamily="34" charset="0"/>
              </a:endParaRPr>
            </a:p>
            <a:p>
              <a:pPr eaLnBrk="1" hangingPunct="1">
                <a:spcBef>
                  <a:spcPct val="20000"/>
                </a:spcBef>
                <a:buClr>
                  <a:srgbClr val="FFFF00"/>
                </a:buClr>
                <a:buSzPct val="80000"/>
                <a:buFont typeface="Wingdings" panose="05000000000000000000" pitchFamily="2" charset="2"/>
                <a:buNone/>
              </a:pPr>
              <a:r>
                <a:rPr lang="en-US" altLang="zh-TW" sz="2200">
                  <a:solidFill>
                    <a:schemeClr val="tx2"/>
                  </a:solidFill>
                  <a:latin typeface="Arial" panose="020B0604020202020204" pitchFamily="34" charset="0"/>
                </a:rPr>
                <a:t>Extraction</a:t>
              </a:r>
            </a:p>
            <a:p>
              <a:pPr eaLnBrk="1" hangingPunct="1">
                <a:spcBef>
                  <a:spcPct val="20000"/>
                </a:spcBef>
                <a:buClr>
                  <a:srgbClr val="FFFF00"/>
                </a:buClr>
                <a:buSzPct val="80000"/>
                <a:buFont typeface="Wingdings" panose="05000000000000000000" pitchFamily="2" charset="2"/>
                <a:buNone/>
              </a:pPr>
              <a:r>
                <a:rPr lang="en-US" altLang="zh-TW" sz="2200">
                  <a:solidFill>
                    <a:schemeClr val="tx2"/>
                  </a:solidFill>
                  <a:latin typeface="Arial" panose="020B0604020202020204" pitchFamily="34" charset="0"/>
                </a:rPr>
                <a:t>Transformation</a:t>
              </a:r>
            </a:p>
            <a:p>
              <a:pPr eaLnBrk="1" hangingPunct="1">
                <a:spcBef>
                  <a:spcPct val="20000"/>
                </a:spcBef>
                <a:buClr>
                  <a:srgbClr val="FFFF00"/>
                </a:buClr>
                <a:buSzPct val="80000"/>
                <a:buFont typeface="Wingdings" panose="05000000000000000000" pitchFamily="2" charset="2"/>
                <a:buNone/>
              </a:pPr>
              <a:r>
                <a:rPr lang="en-US" altLang="zh-TW" sz="2200">
                  <a:solidFill>
                    <a:schemeClr val="tx2"/>
                  </a:solidFill>
                  <a:latin typeface="Arial" panose="020B0604020202020204" pitchFamily="34" charset="0"/>
                </a:rPr>
                <a:t>Loading</a:t>
              </a:r>
              <a:endParaRPr lang="en-US" altLang="zh-TW">
                <a:solidFill>
                  <a:schemeClr val="tx2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8442" name="AutoShape 17"/>
            <p:cNvSpPr>
              <a:spLocks noChangeArrowheads="1"/>
            </p:cNvSpPr>
            <p:nvPr/>
          </p:nvSpPr>
          <p:spPr bwMode="auto">
            <a:xfrm>
              <a:off x="1749" y="3024"/>
              <a:ext cx="1285" cy="254"/>
            </a:xfrm>
            <a:prstGeom prst="rightArrow">
              <a:avLst>
                <a:gd name="adj1" fmla="val 50000"/>
                <a:gd name="adj2" fmla="val 126476"/>
              </a:avLst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360466" name="AutoShape 18"/>
            <p:cNvSpPr>
              <a:spLocks noChangeArrowheads="1"/>
            </p:cNvSpPr>
            <p:nvPr/>
          </p:nvSpPr>
          <p:spPr bwMode="auto">
            <a:xfrm>
              <a:off x="724" y="2793"/>
              <a:ext cx="912" cy="1104"/>
            </a:xfrm>
            <a:prstGeom prst="can">
              <a:avLst>
                <a:gd name="adj" fmla="val 26239"/>
              </a:avLst>
            </a:prstGeom>
            <a:gradFill rotWithShape="0">
              <a:gsLst>
                <a:gs pos="0">
                  <a:srgbClr val="5F5F5F"/>
                </a:gs>
                <a:gs pos="50000">
                  <a:schemeClr val="tx1"/>
                </a:gs>
                <a:gs pos="100000">
                  <a:srgbClr val="5F5F5F"/>
                </a:gs>
              </a:gsLst>
              <a:lin ang="0" scaled="1"/>
            </a:gra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18444" name="Text Box 19"/>
            <p:cNvSpPr txBox="1">
              <a:spLocks noChangeArrowheads="1"/>
            </p:cNvSpPr>
            <p:nvPr/>
          </p:nvSpPr>
          <p:spPr bwMode="auto">
            <a:xfrm>
              <a:off x="654" y="3103"/>
              <a:ext cx="1059" cy="5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FF00"/>
                </a:buClr>
                <a:buSzPct val="80000"/>
                <a:buFont typeface="Wingdings" panose="05000000000000000000" pitchFamily="2" charset="2"/>
                <a:buNone/>
              </a:pPr>
              <a:r>
                <a:rPr lang="en-US" altLang="zh-TW" sz="2200">
                  <a:solidFill>
                    <a:srgbClr val="FFFF00"/>
                  </a:solidFill>
                  <a:latin typeface="Arial" panose="020B0604020202020204" pitchFamily="34" charset="0"/>
                </a:rPr>
                <a:t>Operational</a:t>
              </a:r>
            </a:p>
            <a:p>
              <a:pPr algn="ctr" eaLnBrk="1" hangingPunct="1">
                <a:spcBef>
                  <a:spcPct val="20000"/>
                </a:spcBef>
                <a:buClr>
                  <a:srgbClr val="FFFF00"/>
                </a:buClr>
                <a:buSzPct val="80000"/>
                <a:buFont typeface="Wingdings" panose="05000000000000000000" pitchFamily="2" charset="2"/>
                <a:buNone/>
              </a:pPr>
              <a:r>
                <a:rPr lang="en-US" altLang="zh-TW">
                  <a:solidFill>
                    <a:srgbClr val="FFFF00"/>
                  </a:solidFill>
                  <a:latin typeface="Arial Narrow" panose="020B0606020202030204" pitchFamily="34" charset="0"/>
                </a:rPr>
                <a:t>Database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kf2">
  <a:themeElements>
    <a:clrScheme name="ckf2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ckf2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ckf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kf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Data\Microsoft\Templates\ckf2.pot</Template>
  <TotalTime>4213</TotalTime>
  <Words>2050</Words>
  <Application>Microsoft Office PowerPoint</Application>
  <PresentationFormat>如螢幕大小 (4:3)</PresentationFormat>
  <Paragraphs>384</Paragraphs>
  <Slides>36</Slides>
  <Notes>14</Notes>
  <HiddenSlides>0</HiddenSlides>
  <MMClips>0</MMClips>
  <ScaleCrop>false</ScaleCrop>
  <HeadingPairs>
    <vt:vector size="8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36</vt:i4>
      </vt:variant>
    </vt:vector>
  </HeadingPairs>
  <TitlesOfParts>
    <vt:vector size="49" baseType="lpstr">
      <vt:lpstr>Times New Roman</vt:lpstr>
      <vt:lpstr>新細明體</vt:lpstr>
      <vt:lpstr>Arial</vt:lpstr>
      <vt:lpstr>標楷體</vt:lpstr>
      <vt:lpstr>Wingdings</vt:lpstr>
      <vt:lpstr>Webdings</vt:lpstr>
      <vt:lpstr>Monotype Sorts</vt:lpstr>
      <vt:lpstr>ITCCenturyBookT</vt:lpstr>
      <vt:lpstr>Arial Narrow</vt:lpstr>
      <vt:lpstr>Tahoma</vt:lpstr>
      <vt:lpstr>華康儷粗黑</vt:lpstr>
      <vt:lpstr>ckf2</vt:lpstr>
      <vt:lpstr>Microsoft Clip Gallery</vt:lpstr>
      <vt:lpstr>Business Data Analytics and CRM— Customer Relationship Management</vt:lpstr>
      <vt:lpstr>Agenda</vt:lpstr>
      <vt:lpstr>Actions of CRM</vt:lpstr>
      <vt:lpstr>Why CRM ?</vt:lpstr>
      <vt:lpstr>Brand owner and Customer</vt:lpstr>
      <vt:lpstr>Sales triangle</vt:lpstr>
      <vt:lpstr>PowerPoint 簡報</vt:lpstr>
      <vt:lpstr>Key questions</vt:lpstr>
      <vt:lpstr>Three dimensions of CRM</vt:lpstr>
      <vt:lpstr>Customer segmentation</vt:lpstr>
      <vt:lpstr>Loyal customers are the best assets</vt:lpstr>
      <vt:lpstr>Loyal customers are the best assets</vt:lpstr>
      <vt:lpstr>Importance of customer loyalty</vt:lpstr>
      <vt:lpstr>Sales Funnel</vt:lpstr>
      <vt:lpstr>Revenue marketing funnel</vt:lpstr>
      <vt:lpstr>Stages 1</vt:lpstr>
      <vt:lpstr>Stages 2</vt:lpstr>
      <vt:lpstr>Dropping off</vt:lpstr>
      <vt:lpstr>Conversion rate</vt:lpstr>
      <vt:lpstr>Use of data analytics in funnel</vt:lpstr>
      <vt:lpstr>Advertisement charges: A review</vt:lpstr>
      <vt:lpstr>Marketing funnel expalined</vt:lpstr>
      <vt:lpstr>Use of data-driven decision-making with the sales funnel 1</vt:lpstr>
      <vt:lpstr>Use of data-driven decision-making with the sales funnel 2</vt:lpstr>
      <vt:lpstr>Use of data-driven decision-making with the sales funnel 3</vt:lpstr>
      <vt:lpstr>Conversion rate: renewed</vt:lpstr>
      <vt:lpstr>Calculating stage conversion rate</vt:lpstr>
      <vt:lpstr>Stage conversion rate</vt:lpstr>
      <vt:lpstr>Conversion rate: stages</vt:lpstr>
      <vt:lpstr>Marketing Funnel for eC</vt:lpstr>
      <vt:lpstr>Awareness stage conversion rate</vt:lpstr>
      <vt:lpstr>Interest stage conversion rate</vt:lpstr>
      <vt:lpstr>Consideration stage conversion rate</vt:lpstr>
      <vt:lpstr>Decision stage conversion rate</vt:lpstr>
      <vt:lpstr>The rates</vt:lpstr>
      <vt:lpstr>Optimizing the sales funnel with data analytics 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2010F CRM</dc:title>
  <dc:creator>CK Farn</dc:creator>
  <dc:description>condensed</dc:description>
  <cp:lastModifiedBy>CKFarn</cp:lastModifiedBy>
  <cp:revision>95</cp:revision>
  <dcterms:created xsi:type="dcterms:W3CDTF">1999-04-05T16:45:56Z</dcterms:created>
  <dcterms:modified xsi:type="dcterms:W3CDTF">2025-03-27T07:22:00Z</dcterms:modified>
</cp:coreProperties>
</file>