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87" r:id="rId2"/>
  </p:sldMasterIdLst>
  <p:notesMasterIdLst>
    <p:notesMasterId r:id="rId25"/>
  </p:notesMasterIdLst>
  <p:sldIdLst>
    <p:sldId id="256" r:id="rId3"/>
    <p:sldId id="345" r:id="rId4"/>
    <p:sldId id="379" r:id="rId5"/>
    <p:sldId id="350" r:id="rId6"/>
    <p:sldId id="476" r:id="rId7"/>
    <p:sldId id="355" r:id="rId8"/>
    <p:sldId id="356" r:id="rId9"/>
    <p:sldId id="366" r:id="rId10"/>
    <p:sldId id="368" r:id="rId11"/>
    <p:sldId id="369" r:id="rId12"/>
    <p:sldId id="487" r:id="rId13"/>
    <p:sldId id="486" r:id="rId14"/>
    <p:sldId id="488" r:id="rId15"/>
    <p:sldId id="478" r:id="rId16"/>
    <p:sldId id="382" r:id="rId17"/>
    <p:sldId id="380" r:id="rId18"/>
    <p:sldId id="381" r:id="rId19"/>
    <p:sldId id="483" r:id="rId20"/>
    <p:sldId id="475" r:id="rId21"/>
    <p:sldId id="477" r:id="rId22"/>
    <p:sldId id="485" r:id="rId23"/>
    <p:sldId id="484" r:id="rId24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howGuides="1"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xmlns="" id="{A15520E8-D33D-6AC4-0FA4-1A5F2A1DA8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xmlns="" id="{93372645-193E-808B-7451-7463BBE3174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xmlns="" id="{109FFA69-674E-6620-93FB-8DA97296C04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xmlns="" id="{704A3440-0448-20A6-A7A9-1802A4589F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xmlns="" id="{D42D1C58-0ABA-CF27-F7DD-DDD8091840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xmlns="" id="{6BDF59AC-9159-8BD3-1DDF-C4237DFD83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B540129-19F3-437D-ABFD-F47A48129E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185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xmlns="" id="{A027C491-42D2-3DB1-A354-F961FA73CD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A920CB9-1717-48CA-9DF8-BD32047B3C53}" type="slidenum">
              <a:rPr lang="en-US" altLang="zh-TW" sz="1200" smtClean="0"/>
              <a:pPr/>
              <a:t>1</a:t>
            </a:fld>
            <a:endParaRPr lang="en-US" altLang="zh-TW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xmlns="" id="{392F92A4-B5EF-1D62-E71E-72980CEFAD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xmlns="" id="{76AD382A-363F-BEDC-C161-8493891445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11453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xmlns="" id="{33A49BF7-011A-FC5C-89B9-D1790B1DEF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48C3A41-9A58-4B61-BA83-420D3871D8A6}" type="slidenum">
              <a:rPr lang="en-US" altLang="zh-TW" sz="1200" smtClean="0"/>
              <a:pPr/>
              <a:t>2</a:t>
            </a:fld>
            <a:endParaRPr lang="en-US" altLang="zh-TW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xmlns="" id="{43A6F78E-03C5-EEA4-0BC6-33CE412657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xmlns="" id="{7B8F9EB3-FF40-825A-DBB2-42E91A91B4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409037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xmlns="" id="{EBDFB461-BAF7-8B55-FA44-CB1236E84F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9BD40A4-518E-4563-8ACC-A58E6E5C9143}" type="slidenum">
              <a:rPr lang="en-US" altLang="zh-TW" sz="1200" smtClean="0"/>
              <a:pPr/>
              <a:t>4</a:t>
            </a:fld>
            <a:endParaRPr lang="en-US" altLang="zh-TW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xmlns="" id="{3A35830C-8DE9-1532-7354-EFCBDCB425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xmlns="" id="{9D8906B2-5635-3EB2-988F-9DD81F3901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39158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xmlns="" id="{ECF5ECF7-9511-577F-860F-9B5ACF7647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D45C5D3-2D2B-454E-8307-7D6B616AA4EC}" type="slidenum">
              <a:rPr lang="en-US" altLang="zh-TW" sz="1200" smtClean="0"/>
              <a:pPr/>
              <a:t>8</a:t>
            </a:fld>
            <a:endParaRPr lang="en-US" altLang="zh-TW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xmlns="" id="{A9E3E188-0A5A-FF5D-AED7-7A1F4087ED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xmlns="" id="{5DC8EC6B-DE2D-7D48-E13F-2B51A5A3C2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43883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xmlns="" id="{1483F21B-85DF-7028-0F18-999D7C440B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1FD46AE-EC77-4F53-9CB8-3DB04913EEA3}" type="slidenum">
              <a:rPr lang="en-US" altLang="zh-TW" sz="1200" smtClean="0"/>
              <a:pPr/>
              <a:t>9</a:t>
            </a:fld>
            <a:endParaRPr lang="en-US" altLang="zh-TW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xmlns="" id="{7168C096-5FC6-668D-0CEA-D347460C3D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xmlns="" id="{EDE0B4DA-91D3-8D9D-D640-705E7CE00B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06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xmlns="" id="{1DD5E046-8577-8044-32A6-345B51C736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1ECB3C4-A5CF-4295-87F8-9C45C974B364}" type="slidenum">
              <a:rPr lang="en-US" altLang="zh-TW" sz="1200" smtClean="0"/>
              <a:pPr/>
              <a:t>10</a:t>
            </a:fld>
            <a:endParaRPr lang="en-US" altLang="zh-TW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xmlns="" id="{5F1879DE-ED92-5153-F83F-CD3F9D0EDB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xmlns="" id="{A0D41319-4EEC-76D2-72A4-416EBF8036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30178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xmlns="" id="{4AEEF6D8-6B93-B478-E417-C24CDA68AD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350B3D4-E866-424F-8055-D5D36AA2F5AF}" type="slidenum">
              <a:rPr lang="en-US" altLang="zh-TW" sz="1200"/>
              <a:pPr/>
              <a:t>12</a:t>
            </a:fld>
            <a:endParaRPr lang="en-US" altLang="zh-TW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xmlns="" id="{4B5AB06D-090C-5BE6-67FB-78D1E36605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xmlns="" id="{0E2C2894-2DF4-44A0-8BAB-1EB4CE0516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34172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7015A6FD-B622-CE74-5539-ECF9BB9FA08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32588" y="56610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6A082-B818-421C-9B21-3C35C1A2EC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1494002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322338C7-83E5-D339-0C05-26DCD0FFED5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22193730-A026-EF81-51B9-B90F0C97DF8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CDF71-9DC4-4D06-ABDE-6400A85D021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1377792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86697D5D-42FD-7588-82A3-BC00472AC43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72151D92-C86C-C0B8-EE31-452BFEE3ECA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69214-A886-4996-9649-CFD141E0C65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380918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69342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6DB95787-4F1F-4CC7-8246-B1418471ACF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69440411-AB5B-3A92-86F6-E140BA5A9EC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55D4-D1C3-4DA6-8991-340E9A7A492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0581728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2C32351B-0263-4FC0-DEB0-9D5E06619E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FB440E44-592D-16D2-9FFA-F54179E549D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AEA64-3E1A-4B13-BB99-285F503434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75313922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65BF8EE8-090A-E2A6-B242-626D2520A5C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F6648745-4622-519D-17F1-944962FADA6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71C41-72CE-4838-A03F-13C0FECD0C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09324867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F9851647-B28A-4664-92AB-1C07EE3A0FB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D558EAFD-8456-C90B-8811-C9DED053090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4D4D8-285E-439A-95B1-F6963309B30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9530951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CFA7A27-FA8A-4BBF-FE4A-38A9DE8AA9B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E7CCB62-CAE8-11DA-BC64-43C53DDF3ED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F8AC8-7359-4C96-B651-366E38A949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3487091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0747F19F-2743-2392-6565-EA54B91E8E1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7382B878-D1EB-57E4-3F1C-F8584D108C2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9D38D-B678-453C-B17B-C21408E640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9462457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B67E86EF-46EF-5CCC-431A-969D61AFD76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5546C34B-6ACB-F44D-4B87-845D68D2E24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FF610-B161-4DA5-BAB1-576120E04D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5276822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xmlns="" id="{1B1D5E18-F072-E6FC-5F7C-5893D34430A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xmlns="" id="{2963A832-7FCF-DC66-7906-4342AFDC872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A1A1D-D622-42E7-8A1B-BB1796B701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8579555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0B057288-D615-48E9-9751-3A74099BA73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  <a:endParaRPr lang="en-US" altLang="zh-TW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CEACB696-2A02-F703-D7EF-3BFED0FF8B1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19925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8870E-2945-4163-958C-F120F8DAAB0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20555805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E64706A2-C929-B7AC-225F-A13C12727D0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36B1EC1-AD1C-75ED-34E0-DF8E4E3E9FE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10CB1-70E8-46F0-91E6-EBFD271525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21059652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A8FC3D1-91DC-0C61-475D-E61FA190700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64278334-6555-944E-84B3-5715D01C159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FF1FA-3C60-4D9B-9963-D1AE8A6BE7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38400815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DFCD535A-6C21-2A36-8827-EB4EFF3E749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7CC8B984-9A60-6B31-458D-117384DF24D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9D523-3536-43E6-A4EB-2F9F97F336D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94254432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5E13D778-C926-3CCE-8666-41D74CF3686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C7FCCBB5-829C-2AA7-ACF7-C0EC337125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8299A-816F-487D-9909-8405F897F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69267279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69342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BC49AA6-BD53-9FBB-E85A-A27437856DE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6C72E594-F84B-5A31-E8F0-895F8E90AD4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32098-E8AD-4C22-98F1-E3E0821B5DB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000541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55EA7C6F-DC47-210C-1403-60634A22E40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AF9BC94D-A028-52C2-883E-9C49CDD20D0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58223-A93C-463D-B532-5761EFF091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6915838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85162B-3C5D-92FF-36BF-7BD630BDF91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E1D5F33-F9DB-BC28-7A9D-39EBCFBA99A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DCE5A-2C7D-4BBC-BE5D-6F4635F902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5934142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F83B7178-CD5F-C99D-53AC-ADCAC9787CD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A3A68FDA-57A7-6A3D-3D0D-0AEF4776F22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8369F-D434-4CD0-AF05-2B4894B85A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7578343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1BD7A9C4-F175-24E8-038B-90D8CAB36F7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1A54DFD0-8B82-0B34-EB7E-4A6B5E1040A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83F72-EC27-473A-901C-6E8781672B8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550159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xmlns="" id="{2921EBDB-EFE9-3C13-D9A1-94467463EF4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xmlns="" id="{55E34D2B-5F83-B89D-6EBB-CE022E666A2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B998D-3EB7-44EB-87FD-6174BFE0740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05764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2BA8AD4-B056-E2E0-FC07-426EDC0DA2D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30DAEBB-C271-AEBD-6C30-B6371247EFB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C7E04-79D0-414C-AC65-1F51EB4A09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2728153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AAA38DD-FA9E-4B61-9D38-D6C7D352F8E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600261EF-33F6-42DA-2B7B-AC0AC8CBD8D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0500C-B316-4FA7-AA60-D930E4E554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016414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4812AB2D-4CB3-D4D2-2BD3-9D3E5AE0B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6D3B8E36-5DBF-5303-AA50-6ED941176B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ACA8D5D8-D749-88FB-2F07-7EDF18B583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3734" name="Rectangle 6">
            <a:extLst>
              <a:ext uri="{FF2B5EF4-FFF2-40B4-BE49-F238E27FC236}">
                <a16:creationId xmlns:a16="http://schemas.microsoft.com/office/drawing/2014/main" xmlns="" id="{AED76DE6-BE9F-3F3E-7206-6266F454588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EF002417-036B-476F-845A-E94C4A0FD9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AutoShape 7">
            <a:extLst>
              <a:ext uri="{FF2B5EF4-FFF2-40B4-BE49-F238E27FC236}">
                <a16:creationId xmlns:a16="http://schemas.microsoft.com/office/drawing/2014/main" xmlns="" id="{EC22957A-A793-2158-FC85-6599F552E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2" name="Line 8">
            <a:extLst>
              <a:ext uri="{FF2B5EF4-FFF2-40B4-BE49-F238E27FC236}">
                <a16:creationId xmlns:a16="http://schemas.microsoft.com/office/drawing/2014/main" xmlns="" id="{A02451AC-42C4-F60B-2936-D281913EB1B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Text Box 10">
            <a:extLst>
              <a:ext uri="{FF2B5EF4-FFF2-40B4-BE49-F238E27FC236}">
                <a16:creationId xmlns:a16="http://schemas.microsoft.com/office/drawing/2014/main" xmlns="" id="{E9A3D215-E739-8DEA-EB89-466BE610F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8425" y="6438900"/>
            <a:ext cx="147955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zh-TW" altLang="en-US" sz="1200" dirty="0"/>
              <a:t>中原資管──范錚強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5" r:id="rId2"/>
    <p:sldLayoutId id="2147484086" r:id="rId3"/>
    <p:sldLayoutId id="2147484087" r:id="rId4"/>
    <p:sldLayoutId id="2147484088" r:id="rId5"/>
    <p:sldLayoutId id="2147484089" r:id="rId6"/>
    <p:sldLayoutId id="2147484090" r:id="rId7"/>
    <p:sldLayoutId id="2147484091" r:id="rId8"/>
    <p:sldLayoutId id="2147484092" r:id="rId9"/>
    <p:sldLayoutId id="2147484093" r:id="rId10"/>
    <p:sldLayoutId id="2147484094" r:id="rId11"/>
    <p:sldLayoutId id="2147484095" r:id="rId12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FFFF66"/>
          </a:solidFill>
          <a:latin typeface="+mj-lt"/>
          <a:ea typeface="+mj-ea"/>
          <a:cs typeface="SimHei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  <a:cs typeface="SimHei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4"/>
        </a:buBlip>
        <a:defRPr kumimoji="1" sz="3200" kern="1200">
          <a:solidFill>
            <a:srgbClr val="000099"/>
          </a:solidFill>
          <a:latin typeface="+mn-lt"/>
          <a:ea typeface="+mn-ea"/>
          <a:cs typeface="標楷體" charset="0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5"/>
        </a:buBlip>
        <a:defRPr kumimoji="1" sz="2800" kern="1200">
          <a:solidFill>
            <a:schemeClr val="tx1"/>
          </a:solidFill>
          <a:latin typeface="+mn-lt"/>
          <a:ea typeface="新細明體" panose="02020500000000000000" pitchFamily="18" charset="-120"/>
          <a:cs typeface="新細明體" charset="0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6"/>
        </a:buBlip>
        <a:defRPr kumimoji="1" sz="24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 kern="1200">
          <a:solidFill>
            <a:srgbClr val="CC0000"/>
          </a:solidFill>
          <a:latin typeface="+mn-lt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kumimoji="1" sz="20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4335ECD1-9C00-0833-144D-745787F63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860DA2C-1BAA-9B84-B136-261D59B50D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0143C590-A61F-23F1-6E53-96ABA30E32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1845" name="Rectangle 5">
            <a:extLst>
              <a:ext uri="{FF2B5EF4-FFF2-40B4-BE49-F238E27FC236}">
                <a16:creationId xmlns:a16="http://schemas.microsoft.com/office/drawing/2014/main" xmlns="" id="{401C4291-DA1E-20A0-C29F-3B5DF3435EB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r>
              <a:rPr lang="zh-TW" altLang="en-US"/>
              <a:t>中原資管</a:t>
            </a:r>
            <a:r>
              <a:rPr lang="en-US" altLang="zh-TW"/>
              <a:t>--</a:t>
            </a:r>
          </a:p>
        </p:txBody>
      </p:sp>
      <p:sp>
        <p:nvSpPr>
          <p:cNvPr id="291846" name="Rectangle 6">
            <a:extLst>
              <a:ext uri="{FF2B5EF4-FFF2-40B4-BE49-F238E27FC236}">
                <a16:creationId xmlns:a16="http://schemas.microsoft.com/office/drawing/2014/main" xmlns="" id="{530656AB-93D6-552D-E774-1D1B23F5C1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874AE394-5858-4B0F-A3CC-617D996BF1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AutoShape 7">
            <a:extLst>
              <a:ext uri="{FF2B5EF4-FFF2-40B4-BE49-F238E27FC236}">
                <a16:creationId xmlns:a16="http://schemas.microsoft.com/office/drawing/2014/main" xmlns="" id="{5CFF0209-8CCD-9F41-0990-5A5ECAF3C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>
              <a:solidFill>
                <a:srgbClr val="000000"/>
              </a:solidFill>
            </a:endParaRPr>
          </a:p>
        </p:txBody>
      </p:sp>
      <p:sp>
        <p:nvSpPr>
          <p:cNvPr id="2056" name="Line 8">
            <a:extLst>
              <a:ext uri="{FF2B5EF4-FFF2-40B4-BE49-F238E27FC236}">
                <a16:creationId xmlns:a16="http://schemas.microsoft.com/office/drawing/2014/main" xmlns="" id="{8825C31A-9C70-03B5-DA76-5FC64D747C5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2" r:id="rId1"/>
    <p:sldLayoutId id="2147484073" r:id="rId2"/>
    <p:sldLayoutId id="2147484074" r:id="rId3"/>
    <p:sldLayoutId id="2147484075" r:id="rId4"/>
    <p:sldLayoutId id="2147484076" r:id="rId5"/>
    <p:sldLayoutId id="2147484077" r:id="rId6"/>
    <p:sldLayoutId id="2147484078" r:id="rId7"/>
    <p:sldLayoutId id="2147484079" r:id="rId8"/>
    <p:sldLayoutId id="2147484080" r:id="rId9"/>
    <p:sldLayoutId id="2147484081" r:id="rId10"/>
    <p:sldLayoutId id="2147484082" r:id="rId11"/>
    <p:sldLayoutId id="2147484083" r:id="rId12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FFFF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4"/>
        </a:buBlip>
        <a:defRPr kumimoji="1" sz="3200" kern="1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5"/>
        </a:buBlip>
        <a:defRPr kumimoji="1" sz="2800" kern="1200">
          <a:solidFill>
            <a:schemeClr val="tx1"/>
          </a:solidFill>
          <a:latin typeface="+mn-lt"/>
          <a:ea typeface="新細明體" panose="02020500000000000000" pitchFamily="18" charset="-120"/>
          <a:cs typeface="+mn-cs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6"/>
        </a:buBlip>
        <a:defRPr kumimoji="1" sz="24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 kern="1200">
          <a:solidFill>
            <a:srgbClr val="CC0000"/>
          </a:solidFill>
          <a:latin typeface="+mn-lt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kumimoji="1" sz="20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gt.ncu.edu.tw/~ckfarn/25S_eBusiness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c3acONHAMI?si=UEww4A_FOMaa3Bnv" TargetMode="External"/><Relationship Id="rId2" Type="http://schemas.openxmlformats.org/officeDocument/2006/relationships/hyperlink" Target="https://zh.wikipedia.org/zh-tw/%E7%BE%8E%E5%9C%8B%E7%9A%84%E6%B7%B1%E5%B1%A4%E6%94%BF%E5%BA%9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>
            <a:extLst>
              <a:ext uri="{FF2B5EF4-FFF2-40B4-BE49-F238E27FC236}">
                <a16:creationId xmlns:a16="http://schemas.microsoft.com/office/drawing/2014/main" xmlns="" id="{88E43AFD-86FE-D5A3-7395-C40C2AE5A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01729ABB-D27F-9A2D-A79D-AB3D7548F17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143000"/>
          </a:xfrm>
        </p:spPr>
        <p:txBody>
          <a:bodyPr anchor="ctr"/>
          <a:lstStyle/>
          <a:p>
            <a:pPr eaLnBrk="1" hangingPunct="1"/>
            <a:r>
              <a:rPr lang="zh-TW" altLang="en-US"/>
              <a:t>企業電子化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8B708AE7-23F4-8108-BD3D-2E018DA9249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16013" y="4076700"/>
            <a:ext cx="6656387" cy="20542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dirty="0"/>
              <a:t>中原大學、資訊管理系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dirty="0"/>
              <a:t>范錚強</a:t>
            </a:r>
            <a:endParaRPr lang="en-US" altLang="zh-TW" dirty="0"/>
          </a:p>
          <a:p>
            <a:pPr eaLnBrk="1" hangingPunct="1">
              <a:lnSpc>
                <a:spcPct val="80000"/>
              </a:lnSpc>
            </a:pPr>
            <a:endParaRPr lang="zh-TW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zh-TW" sz="1800" dirty="0"/>
              <a:t>http://</a:t>
            </a:r>
            <a:r>
              <a:rPr lang="en-US" altLang="zh-TW" sz="1800" dirty="0" err="1"/>
              <a:t>www.mgt.ncu.edu.tw</a:t>
            </a:r>
            <a:r>
              <a:rPr lang="en-US" altLang="zh-TW" sz="1800" dirty="0"/>
              <a:t>/~</a:t>
            </a:r>
            <a:r>
              <a:rPr lang="en-US" altLang="zh-TW" sz="1800" dirty="0" err="1"/>
              <a:t>ckfarn</a:t>
            </a:r>
            <a:r>
              <a:rPr lang="en-US" altLang="zh-TW" sz="1800" dirty="0"/>
              <a:t>/</a:t>
            </a:r>
            <a:r>
              <a:rPr lang="en-US" altLang="zh-TW" sz="1800" dirty="0" err="1"/>
              <a:t>cycu</a:t>
            </a:r>
            <a:endParaRPr lang="en-US" altLang="zh-TW" sz="1800" dirty="0"/>
          </a:p>
          <a:p>
            <a:pPr lvl="1" indent="206375" eaLnBrk="1" hangingPunct="1">
              <a:lnSpc>
                <a:spcPct val="80000"/>
              </a:lnSpc>
            </a:pPr>
            <a:endParaRPr lang="en-US" altLang="zh-TW" sz="1800" dirty="0"/>
          </a:p>
          <a:p>
            <a:pPr lvl="1" indent="206375" eaLnBrk="1" hangingPunct="1">
              <a:lnSpc>
                <a:spcPct val="80000"/>
              </a:lnSpc>
            </a:pPr>
            <a:r>
              <a:rPr lang="en-US" altLang="zh-TW" sz="1800" dirty="0" smtClean="0"/>
              <a:t>2025.02 Rev</a:t>
            </a:r>
            <a:endParaRPr lang="en-US" altLang="zh-TW" sz="1800" dirty="0"/>
          </a:p>
        </p:txBody>
      </p:sp>
      <p:sp>
        <p:nvSpPr>
          <p:cNvPr id="16389" name="Text Box 5">
            <a:extLst>
              <a:ext uri="{FF2B5EF4-FFF2-40B4-BE49-F238E27FC236}">
                <a16:creationId xmlns:a16="http://schemas.microsoft.com/office/drawing/2014/main" xmlns="" id="{6927A9D1-66F5-D117-130F-5FFBFA3AA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" y="117475"/>
            <a:ext cx="701675" cy="113665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60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6390" name="投影片編號版面配置區 2">
            <a:extLst>
              <a:ext uri="{FF2B5EF4-FFF2-40B4-BE49-F238E27FC236}">
                <a16:creationId xmlns:a16="http://schemas.microsoft.com/office/drawing/2014/main" xmlns="" id="{24AE3240-55A4-F2AA-EC7F-4A60D88B3C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F7355CB-0E44-4179-BCD7-8B5F4B648D8C}" type="slidenum">
              <a:rPr lang="en-US" altLang="zh-TW" sz="1400" smtClean="0">
                <a:solidFill>
                  <a:srgbClr val="333399"/>
                </a:solidFill>
              </a:rPr>
              <a:pPr/>
              <a:t>1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8BC3F7C6-18F1-6F2C-90AC-14298A9AA1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資訊科技</a:t>
            </a:r>
            <a:r>
              <a:rPr lang="zh-TW" altLang="en-US" sz="4400" b="1">
                <a:solidFill>
                  <a:schemeClr val="bg1"/>
                </a:solidFill>
              </a:rPr>
              <a:t>應用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xmlns="" id="{A48E4D7B-C6F9-2BD2-768B-937C4257A9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8988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>
                <a:latin typeface="Arial" panose="020B0604020202020204" pitchFamily="34" charset="0"/>
              </a:rPr>
              <a:t>早期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/>
              <a:t>應用：侷限在一般常識即可應付的範疇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/>
              <a:t>人力定位的重點：程式撰寫、系統需求訂定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>
                <a:latin typeface="Arial" panose="020B0604020202020204" pitchFamily="34" charset="0"/>
              </a:rPr>
              <a:t>目前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/>
              <a:t>應用：跨入更專業的領域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/>
              <a:t>人力定位的重點：多樣性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/>
              <a:t>如：電子商務，重點在營運模式改變</a:t>
            </a:r>
          </a:p>
        </p:txBody>
      </p:sp>
      <p:sp>
        <p:nvSpPr>
          <p:cNvPr id="30724" name="投影片編號版面配置區 2">
            <a:extLst>
              <a:ext uri="{FF2B5EF4-FFF2-40B4-BE49-F238E27FC236}">
                <a16:creationId xmlns:a16="http://schemas.microsoft.com/office/drawing/2014/main" xmlns="" id="{01E14490-6176-F055-F5F1-8B5C76282D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6BF4E67-F5EA-4C99-88FE-6C996C41DF1B}" type="slidenum">
              <a:rPr lang="en-US" altLang="zh-TW" sz="1400" smtClean="0">
                <a:solidFill>
                  <a:srgbClr val="333399"/>
                </a:solidFill>
              </a:rPr>
              <a:pPr/>
              <a:t>10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投影片編號版面配置區 4">
            <a:extLst>
              <a:ext uri="{FF2B5EF4-FFF2-40B4-BE49-F238E27FC236}">
                <a16:creationId xmlns:a16="http://schemas.microsoft.com/office/drawing/2014/main" xmlns="" id="{C3250F52-55DB-6358-8BE6-480D9B515E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87F66DD-243D-4F3F-AEF1-BE1728FC47DD}" type="slidenum">
              <a:rPr lang="en-US" altLang="zh-TW" sz="1400">
                <a:solidFill>
                  <a:srgbClr val="333399"/>
                </a:solidFill>
              </a:rPr>
              <a:pPr/>
              <a:t>11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xmlns="" id="{B16346D7-60A6-1A9D-0197-C71E332E85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MIS </a:t>
            </a:r>
            <a:r>
              <a:rPr lang="zh-TW" altLang="en-US"/>
              <a:t>和企業策略</a:t>
            </a:r>
          </a:p>
        </p:txBody>
      </p:sp>
      <p:sp>
        <p:nvSpPr>
          <p:cNvPr id="897028" name="Text Box 4">
            <a:extLst>
              <a:ext uri="{FF2B5EF4-FFF2-40B4-BE49-F238E27FC236}">
                <a16:creationId xmlns:a16="http://schemas.microsoft.com/office/drawing/2014/main" xmlns="" id="{39A33211-047D-31E7-A110-5CD56BE9E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163" y="1978025"/>
            <a:ext cx="10652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3200">
                <a:solidFill>
                  <a:srgbClr val="333399"/>
                </a:solidFill>
                <a:ea typeface="標楷體" panose="03000509000000000000" pitchFamily="65" charset="-120"/>
              </a:rPr>
              <a:t>過去</a:t>
            </a:r>
          </a:p>
        </p:txBody>
      </p:sp>
      <p:sp>
        <p:nvSpPr>
          <p:cNvPr id="897029" name="Text Box 5">
            <a:extLst>
              <a:ext uri="{FF2B5EF4-FFF2-40B4-BE49-F238E27FC236}">
                <a16:creationId xmlns:a16="http://schemas.microsoft.com/office/drawing/2014/main" xmlns="" id="{CA1DC153-2565-D21A-B78D-E1CB0D78B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0" y="4076700"/>
            <a:ext cx="10652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3200">
                <a:solidFill>
                  <a:srgbClr val="333399"/>
                </a:solidFill>
                <a:ea typeface="標楷體" panose="03000509000000000000" pitchFamily="65" charset="-120"/>
              </a:rPr>
              <a:t>現在</a:t>
            </a:r>
          </a:p>
        </p:txBody>
      </p:sp>
      <p:sp>
        <p:nvSpPr>
          <p:cNvPr id="897030" name="Oval 6">
            <a:extLst>
              <a:ext uri="{FF2B5EF4-FFF2-40B4-BE49-F238E27FC236}">
                <a16:creationId xmlns:a16="http://schemas.microsoft.com/office/drawing/2014/main" xmlns="" id="{B9C0B9B7-34D1-B225-5DAA-4945DCCB2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2636838"/>
            <a:ext cx="1295400" cy="1296987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企業</a:t>
            </a:r>
          </a:p>
          <a:p>
            <a:pPr algn="ctr" eaLnBrk="1" hangingPunct="1"/>
            <a:r>
              <a:rPr lang="zh-TW" altLang="en-US"/>
              <a:t>策略</a:t>
            </a:r>
          </a:p>
        </p:txBody>
      </p:sp>
      <p:sp>
        <p:nvSpPr>
          <p:cNvPr id="897031" name="Oval 7">
            <a:extLst>
              <a:ext uri="{FF2B5EF4-FFF2-40B4-BE49-F238E27FC236}">
                <a16:creationId xmlns:a16="http://schemas.microsoft.com/office/drawing/2014/main" xmlns="" id="{56825F0A-FBAB-996C-2555-E6621DAA7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2708275"/>
            <a:ext cx="1150938" cy="122555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/>
              <a:t>MIS</a:t>
            </a:r>
          </a:p>
          <a:p>
            <a:pPr algn="ctr" eaLnBrk="1" hangingPunct="1"/>
            <a:r>
              <a:rPr lang="zh-TW" altLang="en-US"/>
              <a:t>活動</a:t>
            </a:r>
          </a:p>
        </p:txBody>
      </p:sp>
      <p:sp>
        <p:nvSpPr>
          <p:cNvPr id="897032" name="AutoShape 8">
            <a:extLst>
              <a:ext uri="{FF2B5EF4-FFF2-40B4-BE49-F238E27FC236}">
                <a16:creationId xmlns:a16="http://schemas.microsoft.com/office/drawing/2014/main" xmlns="" id="{93CCE728-BE14-118F-DDFD-E61C4FABA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924175"/>
            <a:ext cx="935037" cy="720725"/>
          </a:xfrm>
          <a:prstGeom prst="rightArrow">
            <a:avLst>
              <a:gd name="adj1" fmla="val 50000"/>
              <a:gd name="adj2" fmla="val 32434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決定</a:t>
            </a:r>
          </a:p>
        </p:txBody>
      </p:sp>
      <p:sp>
        <p:nvSpPr>
          <p:cNvPr id="897033" name="Oval 9">
            <a:extLst>
              <a:ext uri="{FF2B5EF4-FFF2-40B4-BE49-F238E27FC236}">
                <a16:creationId xmlns:a16="http://schemas.microsoft.com/office/drawing/2014/main" xmlns="" id="{C1C47B75-33DE-7D31-F515-F1F37ADEF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4797425"/>
            <a:ext cx="1295400" cy="1296988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企業</a:t>
            </a:r>
          </a:p>
          <a:p>
            <a:pPr algn="ctr" eaLnBrk="1" hangingPunct="1"/>
            <a:r>
              <a:rPr lang="zh-TW" altLang="en-US"/>
              <a:t>策略</a:t>
            </a:r>
          </a:p>
        </p:txBody>
      </p:sp>
      <p:sp>
        <p:nvSpPr>
          <p:cNvPr id="897034" name="Oval 10">
            <a:extLst>
              <a:ext uri="{FF2B5EF4-FFF2-40B4-BE49-F238E27FC236}">
                <a16:creationId xmlns:a16="http://schemas.microsoft.com/office/drawing/2014/main" xmlns="" id="{B5CC4D6B-B519-9E2C-B1F4-1512F85D7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4868863"/>
            <a:ext cx="1150937" cy="122555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/>
              <a:t>MIS</a:t>
            </a:r>
          </a:p>
          <a:p>
            <a:pPr algn="ctr" eaLnBrk="1" hangingPunct="1"/>
            <a:r>
              <a:rPr lang="zh-TW" altLang="en-US"/>
              <a:t>活動</a:t>
            </a:r>
          </a:p>
        </p:txBody>
      </p:sp>
      <p:sp>
        <p:nvSpPr>
          <p:cNvPr id="897035" name="AutoShape 11">
            <a:extLst>
              <a:ext uri="{FF2B5EF4-FFF2-40B4-BE49-F238E27FC236}">
                <a16:creationId xmlns:a16="http://schemas.microsoft.com/office/drawing/2014/main" xmlns="" id="{688E57B1-3573-36B2-449D-3ED1AD396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5516563"/>
            <a:ext cx="935038" cy="720725"/>
          </a:xfrm>
          <a:prstGeom prst="rightArrow">
            <a:avLst>
              <a:gd name="adj1" fmla="val 50000"/>
              <a:gd name="adj2" fmla="val 32434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決定</a:t>
            </a:r>
          </a:p>
        </p:txBody>
      </p:sp>
      <p:sp>
        <p:nvSpPr>
          <p:cNvPr id="897036" name="AutoShape 12">
            <a:extLst>
              <a:ext uri="{FF2B5EF4-FFF2-40B4-BE49-F238E27FC236}">
                <a16:creationId xmlns:a16="http://schemas.microsoft.com/office/drawing/2014/main" xmlns="" id="{CDCA84CC-7C43-4381-3888-F09789522D5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156325" y="4652963"/>
            <a:ext cx="935038" cy="720725"/>
          </a:xfrm>
          <a:prstGeom prst="rightArrow">
            <a:avLst>
              <a:gd name="adj1" fmla="val 50000"/>
              <a:gd name="adj2" fmla="val 32434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機會</a:t>
            </a:r>
          </a:p>
        </p:txBody>
      </p:sp>
    </p:spTree>
    <p:extLst>
      <p:ext uri="{BB962C8B-B14F-4D97-AF65-F5344CB8AC3E}">
        <p14:creationId xmlns:p14="http://schemas.microsoft.com/office/powerpoint/2010/main" val="16173880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9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97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97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97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897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97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97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897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897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7028" grpId="0"/>
      <p:bldP spid="897029" grpId="0"/>
      <p:bldP spid="897030" grpId="0" animBg="1"/>
      <p:bldP spid="897031" grpId="0" animBg="1"/>
      <p:bldP spid="897032" grpId="0" animBg="1"/>
      <p:bldP spid="897033" grpId="0" animBg="1"/>
      <p:bldP spid="897034" grpId="0" animBg="1"/>
      <p:bldP spid="897035" grpId="0" animBg="1"/>
      <p:bldP spid="8970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投影片編號版面配置區 4">
            <a:extLst>
              <a:ext uri="{FF2B5EF4-FFF2-40B4-BE49-F238E27FC236}">
                <a16:creationId xmlns:a16="http://schemas.microsoft.com/office/drawing/2014/main" xmlns="" id="{1715C080-11DF-8BB0-C001-E1B6B4FE61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6B25403-159D-4CE6-BB3F-BFF8A2C92724}" type="slidenum">
              <a:rPr lang="en-US" altLang="zh-TW" sz="1400">
                <a:solidFill>
                  <a:srgbClr val="333399"/>
                </a:solidFill>
              </a:rPr>
              <a:pPr/>
              <a:t>12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2292" name="AutoShape 11">
            <a:extLst>
              <a:ext uri="{FF2B5EF4-FFF2-40B4-BE49-F238E27FC236}">
                <a16:creationId xmlns:a16="http://schemas.microsoft.com/office/drawing/2014/main" xmlns="" id="{46297BEF-C6B1-4EFB-3DB2-67F6FC3BA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810000"/>
            <a:ext cx="8458200" cy="4572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8100 h 21600"/>
              <a:gd name="T14" fmla="*/ 21075 w 21600"/>
              <a:gd name="T15" fmla="*/ 135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9500" y="0"/>
                </a:moveTo>
                <a:lnTo>
                  <a:pt x="19500" y="8100"/>
                </a:lnTo>
                <a:lnTo>
                  <a:pt x="3375" y="8100"/>
                </a:lnTo>
                <a:lnTo>
                  <a:pt x="3375" y="13500"/>
                </a:lnTo>
                <a:lnTo>
                  <a:pt x="19500" y="13500"/>
                </a:lnTo>
                <a:lnTo>
                  <a:pt x="19500" y="21600"/>
                </a:lnTo>
                <a:lnTo>
                  <a:pt x="21600" y="10800"/>
                </a:lnTo>
                <a:lnTo>
                  <a:pt x="19500" y="0"/>
                </a:lnTo>
                <a:close/>
              </a:path>
              <a:path w="21600" h="21600">
                <a:moveTo>
                  <a:pt x="1350" y="8100"/>
                </a:moveTo>
                <a:lnTo>
                  <a:pt x="1350" y="13500"/>
                </a:lnTo>
                <a:lnTo>
                  <a:pt x="2700" y="13500"/>
                </a:lnTo>
                <a:lnTo>
                  <a:pt x="2700" y="8100"/>
                </a:lnTo>
                <a:lnTo>
                  <a:pt x="1350" y="8100"/>
                </a:lnTo>
                <a:close/>
              </a:path>
              <a:path w="21600" h="21600">
                <a:moveTo>
                  <a:pt x="0" y="8100"/>
                </a:moveTo>
                <a:lnTo>
                  <a:pt x="0" y="13500"/>
                </a:lnTo>
                <a:lnTo>
                  <a:pt x="675" y="13500"/>
                </a:lnTo>
                <a:lnTo>
                  <a:pt x="675" y="8100"/>
                </a:lnTo>
                <a:lnTo>
                  <a:pt x="0" y="81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293" name="Rectangle 2">
            <a:extLst>
              <a:ext uri="{FF2B5EF4-FFF2-40B4-BE49-F238E27FC236}">
                <a16:creationId xmlns:a16="http://schemas.microsoft.com/office/drawing/2014/main" xmlns="" id="{64F3ADF9-E9F2-B8C2-286C-3102C141CB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資訊科技的企業應用演進</a:t>
            </a:r>
          </a:p>
        </p:txBody>
      </p:sp>
      <p:sp>
        <p:nvSpPr>
          <p:cNvPr id="12294" name="Text Box 4">
            <a:extLst>
              <a:ext uri="{FF2B5EF4-FFF2-40B4-BE49-F238E27FC236}">
                <a16:creationId xmlns:a16="http://schemas.microsoft.com/office/drawing/2014/main" xmlns="" id="{783CB2DF-7F51-8403-1610-91CDA4E27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3" y="3595688"/>
            <a:ext cx="981075" cy="9255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/>
              <a:t>資料</a:t>
            </a:r>
          </a:p>
          <a:p>
            <a:pPr algn="ctr" eaLnBrk="1" hangingPunct="1"/>
            <a:r>
              <a:rPr lang="zh-TW" altLang="en-US" sz="1800"/>
              <a:t>處理</a:t>
            </a:r>
          </a:p>
          <a:p>
            <a:pPr algn="ctr" eaLnBrk="1" hangingPunct="1"/>
            <a:r>
              <a:rPr lang="en-US" altLang="zh-TW" sz="1800"/>
              <a:t>DP/EDP</a:t>
            </a:r>
          </a:p>
        </p:txBody>
      </p:sp>
      <p:sp>
        <p:nvSpPr>
          <p:cNvPr id="12295" name="Text Box 5">
            <a:extLst>
              <a:ext uri="{FF2B5EF4-FFF2-40B4-BE49-F238E27FC236}">
                <a16:creationId xmlns:a16="http://schemas.microsoft.com/office/drawing/2014/main" xmlns="" id="{7B887D9A-A846-931D-436F-D15CCA0A6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5745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333399"/>
                </a:solidFill>
                <a:ea typeface="標楷體" panose="03000509000000000000" pitchFamily="65" charset="-120"/>
              </a:rPr>
              <a:t>電腦</a:t>
            </a:r>
          </a:p>
        </p:txBody>
      </p:sp>
      <p:sp>
        <p:nvSpPr>
          <p:cNvPr id="12296" name="Text Box 7">
            <a:extLst>
              <a:ext uri="{FF2B5EF4-FFF2-40B4-BE49-F238E27FC236}">
                <a16:creationId xmlns:a16="http://schemas.microsoft.com/office/drawing/2014/main" xmlns="" id="{7F96B328-6E9F-7CE7-F874-E1AB40F4F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75" y="3595688"/>
            <a:ext cx="879475" cy="9255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/>
              <a:t>管理資</a:t>
            </a:r>
          </a:p>
          <a:p>
            <a:pPr algn="ctr" eaLnBrk="1" hangingPunct="1"/>
            <a:r>
              <a:rPr lang="zh-TW" altLang="en-US" sz="1800"/>
              <a:t>訊系統</a:t>
            </a:r>
          </a:p>
          <a:p>
            <a:pPr algn="ctr" eaLnBrk="1" hangingPunct="1"/>
            <a:r>
              <a:rPr lang="en-US" altLang="zh-TW" sz="1800"/>
              <a:t>MIS</a:t>
            </a:r>
          </a:p>
        </p:txBody>
      </p:sp>
      <p:sp>
        <p:nvSpPr>
          <p:cNvPr id="12297" name="Text Box 8">
            <a:extLst>
              <a:ext uri="{FF2B5EF4-FFF2-40B4-BE49-F238E27FC236}">
                <a16:creationId xmlns:a16="http://schemas.microsoft.com/office/drawing/2014/main" xmlns="" id="{C6EA9FE6-7E01-38C0-56EC-6BD5EA567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3" y="1700213"/>
            <a:ext cx="1403350" cy="4572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ea typeface="標楷體" panose="03000509000000000000" pitchFamily="65" charset="-120"/>
              </a:rPr>
              <a:t>科技創新</a:t>
            </a:r>
          </a:p>
        </p:txBody>
      </p:sp>
      <p:sp>
        <p:nvSpPr>
          <p:cNvPr id="12298" name="Text Box 9">
            <a:extLst>
              <a:ext uri="{FF2B5EF4-FFF2-40B4-BE49-F238E27FC236}">
                <a16:creationId xmlns:a16="http://schemas.microsoft.com/office/drawing/2014/main" xmlns="" id="{AEB02A45-AE35-E9FC-D7DA-3B06220AC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" y="5718175"/>
            <a:ext cx="1403350" cy="457200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ea typeface="標楷體" panose="03000509000000000000" pitchFamily="65" charset="-120"/>
              </a:rPr>
              <a:t>觀念創新</a:t>
            </a:r>
          </a:p>
        </p:txBody>
      </p:sp>
      <p:sp>
        <p:nvSpPr>
          <p:cNvPr id="12299" name="Line 10">
            <a:extLst>
              <a:ext uri="{FF2B5EF4-FFF2-40B4-BE49-F238E27FC236}">
                <a16:creationId xmlns:a16="http://schemas.microsoft.com/office/drawing/2014/main" xmlns="" id="{76E17E60-D882-6E9E-0311-E76DC0E5264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4513" y="2913063"/>
            <a:ext cx="476250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xmlns="" id="{2076EB4D-5D84-667C-1FC7-339563D01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450" y="511175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資料分析</a:t>
            </a:r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xmlns="" id="{D5EE638A-EA62-52A9-9249-D5E90B932E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31950" y="4579938"/>
            <a:ext cx="681038" cy="606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xmlns="" id="{0CCAB588-3BEB-718B-D1C0-618B98647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0200" y="3595688"/>
            <a:ext cx="1019175" cy="92551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/>
              <a:t>決策支</a:t>
            </a:r>
          </a:p>
          <a:p>
            <a:pPr algn="ctr" eaLnBrk="1" hangingPunct="1"/>
            <a:r>
              <a:rPr lang="zh-TW" altLang="en-US" sz="1800"/>
              <a:t>援系統</a:t>
            </a:r>
          </a:p>
          <a:p>
            <a:pPr algn="ctr" eaLnBrk="1" hangingPunct="1"/>
            <a:r>
              <a:rPr lang="en-US" altLang="zh-TW" sz="1800"/>
              <a:t>DSS/EIS</a:t>
            </a:r>
          </a:p>
        </p:txBody>
      </p:sp>
      <p:sp>
        <p:nvSpPr>
          <p:cNvPr id="12303" name="Text Box 15">
            <a:extLst>
              <a:ext uri="{FF2B5EF4-FFF2-40B4-BE49-F238E27FC236}">
                <a16:creationId xmlns:a16="http://schemas.microsoft.com/office/drawing/2014/main" xmlns="" id="{076DE957-B282-ECBD-F27A-2AE2133B7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9938" y="511175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決策模型</a:t>
            </a:r>
          </a:p>
        </p:txBody>
      </p:sp>
      <p:sp>
        <p:nvSpPr>
          <p:cNvPr id="12304" name="Line 16">
            <a:extLst>
              <a:ext uri="{FF2B5EF4-FFF2-40B4-BE49-F238E27FC236}">
                <a16:creationId xmlns:a16="http://schemas.microsoft.com/office/drawing/2014/main" xmlns="" id="{BC12119C-9C09-17E8-000C-59F7B72335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0975" y="4579938"/>
            <a:ext cx="679450" cy="606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05" name="Text Box 17">
            <a:extLst>
              <a:ext uri="{FF2B5EF4-FFF2-40B4-BE49-F238E27FC236}">
                <a16:creationId xmlns:a16="http://schemas.microsoft.com/office/drawing/2014/main" xmlns="" id="{D24BEF5C-6EDC-B53B-E52E-858C0959D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0188" y="3595688"/>
            <a:ext cx="765175" cy="92551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/>
              <a:t>線上</a:t>
            </a:r>
          </a:p>
          <a:p>
            <a:pPr algn="ctr" eaLnBrk="1" hangingPunct="1"/>
            <a:r>
              <a:rPr lang="zh-TW" altLang="en-US" sz="1800"/>
              <a:t>交易</a:t>
            </a:r>
          </a:p>
          <a:p>
            <a:pPr algn="ctr" eaLnBrk="1" hangingPunct="1"/>
            <a:r>
              <a:rPr lang="en-US" altLang="zh-TW" sz="1800"/>
              <a:t>OLTP</a:t>
            </a:r>
          </a:p>
        </p:txBody>
      </p:sp>
      <p:sp>
        <p:nvSpPr>
          <p:cNvPr id="12306" name="Text Box 18">
            <a:extLst>
              <a:ext uri="{FF2B5EF4-FFF2-40B4-BE49-F238E27FC236}">
                <a16:creationId xmlns:a16="http://schemas.microsoft.com/office/drawing/2014/main" xmlns="" id="{07C8D71E-FA6A-5EC9-D422-257DB931A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6463" y="25336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333399"/>
                </a:solidFill>
                <a:ea typeface="標楷體" panose="03000509000000000000" pitchFamily="65" charset="-120"/>
              </a:rPr>
              <a:t>資料庫</a:t>
            </a:r>
          </a:p>
        </p:txBody>
      </p:sp>
      <p:sp>
        <p:nvSpPr>
          <p:cNvPr id="12307" name="Line 19">
            <a:extLst>
              <a:ext uri="{FF2B5EF4-FFF2-40B4-BE49-F238E27FC236}">
                <a16:creationId xmlns:a16="http://schemas.microsoft.com/office/drawing/2014/main" xmlns="" id="{5CECE2C9-77F2-CB90-4BB9-38AD1B6F24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0975" y="2989263"/>
            <a:ext cx="476250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08" name="Text Box 20">
            <a:extLst>
              <a:ext uri="{FF2B5EF4-FFF2-40B4-BE49-F238E27FC236}">
                <a16:creationId xmlns:a16="http://schemas.microsoft.com/office/drawing/2014/main" xmlns="" id="{E57CE923-A3C2-2BA9-6E07-2AA267A4E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8688" y="253365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333399"/>
                </a:solidFill>
                <a:ea typeface="標楷體" panose="03000509000000000000" pitchFamily="65" charset="-120"/>
              </a:rPr>
              <a:t>通訊</a:t>
            </a:r>
          </a:p>
        </p:txBody>
      </p:sp>
      <p:sp>
        <p:nvSpPr>
          <p:cNvPr id="12309" name="Line 21">
            <a:extLst>
              <a:ext uri="{FF2B5EF4-FFF2-40B4-BE49-F238E27FC236}">
                <a16:creationId xmlns:a16="http://schemas.microsoft.com/office/drawing/2014/main" xmlns="" id="{1EECA0CC-45A5-8CBF-72D2-7E1029A450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6675" y="2989263"/>
            <a:ext cx="476250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10" name="Text Box 22">
            <a:extLst>
              <a:ext uri="{FF2B5EF4-FFF2-40B4-BE49-F238E27FC236}">
                <a16:creationId xmlns:a16="http://schemas.microsoft.com/office/drawing/2014/main" xmlns="" id="{9E202B51-6EEB-1446-FB33-1E51BA5A7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3950" y="3595688"/>
            <a:ext cx="879475" cy="925512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/>
              <a:t>企業資</a:t>
            </a:r>
          </a:p>
          <a:p>
            <a:pPr algn="ctr" eaLnBrk="1" hangingPunct="1"/>
            <a:r>
              <a:rPr lang="zh-TW" altLang="en-US" sz="1800"/>
              <a:t>源規劃</a:t>
            </a:r>
          </a:p>
          <a:p>
            <a:pPr algn="ctr" eaLnBrk="1" hangingPunct="1"/>
            <a:r>
              <a:rPr lang="en-US" altLang="zh-TW" sz="1800"/>
              <a:t>ERP</a:t>
            </a:r>
          </a:p>
        </p:txBody>
      </p:sp>
      <p:sp>
        <p:nvSpPr>
          <p:cNvPr id="12311" name="Text Box 23">
            <a:extLst>
              <a:ext uri="{FF2B5EF4-FFF2-40B4-BE49-F238E27FC236}">
                <a16:creationId xmlns:a16="http://schemas.microsoft.com/office/drawing/2014/main" xmlns="" id="{473992CE-6E74-0C04-8941-0989B217C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0150" y="5035550"/>
            <a:ext cx="14033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生管、</a:t>
            </a:r>
          </a:p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管會模型</a:t>
            </a:r>
          </a:p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企業再造</a:t>
            </a:r>
          </a:p>
        </p:txBody>
      </p:sp>
      <p:sp>
        <p:nvSpPr>
          <p:cNvPr id="12312" name="Line 24">
            <a:extLst>
              <a:ext uri="{FF2B5EF4-FFF2-40B4-BE49-F238E27FC236}">
                <a16:creationId xmlns:a16="http://schemas.microsoft.com/office/drawing/2014/main" xmlns="" id="{EC307A18-7C99-4373-776A-EB5AEDF4DA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56125" y="4579938"/>
            <a:ext cx="681038" cy="606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13" name="Text Box 25">
            <a:extLst>
              <a:ext uri="{FF2B5EF4-FFF2-40B4-BE49-F238E27FC236}">
                <a16:creationId xmlns:a16="http://schemas.microsoft.com/office/drawing/2014/main" xmlns="" id="{25F9DD5B-FA87-780C-09C7-01346BA4F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8838" y="3595688"/>
            <a:ext cx="879475" cy="925512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>
                <a:solidFill>
                  <a:srgbClr val="FFFF99"/>
                </a:solidFill>
              </a:rPr>
              <a:t>電子化</a:t>
            </a:r>
          </a:p>
          <a:p>
            <a:pPr algn="ctr" eaLnBrk="1" hangingPunct="1"/>
            <a:r>
              <a:rPr lang="zh-TW" altLang="en-US" sz="1800">
                <a:solidFill>
                  <a:srgbClr val="FFFF99"/>
                </a:solidFill>
              </a:rPr>
              <a:t>企業</a:t>
            </a:r>
          </a:p>
          <a:p>
            <a:pPr algn="ctr" eaLnBrk="1" hangingPunct="1"/>
            <a:r>
              <a:rPr lang="en-US" altLang="zh-TW" sz="1800">
                <a:solidFill>
                  <a:srgbClr val="FFFF99"/>
                </a:solidFill>
              </a:rPr>
              <a:t>EB</a:t>
            </a:r>
          </a:p>
        </p:txBody>
      </p:sp>
      <p:sp>
        <p:nvSpPr>
          <p:cNvPr id="12314" name="Text Box 26">
            <a:extLst>
              <a:ext uri="{FF2B5EF4-FFF2-40B4-BE49-F238E27FC236}">
                <a16:creationId xmlns:a16="http://schemas.microsoft.com/office/drawing/2014/main" xmlns="" id="{3F969C89-AD31-9650-0B60-5D85F8F25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5157788"/>
            <a:ext cx="7937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企業</a:t>
            </a:r>
          </a:p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再造</a:t>
            </a:r>
          </a:p>
        </p:txBody>
      </p:sp>
      <p:sp>
        <p:nvSpPr>
          <p:cNvPr id="12315" name="Line 27">
            <a:extLst>
              <a:ext uri="{FF2B5EF4-FFF2-40B4-BE49-F238E27FC236}">
                <a16:creationId xmlns:a16="http://schemas.microsoft.com/office/drawing/2014/main" xmlns="" id="{D579A048-4DC9-D54E-FC56-A02FE84722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3413" y="4579938"/>
            <a:ext cx="679450" cy="606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16" name="Text Box 28">
            <a:extLst>
              <a:ext uri="{FF2B5EF4-FFF2-40B4-BE49-F238E27FC236}">
                <a16:creationId xmlns:a16="http://schemas.microsoft.com/office/drawing/2014/main" xmlns="" id="{B4A3B319-4F48-7283-EDF9-7164DB587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6700" y="2533650"/>
            <a:ext cx="1108075" cy="6508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/>
              <a:t>電子商務</a:t>
            </a:r>
          </a:p>
          <a:p>
            <a:pPr algn="ctr" eaLnBrk="1" hangingPunct="1"/>
            <a:r>
              <a:rPr lang="en-US" altLang="zh-TW" sz="1800"/>
              <a:t>B2C EC</a:t>
            </a:r>
          </a:p>
        </p:txBody>
      </p:sp>
      <p:sp>
        <p:nvSpPr>
          <p:cNvPr id="12317" name="Text Box 29">
            <a:extLst>
              <a:ext uri="{FF2B5EF4-FFF2-40B4-BE49-F238E27FC236}">
                <a16:creationId xmlns:a16="http://schemas.microsoft.com/office/drawing/2014/main" xmlns="" id="{4FA8760C-F467-3BDD-24D8-3FB3A609B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1188" y="1700213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333399"/>
                </a:solidFill>
                <a:ea typeface="標楷體" panose="03000509000000000000" pitchFamily="65" charset="-120"/>
              </a:rPr>
              <a:t>網際網路</a:t>
            </a:r>
          </a:p>
        </p:txBody>
      </p:sp>
      <p:sp>
        <p:nvSpPr>
          <p:cNvPr id="12318" name="Line 30">
            <a:extLst>
              <a:ext uri="{FF2B5EF4-FFF2-40B4-BE49-F238E27FC236}">
                <a16:creationId xmlns:a16="http://schemas.microsoft.com/office/drawing/2014/main" xmlns="" id="{16EAD107-3EF8-B0B3-ACEE-180EFB78B19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97438" y="2079625"/>
            <a:ext cx="474662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19" name="Line 31">
            <a:extLst>
              <a:ext uri="{FF2B5EF4-FFF2-40B4-BE49-F238E27FC236}">
                <a16:creationId xmlns:a16="http://schemas.microsoft.com/office/drawing/2014/main" xmlns="" id="{FB5C5D5B-36EF-946C-9EC8-7E4FA71B8C4A}"/>
              </a:ext>
            </a:extLst>
          </p:cNvPr>
          <p:cNvSpPr>
            <a:spLocks noChangeShapeType="1"/>
          </p:cNvSpPr>
          <p:nvPr/>
        </p:nvSpPr>
        <p:spPr bwMode="auto">
          <a:xfrm>
            <a:off x="5984875" y="3216275"/>
            <a:ext cx="271463" cy="379413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20" name="Text Box 32">
            <a:extLst>
              <a:ext uri="{FF2B5EF4-FFF2-40B4-BE49-F238E27FC236}">
                <a16:creationId xmlns:a16="http://schemas.microsoft.com/office/drawing/2014/main" xmlns="" id="{9C746400-8E81-B197-A4B9-FC9820049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3963" y="4505325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50s</a:t>
            </a:r>
          </a:p>
        </p:txBody>
      </p:sp>
      <p:sp>
        <p:nvSpPr>
          <p:cNvPr id="12321" name="Text Box 33">
            <a:extLst>
              <a:ext uri="{FF2B5EF4-FFF2-40B4-BE49-F238E27FC236}">
                <a16:creationId xmlns:a16="http://schemas.microsoft.com/office/drawing/2014/main" xmlns="" id="{15E3DAF1-4AF7-6CF0-A373-06A923773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725" y="4505325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60s</a:t>
            </a:r>
          </a:p>
        </p:txBody>
      </p:sp>
      <p:sp>
        <p:nvSpPr>
          <p:cNvPr id="12322" name="Text Box 34">
            <a:extLst>
              <a:ext uri="{FF2B5EF4-FFF2-40B4-BE49-F238E27FC236}">
                <a16:creationId xmlns:a16="http://schemas.microsoft.com/office/drawing/2014/main" xmlns="" id="{D523A583-924A-C769-BDF0-825D0B049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0425" y="4579938"/>
            <a:ext cx="50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70s</a:t>
            </a:r>
          </a:p>
        </p:txBody>
      </p:sp>
      <p:sp>
        <p:nvSpPr>
          <p:cNvPr id="12323" name="Text Box 35">
            <a:extLst>
              <a:ext uri="{FF2B5EF4-FFF2-40B4-BE49-F238E27FC236}">
                <a16:creationId xmlns:a16="http://schemas.microsoft.com/office/drawing/2014/main" xmlns="" id="{DCCC3AAE-829D-C5C8-22B0-943126E3E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2925" y="4505325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80s</a:t>
            </a:r>
          </a:p>
        </p:txBody>
      </p:sp>
      <p:sp>
        <p:nvSpPr>
          <p:cNvPr id="12324" name="Text Box 36">
            <a:extLst>
              <a:ext uri="{FF2B5EF4-FFF2-40B4-BE49-F238E27FC236}">
                <a16:creationId xmlns:a16="http://schemas.microsoft.com/office/drawing/2014/main" xmlns="" id="{2D36AFD7-12BC-33B0-96EA-5DAA900E8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4505325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90s</a:t>
            </a:r>
          </a:p>
        </p:txBody>
      </p:sp>
      <p:sp>
        <p:nvSpPr>
          <p:cNvPr id="12325" name="Text Box 37">
            <a:extLst>
              <a:ext uri="{FF2B5EF4-FFF2-40B4-BE49-F238E27FC236}">
                <a16:creationId xmlns:a16="http://schemas.microsoft.com/office/drawing/2014/main" xmlns="" id="{603FF332-46C8-AF85-819B-0359CEC55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2863" y="4505325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00s</a:t>
            </a:r>
          </a:p>
        </p:txBody>
      </p:sp>
      <p:sp>
        <p:nvSpPr>
          <p:cNvPr id="12326" name="Text Box 38">
            <a:extLst>
              <a:ext uri="{FF2B5EF4-FFF2-40B4-BE49-F238E27FC236}">
                <a16:creationId xmlns:a16="http://schemas.microsoft.com/office/drawing/2014/main" xmlns="" id="{E851301A-9BED-1045-42A1-D5321FBF5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8900" y="20034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1995</a:t>
            </a:r>
          </a:p>
        </p:txBody>
      </p:sp>
      <p:sp>
        <p:nvSpPr>
          <p:cNvPr id="12327" name="Text Box 39">
            <a:extLst>
              <a:ext uri="{FF2B5EF4-FFF2-40B4-BE49-F238E27FC236}">
                <a16:creationId xmlns:a16="http://schemas.microsoft.com/office/drawing/2014/main" xmlns="" id="{E438980E-E310-0CA5-F3F0-F5B6F5F8C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53365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333399"/>
                </a:solidFill>
                <a:ea typeface="標楷體" panose="03000509000000000000" pitchFamily="65" charset="-120"/>
              </a:rPr>
              <a:t>整合</a:t>
            </a:r>
          </a:p>
        </p:txBody>
      </p:sp>
      <p:sp>
        <p:nvSpPr>
          <p:cNvPr id="12328" name="Line 40">
            <a:extLst>
              <a:ext uri="{FF2B5EF4-FFF2-40B4-BE49-F238E27FC236}">
                <a16:creationId xmlns:a16="http://schemas.microsoft.com/office/drawing/2014/main" xmlns="" id="{73C04024-0FCD-BAD0-9C40-77AD3758EA8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9175" y="2989263"/>
            <a:ext cx="476250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29" name="Text Box 42">
            <a:extLst>
              <a:ext uri="{FF2B5EF4-FFF2-40B4-BE49-F238E27FC236}">
                <a16:creationId xmlns:a16="http://schemas.microsoft.com/office/drawing/2014/main" xmlns="" id="{B504F6EC-560C-3E78-9D8B-422D5B4CE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6763" y="3573463"/>
            <a:ext cx="685800" cy="923925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en-US" altLang="zh-TW" sz="1800">
              <a:solidFill>
                <a:srgbClr val="FFFF99"/>
              </a:solidFill>
            </a:endParaRPr>
          </a:p>
          <a:p>
            <a:pPr algn="ctr" eaLnBrk="1" hangingPunct="1"/>
            <a:r>
              <a:rPr lang="en-US" altLang="zh-TW" sz="1800">
                <a:solidFill>
                  <a:srgbClr val="FFFF99"/>
                </a:solidFill>
              </a:rPr>
              <a:t>XXX</a:t>
            </a:r>
          </a:p>
          <a:p>
            <a:pPr algn="ctr" eaLnBrk="1" hangingPunct="1"/>
            <a:r>
              <a:rPr lang="en-US" altLang="zh-TW" sz="1800">
                <a:solidFill>
                  <a:srgbClr val="FFFF99"/>
                </a:solidFill>
              </a:rPr>
              <a:t>4.0</a:t>
            </a:r>
          </a:p>
        </p:txBody>
      </p:sp>
      <p:sp>
        <p:nvSpPr>
          <p:cNvPr id="12330" name="Text Box 43">
            <a:extLst>
              <a:ext uri="{FF2B5EF4-FFF2-40B4-BE49-F238E27FC236}">
                <a16:creationId xmlns:a16="http://schemas.microsoft.com/office/drawing/2014/main" xmlns="" id="{A5D7512B-F7AD-049B-E932-18E39F0E5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809750"/>
            <a:ext cx="23463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333399"/>
                </a:solidFill>
                <a:ea typeface="標楷體" panose="03000509000000000000" pitchFamily="65" charset="-120"/>
              </a:rPr>
              <a:t>雲端運算</a:t>
            </a:r>
          </a:p>
          <a:p>
            <a:pPr eaLnBrk="1" hangingPunct="1"/>
            <a:r>
              <a:rPr lang="zh-TW" altLang="en-US" sz="2000">
                <a:solidFill>
                  <a:srgbClr val="333399"/>
                </a:solidFill>
                <a:ea typeface="標楷體" panose="03000509000000000000" pitchFamily="65" charset="-120"/>
              </a:rPr>
              <a:t>行動商務</a:t>
            </a:r>
            <a:endParaRPr lang="en-US" altLang="zh-TW" sz="2000">
              <a:solidFill>
                <a:srgbClr val="333399"/>
              </a:solidFill>
              <a:ea typeface="標楷體" panose="03000509000000000000" pitchFamily="65" charset="-120"/>
            </a:endParaRPr>
          </a:p>
          <a:p>
            <a:pPr eaLnBrk="1" hangingPunct="1"/>
            <a:r>
              <a:rPr lang="en-US" altLang="zh-TW" sz="2000">
                <a:solidFill>
                  <a:srgbClr val="333399"/>
                </a:solidFill>
                <a:ea typeface="標楷體" panose="03000509000000000000" pitchFamily="65" charset="-120"/>
              </a:rPr>
              <a:t>5G, IoT, AI, BigData</a:t>
            </a:r>
            <a:endParaRPr lang="zh-TW" altLang="en-US" sz="2000">
              <a:solidFill>
                <a:srgbClr val="333399"/>
              </a:solidFill>
              <a:ea typeface="標楷體" panose="03000509000000000000" pitchFamily="65" charset="-120"/>
            </a:endParaRPr>
          </a:p>
        </p:txBody>
      </p:sp>
      <p:sp>
        <p:nvSpPr>
          <p:cNvPr id="12331" name="Line 44">
            <a:extLst>
              <a:ext uri="{FF2B5EF4-FFF2-40B4-BE49-F238E27FC236}">
                <a16:creationId xmlns:a16="http://schemas.microsoft.com/office/drawing/2014/main" xmlns="" id="{29BD3689-BB78-3316-30FC-2253E4615F97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9925" y="2924175"/>
            <a:ext cx="476250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32" name="Text Box 45">
            <a:extLst>
              <a:ext uri="{FF2B5EF4-FFF2-40B4-BE49-F238E27FC236}">
                <a16:creationId xmlns:a16="http://schemas.microsoft.com/office/drawing/2014/main" xmlns="" id="{DEE749ED-192B-54EE-FE7C-18E5781AD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5229225"/>
            <a:ext cx="14033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經營模式</a:t>
            </a:r>
          </a:p>
          <a:p>
            <a:pPr algn="ctr"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創新</a:t>
            </a:r>
          </a:p>
        </p:txBody>
      </p:sp>
      <p:sp>
        <p:nvSpPr>
          <p:cNvPr id="12333" name="Line 46">
            <a:extLst>
              <a:ext uri="{FF2B5EF4-FFF2-40B4-BE49-F238E27FC236}">
                <a16:creationId xmlns:a16="http://schemas.microsoft.com/office/drawing/2014/main" xmlns="" id="{606759E9-11EB-C844-62E3-E12BEEF53F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0213" y="4546600"/>
            <a:ext cx="679450" cy="606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6140650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投影片編號版面配置區 4">
            <a:extLst>
              <a:ext uri="{FF2B5EF4-FFF2-40B4-BE49-F238E27FC236}">
                <a16:creationId xmlns:a16="http://schemas.microsoft.com/office/drawing/2014/main" xmlns="" id="{A8B48630-062E-1EA6-3790-FD400C7A70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5D3BB7C-3DF8-4EA5-B5D7-AB7CC15C6C01}" type="slidenum">
              <a:rPr lang="en-US" altLang="zh-TW" sz="1400">
                <a:solidFill>
                  <a:srgbClr val="333399"/>
                </a:solidFill>
              </a:rPr>
              <a:pPr/>
              <a:t>13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62468" name="Rectangle 2">
            <a:extLst>
              <a:ext uri="{FF2B5EF4-FFF2-40B4-BE49-F238E27FC236}">
                <a16:creationId xmlns:a16="http://schemas.microsoft.com/office/drawing/2014/main" xmlns="" id="{9810A9E5-8E65-456A-31E3-9FDC6EC4AC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為何會有這樣的改變趨勢？</a:t>
            </a:r>
          </a:p>
        </p:txBody>
      </p:sp>
      <p:sp>
        <p:nvSpPr>
          <p:cNvPr id="62469" name="Rectangle 3">
            <a:extLst>
              <a:ext uri="{FF2B5EF4-FFF2-40B4-BE49-F238E27FC236}">
                <a16:creationId xmlns:a16="http://schemas.microsoft.com/office/drawing/2014/main" xmlns="" id="{347B2443-8CB9-F5FB-3DED-960ED8A8F0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科技帶來突破時空侷限的機會</a:t>
            </a:r>
          </a:p>
          <a:p>
            <a:pPr eaLnBrk="1" hangingPunct="1"/>
            <a:r>
              <a:rPr lang="zh-TW" altLang="en-US"/>
              <a:t>過去，許多在</a:t>
            </a:r>
            <a:r>
              <a:rPr lang="zh-TW" altLang="en-US">
                <a:solidFill>
                  <a:srgbClr val="CC3300"/>
                </a:solidFill>
              </a:rPr>
              <a:t>「合理成本下」</a:t>
            </a:r>
            <a:r>
              <a:rPr lang="zh-TW" altLang="en-US"/>
              <a:t>無法達成的事，能夠實現</a:t>
            </a:r>
          </a:p>
          <a:p>
            <a:pPr lvl="1" eaLnBrk="1" hangingPunct="1"/>
            <a:r>
              <a:rPr lang="zh-TW" altLang="en-US"/>
              <a:t>創新帶來競爭優勢</a:t>
            </a:r>
          </a:p>
          <a:p>
            <a:pPr eaLnBrk="1" hangingPunct="1"/>
            <a:r>
              <a:rPr lang="zh-TW" altLang="en-US"/>
              <a:t>形成產業轉型壓力</a:t>
            </a:r>
          </a:p>
          <a:p>
            <a:pPr lvl="1" eaLnBrk="1" hangingPunct="1"/>
            <a:r>
              <a:rPr lang="zh-TW" altLang="en-US"/>
              <a:t>競爭者的壓力</a:t>
            </a:r>
          </a:p>
          <a:p>
            <a:pPr lvl="1" eaLnBrk="1" hangingPunct="1"/>
            <a:r>
              <a:rPr lang="zh-TW" altLang="en-US"/>
              <a:t>顧客的壓力</a:t>
            </a:r>
          </a:p>
          <a:p>
            <a:pPr lvl="1" eaLnBrk="1" hangingPunct="1">
              <a:buFont typeface="Webdings" panose="05030102010509060703" pitchFamily="18" charset="2"/>
              <a:buNone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1017170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>
            <a:extLst>
              <a:ext uri="{FF2B5EF4-FFF2-40B4-BE49-F238E27FC236}">
                <a16:creationId xmlns:a16="http://schemas.microsoft.com/office/drawing/2014/main" xmlns="" id="{6D9096E6-702C-DAED-389A-5206E356BC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/>
              <a:t>世界改變了！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    </a:t>
            </a:r>
            <a:r>
              <a:rPr lang="zh-TW" altLang="en-US" sz="3200" dirty="0">
                <a:solidFill>
                  <a:schemeClr val="bg1">
                    <a:lumMod val="95000"/>
                  </a:schemeClr>
                </a:solidFill>
              </a:rPr>
              <a:t>近代網路科技帶來的企業經營改變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6C812082-C8D3-8BA5-F3CF-7DEF19C19D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六十年代的美國先進國防研究下，產生的 </a:t>
            </a:r>
            <a:r>
              <a:rPr lang="en-US" altLang="zh-TW"/>
              <a:t>ARPA-Net </a:t>
            </a:r>
          </a:p>
          <a:p>
            <a:r>
              <a:rPr lang="zh-TW" altLang="en-US"/>
              <a:t>逐漸壯大，在 </a:t>
            </a:r>
            <a:r>
              <a:rPr lang="en-US" altLang="zh-TW"/>
              <a:t>1995/4</a:t>
            </a:r>
            <a:r>
              <a:rPr lang="zh-TW" altLang="en-US"/>
              <a:t> 商業化，衍生出今天的商用 </a:t>
            </a:r>
            <a:r>
              <a:rPr lang="en-US" altLang="zh-TW"/>
              <a:t>Internet</a:t>
            </a:r>
          </a:p>
          <a:p>
            <a:r>
              <a:rPr lang="en-US" altLang="zh-TW"/>
              <a:t>20</a:t>
            </a:r>
            <a:r>
              <a:rPr lang="zh-TW" altLang="en-US"/>
              <a:t>～</a:t>
            </a:r>
            <a:r>
              <a:rPr lang="en-US" altLang="zh-TW"/>
              <a:t>25</a:t>
            </a:r>
            <a:r>
              <a:rPr lang="zh-TW" altLang="en-US"/>
              <a:t>年後，我們的企業環境改變了！</a:t>
            </a:r>
            <a:endParaRPr lang="en-US" altLang="zh-TW"/>
          </a:p>
          <a:p>
            <a:r>
              <a:rPr lang="zh-TW" altLang="en-US">
                <a:solidFill>
                  <a:srgbClr val="C00000"/>
                </a:solidFill>
              </a:rPr>
              <a:t>企業經營的革命</a:t>
            </a:r>
            <a:endParaRPr lang="en-US" altLang="zh-TW">
              <a:solidFill>
                <a:srgbClr val="C00000"/>
              </a:solidFill>
            </a:endParaRPr>
          </a:p>
          <a:p>
            <a:r>
              <a:rPr lang="zh-TW" altLang="en-US"/>
              <a:t>下一個革命呢？</a:t>
            </a:r>
          </a:p>
        </p:txBody>
      </p:sp>
      <p:sp>
        <p:nvSpPr>
          <p:cNvPr id="32772" name="投影片編號版面配置區 4">
            <a:extLst>
              <a:ext uri="{FF2B5EF4-FFF2-40B4-BE49-F238E27FC236}">
                <a16:creationId xmlns:a16="http://schemas.microsoft.com/office/drawing/2014/main" xmlns="" id="{9A259B15-BBDD-89D2-CEC1-55821B15C5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6720705-AEE3-4000-8BDC-E386302E20C0}" type="slidenum">
              <a:rPr lang="en-US" altLang="zh-TW" smtClean="0"/>
              <a:pPr/>
              <a:t>14</a:t>
            </a:fld>
            <a:endParaRPr lang="en-US" altLang="zh-TW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投影片編號版面配置區 4">
            <a:extLst>
              <a:ext uri="{FF2B5EF4-FFF2-40B4-BE49-F238E27FC236}">
                <a16:creationId xmlns:a16="http://schemas.microsoft.com/office/drawing/2014/main" xmlns="" id="{6C4899D9-317F-91AD-B11F-50FE0E70F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7635CD8-0019-4176-8C22-9E1B6B74DB9A}" type="slidenum">
              <a:rPr lang="en-US" altLang="zh-TW" sz="1400" smtClean="0">
                <a:solidFill>
                  <a:srgbClr val="333399"/>
                </a:solidFill>
              </a:rPr>
              <a:pPr/>
              <a:t>15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xmlns="" id="{11EFC760-FB80-00AF-AB71-2B1D4CEA46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世界改變了！</a:t>
            </a:r>
            <a:r>
              <a:rPr lang="en-US" altLang="zh-TW"/>
              <a:t/>
            </a:r>
            <a:br>
              <a:rPr lang="en-US" altLang="zh-TW"/>
            </a:br>
            <a:r>
              <a:rPr lang="zh-TW" altLang="en-US"/>
              <a:t>    </a:t>
            </a:r>
            <a:r>
              <a:rPr lang="zh-TW" altLang="en-US" sz="3600">
                <a:solidFill>
                  <a:schemeClr val="bg1"/>
                </a:solidFill>
              </a:rPr>
              <a:t>美國網路零售規模</a:t>
            </a:r>
            <a:endParaRPr lang="zh-TW" altLang="en-US">
              <a:solidFill>
                <a:schemeClr val="bg1"/>
              </a:solidFill>
            </a:endParaRPr>
          </a:p>
        </p:txBody>
      </p:sp>
      <p:pic>
        <p:nvPicPr>
          <p:cNvPr id="33796" name="圖片 1">
            <a:extLst>
              <a:ext uri="{FF2B5EF4-FFF2-40B4-BE49-F238E27FC236}">
                <a16:creationId xmlns:a16="http://schemas.microsoft.com/office/drawing/2014/main" xmlns="" id="{5A26F755-88EB-82A4-4713-6A96BF0AEC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144713"/>
            <a:ext cx="6816725" cy="399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文字方塊 2">
            <a:extLst>
              <a:ext uri="{FF2B5EF4-FFF2-40B4-BE49-F238E27FC236}">
                <a16:creationId xmlns:a16="http://schemas.microsoft.com/office/drawing/2014/main" xmlns="" id="{B3BD4DEF-FB3E-EDBE-0678-5F910225D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1697038"/>
            <a:ext cx="7340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000000"/>
                </a:solidFill>
              </a:rPr>
              <a:t>2018</a:t>
            </a:r>
            <a:r>
              <a:rPr lang="zh-TW" altLang="en-US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年美國一般商品零售占比（不含汽車、餐旅等）</a:t>
            </a:r>
          </a:p>
        </p:txBody>
      </p:sp>
      <p:sp>
        <p:nvSpPr>
          <p:cNvPr id="33798" name="文字方塊 3">
            <a:extLst>
              <a:ext uri="{FF2B5EF4-FFF2-40B4-BE49-F238E27FC236}">
                <a16:creationId xmlns:a16="http://schemas.microsoft.com/office/drawing/2014/main" xmlns="" id="{537C3026-70C5-F953-99DB-07EB3957D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6092825"/>
            <a:ext cx="51530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000000"/>
                </a:solidFill>
              </a:rPr>
              <a:t>資料來源：鉅亨網 </a:t>
            </a:r>
            <a:r>
              <a:rPr lang="en-US" altLang="zh-TW" sz="1400">
                <a:solidFill>
                  <a:srgbClr val="000000"/>
                </a:solidFill>
              </a:rPr>
              <a:t>(2019) https://news.cnyes.com/news/id/4297671</a:t>
            </a:r>
            <a:endParaRPr lang="zh-TW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標題 1">
            <a:extLst>
              <a:ext uri="{FF2B5EF4-FFF2-40B4-BE49-F238E27FC236}">
                <a16:creationId xmlns:a16="http://schemas.microsoft.com/office/drawing/2014/main" xmlns="" id="{23689C7B-1B24-D5D3-CBE4-148CCFBEC4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實體商店</a:t>
            </a:r>
            <a:r>
              <a:rPr lang="en-US" altLang="zh-TW"/>
              <a:t>— 2016/7</a:t>
            </a:r>
            <a:r>
              <a:rPr lang="zh-TW" altLang="en-US"/>
              <a:t> 關門潮</a:t>
            </a:r>
          </a:p>
        </p:txBody>
      </p:sp>
      <p:sp>
        <p:nvSpPr>
          <p:cNvPr id="34819" name="內容版面配置區 2">
            <a:extLst>
              <a:ext uri="{FF2B5EF4-FFF2-40B4-BE49-F238E27FC236}">
                <a16:creationId xmlns:a16="http://schemas.microsoft.com/office/drawing/2014/main" xmlns="" id="{BD82D305-11C3-25FE-8B29-6F0DA65FC6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00213"/>
            <a:ext cx="7772400" cy="4114800"/>
          </a:xfrm>
        </p:spPr>
        <p:txBody>
          <a:bodyPr/>
          <a:lstStyle/>
          <a:p>
            <a:r>
              <a:rPr lang="zh-TW" altLang="en-US" sz="2400"/>
              <a:t>美零售業爆倒閉潮</a:t>
            </a:r>
            <a:r>
              <a:rPr lang="en-US" altLang="zh-TW" sz="2400"/>
              <a:t> </a:t>
            </a:r>
            <a:r>
              <a:rPr lang="zh-TW" altLang="en-US" sz="2400"/>
              <a:t>上半年有</a:t>
            </a:r>
            <a:r>
              <a:rPr lang="en-US" altLang="zh-TW" sz="2400"/>
              <a:t>5,300</a:t>
            </a:r>
            <a:r>
              <a:rPr lang="zh-TW" altLang="en-US" sz="2400"/>
              <a:t>家關店</a:t>
            </a:r>
            <a:r>
              <a:rPr lang="en-US" altLang="zh-TW" sz="1800">
                <a:solidFill>
                  <a:schemeClr val="tx1"/>
                </a:solidFill>
              </a:rPr>
              <a:t>(</a:t>
            </a:r>
            <a:r>
              <a:rPr lang="zh-TW" altLang="en-US" sz="1800">
                <a:solidFill>
                  <a:schemeClr val="tx1"/>
                </a:solidFill>
              </a:rPr>
              <a:t>聯合報新聞網 </a:t>
            </a:r>
            <a:r>
              <a:rPr lang="en-US" altLang="zh-TW" sz="1800">
                <a:solidFill>
                  <a:schemeClr val="tx1"/>
                </a:solidFill>
              </a:rPr>
              <a:t>2017/6/24)</a:t>
            </a:r>
            <a:endParaRPr lang="en-US" altLang="zh-TW" sz="2400"/>
          </a:p>
          <a:p>
            <a:r>
              <a:rPr lang="en-US" altLang="zh-TW" sz="2400"/>
              <a:t>WalMart</a:t>
            </a:r>
            <a:r>
              <a:rPr lang="zh-TW" altLang="en-US" sz="1800"/>
              <a:t> </a:t>
            </a:r>
            <a:r>
              <a:rPr lang="en-US" altLang="zh-TW" sz="1800"/>
              <a:t>(2017: #1) </a:t>
            </a:r>
            <a:r>
              <a:rPr lang="en-US" altLang="zh-TW" sz="2400"/>
              <a:t>is closing 269 stores, 154 in the U.S. </a:t>
            </a:r>
            <a:r>
              <a:rPr lang="en-US" altLang="zh-TW" sz="1800">
                <a:solidFill>
                  <a:schemeClr val="tx1"/>
                </a:solidFill>
              </a:rPr>
              <a:t>(CNBC</a:t>
            </a:r>
            <a:r>
              <a:rPr lang="zh-TW" altLang="en-US" sz="1800">
                <a:solidFill>
                  <a:schemeClr val="tx1"/>
                </a:solidFill>
              </a:rPr>
              <a:t> </a:t>
            </a:r>
            <a:r>
              <a:rPr lang="en-US" altLang="zh-TW" sz="1800">
                <a:solidFill>
                  <a:schemeClr val="tx1"/>
                </a:solidFill>
              </a:rPr>
              <a:t>2016/1/15)</a:t>
            </a:r>
            <a:r>
              <a:rPr lang="en-US" altLang="zh-TW" sz="1800"/>
              <a:t> </a:t>
            </a:r>
            <a:r>
              <a:rPr lang="en-US" altLang="zh-TW" sz="2400"/>
              <a:t>;</a:t>
            </a:r>
            <a:r>
              <a:rPr lang="en-US" altLang="zh-TW" sz="1800"/>
              <a:t> </a:t>
            </a:r>
            <a:r>
              <a:rPr lang="en-US" altLang="zh-TW" sz="2400"/>
              <a:t>closing 63 Sam‘s Club stores</a:t>
            </a:r>
            <a:r>
              <a:rPr lang="zh-TW" altLang="en-US" sz="2400"/>
              <a:t> </a:t>
            </a:r>
            <a:r>
              <a:rPr lang="en-US" altLang="zh-TW" sz="1800">
                <a:solidFill>
                  <a:schemeClr val="tx1"/>
                </a:solidFill>
              </a:rPr>
              <a:t>(Business Insider</a:t>
            </a:r>
            <a:r>
              <a:rPr lang="zh-TW" altLang="en-US" sz="1800">
                <a:solidFill>
                  <a:schemeClr val="tx1"/>
                </a:solidFill>
              </a:rPr>
              <a:t> </a:t>
            </a:r>
            <a:r>
              <a:rPr lang="en-US" altLang="zh-TW" sz="1800">
                <a:solidFill>
                  <a:schemeClr val="tx1"/>
                </a:solidFill>
              </a:rPr>
              <a:t>2018/1/12)</a:t>
            </a:r>
            <a:endParaRPr lang="en-US" altLang="zh-TW" sz="2400">
              <a:solidFill>
                <a:schemeClr val="tx1"/>
              </a:solidFill>
            </a:endParaRPr>
          </a:p>
          <a:p>
            <a:r>
              <a:rPr lang="en-US" altLang="zh-TW" sz="2400"/>
              <a:t>Macy’s</a:t>
            </a:r>
            <a:r>
              <a:rPr lang="zh-TW" altLang="en-US" sz="1800"/>
              <a:t> </a:t>
            </a:r>
            <a:r>
              <a:rPr lang="en-US" altLang="zh-TW" sz="1800"/>
              <a:t>(2017: #35) </a:t>
            </a:r>
            <a:r>
              <a:rPr lang="en-US" altLang="zh-TW" sz="2400"/>
              <a:t>is closing 68 stores, cutting 10,000 jobs </a:t>
            </a:r>
            <a:r>
              <a:rPr lang="en-US" altLang="zh-TW" sz="1800">
                <a:solidFill>
                  <a:schemeClr val="tx1"/>
                </a:solidFill>
              </a:rPr>
              <a:t>(AOL</a:t>
            </a:r>
            <a:r>
              <a:rPr lang="zh-TW" altLang="en-US" sz="1800">
                <a:solidFill>
                  <a:schemeClr val="tx1"/>
                </a:solidFill>
              </a:rPr>
              <a:t> </a:t>
            </a:r>
            <a:r>
              <a:rPr lang="en-US" altLang="zh-TW" sz="1800">
                <a:solidFill>
                  <a:schemeClr val="tx1"/>
                </a:solidFill>
              </a:rPr>
              <a:t>Finance 2017/1/4)</a:t>
            </a:r>
            <a:r>
              <a:rPr lang="en-US" altLang="zh-TW" sz="2400"/>
              <a:t>; closing 34 additional locations </a:t>
            </a:r>
            <a:r>
              <a:rPr lang="en-US" altLang="zh-TW" sz="1800">
                <a:solidFill>
                  <a:schemeClr val="tx1"/>
                </a:solidFill>
              </a:rPr>
              <a:t>(AOL</a:t>
            </a:r>
            <a:r>
              <a:rPr lang="zh-TW" altLang="en-US" sz="1800">
                <a:solidFill>
                  <a:schemeClr val="tx1"/>
                </a:solidFill>
              </a:rPr>
              <a:t> </a:t>
            </a:r>
            <a:r>
              <a:rPr lang="en-US" altLang="zh-TW" sz="1800">
                <a:solidFill>
                  <a:schemeClr val="tx1"/>
                </a:solidFill>
              </a:rPr>
              <a:t>Finance 2017/2/22)</a:t>
            </a:r>
            <a:r>
              <a:rPr lang="en-US" altLang="zh-TW" sz="1800"/>
              <a:t> </a:t>
            </a:r>
          </a:p>
          <a:p>
            <a:r>
              <a:rPr lang="en-US" altLang="zh-TW" sz="2400"/>
              <a:t>Sears</a:t>
            </a:r>
            <a:r>
              <a:rPr lang="zh-TW" altLang="en-US" sz="1800"/>
              <a:t> </a:t>
            </a:r>
            <a:r>
              <a:rPr lang="en-US" altLang="zh-TW" sz="1800"/>
              <a:t>(2017: #39) </a:t>
            </a:r>
            <a:r>
              <a:rPr lang="en-US" altLang="zh-TW" sz="2400"/>
              <a:t>is closing 72 stores on top of 180 closure announced this year </a:t>
            </a:r>
            <a:r>
              <a:rPr lang="en-US" altLang="zh-TW" sz="1800">
                <a:solidFill>
                  <a:schemeClr val="tx1"/>
                </a:solidFill>
              </a:rPr>
              <a:t>(Business Insider 2017/6/6)</a:t>
            </a:r>
          </a:p>
          <a:p>
            <a:r>
              <a:rPr lang="en-US" altLang="zh-TW" sz="2400"/>
              <a:t>JCPenney</a:t>
            </a:r>
            <a:r>
              <a:rPr lang="zh-TW" altLang="en-US" sz="2400"/>
              <a:t> </a:t>
            </a:r>
            <a:r>
              <a:rPr lang="en-US" altLang="zh-TW" sz="1800"/>
              <a:t>(2017: #74) </a:t>
            </a:r>
            <a:r>
              <a:rPr lang="en-US" altLang="zh-TW" sz="2400"/>
              <a:t>is closing 138 stores </a:t>
            </a:r>
            <a:r>
              <a:rPr lang="en-US" altLang="zh-TW" sz="1800">
                <a:solidFill>
                  <a:schemeClr val="tx1"/>
                </a:solidFill>
              </a:rPr>
              <a:t>(Business Insider 2017/3/17)</a:t>
            </a:r>
          </a:p>
          <a:p>
            <a:endParaRPr lang="zh-TW" altLang="en-US" sz="1800"/>
          </a:p>
        </p:txBody>
      </p:sp>
      <p:sp>
        <p:nvSpPr>
          <p:cNvPr id="34820" name="投影片編號版面配置區 1">
            <a:extLst>
              <a:ext uri="{FF2B5EF4-FFF2-40B4-BE49-F238E27FC236}">
                <a16:creationId xmlns:a16="http://schemas.microsoft.com/office/drawing/2014/main" xmlns="" id="{2206B9DD-D096-FFB5-EB69-CCCB8CD952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D0CC224-62D0-4E03-9081-72AC128E7890}" type="slidenum">
              <a:rPr lang="en-US" altLang="zh-TW" sz="1400" smtClean="0">
                <a:solidFill>
                  <a:srgbClr val="333399"/>
                </a:solidFill>
              </a:rPr>
              <a:pPr/>
              <a:t>16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標題 1">
            <a:extLst>
              <a:ext uri="{FF2B5EF4-FFF2-40B4-BE49-F238E27FC236}">
                <a16:creationId xmlns:a16="http://schemas.microsoft.com/office/drawing/2014/main" xmlns="" id="{0F0C3E67-2855-4463-D01B-37C0884FC9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虛擬商店的強勢崛起</a:t>
            </a:r>
          </a:p>
        </p:txBody>
      </p:sp>
      <p:sp>
        <p:nvSpPr>
          <p:cNvPr id="35843" name="內容版面配置區 2">
            <a:extLst>
              <a:ext uri="{FF2B5EF4-FFF2-40B4-BE49-F238E27FC236}">
                <a16:creationId xmlns:a16="http://schemas.microsoft.com/office/drawing/2014/main" xmlns="" id="{775A06BB-F093-C988-F51B-E5D054E1DD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00213"/>
            <a:ext cx="7772400" cy="4114800"/>
          </a:xfrm>
        </p:spPr>
        <p:txBody>
          <a:bodyPr/>
          <a:lstStyle/>
          <a:p>
            <a:r>
              <a:rPr lang="en-US" altLang="zh-TW" sz="2800"/>
              <a:t>Walmart buys Jet.com for $3B in cash to fight Amazon </a:t>
            </a:r>
            <a:r>
              <a:rPr lang="en-US" altLang="zh-TW" sz="2000">
                <a:solidFill>
                  <a:schemeClr val="tx1"/>
                </a:solidFill>
              </a:rPr>
              <a:t>(techcrunch.com 2016/8/8)</a:t>
            </a:r>
          </a:p>
          <a:p>
            <a:r>
              <a:rPr lang="en-US" altLang="zh-TW" sz="2400"/>
              <a:t>Walmart to Buy Bonobos, Men’s Wear Company, for $310 Million </a:t>
            </a:r>
            <a:r>
              <a:rPr lang="en-US" altLang="zh-TW" sz="1800">
                <a:solidFill>
                  <a:schemeClr val="tx1"/>
                </a:solidFill>
              </a:rPr>
              <a:t>(New York Times 2017/6/16)</a:t>
            </a:r>
            <a:endParaRPr lang="en-US" altLang="zh-TW" sz="2400"/>
          </a:p>
          <a:p>
            <a:pPr lvl="1"/>
            <a:r>
              <a:rPr lang="en-US" altLang="zh-TW" sz="2000"/>
              <a:t>The clothing will be sold exclusively on Jet.com.</a:t>
            </a:r>
          </a:p>
          <a:p>
            <a:r>
              <a:rPr lang="en-US" altLang="zh-TW" sz="2400"/>
              <a:t>Amazon to Buy Whole Foods for $13.4 Billion </a:t>
            </a:r>
            <a:r>
              <a:rPr lang="en-US" altLang="zh-TW" sz="1800">
                <a:solidFill>
                  <a:schemeClr val="tx1"/>
                </a:solidFill>
              </a:rPr>
              <a:t>(New York Times 2017/6/16)</a:t>
            </a:r>
            <a:endParaRPr lang="en-US" altLang="zh-TW" sz="2400"/>
          </a:p>
          <a:p>
            <a:pPr lvl="1"/>
            <a:r>
              <a:rPr lang="en-US" altLang="zh-TW" sz="2000"/>
              <a:t>Costco Stock Suffers Massive Slide after Amazon-Whole Foods Deal (Fortune.com 2017/6/24) </a:t>
            </a:r>
          </a:p>
        </p:txBody>
      </p:sp>
      <p:sp>
        <p:nvSpPr>
          <p:cNvPr id="35844" name="投影片編號版面配置區 1">
            <a:extLst>
              <a:ext uri="{FF2B5EF4-FFF2-40B4-BE49-F238E27FC236}">
                <a16:creationId xmlns:a16="http://schemas.microsoft.com/office/drawing/2014/main" xmlns="" id="{4DDA58DB-E9ED-F9EB-B3ED-D075FD12D1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21D8930-A099-4779-8B44-217433026579}" type="slidenum">
              <a:rPr lang="en-US" altLang="zh-TW" sz="1400" smtClean="0">
                <a:solidFill>
                  <a:srgbClr val="333399"/>
                </a:solidFill>
              </a:rPr>
              <a:pPr/>
              <a:t>17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標題 1">
            <a:extLst>
              <a:ext uri="{FF2B5EF4-FFF2-40B4-BE49-F238E27FC236}">
                <a16:creationId xmlns:a16="http://schemas.microsoft.com/office/drawing/2014/main" xmlns="" id="{BA1E445E-1588-0617-59CA-61FDDC446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企業經營典範、社會行為轉型</a:t>
            </a:r>
            <a:endParaRPr lang="en-US" altLang="en-US"/>
          </a:p>
        </p:txBody>
      </p:sp>
      <p:sp>
        <p:nvSpPr>
          <p:cNvPr id="36867" name="內容版面配置區 2">
            <a:extLst>
              <a:ext uri="{FF2B5EF4-FFF2-40B4-BE49-F238E27FC236}">
                <a16:creationId xmlns:a16="http://schemas.microsoft.com/office/drawing/2014/main" xmlns="" id="{31968280-645C-DC64-6F95-BC4FA6BABC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只有網路商店嗎？</a:t>
            </a:r>
            <a:endParaRPr lang="en-US" altLang="zh-TW"/>
          </a:p>
          <a:p>
            <a:pPr lvl="1"/>
            <a:r>
              <a:rPr lang="zh-TW" altLang="en-US"/>
              <a:t>我們怎麼讀報紙？</a:t>
            </a:r>
            <a:endParaRPr lang="en-US" altLang="zh-TW"/>
          </a:p>
          <a:p>
            <a:pPr lvl="1"/>
            <a:r>
              <a:rPr lang="zh-TW" altLang="en-US"/>
              <a:t>企業怎麼打廣告？</a:t>
            </a:r>
            <a:endParaRPr lang="en-US" altLang="zh-TW"/>
          </a:p>
          <a:p>
            <a:pPr lvl="1"/>
            <a:r>
              <a:rPr lang="zh-TW" altLang="en-US"/>
              <a:t>我們怎麼付錢？</a:t>
            </a:r>
            <a:endParaRPr lang="en-US" altLang="zh-TW"/>
          </a:p>
          <a:p>
            <a:pPr lvl="1"/>
            <a:r>
              <a:rPr lang="zh-TW" altLang="en-US"/>
              <a:t>我們怎麼找路？</a:t>
            </a:r>
            <a:endParaRPr lang="en-US" altLang="zh-TW"/>
          </a:p>
          <a:p>
            <a:pPr lvl="1"/>
            <a:r>
              <a:rPr lang="zh-TW" altLang="en-US"/>
              <a:t>懶惰的時候，怎麼找吃的？</a:t>
            </a:r>
            <a:endParaRPr lang="en-US" altLang="en-US"/>
          </a:p>
        </p:txBody>
      </p:sp>
      <p:sp>
        <p:nvSpPr>
          <p:cNvPr id="36868" name="投影片編號版面配置區 3">
            <a:extLst>
              <a:ext uri="{FF2B5EF4-FFF2-40B4-BE49-F238E27FC236}">
                <a16:creationId xmlns:a16="http://schemas.microsoft.com/office/drawing/2014/main" xmlns="" id="{8C814359-9829-63EE-C497-8EB27614A93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51735CE-F884-41BB-B008-53E237B0E2ED}" type="slidenum">
              <a:rPr lang="en-US" altLang="zh-TW" sz="1400" smtClean="0">
                <a:solidFill>
                  <a:srgbClr val="333399"/>
                </a:solidFill>
              </a:rPr>
              <a:pPr/>
              <a:t>18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標題 1">
            <a:extLst>
              <a:ext uri="{FF2B5EF4-FFF2-40B4-BE49-F238E27FC236}">
                <a16:creationId xmlns:a16="http://schemas.microsoft.com/office/drawing/2014/main" xmlns="" id="{1B50C310-6B96-65A0-302F-2C6C1A3D2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5G: </a:t>
            </a:r>
            <a:r>
              <a:rPr lang="zh-TW" altLang="en-US"/>
              <a:t>下一波的經營方式革命</a:t>
            </a:r>
            <a:r>
              <a:rPr lang="en-US" altLang="zh-TW" baseline="-25000"/>
              <a:t>1</a:t>
            </a:r>
            <a:endParaRPr lang="zh-TW" altLang="en-US" baseline="-2500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42F9E6E-1C00-5989-FE59-C728FEE743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995488"/>
            <a:ext cx="6500812" cy="4114800"/>
          </a:xfrm>
        </p:spPr>
        <p:txBody>
          <a:bodyPr/>
          <a:lstStyle/>
          <a:p>
            <a:r>
              <a:rPr lang="zh-TW" altLang="en-US" sz="2800"/>
              <a:t>前面現象主要是 </a:t>
            </a:r>
            <a:r>
              <a:rPr lang="en-US" altLang="zh-TW" sz="2800"/>
              <a:t>Internet </a:t>
            </a:r>
            <a:r>
              <a:rPr lang="zh-TW" altLang="en-US" sz="2800"/>
              <a:t>和智慧型手機的貢獻。未來呢？</a:t>
            </a:r>
            <a:endParaRPr lang="en-US" altLang="zh-TW" sz="2800"/>
          </a:p>
          <a:p>
            <a:endParaRPr lang="en-US" altLang="zh-TW" sz="2800"/>
          </a:p>
          <a:p>
            <a:r>
              <a:rPr lang="en-US" altLang="zh-TW" sz="2800"/>
              <a:t>5G</a:t>
            </a:r>
            <a:r>
              <a:rPr lang="zh-TW" altLang="en-US" sz="2800"/>
              <a:t> 帶來什麼？</a:t>
            </a:r>
            <a:endParaRPr lang="en-US" altLang="zh-TW" sz="2800"/>
          </a:p>
          <a:p>
            <a:pPr lvl="1"/>
            <a:r>
              <a:rPr lang="zh-TW" altLang="en-US" sz="2400"/>
              <a:t>速度快？現在不夠快嗎？</a:t>
            </a:r>
            <a:endParaRPr lang="en-US" altLang="zh-TW" sz="2400"/>
          </a:p>
          <a:p>
            <a:r>
              <a:rPr lang="zh-TW" altLang="en-US" sz="2800"/>
              <a:t>重點：去中心化</a:t>
            </a:r>
            <a:endParaRPr lang="en-US" altLang="zh-TW" sz="2800"/>
          </a:p>
          <a:p>
            <a:pPr lvl="1"/>
            <a:r>
              <a:rPr lang="zh-TW" altLang="en-US" sz="2400"/>
              <a:t>設備和設備之間的溝通</a:t>
            </a:r>
            <a:endParaRPr lang="en-US" altLang="zh-TW" sz="2400"/>
          </a:p>
          <a:p>
            <a:pPr lvl="1"/>
            <a:r>
              <a:rPr lang="en-US" altLang="zh-TW" sz="2400"/>
              <a:t>D2D, V2V</a:t>
            </a:r>
          </a:p>
          <a:p>
            <a:pPr lvl="1"/>
            <a:r>
              <a:rPr lang="en-US" altLang="zh-TW" sz="2400"/>
              <a:t>Small Cell </a:t>
            </a:r>
            <a:r>
              <a:rPr lang="zh-TW" altLang="en-US" sz="2400"/>
              <a:t>組成的螞蟻雄兵</a:t>
            </a:r>
          </a:p>
        </p:txBody>
      </p:sp>
      <p:sp>
        <p:nvSpPr>
          <p:cNvPr id="37892" name="投影片編號版面配置區 4">
            <a:extLst>
              <a:ext uri="{FF2B5EF4-FFF2-40B4-BE49-F238E27FC236}">
                <a16:creationId xmlns:a16="http://schemas.microsoft.com/office/drawing/2014/main" xmlns="" id="{ACD6697E-CD51-9814-EADD-5EE0229523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3C230B7-5F40-48E6-87F6-C20A093C9323}" type="slidenum">
              <a:rPr lang="en-US" altLang="zh-TW" sz="1400" smtClean="0">
                <a:solidFill>
                  <a:srgbClr val="333399"/>
                </a:solidFill>
              </a:rPr>
              <a:pPr/>
              <a:t>19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grpSp>
        <p:nvGrpSpPr>
          <p:cNvPr id="47" name="群組 46">
            <a:extLst>
              <a:ext uri="{FF2B5EF4-FFF2-40B4-BE49-F238E27FC236}">
                <a16:creationId xmlns:a16="http://schemas.microsoft.com/office/drawing/2014/main" xmlns="" id="{B70ED7F5-2F55-8B17-2F0A-608D728BF269}"/>
              </a:ext>
            </a:extLst>
          </p:cNvPr>
          <p:cNvGrpSpPr>
            <a:grpSpLocks/>
          </p:cNvGrpSpPr>
          <p:nvPr/>
        </p:nvGrpSpPr>
        <p:grpSpPr bwMode="auto">
          <a:xfrm>
            <a:off x="6516688" y="2133600"/>
            <a:ext cx="2563812" cy="1346200"/>
            <a:chOff x="6516216" y="2132856"/>
            <a:chExt cx="2564085" cy="134695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xmlns="" id="{4EA57D28-FABC-F688-FA4C-E3096D99CE78}"/>
                </a:ext>
              </a:extLst>
            </p:cNvPr>
            <p:cNvSpPr/>
            <p:nvPr/>
          </p:nvSpPr>
          <p:spPr>
            <a:xfrm>
              <a:off x="7092539" y="2132856"/>
              <a:ext cx="1224093" cy="5765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dirty="0">
                  <a:solidFill>
                    <a:srgbClr val="FF0000"/>
                  </a:solidFill>
                </a:rPr>
                <a:t>中心</a:t>
              </a: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="" id="{3F970FAD-D623-F411-36EA-FED1F0F8BBC8}"/>
                </a:ext>
              </a:extLst>
            </p:cNvPr>
            <p:cNvSpPr/>
            <p:nvPr/>
          </p:nvSpPr>
          <p:spPr>
            <a:xfrm>
              <a:off x="6516216" y="3068419"/>
              <a:ext cx="503291" cy="36056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="" id="{AB562ABA-DFFD-972C-9CE5-84DEA5C08929}"/>
                </a:ext>
              </a:extLst>
            </p:cNvPr>
            <p:cNvSpPr/>
            <p:nvPr/>
          </p:nvSpPr>
          <p:spPr>
            <a:xfrm>
              <a:off x="7229079" y="3068419"/>
              <a:ext cx="503292" cy="36056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xmlns="" id="{5B389F74-A453-2490-1E71-4FB8AA90DB6D}"/>
                </a:ext>
              </a:extLst>
            </p:cNvPr>
            <p:cNvSpPr/>
            <p:nvPr/>
          </p:nvSpPr>
          <p:spPr>
            <a:xfrm>
              <a:off x="8577010" y="3068419"/>
              <a:ext cx="503291" cy="36056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37910" name="文字方塊 10">
              <a:extLst>
                <a:ext uri="{FF2B5EF4-FFF2-40B4-BE49-F238E27FC236}">
                  <a16:creationId xmlns:a16="http://schemas.microsoft.com/office/drawing/2014/main" xmlns="" id="{406DA7EC-C925-E3DC-63D3-BED2D9FFA0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99218" y="3018147"/>
              <a:ext cx="8002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/>
                <a:t>。。</a:t>
              </a:r>
            </a:p>
          </p:txBody>
        </p:sp>
        <p:cxnSp>
          <p:nvCxnSpPr>
            <p:cNvPr id="13" name="直線單箭頭接點 12">
              <a:extLst>
                <a:ext uri="{FF2B5EF4-FFF2-40B4-BE49-F238E27FC236}">
                  <a16:creationId xmlns:a16="http://schemas.microsoft.com/office/drawing/2014/main" xmlns="" id="{A1DB4FA7-05F4-FE92-E951-1525CB927D22}"/>
                </a:ext>
              </a:extLst>
            </p:cNvPr>
            <p:cNvCxnSpPr>
              <a:endCxn id="6" idx="3"/>
            </p:cNvCxnSpPr>
            <p:nvPr/>
          </p:nvCxnSpPr>
          <p:spPr>
            <a:xfrm flipV="1">
              <a:off x="6768655" y="2625257"/>
              <a:ext cx="503292" cy="392333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xmlns="" id="{55855F31-DEE0-F39E-36CA-2F87C263A37A}"/>
                </a:ext>
              </a:extLst>
            </p:cNvPr>
            <p:cNvCxnSpPr>
              <a:stCxn id="8" idx="0"/>
            </p:cNvCxnSpPr>
            <p:nvPr/>
          </p:nvCxnSpPr>
          <p:spPr>
            <a:xfrm flipV="1">
              <a:off x="7479931" y="2718973"/>
              <a:ext cx="34929" cy="349446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單箭頭接點 16">
              <a:extLst>
                <a:ext uri="{FF2B5EF4-FFF2-40B4-BE49-F238E27FC236}">
                  <a16:creationId xmlns:a16="http://schemas.microsoft.com/office/drawing/2014/main" xmlns="" id="{57D4C276-8201-6153-7905-3F307857FB7F}"/>
                </a:ext>
              </a:extLst>
            </p:cNvPr>
            <p:cNvCxnSpPr>
              <a:stCxn id="10" idx="0"/>
              <a:endCxn id="6" idx="5"/>
            </p:cNvCxnSpPr>
            <p:nvPr/>
          </p:nvCxnSpPr>
          <p:spPr>
            <a:xfrm flipH="1" flipV="1">
              <a:off x="8137226" y="2625257"/>
              <a:ext cx="690637" cy="443162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群組 47">
            <a:extLst>
              <a:ext uri="{FF2B5EF4-FFF2-40B4-BE49-F238E27FC236}">
                <a16:creationId xmlns:a16="http://schemas.microsoft.com/office/drawing/2014/main" xmlns="" id="{3D698CC0-9FE3-5C05-32B1-C33287878111}"/>
              </a:ext>
            </a:extLst>
          </p:cNvPr>
          <p:cNvGrpSpPr>
            <a:grpSpLocks/>
          </p:cNvGrpSpPr>
          <p:nvPr/>
        </p:nvGrpSpPr>
        <p:grpSpPr bwMode="auto">
          <a:xfrm>
            <a:off x="6292850" y="4140200"/>
            <a:ext cx="2563813" cy="2087563"/>
            <a:chOff x="6292391" y="4139834"/>
            <a:chExt cx="2564085" cy="2087826"/>
          </a:xfrm>
        </p:grpSpPr>
        <p:sp>
          <p:nvSpPr>
            <p:cNvPr id="22" name="橢圓 21">
              <a:extLst>
                <a:ext uri="{FF2B5EF4-FFF2-40B4-BE49-F238E27FC236}">
                  <a16:creationId xmlns:a16="http://schemas.microsoft.com/office/drawing/2014/main" xmlns="" id="{1171BA4C-7FAF-7A31-BF06-9D71FA99B3E8}"/>
                </a:ext>
              </a:extLst>
            </p:cNvPr>
            <p:cNvSpPr/>
            <p:nvPr/>
          </p:nvSpPr>
          <p:spPr>
            <a:xfrm>
              <a:off x="6868715" y="4139834"/>
              <a:ext cx="1224092" cy="57633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dirty="0">
                  <a:solidFill>
                    <a:srgbClr val="FF0000"/>
                  </a:solidFill>
                </a:rPr>
                <a:t>中心</a:t>
              </a: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xmlns="" id="{2040208A-CAD9-01D3-601D-A0800DDE3241}"/>
                </a:ext>
              </a:extLst>
            </p:cNvPr>
            <p:cNvSpPr/>
            <p:nvPr/>
          </p:nvSpPr>
          <p:spPr>
            <a:xfrm>
              <a:off x="6292391" y="5076577"/>
              <a:ext cx="503291" cy="35882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xmlns="" id="{6A068859-B9D7-8A09-22EB-55C678C65886}"/>
                </a:ext>
              </a:extLst>
            </p:cNvPr>
            <p:cNvSpPr/>
            <p:nvPr/>
          </p:nvSpPr>
          <p:spPr>
            <a:xfrm>
              <a:off x="7005255" y="5076577"/>
              <a:ext cx="503290" cy="35882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xmlns="" id="{9360AD37-BF6A-ED29-F195-0EE939CD989B}"/>
                </a:ext>
              </a:extLst>
            </p:cNvPr>
            <p:cNvSpPr/>
            <p:nvPr/>
          </p:nvSpPr>
          <p:spPr>
            <a:xfrm>
              <a:off x="8353185" y="5076577"/>
              <a:ext cx="503291" cy="35882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37899" name="文字方塊 25">
              <a:extLst>
                <a:ext uri="{FF2B5EF4-FFF2-40B4-BE49-F238E27FC236}">
                  <a16:creationId xmlns:a16="http://schemas.microsoft.com/office/drawing/2014/main" xmlns="" id="{4E78F454-0083-3920-9FCF-427E7CAD3D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75393" y="5025125"/>
              <a:ext cx="8002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/>
                <a:t>。。</a:t>
              </a:r>
            </a:p>
          </p:txBody>
        </p:sp>
        <p:cxnSp>
          <p:nvCxnSpPr>
            <p:cNvPr id="27" name="直線單箭頭接點 26">
              <a:extLst>
                <a:ext uri="{FF2B5EF4-FFF2-40B4-BE49-F238E27FC236}">
                  <a16:creationId xmlns:a16="http://schemas.microsoft.com/office/drawing/2014/main" xmlns="" id="{1B5946EE-AF4D-9609-1FBC-B8F3C0D3E766}"/>
                </a:ext>
              </a:extLst>
            </p:cNvPr>
            <p:cNvCxnSpPr>
              <a:endCxn id="22" idx="3"/>
            </p:cNvCxnSpPr>
            <p:nvPr/>
          </p:nvCxnSpPr>
          <p:spPr>
            <a:xfrm flipV="1">
              <a:off x="6544831" y="4632021"/>
              <a:ext cx="503290" cy="393750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單箭頭接點 27">
              <a:extLst>
                <a:ext uri="{FF2B5EF4-FFF2-40B4-BE49-F238E27FC236}">
                  <a16:creationId xmlns:a16="http://schemas.microsoft.com/office/drawing/2014/main" xmlns="" id="{E778EE12-91C3-F2A4-089F-29F138EA722C}"/>
                </a:ext>
              </a:extLst>
            </p:cNvPr>
            <p:cNvCxnSpPr>
              <a:stCxn id="24" idx="0"/>
            </p:cNvCxnSpPr>
            <p:nvPr/>
          </p:nvCxnSpPr>
          <p:spPr>
            <a:xfrm flipV="1">
              <a:off x="7256106" y="4727283"/>
              <a:ext cx="34929" cy="349294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單箭頭接點 28">
              <a:extLst>
                <a:ext uri="{FF2B5EF4-FFF2-40B4-BE49-F238E27FC236}">
                  <a16:creationId xmlns:a16="http://schemas.microsoft.com/office/drawing/2014/main" xmlns="" id="{A6086B3C-C201-C5B6-1A5F-8742FE2D0259}"/>
                </a:ext>
              </a:extLst>
            </p:cNvPr>
            <p:cNvCxnSpPr>
              <a:stCxn id="25" idx="0"/>
              <a:endCxn id="22" idx="5"/>
            </p:cNvCxnSpPr>
            <p:nvPr/>
          </p:nvCxnSpPr>
          <p:spPr>
            <a:xfrm flipH="1" flipV="1">
              <a:off x="7913401" y="4632021"/>
              <a:ext cx="690635" cy="444556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手繪多邊形 43">
              <a:extLst>
                <a:ext uri="{FF2B5EF4-FFF2-40B4-BE49-F238E27FC236}">
                  <a16:creationId xmlns:a16="http://schemas.microsoft.com/office/drawing/2014/main" xmlns="" id="{174E3EEA-623D-0886-E212-FF5E6308A5FA}"/>
                </a:ext>
              </a:extLst>
            </p:cNvPr>
            <p:cNvSpPr/>
            <p:nvPr/>
          </p:nvSpPr>
          <p:spPr>
            <a:xfrm>
              <a:off x="6495613" y="5560826"/>
              <a:ext cx="733503" cy="357232"/>
            </a:xfrm>
            <a:custGeom>
              <a:avLst/>
              <a:gdLst>
                <a:gd name="connsiteX0" fmla="*/ 0 w 895350"/>
                <a:gd name="connsiteY0" fmla="*/ 19050 h 634490"/>
                <a:gd name="connsiteX1" fmla="*/ 171450 w 895350"/>
                <a:gd name="connsiteY1" fmla="*/ 485775 h 634490"/>
                <a:gd name="connsiteX2" fmla="*/ 466725 w 895350"/>
                <a:gd name="connsiteY2" fmla="*/ 619125 h 634490"/>
                <a:gd name="connsiteX3" fmla="*/ 704850 w 895350"/>
                <a:gd name="connsiteY3" fmla="*/ 561975 h 634490"/>
                <a:gd name="connsiteX4" fmla="*/ 895350 w 895350"/>
                <a:gd name="connsiteY4" fmla="*/ 0 h 634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350" h="634490">
                  <a:moveTo>
                    <a:pt x="0" y="19050"/>
                  </a:moveTo>
                  <a:cubicBezTo>
                    <a:pt x="46831" y="202406"/>
                    <a:pt x="93663" y="385763"/>
                    <a:pt x="171450" y="485775"/>
                  </a:cubicBezTo>
                  <a:cubicBezTo>
                    <a:pt x="249238" y="585788"/>
                    <a:pt x="377825" y="606425"/>
                    <a:pt x="466725" y="619125"/>
                  </a:cubicBezTo>
                  <a:cubicBezTo>
                    <a:pt x="555625" y="631825"/>
                    <a:pt x="633412" y="665163"/>
                    <a:pt x="704850" y="561975"/>
                  </a:cubicBezTo>
                  <a:cubicBezTo>
                    <a:pt x="776288" y="458787"/>
                    <a:pt x="835819" y="229393"/>
                    <a:pt x="895350" y="0"/>
                  </a:cubicBezTo>
                </a:path>
              </a:pathLst>
            </a:custGeom>
            <a:noFill/>
            <a:ln>
              <a:solidFill>
                <a:srgbClr val="6600CC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45" name="手繪多邊形 44">
              <a:extLst>
                <a:ext uri="{FF2B5EF4-FFF2-40B4-BE49-F238E27FC236}">
                  <a16:creationId xmlns:a16="http://schemas.microsoft.com/office/drawing/2014/main" xmlns="" id="{DB200D9F-29E2-A134-FBCA-EEB8325F36B0}"/>
                </a:ext>
              </a:extLst>
            </p:cNvPr>
            <p:cNvSpPr/>
            <p:nvPr/>
          </p:nvSpPr>
          <p:spPr>
            <a:xfrm>
              <a:off x="7365655" y="5557651"/>
              <a:ext cx="1233619" cy="366758"/>
            </a:xfrm>
            <a:custGeom>
              <a:avLst/>
              <a:gdLst>
                <a:gd name="connsiteX0" fmla="*/ 0 w 895350"/>
                <a:gd name="connsiteY0" fmla="*/ 19050 h 634490"/>
                <a:gd name="connsiteX1" fmla="*/ 171450 w 895350"/>
                <a:gd name="connsiteY1" fmla="*/ 485775 h 634490"/>
                <a:gd name="connsiteX2" fmla="*/ 466725 w 895350"/>
                <a:gd name="connsiteY2" fmla="*/ 619125 h 634490"/>
                <a:gd name="connsiteX3" fmla="*/ 704850 w 895350"/>
                <a:gd name="connsiteY3" fmla="*/ 561975 h 634490"/>
                <a:gd name="connsiteX4" fmla="*/ 895350 w 895350"/>
                <a:gd name="connsiteY4" fmla="*/ 0 h 634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350" h="634490">
                  <a:moveTo>
                    <a:pt x="0" y="19050"/>
                  </a:moveTo>
                  <a:cubicBezTo>
                    <a:pt x="46831" y="202406"/>
                    <a:pt x="93663" y="385763"/>
                    <a:pt x="171450" y="485775"/>
                  </a:cubicBezTo>
                  <a:cubicBezTo>
                    <a:pt x="249238" y="585788"/>
                    <a:pt x="377825" y="606425"/>
                    <a:pt x="466725" y="619125"/>
                  </a:cubicBezTo>
                  <a:cubicBezTo>
                    <a:pt x="555625" y="631825"/>
                    <a:pt x="633412" y="665163"/>
                    <a:pt x="704850" y="561975"/>
                  </a:cubicBezTo>
                  <a:cubicBezTo>
                    <a:pt x="776288" y="458787"/>
                    <a:pt x="835819" y="229393"/>
                    <a:pt x="895350" y="0"/>
                  </a:cubicBezTo>
                </a:path>
              </a:pathLst>
            </a:custGeom>
            <a:noFill/>
            <a:ln>
              <a:solidFill>
                <a:srgbClr val="6600CC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46" name="手繪多邊形 45">
              <a:extLst>
                <a:ext uri="{FF2B5EF4-FFF2-40B4-BE49-F238E27FC236}">
                  <a16:creationId xmlns:a16="http://schemas.microsoft.com/office/drawing/2014/main" xmlns="" id="{DA2DB4CA-1820-B6A5-B471-AC065CD66627}"/>
                </a:ext>
              </a:extLst>
            </p:cNvPr>
            <p:cNvSpPr/>
            <p:nvPr/>
          </p:nvSpPr>
          <p:spPr>
            <a:xfrm>
              <a:off x="6430519" y="5608457"/>
              <a:ext cx="2168755" cy="619203"/>
            </a:xfrm>
            <a:custGeom>
              <a:avLst/>
              <a:gdLst>
                <a:gd name="connsiteX0" fmla="*/ 0 w 895350"/>
                <a:gd name="connsiteY0" fmla="*/ 19050 h 634490"/>
                <a:gd name="connsiteX1" fmla="*/ 171450 w 895350"/>
                <a:gd name="connsiteY1" fmla="*/ 485775 h 634490"/>
                <a:gd name="connsiteX2" fmla="*/ 466725 w 895350"/>
                <a:gd name="connsiteY2" fmla="*/ 619125 h 634490"/>
                <a:gd name="connsiteX3" fmla="*/ 704850 w 895350"/>
                <a:gd name="connsiteY3" fmla="*/ 561975 h 634490"/>
                <a:gd name="connsiteX4" fmla="*/ 895350 w 895350"/>
                <a:gd name="connsiteY4" fmla="*/ 0 h 634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350" h="634490">
                  <a:moveTo>
                    <a:pt x="0" y="19050"/>
                  </a:moveTo>
                  <a:cubicBezTo>
                    <a:pt x="46831" y="202406"/>
                    <a:pt x="93663" y="385763"/>
                    <a:pt x="171450" y="485775"/>
                  </a:cubicBezTo>
                  <a:cubicBezTo>
                    <a:pt x="249238" y="585788"/>
                    <a:pt x="377825" y="606425"/>
                    <a:pt x="466725" y="619125"/>
                  </a:cubicBezTo>
                  <a:cubicBezTo>
                    <a:pt x="555625" y="631825"/>
                    <a:pt x="633412" y="665163"/>
                    <a:pt x="704850" y="561975"/>
                  </a:cubicBezTo>
                  <a:cubicBezTo>
                    <a:pt x="776288" y="458787"/>
                    <a:pt x="835819" y="229393"/>
                    <a:pt x="895350" y="0"/>
                  </a:cubicBezTo>
                </a:path>
              </a:pathLst>
            </a:custGeom>
            <a:noFill/>
            <a:ln>
              <a:solidFill>
                <a:srgbClr val="6600CC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226779DC-E601-7D0C-0F94-C6D2042F61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上課預備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E9403307-50A1-8447-444C-7A1F56ABD1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62913" cy="41148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zh-TW" altLang="en-US" sz="2800" dirty="0"/>
              <a:t>教學網頁：</a:t>
            </a:r>
            <a:r>
              <a:rPr lang="en-US" altLang="zh-TW" sz="2400" dirty="0">
                <a:hlinkClick r:id="rId3"/>
              </a:rPr>
              <a:t>http://</a:t>
            </a:r>
            <a:r>
              <a:rPr lang="en-US" altLang="zh-TW" sz="2400" dirty="0" err="1">
                <a:hlinkClick r:id="rId3"/>
              </a:rPr>
              <a:t>www.mgt.ncu.edu.tw</a:t>
            </a:r>
            <a:r>
              <a:rPr lang="en-US" altLang="zh-TW" sz="2400" dirty="0">
                <a:hlinkClick r:id="rId3"/>
              </a:rPr>
              <a:t>/~</a:t>
            </a:r>
            <a:r>
              <a:rPr lang="en-US" altLang="zh-TW" sz="2400" dirty="0" err="1" smtClean="0">
                <a:hlinkClick r:id="rId3"/>
              </a:rPr>
              <a:t>ckfarn</a:t>
            </a:r>
            <a:r>
              <a:rPr lang="en-US" altLang="zh-TW" sz="2400" dirty="0" smtClean="0">
                <a:hlinkClick r:id="rId3"/>
              </a:rPr>
              <a:t>/</a:t>
            </a:r>
            <a:r>
              <a:rPr lang="en-US" altLang="zh-TW" sz="2400" dirty="0" err="1" smtClean="0">
                <a:hlinkClick r:id="rId3"/>
              </a:rPr>
              <a:t>25S_eBusiness.html</a:t>
            </a:r>
            <a:endParaRPr lang="en-US" altLang="zh-TW" sz="2400" dirty="0" smtClean="0"/>
          </a:p>
          <a:p>
            <a:pPr eaLnBrk="1" hangingPunct="1">
              <a:spcAft>
                <a:spcPts val="600"/>
              </a:spcAft>
            </a:pPr>
            <a:endParaRPr lang="en-US" altLang="zh-TW" sz="2800" dirty="0"/>
          </a:p>
          <a:p>
            <a:pPr eaLnBrk="1" hangingPunct="1">
              <a:spcAft>
                <a:spcPts val="600"/>
              </a:spcAft>
            </a:pPr>
            <a:r>
              <a:rPr lang="zh-TW" altLang="en-US" sz="2800" dirty="0"/>
              <a:t>學生背景</a:t>
            </a:r>
            <a:endParaRPr lang="en-US" altLang="zh-TW" sz="2800" dirty="0"/>
          </a:p>
          <a:p>
            <a:pPr eaLnBrk="1" hangingPunct="1">
              <a:spcAft>
                <a:spcPts val="600"/>
              </a:spcAft>
            </a:pPr>
            <a:endParaRPr lang="en-US" altLang="zh-TW" sz="2800" dirty="0"/>
          </a:p>
          <a:p>
            <a:pPr eaLnBrk="1" hangingPunct="1">
              <a:spcAft>
                <a:spcPts val="600"/>
              </a:spcAft>
            </a:pPr>
            <a:r>
              <a:rPr lang="zh-TW" altLang="en-US" sz="2800" dirty="0"/>
              <a:t>討論補課方式</a:t>
            </a:r>
          </a:p>
        </p:txBody>
      </p:sp>
      <p:sp>
        <p:nvSpPr>
          <p:cNvPr id="18436" name="投影片編號版面配置區 2">
            <a:extLst>
              <a:ext uri="{FF2B5EF4-FFF2-40B4-BE49-F238E27FC236}">
                <a16:creationId xmlns:a16="http://schemas.microsoft.com/office/drawing/2014/main" xmlns="" id="{E2C4B555-4624-E2D3-5C7F-2E5E0CFC34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EC3A595-0FA2-428C-B1C6-D3A47F192F49}" type="slidenum">
              <a:rPr lang="en-US" altLang="zh-TW" sz="1400" smtClean="0">
                <a:solidFill>
                  <a:srgbClr val="333399"/>
                </a:solidFill>
              </a:rPr>
              <a:pPr/>
              <a:t>2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標題 1">
            <a:extLst>
              <a:ext uri="{FF2B5EF4-FFF2-40B4-BE49-F238E27FC236}">
                <a16:creationId xmlns:a16="http://schemas.microsoft.com/office/drawing/2014/main" xmlns="" id="{60DAC652-06C4-BF74-CDE4-AD4F9315CE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AI: </a:t>
            </a:r>
            <a:r>
              <a:rPr lang="zh-TW" altLang="en-US"/>
              <a:t>下一波的經營方式革命</a:t>
            </a:r>
            <a:r>
              <a:rPr lang="en-US" altLang="zh-TW" baseline="-25000"/>
              <a:t>2</a:t>
            </a:r>
            <a:endParaRPr lang="zh-TW" altLang="en-US" baseline="-2500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C9038D0C-921E-4E95-1FCC-0ADD545D87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07375" cy="4114800"/>
          </a:xfrm>
        </p:spPr>
        <p:txBody>
          <a:bodyPr/>
          <a:lstStyle/>
          <a:p>
            <a:r>
              <a:rPr lang="en-US" altLang="zh-TW" sz="2400" dirty="0"/>
              <a:t>Artificial</a:t>
            </a:r>
            <a:r>
              <a:rPr lang="zh-TW" altLang="en-US" sz="2400" dirty="0"/>
              <a:t> </a:t>
            </a:r>
            <a:r>
              <a:rPr lang="en-US" altLang="zh-TW" sz="2400" dirty="0" err="1"/>
              <a:t>Intellience</a:t>
            </a:r>
            <a:r>
              <a:rPr lang="en-US" altLang="zh-TW" sz="2400" dirty="0"/>
              <a:t> </a:t>
            </a:r>
            <a:r>
              <a:rPr lang="zh-TW" altLang="en-US" sz="2400" dirty="0"/>
              <a:t>早期的應用</a:t>
            </a:r>
            <a:r>
              <a:rPr lang="en-US" altLang="zh-TW" sz="2400" dirty="0"/>
              <a:t>:</a:t>
            </a:r>
          </a:p>
          <a:p>
            <a:pPr lvl="1"/>
            <a:r>
              <a:rPr lang="en-US" altLang="zh-TW" sz="2000" dirty="0"/>
              <a:t>NLP</a:t>
            </a:r>
            <a:r>
              <a:rPr lang="zh-TW" altLang="en-US" sz="2000" dirty="0"/>
              <a:t> 自然語言處理</a:t>
            </a:r>
            <a:endParaRPr lang="en-US" altLang="zh-TW" sz="2000" dirty="0"/>
          </a:p>
          <a:p>
            <a:pPr lvl="1"/>
            <a:r>
              <a:rPr lang="en-US" altLang="zh-TW" sz="2000" dirty="0"/>
              <a:t>Robotics </a:t>
            </a:r>
            <a:r>
              <a:rPr lang="zh-TW" altLang="en-US" sz="2000" dirty="0"/>
              <a:t>機器人 </a:t>
            </a:r>
            <a:r>
              <a:rPr lang="en-US" altLang="zh-TW" sz="2000" dirty="0"/>
              <a:t>(vision, sensing, actions….)</a:t>
            </a:r>
          </a:p>
          <a:p>
            <a:pPr lvl="1"/>
            <a:r>
              <a:rPr lang="en-US" altLang="zh-TW" sz="2000" dirty="0"/>
              <a:t>Expert</a:t>
            </a:r>
            <a:r>
              <a:rPr lang="zh-TW" altLang="en-US" sz="2000" dirty="0"/>
              <a:t> </a:t>
            </a:r>
            <a:r>
              <a:rPr lang="en-US" altLang="zh-TW" sz="2000" dirty="0"/>
              <a:t>System</a:t>
            </a:r>
            <a:r>
              <a:rPr lang="zh-TW" altLang="en-US" sz="2000" dirty="0"/>
              <a:t> </a:t>
            </a:r>
            <a:endParaRPr lang="en-US" altLang="zh-TW" sz="2000" dirty="0"/>
          </a:p>
          <a:p>
            <a:r>
              <a:rPr lang="en-US" altLang="zh-TW" sz="2400" dirty="0"/>
              <a:t>AI</a:t>
            </a:r>
            <a:r>
              <a:rPr lang="zh-TW" altLang="en-US" sz="2400" dirty="0"/>
              <a:t> 帶來什麼？</a:t>
            </a:r>
            <a:endParaRPr lang="en-US" altLang="zh-TW" sz="2400" dirty="0"/>
          </a:p>
          <a:p>
            <a:pPr lvl="1"/>
            <a:r>
              <a:rPr lang="zh-TW" altLang="en-US" sz="2000" dirty="0"/>
              <a:t>近年的突破：回饋學習 </a:t>
            </a:r>
            <a:r>
              <a:rPr lang="en-US" altLang="zh-TW" sz="2000" dirty="0"/>
              <a:t>reinforced learning; </a:t>
            </a:r>
            <a:r>
              <a:rPr lang="zh-TW" altLang="en-US" sz="2000" dirty="0"/>
              <a:t>深度學習 </a:t>
            </a:r>
            <a:r>
              <a:rPr lang="en-US" altLang="zh-TW" sz="2000" dirty="0"/>
              <a:t>deep learning…</a:t>
            </a:r>
          </a:p>
          <a:p>
            <a:r>
              <a:rPr lang="en-US" altLang="zh-TW" sz="2400" dirty="0"/>
              <a:t>Open AI </a:t>
            </a:r>
            <a:r>
              <a:rPr lang="zh-TW" altLang="en-US" sz="2400" dirty="0"/>
              <a:t>的突破</a:t>
            </a:r>
            <a:endParaRPr lang="en-US" altLang="zh-TW" sz="2400" dirty="0"/>
          </a:p>
          <a:p>
            <a:pPr lvl="1"/>
            <a:r>
              <a:rPr lang="en-US" altLang="zh-TW" sz="1800" dirty="0" err="1"/>
              <a:t>ChatGPT</a:t>
            </a:r>
            <a:r>
              <a:rPr lang="en-US" altLang="zh-TW" sz="1800" dirty="0"/>
              <a:t> </a:t>
            </a:r>
            <a:r>
              <a:rPr lang="zh-TW" altLang="en-US" sz="1800" dirty="0"/>
              <a:t>（</a:t>
            </a:r>
            <a:r>
              <a:rPr lang="en-US" altLang="zh-TW" sz="1800" dirty="0"/>
              <a:t>2022/11 </a:t>
            </a:r>
            <a:r>
              <a:rPr lang="zh-TW" altLang="en-US" sz="1800" dirty="0"/>
              <a:t>發佈）</a:t>
            </a:r>
            <a:endParaRPr lang="en-US" altLang="zh-TW" sz="1800" dirty="0"/>
          </a:p>
          <a:p>
            <a:pPr lvl="1"/>
            <a:r>
              <a:rPr lang="zh-TW" altLang="en-US" sz="1800" dirty="0"/>
              <a:t>引爆 </a:t>
            </a:r>
            <a:r>
              <a:rPr lang="en-US" altLang="zh-TW" sz="1800" dirty="0"/>
              <a:t>AI</a:t>
            </a:r>
            <a:r>
              <a:rPr lang="zh-TW" altLang="en-US" sz="1800" dirty="0"/>
              <a:t> 的應用戰場：</a:t>
            </a:r>
            <a:r>
              <a:rPr lang="en-US" altLang="zh-TW" sz="1800" dirty="0"/>
              <a:t>Gemini (Bard)</a:t>
            </a:r>
            <a:r>
              <a:rPr lang="zh-TW" altLang="en-US" sz="1800" dirty="0"/>
              <a:t> </a:t>
            </a:r>
            <a:r>
              <a:rPr lang="en-US" altLang="zh-TW" sz="1800" dirty="0"/>
              <a:t>, Ernie, Perplexity…</a:t>
            </a:r>
            <a:endParaRPr lang="zh-TW" altLang="en-US" sz="1800" dirty="0"/>
          </a:p>
          <a:p>
            <a:pPr lvl="1"/>
            <a:r>
              <a:rPr lang="en-US" altLang="zh-TW" sz="1800" dirty="0"/>
              <a:t>DALL-E</a:t>
            </a:r>
            <a:r>
              <a:rPr lang="zh-TW" altLang="en-US" sz="1800" dirty="0"/>
              <a:t>， </a:t>
            </a:r>
            <a:r>
              <a:rPr lang="en-US" altLang="zh-TW" sz="1800" dirty="0" err="1"/>
              <a:t>MidJourney</a:t>
            </a:r>
            <a:r>
              <a:rPr lang="en-US" altLang="zh-TW" sz="1800" dirty="0"/>
              <a:t>,</a:t>
            </a:r>
            <a:r>
              <a:rPr lang="zh-TW" altLang="en-US" sz="1800" dirty="0"/>
              <a:t> </a:t>
            </a:r>
            <a:r>
              <a:rPr lang="en-US" altLang="zh-TW" sz="1800" dirty="0"/>
              <a:t>Stable</a:t>
            </a:r>
            <a:r>
              <a:rPr lang="zh-TW" altLang="en-US" sz="1800" dirty="0"/>
              <a:t> </a:t>
            </a:r>
            <a:r>
              <a:rPr lang="en-US" altLang="zh-TW" sz="1800" dirty="0"/>
              <a:t>Diffusion</a:t>
            </a:r>
            <a:r>
              <a:rPr lang="zh-TW" altLang="en-US" sz="1800" dirty="0"/>
              <a:t> （製圖）</a:t>
            </a:r>
            <a:endParaRPr lang="en-US" altLang="zh-TW" sz="1800" dirty="0"/>
          </a:p>
          <a:p>
            <a:pPr lvl="1"/>
            <a:r>
              <a:rPr lang="en-US" altLang="zh-TW" sz="1800" dirty="0" err="1" smtClean="0">
                <a:solidFill>
                  <a:srgbClr val="C00000"/>
                </a:solidFill>
              </a:rPr>
              <a:t>DeepSeek</a:t>
            </a:r>
            <a:r>
              <a:rPr lang="en-US" altLang="zh-TW" sz="1800" dirty="0" smtClean="0">
                <a:solidFill>
                  <a:srgbClr val="C00000"/>
                </a:solidFill>
              </a:rPr>
              <a:t>, </a:t>
            </a:r>
            <a:r>
              <a:rPr lang="en-US" altLang="zh-TW" sz="1800" dirty="0" err="1" smtClean="0">
                <a:solidFill>
                  <a:srgbClr val="C00000"/>
                </a:solidFill>
              </a:rPr>
              <a:t>Grok</a:t>
            </a:r>
            <a:r>
              <a:rPr lang="zh-TW" altLang="en-US" sz="1800" dirty="0" smtClean="0">
                <a:solidFill>
                  <a:srgbClr val="C00000"/>
                </a:solidFill>
              </a:rPr>
              <a:t> </a:t>
            </a:r>
            <a:r>
              <a:rPr lang="en-US" altLang="zh-TW" sz="1800" dirty="0" smtClean="0">
                <a:solidFill>
                  <a:srgbClr val="C00000"/>
                </a:solidFill>
              </a:rPr>
              <a:t>3 (</a:t>
            </a:r>
            <a:r>
              <a:rPr lang="en-US" altLang="zh-TW" sz="1800" dirty="0" err="1" smtClean="0">
                <a:solidFill>
                  <a:srgbClr val="C00000"/>
                </a:solidFill>
              </a:rPr>
              <a:t>xAI</a:t>
            </a:r>
            <a:r>
              <a:rPr lang="en-US" altLang="zh-TW" sz="1800" dirty="0" smtClean="0">
                <a:solidFill>
                  <a:srgbClr val="C00000"/>
                </a:solidFill>
              </a:rPr>
              <a:t>)</a:t>
            </a:r>
            <a:endParaRPr lang="en-US" altLang="zh-TW" sz="1800" dirty="0">
              <a:solidFill>
                <a:srgbClr val="C00000"/>
              </a:solidFill>
            </a:endParaRPr>
          </a:p>
        </p:txBody>
      </p:sp>
      <p:sp>
        <p:nvSpPr>
          <p:cNvPr id="38916" name="投影片編號版面配置區 4">
            <a:extLst>
              <a:ext uri="{FF2B5EF4-FFF2-40B4-BE49-F238E27FC236}">
                <a16:creationId xmlns:a16="http://schemas.microsoft.com/office/drawing/2014/main" xmlns="" id="{BE723680-6CC4-4A12-0462-47266E49DA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E5CF31F-A868-4A93-B038-353C578D809D}" type="slidenum">
              <a:rPr lang="en-US" altLang="zh-TW" sz="1400" smtClean="0">
                <a:solidFill>
                  <a:srgbClr val="333399"/>
                </a:solidFill>
              </a:rPr>
              <a:pPr/>
              <a:t>20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9DB5B25-B01B-DF58-C147-81937BB97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AI</a:t>
            </a:r>
            <a:r>
              <a:rPr lang="zh-TW" altLang="en-US" dirty="0"/>
              <a:t> 應用發展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B05F9D5-118C-A8FD-3195-40C52C2CB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544216"/>
            <a:ext cx="7990656" cy="4114800"/>
          </a:xfrm>
        </p:spPr>
        <p:txBody>
          <a:bodyPr/>
          <a:lstStyle/>
          <a:p>
            <a:r>
              <a:rPr lang="en-US" altLang="zh-TW" sz="2000" dirty="0"/>
              <a:t>1970-90</a:t>
            </a:r>
            <a:r>
              <a:rPr lang="zh-TW" altLang="en-US" sz="2000" dirty="0"/>
              <a:t> 年代</a:t>
            </a:r>
            <a:endParaRPr lang="en-US" altLang="zh-TW" sz="2000" dirty="0"/>
          </a:p>
          <a:p>
            <a:pPr lvl="1"/>
            <a:r>
              <a:rPr lang="zh-TW" altLang="en-US" sz="1800" dirty="0"/>
              <a:t>很多成果都侷限在非常「專」的領域</a:t>
            </a:r>
            <a:endParaRPr lang="en-US" altLang="zh-TW" sz="1800" dirty="0"/>
          </a:p>
          <a:p>
            <a:pPr lvl="1"/>
            <a:r>
              <a:rPr lang="zh-TW" altLang="en-US" sz="1800" dirty="0"/>
              <a:t>「廣」的方面，撞了牆</a:t>
            </a:r>
            <a:endParaRPr lang="en-US" altLang="zh-TW" sz="1800" dirty="0"/>
          </a:p>
          <a:p>
            <a:pPr lvl="1"/>
            <a:r>
              <a:rPr lang="zh-TW" altLang="en-US" sz="1800" dirty="0"/>
              <a:t>成果在 </a:t>
            </a:r>
            <a:r>
              <a:rPr lang="en-US" altLang="zh-TW" sz="1800" dirty="0"/>
              <a:t>NLP,</a:t>
            </a:r>
            <a:r>
              <a:rPr lang="zh-TW" altLang="en-US" sz="1800" dirty="0"/>
              <a:t> </a:t>
            </a:r>
            <a:r>
              <a:rPr lang="en-US" altLang="zh-TW" sz="1800" dirty="0"/>
              <a:t>Expert</a:t>
            </a:r>
            <a:r>
              <a:rPr lang="zh-TW" altLang="en-US" sz="1800" dirty="0"/>
              <a:t> </a:t>
            </a:r>
            <a:r>
              <a:rPr lang="en-US" altLang="zh-TW" sz="1800" dirty="0"/>
              <a:t>Systems,</a:t>
            </a:r>
            <a:r>
              <a:rPr lang="zh-TW" altLang="en-US" sz="1800" dirty="0"/>
              <a:t> </a:t>
            </a:r>
            <a:r>
              <a:rPr lang="en-US" altLang="zh-TW" sz="1800" dirty="0"/>
              <a:t>Robotics</a:t>
            </a:r>
            <a:r>
              <a:rPr lang="zh-TW" altLang="en-US" sz="1800" dirty="0"/>
              <a:t> 等</a:t>
            </a:r>
            <a:endParaRPr lang="en-US" altLang="zh-TW" sz="1800" dirty="0"/>
          </a:p>
          <a:p>
            <a:r>
              <a:rPr lang="en-US" altLang="zh-TW" sz="2000" dirty="0"/>
              <a:t>1990-2020 </a:t>
            </a:r>
            <a:r>
              <a:rPr lang="zh-TW" altLang="en-US" sz="2000" dirty="0"/>
              <a:t>年代</a:t>
            </a:r>
            <a:endParaRPr lang="en-US" altLang="zh-TW" sz="2000" dirty="0"/>
          </a:p>
          <a:p>
            <a:pPr lvl="1"/>
            <a:r>
              <a:rPr lang="zh-TW" altLang="en-US" sz="1800" dirty="0"/>
              <a:t>深度學習、回饋學習等，在專門領域有相當程度的突破。如：下棋</a:t>
            </a:r>
            <a:endParaRPr lang="en-US" altLang="zh-TW" sz="1800" dirty="0"/>
          </a:p>
          <a:p>
            <a:r>
              <a:rPr lang="en-US" altLang="zh-TW" sz="2000" dirty="0"/>
              <a:t>2020-</a:t>
            </a:r>
          </a:p>
          <a:p>
            <a:pPr lvl="1"/>
            <a:r>
              <a:rPr lang="en-US" altLang="zh-TW" sz="1800" dirty="0" err="1"/>
              <a:t>GPT</a:t>
            </a:r>
            <a:r>
              <a:rPr lang="zh-TW" altLang="en-US" sz="1800" dirty="0"/>
              <a:t> 技術促成大規模語言模型突破，在「廣」的方面有很多成果</a:t>
            </a:r>
            <a:endParaRPr lang="en-US" altLang="zh-TW" sz="1800" dirty="0"/>
          </a:p>
          <a:p>
            <a:pPr lvl="1"/>
            <a:r>
              <a:rPr lang="en-US" altLang="zh-TW" sz="1800" dirty="0"/>
              <a:t>MS/</a:t>
            </a:r>
            <a:r>
              <a:rPr lang="en-US" altLang="zh-TW" sz="1800" dirty="0" err="1"/>
              <a:t>OpenAI</a:t>
            </a:r>
            <a:r>
              <a:rPr lang="en-US" altLang="zh-TW" sz="1800" dirty="0"/>
              <a:t> </a:t>
            </a:r>
            <a:r>
              <a:rPr lang="zh-TW" altLang="en-US" sz="1800" dirty="0"/>
              <a:t>的 </a:t>
            </a:r>
            <a:r>
              <a:rPr lang="en-US" altLang="zh-TW" sz="1800" dirty="0" err="1"/>
              <a:t>ChatGPT</a:t>
            </a:r>
            <a:r>
              <a:rPr lang="en-US" altLang="zh-TW" sz="1800" dirty="0"/>
              <a:t> </a:t>
            </a:r>
            <a:r>
              <a:rPr lang="zh-TW" altLang="en-US" sz="1800" dirty="0"/>
              <a:t>引發大型科技公司深踩油門。引發競爭</a:t>
            </a:r>
            <a:endParaRPr lang="en-US" altLang="zh-TW" sz="1800" dirty="0"/>
          </a:p>
          <a:p>
            <a:pPr lvl="1"/>
            <a:r>
              <a:rPr lang="zh-TW" altLang="en-US" sz="1800" dirty="0"/>
              <a:t>創造很多常識廣博的人，但專業知識深度尚不足</a:t>
            </a:r>
            <a:endParaRPr lang="en-US" altLang="zh-TW" sz="1800" dirty="0"/>
          </a:p>
          <a:p>
            <a:pPr lvl="1"/>
            <a:r>
              <a:rPr lang="en-US" altLang="zh-TW" sz="1800" dirty="0" err="1"/>
              <a:t>DeepSeek</a:t>
            </a:r>
            <a:r>
              <a:rPr lang="en-US" altLang="zh-TW" sz="1800" dirty="0"/>
              <a:t>!</a:t>
            </a:r>
          </a:p>
          <a:p>
            <a:r>
              <a:rPr lang="zh-TW" altLang="en-US" sz="2200" dirty="0"/>
              <a:t>未來發展</a:t>
            </a:r>
            <a:endParaRPr lang="en-US" altLang="zh-TW" sz="2200" dirty="0"/>
          </a:p>
          <a:p>
            <a:pPr lvl="1"/>
            <a:r>
              <a:rPr lang="zh-TW" altLang="en-US" sz="1800" dirty="0"/>
              <a:t>這些基礎的模型，分頭進行加值訓練，成為各領域專家</a:t>
            </a:r>
            <a:endParaRPr lang="en-US" altLang="zh-TW" sz="1800" dirty="0"/>
          </a:p>
          <a:p>
            <a:pPr lvl="1"/>
            <a:r>
              <a:rPr lang="zh-TW" altLang="en-US" sz="1800" dirty="0"/>
              <a:t>重點回歸到 </a:t>
            </a:r>
            <a:r>
              <a:rPr lang="en-US" altLang="zh-TW" sz="1800" dirty="0"/>
              <a:t>Domain</a:t>
            </a:r>
            <a:r>
              <a:rPr lang="zh-TW" altLang="en-US" sz="1800" dirty="0"/>
              <a:t> </a:t>
            </a:r>
            <a:r>
              <a:rPr lang="en-US" altLang="zh-TW" sz="1800" dirty="0"/>
              <a:t>Knowledge</a:t>
            </a:r>
          </a:p>
          <a:p>
            <a:endParaRPr lang="zh-TW" altLang="en-US" sz="20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ACABC62D-241C-5F1E-DADD-EE187FF925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A5C646-D288-4BA4-BA0E-3D8D4FA18216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84851959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標題 1">
            <a:extLst>
              <a:ext uri="{FF2B5EF4-FFF2-40B4-BE49-F238E27FC236}">
                <a16:creationId xmlns:a16="http://schemas.microsoft.com/office/drawing/2014/main" xmlns="" id="{52923B17-5476-18D6-ED35-14E8A4BCED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AI </a:t>
            </a:r>
            <a:r>
              <a:rPr lang="zh-TW" altLang="en-US"/>
              <a:t>的創新應用</a:t>
            </a:r>
            <a:endParaRPr lang="en-US" altLang="en-US"/>
          </a:p>
        </p:txBody>
      </p:sp>
      <p:sp>
        <p:nvSpPr>
          <p:cNvPr id="39939" name="內容版面配置區 2">
            <a:extLst>
              <a:ext uri="{FF2B5EF4-FFF2-40B4-BE49-F238E27FC236}">
                <a16:creationId xmlns:a16="http://schemas.microsoft.com/office/drawing/2014/main" xmlns="" id="{B555FC43-3CE4-C60A-C4B7-E43B751577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看看 </a:t>
            </a:r>
            <a:r>
              <a:rPr lang="en-US" altLang="zh-TW" dirty="0"/>
              <a:t>Elon</a:t>
            </a:r>
            <a:r>
              <a:rPr lang="zh-TW" altLang="en-US" dirty="0"/>
              <a:t> </a:t>
            </a:r>
            <a:r>
              <a:rPr lang="en-US" altLang="zh-TW" dirty="0"/>
              <a:t>Musk </a:t>
            </a:r>
            <a:r>
              <a:rPr lang="zh-TW" altLang="en-US" dirty="0"/>
              <a:t>怎麼樣利用 </a:t>
            </a:r>
            <a:r>
              <a:rPr lang="en-US" altLang="zh-TW" dirty="0"/>
              <a:t>AI</a:t>
            </a:r>
            <a:r>
              <a:rPr lang="zh-TW" altLang="en-US" dirty="0"/>
              <a:t> 來整頓美國的深層政府 </a:t>
            </a:r>
            <a:r>
              <a:rPr lang="en-US" altLang="zh-TW" dirty="0"/>
              <a:t>Deep State</a:t>
            </a:r>
          </a:p>
          <a:p>
            <a:pPr lvl="1"/>
            <a:r>
              <a:rPr lang="en-US" altLang="zh-TW" dirty="0">
                <a:hlinkClick r:id="rId2"/>
              </a:rPr>
              <a:t>https://</a:t>
            </a:r>
            <a:r>
              <a:rPr lang="en-US" altLang="zh-TW" dirty="0" err="1">
                <a:hlinkClick r:id="rId2"/>
              </a:rPr>
              <a:t>zh.wikipedia.org</a:t>
            </a:r>
            <a:r>
              <a:rPr lang="en-US" altLang="zh-TW" dirty="0">
                <a:hlinkClick r:id="rId2"/>
              </a:rPr>
              <a:t>/</a:t>
            </a:r>
            <a:r>
              <a:rPr lang="en-US" altLang="zh-TW" dirty="0" err="1">
                <a:hlinkClick r:id="rId2"/>
              </a:rPr>
              <a:t>zh-tw</a:t>
            </a:r>
            <a:r>
              <a:rPr lang="en-US" altLang="zh-TW" dirty="0">
                <a:hlinkClick r:id="rId2"/>
              </a:rPr>
              <a:t>/%</a:t>
            </a:r>
            <a:r>
              <a:rPr lang="en-US" altLang="zh-TW" dirty="0" err="1">
                <a:hlinkClick r:id="rId2"/>
              </a:rPr>
              <a:t>E7%BE%8E%E5%9C%8B%E7%9A%84%E6%B7%B1%E5%B1%A4%E6%94%BF%E5%BA%9C</a:t>
            </a:r>
            <a:endParaRPr lang="en-US" altLang="zh-TW" dirty="0"/>
          </a:p>
          <a:p>
            <a:pPr lvl="1"/>
            <a:r>
              <a:rPr lang="en-US" altLang="zh-TW" dirty="0">
                <a:hlinkClick r:id="rId3"/>
              </a:rPr>
              <a:t>https://</a:t>
            </a:r>
            <a:r>
              <a:rPr lang="en-US" altLang="zh-TW" dirty="0" err="1">
                <a:hlinkClick r:id="rId3"/>
              </a:rPr>
              <a:t>youtu.be</a:t>
            </a:r>
            <a:r>
              <a:rPr lang="en-US" altLang="zh-TW" dirty="0">
                <a:hlinkClick r:id="rId3"/>
              </a:rPr>
              <a:t>/</a:t>
            </a:r>
            <a:r>
              <a:rPr lang="en-US" altLang="zh-TW" dirty="0" err="1">
                <a:hlinkClick r:id="rId3"/>
              </a:rPr>
              <a:t>Qc3acONHAMI?si</a:t>
            </a:r>
            <a:r>
              <a:rPr lang="en-US" altLang="zh-TW" dirty="0">
                <a:hlinkClick r:id="rId3"/>
              </a:rPr>
              <a:t>=</a:t>
            </a:r>
            <a:r>
              <a:rPr lang="en-US" altLang="zh-TW" dirty="0" err="1">
                <a:hlinkClick r:id="rId3"/>
              </a:rPr>
              <a:t>UEww4A_FOMaa3Bnv</a:t>
            </a:r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</p:txBody>
      </p:sp>
      <p:sp>
        <p:nvSpPr>
          <p:cNvPr id="39940" name="投影片編號版面配置區 3">
            <a:extLst>
              <a:ext uri="{FF2B5EF4-FFF2-40B4-BE49-F238E27FC236}">
                <a16:creationId xmlns:a16="http://schemas.microsoft.com/office/drawing/2014/main" xmlns="" id="{6CEA0733-7BBC-86B0-E0C4-675FD17305C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27E7EEA-7225-4B28-8371-6E7408E554C6}" type="slidenum">
              <a:rPr lang="en-US" altLang="zh-TW" sz="1400" smtClean="0">
                <a:solidFill>
                  <a:srgbClr val="333399"/>
                </a:solidFill>
              </a:rPr>
              <a:pPr/>
              <a:t>22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1CE38416-EE82-D486-2A11-45E70BD58D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課本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xmlns="" id="{B606ADBC-D4E7-3FC8-13A8-1209B660CC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課本：不採用課本</a:t>
            </a:r>
            <a:endParaRPr lang="en-US" altLang="zh-TW"/>
          </a:p>
          <a:p>
            <a:pPr eaLnBrk="1" hangingPunct="1"/>
            <a:r>
              <a:rPr lang="zh-TW" altLang="en-US"/>
              <a:t>使用網頁上的投影片</a:t>
            </a:r>
          </a:p>
          <a:p>
            <a:pPr eaLnBrk="1" hangingPunct="1"/>
            <a:r>
              <a:rPr lang="zh-TW" altLang="en-US"/>
              <a:t>補充教材</a:t>
            </a:r>
            <a:endParaRPr lang="en-US" altLang="zh-TW"/>
          </a:p>
          <a:p>
            <a:pPr lvl="1" eaLnBrk="1" hangingPunct="1"/>
            <a:r>
              <a:rPr lang="zh-TW" altLang="en-US"/>
              <a:t>營運模式</a:t>
            </a:r>
            <a:endParaRPr lang="en-US" altLang="zh-TW"/>
          </a:p>
          <a:p>
            <a:pPr lvl="1" eaLnBrk="1" hangingPunct="1"/>
            <a:r>
              <a:rPr lang="zh-TW" altLang="en-US"/>
              <a:t>光華管理個案</a:t>
            </a:r>
            <a:endParaRPr lang="en-US" altLang="zh-TW"/>
          </a:p>
          <a:p>
            <a:pPr eaLnBrk="1" hangingPunct="1"/>
            <a:endParaRPr lang="zh-TW" altLang="en-US"/>
          </a:p>
        </p:txBody>
      </p:sp>
      <p:pic>
        <p:nvPicPr>
          <p:cNvPr id="20484" name="Picture 2" descr="http://www.mgt.ncu.edu.tw/~ckfarn/image/BusinessModelGen.jpg">
            <a:extLst>
              <a:ext uri="{FF2B5EF4-FFF2-40B4-BE49-F238E27FC236}">
                <a16:creationId xmlns:a16="http://schemas.microsoft.com/office/drawing/2014/main" xmlns="" id="{1233A468-1D4B-06D2-74C0-588E1CDBA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788" y="4025900"/>
            <a:ext cx="2476500" cy="202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投影片編號版面配置區 2">
            <a:extLst>
              <a:ext uri="{FF2B5EF4-FFF2-40B4-BE49-F238E27FC236}">
                <a16:creationId xmlns:a16="http://schemas.microsoft.com/office/drawing/2014/main" xmlns="" id="{DAA9ED57-8D33-18E0-6E12-44DDDC1508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109DF3B-04E5-4A3D-98D7-BCACC2A83885}" type="slidenum">
              <a:rPr lang="en-US" altLang="zh-TW" sz="1400" smtClean="0">
                <a:solidFill>
                  <a:srgbClr val="333399"/>
                </a:solidFill>
              </a:rPr>
              <a:pPr/>
              <a:t>3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117F6265-301A-49CF-1E5A-17215631AD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IT </a:t>
            </a:r>
            <a:r>
              <a:rPr lang="zh-TW" altLang="en-US"/>
              <a:t>對企業營運的影響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xmlns="" id="{F1A32794-DF0D-CDFE-5A5D-AF5A226567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/>
              <a:t>企業經營方式改變</a:t>
            </a:r>
            <a:endParaRPr lang="en-US" altLang="zh-TW" dirty="0"/>
          </a:p>
          <a:p>
            <a:pPr eaLnBrk="1" hangingPunct="1">
              <a:defRPr/>
            </a:pPr>
            <a:endParaRPr lang="en-US" altLang="zh-TW" dirty="0"/>
          </a:p>
          <a:p>
            <a:pPr eaLnBrk="1" hangingPunct="1">
              <a:defRPr/>
            </a:pPr>
            <a:endParaRPr lang="en-US" altLang="zh-TW" dirty="0"/>
          </a:p>
          <a:p>
            <a:pPr eaLnBrk="1" hangingPunct="1">
              <a:defRPr/>
            </a:pPr>
            <a:endParaRPr lang="en-US" altLang="zh-TW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zh-TW" dirty="0"/>
          </a:p>
          <a:p>
            <a:pPr eaLnBrk="1" hangingPunct="1">
              <a:defRPr/>
            </a:pPr>
            <a:r>
              <a:rPr lang="en-US" altLang="zh-TW" dirty="0"/>
              <a:t>IT </a:t>
            </a:r>
            <a:r>
              <a:rPr lang="en-US" altLang="zh-TW" dirty="0">
                <a:solidFill>
                  <a:srgbClr val="FF0000"/>
                </a:solidFill>
              </a:rPr>
              <a:t>“enabled” </a:t>
            </a:r>
            <a:r>
              <a:rPr lang="en-US" altLang="zh-TW" dirty="0"/>
              <a:t>business change!</a:t>
            </a:r>
          </a:p>
          <a:p>
            <a:pPr eaLnBrk="1" hangingPunct="1">
              <a:defRPr/>
            </a:pPr>
            <a:r>
              <a:rPr lang="zh-TW" altLang="en-US" dirty="0"/>
              <a:t>數位「轉型」</a:t>
            </a:r>
          </a:p>
        </p:txBody>
      </p:sp>
      <p:sp>
        <p:nvSpPr>
          <p:cNvPr id="181252" name="WordArt 4">
            <a:extLst>
              <a:ext uri="{FF2B5EF4-FFF2-40B4-BE49-F238E27FC236}">
                <a16:creationId xmlns:a16="http://schemas.microsoft.com/office/drawing/2014/main" xmlns="" id="{A07BB1D2-4F83-B234-43DF-6D999C797A5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16038" y="1970088"/>
            <a:ext cx="6511925" cy="28987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TW" alt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新細明體" panose="02020500000000000000" pitchFamily="18" charset="-120"/>
              </a:rPr>
              <a:t>必然不是現有經營方式的加速！</a:t>
            </a:r>
            <a:endParaRPr lang="en-US" sz="3600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新細明體" panose="02020500000000000000" pitchFamily="18" charset="-120"/>
            </a:endParaRPr>
          </a:p>
        </p:txBody>
      </p:sp>
      <p:sp>
        <p:nvSpPr>
          <p:cNvPr id="21509" name="投影片編號版面配置區 2">
            <a:extLst>
              <a:ext uri="{FF2B5EF4-FFF2-40B4-BE49-F238E27FC236}">
                <a16:creationId xmlns:a16="http://schemas.microsoft.com/office/drawing/2014/main" xmlns="" id="{3094EF34-8D8C-B9AF-3907-BE3921A040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E65F721-9757-4178-82C4-5E335A09B355}" type="slidenum">
              <a:rPr lang="en-US" altLang="zh-TW" sz="1400" smtClean="0">
                <a:solidFill>
                  <a:srgbClr val="333399"/>
                </a:solidFill>
              </a:rPr>
              <a:pPr/>
              <a:t>4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>
            <a:extLst>
              <a:ext uri="{FF2B5EF4-FFF2-40B4-BE49-F238E27FC236}">
                <a16:creationId xmlns:a16="http://schemas.microsoft.com/office/drawing/2014/main" xmlns="" id="{09182B9F-0727-CEB8-AF92-8C997F1D1F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名稱的混淆</a:t>
            </a:r>
          </a:p>
        </p:txBody>
      </p:sp>
      <p:sp>
        <p:nvSpPr>
          <p:cNvPr id="23555" name="內容版面配置區 2">
            <a:extLst>
              <a:ext uri="{FF2B5EF4-FFF2-40B4-BE49-F238E27FC236}">
                <a16:creationId xmlns:a16="http://schemas.microsoft.com/office/drawing/2014/main" xmlns="" id="{F06EF48A-A0F3-03A6-8F02-26AC5F83BE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資料處理</a:t>
            </a:r>
            <a:endParaRPr lang="en-US" altLang="zh-TW"/>
          </a:p>
          <a:p>
            <a:r>
              <a:rPr lang="zh-TW" altLang="en-US"/>
              <a:t>管理資訊系統</a:t>
            </a:r>
            <a:endParaRPr lang="en-US" altLang="zh-TW"/>
          </a:p>
          <a:p>
            <a:r>
              <a:rPr lang="zh-TW" altLang="en-US"/>
              <a:t>電腦化</a:t>
            </a:r>
            <a:endParaRPr lang="en-US" altLang="zh-TW"/>
          </a:p>
          <a:p>
            <a:r>
              <a:rPr lang="zh-TW" altLang="en-US"/>
              <a:t>電子化</a:t>
            </a:r>
            <a:endParaRPr lang="en-US" altLang="zh-TW"/>
          </a:p>
          <a:p>
            <a:r>
              <a:rPr lang="zh-TW" altLang="en-US"/>
              <a:t>數位化</a:t>
            </a:r>
            <a:endParaRPr lang="en-US" altLang="zh-TW"/>
          </a:p>
          <a:p>
            <a:r>
              <a:rPr lang="zh-TW" altLang="en-US"/>
              <a:t>智慧化</a:t>
            </a:r>
            <a:endParaRPr lang="en-US" altLang="zh-TW"/>
          </a:p>
          <a:p>
            <a:r>
              <a:rPr lang="en-US" altLang="zh-TW"/>
              <a:t>….</a:t>
            </a:r>
            <a:endParaRPr lang="zh-TW" altLang="en-US"/>
          </a:p>
        </p:txBody>
      </p:sp>
      <p:sp>
        <p:nvSpPr>
          <p:cNvPr id="23556" name="投影片編號版面配置區 3">
            <a:extLst>
              <a:ext uri="{FF2B5EF4-FFF2-40B4-BE49-F238E27FC236}">
                <a16:creationId xmlns:a16="http://schemas.microsoft.com/office/drawing/2014/main" xmlns="" id="{2E7C6EC7-CB6F-1E5F-6229-BAC8FECA88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27CD1D3-365C-41BE-BCE4-62B5D56025BC}" type="slidenum">
              <a:rPr lang="en-US" altLang="zh-TW" sz="1400" smtClean="0">
                <a:solidFill>
                  <a:srgbClr val="333399"/>
                </a:solidFill>
              </a:rPr>
              <a:pPr/>
              <a:t>5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xmlns="" id="{FC3686F9-F51E-C9E3-B804-4CDCD1A274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管理者的工作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xmlns="" id="{DADA084A-9907-551F-D1E7-8F774BEBF7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/>
              <a:t>管理者主要是在周邊條件不清楚的情況之下做判斷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/>
              <a:t>也就是「猜」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/>
              <a:t>誰猜得比較準，誰勝出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/>
              <a:t>在關鍵時候猜對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/>
              <a:t>平常猜對比例比較高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/>
              <a:t>如何猜？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/>
              <a:t>Guess vs. Educated Guess</a:t>
            </a:r>
          </a:p>
        </p:txBody>
      </p:sp>
      <p:sp>
        <p:nvSpPr>
          <p:cNvPr id="24580" name="投影片編號版面配置區 2">
            <a:extLst>
              <a:ext uri="{FF2B5EF4-FFF2-40B4-BE49-F238E27FC236}">
                <a16:creationId xmlns:a16="http://schemas.microsoft.com/office/drawing/2014/main" xmlns="" id="{E8308A68-ABE6-706A-4446-1C870BE3CD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0A46CA9-4E6F-4F1E-A6F7-526CC581B961}" type="slidenum">
              <a:rPr lang="en-US" altLang="zh-TW" sz="1400" smtClean="0">
                <a:solidFill>
                  <a:srgbClr val="333399"/>
                </a:solidFill>
              </a:rPr>
              <a:pPr/>
              <a:t>6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36B780B2-0B4B-CAC5-E9C7-3BD4BA6C55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你是依賴什麼來猜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xmlns="" id="{FE3E5D9E-5D98-2B52-8C5C-5D8267EA6C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/>
              <a:t>直覺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/>
              <a:t>沒有經過大腦的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/>
              <a:t>經驗、常識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/>
              <a:t>需要有類似的案例來做基礎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/>
              <a:t>自己的經驗、別人的經驗（因此，治國要看歷史）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/>
              <a:t>推理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/>
              <a:t>用資料、規則、理論</a:t>
            </a:r>
            <a:r>
              <a:rPr lang="en-US" altLang="zh-TW">
                <a:latin typeface="新細明體" panose="02020500000000000000" pitchFamily="18" charset="-120"/>
              </a:rPr>
              <a:t>…</a:t>
            </a:r>
            <a:r>
              <a:rPr lang="zh-TW" altLang="en-US"/>
              <a:t>來協助判斷</a:t>
            </a:r>
          </a:p>
        </p:txBody>
      </p:sp>
      <p:sp>
        <p:nvSpPr>
          <p:cNvPr id="25604" name="投影片編號版面配置區 2">
            <a:extLst>
              <a:ext uri="{FF2B5EF4-FFF2-40B4-BE49-F238E27FC236}">
                <a16:creationId xmlns:a16="http://schemas.microsoft.com/office/drawing/2014/main" xmlns="" id="{3FDA0970-AC7D-73A8-5927-0ACC9F8552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7B7A596-3A9B-4FA4-BE4D-F9A61C8F987F}" type="slidenum">
              <a:rPr lang="en-US" altLang="zh-TW" sz="1400" smtClean="0">
                <a:solidFill>
                  <a:srgbClr val="333399"/>
                </a:solidFill>
              </a:rPr>
              <a:pPr/>
              <a:t>7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A7CD4877-E0E6-39F8-B8E9-7D8E46010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419600"/>
            <a:ext cx="5410200" cy="6096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xmlns="" id="{916749F4-E368-0BAC-EE45-D6A9928DE4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科技創新：電子化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xmlns="" id="{65735220-3BA7-E386-C617-9316EBD6E0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zh-TW" altLang="en-US" sz="2800"/>
              <a:t>交通運輸搬運</a:t>
            </a:r>
          </a:p>
          <a:p>
            <a:pPr marL="742950" lvl="1" indent="-285750" eaLnBrk="1" hangingPunct="1"/>
            <a:r>
              <a:rPr lang="zh-TW" altLang="en-US" sz="2400"/>
              <a:t>物資流動快速</a:t>
            </a:r>
          </a:p>
          <a:p>
            <a:pPr marL="742950" lvl="1" indent="-285750" eaLnBrk="1" hangingPunct="1"/>
            <a:r>
              <a:rPr lang="zh-TW" altLang="en-US" sz="2400"/>
              <a:t>生產成本降低</a:t>
            </a:r>
          </a:p>
          <a:p>
            <a:pPr marL="342900" indent="-342900" eaLnBrk="1" hangingPunct="1"/>
            <a:r>
              <a:rPr lang="zh-TW" altLang="en-US" sz="2800"/>
              <a:t>通訊、電腦</a:t>
            </a:r>
          </a:p>
          <a:p>
            <a:pPr marL="742950" lvl="1" indent="-285750" eaLnBrk="1" hangingPunct="1"/>
            <a:r>
              <a:rPr lang="zh-TW" altLang="en-US" sz="2400"/>
              <a:t>資訊流通和處理方式產生革命</a:t>
            </a:r>
          </a:p>
          <a:p>
            <a:pPr marL="342900" indent="-342900" eaLnBrk="1" hangingPunct="1"/>
            <a:r>
              <a:rPr lang="zh-TW" altLang="en-US" sz="2800"/>
              <a:t>新觀念：</a:t>
            </a:r>
            <a:r>
              <a:rPr lang="zh-TW" altLang="en-US" sz="2800">
                <a:solidFill>
                  <a:srgbClr val="CC0000"/>
                </a:solidFill>
              </a:rPr>
              <a:t>使得過去不可能的事變得可能</a:t>
            </a:r>
          </a:p>
          <a:p>
            <a:pPr marL="742950" lvl="1" indent="-285750" eaLnBrk="1" hangingPunct="1"/>
            <a:r>
              <a:rPr lang="zh-TW" altLang="en-US" sz="2400"/>
              <a:t>科技條件急速改變，過去的一些限制已不存在</a:t>
            </a:r>
          </a:p>
          <a:p>
            <a:pPr marL="742950" lvl="1" indent="-285750" eaLnBrk="1" hangingPunct="1"/>
            <a:r>
              <a:rPr lang="zh-TW" altLang="en-US" sz="2400"/>
              <a:t>我給顧客帶來什麼</a:t>
            </a:r>
            <a:r>
              <a:rPr lang="zh-TW" altLang="en-US" sz="2400">
                <a:solidFill>
                  <a:srgbClr val="CC0000"/>
                </a:solidFill>
              </a:rPr>
              <a:t>價值</a:t>
            </a:r>
            <a:r>
              <a:rPr lang="en-US" altLang="zh-TW" sz="2400"/>
              <a:t>﹖</a:t>
            </a:r>
          </a:p>
        </p:txBody>
      </p:sp>
      <p:sp>
        <p:nvSpPr>
          <p:cNvPr id="26629" name="投影片編號版面配置區 2">
            <a:extLst>
              <a:ext uri="{FF2B5EF4-FFF2-40B4-BE49-F238E27FC236}">
                <a16:creationId xmlns:a16="http://schemas.microsoft.com/office/drawing/2014/main" xmlns="" id="{6536AEAC-550B-DF35-A555-5114EF4305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B8E18F2-AE1A-4B21-877C-BDF787DC7168}" type="slidenum">
              <a:rPr lang="en-US" altLang="zh-TW" sz="1400" smtClean="0">
                <a:solidFill>
                  <a:srgbClr val="333399"/>
                </a:solidFill>
              </a:rPr>
              <a:pPr/>
              <a:t>8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xmlns="" id="{38D37270-443B-8F2F-E97B-F192276617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資訊科技應用的發展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xmlns="" id="{D317228D-E4D4-478F-CE7D-3240A0672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/>
              <a:t>企業內簡單任務的自動化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/>
              <a:t>如：結算薪水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/>
              <a:t>企業內「任務」的完成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/>
              <a:t>流程改變、再工程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/>
              <a:t>跨企業的「任務」的完成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/>
              <a:t>電子商務、電子化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/>
              <a:t>B2C ec: </a:t>
            </a:r>
            <a:r>
              <a:rPr lang="zh-TW" altLang="en-US"/>
              <a:t>企業對顧客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/>
              <a:t>B2B ec: </a:t>
            </a:r>
            <a:r>
              <a:rPr lang="zh-TW" altLang="en-US"/>
              <a:t>企業對企業</a:t>
            </a:r>
          </a:p>
        </p:txBody>
      </p:sp>
      <p:sp>
        <p:nvSpPr>
          <p:cNvPr id="28676" name="投影片編號版面配置區 2">
            <a:extLst>
              <a:ext uri="{FF2B5EF4-FFF2-40B4-BE49-F238E27FC236}">
                <a16:creationId xmlns:a16="http://schemas.microsoft.com/office/drawing/2014/main" xmlns="" id="{56638CD3-0086-CFC3-7162-14969EEAA5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5108F38-5638-45D8-9328-130E58F1EF36}" type="slidenum">
              <a:rPr lang="en-US" altLang="zh-TW" sz="1400" smtClean="0">
                <a:solidFill>
                  <a:srgbClr val="333399"/>
                </a:solidFill>
              </a:rPr>
              <a:pPr/>
              <a:t>9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SimHei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Settings\ckfarn\Application Data\Microsoft\Templates\0ckf.pot</Template>
  <TotalTime>4191</TotalTime>
  <Words>1137</Words>
  <Application>Microsoft Office PowerPoint</Application>
  <PresentationFormat>如螢幕大小 (4:3)</PresentationFormat>
  <Paragraphs>257</Paragraphs>
  <Slides>22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22</vt:i4>
      </vt:variant>
    </vt:vector>
  </HeadingPairs>
  <TitlesOfParts>
    <vt:vector size="32" baseType="lpstr">
      <vt:lpstr>SimHei</vt:lpstr>
      <vt:lpstr>微軟正黑體</vt:lpstr>
      <vt:lpstr>新細明體</vt:lpstr>
      <vt:lpstr>標楷體</vt:lpstr>
      <vt:lpstr>Arial</vt:lpstr>
      <vt:lpstr>Times New Roman</vt:lpstr>
      <vt:lpstr>Webdings</vt:lpstr>
      <vt:lpstr>Wingdings</vt:lpstr>
      <vt:lpstr>0ckf</vt:lpstr>
      <vt:lpstr>1_0ckf</vt:lpstr>
      <vt:lpstr>企業電子化</vt:lpstr>
      <vt:lpstr>上課預備</vt:lpstr>
      <vt:lpstr>課本</vt:lpstr>
      <vt:lpstr>IT 對企業營運的影響</vt:lpstr>
      <vt:lpstr>名稱的混淆</vt:lpstr>
      <vt:lpstr>管理者的工作</vt:lpstr>
      <vt:lpstr>你是依賴什麼來猜</vt:lpstr>
      <vt:lpstr>科技創新：電子化</vt:lpstr>
      <vt:lpstr>資訊科技應用的發展</vt:lpstr>
      <vt:lpstr>資訊科技應用</vt:lpstr>
      <vt:lpstr>MIS 和企業策略</vt:lpstr>
      <vt:lpstr>資訊科技的企業應用演進</vt:lpstr>
      <vt:lpstr>為何會有這樣的改變趨勢？</vt:lpstr>
      <vt:lpstr>世界改變了！     近代網路科技帶來的企業經營改變</vt:lpstr>
      <vt:lpstr>世界改變了！     美國網路零售規模</vt:lpstr>
      <vt:lpstr>實體商店— 2016/7 關門潮</vt:lpstr>
      <vt:lpstr>虛擬商店的強勢崛起</vt:lpstr>
      <vt:lpstr>企業經營典範、社會行為轉型</vt:lpstr>
      <vt:lpstr>5G: 下一波的經營方式革命1</vt:lpstr>
      <vt:lpstr>AI: 下一波的經營方式革命2</vt:lpstr>
      <vt:lpstr>AI 應用發展</vt:lpstr>
      <vt:lpstr>AI 的創新應用</vt:lpstr>
    </vt:vector>
  </TitlesOfParts>
  <Manager/>
  <Company>ncu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資管人的生涯</dc:title>
  <dc:subject/>
  <dc:creator>ckfarn</dc:creator>
  <cp:keywords/>
  <dc:description/>
  <cp:lastModifiedBy>CKFarn</cp:lastModifiedBy>
  <cp:revision>98</cp:revision>
  <dcterms:created xsi:type="dcterms:W3CDTF">1999-10-13T03:09:02Z</dcterms:created>
  <dcterms:modified xsi:type="dcterms:W3CDTF">2025-02-20T06:25:52Z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D:\My Talks</vt:lpwstr>
  </property>
  <property fmtid="{D5CDD505-2E9C-101B-9397-08002B2CF9AE}" pid="22" name="EncodingType">
    <vt:i4>-99</vt:i4>
  </property>
</Properties>
</file>