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930" r:id="rId3"/>
    <p:sldId id="931" r:id="rId4"/>
    <p:sldId id="840" r:id="rId5"/>
    <p:sldId id="762" r:id="rId6"/>
    <p:sldId id="929" r:id="rId7"/>
    <p:sldId id="908" r:id="rId8"/>
    <p:sldId id="883" r:id="rId9"/>
    <p:sldId id="483" r:id="rId10"/>
    <p:sldId id="475" r:id="rId11"/>
    <p:sldId id="477" r:id="rId12"/>
    <p:sldId id="484" r:id="rId13"/>
    <p:sldId id="932" r:id="rId1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674" autoAdjust="0"/>
  </p:normalViewPr>
  <p:slideViewPr>
    <p:cSldViewPr showGuides="1"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0D300DE-8148-45FD-958E-5D07CD10149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0944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DAF3CCA4-33E5-47F9-934E-901C561FD0F3}" type="slidenum">
              <a:rPr lang="en-US" altLang="zh-TW" sz="1200"/>
              <a:pPr/>
              <a:t>1</a:t>
            </a:fld>
            <a:endParaRPr lang="en-US" altLang="zh-TW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2883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2252D72-0ED0-43A8-A7C9-E496F1C57529}" type="slidenum">
              <a:rPr lang="en-US" altLang="zh-TW" sz="1200"/>
              <a:pPr/>
              <a:t>2</a:t>
            </a:fld>
            <a:endParaRPr lang="en-US" altLang="zh-TW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855924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C1C1970D-2D2A-4A35-9582-D4C59ED01972}" type="slidenum">
              <a:rPr lang="en-US" altLang="zh-TW" sz="1200"/>
              <a:pPr/>
              <a:t>4</a:t>
            </a:fld>
            <a:endParaRPr lang="en-US" altLang="zh-TW" sz="1200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177966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2E7D6B3-9C3E-4BD4-B74C-DA961EABE179}" type="slidenum">
              <a:rPr lang="en-US" altLang="zh-TW" sz="1200"/>
              <a:pPr/>
              <a:t>5</a:t>
            </a:fld>
            <a:endParaRPr lang="en-US" altLang="zh-TW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2647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E229C-B356-4220-8466-D4FE14A0656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2260536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695D71-150B-4E2D-97FB-2878B601998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809781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9A798-CC02-44A0-80F5-29855E7821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59543519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381000"/>
            <a:ext cx="69342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01CBE-8E98-4E3B-AAA9-315BA8A659E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5976136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579A4F-AFDA-455A-8BFF-990565418B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73181763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D11D48-80EF-4003-902C-796EFE19193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405484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AC82C-0D14-47B4-8EF4-8959EE2B361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269216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1F845-D713-4070-8393-4B42842BA7D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1147018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729C4-B3ED-4970-AE8C-01116BCFE1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35847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128BC-82CF-4B0D-8C0A-BBCECAA526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624139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9E654-C936-4AEC-93EB-95DEB721068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134672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C9FF33-7AB3-4337-8EE4-7F09CD24485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491610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ChangeArrowheads="1"/>
          </p:cNvSpPr>
          <p:nvPr/>
        </p:nvSpPr>
        <p:spPr bwMode="auto">
          <a:xfrm>
            <a:off x="0" y="0"/>
            <a:ext cx="9144000" cy="16002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810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333399"/>
                </a:solidFill>
              </a:defRPr>
            </a:lvl1pPr>
          </a:lstStyle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333399"/>
                </a:solidFill>
              </a:defRPr>
            </a:lvl1pPr>
          </a:lstStyle>
          <a:p>
            <a:fld id="{F71D29BC-7A4C-4DDB-B1CB-B9C9C63CF5C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031" name="AutoShape 10"/>
          <p:cNvSpPr>
            <a:spLocks noChangeArrowheads="1"/>
          </p:cNvSpPr>
          <p:nvPr/>
        </p:nvSpPr>
        <p:spPr bwMode="auto">
          <a:xfrm>
            <a:off x="685800" y="685800"/>
            <a:ext cx="609600" cy="685800"/>
          </a:xfrm>
          <a:prstGeom prst="rightArrow">
            <a:avLst>
              <a:gd name="adj1" fmla="val 38426"/>
              <a:gd name="adj2" fmla="val 100000"/>
            </a:avLst>
          </a:prstGeom>
          <a:solidFill>
            <a:srgbClr val="FFFF66"/>
          </a:solidFill>
          <a:ln>
            <a:noFill/>
          </a:ln>
          <a:effectLst>
            <a:outerShdw dist="107763" dir="2700000" algn="ctr" rotWithShape="0">
              <a:schemeClr val="bg1"/>
            </a:outerShdw>
          </a:effec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32" name="Line 13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38100" cmpd="dbl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 kern="1200">
          <a:solidFill>
            <a:srgbClr val="FFFF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rgbClr val="FFFF66"/>
          </a:solidFill>
          <a:latin typeface="Arial" panose="020B0604020202020204" pitchFamily="34" charset="0"/>
          <a:ea typeface="SimHei" panose="02010609060101010101" pitchFamily="49" charset="-122"/>
        </a:defRPr>
      </a:lvl9pPr>
    </p:titleStyle>
    <p:bodyStyle>
      <a:lvl1pPr marL="473075" indent="-473075" algn="l" rtl="0" eaLnBrk="0" fontAlgn="base" hangingPunct="0">
        <a:spcBef>
          <a:spcPct val="3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4"/>
        </a:buBlip>
        <a:defRPr kumimoji="1" sz="3200" kern="1200">
          <a:solidFill>
            <a:srgbClr val="000099"/>
          </a:solidFill>
          <a:latin typeface="+mn-lt"/>
          <a:ea typeface="+mn-ea"/>
          <a:cs typeface="+mn-cs"/>
        </a:defRPr>
      </a:lvl1pPr>
      <a:lvl2pPr marL="1050925" indent="-3873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ebdings" panose="05030102010509060703" pitchFamily="18" charset="2"/>
        <a:buBlip>
          <a:blip r:embed="rId15"/>
        </a:buBlip>
        <a:defRPr kumimoji="1" sz="2800" kern="1200">
          <a:solidFill>
            <a:schemeClr val="tx1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2pPr>
      <a:lvl3pPr marL="1616075" indent="-3746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Blip>
          <a:blip r:embed="rId16"/>
        </a:buBlip>
        <a:defRPr kumimoji="1" sz="2400" kern="1200">
          <a:solidFill>
            <a:srgbClr val="3366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3pPr>
      <a:lvl4pPr marL="2193925" indent="-3873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q"/>
        <a:defRPr kumimoji="1" sz="2000" kern="1200">
          <a:solidFill>
            <a:srgbClr val="CC0000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4pPr>
      <a:lvl5pPr marL="2613025" indent="-2286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kumimoji="1" sz="2000" kern="1200">
          <a:solidFill>
            <a:schemeClr val="folHlink"/>
          </a:solidFill>
          <a:latin typeface="Times New Roman" panose="02020603050405020304" pitchFamily="18" charset="0"/>
          <a:ea typeface="新細明體" panose="02020500000000000000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c3acONHAMI?si=UEww4A_FOMaa3Bnv" TargetMode="External"/><Relationship Id="rId2" Type="http://schemas.openxmlformats.org/officeDocument/2006/relationships/hyperlink" Target="https://zh.wikipedia.org/zh-tw/%E7%BE%8E%E5%9C%8B%E7%9A%84%E6%B7%B1%E5%B1%A4%E6%94%BF%E5%BA%9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gt.ncu.edu.tw/~ckfarn/25S_e_Strategy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0" y="0"/>
            <a:ext cx="9144000" cy="2971800"/>
          </a:xfrm>
          <a:prstGeom prst="rect">
            <a:avLst/>
          </a:prstGeom>
          <a:solidFill>
            <a:srgbClr val="3333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zh-TW" altLang="zh-TW">
              <a:solidFill>
                <a:schemeClr val="bg1"/>
              </a:solidFill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1125538"/>
            <a:ext cx="7239000" cy="1143000"/>
          </a:xfrm>
        </p:spPr>
        <p:txBody>
          <a:bodyPr anchor="ctr"/>
          <a:lstStyle/>
          <a:p>
            <a:pPr eaLnBrk="1" hangingPunct="1">
              <a:lnSpc>
                <a:spcPct val="130000"/>
              </a:lnSpc>
            </a:pPr>
            <a:r>
              <a:rPr lang="zh-TW" altLang="en-US" sz="4400" dirty="0">
                <a:latin typeface="Times New Roman" panose="02020603050405020304" pitchFamily="18" charset="0"/>
              </a:rPr>
              <a:t>企業電子化策略</a:t>
            </a:r>
            <a:r>
              <a:rPr lang="en-US" altLang="zh-TW" sz="4400" dirty="0">
                <a:latin typeface="Times New Roman" panose="02020603050405020304" pitchFamily="18" charset="0"/>
              </a:rPr>
              <a:t>─ </a:t>
            </a:r>
            <a:br>
              <a:rPr lang="en-US" altLang="zh-TW" sz="4400" dirty="0">
                <a:latin typeface="Times New Roman" panose="02020603050405020304" pitchFamily="18" charset="0"/>
              </a:rPr>
            </a:br>
            <a:r>
              <a:rPr lang="zh-TW" altLang="en-US" sz="4400" dirty="0">
                <a:latin typeface="Times New Roman" panose="02020603050405020304" pitchFamily="18" charset="0"/>
              </a:rPr>
              <a:t>課程概述</a:t>
            </a:r>
            <a:endParaRPr lang="zh-TW" altLang="en-US" sz="4400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938" y="4076700"/>
            <a:ext cx="8208962" cy="1944688"/>
          </a:xfrm>
        </p:spPr>
        <p:txBody>
          <a:bodyPr/>
          <a:lstStyle/>
          <a:p>
            <a:pPr marL="190500" lvl="1" eaLnBrk="1" hangingPunct="1">
              <a:defRPr/>
            </a:pPr>
            <a:r>
              <a:rPr lang="en-US" altLang="en-US" sz="2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中央大學</a:t>
            </a:r>
            <a:r>
              <a:rPr lang="en-US" altLang="zh-TW" sz="2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en-US" altLang="en-US" sz="2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資訊管理系</a:t>
            </a:r>
            <a:endParaRPr lang="en-US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90500" lvl="1" eaLnBrk="1" hangingPunct="1">
              <a:defRPr/>
            </a:pPr>
            <a:r>
              <a:rPr lang="en-US" altLang="en-US" sz="28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范錚強</a:t>
            </a:r>
            <a:endParaRPr lang="en-US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90500" lvl="1" eaLnBrk="1" hangingPunct="1">
              <a:defRPr/>
            </a:pPr>
            <a:endParaRPr lang="zh-TW" altLang="en-US" dirty="0"/>
          </a:p>
          <a:p>
            <a:pPr lvl="1" indent="206375" eaLnBrk="1" hangingPunct="1">
              <a:lnSpc>
                <a:spcPct val="80000"/>
              </a:lnSpc>
              <a:defRPr/>
            </a:pPr>
            <a:r>
              <a:rPr lang="en-US" altLang="zh-TW" dirty="0"/>
              <a:t>2025.02</a:t>
            </a:r>
            <a:r>
              <a:rPr lang="zh-TW" altLang="en-US" dirty="0"/>
              <a:t> </a:t>
            </a:r>
            <a:r>
              <a:rPr lang="en-US" altLang="zh-TW" dirty="0"/>
              <a:t>rev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60325" y="117475"/>
            <a:ext cx="701675" cy="113665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6600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15365" name="頁尾版面配置區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5366" name="投影片編號版面配置區 1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F646BBA2-AFF9-4D0B-ADCC-FD6A752CCDCC}" type="slidenum">
              <a:rPr lang="en-US" altLang="zh-TW" sz="1400">
                <a:solidFill>
                  <a:srgbClr val="333399"/>
                </a:solidFill>
              </a:rPr>
              <a:pPr/>
              <a:t>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標題 1">
            <a:extLst>
              <a:ext uri="{FF2B5EF4-FFF2-40B4-BE49-F238E27FC236}">
                <a16:creationId xmlns:a16="http://schemas.microsoft.com/office/drawing/2014/main" xmlns="" id="{A3C4E11A-FE00-9E44-9E5A-9BB2EEC4F8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5G: </a:t>
            </a:r>
            <a:r>
              <a:rPr lang="zh-TW" altLang="en-US"/>
              <a:t>下一波的經營方式革命</a:t>
            </a:r>
            <a:r>
              <a:rPr lang="en-US" altLang="zh-TW" baseline="-25000"/>
              <a:t>1</a:t>
            </a:r>
            <a:endParaRPr lang="zh-TW" altLang="en-US" baseline="-2500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6FE953D-3E80-F477-39A4-B6236B6D53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995488"/>
            <a:ext cx="6500812" cy="4114800"/>
          </a:xfrm>
        </p:spPr>
        <p:txBody>
          <a:bodyPr/>
          <a:lstStyle/>
          <a:p>
            <a:r>
              <a:rPr lang="zh-TW" altLang="en-US" sz="2800"/>
              <a:t>前面現象主要是 </a:t>
            </a:r>
            <a:r>
              <a:rPr lang="en-US" altLang="zh-TW" sz="2800"/>
              <a:t>Internet </a:t>
            </a:r>
            <a:r>
              <a:rPr lang="zh-TW" altLang="en-US" sz="2800"/>
              <a:t>和智慧型手機的貢獻。未來呢？</a:t>
            </a:r>
            <a:endParaRPr lang="en-US" altLang="zh-TW" sz="2800"/>
          </a:p>
          <a:p>
            <a:endParaRPr lang="en-US" altLang="zh-TW" sz="2800"/>
          </a:p>
          <a:p>
            <a:r>
              <a:rPr lang="en-US" altLang="zh-TW" sz="2800"/>
              <a:t>5G</a:t>
            </a:r>
            <a:r>
              <a:rPr lang="zh-TW" altLang="en-US" sz="2800"/>
              <a:t> 帶來什麼？</a:t>
            </a:r>
            <a:endParaRPr lang="en-US" altLang="zh-TW" sz="2800"/>
          </a:p>
          <a:p>
            <a:pPr lvl="1"/>
            <a:r>
              <a:rPr lang="zh-TW" altLang="en-US" sz="2400"/>
              <a:t>速度快？現在不夠快嗎？</a:t>
            </a:r>
            <a:endParaRPr lang="en-US" altLang="zh-TW" sz="2400"/>
          </a:p>
          <a:p>
            <a:r>
              <a:rPr lang="zh-TW" altLang="en-US" sz="2800"/>
              <a:t>重點：去中心化</a:t>
            </a:r>
            <a:endParaRPr lang="en-US" altLang="zh-TW" sz="2800"/>
          </a:p>
          <a:p>
            <a:pPr lvl="1"/>
            <a:r>
              <a:rPr lang="zh-TW" altLang="en-US" sz="2400"/>
              <a:t>設備和設備之間的溝通</a:t>
            </a:r>
            <a:endParaRPr lang="en-US" altLang="zh-TW" sz="2400"/>
          </a:p>
          <a:p>
            <a:pPr lvl="1"/>
            <a:r>
              <a:rPr lang="en-US" altLang="zh-TW" sz="2400"/>
              <a:t>D2D, V2V</a:t>
            </a:r>
          </a:p>
          <a:p>
            <a:pPr lvl="1"/>
            <a:r>
              <a:rPr lang="en-US" altLang="zh-TW" sz="2400"/>
              <a:t>Small Cell </a:t>
            </a:r>
            <a:r>
              <a:rPr lang="zh-TW" altLang="en-US" sz="2400"/>
              <a:t>組成的螞蟻雄兵</a:t>
            </a:r>
          </a:p>
        </p:txBody>
      </p:sp>
      <p:sp>
        <p:nvSpPr>
          <p:cNvPr id="37892" name="投影片編號版面配置區 4">
            <a:extLst>
              <a:ext uri="{FF2B5EF4-FFF2-40B4-BE49-F238E27FC236}">
                <a16:creationId xmlns:a16="http://schemas.microsoft.com/office/drawing/2014/main" xmlns="" id="{A51B5A47-D0A7-FDEA-E6D1-E5873D7F6B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33B7239-ED23-4169-85E0-436725492B83}" type="slidenum">
              <a:rPr lang="en-US" altLang="zh-TW" sz="1400" smtClean="0">
                <a:solidFill>
                  <a:srgbClr val="333399"/>
                </a:solidFill>
              </a:rPr>
              <a:pPr/>
              <a:t>10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grpSp>
        <p:nvGrpSpPr>
          <p:cNvPr id="47" name="群組 46">
            <a:extLst>
              <a:ext uri="{FF2B5EF4-FFF2-40B4-BE49-F238E27FC236}">
                <a16:creationId xmlns:a16="http://schemas.microsoft.com/office/drawing/2014/main" xmlns="" id="{2DD2A825-3BCA-6454-757A-CFE99915F093}"/>
              </a:ext>
            </a:extLst>
          </p:cNvPr>
          <p:cNvGrpSpPr>
            <a:grpSpLocks/>
          </p:cNvGrpSpPr>
          <p:nvPr/>
        </p:nvGrpSpPr>
        <p:grpSpPr bwMode="auto">
          <a:xfrm>
            <a:off x="6516688" y="2133600"/>
            <a:ext cx="2563812" cy="1346200"/>
            <a:chOff x="6516216" y="2132856"/>
            <a:chExt cx="2564085" cy="1346956"/>
          </a:xfrm>
        </p:grpSpPr>
        <p:sp>
          <p:nvSpPr>
            <p:cNvPr id="6" name="橢圓 5">
              <a:extLst>
                <a:ext uri="{FF2B5EF4-FFF2-40B4-BE49-F238E27FC236}">
                  <a16:creationId xmlns:a16="http://schemas.microsoft.com/office/drawing/2014/main" xmlns="" id="{EDA8A6C8-7415-D635-4B39-0CF50623BE19}"/>
                </a:ext>
              </a:extLst>
            </p:cNvPr>
            <p:cNvSpPr/>
            <p:nvPr/>
          </p:nvSpPr>
          <p:spPr>
            <a:xfrm>
              <a:off x="7092539" y="2132856"/>
              <a:ext cx="1224093" cy="57658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95E12DC7-C3F5-E166-4D5E-C8618952CBCB}"/>
                </a:ext>
              </a:extLst>
            </p:cNvPr>
            <p:cNvSpPr/>
            <p:nvPr/>
          </p:nvSpPr>
          <p:spPr>
            <a:xfrm>
              <a:off x="6516216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xmlns="" id="{A6CCC26F-5EE7-F7E4-5B6A-348EF34CDC0B}"/>
                </a:ext>
              </a:extLst>
            </p:cNvPr>
            <p:cNvSpPr/>
            <p:nvPr/>
          </p:nvSpPr>
          <p:spPr>
            <a:xfrm>
              <a:off x="7229079" y="3068419"/>
              <a:ext cx="503292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xmlns="" id="{24F2DE4D-196D-EFA6-0E52-35B18F2C7F1A}"/>
                </a:ext>
              </a:extLst>
            </p:cNvPr>
            <p:cNvSpPr/>
            <p:nvPr/>
          </p:nvSpPr>
          <p:spPr>
            <a:xfrm>
              <a:off x="8577010" y="3068419"/>
              <a:ext cx="503291" cy="360564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37910" name="文字方塊 10">
              <a:extLst>
                <a:ext uri="{FF2B5EF4-FFF2-40B4-BE49-F238E27FC236}">
                  <a16:creationId xmlns:a16="http://schemas.microsoft.com/office/drawing/2014/main" xmlns="" id="{147BE7F9-002F-BCB9-5AE0-4331EC771C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9218" y="3018147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13" name="直線單箭頭接點 12">
              <a:extLst>
                <a:ext uri="{FF2B5EF4-FFF2-40B4-BE49-F238E27FC236}">
                  <a16:creationId xmlns:a16="http://schemas.microsoft.com/office/drawing/2014/main" xmlns="" id="{42DEC288-EB58-C191-7C6F-9BE52429898C}"/>
                </a:ext>
              </a:extLst>
            </p:cNvPr>
            <p:cNvCxnSpPr>
              <a:endCxn id="6" idx="3"/>
            </p:cNvCxnSpPr>
            <p:nvPr/>
          </p:nvCxnSpPr>
          <p:spPr>
            <a:xfrm flipV="1">
              <a:off x="6768655" y="2625257"/>
              <a:ext cx="503292" cy="392333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單箭頭接點 14">
              <a:extLst>
                <a:ext uri="{FF2B5EF4-FFF2-40B4-BE49-F238E27FC236}">
                  <a16:creationId xmlns:a16="http://schemas.microsoft.com/office/drawing/2014/main" xmlns="" id="{15914484-35E0-72F0-7580-E3191F6CFBBA}"/>
                </a:ext>
              </a:extLst>
            </p:cNvPr>
            <p:cNvCxnSpPr>
              <a:stCxn id="8" idx="0"/>
            </p:cNvCxnSpPr>
            <p:nvPr/>
          </p:nvCxnSpPr>
          <p:spPr>
            <a:xfrm flipV="1">
              <a:off x="7479931" y="2718973"/>
              <a:ext cx="34929" cy="34944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xmlns="" id="{92E0C7C4-7D40-1DC8-976C-6EEADC55D9A6}"/>
                </a:ext>
              </a:extLst>
            </p:cNvPr>
            <p:cNvCxnSpPr>
              <a:stCxn id="10" idx="0"/>
              <a:endCxn id="6" idx="5"/>
            </p:cNvCxnSpPr>
            <p:nvPr/>
          </p:nvCxnSpPr>
          <p:spPr>
            <a:xfrm flipH="1" flipV="1">
              <a:off x="8137226" y="2625257"/>
              <a:ext cx="690637" cy="443162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群組 47">
            <a:extLst>
              <a:ext uri="{FF2B5EF4-FFF2-40B4-BE49-F238E27FC236}">
                <a16:creationId xmlns:a16="http://schemas.microsoft.com/office/drawing/2014/main" xmlns="" id="{DC06FFE6-BBEE-181A-4FCB-A6A95AAE91D6}"/>
              </a:ext>
            </a:extLst>
          </p:cNvPr>
          <p:cNvGrpSpPr>
            <a:grpSpLocks/>
          </p:cNvGrpSpPr>
          <p:nvPr/>
        </p:nvGrpSpPr>
        <p:grpSpPr bwMode="auto">
          <a:xfrm>
            <a:off x="6292850" y="4140200"/>
            <a:ext cx="2563813" cy="2087563"/>
            <a:chOff x="6292391" y="4139834"/>
            <a:chExt cx="2564085" cy="2087826"/>
          </a:xfrm>
        </p:grpSpPr>
        <p:sp>
          <p:nvSpPr>
            <p:cNvPr id="22" name="橢圓 21">
              <a:extLst>
                <a:ext uri="{FF2B5EF4-FFF2-40B4-BE49-F238E27FC236}">
                  <a16:creationId xmlns:a16="http://schemas.microsoft.com/office/drawing/2014/main" xmlns="" id="{BF60F640-41CA-59D6-134F-AD1A02653072}"/>
                </a:ext>
              </a:extLst>
            </p:cNvPr>
            <p:cNvSpPr/>
            <p:nvPr/>
          </p:nvSpPr>
          <p:spPr>
            <a:xfrm>
              <a:off x="6868715" y="4139834"/>
              <a:ext cx="1224092" cy="576336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TW" altLang="en-US" dirty="0">
                  <a:solidFill>
                    <a:srgbClr val="FF0000"/>
                  </a:solidFill>
                </a:rPr>
                <a:t>中心</a:t>
              </a: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xmlns="" id="{428E0249-82A5-D532-CC21-5A3A8C42E0B1}"/>
                </a:ext>
              </a:extLst>
            </p:cNvPr>
            <p:cNvSpPr/>
            <p:nvPr/>
          </p:nvSpPr>
          <p:spPr>
            <a:xfrm>
              <a:off x="6292391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xmlns="" id="{03C38F3C-1510-C8CC-470D-2413F7FB2DD9}"/>
                </a:ext>
              </a:extLst>
            </p:cNvPr>
            <p:cNvSpPr/>
            <p:nvPr/>
          </p:nvSpPr>
          <p:spPr>
            <a:xfrm>
              <a:off x="7005255" y="5076577"/>
              <a:ext cx="503290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xmlns="" id="{96614629-ADA9-16B0-E5A9-FA023E55A826}"/>
                </a:ext>
              </a:extLst>
            </p:cNvPr>
            <p:cNvSpPr/>
            <p:nvPr/>
          </p:nvSpPr>
          <p:spPr>
            <a:xfrm>
              <a:off x="8353185" y="5076577"/>
              <a:ext cx="503291" cy="358820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dirty="0">
                  <a:solidFill>
                    <a:srgbClr val="002060"/>
                  </a:solidFill>
                </a:rPr>
                <a:t>D</a:t>
              </a:r>
              <a:endParaRPr lang="zh-TW" altLang="en-US" dirty="0">
                <a:solidFill>
                  <a:srgbClr val="002060"/>
                </a:solidFill>
              </a:endParaRPr>
            </a:p>
          </p:txBody>
        </p:sp>
        <p:sp>
          <p:nvSpPr>
            <p:cNvPr id="37899" name="文字方塊 25">
              <a:extLst>
                <a:ext uri="{FF2B5EF4-FFF2-40B4-BE49-F238E27FC236}">
                  <a16:creationId xmlns:a16="http://schemas.microsoft.com/office/drawing/2014/main" xmlns="" id="{E6C83D4B-3D56-CED6-8ECB-A716CC03C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75393" y="5025125"/>
              <a:ext cx="80021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r>
                <a:rPr lang="zh-TW" altLang="en-US"/>
                <a:t>。。</a:t>
              </a:r>
            </a:p>
          </p:txBody>
        </p:sp>
        <p:cxnSp>
          <p:nvCxnSpPr>
            <p:cNvPr id="27" name="直線單箭頭接點 26">
              <a:extLst>
                <a:ext uri="{FF2B5EF4-FFF2-40B4-BE49-F238E27FC236}">
                  <a16:creationId xmlns:a16="http://schemas.microsoft.com/office/drawing/2014/main" xmlns="" id="{4F844811-F5A0-61BB-DBBD-EA5307530ED0}"/>
                </a:ext>
              </a:extLst>
            </p:cNvPr>
            <p:cNvCxnSpPr>
              <a:endCxn id="22" idx="3"/>
            </p:cNvCxnSpPr>
            <p:nvPr/>
          </p:nvCxnSpPr>
          <p:spPr>
            <a:xfrm flipV="1">
              <a:off x="6544831" y="4632021"/>
              <a:ext cx="503290" cy="393750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單箭頭接點 27">
              <a:extLst>
                <a:ext uri="{FF2B5EF4-FFF2-40B4-BE49-F238E27FC236}">
                  <a16:creationId xmlns:a16="http://schemas.microsoft.com/office/drawing/2014/main" xmlns="" id="{529E0B87-7AC4-9A3B-D46E-4ACDB093EB0E}"/>
                </a:ext>
              </a:extLst>
            </p:cNvPr>
            <p:cNvCxnSpPr>
              <a:stCxn id="24" idx="0"/>
            </p:cNvCxnSpPr>
            <p:nvPr/>
          </p:nvCxnSpPr>
          <p:spPr>
            <a:xfrm flipV="1">
              <a:off x="7256106" y="4727283"/>
              <a:ext cx="34929" cy="349294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單箭頭接點 28">
              <a:extLst>
                <a:ext uri="{FF2B5EF4-FFF2-40B4-BE49-F238E27FC236}">
                  <a16:creationId xmlns:a16="http://schemas.microsoft.com/office/drawing/2014/main" xmlns="" id="{F2807E5F-7028-A35E-64EA-6798218618B2}"/>
                </a:ext>
              </a:extLst>
            </p:cNvPr>
            <p:cNvCxnSpPr>
              <a:stCxn id="25" idx="0"/>
              <a:endCxn id="22" idx="5"/>
            </p:cNvCxnSpPr>
            <p:nvPr/>
          </p:nvCxnSpPr>
          <p:spPr>
            <a:xfrm flipH="1" flipV="1">
              <a:off x="7913401" y="4632021"/>
              <a:ext cx="690635" cy="444556"/>
            </a:xfrm>
            <a:prstGeom prst="straightConnector1">
              <a:avLst/>
            </a:prstGeom>
            <a:ln w="9525">
              <a:solidFill>
                <a:schemeClr val="accent6">
                  <a:lumMod val="75000"/>
                </a:schemeClr>
              </a:solidFill>
              <a:prstDash val="sysDot"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手繪多邊形 43">
              <a:extLst>
                <a:ext uri="{FF2B5EF4-FFF2-40B4-BE49-F238E27FC236}">
                  <a16:creationId xmlns:a16="http://schemas.microsoft.com/office/drawing/2014/main" xmlns="" id="{0C84395D-B84A-7F4C-C940-5E1A8E21057B}"/>
                </a:ext>
              </a:extLst>
            </p:cNvPr>
            <p:cNvSpPr/>
            <p:nvPr/>
          </p:nvSpPr>
          <p:spPr>
            <a:xfrm>
              <a:off x="6495613" y="5560826"/>
              <a:ext cx="733503" cy="357232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5" name="手繪多邊形 44">
              <a:extLst>
                <a:ext uri="{FF2B5EF4-FFF2-40B4-BE49-F238E27FC236}">
                  <a16:creationId xmlns:a16="http://schemas.microsoft.com/office/drawing/2014/main" xmlns="" id="{CC508DD8-C6E0-3ABD-7EAD-6B800E88063E}"/>
                </a:ext>
              </a:extLst>
            </p:cNvPr>
            <p:cNvSpPr/>
            <p:nvPr/>
          </p:nvSpPr>
          <p:spPr>
            <a:xfrm>
              <a:off x="7365655" y="5557651"/>
              <a:ext cx="1233619" cy="366758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  <p:sp>
          <p:nvSpPr>
            <p:cNvPr id="46" name="手繪多邊形 45">
              <a:extLst>
                <a:ext uri="{FF2B5EF4-FFF2-40B4-BE49-F238E27FC236}">
                  <a16:creationId xmlns:a16="http://schemas.microsoft.com/office/drawing/2014/main" xmlns="" id="{24112643-2110-BDD0-9FD7-66796B0D46DD}"/>
                </a:ext>
              </a:extLst>
            </p:cNvPr>
            <p:cNvSpPr/>
            <p:nvPr/>
          </p:nvSpPr>
          <p:spPr>
            <a:xfrm>
              <a:off x="6430519" y="5608457"/>
              <a:ext cx="2168755" cy="619203"/>
            </a:xfrm>
            <a:custGeom>
              <a:avLst/>
              <a:gdLst>
                <a:gd name="connsiteX0" fmla="*/ 0 w 895350"/>
                <a:gd name="connsiteY0" fmla="*/ 19050 h 634490"/>
                <a:gd name="connsiteX1" fmla="*/ 171450 w 895350"/>
                <a:gd name="connsiteY1" fmla="*/ 485775 h 634490"/>
                <a:gd name="connsiteX2" fmla="*/ 466725 w 895350"/>
                <a:gd name="connsiteY2" fmla="*/ 619125 h 634490"/>
                <a:gd name="connsiteX3" fmla="*/ 704850 w 895350"/>
                <a:gd name="connsiteY3" fmla="*/ 561975 h 634490"/>
                <a:gd name="connsiteX4" fmla="*/ 895350 w 895350"/>
                <a:gd name="connsiteY4" fmla="*/ 0 h 634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95350" h="634490">
                  <a:moveTo>
                    <a:pt x="0" y="19050"/>
                  </a:moveTo>
                  <a:cubicBezTo>
                    <a:pt x="46831" y="202406"/>
                    <a:pt x="93663" y="385763"/>
                    <a:pt x="171450" y="485775"/>
                  </a:cubicBezTo>
                  <a:cubicBezTo>
                    <a:pt x="249238" y="585788"/>
                    <a:pt x="377825" y="606425"/>
                    <a:pt x="466725" y="619125"/>
                  </a:cubicBezTo>
                  <a:cubicBezTo>
                    <a:pt x="555625" y="631825"/>
                    <a:pt x="633412" y="665163"/>
                    <a:pt x="704850" y="561975"/>
                  </a:cubicBezTo>
                  <a:cubicBezTo>
                    <a:pt x="776288" y="458787"/>
                    <a:pt x="835819" y="229393"/>
                    <a:pt x="895350" y="0"/>
                  </a:cubicBezTo>
                </a:path>
              </a:pathLst>
            </a:custGeom>
            <a:noFill/>
            <a:ln>
              <a:solidFill>
                <a:srgbClr val="6600CC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標題 1">
            <a:extLst>
              <a:ext uri="{FF2B5EF4-FFF2-40B4-BE49-F238E27FC236}">
                <a16:creationId xmlns:a16="http://schemas.microsoft.com/office/drawing/2014/main" xmlns="" id="{5D0C8D75-9177-1F04-28A1-8768AA22C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AI: </a:t>
            </a:r>
            <a:r>
              <a:rPr lang="zh-TW" altLang="en-US"/>
              <a:t>下一波的經營方式革命</a:t>
            </a:r>
            <a:r>
              <a:rPr lang="en-US" altLang="zh-TW" baseline="-25000"/>
              <a:t>2</a:t>
            </a:r>
            <a:endParaRPr lang="zh-TW" altLang="en-US" baseline="-2500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E99A820-42CF-142E-E334-3B422475DB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844675"/>
            <a:ext cx="8207375" cy="4114800"/>
          </a:xfrm>
        </p:spPr>
        <p:txBody>
          <a:bodyPr/>
          <a:lstStyle/>
          <a:p>
            <a:r>
              <a:rPr lang="en-US" altLang="zh-TW" sz="2400"/>
              <a:t>Artificial</a:t>
            </a:r>
            <a:r>
              <a:rPr lang="zh-TW" altLang="en-US" sz="2400"/>
              <a:t> </a:t>
            </a:r>
            <a:r>
              <a:rPr lang="en-US" altLang="zh-TW" sz="2400"/>
              <a:t>Intellience </a:t>
            </a:r>
            <a:r>
              <a:rPr lang="zh-TW" altLang="en-US" sz="2400"/>
              <a:t>早期的應用</a:t>
            </a:r>
            <a:r>
              <a:rPr lang="en-US" altLang="zh-TW" sz="2400"/>
              <a:t>:</a:t>
            </a:r>
          </a:p>
          <a:p>
            <a:pPr lvl="1"/>
            <a:r>
              <a:rPr lang="en-US" altLang="zh-TW" sz="2000"/>
              <a:t>NLP</a:t>
            </a:r>
            <a:r>
              <a:rPr lang="zh-TW" altLang="en-US" sz="2000"/>
              <a:t> 自然語言處理</a:t>
            </a:r>
            <a:endParaRPr lang="en-US" altLang="zh-TW" sz="2000"/>
          </a:p>
          <a:p>
            <a:pPr lvl="1"/>
            <a:r>
              <a:rPr lang="en-US" altLang="zh-TW" sz="2000"/>
              <a:t>Robotics </a:t>
            </a:r>
            <a:r>
              <a:rPr lang="zh-TW" altLang="en-US" sz="2000"/>
              <a:t>機器人 </a:t>
            </a:r>
            <a:r>
              <a:rPr lang="en-US" altLang="zh-TW" sz="2000"/>
              <a:t>(vision, sensing, actions….)</a:t>
            </a:r>
          </a:p>
          <a:p>
            <a:pPr lvl="1"/>
            <a:r>
              <a:rPr lang="en-US" altLang="zh-TW" sz="2000"/>
              <a:t>Expert</a:t>
            </a:r>
            <a:r>
              <a:rPr lang="zh-TW" altLang="en-US" sz="2000"/>
              <a:t> </a:t>
            </a:r>
            <a:r>
              <a:rPr lang="en-US" altLang="zh-TW" sz="2000"/>
              <a:t>System</a:t>
            </a:r>
            <a:r>
              <a:rPr lang="zh-TW" altLang="en-US" sz="2000"/>
              <a:t> </a:t>
            </a:r>
            <a:endParaRPr lang="en-US" altLang="zh-TW" sz="2000"/>
          </a:p>
          <a:p>
            <a:r>
              <a:rPr lang="en-US" altLang="zh-TW" sz="2400"/>
              <a:t>AI</a:t>
            </a:r>
            <a:r>
              <a:rPr lang="zh-TW" altLang="en-US" sz="2400"/>
              <a:t> 帶來什麼？</a:t>
            </a:r>
            <a:endParaRPr lang="en-US" altLang="zh-TW" sz="2400"/>
          </a:p>
          <a:p>
            <a:pPr lvl="1"/>
            <a:r>
              <a:rPr lang="zh-TW" altLang="en-US" sz="2000"/>
              <a:t>近年的突破：回饋學習 </a:t>
            </a:r>
            <a:r>
              <a:rPr lang="en-US" altLang="zh-TW" sz="2000"/>
              <a:t>reinforced learning; </a:t>
            </a:r>
            <a:r>
              <a:rPr lang="zh-TW" altLang="en-US" sz="2000"/>
              <a:t>深度學習 </a:t>
            </a:r>
            <a:r>
              <a:rPr lang="en-US" altLang="zh-TW" sz="2000"/>
              <a:t>deep learning…</a:t>
            </a:r>
          </a:p>
          <a:p>
            <a:r>
              <a:rPr lang="en-US" altLang="zh-TW" sz="2400"/>
              <a:t>Open AI </a:t>
            </a:r>
            <a:r>
              <a:rPr lang="zh-TW" altLang="en-US" sz="2400"/>
              <a:t>的突破</a:t>
            </a:r>
            <a:endParaRPr lang="en-US" altLang="zh-TW" sz="2400"/>
          </a:p>
          <a:p>
            <a:pPr lvl="1"/>
            <a:r>
              <a:rPr lang="en-US" altLang="zh-TW" sz="1800"/>
              <a:t>ChatGPT </a:t>
            </a:r>
            <a:r>
              <a:rPr lang="zh-TW" altLang="en-US" sz="1800"/>
              <a:t>（</a:t>
            </a:r>
            <a:r>
              <a:rPr lang="en-US" altLang="zh-TW" sz="1800"/>
              <a:t>2022/11 </a:t>
            </a:r>
            <a:r>
              <a:rPr lang="zh-TW" altLang="en-US" sz="1800"/>
              <a:t>發佈）</a:t>
            </a:r>
            <a:endParaRPr lang="en-US" altLang="zh-TW" sz="1800"/>
          </a:p>
          <a:p>
            <a:pPr lvl="1"/>
            <a:r>
              <a:rPr lang="zh-TW" altLang="en-US" sz="1800"/>
              <a:t>引爆 </a:t>
            </a:r>
            <a:r>
              <a:rPr lang="en-US" altLang="zh-TW" sz="1800"/>
              <a:t>AI</a:t>
            </a:r>
            <a:r>
              <a:rPr lang="zh-TW" altLang="en-US" sz="1800"/>
              <a:t> 的應用戰場：</a:t>
            </a:r>
            <a:r>
              <a:rPr lang="en-US" altLang="zh-TW" sz="1800"/>
              <a:t>Gemini (Bard)</a:t>
            </a:r>
            <a:r>
              <a:rPr lang="zh-TW" altLang="en-US" sz="1800"/>
              <a:t> </a:t>
            </a:r>
            <a:r>
              <a:rPr lang="en-US" altLang="zh-TW" sz="1800"/>
              <a:t>, Ernie, Perplexity…</a:t>
            </a:r>
            <a:endParaRPr lang="zh-TW" altLang="en-US" sz="1800"/>
          </a:p>
          <a:p>
            <a:pPr lvl="1"/>
            <a:r>
              <a:rPr lang="en-US" altLang="zh-TW" sz="1800"/>
              <a:t>DALL-E</a:t>
            </a:r>
            <a:r>
              <a:rPr lang="zh-TW" altLang="en-US" sz="1800"/>
              <a:t>， </a:t>
            </a:r>
            <a:r>
              <a:rPr lang="en-US" altLang="zh-TW" sz="1800"/>
              <a:t>MidJourney,</a:t>
            </a:r>
            <a:r>
              <a:rPr lang="zh-TW" altLang="en-US" sz="1800"/>
              <a:t> </a:t>
            </a:r>
            <a:r>
              <a:rPr lang="en-US" altLang="zh-TW" sz="1800"/>
              <a:t>Stable</a:t>
            </a:r>
            <a:r>
              <a:rPr lang="zh-TW" altLang="en-US" sz="1800"/>
              <a:t> </a:t>
            </a:r>
            <a:r>
              <a:rPr lang="en-US" altLang="zh-TW" sz="1800"/>
              <a:t>Diffusion</a:t>
            </a:r>
            <a:r>
              <a:rPr lang="zh-TW" altLang="en-US" sz="1800"/>
              <a:t> （製圖）</a:t>
            </a:r>
            <a:endParaRPr lang="en-US" altLang="zh-TW" sz="1800"/>
          </a:p>
          <a:p>
            <a:pPr lvl="1"/>
            <a:r>
              <a:rPr lang="en-US" altLang="zh-TW" sz="1800">
                <a:solidFill>
                  <a:srgbClr val="C00000"/>
                </a:solidFill>
              </a:rPr>
              <a:t>DeepSeek</a:t>
            </a:r>
          </a:p>
        </p:txBody>
      </p:sp>
      <p:sp>
        <p:nvSpPr>
          <p:cNvPr id="38916" name="投影片編號版面配置區 4">
            <a:extLst>
              <a:ext uri="{FF2B5EF4-FFF2-40B4-BE49-F238E27FC236}">
                <a16:creationId xmlns:a16="http://schemas.microsoft.com/office/drawing/2014/main" xmlns="" id="{60F1C7B8-B7F8-9FF2-6D59-64A4BDA0FB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3457EB0-B827-48BA-95FB-740DA258A30C}" type="slidenum">
              <a:rPr lang="en-US" altLang="zh-TW" sz="1400" smtClean="0">
                <a:solidFill>
                  <a:srgbClr val="333399"/>
                </a:solidFill>
              </a:rPr>
              <a:pPr/>
              <a:t>11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標題 1">
            <a:extLst>
              <a:ext uri="{FF2B5EF4-FFF2-40B4-BE49-F238E27FC236}">
                <a16:creationId xmlns:a16="http://schemas.microsoft.com/office/drawing/2014/main" xmlns="" id="{0763A044-A66B-F93D-CF9F-66B293A8F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AI </a:t>
            </a:r>
            <a:r>
              <a:rPr lang="zh-TW" altLang="en-US"/>
              <a:t>的創新應用</a:t>
            </a:r>
            <a:endParaRPr lang="en-US" altLang="en-US"/>
          </a:p>
        </p:txBody>
      </p:sp>
      <p:sp>
        <p:nvSpPr>
          <p:cNvPr id="39939" name="內容版面配置區 2">
            <a:extLst>
              <a:ext uri="{FF2B5EF4-FFF2-40B4-BE49-F238E27FC236}">
                <a16:creationId xmlns:a16="http://schemas.microsoft.com/office/drawing/2014/main" xmlns="" id="{145F10AF-27EA-DFA6-9118-A987EA57F2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看看 </a:t>
            </a:r>
            <a:r>
              <a:rPr lang="en-US" altLang="zh-TW"/>
              <a:t>Elon</a:t>
            </a:r>
            <a:r>
              <a:rPr lang="zh-TW" altLang="en-US"/>
              <a:t> </a:t>
            </a:r>
            <a:r>
              <a:rPr lang="en-US" altLang="zh-TW"/>
              <a:t>Musk </a:t>
            </a:r>
            <a:r>
              <a:rPr lang="zh-TW" altLang="en-US"/>
              <a:t>怎麼樣利用 </a:t>
            </a:r>
            <a:r>
              <a:rPr lang="en-US" altLang="zh-TW"/>
              <a:t>AI</a:t>
            </a:r>
            <a:r>
              <a:rPr lang="zh-TW" altLang="en-US"/>
              <a:t> 來整頓美國的深層政府 </a:t>
            </a:r>
            <a:r>
              <a:rPr lang="en-US" altLang="zh-TW"/>
              <a:t>Deep State</a:t>
            </a:r>
          </a:p>
          <a:p>
            <a:pPr lvl="1"/>
            <a:r>
              <a:rPr lang="en-US" altLang="zh-TW">
                <a:hlinkClick r:id="rId2"/>
              </a:rPr>
              <a:t>https://zh.wikipedia.org/zh-tw/%E7%BE%8E%E5%9C%8B%E7%9A%84%E6%B7%B1%E5%B1%A4%E6%94%BF%E5%BA%9C</a:t>
            </a:r>
            <a:endParaRPr lang="en-US" altLang="zh-TW"/>
          </a:p>
          <a:p>
            <a:pPr lvl="1"/>
            <a:r>
              <a:rPr lang="en-US" altLang="zh-TW">
                <a:hlinkClick r:id="rId3"/>
              </a:rPr>
              <a:t>https://youtu.be/Qc3acONHAMI?si=UEww4A_FOMaa3Bnv</a:t>
            </a:r>
            <a:endParaRPr lang="en-US" altLang="zh-TW"/>
          </a:p>
          <a:p>
            <a:pPr lvl="1"/>
            <a:endParaRPr lang="en-US" altLang="zh-TW"/>
          </a:p>
          <a:p>
            <a:pPr lvl="1"/>
            <a:endParaRPr lang="en-US" altLang="zh-TW"/>
          </a:p>
        </p:txBody>
      </p:sp>
      <p:sp>
        <p:nvSpPr>
          <p:cNvPr id="39940" name="投影片編號版面配置區 3">
            <a:extLst>
              <a:ext uri="{FF2B5EF4-FFF2-40B4-BE49-F238E27FC236}">
                <a16:creationId xmlns:a16="http://schemas.microsoft.com/office/drawing/2014/main" xmlns="" id="{5EE8E118-D1F0-5703-DFAC-0C1E9F9B0FC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9432526-1121-4239-A8ED-6CF23AE9C9FD}" type="slidenum">
              <a:rPr lang="en-US" altLang="zh-TW" sz="1400" smtClean="0">
                <a:solidFill>
                  <a:srgbClr val="333399"/>
                </a:solidFill>
              </a:rPr>
              <a:pPr/>
              <a:t>12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09FD521-1298-41F5-BE6B-B1E44FB0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有關這門課</a:t>
            </a:r>
            <a:endParaRPr 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9BDCCAB-1305-44B0-B6E4-DE20A6B59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討論策略規劃</a:t>
            </a:r>
            <a:endParaRPr lang="en-US" altLang="zh-TW" dirty="0"/>
          </a:p>
          <a:p>
            <a:pPr lvl="1"/>
            <a:r>
              <a:rPr lang="en-US" dirty="0"/>
              <a:t>IT</a:t>
            </a:r>
            <a:r>
              <a:rPr lang="zh-TW" altLang="en-US" dirty="0"/>
              <a:t> 條件改變</a:t>
            </a:r>
            <a:endParaRPr lang="en-US" altLang="zh-TW" dirty="0"/>
          </a:p>
          <a:p>
            <a:pPr lvl="1"/>
            <a:r>
              <a:rPr lang="zh-TW" altLang="en-US" dirty="0"/>
              <a:t>企業經營環境改變</a:t>
            </a:r>
            <a:endParaRPr lang="en-US" altLang="zh-TW" dirty="0"/>
          </a:p>
          <a:p>
            <a:pPr lvl="1"/>
            <a:r>
              <a:rPr lang="zh-TW" altLang="en-US" dirty="0"/>
              <a:t>全球化</a:t>
            </a:r>
            <a:endParaRPr lang="en-US" altLang="zh-TW" dirty="0"/>
          </a:p>
          <a:p>
            <a:pPr lvl="1"/>
            <a:r>
              <a:rPr lang="zh-TW" altLang="en-US" dirty="0"/>
              <a:t>韌性供應鍊</a:t>
            </a:r>
            <a:endParaRPr lang="en-US" altLang="zh-TW" dirty="0"/>
          </a:p>
          <a:p>
            <a:pPr lvl="2"/>
            <a:r>
              <a:rPr lang="zh-TW" altLang="en-US" dirty="0"/>
              <a:t>去中國化</a:t>
            </a:r>
            <a:endParaRPr lang="en-US" altLang="zh-TW" dirty="0"/>
          </a:p>
          <a:p>
            <a:pPr lvl="1"/>
            <a:r>
              <a:rPr lang="zh-TW" altLang="en-US" dirty="0"/>
              <a:t>戰爭和戰爭風險</a:t>
            </a:r>
            <a:endParaRPr lang="en-US" altLang="zh-TW" dirty="0"/>
          </a:p>
          <a:p>
            <a:r>
              <a:rPr lang="zh-TW" altLang="en-US"/>
              <a:t>經營模式</a:t>
            </a:r>
            <a:endParaRPr lang="en-US" altLang="zh-TW" dirty="0"/>
          </a:p>
          <a:p>
            <a:pPr lvl="1"/>
            <a:endParaRPr 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F9ECA822-62D6-4C1C-B4B6-62B13B6FF1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ADDFEE08-C224-45E3-969F-168ACAD31F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579A4F-AFDA-455A-8BFF-990565418BC2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693049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上課預備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8688" cy="41148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教學網頁：</a:t>
            </a:r>
            <a:r>
              <a:rPr lang="en-US" altLang="zh-TW" sz="2400" dirty="0">
                <a:hlinkClick r:id="rId3"/>
              </a:rPr>
              <a:t>http://</a:t>
            </a:r>
            <a:r>
              <a:rPr lang="en-US" altLang="zh-TW" sz="2400" dirty="0" err="1">
                <a:hlinkClick r:id="rId3"/>
              </a:rPr>
              <a:t>www.mgt.ncu.edu.tw</a:t>
            </a:r>
            <a:r>
              <a:rPr lang="en-US" altLang="zh-TW" sz="2400" dirty="0">
                <a:hlinkClick r:id="rId3"/>
              </a:rPr>
              <a:t>/~</a:t>
            </a:r>
            <a:r>
              <a:rPr lang="en-US" altLang="zh-TW" sz="2400" dirty="0" err="1" smtClean="0">
                <a:hlinkClick r:id="rId3"/>
              </a:rPr>
              <a:t>ckfarn</a:t>
            </a:r>
            <a:r>
              <a:rPr lang="en-US" altLang="zh-TW" sz="2400" dirty="0" smtClean="0">
                <a:hlinkClick r:id="rId3"/>
              </a:rPr>
              <a:t>/</a:t>
            </a:r>
            <a:r>
              <a:rPr lang="en-US" altLang="zh-TW" sz="2400" dirty="0" err="1" smtClean="0">
                <a:hlinkClick r:id="rId3"/>
              </a:rPr>
              <a:t>25S_e_Strategy.html</a:t>
            </a:r>
            <a:endParaRPr lang="en-US" altLang="zh-TW" sz="2400" dirty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教科書：無</a:t>
            </a:r>
            <a:endParaRPr lang="en-US" altLang="zh-TW" sz="2800" dirty="0"/>
          </a:p>
          <a:p>
            <a:pPr lvl="1" eaLnBrk="1" hangingPunct="1">
              <a:spcAft>
                <a:spcPts val="600"/>
              </a:spcAft>
            </a:pPr>
            <a:r>
              <a:rPr lang="zh-TW" altLang="en-US" sz="2400" dirty="0"/>
              <a:t>使用教師準備的投影片資料</a:t>
            </a:r>
            <a:endParaRPr lang="en-US" altLang="zh-TW" sz="2400" dirty="0"/>
          </a:p>
          <a:p>
            <a:pPr marL="663575" lvl="1" indent="0" eaLnBrk="1" hangingPunct="1">
              <a:spcAft>
                <a:spcPts val="600"/>
              </a:spcAft>
              <a:buNone/>
            </a:pPr>
            <a:endParaRPr lang="en-US" altLang="zh-TW" sz="2400" dirty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學生背景</a:t>
            </a:r>
            <a:endParaRPr lang="en-US" altLang="zh-TW" sz="2800" dirty="0"/>
          </a:p>
          <a:p>
            <a:pPr eaLnBrk="1" hangingPunct="1">
              <a:spcAft>
                <a:spcPts val="600"/>
              </a:spcAft>
            </a:pPr>
            <a:r>
              <a:rPr lang="zh-TW" altLang="en-US" sz="2800" dirty="0"/>
              <a:t>討論上課時間</a:t>
            </a:r>
            <a:endParaRPr lang="en-US" altLang="zh-TW" sz="2800" dirty="0"/>
          </a:p>
          <a:p>
            <a:pPr eaLnBrk="1" hangingPunct="1">
              <a:spcAft>
                <a:spcPts val="600"/>
              </a:spcAft>
            </a:pPr>
            <a:endParaRPr lang="zh-TW" altLang="en-US" sz="2800" dirty="0"/>
          </a:p>
        </p:txBody>
      </p:sp>
      <p:sp>
        <p:nvSpPr>
          <p:cNvPr id="30723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770C6EDF-2F07-4CA7-A005-81A1EBF9869F}" type="slidenum">
              <a:rPr lang="en-US" altLang="zh-TW" sz="1400">
                <a:solidFill>
                  <a:srgbClr val="333399"/>
                </a:solidFill>
              </a:rPr>
              <a:pPr/>
              <a:t>2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中原大學。范錚強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16654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學期評分</a:t>
            </a: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2800" dirty="0"/>
              <a:t>作業一（個人）</a:t>
            </a:r>
            <a:endParaRPr lang="en-US" altLang="zh-TW" sz="2800" dirty="0"/>
          </a:p>
          <a:p>
            <a:pPr lvl="1" eaLnBrk="1" hangingPunct="1"/>
            <a:r>
              <a:rPr lang="zh-TW" altLang="en-US" sz="2400" dirty="0">
                <a:ea typeface="標楷體" panose="03000509000000000000" pitchFamily="65" charset="-120"/>
              </a:rPr>
              <a:t>文字編排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800" dirty="0"/>
              <a:t>作業二、四～六（個人）</a:t>
            </a:r>
            <a:endParaRPr lang="en-US" altLang="zh-TW" sz="2800" dirty="0"/>
          </a:p>
          <a:p>
            <a:pPr lvl="1" eaLnBrk="1" hangingPunct="1"/>
            <a:r>
              <a:rPr lang="zh-TW" altLang="en-US" sz="2400" dirty="0"/>
              <a:t>一頁個案閱讀報告（</a:t>
            </a:r>
            <a:r>
              <a:rPr lang="en-US" altLang="zh-TW" sz="2400" dirty="0"/>
              <a:t>12</a:t>
            </a:r>
            <a:r>
              <a:rPr lang="zh-TW" altLang="en-US" sz="2400" dirty="0"/>
              <a:t>點字、單行）</a:t>
            </a:r>
            <a:endParaRPr lang="en-US" altLang="zh-TW" sz="2400" dirty="0"/>
          </a:p>
          <a:p>
            <a:pPr eaLnBrk="1" hangingPunct="1"/>
            <a:r>
              <a:rPr lang="zh-TW" altLang="en-US" sz="2800" dirty="0"/>
              <a:t>作業三（團體）</a:t>
            </a:r>
            <a:r>
              <a:rPr lang="en-US" altLang="zh-TW" sz="2800" dirty="0">
                <a:solidFill>
                  <a:srgbClr val="C00000"/>
                </a:solidFill>
              </a:rPr>
              <a:t>??</a:t>
            </a:r>
          </a:p>
          <a:p>
            <a:pPr lvl="1" eaLnBrk="1" hangingPunct="1"/>
            <a:r>
              <a:rPr lang="zh-TW" altLang="en-US" sz="2400" dirty="0">
                <a:ea typeface="標楷體" panose="03000509000000000000" pitchFamily="65" charset="-120"/>
              </a:rPr>
              <a:t>企業策略 </a:t>
            </a:r>
            <a:r>
              <a:rPr lang="en-US" altLang="zh-TW" sz="2400" dirty="0">
                <a:ea typeface="標楷體" panose="03000509000000000000" pitchFamily="65" charset="-120"/>
              </a:rPr>
              <a:t>SWOT </a:t>
            </a:r>
            <a:r>
              <a:rPr lang="zh-TW" altLang="en-US" sz="2400" dirty="0">
                <a:ea typeface="標楷體" panose="03000509000000000000" pitchFamily="65" charset="-120"/>
              </a:rPr>
              <a:t>規劃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800" dirty="0"/>
              <a:t>學期報告（個人）</a:t>
            </a:r>
            <a:endParaRPr lang="en-US" altLang="zh-TW" sz="2800" dirty="0"/>
          </a:p>
          <a:p>
            <a:pPr lvl="1" eaLnBrk="1" hangingPunct="1"/>
            <a:r>
              <a:rPr lang="zh-TW" altLang="en-US" sz="2400" dirty="0">
                <a:ea typeface="標楷體" panose="03000509000000000000" pitchFamily="65" charset="-120"/>
              </a:rPr>
              <a:t>個人生涯規劃</a:t>
            </a:r>
          </a:p>
        </p:txBody>
      </p:sp>
      <p:sp>
        <p:nvSpPr>
          <p:cNvPr id="7172" name="頁尾版面配置區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173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46DBD0D4-CFA7-4070-9BAE-894A596DA05E}" type="slidenum">
              <a:rPr lang="en-US" altLang="zh-TW" sz="1400" smtClean="0">
                <a:solidFill>
                  <a:srgbClr val="333399"/>
                </a:solidFill>
              </a:rPr>
              <a:pPr/>
              <a:t>3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08710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頁尾版面配置區 1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9458" name="投影片編號版面配置區 2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12BCF79A-A5AF-4510-AD23-17018EC403AD}" type="slidenum">
              <a:rPr lang="en-US" altLang="zh-TW" sz="1400" smtClean="0">
                <a:solidFill>
                  <a:srgbClr val="333399"/>
                </a:solidFill>
              </a:rPr>
              <a:pPr/>
              <a:t>4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資訊科技應用引發的管理問題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844824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800" dirty="0"/>
              <a:t>IT</a:t>
            </a:r>
            <a:r>
              <a:rPr lang="zh-TW" altLang="en-US" sz="2800" dirty="0"/>
              <a:t> 已經導致企業經營的基本革命</a:t>
            </a:r>
            <a:endParaRPr lang="en-US" altLang="zh-TW" sz="2800" dirty="0"/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/>
              <a:t>很多過去不能達成的事都可以做到了</a:t>
            </a:r>
            <a:endParaRPr lang="en-US" altLang="zh-TW" sz="2400" dirty="0"/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/>
              <a:t>產生顧客價值</a:t>
            </a:r>
            <a:endParaRPr lang="en-US" altLang="zh-TW" sz="2400" dirty="0"/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/>
              <a:t>環境和顧客需求改變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/>
              <a:t>促成</a:t>
            </a:r>
            <a:r>
              <a:rPr lang="zh-TW" altLang="en-US" sz="2400" b="1" dirty="0">
                <a:solidFill>
                  <a:srgbClr val="FF0000"/>
                </a:solidFill>
              </a:rPr>
              <a:t>新的企業策略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/>
              <a:t>科技改變下的營業條件改變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/>
              <a:t>提升內部效率、降低成本、增加營收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800" dirty="0"/>
              <a:t>企業經營典範改變</a:t>
            </a:r>
            <a:endParaRPr lang="en-US" altLang="zh-TW" sz="2800" dirty="0"/>
          </a:p>
          <a:p>
            <a:pPr lvl="1" eaLnBrk="1" hangingPunct="1">
              <a:lnSpc>
                <a:spcPct val="90000"/>
              </a:lnSpc>
            </a:pPr>
            <a:r>
              <a:rPr lang="zh-TW" altLang="en-US" sz="2400" dirty="0"/>
              <a:t>主流 </a:t>
            </a:r>
            <a:r>
              <a:rPr lang="en-US" altLang="zh-TW" sz="2400" dirty="0"/>
              <a:t>best practice </a:t>
            </a:r>
            <a:r>
              <a:rPr lang="zh-TW" altLang="en-US" sz="2400" dirty="0"/>
              <a:t>還在不斷改變</a:t>
            </a:r>
            <a:endParaRPr lang="en-US" altLang="zh-TW" sz="2400" dirty="0"/>
          </a:p>
          <a:p>
            <a:pPr lvl="1" eaLnBrk="1" hangingPunct="1">
              <a:lnSpc>
                <a:spcPct val="90000"/>
              </a:lnSpc>
            </a:pPr>
            <a:endParaRPr lang="zh-TW" altLang="en-US" sz="2800" dirty="0"/>
          </a:p>
        </p:txBody>
      </p:sp>
    </p:spTree>
  </p:cSld>
  <p:clrMapOvr>
    <a:masterClrMapping/>
  </p:clrMapOvr>
  <p:transition spd="med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253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DFB1000-62FB-432E-A01A-0937B8195629}" type="slidenum">
              <a:rPr lang="en-US" altLang="zh-TW" sz="1400">
                <a:solidFill>
                  <a:srgbClr val="333399"/>
                </a:solidFill>
              </a:rPr>
              <a:pPr/>
              <a:t>5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22531" name="AutoShape 11"/>
          <p:cNvSpPr>
            <a:spLocks noChangeArrowheads="1"/>
          </p:cNvSpPr>
          <p:nvPr/>
        </p:nvSpPr>
        <p:spPr bwMode="auto">
          <a:xfrm>
            <a:off x="381000" y="3810000"/>
            <a:ext cx="8458200" cy="457200"/>
          </a:xfrm>
          <a:custGeom>
            <a:avLst/>
            <a:gdLst>
              <a:gd name="T0" fmla="*/ 2147483646 w 21600"/>
              <a:gd name="T1" fmla="*/ 0 h 21600"/>
              <a:gd name="T2" fmla="*/ 0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8100 h 21600"/>
              <a:gd name="T14" fmla="*/ 21075 w 21600"/>
              <a:gd name="T15" fmla="*/ 135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9500" y="0"/>
                </a:moveTo>
                <a:lnTo>
                  <a:pt x="19500" y="8100"/>
                </a:lnTo>
                <a:lnTo>
                  <a:pt x="3375" y="8100"/>
                </a:lnTo>
                <a:lnTo>
                  <a:pt x="3375" y="13500"/>
                </a:lnTo>
                <a:lnTo>
                  <a:pt x="19500" y="13500"/>
                </a:lnTo>
                <a:lnTo>
                  <a:pt x="19500" y="21600"/>
                </a:lnTo>
                <a:lnTo>
                  <a:pt x="21600" y="10800"/>
                </a:lnTo>
                <a:lnTo>
                  <a:pt x="19500" y="0"/>
                </a:lnTo>
                <a:close/>
              </a:path>
              <a:path w="21600" h="21600">
                <a:moveTo>
                  <a:pt x="1350" y="8100"/>
                </a:moveTo>
                <a:lnTo>
                  <a:pt x="1350" y="13500"/>
                </a:lnTo>
                <a:lnTo>
                  <a:pt x="2700" y="13500"/>
                </a:lnTo>
                <a:lnTo>
                  <a:pt x="2700" y="8100"/>
                </a:lnTo>
                <a:lnTo>
                  <a:pt x="1350" y="8100"/>
                </a:lnTo>
                <a:close/>
              </a:path>
              <a:path w="21600" h="21600">
                <a:moveTo>
                  <a:pt x="0" y="8100"/>
                </a:moveTo>
                <a:lnTo>
                  <a:pt x="0" y="13500"/>
                </a:lnTo>
                <a:lnTo>
                  <a:pt x="675" y="13500"/>
                </a:lnTo>
                <a:lnTo>
                  <a:pt x="675" y="8100"/>
                </a:lnTo>
                <a:lnTo>
                  <a:pt x="0" y="81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資訊科技的企業應用演進</a:t>
            </a: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696913" y="3595688"/>
            <a:ext cx="981075" cy="925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資料</a:t>
            </a:r>
          </a:p>
          <a:p>
            <a:pPr algn="ctr" eaLnBrk="1" hangingPunct="1"/>
            <a:r>
              <a:rPr lang="zh-TW" altLang="en-US" sz="1800"/>
              <a:t>處理</a:t>
            </a:r>
          </a:p>
          <a:p>
            <a:pPr algn="ctr" eaLnBrk="1" hangingPunct="1"/>
            <a:r>
              <a:rPr lang="en-US" altLang="zh-TW" sz="1800"/>
              <a:t>DP/EDP</a:t>
            </a:r>
          </a:p>
        </p:txBody>
      </p:sp>
      <p:sp>
        <p:nvSpPr>
          <p:cNvPr id="22534" name="Text Box 5"/>
          <p:cNvSpPr txBox="1">
            <a:spLocks noChangeArrowheads="1"/>
          </p:cNvSpPr>
          <p:nvPr/>
        </p:nvSpPr>
        <p:spPr bwMode="auto">
          <a:xfrm>
            <a:off x="0" y="24574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電腦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857375" y="3595688"/>
            <a:ext cx="879475" cy="92551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管理資</a:t>
            </a:r>
          </a:p>
          <a:p>
            <a:pPr algn="ctr" eaLnBrk="1" hangingPunct="1"/>
            <a:r>
              <a:rPr lang="zh-TW" altLang="en-US" sz="1800"/>
              <a:t>訊系統</a:t>
            </a:r>
          </a:p>
          <a:p>
            <a:pPr algn="ctr" eaLnBrk="1" hangingPunct="1"/>
            <a:r>
              <a:rPr lang="en-US" altLang="zh-TW" sz="1800"/>
              <a:t>MIS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271463" y="1700213"/>
            <a:ext cx="1403350" cy="4572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ea typeface="標楷體" panose="03000509000000000000" pitchFamily="65" charset="-120"/>
              </a:rPr>
              <a:t>科技創新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339725" y="5718175"/>
            <a:ext cx="1403350" cy="457200"/>
          </a:xfrm>
          <a:prstGeom prst="rect">
            <a:avLst/>
          </a:prstGeom>
          <a:solidFill>
            <a:srgbClr val="FF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ea typeface="標楷體" panose="03000509000000000000" pitchFamily="65" charset="-120"/>
              </a:rPr>
              <a:t>觀念創新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544513" y="29130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39" name="Text Box 12"/>
          <p:cNvSpPr txBox="1">
            <a:spLocks noChangeArrowheads="1"/>
          </p:cNvSpPr>
          <p:nvPr/>
        </p:nvSpPr>
        <p:spPr bwMode="auto">
          <a:xfrm>
            <a:off x="679450" y="51117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資料分析</a:t>
            </a:r>
          </a:p>
        </p:txBody>
      </p:sp>
      <p:sp>
        <p:nvSpPr>
          <p:cNvPr id="22540" name="Line 13"/>
          <p:cNvSpPr>
            <a:spLocks noChangeShapeType="1"/>
          </p:cNvSpPr>
          <p:nvPr/>
        </p:nvSpPr>
        <p:spPr bwMode="auto">
          <a:xfrm flipV="1">
            <a:off x="1631950" y="4579938"/>
            <a:ext cx="681038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41" name="Text Box 14"/>
          <p:cNvSpPr txBox="1">
            <a:spLocks noChangeArrowheads="1"/>
          </p:cNvSpPr>
          <p:nvPr/>
        </p:nvSpPr>
        <p:spPr bwMode="auto">
          <a:xfrm>
            <a:off x="2870200" y="3595688"/>
            <a:ext cx="1019175" cy="92551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決策支</a:t>
            </a:r>
          </a:p>
          <a:p>
            <a:pPr algn="ctr" eaLnBrk="1" hangingPunct="1"/>
            <a:r>
              <a:rPr lang="zh-TW" altLang="en-US" sz="1800"/>
              <a:t>援系統</a:t>
            </a:r>
          </a:p>
          <a:p>
            <a:pPr algn="ctr" eaLnBrk="1" hangingPunct="1"/>
            <a:r>
              <a:rPr lang="en-US" altLang="zh-TW" sz="1800"/>
              <a:t>DSS/EIS</a:t>
            </a:r>
          </a:p>
        </p:txBody>
      </p:sp>
      <p:sp>
        <p:nvSpPr>
          <p:cNvPr id="22542" name="Text Box 15"/>
          <p:cNvSpPr txBox="1">
            <a:spLocks noChangeArrowheads="1"/>
          </p:cNvSpPr>
          <p:nvPr/>
        </p:nvSpPr>
        <p:spPr bwMode="auto">
          <a:xfrm>
            <a:off x="2039938" y="5111750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決策模型</a:t>
            </a:r>
          </a:p>
        </p:txBody>
      </p:sp>
      <p:sp>
        <p:nvSpPr>
          <p:cNvPr id="22543" name="Line 16"/>
          <p:cNvSpPr>
            <a:spLocks noChangeShapeType="1"/>
          </p:cNvSpPr>
          <p:nvPr/>
        </p:nvSpPr>
        <p:spPr bwMode="auto">
          <a:xfrm flipV="1">
            <a:off x="2720975" y="4579938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44" name="Text Box 17"/>
          <p:cNvSpPr txBox="1">
            <a:spLocks noChangeArrowheads="1"/>
          </p:cNvSpPr>
          <p:nvPr/>
        </p:nvSpPr>
        <p:spPr bwMode="auto">
          <a:xfrm>
            <a:off x="4040188" y="3595688"/>
            <a:ext cx="765175" cy="92551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線上</a:t>
            </a:r>
          </a:p>
          <a:p>
            <a:pPr algn="ctr" eaLnBrk="1" hangingPunct="1"/>
            <a:r>
              <a:rPr lang="zh-TW" altLang="en-US" sz="1800"/>
              <a:t>交易</a:t>
            </a:r>
          </a:p>
          <a:p>
            <a:pPr algn="ctr" eaLnBrk="1" hangingPunct="1"/>
            <a:r>
              <a:rPr lang="en-US" altLang="zh-TW" sz="1800"/>
              <a:t>OLTP</a:t>
            </a:r>
          </a:p>
        </p:txBody>
      </p:sp>
      <p:sp>
        <p:nvSpPr>
          <p:cNvPr id="22545" name="Text Box 18"/>
          <p:cNvSpPr txBox="1">
            <a:spLocks noChangeArrowheads="1"/>
          </p:cNvSpPr>
          <p:nvPr/>
        </p:nvSpPr>
        <p:spPr bwMode="auto">
          <a:xfrm>
            <a:off x="2176463" y="25336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資料庫</a:t>
            </a:r>
          </a:p>
        </p:txBody>
      </p:sp>
      <p:sp>
        <p:nvSpPr>
          <p:cNvPr id="22546" name="Line 19"/>
          <p:cNvSpPr>
            <a:spLocks noChangeShapeType="1"/>
          </p:cNvSpPr>
          <p:nvPr/>
        </p:nvSpPr>
        <p:spPr bwMode="auto">
          <a:xfrm>
            <a:off x="27209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47" name="Text Box 20"/>
          <p:cNvSpPr txBox="1">
            <a:spLocks noChangeArrowheads="1"/>
          </p:cNvSpPr>
          <p:nvPr/>
        </p:nvSpPr>
        <p:spPr bwMode="auto">
          <a:xfrm>
            <a:off x="3468688" y="25336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通訊</a:t>
            </a:r>
          </a:p>
        </p:txBody>
      </p:sp>
      <p:sp>
        <p:nvSpPr>
          <p:cNvPr id="22548" name="Line 21"/>
          <p:cNvSpPr>
            <a:spLocks noChangeShapeType="1"/>
          </p:cNvSpPr>
          <p:nvPr/>
        </p:nvSpPr>
        <p:spPr bwMode="auto">
          <a:xfrm>
            <a:off x="38766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49" name="Text Box 22"/>
          <p:cNvSpPr txBox="1">
            <a:spLocks noChangeArrowheads="1"/>
          </p:cNvSpPr>
          <p:nvPr/>
        </p:nvSpPr>
        <p:spPr bwMode="auto">
          <a:xfrm>
            <a:off x="4933950" y="3595688"/>
            <a:ext cx="879475" cy="925512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企業資</a:t>
            </a:r>
          </a:p>
          <a:p>
            <a:pPr algn="ctr" eaLnBrk="1" hangingPunct="1"/>
            <a:r>
              <a:rPr lang="zh-TW" altLang="en-US" sz="1800"/>
              <a:t>源規劃</a:t>
            </a:r>
          </a:p>
          <a:p>
            <a:pPr algn="ctr" eaLnBrk="1" hangingPunct="1"/>
            <a:r>
              <a:rPr lang="en-US" altLang="zh-TW" sz="1800"/>
              <a:t>ERP</a:t>
            </a:r>
          </a:p>
        </p:txBody>
      </p:sp>
      <p:sp>
        <p:nvSpPr>
          <p:cNvPr id="22550" name="Text Box 23"/>
          <p:cNvSpPr txBox="1">
            <a:spLocks noChangeArrowheads="1"/>
          </p:cNvSpPr>
          <p:nvPr/>
        </p:nvSpPr>
        <p:spPr bwMode="auto">
          <a:xfrm>
            <a:off x="3740150" y="5035550"/>
            <a:ext cx="1403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生管、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管會模型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企業再造</a:t>
            </a:r>
          </a:p>
        </p:txBody>
      </p:sp>
      <p:sp>
        <p:nvSpPr>
          <p:cNvPr id="22551" name="Line 24"/>
          <p:cNvSpPr>
            <a:spLocks noChangeShapeType="1"/>
          </p:cNvSpPr>
          <p:nvPr/>
        </p:nvSpPr>
        <p:spPr bwMode="auto">
          <a:xfrm flipV="1">
            <a:off x="4556125" y="4579938"/>
            <a:ext cx="681038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52" name="Text Box 25"/>
          <p:cNvSpPr txBox="1">
            <a:spLocks noChangeArrowheads="1"/>
          </p:cNvSpPr>
          <p:nvPr/>
        </p:nvSpPr>
        <p:spPr bwMode="auto">
          <a:xfrm>
            <a:off x="5938838" y="3595688"/>
            <a:ext cx="879475" cy="925512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>
                <a:solidFill>
                  <a:srgbClr val="FFFF99"/>
                </a:solidFill>
              </a:rPr>
              <a:t>電子化</a:t>
            </a:r>
          </a:p>
          <a:p>
            <a:pPr algn="ctr" eaLnBrk="1" hangingPunct="1"/>
            <a:r>
              <a:rPr lang="zh-TW" altLang="en-US" sz="1800">
                <a:solidFill>
                  <a:srgbClr val="FFFF99"/>
                </a:solidFill>
              </a:rPr>
              <a:t>企業</a:t>
            </a: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EB</a:t>
            </a:r>
          </a:p>
        </p:txBody>
      </p:sp>
      <p:sp>
        <p:nvSpPr>
          <p:cNvPr id="22553" name="Text Box 26"/>
          <p:cNvSpPr txBox="1">
            <a:spLocks noChangeArrowheads="1"/>
          </p:cNvSpPr>
          <p:nvPr/>
        </p:nvSpPr>
        <p:spPr bwMode="auto">
          <a:xfrm>
            <a:off x="5364163" y="5157788"/>
            <a:ext cx="793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企業</a:t>
            </a:r>
          </a:p>
          <a:p>
            <a:pPr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再造</a:t>
            </a:r>
          </a:p>
        </p:txBody>
      </p:sp>
      <p:sp>
        <p:nvSpPr>
          <p:cNvPr id="22554" name="Line 27"/>
          <p:cNvSpPr>
            <a:spLocks noChangeShapeType="1"/>
          </p:cNvSpPr>
          <p:nvPr/>
        </p:nvSpPr>
        <p:spPr bwMode="auto">
          <a:xfrm flipV="1">
            <a:off x="5713413" y="4579938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55" name="Text Box 28"/>
          <p:cNvSpPr txBox="1">
            <a:spLocks noChangeArrowheads="1"/>
          </p:cNvSpPr>
          <p:nvPr/>
        </p:nvSpPr>
        <p:spPr bwMode="auto">
          <a:xfrm>
            <a:off x="5346700" y="2533650"/>
            <a:ext cx="1108075" cy="650875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 sz="1800"/>
              <a:t>電子商務</a:t>
            </a:r>
          </a:p>
          <a:p>
            <a:pPr algn="ctr" eaLnBrk="1" hangingPunct="1"/>
            <a:r>
              <a:rPr lang="en-US" altLang="zh-TW" sz="1800"/>
              <a:t>B2C EC</a:t>
            </a:r>
          </a:p>
        </p:txBody>
      </p:sp>
      <p:sp>
        <p:nvSpPr>
          <p:cNvPr id="22556" name="Text Box 29"/>
          <p:cNvSpPr txBox="1">
            <a:spLocks noChangeArrowheads="1"/>
          </p:cNvSpPr>
          <p:nvPr/>
        </p:nvSpPr>
        <p:spPr bwMode="auto">
          <a:xfrm>
            <a:off x="4421188" y="1700213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網際網路</a:t>
            </a:r>
          </a:p>
        </p:txBody>
      </p:sp>
      <p:sp>
        <p:nvSpPr>
          <p:cNvPr id="22557" name="Line 30"/>
          <p:cNvSpPr>
            <a:spLocks noChangeShapeType="1"/>
          </p:cNvSpPr>
          <p:nvPr/>
        </p:nvSpPr>
        <p:spPr bwMode="auto">
          <a:xfrm>
            <a:off x="4897438" y="2079625"/>
            <a:ext cx="474662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>
            <a:off x="5984875" y="3216275"/>
            <a:ext cx="271463" cy="379413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59" name="Text Box 32"/>
          <p:cNvSpPr txBox="1">
            <a:spLocks noChangeArrowheads="1"/>
          </p:cNvSpPr>
          <p:nvPr/>
        </p:nvSpPr>
        <p:spPr bwMode="auto">
          <a:xfrm>
            <a:off x="1223963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50s</a:t>
            </a:r>
          </a:p>
        </p:txBody>
      </p:sp>
      <p:sp>
        <p:nvSpPr>
          <p:cNvPr id="22560" name="Text Box 33"/>
          <p:cNvSpPr txBox="1">
            <a:spLocks noChangeArrowheads="1"/>
          </p:cNvSpPr>
          <p:nvPr/>
        </p:nvSpPr>
        <p:spPr bwMode="auto">
          <a:xfrm>
            <a:off x="22447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60s</a:t>
            </a:r>
          </a:p>
        </p:txBody>
      </p:sp>
      <p:sp>
        <p:nvSpPr>
          <p:cNvPr id="22561" name="Text Box 34"/>
          <p:cNvSpPr txBox="1">
            <a:spLocks noChangeArrowheads="1"/>
          </p:cNvSpPr>
          <p:nvPr/>
        </p:nvSpPr>
        <p:spPr bwMode="auto">
          <a:xfrm>
            <a:off x="3400425" y="4579938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70s</a:t>
            </a:r>
          </a:p>
        </p:txBody>
      </p:sp>
      <p:sp>
        <p:nvSpPr>
          <p:cNvPr id="22562" name="Text Box 35"/>
          <p:cNvSpPr txBox="1">
            <a:spLocks noChangeArrowheads="1"/>
          </p:cNvSpPr>
          <p:nvPr/>
        </p:nvSpPr>
        <p:spPr bwMode="auto">
          <a:xfrm>
            <a:off x="43529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80s</a:t>
            </a:r>
          </a:p>
        </p:txBody>
      </p:sp>
      <p:sp>
        <p:nvSpPr>
          <p:cNvPr id="22563" name="Text Box 36"/>
          <p:cNvSpPr txBox="1">
            <a:spLocks noChangeArrowheads="1"/>
          </p:cNvSpPr>
          <p:nvPr/>
        </p:nvSpPr>
        <p:spPr bwMode="auto">
          <a:xfrm>
            <a:off x="5305425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90s</a:t>
            </a:r>
          </a:p>
        </p:txBody>
      </p:sp>
      <p:sp>
        <p:nvSpPr>
          <p:cNvPr id="22564" name="Text Box 37"/>
          <p:cNvSpPr txBox="1">
            <a:spLocks noChangeArrowheads="1"/>
          </p:cNvSpPr>
          <p:nvPr/>
        </p:nvSpPr>
        <p:spPr bwMode="auto">
          <a:xfrm>
            <a:off x="6392863" y="4505325"/>
            <a:ext cx="501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00s</a:t>
            </a:r>
          </a:p>
        </p:txBody>
      </p:sp>
      <p:sp>
        <p:nvSpPr>
          <p:cNvPr id="22565" name="Text Box 38"/>
          <p:cNvSpPr txBox="1">
            <a:spLocks noChangeArrowheads="1"/>
          </p:cNvSpPr>
          <p:nvPr/>
        </p:nvSpPr>
        <p:spPr bwMode="auto">
          <a:xfrm>
            <a:off x="5168900" y="20034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1800" b="1">
                <a:solidFill>
                  <a:srgbClr val="333399"/>
                </a:solidFill>
              </a:rPr>
              <a:t>1995</a:t>
            </a:r>
          </a:p>
        </p:txBody>
      </p:sp>
      <p:sp>
        <p:nvSpPr>
          <p:cNvPr id="22566" name="Text Box 39"/>
          <p:cNvSpPr txBox="1">
            <a:spLocks noChangeArrowheads="1"/>
          </p:cNvSpPr>
          <p:nvPr/>
        </p:nvSpPr>
        <p:spPr bwMode="auto">
          <a:xfrm>
            <a:off x="4419600" y="253365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>
                <a:solidFill>
                  <a:srgbClr val="333399"/>
                </a:solidFill>
                <a:ea typeface="標楷體" panose="03000509000000000000" pitchFamily="65" charset="-120"/>
              </a:rPr>
              <a:t>整合</a:t>
            </a:r>
          </a:p>
        </p:txBody>
      </p:sp>
      <p:sp>
        <p:nvSpPr>
          <p:cNvPr id="22567" name="Line 40"/>
          <p:cNvSpPr>
            <a:spLocks noChangeShapeType="1"/>
          </p:cNvSpPr>
          <p:nvPr/>
        </p:nvSpPr>
        <p:spPr bwMode="auto">
          <a:xfrm>
            <a:off x="4829175" y="2989263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68" name="Text Box 42"/>
          <p:cNvSpPr txBox="1">
            <a:spLocks noChangeArrowheads="1"/>
          </p:cNvSpPr>
          <p:nvPr/>
        </p:nvSpPr>
        <p:spPr bwMode="auto">
          <a:xfrm>
            <a:off x="7116763" y="3573463"/>
            <a:ext cx="685800" cy="923925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endParaRPr lang="en-US" altLang="zh-TW" sz="1800">
              <a:solidFill>
                <a:srgbClr val="FFFF99"/>
              </a:solidFill>
            </a:endParaRP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XXX</a:t>
            </a:r>
          </a:p>
          <a:p>
            <a:pPr algn="ctr" eaLnBrk="1" hangingPunct="1"/>
            <a:r>
              <a:rPr lang="en-US" altLang="zh-TW" sz="1800">
                <a:solidFill>
                  <a:srgbClr val="FFFF99"/>
                </a:solidFill>
              </a:rPr>
              <a:t>4.0</a:t>
            </a:r>
          </a:p>
        </p:txBody>
      </p:sp>
      <p:sp>
        <p:nvSpPr>
          <p:cNvPr id="22569" name="Text Box 43"/>
          <p:cNvSpPr txBox="1">
            <a:spLocks noChangeArrowheads="1"/>
          </p:cNvSpPr>
          <p:nvPr/>
        </p:nvSpPr>
        <p:spPr bwMode="auto">
          <a:xfrm>
            <a:off x="6553200" y="1809750"/>
            <a:ext cx="23463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2000">
                <a:solidFill>
                  <a:srgbClr val="333399"/>
                </a:solidFill>
                <a:ea typeface="標楷體" panose="03000509000000000000" pitchFamily="65" charset="-120"/>
              </a:rPr>
              <a:t>雲端運算</a:t>
            </a:r>
          </a:p>
          <a:p>
            <a:pPr eaLnBrk="1" hangingPunct="1"/>
            <a:r>
              <a:rPr lang="zh-TW" altLang="en-US" sz="2000">
                <a:solidFill>
                  <a:srgbClr val="333399"/>
                </a:solidFill>
                <a:ea typeface="標楷體" panose="03000509000000000000" pitchFamily="65" charset="-120"/>
              </a:rPr>
              <a:t>行動商務</a:t>
            </a:r>
            <a:endParaRPr lang="en-US" altLang="zh-TW" sz="2000">
              <a:solidFill>
                <a:srgbClr val="333399"/>
              </a:solidFill>
              <a:ea typeface="標楷體" panose="03000509000000000000" pitchFamily="65" charset="-120"/>
            </a:endParaRPr>
          </a:p>
          <a:p>
            <a:pPr eaLnBrk="1" hangingPunct="1"/>
            <a:r>
              <a:rPr lang="en-US" altLang="zh-TW" sz="2000">
                <a:solidFill>
                  <a:srgbClr val="333399"/>
                </a:solidFill>
                <a:ea typeface="標楷體" panose="03000509000000000000" pitchFamily="65" charset="-120"/>
              </a:rPr>
              <a:t>5G, IoT, AI, BigData</a:t>
            </a:r>
            <a:endParaRPr lang="zh-TW" altLang="en-US" sz="2000">
              <a:solidFill>
                <a:srgbClr val="333399"/>
              </a:solidFill>
              <a:ea typeface="標楷體" panose="03000509000000000000" pitchFamily="65" charset="-120"/>
            </a:endParaRPr>
          </a:p>
        </p:txBody>
      </p:sp>
      <p:sp>
        <p:nvSpPr>
          <p:cNvPr id="22570" name="Line 44"/>
          <p:cNvSpPr>
            <a:spLocks noChangeShapeType="1"/>
          </p:cNvSpPr>
          <p:nvPr/>
        </p:nvSpPr>
        <p:spPr bwMode="auto">
          <a:xfrm>
            <a:off x="7019925" y="2924175"/>
            <a:ext cx="476250" cy="606425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2571" name="Text Box 45"/>
          <p:cNvSpPr txBox="1">
            <a:spLocks noChangeArrowheads="1"/>
          </p:cNvSpPr>
          <p:nvPr/>
        </p:nvSpPr>
        <p:spPr bwMode="auto">
          <a:xfrm>
            <a:off x="6372225" y="5229225"/>
            <a:ext cx="1403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經營模式</a:t>
            </a:r>
          </a:p>
          <a:p>
            <a:pPr algn="ctr" eaLnBrk="1" hangingPunct="1"/>
            <a:r>
              <a:rPr lang="zh-TW" altLang="en-US">
                <a:solidFill>
                  <a:srgbClr val="CC0000"/>
                </a:solidFill>
                <a:ea typeface="標楷體" panose="03000509000000000000" pitchFamily="65" charset="-120"/>
              </a:rPr>
              <a:t>創新</a:t>
            </a:r>
          </a:p>
        </p:txBody>
      </p:sp>
      <p:sp>
        <p:nvSpPr>
          <p:cNvPr id="22572" name="Line 46"/>
          <p:cNvSpPr>
            <a:spLocks noChangeShapeType="1"/>
          </p:cNvSpPr>
          <p:nvPr/>
        </p:nvSpPr>
        <p:spPr bwMode="auto">
          <a:xfrm flipV="1">
            <a:off x="6780213" y="4546600"/>
            <a:ext cx="679450" cy="6064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標題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Information Management</a:t>
            </a:r>
            <a:br>
              <a:rPr lang="en-US" altLang="zh-TW"/>
            </a:br>
            <a:r>
              <a:rPr lang="en-US" altLang="zh-TW"/>
              <a:t>Body of Knowledge</a:t>
            </a:r>
            <a:endParaRPr lang="zh-TW" altLang="en-US"/>
          </a:p>
        </p:txBody>
      </p:sp>
      <p:sp>
        <p:nvSpPr>
          <p:cNvPr id="39938" name="頁尾版面配置區 3"/>
          <p:cNvSpPr>
            <a:spLocks noGrp="1" noChangeArrowheads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39939" name="投影片編號版面配置區 4"/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98C563E0-27A9-4794-BF15-5040029476FE}" type="slidenum">
              <a:rPr lang="en-US" altLang="zh-TW" sz="1400">
                <a:solidFill>
                  <a:srgbClr val="333399"/>
                </a:solidFill>
              </a:rPr>
              <a:pPr/>
              <a:t>6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pic>
        <p:nvPicPr>
          <p:cNvPr id="39940" name="Picture 2" descr="The IMB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2781300"/>
            <a:ext cx="8226425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1" name="文字方塊 5"/>
          <p:cNvSpPr txBox="1">
            <a:spLocks noChangeArrowheads="1"/>
          </p:cNvSpPr>
          <p:nvPr/>
        </p:nvSpPr>
        <p:spPr bwMode="auto">
          <a:xfrm>
            <a:off x="6948488" y="6030913"/>
            <a:ext cx="13827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en-US" altLang="zh-TW" sz="1200"/>
              <a:t>Source: Imbok.info</a:t>
            </a:r>
            <a:endParaRPr lang="zh-TW" altLang="en-US" sz="1200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096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AB08848C-D068-4783-B766-5FF796B7C449}" type="slidenum">
              <a:rPr lang="en-US" altLang="zh-TW" sz="1400">
                <a:solidFill>
                  <a:srgbClr val="333399"/>
                </a:solidFill>
              </a:rPr>
              <a:pPr/>
              <a:t>7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MIS </a:t>
            </a:r>
            <a:r>
              <a:rPr lang="zh-TW" altLang="en-US"/>
              <a:t>和企業策略</a:t>
            </a:r>
          </a:p>
        </p:txBody>
      </p:sp>
      <p:sp>
        <p:nvSpPr>
          <p:cNvPr id="897028" name="Text Box 4"/>
          <p:cNvSpPr txBox="1">
            <a:spLocks noChangeArrowheads="1"/>
          </p:cNvSpPr>
          <p:nvPr/>
        </p:nvSpPr>
        <p:spPr bwMode="auto">
          <a:xfrm>
            <a:off x="411163" y="1978025"/>
            <a:ext cx="10652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3200">
                <a:solidFill>
                  <a:srgbClr val="333399"/>
                </a:solidFill>
                <a:ea typeface="標楷體" panose="03000509000000000000" pitchFamily="65" charset="-120"/>
              </a:rPr>
              <a:t>過去</a:t>
            </a:r>
          </a:p>
        </p:txBody>
      </p:sp>
      <p:sp>
        <p:nvSpPr>
          <p:cNvPr id="897029" name="Text Box 5"/>
          <p:cNvSpPr txBox="1">
            <a:spLocks noChangeArrowheads="1"/>
          </p:cNvSpPr>
          <p:nvPr/>
        </p:nvSpPr>
        <p:spPr bwMode="auto">
          <a:xfrm>
            <a:off x="7524750" y="4076700"/>
            <a:ext cx="10652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3200">
                <a:solidFill>
                  <a:srgbClr val="333399"/>
                </a:solidFill>
                <a:ea typeface="標楷體" panose="03000509000000000000" pitchFamily="65" charset="-120"/>
              </a:rPr>
              <a:t>現在</a:t>
            </a:r>
          </a:p>
        </p:txBody>
      </p:sp>
      <p:sp>
        <p:nvSpPr>
          <p:cNvPr id="897030" name="Oval 6"/>
          <p:cNvSpPr>
            <a:spLocks noChangeArrowheads="1"/>
          </p:cNvSpPr>
          <p:nvPr/>
        </p:nvSpPr>
        <p:spPr bwMode="auto">
          <a:xfrm>
            <a:off x="1116013" y="2636838"/>
            <a:ext cx="1295400" cy="1296987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企業</a:t>
            </a:r>
          </a:p>
          <a:p>
            <a:pPr algn="ctr" eaLnBrk="1" hangingPunct="1"/>
            <a:r>
              <a:rPr lang="zh-TW" altLang="en-US"/>
              <a:t>策略</a:t>
            </a:r>
          </a:p>
        </p:txBody>
      </p:sp>
      <p:sp>
        <p:nvSpPr>
          <p:cNvPr id="897031" name="Oval 7"/>
          <p:cNvSpPr>
            <a:spLocks noChangeArrowheads="1"/>
          </p:cNvSpPr>
          <p:nvPr/>
        </p:nvSpPr>
        <p:spPr bwMode="auto">
          <a:xfrm>
            <a:off x="3492500" y="2708275"/>
            <a:ext cx="1150938" cy="12255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/>
              <a:t>MIS</a:t>
            </a:r>
          </a:p>
          <a:p>
            <a:pPr algn="ctr" eaLnBrk="1" hangingPunct="1"/>
            <a:r>
              <a:rPr lang="zh-TW" altLang="en-US"/>
              <a:t>活動</a:t>
            </a:r>
          </a:p>
        </p:txBody>
      </p:sp>
      <p:sp>
        <p:nvSpPr>
          <p:cNvPr id="897032" name="AutoShape 8"/>
          <p:cNvSpPr>
            <a:spLocks noChangeArrowheads="1"/>
          </p:cNvSpPr>
          <p:nvPr/>
        </p:nvSpPr>
        <p:spPr bwMode="auto">
          <a:xfrm>
            <a:off x="2484438" y="2924175"/>
            <a:ext cx="935037" cy="720725"/>
          </a:xfrm>
          <a:prstGeom prst="rightArrow">
            <a:avLst>
              <a:gd name="adj1" fmla="val 50000"/>
              <a:gd name="adj2" fmla="val 32434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決定</a:t>
            </a:r>
          </a:p>
        </p:txBody>
      </p:sp>
      <p:sp>
        <p:nvSpPr>
          <p:cNvPr id="897033" name="Oval 9"/>
          <p:cNvSpPr>
            <a:spLocks noChangeArrowheads="1"/>
          </p:cNvSpPr>
          <p:nvPr/>
        </p:nvSpPr>
        <p:spPr bwMode="auto">
          <a:xfrm>
            <a:off x="4787900" y="4797425"/>
            <a:ext cx="1295400" cy="1296988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企業</a:t>
            </a:r>
          </a:p>
          <a:p>
            <a:pPr algn="ctr" eaLnBrk="1" hangingPunct="1"/>
            <a:r>
              <a:rPr lang="zh-TW" altLang="en-US"/>
              <a:t>策略</a:t>
            </a:r>
          </a:p>
        </p:txBody>
      </p:sp>
      <p:sp>
        <p:nvSpPr>
          <p:cNvPr id="897034" name="Oval 10"/>
          <p:cNvSpPr>
            <a:spLocks noChangeArrowheads="1"/>
          </p:cNvSpPr>
          <p:nvPr/>
        </p:nvSpPr>
        <p:spPr bwMode="auto">
          <a:xfrm>
            <a:off x="7164388" y="4868863"/>
            <a:ext cx="1150937" cy="1225550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/>
              <a:t>MIS</a:t>
            </a:r>
          </a:p>
          <a:p>
            <a:pPr algn="ctr" eaLnBrk="1" hangingPunct="1"/>
            <a:r>
              <a:rPr lang="zh-TW" altLang="en-US"/>
              <a:t>活動</a:t>
            </a:r>
          </a:p>
        </p:txBody>
      </p:sp>
      <p:sp>
        <p:nvSpPr>
          <p:cNvPr id="897035" name="AutoShape 11"/>
          <p:cNvSpPr>
            <a:spLocks noChangeArrowheads="1"/>
          </p:cNvSpPr>
          <p:nvPr/>
        </p:nvSpPr>
        <p:spPr bwMode="auto">
          <a:xfrm>
            <a:off x="6156325" y="5516563"/>
            <a:ext cx="935038" cy="720725"/>
          </a:xfrm>
          <a:prstGeom prst="rightArrow">
            <a:avLst>
              <a:gd name="adj1" fmla="val 50000"/>
              <a:gd name="adj2" fmla="val 32434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決定</a:t>
            </a:r>
          </a:p>
        </p:txBody>
      </p:sp>
      <p:sp>
        <p:nvSpPr>
          <p:cNvPr id="897036" name="AutoShape 12"/>
          <p:cNvSpPr>
            <a:spLocks noChangeArrowheads="1"/>
          </p:cNvSpPr>
          <p:nvPr/>
        </p:nvSpPr>
        <p:spPr bwMode="auto">
          <a:xfrm flipH="1">
            <a:off x="6156325" y="4652963"/>
            <a:ext cx="935038" cy="720725"/>
          </a:xfrm>
          <a:prstGeom prst="rightArrow">
            <a:avLst>
              <a:gd name="adj1" fmla="val 50000"/>
              <a:gd name="adj2" fmla="val 32434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zh-TW" altLang="en-US"/>
              <a:t>機會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97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89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97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97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89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97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897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897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89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28" grpId="0"/>
      <p:bldP spid="897029" grpId="0"/>
      <p:bldP spid="897030" grpId="0" animBg="1"/>
      <p:bldP spid="897031" grpId="0" animBg="1"/>
      <p:bldP spid="897032" grpId="0" animBg="1"/>
      <p:bldP spid="897033" grpId="0" animBg="1"/>
      <p:bldP spid="897034" grpId="0" animBg="1"/>
      <p:bldP spid="897035" grpId="0" animBg="1"/>
      <p:bldP spid="89703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頁尾版面配置區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r>
              <a:rPr lang="zh-TW" altLang="en-US" sz="1400">
                <a:solidFill>
                  <a:srgbClr val="333399"/>
                </a:solidFill>
              </a:rPr>
              <a:t>中原大學。范錚強</a:t>
            </a:r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373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5C927FB3-7448-4BB8-B282-8B7F4F12EAFF}" type="slidenum">
              <a:rPr lang="en-US" altLang="zh-TW" sz="1400">
                <a:solidFill>
                  <a:srgbClr val="333399"/>
                </a:solidFill>
              </a:rPr>
              <a:pPr/>
              <a:t>8</a:t>
            </a:fld>
            <a:endParaRPr lang="en-US" altLang="zh-TW" sz="1400">
              <a:solidFill>
                <a:srgbClr val="333399"/>
              </a:solidFill>
            </a:endParaRPr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為何會有這樣的趨勢？</a:t>
            </a:r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科技帶來突破時空侷限的機會</a:t>
            </a:r>
          </a:p>
          <a:p>
            <a:pPr eaLnBrk="1" hangingPunct="1"/>
            <a:r>
              <a:rPr lang="zh-TW" altLang="en-US"/>
              <a:t>過去，許多在</a:t>
            </a:r>
            <a:r>
              <a:rPr lang="zh-TW" altLang="en-US">
                <a:solidFill>
                  <a:srgbClr val="CC3300"/>
                </a:solidFill>
              </a:rPr>
              <a:t>「合理成本下」</a:t>
            </a:r>
            <a:r>
              <a:rPr lang="zh-TW" altLang="en-US"/>
              <a:t>無法達成的事，能夠實現</a:t>
            </a:r>
          </a:p>
          <a:p>
            <a:pPr lvl="1" eaLnBrk="1" hangingPunct="1"/>
            <a:r>
              <a:rPr lang="zh-TW" altLang="en-US"/>
              <a:t>創新帶來競爭優勢</a:t>
            </a:r>
          </a:p>
          <a:p>
            <a:pPr eaLnBrk="1" hangingPunct="1"/>
            <a:r>
              <a:rPr lang="zh-TW" altLang="en-US"/>
              <a:t>形成產業轉型壓力</a:t>
            </a:r>
          </a:p>
          <a:p>
            <a:pPr lvl="1" eaLnBrk="1" hangingPunct="1"/>
            <a:r>
              <a:rPr lang="zh-TW" altLang="en-US"/>
              <a:t>競爭者的壓力</a:t>
            </a:r>
          </a:p>
          <a:p>
            <a:pPr lvl="1" eaLnBrk="1" hangingPunct="1"/>
            <a:r>
              <a:rPr lang="zh-TW" altLang="en-US"/>
              <a:t>顧客的壓力</a:t>
            </a:r>
          </a:p>
          <a:p>
            <a:pPr lvl="1" eaLnBrk="1" hangingPunct="1">
              <a:buFont typeface="Webdings" panose="05030102010509060703" pitchFamily="18" charset="2"/>
              <a:buNone/>
            </a:pPr>
            <a:endParaRPr lang="en-US" altLang="zh-TW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標題 1">
            <a:extLst>
              <a:ext uri="{FF2B5EF4-FFF2-40B4-BE49-F238E27FC236}">
                <a16:creationId xmlns:a16="http://schemas.microsoft.com/office/drawing/2014/main" xmlns="" id="{93A52E28-C50B-4045-BB38-1B9785831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企業經營典範、社會行為轉型</a:t>
            </a:r>
            <a:endParaRPr lang="en-US" altLang="en-US"/>
          </a:p>
        </p:txBody>
      </p:sp>
      <p:sp>
        <p:nvSpPr>
          <p:cNvPr id="36867" name="內容版面配置區 2">
            <a:extLst>
              <a:ext uri="{FF2B5EF4-FFF2-40B4-BE49-F238E27FC236}">
                <a16:creationId xmlns:a16="http://schemas.microsoft.com/office/drawing/2014/main" xmlns="" id="{1EFF5771-E853-CB3C-102C-5C132DD55E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/>
              <a:t>只有網路商店嗎？</a:t>
            </a:r>
            <a:endParaRPr lang="en-US" altLang="zh-TW"/>
          </a:p>
          <a:p>
            <a:pPr lvl="1"/>
            <a:r>
              <a:rPr lang="zh-TW" altLang="en-US"/>
              <a:t>我們怎麼讀報紙？</a:t>
            </a:r>
            <a:endParaRPr lang="en-US" altLang="zh-TW"/>
          </a:p>
          <a:p>
            <a:pPr lvl="1"/>
            <a:r>
              <a:rPr lang="zh-TW" altLang="en-US"/>
              <a:t>企業怎麼打廣告？</a:t>
            </a:r>
            <a:endParaRPr lang="en-US" altLang="zh-TW"/>
          </a:p>
          <a:p>
            <a:pPr lvl="1"/>
            <a:r>
              <a:rPr lang="zh-TW" altLang="en-US"/>
              <a:t>我們怎麼付錢？</a:t>
            </a:r>
            <a:endParaRPr lang="en-US" altLang="zh-TW"/>
          </a:p>
          <a:p>
            <a:pPr lvl="1"/>
            <a:r>
              <a:rPr lang="zh-TW" altLang="en-US"/>
              <a:t>我們怎麼找路？</a:t>
            </a:r>
            <a:endParaRPr lang="en-US" altLang="zh-TW"/>
          </a:p>
          <a:p>
            <a:pPr lvl="1"/>
            <a:r>
              <a:rPr lang="zh-TW" altLang="en-US"/>
              <a:t>懶惰的時候，怎麼找吃的？</a:t>
            </a:r>
            <a:endParaRPr lang="en-US" altLang="en-US"/>
          </a:p>
        </p:txBody>
      </p:sp>
      <p:sp>
        <p:nvSpPr>
          <p:cNvPr id="36868" name="投影片編號版面配置區 3">
            <a:extLst>
              <a:ext uri="{FF2B5EF4-FFF2-40B4-BE49-F238E27FC236}">
                <a16:creationId xmlns:a16="http://schemas.microsoft.com/office/drawing/2014/main" xmlns="" id="{A2CA6E0F-1DDE-DF49-019F-847612320CA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6A0CA460-CC40-4264-B618-D201C4C9B641}" type="slidenum">
              <a:rPr lang="en-US" altLang="zh-TW" sz="1400" smtClean="0">
                <a:solidFill>
                  <a:srgbClr val="333399"/>
                </a:solidFill>
              </a:rPr>
              <a:pPr/>
              <a:t>9</a:t>
            </a:fld>
            <a:endParaRPr lang="en-US" altLang="zh-TW" sz="1400">
              <a:solidFill>
                <a:srgbClr val="333399"/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預設簡報設計">
  <a:themeElements>
    <a:clrScheme name="預設簡報設計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預設簡報設計">
      <a:majorFont>
        <a:latin typeface="Arial"/>
        <a:ea typeface="SimHei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2813</TotalTime>
  <Words>604</Words>
  <Application>Microsoft Office PowerPoint</Application>
  <PresentationFormat>如螢幕大小 (4:3)</PresentationFormat>
  <Paragraphs>182</Paragraphs>
  <Slides>13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2" baseType="lpstr">
      <vt:lpstr>SimHei</vt:lpstr>
      <vt:lpstr>微軟正黑體</vt:lpstr>
      <vt:lpstr>新細明體</vt:lpstr>
      <vt:lpstr>標楷體</vt:lpstr>
      <vt:lpstr>Arial</vt:lpstr>
      <vt:lpstr>Times New Roman</vt:lpstr>
      <vt:lpstr>Webdings</vt:lpstr>
      <vt:lpstr>Wingdings</vt:lpstr>
      <vt:lpstr>預設簡報設計</vt:lpstr>
      <vt:lpstr>企業電子化策略─  課程概述</vt:lpstr>
      <vt:lpstr>上課預備</vt:lpstr>
      <vt:lpstr>學期評分</vt:lpstr>
      <vt:lpstr>資訊科技應用引發的管理問題</vt:lpstr>
      <vt:lpstr>資訊科技的企業應用演進</vt:lpstr>
      <vt:lpstr>Information Management Body of Knowledge</vt:lpstr>
      <vt:lpstr>MIS 和企業策略</vt:lpstr>
      <vt:lpstr>為何會有這樣的趨勢？</vt:lpstr>
      <vt:lpstr>企業經營典範、社會行為轉型</vt:lpstr>
      <vt:lpstr>5G: 下一波的經營方式革命1</vt:lpstr>
      <vt:lpstr>AI: 下一波的經營方式革命2</vt:lpstr>
      <vt:lpstr>AI 的創新應用</vt:lpstr>
      <vt:lpstr>有關這門課</vt:lpstr>
    </vt:vector>
  </TitlesOfParts>
  <Company>NCU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管理資訊系統 MIS: Intro</dc:title>
  <dc:subject>中央大學資管系碩一</dc:subject>
  <dc:creator>CK Farn</dc:creator>
  <cp:lastModifiedBy>CKFarn</cp:lastModifiedBy>
  <cp:revision>186</cp:revision>
  <dcterms:created xsi:type="dcterms:W3CDTF">1999-04-05T16:45:56Z</dcterms:created>
  <dcterms:modified xsi:type="dcterms:W3CDTF">2025-02-20T06:29:28Z</dcterms:modified>
</cp:coreProperties>
</file>