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1"/>
  </p:notesMasterIdLst>
  <p:sldIdLst>
    <p:sldId id="264" r:id="rId2"/>
    <p:sldId id="630" r:id="rId3"/>
    <p:sldId id="631" r:id="rId4"/>
    <p:sldId id="632" r:id="rId5"/>
    <p:sldId id="633" r:id="rId6"/>
    <p:sldId id="634" r:id="rId7"/>
    <p:sldId id="635" r:id="rId8"/>
    <p:sldId id="636" r:id="rId9"/>
    <p:sldId id="637" r:id="rId10"/>
    <p:sldId id="638" r:id="rId11"/>
    <p:sldId id="639" r:id="rId12"/>
    <p:sldId id="640" r:id="rId13"/>
    <p:sldId id="641" r:id="rId14"/>
    <p:sldId id="642" r:id="rId15"/>
    <p:sldId id="643" r:id="rId16"/>
    <p:sldId id="644" r:id="rId17"/>
    <p:sldId id="645" r:id="rId18"/>
    <p:sldId id="646" r:id="rId19"/>
    <p:sldId id="647" r:id="rId20"/>
    <p:sldId id="648" r:id="rId21"/>
    <p:sldId id="649" r:id="rId22"/>
    <p:sldId id="650" r:id="rId23"/>
    <p:sldId id="651" r:id="rId24"/>
    <p:sldId id="652" r:id="rId25"/>
    <p:sldId id="653" r:id="rId26"/>
    <p:sldId id="654" r:id="rId27"/>
    <p:sldId id="655" r:id="rId28"/>
    <p:sldId id="656" r:id="rId29"/>
    <p:sldId id="657" r:id="rId30"/>
    <p:sldId id="658" r:id="rId31"/>
    <p:sldId id="659" r:id="rId32"/>
    <p:sldId id="660" r:id="rId33"/>
    <p:sldId id="661" r:id="rId34"/>
    <p:sldId id="662" r:id="rId35"/>
    <p:sldId id="663" r:id="rId36"/>
    <p:sldId id="665" r:id="rId37"/>
    <p:sldId id="596" r:id="rId38"/>
    <p:sldId id="666" r:id="rId39"/>
    <p:sldId id="629" r:id="rId40"/>
    <p:sldId id="612" r:id="rId41"/>
    <p:sldId id="618" r:id="rId42"/>
    <p:sldId id="620" r:id="rId43"/>
    <p:sldId id="621" r:id="rId44"/>
    <p:sldId id="622" r:id="rId45"/>
    <p:sldId id="614" r:id="rId46"/>
    <p:sldId id="626" r:id="rId47"/>
    <p:sldId id="615" r:id="rId48"/>
    <p:sldId id="625" r:id="rId49"/>
    <p:sldId id="628" r:id="rId50"/>
  </p:sldIdLst>
  <p:sldSz cx="9144000" cy="6858000" type="screen4x3"/>
  <p:notesSz cx="6858000" cy="91440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6600CC"/>
    <a:srgbClr val="CCECFF"/>
    <a:srgbClr val="FFCCCC"/>
    <a:srgbClr val="FFCC99"/>
    <a:srgbClr val="008000"/>
    <a:srgbClr val="99663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21" autoAdjust="0"/>
    <p:restoredTop sz="86371" autoAdjust="0"/>
  </p:normalViewPr>
  <p:slideViewPr>
    <p:cSldViewPr snapToGrid="0" showGuides="1">
      <p:cViewPr varScale="1">
        <p:scale>
          <a:sx n="91" d="100"/>
          <a:sy n="91" d="100"/>
        </p:scale>
        <p:origin x="177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2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F461EFD-8D19-475F-AA04-F4CD1A4D592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40986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5CC7CCF-C587-40C4-8FC8-7485D79002C3}" type="slidenum">
              <a:rPr lang="en-US" altLang="zh-TW" sz="1200"/>
              <a:pPr/>
              <a:t>1</a:t>
            </a:fld>
            <a:endParaRPr lang="en-US" altLang="zh-TW" sz="12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6217477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D2C822A-312A-4A2B-AE7E-0D66FC18B5AB}" type="slidenum">
              <a:rPr lang="en-US" altLang="zh-TW" sz="1200"/>
              <a:pPr/>
              <a:t>10</a:t>
            </a:fld>
            <a:endParaRPr lang="en-US" altLang="zh-TW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6844296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C54455E-8F8F-4791-B6AE-B7956F511FAD}" type="slidenum">
              <a:rPr lang="en-US" altLang="zh-TW" sz="1200"/>
              <a:pPr/>
              <a:t>11</a:t>
            </a:fld>
            <a:endParaRPr lang="en-US" altLang="zh-TW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0513431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D25194F-A2F3-4D9B-AC8B-44C5AE5DCBCA}" type="slidenum">
              <a:rPr lang="en-US" altLang="zh-TW" sz="1200"/>
              <a:pPr/>
              <a:t>12</a:t>
            </a:fld>
            <a:endParaRPr lang="en-US" altLang="zh-TW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6625790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E70E654-08F6-455C-9D27-AF5CA654D2F3}" type="slidenum">
              <a:rPr lang="en-US" altLang="zh-TW" sz="1200"/>
              <a:pPr/>
              <a:t>13</a:t>
            </a:fld>
            <a:endParaRPr lang="en-US" altLang="zh-TW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3296836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78BC987-C527-41F3-BEC5-15A77A1491AD}" type="slidenum">
              <a:rPr lang="en-US" altLang="zh-TW" sz="1200"/>
              <a:pPr/>
              <a:t>14</a:t>
            </a:fld>
            <a:endParaRPr lang="en-US" altLang="zh-TW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2356987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9DB0D0B-F219-44B5-85F7-4B1489BEC429}" type="slidenum">
              <a:rPr lang="en-US" altLang="zh-TW" sz="1200"/>
              <a:pPr/>
              <a:t>15</a:t>
            </a:fld>
            <a:endParaRPr lang="en-US" altLang="zh-TW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724408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971D303-78BD-4D8E-B9D2-CF4A29DAE205}" type="slidenum">
              <a:rPr lang="en-US" altLang="zh-TW" sz="1200"/>
              <a:pPr/>
              <a:t>16</a:t>
            </a:fld>
            <a:endParaRPr lang="en-US" altLang="zh-TW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7646692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07B97AA-DF53-46EF-AF15-99A17AA17D62}" type="slidenum">
              <a:rPr lang="en-US" altLang="zh-TW" sz="1200"/>
              <a:pPr/>
              <a:t>17</a:t>
            </a:fld>
            <a:endParaRPr lang="en-US" altLang="zh-TW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7177911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B98347B-3230-4066-891D-262D1B3BFC7F}" type="slidenum">
              <a:rPr lang="en-US" altLang="zh-TW" sz="1200"/>
              <a:pPr/>
              <a:t>18</a:t>
            </a:fld>
            <a:endParaRPr lang="en-US" altLang="zh-TW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8665519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7E2FAC5-5B9A-4DD7-8AE1-B26E3E32B888}" type="slidenum">
              <a:rPr lang="en-US" altLang="zh-TW" sz="1200"/>
              <a:pPr/>
              <a:t>19</a:t>
            </a:fld>
            <a:endParaRPr lang="en-US" altLang="zh-TW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618469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AE9C605-57BC-4C2D-BABD-37A4E04FFF5F}" type="slidenum">
              <a:rPr lang="en-US" altLang="zh-TW" sz="1200"/>
              <a:pPr/>
              <a:t>2</a:t>
            </a:fld>
            <a:endParaRPr lang="en-US" altLang="zh-TW" sz="120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9884577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BD93FE5-BC77-4F8A-A666-E5D85F918641}" type="slidenum">
              <a:rPr lang="en-US" altLang="zh-TW" sz="1200"/>
              <a:pPr/>
              <a:t>20</a:t>
            </a:fld>
            <a:endParaRPr lang="en-US" altLang="zh-TW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992617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196D8FC-844F-48B3-9E0E-0D8057FEEB15}" type="slidenum">
              <a:rPr lang="en-US" altLang="zh-TW" sz="1200"/>
              <a:pPr/>
              <a:t>21</a:t>
            </a:fld>
            <a:endParaRPr lang="en-US" altLang="zh-TW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375814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E61103C-A66F-4988-A334-48A7DFD7D49B}" type="slidenum">
              <a:rPr lang="en-US" altLang="zh-TW" sz="1200"/>
              <a:pPr/>
              <a:t>22</a:t>
            </a:fld>
            <a:endParaRPr lang="en-US" altLang="zh-TW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578988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2D58DC4-B069-4979-83EB-75221ADBEB1A}" type="slidenum">
              <a:rPr lang="en-US" altLang="zh-TW" sz="1200"/>
              <a:pPr/>
              <a:t>23</a:t>
            </a:fld>
            <a:endParaRPr lang="en-US" altLang="zh-TW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1679988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65A0F35-B360-4CC6-959C-94B00BB27A99}" type="slidenum">
              <a:rPr lang="en-US" altLang="zh-TW" sz="1200"/>
              <a:pPr/>
              <a:t>24</a:t>
            </a:fld>
            <a:endParaRPr lang="en-US" altLang="zh-TW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7285855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D8617E5-1ACC-489D-BE54-A0EE438CA0E8}" type="slidenum">
              <a:rPr lang="en-US" altLang="zh-TW" sz="1200"/>
              <a:pPr/>
              <a:t>25</a:t>
            </a:fld>
            <a:endParaRPr lang="en-US" altLang="zh-TW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46661065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59C92D1-058C-4587-90AE-65B9042CBD05}" type="slidenum">
              <a:rPr lang="en-US" altLang="zh-TW" sz="1200"/>
              <a:pPr/>
              <a:t>26</a:t>
            </a:fld>
            <a:endParaRPr lang="en-US" altLang="zh-TW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4324709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631848C-AC4D-427C-B253-81FB05DB9F76}" type="slidenum">
              <a:rPr lang="en-US" altLang="zh-TW" sz="1200"/>
              <a:pPr/>
              <a:t>27</a:t>
            </a:fld>
            <a:endParaRPr lang="en-US" altLang="zh-TW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3780259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DD33282-92A3-4A9E-8765-4BFC71E39736}" type="slidenum">
              <a:rPr lang="en-US" altLang="zh-TW" sz="1200"/>
              <a:pPr/>
              <a:t>28</a:t>
            </a:fld>
            <a:endParaRPr lang="en-US" altLang="zh-TW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7329747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995F21F-846F-4763-8C07-ACAB4DA7F179}" type="slidenum">
              <a:rPr lang="en-US" altLang="zh-TW" sz="1200"/>
              <a:pPr/>
              <a:t>29</a:t>
            </a:fld>
            <a:endParaRPr lang="en-US" altLang="zh-TW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549665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AE7F226-114E-4542-9493-987050D1A7A0}" type="slidenum">
              <a:rPr lang="en-US" altLang="zh-TW" sz="1200"/>
              <a:pPr/>
              <a:t>3</a:t>
            </a:fld>
            <a:endParaRPr lang="en-US" altLang="zh-TW" sz="120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8491096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8D293F6-4A6B-4D21-AC37-F4E0BB2C64E0}" type="slidenum">
              <a:rPr lang="en-US" altLang="zh-TW" sz="1200"/>
              <a:pPr/>
              <a:t>31</a:t>
            </a:fld>
            <a:endParaRPr lang="en-US" altLang="zh-TW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4436418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3A008A1-4D86-48EC-9621-B8E20256FA4B}" type="slidenum">
              <a:rPr lang="en-US" altLang="zh-TW" sz="1200"/>
              <a:pPr/>
              <a:t>32</a:t>
            </a:fld>
            <a:endParaRPr lang="en-US" altLang="zh-TW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3204552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79E4AC2-3076-4E8A-8722-90731FD6632C}" type="slidenum">
              <a:rPr lang="en-US" altLang="zh-TW" sz="1200"/>
              <a:pPr/>
              <a:t>33</a:t>
            </a:fld>
            <a:endParaRPr lang="en-US" altLang="zh-TW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6576447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E87C0DD-82A1-4C15-B58C-9709C3BCDF82}" type="slidenum">
              <a:rPr lang="en-US" altLang="zh-TW" sz="1200"/>
              <a:pPr/>
              <a:t>34</a:t>
            </a:fld>
            <a:endParaRPr lang="en-US" altLang="zh-TW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6625816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6388C4C-5620-4555-8F3E-9E3729838BCB}" type="slidenum">
              <a:rPr lang="en-US" altLang="zh-TW" sz="1200"/>
              <a:pPr/>
              <a:t>35</a:t>
            </a:fld>
            <a:endParaRPr lang="en-US" altLang="zh-TW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3630142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91550A4-19AD-4581-A5C7-4D954024676D}" type="slidenum">
              <a:rPr lang="en-US" altLang="zh-TW" sz="1200"/>
              <a:pPr/>
              <a:t>36</a:t>
            </a:fld>
            <a:endParaRPr lang="en-US" altLang="zh-TW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0588283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511885A-4400-44A4-8484-D76045A96558}" type="slidenum">
              <a:rPr lang="en-US" altLang="zh-TW" sz="1200"/>
              <a:pPr/>
              <a:t>37</a:t>
            </a:fld>
            <a:endParaRPr lang="en-US" altLang="zh-TW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29274747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F7D1916-EFDB-496B-8D35-3C8B249B6BD6}" type="slidenum">
              <a:rPr lang="en-US" altLang="zh-TW" sz="1200"/>
              <a:pPr/>
              <a:t>40</a:t>
            </a:fld>
            <a:endParaRPr lang="en-US" altLang="zh-TW" sz="1200"/>
          </a:p>
        </p:txBody>
      </p:sp>
      <p:sp>
        <p:nvSpPr>
          <p:cNvPr id="8089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2898C617-216A-4C97-9F4A-019D45A707B8}" type="slidenum">
              <a:rPr lang="en-US" altLang="zh-TW" sz="1200">
                <a:latin typeface="Arial" panose="020B0604020202020204" pitchFamily="34" charset="0"/>
              </a:rPr>
              <a:pPr algn="r" eaLnBrk="1" hangingPunct="1"/>
              <a:t>40</a:t>
            </a:fld>
            <a:endParaRPr lang="en-US" altLang="zh-TW" sz="1200">
              <a:latin typeface="Arial" panose="020B0604020202020204" pitchFamily="34" charset="0"/>
            </a:endParaRPr>
          </a:p>
        </p:txBody>
      </p:sp>
      <p:sp>
        <p:nvSpPr>
          <p:cNvPr id="809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09671325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CE5B62A-FC55-4132-8F29-6E649CB34F6C}" type="slidenum">
              <a:rPr lang="en-US" altLang="zh-TW" sz="1200"/>
              <a:pPr/>
              <a:t>41</a:t>
            </a:fld>
            <a:endParaRPr lang="en-US" altLang="zh-TW" sz="1200"/>
          </a:p>
        </p:txBody>
      </p:sp>
      <p:sp>
        <p:nvSpPr>
          <p:cNvPr id="8294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779CF5EC-D9F5-41A7-B1F8-EBBCFF03518C}" type="slidenum">
              <a:rPr lang="en-US" altLang="zh-TW" sz="1200">
                <a:latin typeface="Arial" panose="020B0604020202020204" pitchFamily="34" charset="0"/>
              </a:rPr>
              <a:pPr algn="r" eaLnBrk="1" hangingPunct="1"/>
              <a:t>41</a:t>
            </a:fld>
            <a:endParaRPr lang="en-US" altLang="zh-TW" sz="1200">
              <a:latin typeface="Arial" panose="020B0604020202020204" pitchFamily="34" charset="0"/>
            </a:endParaRPr>
          </a:p>
        </p:txBody>
      </p:sp>
      <p:sp>
        <p:nvSpPr>
          <p:cNvPr id="829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13847560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9B87AAF-8971-4025-8E70-ED677F0A2ADD}" type="slidenum">
              <a:rPr lang="en-US" altLang="zh-TW" sz="1200"/>
              <a:pPr/>
              <a:t>45</a:t>
            </a:fld>
            <a:endParaRPr lang="en-US" altLang="zh-TW" sz="1200"/>
          </a:p>
        </p:txBody>
      </p:sp>
      <p:sp>
        <p:nvSpPr>
          <p:cNvPr id="880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A84F132E-5649-47A2-BED4-CC730BDD7309}" type="slidenum">
              <a:rPr lang="en-US" altLang="zh-TW" sz="1200">
                <a:latin typeface="Arial" panose="020B0604020202020204" pitchFamily="34" charset="0"/>
              </a:rPr>
              <a:pPr algn="r" eaLnBrk="1" hangingPunct="1"/>
              <a:t>45</a:t>
            </a:fld>
            <a:endParaRPr lang="en-US" altLang="zh-TW" sz="1200">
              <a:latin typeface="Arial" panose="020B0604020202020204" pitchFamily="34" charset="0"/>
            </a:endParaRPr>
          </a:p>
        </p:txBody>
      </p:sp>
      <p:sp>
        <p:nvSpPr>
          <p:cNvPr id="880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612170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E102F9D-96FE-429E-82D4-C58DB55F4215}" type="slidenum">
              <a:rPr lang="en-US" altLang="zh-TW" sz="1200"/>
              <a:pPr/>
              <a:t>4</a:t>
            </a:fld>
            <a:endParaRPr lang="en-US" altLang="zh-TW" sz="120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10010877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80255829-FADD-41BF-BA51-ECFDFD276D0F}" type="slidenum">
              <a:rPr lang="en-US" altLang="zh-TW" sz="1200"/>
              <a:pPr/>
              <a:t>47</a:t>
            </a:fld>
            <a:endParaRPr lang="en-US" altLang="zh-TW" sz="1200"/>
          </a:p>
        </p:txBody>
      </p:sp>
      <p:sp>
        <p:nvSpPr>
          <p:cNvPr id="9113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2AC5D537-291D-43E6-BCB3-F3E9D94CC70F}" type="slidenum">
              <a:rPr lang="en-US" altLang="zh-TW" sz="1200">
                <a:latin typeface="Arial" panose="020B0604020202020204" pitchFamily="34" charset="0"/>
              </a:rPr>
              <a:pPr algn="r" eaLnBrk="1" hangingPunct="1"/>
              <a:t>47</a:t>
            </a:fld>
            <a:endParaRPr lang="en-US" altLang="zh-TW" sz="1200">
              <a:latin typeface="Arial" panose="020B0604020202020204" pitchFamily="34" charset="0"/>
            </a:endParaRPr>
          </a:p>
        </p:txBody>
      </p:sp>
      <p:sp>
        <p:nvSpPr>
          <p:cNvPr id="911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66158147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76C788D-1FDB-4241-AEC1-A84533603678}" type="slidenum">
              <a:rPr lang="en-US" altLang="zh-TW" sz="1200"/>
              <a:pPr/>
              <a:t>49</a:t>
            </a:fld>
            <a:endParaRPr lang="en-US" altLang="zh-TW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168237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CF529AA-722F-467F-8DB7-2ABFD98F9C30}" type="slidenum">
              <a:rPr lang="en-US" altLang="zh-TW" sz="1200"/>
              <a:pPr/>
              <a:t>5</a:t>
            </a:fld>
            <a:endParaRPr lang="en-US" altLang="zh-TW" sz="120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221897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37D23FB-4F7D-4DDE-86E0-C5E0C6DBF6E7}" type="slidenum">
              <a:rPr lang="en-US" altLang="zh-TW" sz="1200"/>
              <a:pPr/>
              <a:t>6</a:t>
            </a:fld>
            <a:endParaRPr lang="en-US" altLang="zh-TW" sz="120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4943405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F8526AC-DB72-41FC-A215-09FA7D8EB3A9}" type="slidenum">
              <a:rPr lang="en-US" altLang="zh-TW" sz="1200"/>
              <a:pPr/>
              <a:t>7</a:t>
            </a:fld>
            <a:endParaRPr lang="en-US" altLang="zh-TW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36049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8535380-9DF1-44E7-B025-3D4A2A93F3BC}" type="slidenum">
              <a:rPr lang="en-US" altLang="zh-TW" sz="1200"/>
              <a:pPr/>
              <a:t>8</a:t>
            </a:fld>
            <a:endParaRPr lang="en-US" altLang="zh-TW" sz="120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597953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9066E86-C078-473B-A1F1-9900925B22E6}" type="slidenum">
              <a:rPr lang="en-US" altLang="zh-TW" sz="1200"/>
              <a:pPr/>
              <a:t>9</a:t>
            </a:fld>
            <a:endParaRPr lang="en-US" altLang="zh-TW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573394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395F08-A619-473C-86D8-FE05830C865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68767716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94DCA7-2333-4EDB-B129-2DD0C3ACD81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84475906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15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150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550ACF-A31B-46CA-8A5A-6043CF138E5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10894029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9342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F44604-E301-4266-9493-D6D63B3CE8C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2632495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00"/>
              </a:spcBef>
              <a:defRPr baseline="0">
                <a:latin typeface="Times New Roman" panose="02020603050405020304" pitchFamily="18" charset="0"/>
                <a:ea typeface="標楷體" panose="03000509000000000000" pitchFamily="65" charset="-120"/>
              </a:defRPr>
            </a:lvl1pPr>
            <a:lvl2pPr>
              <a:spcBef>
                <a:spcPts val="600"/>
              </a:spcBef>
              <a:defRPr baseline="0">
                <a:latin typeface="Arial" panose="020B0604020202020204" pitchFamily="34" charset="0"/>
                <a:ea typeface="微軟正黑體" panose="020B0604030504040204" pitchFamily="34" charset="-120"/>
              </a:defRPr>
            </a:lvl2pPr>
            <a:lvl3pPr>
              <a:spcBef>
                <a:spcPts val="600"/>
              </a:spcBef>
              <a:defRPr baseline="0">
                <a:latin typeface="Arial" panose="020B0604020202020204" pitchFamily="34" charset="0"/>
                <a:ea typeface="微軟正黑體" panose="020B0604030504040204" pitchFamily="34" charset="-120"/>
              </a:defRPr>
            </a:lvl3pPr>
            <a:lvl4pPr>
              <a:spcBef>
                <a:spcPts val="600"/>
              </a:spcBef>
              <a:defRPr baseline="0">
                <a:latin typeface="Arial" panose="020B0604020202020204" pitchFamily="34" charset="0"/>
                <a:ea typeface="微軟正黑體" panose="020B0604030504040204" pitchFamily="34" charset="-120"/>
              </a:defRPr>
            </a:lvl4pPr>
            <a:lvl5pPr>
              <a:spcBef>
                <a:spcPts val="600"/>
              </a:spcBef>
              <a:defRPr baseline="0">
                <a:latin typeface="Arial" panose="020B0604020202020204" pitchFamily="34" charset="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6BA01D-87F1-4C29-9E1C-4B8436F3CC7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4376872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6D3744-A6A4-4EBD-B82B-3D77C35D0FC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6765785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5B5EE9-4FC9-494E-9F8D-11185B19C81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8080108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82C609-FF09-4529-8955-362174BDA7D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0032654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F19DEA-3BBB-4C49-BA50-CABC259F920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2349075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27EA9B-BE11-4AD3-A625-1B1C6A2FAF7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9351059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195462-8837-42CA-B16C-A121FA81893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2776318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A2E26E-2076-4BD0-A29F-3BE802CB8E8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9556455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381000"/>
            <a:ext cx="6934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291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333399"/>
                </a:solidFill>
              </a:defRPr>
            </a:lvl1pPr>
          </a:lstStyle>
          <a:p>
            <a:pPr>
              <a:defRPr/>
            </a:pPr>
            <a:r>
              <a:rPr lang="zh-TW" altLang="en-US"/>
              <a:t>中原大學。范錚強</a:t>
            </a:r>
            <a:endParaRPr lang="en-US" altLang="zh-TW"/>
          </a:p>
        </p:txBody>
      </p:sp>
      <p:sp>
        <p:nvSpPr>
          <p:cNvPr id="291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333399"/>
                </a:solidFill>
              </a:defRPr>
            </a:lvl1pPr>
          </a:lstStyle>
          <a:p>
            <a:fld id="{F20C2B2F-6FF8-4ABB-B1AF-6056067B3821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685800" y="685800"/>
            <a:ext cx="609600" cy="685800"/>
          </a:xfrm>
          <a:prstGeom prst="rightArrow">
            <a:avLst>
              <a:gd name="adj1" fmla="val 38426"/>
              <a:gd name="adj2" fmla="val 100000"/>
            </a:avLst>
          </a:prstGeom>
          <a:solidFill>
            <a:srgbClr val="FFFF66"/>
          </a:solidFill>
          <a:ln>
            <a:noFill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endParaRPr lang="zh-TW" alt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533400" y="6400800"/>
            <a:ext cx="8305800" cy="0"/>
          </a:xfrm>
          <a:prstGeom prst="line">
            <a:avLst/>
          </a:prstGeom>
          <a:noFill/>
          <a:ln w="38100" cmpd="dbl">
            <a:solidFill>
              <a:srgbClr val="3333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med"/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 kern="1200">
          <a:solidFill>
            <a:srgbClr val="FFFF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rgbClr val="FFFF66"/>
          </a:solidFill>
          <a:latin typeface="Arial" panose="020B0604020202020204" pitchFamily="34" charset="0"/>
          <a:ea typeface="SimHei" panose="02010609060101010101" pitchFamily="49" charset="-122"/>
        </a:defRPr>
      </a:lvl9pPr>
    </p:titleStyle>
    <p:bodyStyle>
      <a:lvl1pPr marL="473075" indent="-473075" algn="l" rtl="0" eaLnBrk="0" fontAlgn="base" hangingPunct="0">
        <a:spcBef>
          <a:spcPct val="3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Blip>
          <a:blip r:embed="rId14"/>
        </a:buBlip>
        <a:defRPr kumimoji="1" sz="3200" kern="1200">
          <a:solidFill>
            <a:srgbClr val="000099"/>
          </a:solidFill>
          <a:latin typeface="+mn-lt"/>
          <a:ea typeface="+mn-ea"/>
          <a:cs typeface="+mn-cs"/>
        </a:defRPr>
      </a:lvl1pPr>
      <a:lvl2pPr marL="1050925" indent="-3873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ebdings" panose="05030102010509060703" pitchFamily="18" charset="2"/>
        <a:buBlip>
          <a:blip r:embed="rId15"/>
        </a:buBlip>
        <a:defRPr kumimoji="1" sz="2800" kern="1200">
          <a:solidFill>
            <a:schemeClr val="tx1"/>
          </a:solidFill>
          <a:latin typeface="+mn-lt"/>
          <a:ea typeface="新細明體" panose="02020500000000000000" pitchFamily="18" charset="-120"/>
          <a:cs typeface="+mn-cs"/>
        </a:defRPr>
      </a:lvl2pPr>
      <a:lvl3pPr marL="1616075" indent="-3746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Blip>
          <a:blip r:embed="rId16"/>
        </a:buBlip>
        <a:defRPr kumimoji="1" sz="2400" kern="1200">
          <a:solidFill>
            <a:schemeClr val="folHlink"/>
          </a:solidFill>
          <a:latin typeface="+mn-lt"/>
          <a:ea typeface="新細明體" panose="02020500000000000000" pitchFamily="18" charset="-120"/>
          <a:cs typeface="+mn-cs"/>
        </a:defRPr>
      </a:lvl3pPr>
      <a:lvl4pPr marL="2193925" indent="-3873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q"/>
        <a:defRPr kumimoji="1" sz="2000" kern="1200">
          <a:solidFill>
            <a:srgbClr val="CC0000"/>
          </a:solidFill>
          <a:latin typeface="+mn-lt"/>
          <a:ea typeface="新細明體" panose="02020500000000000000" pitchFamily="18" charset="-120"/>
          <a:cs typeface="+mn-cs"/>
        </a:defRPr>
      </a:lvl4pPr>
      <a:lvl5pPr marL="2613025" indent="-228600" algn="l" rtl="0" eaLnBrk="0" fontAlgn="base" hangingPunct="0">
        <a:spcBef>
          <a:spcPct val="20000"/>
        </a:spcBef>
        <a:spcAft>
          <a:spcPct val="0"/>
        </a:spcAft>
        <a:buBlip>
          <a:blip r:embed="rId16"/>
        </a:buBlip>
        <a:defRPr kumimoji="1" sz="2000" kern="1200">
          <a:solidFill>
            <a:schemeClr val="folHlink"/>
          </a:solidFill>
          <a:latin typeface="+mn-lt"/>
          <a:ea typeface="新細明體" panose="02020500000000000000" pitchFamily="18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astyle.org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cagomanualofstyle.org/home.html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07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FD246C1-174F-4F13-8C07-0EAD523C221A}" type="slidenum">
              <a:rPr lang="en-US" altLang="zh-TW" sz="1400">
                <a:solidFill>
                  <a:srgbClr val="333399"/>
                </a:solidFill>
              </a:rPr>
              <a:pPr/>
              <a:t>1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076" name="Rectangle 7"/>
          <p:cNvSpPr>
            <a:spLocks noChangeArrowheads="1"/>
          </p:cNvSpPr>
          <p:nvPr/>
        </p:nvSpPr>
        <p:spPr bwMode="auto">
          <a:xfrm>
            <a:off x="0" y="0"/>
            <a:ext cx="9144000" cy="3276600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71550" y="1371600"/>
            <a:ext cx="7416800" cy="1066800"/>
          </a:xfrm>
        </p:spPr>
        <p:txBody>
          <a:bodyPr anchor="ctr"/>
          <a:lstStyle/>
          <a:p>
            <a:pPr eaLnBrk="1" hangingPunct="1"/>
            <a:r>
              <a:rPr lang="zh-TW" altLang="en-US" sz="4000"/>
              <a:t>文章和投影資料的常犯錯誤 </a:t>
            </a:r>
            <a:r>
              <a:rPr lang="zh-TW" altLang="en-US" sz="4800"/>
              <a:t>─</a:t>
            </a:r>
            <a:r>
              <a:rPr lang="zh-TW" altLang="en-US" sz="1600"/>
              <a:t> </a:t>
            </a:r>
            <a:br>
              <a:rPr lang="zh-TW" altLang="en-US" sz="1600"/>
            </a:br>
            <a:r>
              <a:rPr lang="zh-TW" altLang="en-US" sz="3600">
                <a:solidFill>
                  <a:schemeClr val="bg1"/>
                </a:solidFill>
              </a:rPr>
              <a:t>字型、標點符號和排版</a:t>
            </a:r>
            <a:r>
              <a:rPr lang="zh-TW" altLang="en-US" sz="4800"/>
              <a:t> 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/>
          <a:lstStyle/>
          <a:p>
            <a:pPr lvl="1" indent="206375" eaLnBrk="1" hangingPunct="1">
              <a:defRPr/>
            </a:pPr>
            <a:r>
              <a:rPr lang="en-US" altLang="en-US" sz="2400" dirty="0">
                <a:latin typeface="+mn-ea"/>
                <a:ea typeface="+mn-ea"/>
              </a:rPr>
              <a:t>中</a:t>
            </a:r>
            <a:r>
              <a:rPr lang="zh-TW" altLang="en-US" sz="2400" dirty="0">
                <a:latin typeface="+mn-ea"/>
                <a:ea typeface="+mn-ea"/>
              </a:rPr>
              <a:t>原</a:t>
            </a:r>
            <a:r>
              <a:rPr lang="en-US" altLang="en-US" sz="2400" dirty="0" err="1">
                <a:latin typeface="+mn-ea"/>
                <a:ea typeface="+mn-ea"/>
              </a:rPr>
              <a:t>大學</a:t>
            </a:r>
            <a:r>
              <a:rPr lang="zh-TW" altLang="en-US" sz="2400" dirty="0">
                <a:latin typeface="+mn-ea"/>
                <a:ea typeface="+mn-ea"/>
              </a:rPr>
              <a:t>、</a:t>
            </a:r>
            <a:r>
              <a:rPr lang="en-US" altLang="en-US" sz="2400" dirty="0" err="1">
                <a:latin typeface="+mn-ea"/>
                <a:ea typeface="+mn-ea"/>
              </a:rPr>
              <a:t>資訊管理系</a:t>
            </a:r>
            <a:endParaRPr lang="en-US" altLang="en-US" sz="2400" dirty="0">
              <a:latin typeface="+mn-ea"/>
              <a:ea typeface="+mn-ea"/>
            </a:endParaRPr>
          </a:p>
          <a:p>
            <a:pPr lvl="1" indent="206375" eaLnBrk="1" hangingPunct="1">
              <a:defRPr/>
            </a:pPr>
            <a:r>
              <a:rPr lang="en-US" altLang="en-US" sz="2400" dirty="0" err="1">
                <a:latin typeface="+mn-ea"/>
                <a:ea typeface="+mn-ea"/>
              </a:rPr>
              <a:t>范錚強</a:t>
            </a:r>
            <a:endParaRPr lang="zh-TW" altLang="en-US" sz="2400" dirty="0">
              <a:latin typeface="+mn-ea"/>
              <a:ea typeface="+mn-ea"/>
            </a:endParaRPr>
          </a:p>
          <a:p>
            <a:pPr lvl="1" indent="206375"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en-US" altLang="zh-TW" sz="2000" dirty="0"/>
              <a:t>http://www.mgt.ncu.edu.tw/~ckfarn</a:t>
            </a:r>
          </a:p>
          <a:p>
            <a:pPr lvl="1" indent="206375" eaLnBrk="1" hangingPunct="1">
              <a:defRPr/>
            </a:pPr>
            <a:r>
              <a:rPr lang="en-US" altLang="zh-TW" dirty="0"/>
              <a:t>Updated 2026/3</a:t>
            </a:r>
          </a:p>
        </p:txBody>
      </p:sp>
    </p:spTree>
  </p:cSld>
  <p:clrMapOvr>
    <a:masterClrMapping/>
  </p:clrMapOvr>
  <p:transition spd="med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1507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8B65BFA-8BC5-4CF3-8149-837FF9473F2A}" type="slidenum">
              <a:rPr lang="en-US" altLang="zh-TW" sz="1400">
                <a:solidFill>
                  <a:srgbClr val="333399"/>
                </a:solidFill>
              </a:rPr>
              <a:pPr/>
              <a:t>10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引號</a:t>
            </a:r>
          </a:p>
        </p:txBody>
      </p:sp>
      <p:pic>
        <p:nvPicPr>
          <p:cNvPr id="21509" name="Picture 3" descr="quot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2117725"/>
            <a:ext cx="743585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4580" name="Oval 4"/>
          <p:cNvSpPr>
            <a:spLocks noChangeArrowheads="1"/>
          </p:cNvSpPr>
          <p:nvPr/>
        </p:nvSpPr>
        <p:spPr bwMode="auto">
          <a:xfrm>
            <a:off x="5434013" y="2157413"/>
            <a:ext cx="614362" cy="377825"/>
          </a:xfrm>
          <a:prstGeom prst="ellipse">
            <a:avLst/>
          </a:prstGeom>
          <a:noFill/>
          <a:ln w="38100" cmpd="dbl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64581" name="Oval 5"/>
          <p:cNvSpPr>
            <a:spLocks noChangeArrowheads="1"/>
          </p:cNvSpPr>
          <p:nvPr/>
        </p:nvSpPr>
        <p:spPr bwMode="auto">
          <a:xfrm>
            <a:off x="2279650" y="2987675"/>
            <a:ext cx="614363" cy="377825"/>
          </a:xfrm>
          <a:prstGeom prst="ellipse">
            <a:avLst/>
          </a:prstGeom>
          <a:noFill/>
          <a:ln w="38100" cmpd="dbl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64582" name="Oval 6"/>
          <p:cNvSpPr>
            <a:spLocks noChangeArrowheads="1"/>
          </p:cNvSpPr>
          <p:nvPr/>
        </p:nvSpPr>
        <p:spPr bwMode="auto">
          <a:xfrm>
            <a:off x="3030538" y="3790950"/>
            <a:ext cx="614362" cy="377825"/>
          </a:xfrm>
          <a:prstGeom prst="ellipse">
            <a:avLst/>
          </a:prstGeom>
          <a:noFill/>
          <a:ln w="63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64583" name="Oval 7"/>
          <p:cNvSpPr>
            <a:spLocks noChangeArrowheads="1"/>
          </p:cNvSpPr>
          <p:nvPr/>
        </p:nvSpPr>
        <p:spPr bwMode="auto">
          <a:xfrm>
            <a:off x="3911600" y="4594225"/>
            <a:ext cx="614363" cy="377825"/>
          </a:xfrm>
          <a:prstGeom prst="ellipse">
            <a:avLst/>
          </a:prstGeom>
          <a:noFill/>
          <a:ln w="38100" cmpd="dbl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64584" name="Oval 8"/>
          <p:cNvSpPr>
            <a:spLocks noChangeArrowheads="1"/>
          </p:cNvSpPr>
          <p:nvPr/>
        </p:nvSpPr>
        <p:spPr bwMode="auto">
          <a:xfrm>
            <a:off x="3760788" y="4862513"/>
            <a:ext cx="614362" cy="377825"/>
          </a:xfrm>
          <a:prstGeom prst="ellipse">
            <a:avLst/>
          </a:prstGeom>
          <a:noFill/>
          <a:ln w="38100" cmpd="dbl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64585" name="Oval 9"/>
          <p:cNvSpPr>
            <a:spLocks noChangeArrowheads="1"/>
          </p:cNvSpPr>
          <p:nvPr/>
        </p:nvSpPr>
        <p:spPr bwMode="auto">
          <a:xfrm>
            <a:off x="3571875" y="2649538"/>
            <a:ext cx="614363" cy="377825"/>
          </a:xfrm>
          <a:prstGeom prst="ellipse">
            <a:avLst/>
          </a:prstGeom>
          <a:noFill/>
          <a:ln w="38100" cmpd="dbl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64586" name="Oval 10"/>
          <p:cNvSpPr>
            <a:spLocks noChangeArrowheads="1"/>
          </p:cNvSpPr>
          <p:nvPr/>
        </p:nvSpPr>
        <p:spPr bwMode="auto">
          <a:xfrm>
            <a:off x="2651125" y="2147888"/>
            <a:ext cx="614363" cy="377825"/>
          </a:xfrm>
          <a:prstGeom prst="ellipse">
            <a:avLst/>
          </a:prstGeom>
          <a:noFill/>
          <a:ln w="38100" cmpd="dbl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6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6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6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6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6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66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4580" grpId="0" animBg="1"/>
      <p:bldP spid="664581" grpId="0" animBg="1"/>
      <p:bldP spid="664582" grpId="0" animBg="1"/>
      <p:bldP spid="664583" grpId="0" animBg="1"/>
      <p:bldP spid="664584" grpId="0" animBg="1"/>
      <p:bldP spid="664585" grpId="0" animBg="1"/>
      <p:bldP spid="66458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355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B9FB518-C41B-4DAF-ACD7-19E65D8A2DBE}" type="slidenum">
              <a:rPr lang="en-US" altLang="zh-TW" sz="1400">
                <a:solidFill>
                  <a:srgbClr val="333399"/>
                </a:solidFill>
              </a:rPr>
              <a:pPr/>
              <a:t>11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排版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55000" cy="41148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zh-TW" altLang="en-US"/>
              <a:t>避頭點</a:t>
            </a:r>
          </a:p>
          <a:p>
            <a:pPr eaLnBrk="1" hangingPunct="1">
              <a:spcAft>
                <a:spcPts val="600"/>
              </a:spcAft>
            </a:pPr>
            <a:r>
              <a:rPr lang="en-US" altLang="zh-TW"/>
              <a:t>Even margin </a:t>
            </a:r>
            <a:r>
              <a:rPr lang="zh-TW" altLang="en-US"/>
              <a:t>的使用</a:t>
            </a:r>
          </a:p>
          <a:p>
            <a:pPr lvl="1" eaLnBrk="1" hangingPunct="1">
              <a:spcAft>
                <a:spcPts val="600"/>
              </a:spcAft>
            </a:pPr>
            <a:r>
              <a:rPr lang="zh-TW" altLang="en-US"/>
              <a:t>窄的欄位不宜用 </a:t>
            </a:r>
            <a:r>
              <a:rPr lang="en-US" altLang="zh-TW"/>
              <a:t>even margin</a:t>
            </a:r>
          </a:p>
          <a:p>
            <a:pPr eaLnBrk="1" hangingPunct="1">
              <a:spcAft>
                <a:spcPts val="600"/>
              </a:spcAft>
            </a:pPr>
            <a:r>
              <a:rPr lang="zh-TW" altLang="en-US"/>
              <a:t>孤兒寡母</a:t>
            </a:r>
          </a:p>
          <a:p>
            <a:pPr lvl="1" eaLnBrk="1" hangingPunct="1">
              <a:spcAft>
                <a:spcPts val="600"/>
              </a:spcAft>
            </a:pPr>
            <a:r>
              <a:rPr lang="zh-TW" altLang="en-US"/>
              <a:t>孤兒：遺留到後一頁的單行文字</a:t>
            </a:r>
          </a:p>
          <a:p>
            <a:pPr lvl="1" eaLnBrk="1" hangingPunct="1">
              <a:spcAft>
                <a:spcPts val="600"/>
              </a:spcAft>
            </a:pPr>
            <a:r>
              <a:rPr lang="zh-TW" altLang="en-US"/>
              <a:t>寡母：遺留在上一頁的單行文字</a:t>
            </a:r>
          </a:p>
          <a:p>
            <a:pPr lvl="1" eaLnBrk="1" hangingPunct="1">
              <a:spcAft>
                <a:spcPts val="600"/>
              </a:spcAft>
            </a:pPr>
            <a:r>
              <a:rPr lang="zh-TW" altLang="en-US"/>
              <a:t>如何避免？使用 </a:t>
            </a:r>
            <a:r>
              <a:rPr lang="en-US" altLang="zh-TW"/>
              <a:t>MS Word </a:t>
            </a:r>
            <a:r>
              <a:rPr lang="zh-TW" altLang="en-US"/>
              <a:t>的「格式」功能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560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867871D-D70A-4733-8940-6897AD8B8F90}" type="slidenum">
              <a:rPr lang="en-US" altLang="zh-TW" sz="1400">
                <a:solidFill>
                  <a:srgbClr val="333399"/>
                </a:solidFill>
              </a:rPr>
              <a:pPr/>
              <a:t>12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600"/>
              <a:t>Even margin </a:t>
            </a:r>
            <a:br>
              <a:rPr lang="en-US" altLang="zh-TW" sz="3600"/>
            </a:br>
            <a:r>
              <a:rPr lang="zh-TW" altLang="en-US" sz="3600"/>
              <a:t>的使用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4206875" cy="3944938"/>
          </a:xfrm>
        </p:spPr>
        <p:txBody>
          <a:bodyPr/>
          <a:lstStyle/>
          <a:p>
            <a:pPr eaLnBrk="1" hangingPunct="1"/>
            <a:r>
              <a:rPr lang="zh-TW" altLang="en-US"/>
              <a:t>窄的欄位不宜用 </a:t>
            </a:r>
            <a:r>
              <a:rPr lang="en-US" altLang="zh-TW"/>
              <a:t>even margin</a:t>
            </a:r>
          </a:p>
        </p:txBody>
      </p:sp>
      <p:pic>
        <p:nvPicPr>
          <p:cNvPr id="25606" name="Picture 4" descr="evenMarg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163" y="344488"/>
            <a:ext cx="2668587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765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76E89C7-AF57-4D13-82CB-33CDA559BB0D}" type="slidenum">
              <a:rPr lang="en-US" altLang="zh-TW" sz="1400">
                <a:solidFill>
                  <a:srgbClr val="333399"/>
                </a:solidFill>
              </a:rPr>
              <a:pPr/>
              <a:t>13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grpSp>
        <p:nvGrpSpPr>
          <p:cNvPr id="670722" name="Group 2"/>
          <p:cNvGrpSpPr>
            <a:grpSpLocks/>
          </p:cNvGrpSpPr>
          <p:nvPr/>
        </p:nvGrpSpPr>
        <p:grpSpPr bwMode="auto">
          <a:xfrm>
            <a:off x="312738" y="3252788"/>
            <a:ext cx="6264275" cy="3043237"/>
            <a:chOff x="197" y="2049"/>
            <a:chExt cx="3946" cy="1917"/>
          </a:xfrm>
        </p:grpSpPr>
        <p:pic>
          <p:nvPicPr>
            <p:cNvPr id="27658" name="Picture 3" descr="Orphan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" y="2061"/>
              <a:ext cx="3860" cy="1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9" name="Rectangle 4"/>
            <p:cNvSpPr>
              <a:spLocks noChangeArrowheads="1"/>
            </p:cNvSpPr>
            <p:nvPr/>
          </p:nvSpPr>
          <p:spPr bwMode="auto">
            <a:xfrm>
              <a:off x="197" y="2049"/>
              <a:ext cx="3917" cy="1917"/>
            </a:xfrm>
            <a:prstGeom prst="rect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2765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孤兒</a:t>
            </a:r>
          </a:p>
        </p:txBody>
      </p:sp>
      <p:grpSp>
        <p:nvGrpSpPr>
          <p:cNvPr id="670726" name="Group 6"/>
          <p:cNvGrpSpPr>
            <a:grpSpLocks/>
          </p:cNvGrpSpPr>
          <p:nvPr/>
        </p:nvGrpSpPr>
        <p:grpSpPr bwMode="auto">
          <a:xfrm>
            <a:off x="3290888" y="366713"/>
            <a:ext cx="5643562" cy="3971925"/>
            <a:chOff x="2073" y="231"/>
            <a:chExt cx="3555" cy="2502"/>
          </a:xfrm>
        </p:grpSpPr>
        <p:pic>
          <p:nvPicPr>
            <p:cNvPr id="27656" name="Picture 7" descr="Widow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1" y="237"/>
              <a:ext cx="3540" cy="2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7" name="Rectangle 8"/>
            <p:cNvSpPr>
              <a:spLocks noChangeArrowheads="1"/>
            </p:cNvSpPr>
            <p:nvPr/>
          </p:nvSpPr>
          <p:spPr bwMode="auto">
            <a:xfrm>
              <a:off x="2073" y="231"/>
              <a:ext cx="3555" cy="2502"/>
            </a:xfrm>
            <a:prstGeom prst="rect">
              <a:avLst/>
            </a:prstGeom>
            <a:noFill/>
            <a:ln w="28575">
              <a:solidFill>
                <a:schemeClr val="fol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27655" name="Rectangle 9"/>
          <p:cNvSpPr>
            <a:spLocks noChangeArrowheads="1"/>
          </p:cNvSpPr>
          <p:nvPr/>
        </p:nvSpPr>
        <p:spPr bwMode="auto">
          <a:xfrm>
            <a:off x="1277938" y="4470400"/>
            <a:ext cx="1276350" cy="347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7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969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85E767F-5FDD-461F-8068-0A6867973D35}" type="slidenum">
              <a:rPr lang="en-US" altLang="zh-TW" sz="1400">
                <a:solidFill>
                  <a:srgbClr val="333399"/>
                </a:solidFill>
              </a:rPr>
              <a:pPr/>
              <a:t>14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孤兒</a:t>
            </a:r>
          </a:p>
        </p:txBody>
      </p:sp>
      <p:pic>
        <p:nvPicPr>
          <p:cNvPr id="29701" name="Picture 3" descr="Orpha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1712913"/>
            <a:ext cx="7319962" cy="4354512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1747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F70203D-9153-4832-BC6F-9D584961BB53}" type="slidenum">
              <a:rPr lang="en-US" altLang="zh-TW" sz="1400">
                <a:solidFill>
                  <a:srgbClr val="333399"/>
                </a:solidFill>
              </a:rPr>
              <a:pPr/>
              <a:t>15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寡母</a:t>
            </a:r>
          </a:p>
        </p:txBody>
      </p:sp>
      <p:pic>
        <p:nvPicPr>
          <p:cNvPr id="31749" name="Picture 3" descr="Widow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538" y="889000"/>
            <a:ext cx="6178550" cy="317500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4820" name="Picture 4" descr="Widow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3025775"/>
            <a:ext cx="5321300" cy="287020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51" name="Rectangle 5"/>
          <p:cNvSpPr>
            <a:spLocks noChangeArrowheads="1"/>
          </p:cNvSpPr>
          <p:nvPr/>
        </p:nvSpPr>
        <p:spPr bwMode="auto">
          <a:xfrm>
            <a:off x="6648450" y="1219200"/>
            <a:ext cx="1276350" cy="3476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379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E88C58F-9FFA-454D-BBCE-EBEE42C53848}" type="slidenum">
              <a:rPr lang="en-US" altLang="zh-TW" sz="1400">
                <a:solidFill>
                  <a:srgbClr val="333399"/>
                </a:solidFill>
              </a:rPr>
              <a:pPr/>
              <a:t>16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寡母</a:t>
            </a:r>
          </a:p>
        </p:txBody>
      </p:sp>
      <p:pic>
        <p:nvPicPr>
          <p:cNvPr id="33797" name="Picture 3" descr="Widow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163" y="904875"/>
            <a:ext cx="5486400" cy="319405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6868" name="Picture 4" descr="Widow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3122613"/>
            <a:ext cx="5543550" cy="304165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7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584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EA2896D-4D25-42AB-8EE4-C0E7C33764AA}" type="slidenum">
              <a:rPr lang="en-US" altLang="zh-TW" sz="1400">
                <a:solidFill>
                  <a:srgbClr val="333399"/>
                </a:solidFill>
              </a:rPr>
              <a:pPr/>
              <a:t>17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寡母</a:t>
            </a:r>
          </a:p>
        </p:txBody>
      </p:sp>
      <p:pic>
        <p:nvPicPr>
          <p:cNvPr id="35845" name="Picture 3" descr="Widow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800" y="993775"/>
            <a:ext cx="5461000" cy="3067050"/>
          </a:xfrm>
          <a:prstGeom prst="rect">
            <a:avLst/>
          </a:prstGeom>
          <a:noFill/>
          <a:ln w="285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8916" name="Picture 4" descr="Widow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2376488"/>
            <a:ext cx="5619750" cy="3803650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7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789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044FBF2-825D-4695-8728-C8E9E3717899}" type="slidenum">
              <a:rPr lang="en-US" altLang="zh-TW" sz="1400">
                <a:solidFill>
                  <a:srgbClr val="333399"/>
                </a:solidFill>
              </a:rPr>
              <a:pPr/>
              <a:t>18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600"/>
              <a:t>字型</a:t>
            </a:r>
            <a:r>
              <a:rPr lang="en-US" altLang="zh-TW" sz="3600"/>
              <a:t>: </a:t>
            </a:r>
            <a:r>
              <a:rPr lang="en-US" altLang="zh-TW" sz="3600" i="1">
                <a:solidFill>
                  <a:schemeClr val="bg1"/>
                </a:solidFill>
              </a:rPr>
              <a:t>Serif</a:t>
            </a:r>
            <a:r>
              <a:rPr lang="en-US" altLang="zh-TW" sz="3600">
                <a:solidFill>
                  <a:schemeClr val="bg1"/>
                </a:solidFill>
              </a:rPr>
              <a:t> </a:t>
            </a:r>
            <a:r>
              <a:rPr lang="en-US" altLang="zh-TW" sz="3600"/>
              <a:t>and </a:t>
            </a:r>
            <a:r>
              <a:rPr lang="en-US" altLang="zh-TW" sz="3600">
                <a:solidFill>
                  <a:schemeClr val="bg1"/>
                </a:solidFill>
              </a:rPr>
              <a:t>Sans Serif </a:t>
            </a:r>
            <a:r>
              <a:rPr lang="en-US" altLang="zh-TW" sz="3600"/>
              <a:t>fonts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810500" cy="4584700"/>
          </a:xfrm>
        </p:spPr>
        <p:txBody>
          <a:bodyPr/>
          <a:lstStyle/>
          <a:p>
            <a:pPr eaLnBrk="1" hangingPunct="1"/>
            <a:r>
              <a:rPr lang="en-US" altLang="zh-TW" i="1"/>
              <a:t>Serif</a:t>
            </a:r>
            <a:r>
              <a:rPr lang="en-US" altLang="zh-TW"/>
              <a:t> </a:t>
            </a:r>
            <a:r>
              <a:rPr lang="zh-TW" altLang="en-US"/>
              <a:t>襯線是指筆畫末端的裝飾部分 </a:t>
            </a:r>
          </a:p>
          <a:p>
            <a:pPr eaLnBrk="1" hangingPunct="1"/>
            <a:r>
              <a:rPr lang="en-US" altLang="zh-TW" i="1"/>
              <a:t>Serif</a:t>
            </a:r>
            <a:r>
              <a:rPr lang="en-US" altLang="zh-TW"/>
              <a:t>  fonts: </a:t>
            </a:r>
            <a:r>
              <a:rPr lang="zh-TW" altLang="en-US"/>
              <a:t>襯線體的稱呼</a:t>
            </a:r>
          </a:p>
          <a:p>
            <a:pPr lvl="1" eaLnBrk="1" hangingPunct="1"/>
            <a:r>
              <a:rPr lang="zh-TW" altLang="en-US"/>
              <a:t>相對於</a:t>
            </a:r>
            <a:r>
              <a:rPr lang="en-US" altLang="zh-TW" i="1"/>
              <a:t>Sans Serif</a:t>
            </a:r>
            <a:r>
              <a:rPr lang="en-US" altLang="zh-TW"/>
              <a:t> fonts </a:t>
            </a:r>
            <a:r>
              <a:rPr lang="zh-TW" altLang="en-US"/>
              <a:t>無襯線體</a:t>
            </a:r>
          </a:p>
          <a:p>
            <a:pPr lvl="1" eaLnBrk="1" hangingPunct="1"/>
            <a:r>
              <a:rPr lang="zh-TW" altLang="en-US"/>
              <a:t>有襯線體有助於大量文字的快速閱讀</a:t>
            </a:r>
          </a:p>
          <a:p>
            <a:pPr eaLnBrk="1" hangingPunct="1"/>
            <a:r>
              <a:rPr lang="zh-TW" altLang="en-US"/>
              <a:t>中文裡的襯線體</a:t>
            </a:r>
          </a:p>
          <a:p>
            <a:pPr lvl="1" eaLnBrk="1" hangingPunct="1"/>
            <a:r>
              <a:rPr lang="zh-TW" altLang="en-US"/>
              <a:t>粗細不一致、末端有裝飾的字體</a:t>
            </a:r>
          </a:p>
          <a:p>
            <a:pPr lvl="1" eaLnBrk="1" hangingPunct="1"/>
            <a:r>
              <a:rPr lang="zh-TW" altLang="en-US"/>
              <a:t>亦稱「白體字」</a:t>
            </a:r>
          </a:p>
          <a:p>
            <a:pPr lvl="1" eaLnBrk="1" hangingPunct="1"/>
            <a:r>
              <a:rPr lang="zh-TW" altLang="en-US"/>
              <a:t>宋體、楷體、仿宋體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993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A023098-2019-4D7E-BF46-138EC22E1A4C}" type="slidenum">
              <a:rPr lang="en-US" altLang="zh-TW" sz="1400">
                <a:solidFill>
                  <a:srgbClr val="333399"/>
                </a:solidFill>
              </a:rPr>
              <a:pPr/>
              <a:t>19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字型：字寬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zh-TW"/>
              <a:t>Fixed-pitch and Variable-pitch fonts</a:t>
            </a:r>
          </a:p>
          <a:p>
            <a:pPr lvl="1" eaLnBrk="1" hangingPunct="1">
              <a:spcAft>
                <a:spcPts val="600"/>
              </a:spcAft>
            </a:pPr>
            <a:r>
              <a:rPr lang="zh-TW" altLang="en-US"/>
              <a:t>定寬字和變寬字</a:t>
            </a:r>
          </a:p>
          <a:p>
            <a:pPr lvl="1" eaLnBrk="1" hangingPunct="1">
              <a:spcAft>
                <a:spcPts val="600"/>
              </a:spcAft>
            </a:pPr>
            <a:r>
              <a:rPr lang="zh-TW" altLang="en-US"/>
              <a:t>中文基本都是定寬字</a:t>
            </a:r>
          </a:p>
          <a:p>
            <a:pPr lvl="1" eaLnBrk="1" hangingPunct="1">
              <a:spcAft>
                <a:spcPts val="600"/>
              </a:spcAft>
            </a:pPr>
            <a:r>
              <a:rPr lang="zh-TW" altLang="en-US"/>
              <a:t>部分英文為了打字機設計，配合齒輪的推進，為定寬字 </a:t>
            </a:r>
            <a:r>
              <a:rPr lang="en-US" altLang="zh-TW"/>
              <a:t>(Pica, Elite)</a:t>
            </a:r>
          </a:p>
          <a:p>
            <a:pPr lvl="1" eaLnBrk="1" hangingPunct="1">
              <a:spcAft>
                <a:spcPts val="600"/>
              </a:spcAft>
            </a:pPr>
            <a:r>
              <a:rPr lang="zh-TW" altLang="en-US"/>
              <a:t>好的英文出版品，不會用定寬字（除非是數字，為了排列整齊而用定寬 ）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512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736DFE9-B4FE-4AEC-9572-89FDC8D85B5C}" type="slidenum">
              <a:rPr lang="en-US" altLang="zh-TW" sz="1400">
                <a:solidFill>
                  <a:srgbClr val="333399"/>
                </a:solidFill>
              </a:rPr>
              <a:pPr/>
              <a:t>2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大綱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95800"/>
          </a:xfrm>
        </p:spPr>
        <p:txBody>
          <a:bodyPr/>
          <a:lstStyle/>
          <a:p>
            <a:pPr eaLnBrk="1" hangingPunct="1"/>
            <a:r>
              <a:rPr lang="zh-TW" altLang="en-US"/>
              <a:t>資料呈現的錯誤和不理想之處</a:t>
            </a:r>
          </a:p>
          <a:p>
            <a:pPr eaLnBrk="1" hangingPunct="1"/>
            <a:r>
              <a:rPr lang="zh-TW" altLang="en-US"/>
              <a:t>字型</a:t>
            </a:r>
          </a:p>
          <a:p>
            <a:pPr eaLnBrk="1" hangingPunct="1"/>
            <a:r>
              <a:rPr lang="zh-TW" altLang="en-US"/>
              <a:t>標點符號的使用</a:t>
            </a:r>
          </a:p>
          <a:p>
            <a:pPr eaLnBrk="1" hangingPunct="1"/>
            <a:r>
              <a:rPr lang="zh-TW" altLang="en-US"/>
              <a:t>排版</a:t>
            </a:r>
          </a:p>
          <a:p>
            <a:pPr eaLnBrk="1" hangingPunct="1"/>
            <a:r>
              <a:rPr lang="zh-TW" altLang="en-US"/>
              <a:t>顏色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41987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0CB1F8F2-0EE1-4C2A-B298-B0616C99F8E6}" type="slidenum">
              <a:rPr lang="en-US" altLang="zh-TW" sz="1400">
                <a:solidFill>
                  <a:srgbClr val="333399"/>
                </a:solidFill>
              </a:rPr>
              <a:pPr/>
              <a:t>20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字型和點數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08163"/>
            <a:ext cx="7772400" cy="4114800"/>
          </a:xfrm>
        </p:spPr>
        <p:txBody>
          <a:bodyPr/>
          <a:lstStyle/>
          <a:p>
            <a:pPr eaLnBrk="1" hangingPunct="1"/>
            <a:r>
              <a:rPr lang="zh-TW" altLang="en-US" sz="2800"/>
              <a:t>字型</a:t>
            </a:r>
          </a:p>
          <a:p>
            <a:pPr lvl="1" eaLnBrk="1" hangingPunct="1"/>
            <a:r>
              <a:rPr lang="en-US" altLang="zh-TW" sz="2400"/>
              <a:t>Typeface</a:t>
            </a:r>
          </a:p>
          <a:p>
            <a:pPr lvl="2" eaLnBrk="1" hangingPunct="1"/>
            <a:r>
              <a:rPr lang="en-US" altLang="zh-TW" sz="2000"/>
              <a:t>e.g. Times Roman</a:t>
            </a:r>
          </a:p>
          <a:p>
            <a:pPr lvl="1" eaLnBrk="1" hangingPunct="1"/>
            <a:r>
              <a:rPr lang="en-US" altLang="zh-TW" sz="2400"/>
              <a:t>Font</a:t>
            </a:r>
          </a:p>
          <a:p>
            <a:pPr lvl="2" eaLnBrk="1" hangingPunct="1"/>
            <a:r>
              <a:rPr lang="en-US" altLang="zh-TW" sz="2000"/>
              <a:t>e.g. 12 points Times Roman</a:t>
            </a:r>
            <a:r>
              <a:rPr lang="zh-TW" altLang="en-US" sz="2000"/>
              <a:t>（包含大小點數）</a:t>
            </a:r>
          </a:p>
          <a:p>
            <a:pPr eaLnBrk="1" hangingPunct="1"/>
            <a:r>
              <a:rPr lang="zh-TW" altLang="en-US" sz="2800"/>
              <a:t>點？</a:t>
            </a:r>
          </a:p>
          <a:p>
            <a:pPr lvl="1" eaLnBrk="1" hangingPunct="1"/>
            <a:r>
              <a:rPr lang="zh-TW" altLang="en-US" sz="2400"/>
              <a:t>沿用英文鉛字排版傳統，每英吋為</a:t>
            </a:r>
            <a:r>
              <a:rPr lang="en-US" altLang="zh-TW" sz="2400"/>
              <a:t>72</a:t>
            </a:r>
            <a:r>
              <a:rPr lang="zh-TW" altLang="en-US" sz="2400"/>
              <a:t>點</a:t>
            </a:r>
          </a:p>
          <a:p>
            <a:pPr lvl="1" eaLnBrk="1" hangingPunct="1"/>
            <a:r>
              <a:rPr lang="zh-TW" altLang="en-US" sz="2400"/>
              <a:t>使用</a:t>
            </a:r>
            <a:r>
              <a:rPr lang="en-US" altLang="zh-TW" sz="2400"/>
              <a:t>12</a:t>
            </a:r>
            <a:r>
              <a:rPr lang="zh-TW" altLang="en-US" sz="2400"/>
              <a:t>點字，單行行距，每吋正好有 </a:t>
            </a:r>
            <a:r>
              <a:rPr lang="en-US" altLang="zh-TW" sz="2400"/>
              <a:t>6</a:t>
            </a:r>
            <a:r>
              <a:rPr lang="zh-TW" altLang="en-US" sz="2400"/>
              <a:t>行</a:t>
            </a:r>
          </a:p>
          <a:p>
            <a:pPr lvl="1" eaLnBrk="1" hangingPunct="1"/>
            <a:r>
              <a:rPr lang="zh-TW" altLang="en-US" sz="2400"/>
              <a:t>最早的麥金塔，螢幕為何是每吋 </a:t>
            </a:r>
            <a:r>
              <a:rPr lang="en-US" altLang="zh-TW" sz="2400"/>
              <a:t>72pixel</a:t>
            </a:r>
            <a:r>
              <a:rPr lang="zh-TW" altLang="en-US" sz="2400"/>
              <a:t>？</a:t>
            </a:r>
          </a:p>
          <a:p>
            <a:pPr lvl="1" eaLnBrk="1" hangingPunct="1"/>
            <a:r>
              <a:rPr lang="zh-TW" altLang="en-US" sz="2400"/>
              <a:t>中文鉛字排版，用「號」：</a:t>
            </a:r>
            <a:r>
              <a:rPr lang="en-US" altLang="zh-TW" sz="2400"/>
              <a:t>5</a:t>
            </a:r>
            <a:r>
              <a:rPr lang="zh-TW" altLang="en-US" sz="2400"/>
              <a:t>號字大約為</a:t>
            </a:r>
            <a:r>
              <a:rPr lang="en-US" altLang="zh-TW" sz="2400"/>
              <a:t>10.5</a:t>
            </a:r>
            <a:r>
              <a:rPr lang="zh-TW" altLang="en-US" sz="2400"/>
              <a:t>點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4403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16B0D81-539B-4DAD-B854-7259F80555F1}" type="slidenum">
              <a:rPr lang="en-US" altLang="zh-TW" sz="1400">
                <a:solidFill>
                  <a:srgbClr val="333399"/>
                </a:solidFill>
              </a:rPr>
              <a:pPr/>
              <a:t>21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字型的家族</a:t>
            </a:r>
          </a:p>
        </p:txBody>
      </p:sp>
      <p:graphicFrame>
        <p:nvGraphicFramePr>
          <p:cNvPr id="687107" name="Group 3"/>
          <p:cNvGraphicFramePr>
            <a:graphicFrameLocks noGrp="1"/>
          </p:cNvGraphicFramePr>
          <p:nvPr>
            <p:ph idx="1"/>
          </p:nvPr>
        </p:nvGraphicFramePr>
        <p:xfrm>
          <a:off x="2484438" y="2852738"/>
          <a:ext cx="5400675" cy="2881312"/>
        </p:xfrm>
        <a:graphic>
          <a:graphicData uri="http://schemas.openxmlformats.org/drawingml/2006/table">
            <a:tbl>
              <a:tblPr/>
              <a:tblGrid>
                <a:gridCol w="2663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1449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Pica (10 pitch)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Elite (12 pitch)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Lucida Sans Typewriter" panose="020B0509030504030204" pitchFamily="49" charset="0"/>
                          <a:ea typeface="SimHei" panose="02010609060101010101" pitchFamily="49" charset="-122"/>
                        </a:rPr>
                        <a:t>Lucida Sans </a:t>
                      </a:r>
                      <a:r>
                        <a:rPr kumimoji="1" lang="en-US" altLang="zh-TW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Lucida Sans Typewriter" panose="020B0509030504030204" pitchFamily="49" charset="0"/>
                          <a:ea typeface="SimHei" panose="02010609060101010101" pitchFamily="49" charset="-122"/>
                        </a:rPr>
                        <a:t>Typewiter</a:t>
                      </a:r>
                      <a:endParaRPr kumimoji="1" lang="en-US" altLang="zh-TW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Lucida Sans Typewriter" panose="020B0509030504030204" pitchFamily="49" charset="0"/>
                        <a:ea typeface="SimHei" panose="02010609060101010101" pitchFamily="49" charset="-122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9863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Times Roman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Bookman Old Style" panose="02050604050505020204" pitchFamily="18" charset="0"/>
                          <a:ea typeface="標楷體" panose="03000509000000000000" pitchFamily="65" charset="-120"/>
                        </a:rPr>
                        <a:t>Bookman</a:t>
                      </a:r>
                    </a:p>
                  </a:txBody>
                  <a:tcPr marL="90000" marR="90000" marT="46800" marB="46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Helvetica, Arial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4048" name="Text Box 14"/>
          <p:cNvSpPr txBox="1">
            <a:spLocks noChangeArrowheads="1"/>
          </p:cNvSpPr>
          <p:nvPr/>
        </p:nvSpPr>
        <p:spPr bwMode="auto">
          <a:xfrm>
            <a:off x="4140200" y="1700213"/>
            <a:ext cx="19621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800">
                <a:solidFill>
                  <a:srgbClr val="3333CC"/>
                </a:solidFill>
                <a:ea typeface="SimHei" pitchFamily="49" charset="-122"/>
              </a:rPr>
              <a:t>是否有襯線</a:t>
            </a:r>
          </a:p>
        </p:txBody>
      </p:sp>
      <p:sp>
        <p:nvSpPr>
          <p:cNvPr id="44049" name="Text Box 15"/>
          <p:cNvSpPr txBox="1">
            <a:spLocks noChangeArrowheads="1"/>
          </p:cNvSpPr>
          <p:nvPr/>
        </p:nvSpPr>
        <p:spPr bwMode="auto">
          <a:xfrm>
            <a:off x="468313" y="3284538"/>
            <a:ext cx="6477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800">
                <a:solidFill>
                  <a:srgbClr val="3333CC"/>
                </a:solidFill>
                <a:ea typeface="SimHei" pitchFamily="49" charset="-122"/>
              </a:rPr>
              <a:t>是否定寬</a:t>
            </a:r>
          </a:p>
        </p:txBody>
      </p:sp>
      <p:sp>
        <p:nvSpPr>
          <p:cNvPr id="44050" name="Text Box 16"/>
          <p:cNvSpPr txBox="1">
            <a:spLocks noChangeArrowheads="1"/>
          </p:cNvSpPr>
          <p:nvPr/>
        </p:nvSpPr>
        <p:spPr bwMode="auto">
          <a:xfrm>
            <a:off x="3348038" y="2276475"/>
            <a:ext cx="725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serif</a:t>
            </a:r>
          </a:p>
        </p:txBody>
      </p:sp>
      <p:sp>
        <p:nvSpPr>
          <p:cNvPr id="44051" name="Text Box 17"/>
          <p:cNvSpPr txBox="1">
            <a:spLocks noChangeArrowheads="1"/>
          </p:cNvSpPr>
          <p:nvPr/>
        </p:nvSpPr>
        <p:spPr bwMode="auto">
          <a:xfrm>
            <a:off x="5867400" y="2349500"/>
            <a:ext cx="13906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Sans serif</a:t>
            </a:r>
          </a:p>
        </p:txBody>
      </p:sp>
      <p:sp>
        <p:nvSpPr>
          <p:cNvPr id="44052" name="Text Box 18"/>
          <p:cNvSpPr txBox="1">
            <a:spLocks noChangeArrowheads="1"/>
          </p:cNvSpPr>
          <p:nvPr/>
        </p:nvSpPr>
        <p:spPr bwMode="auto">
          <a:xfrm>
            <a:off x="1331913" y="2997200"/>
            <a:ext cx="97948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Fixed-</a:t>
            </a:r>
          </a:p>
          <a:p>
            <a:pPr eaLnBrk="1" hangingPunct="1"/>
            <a:r>
              <a:rPr lang="en-US" altLang="zh-TW"/>
              <a:t>pitch</a:t>
            </a:r>
          </a:p>
        </p:txBody>
      </p:sp>
      <p:sp>
        <p:nvSpPr>
          <p:cNvPr id="44053" name="Text Box 19"/>
          <p:cNvSpPr txBox="1">
            <a:spLocks noChangeArrowheads="1"/>
          </p:cNvSpPr>
          <p:nvPr/>
        </p:nvSpPr>
        <p:spPr bwMode="auto">
          <a:xfrm>
            <a:off x="1116013" y="4652963"/>
            <a:ext cx="13335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en-US" altLang="zh-TW"/>
              <a:t>Variable-</a:t>
            </a:r>
          </a:p>
          <a:p>
            <a:pPr eaLnBrk="1" hangingPunct="1"/>
            <a:r>
              <a:rPr lang="en-US" altLang="zh-TW"/>
              <a:t>pitch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4608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6F10D7A-8FB4-46C0-AC2D-E9919C720C68}" type="slidenum">
              <a:rPr lang="en-US" altLang="zh-TW" sz="1400">
                <a:solidFill>
                  <a:srgbClr val="333399"/>
                </a:solidFill>
              </a:rPr>
              <a:pPr/>
              <a:t>22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英文字型的個性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286750" cy="4468813"/>
          </a:xfrm>
        </p:spPr>
        <p:txBody>
          <a:bodyPr/>
          <a:lstStyle/>
          <a:p>
            <a:pPr eaLnBrk="1" hangingPunct="1"/>
            <a:r>
              <a:rPr lang="en-US" altLang="zh-TW" i="1"/>
              <a:t>Serif</a:t>
            </a:r>
            <a:r>
              <a:rPr lang="en-US" altLang="zh-TW"/>
              <a:t> </a:t>
            </a:r>
            <a:r>
              <a:rPr lang="zh-TW" altLang="en-US"/>
              <a:t>的作用</a:t>
            </a:r>
          </a:p>
          <a:p>
            <a:pPr lvl="1" eaLnBrk="1" hangingPunct="1"/>
            <a:r>
              <a:rPr lang="zh-TW" altLang="en-US"/>
              <a:t> </a:t>
            </a:r>
          </a:p>
          <a:p>
            <a:pPr lvl="1" eaLnBrk="1" hangingPunct="1"/>
            <a:endParaRPr lang="zh-TW" altLang="en-US"/>
          </a:p>
          <a:p>
            <a:pPr lvl="1" eaLnBrk="1" hangingPunct="1"/>
            <a:endParaRPr lang="zh-TW" altLang="en-US"/>
          </a:p>
          <a:p>
            <a:pPr lvl="1" eaLnBrk="1" hangingPunct="1"/>
            <a:r>
              <a:rPr lang="zh-TW" altLang="en-US"/>
              <a:t>幫助快速閱讀，通常在主文中</a:t>
            </a:r>
          </a:p>
          <a:p>
            <a:pPr eaLnBrk="1" hangingPunct="1"/>
            <a:r>
              <a:rPr lang="en-US" altLang="zh-TW" i="1">
                <a:latin typeface="Arial" panose="020B0604020202020204" pitchFamily="34" charset="0"/>
              </a:rPr>
              <a:t>Sans Serif</a:t>
            </a:r>
            <a:r>
              <a:rPr lang="en-US" altLang="zh-TW"/>
              <a:t> </a:t>
            </a:r>
            <a:r>
              <a:rPr lang="zh-TW" altLang="en-US"/>
              <a:t>字型的使用</a:t>
            </a:r>
          </a:p>
          <a:p>
            <a:pPr lvl="1" eaLnBrk="1" hangingPunct="1"/>
            <a:r>
              <a:rPr lang="zh-TW" altLang="en-US"/>
              <a:t>沒有導線，閱讀速度較慢</a:t>
            </a:r>
          </a:p>
          <a:p>
            <a:pPr lvl="1" eaLnBrk="1" hangingPunct="1"/>
            <a:r>
              <a:rPr lang="zh-TW" altLang="en-US"/>
              <a:t>要讓讀者慢下來（如標題），可用 </a:t>
            </a:r>
            <a:r>
              <a:rPr lang="en-US" altLang="zh-TW"/>
              <a:t>Sans serif</a:t>
            </a:r>
          </a:p>
        </p:txBody>
      </p:sp>
      <p:pic>
        <p:nvPicPr>
          <p:cNvPr id="46086" name="Picture 4" descr="ser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838" y="2641600"/>
            <a:ext cx="7097712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4813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2F2EDF8-D1F7-434A-A98C-7E60971C60DF}" type="slidenum">
              <a:rPr lang="en-US" altLang="zh-TW" sz="1400">
                <a:solidFill>
                  <a:srgbClr val="333399"/>
                </a:solidFill>
              </a:rPr>
              <a:pPr/>
              <a:t>23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英文字型的個性</a:t>
            </a:r>
            <a:r>
              <a:rPr lang="en-US" altLang="zh-TW" baseline="-25000"/>
              <a:t>2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468813"/>
          </a:xfrm>
        </p:spPr>
        <p:txBody>
          <a:bodyPr/>
          <a:lstStyle/>
          <a:p>
            <a:pPr eaLnBrk="1" hangingPunct="1"/>
            <a:r>
              <a:rPr lang="zh-TW" altLang="en-US" sz="2800"/>
              <a:t>定寬字</a:t>
            </a:r>
          </a:p>
          <a:p>
            <a:pPr lvl="1" eaLnBrk="1" hangingPunct="1"/>
            <a:r>
              <a:rPr lang="zh-TW" altLang="en-US" sz="2400"/>
              <a:t>很瘦的 </a:t>
            </a:r>
            <a:r>
              <a:rPr lang="en-US" altLang="zh-TW" sz="2400"/>
              <a:t>i, l </a:t>
            </a:r>
            <a:r>
              <a:rPr lang="zh-TW" altLang="en-US" sz="2400"/>
              <a:t>坐在大沙發裡</a:t>
            </a:r>
          </a:p>
          <a:p>
            <a:pPr lvl="1" eaLnBrk="1" hangingPunct="1"/>
            <a:r>
              <a:rPr lang="zh-TW" altLang="en-US" sz="2400"/>
              <a:t>很胖的 </a:t>
            </a:r>
            <a:r>
              <a:rPr lang="en-US" altLang="zh-TW" sz="2400"/>
              <a:t>m, w </a:t>
            </a:r>
            <a:r>
              <a:rPr lang="zh-TW" altLang="en-US" sz="2400"/>
              <a:t>擠在小板凳</a:t>
            </a:r>
          </a:p>
          <a:p>
            <a:pPr lvl="1" eaLnBrk="1" hangingPunct="1"/>
            <a:r>
              <a:rPr lang="zh-TW" altLang="en-US" sz="2400"/>
              <a:t>通篇文字密度差很多，很難看</a:t>
            </a:r>
          </a:p>
          <a:p>
            <a:pPr lvl="1" eaLnBrk="1" hangingPunct="1"/>
            <a:r>
              <a:rPr lang="zh-TW" altLang="en-US" sz="2400"/>
              <a:t>中文字型的英文字，都是定寬，占半個中文字寬──非常的醜，應該避免 </a:t>
            </a:r>
          </a:p>
          <a:p>
            <a:pPr lvl="1" eaLnBrk="1" hangingPunct="1"/>
            <a:r>
              <a:rPr lang="en-US" altLang="zh-TW" sz="2400">
                <a:latin typeface="細明體" panose="02020509000000000000" pitchFamily="49" charset="-120"/>
                <a:ea typeface="細明體" panose="02020509000000000000" pitchFamily="49" charset="-120"/>
              </a:rPr>
              <a:t>One should avoid using fixed pitch Chinese font when typing English </a:t>
            </a:r>
            <a:r>
              <a:rPr lang="zh-TW" altLang="en-US" sz="2400">
                <a:latin typeface="SimHei" pitchFamily="49" charset="-122"/>
                <a:ea typeface="SimHei" pitchFamily="49" charset="-122"/>
              </a:rPr>
              <a:t>（不成行）</a:t>
            </a:r>
          </a:p>
          <a:p>
            <a:pPr lvl="1" eaLnBrk="1" hangingPunct="1"/>
            <a:r>
              <a:rPr lang="en-US" altLang="zh-TW" sz="2400">
                <a:solidFill>
                  <a:srgbClr val="6600CC"/>
                </a:solidFill>
              </a:rPr>
              <a:t>One should avoid using fixed pitch Chinese font when typing English </a:t>
            </a:r>
            <a:r>
              <a:rPr lang="zh-TW" altLang="en-US" sz="2400">
                <a:solidFill>
                  <a:srgbClr val="6600CC"/>
                </a:solidFill>
              </a:rPr>
              <a:t>（成行）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5017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62B5132-131F-4931-A597-DAB8D263C31C}" type="slidenum">
              <a:rPr lang="en-US" altLang="zh-TW" sz="1400">
                <a:solidFill>
                  <a:srgbClr val="333399"/>
                </a:solidFill>
              </a:rPr>
              <a:pPr/>
              <a:t>24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pic>
        <p:nvPicPr>
          <p:cNvPr id="50180" name="Picture 2" descr="he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2700338"/>
            <a:ext cx="5594350" cy="336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93251" name="Group 3"/>
          <p:cNvGrpSpPr>
            <a:grpSpLocks/>
          </p:cNvGrpSpPr>
          <p:nvPr/>
        </p:nvGrpSpPr>
        <p:grpSpPr bwMode="auto">
          <a:xfrm>
            <a:off x="1608138" y="2760663"/>
            <a:ext cx="5473700" cy="3309937"/>
            <a:chOff x="1020" y="1753"/>
            <a:chExt cx="3448" cy="2085"/>
          </a:xfrm>
        </p:grpSpPr>
        <p:sp>
          <p:nvSpPr>
            <p:cNvPr id="50184" name="Oval 4"/>
            <p:cNvSpPr>
              <a:spLocks noChangeArrowheads="1"/>
            </p:cNvSpPr>
            <p:nvPr/>
          </p:nvSpPr>
          <p:spPr bwMode="auto">
            <a:xfrm>
              <a:off x="1020" y="3203"/>
              <a:ext cx="635" cy="635"/>
            </a:xfrm>
            <a:prstGeom prst="ellipse">
              <a:avLst/>
            </a:prstGeom>
            <a:solidFill>
              <a:srgbClr val="FFFF99">
                <a:alpha val="50195"/>
              </a:srgbClr>
            </a:solidFill>
            <a:ln w="9525">
              <a:solidFill>
                <a:srgbClr val="9966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50185" name="Oval 5"/>
            <p:cNvSpPr>
              <a:spLocks noChangeArrowheads="1"/>
            </p:cNvSpPr>
            <p:nvPr/>
          </p:nvSpPr>
          <p:spPr bwMode="auto">
            <a:xfrm>
              <a:off x="1701" y="3203"/>
              <a:ext cx="635" cy="635"/>
            </a:xfrm>
            <a:prstGeom prst="ellipse">
              <a:avLst/>
            </a:prstGeom>
            <a:solidFill>
              <a:srgbClr val="FFFF99">
                <a:alpha val="50195"/>
              </a:srgbClr>
            </a:solidFill>
            <a:ln w="9525">
              <a:solidFill>
                <a:srgbClr val="9966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50186" name="Oval 6"/>
            <p:cNvSpPr>
              <a:spLocks noChangeArrowheads="1"/>
            </p:cNvSpPr>
            <p:nvPr/>
          </p:nvSpPr>
          <p:spPr bwMode="auto">
            <a:xfrm>
              <a:off x="2426" y="3203"/>
              <a:ext cx="635" cy="635"/>
            </a:xfrm>
            <a:prstGeom prst="ellipse">
              <a:avLst/>
            </a:prstGeom>
            <a:solidFill>
              <a:srgbClr val="FFFF99">
                <a:alpha val="50195"/>
              </a:srgbClr>
            </a:solidFill>
            <a:ln w="9525">
              <a:solidFill>
                <a:srgbClr val="9966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50187" name="Oval 7"/>
            <p:cNvSpPr>
              <a:spLocks noChangeArrowheads="1"/>
            </p:cNvSpPr>
            <p:nvPr/>
          </p:nvSpPr>
          <p:spPr bwMode="auto">
            <a:xfrm>
              <a:off x="3107" y="3203"/>
              <a:ext cx="635" cy="635"/>
            </a:xfrm>
            <a:prstGeom prst="ellipse">
              <a:avLst/>
            </a:prstGeom>
            <a:solidFill>
              <a:srgbClr val="FFFF99">
                <a:alpha val="50195"/>
              </a:srgbClr>
            </a:solidFill>
            <a:ln w="9525">
              <a:solidFill>
                <a:srgbClr val="9966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50188" name="Oval 8"/>
            <p:cNvSpPr>
              <a:spLocks noChangeArrowheads="1"/>
            </p:cNvSpPr>
            <p:nvPr/>
          </p:nvSpPr>
          <p:spPr bwMode="auto">
            <a:xfrm>
              <a:off x="3833" y="3203"/>
              <a:ext cx="635" cy="635"/>
            </a:xfrm>
            <a:prstGeom prst="ellipse">
              <a:avLst/>
            </a:prstGeom>
            <a:solidFill>
              <a:srgbClr val="FFFF99">
                <a:alpha val="50195"/>
              </a:srgbClr>
            </a:solidFill>
            <a:ln w="9525">
              <a:solidFill>
                <a:srgbClr val="9966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50189" name="Oval 9"/>
            <p:cNvSpPr>
              <a:spLocks noChangeArrowheads="1"/>
            </p:cNvSpPr>
            <p:nvPr/>
          </p:nvSpPr>
          <p:spPr bwMode="auto">
            <a:xfrm>
              <a:off x="3833" y="2478"/>
              <a:ext cx="635" cy="635"/>
            </a:xfrm>
            <a:prstGeom prst="ellipse">
              <a:avLst/>
            </a:prstGeom>
            <a:solidFill>
              <a:srgbClr val="FFFF99">
                <a:alpha val="50195"/>
              </a:srgbClr>
            </a:solidFill>
            <a:ln w="9525">
              <a:solidFill>
                <a:srgbClr val="9966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50190" name="Oval 10"/>
            <p:cNvSpPr>
              <a:spLocks noChangeArrowheads="1"/>
            </p:cNvSpPr>
            <p:nvPr/>
          </p:nvSpPr>
          <p:spPr bwMode="auto">
            <a:xfrm>
              <a:off x="3833" y="1753"/>
              <a:ext cx="635" cy="635"/>
            </a:xfrm>
            <a:prstGeom prst="ellipse">
              <a:avLst/>
            </a:prstGeom>
            <a:solidFill>
              <a:srgbClr val="FFFF99">
                <a:alpha val="50195"/>
              </a:srgbClr>
            </a:solidFill>
            <a:ln w="9525">
              <a:solidFill>
                <a:srgbClr val="9966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50182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中文字型的個性</a:t>
            </a:r>
          </a:p>
        </p:txBody>
      </p:sp>
      <p:sp>
        <p:nvSpPr>
          <p:cNvPr id="50183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684213" y="1989138"/>
            <a:ext cx="7772400" cy="4114800"/>
          </a:xfrm>
        </p:spPr>
        <p:txBody>
          <a:bodyPr/>
          <a:lstStyle/>
          <a:p>
            <a:pPr eaLnBrk="1" hangingPunct="1"/>
            <a:r>
              <a:rPr lang="zh-TW" altLang="en-US"/>
              <a:t>九宮格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52227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FE2D4BD5-E937-4BDE-8C25-10F8F3509DF4}" type="slidenum">
              <a:rPr lang="en-US" altLang="zh-TW" sz="1400">
                <a:solidFill>
                  <a:srgbClr val="333399"/>
                </a:solidFill>
              </a:rPr>
              <a:pPr/>
              <a:t>25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pic>
        <p:nvPicPr>
          <p:cNvPr id="52228" name="Picture 2" descr="Fangsu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25" y="2752725"/>
            <a:ext cx="5630863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95299" name="Group 3"/>
          <p:cNvGrpSpPr>
            <a:grpSpLocks/>
          </p:cNvGrpSpPr>
          <p:nvPr/>
        </p:nvGrpSpPr>
        <p:grpSpPr bwMode="auto">
          <a:xfrm>
            <a:off x="1692275" y="2781300"/>
            <a:ext cx="5400675" cy="1009650"/>
            <a:chOff x="1066" y="1752"/>
            <a:chExt cx="3402" cy="636"/>
          </a:xfrm>
        </p:grpSpPr>
        <p:sp>
          <p:nvSpPr>
            <p:cNvPr id="52237" name="Rectangle 4"/>
            <p:cNvSpPr>
              <a:spLocks noChangeArrowheads="1"/>
            </p:cNvSpPr>
            <p:nvPr/>
          </p:nvSpPr>
          <p:spPr bwMode="auto">
            <a:xfrm>
              <a:off x="1066" y="1752"/>
              <a:ext cx="544" cy="635"/>
            </a:xfrm>
            <a:prstGeom prst="rect">
              <a:avLst/>
            </a:prstGeom>
            <a:solidFill>
              <a:srgbClr val="FFFF99">
                <a:alpha val="50195"/>
              </a:srgbClr>
            </a:solidFill>
            <a:ln w="9525">
              <a:solidFill>
                <a:srgbClr val="9966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52238" name="Rectangle 5"/>
            <p:cNvSpPr>
              <a:spLocks noChangeArrowheads="1"/>
            </p:cNvSpPr>
            <p:nvPr/>
          </p:nvSpPr>
          <p:spPr bwMode="auto">
            <a:xfrm>
              <a:off x="1769" y="1752"/>
              <a:ext cx="544" cy="635"/>
            </a:xfrm>
            <a:prstGeom prst="rect">
              <a:avLst/>
            </a:prstGeom>
            <a:solidFill>
              <a:srgbClr val="FFFF99">
                <a:alpha val="50195"/>
              </a:srgbClr>
            </a:solidFill>
            <a:ln w="9525">
              <a:solidFill>
                <a:srgbClr val="9966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52239" name="Rectangle 6"/>
            <p:cNvSpPr>
              <a:spLocks noChangeArrowheads="1"/>
            </p:cNvSpPr>
            <p:nvPr/>
          </p:nvSpPr>
          <p:spPr bwMode="auto">
            <a:xfrm>
              <a:off x="2472" y="1752"/>
              <a:ext cx="544" cy="635"/>
            </a:xfrm>
            <a:prstGeom prst="rect">
              <a:avLst/>
            </a:prstGeom>
            <a:solidFill>
              <a:srgbClr val="FFFF99">
                <a:alpha val="50195"/>
              </a:srgbClr>
            </a:solidFill>
            <a:ln w="9525">
              <a:solidFill>
                <a:srgbClr val="9966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52240" name="Rectangle 7"/>
            <p:cNvSpPr>
              <a:spLocks noChangeArrowheads="1"/>
            </p:cNvSpPr>
            <p:nvPr/>
          </p:nvSpPr>
          <p:spPr bwMode="auto">
            <a:xfrm>
              <a:off x="3175" y="1752"/>
              <a:ext cx="544" cy="635"/>
            </a:xfrm>
            <a:prstGeom prst="rect">
              <a:avLst/>
            </a:prstGeom>
            <a:solidFill>
              <a:srgbClr val="FFFF99">
                <a:alpha val="50195"/>
              </a:srgbClr>
            </a:solidFill>
            <a:ln w="9525">
              <a:solidFill>
                <a:srgbClr val="9966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52241" name="Rectangle 8"/>
            <p:cNvSpPr>
              <a:spLocks noChangeArrowheads="1"/>
            </p:cNvSpPr>
            <p:nvPr/>
          </p:nvSpPr>
          <p:spPr bwMode="auto">
            <a:xfrm>
              <a:off x="3878" y="1752"/>
              <a:ext cx="544" cy="635"/>
            </a:xfrm>
            <a:prstGeom prst="rect">
              <a:avLst/>
            </a:prstGeom>
            <a:solidFill>
              <a:srgbClr val="FFFF99">
                <a:alpha val="50195"/>
              </a:srgbClr>
            </a:solidFill>
            <a:ln w="9525">
              <a:solidFill>
                <a:srgbClr val="99663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52242" name="Oval 9"/>
            <p:cNvSpPr>
              <a:spLocks noChangeArrowheads="1"/>
            </p:cNvSpPr>
            <p:nvPr/>
          </p:nvSpPr>
          <p:spPr bwMode="auto">
            <a:xfrm>
              <a:off x="3833" y="1753"/>
              <a:ext cx="635" cy="635"/>
            </a:xfrm>
            <a:prstGeom prst="ellips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grpSp>
        <p:nvGrpSpPr>
          <p:cNvPr id="695306" name="Group 10"/>
          <p:cNvGrpSpPr>
            <a:grpSpLocks/>
          </p:cNvGrpSpPr>
          <p:nvPr/>
        </p:nvGrpSpPr>
        <p:grpSpPr bwMode="auto">
          <a:xfrm>
            <a:off x="1547813" y="4051300"/>
            <a:ext cx="5543550" cy="792163"/>
            <a:chOff x="975" y="2523"/>
            <a:chExt cx="3492" cy="499"/>
          </a:xfrm>
        </p:grpSpPr>
        <p:sp>
          <p:nvSpPr>
            <p:cNvPr id="52232" name="Rectangle 11"/>
            <p:cNvSpPr>
              <a:spLocks noChangeArrowheads="1"/>
            </p:cNvSpPr>
            <p:nvPr/>
          </p:nvSpPr>
          <p:spPr bwMode="auto">
            <a:xfrm>
              <a:off x="975" y="2523"/>
              <a:ext cx="680" cy="499"/>
            </a:xfrm>
            <a:prstGeom prst="rect">
              <a:avLst/>
            </a:prstGeom>
            <a:solidFill>
              <a:srgbClr val="CCECFF">
                <a:alpha val="50195"/>
              </a:srgb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52233" name="Rectangle 12"/>
            <p:cNvSpPr>
              <a:spLocks noChangeArrowheads="1"/>
            </p:cNvSpPr>
            <p:nvPr/>
          </p:nvSpPr>
          <p:spPr bwMode="auto">
            <a:xfrm>
              <a:off x="1678" y="2523"/>
              <a:ext cx="680" cy="499"/>
            </a:xfrm>
            <a:prstGeom prst="rect">
              <a:avLst/>
            </a:prstGeom>
            <a:solidFill>
              <a:srgbClr val="CCECFF">
                <a:alpha val="50195"/>
              </a:srgb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52234" name="Rectangle 13"/>
            <p:cNvSpPr>
              <a:spLocks noChangeArrowheads="1"/>
            </p:cNvSpPr>
            <p:nvPr/>
          </p:nvSpPr>
          <p:spPr bwMode="auto">
            <a:xfrm>
              <a:off x="2381" y="2523"/>
              <a:ext cx="680" cy="499"/>
            </a:xfrm>
            <a:prstGeom prst="rect">
              <a:avLst/>
            </a:prstGeom>
            <a:solidFill>
              <a:srgbClr val="CCECFF">
                <a:alpha val="50195"/>
              </a:srgb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52235" name="Rectangle 14"/>
            <p:cNvSpPr>
              <a:spLocks noChangeArrowheads="1"/>
            </p:cNvSpPr>
            <p:nvPr/>
          </p:nvSpPr>
          <p:spPr bwMode="auto">
            <a:xfrm>
              <a:off x="3084" y="2523"/>
              <a:ext cx="680" cy="499"/>
            </a:xfrm>
            <a:prstGeom prst="rect">
              <a:avLst/>
            </a:prstGeom>
            <a:solidFill>
              <a:srgbClr val="CCECFF">
                <a:alpha val="50195"/>
              </a:srgb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52236" name="Rectangle 15"/>
            <p:cNvSpPr>
              <a:spLocks noChangeArrowheads="1"/>
            </p:cNvSpPr>
            <p:nvPr/>
          </p:nvSpPr>
          <p:spPr bwMode="auto">
            <a:xfrm>
              <a:off x="3787" y="2523"/>
              <a:ext cx="680" cy="499"/>
            </a:xfrm>
            <a:prstGeom prst="rect">
              <a:avLst/>
            </a:prstGeom>
            <a:solidFill>
              <a:srgbClr val="CCECFF">
                <a:alpha val="50195"/>
              </a:srgbClr>
            </a:solidFill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52231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中文字型的個性</a:t>
            </a:r>
            <a:r>
              <a:rPr lang="en-US" altLang="zh-TW" baseline="-25000"/>
              <a:t>2</a:t>
            </a:r>
            <a:endParaRPr lang="en-US" altLang="zh-TW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9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5427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579FE03-175B-4845-A833-CA842A4C5792}" type="slidenum">
              <a:rPr lang="en-US" altLang="zh-TW" sz="1400">
                <a:solidFill>
                  <a:srgbClr val="333399"/>
                </a:solidFill>
              </a:rPr>
              <a:pPr/>
              <a:t>26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中文字型的個性</a:t>
            </a:r>
            <a:r>
              <a:rPr lang="en-US" altLang="zh-TW" baseline="-25000"/>
              <a:t>3</a:t>
            </a:r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z="2800">
                <a:latin typeface="細明體" panose="02020509000000000000" pitchFamily="49" charset="-120"/>
                <a:ea typeface="細明體" panose="02020509000000000000" pitchFamily="49" charset="-120"/>
              </a:rPr>
              <a:t>明體</a:t>
            </a:r>
            <a:r>
              <a:rPr lang="zh-TW" altLang="en-US" sz="2800"/>
              <a:t>、</a:t>
            </a:r>
            <a:r>
              <a:rPr lang="zh-TW" altLang="en-US" sz="2800">
                <a:latin typeface="微軟正黑體" panose="020B0604030504040204" pitchFamily="34" charset="-120"/>
                <a:ea typeface="微軟正黑體" panose="020B0604030504040204" pitchFamily="34" charset="-120"/>
              </a:rPr>
              <a:t>黑體</a:t>
            </a:r>
            <a:r>
              <a:rPr lang="zh-TW" altLang="en-US" sz="2800"/>
              <a:t>、</a:t>
            </a:r>
            <a:r>
              <a:rPr lang="zh-TW" altLang="en-US" sz="2800">
                <a:latin typeface="微軟正黑體" panose="020B0604030504040204" pitchFamily="34" charset="-120"/>
                <a:ea typeface="微軟正黑體" panose="020B0604030504040204" pitchFamily="34" charset="-120"/>
              </a:rPr>
              <a:t>圓體</a:t>
            </a:r>
          </a:p>
          <a:p>
            <a:pPr lvl="1" eaLnBrk="1" hangingPunct="1"/>
            <a:r>
              <a:rPr lang="zh-TW" altLang="en-US" sz="2400"/>
              <a:t>填滿九宮格</a:t>
            </a:r>
          </a:p>
          <a:p>
            <a:pPr eaLnBrk="1" hangingPunct="1"/>
            <a:r>
              <a:rPr lang="zh-TW" altLang="en-US" sz="2800"/>
              <a:t>楷書</a:t>
            </a:r>
          </a:p>
          <a:p>
            <a:pPr lvl="1" eaLnBrk="1" hangingPunct="1"/>
            <a:r>
              <a:rPr lang="zh-TW" altLang="en-US" sz="2400"/>
              <a:t>填滿九宮格中的圓、內斂</a:t>
            </a:r>
          </a:p>
          <a:p>
            <a:pPr lvl="1" eaLnBrk="1" hangingPunct="1"/>
            <a:r>
              <a:rPr lang="zh-TW" altLang="en-US" sz="2400"/>
              <a:t>視覺上字距大、</a:t>
            </a:r>
            <a:r>
              <a:rPr lang="en-US" altLang="zh-TW" sz="2400"/>
              <a:t>14</a:t>
            </a:r>
            <a:r>
              <a:rPr lang="zh-TW" altLang="en-US" sz="2400"/>
              <a:t>點以下不成行</a:t>
            </a:r>
          </a:p>
          <a:p>
            <a:pPr eaLnBrk="1" hangingPunct="1"/>
            <a:r>
              <a:rPr lang="zh-TW" altLang="en-US" sz="2800">
                <a:latin typeface="新細明體" panose="02020500000000000000" pitchFamily="18" charset="-120"/>
                <a:ea typeface="新細明體" panose="02020500000000000000" pitchFamily="18" charset="-120"/>
              </a:rPr>
              <a:t>仿宋</a:t>
            </a:r>
          </a:p>
          <a:p>
            <a:pPr lvl="1" eaLnBrk="1" hangingPunct="1"/>
            <a:r>
              <a:rPr lang="zh-TW" altLang="en-US" sz="2400"/>
              <a:t>直長形，頂天立地，直排成行，橫排不成行</a:t>
            </a:r>
          </a:p>
          <a:p>
            <a:pPr eaLnBrk="1" hangingPunct="1"/>
            <a:r>
              <a:rPr lang="zh-TW" altLang="en-US" sz="2800">
                <a:latin typeface="Microsoft Tai Le" panose="020B0502040204020203" pitchFamily="34" charset="0"/>
              </a:rPr>
              <a:t>隸書</a:t>
            </a:r>
          </a:p>
          <a:p>
            <a:pPr lvl="1" eaLnBrk="1" hangingPunct="1"/>
            <a:r>
              <a:rPr lang="zh-TW" altLang="en-US" sz="2400"/>
              <a:t>扁長形，但有波浪起伏──不易讀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5632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07D535A-62E5-4050-8707-9A830507EA3C}" type="slidenum">
              <a:rPr lang="en-US" altLang="zh-TW" sz="1400">
                <a:solidFill>
                  <a:srgbClr val="333399"/>
                </a:solidFill>
              </a:rPr>
              <a:pPr/>
              <a:t>27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字型的選擇</a:t>
            </a:r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zh-TW"/>
              <a:t>12</a:t>
            </a:r>
            <a:r>
              <a:rPr lang="zh-TW" altLang="en-US"/>
              <a:t>點以下的大量文字？</a:t>
            </a:r>
          </a:p>
          <a:p>
            <a:pPr lvl="1" eaLnBrk="1" hangingPunct="1">
              <a:spcAft>
                <a:spcPts val="600"/>
              </a:spcAft>
            </a:pPr>
            <a:r>
              <a:rPr lang="zh-TW" altLang="en-US"/>
              <a:t>有襯線的字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zh-TW"/>
              <a:t>Times, </a:t>
            </a:r>
            <a:r>
              <a:rPr lang="zh-TW" altLang="en-US"/>
              <a:t>細明</a:t>
            </a:r>
          </a:p>
          <a:p>
            <a:pPr lvl="1" eaLnBrk="1" hangingPunct="1">
              <a:spcAft>
                <a:spcPts val="600"/>
              </a:spcAft>
            </a:pPr>
            <a:r>
              <a:rPr lang="zh-TW" altLang="en-US"/>
              <a:t>仿宋（直行）</a:t>
            </a:r>
          </a:p>
          <a:p>
            <a:pPr eaLnBrk="1" hangingPunct="1">
              <a:spcAft>
                <a:spcPts val="600"/>
              </a:spcAft>
            </a:pPr>
            <a:r>
              <a:rPr lang="zh-TW" altLang="en-US"/>
              <a:t>標題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zh-TW"/>
              <a:t>Arial</a:t>
            </a:r>
          </a:p>
          <a:p>
            <a:pPr lvl="1" eaLnBrk="1" hangingPunct="1">
              <a:spcAft>
                <a:spcPts val="600"/>
              </a:spcAft>
            </a:pPr>
            <a:r>
              <a:rPr lang="zh-TW" altLang="en-US"/>
              <a:t>黑體，楷書</a:t>
            </a:r>
          </a:p>
        </p:txBody>
      </p: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頁尾版面配置區 4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58371" name="投影片編號版面配置區 5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C6038E1-80FE-453E-BDBC-AB94B5D2CEDF}" type="slidenum">
              <a:rPr lang="en-US" altLang="zh-TW" sz="1400">
                <a:solidFill>
                  <a:srgbClr val="333399"/>
                </a:solidFill>
              </a:rPr>
              <a:pPr/>
              <a:t>28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數字的處理</a:t>
            </a:r>
            <a:r>
              <a:rPr lang="en-US" altLang="zh-TW" baseline="-25000"/>
              <a:t>1</a:t>
            </a:r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3490913" cy="4198938"/>
          </a:xfrm>
        </p:spPr>
        <p:txBody>
          <a:bodyPr/>
          <a:lstStyle/>
          <a:p>
            <a:pPr eaLnBrk="1" hangingPunct="1"/>
            <a:r>
              <a:rPr lang="zh-TW" altLang="en-US">
                <a:solidFill>
                  <a:schemeClr val="tx1"/>
                </a:solidFill>
              </a:rPr>
              <a:t>請問：這個表格有什麼問題？</a:t>
            </a:r>
          </a:p>
        </p:txBody>
      </p:sp>
      <p:pic>
        <p:nvPicPr>
          <p:cNvPr id="5837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100" y="1970088"/>
            <a:ext cx="4656138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6041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A10E375-54EF-4FFB-8E5D-0EF56E57B972}" type="slidenum">
              <a:rPr lang="en-US" altLang="zh-TW" sz="1400">
                <a:solidFill>
                  <a:srgbClr val="333399"/>
                </a:solidFill>
              </a:rPr>
              <a:pPr/>
              <a:t>29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數字的處理</a:t>
            </a:r>
            <a:r>
              <a:rPr lang="en-US" altLang="zh-TW" baseline="-25000"/>
              <a:t>2</a:t>
            </a:r>
          </a:p>
        </p:txBody>
      </p:sp>
      <p:sp>
        <p:nvSpPr>
          <p:cNvPr id="6042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3490913" cy="41989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>
                <a:solidFill>
                  <a:schemeClr val="tx1"/>
                </a:solidFill>
              </a:rPr>
              <a:t>沒有逗號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/>
              <a:t>究竟有幾位數？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>
                <a:solidFill>
                  <a:schemeClr val="tx1"/>
                </a:solidFill>
              </a:rPr>
              <a:t>靠左排列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/>
              <a:t>各項數字，哪個大？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>
                <a:solidFill>
                  <a:schemeClr val="tx1"/>
                </a:solidFill>
              </a:rPr>
              <a:t>用了變寬字</a:t>
            </a:r>
          </a:p>
          <a:p>
            <a:pPr lvl="1" eaLnBrk="1" hangingPunct="1">
              <a:lnSpc>
                <a:spcPct val="90000"/>
              </a:lnSpc>
            </a:pPr>
            <a:r>
              <a:rPr lang="zh-TW" altLang="en-US"/>
              <a:t>排隊不整齊</a:t>
            </a:r>
          </a:p>
        </p:txBody>
      </p:sp>
      <p:pic>
        <p:nvPicPr>
          <p:cNvPr id="6042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138" y="1933575"/>
            <a:ext cx="4656137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17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4407016-D71E-42E2-AED9-88D4314C8B03}" type="slidenum">
              <a:rPr lang="en-US" altLang="zh-TW" sz="1400">
                <a:solidFill>
                  <a:srgbClr val="333399"/>
                </a:solidFill>
              </a:rPr>
              <a:pPr/>
              <a:t>3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資料呈現的錯誤和不理想之處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zh-TW" altLang="en-US"/>
              <a:t>很多人以為不需要講究，「為什麼那麼龜毛？」</a:t>
            </a:r>
          </a:p>
          <a:p>
            <a:pPr eaLnBrk="1" hangingPunct="1">
              <a:spcAft>
                <a:spcPts val="600"/>
              </a:spcAft>
            </a:pPr>
            <a:r>
              <a:rPr lang="zh-TW" altLang="en-US"/>
              <a:t>但有些是錯誤</a:t>
            </a:r>
          </a:p>
          <a:p>
            <a:pPr lvl="1" eaLnBrk="1" hangingPunct="1">
              <a:spcAft>
                <a:spcPts val="600"/>
              </a:spcAft>
            </a:pPr>
            <a:r>
              <a:rPr lang="zh-TW" altLang="en-US"/>
              <a:t>必須糾正</a:t>
            </a:r>
          </a:p>
          <a:p>
            <a:pPr eaLnBrk="1" hangingPunct="1">
              <a:spcAft>
                <a:spcPts val="600"/>
              </a:spcAft>
            </a:pPr>
            <a:r>
              <a:rPr lang="zh-TW" altLang="en-US"/>
              <a:t>有些不良的呈現，使得閱讀困難，容易產生閱讀錯誤</a:t>
            </a: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62467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9927ADF-C0F3-49A5-A642-A246B0839F7A}" type="slidenum">
              <a:rPr lang="en-US" altLang="zh-TW" sz="1400">
                <a:solidFill>
                  <a:srgbClr val="333399"/>
                </a:solidFill>
              </a:rPr>
              <a:pPr/>
              <a:t>30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數字的處理</a:t>
            </a:r>
            <a:r>
              <a:rPr lang="en-US" altLang="zh-TW" baseline="-25000"/>
              <a:t>3</a:t>
            </a:r>
          </a:p>
        </p:txBody>
      </p:sp>
      <p:graphicFrame>
        <p:nvGraphicFramePr>
          <p:cNvPr id="705539" name="Group 3"/>
          <p:cNvGraphicFramePr>
            <a:graphicFrameLocks noGrp="1"/>
          </p:cNvGraphicFramePr>
          <p:nvPr>
            <p:ph type="tbl" idx="1"/>
          </p:nvPr>
        </p:nvGraphicFramePr>
        <p:xfrm>
          <a:off x="3649663" y="1974850"/>
          <a:ext cx="5099050" cy="3402014"/>
        </p:xfrm>
        <a:graphic>
          <a:graphicData uri="http://schemas.openxmlformats.org/drawingml/2006/table">
            <a:tbl>
              <a:tblPr/>
              <a:tblGrid>
                <a:gridCol w="1147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0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3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71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6250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編號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單價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單位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總價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838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A123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340000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3400000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750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A145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15000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300000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838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A556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8888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8888000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250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B470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10000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1000000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838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B470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6000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6000000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6250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B344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111111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11111100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2511" name="Rectangle 45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3490913" cy="4198938"/>
          </a:xfrm>
        </p:spPr>
        <p:txBody>
          <a:bodyPr/>
          <a:lstStyle/>
          <a:p>
            <a:pPr eaLnBrk="1" hangingPunct="1"/>
            <a:r>
              <a:rPr lang="zh-TW" altLang="en-US">
                <a:solidFill>
                  <a:schemeClr val="tx1"/>
                </a:solidFill>
              </a:rPr>
              <a:t>用定寬數字</a:t>
            </a:r>
          </a:p>
          <a:p>
            <a:pPr lvl="1" eaLnBrk="1" hangingPunct="1"/>
            <a:endParaRPr lang="en-US" altLang="zh-TW"/>
          </a:p>
        </p:txBody>
      </p:sp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6349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AB66AF5-E8BC-4367-AC11-A2552D40E025}" type="slidenum">
              <a:rPr lang="en-US" altLang="zh-TW" sz="1400">
                <a:solidFill>
                  <a:srgbClr val="333399"/>
                </a:solidFill>
              </a:rPr>
              <a:pPr/>
              <a:t>31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數字的處理</a:t>
            </a:r>
            <a:r>
              <a:rPr lang="en-US" altLang="zh-TW" baseline="-25000"/>
              <a:t>4</a:t>
            </a:r>
          </a:p>
        </p:txBody>
      </p:sp>
      <p:graphicFrame>
        <p:nvGraphicFramePr>
          <p:cNvPr id="706563" name="Group 3"/>
          <p:cNvGraphicFramePr>
            <a:graphicFrameLocks noGrp="1"/>
          </p:cNvGraphicFramePr>
          <p:nvPr>
            <p:ph type="tbl" idx="1"/>
          </p:nvPr>
        </p:nvGraphicFramePr>
        <p:xfrm>
          <a:off x="3649663" y="1974850"/>
          <a:ext cx="5099050" cy="3402014"/>
        </p:xfrm>
        <a:graphic>
          <a:graphicData uri="http://schemas.openxmlformats.org/drawingml/2006/table">
            <a:tbl>
              <a:tblPr/>
              <a:tblGrid>
                <a:gridCol w="1147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0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3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71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6250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編號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單價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單位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總價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838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A123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340000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3400000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750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A145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15000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300000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838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A556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8888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8888000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250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B470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10000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1000000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838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B470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6000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6000000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6250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B344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111111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11111100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3535" name="Rectangle 45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3490913" cy="4198938"/>
          </a:xfrm>
        </p:spPr>
        <p:txBody>
          <a:bodyPr/>
          <a:lstStyle/>
          <a:p>
            <a:pPr eaLnBrk="1" hangingPunct="1"/>
            <a:r>
              <a:rPr lang="zh-TW" altLang="en-US">
                <a:solidFill>
                  <a:schemeClr val="tx1"/>
                </a:solidFill>
              </a:rPr>
              <a:t>靠右排</a:t>
            </a:r>
          </a:p>
          <a:p>
            <a:pPr lvl="1" eaLnBrk="1" hangingPunct="1"/>
            <a:endParaRPr lang="en-US" altLang="zh-TW"/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6553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B8540B4-EB7E-49C3-ACBD-38DF1D7F6963}" type="slidenum">
              <a:rPr lang="en-US" altLang="zh-TW" sz="1400">
                <a:solidFill>
                  <a:srgbClr val="333399"/>
                </a:solidFill>
              </a:rPr>
              <a:pPr/>
              <a:t>32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數字的處理</a:t>
            </a:r>
            <a:r>
              <a:rPr lang="en-US" altLang="zh-TW" baseline="-25000"/>
              <a:t>5</a:t>
            </a:r>
          </a:p>
        </p:txBody>
      </p:sp>
      <p:graphicFrame>
        <p:nvGraphicFramePr>
          <p:cNvPr id="708611" name="Group 3"/>
          <p:cNvGraphicFramePr>
            <a:graphicFrameLocks noGrp="1"/>
          </p:cNvGraphicFramePr>
          <p:nvPr>
            <p:ph type="tbl" idx="1"/>
          </p:nvPr>
        </p:nvGraphicFramePr>
        <p:xfrm>
          <a:off x="3649663" y="1974850"/>
          <a:ext cx="5099050" cy="3402014"/>
        </p:xfrm>
        <a:graphic>
          <a:graphicData uri="http://schemas.openxmlformats.org/drawingml/2006/table">
            <a:tbl>
              <a:tblPr/>
              <a:tblGrid>
                <a:gridCol w="1147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0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3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71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6250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編號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單價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單位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</a:rPr>
                        <a:t>總價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838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A123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340,000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3,400,000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750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A145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15,000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300,000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7838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A556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8,888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8,888,000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250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B470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10,000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1,000,000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838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B470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6,000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Batang" panose="02030600000101010101" pitchFamily="18" charset="-127"/>
                        </a:rPr>
                        <a:t>6,000,000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6250"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B344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111,111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3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80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</a:defRPr>
                      </a:lvl1pPr>
                      <a:lvl2pPr marL="663575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ebdings" panose="05030102010509060703" pitchFamily="18" charset="2"/>
                        <a:defRPr kumimoji="1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2pPr>
                      <a:lvl3pPr marL="124142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 sz="2000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3pPr>
                      <a:lvl4pPr marL="1806575">
                        <a:spcBef>
                          <a:spcPct val="20000"/>
                        </a:spcBef>
                        <a:buFont typeface="Wingdings" panose="05000000000000000000" pitchFamily="2" charset="2"/>
                        <a:defRPr kumimoji="1">
                          <a:solidFill>
                            <a:srgbClr val="CC0000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4pPr>
                      <a:lvl5pPr marL="2384425">
                        <a:spcBef>
                          <a:spcPct val="20000"/>
                        </a:spcBef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5pPr>
                      <a:lvl6pPr marL="2841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6pPr>
                      <a:lvl7pPr marL="32988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7pPr>
                      <a:lvl8pPr marL="37560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8pPr>
                      <a:lvl9pPr marL="42132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folHlink"/>
                          </a:solidFill>
                          <a:latin typeface="Times New Roman" panose="02020603050405020304" pitchFamily="18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</a:rPr>
                        <a:t>11,111,100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5583" name="Rectangle 45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3490913" cy="4198938"/>
          </a:xfrm>
        </p:spPr>
        <p:txBody>
          <a:bodyPr/>
          <a:lstStyle/>
          <a:p>
            <a:pPr eaLnBrk="1" hangingPunct="1"/>
            <a:r>
              <a:rPr lang="zh-TW" altLang="en-US">
                <a:solidFill>
                  <a:schemeClr val="tx1"/>
                </a:solidFill>
              </a:rPr>
              <a:t>加逗號標示</a:t>
            </a:r>
          </a:p>
          <a:p>
            <a:pPr lvl="1" eaLnBrk="1" hangingPunct="1"/>
            <a:endParaRPr lang="en-US" altLang="zh-TW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3365500"/>
            <a:ext cx="3703638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67587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B6CCBAD-1D52-4F22-B543-C534CE8336B7}" type="slidenum">
              <a:rPr lang="en-US" altLang="zh-TW" sz="1400">
                <a:solidFill>
                  <a:srgbClr val="333399"/>
                </a:solidFill>
              </a:rPr>
              <a:pPr/>
              <a:t>33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顏色</a:t>
            </a:r>
          </a:p>
        </p:txBody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粉牆畫白虎、青紙寫烏龍</a:t>
            </a:r>
          </a:p>
          <a:p>
            <a:pPr eaLnBrk="1" hangingPunct="1"/>
            <a:r>
              <a:rPr lang="zh-TW" altLang="en-US"/>
              <a:t>紅色是顯眼的顏色、可用來凸顯特定的字嗎？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25" y="203200"/>
            <a:ext cx="2627313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3602038"/>
            <a:ext cx="4729162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563" y="3243263"/>
            <a:ext cx="4562475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6963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33B3AF4-FD4D-41A2-9784-9B43E845D014}" type="slidenum">
              <a:rPr lang="en-US" altLang="zh-TW" sz="1400">
                <a:solidFill>
                  <a:srgbClr val="333399"/>
                </a:solidFill>
              </a:rPr>
              <a:pPr/>
              <a:t>34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粉牆畫白虎、青紙寫烏龍</a:t>
            </a:r>
          </a:p>
        </p:txBody>
      </p:sp>
      <p:sp>
        <p:nvSpPr>
          <p:cNvPr id="69637" name="Rectangle 3"/>
          <p:cNvSpPr>
            <a:spLocks noChangeArrowheads="1"/>
          </p:cNvSpPr>
          <p:nvPr/>
        </p:nvSpPr>
        <p:spPr bwMode="auto">
          <a:xfrm>
            <a:off x="1042988" y="2276475"/>
            <a:ext cx="2736850" cy="1944688"/>
          </a:xfrm>
          <a:prstGeom prst="rect">
            <a:avLst/>
          </a:prstGeom>
          <a:solidFill>
            <a:srgbClr val="3333CC"/>
          </a:solidFill>
          <a:ln w="9525">
            <a:solidFill>
              <a:srgbClr val="33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/>
              <a:t>看得到嗎？</a:t>
            </a:r>
          </a:p>
          <a:p>
            <a:pPr algn="ctr" eaLnBrk="1" hangingPunct="1"/>
            <a:r>
              <a:rPr lang="zh-TW" altLang="en-US">
                <a:solidFill>
                  <a:schemeClr val="bg1"/>
                </a:solidFill>
              </a:rPr>
              <a:t>看得到嗎？</a:t>
            </a:r>
          </a:p>
          <a:p>
            <a:pPr algn="ctr" eaLnBrk="1" hangingPunct="1"/>
            <a:r>
              <a:rPr lang="zh-TW" altLang="en-US">
                <a:solidFill>
                  <a:schemeClr val="folHlink"/>
                </a:solidFill>
              </a:rPr>
              <a:t>看得到嗎？</a:t>
            </a:r>
          </a:p>
          <a:p>
            <a:pPr algn="ctr" eaLnBrk="1" hangingPunct="1"/>
            <a:r>
              <a:rPr lang="zh-TW" altLang="en-US">
                <a:solidFill>
                  <a:srgbClr val="6600CC"/>
                </a:solidFill>
              </a:rPr>
              <a:t>看得到嗎？</a:t>
            </a:r>
            <a:endParaRPr lang="zh-TW" altLang="en-US"/>
          </a:p>
        </p:txBody>
      </p:sp>
      <p:sp>
        <p:nvSpPr>
          <p:cNvPr id="712708" name="Rectangle 4"/>
          <p:cNvSpPr>
            <a:spLocks noChangeArrowheads="1"/>
          </p:cNvSpPr>
          <p:nvPr/>
        </p:nvSpPr>
        <p:spPr bwMode="auto">
          <a:xfrm>
            <a:off x="4500563" y="2276475"/>
            <a:ext cx="2736850" cy="1944688"/>
          </a:xfrm>
          <a:prstGeom prst="rect">
            <a:avLst/>
          </a:prstGeom>
          <a:solidFill>
            <a:srgbClr val="CCECFF"/>
          </a:solidFill>
          <a:ln w="9525">
            <a:solidFill>
              <a:srgbClr val="CC99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/>
              <a:t>看得到嗎？</a:t>
            </a:r>
          </a:p>
          <a:p>
            <a:pPr algn="ctr" eaLnBrk="1" hangingPunct="1"/>
            <a:r>
              <a:rPr lang="zh-TW" altLang="en-US">
                <a:solidFill>
                  <a:schemeClr val="bg1"/>
                </a:solidFill>
              </a:rPr>
              <a:t>看得到嗎？</a:t>
            </a:r>
          </a:p>
          <a:p>
            <a:pPr algn="ctr" eaLnBrk="1" hangingPunct="1"/>
            <a:r>
              <a:rPr lang="zh-TW" altLang="en-US">
                <a:solidFill>
                  <a:schemeClr val="folHlink"/>
                </a:solidFill>
              </a:rPr>
              <a:t>看得到嗎？</a:t>
            </a:r>
          </a:p>
          <a:p>
            <a:pPr algn="ctr" eaLnBrk="1" hangingPunct="1"/>
            <a:r>
              <a:rPr lang="zh-TW" altLang="en-US">
                <a:solidFill>
                  <a:srgbClr val="6600CC"/>
                </a:solidFill>
              </a:rPr>
              <a:t>看得到嗎？</a:t>
            </a:r>
            <a:endParaRPr lang="zh-TW" altLang="en-US"/>
          </a:p>
        </p:txBody>
      </p:sp>
      <p:sp>
        <p:nvSpPr>
          <p:cNvPr id="712709" name="Rectangle 5"/>
          <p:cNvSpPr>
            <a:spLocks noChangeArrowheads="1"/>
          </p:cNvSpPr>
          <p:nvPr/>
        </p:nvSpPr>
        <p:spPr bwMode="auto">
          <a:xfrm>
            <a:off x="1042988" y="4292600"/>
            <a:ext cx="2736850" cy="1944688"/>
          </a:xfrm>
          <a:prstGeom prst="rect">
            <a:avLst/>
          </a:prstGeom>
          <a:solidFill>
            <a:srgbClr val="3333CC"/>
          </a:solidFill>
          <a:ln w="9525">
            <a:solidFill>
              <a:srgbClr val="33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>
                <a:solidFill>
                  <a:srgbClr val="FFFF00"/>
                </a:solidFill>
              </a:rPr>
              <a:t>看得到嗎？</a:t>
            </a:r>
          </a:p>
          <a:p>
            <a:pPr algn="ctr" eaLnBrk="1" hangingPunct="1"/>
            <a:r>
              <a:rPr lang="zh-TW" altLang="en-US">
                <a:solidFill>
                  <a:schemeClr val="bg1"/>
                </a:solidFill>
              </a:rPr>
              <a:t>看得到嗎？</a:t>
            </a:r>
          </a:p>
          <a:p>
            <a:pPr algn="ctr" eaLnBrk="1" hangingPunct="1"/>
            <a:r>
              <a:rPr lang="zh-TW" altLang="en-US">
                <a:solidFill>
                  <a:srgbClr val="FFCCCC"/>
                </a:solidFill>
              </a:rPr>
              <a:t>看得到嗎？</a:t>
            </a:r>
          </a:p>
          <a:p>
            <a:pPr algn="ctr" eaLnBrk="1" hangingPunct="1"/>
            <a:r>
              <a:rPr lang="zh-TW" altLang="en-US">
                <a:solidFill>
                  <a:srgbClr val="CCECFF"/>
                </a:solidFill>
              </a:rPr>
              <a:t>看得到嗎？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2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2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1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708" grpId="0" animBg="1"/>
      <p:bldP spid="71270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168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ED73B80-7080-4880-B86D-E46EADA5D49B}" type="slidenum">
              <a:rPr lang="en-US" altLang="zh-TW" sz="1400">
                <a:solidFill>
                  <a:srgbClr val="333399"/>
                </a:solidFill>
              </a:rPr>
              <a:pPr/>
              <a:t>35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紅色</a:t>
            </a:r>
          </a:p>
        </p:txBody>
      </p:sp>
      <p:sp>
        <p:nvSpPr>
          <p:cNvPr id="71685" name="Rectangle 3"/>
          <p:cNvSpPr>
            <a:spLocks noChangeArrowheads="1"/>
          </p:cNvSpPr>
          <p:nvPr/>
        </p:nvSpPr>
        <p:spPr bwMode="auto">
          <a:xfrm>
            <a:off x="5508625" y="1844675"/>
            <a:ext cx="2736850" cy="1944688"/>
          </a:xfrm>
          <a:prstGeom prst="rect">
            <a:avLst/>
          </a:prstGeom>
          <a:solidFill>
            <a:srgbClr val="3333CC"/>
          </a:solidFill>
          <a:ln w="9525">
            <a:solidFill>
              <a:srgbClr val="33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/>
              <a:t>看得到嗎？</a:t>
            </a:r>
          </a:p>
          <a:p>
            <a:pPr algn="ctr" eaLnBrk="1" hangingPunct="1"/>
            <a:r>
              <a:rPr lang="zh-TW" altLang="en-US">
                <a:solidFill>
                  <a:schemeClr val="bg1"/>
                </a:solidFill>
              </a:rPr>
              <a:t>看得到嗎？</a:t>
            </a:r>
          </a:p>
          <a:p>
            <a:pPr algn="ctr" eaLnBrk="1" hangingPunct="1"/>
            <a:r>
              <a:rPr lang="zh-TW" altLang="en-US">
                <a:solidFill>
                  <a:schemeClr val="hlink"/>
                </a:solidFill>
              </a:rPr>
              <a:t>看得到嗎？</a:t>
            </a:r>
          </a:p>
        </p:txBody>
      </p:sp>
      <p:sp>
        <p:nvSpPr>
          <p:cNvPr id="71686" name="Rectangle 4"/>
          <p:cNvSpPr>
            <a:spLocks noChangeArrowheads="1"/>
          </p:cNvSpPr>
          <p:nvPr/>
        </p:nvSpPr>
        <p:spPr bwMode="auto">
          <a:xfrm>
            <a:off x="2411413" y="4076700"/>
            <a:ext cx="2736850" cy="1944688"/>
          </a:xfrm>
          <a:prstGeom prst="rect">
            <a:avLst/>
          </a:prstGeom>
          <a:solidFill>
            <a:srgbClr val="CCECFF"/>
          </a:solidFill>
          <a:ln w="9525">
            <a:solidFill>
              <a:srgbClr val="33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/>
              <a:t>看得到嗎？</a:t>
            </a:r>
          </a:p>
          <a:p>
            <a:pPr algn="ctr" eaLnBrk="1" hangingPunct="1"/>
            <a:r>
              <a:rPr lang="zh-TW" altLang="en-US">
                <a:solidFill>
                  <a:schemeClr val="bg1"/>
                </a:solidFill>
              </a:rPr>
              <a:t>看得到嗎？</a:t>
            </a:r>
          </a:p>
          <a:p>
            <a:pPr algn="ctr" eaLnBrk="1" hangingPunct="1"/>
            <a:r>
              <a:rPr lang="zh-TW" altLang="en-US">
                <a:solidFill>
                  <a:schemeClr val="hlink"/>
                </a:solidFill>
              </a:rPr>
              <a:t>看得到嗎？</a:t>
            </a:r>
          </a:p>
        </p:txBody>
      </p:sp>
      <p:sp>
        <p:nvSpPr>
          <p:cNvPr id="71687" name="Rectangle 5"/>
          <p:cNvSpPr>
            <a:spLocks noChangeArrowheads="1"/>
          </p:cNvSpPr>
          <p:nvPr/>
        </p:nvSpPr>
        <p:spPr bwMode="auto">
          <a:xfrm>
            <a:off x="5508625" y="4076700"/>
            <a:ext cx="2736850" cy="1944688"/>
          </a:xfrm>
          <a:prstGeom prst="rect">
            <a:avLst/>
          </a:prstGeom>
          <a:solidFill>
            <a:srgbClr val="008000"/>
          </a:solidFill>
          <a:ln w="9525">
            <a:solidFill>
              <a:srgbClr val="33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zh-TW" altLang="en-US"/>
              <a:t>看得到嗎？</a:t>
            </a:r>
          </a:p>
          <a:p>
            <a:pPr algn="ctr" eaLnBrk="1" hangingPunct="1"/>
            <a:r>
              <a:rPr lang="zh-TW" altLang="en-US">
                <a:solidFill>
                  <a:schemeClr val="bg1"/>
                </a:solidFill>
              </a:rPr>
              <a:t>看得到嗎？</a:t>
            </a:r>
          </a:p>
          <a:p>
            <a:pPr algn="ctr" eaLnBrk="1" hangingPunct="1"/>
            <a:r>
              <a:rPr lang="zh-TW" altLang="en-US">
                <a:solidFill>
                  <a:schemeClr val="hlink"/>
                </a:solidFill>
              </a:rPr>
              <a:t>看得到嗎？</a:t>
            </a:r>
          </a:p>
        </p:txBody>
      </p:sp>
      <p:sp>
        <p:nvSpPr>
          <p:cNvPr id="71688" name="Text Box 6"/>
          <p:cNvSpPr txBox="1">
            <a:spLocks noChangeArrowheads="1"/>
          </p:cNvSpPr>
          <p:nvPr/>
        </p:nvSpPr>
        <p:spPr bwMode="auto">
          <a:xfrm>
            <a:off x="1311275" y="2079625"/>
            <a:ext cx="267335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lang="zh-TW" altLang="en-US" sz="2800">
                <a:ea typeface="SimHei" pitchFamily="49" charset="-122"/>
              </a:rPr>
              <a:t>紅色未必醒目，</a:t>
            </a:r>
          </a:p>
          <a:p>
            <a:pPr eaLnBrk="1" hangingPunct="1"/>
            <a:r>
              <a:rPr lang="zh-TW" altLang="en-US" sz="2800">
                <a:ea typeface="SimHei" pitchFamily="49" charset="-122"/>
              </a:rPr>
              <a:t>必須和底色搭配</a:t>
            </a:r>
          </a:p>
          <a:p>
            <a:pPr eaLnBrk="1" hangingPunct="1"/>
            <a:r>
              <a:rPr lang="zh-TW" altLang="en-US" sz="2800">
                <a:solidFill>
                  <a:schemeClr val="hlink"/>
                </a:solidFill>
                <a:ea typeface="SimHei" pitchFamily="49" charset="-122"/>
              </a:rPr>
              <a:t>紅色其實不感光</a:t>
            </a:r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373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45DF747-5277-4441-9D2E-EC4A3CE5AFE3}" type="slidenum">
              <a:rPr lang="en-US" altLang="zh-TW" sz="1400">
                <a:solidFill>
                  <a:srgbClr val="333399"/>
                </a:solidFill>
              </a:rPr>
              <a:pPr/>
              <a:t>36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37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當底色有變化：文字加上陰影</a:t>
            </a:r>
          </a:p>
        </p:txBody>
      </p:sp>
      <p:sp>
        <p:nvSpPr>
          <p:cNvPr id="717827" name="Rectangle 3"/>
          <p:cNvSpPr>
            <a:spLocks noChangeArrowheads="1"/>
          </p:cNvSpPr>
          <p:nvPr/>
        </p:nvSpPr>
        <p:spPr bwMode="auto">
          <a:xfrm>
            <a:off x="5508625" y="1844675"/>
            <a:ext cx="2736850" cy="1944688"/>
          </a:xfrm>
          <a:prstGeom prst="rect">
            <a:avLst/>
          </a:prstGeom>
          <a:gradFill rotWithShape="1">
            <a:gsLst>
              <a:gs pos="0">
                <a:srgbClr val="3333CC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rgbClr val="33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zh-TW" altLang="en-US">
                <a:effectLst>
                  <a:outerShdw blurRad="38100" dist="38100" dir="2700000" algn="tl">
                    <a:srgbClr val="FFFFFF"/>
                  </a:outerShdw>
                </a:effectLst>
                <a:ea typeface="標楷體" panose="03000509000000000000" pitchFamily="65" charset="-120"/>
              </a:rPr>
              <a:t>看得到嗎？</a:t>
            </a:r>
          </a:p>
          <a:p>
            <a:pPr algn="ctr" eaLnBrk="1" hangingPunct="1">
              <a:defRPr/>
            </a:pPr>
            <a:r>
              <a:rPr lang="zh-TW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anose="03000509000000000000" pitchFamily="65" charset="-120"/>
              </a:rPr>
              <a:t>看得到嗎？</a:t>
            </a:r>
          </a:p>
          <a:p>
            <a:pPr algn="ctr" eaLnBrk="1" hangingPunct="1">
              <a:defRPr/>
            </a:pPr>
            <a:r>
              <a:rPr lang="zh-TW" alt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標楷體" panose="03000509000000000000" pitchFamily="65" charset="-120"/>
              </a:rPr>
              <a:t>看得到嗎？</a:t>
            </a:r>
          </a:p>
        </p:txBody>
      </p:sp>
      <p:sp>
        <p:nvSpPr>
          <p:cNvPr id="717828" name="Rectangle 4"/>
          <p:cNvSpPr>
            <a:spLocks noChangeArrowheads="1"/>
          </p:cNvSpPr>
          <p:nvPr/>
        </p:nvSpPr>
        <p:spPr bwMode="auto">
          <a:xfrm>
            <a:off x="2411413" y="4076700"/>
            <a:ext cx="2736850" cy="1944688"/>
          </a:xfrm>
          <a:prstGeom prst="rect">
            <a:avLst/>
          </a:prstGeom>
          <a:gradFill rotWithShape="1">
            <a:gsLst>
              <a:gs pos="0">
                <a:srgbClr val="CCECFF"/>
              </a:gs>
              <a:gs pos="100000">
                <a:schemeClr val="bg1"/>
              </a:gs>
            </a:gsLst>
            <a:lin ang="2700000" scaled="1"/>
          </a:gradFill>
          <a:ln w="9525">
            <a:solidFill>
              <a:srgbClr val="33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zh-TW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看得到嗎？</a:t>
            </a:r>
          </a:p>
          <a:p>
            <a:pPr algn="ctr" eaLnBrk="1" hangingPunct="1">
              <a:defRPr/>
            </a:pPr>
            <a:r>
              <a:rPr lang="zh-TW" altLang="en-US">
                <a:solidFill>
                  <a:srgbClr val="FF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看得到嗎？</a:t>
            </a:r>
          </a:p>
          <a:p>
            <a:pPr algn="ctr" eaLnBrk="1" hangingPunct="1">
              <a:defRPr/>
            </a:pPr>
            <a:r>
              <a:rPr lang="zh-TW" alt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看得到嗎？</a:t>
            </a:r>
          </a:p>
        </p:txBody>
      </p:sp>
      <p:sp>
        <p:nvSpPr>
          <p:cNvPr id="717829" name="Rectangle 5"/>
          <p:cNvSpPr>
            <a:spLocks noChangeArrowheads="1"/>
          </p:cNvSpPr>
          <p:nvPr/>
        </p:nvSpPr>
        <p:spPr bwMode="auto">
          <a:xfrm>
            <a:off x="5508625" y="4076700"/>
            <a:ext cx="2736850" cy="1944688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008000"/>
              </a:gs>
              <a:gs pos="100000">
                <a:srgbClr val="FFCC99"/>
              </a:gs>
            </a:gsLst>
            <a:lin ang="18900000" scaled="1"/>
          </a:gradFill>
          <a:ln w="9525">
            <a:solidFill>
              <a:srgbClr val="33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zh-TW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看得到嗎？</a:t>
            </a:r>
          </a:p>
          <a:p>
            <a:pPr algn="ctr" eaLnBrk="1" hangingPunct="1">
              <a:defRPr/>
            </a:pPr>
            <a:r>
              <a:rPr lang="zh-TW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看得到嗎？</a:t>
            </a:r>
          </a:p>
          <a:p>
            <a:pPr algn="ctr" eaLnBrk="1" hangingPunct="1">
              <a:defRPr/>
            </a:pPr>
            <a:r>
              <a:rPr lang="zh-TW" alt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看得到嗎？</a:t>
            </a:r>
          </a:p>
        </p:txBody>
      </p:sp>
      <p:sp>
        <p:nvSpPr>
          <p:cNvPr id="717831" name="Rectangle 7"/>
          <p:cNvSpPr>
            <a:spLocks noChangeArrowheads="1"/>
          </p:cNvSpPr>
          <p:nvPr/>
        </p:nvSpPr>
        <p:spPr bwMode="auto">
          <a:xfrm>
            <a:off x="2400300" y="1831975"/>
            <a:ext cx="2736850" cy="1944688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50000">
                <a:schemeClr val="tx2"/>
              </a:gs>
              <a:gs pos="100000">
                <a:schemeClr val="folHlink"/>
              </a:gs>
            </a:gsLst>
            <a:lin ang="18900000" scaled="1"/>
          </a:gradFill>
          <a:ln w="9525">
            <a:solidFill>
              <a:srgbClr val="3333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zh-TW" altLang="en-US">
                <a:effectLst>
                  <a:outerShdw blurRad="38100" dist="38100" dir="2700000" algn="tl">
                    <a:srgbClr val="FFFFFF"/>
                  </a:outerShdw>
                </a:effectLst>
                <a:ea typeface="SimHei" panose="02010609060101010101" pitchFamily="49" charset="-122"/>
              </a:rPr>
              <a:t>看得到嗎？</a:t>
            </a:r>
          </a:p>
          <a:p>
            <a:pPr algn="ctr" eaLnBrk="1" hangingPunct="1">
              <a:defRPr/>
            </a:pPr>
            <a:r>
              <a:rPr lang="zh-TW" altLang="en-US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ea typeface="SimHei" panose="02010609060101010101" pitchFamily="49" charset="-122"/>
              </a:rPr>
              <a:t>看得到嗎？</a:t>
            </a:r>
          </a:p>
          <a:p>
            <a:pPr algn="ctr" eaLnBrk="1" hangingPunct="1">
              <a:defRPr/>
            </a:pPr>
            <a:r>
              <a:rPr lang="zh-TW" altLang="en-US">
                <a:solidFill>
                  <a:schemeClr val="hlin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SimHei" panose="02010609060101010101" pitchFamily="49" charset="-122"/>
              </a:rPr>
              <a:t>看得到嗎？</a:t>
            </a:r>
          </a:p>
        </p:txBody>
      </p:sp>
    </p:spTree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577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4B701F33-19CD-4D32-B47A-A7D9F0321C2F}" type="slidenum">
              <a:rPr lang="en-US" altLang="zh-TW" sz="1400">
                <a:solidFill>
                  <a:srgbClr val="333399"/>
                </a:solidFill>
              </a:rPr>
              <a:pPr/>
              <a:t>37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投影片的資料量</a:t>
            </a:r>
          </a:p>
        </p:txBody>
      </p:sp>
      <p:sp>
        <p:nvSpPr>
          <p:cNvPr id="757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zh-TW" altLang="en-US"/>
              <a:t>有些投影片字太多</a:t>
            </a:r>
          </a:p>
          <a:p>
            <a:pPr lvl="1" eaLnBrk="1" hangingPunct="1">
              <a:spcAft>
                <a:spcPts val="600"/>
              </a:spcAft>
            </a:pPr>
            <a:r>
              <a:rPr lang="zh-TW" altLang="en-US"/>
              <a:t>來不及看</a:t>
            </a:r>
          </a:p>
          <a:p>
            <a:pPr lvl="1" eaLnBrk="1" hangingPunct="1">
              <a:spcAft>
                <a:spcPts val="600"/>
              </a:spcAft>
            </a:pPr>
            <a:r>
              <a:rPr lang="zh-TW" altLang="en-US"/>
              <a:t>行距過小</a:t>
            </a:r>
          </a:p>
          <a:p>
            <a:pPr eaLnBrk="1" hangingPunct="1">
              <a:spcAft>
                <a:spcPts val="600"/>
              </a:spcAft>
            </a:pPr>
            <a:r>
              <a:rPr lang="zh-TW" altLang="en-US"/>
              <a:t>我的原則：每頁不超過十行文字</a:t>
            </a:r>
          </a:p>
          <a:p>
            <a:pPr eaLnBrk="1" hangingPunct="1">
              <a:spcAft>
                <a:spcPts val="600"/>
              </a:spcAft>
            </a:pPr>
            <a:r>
              <a:rPr lang="zh-TW" altLang="en-US"/>
              <a:t>要吸引注意力、有焦點、有 </a:t>
            </a:r>
            <a:r>
              <a:rPr lang="en-US" altLang="zh-TW"/>
              <a:t>punch </a:t>
            </a:r>
            <a:r>
              <a:rPr lang="zh-TW" altLang="en-US"/>
              <a:t>的話，用少量的字、用 </a:t>
            </a:r>
            <a:r>
              <a:rPr lang="en-US" altLang="zh-TW" i="1"/>
              <a:t>Sans serif</a:t>
            </a:r>
            <a:r>
              <a:rPr lang="en-US" altLang="zh-TW"/>
              <a:t> font</a:t>
            </a:r>
          </a:p>
          <a:p>
            <a:pPr eaLnBrk="1" hangingPunct="1">
              <a:spcAft>
                <a:spcPts val="600"/>
              </a:spcAft>
            </a:pPr>
            <a:r>
              <a:rPr lang="zh-TW" altLang="en-US"/>
              <a:t>必須有「頁碼」：才能溝通</a:t>
            </a:r>
          </a:p>
        </p:txBody>
      </p:sp>
    </p:spTree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標題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作業一</a:t>
            </a:r>
            <a:endParaRPr lang="en-US" altLang="zh-TW"/>
          </a:p>
        </p:txBody>
      </p:sp>
      <p:sp>
        <p:nvSpPr>
          <p:cNvPr id="77827" name="內容版面配置區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回去把你過去一年寫的作業或投影片資料回顧一下</a:t>
            </a:r>
            <a:endParaRPr lang="en-US" altLang="zh-TW" dirty="0"/>
          </a:p>
          <a:p>
            <a:r>
              <a:rPr lang="zh-TW" altLang="en-US" dirty="0"/>
              <a:t>挑選其中的幾個，用紅圈圈出錯誤（或呈現不良）之處，註明如何改善。</a:t>
            </a:r>
            <a:endParaRPr lang="en-US" altLang="zh-TW" dirty="0"/>
          </a:p>
          <a:p>
            <a:r>
              <a:rPr lang="zh-TW" altLang="en-US" dirty="0"/>
              <a:t>至少要有</a:t>
            </a:r>
            <a:r>
              <a:rPr lang="en-US" altLang="zh-TW" dirty="0"/>
              <a:t>10</a:t>
            </a:r>
            <a:r>
              <a:rPr lang="zh-TW" altLang="en-US" dirty="0"/>
              <a:t>種不同的錯誤。</a:t>
            </a:r>
            <a:endParaRPr lang="en-US" altLang="zh-TW" dirty="0"/>
          </a:p>
          <a:p>
            <a:r>
              <a:rPr lang="zh-TW" altLang="en-US" dirty="0"/>
              <a:t>整理到一個 </a:t>
            </a:r>
            <a:r>
              <a:rPr lang="en-US" altLang="zh-TW" dirty="0"/>
              <a:t>pdf</a:t>
            </a:r>
            <a:r>
              <a:rPr lang="zh-TW" altLang="en-US" dirty="0"/>
              <a:t> 檔案。檔案名稱：</a:t>
            </a:r>
            <a:r>
              <a:rPr lang="en-US" altLang="zh-TW" dirty="0" err="1"/>
              <a:t>2026S_HW1</a:t>
            </a:r>
            <a:r>
              <a:rPr lang="en-US" altLang="zh-TW" dirty="0"/>
              <a:t>_</a:t>
            </a:r>
            <a:r>
              <a:rPr lang="zh-TW" altLang="en-US" dirty="0"/>
              <a:t>學號</a:t>
            </a:r>
            <a:r>
              <a:rPr lang="en-US" altLang="zh-TW" dirty="0"/>
              <a:t>_</a:t>
            </a:r>
            <a:r>
              <a:rPr lang="zh-TW" altLang="en-US" dirty="0"/>
              <a:t>姓名</a:t>
            </a:r>
            <a:r>
              <a:rPr lang="en-US" altLang="zh-TW" dirty="0"/>
              <a:t>.pdf</a:t>
            </a:r>
          </a:p>
          <a:p>
            <a:r>
              <a:rPr lang="en-US" altLang="zh-TW" dirty="0"/>
              <a:t>Email </a:t>
            </a:r>
            <a:r>
              <a:rPr lang="zh-TW" altLang="en-US" dirty="0"/>
              <a:t>給老師。</a:t>
            </a:r>
            <a:endParaRPr lang="en-US" altLang="zh-TW" dirty="0"/>
          </a:p>
          <a:p>
            <a:endParaRPr lang="en-US" altLang="zh-TW" dirty="0"/>
          </a:p>
        </p:txBody>
      </p:sp>
      <p:sp>
        <p:nvSpPr>
          <p:cNvPr id="77828" name="頁尾版面配置區 3"/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7829" name="投影片編號版面配置區 4"/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6AD35851-46DA-45B8-9EEE-2586E9FA2DE8}" type="slidenum">
              <a:rPr lang="en-US" altLang="zh-TW" sz="1400">
                <a:solidFill>
                  <a:srgbClr val="333399"/>
                </a:solidFill>
              </a:rPr>
              <a:pPr/>
              <a:t>38</a:t>
            </a:fld>
            <a:endParaRPr lang="en-US" altLang="zh-TW" sz="1400">
              <a:solidFill>
                <a:srgbClr val="333399"/>
              </a:solidFill>
            </a:endParaRPr>
          </a:p>
        </p:txBody>
      </p:sp>
    </p:spTree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885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BED45750-D7EA-48B2-863A-9D98B7FCB2BC}" type="slidenum">
              <a:rPr lang="en-US" altLang="zh-TW" sz="1400">
                <a:solidFill>
                  <a:srgbClr val="333399"/>
                </a:solidFill>
              </a:rPr>
              <a:pPr/>
              <a:t>39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88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That’s it</a:t>
            </a:r>
          </a:p>
        </p:txBody>
      </p:sp>
      <p:pic>
        <p:nvPicPr>
          <p:cNvPr id="78853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775" y="1765300"/>
            <a:ext cx="4779963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4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075" y="5359400"/>
            <a:ext cx="36258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921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35A640E-D7A2-48D6-AF29-345F0D80F973}" type="slidenum">
              <a:rPr lang="en-US" altLang="zh-TW" sz="1400">
                <a:solidFill>
                  <a:srgbClr val="333399"/>
                </a:solidFill>
              </a:rPr>
              <a:pPr/>
              <a:t>4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標點符號的使用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 sz="2800"/>
              <a:t>中文結構完整，古文不用標點能讀</a:t>
            </a:r>
          </a:p>
          <a:p>
            <a:pPr lvl="1" eaLnBrk="1" hangingPunct="1"/>
            <a:r>
              <a:rPr lang="zh-TW" altLang="en-US" sz="2400"/>
              <a:t>為了方便閱讀，讀者會用紅（硃砂）筆在文字邊加上圈和點（句逗）</a:t>
            </a:r>
          </a:p>
          <a:p>
            <a:pPr eaLnBrk="1" hangingPunct="1"/>
            <a:r>
              <a:rPr lang="zh-TW" altLang="en-US" sz="2800"/>
              <a:t>五四運動以後推廣白話文，引進西洋的標點符號，中文才有標點</a:t>
            </a:r>
          </a:p>
          <a:p>
            <a:pPr lvl="1" eaLnBrk="1" hangingPunct="1"/>
            <a:r>
              <a:rPr lang="zh-TW" altLang="en-US" sz="2400"/>
              <a:t>但因中文直寫，所以除英文的標點外，又延續過去的句逗，加了頓號、句號、引號等符號</a:t>
            </a:r>
          </a:p>
          <a:p>
            <a:pPr lvl="2" eaLnBrk="1" hangingPunct="1"/>
            <a:r>
              <a:rPr lang="zh-TW" altLang="en-US" sz="2000"/>
              <a:t>、。「」</a:t>
            </a:r>
            <a:r>
              <a:rPr lang="en-US" altLang="zh-TW" sz="2000"/>
              <a:t>『』</a:t>
            </a:r>
          </a:p>
          <a:p>
            <a:pPr lvl="1" eaLnBrk="1" hangingPunct="1"/>
            <a:r>
              <a:rPr lang="zh-TW" altLang="en-US" sz="2400">
                <a:solidFill>
                  <a:srgbClr val="000000"/>
                </a:solidFill>
              </a:rPr>
              <a:t>這些中文標點為英文所無，符號太大又位於中央，所以在英文中是</a:t>
            </a:r>
            <a:r>
              <a:rPr lang="zh-TW" altLang="en-US" sz="2400">
                <a:solidFill>
                  <a:schemeClr val="hlink"/>
                </a:solidFill>
              </a:rPr>
              <a:t>不能</a:t>
            </a:r>
            <a:r>
              <a:rPr lang="zh-TW" altLang="en-US" sz="2400">
                <a:solidFill>
                  <a:srgbClr val="000000"/>
                </a:solidFill>
              </a:rPr>
              <a:t>使用的</a:t>
            </a:r>
          </a:p>
        </p:txBody>
      </p:sp>
    </p:spTree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9875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FFFB496-406B-49DF-9C95-390314441A5B}" type="slidenum">
              <a:rPr lang="en-US" altLang="zh-TW" sz="1400">
                <a:solidFill>
                  <a:srgbClr val="333399"/>
                </a:solidFill>
              </a:rPr>
              <a:pPr/>
              <a:t>40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79876" name="日期版面配置區 3"/>
          <p:cNvSpPr txBox="1">
            <a:spLocks noGrp="1"/>
          </p:cNvSpPr>
          <p:nvPr/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9E6662A2-64BC-4DF3-9FE2-1D077A14672A}" type="datetime1">
              <a:rPr kumimoji="0" lang="zh-TW" altLang="en-US" sz="1200">
                <a:latin typeface="Verdana" panose="020B0604030504040204" pitchFamily="34" charset="0"/>
              </a:rPr>
              <a:pPr eaLnBrk="1" hangingPunct="1"/>
              <a:t>2026/3/6</a:t>
            </a:fld>
            <a:endParaRPr kumimoji="0" lang="en-US" altLang="zh-TW" sz="1200">
              <a:latin typeface="Verdana" panose="020B0604030504040204" pitchFamily="34" charset="0"/>
            </a:endParaRPr>
          </a:p>
        </p:txBody>
      </p:sp>
      <p:sp>
        <p:nvSpPr>
          <p:cNvPr id="79877" name="投影片編號版面配置區 5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F420E26D-CBEF-4DD7-9464-66002005CF05}" type="slidenum">
              <a:rPr kumimoji="0" lang="en-US" altLang="zh-TW" sz="1200">
                <a:latin typeface="Verdana" panose="020B0604030504040204" pitchFamily="34" charset="0"/>
              </a:rPr>
              <a:pPr algn="r" eaLnBrk="1" hangingPunct="1"/>
              <a:t>40</a:t>
            </a:fld>
            <a:endParaRPr kumimoji="0" lang="en-US" altLang="zh-TW" sz="1200">
              <a:latin typeface="Verdana" panose="020B0604030504040204" pitchFamily="34" charset="0"/>
            </a:endParaRPr>
          </a:p>
        </p:txBody>
      </p:sp>
      <p:sp>
        <p:nvSpPr>
          <p:cNvPr id="798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06550" y="571500"/>
            <a:ext cx="6934200" cy="765175"/>
          </a:xfrm>
        </p:spPr>
        <p:txBody>
          <a:bodyPr anchor="b"/>
          <a:lstStyle/>
          <a:p>
            <a:pPr eaLnBrk="1" hangingPunct="1"/>
            <a:r>
              <a:rPr lang="zh-TW" altLang="en-US" sz="4400">
                <a:ea typeface="標楷體" panose="03000509000000000000" pitchFamily="65" charset="-120"/>
              </a:rPr>
              <a:t>論文格式寫作的重要</a:t>
            </a:r>
            <a:endParaRPr lang="zh-TW" altLang="en-US" sz="3600">
              <a:ea typeface="標楷體" panose="03000509000000000000" pitchFamily="65" charset="-120"/>
            </a:endParaRPr>
          </a:p>
        </p:txBody>
      </p:sp>
      <p:sp>
        <p:nvSpPr>
          <p:cNvPr id="798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09650" y="1789113"/>
            <a:ext cx="7313613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>
                <a:solidFill>
                  <a:schemeClr val="tx2"/>
                </a:solidFill>
              </a:rPr>
              <a:t>格式的建立，可使初學者瞭解學術性文章應有的架構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>
                <a:solidFill>
                  <a:schemeClr val="tx2"/>
                </a:solidFill>
              </a:rPr>
              <a:t>規格一致，方便閱讀快速搜尋所需資訊且具品質保證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>
                <a:solidFill>
                  <a:schemeClr val="tx2"/>
                </a:solidFill>
              </a:rPr>
              <a:t>格式隱於資料結構中，透過格式的建立可做出良好的溝通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>
                <a:solidFill>
                  <a:schemeClr val="tx2"/>
                </a:solidFill>
              </a:rPr>
              <a:t>商管常用的：</a:t>
            </a:r>
            <a:r>
              <a:rPr lang="en-US" altLang="zh-TW">
                <a:solidFill>
                  <a:schemeClr val="tx2"/>
                </a:solidFill>
              </a:rPr>
              <a:t>APA, Chicago</a:t>
            </a:r>
          </a:p>
          <a:p>
            <a:pPr eaLnBrk="1" hangingPunct="1">
              <a:lnSpc>
                <a:spcPct val="90000"/>
              </a:lnSpc>
            </a:pPr>
            <a:r>
              <a:rPr lang="zh-TW" altLang="en-US" sz="2800">
                <a:solidFill>
                  <a:srgbClr val="CC0000"/>
                </a:solidFill>
              </a:rPr>
              <a:t>此處僅著重於文獻引用與參考文獻部分</a:t>
            </a:r>
            <a:endParaRPr lang="zh-TW" altLang="en-US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1923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E9B42CF-6D0F-45A1-BA73-A977FE633F9E}" type="slidenum">
              <a:rPr lang="en-US" altLang="zh-TW" sz="1400">
                <a:solidFill>
                  <a:srgbClr val="333399"/>
                </a:solidFill>
              </a:rPr>
              <a:pPr/>
              <a:t>41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1924" name="日期版面配置區 3"/>
          <p:cNvSpPr txBox="1">
            <a:spLocks noGrp="1"/>
          </p:cNvSpPr>
          <p:nvPr/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37B2BA35-B39E-42BB-B911-72522198DCA2}" type="datetime1">
              <a:rPr kumimoji="0" lang="zh-TW" altLang="en-US" sz="1200">
                <a:latin typeface="Verdana" panose="020B0604030504040204" pitchFamily="34" charset="0"/>
              </a:rPr>
              <a:pPr eaLnBrk="1" hangingPunct="1"/>
              <a:t>2026/3/6</a:t>
            </a:fld>
            <a:endParaRPr kumimoji="0" lang="en-US" altLang="zh-TW" sz="1200">
              <a:latin typeface="Verdana" panose="020B0604030504040204" pitchFamily="34" charset="0"/>
            </a:endParaRPr>
          </a:p>
        </p:txBody>
      </p:sp>
      <p:sp>
        <p:nvSpPr>
          <p:cNvPr id="81925" name="投影片編號版面配置區 5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2BAE7E4C-1529-4642-B8B4-5D4EFA94D7CF}" type="slidenum">
              <a:rPr kumimoji="0" lang="en-US" altLang="zh-TW" sz="1200">
                <a:latin typeface="Verdana" panose="020B0604030504040204" pitchFamily="34" charset="0"/>
              </a:rPr>
              <a:pPr algn="r" eaLnBrk="1" hangingPunct="1"/>
              <a:t>41</a:t>
            </a:fld>
            <a:endParaRPr kumimoji="0" lang="en-US" altLang="zh-TW" sz="1200">
              <a:latin typeface="Verdana" panose="020B0604030504040204" pitchFamily="34" charset="0"/>
            </a:endParaRPr>
          </a:p>
        </p:txBody>
      </p:sp>
      <p:sp>
        <p:nvSpPr>
          <p:cNvPr id="81926" name="Rectangle 60"/>
          <p:cNvSpPr>
            <a:spLocks noGrp="1" noChangeArrowheads="1"/>
          </p:cNvSpPr>
          <p:nvPr>
            <p:ph type="title" idx="4294967295"/>
          </p:nvPr>
        </p:nvSpPr>
        <p:spPr>
          <a:xfrm>
            <a:off x="1285875" y="323850"/>
            <a:ext cx="7313613" cy="1143000"/>
          </a:xfrm>
          <a:noFill/>
        </p:spPr>
        <p:txBody>
          <a:bodyPr anchor="b"/>
          <a:lstStyle/>
          <a:p>
            <a:pPr eaLnBrk="1" hangingPunct="1"/>
            <a:r>
              <a:rPr lang="zh-TW" altLang="en-US" sz="4400">
                <a:ea typeface="標楷體" panose="03000509000000000000" pitchFamily="65" charset="-120"/>
              </a:rPr>
              <a:t>資料引用</a:t>
            </a:r>
          </a:p>
        </p:txBody>
      </p:sp>
      <p:grpSp>
        <p:nvGrpSpPr>
          <p:cNvPr id="81927" name="Group 70"/>
          <p:cNvGrpSpPr>
            <a:grpSpLocks/>
          </p:cNvGrpSpPr>
          <p:nvPr/>
        </p:nvGrpSpPr>
        <p:grpSpPr bwMode="auto">
          <a:xfrm>
            <a:off x="800100" y="1800225"/>
            <a:ext cx="6992938" cy="4678363"/>
            <a:chOff x="511" y="1359"/>
            <a:chExt cx="4405" cy="2947"/>
          </a:xfrm>
        </p:grpSpPr>
        <p:grpSp>
          <p:nvGrpSpPr>
            <p:cNvPr id="81928" name="Group 83"/>
            <p:cNvGrpSpPr>
              <a:grpSpLocks/>
            </p:cNvGrpSpPr>
            <p:nvPr/>
          </p:nvGrpSpPr>
          <p:grpSpPr bwMode="auto">
            <a:xfrm>
              <a:off x="2064" y="2893"/>
              <a:ext cx="1298" cy="1413"/>
              <a:chOff x="2064" y="2893"/>
              <a:chExt cx="1298" cy="1413"/>
            </a:xfrm>
          </p:grpSpPr>
          <p:grpSp>
            <p:nvGrpSpPr>
              <p:cNvPr id="81977" name="Group 69"/>
              <p:cNvGrpSpPr>
                <a:grpSpLocks/>
              </p:cNvGrpSpPr>
              <p:nvPr/>
            </p:nvGrpSpPr>
            <p:grpSpPr bwMode="auto">
              <a:xfrm>
                <a:off x="2064" y="3006"/>
                <a:ext cx="222" cy="1146"/>
                <a:chOff x="2064" y="3006"/>
                <a:chExt cx="222" cy="1146"/>
              </a:xfrm>
            </p:grpSpPr>
            <p:sp>
              <p:nvSpPr>
                <p:cNvPr id="81985" name="Line 42"/>
                <p:cNvSpPr>
                  <a:spLocks noChangeShapeType="1"/>
                </p:cNvSpPr>
                <p:nvPr/>
              </p:nvSpPr>
              <p:spPr bwMode="auto">
                <a:xfrm>
                  <a:off x="2136" y="3006"/>
                  <a:ext cx="0" cy="114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1986" name="Line 43"/>
                <p:cNvSpPr>
                  <a:spLocks noChangeShapeType="1"/>
                </p:cNvSpPr>
                <p:nvPr/>
              </p:nvSpPr>
              <p:spPr bwMode="auto">
                <a:xfrm>
                  <a:off x="2064" y="3472"/>
                  <a:ext cx="72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1987" name="Line 44"/>
                <p:cNvSpPr>
                  <a:spLocks noChangeShapeType="1"/>
                </p:cNvSpPr>
                <p:nvPr/>
              </p:nvSpPr>
              <p:spPr bwMode="auto">
                <a:xfrm>
                  <a:off x="2136" y="3006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1988" name="Line 45"/>
                <p:cNvSpPr>
                  <a:spLocks noChangeShapeType="1"/>
                </p:cNvSpPr>
                <p:nvPr/>
              </p:nvSpPr>
              <p:spPr bwMode="auto">
                <a:xfrm>
                  <a:off x="2136" y="4152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1989" name="Line 46"/>
                <p:cNvSpPr>
                  <a:spLocks noChangeShapeType="1"/>
                </p:cNvSpPr>
                <p:nvPr/>
              </p:nvSpPr>
              <p:spPr bwMode="auto">
                <a:xfrm>
                  <a:off x="2138" y="3240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1990" name="Line 47"/>
                <p:cNvSpPr>
                  <a:spLocks noChangeShapeType="1"/>
                </p:cNvSpPr>
                <p:nvPr/>
              </p:nvSpPr>
              <p:spPr bwMode="auto">
                <a:xfrm>
                  <a:off x="2136" y="3474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1991" name="Line 48"/>
                <p:cNvSpPr>
                  <a:spLocks noChangeShapeType="1"/>
                </p:cNvSpPr>
                <p:nvPr/>
              </p:nvSpPr>
              <p:spPr bwMode="auto">
                <a:xfrm>
                  <a:off x="2142" y="3690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1992" name="Line 49"/>
                <p:cNvSpPr>
                  <a:spLocks noChangeShapeType="1"/>
                </p:cNvSpPr>
                <p:nvPr/>
              </p:nvSpPr>
              <p:spPr bwMode="auto">
                <a:xfrm>
                  <a:off x="2136" y="3912"/>
                  <a:ext cx="14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81978" name="Group 62"/>
              <p:cNvGrpSpPr>
                <a:grpSpLocks/>
              </p:cNvGrpSpPr>
              <p:nvPr/>
            </p:nvGrpSpPr>
            <p:grpSpPr bwMode="auto">
              <a:xfrm>
                <a:off x="2240" y="2893"/>
                <a:ext cx="1122" cy="1413"/>
                <a:chOff x="2240" y="2893"/>
                <a:chExt cx="1122" cy="1413"/>
              </a:xfrm>
            </p:grpSpPr>
            <p:sp>
              <p:nvSpPr>
                <p:cNvPr id="81979" name="Rectangle 37"/>
                <p:cNvSpPr>
                  <a:spLocks noChangeArrowheads="1"/>
                </p:cNvSpPr>
                <p:nvPr/>
              </p:nvSpPr>
              <p:spPr bwMode="auto">
                <a:xfrm>
                  <a:off x="2252" y="2893"/>
                  <a:ext cx="408" cy="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r>
                    <a:rPr lang="zh-TW" altLang="en-US" sz="1400" b="1">
                      <a:solidFill>
                        <a:schemeClr val="tx2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書籍</a:t>
                  </a:r>
                </a:p>
                <a:p>
                  <a:pPr eaLnBrk="1" hangingPunct="1"/>
                  <a:endParaRPr lang="en-US" altLang="zh-TW" sz="1800">
                    <a:solidFill>
                      <a:schemeClr val="tx2"/>
                    </a:solidFill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81980" name="Rectangle 51"/>
                <p:cNvSpPr>
                  <a:spLocks noChangeArrowheads="1"/>
                </p:cNvSpPr>
                <p:nvPr/>
              </p:nvSpPr>
              <p:spPr bwMode="auto">
                <a:xfrm>
                  <a:off x="2248" y="3066"/>
                  <a:ext cx="1008" cy="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r>
                    <a:rPr lang="zh-TW" altLang="en-US" sz="1400" b="1">
                      <a:solidFill>
                        <a:schemeClr val="tx2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博碩士論文</a:t>
                  </a:r>
                </a:p>
                <a:p>
                  <a:pPr eaLnBrk="1" hangingPunct="1"/>
                  <a:endParaRPr lang="en-US" altLang="zh-TW" sz="1800">
                    <a:solidFill>
                      <a:schemeClr val="tx2"/>
                    </a:solidFill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81981" name="Rectangle 52"/>
                <p:cNvSpPr>
                  <a:spLocks noChangeArrowheads="1"/>
                </p:cNvSpPr>
                <p:nvPr/>
              </p:nvSpPr>
              <p:spPr bwMode="auto">
                <a:xfrm>
                  <a:off x="2244" y="3351"/>
                  <a:ext cx="1118" cy="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r>
                    <a:rPr lang="zh-TW" altLang="en-US" sz="1400" b="1">
                      <a:solidFill>
                        <a:schemeClr val="tx2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報紙、期刊、雜誌</a:t>
                  </a:r>
                </a:p>
                <a:p>
                  <a:pPr eaLnBrk="1" hangingPunct="1"/>
                  <a:endParaRPr lang="en-US" altLang="zh-TW" sz="1800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81982" name="Rectangle 53"/>
                <p:cNvSpPr>
                  <a:spLocks noChangeArrowheads="1"/>
                </p:cNvSpPr>
                <p:nvPr/>
              </p:nvSpPr>
              <p:spPr bwMode="auto">
                <a:xfrm>
                  <a:off x="2248" y="3584"/>
                  <a:ext cx="1008" cy="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r>
                    <a:rPr lang="zh-TW" altLang="en-US" sz="1400" b="1">
                      <a:solidFill>
                        <a:schemeClr val="tx2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翻譯文獻</a:t>
                  </a:r>
                </a:p>
                <a:p>
                  <a:pPr eaLnBrk="1" hangingPunct="1"/>
                  <a:endParaRPr lang="en-US" altLang="zh-TW" sz="1800" b="1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81983" name="Rectangle 54"/>
                <p:cNvSpPr>
                  <a:spLocks noChangeArrowheads="1"/>
                </p:cNvSpPr>
                <p:nvPr/>
              </p:nvSpPr>
              <p:spPr bwMode="auto">
                <a:xfrm>
                  <a:off x="2240" y="3810"/>
                  <a:ext cx="1008" cy="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r>
                    <a:rPr lang="zh-TW" altLang="en-US" sz="1400" b="1">
                      <a:solidFill>
                        <a:schemeClr val="tx2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網路文章</a:t>
                  </a:r>
                </a:p>
                <a:p>
                  <a:pPr eaLnBrk="1" hangingPunct="1"/>
                  <a:endParaRPr lang="en-US" altLang="zh-TW" sz="1800">
                    <a:solidFill>
                      <a:schemeClr val="tx2"/>
                    </a:solidFill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81984" name="Rectangle 55"/>
                <p:cNvSpPr>
                  <a:spLocks noChangeArrowheads="1"/>
                </p:cNvSpPr>
                <p:nvPr/>
              </p:nvSpPr>
              <p:spPr bwMode="auto">
                <a:xfrm>
                  <a:off x="2244" y="4048"/>
                  <a:ext cx="1008" cy="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r>
                    <a:rPr lang="zh-TW" altLang="en-US" sz="1400" b="1">
                      <a:solidFill>
                        <a:schemeClr val="tx2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其他</a:t>
                  </a:r>
                </a:p>
                <a:p>
                  <a:pPr eaLnBrk="1" hangingPunct="1"/>
                  <a:endParaRPr lang="en-US" altLang="zh-TW" sz="1800">
                    <a:solidFill>
                      <a:schemeClr val="tx2"/>
                    </a:solidFill>
                    <a:latin typeface="Verdana" panose="020B0604030504040204" pitchFamily="34" charset="0"/>
                  </a:endParaRPr>
                </a:p>
              </p:txBody>
            </p:sp>
          </p:grpSp>
        </p:grpSp>
        <p:grpSp>
          <p:nvGrpSpPr>
            <p:cNvPr id="81929" name="Group 69"/>
            <p:cNvGrpSpPr>
              <a:grpSpLocks/>
            </p:cNvGrpSpPr>
            <p:nvPr/>
          </p:nvGrpSpPr>
          <p:grpSpPr bwMode="auto">
            <a:xfrm>
              <a:off x="511" y="1359"/>
              <a:ext cx="4405" cy="2251"/>
              <a:chOff x="504" y="1126"/>
              <a:chExt cx="4616" cy="2645"/>
            </a:xfrm>
          </p:grpSpPr>
          <p:grpSp>
            <p:nvGrpSpPr>
              <p:cNvPr id="81930" name="Group 61"/>
              <p:cNvGrpSpPr>
                <a:grpSpLocks/>
              </p:cNvGrpSpPr>
              <p:nvPr/>
            </p:nvGrpSpPr>
            <p:grpSpPr bwMode="auto">
              <a:xfrm>
                <a:off x="504" y="1565"/>
                <a:ext cx="1609" cy="2206"/>
                <a:chOff x="504" y="1565"/>
                <a:chExt cx="1609" cy="2206"/>
              </a:xfrm>
            </p:grpSpPr>
            <p:sp>
              <p:nvSpPr>
                <p:cNvPr id="81969" name="Rectangle 7"/>
                <p:cNvSpPr>
                  <a:spLocks noChangeArrowheads="1"/>
                </p:cNvSpPr>
                <p:nvPr/>
              </p:nvSpPr>
              <p:spPr bwMode="auto">
                <a:xfrm>
                  <a:off x="1321" y="1565"/>
                  <a:ext cx="792" cy="122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r>
                    <a:rPr lang="zh-TW" altLang="en-US" sz="1400" b="1">
                      <a:solidFill>
                        <a:srgbClr val="0000CC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文獻引用</a:t>
                  </a:r>
                </a:p>
                <a:p>
                  <a:pPr eaLnBrk="1" hangingPunct="1"/>
                  <a:r>
                    <a:rPr lang="en-US" altLang="zh-TW" sz="1400" b="1">
                      <a:solidFill>
                        <a:srgbClr val="0000CC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Inside-text citations</a:t>
                  </a:r>
                </a:p>
                <a:p>
                  <a:pPr eaLnBrk="1" hangingPunct="1"/>
                  <a:r>
                    <a:rPr lang="en-US" altLang="zh-TW" sz="1200">
                      <a:latin typeface="Arial" panose="020B0604020202020204" pitchFamily="34" charset="0"/>
                    </a:rPr>
                    <a:t>‧</a:t>
                  </a:r>
                  <a:r>
                    <a:rPr lang="zh-TW" altLang="en-US" sz="1400" b="1"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中文</a:t>
                  </a:r>
                </a:p>
                <a:p>
                  <a:pPr eaLnBrk="1" hangingPunct="1">
                    <a:buFont typeface="標楷體" panose="03000509000000000000" pitchFamily="65" charset="-120"/>
                    <a:buChar char="‧"/>
                  </a:pPr>
                  <a:r>
                    <a:rPr lang="zh-TW" altLang="en-US" sz="1400" b="1"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英文</a:t>
                  </a:r>
                </a:p>
                <a:p>
                  <a:pPr eaLnBrk="1" hangingPunct="1">
                    <a:buFont typeface="標楷體" panose="03000509000000000000" pitchFamily="65" charset="-120"/>
                    <a:buChar char="‧"/>
                  </a:pPr>
                  <a:r>
                    <a:rPr lang="zh-TW" altLang="en-US" sz="1400" b="1"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文中引用</a:t>
                  </a:r>
                </a:p>
                <a:p>
                  <a:pPr eaLnBrk="1" hangingPunct="1">
                    <a:buFont typeface="標楷體" panose="03000509000000000000" pitchFamily="65" charset="-120"/>
                    <a:buChar char="‧"/>
                  </a:pPr>
                  <a:r>
                    <a:rPr lang="zh-TW" altLang="en-US" sz="1400" b="1"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直接引用</a:t>
                  </a:r>
                </a:p>
              </p:txBody>
            </p:sp>
            <p:sp>
              <p:nvSpPr>
                <p:cNvPr id="81970" name="Rectangle 12"/>
                <p:cNvSpPr>
                  <a:spLocks noChangeArrowheads="1"/>
                </p:cNvSpPr>
                <p:nvPr/>
              </p:nvSpPr>
              <p:spPr bwMode="auto">
                <a:xfrm>
                  <a:off x="504" y="2490"/>
                  <a:ext cx="720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r>
                    <a:rPr lang="zh-TW" altLang="en-US" sz="1600" b="1">
                      <a:solidFill>
                        <a:schemeClr val="tx2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資料引用</a:t>
                  </a:r>
                  <a:endParaRPr lang="zh-TW" altLang="en-US" sz="1800" b="1">
                    <a:solidFill>
                      <a:schemeClr val="tx2"/>
                    </a:solidFill>
                    <a:latin typeface="Verdana" panose="020B0604030504040204" pitchFamily="34" charset="0"/>
                  </a:endParaRPr>
                </a:p>
              </p:txBody>
            </p:sp>
            <p:grpSp>
              <p:nvGrpSpPr>
                <p:cNvPr id="81971" name="Group 13"/>
                <p:cNvGrpSpPr>
                  <a:grpSpLocks/>
                </p:cNvGrpSpPr>
                <p:nvPr/>
              </p:nvGrpSpPr>
              <p:grpSpPr bwMode="auto">
                <a:xfrm>
                  <a:off x="1122" y="1820"/>
                  <a:ext cx="216" cy="1626"/>
                  <a:chOff x="5760" y="3240"/>
                  <a:chExt cx="540" cy="1980"/>
                </a:xfrm>
              </p:grpSpPr>
              <p:sp>
                <p:nvSpPr>
                  <p:cNvPr id="81973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5940" y="3240"/>
                    <a:ext cx="0" cy="198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81974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5760" y="4200"/>
                    <a:ext cx="1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81975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5940" y="3240"/>
                    <a:ext cx="3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81976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5940" y="5220"/>
                    <a:ext cx="3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81972" name="Rectangle 39"/>
                <p:cNvSpPr>
                  <a:spLocks noChangeArrowheads="1"/>
                </p:cNvSpPr>
                <p:nvPr/>
              </p:nvSpPr>
              <p:spPr bwMode="auto">
                <a:xfrm>
                  <a:off x="1349" y="3237"/>
                  <a:ext cx="720" cy="5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/>
                  <a:r>
                    <a:rPr lang="zh-TW" altLang="en-US" sz="1400" b="1">
                      <a:solidFill>
                        <a:srgbClr val="0000CC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參考文獻</a:t>
                  </a:r>
                </a:p>
                <a:p>
                  <a:pPr algn="ctr" eaLnBrk="1" hangingPunct="1"/>
                  <a:r>
                    <a:rPr lang="en-US" altLang="zh-TW" sz="1400" b="1">
                      <a:solidFill>
                        <a:srgbClr val="0000CC"/>
                      </a:solidFill>
                      <a:latin typeface="標楷體" panose="03000509000000000000" pitchFamily="65" charset="-120"/>
                      <a:ea typeface="標楷體" panose="03000509000000000000" pitchFamily="65" charset="-120"/>
                    </a:rPr>
                    <a:t>Reference list</a:t>
                  </a:r>
                  <a:endParaRPr lang="en-US" altLang="zh-TW" sz="1800" b="1">
                    <a:solidFill>
                      <a:srgbClr val="0000CC"/>
                    </a:solidFill>
                    <a:latin typeface="Verdana" panose="020B0604030504040204" pitchFamily="34" charset="0"/>
                  </a:endParaRPr>
                </a:p>
              </p:txBody>
            </p:sp>
          </p:grpSp>
          <p:grpSp>
            <p:nvGrpSpPr>
              <p:cNvPr id="81931" name="Group 82"/>
              <p:cNvGrpSpPr>
                <a:grpSpLocks/>
              </p:cNvGrpSpPr>
              <p:nvPr/>
            </p:nvGrpSpPr>
            <p:grpSpPr bwMode="auto">
              <a:xfrm>
                <a:off x="3249" y="1451"/>
                <a:ext cx="1152" cy="756"/>
                <a:chOff x="3249" y="1451"/>
                <a:chExt cx="1152" cy="756"/>
              </a:xfrm>
            </p:grpSpPr>
            <p:grpSp>
              <p:nvGrpSpPr>
                <p:cNvPr id="81959" name="Group 22"/>
                <p:cNvGrpSpPr>
                  <a:grpSpLocks/>
                </p:cNvGrpSpPr>
                <p:nvPr/>
              </p:nvGrpSpPr>
              <p:grpSpPr bwMode="auto">
                <a:xfrm>
                  <a:off x="3249" y="1565"/>
                  <a:ext cx="216" cy="504"/>
                  <a:chOff x="8100" y="4130"/>
                  <a:chExt cx="540" cy="1260"/>
                </a:xfrm>
              </p:grpSpPr>
              <p:sp>
                <p:nvSpPr>
                  <p:cNvPr id="81964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8280" y="4130"/>
                    <a:ext cx="0" cy="126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81965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8100" y="4741"/>
                    <a:ext cx="1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81966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8280" y="4130"/>
                    <a:ext cx="3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81967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8280" y="5390"/>
                    <a:ext cx="3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81968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8265" y="4740"/>
                    <a:ext cx="36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grpSp>
              <p:nvGrpSpPr>
                <p:cNvPr id="81960" name="Group 71"/>
                <p:cNvGrpSpPr>
                  <a:grpSpLocks/>
                </p:cNvGrpSpPr>
                <p:nvPr/>
              </p:nvGrpSpPr>
              <p:grpSpPr bwMode="auto">
                <a:xfrm>
                  <a:off x="3423" y="1451"/>
                  <a:ext cx="978" cy="756"/>
                  <a:chOff x="3423" y="1395"/>
                  <a:chExt cx="978" cy="756"/>
                </a:xfrm>
              </p:grpSpPr>
              <p:sp>
                <p:nvSpPr>
                  <p:cNvPr id="81961" name="Rectangle 28"/>
                  <p:cNvSpPr>
                    <a:spLocks noChangeArrowheads="1"/>
                  </p:cNvSpPr>
                  <p:nvPr/>
                </p:nvSpPr>
                <p:spPr bwMode="auto">
                  <a:xfrm>
                    <a:off x="3435" y="1395"/>
                    <a:ext cx="750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r>
                      <a:rPr lang="zh-TW" altLang="en-US" sz="1400" b="1">
                        <a:solidFill>
                          <a:schemeClr val="tx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作者為兩人</a:t>
                    </a:r>
                  </a:p>
                  <a:p>
                    <a:pPr eaLnBrk="1" hangingPunct="1"/>
                    <a:endParaRPr lang="en-US" altLang="zh-TW" sz="1800" b="1">
                      <a:solidFill>
                        <a:schemeClr val="tx2"/>
                      </a:solidFill>
                      <a:latin typeface="Verdana" panose="020B0604030504040204" pitchFamily="34" charset="0"/>
                    </a:endParaRPr>
                  </a:p>
                </p:txBody>
              </p:sp>
              <p:sp>
                <p:nvSpPr>
                  <p:cNvPr id="81962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3429" y="1641"/>
                    <a:ext cx="972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r>
                      <a:rPr lang="zh-TW" altLang="en-US" sz="1400" b="1">
                        <a:solidFill>
                          <a:schemeClr val="tx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作者為三到五人</a:t>
                    </a:r>
                  </a:p>
                  <a:p>
                    <a:pPr eaLnBrk="1" hangingPunct="1"/>
                    <a:endParaRPr lang="en-US" altLang="zh-TW" sz="1800" b="1">
                      <a:latin typeface="Verdana" panose="020B0604030504040204" pitchFamily="34" charset="0"/>
                    </a:endParaRPr>
                  </a:p>
                </p:txBody>
              </p:sp>
              <p:sp>
                <p:nvSpPr>
                  <p:cNvPr id="81963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3423" y="1893"/>
                    <a:ext cx="972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r>
                      <a:rPr lang="zh-TW" altLang="en-US" sz="1400" b="1">
                        <a:solidFill>
                          <a:schemeClr val="tx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作者為六人以上</a:t>
                    </a:r>
                  </a:p>
                  <a:p>
                    <a:pPr eaLnBrk="1" hangingPunct="1"/>
                    <a:endParaRPr lang="en-US" altLang="zh-TW" sz="1800">
                      <a:solidFill>
                        <a:schemeClr val="tx2"/>
                      </a:solidFill>
                      <a:latin typeface="Verdana" panose="020B0604030504040204" pitchFamily="34" charset="0"/>
                    </a:endParaRPr>
                  </a:p>
                </p:txBody>
              </p:sp>
            </p:grpSp>
          </p:grpSp>
          <p:grpSp>
            <p:nvGrpSpPr>
              <p:cNvPr id="81932" name="Group 81"/>
              <p:cNvGrpSpPr>
                <a:grpSpLocks/>
              </p:cNvGrpSpPr>
              <p:nvPr/>
            </p:nvGrpSpPr>
            <p:grpSpPr bwMode="auto">
              <a:xfrm>
                <a:off x="2060" y="1126"/>
                <a:ext cx="3060" cy="1730"/>
                <a:chOff x="2060" y="1126"/>
                <a:chExt cx="3060" cy="1730"/>
              </a:xfrm>
            </p:grpSpPr>
            <p:grpSp>
              <p:nvGrpSpPr>
                <p:cNvPr id="81942" name="Group 70"/>
                <p:cNvGrpSpPr>
                  <a:grpSpLocks/>
                </p:cNvGrpSpPr>
                <p:nvPr/>
              </p:nvGrpSpPr>
              <p:grpSpPr bwMode="auto">
                <a:xfrm>
                  <a:off x="2244" y="1126"/>
                  <a:ext cx="2876" cy="1730"/>
                  <a:chOff x="2244" y="1126"/>
                  <a:chExt cx="2876" cy="1730"/>
                </a:xfrm>
              </p:grpSpPr>
              <p:sp>
                <p:nvSpPr>
                  <p:cNvPr id="81953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2256" y="1126"/>
                    <a:ext cx="612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r>
                      <a:rPr lang="zh-TW" altLang="en-US" sz="1400" b="1">
                        <a:solidFill>
                          <a:schemeClr val="tx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基本格式</a:t>
                    </a:r>
                  </a:p>
                  <a:p>
                    <a:pPr eaLnBrk="1" hangingPunct="1"/>
                    <a:endParaRPr lang="en-US" altLang="zh-TW" sz="1800" b="1">
                      <a:solidFill>
                        <a:schemeClr val="tx2"/>
                      </a:solidFill>
                      <a:latin typeface="Verdana" panose="020B0604030504040204" pitchFamily="34" charset="0"/>
                    </a:endParaRPr>
                  </a:p>
                </p:txBody>
              </p:sp>
              <p:sp>
                <p:nvSpPr>
                  <p:cNvPr id="81954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2274" y="1359"/>
                    <a:ext cx="936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r>
                      <a:rPr lang="zh-TW" altLang="en-US" sz="1400" b="1">
                        <a:solidFill>
                          <a:schemeClr val="tx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作者為一個人時</a:t>
                    </a:r>
                  </a:p>
                  <a:p>
                    <a:pPr eaLnBrk="1" hangingPunct="1"/>
                    <a:endParaRPr lang="en-US" altLang="zh-TW" sz="1800">
                      <a:latin typeface="Verdana" panose="020B0604030504040204" pitchFamily="34" charset="0"/>
                    </a:endParaRPr>
                  </a:p>
                </p:txBody>
              </p:sp>
              <p:sp>
                <p:nvSpPr>
                  <p:cNvPr id="8195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2268" y="1707"/>
                    <a:ext cx="1152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r>
                      <a:rPr lang="zh-TW" altLang="en-US" sz="1400" b="1">
                        <a:solidFill>
                          <a:schemeClr val="tx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作者為二人以上時</a:t>
                    </a:r>
                  </a:p>
                  <a:p>
                    <a:pPr eaLnBrk="1" hangingPunct="1"/>
                    <a:endParaRPr lang="en-US" altLang="zh-TW" sz="1800" b="1">
                      <a:solidFill>
                        <a:schemeClr val="tx2"/>
                      </a:solidFill>
                      <a:latin typeface="Verdana" panose="020B0604030504040204" pitchFamily="34" charset="0"/>
                    </a:endParaRPr>
                  </a:p>
                </p:txBody>
              </p:sp>
              <p:sp>
                <p:nvSpPr>
                  <p:cNvPr id="8195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2244" y="2127"/>
                    <a:ext cx="1656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r>
                      <a:rPr lang="zh-TW" altLang="en-US" sz="1400" b="1">
                        <a:solidFill>
                          <a:schemeClr val="tx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作者為組織、團體、或單位時</a:t>
                    </a:r>
                  </a:p>
                  <a:p>
                    <a:pPr eaLnBrk="1" hangingPunct="1"/>
                    <a:endParaRPr lang="en-US" altLang="zh-TW" sz="1800" b="1">
                      <a:solidFill>
                        <a:schemeClr val="tx2"/>
                      </a:solidFill>
                      <a:latin typeface="Verdana" panose="020B0604030504040204" pitchFamily="34" charset="0"/>
                    </a:endParaRPr>
                  </a:p>
                </p:txBody>
              </p:sp>
              <p:sp>
                <p:nvSpPr>
                  <p:cNvPr id="8195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2250" y="2355"/>
                    <a:ext cx="2870" cy="3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r>
                      <a:rPr lang="zh-TW" altLang="en-US" sz="1400" b="1">
                        <a:solidFill>
                          <a:schemeClr val="tx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未標明作者 </a:t>
                    </a:r>
                    <a:r>
                      <a:rPr lang="en-US" altLang="zh-TW" sz="1400" b="1">
                        <a:solidFill>
                          <a:schemeClr val="tx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(</a:t>
                    </a:r>
                    <a:r>
                      <a:rPr lang="zh-TW" altLang="en-US" sz="1400" b="1">
                        <a:solidFill>
                          <a:schemeClr val="tx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如法令、報紙社論</a:t>
                    </a:r>
                    <a:r>
                      <a:rPr lang="en-US" altLang="zh-TW" sz="1400" b="1">
                        <a:solidFill>
                          <a:schemeClr val="tx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) </a:t>
                    </a:r>
                    <a:r>
                      <a:rPr lang="zh-TW" altLang="en-US" sz="1400" b="1">
                        <a:solidFill>
                          <a:schemeClr val="tx2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或作者為「無名氏</a:t>
                    </a:r>
                    <a:r>
                      <a:rPr lang="zh-TW" altLang="en-US" sz="1400" b="1"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」</a:t>
                    </a:r>
                  </a:p>
                  <a:p>
                    <a:pPr eaLnBrk="1" hangingPunct="1"/>
                    <a:endParaRPr lang="en-US" altLang="zh-TW" sz="1800">
                      <a:latin typeface="Verdana" panose="020B0604030504040204" pitchFamily="34" charset="0"/>
                    </a:endParaRPr>
                  </a:p>
                </p:txBody>
              </p:sp>
              <p:sp>
                <p:nvSpPr>
                  <p:cNvPr id="81958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2256" y="2598"/>
                    <a:ext cx="408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1pPr>
                    <a:lvl2pPr marL="742950" indent="-28575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2pPr>
                    <a:lvl3pPr marL="11430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3pPr>
                    <a:lvl4pPr marL="16002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4pPr>
                    <a:lvl5pPr marL="2057400" indent="-228600"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</a:defRPr>
                    </a:lvl9pPr>
                  </a:lstStyle>
                  <a:p>
                    <a:pPr eaLnBrk="1" hangingPunct="1"/>
                    <a:r>
                      <a:rPr lang="zh-TW" altLang="en-US" sz="1400" b="1">
                        <a:latin typeface="標楷體" panose="03000509000000000000" pitchFamily="65" charset="-120"/>
                        <a:ea typeface="標楷體" panose="03000509000000000000" pitchFamily="65" charset="-120"/>
                      </a:rPr>
                      <a:t>其他</a:t>
                    </a:r>
                  </a:p>
                  <a:p>
                    <a:pPr eaLnBrk="1" hangingPunct="1"/>
                    <a:endParaRPr lang="en-US" altLang="zh-TW" sz="1800" b="1">
                      <a:latin typeface="Verdana" panose="020B0604030504040204" pitchFamily="34" charset="0"/>
                    </a:endParaRPr>
                  </a:p>
                </p:txBody>
              </p:sp>
            </p:grpSp>
            <p:grpSp>
              <p:nvGrpSpPr>
                <p:cNvPr id="81943" name="Group 73"/>
                <p:cNvGrpSpPr>
                  <a:grpSpLocks/>
                </p:cNvGrpSpPr>
                <p:nvPr/>
              </p:nvGrpSpPr>
              <p:grpSpPr bwMode="auto">
                <a:xfrm>
                  <a:off x="2060" y="1208"/>
                  <a:ext cx="227" cy="1510"/>
                  <a:chOff x="2060" y="1208"/>
                  <a:chExt cx="227" cy="1510"/>
                </a:xfrm>
              </p:grpSpPr>
              <p:grpSp>
                <p:nvGrpSpPr>
                  <p:cNvPr id="81944" name="Group 58"/>
                  <p:cNvGrpSpPr>
                    <a:grpSpLocks/>
                  </p:cNvGrpSpPr>
                  <p:nvPr/>
                </p:nvGrpSpPr>
                <p:grpSpPr bwMode="auto">
                  <a:xfrm>
                    <a:off x="2136" y="1208"/>
                    <a:ext cx="151" cy="1510"/>
                    <a:chOff x="2136" y="1310"/>
                    <a:chExt cx="151" cy="1510"/>
                  </a:xfrm>
                </p:grpSpPr>
                <p:sp>
                  <p:nvSpPr>
                    <p:cNvPr id="81946" name="Line 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36" y="2820"/>
                      <a:ext cx="144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81947" name="Line 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42" y="1578"/>
                      <a:ext cx="144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81948" name="Line 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36" y="1913"/>
                      <a:ext cx="144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81949" name="Line 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36" y="2336"/>
                      <a:ext cx="144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81950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36" y="2547"/>
                      <a:ext cx="144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81951" name="Line 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36" y="1314"/>
                      <a:ext cx="0" cy="150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  <p:sp>
                  <p:nvSpPr>
                    <p:cNvPr id="81952" name="Line 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43" y="1310"/>
                      <a:ext cx="144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TW" altLang="en-US"/>
                    </a:p>
                  </p:txBody>
                </p:sp>
              </p:grpSp>
              <p:sp>
                <p:nvSpPr>
                  <p:cNvPr id="81945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2060" y="1809"/>
                    <a:ext cx="72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</p:grpSp>
          <p:sp>
            <p:nvSpPr>
              <p:cNvPr id="81933" name="Oval 67"/>
              <p:cNvSpPr>
                <a:spLocks noChangeArrowheads="1"/>
              </p:cNvSpPr>
              <p:nvPr/>
            </p:nvSpPr>
            <p:spPr bwMode="auto">
              <a:xfrm>
                <a:off x="1292" y="1990"/>
                <a:ext cx="737" cy="595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endParaRPr lang="zh-TW" altLang="zh-TW" sz="1800">
                  <a:latin typeface="Verdana" panose="020B0604030504040204" pitchFamily="34" charset="0"/>
                </a:endParaRPr>
              </a:p>
            </p:txBody>
          </p:sp>
          <p:grpSp>
            <p:nvGrpSpPr>
              <p:cNvPr id="81934" name="Group 80"/>
              <p:cNvGrpSpPr>
                <a:grpSpLocks/>
              </p:cNvGrpSpPr>
              <p:nvPr/>
            </p:nvGrpSpPr>
            <p:grpSpPr bwMode="auto">
              <a:xfrm>
                <a:off x="2285" y="2954"/>
                <a:ext cx="2353" cy="567"/>
                <a:chOff x="2285" y="2954"/>
                <a:chExt cx="2353" cy="567"/>
              </a:xfrm>
            </p:grpSpPr>
            <p:sp>
              <p:nvSpPr>
                <p:cNvPr id="81937" name="AutoShape 74"/>
                <p:cNvSpPr>
                  <a:spLocks noChangeArrowheads="1"/>
                </p:cNvSpPr>
                <p:nvPr/>
              </p:nvSpPr>
              <p:spPr bwMode="auto">
                <a:xfrm>
                  <a:off x="2285" y="3124"/>
                  <a:ext cx="623" cy="142"/>
                </a:xfrm>
                <a:prstGeom prst="flowChartAlternateProcess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zh-TW" sz="1800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81938" name="AutoShape 75"/>
                <p:cNvSpPr>
                  <a:spLocks noChangeArrowheads="1"/>
                </p:cNvSpPr>
                <p:nvPr/>
              </p:nvSpPr>
              <p:spPr bwMode="auto">
                <a:xfrm>
                  <a:off x="2625" y="3379"/>
                  <a:ext cx="255" cy="142"/>
                </a:xfrm>
                <a:prstGeom prst="flowChartAlternateProcess">
                  <a:avLst/>
                </a:prstGeom>
                <a:noFill/>
                <a:ln w="9525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endParaRPr lang="zh-TW" altLang="zh-TW" sz="1800">
                    <a:latin typeface="Verdana" panose="020B0604030504040204" pitchFamily="34" charset="0"/>
                  </a:endParaRPr>
                </a:p>
              </p:txBody>
            </p:sp>
            <p:sp>
              <p:nvSpPr>
                <p:cNvPr id="81939" name="Line 77"/>
                <p:cNvSpPr>
                  <a:spLocks noChangeShapeType="1"/>
                </p:cNvSpPr>
                <p:nvPr/>
              </p:nvSpPr>
              <p:spPr bwMode="auto">
                <a:xfrm flipH="1">
                  <a:off x="2908" y="3188"/>
                  <a:ext cx="630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1940" name="Line 78"/>
                <p:cNvSpPr>
                  <a:spLocks noChangeShapeType="1"/>
                </p:cNvSpPr>
                <p:nvPr/>
              </p:nvSpPr>
              <p:spPr bwMode="auto">
                <a:xfrm rot="360000" flipH="1">
                  <a:off x="2877" y="3152"/>
                  <a:ext cx="656" cy="25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81941" name="Rectangle 79"/>
                <p:cNvSpPr>
                  <a:spLocks noChangeArrowheads="1"/>
                </p:cNvSpPr>
                <p:nvPr/>
              </p:nvSpPr>
              <p:spPr bwMode="auto">
                <a:xfrm>
                  <a:off x="3504" y="2954"/>
                  <a:ext cx="1134" cy="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1pPr>
                  <a:lvl2pPr marL="742950" indent="-28575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</a:defRPr>
                  </a:lvl9pPr>
                </a:lstStyle>
                <a:p>
                  <a:pPr eaLnBrk="1" hangingPunct="1"/>
                  <a:r>
                    <a:rPr lang="zh-TW" altLang="en-US" sz="1600" b="1">
                      <a:solidFill>
                        <a:srgbClr val="FF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rPr>
                    <a:t>這兩種資料是最多人參考的</a:t>
                  </a:r>
                  <a:r>
                    <a:rPr lang="zh-TW" altLang="en-US" sz="1600" b="1">
                      <a:solidFill>
                        <a:srgbClr val="FF0000"/>
                      </a:solidFill>
                      <a:latin typeface="Verdana" panose="020B0604030504040204" pitchFamily="34" charset="0"/>
                    </a:rPr>
                    <a:t>，</a:t>
                  </a:r>
                  <a:r>
                    <a:rPr lang="zh-TW" altLang="en-US" sz="1600" b="1">
                      <a:solidFill>
                        <a:srgbClr val="FF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rPr>
                    <a:t>	</a:t>
                  </a:r>
                </a:p>
                <a:p>
                  <a:pPr eaLnBrk="1" hangingPunct="1"/>
                  <a:r>
                    <a:rPr lang="zh-TW" altLang="en-US" sz="1600" b="1">
                      <a:solidFill>
                        <a:srgbClr val="FF0000"/>
                      </a:solidFill>
                      <a:latin typeface="Verdana" panose="020B0604030504040204" pitchFamily="34" charset="0"/>
                      <a:ea typeface="標楷體" panose="03000509000000000000" pitchFamily="65" charset="-120"/>
                    </a:rPr>
                    <a:t>要特別注意寫法喔！</a:t>
                  </a:r>
                </a:p>
              </p:txBody>
            </p:sp>
          </p:grpSp>
          <p:sp>
            <p:nvSpPr>
              <p:cNvPr id="81935" name="Rectangle 84"/>
              <p:cNvSpPr>
                <a:spLocks noChangeArrowheads="1"/>
              </p:cNvSpPr>
              <p:nvPr/>
            </p:nvSpPr>
            <p:spPr bwMode="auto">
              <a:xfrm>
                <a:off x="2750" y="2045"/>
                <a:ext cx="272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lang="zh-TW" altLang="en-US" sz="1800">
                    <a:latin typeface="Verdana" panose="020B0604030504040204" pitchFamily="34" charset="0"/>
                  </a:rPr>
                  <a:t>－</a:t>
                </a:r>
              </a:p>
            </p:txBody>
          </p:sp>
          <p:sp>
            <p:nvSpPr>
              <p:cNvPr id="81936" name="Rectangle 85"/>
              <p:cNvSpPr>
                <a:spLocks noChangeArrowheads="1"/>
              </p:cNvSpPr>
              <p:nvPr/>
            </p:nvSpPr>
            <p:spPr bwMode="auto">
              <a:xfrm>
                <a:off x="2750" y="2045"/>
                <a:ext cx="272" cy="2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/>
                <a:r>
                  <a:rPr lang="zh-TW" altLang="en-US" sz="1800">
                    <a:latin typeface="Verdana" panose="020B0604030504040204" pitchFamily="34" charset="0"/>
                  </a:rPr>
                  <a:t>－</a:t>
                </a:r>
              </a:p>
            </p:txBody>
          </p:sp>
        </p:grpSp>
      </p:grpSp>
    </p:spTree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397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AAF3EDD-2806-4973-AA5B-3081E70B2420}" type="slidenum">
              <a:rPr lang="en-US" altLang="zh-TW" sz="1400">
                <a:solidFill>
                  <a:srgbClr val="333399"/>
                </a:solidFill>
              </a:rPr>
              <a:pPr/>
              <a:t>42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39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/>
              <a:t>引述系統 </a:t>
            </a:r>
            <a:r>
              <a:rPr lang="en-US" altLang="zh-TW"/>
              <a:t>R</a:t>
            </a:r>
            <a:r>
              <a:rPr lang="en-US" altLang="zh-TW" sz="3600"/>
              <a:t>eferencing Systems</a:t>
            </a:r>
          </a:p>
        </p:txBody>
      </p:sp>
      <p:sp>
        <p:nvSpPr>
          <p:cNvPr id="839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350125" cy="4114800"/>
          </a:xfrm>
        </p:spPr>
        <p:txBody>
          <a:bodyPr/>
          <a:lstStyle/>
          <a:p>
            <a:pPr eaLnBrk="1" hangingPunct="1"/>
            <a:r>
              <a:rPr lang="zh-TW" altLang="en-US"/>
              <a:t>所有引述系統皆具相同內容，僅形式不同</a:t>
            </a:r>
          </a:p>
          <a:p>
            <a:pPr eaLnBrk="1" hangingPunct="1"/>
            <a:r>
              <a:rPr lang="zh-TW" altLang="en-US"/>
              <a:t>現行之兩種引述系統：</a:t>
            </a:r>
          </a:p>
          <a:p>
            <a:pPr lvl="1" eaLnBrk="1" hangingPunct="1"/>
            <a:r>
              <a:rPr lang="zh-TW" altLang="en-US"/>
              <a:t>文內引述</a:t>
            </a:r>
          </a:p>
          <a:p>
            <a:pPr lvl="1" eaLnBrk="1" hangingPunct="1">
              <a:buFont typeface="Webdings" panose="05030102010509060703" pitchFamily="18" charset="2"/>
              <a:buNone/>
            </a:pPr>
            <a:r>
              <a:rPr lang="zh-TW" altLang="en-US"/>
              <a:t>	</a:t>
            </a:r>
            <a:r>
              <a:rPr lang="en-US" altLang="zh-TW"/>
              <a:t>in-text reference </a:t>
            </a:r>
          </a:p>
          <a:p>
            <a:pPr lvl="1" eaLnBrk="1" hangingPunct="1"/>
            <a:r>
              <a:rPr lang="zh-TW" altLang="en-US"/>
              <a:t>書目清單</a:t>
            </a:r>
          </a:p>
          <a:p>
            <a:pPr lvl="1" eaLnBrk="1" hangingPunct="1">
              <a:buFont typeface="Webdings" panose="05030102010509060703" pitchFamily="18" charset="2"/>
              <a:buNone/>
            </a:pPr>
            <a:r>
              <a:rPr lang="zh-TW" altLang="en-US"/>
              <a:t>	</a:t>
            </a:r>
            <a:r>
              <a:rPr lang="en-US" altLang="zh-TW"/>
              <a:t>full bibliographic information </a:t>
            </a:r>
          </a:p>
        </p:txBody>
      </p:sp>
    </p:spTree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499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47AFEFC-4BA1-420B-B5E4-014E4E69CE4A}" type="slidenum">
              <a:rPr lang="en-US" altLang="zh-TW" sz="1400">
                <a:solidFill>
                  <a:srgbClr val="333399"/>
                </a:solidFill>
              </a:rPr>
              <a:pPr/>
              <a:t>43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sz="3600" b="1"/>
              <a:t>三種常見的文內引述方式</a:t>
            </a:r>
          </a:p>
        </p:txBody>
      </p:sp>
      <p:sp>
        <p:nvSpPr>
          <p:cNvPr id="849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350125" cy="4114800"/>
          </a:xfrm>
        </p:spPr>
        <p:txBody>
          <a:bodyPr/>
          <a:lstStyle/>
          <a:p>
            <a:pPr eaLnBrk="1" hangingPunct="1"/>
            <a:r>
              <a:rPr lang="en-US" altLang="zh-TW" sz="2800"/>
              <a:t>In recent years, there has been a rapid increase in car sales in Thailand </a:t>
            </a:r>
            <a:r>
              <a:rPr lang="en-US" altLang="zh-TW" sz="2800">
                <a:solidFill>
                  <a:schemeClr val="hlink"/>
                </a:solidFill>
              </a:rPr>
              <a:t>(Honda 1995)</a:t>
            </a:r>
            <a:r>
              <a:rPr lang="en-US" altLang="zh-TW" sz="2800"/>
              <a:t>.</a:t>
            </a:r>
            <a:r>
              <a:rPr lang="en-US" altLang="zh-TW" sz="2800">
                <a:solidFill>
                  <a:schemeClr val="hlink"/>
                </a:solidFill>
              </a:rPr>
              <a:t> </a:t>
            </a:r>
          </a:p>
          <a:p>
            <a:pPr eaLnBrk="1" hangingPunct="1"/>
            <a:r>
              <a:rPr lang="en-US" altLang="zh-TW" sz="2800"/>
              <a:t>In recent years, there has been a rapid increase in car sales in Thailand </a:t>
            </a:r>
            <a:r>
              <a:rPr lang="en-US" altLang="zh-TW" sz="2800">
                <a:solidFill>
                  <a:schemeClr val="hlink"/>
                </a:solidFill>
              </a:rPr>
              <a:t>(Honda, 1995)</a:t>
            </a:r>
            <a:r>
              <a:rPr lang="en-US" altLang="zh-TW" sz="2800"/>
              <a:t>. </a:t>
            </a:r>
          </a:p>
          <a:p>
            <a:pPr eaLnBrk="1" hangingPunct="1"/>
            <a:r>
              <a:rPr lang="en-US" altLang="zh-TW" sz="2800"/>
              <a:t>In recent years there has been a rapid increase in car sales in </a:t>
            </a:r>
            <a:r>
              <a:rPr lang="en-US" altLang="zh-TW" sz="2800">
                <a:solidFill>
                  <a:schemeClr val="hlink"/>
                </a:solidFill>
              </a:rPr>
              <a:t>Thailand [1]</a:t>
            </a:r>
            <a:r>
              <a:rPr lang="en-US" altLang="zh-TW" sz="2800"/>
              <a:t>. </a:t>
            </a:r>
          </a:p>
        </p:txBody>
      </p:sp>
    </p:spTree>
  </p:cSld>
  <p:clrMapOvr>
    <a:masterClrMapping/>
  </p:clrMapOvr>
  <p:transition spd="med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601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C9F66860-F7D7-4D08-BBF6-0841CF113A39}" type="slidenum">
              <a:rPr lang="en-US" altLang="zh-TW" sz="1400">
                <a:solidFill>
                  <a:srgbClr val="333399"/>
                </a:solidFill>
              </a:rPr>
              <a:pPr/>
              <a:t>44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60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b="1"/>
              <a:t>參考文獻</a:t>
            </a:r>
          </a:p>
        </p:txBody>
      </p:sp>
      <p:sp>
        <p:nvSpPr>
          <p:cNvPr id="860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依作者姓氏之字母排序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/>
              <a:t>	</a:t>
            </a:r>
            <a:r>
              <a:rPr lang="en-US" altLang="zh-TW"/>
              <a:t>List alphabetically by author’s family name</a:t>
            </a:r>
          </a:p>
          <a:p>
            <a:pPr lvl="1" eaLnBrk="1" hangingPunct="1"/>
            <a:r>
              <a:rPr lang="zh-TW" altLang="en-US"/>
              <a:t>通常是指文內引述方式之前兩種</a:t>
            </a:r>
          </a:p>
          <a:p>
            <a:pPr eaLnBrk="1" hangingPunct="1"/>
            <a:r>
              <a:rPr lang="zh-TW" altLang="en-US"/>
              <a:t>依資料引用之先後排序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TW" altLang="en-US"/>
              <a:t>	</a:t>
            </a:r>
            <a:r>
              <a:rPr lang="en-US" altLang="zh-TW"/>
              <a:t>In the order in which the references appear in the writing</a:t>
            </a:r>
          </a:p>
          <a:p>
            <a:pPr lvl="1" eaLnBrk="1" hangingPunct="1"/>
            <a:r>
              <a:rPr lang="zh-TW" altLang="en-US"/>
              <a:t>通常是指文內引述方式之第三種</a:t>
            </a:r>
          </a:p>
        </p:txBody>
      </p:sp>
    </p:spTree>
  </p:cSld>
  <p:clrMapOvr>
    <a:masterClrMapping/>
  </p:clrMapOvr>
  <p:transition spd="med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704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A461EA35-74DA-4CD0-9CD3-ADA1E65C5BEF}" type="slidenum">
              <a:rPr lang="en-US" altLang="zh-TW" sz="1400">
                <a:solidFill>
                  <a:srgbClr val="333399"/>
                </a:solidFill>
              </a:rPr>
              <a:pPr/>
              <a:t>45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7044" name="日期版面配置區 3"/>
          <p:cNvSpPr txBox="1">
            <a:spLocks noGrp="1"/>
          </p:cNvSpPr>
          <p:nvPr/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D5340AB2-DBF6-4CDA-861C-D5572A3629A1}" type="datetime1">
              <a:rPr kumimoji="0" lang="zh-TW" altLang="en-US" sz="1200">
                <a:latin typeface="Verdana" panose="020B0604030504040204" pitchFamily="34" charset="0"/>
              </a:rPr>
              <a:pPr eaLnBrk="1" hangingPunct="1"/>
              <a:t>2026/3/6</a:t>
            </a:fld>
            <a:endParaRPr kumimoji="0" lang="en-US" altLang="zh-TW" sz="1200">
              <a:latin typeface="Verdana" panose="020B0604030504040204" pitchFamily="34" charset="0"/>
            </a:endParaRPr>
          </a:p>
        </p:txBody>
      </p:sp>
      <p:sp>
        <p:nvSpPr>
          <p:cNvPr id="87045" name="投影片編號版面配置區 5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7A2652C7-9E3C-4D8B-A38D-EBD634361662}" type="slidenum">
              <a:rPr kumimoji="0" lang="en-US" altLang="zh-TW" sz="1200">
                <a:latin typeface="Verdana" panose="020B0604030504040204" pitchFamily="34" charset="0"/>
              </a:rPr>
              <a:pPr algn="r" eaLnBrk="1" hangingPunct="1"/>
              <a:t>45</a:t>
            </a:fld>
            <a:endParaRPr kumimoji="0" lang="en-US" altLang="zh-TW" sz="1200">
              <a:latin typeface="Verdana" panose="020B0604030504040204" pitchFamily="34" charset="0"/>
            </a:endParaRP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7480300" cy="1143000"/>
          </a:xfrm>
        </p:spPr>
        <p:txBody>
          <a:bodyPr/>
          <a:lstStyle/>
          <a:p>
            <a:pPr eaLnBrk="1" hangingPunct="1"/>
            <a:r>
              <a:rPr lang="en-US" altLang="zh-TW"/>
              <a:t>APA </a:t>
            </a:r>
            <a:r>
              <a:rPr lang="zh-TW" altLang="en-US"/>
              <a:t>格式</a:t>
            </a:r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96913" y="2105025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zh-TW"/>
              <a:t>APA</a:t>
            </a:r>
            <a:r>
              <a:rPr lang="zh-TW" altLang="en-US"/>
              <a:t>格式是指 </a:t>
            </a:r>
            <a:r>
              <a:rPr lang="en-US" altLang="zh-TW"/>
              <a:t>American Psychological Association </a:t>
            </a:r>
            <a:r>
              <a:rPr lang="zh-TW" altLang="en-US"/>
              <a:t>的出版手冊中，對該協會旗下所屬二十九種期刊論文的規範</a:t>
            </a:r>
          </a:p>
          <a:p>
            <a:pPr eaLnBrk="1" hangingPunct="1"/>
            <a:r>
              <a:rPr lang="en-US" altLang="zh-TW">
                <a:hlinkClick r:id="rId3"/>
              </a:rPr>
              <a:t>http://www.apastyle.org/</a:t>
            </a:r>
            <a:r>
              <a:rPr lang="en-US" altLang="zh-TW"/>
              <a:t> </a:t>
            </a:r>
          </a:p>
        </p:txBody>
      </p:sp>
    </p:spTree>
  </p:cSld>
  <p:clrMapOvr>
    <a:masterClrMapping/>
  </p:clrMapOvr>
  <p:transition spd="med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909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57D21B9-6B6F-4348-9BC5-2E53B6294886}" type="slidenum">
              <a:rPr lang="en-US" altLang="zh-TW" sz="1400">
                <a:solidFill>
                  <a:srgbClr val="333399"/>
                </a:solidFill>
              </a:rPr>
              <a:pPr/>
              <a:t>46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890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b="1"/>
              <a:t>APA</a:t>
            </a:r>
            <a:r>
              <a:rPr lang="en-US" altLang="zh-TW"/>
              <a:t> </a:t>
            </a:r>
            <a:r>
              <a:rPr lang="en-US" altLang="zh-TW" b="1"/>
              <a:t>Style</a:t>
            </a:r>
            <a:endParaRPr lang="en-US" altLang="zh-TW"/>
          </a:p>
        </p:txBody>
      </p: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2425" y="1736725"/>
            <a:ext cx="8105775" cy="41148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zh-TW" altLang="en-US" sz="2800"/>
              <a:t>文內引述 </a:t>
            </a:r>
            <a:r>
              <a:rPr lang="en-US" altLang="zh-TW" sz="2800"/>
              <a:t>In-text reference: 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zh-TW" sz="2400">
                <a:latin typeface="Times New Roman" panose="02020603050405020304" pitchFamily="18" charset="0"/>
              </a:rPr>
              <a:t>(Smith, 1978) 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zh-TW" sz="2400">
                <a:latin typeface="Times New Roman" panose="02020603050405020304" pitchFamily="18" charset="0"/>
              </a:rPr>
              <a:t>Quote: “Development will be slowed by such a move” (Smith, 1988, p. 80). </a:t>
            </a:r>
          </a:p>
          <a:p>
            <a:pPr eaLnBrk="1" hangingPunct="1">
              <a:spcAft>
                <a:spcPts val="600"/>
              </a:spcAft>
            </a:pPr>
            <a:r>
              <a:rPr lang="en-US" altLang="zh-TW" sz="2800"/>
              <a:t>References page: 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zh-TW" sz="2400">
                <a:latin typeface="Times New Roman" panose="02020603050405020304" pitchFamily="18" charset="0"/>
              </a:rPr>
              <a:t>Hu, Y., Wood, J. F., Smith, V., &amp; Westbrook, N. (2004). Friendships through IM: Examining the relationship between instant messaging and intimacy. </a:t>
            </a:r>
            <a:r>
              <a:rPr lang="en-US" altLang="zh-TW" sz="2400" i="1">
                <a:latin typeface="Times New Roman" panose="02020603050405020304" pitchFamily="18" charset="0"/>
              </a:rPr>
              <a:t>Journal of Computer-Mediated Communication</a:t>
            </a:r>
            <a:r>
              <a:rPr lang="en-US" altLang="zh-TW" sz="2400">
                <a:latin typeface="Times New Roman" panose="02020603050405020304" pitchFamily="18" charset="0"/>
              </a:rPr>
              <a:t>, 10(1), 38-48.</a:t>
            </a:r>
          </a:p>
        </p:txBody>
      </p:sp>
    </p:spTree>
  </p:cSld>
  <p:clrMapOvr>
    <a:masterClrMapping/>
  </p:clrMapOvr>
  <p:transition spd="med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頁尾版面配置區 1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90115" name="投影片編號版面配置區 2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3BE7CEA-8A02-4001-AB32-8BCB62D8331E}" type="slidenum">
              <a:rPr lang="en-US" altLang="zh-TW" sz="1400">
                <a:solidFill>
                  <a:srgbClr val="333399"/>
                </a:solidFill>
              </a:rPr>
              <a:pPr/>
              <a:t>47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90116" name="日期版面配置區 3"/>
          <p:cNvSpPr txBox="1">
            <a:spLocks noGrp="1"/>
          </p:cNvSpPr>
          <p:nvPr/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53CB21C1-CB22-4F91-BB27-78B9FEB51366}" type="datetime1">
              <a:rPr kumimoji="0" lang="zh-TW" altLang="en-US" sz="1200">
                <a:latin typeface="Verdana" panose="020B0604030504040204" pitchFamily="34" charset="0"/>
              </a:rPr>
              <a:pPr eaLnBrk="1" hangingPunct="1"/>
              <a:t>2026/3/6</a:t>
            </a:fld>
            <a:endParaRPr kumimoji="0" lang="en-US" altLang="zh-TW" sz="1200">
              <a:latin typeface="Verdana" panose="020B0604030504040204" pitchFamily="34" charset="0"/>
            </a:endParaRPr>
          </a:p>
        </p:txBody>
      </p:sp>
      <p:sp>
        <p:nvSpPr>
          <p:cNvPr id="90117" name="投影片編號版面配置區 5"/>
          <p:cNvSpPr txBox="1">
            <a:spLocks noGrp="1"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FAC71706-93D8-4E15-8B46-8598529C4D25}" type="slidenum">
              <a:rPr kumimoji="0" lang="en-US" altLang="zh-TW" sz="1200">
                <a:latin typeface="Verdana" panose="020B0604030504040204" pitchFamily="34" charset="0"/>
              </a:rPr>
              <a:pPr algn="r" eaLnBrk="1" hangingPunct="1"/>
              <a:t>47</a:t>
            </a:fld>
            <a:endParaRPr kumimoji="0" lang="en-US" altLang="zh-TW" sz="1200">
              <a:latin typeface="Verdana" panose="020B0604030504040204" pitchFamily="34" charset="0"/>
            </a:endParaRPr>
          </a:p>
        </p:txBody>
      </p:sp>
      <p:sp>
        <p:nvSpPr>
          <p:cNvPr id="901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b"/>
          <a:lstStyle/>
          <a:p>
            <a:pPr eaLnBrk="1" hangingPunct="1"/>
            <a:r>
              <a:rPr lang="en-US" altLang="zh-TW"/>
              <a:t>Chicago </a:t>
            </a:r>
            <a:r>
              <a:rPr lang="zh-TW" altLang="en-US"/>
              <a:t>格式</a:t>
            </a:r>
          </a:p>
        </p:txBody>
      </p:sp>
      <p:sp>
        <p:nvSpPr>
          <p:cNvPr id="901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Chicago</a:t>
            </a:r>
            <a:r>
              <a:rPr lang="zh-TW" altLang="en-US"/>
              <a:t>格式</a:t>
            </a:r>
          </a:p>
          <a:p>
            <a:pPr lvl="1" eaLnBrk="1" hangingPunct="1"/>
            <a:r>
              <a:rPr lang="zh-TW" altLang="en-US"/>
              <a:t>可自行參閱該手冊：</a:t>
            </a:r>
            <a:r>
              <a:rPr lang="en-US" altLang="zh-TW"/>
              <a:t>University of Chicago Press (1993) . The Chicago manual of style (14th ed.). Chicago. </a:t>
            </a:r>
          </a:p>
          <a:p>
            <a:pPr lvl="1" eaLnBrk="1" hangingPunct="1"/>
            <a:r>
              <a:rPr lang="en-US" altLang="zh-TW">
                <a:hlinkClick r:id="rId3"/>
              </a:rPr>
              <a:t>http://www.chicagomanualofstyle.org/home.html</a:t>
            </a:r>
            <a:r>
              <a:rPr lang="en-US" altLang="zh-TW"/>
              <a:t> </a:t>
            </a:r>
          </a:p>
        </p:txBody>
      </p:sp>
    </p:spTree>
  </p:cSld>
  <p:clrMapOvr>
    <a:masterClrMapping/>
  </p:clrMapOvr>
  <p:transition spd="med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9216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7D2FF864-5FCF-4BCB-BB73-3EA800C70BC0}" type="slidenum">
              <a:rPr lang="en-US" altLang="zh-TW" sz="1400">
                <a:solidFill>
                  <a:srgbClr val="333399"/>
                </a:solidFill>
              </a:rPr>
              <a:pPr/>
              <a:t>48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921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/>
              <a:t>Chicago style: </a:t>
            </a:r>
          </a:p>
        </p:txBody>
      </p:sp>
      <p:sp>
        <p:nvSpPr>
          <p:cNvPr id="921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161338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zh-TW" altLang="en-US" sz="2800"/>
              <a:t>文內引述 </a:t>
            </a:r>
            <a:r>
              <a:rPr lang="en-US" altLang="zh-TW" sz="2800"/>
              <a:t>In-text reference: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400">
                <a:latin typeface="Times New Roman" panose="02020603050405020304" pitchFamily="18" charset="0"/>
              </a:rPr>
              <a:t>(Smith 1978)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400">
                <a:latin typeface="Times New Roman" panose="02020603050405020304" pitchFamily="18" charset="0"/>
              </a:rPr>
              <a:t>According to Smith (1978)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400">
                <a:latin typeface="Times New Roman" panose="02020603050405020304" pitchFamily="18" charset="0"/>
              </a:rPr>
              <a:t>“et al.” (which means “and others”:  (Wong et al. 1997).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800"/>
              <a:t>References page: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400">
                <a:latin typeface="Times New Roman" panose="02020603050405020304" pitchFamily="18" charset="0"/>
              </a:rPr>
              <a:t>Weinstein, Joshua I. “The Market in Plato’s Republic.” </a:t>
            </a:r>
            <a:r>
              <a:rPr lang="en-US" altLang="zh-TW" sz="2400" i="1">
                <a:latin typeface="Times New Roman" panose="02020603050405020304" pitchFamily="18" charset="0"/>
              </a:rPr>
              <a:t>Classical Philology</a:t>
            </a:r>
            <a:r>
              <a:rPr lang="en-US" altLang="zh-TW" sz="2400">
                <a:latin typeface="Times New Roman" panose="02020603050405020304" pitchFamily="18" charset="0"/>
              </a:rPr>
              <a:t> 104 (2009): 439–58. 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400">
                <a:latin typeface="Times New Roman" panose="02020603050405020304" pitchFamily="18" charset="0"/>
              </a:rPr>
              <a:t>Kossinets, Gueorgi, and Duncan J. Watts. “Origins of Homophily in an Evolving Social Network.” </a:t>
            </a:r>
            <a:r>
              <a:rPr lang="en-US" altLang="zh-TW" sz="2400" i="1">
                <a:latin typeface="Times New Roman" panose="02020603050405020304" pitchFamily="18" charset="0"/>
              </a:rPr>
              <a:t>American Journal of Sociology</a:t>
            </a:r>
            <a:r>
              <a:rPr lang="en-US" altLang="zh-TW" sz="2400">
                <a:latin typeface="Times New Roman" panose="02020603050405020304" pitchFamily="18" charset="0"/>
              </a:rPr>
              <a:t> 115 (2009): 405–50. Accessed February 28, 2010. doi:10.1086/599247.</a:t>
            </a:r>
          </a:p>
        </p:txBody>
      </p:sp>
    </p:spTree>
  </p:cSld>
  <p:clrMapOvr>
    <a:masterClrMapping/>
  </p:clrMapOvr>
  <p:transition spd="med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93187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393E2F4A-8B4F-4C01-93DF-4E12447BE423}" type="slidenum">
              <a:rPr lang="en-US" altLang="zh-TW" sz="1400">
                <a:solidFill>
                  <a:srgbClr val="333399"/>
                </a:solidFill>
              </a:rPr>
              <a:pPr/>
              <a:t>49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931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書籍和期刊名</a:t>
            </a:r>
          </a:p>
        </p:txBody>
      </p:sp>
      <p:sp>
        <p:nvSpPr>
          <p:cNvPr id="931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021638" cy="4114800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zh-TW" altLang="en-US"/>
              <a:t>通常，書籍和期刊名稱會加強呈現</a:t>
            </a:r>
          </a:p>
          <a:p>
            <a:pPr lvl="1" eaLnBrk="1" hangingPunct="1">
              <a:spcAft>
                <a:spcPts val="600"/>
              </a:spcAft>
            </a:pPr>
            <a:r>
              <a:rPr lang="zh-TW" altLang="en-US"/>
              <a:t>有些規範，期刊中的文章名稱會用引號 “</a:t>
            </a:r>
            <a:r>
              <a:rPr lang="en-US" altLang="zh-TW"/>
              <a:t>Title of paper”</a:t>
            </a:r>
            <a:r>
              <a:rPr lang="zh-TW" altLang="en-US"/>
              <a:t>，但，書名和期刊名稱則</a:t>
            </a:r>
            <a:r>
              <a:rPr lang="zh-TW" altLang="en-US">
                <a:solidFill>
                  <a:srgbClr val="CC0000"/>
                </a:solidFill>
              </a:rPr>
              <a:t>一定</a:t>
            </a:r>
            <a:r>
              <a:rPr lang="zh-TW" altLang="en-US"/>
              <a:t>不用引號 </a:t>
            </a:r>
          </a:p>
          <a:p>
            <a:pPr lvl="1" eaLnBrk="1" hangingPunct="1">
              <a:spcAft>
                <a:spcPts val="600"/>
              </a:spcAft>
            </a:pPr>
            <a:r>
              <a:rPr lang="zh-TW" altLang="en-US"/>
              <a:t>加強方法：</a:t>
            </a:r>
            <a:r>
              <a:rPr lang="en-US" altLang="zh-TW"/>
              <a:t>underline, </a:t>
            </a:r>
            <a:r>
              <a:rPr lang="zh-TW" altLang="en-US"/>
              <a:t>粗體、斜體字</a:t>
            </a:r>
          </a:p>
          <a:p>
            <a:pPr eaLnBrk="1" hangingPunct="1">
              <a:spcAft>
                <a:spcPts val="600"/>
              </a:spcAft>
            </a:pPr>
            <a:r>
              <a:rPr lang="zh-TW" altLang="en-US"/>
              <a:t>「書脊」出現的標題才是需要加強的標的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1267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6F19093-3E59-4032-8B02-0FC3B405ABA6}" type="slidenum">
              <a:rPr lang="en-US" altLang="zh-TW" sz="1400">
                <a:solidFill>
                  <a:srgbClr val="333399"/>
                </a:solidFill>
              </a:rPr>
              <a:pPr/>
              <a:t>5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好的文章必須有正確標點符號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zh-TW" altLang="en-US"/>
              <a:t>台灣目前很多出版品，包括公文、報告、期刊、雜誌、廣告、標籤，都普遍的有標點使用錯誤問題</a:t>
            </a:r>
          </a:p>
          <a:p>
            <a:pPr eaLnBrk="1" hangingPunct="1">
              <a:spcAft>
                <a:spcPts val="600"/>
              </a:spcAft>
            </a:pPr>
            <a:r>
              <a:rPr lang="zh-TW" altLang="en-US"/>
              <a:t>看起來錯誤百出，完全不 </a:t>
            </a:r>
            <a:r>
              <a:rPr lang="en-US" altLang="zh-TW"/>
              <a:t>professional</a:t>
            </a:r>
          </a:p>
          <a:p>
            <a:pPr eaLnBrk="1" hangingPunct="1">
              <a:spcAft>
                <a:spcPts val="600"/>
              </a:spcAft>
            </a:pPr>
            <a:r>
              <a:rPr lang="zh-TW" altLang="en-US"/>
              <a:t>為了能增加專業形象，必須重視中英文標點、符號、排版的問題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3315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9D3E5CFF-5C81-43E0-A011-535F4B1FEF54}" type="slidenum">
              <a:rPr lang="en-US" altLang="zh-TW" sz="1400">
                <a:solidFill>
                  <a:srgbClr val="333399"/>
                </a:solidFill>
              </a:rPr>
              <a:pPr/>
              <a:t>6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參考來源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zh-TW" altLang="en-US" sz="2800"/>
              <a:t>可參考鍾博的「中英文標點、符號、打字、排版、編校須知 」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zh-TW" sz="2000"/>
              <a:t>www.coa.gov.tw/files/web_articles_files/11630/1934.ppt </a:t>
            </a:r>
          </a:p>
          <a:p>
            <a:pPr eaLnBrk="1" hangingPunct="1">
              <a:spcAft>
                <a:spcPts val="600"/>
              </a:spcAft>
            </a:pPr>
            <a:r>
              <a:rPr lang="zh-TW" altLang="en-US" sz="2800"/>
              <a:t>鍾博以</a:t>
            </a:r>
            <a:r>
              <a:rPr lang="en-US" altLang="zh-TW" sz="2800"/>
              <a:t>《</a:t>
            </a:r>
            <a:r>
              <a:rPr lang="zh-TW" altLang="en-US" sz="2800"/>
              <a:t>辭海</a:t>
            </a:r>
            <a:r>
              <a:rPr lang="en-US" altLang="zh-TW" sz="2800"/>
              <a:t>》</a:t>
            </a:r>
            <a:r>
              <a:rPr lang="zh-TW" altLang="en-US" sz="2800"/>
              <a:t>和</a:t>
            </a:r>
            <a:r>
              <a:rPr lang="en-US" altLang="zh-TW" sz="2800"/>
              <a:t>《</a:t>
            </a:r>
            <a:r>
              <a:rPr lang="zh-TW" altLang="en-US" sz="2800"/>
              <a:t>辭源</a:t>
            </a:r>
            <a:r>
              <a:rPr lang="en-US" altLang="zh-TW" sz="2800"/>
              <a:t>》</a:t>
            </a:r>
            <a:r>
              <a:rPr lang="zh-TW" altLang="en-US" sz="2800"/>
              <a:t>的標點用法，做為中文標點的標竿</a:t>
            </a:r>
          </a:p>
          <a:p>
            <a:pPr eaLnBrk="1" hangingPunct="1">
              <a:spcAft>
                <a:spcPts val="600"/>
              </a:spcAft>
            </a:pPr>
            <a:r>
              <a:rPr lang="zh-TW" altLang="en-US" sz="2800"/>
              <a:t>英文的標點，則以</a:t>
            </a:r>
            <a:r>
              <a:rPr lang="en-US" altLang="zh-TW" sz="2800"/>
              <a:t>《</a:t>
            </a:r>
            <a:r>
              <a:rPr lang="zh-TW" altLang="en-US" sz="2800"/>
              <a:t>韋氏大字典</a:t>
            </a:r>
            <a:r>
              <a:rPr lang="en-US" altLang="zh-TW" sz="2800"/>
              <a:t>》</a:t>
            </a:r>
            <a:r>
              <a:rPr lang="zh-TW" altLang="en-US" sz="2800"/>
              <a:t>、</a:t>
            </a:r>
            <a:r>
              <a:rPr lang="en-US" altLang="zh-TW" sz="2800"/>
              <a:t>《</a:t>
            </a:r>
            <a:r>
              <a:rPr lang="zh-TW" altLang="en-US" sz="2800"/>
              <a:t>英漢大辭典</a:t>
            </a:r>
            <a:r>
              <a:rPr lang="en-US" altLang="zh-TW" sz="2800"/>
              <a:t>》</a:t>
            </a:r>
            <a:r>
              <a:rPr lang="zh-TW" altLang="en-US" sz="2800"/>
              <a:t>、</a:t>
            </a:r>
            <a:r>
              <a:rPr lang="en-US" altLang="zh-TW" sz="2800"/>
              <a:t>TIME</a:t>
            </a:r>
            <a:r>
              <a:rPr lang="zh-TW" altLang="en-US" sz="2800"/>
              <a:t>、美國各種農業學報及科學期刊為依據，列舉實例，以之和國內刊物的錯誤相對照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5363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7E6BFD6-FADF-452F-9A4B-79CCD731202E}" type="slidenum">
              <a:rPr lang="en-US" altLang="zh-TW" sz="1400">
                <a:solidFill>
                  <a:srgbClr val="333399"/>
                </a:solidFill>
              </a:rPr>
              <a:pPr/>
              <a:t>7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英文標點簡單的規則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8363" y="1736725"/>
            <a:ext cx="7772400" cy="4114800"/>
          </a:xfrm>
        </p:spPr>
        <p:txBody>
          <a:bodyPr/>
          <a:lstStyle/>
          <a:p>
            <a:pPr eaLnBrk="1" hangingPunct="1"/>
            <a:r>
              <a:rPr lang="zh-TW" altLang="en-US" sz="2800"/>
              <a:t>句號、逗號、問號等</a:t>
            </a:r>
          </a:p>
          <a:p>
            <a:pPr lvl="1" eaLnBrk="1" hangingPunct="1"/>
            <a:r>
              <a:rPr lang="zh-TW" altLang="en-US" sz="2400"/>
              <a:t>之前</a:t>
            </a:r>
            <a:r>
              <a:rPr lang="zh-TW" altLang="en-US" sz="2400">
                <a:solidFill>
                  <a:schemeClr val="hlink"/>
                </a:solidFill>
              </a:rPr>
              <a:t>不能</a:t>
            </a:r>
            <a:r>
              <a:rPr lang="zh-TW" altLang="en-US" sz="2400"/>
              <a:t>有空白</a:t>
            </a:r>
          </a:p>
          <a:p>
            <a:pPr lvl="1" eaLnBrk="1" hangingPunct="1"/>
            <a:r>
              <a:rPr lang="zh-TW" altLang="en-US" sz="2400"/>
              <a:t>之後</a:t>
            </a:r>
            <a:r>
              <a:rPr lang="zh-TW" altLang="en-US" sz="2400">
                <a:solidFill>
                  <a:schemeClr val="hlink"/>
                </a:solidFill>
              </a:rPr>
              <a:t>必須</a:t>
            </a:r>
            <a:r>
              <a:rPr lang="zh-TW" altLang="en-US" sz="2400"/>
              <a:t>有空白（除非遇到更優先的規則）</a:t>
            </a:r>
          </a:p>
          <a:p>
            <a:pPr eaLnBrk="1" hangingPunct="1"/>
            <a:r>
              <a:rPr lang="zh-TW" altLang="en-US" sz="2800"/>
              <a:t>開引號、開括號等（優先規則）</a:t>
            </a:r>
          </a:p>
          <a:p>
            <a:pPr lvl="1" eaLnBrk="1" hangingPunct="1"/>
            <a:r>
              <a:rPr lang="zh-TW" altLang="en-US" sz="2400"/>
              <a:t>之前</a:t>
            </a:r>
            <a:r>
              <a:rPr lang="zh-TW" altLang="en-US" sz="2400">
                <a:solidFill>
                  <a:schemeClr val="hlink"/>
                </a:solidFill>
              </a:rPr>
              <a:t>必須</a:t>
            </a:r>
            <a:r>
              <a:rPr lang="zh-TW" altLang="en-US" sz="2400"/>
              <a:t>有空白</a:t>
            </a:r>
          </a:p>
          <a:p>
            <a:pPr lvl="1" eaLnBrk="1" hangingPunct="1"/>
            <a:r>
              <a:rPr lang="zh-TW" altLang="en-US" sz="2400"/>
              <a:t>之後</a:t>
            </a:r>
            <a:r>
              <a:rPr lang="zh-TW" altLang="en-US" sz="2400">
                <a:solidFill>
                  <a:schemeClr val="hlink"/>
                </a:solidFill>
              </a:rPr>
              <a:t>不能</a:t>
            </a:r>
            <a:r>
              <a:rPr lang="zh-TW" altLang="en-US" sz="2400"/>
              <a:t>有空白</a:t>
            </a:r>
          </a:p>
          <a:p>
            <a:pPr eaLnBrk="1" hangingPunct="1"/>
            <a:r>
              <a:rPr lang="zh-TW" altLang="en-US" sz="2800"/>
              <a:t>關引號、關括號等（優先規則）</a:t>
            </a:r>
          </a:p>
          <a:p>
            <a:pPr lvl="1" eaLnBrk="1" hangingPunct="1"/>
            <a:r>
              <a:rPr lang="zh-TW" altLang="en-US" sz="2400"/>
              <a:t>之前</a:t>
            </a:r>
            <a:r>
              <a:rPr lang="zh-TW" altLang="en-US" sz="2400">
                <a:solidFill>
                  <a:schemeClr val="hlink"/>
                </a:solidFill>
              </a:rPr>
              <a:t>不能</a:t>
            </a:r>
            <a:r>
              <a:rPr lang="zh-TW" altLang="en-US" sz="2400"/>
              <a:t>有空白</a:t>
            </a:r>
          </a:p>
          <a:p>
            <a:pPr lvl="1" eaLnBrk="1" hangingPunct="1"/>
            <a:r>
              <a:rPr lang="zh-TW" altLang="en-US" sz="2400"/>
              <a:t>之後</a:t>
            </a:r>
            <a:r>
              <a:rPr lang="zh-TW" altLang="en-US" sz="2400">
                <a:solidFill>
                  <a:schemeClr val="hlink"/>
                </a:solidFill>
              </a:rPr>
              <a:t>必須</a:t>
            </a:r>
            <a:r>
              <a:rPr lang="zh-TW" altLang="en-US" sz="2400"/>
              <a:t>有空白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7411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74BCE97-1346-4D73-83DD-C2A873DA6332}" type="slidenum">
              <a:rPr lang="en-US" altLang="zh-TW" sz="1400">
                <a:solidFill>
                  <a:srgbClr val="333399"/>
                </a:solidFill>
              </a:rPr>
              <a:pPr/>
              <a:t>8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Quotation Marks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8513" y="1981200"/>
            <a:ext cx="8047037" cy="4162425"/>
          </a:xfrm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zh-TW" altLang="en-US" sz="2800"/>
              <a:t>最常被錯用的符號</a:t>
            </a:r>
          </a:p>
          <a:p>
            <a:pPr lvl="1" eaLnBrk="1" hangingPunct="1">
              <a:spcBef>
                <a:spcPts val="1200"/>
              </a:spcBef>
            </a:pPr>
            <a:r>
              <a:rPr lang="en-US" altLang="zh-TW" sz="2400"/>
              <a:t>What is the ”word” you try to quote?</a:t>
            </a:r>
          </a:p>
          <a:p>
            <a:pPr lvl="1" eaLnBrk="1" hangingPunct="1">
              <a:spcBef>
                <a:spcPts val="1200"/>
              </a:spcBef>
            </a:pPr>
            <a:r>
              <a:rPr lang="en-US" altLang="zh-TW" sz="2400"/>
              <a:t>If you use many quoted terms like ”wiki bus” and ”Hawaiin island” in addition to ”Maui girls”, then you are in trouble. </a:t>
            </a:r>
          </a:p>
          <a:p>
            <a:pPr lvl="1" eaLnBrk="1" hangingPunct="1">
              <a:spcBef>
                <a:spcPts val="1200"/>
              </a:spcBef>
            </a:pPr>
            <a:r>
              <a:rPr lang="zh-TW" altLang="en-US" sz="2400"/>
              <a:t>你想引</a:t>
            </a:r>
            <a:r>
              <a:rPr lang="en-US" altLang="zh-TW" sz="2400"/>
              <a:t>〞</a:t>
            </a:r>
            <a:r>
              <a:rPr lang="zh-TW" altLang="en-US" sz="2400"/>
              <a:t>什麼詞</a:t>
            </a:r>
            <a:r>
              <a:rPr lang="en-US" altLang="zh-TW" sz="2400"/>
              <a:t>〞 </a:t>
            </a:r>
            <a:r>
              <a:rPr lang="zh-TW" altLang="en-US" sz="2400"/>
              <a:t>？</a:t>
            </a:r>
          </a:p>
          <a:p>
            <a:pPr lvl="1" eaLnBrk="1" hangingPunct="1">
              <a:spcBef>
                <a:spcPts val="1200"/>
              </a:spcBef>
            </a:pPr>
            <a:r>
              <a:rPr lang="en-US" altLang="zh-TW" sz="2400"/>
              <a:t>Quote </a:t>
            </a:r>
            <a:r>
              <a:rPr lang="zh-TW" altLang="en-US" sz="2400"/>
              <a:t>和其他符號的關係</a:t>
            </a:r>
          </a:p>
          <a:p>
            <a:pPr lvl="2" eaLnBrk="1" hangingPunct="1">
              <a:spcBef>
                <a:spcPts val="1200"/>
              </a:spcBef>
            </a:pPr>
            <a:r>
              <a:rPr lang="zh-TW" altLang="en-US" sz="2000"/>
              <a:t>整句話？一個字？</a:t>
            </a:r>
          </a:p>
          <a:p>
            <a:pPr lvl="2" eaLnBrk="1" hangingPunct="1">
              <a:spcBef>
                <a:spcPts val="1200"/>
              </a:spcBef>
            </a:pPr>
            <a:r>
              <a:rPr lang="zh-TW" altLang="en-US" sz="2000"/>
              <a:t>連語氣一併引用</a:t>
            </a:r>
          </a:p>
        </p:txBody>
      </p:sp>
      <p:grpSp>
        <p:nvGrpSpPr>
          <p:cNvPr id="660484" name="Group 4"/>
          <p:cNvGrpSpPr>
            <a:grpSpLocks/>
          </p:cNvGrpSpPr>
          <p:nvPr/>
        </p:nvGrpSpPr>
        <p:grpSpPr bwMode="auto">
          <a:xfrm>
            <a:off x="2395538" y="2547938"/>
            <a:ext cx="4498975" cy="2116137"/>
            <a:chOff x="1442" y="1610"/>
            <a:chExt cx="3136" cy="1242"/>
          </a:xfrm>
        </p:grpSpPr>
        <p:sp>
          <p:nvSpPr>
            <p:cNvPr id="17415" name="Oval 5"/>
            <p:cNvSpPr>
              <a:spLocks noChangeArrowheads="1"/>
            </p:cNvSpPr>
            <p:nvPr/>
          </p:nvSpPr>
          <p:spPr bwMode="auto">
            <a:xfrm>
              <a:off x="2135" y="1610"/>
              <a:ext cx="271" cy="20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7416" name="Oval 6"/>
            <p:cNvSpPr>
              <a:spLocks noChangeArrowheads="1"/>
            </p:cNvSpPr>
            <p:nvPr/>
          </p:nvSpPr>
          <p:spPr bwMode="auto">
            <a:xfrm>
              <a:off x="1442" y="2163"/>
              <a:ext cx="271" cy="20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7417" name="Oval 7"/>
            <p:cNvSpPr>
              <a:spLocks noChangeArrowheads="1"/>
            </p:cNvSpPr>
            <p:nvPr/>
          </p:nvSpPr>
          <p:spPr bwMode="auto">
            <a:xfrm>
              <a:off x="4307" y="2162"/>
              <a:ext cx="271" cy="20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7418" name="Oval 8"/>
            <p:cNvSpPr>
              <a:spLocks noChangeArrowheads="1"/>
            </p:cNvSpPr>
            <p:nvPr/>
          </p:nvSpPr>
          <p:spPr bwMode="auto">
            <a:xfrm>
              <a:off x="4189" y="1898"/>
              <a:ext cx="271" cy="20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sp>
          <p:nvSpPr>
            <p:cNvPr id="17419" name="Oval 9"/>
            <p:cNvSpPr>
              <a:spLocks noChangeArrowheads="1"/>
            </p:cNvSpPr>
            <p:nvPr/>
          </p:nvSpPr>
          <p:spPr bwMode="auto">
            <a:xfrm>
              <a:off x="1773" y="2646"/>
              <a:ext cx="271" cy="206"/>
            </a:xfrm>
            <a:prstGeom prst="ellips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604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頁尾版面配置區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1400">
                <a:solidFill>
                  <a:srgbClr val="333399"/>
                </a:solidFill>
              </a:rPr>
              <a:t>中原大學。范錚強</a:t>
            </a:r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9459" name="投影片編號版面配置區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EEC2F612-67D3-4B6F-8AE3-DEA7AFCA295B}" type="slidenum">
              <a:rPr lang="en-US" altLang="zh-TW" sz="1400">
                <a:solidFill>
                  <a:srgbClr val="333399"/>
                </a:solidFill>
              </a:rPr>
              <a:pPr/>
              <a:t>9</a:t>
            </a:fld>
            <a:endParaRPr lang="en-US" altLang="zh-TW" sz="1400">
              <a:solidFill>
                <a:srgbClr val="333399"/>
              </a:solidFill>
            </a:endParaRP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/>
              <a:t>引號</a:t>
            </a:r>
          </a:p>
        </p:txBody>
      </p:sp>
      <p:pic>
        <p:nvPicPr>
          <p:cNvPr id="19461" name="Picture 3" descr="quot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2438400"/>
            <a:ext cx="7694613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hlink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2532" name="Oval 4"/>
          <p:cNvSpPr>
            <a:spLocks noChangeArrowheads="1"/>
          </p:cNvSpPr>
          <p:nvPr/>
        </p:nvSpPr>
        <p:spPr bwMode="auto">
          <a:xfrm>
            <a:off x="1449388" y="2703513"/>
            <a:ext cx="430212" cy="327025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62533" name="Oval 5"/>
          <p:cNvSpPr>
            <a:spLocks noChangeArrowheads="1"/>
          </p:cNvSpPr>
          <p:nvPr/>
        </p:nvSpPr>
        <p:spPr bwMode="auto">
          <a:xfrm>
            <a:off x="1430338" y="3794125"/>
            <a:ext cx="430212" cy="327025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62534" name="Oval 6"/>
          <p:cNvSpPr>
            <a:spLocks noChangeArrowheads="1"/>
          </p:cNvSpPr>
          <p:nvPr/>
        </p:nvSpPr>
        <p:spPr bwMode="auto">
          <a:xfrm>
            <a:off x="1423988" y="4714875"/>
            <a:ext cx="430212" cy="327025"/>
          </a:xfrm>
          <a:prstGeom prst="ellips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62535" name="Oval 7"/>
          <p:cNvSpPr>
            <a:spLocks noChangeArrowheads="1"/>
          </p:cNvSpPr>
          <p:nvPr/>
        </p:nvSpPr>
        <p:spPr bwMode="auto">
          <a:xfrm>
            <a:off x="6896100" y="2678113"/>
            <a:ext cx="444500" cy="365125"/>
          </a:xfrm>
          <a:prstGeom prst="ellipse">
            <a:avLst/>
          </a:prstGeom>
          <a:noFill/>
          <a:ln w="38100" cmpd="dbl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62536" name="Oval 8"/>
          <p:cNvSpPr>
            <a:spLocks noChangeArrowheads="1"/>
          </p:cNvSpPr>
          <p:nvPr/>
        </p:nvSpPr>
        <p:spPr bwMode="auto">
          <a:xfrm>
            <a:off x="4395788" y="3781425"/>
            <a:ext cx="444500" cy="365125"/>
          </a:xfrm>
          <a:prstGeom prst="ellipse">
            <a:avLst/>
          </a:prstGeom>
          <a:noFill/>
          <a:ln w="38100" cmpd="dbl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62537" name="Oval 9"/>
          <p:cNvSpPr>
            <a:spLocks noChangeArrowheads="1"/>
          </p:cNvSpPr>
          <p:nvPr/>
        </p:nvSpPr>
        <p:spPr bwMode="auto">
          <a:xfrm>
            <a:off x="5397500" y="4687888"/>
            <a:ext cx="444500" cy="365125"/>
          </a:xfrm>
          <a:prstGeom prst="ellipse">
            <a:avLst/>
          </a:prstGeom>
          <a:noFill/>
          <a:ln w="38100" cmpd="dbl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62538" name="Oval 10"/>
          <p:cNvSpPr>
            <a:spLocks noChangeArrowheads="1"/>
          </p:cNvSpPr>
          <p:nvPr/>
        </p:nvSpPr>
        <p:spPr bwMode="auto">
          <a:xfrm>
            <a:off x="2389188" y="4222750"/>
            <a:ext cx="444500" cy="365125"/>
          </a:xfrm>
          <a:prstGeom prst="ellipse">
            <a:avLst/>
          </a:prstGeom>
          <a:noFill/>
          <a:ln w="38100" cmpd="dbl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62539" name="Oval 11"/>
          <p:cNvSpPr>
            <a:spLocks noChangeArrowheads="1"/>
          </p:cNvSpPr>
          <p:nvPr/>
        </p:nvSpPr>
        <p:spPr bwMode="auto">
          <a:xfrm>
            <a:off x="8094663" y="4868863"/>
            <a:ext cx="444500" cy="365125"/>
          </a:xfrm>
          <a:prstGeom prst="ellipse">
            <a:avLst/>
          </a:prstGeom>
          <a:noFill/>
          <a:ln w="38100" cmpd="dbl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lang="zh-TW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6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6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6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6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6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6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6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6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2532" grpId="0" animBg="1"/>
      <p:bldP spid="662533" grpId="0" animBg="1"/>
      <p:bldP spid="662534" grpId="0" animBg="1"/>
      <p:bldP spid="662535" grpId="0" animBg="1"/>
      <p:bldP spid="662536" grpId="0" animBg="1"/>
      <p:bldP spid="662537" grpId="0" animBg="1"/>
      <p:bldP spid="662538" grpId="0" animBg="1"/>
      <p:bldP spid="662539" grpId="0" animBg="1"/>
    </p:bldLst>
  </p:timing>
</p:sld>
</file>

<file path=ppt/theme/theme1.xml><?xml version="1.0" encoding="utf-8"?>
<a:theme xmlns:a="http://schemas.openxmlformats.org/drawingml/2006/main" name="0ckf">
  <a:themeElements>
    <a:clrScheme name="0ckf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0ckf">
      <a:majorFont>
        <a:latin typeface="Arial"/>
        <a:ea typeface="SimHei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0ckf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ckf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ckf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Settings\ckfarn\Application Data\Microsoft\Templates\0ckf.pot</Template>
  <TotalTime>3373</TotalTime>
  <Words>2540</Words>
  <Application>Microsoft Office PowerPoint</Application>
  <PresentationFormat>如螢幕大小 (4:3)</PresentationFormat>
  <Paragraphs>532</Paragraphs>
  <Slides>49</Slides>
  <Notes>41</Notes>
  <HiddenSlides>0</HiddenSlides>
  <MMClips>0</MMClips>
  <ScaleCrop>false</ScaleCrop>
  <HeadingPairs>
    <vt:vector size="6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49</vt:i4>
      </vt:variant>
    </vt:vector>
  </HeadingPairs>
  <TitlesOfParts>
    <vt:vector size="63" baseType="lpstr">
      <vt:lpstr>SimHei</vt:lpstr>
      <vt:lpstr>細明體</vt:lpstr>
      <vt:lpstr>微軟正黑體</vt:lpstr>
      <vt:lpstr>新細明體</vt:lpstr>
      <vt:lpstr>標楷體</vt:lpstr>
      <vt:lpstr>Arial</vt:lpstr>
      <vt:lpstr>Bookman Old Style</vt:lpstr>
      <vt:lpstr>Lucida Sans Typewriter</vt:lpstr>
      <vt:lpstr>Microsoft Tai Le</vt:lpstr>
      <vt:lpstr>Times New Roman</vt:lpstr>
      <vt:lpstr>Verdana</vt:lpstr>
      <vt:lpstr>Webdings</vt:lpstr>
      <vt:lpstr>Wingdings</vt:lpstr>
      <vt:lpstr>0ckf</vt:lpstr>
      <vt:lpstr>文章和投影資料的常犯錯誤 ─  字型、標點符號和排版 </vt:lpstr>
      <vt:lpstr>大綱</vt:lpstr>
      <vt:lpstr>資料呈現的錯誤和不理想之處</vt:lpstr>
      <vt:lpstr>標點符號的使用</vt:lpstr>
      <vt:lpstr>好的文章必須有正確標點符號</vt:lpstr>
      <vt:lpstr>參考來源</vt:lpstr>
      <vt:lpstr>英文標點簡單的規則</vt:lpstr>
      <vt:lpstr>Quotation Marks</vt:lpstr>
      <vt:lpstr>引號</vt:lpstr>
      <vt:lpstr>引號</vt:lpstr>
      <vt:lpstr>排版</vt:lpstr>
      <vt:lpstr>Even margin  的使用</vt:lpstr>
      <vt:lpstr>孤兒</vt:lpstr>
      <vt:lpstr>孤兒</vt:lpstr>
      <vt:lpstr>寡母</vt:lpstr>
      <vt:lpstr>寡母</vt:lpstr>
      <vt:lpstr>寡母</vt:lpstr>
      <vt:lpstr>字型: Serif and Sans Serif fonts</vt:lpstr>
      <vt:lpstr>字型：字寬</vt:lpstr>
      <vt:lpstr>字型和點數</vt:lpstr>
      <vt:lpstr>字型的家族</vt:lpstr>
      <vt:lpstr>英文字型的個性</vt:lpstr>
      <vt:lpstr>英文字型的個性2</vt:lpstr>
      <vt:lpstr>中文字型的個性</vt:lpstr>
      <vt:lpstr>中文字型的個性2</vt:lpstr>
      <vt:lpstr>中文字型的個性3</vt:lpstr>
      <vt:lpstr>字型的選擇</vt:lpstr>
      <vt:lpstr>數字的處理1</vt:lpstr>
      <vt:lpstr>數字的處理2</vt:lpstr>
      <vt:lpstr>數字的處理3</vt:lpstr>
      <vt:lpstr>數字的處理4</vt:lpstr>
      <vt:lpstr>數字的處理5</vt:lpstr>
      <vt:lpstr>顏色</vt:lpstr>
      <vt:lpstr>粉牆畫白虎、青紙寫烏龍</vt:lpstr>
      <vt:lpstr>紅色</vt:lpstr>
      <vt:lpstr>當底色有變化：文字加上陰影</vt:lpstr>
      <vt:lpstr>投影片的資料量</vt:lpstr>
      <vt:lpstr>作業一</vt:lpstr>
      <vt:lpstr>That’s it</vt:lpstr>
      <vt:lpstr>論文格式寫作的重要</vt:lpstr>
      <vt:lpstr>資料引用</vt:lpstr>
      <vt:lpstr>引述系統 Referencing Systems</vt:lpstr>
      <vt:lpstr>三種常見的文內引述方式</vt:lpstr>
      <vt:lpstr>參考文獻</vt:lpstr>
      <vt:lpstr>APA 格式</vt:lpstr>
      <vt:lpstr>APA Style</vt:lpstr>
      <vt:lpstr>Chicago 格式</vt:lpstr>
      <vt:lpstr>Chicago style: </vt:lpstr>
      <vt:lpstr>書籍和期刊名</vt:lpstr>
    </vt:vector>
  </TitlesOfParts>
  <Company>NCU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偷看、偷跑和拖延</dc:title>
  <dc:creator>CK Farn</dc:creator>
  <cp:lastModifiedBy>范錚強</cp:lastModifiedBy>
  <cp:revision>132</cp:revision>
  <dcterms:created xsi:type="dcterms:W3CDTF">1999-04-05T16:45:56Z</dcterms:created>
  <dcterms:modified xsi:type="dcterms:W3CDTF">2026-03-06T12:47:53Z</dcterms:modified>
  <cp:category>SCM</cp:category>
</cp:coreProperties>
</file>