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4" r:id="rId2"/>
    <p:sldId id="910" r:id="rId3"/>
    <p:sldId id="911" r:id="rId4"/>
    <p:sldId id="803" r:id="rId5"/>
    <p:sldId id="912" r:id="rId6"/>
    <p:sldId id="913" r:id="rId7"/>
    <p:sldId id="914" r:id="rId8"/>
    <p:sldId id="915" r:id="rId9"/>
    <p:sldId id="916" r:id="rId10"/>
    <p:sldId id="918" r:id="rId11"/>
    <p:sldId id="919" r:id="rId12"/>
    <p:sldId id="819" r:id="rId13"/>
    <p:sldId id="920" r:id="rId14"/>
    <p:sldId id="921" r:id="rId15"/>
    <p:sldId id="922" r:id="rId16"/>
    <p:sldId id="809" r:id="rId17"/>
    <p:sldId id="814" r:id="rId18"/>
    <p:sldId id="907" r:id="rId19"/>
    <p:sldId id="925" r:id="rId2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4E638DD-5125-41A0-C900-0D45AA9222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8D2E7C4-0306-08CE-B364-E76ED6FF20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DBF82F9-26F0-38E3-E3E9-4823FD5C7B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423A6F4-F7D7-9975-40C6-A335C25AE5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FCC7395-7B64-B237-0C52-1874D73344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57FBF53-EAB6-8B85-12EF-735D3AE1A4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F32A5E5-AE97-654F-94DD-CAC9F65EDC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4093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50624D5D-CB54-DFFB-DE9C-34430A211E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276DB2-5E5A-734A-8C24-987B108D538E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71E1FB35-E0A0-1578-7102-233E7E96F8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5C63494-6722-7ED1-FE21-397084778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35624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>
            <a:extLst>
              <a:ext uri="{FF2B5EF4-FFF2-40B4-BE49-F238E27FC236}">
                <a16:creationId xmlns:a16="http://schemas.microsoft.com/office/drawing/2014/main" id="{EE93E92D-E058-AA04-0F51-EF46432B84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1DEDE42-9E25-D948-AC1D-163813E9DC2A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029D533D-885A-3320-A483-94E117FA4F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3D35DF56-C49F-D6EF-554C-62720857C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34156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43F6556-C0E3-6FCC-162D-FD495267A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8B4D091-38DD-75BD-8B7E-DA05440FCD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4346-47A3-1248-B943-A9A3AEF257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11845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8CB46F-73B1-812F-B93D-54E6285459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B9C10F2-BDE9-7BC7-4AEC-4F8833D2F1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477D-5FF0-8B4B-BF52-0C860FDD53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691675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E28D4D1-8557-61BC-AE76-7D8DFE70772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D068E0-1D9D-5792-04A8-329239ADA8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81E0-2C72-F34B-942F-2904519FF2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009849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50DEF7-E473-15B3-4A01-48005B0A55D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5C0EFD-1E72-C158-A54F-119AD315FA4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322E2-06E2-D747-BA46-022DF9B8F6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310202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E667768-2641-5002-C9E2-C04F71ECDE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BF6272F-2F1A-2016-71D3-0B5E41A0A6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370F2-0E44-304D-86DB-2ECC416CAA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50797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3BF1254-1116-B634-EE75-15B599A7D2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57DA0C1-482F-B960-1209-8B83FCE449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2259D-C6D3-C14B-B95C-A0374FBA3E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334955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D0ED8B-DB18-5C68-0341-D1F365B4F8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F2B1F8-66A6-2170-BD26-8C55B02812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00E58-44BC-5944-913A-A926BF1881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917544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3DBA36F-B6F5-B731-B499-C46670EFC1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C086640-4B0C-EDDC-B5F9-498D1291CD6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C70F4-8C8F-834F-B650-218C78CE67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091735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2BEDF34-9346-3064-AA91-08DD2DB86F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04DB13F-B56F-36D9-50BF-CE158D478E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D2A2D-04BA-9A43-A27B-FB1B8F8C30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915908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1FAAD5B-877E-F131-48F3-0ADE89F07A1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BF02F7F8-55E3-46BA-9C60-4112E1848E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FFDDF-2CC0-B842-BD0E-D3C34E61C2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589582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187D39-77CD-B857-D6D3-69FA8C0F23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BF9311-8643-39AE-84F7-763E812AD2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8434C-6AD2-5649-BD33-3CD619ED2C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90913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713293-4D69-1330-5D42-40E08805E8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038447-5460-2F45-3423-A2A7ABCDFEF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CDE70-D624-7B4C-8DE9-FF4CF6432F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1089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>
            <a:extLst>
              <a:ext uri="{FF2B5EF4-FFF2-40B4-BE49-F238E27FC236}">
                <a16:creationId xmlns:a16="http://schemas.microsoft.com/office/drawing/2014/main" id="{87DBF69B-8D19-23C1-6ED7-034BFC87C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FC8E85B8-8210-CEAF-9E97-6CF79732E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FF43F612-9281-EB53-9AB5-6B56762FB6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6A87174-0696-09DF-6326-14A6E3ADF4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C3528EE-55B9-1572-8EC1-4D13BEE64E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9170153A-36DF-A44D-B906-65A07A57E7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10">
            <a:extLst>
              <a:ext uri="{FF2B5EF4-FFF2-40B4-BE49-F238E27FC236}">
                <a16:creationId xmlns:a16="http://schemas.microsoft.com/office/drawing/2014/main" id="{4952454C-2940-8A4F-2101-BE153585C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>
            <a:extLst>
              <a:ext uri="{FF2B5EF4-FFF2-40B4-BE49-F238E27FC236}">
                <a16:creationId xmlns:a16="http://schemas.microsoft.com/office/drawing/2014/main" id="{36994C18-878F-2751-1741-72864E0C6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>
            <a:extLst>
              <a:ext uri="{FF2B5EF4-FFF2-40B4-BE49-F238E27FC236}">
                <a16:creationId xmlns:a16="http://schemas.microsoft.com/office/drawing/2014/main" id="{E9078F39-BEE4-A3AD-5A53-AA0163D8C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809D9E2-154D-9DA2-6CDC-518BF2D909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3500" y="1124744"/>
            <a:ext cx="7239000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zh-TW" altLang="en-US" dirty="0"/>
              <a:t>組織生態</a:t>
            </a:r>
            <a:r>
              <a:rPr lang="en-US" altLang="zh-TW" dirty="0"/>
              <a:t>—</a:t>
            </a:r>
            <a:br>
              <a:rPr lang="en-US" altLang="zh-TW" dirty="0"/>
            </a:br>
            <a:r>
              <a:rPr lang="en-US" altLang="zh-TW" dirty="0"/>
              <a:t>    </a:t>
            </a:r>
            <a:r>
              <a:rPr lang="zh-TW" altLang="en-US" sz="4400" dirty="0">
                <a:solidFill>
                  <a:schemeClr val="bg1"/>
                </a:solidFill>
                <a:latin typeface="Times New Roman" panose="02020603050405020304" pitchFamily="18" charset="0"/>
              </a:rPr>
              <a:t>達爾文教我們的事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E0F865F-2B5C-B12D-B7E0-A5088CF80D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buFont typeface="Webdings" panose="05030102010509060703" pitchFamily="18" charset="2"/>
              <a:buNone/>
              <a:defRPr/>
            </a:pPr>
            <a:r>
              <a:rPr lang="en-US" altLang="zh-TW" dirty="0"/>
              <a:t>2026.03 updated</a:t>
            </a:r>
          </a:p>
        </p:txBody>
      </p:sp>
      <p:sp>
        <p:nvSpPr>
          <p:cNvPr id="15364" name="Text Box 5">
            <a:extLst>
              <a:ext uri="{FF2B5EF4-FFF2-40B4-BE49-F238E27FC236}">
                <a16:creationId xmlns:a16="http://schemas.microsoft.com/office/drawing/2014/main" id="{4F5810D9-9148-82BF-EDF2-C2739EC49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5365" name="頁尾版面配置區 1">
            <a:extLst>
              <a:ext uri="{FF2B5EF4-FFF2-40B4-BE49-F238E27FC236}">
                <a16:creationId xmlns:a16="http://schemas.microsoft.com/office/drawing/2014/main" id="{169360A1-5393-7A07-A42F-10AAF7AD75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2">
            <a:extLst>
              <a:ext uri="{FF2B5EF4-FFF2-40B4-BE49-F238E27FC236}">
                <a16:creationId xmlns:a16="http://schemas.microsoft.com/office/drawing/2014/main" id="{E9A65881-421C-5C00-BE20-D902CD40FB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FEB2E40-6A7B-6B4B-A787-5DF68939D12E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頁尾版面配置區 3">
            <a:extLst>
              <a:ext uri="{FF2B5EF4-FFF2-40B4-BE49-F238E27FC236}">
                <a16:creationId xmlns:a16="http://schemas.microsoft.com/office/drawing/2014/main" id="{2EFFEBBF-B343-5A31-2CC7-6A9CC60354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8" name="投影片編號版面配置區 4">
            <a:extLst>
              <a:ext uri="{FF2B5EF4-FFF2-40B4-BE49-F238E27FC236}">
                <a16:creationId xmlns:a16="http://schemas.microsoft.com/office/drawing/2014/main" id="{6D4B7BA7-9CB3-DBED-81CE-CFA1CA531D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7E7119E-AB00-7442-B155-0E06569DC37A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9" name="Rectangle 2">
            <a:extLst>
              <a:ext uri="{FF2B5EF4-FFF2-40B4-BE49-F238E27FC236}">
                <a16:creationId xmlns:a16="http://schemas.microsoft.com/office/drawing/2014/main" id="{A7C2C4B4-1ECA-8A19-171D-21F3CAC942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103187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 sz="3600"/>
              <a:t>物種繁殖的策略</a:t>
            </a:r>
            <a:endParaRPr lang="zh-TW" altLang="en-US" baseline="-25000"/>
          </a:p>
        </p:txBody>
      </p:sp>
      <p:sp>
        <p:nvSpPr>
          <p:cNvPr id="137220" name="Rectangle 3">
            <a:extLst>
              <a:ext uri="{FF2B5EF4-FFF2-40B4-BE49-F238E27FC236}">
                <a16:creationId xmlns:a16="http://schemas.microsoft.com/office/drawing/2014/main" id="{1684EADE-D31B-4B48-8FCA-1F076D0F8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zh-TW" altLang="en-US" sz="2800"/>
              <a:t>環境決定「正確的」繁殖策略</a:t>
            </a:r>
          </a:p>
          <a:p>
            <a:pPr eaLnBrk="1" hangingPunct="1"/>
            <a:r>
              <a:rPr lang="zh-TW" altLang="en-US" sz="2800"/>
              <a:t>魚的 </a:t>
            </a:r>
            <a:r>
              <a:rPr lang="en-US" altLang="zh-TW" sz="2800">
                <a:latin typeface="Times" pitchFamily="2" charset="0"/>
              </a:rPr>
              <a:t>r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環境不確定、存活率低、大量繁殖、依賴或然率存活</a:t>
            </a:r>
          </a:p>
          <a:p>
            <a:pPr eaLnBrk="1" hangingPunct="1"/>
            <a:r>
              <a:rPr lang="zh-TW" altLang="en-US" sz="2800"/>
              <a:t>老虎的 </a:t>
            </a:r>
            <a:r>
              <a:rPr lang="en-US" altLang="zh-TW" sz="2800">
                <a:latin typeface="Times" pitchFamily="2" charset="0"/>
              </a:rPr>
              <a:t>K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環境穩定、存活率高、重點資源分配、排擠其他物種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頁尾版面配置區 3">
            <a:extLst>
              <a:ext uri="{FF2B5EF4-FFF2-40B4-BE49-F238E27FC236}">
                <a16:creationId xmlns:a16="http://schemas.microsoft.com/office/drawing/2014/main" id="{CD6FEBB1-76B5-082C-FB27-14B82DFE4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2" name="投影片編號版面配置區 4">
            <a:extLst>
              <a:ext uri="{FF2B5EF4-FFF2-40B4-BE49-F238E27FC236}">
                <a16:creationId xmlns:a16="http://schemas.microsoft.com/office/drawing/2014/main" id="{DDBC4D2E-1420-C366-7A84-3FE8ADACD8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068D4E-9E77-814B-BD4B-081AD6552664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3" name="Rectangle 2">
            <a:extLst>
              <a:ext uri="{FF2B5EF4-FFF2-40B4-BE49-F238E27FC236}">
                <a16:creationId xmlns:a16="http://schemas.microsoft.com/office/drawing/2014/main" id="{0662C8C0-9297-B844-7694-6507A0BDC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網際網路、手機公司</a:t>
            </a:r>
          </a:p>
        </p:txBody>
      </p:sp>
      <p:sp>
        <p:nvSpPr>
          <p:cNvPr id="138244" name="Rectangle 3">
            <a:extLst>
              <a:ext uri="{FF2B5EF4-FFF2-40B4-BE49-F238E27FC236}">
                <a16:creationId xmlns:a16="http://schemas.microsoft.com/office/drawing/2014/main" id="{076BEA69-5EDA-9306-EA4D-5B0A1288CC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1995-2000</a:t>
            </a:r>
            <a:r>
              <a:rPr lang="zh-TW" altLang="en-US" dirty="0"/>
              <a:t>年，當時的創投公司</a:t>
            </a:r>
            <a:r>
              <a:rPr lang="en-US" altLang="zh-TW" dirty="0"/>
              <a:t>(VC)</a:t>
            </a:r>
            <a:r>
              <a:rPr lang="zh-TW" altLang="en-US" dirty="0"/>
              <a:t>，對眾多 </a:t>
            </a:r>
            <a:r>
              <a:rPr lang="en-US" altLang="zh-TW" dirty="0"/>
              <a:t>start-up</a:t>
            </a:r>
            <a:r>
              <a:rPr lang="zh-TW" altLang="en-US" dirty="0"/>
              <a:t>，採取什麼投資策略？</a:t>
            </a:r>
          </a:p>
          <a:p>
            <a:pPr eaLnBrk="1" hangingPunct="1"/>
            <a:r>
              <a:rPr lang="zh-TW" altLang="en-US" dirty="0"/>
              <a:t>十幾年前， </a:t>
            </a:r>
            <a:r>
              <a:rPr lang="en-US" altLang="zh-TW" dirty="0"/>
              <a:t>Google </a:t>
            </a:r>
            <a:r>
              <a:rPr lang="zh-TW" altLang="en-US" dirty="0"/>
              <a:t>投入 </a:t>
            </a:r>
            <a:r>
              <a:rPr lang="en-US" altLang="zh-TW" dirty="0"/>
              <a:t>Android </a:t>
            </a:r>
            <a:r>
              <a:rPr lang="zh-TW" altLang="en-US" dirty="0"/>
              <a:t>手機， </a:t>
            </a:r>
            <a:r>
              <a:rPr lang="en-US" altLang="zh-TW" dirty="0"/>
              <a:t>Apple </a:t>
            </a:r>
            <a:r>
              <a:rPr lang="zh-TW" altLang="en-US" dirty="0"/>
              <a:t>投入 </a:t>
            </a:r>
            <a:r>
              <a:rPr lang="en-US" altLang="zh-TW" dirty="0"/>
              <a:t>iPad</a:t>
            </a:r>
            <a:r>
              <a:rPr lang="zh-TW" altLang="en-US" dirty="0"/>
              <a:t>，採取什麼策略？</a:t>
            </a:r>
            <a:endParaRPr lang="en-US" altLang="zh-TW" dirty="0"/>
          </a:p>
          <a:p>
            <a:pPr lvl="1" eaLnBrk="1" hangingPunct="1"/>
            <a:r>
              <a:rPr lang="en-US" altLang="zh-TW" dirty="0" err="1"/>
              <a:t>hTC</a:t>
            </a:r>
            <a:r>
              <a:rPr lang="zh-TW" altLang="en-US" dirty="0"/>
              <a:t> 採什麼產品策略？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頁尾版面配置區 3">
            <a:extLst>
              <a:ext uri="{FF2B5EF4-FFF2-40B4-BE49-F238E27FC236}">
                <a16:creationId xmlns:a16="http://schemas.microsoft.com/office/drawing/2014/main" id="{4122BAE6-6ABE-B582-CDBC-C4BF747F04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6" name="投影片編號版面配置區 4">
            <a:extLst>
              <a:ext uri="{FF2B5EF4-FFF2-40B4-BE49-F238E27FC236}">
                <a16:creationId xmlns:a16="http://schemas.microsoft.com/office/drawing/2014/main" id="{874D727B-C323-5263-BB5D-856E0585BA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3521D45-F728-A841-B4F0-DF4FB5402C41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7" name="Rectangle 2">
            <a:extLst>
              <a:ext uri="{FF2B5EF4-FFF2-40B4-BE49-F238E27FC236}">
                <a16:creationId xmlns:a16="http://schemas.microsoft.com/office/drawing/2014/main" id="{E73B0DE2-BB80-4988-064D-B537BED53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利基寬度</a:t>
            </a:r>
          </a:p>
        </p:txBody>
      </p:sp>
      <p:sp>
        <p:nvSpPr>
          <p:cNvPr id="139268" name="Rectangle 3">
            <a:extLst>
              <a:ext uri="{FF2B5EF4-FFF2-40B4-BE49-F238E27FC236}">
                <a16:creationId xmlns:a16="http://schemas.microsoft.com/office/drawing/2014/main" id="{D9429465-280C-8A66-7790-75AA0C8D1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資源的分配影響利基寬度</a:t>
            </a:r>
          </a:p>
          <a:p>
            <a:pPr eaLnBrk="1" hangingPunct="1"/>
            <a:r>
              <a:rPr lang="zh-TW" altLang="en-US" sz="2800"/>
              <a:t>專才</a:t>
            </a:r>
            <a:r>
              <a:rPr lang="en-US" altLang="zh-TW" sz="2800">
                <a:latin typeface="Times" pitchFamily="2" charset="0"/>
              </a:rPr>
              <a:t>specialist</a:t>
            </a:r>
          </a:p>
          <a:p>
            <a:pPr eaLnBrk="1" hangingPunct="1"/>
            <a:r>
              <a:rPr lang="zh-TW" altLang="en-US" sz="2800"/>
              <a:t>通才</a:t>
            </a:r>
            <a:r>
              <a:rPr lang="en-US" altLang="zh-TW" sz="2800">
                <a:latin typeface="Times" pitchFamily="2" charset="0"/>
              </a:rPr>
              <a:t>generalist</a:t>
            </a:r>
            <a:endParaRPr lang="en-US" altLang="zh-TW" sz="2800"/>
          </a:p>
          <a:p>
            <a:pPr eaLnBrk="1" hangingPunct="1"/>
            <a:r>
              <a:rPr lang="zh-TW" altLang="en-US" sz="2800"/>
              <a:t>固定資源、在不同的環境下、利基寬度影響存活率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頁尾版面配置區 3">
            <a:extLst>
              <a:ext uri="{FF2B5EF4-FFF2-40B4-BE49-F238E27FC236}">
                <a16:creationId xmlns:a16="http://schemas.microsoft.com/office/drawing/2014/main" id="{0D8C1776-4BBC-601D-A12A-1060BF86C4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0290" name="投影片編號版面配置區 4">
            <a:extLst>
              <a:ext uri="{FF2B5EF4-FFF2-40B4-BE49-F238E27FC236}">
                <a16:creationId xmlns:a16="http://schemas.microsoft.com/office/drawing/2014/main" id="{D3947B75-BD97-6ADF-359F-6B9A1F2B9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C099BA-4548-FC4F-8BB8-7AAB21A036F8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62" name="Rectangle 2">
            <a:extLst>
              <a:ext uri="{FF2B5EF4-FFF2-40B4-BE49-F238E27FC236}">
                <a16:creationId xmlns:a16="http://schemas.microsoft.com/office/drawing/2014/main" id="{63B7DB2B-948F-5680-415B-3E428D7C5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3500438"/>
            <a:ext cx="484187" cy="2209800"/>
          </a:xfrm>
          <a:prstGeom prst="rect">
            <a:avLst/>
          </a:prstGeom>
          <a:solidFill>
            <a:srgbClr val="B3E9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11363" name="Rectangle 3">
            <a:extLst>
              <a:ext uri="{FF2B5EF4-FFF2-40B4-BE49-F238E27FC236}">
                <a16:creationId xmlns:a16="http://schemas.microsoft.com/office/drawing/2014/main" id="{85E3F303-1A6E-14DD-125A-2B0980E96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4652963"/>
            <a:ext cx="2303462" cy="1057275"/>
          </a:xfrm>
          <a:prstGeom prst="rect">
            <a:avLst/>
          </a:prstGeom>
          <a:gradFill rotWithShape="1">
            <a:gsLst>
              <a:gs pos="0">
                <a:srgbClr val="FF9900">
                  <a:alpha val="39998"/>
                </a:srgbClr>
              </a:gs>
              <a:gs pos="100000">
                <a:srgbClr val="764700">
                  <a:alpha val="40999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40293" name="Line 4">
            <a:extLst>
              <a:ext uri="{FF2B5EF4-FFF2-40B4-BE49-F238E27FC236}">
                <a16:creationId xmlns:a16="http://schemas.microsoft.com/office/drawing/2014/main" id="{7582AD56-D0A4-144F-5857-A9239A4F0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4488" y="4267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4" name="Line 5">
            <a:extLst>
              <a:ext uri="{FF2B5EF4-FFF2-40B4-BE49-F238E27FC236}">
                <a16:creationId xmlns:a16="http://schemas.microsoft.com/office/drawing/2014/main" id="{7D3757B1-73F3-2C5B-FD43-9EA9DC4D81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6313" y="6248400"/>
            <a:ext cx="1900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5" name="Rectangle 6">
            <a:extLst>
              <a:ext uri="{FF2B5EF4-FFF2-40B4-BE49-F238E27FC236}">
                <a16:creationId xmlns:a16="http://schemas.microsoft.com/office/drawing/2014/main" id="{55E93E9F-224D-A1E7-7117-5EA696B29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專才或通才？</a:t>
            </a:r>
          </a:p>
        </p:txBody>
      </p:sp>
      <p:sp>
        <p:nvSpPr>
          <p:cNvPr id="140296" name="Rectangle 7">
            <a:extLst>
              <a:ext uri="{FF2B5EF4-FFF2-40B4-BE49-F238E27FC236}">
                <a16:creationId xmlns:a16="http://schemas.microsoft.com/office/drawing/2014/main" id="{B2299047-8D6B-53E2-D21D-51E0E2C5B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環境的變動</a:t>
            </a:r>
          </a:p>
          <a:p>
            <a:pPr lvl="1" eaLnBrk="1" hangingPunct="1"/>
            <a:r>
              <a:rPr lang="zh-TW" altLang="en-US"/>
              <a:t>變動幅度、變動頻率、穩定性	</a:t>
            </a:r>
          </a:p>
          <a:p>
            <a:pPr eaLnBrk="1" hangingPunct="1"/>
            <a:r>
              <a:rPr lang="zh-TW" altLang="en-US"/>
              <a:t>適度曲線</a:t>
            </a:r>
          </a:p>
        </p:txBody>
      </p:sp>
      <p:grpSp>
        <p:nvGrpSpPr>
          <p:cNvPr id="140297" name="Group 8">
            <a:extLst>
              <a:ext uri="{FF2B5EF4-FFF2-40B4-BE49-F238E27FC236}">
                <a16:creationId xmlns:a16="http://schemas.microsoft.com/office/drawing/2014/main" id="{B37561CA-50E2-65C5-FAFA-5A73822C9FD7}"/>
              </a:ext>
            </a:extLst>
          </p:cNvPr>
          <p:cNvGrpSpPr>
            <a:grpSpLocks/>
          </p:cNvGrpSpPr>
          <p:nvPr/>
        </p:nvGrpSpPr>
        <p:grpSpPr bwMode="auto">
          <a:xfrm>
            <a:off x="3446463" y="5257800"/>
            <a:ext cx="2533650" cy="382588"/>
            <a:chOff x="2352" y="3072"/>
            <a:chExt cx="1729" cy="241"/>
          </a:xfrm>
        </p:grpSpPr>
        <p:sp>
          <p:nvSpPr>
            <p:cNvPr id="140313" name="Freeform 9">
              <a:extLst>
                <a:ext uri="{FF2B5EF4-FFF2-40B4-BE49-F238E27FC236}">
                  <a16:creationId xmlns:a16="http://schemas.microsoft.com/office/drawing/2014/main" id="{20DCB14E-198F-5D68-89E6-B93BD6B58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35"/>
            </a:xfrm>
            <a:custGeom>
              <a:avLst/>
              <a:gdLst>
                <a:gd name="T0" fmla="*/ 0 w 865"/>
                <a:gd name="T1" fmla="*/ 234 h 235"/>
                <a:gd name="T2" fmla="*/ 199 w 865"/>
                <a:gd name="T3" fmla="*/ 226 h 235"/>
                <a:gd name="T4" fmla="*/ 354 w 865"/>
                <a:gd name="T5" fmla="*/ 195 h 235"/>
                <a:gd name="T6" fmla="*/ 443 w 865"/>
                <a:gd name="T7" fmla="*/ 164 h 235"/>
                <a:gd name="T8" fmla="*/ 532 w 865"/>
                <a:gd name="T9" fmla="*/ 94 h 235"/>
                <a:gd name="T10" fmla="*/ 620 w 865"/>
                <a:gd name="T11" fmla="*/ 39 h 235"/>
                <a:gd name="T12" fmla="*/ 731 w 865"/>
                <a:gd name="T13" fmla="*/ 8 h 235"/>
                <a:gd name="T14" fmla="*/ 864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0" y="234"/>
                  </a:moveTo>
                  <a:lnTo>
                    <a:pt x="199" y="226"/>
                  </a:lnTo>
                  <a:lnTo>
                    <a:pt x="354" y="195"/>
                  </a:lnTo>
                  <a:lnTo>
                    <a:pt x="443" y="164"/>
                  </a:lnTo>
                  <a:lnTo>
                    <a:pt x="532" y="94"/>
                  </a:lnTo>
                  <a:lnTo>
                    <a:pt x="620" y="39"/>
                  </a:lnTo>
                  <a:lnTo>
                    <a:pt x="731" y="8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4" name="Freeform 10">
              <a:extLst>
                <a:ext uri="{FF2B5EF4-FFF2-40B4-BE49-F238E27FC236}">
                  <a16:creationId xmlns:a16="http://schemas.microsoft.com/office/drawing/2014/main" id="{E6B5C51D-0017-874A-FC43-D161FB00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35"/>
            </a:xfrm>
            <a:custGeom>
              <a:avLst/>
              <a:gdLst>
                <a:gd name="T0" fmla="*/ 864 w 865"/>
                <a:gd name="T1" fmla="*/ 234 h 235"/>
                <a:gd name="T2" fmla="*/ 665 w 865"/>
                <a:gd name="T3" fmla="*/ 226 h 235"/>
                <a:gd name="T4" fmla="*/ 510 w 865"/>
                <a:gd name="T5" fmla="*/ 195 h 235"/>
                <a:gd name="T6" fmla="*/ 421 w 865"/>
                <a:gd name="T7" fmla="*/ 164 h 235"/>
                <a:gd name="T8" fmla="*/ 332 w 865"/>
                <a:gd name="T9" fmla="*/ 94 h 235"/>
                <a:gd name="T10" fmla="*/ 244 w 865"/>
                <a:gd name="T11" fmla="*/ 39 h 235"/>
                <a:gd name="T12" fmla="*/ 133 w 865"/>
                <a:gd name="T13" fmla="*/ 8 h 235"/>
                <a:gd name="T14" fmla="*/ 0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864" y="234"/>
                  </a:moveTo>
                  <a:lnTo>
                    <a:pt x="665" y="226"/>
                  </a:lnTo>
                  <a:lnTo>
                    <a:pt x="510" y="195"/>
                  </a:lnTo>
                  <a:lnTo>
                    <a:pt x="421" y="164"/>
                  </a:lnTo>
                  <a:lnTo>
                    <a:pt x="332" y="94"/>
                  </a:lnTo>
                  <a:lnTo>
                    <a:pt x="244" y="39"/>
                  </a:lnTo>
                  <a:lnTo>
                    <a:pt x="133" y="8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5" name="Freeform 11">
              <a:extLst>
                <a:ext uri="{FF2B5EF4-FFF2-40B4-BE49-F238E27FC236}">
                  <a16:creationId xmlns:a16="http://schemas.microsoft.com/office/drawing/2014/main" id="{4E5819FE-8040-1DDB-3132-B4F276799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41"/>
            </a:xfrm>
            <a:custGeom>
              <a:avLst/>
              <a:gdLst>
                <a:gd name="T0" fmla="*/ 0 w 865"/>
                <a:gd name="T1" fmla="*/ 240 h 241"/>
                <a:gd name="T2" fmla="*/ 216 w 865"/>
                <a:gd name="T3" fmla="*/ 232 h 241"/>
                <a:gd name="T4" fmla="*/ 353 w 865"/>
                <a:gd name="T5" fmla="*/ 209 h 241"/>
                <a:gd name="T6" fmla="*/ 432 w 865"/>
                <a:gd name="T7" fmla="*/ 178 h 241"/>
                <a:gd name="T8" fmla="*/ 530 w 865"/>
                <a:gd name="T9" fmla="*/ 108 h 241"/>
                <a:gd name="T10" fmla="*/ 609 w 865"/>
                <a:gd name="T11" fmla="*/ 46 h 241"/>
                <a:gd name="T12" fmla="*/ 727 w 865"/>
                <a:gd name="T13" fmla="*/ 15 h 241"/>
                <a:gd name="T14" fmla="*/ 864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0" y="240"/>
                  </a:moveTo>
                  <a:lnTo>
                    <a:pt x="216" y="232"/>
                  </a:lnTo>
                  <a:lnTo>
                    <a:pt x="353" y="209"/>
                  </a:lnTo>
                  <a:lnTo>
                    <a:pt x="432" y="178"/>
                  </a:lnTo>
                  <a:lnTo>
                    <a:pt x="530" y="108"/>
                  </a:lnTo>
                  <a:lnTo>
                    <a:pt x="609" y="46"/>
                  </a:lnTo>
                  <a:lnTo>
                    <a:pt x="727" y="15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6" name="Freeform 12">
              <a:extLst>
                <a:ext uri="{FF2B5EF4-FFF2-40B4-BE49-F238E27FC236}">
                  <a16:creationId xmlns:a16="http://schemas.microsoft.com/office/drawing/2014/main" id="{AA141856-7FC7-643F-E766-80A8B1DAD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41"/>
            </a:xfrm>
            <a:custGeom>
              <a:avLst/>
              <a:gdLst>
                <a:gd name="T0" fmla="*/ 864 w 865"/>
                <a:gd name="T1" fmla="*/ 240 h 241"/>
                <a:gd name="T2" fmla="*/ 648 w 865"/>
                <a:gd name="T3" fmla="*/ 232 h 241"/>
                <a:gd name="T4" fmla="*/ 511 w 865"/>
                <a:gd name="T5" fmla="*/ 209 h 241"/>
                <a:gd name="T6" fmla="*/ 432 w 865"/>
                <a:gd name="T7" fmla="*/ 178 h 241"/>
                <a:gd name="T8" fmla="*/ 334 w 865"/>
                <a:gd name="T9" fmla="*/ 108 h 241"/>
                <a:gd name="T10" fmla="*/ 255 w 865"/>
                <a:gd name="T11" fmla="*/ 46 h 241"/>
                <a:gd name="T12" fmla="*/ 137 w 865"/>
                <a:gd name="T13" fmla="*/ 15 h 241"/>
                <a:gd name="T14" fmla="*/ 0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864" y="240"/>
                  </a:moveTo>
                  <a:lnTo>
                    <a:pt x="648" y="232"/>
                  </a:lnTo>
                  <a:lnTo>
                    <a:pt x="511" y="209"/>
                  </a:lnTo>
                  <a:lnTo>
                    <a:pt x="432" y="178"/>
                  </a:lnTo>
                  <a:lnTo>
                    <a:pt x="334" y="108"/>
                  </a:lnTo>
                  <a:lnTo>
                    <a:pt x="255" y="46"/>
                  </a:lnTo>
                  <a:lnTo>
                    <a:pt x="137" y="15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40298" name="Group 13">
            <a:extLst>
              <a:ext uri="{FF2B5EF4-FFF2-40B4-BE49-F238E27FC236}">
                <a16:creationId xmlns:a16="http://schemas.microsoft.com/office/drawing/2014/main" id="{51D84C6C-8979-59C7-B32B-3819E86412C6}"/>
              </a:ext>
            </a:extLst>
          </p:cNvPr>
          <p:cNvGrpSpPr>
            <a:grpSpLocks/>
          </p:cNvGrpSpPr>
          <p:nvPr/>
        </p:nvGrpSpPr>
        <p:grpSpPr bwMode="auto">
          <a:xfrm>
            <a:off x="4713288" y="4191000"/>
            <a:ext cx="1055687" cy="1476375"/>
            <a:chOff x="3216" y="2400"/>
            <a:chExt cx="721" cy="930"/>
          </a:xfrm>
        </p:grpSpPr>
        <p:sp>
          <p:nvSpPr>
            <p:cNvPr id="140311" name="Freeform 14">
              <a:extLst>
                <a:ext uri="{FF2B5EF4-FFF2-40B4-BE49-F238E27FC236}">
                  <a16:creationId xmlns:a16="http://schemas.microsoft.com/office/drawing/2014/main" id="{33C4F748-116B-C2B3-9A68-625A73759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2" name="Freeform 15">
              <a:extLst>
                <a:ext uri="{FF2B5EF4-FFF2-40B4-BE49-F238E27FC236}">
                  <a16:creationId xmlns:a16="http://schemas.microsoft.com/office/drawing/2014/main" id="{23206CF5-7F5D-315B-2BCB-605D9DC76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40299" name="Line 16">
            <a:extLst>
              <a:ext uri="{FF2B5EF4-FFF2-40B4-BE49-F238E27FC236}">
                <a16:creationId xmlns:a16="http://schemas.microsoft.com/office/drawing/2014/main" id="{77804D15-AF2C-4481-AF06-E0FF0414A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5475" y="5715000"/>
            <a:ext cx="288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0" name="Rectangle 17">
            <a:extLst>
              <a:ext uri="{FF2B5EF4-FFF2-40B4-BE49-F238E27FC236}">
                <a16:creationId xmlns:a16="http://schemas.microsoft.com/office/drawing/2014/main" id="{773740B4-09D5-6E27-73AC-811FB140C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4625975"/>
            <a:ext cx="800100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" charset="-120"/>
                <a:ea typeface="GE Ming" charset="-120"/>
              </a:rPr>
              <a:t>適應性</a:t>
            </a:r>
          </a:p>
        </p:txBody>
      </p:sp>
      <p:sp>
        <p:nvSpPr>
          <p:cNvPr id="140301" name="Rectangle 18">
            <a:extLst>
              <a:ext uri="{FF2B5EF4-FFF2-40B4-BE49-F238E27FC236}">
                <a16:creationId xmlns:a16="http://schemas.microsoft.com/office/drawing/2014/main" id="{7C09EEDA-0FC2-48B1-8F19-1E058552C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88" y="6073775"/>
            <a:ext cx="1011237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+N" charset="-120"/>
                <a:ea typeface="GE Ming+N" charset="-120"/>
              </a:rPr>
              <a:t>環境變動</a:t>
            </a:r>
          </a:p>
        </p:txBody>
      </p:sp>
      <p:sp>
        <p:nvSpPr>
          <p:cNvPr id="140302" name="Line 19">
            <a:extLst>
              <a:ext uri="{FF2B5EF4-FFF2-40B4-BE49-F238E27FC236}">
                <a16:creationId xmlns:a16="http://schemas.microsoft.com/office/drawing/2014/main" id="{4F1F11AA-3B9F-78A4-C7C5-E02F52585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7450" y="3733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3" name="Rectangle 20">
            <a:extLst>
              <a:ext uri="{FF2B5EF4-FFF2-40B4-BE49-F238E27FC236}">
                <a16:creationId xmlns:a16="http://schemas.microsoft.com/office/drawing/2014/main" id="{1232275E-4319-8499-6D9C-0284955F7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813" y="5464175"/>
            <a:ext cx="1855787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在曲線下的面積為</a:t>
            </a:r>
          </a:p>
          <a:p>
            <a:r>
              <a:rPr lang="zh-TW" altLang="en-US" sz="1800">
                <a:latin typeface="GE Kai+N" charset="-120"/>
                <a:ea typeface="GE Kai+N" charset="-120"/>
              </a:rPr>
              <a:t>投入的資源</a:t>
            </a:r>
          </a:p>
        </p:txBody>
      </p:sp>
      <p:sp>
        <p:nvSpPr>
          <p:cNvPr id="140304" name="Rectangle 21">
            <a:extLst>
              <a:ext uri="{FF2B5EF4-FFF2-40B4-BE49-F238E27FC236}">
                <a16:creationId xmlns:a16="http://schemas.microsoft.com/office/drawing/2014/main" id="{643D7BD8-1329-3B76-9ABE-D2B694D24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5975" y="3482975"/>
            <a:ext cx="58896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通才</a:t>
            </a:r>
          </a:p>
        </p:txBody>
      </p:sp>
      <p:sp>
        <p:nvSpPr>
          <p:cNvPr id="140305" name="Rectangle 22">
            <a:extLst>
              <a:ext uri="{FF2B5EF4-FFF2-40B4-BE49-F238E27FC236}">
                <a16:creationId xmlns:a16="http://schemas.microsoft.com/office/drawing/2014/main" id="{3EAFF70E-697F-2E86-EAC3-DDC545870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8888" y="3048000"/>
            <a:ext cx="588962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專才</a:t>
            </a:r>
          </a:p>
        </p:txBody>
      </p:sp>
      <p:sp>
        <p:nvSpPr>
          <p:cNvPr id="140306" name="Line 23">
            <a:extLst>
              <a:ext uri="{FF2B5EF4-FFF2-40B4-BE49-F238E27FC236}">
                <a16:creationId xmlns:a16="http://schemas.microsoft.com/office/drawing/2014/main" id="{67E9CFCF-0F86-AE01-130D-96CB218E88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68738" y="3429000"/>
            <a:ext cx="141287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7" name="Line 24">
            <a:extLst>
              <a:ext uri="{FF2B5EF4-FFF2-40B4-BE49-F238E27FC236}">
                <a16:creationId xmlns:a16="http://schemas.microsoft.com/office/drawing/2014/main" id="{79F08A03-EB31-A8CE-25E9-3E34220161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45113" y="3733800"/>
            <a:ext cx="844550" cy="1828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140308" name="Group 25">
            <a:extLst>
              <a:ext uri="{FF2B5EF4-FFF2-40B4-BE49-F238E27FC236}">
                <a16:creationId xmlns:a16="http://schemas.microsoft.com/office/drawing/2014/main" id="{7822C3F0-DD0B-0134-7F08-2CBCEEEC5A06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4149725"/>
            <a:ext cx="1055687" cy="1476375"/>
            <a:chOff x="3216" y="2400"/>
            <a:chExt cx="721" cy="930"/>
          </a:xfrm>
        </p:grpSpPr>
        <p:sp>
          <p:nvSpPr>
            <p:cNvPr id="140309" name="Freeform 26">
              <a:extLst>
                <a:ext uri="{FF2B5EF4-FFF2-40B4-BE49-F238E27FC236}">
                  <a16:creationId xmlns:a16="http://schemas.microsoft.com/office/drawing/2014/main" id="{BD21F924-417D-844D-EEB1-7EE311529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0" name="Freeform 27">
              <a:extLst>
                <a:ext uri="{FF2B5EF4-FFF2-40B4-BE49-F238E27FC236}">
                  <a16:creationId xmlns:a16="http://schemas.microsoft.com/office/drawing/2014/main" id="{E85D19EC-FCEB-AB81-A936-0B6104B66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62" grpId="0" animBg="1"/>
      <p:bldP spid="9113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頁尾版面配置區 3">
            <a:extLst>
              <a:ext uri="{FF2B5EF4-FFF2-40B4-BE49-F238E27FC236}">
                <a16:creationId xmlns:a16="http://schemas.microsoft.com/office/drawing/2014/main" id="{AEBF9746-B8E3-C71E-BB36-2897DF945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4" name="投影片編號版面配置區 4">
            <a:extLst>
              <a:ext uri="{FF2B5EF4-FFF2-40B4-BE49-F238E27FC236}">
                <a16:creationId xmlns:a16="http://schemas.microsoft.com/office/drawing/2014/main" id="{CA015388-8BAD-97BA-6E48-343B96FC47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D8F930-6723-2441-8DB9-356DA1E0DEE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id="{2A3065F4-277D-5601-9E07-CC37F482B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台灣的軟體業</a:t>
            </a:r>
          </a:p>
        </p:txBody>
      </p:sp>
      <p:sp>
        <p:nvSpPr>
          <p:cNvPr id="912387" name="Rectangle 3">
            <a:extLst>
              <a:ext uri="{FF2B5EF4-FFF2-40B4-BE49-F238E27FC236}">
                <a16:creationId xmlns:a16="http://schemas.microsoft.com/office/drawing/2014/main" id="{20D852A0-B45C-2907-88F6-74DDC9AEA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為什麼三十年前，台灣軟體公司大部分什麼都做？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為什麼十年前開始，聚焦者勝出？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只有專門聚焦在特定領域的穩定發展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如：鼎新、趨勢科技等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為什麼一些美國大軟體公司在好幾個領域經營？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>
                <a:solidFill>
                  <a:srgbClr val="CC0000"/>
                </a:solidFill>
              </a:rPr>
              <a:t>還有「多模」</a:t>
            </a:r>
            <a:r>
              <a:rPr lang="en-US" altLang="zh-TW">
                <a:solidFill>
                  <a:srgbClr val="CC0000"/>
                </a:solidFill>
              </a:rPr>
              <a:t>multi-mode </a:t>
            </a:r>
            <a:r>
              <a:rPr lang="zh-TW" altLang="en-US">
                <a:solidFill>
                  <a:srgbClr val="CC0000"/>
                </a:solidFill>
              </a:rPr>
              <a:t>方式！！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頁尾版面配置區 3">
            <a:extLst>
              <a:ext uri="{FF2B5EF4-FFF2-40B4-BE49-F238E27FC236}">
                <a16:creationId xmlns:a16="http://schemas.microsoft.com/office/drawing/2014/main" id="{304DA478-99CB-ADC5-BAFC-A582EA6783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8" name="投影片編號版面配置區 4">
            <a:extLst>
              <a:ext uri="{FF2B5EF4-FFF2-40B4-BE49-F238E27FC236}">
                <a16:creationId xmlns:a16="http://schemas.microsoft.com/office/drawing/2014/main" id="{A5AAEDB3-FC53-2DCB-F9ED-5F9F8CADE9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9AE98E-5B6B-F14A-9CEA-6CBDD6F170DB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9" name="Rectangle 2">
            <a:extLst>
              <a:ext uri="{FF2B5EF4-FFF2-40B4-BE49-F238E27FC236}">
                <a16:creationId xmlns:a16="http://schemas.microsoft.com/office/drawing/2014/main" id="{A736E8B7-512C-ADD7-A6AB-9C569BE1F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萬一洪水都不退呢？</a:t>
            </a:r>
          </a:p>
        </p:txBody>
      </p:sp>
      <p:sp>
        <p:nvSpPr>
          <p:cNvPr id="913411" name="Rectangle 3">
            <a:extLst>
              <a:ext uri="{FF2B5EF4-FFF2-40B4-BE49-F238E27FC236}">
                <a16:creationId xmlns:a16="http://schemas.microsoft.com/office/drawing/2014/main" id="{E4AF895D-F67D-4E6F-73FD-97E7DC83F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環境改變，如果是短期現象，肺活量大就撐過去了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但是，積水都不退呢？</a:t>
            </a:r>
          </a:p>
          <a:p>
            <a:pPr eaLnBrk="1" hangingPunct="1"/>
            <a:r>
              <a:rPr lang="zh-TW" altLang="en-US" sz="2800">
                <a:solidFill>
                  <a:srgbClr val="CC0000"/>
                </a:solidFill>
              </a:rPr>
              <a:t>長鰓！</a:t>
            </a:r>
            <a:r>
              <a:rPr lang="zh-TW" altLang="en-US" sz="2800"/>
              <a:t>變成魚就不怕了</a:t>
            </a:r>
          </a:p>
          <a:p>
            <a:pPr lvl="1" eaLnBrk="1" hangingPunct="1"/>
            <a:r>
              <a:rPr lang="zh-TW" altLang="en-US" sz="2400"/>
              <a:t>企業經由投資改變型態投資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低地叢林變成沼澤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原來的老虎、兔子無法存活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很快的就會繁衍一些魚、青蛙和烏龜</a:t>
            </a:r>
          </a:p>
        </p:txBody>
      </p:sp>
      <p:sp>
        <p:nvSpPr>
          <p:cNvPr id="913412" name="WordArt 4">
            <a:extLst>
              <a:ext uri="{FF2B5EF4-FFF2-40B4-BE49-F238E27FC236}">
                <a16:creationId xmlns:a16="http://schemas.microsoft.com/office/drawing/2014/main" id="{F68071E4-8685-B678-150A-57205EB14CD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0400" y="3778250"/>
            <a:ext cx="5257800" cy="23256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CC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產業秩序重組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1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頁尾版面配置區 3">
            <a:extLst>
              <a:ext uri="{FF2B5EF4-FFF2-40B4-BE49-F238E27FC236}">
                <a16:creationId xmlns:a16="http://schemas.microsoft.com/office/drawing/2014/main" id="{71EE5218-AE19-355C-5ADA-5854E8C8ED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2" name="投影片編號版面配置區 4">
            <a:extLst>
              <a:ext uri="{FF2B5EF4-FFF2-40B4-BE49-F238E27FC236}">
                <a16:creationId xmlns:a16="http://schemas.microsoft.com/office/drawing/2014/main" id="{DE7B6CBB-8ABD-0C8C-13CA-EB4644BEEF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CEA9A1-40E4-B64F-B4CA-3722A36FECE8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3" name="Rectangle 2">
            <a:extLst>
              <a:ext uri="{FF2B5EF4-FFF2-40B4-BE49-F238E27FC236}">
                <a16:creationId xmlns:a16="http://schemas.microsoft.com/office/drawing/2014/main" id="{7D7EAC6C-EDF3-9C79-0A20-08D00F6DF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726019" name="Rectangle 3">
            <a:extLst>
              <a:ext uri="{FF2B5EF4-FFF2-40B4-BE49-F238E27FC236}">
                <a16:creationId xmlns:a16="http://schemas.microsoft.com/office/drawing/2014/main" id="{701DA0F7-03DC-B5C6-4F87-872407F5C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環境激變，單個企業轉不轉型：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不影響大局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只影響自身的存活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PC </a:t>
            </a:r>
            <a:r>
              <a:rPr lang="en-US" altLang="zh-TW">
                <a:sym typeface="Wingdings" pitchFamily="2" charset="2"/>
              </a:rPr>
              <a:t> Internet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台灣電子業發展</a:t>
            </a:r>
          </a:p>
        </p:txBody>
      </p:sp>
      <p:sp>
        <p:nvSpPr>
          <p:cNvPr id="726020" name="WordArt 4" descr="紙草">
            <a:extLst>
              <a:ext uri="{FF2B5EF4-FFF2-40B4-BE49-F238E27FC236}">
                <a16:creationId xmlns:a16="http://schemas.microsoft.com/office/drawing/2014/main" id="{22DEA79A-6FC9-4F37-E89E-CA984DD3FC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338728">
            <a:off x="4787900" y="3644900"/>
            <a:ext cx="3722688" cy="2295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1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SimHei" panose="02010609060101010101" pitchFamily="49" charset="-122"/>
                <a:ea typeface="SimHei" panose="02010609060101010101" pitchFamily="49" charset="-122"/>
              </a:rPr>
              <a:t>重新洗牌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頁尾版面配置區 3">
            <a:extLst>
              <a:ext uri="{FF2B5EF4-FFF2-40B4-BE49-F238E27FC236}">
                <a16:creationId xmlns:a16="http://schemas.microsoft.com/office/drawing/2014/main" id="{C2BF0915-47B2-9863-4C27-6A383D196C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6" name="投影片編號版面配置區 4">
            <a:extLst>
              <a:ext uri="{FF2B5EF4-FFF2-40B4-BE49-F238E27FC236}">
                <a16:creationId xmlns:a16="http://schemas.microsoft.com/office/drawing/2014/main" id="{C8C95C7F-1CA6-7BC1-5F3F-316575D571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883274B-46A2-D64C-B658-6B60F0CE3E46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7" name="Rectangle 2">
            <a:extLst>
              <a:ext uri="{FF2B5EF4-FFF2-40B4-BE49-F238E27FC236}">
                <a16:creationId xmlns:a16="http://schemas.microsoft.com/office/drawing/2014/main" id="{91ADBC88-4F22-DC0A-B09D-EAAAC0D69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整合：歷史的教訓</a:t>
            </a:r>
          </a:p>
        </p:txBody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id="{12332430-F361-AB55-5DDF-94B781378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東周：春秋時代</a:t>
            </a:r>
            <a:r>
              <a:rPr lang="zh-TW" altLang="en-US">
                <a:sym typeface="Wingdings" pitchFamily="2" charset="2"/>
              </a:rPr>
              <a:t>戰國七雄秦皇朝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東漢： 群雄並起三國鼎立晉朝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新條件促成新的競爭環境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舊勢力崩潰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新的競爭者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穩定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新條件顛覆穩定，重新開始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頁尾版面配置區 3">
            <a:extLst>
              <a:ext uri="{FF2B5EF4-FFF2-40B4-BE49-F238E27FC236}">
                <a16:creationId xmlns:a16="http://schemas.microsoft.com/office/drawing/2014/main" id="{55EA7C1C-3A0A-C4CD-DC25-5AD1CB509D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4" name="投影片編號版面配置區 4">
            <a:extLst>
              <a:ext uri="{FF2B5EF4-FFF2-40B4-BE49-F238E27FC236}">
                <a16:creationId xmlns:a16="http://schemas.microsoft.com/office/drawing/2014/main" id="{5C97B714-2CEF-2563-DB49-EAFA7A9E86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DE93990-228A-0C49-B0C1-8481008BAC3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5" name="Rectangle 2">
            <a:extLst>
              <a:ext uri="{FF2B5EF4-FFF2-40B4-BE49-F238E27FC236}">
                <a16:creationId xmlns:a16="http://schemas.microsoft.com/office/drawing/2014/main" id="{37B73223-B900-5984-3F22-266D05E1F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結論</a:t>
            </a:r>
          </a:p>
        </p:txBody>
      </p:sp>
      <p:sp>
        <p:nvSpPr>
          <p:cNvPr id="146436" name="Rectangle 3">
            <a:extLst>
              <a:ext uri="{FF2B5EF4-FFF2-40B4-BE49-F238E27FC236}">
                <a16:creationId xmlns:a16="http://schemas.microsoft.com/office/drawing/2014/main" id="{D97B333B-2FBD-805B-04D4-DBF3EE763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資訊管理不是在幫助企業將現有的營運活動更快的達成</a:t>
            </a:r>
          </a:p>
          <a:p>
            <a:pPr eaLnBrk="1" hangingPunct="1"/>
            <a:r>
              <a:rPr lang="zh-TW" altLang="en-US"/>
              <a:t>必須思考新的策略性機會</a:t>
            </a:r>
          </a:p>
          <a:p>
            <a:pPr eaLnBrk="1" hangingPunct="1"/>
            <a:r>
              <a:rPr lang="zh-TW" altLang="en-US"/>
              <a:t>有一個很強勢的顧客：恭喜你</a:t>
            </a:r>
          </a:p>
          <a:p>
            <a:pPr eaLnBrk="1" hangingPunct="1"/>
            <a:r>
              <a:rPr lang="zh-TW" altLang="en-US"/>
              <a:t>有一個很有創新性的老闆：恭喜你</a:t>
            </a:r>
          </a:p>
          <a:p>
            <a:pPr eaLnBrk="1" hangingPunct="1"/>
            <a:r>
              <a:rPr lang="zh-TW" altLang="en-US"/>
              <a:t>否則，你能否有自己的意見？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標題 1">
            <a:extLst>
              <a:ext uri="{FF2B5EF4-FFF2-40B4-BE49-F238E27FC236}">
                <a16:creationId xmlns:a16="http://schemas.microsoft.com/office/drawing/2014/main" id="{9DA15E20-71C1-0728-24CB-B88EC292C4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回去想想───</a:t>
            </a:r>
          </a:p>
        </p:txBody>
      </p:sp>
      <p:sp>
        <p:nvSpPr>
          <p:cNvPr id="147458" name="內容版面配置區 2">
            <a:extLst>
              <a:ext uri="{FF2B5EF4-FFF2-40B4-BE49-F238E27FC236}">
                <a16:creationId xmlns:a16="http://schemas.microsoft.com/office/drawing/2014/main" id="{A0FC1127-F20E-C4AC-7A08-B86C31364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1700808"/>
            <a:ext cx="7992888" cy="4114800"/>
          </a:xfrm>
        </p:spPr>
        <p:txBody>
          <a:bodyPr/>
          <a:lstStyle/>
          <a:p>
            <a:r>
              <a:rPr lang="en-US" altLang="zh-TW" sz="2400" dirty="0"/>
              <a:t>2019-2022</a:t>
            </a:r>
            <a:r>
              <a:rPr lang="zh-TW" altLang="en-US" sz="2400" dirty="0"/>
              <a:t>年發生的大事</a:t>
            </a:r>
            <a:endParaRPr lang="en-US" altLang="zh-TW" sz="2400" dirty="0"/>
          </a:p>
          <a:p>
            <a:pPr lvl="1"/>
            <a:r>
              <a:rPr lang="zh-TW" altLang="en-US" sz="2000" dirty="0"/>
              <a:t>中美貿易戰爭</a:t>
            </a:r>
            <a:endParaRPr lang="en-US" altLang="zh-TW" sz="2000" dirty="0"/>
          </a:p>
          <a:p>
            <a:pPr lvl="1"/>
            <a:r>
              <a:rPr lang="zh-TW" altLang="en-US" sz="2000" dirty="0"/>
              <a:t>武漢肺炎</a:t>
            </a:r>
            <a:endParaRPr lang="en-US" altLang="zh-TW" sz="2000" dirty="0"/>
          </a:p>
          <a:p>
            <a:pPr lvl="1"/>
            <a:r>
              <a:rPr lang="zh-TW" altLang="en-US" sz="2000" dirty="0"/>
              <a:t>俄國入侵烏克蘭</a:t>
            </a:r>
            <a:endParaRPr lang="en-US" altLang="zh-TW" sz="2000" dirty="0"/>
          </a:p>
          <a:p>
            <a:pPr lvl="1"/>
            <a:r>
              <a:rPr lang="zh-TW" altLang="en-US" sz="2000" dirty="0"/>
              <a:t>美國成為石油淨出口國</a:t>
            </a:r>
            <a:endParaRPr lang="en-US" altLang="zh-TW" sz="2000" dirty="0"/>
          </a:p>
          <a:p>
            <a:r>
              <a:rPr lang="en-US" altLang="zh-TW" sz="2400" dirty="0"/>
              <a:t>2022</a:t>
            </a:r>
            <a:r>
              <a:rPr lang="zh-TW" altLang="en-US" sz="2400" dirty="0"/>
              <a:t>年底 </a:t>
            </a:r>
            <a:r>
              <a:rPr lang="en-US" altLang="zh-TW" sz="2400" dirty="0"/>
              <a:t>ChatGPT </a:t>
            </a:r>
            <a:r>
              <a:rPr lang="zh-TW" altLang="en-US" sz="2400" dirty="0"/>
              <a:t>發表後，一連串 </a:t>
            </a:r>
            <a:r>
              <a:rPr lang="en-US" altLang="zh-TW" sz="2400" dirty="0"/>
              <a:t>Gen AI </a:t>
            </a:r>
            <a:r>
              <a:rPr lang="zh-TW" altLang="en-US" sz="2400" dirty="0"/>
              <a:t>的快速發展和應用</a:t>
            </a:r>
            <a:endParaRPr lang="en-US" altLang="zh-TW" sz="2400" dirty="0"/>
          </a:p>
          <a:p>
            <a:r>
              <a:rPr lang="en-US" altLang="zh-TW" sz="2400" dirty="0"/>
              <a:t>2025-6</a:t>
            </a:r>
            <a:r>
              <a:rPr lang="zh-TW" altLang="en-US" sz="2400" dirty="0"/>
              <a:t>年，白宮易主後發生的大事：美國關稅、委內瑞拉、伊朗軍事行動，這些對產業的可能影響？</a:t>
            </a:r>
            <a:endParaRPr lang="en-US" altLang="zh-TW" sz="2400" dirty="0"/>
          </a:p>
          <a:p>
            <a:r>
              <a:rPr lang="zh-TW" altLang="en-US" sz="2400" dirty="0"/>
              <a:t>這些對公司的影響？</a:t>
            </a:r>
            <a:endParaRPr lang="en-US" altLang="zh-TW" sz="2400" dirty="0"/>
          </a:p>
          <a:p>
            <a:r>
              <a:rPr lang="zh-TW" altLang="en-US" sz="2400" dirty="0"/>
              <a:t>你可以做什麼？</a:t>
            </a:r>
          </a:p>
        </p:txBody>
      </p:sp>
      <p:sp>
        <p:nvSpPr>
          <p:cNvPr id="147459" name="頁尾版面配置區 3">
            <a:extLst>
              <a:ext uri="{FF2B5EF4-FFF2-40B4-BE49-F238E27FC236}">
                <a16:creationId xmlns:a16="http://schemas.microsoft.com/office/drawing/2014/main" id="{A7F1D537-68E5-8853-283B-FAFC7F493D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7460" name="投影片編號版面配置區 4">
            <a:extLst>
              <a:ext uri="{FF2B5EF4-FFF2-40B4-BE49-F238E27FC236}">
                <a16:creationId xmlns:a16="http://schemas.microsoft.com/office/drawing/2014/main" id="{2D2B70FA-D1BC-81E6-5C44-C0C91B8980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5051D5-5E01-754F-86FB-3FCCCEFD442E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頁尾版面配置區 3">
            <a:extLst>
              <a:ext uri="{FF2B5EF4-FFF2-40B4-BE49-F238E27FC236}">
                <a16:creationId xmlns:a16="http://schemas.microsoft.com/office/drawing/2014/main" id="{A7753034-E0CA-1F1F-C9C2-22F83FCF0B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6" name="投影片編號版面配置區 4">
            <a:extLst>
              <a:ext uri="{FF2B5EF4-FFF2-40B4-BE49-F238E27FC236}">
                <a16:creationId xmlns:a16="http://schemas.microsoft.com/office/drawing/2014/main" id="{CFA90A1D-EF51-E3A5-6CF0-4D619B512E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A41642-2987-514B-8D45-6A635A82752A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id="{D8541028-9E5E-38F7-017A-0A94178324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經營典範轉移</a:t>
            </a:r>
          </a:p>
        </p:txBody>
      </p:sp>
      <p:sp>
        <p:nvSpPr>
          <p:cNvPr id="129028" name="Rectangle 3">
            <a:extLst>
              <a:ext uri="{FF2B5EF4-FFF2-40B4-BE49-F238E27FC236}">
                <a16:creationId xmlns:a16="http://schemas.microsoft.com/office/drawing/2014/main" id="{BE159423-E7D0-2597-E118-F46819138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許多被解聘的</a:t>
            </a:r>
            <a:r>
              <a:rPr lang="en-US" altLang="zh-TW"/>
              <a:t>CIO</a:t>
            </a:r>
            <a:r>
              <a:rPr lang="zh-TW" altLang="en-US"/>
              <a:t>都不解的問：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「我一向非常重視創新、大力投入研發、積極的引進新科技、開發新系統、努力的降低成本、不斷的提昇服務品質，但為何仍然招致失敗？」 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他們不瞭解的是，產業消失了、或者產業秩序轉移了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當叢林長期淹水，老虎兔子都無法存活，魚和青蛙就會進駐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頁尾版面配置區 3">
            <a:extLst>
              <a:ext uri="{FF2B5EF4-FFF2-40B4-BE49-F238E27FC236}">
                <a16:creationId xmlns:a16="http://schemas.microsoft.com/office/drawing/2014/main" id="{BA591564-68DF-6D50-8BFF-264293258E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0" name="投影片編號版面配置區 4">
            <a:extLst>
              <a:ext uri="{FF2B5EF4-FFF2-40B4-BE49-F238E27FC236}">
                <a16:creationId xmlns:a16="http://schemas.microsoft.com/office/drawing/2014/main" id="{B990B91B-64BF-D387-40C4-A5EE55C251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D47DD3A-8A68-514D-BBFA-AE9D90B43DED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3169F6B7-7EE3-10A0-7916-0FA8CC79D1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洪水來了，活命的條件</a:t>
            </a:r>
          </a:p>
        </p:txBody>
      </p:sp>
      <p:sp>
        <p:nvSpPr>
          <p:cNvPr id="902147" name="Rectangle 3">
            <a:extLst>
              <a:ext uri="{FF2B5EF4-FFF2-40B4-BE49-F238E27FC236}">
                <a16:creationId xmlns:a16="http://schemas.microsoft.com/office/drawing/2014/main" id="{97DADBCB-9A8B-D489-5F46-667D1B4C6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站在高處</a:t>
            </a:r>
          </a:p>
          <a:p>
            <a:pPr lvl="1" eaLnBrk="1" hangingPunct="1"/>
            <a:r>
              <a:rPr lang="zh-TW" altLang="en-US"/>
              <a:t>不是誰都有辦法站在高處啊！</a:t>
            </a:r>
          </a:p>
          <a:p>
            <a:pPr eaLnBrk="1" hangingPunct="1"/>
            <a:r>
              <a:rPr lang="zh-TW" altLang="en-US"/>
              <a:t>準備救生圈</a:t>
            </a:r>
          </a:p>
          <a:p>
            <a:pPr lvl="1" eaLnBrk="1" hangingPunct="1"/>
            <a:r>
              <a:rPr lang="zh-TW" altLang="en-US"/>
              <a:t>經營特色</a:t>
            </a:r>
          </a:p>
          <a:p>
            <a:pPr eaLnBrk="1" hangingPunct="1"/>
            <a:r>
              <a:rPr lang="zh-TW" altLang="en-US"/>
              <a:t>比肺活量</a:t>
            </a:r>
          </a:p>
          <a:p>
            <a:pPr lvl="1" eaLnBrk="1" hangingPunct="1"/>
            <a:r>
              <a:rPr lang="zh-TW" altLang="en-US"/>
              <a:t>冬眠</a:t>
            </a:r>
          </a:p>
        </p:txBody>
      </p:sp>
      <p:sp>
        <p:nvSpPr>
          <p:cNvPr id="902148" name="WordArt 4">
            <a:extLst>
              <a:ext uri="{FF2B5EF4-FFF2-40B4-BE49-F238E27FC236}">
                <a16:creationId xmlns:a16="http://schemas.microsoft.com/office/drawing/2014/main" id="{3DDCB460-BAC2-2654-4B77-4B6EBF87DA3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679033">
            <a:off x="2843213" y="3644900"/>
            <a:ext cx="5988050" cy="16557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1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6060000" scaled="1"/>
                </a:gradFill>
                <a:latin typeface="新細明體" panose="02020500000000000000" pitchFamily="18" charset="-120"/>
              </a:rPr>
              <a:t>萬一洪水都不退呢？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頁尾版面配置區 3">
            <a:extLst>
              <a:ext uri="{FF2B5EF4-FFF2-40B4-BE49-F238E27FC236}">
                <a16:creationId xmlns:a16="http://schemas.microsoft.com/office/drawing/2014/main" id="{0CBE5BA4-7449-848A-CC40-CF3B1DAF14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4" name="投影片編號版面配置區 4">
            <a:extLst>
              <a:ext uri="{FF2B5EF4-FFF2-40B4-BE49-F238E27FC236}">
                <a16:creationId xmlns:a16="http://schemas.microsoft.com/office/drawing/2014/main" id="{56CB7EE6-7866-4305-814C-32E1D0FCBC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3EBC305-B6B9-D24F-B657-49B54CBFCDCE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id="{F41996BD-443E-EE0D-608F-4BDCD43E5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環境的決定性影響：</a:t>
            </a:r>
            <a:r>
              <a:rPr lang="zh-TW" altLang="en-US">
                <a:solidFill>
                  <a:schemeClr val="bg1"/>
                </a:solidFill>
              </a:rPr>
              <a:t>演化論</a:t>
            </a:r>
          </a:p>
        </p:txBody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id="{A580F4AE-26D1-AC1E-2CB6-6E6EBBA54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4114800"/>
            <a:ext cx="7848600" cy="1447800"/>
          </a:xfrm>
          <a:solidFill>
            <a:srgbClr val="CCFFCC"/>
          </a:solidFill>
        </p:spPr>
        <p:txBody>
          <a:bodyPr/>
          <a:lstStyle/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>
                <a:solidFill>
                  <a:srgbClr val="CC3300"/>
                </a:solidFill>
                <a:latin typeface="標楷體" panose="03000509000000000000" pitchFamily="49" charset="-120"/>
              </a:rPr>
              <a:t>物競天擇，適者生存</a:t>
            </a:r>
          </a:p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 sz="2000">
                <a:solidFill>
                  <a:srgbClr val="CC3300"/>
                </a:solidFill>
                <a:latin typeface="標楷體" panose="03000509000000000000" pitchFamily="49" charset="-120"/>
              </a:rPr>
              <a:t>－</a:t>
            </a:r>
            <a:r>
              <a:rPr lang="zh-TW" altLang="en-US" sz="1800">
                <a:solidFill>
                  <a:srgbClr val="CC3300"/>
                </a:solidFill>
                <a:latin typeface="標楷體" panose="03000509000000000000" pitchFamily="49" charset="-120"/>
              </a:rPr>
              <a:t>達爾文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TW" sz="1800">
              <a:solidFill>
                <a:srgbClr val="CC3300"/>
              </a:solidFill>
              <a:latin typeface="標楷體" panose="03000509000000000000" pitchFamily="49" charset="-120"/>
            </a:endParaRPr>
          </a:p>
        </p:txBody>
      </p:sp>
      <p:pic>
        <p:nvPicPr>
          <p:cNvPr id="131077" name="Picture 4" descr="AN01124_">
            <a:extLst>
              <a:ext uri="{FF2B5EF4-FFF2-40B4-BE49-F238E27FC236}">
                <a16:creationId xmlns:a16="http://schemas.microsoft.com/office/drawing/2014/main" id="{837A139A-D73A-1D91-F5C8-FCB1CDA12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1409700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879" name="Rectangle 7">
            <a:extLst>
              <a:ext uri="{FF2B5EF4-FFF2-40B4-BE49-F238E27FC236}">
                <a16:creationId xmlns:a16="http://schemas.microsoft.com/office/drawing/2014/main" id="{FE007EA6-C37D-49C9-8B3D-0736A72FF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149725"/>
            <a:ext cx="7885113" cy="1403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3200">
                <a:solidFill>
                  <a:srgbClr val="CC3300"/>
                </a:solidFill>
                <a:ea typeface="標楷體" panose="03000509000000000000" pitchFamily="49" charset="-120"/>
              </a:rPr>
              <a:t>業競天擇，適者生存</a:t>
            </a:r>
          </a:p>
          <a:p>
            <a:pPr algn="r" eaLnBrk="1" hangingPunct="1"/>
            <a:r>
              <a:rPr lang="zh-TW" altLang="en-US" sz="1800">
                <a:solidFill>
                  <a:srgbClr val="CC3300"/>
                </a:solidFill>
                <a:ea typeface="標楷體" panose="03000509000000000000" pitchFamily="49" charset="-120"/>
              </a:rPr>
              <a:t>－范錚強</a:t>
            </a:r>
          </a:p>
          <a:p>
            <a:pPr algn="r" eaLnBrk="1" hangingPunct="1"/>
            <a:endParaRPr lang="zh-TW" altLang="en-US" sz="1800">
              <a:solidFill>
                <a:srgbClr val="CC3300"/>
              </a:solidFill>
              <a:ea typeface="標楷體" panose="03000509000000000000" pitchFamily="49" charset="-120"/>
            </a:endParaRPr>
          </a:p>
          <a:p>
            <a:pPr algn="r" eaLnBrk="1" hangingPunct="1"/>
            <a:endParaRPr lang="en-US" altLang="zh-TW" sz="1800">
              <a:solidFill>
                <a:srgbClr val="CC3300"/>
              </a:solidFill>
              <a:ea typeface="標楷體" panose="03000509000000000000" pitchFamily="49" charset="-120"/>
            </a:endParaRPr>
          </a:p>
        </p:txBody>
      </p:sp>
      <p:pic>
        <p:nvPicPr>
          <p:cNvPr id="131079" name="Picture 5" descr="AN02097_">
            <a:extLst>
              <a:ext uri="{FF2B5EF4-FFF2-40B4-BE49-F238E27FC236}">
                <a16:creationId xmlns:a16="http://schemas.microsoft.com/office/drawing/2014/main" id="{9AA73A3B-1811-13FE-891C-78F27E018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048000"/>
            <a:ext cx="1547813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80" name="Picture 6" descr="AN02542_">
            <a:extLst>
              <a:ext uri="{FF2B5EF4-FFF2-40B4-BE49-F238E27FC236}">
                <a16:creationId xmlns:a16="http://schemas.microsoft.com/office/drawing/2014/main" id="{7426716F-CB0A-BD15-DCF1-272659C5E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876800"/>
            <a:ext cx="15652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頁尾版面配置區 3">
            <a:extLst>
              <a:ext uri="{FF2B5EF4-FFF2-40B4-BE49-F238E27FC236}">
                <a16:creationId xmlns:a16="http://schemas.microsoft.com/office/drawing/2014/main" id="{1DD3DCA1-78E9-3CAB-6FC4-FE630CA50E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8" name="投影片編號版面配置區 4">
            <a:extLst>
              <a:ext uri="{FF2B5EF4-FFF2-40B4-BE49-F238E27FC236}">
                <a16:creationId xmlns:a16="http://schemas.microsoft.com/office/drawing/2014/main" id="{8834671E-A68A-0E48-5EC4-244B2EBAC9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C5F730F-132F-314C-ADE8-8732A9C72377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AEC5C804-EE78-5247-B61F-6A312CC5D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8874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/>
              <a:t>生態理論</a:t>
            </a:r>
            <a:r>
              <a:rPr lang="en-US" altLang="zh-TW" baseline="-25000"/>
              <a:t>1</a:t>
            </a:r>
          </a:p>
        </p:txBody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8662261E-85A6-D29A-3A70-99EAEB665E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02563" cy="43656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生物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基本的「選擇」論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品種特性不易改變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依賴突變和混種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企業組織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可依賴資源的分配做到體質的改變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可採取「適應」論</a:t>
            </a:r>
          </a:p>
          <a:p>
            <a:pPr lvl="2" eaLnBrk="1" hangingPunct="1">
              <a:lnSpc>
                <a:spcPct val="90000"/>
              </a:lnSpc>
            </a:pPr>
            <a:r>
              <a:rPr lang="zh-TW" altLang="en-US"/>
              <a:t>為什麼寒帶地區和熱帶的房子，都有斜屋頂？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頁尾版面配置區 3">
            <a:extLst>
              <a:ext uri="{FF2B5EF4-FFF2-40B4-BE49-F238E27FC236}">
                <a16:creationId xmlns:a16="http://schemas.microsoft.com/office/drawing/2014/main" id="{EE5F10B7-1FF1-FA30-1C40-3D27F9E29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2" name="投影片編號版面配置區 4">
            <a:extLst>
              <a:ext uri="{FF2B5EF4-FFF2-40B4-BE49-F238E27FC236}">
                <a16:creationId xmlns:a16="http://schemas.microsoft.com/office/drawing/2014/main" id="{79954A75-3CEA-A6FE-5ACF-6E48217BF7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9C06BE6-3663-564E-B539-24860C864212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id="{ACF77E74-E17A-7624-9387-D3EB68B05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</a:t>
            </a:r>
            <a:r>
              <a:rPr lang="en-US" altLang="zh-TW"/>
              <a:t>?</a:t>
            </a:r>
          </a:p>
        </p:txBody>
      </p:sp>
      <p:sp>
        <p:nvSpPr>
          <p:cNvPr id="133124" name="Rectangle 3">
            <a:extLst>
              <a:ext uri="{FF2B5EF4-FFF2-40B4-BE49-F238E27FC236}">
                <a16:creationId xmlns:a16="http://schemas.microsoft.com/office/drawing/2014/main" id="{1739708A-9A43-DCFC-A421-C2C34503C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溫度</a:t>
            </a:r>
          </a:p>
          <a:p>
            <a:pPr lvl="1" eaLnBrk="1" hangingPunct="1"/>
            <a:r>
              <a:rPr lang="zh-TW" altLang="en-US"/>
              <a:t>日溫差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10</a:t>
            </a:r>
            <a:r>
              <a:rPr lang="zh-TW" altLang="en-US"/>
              <a:t>度之內，怎樣的物種會存活？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50</a:t>
            </a:r>
            <a:r>
              <a:rPr lang="zh-TW" altLang="en-US"/>
              <a:t>度以上，怎樣的物種會存活？</a:t>
            </a:r>
          </a:p>
          <a:p>
            <a:pPr lvl="1" eaLnBrk="1" hangingPunct="1"/>
            <a:r>
              <a:rPr lang="zh-TW" altLang="en-US"/>
              <a:t>年溫差</a:t>
            </a:r>
          </a:p>
          <a:p>
            <a:pPr lvl="2" eaLnBrk="1" hangingPunct="1"/>
            <a:r>
              <a:rPr lang="zh-TW" altLang="en-US"/>
              <a:t>熱帶和溫帶適應的物種相同嗎？</a:t>
            </a:r>
          </a:p>
          <a:p>
            <a:pPr lvl="1" eaLnBrk="1" hangingPunct="1"/>
            <a:r>
              <a:rPr lang="zh-TW" altLang="en-US"/>
              <a:t>地球氣候變遷？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頁尾版面配置區 3">
            <a:extLst>
              <a:ext uri="{FF2B5EF4-FFF2-40B4-BE49-F238E27FC236}">
                <a16:creationId xmlns:a16="http://schemas.microsoft.com/office/drawing/2014/main" id="{9467D7CA-259A-CBA0-998E-0AEB31FBA9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6" name="投影片編號版面配置區 4">
            <a:extLst>
              <a:ext uri="{FF2B5EF4-FFF2-40B4-BE49-F238E27FC236}">
                <a16:creationId xmlns:a16="http://schemas.microsoft.com/office/drawing/2014/main" id="{C5E25C0D-BF1D-60A3-EF36-B20C9D3731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252316-8714-1F4A-9A36-673227299BF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id="{EEB1C886-2EDD-5381-3EC2-316EB70F0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id="{B8BAE217-C6E9-8CCF-830D-1DD6F9FA3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/>
              <a:t>環境變動的激烈程度（幅度、穩定性）</a:t>
            </a:r>
          </a:p>
          <a:p>
            <a:pPr eaLnBrk="1" hangingPunct="1"/>
            <a:r>
              <a:rPr lang="zh-TW" altLang="en-US"/>
              <a:t>週期（環境週期、個體週期）</a:t>
            </a:r>
          </a:p>
          <a:p>
            <a:pPr eaLnBrk="1" hangingPunct="1"/>
            <a:endParaRPr lang="en-US" altLang="zh-TW"/>
          </a:p>
        </p:txBody>
      </p:sp>
      <p:sp>
        <p:nvSpPr>
          <p:cNvPr id="134149" name="Rectangle 4">
            <a:extLst>
              <a:ext uri="{FF2B5EF4-FFF2-40B4-BE49-F238E27FC236}">
                <a16:creationId xmlns:a16="http://schemas.microsoft.com/office/drawing/2014/main" id="{17CC9947-9EAB-CD96-19FE-0930537DE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4150" name="Freeform 5">
            <a:extLst>
              <a:ext uri="{FF2B5EF4-FFF2-40B4-BE49-F238E27FC236}">
                <a16:creationId xmlns:a16="http://schemas.microsoft.com/office/drawing/2014/main" id="{984E7A86-EBA5-7125-B8C9-ABDB2FF13C43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1" name="Text Box 6">
            <a:extLst>
              <a:ext uri="{FF2B5EF4-FFF2-40B4-BE49-F238E27FC236}">
                <a16:creationId xmlns:a16="http://schemas.microsoft.com/office/drawing/2014/main" id="{BA9862CF-CF85-74C6-BC8A-2F354F675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4152" name="Line 7">
            <a:extLst>
              <a:ext uri="{FF2B5EF4-FFF2-40B4-BE49-F238E27FC236}">
                <a16:creationId xmlns:a16="http://schemas.microsoft.com/office/drawing/2014/main" id="{7AAE3BE4-1986-45BF-DA0D-338B78FF6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3" name="Text Box 8">
            <a:extLst>
              <a:ext uri="{FF2B5EF4-FFF2-40B4-BE49-F238E27FC236}">
                <a16:creationId xmlns:a16="http://schemas.microsoft.com/office/drawing/2014/main" id="{D32D2938-1EF8-A22B-2213-35F9E5FF2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4154" name="Freeform 9">
            <a:extLst>
              <a:ext uri="{FF2B5EF4-FFF2-40B4-BE49-F238E27FC236}">
                <a16:creationId xmlns:a16="http://schemas.microsoft.com/office/drawing/2014/main" id="{65F93663-79C9-368A-EDA9-71BAD274761D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5" name="Line 10">
            <a:extLst>
              <a:ext uri="{FF2B5EF4-FFF2-40B4-BE49-F238E27FC236}">
                <a16:creationId xmlns:a16="http://schemas.microsoft.com/office/drawing/2014/main" id="{47860460-3367-D712-77A0-CECFFC785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6" name="Text Box 11">
            <a:extLst>
              <a:ext uri="{FF2B5EF4-FFF2-40B4-BE49-F238E27FC236}">
                <a16:creationId xmlns:a16="http://schemas.microsoft.com/office/drawing/2014/main" id="{2F56944C-E0E6-EEB7-CDCD-4A0A7D9BA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頁尾版面配置區 3">
            <a:extLst>
              <a:ext uri="{FF2B5EF4-FFF2-40B4-BE49-F238E27FC236}">
                <a16:creationId xmlns:a16="http://schemas.microsoft.com/office/drawing/2014/main" id="{80242B27-C15F-D8B3-B166-95C4EB9B79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0" name="投影片編號版面配置區 4">
            <a:extLst>
              <a:ext uri="{FF2B5EF4-FFF2-40B4-BE49-F238E27FC236}">
                <a16:creationId xmlns:a16="http://schemas.microsoft.com/office/drawing/2014/main" id="{CE263533-CB65-0D00-604E-25E9D8119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433A1B-10A5-F746-9340-A58E56EDA853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id="{D55B2D02-3B2F-D34B-E654-6BB501ACA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動物世界</a:t>
            </a:r>
          </a:p>
        </p:txBody>
      </p:sp>
      <p:sp>
        <p:nvSpPr>
          <p:cNvPr id="135172" name="Rectangle 3">
            <a:extLst>
              <a:ext uri="{FF2B5EF4-FFF2-40B4-BE49-F238E27FC236}">
                <a16:creationId xmlns:a16="http://schemas.microsoft.com/office/drawing/2014/main" id="{5D069073-760E-2D6A-DAF0-C609FCC3F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冬天對熊的壽命來說，並不長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熊利用冬眠避開對他不利的環境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天氣一冷，蚊子都不見了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天氣轉暖，蚊子又出現了</a:t>
            </a:r>
          </a:p>
          <a:p>
            <a:pPr lvl="1" eaLnBrk="1" hangingPunct="1">
              <a:lnSpc>
                <a:spcPct val="90000"/>
              </a:lnSpc>
            </a:pPr>
            <a:endParaRPr lang="zh-TW" altLang="en-US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黑暗的山洞，對蝙蝠的壽命來說更長久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蝙蝠歷經世代交替發展出，發展出微波導航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頁尾版面配置區 3">
            <a:extLst>
              <a:ext uri="{FF2B5EF4-FFF2-40B4-BE49-F238E27FC236}">
                <a16:creationId xmlns:a16="http://schemas.microsoft.com/office/drawing/2014/main" id="{5230F19E-0D63-94AC-641D-5BD756FC7A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4" name="投影片編號版面配置區 4">
            <a:extLst>
              <a:ext uri="{FF2B5EF4-FFF2-40B4-BE49-F238E27FC236}">
                <a16:creationId xmlns:a16="http://schemas.microsoft.com/office/drawing/2014/main" id="{68002B55-B409-FF21-ADAF-F9D770F51E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601E24-22D3-9744-91F3-F3A8502C6B2F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5" name="Rectangle 2">
            <a:extLst>
              <a:ext uri="{FF2B5EF4-FFF2-40B4-BE49-F238E27FC236}">
                <a16:creationId xmlns:a16="http://schemas.microsoft.com/office/drawing/2014/main" id="{30EF7C61-0F5D-CEC4-2E14-8829FF8F7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907267" name="Rectangle 3">
            <a:extLst>
              <a:ext uri="{FF2B5EF4-FFF2-40B4-BE49-F238E27FC236}">
                <a16:creationId xmlns:a16="http://schemas.microsoft.com/office/drawing/2014/main" id="{5B9ED62B-20E9-936E-6FA5-1164A6BD1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 sz="2800"/>
              <a:t>相對於人的壽命，環境變動是春夏秋冬？</a:t>
            </a:r>
          </a:p>
          <a:p>
            <a:pPr eaLnBrk="1" hangingPunct="1"/>
            <a:r>
              <a:rPr lang="zh-TW" altLang="en-US" sz="2800"/>
              <a:t>還是唐宋明清？</a:t>
            </a:r>
          </a:p>
          <a:p>
            <a:pPr eaLnBrk="1" hangingPunct="1"/>
            <a:endParaRPr lang="en-US" altLang="zh-TW" sz="2800"/>
          </a:p>
        </p:txBody>
      </p:sp>
      <p:sp>
        <p:nvSpPr>
          <p:cNvPr id="136197" name="Rectangle 4">
            <a:extLst>
              <a:ext uri="{FF2B5EF4-FFF2-40B4-BE49-F238E27FC236}">
                <a16:creationId xmlns:a16="http://schemas.microsoft.com/office/drawing/2014/main" id="{C763C9CE-849A-389B-7F03-FF1351BA6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6198" name="Freeform 5">
            <a:extLst>
              <a:ext uri="{FF2B5EF4-FFF2-40B4-BE49-F238E27FC236}">
                <a16:creationId xmlns:a16="http://schemas.microsoft.com/office/drawing/2014/main" id="{F0B3FFA8-19AD-8F3C-32C7-C0F0E6F3FD54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199" name="Text Box 6">
            <a:extLst>
              <a:ext uri="{FF2B5EF4-FFF2-40B4-BE49-F238E27FC236}">
                <a16:creationId xmlns:a16="http://schemas.microsoft.com/office/drawing/2014/main" id="{604ADA68-2852-47C7-B17F-9C4746D8A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6200" name="Line 7">
            <a:extLst>
              <a:ext uri="{FF2B5EF4-FFF2-40B4-BE49-F238E27FC236}">
                <a16:creationId xmlns:a16="http://schemas.microsoft.com/office/drawing/2014/main" id="{E2FD8337-DF14-D0ED-FC94-6E20900C8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1" name="Text Box 8">
            <a:extLst>
              <a:ext uri="{FF2B5EF4-FFF2-40B4-BE49-F238E27FC236}">
                <a16:creationId xmlns:a16="http://schemas.microsoft.com/office/drawing/2014/main" id="{E95B88B0-F4A6-D650-C470-13669E9EF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6202" name="Freeform 9">
            <a:extLst>
              <a:ext uri="{FF2B5EF4-FFF2-40B4-BE49-F238E27FC236}">
                <a16:creationId xmlns:a16="http://schemas.microsoft.com/office/drawing/2014/main" id="{6BAE6386-A303-5CD7-10EF-C2934220C990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3" name="Line 10">
            <a:extLst>
              <a:ext uri="{FF2B5EF4-FFF2-40B4-BE49-F238E27FC236}">
                <a16:creationId xmlns:a16="http://schemas.microsoft.com/office/drawing/2014/main" id="{CDBF4BD9-A240-C255-3D26-2C0F542D4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4" name="Text Box 11">
            <a:extLst>
              <a:ext uri="{FF2B5EF4-FFF2-40B4-BE49-F238E27FC236}">
                <a16:creationId xmlns:a16="http://schemas.microsoft.com/office/drawing/2014/main" id="{157EA9E3-C396-A61B-D424-7B8B4EE1C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  <p:grpSp>
        <p:nvGrpSpPr>
          <p:cNvPr id="907276" name="Group 12">
            <a:extLst>
              <a:ext uri="{FF2B5EF4-FFF2-40B4-BE49-F238E27FC236}">
                <a16:creationId xmlns:a16="http://schemas.microsoft.com/office/drawing/2014/main" id="{C9BBF30C-33C8-E09A-FCF4-3540CCC3348B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5300663"/>
            <a:ext cx="6553200" cy="962025"/>
            <a:chOff x="158" y="3339"/>
            <a:chExt cx="4128" cy="606"/>
          </a:xfrm>
        </p:grpSpPr>
        <p:sp>
          <p:nvSpPr>
            <p:cNvPr id="136206" name="Freeform 13">
              <a:extLst>
                <a:ext uri="{FF2B5EF4-FFF2-40B4-BE49-F238E27FC236}">
                  <a16:creationId xmlns:a16="http://schemas.microsoft.com/office/drawing/2014/main" id="{34411690-1C2A-1549-7C94-BC4539F24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8" y="3385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7" name="Line 14">
              <a:extLst>
                <a:ext uri="{FF2B5EF4-FFF2-40B4-BE49-F238E27FC236}">
                  <a16:creationId xmlns:a16="http://schemas.microsoft.com/office/drawing/2014/main" id="{BE5A57D9-08AE-75F0-2327-2C039577D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521"/>
              <a:ext cx="40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8" name="Text Box 15">
              <a:extLst>
                <a:ext uri="{FF2B5EF4-FFF2-40B4-BE49-F238E27FC236}">
                  <a16:creationId xmlns:a16="http://schemas.microsoft.com/office/drawing/2014/main" id="{32898410-D39B-8434-CD0F-3516D0BABD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3657"/>
              <a:ext cx="6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企業乙</a:t>
              </a:r>
            </a:p>
          </p:txBody>
        </p:sp>
        <p:sp>
          <p:nvSpPr>
            <p:cNvPr id="136209" name="Freeform 16">
              <a:extLst>
                <a:ext uri="{FF2B5EF4-FFF2-40B4-BE49-F238E27FC236}">
                  <a16:creationId xmlns:a16="http://schemas.microsoft.com/office/drawing/2014/main" id="{1CA59371-892A-C9A6-CC2F-EFA2B7BA7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" y="3339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10" name="Line 17">
              <a:extLst>
                <a:ext uri="{FF2B5EF4-FFF2-40B4-BE49-F238E27FC236}">
                  <a16:creationId xmlns:a16="http://schemas.microsoft.com/office/drawing/2014/main" id="{170B423D-F9E3-011C-0071-1ADE30B01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612"/>
              <a:ext cx="408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7267" grpId="0" build="p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2740</TotalTime>
  <Words>987</Words>
  <Application>Microsoft Office PowerPoint</Application>
  <PresentationFormat>如螢幕大小 (4:3)</PresentationFormat>
  <Paragraphs>174</Paragraphs>
  <Slides>19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31" baseType="lpstr">
      <vt:lpstr>GE Kai+N</vt:lpstr>
      <vt:lpstr>GE Ming</vt:lpstr>
      <vt:lpstr>GE Ming+N</vt:lpstr>
      <vt:lpstr>SimHei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預設簡報設計</vt:lpstr>
      <vt:lpstr>組織生態—     達爾文教我們的事</vt:lpstr>
      <vt:lpstr>經營典範轉移</vt:lpstr>
      <vt:lpstr>洪水來了，活命的條件</vt:lpstr>
      <vt:lpstr>環境的決定性影響：演化論</vt:lpstr>
      <vt:lpstr>生態理論1</vt:lpstr>
      <vt:lpstr>環境變動?</vt:lpstr>
      <vt:lpstr>環境變動的狀況</vt:lpstr>
      <vt:lpstr>動物世界</vt:lpstr>
      <vt:lpstr>環境變動的狀況</vt:lpstr>
      <vt:lpstr>物種繁殖的策略</vt:lpstr>
      <vt:lpstr>網際網路、手機公司</vt:lpstr>
      <vt:lpstr>利基寬度</vt:lpstr>
      <vt:lpstr>專才或通才？</vt:lpstr>
      <vt:lpstr>台灣的軟體業</vt:lpstr>
      <vt:lpstr>萬一洪水都不退呢？</vt:lpstr>
      <vt:lpstr>企業轉型</vt:lpstr>
      <vt:lpstr>整合：歷史的教訓</vt:lpstr>
      <vt:lpstr>結論</vt:lpstr>
      <vt:lpstr>回去想想───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范錚強</cp:lastModifiedBy>
  <cp:revision>175</cp:revision>
  <dcterms:created xsi:type="dcterms:W3CDTF">1999-04-05T16:45:56Z</dcterms:created>
  <dcterms:modified xsi:type="dcterms:W3CDTF">2026-03-06T13:50:30Z</dcterms:modified>
</cp:coreProperties>
</file>